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305" r:id="rId6"/>
    <p:sldId id="306" r:id="rId7"/>
    <p:sldId id="307" r:id="rId8"/>
    <p:sldId id="309" r:id="rId9"/>
    <p:sldId id="312" r:id="rId10"/>
    <p:sldId id="313" r:id="rId11"/>
    <p:sldId id="261" r:id="rId12"/>
    <p:sldId id="311" r:id="rId13"/>
    <p:sldId id="262" r:id="rId14"/>
    <p:sldId id="263" r:id="rId15"/>
    <p:sldId id="264" r:id="rId16"/>
    <p:sldId id="265" r:id="rId17"/>
    <p:sldId id="272" r:id="rId18"/>
    <p:sldId id="273" r:id="rId19"/>
    <p:sldId id="278" r:id="rId20"/>
    <p:sldId id="279" r:id="rId21"/>
    <p:sldId id="280" r:id="rId22"/>
    <p:sldId id="281" r:id="rId23"/>
    <p:sldId id="283" r:id="rId24"/>
    <p:sldId id="285" r:id="rId25"/>
    <p:sldId id="286" r:id="rId26"/>
    <p:sldId id="287" r:id="rId27"/>
    <p:sldId id="310"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Lst>
  <p:sldSz cx="12192000" cy="6858000"/>
  <p:notesSz cx="6858000" cy="9144000"/>
  <p:embeddedFontLst>
    <p:embeddedFont>
      <p:font typeface="Quattrocento Sans" panose="020B060402020202020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iZyCs3ATQfBpwMPt1iRVgyeX0N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5" autoAdjust="0"/>
  </p:normalViewPr>
  <p:slideViewPr>
    <p:cSldViewPr snapToGrid="0">
      <p:cViewPr>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0043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xmlns:a="http://schemas.openxmlformats.org/drawingml/2006/main" marL="0" lvl="0" indent="0" algn="l" rtl="0">
              <a:spcBef>
                <a:spcPts val="0"/>
              </a:spcBef>
              <a:spcAft>
                <a:spcPts val="0"/>
              </a:spcAft>
              <a:buNone/>
            </a:pPr>
            <a:r xmlns:a="http://schemas.openxmlformats.org/drawingml/2006/main">
              <a:rPr lang="vi" dirty="0" smtClean="0"/>
              <a:t>https://devblogs.microsoft.com/dotnet/announce-dotnet-8/</a:t>
            </a:r>
            <a:r xmlns:a="http://schemas.openxmlformats.org/drawingml/2006/main">
              <a:rPr lang="vi" smtClean="0"/>
              <a:t>​</a:t>
            </a:r>
            <a:endParaRPr xmlns:a="http://schemas.openxmlformats.org/drawingml/2006/main" dirty="0"/>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53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xmlns:a="http://schemas.openxmlformats.org/drawingml/2006/main" marL="0" lvl="0" indent="0" algn="l" rtl="0">
              <a:spcBef>
                <a:spcPts val="0"/>
              </a:spcBef>
              <a:spcAft>
                <a:spcPts val="0"/>
              </a:spcAft>
              <a:buNone/>
            </a:pPr>
            <a:r xmlns:a="http://schemas.openxmlformats.org/drawingml/2006/main">
              <a:rPr lang="vi"/>
              <a:t>.NET Framework 1.0 được phát hành vào ngày 13 tháng 2 năm 2002</a:t>
            </a:r>
            <a:endParaRPr xmlns:a="http://schemas.openxmlformats.org/drawingml/2006/main"/>
          </a:p>
          <a:p>
            <a:pPr marL="0" lvl="0" indent="0" algn="l" rtl="0">
              <a:spcBef>
                <a:spcPts val="0"/>
              </a:spcBef>
              <a:spcAft>
                <a:spcPts val="0"/>
              </a:spcAft>
              <a:buNone/>
            </a:pPr>
            <a:endParaRPr/>
          </a:p>
          <a:p>
            <a:pPr xmlns:a="http://schemas.openxmlformats.org/drawingml/2006/main" marL="0" lvl="0" indent="0" algn="l" rtl="0">
              <a:spcBef>
                <a:spcPts val="0"/>
              </a:spcBef>
              <a:spcAft>
                <a:spcPts val="0"/>
              </a:spcAft>
              <a:buNone/>
            </a:pPr>
            <a:r xmlns:a="http://schemas.openxmlformats.org/drawingml/2006/main">
              <a:rPr lang="vi"/>
              <a:t>.NET Core 1.0 được phát hành vào ngày 27 tháng 6 năm 2016</a:t>
            </a:r>
            <a:endParaRPr xmlns:a="http://schemas.openxmlformats.org/drawingml/2006/main"/>
          </a:p>
        </p:txBody>
      </p:sp>
      <p:sp>
        <p:nvSpPr>
          <p:cNvPr id="334" name="Google Shape;33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xmlns:a="http://schemas.openxmlformats.org/drawingml/2006/main" marL="0" lvl="0" indent="0" algn="l" rtl="0">
              <a:spcBef>
                <a:spcPts val="0"/>
              </a:spcBef>
              <a:spcAft>
                <a:spcPts val="0"/>
              </a:spcAft>
              <a:buNone/>
            </a:pPr>
            <a:r xmlns:a="http://schemas.openxmlformats.org/drawingml/2006/main">
              <a:rPr lang="vi"/>
              <a:t>.NET Framework 1.0 được phát hành vào ngày 13 tháng 2 năm 2002</a:t>
            </a:r>
            <a:endParaRPr xmlns:a="http://schemas.openxmlformats.org/drawingml/2006/main"/>
          </a:p>
          <a:p>
            <a:pPr marL="0" lvl="0" indent="0" algn="l" rtl="0">
              <a:spcBef>
                <a:spcPts val="0"/>
              </a:spcBef>
              <a:spcAft>
                <a:spcPts val="0"/>
              </a:spcAft>
              <a:buNone/>
            </a:pPr>
            <a:endParaRPr/>
          </a:p>
          <a:p>
            <a:pPr xmlns:a="http://schemas.openxmlformats.org/drawingml/2006/main" marL="0" lvl="0" indent="0" algn="l" rtl="0">
              <a:spcBef>
                <a:spcPts val="0"/>
              </a:spcBef>
              <a:spcAft>
                <a:spcPts val="0"/>
              </a:spcAft>
              <a:buNone/>
            </a:pPr>
            <a:r xmlns:a="http://schemas.openxmlformats.org/drawingml/2006/main">
              <a:rPr lang="vi"/>
              <a:t>.NET Core 1.0 được phát hành vào ngày 27 tháng 6 năm 2016</a:t>
            </a:r>
            <a:endParaRPr xmlns:a="http://schemas.openxmlformats.org/drawingml/2006/main"/>
          </a:p>
        </p:txBody>
      </p:sp>
      <p:sp>
        <p:nvSpPr>
          <p:cNvPr id="352" name="Google Shape;35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977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xmlns:a="http://schemas.openxmlformats.org/drawingml/2006/main" marL="0" lvl="0" indent="0" algn="l" rtl="0">
              <a:spcBef>
                <a:spcPts val="0"/>
              </a:spcBef>
              <a:spcAft>
                <a:spcPts val="0"/>
              </a:spcAft>
              <a:buNone/>
            </a:pPr>
            <a:r xmlns:a="http://schemas.openxmlformats.org/drawingml/2006/main">
              <a:rPr lang="vi"/>
              <a:t>Để xem MSIL của các hội đồng:</a:t>
            </a:r>
            <a:endParaRPr xmlns:a="http://schemas.openxmlformats.org/drawingml/2006/main"/>
          </a:p>
          <a:p>
            <a:pPr xmlns:a="http://schemas.openxmlformats.org/drawingml/2006/main" marL="0" lvl="0" indent="0" algn="l" rtl="0">
              <a:spcBef>
                <a:spcPts val="0"/>
              </a:spcBef>
              <a:spcAft>
                <a:spcPts val="0"/>
              </a:spcAft>
              <a:buNone/>
            </a:pPr>
            <a:r xmlns:a="http://schemas.openxmlformats.org/drawingml/2006/main">
              <a:rPr lang="vi"/>
              <a:t>1.Cài đặt công cụ ildasm: cài đặt công cụ dotnet -g dotnet-ildasm</a:t>
            </a:r>
            <a:endParaRPr xmlns:a="http://schemas.openxmlformats.org/drawingml/2006/main"/>
          </a:p>
          <a:p>
            <a:pPr xmlns:a="http://schemas.openxmlformats.org/drawingml/2006/main" marL="0" lvl="0" indent="0" algn="l" rtl="0">
              <a:spcBef>
                <a:spcPts val="0"/>
              </a:spcBef>
              <a:spcAft>
                <a:spcPts val="0"/>
              </a:spcAft>
              <a:buNone/>
            </a:pPr>
            <a:r xmlns:a="http://schemas.openxmlformats.org/drawingml/2006/main">
              <a:rPr lang="vi"/>
              <a:t>2.Xem IL: dotnet ildasm Create_ConsoleApp_CLI.dll -o OutpuFileILCode.il</a:t>
            </a:r>
            <a:endParaRPr xmlns:a="http://schemas.openxmlformats.org/drawingml/2006/main"/>
          </a:p>
        </p:txBody>
      </p:sp>
      <p:sp>
        <p:nvSpPr>
          <p:cNvPr id="499" name="Google Shape;49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2" name="Google Shape;56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65381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67634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02257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36704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974440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0"/>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0"/>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0"/>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50"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50"/>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1"/>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51"/>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1"/>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51"/>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8" name="Google Shape;28;p51"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6" name="Google Shape;26;p51"/>
          <p:cNvSpPr txBox="1">
            <a:spLocks noGrp="1"/>
          </p:cNvSpPr>
          <p:nvPr>
            <p:ph type="sldNum" idx="12"/>
          </p:nvPr>
        </p:nvSpPr>
        <p:spPr>
          <a:xfrm>
            <a:off x="8686060" y="6480700"/>
            <a:ext cx="3505940" cy="3950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pic>
        <p:nvPicPr>
          <p:cNvPr id="29" name="Google Shape;29;p51"/>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BD6063C1-DB9D-46AF-BB3C-17D4B8AE2A10}" type="datetime1">
              <a:rPr lang="en-US" smtClean="0"/>
              <a:t>4/7/2024</a:t>
            </a:fld>
            <a:endParaRPr/>
          </a:p>
        </p:txBody>
      </p:sp>
      <p:sp>
        <p:nvSpPr>
          <p:cNvPr id="13" name="Google Shape;1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tnet.microsoft.com/en-us/download/dotne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dotnet/core/tools/dotne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xmlns:a="http://schemas.openxmlformats.org/drawingml/2006/main" marL="0" lvl="0" indent="0" algn="ctr" rtl="0">
              <a:lnSpc>
                <a:spcPct val="90000"/>
              </a:lnSpc>
              <a:spcBef>
                <a:spcPts val="0"/>
              </a:spcBef>
              <a:spcAft>
                <a:spcPts val="0"/>
              </a:spcAft>
              <a:buClr>
                <a:schemeClr val="dk1"/>
              </a:buClr>
              <a:buSzPts val="4400"/>
              <a:buFont typeface="Arial"/>
              <a:buNone/>
            </a:pPr>
            <a:r xmlns:a="http://schemas.openxmlformats.org/drawingml/2006/main">
              <a:rPr lang="vi" sz="4400" b="1">
                <a:latin typeface="Arial"/>
                <a:ea typeface="Arial"/>
                <a:cs typeface="Arial"/>
                <a:sym typeface="Arial"/>
              </a:rPr>
              <a:t>Giới thiệu về .NET Core Platform và Visual Studio.NET</a:t>
            </a:r>
            <a:endParaRPr xmlns:a="http://schemas.openxmlformats.org/drawingml/2006/main"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916484" cy="575433"/>
          </a:xfrm>
          <a:prstGeom prst="rect">
            <a:avLst/>
          </a:prstGeom>
          <a:solidFill>
            <a:schemeClr val="lt1"/>
          </a:solidFill>
          <a:ln>
            <a:noFill/>
          </a:ln>
        </p:spPr>
        <p:txBody>
          <a:bodyPr spcFirstLastPara="1" wrap="square" lIns="91425" tIns="45700" rIns="91425" bIns="45700" anchor="ctr" anchorCtr="0">
            <a:normAutofit fontScale="90000"/>
          </a:bodyPr>
          <a:lstStyle/>
          <a:p>
            <a:r xmlns:a="http://schemas.openxmlformats.org/drawingml/2006/main">
              <a:rPr lang="vi" b="1" dirty="0"/>
              <a:t>.NET 8: Các tính năng và API ngôn ngữ hiện đại</a:t>
            </a:r>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14" name="Google Shape;114;p4"/>
          <p:cNvSpPr txBox="1"/>
          <p:nvPr/>
        </p:nvSpPr>
        <p:spPr>
          <a:xfrm>
            <a:off x="275515" y="1378475"/>
            <a:ext cx="11391552" cy="4893607"/>
          </a:xfrm>
          <a:prstGeom prst="rect">
            <a:avLst/>
          </a:prstGeom>
          <a:noFill/>
          <a:ln>
            <a:noFill/>
          </a:ln>
        </p:spPr>
        <p:txBody>
          <a:bodyPr spcFirstLastPara="1" wrap="square" lIns="91425" tIns="45700" rIns="91425" bIns="45700" anchor="t" anchorCtr="0">
            <a:spAutoFit/>
          </a:bodyPr>
          <a:lstStyle/>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a:solidFill>
                  <a:srgbClr val="212121"/>
                </a:solidFill>
              </a:rPr>
              <a:t>Cải tiến C# 12: </a:t>
            </a:r>
            <a:r xmlns:a="http://schemas.openxmlformats.org/drawingml/2006/main">
              <a:rPr lang="vi" sz="2600" dirty="0">
                <a:solidFill>
                  <a:srgbClr val="212121"/>
                </a:solidFill>
              </a:rPr>
              <a:t>Giới thiệu ngắn gọn các tính năng ngôn ngữ mới được giới thiệu trong C# 12, chẳng hạn như hàm tạo chính cho các loại không phải bản ghi, đặt bí danh cho bất kỳ loại nào và cải thiện khả năng tương tác.</a:t>
            </a:r>
          </a:p>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a:solidFill>
                  <a:srgbClr val="212121"/>
                </a:solidFill>
              </a:rPr>
              <a:t>Cập nhật thư viện .NET: </a:t>
            </a:r>
            <a:r xmlns:a="http://schemas.openxmlformats.org/drawingml/2006/main">
              <a:rPr lang="vi" sz="2600" dirty="0">
                <a:solidFill>
                  <a:srgbClr val="212121"/>
                </a:solidFill>
              </a:rPr>
              <a:t>Đánh dấu các bản cập nhật cho các thư viện .NET chính.</a:t>
            </a:r>
            <a:endParaRPr xmlns:a="http://schemas.openxmlformats.org/drawingml/2006/main" lang="en-US" sz="2600" dirty="0">
              <a:solidFill>
                <a:srgbClr val="212121"/>
              </a:solidFill>
            </a:endParaRPr>
          </a:p>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err="1">
                <a:solidFill>
                  <a:srgbClr val="212121"/>
                </a:solidFill>
              </a:rPr>
              <a:t>Blazor </a:t>
            </a:r>
            <a:r xmlns:a="http://schemas.openxmlformats.org/drawingml/2006/main">
              <a:rPr lang="vi" sz="2600" b="1" dirty="0">
                <a:solidFill>
                  <a:srgbClr val="212121"/>
                </a:solidFill>
              </a:rPr>
              <a:t>Unification: Giới thiệu mô hình lưu trữ </a:t>
            </a:r>
            <a:r xmlns:a="http://schemas.openxmlformats.org/drawingml/2006/main">
              <a:rPr lang="vi" sz="2600" dirty="0" err="1">
                <a:solidFill>
                  <a:srgbClr val="212121"/>
                </a:solidFill>
              </a:rPr>
              <a:t>Blazor </a:t>
            </a:r>
            <a:r xmlns:a="http://schemas.openxmlformats.org/drawingml/2006/main">
              <a:rPr lang="vi" sz="2600" dirty="0">
                <a:solidFill>
                  <a:srgbClr val="212121"/>
                </a:solidFill>
              </a:rPr>
              <a:t>hợp nhất mới </a:t>
            </a:r>
            <a:r xmlns:a="http://schemas.openxmlformats.org/drawingml/2006/main">
              <a:rPr lang="vi" sz="2600" dirty="0">
                <a:solidFill>
                  <a:srgbClr val="212121"/>
                </a:solidFill>
              </a:rPr>
              <a:t>, cho phép các nhà phát triển lựa chọn giữa các chế độ kết xuất khác nhau (phía máy chủ, </a:t>
            </a:r>
            <a:r xmlns:a="http://schemas.openxmlformats.org/drawingml/2006/main">
              <a:rPr lang="vi" sz="2600" dirty="0" err="1">
                <a:solidFill>
                  <a:srgbClr val="212121"/>
                </a:solidFill>
              </a:rPr>
              <a:t>WebAssugging </a:t>
            </a:r>
            <a:r xmlns:a="http://schemas.openxmlformats.org/drawingml/2006/main">
              <a:rPr lang="vi" sz="2600" dirty="0">
                <a:solidFill>
                  <a:srgbClr val="212121"/>
                </a:solidFill>
              </a:rPr>
              <a:t>hoặc kết hợp) trên cơ sở từng thành phần, nâng cao tính linh hoạt và hiệu suất.</a:t>
            </a:r>
          </a:p>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a:solidFill>
                  <a:srgbClr val="212121"/>
                </a:solidFill>
              </a:rPr>
              <a:t>Những tiến bộ về API tối thiểu: </a:t>
            </a:r>
            <a:r xmlns:a="http://schemas.openxmlformats.org/drawingml/2006/main">
              <a:rPr lang="vi" sz="2600" dirty="0">
                <a:solidFill>
                  <a:srgbClr val="212121"/>
                </a:solidFill>
              </a:rPr>
              <a:t>Thảo luận về các khả năng mới trong API tối thiểu để xây dựng các dịch vụ web nhẹ và hiệu quả, bao gồm công cụ định tuyến được cải tiến và hỗ trợ cho các tình huống phát trực tuyến.</a:t>
            </a:r>
          </a:p>
          <a:p>
            <a:pPr marL="34290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407995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52" name="Google Shape;152;p6"/>
          <p:cNvSpPr txBox="1">
            <a:spLocks noGrp="1"/>
          </p:cNvSpPr>
          <p:nvPr>
            <p:ph type="title"/>
          </p:nvPr>
        </p:nvSpPr>
        <p:spPr>
          <a:xfrm>
            <a:off x="221381" y="672759"/>
            <a:ext cx="10869664" cy="575433"/>
          </a:xfrm>
          <a:prstGeom prst="rect">
            <a:avLst/>
          </a:prstGeom>
          <a:solidFill>
            <a:schemeClr val="lt1"/>
          </a:solidFill>
          <a:ln>
            <a:noFill/>
          </a:ln>
        </p:spPr>
        <p:txBody>
          <a:bodyPr spcFirstLastPara="1" wrap="square" lIns="91425" tIns="45700" rIns="91425" bIns="45700" anchor="ctr" anchorCtr="0">
            <a:normAutofit fontScale="90000"/>
          </a:bodyPr>
          <a:lstStyle/>
          <a:p>
            <a:pPr xmlns:a="http://schemas.openxmlformats.org/drawingml/2006/main">
              <a:buSzPct val="100000"/>
            </a:pPr>
            <a:r xmlns:a="http://schemas.openxmlformats.org/drawingml/2006/main">
              <a:rPr lang="vi" b="1" dirty="0" smtClean="0"/>
              <a:t>. </a:t>
            </a:r>
            <a:r xmlns:a="http://schemas.openxmlformats.org/drawingml/2006/main">
              <a:rPr lang="vi" b="1" dirty="0" smtClean="0"/>
              <a:t>Kiến trúc </a:t>
            </a:r>
            <a:endParaRPr xmlns:a="http://schemas.openxmlformats.org/drawingml/2006/main" dirty="0"/>
            <a:r xmlns:a="http://schemas.openxmlformats.org/drawingml/2006/main">
              <a:rPr lang="vi" b="1" dirty="0"/>
              <a:t>lõi NET</a:t>
            </a:r>
          </a:p>
        </p:txBody>
      </p:sp>
      <p:sp>
        <p:nvSpPr>
          <p:cNvPr id="153" name="Google Shape;153;p6"/>
          <p:cNvSpPr txBox="1">
            <a:spLocks noGrp="1"/>
          </p:cNvSpPr>
          <p:nvPr>
            <p:ph type="body" idx="1"/>
          </p:nvPr>
        </p:nvSpPr>
        <p:spPr>
          <a:xfrm>
            <a:off x="221381" y="1248191"/>
            <a:ext cx="11865522" cy="5094857"/>
          </a:xfrm>
          <a:prstGeom prst="rect">
            <a:avLst/>
          </a:prstGeom>
          <a:noFill/>
          <a:ln>
            <a:noFill/>
          </a:ln>
        </p:spPr>
        <p:txBody>
          <a:bodyPr spcFirstLastPara="1" wrap="square" lIns="91425" tIns="45700" rIns="91425" bIns="45700" anchor="t" anchorCtr="0">
            <a:noAutofit/>
          </a:bodyPr>
          <a:lstStyle/>
          <a:p>
            <a:pPr xmlns:a="http://schemas.openxmlformats.org/drawingml/2006/main" marL="342900" algn="just">
              <a:lnSpc>
                <a:spcPct val="100000"/>
              </a:lnSpc>
              <a:spcBef>
                <a:spcPts val="0"/>
              </a:spcBef>
              <a:buClr>
                <a:srgbClr val="973735"/>
              </a:buClr>
              <a:buSzPts val="1300"/>
              <a:buFont typeface="Noto Sans Symbols"/>
              <a:buChar char="◆"/>
            </a:pPr>
            <a:r xmlns:a="http://schemas.openxmlformats.org/drawingml/2006/main">
              <a:rPr lang="vi" sz="2600" b="1" dirty="0">
                <a:solidFill>
                  <a:srgbClr val="212121"/>
                </a:solidFill>
              </a:rPr>
              <a:t>.NET CLI: </a:t>
            </a:r>
            <a:r xmlns:a="http://schemas.openxmlformats.org/drawingml/2006/main">
              <a:rPr lang="vi" sz="2600" dirty="0">
                <a:solidFill>
                  <a:srgbClr val="212121"/>
                </a:solidFill>
              </a:rPr>
              <a:t>Giới thiệu </a:t>
            </a:r>
            <a:r xmlns:a="http://schemas.openxmlformats.org/drawingml/2006/main">
              <a:rPr lang="vi" sz="2600" dirty="0">
                <a:solidFill>
                  <a:srgbClr val="212121"/>
                </a:solidFill>
              </a:rPr>
              <a:t>giao diện dòng lệnh </a:t>
            </a:r>
            <a:r xmlns:a="http://schemas.openxmlformats.org/drawingml/2006/main">
              <a:rPr lang="vi" sz="2600" dirty="0" err="1">
                <a:solidFill>
                  <a:srgbClr val="212121"/>
                </a:solidFill>
              </a:rPr>
              <a:t>dotnet làm công cụ chính để quản lý các dự án và ứng dụng .NET Core. </a:t>
            </a:r>
            <a:r xmlns:a="http://schemas.openxmlformats.org/drawingml/2006/main">
              <a:rPr lang="vi" sz="2600" dirty="0">
                <a:solidFill>
                  <a:srgbClr val="212121"/>
                </a:solidFill>
              </a:rPr>
              <a:t>Giải thích vai trò của nó trong các nhiệm vụ như tạo dự án, xây dựng, chạy và xuất bản ứng dụng.</a:t>
            </a:r>
          </a:p>
          <a:p>
            <a:pPr xmlns:a="http://schemas.openxmlformats.org/drawingml/2006/main" marL="342900" algn="just">
              <a:lnSpc>
                <a:spcPct val="100000"/>
              </a:lnSpc>
              <a:spcBef>
                <a:spcPts val="0"/>
              </a:spcBef>
              <a:buClr>
                <a:srgbClr val="973735"/>
              </a:buClr>
              <a:buSzPts val="1300"/>
              <a:buFont typeface="Noto Sans Symbols"/>
              <a:buChar char="◆"/>
            </a:pPr>
            <a:r xmlns:a="http://schemas.openxmlformats.org/drawingml/2006/main">
              <a:rPr lang="vi" sz="2600" b="1" dirty="0">
                <a:solidFill>
                  <a:srgbClr val="212121"/>
                </a:solidFill>
              </a:rPr>
              <a:t>.NET Runtime: </a:t>
            </a:r>
            <a:r xmlns:a="http://schemas.openxmlformats.org/drawingml/2006/main">
              <a:rPr lang="vi" sz="2600" dirty="0">
                <a:solidFill>
                  <a:srgbClr val="212121"/>
                </a:solidFill>
              </a:rPr>
              <a:t>Giải thích vai trò của môi trường thời gian chạy .NET ( </a:t>
            </a:r>
            <a:r xmlns:a="http://schemas.openxmlformats.org/drawingml/2006/main">
              <a:rPr lang="vi" sz="2600" dirty="0" err="1">
                <a:solidFill>
                  <a:srgbClr val="212121"/>
                </a:solidFill>
              </a:rPr>
              <a:t>CoreCLR </a:t>
            </a:r>
            <a:r xmlns:a="http://schemas.openxmlformats.org/drawingml/2006/main">
              <a:rPr lang="vi" sz="2600" dirty="0">
                <a:solidFill>
                  <a:srgbClr val="212121"/>
                </a:solidFill>
              </a:rPr>
              <a:t>) để thực thi các ứng dụng .NET Core. Thảo luận về các tính năng như biên dịch đúng lúc (JIT) và thu gom rác.</a:t>
            </a:r>
          </a:p>
          <a:p>
            <a:pPr xmlns:a="http://schemas.openxmlformats.org/drawingml/2006/main" marL="342900" algn="just">
              <a:lnSpc>
                <a:spcPct val="100000"/>
              </a:lnSpc>
              <a:spcBef>
                <a:spcPts val="0"/>
              </a:spcBef>
              <a:buClr>
                <a:srgbClr val="973735"/>
              </a:buClr>
              <a:buSzPts val="1300"/>
              <a:buFont typeface="Noto Sans Symbols"/>
              <a:buChar char="◆"/>
            </a:pPr>
            <a:r xmlns:a="http://schemas.openxmlformats.org/drawingml/2006/main">
              <a:rPr lang="vi" sz="2600" b="1" dirty="0">
                <a:solidFill>
                  <a:srgbClr val="212121"/>
                </a:solidFill>
              </a:rPr>
              <a:t>Thư viện lớp cơ sở (BCL): </a:t>
            </a:r>
            <a:r xmlns:a="http://schemas.openxmlformats.org/drawingml/2006/main">
              <a:rPr lang="vi" sz="2600" dirty="0">
                <a:solidFill>
                  <a:srgbClr val="212121"/>
                </a:solidFill>
              </a:rPr>
              <a:t>Mô tả BCL như một tập hợp các thư viện thiết yếu cung cấp các chức năng cơ bản như I/O tệp, kết nối mạng, bộ sưu tập, v.v.</a:t>
            </a:r>
          </a:p>
          <a:p>
            <a:pPr xmlns:a="http://schemas.openxmlformats.org/drawingml/2006/main" marL="342900" algn="just">
              <a:lnSpc>
                <a:spcPct val="100000"/>
              </a:lnSpc>
              <a:spcBef>
                <a:spcPts val="0"/>
              </a:spcBef>
              <a:buClr>
                <a:srgbClr val="973735"/>
              </a:buClr>
              <a:buSzPts val="1300"/>
              <a:buFont typeface="Noto Sans Symbols"/>
              <a:buChar char="◆"/>
            </a:pPr>
            <a:r xmlns:a="http://schemas.openxmlformats.org/drawingml/2006/main">
              <a:rPr lang="vi" sz="2600" b="1" dirty="0">
                <a:solidFill>
                  <a:srgbClr val="212121"/>
                </a:solidFill>
              </a:rPr>
              <a:t>ASP.NET Core: </a:t>
            </a:r>
            <a:r xmlns:a="http://schemas.openxmlformats.org/drawingml/2006/main">
              <a:rPr lang="vi" sz="2600" dirty="0">
                <a:solidFill>
                  <a:srgbClr val="212121"/>
                </a:solidFill>
              </a:rPr>
              <a:t>Giới thiệu ngắn gọn ASP.NET Core như một framework để xây dựng các ứng dụng và dịch vụ web trên .NET Core. Đề cập đến các thành phần chính như MVC, Razor Pages và </a:t>
            </a:r>
            <a:r xmlns:a="http://schemas.openxmlformats.org/drawingml/2006/main">
              <a:rPr lang="vi" sz="2600" dirty="0" err="1">
                <a:solidFill>
                  <a:srgbClr val="212121"/>
                </a:solidFill>
              </a:rPr>
              <a:t>Blazor </a:t>
            </a:r>
            <a:r xmlns:a="http://schemas.openxmlformats.org/drawingml/2006/main">
              <a:rPr lang="vi" sz="2600" dirty="0">
                <a:solidFill>
                  <a:srgbClr val="21212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52" name="Google Shape;152;p6"/>
          <p:cNvSpPr txBox="1">
            <a:spLocks noGrp="1"/>
          </p:cNvSpPr>
          <p:nvPr>
            <p:ph type="title"/>
          </p:nvPr>
        </p:nvSpPr>
        <p:spPr>
          <a:xfrm>
            <a:off x="221381" y="672759"/>
            <a:ext cx="10869664" cy="575433"/>
          </a:xfrm>
          <a:prstGeom prst="rect">
            <a:avLst/>
          </a:prstGeom>
          <a:solidFill>
            <a:schemeClr val="lt1"/>
          </a:solidFill>
          <a:ln>
            <a:noFill/>
          </a:ln>
        </p:spPr>
        <p:txBody>
          <a:bodyPr spcFirstLastPara="1" wrap="square" lIns="91425" tIns="45700" rIns="91425" bIns="45700" anchor="ctr" anchorCtr="0">
            <a:normAutofit fontScale="90000"/>
          </a:bodyPr>
          <a:lstStyle/>
          <a:p>
            <a:pPr xmlns:a="http://schemas.openxmlformats.org/drawingml/2006/main">
              <a:buSzPct val="100000"/>
            </a:pPr>
            <a:r xmlns:a="http://schemas.openxmlformats.org/drawingml/2006/main">
              <a:rPr lang="vi" b="1" dirty="0" smtClean="0"/>
              <a:t>. </a:t>
            </a:r>
            <a:r xmlns:a="http://schemas.openxmlformats.org/drawingml/2006/main">
              <a:rPr lang="vi" b="1" dirty="0"/>
              <a:t>NET </a:t>
            </a:r>
            <a:r xmlns:a="http://schemas.openxmlformats.org/drawingml/2006/main">
              <a:rPr lang="vi" b="1" dirty="0" smtClean="0"/>
              <a:t>8</a:t>
            </a:r>
            <a:endParaRPr xmlns:a="http://schemas.openxmlformats.org/drawingml/2006/main" dirty="0"/>
          </a:p>
        </p:txBody>
      </p:sp>
      <p:sp>
        <p:nvSpPr>
          <p:cNvPr id="153" name="Google Shape;153;p6"/>
          <p:cNvSpPr txBox="1">
            <a:spLocks noGrp="1"/>
          </p:cNvSpPr>
          <p:nvPr>
            <p:ph type="body" idx="1"/>
          </p:nvPr>
        </p:nvSpPr>
        <p:spPr>
          <a:xfrm>
            <a:off x="221381" y="1248191"/>
            <a:ext cx="11865522" cy="5094857"/>
          </a:xfrm>
          <a:prstGeom prst="rect">
            <a:avLst/>
          </a:prstGeom>
          <a:noFill/>
          <a:ln>
            <a:noFill/>
          </a:ln>
        </p:spPr>
        <p:txBody>
          <a:bodyPr spcFirstLastPara="1" wrap="square" lIns="91425" tIns="45700" rIns="91425" bIns="45700" anchor="t" anchorCtr="0">
            <a:noAutofit/>
          </a:bodyPr>
          <a:lstStyle/>
          <a:p>
            <a:pPr xmlns:a="http://schemas.openxmlformats.org/drawingml/2006/main" marL="342900" algn="just">
              <a:lnSpc>
                <a:spcPct val="100000"/>
              </a:lnSpc>
              <a:spcBef>
                <a:spcPts val="0"/>
              </a:spcBef>
              <a:buClr>
                <a:srgbClr val="973735"/>
              </a:buClr>
              <a:buSzPts val="1300"/>
              <a:buFont typeface="Noto Sans Symbols"/>
              <a:buChar char="◆"/>
            </a:pPr>
            <a:r xmlns:a="http://schemas.openxmlformats.org/drawingml/2006/main">
              <a:rPr lang="vi" sz="2600" dirty="0" smtClean="0">
                <a:solidFill>
                  <a:srgbClr val="212121"/>
                </a:solidFill>
              </a:rPr>
              <a:t> </a:t>
            </a:r>
            <a:endParaRPr xmlns:a="http://schemas.openxmlformats.org/drawingml/2006/main" lang="en-US" sz="2600" dirty="0">
              <a:solidFill>
                <a:srgbClr val="212121"/>
              </a:solidFill>
            </a:endParaRPr>
          </a:p>
        </p:txBody>
      </p:sp>
      <p:pic>
        <p:nvPicPr>
          <p:cNvPr id="4" name="Picture 3"/>
          <p:cNvPicPr>
            <a:picLocks noChangeAspect="1"/>
          </p:cNvPicPr>
          <p:nvPr/>
        </p:nvPicPr>
        <p:blipFill>
          <a:blip r:embed="rId3"/>
          <a:stretch>
            <a:fillRect/>
          </a:stretch>
        </p:blipFill>
        <p:spPr>
          <a:xfrm>
            <a:off x="253390" y="1463375"/>
            <a:ext cx="4280949" cy="2935371"/>
          </a:xfrm>
          <a:prstGeom prst="rect">
            <a:avLst/>
          </a:prstGeom>
        </p:spPr>
      </p:pic>
      <p:pic>
        <p:nvPicPr>
          <p:cNvPr id="5" name="Picture 4"/>
          <p:cNvPicPr>
            <a:picLocks noChangeAspect="1"/>
          </p:cNvPicPr>
          <p:nvPr/>
        </p:nvPicPr>
        <p:blipFill>
          <a:blip r:embed="rId4"/>
          <a:stretch>
            <a:fillRect/>
          </a:stretch>
        </p:blipFill>
        <p:spPr>
          <a:xfrm>
            <a:off x="5837246" y="867757"/>
            <a:ext cx="5402634" cy="1958816"/>
          </a:xfrm>
          <a:prstGeom prst="rect">
            <a:avLst/>
          </a:prstGeom>
        </p:spPr>
      </p:pic>
      <p:pic>
        <p:nvPicPr>
          <p:cNvPr id="6" name="Picture 5"/>
          <p:cNvPicPr>
            <a:picLocks noChangeAspect="1"/>
          </p:cNvPicPr>
          <p:nvPr/>
        </p:nvPicPr>
        <p:blipFill>
          <a:blip r:embed="rId5"/>
          <a:stretch>
            <a:fillRect/>
          </a:stretch>
        </p:blipFill>
        <p:spPr>
          <a:xfrm>
            <a:off x="5073053" y="3381113"/>
            <a:ext cx="7013850" cy="2407394"/>
          </a:xfrm>
          <a:prstGeom prst="rect">
            <a:avLst/>
          </a:prstGeom>
        </p:spPr>
      </p:pic>
    </p:spTree>
    <p:extLst>
      <p:ext uri="{BB962C8B-B14F-4D97-AF65-F5344CB8AC3E}">
        <p14:creationId xmlns:p14="http://schemas.microsoft.com/office/powerpoint/2010/main" val="174501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231006" y="730314"/>
            <a:ext cx="10982426" cy="665349"/>
          </a:xfrm>
          <a:prstGeom prst="rect">
            <a:avLst/>
          </a:prstGeom>
          <a:solidFill>
            <a:schemeClr val="lt1"/>
          </a:solidFill>
          <a:ln>
            <a:noFill/>
          </a:ln>
        </p:spPr>
        <p:txBody>
          <a:bodyPr spcFirstLastPara="1" wrap="square" lIns="91425" tIns="45700" rIns="91425" bIns="45700" anchor="ctr" anchorCtr="0">
            <a:normAutofit/>
          </a:bodyPr>
          <a:lstStyle/>
          <a:p>
            <a:pPr xmlns:a="http://schemas.openxmlformats.org/drawingml/2006/main" marL="0" lvl="0" indent="0" algn="l" rtl="0">
              <a:lnSpc>
                <a:spcPct val="90000"/>
              </a:lnSpc>
              <a:spcBef>
                <a:spcPts val="0"/>
              </a:spcBef>
              <a:spcAft>
                <a:spcPts val="0"/>
              </a:spcAft>
              <a:buClr>
                <a:schemeClr val="dk1"/>
              </a:buClr>
              <a:buSzPct val="100000"/>
              <a:buFont typeface="Arial"/>
              <a:buNone/>
            </a:pPr>
            <a:r xmlns:a="http://schemas.openxmlformats.org/drawingml/2006/main">
              <a:rPr lang="vi" sz="4000" b="1" dirty="0"/>
              <a:t>ngôn ngữ </a:t>
            </a:r>
            <a:r xmlns:a="http://schemas.openxmlformats.org/drawingml/2006/main">
              <a:rPr lang="vi" sz="4000" b="1" dirty="0" smtClean="0"/>
              <a:t>chung cốt lõi </a:t>
            </a:r>
            <a:r xmlns:a="http://schemas.openxmlformats.org/drawingml/2006/main">
              <a:rPr lang="vi" sz="4000" b="1" dirty="0" smtClean="0"/>
              <a:t>( </a:t>
            </a:r>
            <a:r xmlns:a="http://schemas.openxmlformats.org/drawingml/2006/main">
              <a:rPr lang="vi" sz="4000" b="1" dirty="0" err="1" smtClean="0"/>
              <a:t>CoreCLR </a:t>
            </a:r>
            <a:r xmlns:a="http://schemas.openxmlformats.org/drawingml/2006/main">
              <a:rPr lang="vi" sz="4000" b="1" dirty="0"/>
              <a:t>)</a:t>
            </a:r>
            <a:endParaRPr xmlns:a="http://schemas.openxmlformats.org/drawingml/2006/main" dirty="0"/>
          </a:p>
        </p:txBody>
      </p:sp>
      <p:sp>
        <p:nvSpPr>
          <p:cNvPr id="169" name="Google Shape;169;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70" name="Google Shape;170;p7"/>
          <p:cNvSpPr txBox="1"/>
          <p:nvPr/>
        </p:nvSpPr>
        <p:spPr>
          <a:xfrm>
            <a:off x="554421" y="1517706"/>
            <a:ext cx="11154103" cy="4609980"/>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90000"/>
              </a:lnSpc>
              <a:spcBef>
                <a:spcPts val="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Thời gian chạy chung cho tất cả các ngôn ngữ .NET</a:t>
            </a:r>
            <a:endParaRPr xmlns:a="http://schemas.openxmlformats.org/drawingml/2006/main"/>
          </a:p>
          <a:p>
            <a:pPr xmlns:a="http://schemas.openxmlformats.org/drawingml/2006/main" marL="800100" marR="13334" lvl="1" indent="-342900" algn="just" rtl="0">
              <a:spcBef>
                <a:spcPts val="500"/>
              </a:spcBef>
              <a:spcAft>
                <a:spcPts val="0"/>
              </a:spcAft>
              <a:buClr>
                <a:srgbClr val="C00000"/>
              </a:buClr>
              <a:buSzPts val="1610"/>
              <a:buFont typeface="Noto Sans Symbols"/>
              <a:buChar char="▪"/>
            </a:pPr>
            <a:r xmlns:a="http://schemas.openxmlformats.org/drawingml/2006/main">
              <a:rPr lang="vi" sz="2300" b="0" i="0" u="none" strike="noStrike" cap="none">
                <a:solidFill>
                  <a:schemeClr val="dk1"/>
                </a:solidFill>
                <a:latin typeface="Arial"/>
                <a:ea typeface="Arial"/>
                <a:cs typeface="Arial"/>
                <a:sym typeface="Arial"/>
              </a:rPr>
              <a:t>Hệ thống loại phổ biến</a:t>
            </a:r>
            <a:endParaRPr xmlns:a="http://schemas.openxmlformats.org/drawingml/2006/main"/>
          </a:p>
          <a:p>
            <a:pPr xmlns:a="http://schemas.openxmlformats.org/drawingml/2006/main" marL="800100" marR="13334" lvl="1" indent="-342900" algn="just" rtl="0">
              <a:spcBef>
                <a:spcPts val="800"/>
              </a:spcBef>
              <a:spcAft>
                <a:spcPts val="0"/>
              </a:spcAft>
              <a:buClr>
                <a:srgbClr val="C00000"/>
              </a:buClr>
              <a:buSzPts val="1610"/>
              <a:buFont typeface="Noto Sans Symbols"/>
              <a:buChar char="▪"/>
            </a:pPr>
            <a:r xmlns:a="http://schemas.openxmlformats.org/drawingml/2006/main">
              <a:rPr lang="vi" sz="2300" b="0" i="0" u="none" strike="noStrike" cap="none">
                <a:solidFill>
                  <a:schemeClr val="dk1"/>
                </a:solidFill>
                <a:latin typeface="Arial"/>
                <a:ea typeface="Arial"/>
                <a:cs typeface="Arial"/>
                <a:sym typeface="Arial"/>
              </a:rPr>
              <a:t>Siêu dữ liệu chung</a:t>
            </a:r>
            <a:endParaRPr xmlns:a="http://schemas.openxmlformats.org/drawingml/2006/main"/>
          </a:p>
          <a:p>
            <a:pPr xmlns:a="http://schemas.openxmlformats.org/drawingml/2006/main" marL="800100" marR="13334" lvl="1" indent="-342900" algn="just" rtl="0">
              <a:spcBef>
                <a:spcPts val="800"/>
              </a:spcBef>
              <a:spcAft>
                <a:spcPts val="0"/>
              </a:spcAft>
              <a:buClr>
                <a:srgbClr val="C00000"/>
              </a:buClr>
              <a:buSzPts val="1610"/>
              <a:buFont typeface="Noto Sans Symbols"/>
              <a:buChar char="▪"/>
            </a:pPr>
            <a:r xmlns:a="http://schemas.openxmlformats.org/drawingml/2006/main">
              <a:rPr lang="vi" sz="2300" b="0" i="0" u="none" strike="noStrike" cap="none">
                <a:solidFill>
                  <a:schemeClr val="dk1"/>
                </a:solidFill>
                <a:latin typeface="Arial"/>
                <a:ea typeface="Arial"/>
                <a:cs typeface="Arial"/>
                <a:sym typeface="Arial"/>
              </a:rPr>
              <a:t>Ngôn ngữ trung gian (IL) sang trình biên dịch mã gốc</a:t>
            </a:r>
            <a:endParaRPr xmlns:a="http://schemas.openxmlformats.org/drawingml/2006/main"/>
          </a:p>
          <a:p>
            <a:pPr xmlns:a="http://schemas.openxmlformats.org/drawingml/2006/main" marL="800100" marR="13334" lvl="1" indent="-342900" algn="just" rtl="0">
              <a:spcBef>
                <a:spcPts val="800"/>
              </a:spcBef>
              <a:spcAft>
                <a:spcPts val="0"/>
              </a:spcAft>
              <a:buClr>
                <a:srgbClr val="C00000"/>
              </a:buClr>
              <a:buSzPts val="1610"/>
              <a:buFont typeface="Noto Sans Symbols"/>
              <a:buChar char="▪"/>
            </a:pPr>
            <a:r xmlns:a="http://schemas.openxmlformats.org/drawingml/2006/main">
              <a:rPr lang="vi" sz="2300" b="0" i="0" u="none" strike="noStrike" cap="none">
                <a:solidFill>
                  <a:schemeClr val="dk1"/>
                </a:solidFill>
                <a:latin typeface="Arial"/>
                <a:ea typeface="Arial"/>
                <a:cs typeface="Arial"/>
                <a:sym typeface="Arial"/>
              </a:rPr>
              <a:t>Cấp phát bộ nhớ và thu gom rác</a:t>
            </a:r>
            <a:endParaRPr xmlns:a="http://schemas.openxmlformats.org/drawingml/2006/main"/>
          </a:p>
          <a:p>
            <a:pPr xmlns:a="http://schemas.openxmlformats.org/drawingml/2006/main" marL="800100" marR="13334" lvl="1" indent="-342900" algn="just" rtl="0">
              <a:spcBef>
                <a:spcPts val="800"/>
              </a:spcBef>
              <a:spcAft>
                <a:spcPts val="0"/>
              </a:spcAft>
              <a:buClr>
                <a:srgbClr val="C00000"/>
              </a:buClr>
              <a:buSzPts val="1610"/>
              <a:buFont typeface="Noto Sans Symbols"/>
              <a:buChar char="▪"/>
            </a:pPr>
            <a:r xmlns:a="http://schemas.openxmlformats.org/drawingml/2006/main">
              <a:rPr lang="vi" sz="2300" b="0" i="0" u="none" strike="noStrike" cap="none">
                <a:solidFill>
                  <a:schemeClr val="dk1"/>
                </a:solidFill>
                <a:latin typeface="Arial"/>
                <a:ea typeface="Arial"/>
                <a:cs typeface="Arial"/>
                <a:sym typeface="Arial"/>
              </a:rPr>
              <a:t>Thực thi mã và bảo mật</a:t>
            </a:r>
            <a:endParaRPr xmlns:a="http://schemas.openxmlformats.org/drawingml/2006/main"/>
          </a:p>
          <a:p>
            <a:pPr xmlns:a="http://schemas.openxmlformats.org/drawingml/2006/main" marL="342900" marR="0" lvl="0" indent="-342900" algn="just" rtl="0">
              <a:lnSpc>
                <a:spcPct val="90000"/>
              </a:lnSpc>
              <a:spcBef>
                <a:spcPts val="13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Hơn 15 ngôn ngữ được hỗ trợ ngày hôm nay</a:t>
            </a:r>
            <a:endParaRPr xmlns:a="http://schemas.openxmlformats.org/drawingml/2006/main"/>
          </a:p>
          <a:p>
            <a:pPr xmlns:a="http://schemas.openxmlformats.org/drawingml/2006/main" marL="800100" marR="13334" lvl="1" indent="-342900" algn="just" rtl="0">
              <a:spcBef>
                <a:spcPts val="500"/>
              </a:spcBef>
              <a:spcAft>
                <a:spcPts val="0"/>
              </a:spcAft>
              <a:buClr>
                <a:srgbClr val="C00000"/>
              </a:buClr>
              <a:buSzPts val="1610"/>
              <a:buFont typeface="Noto Sans Symbols"/>
              <a:buChar char="▪"/>
            </a:pPr>
            <a:r xmlns:a="http://schemas.openxmlformats.org/drawingml/2006/main">
              <a:rPr lang="vi" sz="2300" b="0" i="0" u="none" strike="noStrike" cap="none">
                <a:solidFill>
                  <a:schemeClr val="dk1"/>
                </a:solidFill>
                <a:latin typeface="Arial"/>
                <a:ea typeface="Arial"/>
                <a:cs typeface="Arial"/>
                <a:sym typeface="Arial"/>
              </a:rPr>
              <a:t>C#, VB, Jscript, Visual C++ của Microsoft</a:t>
            </a:r>
            <a:endParaRPr xmlns:a="http://schemas.openxmlformats.org/drawingml/2006/main"/>
          </a:p>
          <a:p>
            <a:pPr xmlns:a="http://schemas.openxmlformats.org/drawingml/2006/main" marL="800100" marR="13334" lvl="1" indent="-342900" algn="just" rtl="0">
              <a:spcBef>
                <a:spcPts val="800"/>
              </a:spcBef>
              <a:spcAft>
                <a:spcPts val="0"/>
              </a:spcAft>
              <a:buClr>
                <a:srgbClr val="C00000"/>
              </a:buClr>
              <a:buSzPts val="1610"/>
              <a:buFont typeface="Noto Sans Symbols"/>
              <a:buChar char="▪"/>
            </a:pPr>
            <a:r xmlns:a="http://schemas.openxmlformats.org/drawingml/2006/main">
              <a:rPr lang="vi" sz="2300" b="0" i="0" u="none" strike="noStrike" cap="none">
                <a:solidFill>
                  <a:schemeClr val="dk1"/>
                </a:solidFill>
                <a:latin typeface="Arial"/>
                <a:ea typeface="Arial"/>
                <a:cs typeface="Arial"/>
                <a:sym typeface="Arial"/>
              </a:rPr>
              <a:t>Perl, Python, Smalltalk, Cobol, Haskell, Mercury, Eiffel, Oberon, Oz, Pascal, APL, CAML, Lược đồ, v.v.</a:t>
            </a:r>
            <a:endParaRPr xmlns:a="http://schemas.openxmlformats.org/drawingml/2006/ma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78" name="Google Shape;178;p8"/>
          <p:cNvSpPr txBox="1">
            <a:spLocks noGrp="1"/>
          </p:cNvSpPr>
          <p:nvPr>
            <p:ph type="body" idx="1"/>
          </p:nvPr>
        </p:nvSpPr>
        <p:spPr>
          <a:xfrm>
            <a:off x="53868" y="1654457"/>
            <a:ext cx="6336423" cy="397908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973735"/>
              </a:buClr>
              <a:buSzPts val="1400"/>
              <a:buFont typeface="Noto Sans Symbols"/>
              <a:buChar char="◆"/>
            </a:pPr>
            <a:endParaRPr sz="1800" dirty="0"/>
          </a:p>
        </p:txBody>
      </p:sp>
      <p:pic>
        <p:nvPicPr>
          <p:cNvPr id="179" name="Google Shape;179;p8"/>
          <p:cNvPicPr preferRelativeResize="0"/>
          <p:nvPr/>
        </p:nvPicPr>
        <p:blipFill rotWithShape="1">
          <a:blip r:embed="rId3">
            <a:alphaModFix/>
          </a:blip>
          <a:srcRect/>
          <a:stretch/>
        </p:blipFill>
        <p:spPr>
          <a:xfrm>
            <a:off x="1453414" y="1665626"/>
            <a:ext cx="9057373" cy="4441542"/>
          </a:xfrm>
          <a:prstGeom prst="rect">
            <a:avLst/>
          </a:prstGeom>
          <a:noFill/>
          <a:ln>
            <a:noFill/>
          </a:ln>
        </p:spPr>
      </p:pic>
      <p:sp>
        <p:nvSpPr>
          <p:cNvPr id="180" name="Google Shape;180;p8"/>
          <p:cNvSpPr txBox="1"/>
          <p:nvPr/>
        </p:nvSpPr>
        <p:spPr>
          <a:xfrm>
            <a:off x="333703" y="716660"/>
            <a:ext cx="10889354" cy="794505"/>
          </a:xfrm>
          <a:prstGeom prst="rect">
            <a:avLst/>
          </a:prstGeom>
          <a:solidFill>
            <a:schemeClr val="lt1"/>
          </a:solidFill>
          <a:ln>
            <a:noFill/>
          </a:ln>
        </p:spPr>
        <p:txBody>
          <a:bodyPr spcFirstLastPara="1" wrap="square" lIns="91425" tIns="45700" rIns="91425" bIns="45700" anchor="ctr" anchorCtr="0">
            <a:normAutofit fontScale="97500"/>
          </a:bodyPr>
          <a:lstStyle/>
          <a:p>
            <a:pPr xmlns:a="http://schemas.openxmlformats.org/drawingml/2006/main" marL="0" marR="0" lvl="0" indent="0" algn="l" rtl="0">
              <a:lnSpc>
                <a:spcPct val="90000"/>
              </a:lnSpc>
              <a:spcBef>
                <a:spcPts val="0"/>
              </a:spcBef>
              <a:spcAft>
                <a:spcPts val="0"/>
              </a:spcAft>
              <a:buClr>
                <a:schemeClr val="dk1"/>
              </a:buClr>
              <a:buSzPct val="100000"/>
              <a:buFont typeface="Arial"/>
              <a:buNone/>
            </a:pPr>
            <a:r xmlns:a="http://schemas.openxmlformats.org/drawingml/2006/main">
              <a:rPr lang="vi" sz="4000" b="1" dirty="0">
                <a:solidFill>
                  <a:schemeClr val="dk1"/>
                </a:solidFill>
                <a:sym typeface="Arial"/>
              </a:rPr>
              <a:t>Thời gian chạy ngôn ngữ chung (CLR)</a:t>
            </a:r>
            <a:endParaRPr xmlns:a="http://schemas.openxmlformats.org/drawingml/2006/main"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87" name="Google Shape;187;p9"/>
          <p:cNvSpPr txBox="1">
            <a:spLocks noGrp="1"/>
          </p:cNvSpPr>
          <p:nvPr>
            <p:ph type="title"/>
          </p:nvPr>
        </p:nvSpPr>
        <p:spPr>
          <a:xfrm>
            <a:off x="396765" y="712052"/>
            <a:ext cx="11360399" cy="731737"/>
          </a:xfrm>
          <a:prstGeom prst="rect">
            <a:avLst/>
          </a:prstGeom>
          <a:solidFill>
            <a:schemeClr val="lt1"/>
          </a:solidFill>
          <a:ln>
            <a:noFill/>
          </a:ln>
        </p:spPr>
        <p:txBody>
          <a:bodyPr spcFirstLastPara="1" wrap="square" lIns="91425" tIns="45700" rIns="91425" bIns="45700" anchor="ctr" anchorCtr="0">
            <a:normAutofit/>
          </a:bodyPr>
          <a:lstStyle/>
          <a:p>
            <a:pPr xmlns:a="http://schemas.openxmlformats.org/drawingml/2006/main" marL="0" lvl="0" indent="0" algn="l" rtl="0">
              <a:lnSpc>
                <a:spcPct val="90000"/>
              </a:lnSpc>
              <a:spcBef>
                <a:spcPts val="0"/>
              </a:spcBef>
              <a:spcAft>
                <a:spcPts val="0"/>
              </a:spcAft>
              <a:buClr>
                <a:schemeClr val="dk1"/>
              </a:buClr>
              <a:buSzPct val="100000"/>
              <a:buFont typeface="Arial"/>
              <a:buNone/>
            </a:pPr>
            <a:r xmlns:a="http://schemas.openxmlformats.org/drawingml/2006/main">
              <a:rPr lang="vi" sz="4000" b="1" dirty="0"/>
              <a:t>Ưu điểm của </a:t>
            </a:r>
            <a:r xmlns:a="http://schemas.openxmlformats.org/drawingml/2006/main">
              <a:rPr lang="vi" sz="4000" b="1" dirty="0" smtClean="0"/>
              <a:t>CLR lõi</a:t>
            </a:r>
            <a:endParaRPr xmlns:a="http://schemas.openxmlformats.org/drawingml/2006/main" dirty="0"/>
          </a:p>
        </p:txBody>
      </p:sp>
      <p:sp>
        <p:nvSpPr>
          <p:cNvPr id="188" name="Google Shape;188;p9"/>
          <p:cNvSpPr txBox="1"/>
          <p:nvPr/>
        </p:nvSpPr>
        <p:spPr>
          <a:xfrm>
            <a:off x="434865" y="1568136"/>
            <a:ext cx="11322300" cy="4661400"/>
          </a:xfrm>
          <a:prstGeom prst="rect">
            <a:avLst/>
          </a:prstGeom>
          <a:noFill/>
          <a:ln>
            <a:noFill/>
          </a:ln>
        </p:spPr>
        <p:txBody>
          <a:bodyPr spcFirstLastPara="1" wrap="square" lIns="0" tIns="12700" rIns="0" bIns="0" anchor="t" anchorCtr="0">
            <a:spAutoFit/>
          </a:bodyPr>
          <a:lstStyle/>
          <a:p>
            <a:pPr xmlns:a="http://schemas.openxmlformats.org/drawingml/2006/main" marL="342900" marR="13334" lvl="0" indent="-342900" algn="just" rtl="0">
              <a:lnSpc>
                <a:spcPct val="90000"/>
              </a:lnSpc>
              <a:spcBef>
                <a:spcPts val="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Tương tác giữa mã được quản lý và mã không được quản lý (COM, DLL)</a:t>
            </a:r>
            <a:endParaRPr xmlns:a="http://schemas.openxmlformats.org/drawingml/2006/main" sz="2800">
              <a:solidFill>
                <a:schemeClr val="dk1"/>
              </a:solidFill>
            </a:endParaRPr>
          </a:p>
          <a:p>
            <a:pPr xmlns:a="http://schemas.openxmlformats.org/drawingml/2006/main" marL="342900" marR="13334" lvl="0" indent="-342900" algn="just" rtl="0">
              <a:lnSpc>
                <a:spcPct val="90000"/>
              </a:lnSpc>
              <a:spcBef>
                <a:spcPts val="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Môi trường mã được quản lý</a:t>
            </a:r>
            <a:endParaRPr xmlns:a="http://schemas.openxmlformats.org/drawingml/2006/main"/>
          </a:p>
          <a:p>
            <a:pPr xmlns:a="http://schemas.openxmlformats.org/drawingml/2006/main" marL="342900" marR="0" lvl="0" indent="-342900" algn="just" rtl="0">
              <a:lnSpc>
                <a:spcPct val="90000"/>
              </a:lnSpc>
              <a:spcBef>
                <a:spcPts val="10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Cải thiện xử lý bộ nhớ</a:t>
            </a:r>
            <a:endParaRPr xmlns:a="http://schemas.openxmlformats.org/drawingml/2006/main"/>
          </a:p>
          <a:p>
            <a:pPr xmlns:a="http://schemas.openxmlformats.org/drawingml/2006/main" marL="342900" marR="0" lvl="0" indent="-342900" algn="just" rtl="0">
              <a:lnSpc>
                <a:spcPct val="90000"/>
              </a:lnSpc>
              <a:spcBef>
                <a:spcPts val="10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JIT ( </a:t>
            </a:r>
            <a:r xmlns:a="http://schemas.openxmlformats.org/drawingml/2006/main">
              <a:rPr lang="vi" sz="2800" b="1" i="0">
                <a:solidFill>
                  <a:schemeClr val="dk1"/>
                </a:solidFill>
                <a:latin typeface="Arial"/>
                <a:ea typeface="Arial"/>
                <a:cs typeface="Arial"/>
                <a:sym typeface="Arial"/>
              </a:rPr>
              <a:t>Just-In-Time </a:t>
            </a:r>
            <a:r xmlns:a="http://schemas.openxmlformats.org/drawingml/2006/main">
              <a:rPr lang="vi" sz="2800">
                <a:solidFill>
                  <a:schemeClr val="dk1"/>
                </a:solidFill>
                <a:latin typeface="Arial"/>
                <a:ea typeface="Arial"/>
                <a:cs typeface="Arial"/>
                <a:sym typeface="Arial"/>
              </a:rPr>
              <a:t>) cho phép mã chạy trong môi trường được bảo vệ dưới dạng mã được quản lý</a:t>
            </a:r>
            <a:endParaRPr xmlns:a="http://schemas.openxmlformats.org/drawingml/2006/main"/>
          </a:p>
          <a:p>
            <a:pPr xmlns:a="http://schemas.openxmlformats.org/drawingml/2006/main" marL="342900" marR="0" lvl="0" indent="-342900" algn="just" rtl="0">
              <a:lnSpc>
                <a:spcPct val="90000"/>
              </a:lnSpc>
              <a:spcBef>
                <a:spcPts val="10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JIT cho phép mã IL độc lập với phần cứng</a:t>
            </a:r>
            <a:endParaRPr xmlns:a="http://schemas.openxmlformats.org/drawingml/2006/main"/>
          </a:p>
          <a:p>
            <a:pPr xmlns:a="http://schemas.openxmlformats.org/drawingml/2006/main" marL="342900" marR="0" lvl="0" indent="-342900" algn="just" rtl="0">
              <a:lnSpc>
                <a:spcPct val="90000"/>
              </a:lnSpc>
              <a:spcBef>
                <a:spcPts val="10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CLR cũng cho phép thực thi bảo mật truy cập mã</a:t>
            </a:r>
            <a:endParaRPr xmlns:a="http://schemas.openxmlformats.org/drawingml/2006/main"/>
          </a:p>
          <a:p>
            <a:pPr xmlns:a="http://schemas.openxmlformats.org/drawingml/2006/main" marL="342900" marR="0" lvl="0" indent="-342900" algn="just" rtl="0">
              <a:lnSpc>
                <a:spcPct val="90000"/>
              </a:lnSpc>
              <a:spcBef>
                <a:spcPts val="10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Xác minh loại an toàn</a:t>
            </a:r>
            <a:endParaRPr xmlns:a="http://schemas.openxmlformats.org/drawingml/2006/main"/>
          </a:p>
          <a:p>
            <a:pPr xmlns:a="http://schemas.openxmlformats.org/drawingml/2006/main" marL="342900" marR="0" lvl="0" indent="-342900" algn="just" rtl="0">
              <a:lnSpc>
                <a:spcPct val="90000"/>
              </a:lnSpc>
              <a:spcBef>
                <a:spcPts val="1000"/>
              </a:spcBef>
              <a:spcAft>
                <a:spcPts val="0"/>
              </a:spcAft>
              <a:buClr>
                <a:srgbClr val="973735"/>
              </a:buClr>
              <a:buSzPts val="1400"/>
              <a:buFont typeface="Noto Sans Symbols"/>
              <a:buChar char="◆"/>
            </a:pPr>
            <a:r xmlns:a="http://schemas.openxmlformats.org/drawingml/2006/main">
              <a:rPr lang="vi" sz="2800">
                <a:solidFill>
                  <a:schemeClr val="dk1"/>
                </a:solidFill>
                <a:latin typeface="Arial"/>
                <a:ea typeface="Arial"/>
                <a:cs typeface="Arial"/>
                <a:sym typeface="Arial"/>
              </a:rPr>
              <a:t>Truy cập vào Siêu dữ liệu (Thông tin loại nâng cao)</a:t>
            </a:r>
            <a:endParaRPr xmlns:a="http://schemas.openxmlformats.org/drawingml/2006/main" sz="2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328263" y="546750"/>
            <a:ext cx="10529034" cy="771911"/>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80000"/>
              </a:lnSpc>
              <a:spcBef>
                <a:spcPts val="0"/>
              </a:spcBef>
              <a:spcAft>
                <a:spcPts val="0"/>
              </a:spcAft>
              <a:buClr>
                <a:schemeClr val="dk1"/>
              </a:buClr>
              <a:buSzPts val="3600"/>
              <a:buFont typeface="Arial"/>
              <a:buNone/>
            </a:pPr>
            <a:r xmlns:a="http://schemas.openxmlformats.org/drawingml/2006/main">
              <a:rPr lang="vi" sz="4000" b="1" dirty="0"/>
              <a:t>Cơ sở hạ tầng ngôn ngữ chung</a:t>
            </a:r>
            <a:endParaRPr xmlns:a="http://schemas.openxmlformats.org/drawingml/2006/main" sz="4000" dirty="0"/>
          </a:p>
        </p:txBody>
      </p:sp>
      <p:sp>
        <p:nvSpPr>
          <p:cNvPr id="195" name="Google Shape;195;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196" name="Google Shape;196;p10"/>
          <p:cNvGrpSpPr/>
          <p:nvPr/>
        </p:nvGrpSpPr>
        <p:grpSpPr>
          <a:xfrm>
            <a:off x="3477254" y="1216663"/>
            <a:ext cx="5447694" cy="5169443"/>
            <a:chOff x="3874982" y="1311256"/>
            <a:chExt cx="5447694" cy="5169443"/>
          </a:xfrm>
        </p:grpSpPr>
        <p:sp>
          <p:nvSpPr>
            <p:cNvPr id="197" name="Google Shape;197;p10"/>
            <p:cNvSpPr/>
            <p:nvPr/>
          </p:nvSpPr>
          <p:spPr>
            <a:xfrm>
              <a:off x="3874982" y="1311256"/>
              <a:ext cx="5447694" cy="51694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0"/>
            <p:cNvSpPr/>
            <p:nvPr/>
          </p:nvSpPr>
          <p:spPr>
            <a:xfrm>
              <a:off x="3874982" y="3170848"/>
              <a:ext cx="3482259" cy="591855"/>
            </a:xfrm>
            <a:custGeom>
              <a:avLst/>
              <a:gdLst/>
              <a:ahLst/>
              <a:cxnLst/>
              <a:rect l="l" t="t" r="r" b="b"/>
              <a:pathLst>
                <a:path w="5929630" h="929004" extrusionOk="0">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noFill/>
            <a:ln w="38100" cap="flat" cmpd="sng">
              <a:solidFill>
                <a:srgbClr val="0850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61" name="Google Shape;261;p17"/>
          <p:cNvSpPr txBox="1">
            <a:spLocks noGrp="1"/>
          </p:cNvSpPr>
          <p:nvPr>
            <p:ph type="title"/>
          </p:nvPr>
        </p:nvSpPr>
        <p:spPr>
          <a:xfrm>
            <a:off x="430924" y="825108"/>
            <a:ext cx="8799788"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latin typeface="Arial"/>
                <a:ea typeface="Arial"/>
                <a:cs typeface="Arial"/>
                <a:sym typeface="Arial"/>
              </a:rPr>
              <a:t>Ứng dụng đa nền tảng</a:t>
            </a:r>
            <a:endParaRPr xmlns:a="http://schemas.openxmlformats.org/drawingml/2006/main" sz="4000" b="1"/>
          </a:p>
        </p:txBody>
      </p:sp>
      <p:sp>
        <p:nvSpPr>
          <p:cNvPr id="262" name="Google Shape;262;p17"/>
          <p:cNvSpPr txBox="1"/>
          <p:nvPr/>
        </p:nvSpPr>
        <p:spPr>
          <a:xfrm>
            <a:off x="430924" y="1566952"/>
            <a:ext cx="11330152" cy="1862048"/>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just" rtl="0">
              <a:spcBef>
                <a:spcPts val="0"/>
              </a:spcBef>
              <a:spcAft>
                <a:spcPts val="0"/>
              </a:spcAft>
              <a:buNone/>
            </a:pPr>
            <a:r xmlns:a="http://schemas.openxmlformats.org/drawingml/2006/main">
              <a:rPr lang="vi" sz="2300" b="0" i="0" dirty="0">
                <a:solidFill>
                  <a:srgbClr val="222222"/>
                </a:solidFill>
                <a:latin typeface="Arial"/>
                <a:ea typeface="Arial"/>
                <a:cs typeface="Arial"/>
                <a:sym typeface="Arial"/>
              </a:rPr>
              <a:t>“ </a:t>
            </a:r>
            <a:r xmlns:a="http://schemas.openxmlformats.org/drawingml/2006/main">
              <a:rPr lang="vi" sz="2300" b="0" i="1" dirty="0">
                <a:solidFill>
                  <a:srgbClr val="222222"/>
                </a:solidFill>
                <a:latin typeface="Arial"/>
                <a:ea typeface="Arial"/>
                <a:cs typeface="Arial"/>
                <a:sym typeface="Arial"/>
              </a:rPr>
              <a:t>Viết một lần, chạy mọi nơi” dường như là câu thần chú được các nhà phát triển ứng dụng ưa chuộng hiện nay. Điều này làm giảm nhu cầu các nhà phát triển phải viết nhiều mã dư thừa. .NET, một sản phẩm mã nguồn mở của Microsoft, chỉ là công cụ viết mã cho một ứng dụng đa nền tảng sẽ hoạt động trên các hệ thống Windows, Linux và </a:t>
            </a:r>
            <a:r xmlns:a="http://schemas.openxmlformats.org/drawingml/2006/main">
              <a:rPr lang="vi" sz="2300" b="0" i="1" dirty="0" err="1">
                <a:solidFill>
                  <a:srgbClr val="222222"/>
                </a:solidFill>
                <a:latin typeface="Arial"/>
                <a:ea typeface="Arial"/>
                <a:cs typeface="Arial"/>
                <a:sym typeface="Arial"/>
              </a:rPr>
              <a:t>macOS </a:t>
            </a:r>
            <a:r xmlns:a="http://schemas.openxmlformats.org/drawingml/2006/main">
              <a:rPr lang="vi" sz="2300" b="0" i="1" dirty="0">
                <a:solidFill>
                  <a:srgbClr val="222222"/>
                </a:solidFill>
                <a:latin typeface="Arial"/>
                <a:ea typeface="Arial"/>
                <a:cs typeface="Arial"/>
                <a:sym typeface="Arial"/>
              </a:rPr>
              <a:t>.</a:t>
            </a:r>
            <a:endParaRPr xmlns:a="http://schemas.openxmlformats.org/drawingml/2006/main" sz="2300" dirty="0">
              <a:solidFill>
                <a:schemeClr val="dk1"/>
              </a:solidFill>
              <a:latin typeface="Arial"/>
              <a:ea typeface="Arial"/>
              <a:cs typeface="Arial"/>
              <a:sym typeface="Arial"/>
            </a:endParaRPr>
          </a:p>
        </p:txBody>
      </p:sp>
      <p:pic>
        <p:nvPicPr>
          <p:cNvPr id="263" name="Google Shape;263;p17"/>
          <p:cNvPicPr preferRelativeResize="0"/>
          <p:nvPr/>
        </p:nvPicPr>
        <p:blipFill rotWithShape="1">
          <a:blip r:embed="rId3">
            <a:alphaModFix/>
          </a:blip>
          <a:srcRect/>
          <a:stretch/>
        </p:blipFill>
        <p:spPr>
          <a:xfrm>
            <a:off x="3876163" y="3429000"/>
            <a:ext cx="4439674" cy="28397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271" name="Google Shape;271;p18"/>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latin typeface="Arial"/>
                <a:ea typeface="Arial"/>
                <a:cs typeface="Arial"/>
                <a:sym typeface="Arial"/>
              </a:rPr>
              <a:t>Ứng dụng đa nền tảng</a:t>
            </a:r>
            <a:endParaRPr xmlns:a="http://schemas.openxmlformats.org/drawingml/2006/main" sz="4000" b="1"/>
          </a:p>
        </p:txBody>
      </p:sp>
      <p:sp>
        <p:nvSpPr>
          <p:cNvPr id="272" name="Google Shape;272;p18"/>
          <p:cNvSpPr txBox="1"/>
          <p:nvPr/>
        </p:nvSpPr>
        <p:spPr>
          <a:xfrm>
            <a:off x="147145" y="1342648"/>
            <a:ext cx="11950261" cy="5150128"/>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Nền tảng là sự kết hợp phần cứng và phần mềm máy tính mà chương trình chạy trên đó. Nền tảng là sự kết hợp của cả hai tài nguyên phần cứng: tần số CPU, kích thước RAM, dung lượng ổ cứng, dung lượng GPU,… và cả nền tảng phần mềm được cung cấp để cài đặt trên đó như Hệ điều hành; Khung công tác của bên thứ ba hoặc mở rộng (.NET hoặc JVM, ..)</a:t>
            </a:r>
            <a:endParaRPr xmlns:a="http://schemas.openxmlformats.org/drawingml/2006/main"/>
          </a:p>
          <a:p>
            <a:pPr xmlns:a="http://schemas.openxmlformats.org/drawingml/2006/main" marL="342900" marR="0" lvl="0" indent="-342900" algn="just" rtl="0">
              <a:spcBef>
                <a:spcPts val="100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Hỗ trợ đa nền tảng chạy trên nhiều nền tảng. Theo một nghĩa nào đó, điều đó có nghĩa là mã có thể chạy trên nhiều khung, nền tảng, hệ điều hành và kiến trúc máy.</a:t>
            </a:r>
            <a:endParaRPr xmlns:a="http://schemas.openxmlformats.org/drawingml/2006/main"/>
          </a:p>
          <a:p>
            <a:pPr xmlns:a="http://schemas.openxmlformats.org/drawingml/2006/main" marL="342900" marR="0" lvl="0" indent="-342900" algn="just" rtl="0">
              <a:spcBef>
                <a:spcPts val="100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Ngôn ngữ lập trình đa nền tảng là ngôn ngữ có thể chạy trên nhiều khung, hệ điều hành và kiến trúc máy. Có nhiều yếu tố khiến ngôn ngữ hoặc công cụ có thể chạy trên nhiều máy và nền tảng.</a:t>
            </a:r>
            <a:endParaRPr xmlns:a="http://schemas.openxmlformats.org/drawingml/2006/ma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11" name="Google Shape;311;p23"/>
          <p:cNvSpPr txBox="1"/>
          <p:nvPr/>
        </p:nvSpPr>
        <p:spPr>
          <a:xfrm>
            <a:off x="298383" y="1437513"/>
            <a:ext cx="11662389" cy="442168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50000"/>
              </a:lnSpc>
              <a:spcBef>
                <a:spcPts val="0"/>
              </a:spcBef>
              <a:spcAft>
                <a:spcPts val="0"/>
              </a:spcAft>
              <a:buClr>
                <a:srgbClr val="973735"/>
              </a:buClr>
              <a:buSzPts val="1400"/>
              <a:buFont typeface="Noto Sans Symbols"/>
              <a:buChar char="◆"/>
            </a:pPr>
            <a:r xmlns:a="http://schemas.openxmlformats.org/drawingml/2006/main">
              <a:rPr lang="vi" sz="2600" b="0" i="0" dirty="0">
                <a:solidFill>
                  <a:srgbClr val="212121"/>
                </a:solidFill>
                <a:sym typeface="Arial"/>
              </a:rPr>
              <a:t>.NET Standard là một đặc tả có thể được sử dụng trên tất cả các triển khai .NET. Nó chỉ được sử dụng để phát triển các dự án thư viện. Điều này có nghĩa là nếu chúng ta đang tạo một </a:t>
            </a:r>
            <a:r xmlns:a="http://schemas.openxmlformats.org/drawingml/2006/main">
              <a:rPr lang="vi" sz="2600" b="1" i="0" dirty="0">
                <a:solidFill>
                  <a:srgbClr val="212121"/>
                </a:solidFill>
                <a:sym typeface="Arial"/>
              </a:rPr>
              <a:t>thư viện </a:t>
            </a:r>
            <a:r xmlns:a="http://schemas.openxmlformats.org/drawingml/2006/main">
              <a:rPr lang="vi" sz="2600" b="0" i="0" dirty="0">
                <a:solidFill>
                  <a:srgbClr val="212121"/>
                </a:solidFill>
                <a:sym typeface="Arial"/>
              </a:rPr>
              <a:t>trong .NET Standard, chúng ta có thể sử dụng các thư viện đó trong .NET Framework và .NET Core.</a:t>
            </a:r>
            <a:endParaRPr xmlns:a="http://schemas.openxmlformats.org/drawingml/2006/main" sz="2600" dirty="0"/>
          </a:p>
          <a:p>
            <a:pPr xmlns:a="http://schemas.openxmlformats.org/drawingml/2006/main" marL="342900" marR="0" lvl="0" indent="-342900" algn="just" rtl="0">
              <a:lnSpc>
                <a:spcPct val="150000"/>
              </a:lnSpc>
              <a:spcBef>
                <a:spcPts val="1000"/>
              </a:spcBef>
              <a:spcAft>
                <a:spcPts val="0"/>
              </a:spcAft>
              <a:buClr>
                <a:srgbClr val="973735"/>
              </a:buClr>
              <a:buSzPts val="1400"/>
              <a:buFont typeface="Noto Sans Symbols"/>
              <a:buChar char="◆"/>
            </a:pPr>
            <a:r xmlns:a="http://schemas.openxmlformats.org/drawingml/2006/main">
              <a:rPr lang="vi" sz="2600" b="0" i="0" dirty="0">
                <a:solidFill>
                  <a:srgbClr val="212121"/>
                </a:solidFill>
                <a:sym typeface="Arial"/>
              </a:rPr>
              <a:t>Để tạo tính đồng nhất có nghĩa là cho phép sử dụng trong tất cả các triển khai .NET. .NET Standard có hỗ trợ cho nền tảng Mono, </a:t>
            </a:r>
            <a:r xmlns:a="http://schemas.openxmlformats.org/drawingml/2006/main">
              <a:rPr lang="vi" sz="2600" b="0" i="0" dirty="0" err="1">
                <a:solidFill>
                  <a:srgbClr val="212121"/>
                </a:solidFill>
                <a:sym typeface="Arial"/>
              </a:rPr>
              <a:t>Xamarin </a:t>
            </a:r>
            <a:r xmlns:a="http://schemas.openxmlformats.org/drawingml/2006/main">
              <a:rPr lang="vi" sz="2600" b="0" i="0" dirty="0">
                <a:solidFill>
                  <a:srgbClr val="212121"/>
                </a:solidFill>
                <a:sym typeface="Arial"/>
              </a:rPr>
              <a:t>, Universal Windows Platform và Unity.</a:t>
            </a:r>
            <a:endParaRPr xmlns:a="http://schemas.openxmlformats.org/drawingml/2006/main" sz="2600" dirty="0">
              <a:solidFill>
                <a:schemeClr val="dk1"/>
              </a:solidFill>
              <a:sym typeface="Arial"/>
            </a:endParaRPr>
          </a:p>
        </p:txBody>
      </p:sp>
      <p:sp>
        <p:nvSpPr>
          <p:cNvPr id="312" name="Google Shape;312;p23"/>
          <p:cNvSpPr txBox="1">
            <a:spLocks noGrp="1"/>
          </p:cNvSpPr>
          <p:nvPr>
            <p:ph type="title"/>
          </p:nvPr>
        </p:nvSpPr>
        <p:spPr>
          <a:xfrm>
            <a:off x="462013" y="706634"/>
            <a:ext cx="7189518" cy="628377"/>
          </a:xfrm>
          <a:prstGeom prst="rect">
            <a:avLst/>
          </a:prstGeom>
          <a:solidFill>
            <a:schemeClr val="lt1"/>
          </a:solidFill>
          <a:ln>
            <a:noFill/>
          </a:ln>
        </p:spPr>
        <p:txBody>
          <a:bodyPr spcFirstLastPara="1" wrap="square" lIns="0" tIns="12700" rIns="0" bIns="0" anchor="ctr" anchorCtr="0">
            <a:spAutoFit/>
          </a:bodyPr>
          <a:lstStyle/>
          <a:p>
            <a:pPr xmlns:a="http://schemas.openxmlformats.org/drawingml/2006/main" marL="12700" lvl="0" indent="0" algn="l" rtl="0">
              <a:lnSpc>
                <a:spcPct val="100000"/>
              </a:lnSpc>
              <a:spcBef>
                <a:spcPts val="0"/>
              </a:spcBef>
              <a:spcAft>
                <a:spcPts val="0"/>
              </a:spcAft>
              <a:buClr>
                <a:schemeClr val="dk1"/>
              </a:buClr>
              <a:buSzPts val="4000"/>
              <a:buFont typeface="Arial"/>
              <a:buNone/>
            </a:pPr>
            <a:r xmlns:a="http://schemas.openxmlformats.org/drawingml/2006/main">
              <a:rPr lang="vi" sz="4000" b="1" dirty="0"/>
              <a:t>Tiêu chuẩn .NET là gì?</a:t>
            </a:r>
            <a:endParaRPr xmlns:a="http://schemas.openxmlformats.org/drawingml/2006/m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8" name="Google Shape;98;p2"/>
          <p:cNvSpPr txBox="1">
            <a:spLocks noGrp="1"/>
          </p:cNvSpPr>
          <p:nvPr>
            <p:ph type="body" idx="1"/>
          </p:nvPr>
        </p:nvSpPr>
        <p:spPr>
          <a:xfrm>
            <a:off x="762740" y="1597572"/>
            <a:ext cx="11092929" cy="4883128"/>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l" rtl="0">
              <a:lnSpc>
                <a:spcPct val="100000"/>
              </a:lnSpc>
              <a:spcBef>
                <a:spcPts val="0"/>
              </a:spcBef>
              <a:spcAft>
                <a:spcPts val="0"/>
              </a:spcAft>
              <a:buClr>
                <a:srgbClr val="973735"/>
              </a:buClr>
              <a:buSzPts val="1400"/>
              <a:buFont typeface="Noto Sans Symbols"/>
              <a:buChar char="◆"/>
            </a:pPr>
            <a:r xmlns:a="http://schemas.openxmlformats.org/drawingml/2006/main">
              <a:rPr lang="vi" dirty="0"/>
              <a:t>Tổng quan Kiến trúc .NET Framework</a:t>
            </a:r>
            <a:endParaRPr xmlns:a="http://schemas.openxmlformats.org/drawingml/2006/main" dirty="0"/>
          </a:p>
          <a:p>
            <a:pPr xmlns:a="http://schemas.openxmlformats.org/drawingml/2006/main" marL="342900" lvl="0" indent="-342900" algn="l" rtl="0">
              <a:lnSpc>
                <a:spcPct val="100000"/>
              </a:lnSpc>
              <a:spcBef>
                <a:spcPts val="1000"/>
              </a:spcBef>
              <a:spcAft>
                <a:spcPts val="0"/>
              </a:spcAft>
              <a:buClr>
                <a:srgbClr val="973735"/>
              </a:buClr>
              <a:buSzPts val="1400"/>
              <a:buFont typeface="Noto Sans Symbols"/>
              <a:buChar char="◆"/>
            </a:pPr>
            <a:r xmlns:a="http://schemas.openxmlformats.org/drawingml/2006/main">
              <a:rPr lang="vi" dirty="0"/>
              <a:t>Tổng quan .NET Core và .NET</a:t>
            </a:r>
            <a:endParaRPr xmlns:a="http://schemas.openxmlformats.org/drawingml/2006/main" dirty="0"/>
          </a:p>
          <a:p>
            <a:pPr xmlns:a="http://schemas.openxmlformats.org/drawingml/2006/main" marL="342900" lvl="0" indent="-342900" algn="l" rtl="0">
              <a:lnSpc>
                <a:spcPct val="100000"/>
              </a:lnSpc>
              <a:spcBef>
                <a:spcPts val="1000"/>
              </a:spcBef>
              <a:spcAft>
                <a:spcPts val="0"/>
              </a:spcAft>
              <a:buClr>
                <a:srgbClr val="973735"/>
              </a:buClr>
              <a:buSzPts val="1400"/>
              <a:buFont typeface="Noto Sans Symbols"/>
              <a:buChar char="◆"/>
            </a:pPr>
            <a:r xmlns:a="http://schemas.openxmlformats.org/drawingml/2006/main">
              <a:rPr lang="vi" dirty="0"/>
              <a:t>Giới thiệu ứng dụng đa nền tảng với .NET</a:t>
            </a:r>
            <a:endParaRPr xmlns:a="http://schemas.openxmlformats.org/drawingml/2006/main" dirty="0"/>
          </a:p>
          <a:p>
            <a:pPr xmlns:a="http://schemas.openxmlformats.org/drawingml/2006/main" marL="342900" lvl="0" indent="-342900" algn="l" rtl="0">
              <a:lnSpc>
                <a:spcPct val="100000"/>
              </a:lnSpc>
              <a:spcBef>
                <a:spcPts val="1000"/>
              </a:spcBef>
              <a:spcAft>
                <a:spcPts val="0"/>
              </a:spcAft>
              <a:buClr>
                <a:srgbClr val="973735"/>
              </a:buClr>
              <a:buSzPts val="1400"/>
              <a:buFont typeface="Noto Sans Symbols"/>
              <a:buChar char="◆"/>
            </a:pPr>
            <a:r xmlns:a="http://schemas.openxmlformats.org/drawingml/2006/main">
              <a:rPr lang="vi" dirty="0"/>
              <a:t>Giải thích tại sao .NET Core và C# Language được chọn làm ứng dụng phát triển?</a:t>
            </a:r>
            <a:endParaRPr xmlns:a="http://schemas.openxmlformats.org/drawingml/2006/main" dirty="0"/>
          </a:p>
          <a:p>
            <a:pPr xmlns:a="http://schemas.openxmlformats.org/drawingml/2006/main" marL="342900" lvl="0" indent="-342900" algn="l" rtl="0">
              <a:lnSpc>
                <a:spcPct val="100000"/>
              </a:lnSpc>
              <a:spcBef>
                <a:spcPts val="1000"/>
              </a:spcBef>
              <a:spcAft>
                <a:spcPts val="0"/>
              </a:spcAft>
              <a:buClr>
                <a:srgbClr val="973735"/>
              </a:buClr>
              <a:buSzPts val="1400"/>
              <a:buFont typeface="Noto Sans Symbols"/>
              <a:buChar char="◆"/>
            </a:pPr>
            <a:r xmlns:a="http://schemas.openxmlformats.org/drawingml/2006/main">
              <a:rPr lang="vi" dirty="0"/>
              <a:t>Giải thích ý nghĩa “ </a:t>
            </a:r>
            <a:r xmlns:a="http://schemas.openxmlformats.org/drawingml/2006/main">
              <a:rPr lang="vi" dirty="0" err="1"/>
              <a:t>dotnet </a:t>
            </a:r>
            <a:r xmlns:a="http://schemas.openxmlformats.org/drawingml/2006/main">
              <a:rPr lang="vi" dirty="0"/>
              <a:t>CLI”</a:t>
            </a:r>
            <a:endParaRPr xmlns:a="http://schemas.openxmlformats.org/drawingml/2006/main" dirty="0"/>
          </a:p>
          <a:p>
            <a:pPr xmlns:a="http://schemas.openxmlformats.org/drawingml/2006/main" marL="342900" lvl="0" indent="-342900" algn="l" rtl="0">
              <a:lnSpc>
                <a:spcPct val="100000"/>
              </a:lnSpc>
              <a:spcBef>
                <a:spcPts val="1000"/>
              </a:spcBef>
              <a:spcAft>
                <a:spcPts val="0"/>
              </a:spcAft>
              <a:buClr>
                <a:srgbClr val="973735"/>
              </a:buClr>
              <a:buSzPts val="1400"/>
              <a:buFont typeface="Noto Sans Symbols"/>
              <a:buChar char="◆"/>
            </a:pPr>
            <a:r xmlns:a="http://schemas.openxmlformats.org/drawingml/2006/main">
              <a:rPr lang="vi" dirty="0"/>
              <a:t>Giải thích về </a:t>
            </a:r>
            <a:r xmlns:a="http://schemas.openxmlformats.org/drawingml/2006/main">
              <a:rPr lang="vi" dirty="0"/>
              <a:t>gói </a:t>
            </a:r>
            <a:endParaRPr xmlns:a="http://schemas.openxmlformats.org/drawingml/2006/main" dirty="0"/>
            <a:r xmlns:a="http://schemas.openxmlformats.org/drawingml/2006/main">
              <a:rPr lang="vi" dirty="0" err="1"/>
              <a:t>NuGet</a:t>
            </a:r>
          </a:p>
          <a:p>
            <a:pPr xmlns:a="http://schemas.openxmlformats.org/drawingml/2006/main" marL="342900" lvl="0" indent="-342900" algn="l" rtl="0">
              <a:lnSpc>
                <a:spcPct val="100000"/>
              </a:lnSpc>
              <a:spcBef>
                <a:spcPts val="1000"/>
              </a:spcBef>
              <a:spcAft>
                <a:spcPts val="0"/>
              </a:spcAft>
              <a:buClr>
                <a:srgbClr val="973735"/>
              </a:buClr>
              <a:buSzPts val="1400"/>
              <a:buFont typeface="Noto Sans Symbols"/>
              <a:buChar char="◆"/>
            </a:pPr>
            <a:r xmlns:a="http://schemas.openxmlformats.org/drawingml/2006/main">
              <a:rPr lang="vi" dirty="0"/>
              <a:t>Demo tạo và chạy Ứng dụng C# Console trên Windows, Mac và Linux bằng cách sử dụng “ </a:t>
            </a:r>
            <a:r xmlns:a="http://schemas.openxmlformats.org/drawingml/2006/main">
              <a:rPr lang="vi" dirty="0" err="1"/>
              <a:t>dotnet </a:t>
            </a:r>
            <a:r xmlns:a="http://schemas.openxmlformats.org/drawingml/2006/main">
              <a:rPr lang="vi" dirty="0"/>
              <a:t>CLI”</a:t>
            </a:r>
            <a:endParaRPr xmlns:a="http://schemas.openxmlformats.org/drawingml/2006/main" dirty="0"/>
          </a:p>
          <a:p>
            <a:pPr marL="342900" lvl="0" indent="-254000" algn="l" rtl="0">
              <a:lnSpc>
                <a:spcPct val="100000"/>
              </a:lnSpc>
              <a:spcBef>
                <a:spcPts val="1000"/>
              </a:spcBef>
              <a:spcAft>
                <a:spcPts val="0"/>
              </a:spcAft>
              <a:buClr>
                <a:srgbClr val="973735"/>
              </a:buClr>
              <a:buSzPts val="1400"/>
              <a:buFont typeface="Noto Sans Symbols"/>
              <a:buNone/>
            </a:pPr>
            <a:endParaRPr dirty="0"/>
          </a:p>
        </p:txBody>
      </p:sp>
      <p:sp>
        <p:nvSpPr>
          <p:cNvPr id="100" name="Google Shape;100;p2"/>
          <p:cNvSpPr txBox="1">
            <a:spLocks noGrp="1"/>
          </p:cNvSpPr>
          <p:nvPr>
            <p:ph type="title"/>
          </p:nvPr>
        </p:nvSpPr>
        <p:spPr>
          <a:xfrm>
            <a:off x="622540" y="742367"/>
            <a:ext cx="10806720" cy="748017"/>
          </a:xfrm>
          <a:prstGeom prst="rect">
            <a:avLst/>
          </a:prstGeom>
          <a:solidFill>
            <a:schemeClr val="lt1"/>
          </a:solidFill>
          <a:ln>
            <a:noFill/>
          </a:ln>
        </p:spPr>
        <p:txBody>
          <a:bodyPr spcFirstLastPara="1" wrap="square" lIns="91425" tIns="45700" rIns="91425" bIns="45700" anchor="ctr" anchorCtr="0">
            <a:norm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Mục tiêu</a:t>
            </a:r>
            <a:endParaRPr xmlns:a="http://schemas.openxmlformats.org/drawingml/2006/ma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20" name="Google Shape;320;p24"/>
          <p:cNvSpPr txBox="1">
            <a:spLocks noGrp="1"/>
          </p:cNvSpPr>
          <p:nvPr>
            <p:ph type="title"/>
          </p:nvPr>
        </p:nvSpPr>
        <p:spPr>
          <a:xfrm>
            <a:off x="433137" y="706634"/>
            <a:ext cx="9488629" cy="628377"/>
          </a:xfrm>
          <a:prstGeom prst="rect">
            <a:avLst/>
          </a:prstGeom>
          <a:solidFill>
            <a:schemeClr val="lt1"/>
          </a:solidFill>
          <a:ln>
            <a:noFill/>
          </a:ln>
        </p:spPr>
        <p:txBody>
          <a:bodyPr spcFirstLastPara="1" wrap="square" lIns="0" tIns="12700" rIns="0" bIns="0" anchor="ctr" anchorCtr="0">
            <a:spAutoFit/>
          </a:bodyPr>
          <a:lstStyle/>
          <a:p>
            <a:pPr xmlns:a="http://schemas.openxmlformats.org/drawingml/2006/main" marL="12700" lvl="0" indent="0" algn="l" rtl="0">
              <a:lnSpc>
                <a:spcPct val="100000"/>
              </a:lnSpc>
              <a:spcBef>
                <a:spcPts val="0"/>
              </a:spcBef>
              <a:spcAft>
                <a:spcPts val="0"/>
              </a:spcAft>
              <a:buClr>
                <a:schemeClr val="dk1"/>
              </a:buClr>
              <a:buSzPts val="4000"/>
              <a:buFont typeface="Arial"/>
              <a:buNone/>
            </a:pPr>
            <a:r xmlns:a="http://schemas.openxmlformats.org/drawingml/2006/main">
              <a:rPr lang="vi" sz="4000" b="1" dirty="0"/>
              <a:t>Bảng so sánh</a:t>
            </a:r>
            <a:endParaRPr xmlns:a="http://schemas.openxmlformats.org/drawingml/2006/main" dirty="0"/>
          </a:p>
        </p:txBody>
      </p:sp>
      <p:pic>
        <p:nvPicPr>
          <p:cNvPr id="321" name="Google Shape;321;p24"/>
          <p:cNvPicPr preferRelativeResize="0"/>
          <p:nvPr/>
        </p:nvPicPr>
        <p:blipFill rotWithShape="1">
          <a:blip r:embed="rId3">
            <a:alphaModFix/>
          </a:blip>
          <a:srcRect/>
          <a:stretch/>
        </p:blipFill>
        <p:spPr>
          <a:xfrm>
            <a:off x="433137" y="1445702"/>
            <a:ext cx="11425187" cy="47144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
        <p:nvSpPr>
          <p:cNvPr id="329" name="Google Shape;329;p25"/>
          <p:cNvSpPr txBox="1"/>
          <p:nvPr/>
        </p:nvSpPr>
        <p:spPr>
          <a:xfrm>
            <a:off x="677917" y="673248"/>
            <a:ext cx="8718331" cy="628377"/>
          </a:xfrm>
          <a:prstGeom prst="rect">
            <a:avLst/>
          </a:prstGeom>
          <a:solidFill>
            <a:schemeClr val="lt1"/>
          </a:solidFill>
          <a:ln>
            <a:noFill/>
          </a:ln>
        </p:spPr>
        <p:txBody>
          <a:bodyPr spcFirstLastPara="1" wrap="square" lIns="0" tIns="12700" rIns="0" bIns="0" anchor="ctr" anchorCtr="0">
            <a:spAutoFit/>
          </a:bodyPr>
          <a:lstStyle/>
          <a:p>
            <a:pPr xmlns:a="http://schemas.openxmlformats.org/drawingml/2006/main" marL="12700" marR="0" lvl="0" indent="0" algn="l" rtl="0">
              <a:lnSpc>
                <a:spcPct val="100000"/>
              </a:lnSpc>
              <a:spcBef>
                <a:spcPts val="0"/>
              </a:spcBef>
              <a:spcAft>
                <a:spcPts val="0"/>
              </a:spcAft>
              <a:buClr>
                <a:schemeClr val="dk1"/>
              </a:buClr>
              <a:buSzPts val="4000"/>
              <a:buFont typeface="Arial"/>
              <a:buNone/>
            </a:pPr>
            <a:r xmlns:a="http://schemas.openxmlformats.org/drawingml/2006/main">
              <a:rPr lang="vi" sz="4000" b="1" dirty="0">
                <a:solidFill>
                  <a:schemeClr val="dk1"/>
                </a:solidFill>
                <a:latin typeface="Arial"/>
                <a:ea typeface="Arial"/>
                <a:cs typeface="Arial"/>
                <a:sym typeface="Arial"/>
              </a:rPr>
              <a:t>Các tính năng mới trong .NET </a:t>
            </a:r>
            <a:r xmlns:a="http://schemas.openxmlformats.org/drawingml/2006/main">
              <a:rPr lang="vi" sz="4000" b="1" dirty="0" smtClean="0">
                <a:solidFill>
                  <a:schemeClr val="dk1"/>
                </a:solidFill>
                <a:latin typeface="Arial"/>
                <a:ea typeface="Arial"/>
                <a:cs typeface="Arial"/>
                <a:sym typeface="Arial"/>
              </a:rPr>
              <a:t>8</a:t>
            </a:r>
            <a:endParaRPr xmlns:a="http://schemas.openxmlformats.org/drawingml/2006/main" dirty="0"/>
          </a:p>
        </p:txBody>
      </p:sp>
      <p:sp>
        <p:nvSpPr>
          <p:cNvPr id="330" name="Google Shape;330;p25"/>
          <p:cNvSpPr txBox="1"/>
          <p:nvPr/>
        </p:nvSpPr>
        <p:spPr>
          <a:xfrm>
            <a:off x="588575" y="1555554"/>
            <a:ext cx="11183007" cy="4146969"/>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lnSpc>
                <a:spcPct val="150000"/>
              </a:lnSpc>
              <a:spcBef>
                <a:spcPts val="0"/>
              </a:spcBef>
              <a:spcAft>
                <a:spcPts val="0"/>
              </a:spcAft>
              <a:buClr>
                <a:srgbClr val="973735"/>
              </a:buClr>
              <a:buSzPts val="1400"/>
              <a:buFont typeface="Noto Sans Symbols"/>
              <a:buChar char="◆"/>
            </a:pPr>
            <a:r xmlns:a="http://schemas.openxmlformats.org/drawingml/2006/main">
              <a:rPr lang="vi" sz="2800" dirty="0">
                <a:solidFill>
                  <a:srgbClr val="111111"/>
                </a:solidFill>
                <a:latin typeface="Arial"/>
                <a:ea typeface="Arial"/>
                <a:cs typeface="Arial"/>
                <a:sym typeface="Arial"/>
              </a:rPr>
              <a:t>Khả năng tương tác Java sẽ có sẵn trên tất cả các nền tảng.</a:t>
            </a:r>
            <a:endParaRPr xmlns:a="http://schemas.openxmlformats.org/drawingml/2006/main" dirty="0"/>
          </a:p>
          <a:p>
            <a:pPr xmlns:a="http://schemas.openxmlformats.org/drawingml/2006/main" marL="342900" marR="0" lvl="0" indent="-342900" algn="just" rtl="0">
              <a:lnSpc>
                <a:spcPct val="150000"/>
              </a:lnSpc>
              <a:spcBef>
                <a:spcPts val="1000"/>
              </a:spcBef>
              <a:spcAft>
                <a:spcPts val="0"/>
              </a:spcAft>
              <a:buClr>
                <a:srgbClr val="973735"/>
              </a:buClr>
              <a:buSzPts val="1400"/>
              <a:buFont typeface="Noto Sans Symbols"/>
              <a:buChar char="◆"/>
            </a:pPr>
            <a:r xmlns:a="http://schemas.openxmlformats.org/drawingml/2006/main">
              <a:rPr lang="vi" sz="2800" dirty="0">
                <a:solidFill>
                  <a:srgbClr val="111111"/>
                </a:solidFill>
                <a:latin typeface="Arial"/>
                <a:ea typeface="Arial"/>
                <a:cs typeface="Arial"/>
                <a:sym typeface="Arial"/>
              </a:rPr>
              <a:t>Khả năng tương tác của Objective-C và Swift sẽ được hỗ trợ trên nhiều hệ điều hành.</a:t>
            </a:r>
            <a:endParaRPr xmlns:a="http://schemas.openxmlformats.org/drawingml/2006/main" dirty="0"/>
          </a:p>
          <a:p>
            <a:pPr xmlns:a="http://schemas.openxmlformats.org/drawingml/2006/main" marL="342900" marR="0" lvl="0" indent="-342900" algn="just" rtl="0">
              <a:lnSpc>
                <a:spcPct val="150000"/>
              </a:lnSpc>
              <a:spcBef>
                <a:spcPts val="1000"/>
              </a:spcBef>
              <a:spcAft>
                <a:spcPts val="0"/>
              </a:spcAft>
              <a:buClr>
                <a:srgbClr val="973735"/>
              </a:buClr>
              <a:buSzPts val="1400"/>
              <a:buFont typeface="Noto Sans Symbols"/>
              <a:buChar char="◆"/>
            </a:pPr>
            <a:r xmlns:a="http://schemas.openxmlformats.org/drawingml/2006/main">
              <a:rPr lang="vi" sz="2800" dirty="0" err="1">
                <a:solidFill>
                  <a:srgbClr val="111111"/>
                </a:solidFill>
                <a:latin typeface="Arial"/>
                <a:ea typeface="Arial"/>
                <a:cs typeface="Arial"/>
                <a:sym typeface="Arial"/>
              </a:rPr>
              <a:t>CoreFX </a:t>
            </a:r>
            <a:r xmlns:a="http://schemas.openxmlformats.org/drawingml/2006/main">
              <a:rPr lang="vi" sz="2800" dirty="0">
                <a:solidFill>
                  <a:srgbClr val="111111"/>
                </a:solidFill>
                <a:latin typeface="Arial"/>
                <a:ea typeface="Arial"/>
                <a:cs typeface="Arial"/>
                <a:sym typeface="Arial"/>
              </a:rPr>
              <a:t>sẽ được mở rộng để hỗ trợ biên dịch tĩnh .NET (trước thời hạn – AOT), dung lượng nhỏ hơn và hỗ trợ nhiều hệ điều hành hơn.</a:t>
            </a:r>
            <a:endParaRPr xmlns:a="http://schemas.openxmlformats.org/drawingml/2006/ma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490889" y="739787"/>
            <a:ext cx="8195171" cy="628377"/>
          </a:xfrm>
          <a:prstGeom prst="rect">
            <a:avLst/>
          </a:prstGeom>
          <a:solidFill>
            <a:schemeClr val="lt1"/>
          </a:solidFill>
          <a:ln>
            <a:noFill/>
          </a:ln>
        </p:spPr>
        <p:txBody>
          <a:bodyPr spcFirstLastPara="1" wrap="square" lIns="0" tIns="12700" rIns="0" bIns="0" anchor="ctr" anchorCtr="0">
            <a:spAutoFit/>
          </a:bodyPr>
          <a:lstStyle/>
          <a:p>
            <a:pPr xmlns:a="http://schemas.openxmlformats.org/drawingml/2006/main" marL="12700" lvl="0" indent="0" algn="l" rtl="0">
              <a:lnSpc>
                <a:spcPct val="100000"/>
              </a:lnSpc>
              <a:spcBef>
                <a:spcPts val="0"/>
              </a:spcBef>
              <a:spcAft>
                <a:spcPts val="0"/>
              </a:spcAft>
              <a:buClr>
                <a:schemeClr val="dk1"/>
              </a:buClr>
              <a:buSzPts val="4000"/>
              <a:buFont typeface="Arial"/>
              <a:buNone/>
            </a:pPr>
            <a:r xmlns:a="http://schemas.openxmlformats.org/drawingml/2006/main">
              <a:rPr lang="vi" sz="4000" b="1" dirty="0"/>
              <a:t>Lợi ích của việc sử dụng .NET</a:t>
            </a:r>
            <a:endParaRPr xmlns:a="http://schemas.openxmlformats.org/drawingml/2006/main" dirty="0"/>
          </a:p>
        </p:txBody>
      </p:sp>
      <p:sp>
        <p:nvSpPr>
          <p:cNvPr id="337" name="Google Shape;337;p26"/>
          <p:cNvSpPr txBox="1"/>
          <p:nvPr/>
        </p:nvSpPr>
        <p:spPr>
          <a:xfrm>
            <a:off x="490889" y="1368164"/>
            <a:ext cx="11588816" cy="5213592"/>
          </a:xfrm>
          <a:prstGeom prst="rect">
            <a:avLst/>
          </a:prstGeom>
          <a:noFill/>
          <a:ln>
            <a:noFill/>
          </a:ln>
        </p:spPr>
        <p:txBody>
          <a:bodyPr spcFirstLastPara="1" wrap="square" lIns="0" tIns="12050" rIns="0" bIns="0" anchor="t" anchorCtr="0">
            <a:spAutoFit/>
          </a:bodyPr>
          <a:lstStyle/>
          <a:p>
            <a:pPr xmlns:a="http://schemas.openxmlformats.org/drawingml/2006/main" marL="342900" marR="0" lvl="0" indent="-342900" algn="just" rtl="0">
              <a:lnSpc>
                <a:spcPct val="130000"/>
              </a:lnSpc>
              <a:spcAft>
                <a:spcPts val="0"/>
              </a:spcAft>
              <a:buClr>
                <a:srgbClr val="973735"/>
              </a:buClr>
              <a:buSzPts val="1400"/>
              <a:buFont typeface="Noto Sans Symbols"/>
              <a:buChar char="◆"/>
            </a:pPr>
            <a:r xmlns:a="http://schemas.openxmlformats.org/drawingml/2006/main">
              <a:rPr lang="vi" sz="2600" b="1" dirty="0">
                <a:solidFill>
                  <a:srgbClr val="111111"/>
                </a:solidFill>
                <a:latin typeface="+mn-lt"/>
                <a:ea typeface="Quattrocento Sans"/>
                <a:cs typeface="Quattrocento Sans"/>
                <a:sym typeface="Quattrocento Sans"/>
              </a:rPr>
              <a:t>Mã nguồn mở </a:t>
            </a:r>
            <a:r xmlns:a="http://schemas.openxmlformats.org/drawingml/2006/main">
              <a:rPr lang="vi" sz="2600" dirty="0">
                <a:solidFill>
                  <a:srgbClr val="111111"/>
                </a:solidFill>
                <a:latin typeface="+mn-lt"/>
                <a:ea typeface="Quattrocento Sans"/>
                <a:cs typeface="Quattrocento Sans"/>
                <a:sym typeface="Quattrocento Sans"/>
              </a:rPr>
              <a:t>: </a:t>
            </a:r>
            <a:r xmlns:a="http://schemas.openxmlformats.org/drawingml/2006/main">
              <a:rPr lang="vi" sz="2600" b="0" i="0" dirty="0">
                <a:solidFill>
                  <a:srgbClr val="333333"/>
                </a:solidFill>
                <a:latin typeface="+mn-lt"/>
                <a:ea typeface="Quattrocento Sans"/>
                <a:cs typeface="Quattrocento Sans"/>
                <a:sym typeface="Quattrocento Sans"/>
              </a:rPr>
              <a:t>Mã nguồn mở và hướng tới cộng đồng trên GitHub.</a:t>
            </a:r>
            <a:endParaRPr xmlns:a="http://schemas.openxmlformats.org/drawingml/2006/main" sz="2600" dirty="0">
              <a:solidFill>
                <a:srgbClr val="111111"/>
              </a:solidFill>
              <a:latin typeface="+mn-lt"/>
              <a:ea typeface="Quattrocento Sans"/>
              <a:cs typeface="Quattrocento Sans"/>
              <a:sym typeface="Quattrocento Sans"/>
            </a:endParaRPr>
          </a:p>
          <a:p>
            <a:pPr xmlns:a="http://schemas.openxmlformats.org/drawingml/2006/main" marL="342900" marR="0" lvl="0" indent="-342900" algn="just" rtl="0">
              <a:lnSpc>
                <a:spcPct val="130000"/>
              </a:lnSpc>
              <a:spcAft>
                <a:spcPts val="0"/>
              </a:spcAft>
              <a:buClr>
                <a:srgbClr val="973735"/>
              </a:buClr>
              <a:buSzPts val="1400"/>
              <a:buFont typeface="Noto Sans Symbols"/>
              <a:buChar char="◆"/>
            </a:pPr>
            <a:r xmlns:a="http://schemas.openxmlformats.org/drawingml/2006/main">
              <a:rPr lang="vi" sz="2600" b="1" dirty="0">
                <a:solidFill>
                  <a:srgbClr val="111111"/>
                </a:solidFill>
                <a:latin typeface="+mn-lt"/>
                <a:ea typeface="Quattrocento Sans"/>
                <a:cs typeface="Quattrocento Sans"/>
                <a:sym typeface="Quattrocento Sans"/>
              </a:rPr>
              <a:t>Đa nền tảng </a:t>
            </a:r>
            <a:r xmlns:a="http://schemas.openxmlformats.org/drawingml/2006/main">
              <a:rPr lang="vi" sz="2600" dirty="0">
                <a:solidFill>
                  <a:srgbClr val="111111"/>
                </a:solidFill>
                <a:latin typeface="+mn-lt"/>
                <a:ea typeface="Quattrocento Sans"/>
                <a:cs typeface="Quattrocento Sans"/>
                <a:sym typeface="Quattrocento Sans"/>
              </a:rPr>
              <a:t>: .NET Core có thể chạy trên Windows, Linux và </a:t>
            </a:r>
            <a:r xmlns:a="http://schemas.openxmlformats.org/drawingml/2006/main">
              <a:rPr lang="vi" sz="2600" dirty="0" err="1">
                <a:solidFill>
                  <a:srgbClr val="111111"/>
                </a:solidFill>
                <a:latin typeface="+mn-lt"/>
                <a:ea typeface="Quattrocento Sans"/>
                <a:cs typeface="Quattrocento Sans"/>
                <a:sym typeface="Quattrocento Sans"/>
              </a:rPr>
              <a:t>macOS</a:t>
            </a:r>
            <a:endParaRPr xmlns:a="http://schemas.openxmlformats.org/drawingml/2006/main" sz="2600" dirty="0">
              <a:latin typeface="+mn-lt"/>
            </a:endParaRPr>
          </a:p>
          <a:p>
            <a:pPr xmlns:a="http://schemas.openxmlformats.org/drawingml/2006/main" marL="342900" marR="0" lvl="0" indent="-342900" algn="just" rtl="0">
              <a:lnSpc>
                <a:spcPct val="130000"/>
              </a:lnSpc>
              <a:spcAft>
                <a:spcPts val="0"/>
              </a:spcAft>
              <a:buClr>
                <a:srgbClr val="973735"/>
              </a:buClr>
              <a:buSzPts val="1400"/>
              <a:buFont typeface="Noto Sans Symbols"/>
              <a:buChar char="◆"/>
            </a:pPr>
            <a:r xmlns:a="http://schemas.openxmlformats.org/drawingml/2006/main">
              <a:rPr lang="vi" sz="2600" b="1" dirty="0">
                <a:solidFill>
                  <a:srgbClr val="111111"/>
                </a:solidFill>
                <a:latin typeface="+mn-lt"/>
                <a:ea typeface="Quattrocento Sans"/>
                <a:cs typeface="Quattrocento Sans"/>
                <a:sym typeface="Quattrocento Sans"/>
              </a:rPr>
              <a:t>Công cụ dòng lệnh </a:t>
            </a:r>
            <a:r xmlns:a="http://schemas.openxmlformats.org/drawingml/2006/main">
              <a:rPr lang="vi" sz="2600" dirty="0">
                <a:solidFill>
                  <a:srgbClr val="111111"/>
                </a:solidFill>
                <a:latin typeface="+mn-lt"/>
                <a:ea typeface="Quattrocento Sans"/>
                <a:cs typeface="Quattrocento Sans"/>
                <a:sym typeface="Quattrocento Sans"/>
              </a:rPr>
              <a:t>: </a:t>
            </a:r>
            <a:r xmlns:a="http://schemas.openxmlformats.org/drawingml/2006/main">
              <a:rPr lang="vi" sz="2600" dirty="0">
                <a:solidFill>
                  <a:schemeClr val="dk1"/>
                </a:solidFill>
                <a:latin typeface="+mn-lt"/>
                <a:sym typeface="Arial"/>
              </a:rPr>
              <a:t>Tạo, xây dựng và chạy các dự án từ dòng lệnh</a:t>
            </a:r>
            <a:endParaRPr xmlns:a="http://schemas.openxmlformats.org/drawingml/2006/main" sz="2600" dirty="0">
              <a:latin typeface="+mn-lt"/>
            </a:endParaRPr>
          </a:p>
          <a:p>
            <a:pPr xmlns:a="http://schemas.openxmlformats.org/drawingml/2006/main" marL="342900" marR="0" lvl="0" indent="-342900" algn="just" rtl="0">
              <a:lnSpc>
                <a:spcPct val="130000"/>
              </a:lnSpc>
              <a:spcAft>
                <a:spcPts val="0"/>
              </a:spcAft>
              <a:buClr>
                <a:srgbClr val="973735"/>
              </a:buClr>
              <a:buSzPts val="1400"/>
              <a:buFont typeface="Noto Sans Symbols"/>
              <a:buChar char="◆"/>
            </a:pPr>
            <a:r xmlns:a="http://schemas.openxmlformats.org/drawingml/2006/main">
              <a:rPr lang="vi" sz="2600" b="1" dirty="0">
                <a:solidFill>
                  <a:srgbClr val="111111"/>
                </a:solidFill>
                <a:latin typeface="+mn-lt"/>
                <a:ea typeface="Quattrocento Sans"/>
                <a:cs typeface="Quattrocento Sans"/>
                <a:sym typeface="Quattrocento Sans"/>
              </a:rPr>
              <a:t>Mô-đun: </a:t>
            </a:r>
            <a:r xmlns:a="http://schemas.openxmlformats.org/drawingml/2006/main">
              <a:rPr lang="vi" sz="2600" dirty="0">
                <a:solidFill>
                  <a:schemeClr val="dk1"/>
                </a:solidFill>
                <a:latin typeface="+mn-lt"/>
                <a:sym typeface="Arial"/>
              </a:rPr>
              <a:t>Gửi dưới dạng </a:t>
            </a:r>
            <a:r xmlns:a="http://schemas.openxmlformats.org/drawingml/2006/main">
              <a:rPr lang="vi" sz="2600" dirty="0" err="1">
                <a:solidFill>
                  <a:schemeClr val="dk1"/>
                </a:solidFill>
                <a:latin typeface="+mn-lt"/>
                <a:sym typeface="Arial"/>
              </a:rPr>
              <a:t>NuGet</a:t>
            </a:r>
            <a:r xmlns:a="http://schemas.openxmlformats.org/drawingml/2006/main">
              <a:rPr lang="vi" sz="2600" dirty="0">
                <a:solidFill>
                  <a:schemeClr val="dk1"/>
                </a:solidFill>
                <a:latin typeface="+mn-lt"/>
                <a:sym typeface="Arial"/>
              </a:rPr>
              <a:t> </a:t>
            </a:r>
            <a:r xmlns:a="http://schemas.openxmlformats.org/drawingml/2006/main">
              <a:rPr lang="vi" sz="2600" dirty="0" smtClean="0">
                <a:solidFill>
                  <a:schemeClr val="dk1"/>
                </a:solidFill>
                <a:latin typeface="+mn-lt"/>
                <a:sym typeface="Arial"/>
              </a:rPr>
              <a:t>gói</a:t>
            </a:r>
          </a:p>
          <a:p>
            <a:pPr xmlns:a="http://schemas.openxmlformats.org/drawingml/2006/main" marL="342900" lvl="0" indent="-342900" algn="just">
              <a:lnSpc>
                <a:spcPct val="130000"/>
              </a:lnSpc>
              <a:buClr>
                <a:srgbClr val="973735"/>
              </a:buClr>
              <a:buSzPts val="1600"/>
              <a:buFont typeface="Noto Sans Symbols"/>
              <a:buChar char="◆"/>
            </a:pPr>
            <a:r xmlns:a="http://schemas.openxmlformats.org/drawingml/2006/main">
              <a:rPr lang="vi" sz="2600" b="1" dirty="0">
                <a:solidFill>
                  <a:srgbClr val="111111"/>
                </a:solidFill>
                <a:latin typeface="+mn-lt"/>
              </a:rPr>
              <a:t>Máy chủ bất khả tri:</a:t>
            </a:r>
            <a:r xmlns:a="http://schemas.openxmlformats.org/drawingml/2006/main">
              <a:rPr lang="vi" sz="2600" dirty="0">
                <a:solidFill>
                  <a:srgbClr val="111111"/>
                </a:solidFill>
                <a:latin typeface="+mn-lt"/>
              </a:rPr>
              <a:t> </a:t>
            </a:r>
            <a:endParaRPr xmlns:a="http://schemas.openxmlformats.org/drawingml/2006/main" lang="en-US" sz="2600" dirty="0">
              <a:latin typeface="+mn-lt"/>
            </a:endParaRPr>
          </a:p>
          <a:p>
            <a:pPr xmlns:a="http://schemas.openxmlformats.org/drawingml/2006/main" marL="747713" lvl="0" indent="-457199" algn="just">
              <a:lnSpc>
                <a:spcPct val="130000"/>
              </a:lnSpc>
              <a:buClr>
                <a:srgbClr val="973735"/>
              </a:buClr>
              <a:buSzPts val="1960"/>
              <a:buFont typeface="Noto Sans Symbols"/>
              <a:buChar char="▪"/>
            </a:pPr>
            <a:r xmlns:a="http://schemas.openxmlformats.org/drawingml/2006/main">
              <a:rPr lang="vi" sz="2600" dirty="0">
                <a:solidFill>
                  <a:srgbClr val="111111"/>
                </a:solidFill>
                <a:latin typeface="+mn-lt"/>
              </a:rPr>
              <a:t>.NET Core ở phía máy chủ không phụ thuộc vào IIS và với hai máy chủ nhẹ: Kestrel và </a:t>
            </a:r>
            <a:r xmlns:a="http://schemas.openxmlformats.org/drawingml/2006/main">
              <a:rPr lang="vi" sz="2600" dirty="0" err="1">
                <a:solidFill>
                  <a:srgbClr val="111111"/>
                </a:solidFill>
                <a:latin typeface="+mn-lt"/>
              </a:rPr>
              <a:t>WebListener</a:t>
            </a:r>
            <a:endParaRPr xmlns:a="http://schemas.openxmlformats.org/drawingml/2006/main" lang="en-US" sz="2600" dirty="0">
              <a:solidFill>
                <a:srgbClr val="111111"/>
              </a:solidFill>
              <a:latin typeface="+mn-lt"/>
            </a:endParaRPr>
          </a:p>
          <a:p>
            <a:pPr xmlns:a="http://schemas.openxmlformats.org/drawingml/2006/main" marL="747713" lvl="0" indent="-457199" algn="just">
              <a:lnSpc>
                <a:spcPct val="130000"/>
              </a:lnSpc>
              <a:buClr>
                <a:srgbClr val="973735"/>
              </a:buClr>
              <a:buSzPts val="1960"/>
              <a:buFont typeface="Noto Sans Symbols"/>
              <a:buChar char="▪"/>
            </a:pPr>
            <a:r xmlns:a="http://schemas.openxmlformats.org/drawingml/2006/main">
              <a:rPr lang="vi" sz="2600" dirty="0">
                <a:solidFill>
                  <a:srgbClr val="111111"/>
                </a:solidFill>
                <a:latin typeface="+mn-lt"/>
              </a:rPr>
              <a:t>Nó có thể được tự lưu trữ dưới dạng một ứng dụng Console và cũng có thể được kết hợp với các máy chủ trưởng thành như IIS, Apache và các máy chủ khác thông qua tùy </a:t>
            </a:r>
            <a:r xmlns:a="http://schemas.openxmlformats.org/drawingml/2006/main">
              <a:rPr lang="vi" sz="2600" dirty="0" smtClean="0">
                <a:solidFill>
                  <a:srgbClr val="111111"/>
                </a:solidFill>
                <a:latin typeface="+mn-lt"/>
              </a:rPr>
              <a:t>chọn proxy ngược</a:t>
            </a:r>
            <a:endParaRPr xmlns:a="http://schemas.openxmlformats.org/drawingml/2006/main" lang="en-US" sz="2600" dirty="0">
              <a:latin typeface="+mn-lt"/>
            </a:endParaRPr>
          </a:p>
        </p:txBody>
      </p:sp>
      <p:sp>
        <p:nvSpPr>
          <p:cNvPr id="339" name="Google Shape;339;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382490" y="676720"/>
            <a:ext cx="9160899" cy="628377"/>
          </a:xfrm>
          <a:prstGeom prst="rect">
            <a:avLst/>
          </a:prstGeom>
          <a:solidFill>
            <a:schemeClr val="lt1"/>
          </a:solidFill>
          <a:ln>
            <a:noFill/>
          </a:ln>
        </p:spPr>
        <p:txBody>
          <a:bodyPr spcFirstLastPara="1" wrap="square" lIns="0" tIns="12700" rIns="0" bIns="0" anchor="ctr" anchorCtr="0">
            <a:spAutoFit/>
          </a:bodyPr>
          <a:lstStyle/>
          <a:p>
            <a:pPr xmlns:a="http://schemas.openxmlformats.org/drawingml/2006/main" marL="12700" lvl="0" indent="0" algn="l" rtl="0">
              <a:lnSpc>
                <a:spcPct val="100000"/>
              </a:lnSpc>
              <a:spcBef>
                <a:spcPts val="0"/>
              </a:spcBef>
              <a:spcAft>
                <a:spcPts val="0"/>
              </a:spcAft>
              <a:buClr>
                <a:schemeClr val="dk1"/>
              </a:buClr>
              <a:buSzPts val="4000"/>
              <a:buFont typeface="Arial"/>
              <a:buNone/>
            </a:pPr>
            <a:r xmlns:a="http://schemas.openxmlformats.org/drawingml/2006/main">
              <a:rPr lang="vi" sz="4000" b="1" dirty="0"/>
              <a:t>Lợi ích của việc sử dụng .NET</a:t>
            </a:r>
            <a:endParaRPr xmlns:a="http://schemas.openxmlformats.org/drawingml/2006/main" dirty="0"/>
          </a:p>
        </p:txBody>
      </p:sp>
      <p:sp>
        <p:nvSpPr>
          <p:cNvPr id="355" name="Google Shape;355;p28"/>
          <p:cNvSpPr txBox="1"/>
          <p:nvPr/>
        </p:nvSpPr>
        <p:spPr>
          <a:xfrm>
            <a:off x="327259" y="1566813"/>
            <a:ext cx="11496879" cy="4726279"/>
          </a:xfrm>
          <a:prstGeom prst="rect">
            <a:avLst/>
          </a:prstGeom>
          <a:noFill/>
          <a:ln>
            <a:noFill/>
          </a:ln>
        </p:spPr>
        <p:txBody>
          <a:bodyPr spcFirstLastPara="1" wrap="square" lIns="0" tIns="12050" rIns="0" bIns="0" anchor="t" anchorCtr="0">
            <a:spAutoFit/>
          </a:bodyPr>
          <a:lstStyle/>
          <a:p>
            <a:pPr xmlns:a="http://schemas.openxmlformats.org/drawingml/2006/main" marL="342900" marR="0" lvl="0" indent="-342900" algn="just" rtl="0">
              <a:lnSpc>
                <a:spcPct val="150000"/>
              </a:lnSpc>
              <a:spcBef>
                <a:spcPts val="0"/>
              </a:spcBef>
              <a:spcAft>
                <a:spcPts val="0"/>
              </a:spcAft>
              <a:buClr>
                <a:srgbClr val="973735"/>
              </a:buClr>
              <a:buSzPts val="1300"/>
              <a:buFont typeface="Noto Sans Symbols"/>
              <a:buChar char="◆"/>
            </a:pPr>
            <a:r xmlns:a="http://schemas.openxmlformats.org/drawingml/2006/main">
              <a:rPr lang="vi" sz="2600" dirty="0">
                <a:solidFill>
                  <a:srgbClr val="111111"/>
                </a:solidFill>
                <a:latin typeface="Arial"/>
                <a:ea typeface="Arial"/>
                <a:cs typeface="Arial"/>
                <a:sym typeface="Arial"/>
              </a:rPr>
              <a:t>Hỗ trợ tận dụng các khả năng dành riêng cho nền tảng, chẳng hạn như </a:t>
            </a:r>
            <a:r xmlns:a="http://schemas.openxmlformats.org/drawingml/2006/main">
              <a:rPr lang="vi" sz="2600" b="1" dirty="0">
                <a:solidFill>
                  <a:srgbClr val="111111"/>
                </a:solidFill>
                <a:latin typeface="Arial"/>
                <a:ea typeface="Arial"/>
                <a:cs typeface="Arial"/>
                <a:sym typeface="Arial"/>
              </a:rPr>
              <a:t>Windows Forms </a:t>
            </a:r>
            <a:r xmlns:a="http://schemas.openxmlformats.org/drawingml/2006/main">
              <a:rPr lang="vi" sz="2600" dirty="0">
                <a:solidFill>
                  <a:srgbClr val="111111"/>
                </a:solidFill>
                <a:latin typeface="Arial"/>
                <a:ea typeface="Arial"/>
                <a:cs typeface="Arial"/>
                <a:sym typeface="Arial"/>
              </a:rPr>
              <a:t>và </a:t>
            </a:r>
            <a:r xmlns:a="http://schemas.openxmlformats.org/drawingml/2006/main">
              <a:rPr lang="vi" sz="2600" b="1" dirty="0">
                <a:solidFill>
                  <a:srgbClr val="111111"/>
                </a:solidFill>
                <a:latin typeface="Arial"/>
                <a:ea typeface="Arial"/>
                <a:cs typeface="Arial"/>
                <a:sym typeface="Arial"/>
              </a:rPr>
              <a:t>WPF (Windows Present Foundation) </a:t>
            </a:r>
            <a:r xmlns:a="http://schemas.openxmlformats.org/drawingml/2006/main">
              <a:rPr lang="vi" sz="2600" dirty="0">
                <a:solidFill>
                  <a:srgbClr val="111111"/>
                </a:solidFill>
                <a:latin typeface="Arial"/>
                <a:ea typeface="Arial"/>
                <a:cs typeface="Arial"/>
                <a:sym typeface="Arial"/>
              </a:rPr>
              <a:t>trên Windows và các liên kết gốc với từng nền tảng gốc từ </a:t>
            </a:r>
            <a:r xmlns:a="http://schemas.openxmlformats.org/drawingml/2006/main">
              <a:rPr lang="vi" sz="2600" b="1" dirty="0" err="1">
                <a:solidFill>
                  <a:srgbClr val="111111"/>
                </a:solidFill>
                <a:latin typeface="Arial"/>
                <a:ea typeface="Arial"/>
                <a:cs typeface="Arial"/>
                <a:sym typeface="Arial"/>
              </a:rPr>
              <a:t>Xamarin </a:t>
            </a:r>
            <a:r xmlns:a="http://schemas.openxmlformats.org/drawingml/2006/main">
              <a:rPr lang="vi" sz="2600" dirty="0">
                <a:solidFill>
                  <a:srgbClr val="111111"/>
                </a:solidFill>
                <a:latin typeface="Arial"/>
                <a:ea typeface="Arial"/>
                <a:cs typeface="Arial"/>
                <a:sym typeface="Arial"/>
              </a:rPr>
              <a:t>.</a:t>
            </a:r>
            <a:endParaRPr xmlns:a="http://schemas.openxmlformats.org/drawingml/2006/main" dirty="0"/>
          </a:p>
          <a:p>
            <a:pPr xmlns:a="http://schemas.openxmlformats.org/drawingml/2006/main" marL="342900" marR="0" lvl="0" indent="-342900" algn="just" rtl="0">
              <a:lnSpc>
                <a:spcPct val="150000"/>
              </a:lnSpc>
              <a:spcBef>
                <a:spcPts val="1000"/>
              </a:spcBef>
              <a:spcAft>
                <a:spcPts val="0"/>
              </a:spcAft>
              <a:buClr>
                <a:srgbClr val="973735"/>
              </a:buClr>
              <a:buSzPts val="1300"/>
              <a:buFont typeface="Noto Sans Symbols"/>
              <a:buChar char="◆"/>
            </a:pPr>
            <a:r xmlns:a="http://schemas.openxmlformats.org/drawingml/2006/main">
              <a:rPr lang="vi" sz="2600" dirty="0">
                <a:solidFill>
                  <a:srgbClr val="111111"/>
                </a:solidFill>
                <a:latin typeface="Arial"/>
                <a:ea typeface="Arial"/>
                <a:cs typeface="Arial"/>
                <a:sym typeface="Arial"/>
              </a:rPr>
              <a:t>Hiệu suất cao.</a:t>
            </a:r>
            <a:endParaRPr xmlns:a="http://schemas.openxmlformats.org/drawingml/2006/main" dirty="0"/>
          </a:p>
          <a:p>
            <a:pPr xmlns:a="http://schemas.openxmlformats.org/drawingml/2006/main" marL="342900" marR="0" lvl="0" indent="-342900" algn="just" rtl="0">
              <a:lnSpc>
                <a:spcPct val="150000"/>
              </a:lnSpc>
              <a:spcBef>
                <a:spcPts val="1000"/>
              </a:spcBef>
              <a:spcAft>
                <a:spcPts val="0"/>
              </a:spcAft>
              <a:buClr>
                <a:srgbClr val="973735"/>
              </a:buClr>
              <a:buSzPts val="1300"/>
              <a:buFont typeface="Noto Sans Symbols"/>
              <a:buChar char="◆"/>
            </a:pPr>
            <a:r xmlns:a="http://schemas.openxmlformats.org/drawingml/2006/main">
              <a:rPr lang="vi" sz="2600" dirty="0">
                <a:solidFill>
                  <a:srgbClr val="111111"/>
                </a:solidFill>
                <a:latin typeface="Arial"/>
                <a:ea typeface="Arial"/>
                <a:cs typeface="Arial"/>
                <a:sym typeface="Arial"/>
              </a:rPr>
              <a:t>Cài đặt song song.</a:t>
            </a:r>
            <a:endParaRPr xmlns:a="http://schemas.openxmlformats.org/drawingml/2006/main" dirty="0"/>
          </a:p>
          <a:p>
            <a:pPr xmlns:a="http://schemas.openxmlformats.org/drawingml/2006/main" marL="342900" marR="0" lvl="0" indent="-342900" algn="just" rtl="0">
              <a:lnSpc>
                <a:spcPct val="150000"/>
              </a:lnSpc>
              <a:spcBef>
                <a:spcPts val="1000"/>
              </a:spcBef>
              <a:spcAft>
                <a:spcPts val="0"/>
              </a:spcAft>
              <a:buClr>
                <a:srgbClr val="973735"/>
              </a:buClr>
              <a:buSzPts val="1300"/>
              <a:buFont typeface="Noto Sans Symbols"/>
              <a:buChar char="◆"/>
            </a:pPr>
            <a:r xmlns:a="http://schemas.openxmlformats.org/drawingml/2006/main">
              <a:rPr lang="vi" sz="2600" dirty="0">
                <a:solidFill>
                  <a:srgbClr val="111111"/>
                </a:solidFill>
                <a:latin typeface="Arial"/>
                <a:ea typeface="Arial"/>
                <a:cs typeface="Arial"/>
                <a:sym typeface="Arial"/>
              </a:rPr>
              <a:t>Các tệp dự án nhỏ (kiểu SDK).</a:t>
            </a:r>
            <a:endParaRPr xmlns:a="http://schemas.openxmlformats.org/drawingml/2006/main" dirty="0"/>
          </a:p>
          <a:p>
            <a:pPr xmlns:a="http://schemas.openxmlformats.org/drawingml/2006/main" marL="342900" marR="0" lvl="0" indent="-342900" algn="just" rtl="0">
              <a:lnSpc>
                <a:spcPct val="150000"/>
              </a:lnSpc>
              <a:spcBef>
                <a:spcPts val="1000"/>
              </a:spcBef>
              <a:spcAft>
                <a:spcPts val="0"/>
              </a:spcAft>
              <a:buClr>
                <a:srgbClr val="973735"/>
              </a:buClr>
              <a:buSzPts val="1300"/>
              <a:buFont typeface="Noto Sans Symbols"/>
              <a:buChar char="◆"/>
            </a:pPr>
            <a:r xmlns:a="http://schemas.openxmlformats.org/drawingml/2006/main">
              <a:rPr lang="vi" sz="2600" dirty="0">
                <a:solidFill>
                  <a:srgbClr val="111111"/>
                </a:solidFill>
                <a:latin typeface="Arial"/>
                <a:ea typeface="Arial"/>
                <a:cs typeface="Arial"/>
                <a:sym typeface="Arial"/>
              </a:rPr>
              <a:t>Tích hợp Visual Studio, Visual Studio cho Mac và Visual Studio Code.</a:t>
            </a:r>
            <a:endParaRPr xmlns:a="http://schemas.openxmlformats.org/drawingml/2006/main" dirty="0"/>
          </a:p>
        </p:txBody>
      </p:sp>
      <p:sp>
        <p:nvSpPr>
          <p:cNvPr id="357" name="Google Shape;357;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title"/>
          </p:nvPr>
        </p:nvSpPr>
        <p:spPr>
          <a:xfrm>
            <a:off x="241736" y="855817"/>
            <a:ext cx="11373509" cy="512341"/>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just" rtl="0">
              <a:lnSpc>
                <a:spcPct val="90000"/>
              </a:lnSpc>
              <a:spcBef>
                <a:spcPts val="0"/>
              </a:spcBef>
              <a:spcAft>
                <a:spcPts val="0"/>
              </a:spcAft>
              <a:buClr>
                <a:schemeClr val="dk1"/>
              </a:buClr>
              <a:buSzPts val="4000"/>
              <a:buFont typeface="Arial"/>
              <a:buNone/>
            </a:pPr>
            <a:r xmlns:a="http://schemas.openxmlformats.org/drawingml/2006/main">
              <a:rPr lang="vi" sz="4000" b="1" dirty="0"/>
              <a:t>Tại sao C# được chọn làm ứng dụng phát triển?</a:t>
            </a:r>
            <a:endParaRPr xmlns:a="http://schemas.openxmlformats.org/drawingml/2006/main" dirty="0"/>
          </a:p>
        </p:txBody>
      </p:sp>
      <p:sp>
        <p:nvSpPr>
          <p:cNvPr id="373" name="Google Shape;373;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74" name="Google Shape;374;p30"/>
          <p:cNvSpPr txBox="1"/>
          <p:nvPr/>
        </p:nvSpPr>
        <p:spPr>
          <a:xfrm>
            <a:off x="241736" y="1504711"/>
            <a:ext cx="11708528" cy="4647426"/>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b="0" i="0" dirty="0">
                <a:solidFill>
                  <a:srgbClr val="000000"/>
                </a:solidFill>
                <a:latin typeface="Arial"/>
                <a:ea typeface="Arial"/>
                <a:cs typeface="Arial"/>
                <a:sym typeface="Arial"/>
              </a:rPr>
              <a:t>C# được phát triển bởi Anders Hejlsberg và nhóm của ông trong quá trình phát triển .NET</a:t>
            </a:r>
            <a:endParaRPr xmlns:a="http://schemas.openxmlformats.org/drawingml/2006/main" sz="2600" dirty="0">
              <a:solidFill>
                <a:schemeClr val="dk1"/>
              </a:solidFill>
              <a:latin typeface="Arial"/>
              <a:ea typeface="Arial"/>
              <a:cs typeface="Arial"/>
              <a:sym typeface="Arial"/>
            </a:endParaRPr>
          </a:p>
          <a:p>
            <a:pPr xmlns:a="http://schemas.openxmlformats.org/drawingml/2006/main" marL="342900" marR="0" lvl="0" indent="-342900" algn="just" rtl="0">
              <a:spcBef>
                <a:spcPts val="180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C# là ngôn ngữ lập trình hiện đại, hướng đối tượng và an toàn kiểu. C# cho phép các nhà phát triển xây dựng nhiều loại ứng dụng an toàn và mạnh mẽ chạy trong hệ sinh thái .NET. C# có nguồn gốc từ họ ngôn ngữ C và sẽ quen thuộc ngay với các lập trình viên C, C++, Java và JavaScript</a:t>
            </a:r>
            <a:endParaRPr xmlns:a="http://schemas.openxmlformats.org/drawingml/2006/main" dirty="0"/>
          </a:p>
          <a:p>
            <a:pPr xmlns:a="http://schemas.openxmlformats.org/drawingml/2006/main" marL="342900" marR="0" lvl="0" indent="-342900" algn="just" rtl="0">
              <a:spcBef>
                <a:spcPts val="180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C# được thiết kế cho Cơ sở hạ tầng ngôn ngữ chung (CLI), bao gồm mã thực thi và môi trường thời gian chạy cho phép sử dụng nhiều ngôn ngữ cấp cao khác nhau trên các nền tảng và kiến trúc máy tính khác nhau</a:t>
            </a:r>
            <a:endParaRPr xmlns:a="http://schemas.openxmlformats.org/drawingml/2006/ma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390770" y="741148"/>
            <a:ext cx="11038490" cy="512341"/>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just" rtl="0">
              <a:lnSpc>
                <a:spcPct val="90000"/>
              </a:lnSpc>
              <a:spcBef>
                <a:spcPts val="0"/>
              </a:spcBef>
              <a:spcAft>
                <a:spcPts val="0"/>
              </a:spcAft>
              <a:buClr>
                <a:schemeClr val="dk1"/>
              </a:buClr>
              <a:buSzPts val="4000"/>
              <a:buFont typeface="Arial"/>
              <a:buNone/>
            </a:pPr>
            <a:r xmlns:a="http://schemas.openxmlformats.org/drawingml/2006/main">
              <a:rPr lang="vi" sz="4000" b="1"/>
              <a:t>Tại sao C# được chọn làm ứng dụng phát triển?</a:t>
            </a:r>
            <a:endParaRPr xmlns:a="http://schemas.openxmlformats.org/drawingml/2006/main"/>
          </a:p>
        </p:txBody>
      </p:sp>
      <p:sp>
        <p:nvSpPr>
          <p:cNvPr id="381" name="Google Shape;381;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82" name="Google Shape;382;p31"/>
          <p:cNvSpPr txBox="1"/>
          <p:nvPr/>
        </p:nvSpPr>
        <p:spPr>
          <a:xfrm>
            <a:off x="315308" y="1591992"/>
            <a:ext cx="11708528" cy="5260414"/>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400"/>
              <a:buFont typeface="Noto Sans Symbols"/>
              <a:buChar char="◆"/>
            </a:pPr>
            <a:r xmlns:a="http://schemas.openxmlformats.org/drawingml/2006/main">
              <a:rPr lang="vi" sz="2800">
                <a:solidFill>
                  <a:srgbClr val="000000"/>
                </a:solidFill>
                <a:latin typeface="Arial"/>
                <a:ea typeface="Arial"/>
                <a:cs typeface="Arial"/>
                <a:sym typeface="Arial"/>
              </a:rPr>
              <a:t>Những lý do sau khiến C# trở thành ngôn ngữ chuyên nghiệp được sử dụng rộng rãi</a:t>
            </a:r>
            <a:endParaRPr xmlns:a="http://schemas.openxmlformats.org/drawingml/2006/main"/>
          </a:p>
          <a:p>
            <a:pPr xmlns:a="http://schemas.openxmlformats.org/drawingml/2006/main" marL="747713" marR="0" lvl="0" indent="-347663" algn="just" rtl="0">
              <a:spcBef>
                <a:spcPts val="10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là một ngôn ngữ lập trình đa năng, hiện đại</a:t>
            </a:r>
            <a:endParaRPr xmlns:a="http://schemas.openxmlformats.org/drawingml/2006/main"/>
          </a:p>
          <a:p>
            <a:pPr xmlns:a="http://schemas.openxmlformats.org/drawingml/2006/main" marL="747713" marR="0" lvl="0" indent="-347663" algn="just" rtl="0">
              <a:spcBef>
                <a:spcPts val="4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hướng đối tượng.</a:t>
            </a:r>
            <a:endParaRPr xmlns:a="http://schemas.openxmlformats.org/drawingml/2006/main"/>
          </a:p>
          <a:p>
            <a:pPr xmlns:a="http://schemas.openxmlformats.org/drawingml/2006/main" marL="747713" marR="0" lvl="0" indent="-347663" algn="just" rtl="0">
              <a:spcBef>
                <a:spcPts val="4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được định hướng thành phần.</a:t>
            </a:r>
            <a:endParaRPr xmlns:a="http://schemas.openxmlformats.org/drawingml/2006/main"/>
          </a:p>
          <a:p>
            <a:pPr xmlns:a="http://schemas.openxmlformats.org/drawingml/2006/main" marL="747713" marR="0" lvl="0" indent="-347663" algn="just" rtl="0">
              <a:spcBef>
                <a:spcPts val="4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rất dễ học.</a:t>
            </a:r>
            <a:endParaRPr xmlns:a="http://schemas.openxmlformats.org/drawingml/2006/main"/>
          </a:p>
          <a:p>
            <a:pPr xmlns:a="http://schemas.openxmlformats.org/drawingml/2006/main" marL="747713" marR="0" lvl="0" indent="-347663" algn="just" rtl="0">
              <a:spcBef>
                <a:spcPts val="4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là một ngôn ngữ có cấu trúc.</a:t>
            </a:r>
            <a:endParaRPr xmlns:a="http://schemas.openxmlformats.org/drawingml/2006/main"/>
          </a:p>
          <a:p>
            <a:pPr xmlns:a="http://schemas.openxmlformats.org/drawingml/2006/main" marL="747713" marR="0" lvl="0" indent="-347663" algn="just" rtl="0">
              <a:spcBef>
                <a:spcPts val="4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tạo ra các chương trình hiệu quả.</a:t>
            </a:r>
            <a:endParaRPr xmlns:a="http://schemas.openxmlformats.org/drawingml/2006/main"/>
          </a:p>
          <a:p>
            <a:pPr xmlns:a="http://schemas.openxmlformats.org/drawingml/2006/main" marL="747713" marR="0" lvl="0" indent="-347663" algn="just" rtl="0">
              <a:spcBef>
                <a:spcPts val="4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có thể được biên dịch trên nhiều nền tảng máy tính.</a:t>
            </a:r>
            <a:endParaRPr xmlns:a="http://schemas.openxmlformats.org/drawingml/2006/main"/>
          </a:p>
          <a:p>
            <a:pPr xmlns:a="http://schemas.openxmlformats.org/drawingml/2006/main" marL="747713" marR="0" lvl="0" indent="-347663" algn="just" rtl="0">
              <a:spcBef>
                <a:spcPts val="4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Nó là một phần của .Net</a:t>
            </a:r>
            <a:endParaRPr xmlns:a="http://schemas.openxmlformats.org/drawingml/2006/main" sz="2300">
              <a:solidFill>
                <a:srgbClr val="111111"/>
              </a:solidFill>
              <a:latin typeface="Arial"/>
              <a:ea typeface="Arial"/>
              <a:cs typeface="Arial"/>
              <a:sym typeface="Arial"/>
            </a:endParaRPr>
          </a:p>
          <a:p>
            <a:pPr xmlns:a="http://schemas.openxmlformats.org/drawingml/2006/main" marL="342900" marR="0" lvl="0" indent="-342900" algn="just" rtl="0">
              <a:spcBef>
                <a:spcPts val="500"/>
              </a:spcBef>
              <a:spcAft>
                <a:spcPts val="0"/>
              </a:spcAft>
              <a:buClr>
                <a:srgbClr val="973735"/>
              </a:buClr>
              <a:buSzPts val="1300"/>
              <a:buFont typeface="Noto Sans Symbols"/>
              <a:buChar char="◆"/>
            </a:pPr>
            <a:r xmlns:a="http://schemas.openxmlformats.org/drawingml/2006/main">
              <a:rPr lang="vi" sz="2600">
                <a:solidFill>
                  <a:schemeClr val="dk1"/>
                </a:solidFill>
                <a:latin typeface="Arial"/>
                <a:ea typeface="Arial"/>
                <a:cs typeface="Arial"/>
                <a:sym typeface="Arial"/>
              </a:rPr>
              <a:t>Các tính năng khác của C#:</a:t>
            </a:r>
            <a:endParaRPr xmlns:a="http://schemas.openxmlformats.org/drawingml/2006/main"/>
          </a:p>
          <a:p>
            <a:pPr xmlns:a="http://schemas.openxmlformats.org/drawingml/2006/main" marL="0" marR="0" lvl="0" indent="0" algn="just" rtl="0">
              <a:spcBef>
                <a:spcPts val="600"/>
              </a:spcBef>
              <a:spcAft>
                <a:spcPts val="0"/>
              </a:spcAft>
              <a:buNone/>
            </a:pPr>
            <a:r xmlns:a="http://schemas.openxmlformats.org/drawingml/2006/main">
              <a:rPr lang="vi" sz="2600">
                <a:solidFill>
                  <a:schemeClr val="dk1"/>
                </a:solidFill>
                <a:latin typeface="Arial"/>
                <a:ea typeface="Arial"/>
                <a:cs typeface="Arial"/>
                <a:sym typeface="Arial"/>
              </a:rPr>
              <a:t>    </a:t>
            </a:r>
            <a:r xmlns:a="http://schemas.openxmlformats.org/drawingml/2006/main" xmlns:r="http://schemas.openxmlformats.org/officeDocument/2006/relationships">
              <a:rPr lang="vi" sz="2600" u="sng">
                <a:solidFill>
                  <a:schemeClr val="dk1"/>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https://docs.microsoft.com/en-us/dotnet/csharp/lingu-reference/</a:t>
            </a:r>
            <a:endParaRPr xmlns:a="http://schemas.openxmlformats.org/drawingml/2006/main" sz="2600">
              <a:solidFill>
                <a:schemeClr val="dk1"/>
              </a:solidFill>
              <a:latin typeface="Arial"/>
              <a:ea typeface="Arial"/>
              <a:cs typeface="Arial"/>
              <a:sym typeface="Arial"/>
            </a:endParaRPr>
          </a:p>
          <a:p>
            <a:pPr marL="0" marR="0" lvl="0" indent="0" algn="just" rtl="0">
              <a:spcBef>
                <a:spcPts val="600"/>
              </a:spcBef>
              <a:spcAft>
                <a:spcPts val="0"/>
              </a:spcAft>
              <a:buNone/>
            </a:pPr>
            <a:endParaRPr sz="26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428298" y="769084"/>
            <a:ext cx="10515600"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dotnet CLI</a:t>
            </a:r>
            <a:endParaRPr xmlns:a="http://schemas.openxmlformats.org/drawingml/2006/main"/>
          </a:p>
        </p:txBody>
      </p:sp>
      <p:sp>
        <p:nvSpPr>
          <p:cNvPr id="388" name="Google Shape;388;p32"/>
          <p:cNvSpPr txBox="1">
            <a:spLocks noGrp="1"/>
          </p:cNvSpPr>
          <p:nvPr>
            <p:ph type="body" idx="1"/>
          </p:nvPr>
        </p:nvSpPr>
        <p:spPr>
          <a:xfrm>
            <a:off x="428298" y="1536522"/>
            <a:ext cx="11374819" cy="4816152"/>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algn="just">
              <a:spcBef>
                <a:spcPts val="0"/>
              </a:spcBef>
              <a:buClr>
                <a:srgbClr val="973735"/>
              </a:buClr>
              <a:buSzPts val="1300"/>
              <a:buFont typeface="Noto Sans Symbols"/>
              <a:buChar char="◆"/>
            </a:pPr>
            <a:r xmlns:a="http://schemas.openxmlformats.org/drawingml/2006/main" xmlns:r="http://schemas.openxmlformats.org/officeDocument/2006/relationships">
              <a:rPr lang="vi" sz="2600" dirty="0" smtClean="0">
                <a:hlinkClick r:id="rId3"/>
              </a:rPr>
              <a:t>xuống </a:t>
            </a:r>
            <a:r xmlns:a="http://schemas.openxmlformats.org/drawingml/2006/main">
              <a:rPr lang="vi" sz="2600" dirty="0"/>
              <a:t>: </a:t>
            </a:r>
            <a:r xmlns:a="http://schemas.openxmlformats.org/drawingml/2006/main" xmlns:r="http://schemas.openxmlformats.org/officeDocument/2006/relationships">
              <a:rPr lang="vi" sz="2600" dirty="0">
                <a:hlinkClick r:id="rId3"/>
              </a:rPr>
              <a:t>https://dotnet.microsoft.com/en-us/download/dotnet</a:t>
            </a:r>
            <a:r xmlns:a="http://schemas.openxmlformats.org/drawingml/2006/main">
              <a:rPr lang="vi" sz="2600" dirty="0" smtClean="0"/>
              <a:t>   </a:t>
            </a:r>
          </a:p>
          <a:p>
            <a:pPr marL="342900" lvl="0" algn="just">
              <a:spcBef>
                <a:spcPts val="0"/>
              </a:spcBef>
              <a:buClr>
                <a:srgbClr val="973735"/>
              </a:buClr>
              <a:buSzPts val="1300"/>
              <a:buFont typeface="Noto Sans Symbols"/>
              <a:buChar char="◆"/>
            </a:pPr>
            <a:endParaRPr lang="en-US" sz="2600" dirty="0" smtClean="0"/>
          </a:p>
          <a:p>
            <a:pPr xmlns:a="http://schemas.openxmlformats.org/drawingml/2006/main" marL="342900" lvl="0" algn="just">
              <a:spcBef>
                <a:spcPts val="0"/>
              </a:spcBef>
              <a:buClr>
                <a:srgbClr val="973735"/>
              </a:buClr>
              <a:buSzPts val="1300"/>
              <a:buFont typeface="Noto Sans Symbols"/>
              <a:buChar char="◆"/>
            </a:pPr>
            <a:r xmlns:a="http://schemas.openxmlformats.org/drawingml/2006/main">
              <a:rPr lang="vi" sz="2600" dirty="0" smtClean="0"/>
              <a:t>Kiểm tra </a:t>
            </a:r>
            <a:r xmlns:a="http://schemas.openxmlformats.org/drawingml/2006/main">
              <a:rPr lang="vi" sz="2600" dirty="0"/>
              <a:t>phiên bản SDK</a:t>
            </a:r>
          </a:p>
          <a:p>
            <a:pPr xmlns:a="http://schemas.openxmlformats.org/drawingml/2006/main" marL="0" lvl="0" indent="0" algn="just">
              <a:spcBef>
                <a:spcPts val="0"/>
              </a:spcBef>
              <a:buClr>
                <a:srgbClr val="973735"/>
              </a:buClr>
              <a:buSzPts val="1300"/>
              <a:buNone/>
            </a:pPr>
            <a:r xmlns:a="http://schemas.openxmlformats.org/drawingml/2006/main">
              <a:rPr lang="vi" sz="2600" dirty="0" smtClean="0"/>
              <a:t> </a:t>
            </a:r>
            <a:r xmlns:a="http://schemas.openxmlformats.org/drawingml/2006/main">
              <a:rPr lang="vi" sz="2600" dirty="0" err="1" smtClean="0"/>
              <a:t>dotnet</a:t>
            </a:r>
            <a:r xmlns:a="http://schemas.openxmlformats.org/drawingml/2006/main">
              <a:rPr lang="vi" sz="2600" dirty="0" smtClean="0"/>
              <a:t> </a:t>
            </a:r>
            <a:r xmlns:a="http://schemas.openxmlformats.org/drawingml/2006/main">
              <a:rPr lang="vi" sz="2600" dirty="0"/>
              <a:t>--list- </a:t>
            </a:r>
            <a:r xmlns:a="http://schemas.openxmlformats.org/drawingml/2006/main">
              <a:rPr lang="vi" sz="2600" dirty="0" err="1"/>
              <a:t>sdks</a:t>
            </a:r>
            <a:endParaRPr xmlns:a="http://schemas.openxmlformats.org/drawingml/2006/main" lang="en-US" sz="2600" dirty="0"/>
          </a:p>
          <a:p>
            <a:pPr marL="342900" lvl="0" algn="just">
              <a:spcBef>
                <a:spcPts val="0"/>
              </a:spcBef>
              <a:buClr>
                <a:srgbClr val="973735"/>
              </a:buClr>
              <a:buSzPts val="1300"/>
              <a:buFont typeface="Noto Sans Symbols"/>
              <a:buChar char="◆"/>
            </a:pPr>
            <a:endParaRPr lang="en-US" sz="2600" dirty="0"/>
          </a:p>
          <a:p>
            <a:pPr xmlns:a="http://schemas.openxmlformats.org/drawingml/2006/main" marL="342900" lvl="0" algn="just">
              <a:spcBef>
                <a:spcPts val="0"/>
              </a:spcBef>
              <a:buClr>
                <a:srgbClr val="973735"/>
              </a:buClr>
              <a:buSzPts val="1300"/>
              <a:buFont typeface="Noto Sans Symbols"/>
              <a:buChar char="◆"/>
            </a:pPr>
            <a:r xmlns:a="http://schemas.openxmlformats.org/drawingml/2006/main">
              <a:rPr lang="vi" sz="2600" dirty="0" smtClean="0"/>
              <a:t>Kiểm tra </a:t>
            </a:r>
            <a:r xmlns:a="http://schemas.openxmlformats.org/drawingml/2006/main">
              <a:rPr lang="vi" sz="2600" dirty="0"/>
              <a:t>phiên bản thời gian chạy</a:t>
            </a:r>
          </a:p>
          <a:p>
            <a:pPr xmlns:a="http://schemas.openxmlformats.org/drawingml/2006/main" marL="0" lvl="0" indent="0" algn="just">
              <a:spcBef>
                <a:spcPts val="0"/>
              </a:spcBef>
              <a:buClr>
                <a:srgbClr val="973735"/>
              </a:buClr>
              <a:buSzPts val="1300"/>
              <a:buNone/>
            </a:pPr>
            <a:r xmlns:a="http://schemas.openxmlformats.org/drawingml/2006/main">
              <a:rPr lang="vi" sz="2600" dirty="0" smtClean="0"/>
              <a:t> </a:t>
            </a:r>
            <a:r xmlns:a="http://schemas.openxmlformats.org/drawingml/2006/main">
              <a:rPr lang="vi" sz="2600" dirty="0" err="1" smtClean="0"/>
              <a:t>dotnet</a:t>
            </a:r>
            <a:r xmlns:a="http://schemas.openxmlformats.org/drawingml/2006/main">
              <a:rPr lang="vi" sz="2600" dirty="0" smtClean="0"/>
              <a:t> </a:t>
            </a:r>
            <a:r xmlns:a="http://schemas.openxmlformats.org/drawingml/2006/main">
              <a:rPr lang="vi" sz="2600" dirty="0"/>
              <a:t>--list-thời gian chạy</a:t>
            </a:r>
          </a:p>
          <a:p>
            <a:pPr marL="342900" lvl="0" algn="just">
              <a:spcBef>
                <a:spcPts val="0"/>
              </a:spcBef>
              <a:buClr>
                <a:srgbClr val="973735"/>
              </a:buClr>
              <a:buSzPts val="1300"/>
              <a:buFont typeface="Noto Sans Symbols"/>
              <a:buChar char="◆"/>
            </a:pPr>
            <a:endParaRPr lang="en-US" sz="2600" dirty="0"/>
          </a:p>
          <a:p>
            <a:pPr xmlns:a="http://schemas.openxmlformats.org/drawingml/2006/main" marL="342900" lvl="0" algn="just">
              <a:spcBef>
                <a:spcPts val="0"/>
              </a:spcBef>
              <a:buClr>
                <a:srgbClr val="973735"/>
              </a:buClr>
              <a:buSzPts val="1300"/>
              <a:buFont typeface="Noto Sans Symbols"/>
              <a:buChar char="◆"/>
            </a:pPr>
            <a:r xmlns:a="http://schemas.openxmlformats.org/drawingml/2006/main">
              <a:rPr lang="vi" sz="2600" dirty="0" smtClean="0"/>
              <a:t>Tệp </a:t>
            </a:r>
            <a:r xmlns:a="http://schemas.openxmlformats.org/drawingml/2006/main">
              <a:rPr lang="vi" sz="2600" dirty="0" err="1"/>
              <a:t>Global.json </a:t>
            </a:r>
            <a:r xmlns:a="http://schemas.openxmlformats.org/drawingml/2006/main">
              <a:rPr lang="vi" sz="2600" dirty="0"/>
              <a:t>cho phép bạn xác định phiên bản .NET SDK nào được sử dụng khi bạn chạy các lệnh .NET CLI.</a:t>
            </a:r>
          </a:p>
          <a:p>
            <a:pPr xmlns:a="http://schemas.openxmlformats.org/drawingml/2006/main" marL="0" lvl="0" indent="0" algn="just">
              <a:spcBef>
                <a:spcPts val="0"/>
              </a:spcBef>
              <a:buClr>
                <a:srgbClr val="973735"/>
              </a:buClr>
              <a:buSzPts val="1300"/>
              <a:buNone/>
            </a:pPr>
            <a:r xmlns:a="http://schemas.openxmlformats.org/drawingml/2006/main">
              <a:rPr lang="vi" sz="2600" dirty="0" smtClean="0"/>
              <a:t> </a:t>
            </a:r>
            <a:r xmlns:a="http://schemas.openxmlformats.org/drawingml/2006/main">
              <a:rPr lang="vi" sz="2600" dirty="0" err="1" smtClean="0"/>
              <a:t>dotnet</a:t>
            </a:r>
            <a:r xmlns:a="http://schemas.openxmlformats.org/drawingml/2006/main">
              <a:rPr lang="vi" sz="2600" dirty="0" smtClean="0"/>
              <a:t> </a:t>
            </a:r>
            <a:r xmlns:a="http://schemas.openxmlformats.org/drawingml/2006/main">
              <a:rPr lang="vi" sz="2600" dirty="0" err="1"/>
              <a:t>toàn cầu </a:t>
            </a:r>
            <a:endParaRPr xmlns:a="http://schemas.openxmlformats.org/drawingml/2006/main" lang="en-US" sz="2600" dirty="0"/>
            <a:r xmlns:a="http://schemas.openxmlformats.org/drawingml/2006/main">
              <a:rPr lang="vi" sz="2600" dirty="0"/>
              <a:t>mới</a:t>
            </a:r>
          </a:p>
          <a:p>
            <a:pPr marL="342900" lvl="0" algn="just">
              <a:spcBef>
                <a:spcPts val="0"/>
              </a:spcBef>
              <a:buClr>
                <a:srgbClr val="973735"/>
              </a:buClr>
              <a:buSzPts val="1300"/>
              <a:buFont typeface="Noto Sans Symbols"/>
              <a:buChar char="◆"/>
            </a:pPr>
            <a:endParaRPr lang="en-US" sz="2600" dirty="0"/>
          </a:p>
          <a:p>
            <a:pPr marL="342900" lvl="0" algn="just">
              <a:spcBef>
                <a:spcPts val="0"/>
              </a:spcBef>
              <a:buClr>
                <a:srgbClr val="973735"/>
              </a:buClr>
              <a:buSzPts val="1300"/>
              <a:buFont typeface="Noto Sans Symbols"/>
              <a:buChar char="◆"/>
            </a:pPr>
            <a:endParaRPr sz="2600" dirty="0" smtClean="0"/>
          </a:p>
          <a:p>
            <a:pPr marL="0" lvl="0" indent="0" algn="l" rtl="0">
              <a:lnSpc>
                <a:spcPct val="90000"/>
              </a:lnSpc>
              <a:spcBef>
                <a:spcPts val="1300"/>
              </a:spcBef>
              <a:spcAft>
                <a:spcPts val="0"/>
              </a:spcAft>
              <a:buClr>
                <a:srgbClr val="973735"/>
              </a:buClr>
              <a:buSzPts val="1300"/>
              <a:buNone/>
            </a:pPr>
            <a:endParaRPr sz="2600" dirty="0"/>
          </a:p>
          <a:p>
            <a:pPr marL="0" lvl="0" indent="0" algn="just" rtl="0">
              <a:lnSpc>
                <a:spcPct val="90000"/>
              </a:lnSpc>
              <a:spcBef>
                <a:spcPts val="1800"/>
              </a:spcBef>
              <a:spcAft>
                <a:spcPts val="0"/>
              </a:spcAft>
              <a:buClr>
                <a:srgbClr val="973735"/>
              </a:buClr>
              <a:buSzPts val="1300"/>
              <a:buNone/>
            </a:pPr>
            <a:endParaRPr sz="2600" dirty="0"/>
          </a:p>
        </p:txBody>
      </p:sp>
      <p:sp>
        <p:nvSpPr>
          <p:cNvPr id="390" name="Google Shape;390;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428298" y="769084"/>
            <a:ext cx="10515600"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dotnet CLI</a:t>
            </a:r>
            <a:endParaRPr xmlns:a="http://schemas.openxmlformats.org/drawingml/2006/main"/>
          </a:p>
        </p:txBody>
      </p:sp>
      <p:sp>
        <p:nvSpPr>
          <p:cNvPr id="388" name="Google Shape;388;p32"/>
          <p:cNvSpPr txBox="1">
            <a:spLocks noGrp="1"/>
          </p:cNvSpPr>
          <p:nvPr>
            <p:ph type="body" idx="1"/>
          </p:nvPr>
        </p:nvSpPr>
        <p:spPr>
          <a:xfrm>
            <a:off x="428298" y="1536522"/>
            <a:ext cx="11374819" cy="1892478"/>
          </a:xfrm>
          <a:prstGeom prst="rect">
            <a:avLst/>
          </a:prstGeom>
          <a:noFill/>
          <a:ln>
            <a:noFill/>
          </a:ln>
        </p:spPr>
        <p:txBody>
          <a:bodyPr spcFirstLastPara="1" wrap="square" lIns="91425" tIns="45700" rIns="91425" bIns="45700" anchor="t" anchorCtr="0">
            <a:noAutofit/>
          </a:bodyPr>
          <a:lstStyle/>
          <a:p>
            <a:pPr xmlns:a="http://schemas.openxmlformats.org/drawingml/2006/main" marL="342900" lvl="0" indent="-342900" algn="just" rtl="0">
              <a:lnSpc>
                <a:spcPct val="90000"/>
              </a:lnSpc>
              <a:spcBef>
                <a:spcPts val="0"/>
              </a:spcBef>
              <a:spcAft>
                <a:spcPts val="0"/>
              </a:spcAft>
              <a:buClr>
                <a:srgbClr val="973735"/>
              </a:buClr>
              <a:buSzPts val="1300"/>
              <a:buFont typeface="Noto Sans Symbols"/>
              <a:buChar char="◆"/>
            </a:pPr>
            <a:r xmlns:a="http://schemas.openxmlformats.org/drawingml/2006/main">
              <a:rPr lang="vi" sz="2600"/>
              <a:t>Giao diện dòng lệnh .NET (CLI) là một nền tảng đa nền tảng để phát triển, xây dựng, chạy và xuất bản các ứng dụng .NET.</a:t>
            </a:r>
            <a:endParaRPr xmlns:a="http://schemas.openxmlformats.org/drawingml/2006/main"/>
          </a:p>
          <a:p>
            <a:pPr xmlns:a="http://schemas.openxmlformats.org/drawingml/2006/main" marL="342900" lvl="0" indent="-342900" algn="l" rtl="0">
              <a:lnSpc>
                <a:spcPct val="90000"/>
              </a:lnSpc>
              <a:spcBef>
                <a:spcPts val="1100"/>
              </a:spcBef>
              <a:spcAft>
                <a:spcPts val="0"/>
              </a:spcAft>
              <a:buClr>
                <a:srgbClr val="973735"/>
              </a:buClr>
              <a:buSzPts val="1300"/>
              <a:buFont typeface="Noto Sans Symbols"/>
              <a:buChar char="◆"/>
            </a:pPr>
            <a:r xmlns:a="http://schemas.openxmlformats.org/drawingml/2006/main">
              <a:rPr lang="vi" sz="2600"/>
              <a:t>Thêm CLI dotnet:</a:t>
            </a:r>
            <a:endParaRPr xmlns:a="http://schemas.openxmlformats.org/drawingml/2006/main"/>
          </a:p>
          <a:p>
            <a:pPr xmlns:a="http://schemas.openxmlformats.org/drawingml/2006/main" marL="0" lvl="0" indent="0" algn="l" rtl="0">
              <a:lnSpc>
                <a:spcPct val="90000"/>
              </a:lnSpc>
              <a:spcBef>
                <a:spcPts val="600"/>
              </a:spcBef>
              <a:spcAft>
                <a:spcPts val="0"/>
              </a:spcAft>
              <a:buClr>
                <a:srgbClr val="973735"/>
              </a:buClr>
              <a:buSzPts val="1300"/>
              <a:buNone/>
            </a:pPr>
            <a:r xmlns:a="http://schemas.openxmlformats.org/drawingml/2006/main">
              <a:rPr lang="vi" sz="2600"/>
              <a:t>    </a:t>
            </a:r>
            <a:r xmlns:a="http://schemas.openxmlformats.org/drawingml/2006/main" xmlns:r="http://schemas.openxmlformats.org/officeDocument/2006/relationships">
              <a:rPr lang="vi" sz="2600" u="sng">
                <a:solidFill>
                  <a:schemeClr val="hlink"/>
                </a:solidFill>
                <a:hlinkClick r:id="rId3"/>
              </a:rPr>
              <a:t>https://docs.microsoft.com/en-us/dotnet/core/tools/dotnet/</a:t>
            </a:r>
            <a:endParaRPr xmlns:a="http://schemas.openxmlformats.org/drawingml/2006/main" sz="2600"/>
          </a:p>
          <a:p>
            <a:pPr marL="0" lvl="0" indent="0" algn="l" rtl="0">
              <a:lnSpc>
                <a:spcPct val="90000"/>
              </a:lnSpc>
              <a:spcBef>
                <a:spcPts val="13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p:txBody>
      </p:sp>
      <p:sp>
        <p:nvSpPr>
          <p:cNvPr id="390" name="Google Shape;390;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pic>
        <p:nvPicPr>
          <p:cNvPr id="391" name="Google Shape;391;p32"/>
          <p:cNvPicPr preferRelativeResize="0"/>
          <p:nvPr/>
        </p:nvPicPr>
        <p:blipFill rotWithShape="1">
          <a:blip r:embed="rId4">
            <a:alphaModFix/>
          </a:blip>
          <a:srcRect/>
          <a:stretch/>
        </p:blipFill>
        <p:spPr>
          <a:xfrm>
            <a:off x="838200" y="3429000"/>
            <a:ext cx="10612743" cy="2896953"/>
          </a:xfrm>
          <a:prstGeom prst="rect">
            <a:avLst/>
          </a:prstGeom>
          <a:noFill/>
          <a:ln>
            <a:noFill/>
          </a:ln>
        </p:spPr>
      </p:pic>
    </p:spTree>
    <p:extLst>
      <p:ext uri="{BB962C8B-B14F-4D97-AF65-F5344CB8AC3E}">
        <p14:creationId xmlns:p14="http://schemas.microsoft.com/office/powerpoint/2010/main" val="1036982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title"/>
          </p:nvPr>
        </p:nvSpPr>
        <p:spPr>
          <a:xfrm>
            <a:off x="428298" y="641918"/>
            <a:ext cx="10515600"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dotnet CLI</a:t>
            </a:r>
            <a:endParaRPr xmlns:a="http://schemas.openxmlformats.org/drawingml/2006/main"/>
          </a:p>
        </p:txBody>
      </p:sp>
      <p:sp>
        <p:nvSpPr>
          <p:cNvPr id="398" name="Google Shape;398;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399" name="Google Shape;399;p33"/>
          <p:cNvPicPr preferRelativeResize="0"/>
          <p:nvPr/>
        </p:nvPicPr>
        <p:blipFill rotWithShape="1">
          <a:blip r:embed="rId3">
            <a:alphaModFix/>
          </a:blip>
          <a:srcRect/>
          <a:stretch/>
        </p:blipFill>
        <p:spPr>
          <a:xfrm>
            <a:off x="1075319" y="1492361"/>
            <a:ext cx="10065647" cy="4909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pic>
        <p:nvPicPr>
          <p:cNvPr id="406" name="Google Shape;406;p34"/>
          <p:cNvPicPr preferRelativeResize="0"/>
          <p:nvPr/>
        </p:nvPicPr>
        <p:blipFill rotWithShape="1">
          <a:blip r:embed="rId3">
            <a:alphaModFix/>
          </a:blip>
          <a:srcRect/>
          <a:stretch/>
        </p:blipFill>
        <p:spPr>
          <a:xfrm>
            <a:off x="6148550" y="1980024"/>
            <a:ext cx="5977464" cy="3085961"/>
          </a:xfrm>
          <a:prstGeom prst="rect">
            <a:avLst/>
          </a:prstGeom>
          <a:noFill/>
          <a:ln>
            <a:noFill/>
          </a:ln>
        </p:spPr>
      </p:pic>
      <p:pic>
        <p:nvPicPr>
          <p:cNvPr id="407" name="Google Shape;407;p34"/>
          <p:cNvPicPr preferRelativeResize="0"/>
          <p:nvPr/>
        </p:nvPicPr>
        <p:blipFill rotWithShape="1">
          <a:blip r:embed="rId4">
            <a:alphaModFix/>
          </a:blip>
          <a:srcRect/>
          <a:stretch/>
        </p:blipFill>
        <p:spPr>
          <a:xfrm>
            <a:off x="140600" y="1980024"/>
            <a:ext cx="5944890" cy="3085961"/>
          </a:xfrm>
          <a:prstGeom prst="rect">
            <a:avLst/>
          </a:prstGeom>
          <a:noFill/>
          <a:ln>
            <a:noFill/>
          </a:ln>
        </p:spPr>
      </p:pic>
      <p:sp>
        <p:nvSpPr>
          <p:cNvPr id="408" name="Google Shape;408;p34"/>
          <p:cNvSpPr txBox="1">
            <a:spLocks noGrp="1"/>
          </p:cNvSpPr>
          <p:nvPr>
            <p:ph type="title"/>
          </p:nvPr>
        </p:nvSpPr>
        <p:spPr>
          <a:xfrm>
            <a:off x="449319" y="697233"/>
            <a:ext cx="10515600"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dotnet CLI</a:t>
            </a:r>
            <a:endParaRPr xmlns:a="http://schemas.openxmlformats.org/drawingml/2006/ma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xmlns:a="http://schemas.openxmlformats.org/drawingml/2006/main" marL="0" lvl="0" indent="0" algn="ctr" rtl="0">
              <a:lnSpc>
                <a:spcPct val="90000"/>
              </a:lnSpc>
              <a:spcBef>
                <a:spcPts val="0"/>
              </a:spcBef>
              <a:spcAft>
                <a:spcPts val="0"/>
              </a:spcAft>
              <a:buClr>
                <a:schemeClr val="dk1"/>
              </a:buClr>
              <a:buSzPts val="4400"/>
              <a:buFont typeface="Arial"/>
              <a:buNone/>
            </a:pPr>
            <a:r xmlns:a="http://schemas.openxmlformats.org/drawingml/2006/main">
              <a:rPr lang="vi" sz="4400" b="1" dirty="0" smtClean="0">
                <a:solidFill>
                  <a:schemeClr val="accent2"/>
                </a:solidFill>
                <a:latin typeface="Arial"/>
                <a:ea typeface="Arial"/>
                <a:cs typeface="Arial"/>
                <a:sym typeface="Arial"/>
              </a:rPr>
              <a:t>. </a:t>
            </a:r>
            <a:r xmlns:a="http://schemas.openxmlformats.org/drawingml/2006/main">
              <a:rPr lang="vi" sz="4400" b="1" dirty="0">
                <a:solidFill>
                  <a:schemeClr val="accent2"/>
                </a:solidFill>
                <a:latin typeface="Arial"/>
                <a:ea typeface="Arial"/>
                <a:cs typeface="Arial"/>
                <a:sym typeface="Arial"/>
              </a:rPr>
              <a:t>NET </a:t>
            </a:r>
            <a:r xmlns:a="http://schemas.openxmlformats.org/drawingml/2006/main">
              <a:rPr lang="vi" sz="4400" b="1" smtClean="0">
                <a:solidFill>
                  <a:schemeClr val="accent2"/>
                </a:solidFill>
                <a:latin typeface="Arial"/>
                <a:ea typeface="Arial"/>
                <a:cs typeface="Arial"/>
                <a:sym typeface="Arial"/>
              </a:rPr>
              <a:t>Framework và .NET</a:t>
            </a:r>
            <a:endParaRPr xmlns:a="http://schemas.openxmlformats.org/drawingml/2006/main" sz="4400" dirty="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xmlns:a="http://schemas.openxmlformats.org/drawingml/2006/main" marL="0" lvl="0" indent="0" algn="ctr" rtl="0">
              <a:lnSpc>
                <a:spcPct val="90000"/>
              </a:lnSpc>
              <a:spcBef>
                <a:spcPts val="0"/>
              </a:spcBef>
              <a:spcAft>
                <a:spcPts val="0"/>
              </a:spcAft>
              <a:buClr>
                <a:schemeClr val="dk1"/>
              </a:buClr>
              <a:buSzPts val="4000"/>
              <a:buFont typeface="Arial"/>
              <a:buNone/>
            </a:pPr>
            <a:r xmlns:a="http://schemas.openxmlformats.org/drawingml/2006/main">
              <a:rPr lang="vi" sz="4000" b="1">
                <a:latin typeface="Arial"/>
                <a:ea typeface="Arial"/>
                <a:cs typeface="Arial"/>
                <a:sym typeface="Arial"/>
              </a:rPr>
              <a:t> </a:t>
            </a:r>
            <a:r xmlns:a="http://schemas.openxmlformats.org/drawingml/2006/main">
              <a:rPr lang="vi" sz="4400" b="1">
                <a:solidFill>
                  <a:schemeClr val="accent2"/>
                </a:solidFill>
                <a:latin typeface="Arial"/>
                <a:ea typeface="Arial"/>
                <a:cs typeface="Arial"/>
                <a:sym typeface="Arial"/>
              </a:rPr>
              <a:t>Demo Tạo ứng dụng bảng điều khiển C# bằng dotnet CLI</a:t>
            </a:r>
            <a:endParaRPr xmlns:a="http://schemas.openxmlformats.org/drawingml/2006/ma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20" name="Google Shape;420;p36"/>
          <p:cNvSpPr/>
          <p:nvPr/>
        </p:nvSpPr>
        <p:spPr>
          <a:xfrm>
            <a:off x="6073070" y="3100936"/>
            <a:ext cx="2044741"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1" name="Google Shape;421;p36"/>
          <p:cNvSpPr txBox="1">
            <a:spLocks noGrp="1"/>
          </p:cNvSpPr>
          <p:nvPr>
            <p:ph type="title"/>
          </p:nvPr>
        </p:nvSpPr>
        <p:spPr>
          <a:xfrm>
            <a:off x="323195" y="649663"/>
            <a:ext cx="4774322"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Trên hệ điều hành Windows</a:t>
            </a:r>
            <a:endParaRPr xmlns:a="http://schemas.openxmlformats.org/drawingml/2006/main" sz="4000" b="1"/>
          </a:p>
        </p:txBody>
      </p:sp>
      <p:sp>
        <p:nvSpPr>
          <p:cNvPr id="422" name="Google Shape;422;p36"/>
          <p:cNvSpPr txBox="1"/>
          <p:nvPr/>
        </p:nvSpPr>
        <p:spPr>
          <a:xfrm>
            <a:off x="323195" y="1321638"/>
            <a:ext cx="11757988" cy="492402"/>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Cài đặt gói </a:t>
            </a:r>
            <a:r xmlns:a="http://schemas.openxmlformats.org/drawingml/2006/main">
              <a:rPr lang="vi" sz="2600">
                <a:solidFill>
                  <a:schemeClr val="dk1"/>
                </a:solidFill>
                <a:latin typeface="Arial"/>
                <a:ea typeface="Arial"/>
                <a:cs typeface="Arial"/>
                <a:sym typeface="Arial"/>
              </a:rPr>
              <a:t>: </a:t>
            </a:r>
            <a:r xmlns:a="http://schemas.openxmlformats.org/drawingml/2006/main">
              <a:rPr lang="vi" sz="2600" b="1" smtClean="0">
                <a:solidFill>
                  <a:schemeClr val="dk1"/>
                </a:solidFill>
                <a:latin typeface="Arial"/>
                <a:ea typeface="Arial"/>
                <a:cs typeface="Arial"/>
                <a:sym typeface="Arial"/>
              </a:rPr>
              <a:t>dotnet-sdk-xxx.exe </a:t>
            </a:r>
            <a:r xmlns:a="http://schemas.openxmlformats.org/drawingml/2006/main">
              <a:rPr lang="vi" sz="2600" dirty="0">
                <a:solidFill>
                  <a:schemeClr val="dk1"/>
                </a:solidFill>
                <a:latin typeface="Arial"/>
                <a:ea typeface="Arial"/>
                <a:cs typeface="Arial"/>
                <a:sym typeface="Arial"/>
              </a:rPr>
              <a:t>và mở hộp thoại Dấu nhắc Lệnh</a:t>
            </a:r>
            <a:r xmlns:a="http://schemas.openxmlformats.org/drawingml/2006/main">
              <a:rPr lang="vi" sz="2600" b="1" dirty="0">
                <a:solidFill>
                  <a:schemeClr val="dk1"/>
                </a:solidFill>
                <a:latin typeface="Arial"/>
                <a:ea typeface="Arial"/>
                <a:cs typeface="Arial"/>
                <a:sym typeface="Arial"/>
              </a:rPr>
              <a:t> </a:t>
            </a:r>
            <a:endParaRPr xmlns:a="http://schemas.openxmlformats.org/drawingml/2006/main" dirty="0"/>
          </a:p>
        </p:txBody>
      </p:sp>
      <p:sp>
        <p:nvSpPr>
          <p:cNvPr id="423" name="Google Shape;423;p36"/>
          <p:cNvSpPr txBox="1"/>
          <p:nvPr/>
        </p:nvSpPr>
        <p:spPr>
          <a:xfrm flipH="1">
            <a:off x="323195" y="2248489"/>
            <a:ext cx="11179899" cy="5900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just" rtl="0">
              <a:lnSpc>
                <a:spcPct val="100000"/>
              </a:lnSpc>
              <a:spcBef>
                <a:spcPts val="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1. Tạo ứng dụng Console có tên </a:t>
            </a:r>
            <a:r xmlns:a="http://schemas.openxmlformats.org/drawingml/2006/main">
              <a:rPr lang="vi" sz="2600" b="1" i="1">
                <a:solidFill>
                  <a:schemeClr val="dk1"/>
                </a:solidFill>
                <a:latin typeface="Arial"/>
                <a:ea typeface="Arial"/>
                <a:cs typeface="Arial"/>
                <a:sym typeface="Arial"/>
              </a:rPr>
              <a:t>HelloWorldApp </a:t>
            </a:r>
            <a:r xmlns:a="http://schemas.openxmlformats.org/drawingml/2006/main">
              <a:rPr lang="vi" sz="2600">
                <a:solidFill>
                  <a:schemeClr val="dk1"/>
                </a:solidFill>
                <a:latin typeface="Arial"/>
                <a:ea typeface="Arial"/>
                <a:cs typeface="Arial"/>
                <a:sym typeface="Arial"/>
              </a:rPr>
              <a:t>bằng ngôn ngữ C#</a:t>
            </a:r>
            <a:endParaRPr xmlns:a="http://schemas.openxmlformats.org/drawingml/2006/main"/>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xmlns:a="http://schemas.openxmlformats.org/drawingml/2006/main" marL="0" marR="0" lvl="0" indent="0" algn="just" rtl="0">
              <a:lnSpc>
                <a:spcPct val="90000"/>
              </a:lnSpc>
              <a:spcBef>
                <a:spcPts val="180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        </a:t>
            </a:r>
            <a:endParaRPr xmlns:a="http://schemas.openxmlformats.org/drawingml/2006/main"/>
          </a:p>
          <a:p>
            <a:pPr xmlns:a="http://schemas.openxmlformats.org/drawingml/2006/main" marL="0" marR="0" lvl="0" indent="0" algn="just" rtl="0">
              <a:lnSpc>
                <a:spcPct val="90000"/>
              </a:lnSpc>
              <a:spcBef>
                <a:spcPts val="180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  </a:t>
            </a:r>
            <a:endParaRPr xmlns:a="http://schemas.openxmlformats.org/drawingml/2006/main"/>
          </a:p>
        </p:txBody>
      </p:sp>
      <p:grpSp>
        <p:nvGrpSpPr>
          <p:cNvPr id="424" name="Google Shape;424;p36"/>
          <p:cNvGrpSpPr/>
          <p:nvPr/>
        </p:nvGrpSpPr>
        <p:grpSpPr>
          <a:xfrm>
            <a:off x="422301" y="3057850"/>
            <a:ext cx="8263759" cy="2531548"/>
            <a:chOff x="838200" y="2707649"/>
            <a:chExt cx="8263759" cy="2531548"/>
          </a:xfrm>
        </p:grpSpPr>
        <p:pic>
          <p:nvPicPr>
            <p:cNvPr id="425" name="Google Shape;425;p36"/>
            <p:cNvPicPr preferRelativeResize="0"/>
            <p:nvPr/>
          </p:nvPicPr>
          <p:blipFill rotWithShape="1">
            <a:blip r:embed="rId3">
              <a:alphaModFix/>
            </a:blip>
            <a:srcRect/>
            <a:stretch/>
          </p:blipFill>
          <p:spPr>
            <a:xfrm>
              <a:off x="838200" y="2707649"/>
              <a:ext cx="8263759" cy="2531548"/>
            </a:xfrm>
            <a:prstGeom prst="rect">
              <a:avLst/>
            </a:prstGeom>
            <a:noFill/>
            <a:ln>
              <a:noFill/>
            </a:ln>
          </p:spPr>
        </p:pic>
        <p:sp>
          <p:nvSpPr>
            <p:cNvPr id="426" name="Google Shape;426;p36"/>
            <p:cNvSpPr/>
            <p:nvPr/>
          </p:nvSpPr>
          <p:spPr>
            <a:xfrm>
              <a:off x="1857226" y="3250467"/>
              <a:ext cx="5542057"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27" name="Google Shape;427;p36"/>
          <p:cNvPicPr preferRelativeResize="0"/>
          <p:nvPr/>
        </p:nvPicPr>
        <p:blipFill rotWithShape="1">
          <a:blip r:embed="rId4">
            <a:alphaModFix/>
          </a:blip>
          <a:srcRect/>
          <a:stretch/>
        </p:blipFill>
        <p:spPr>
          <a:xfrm>
            <a:off x="8948130" y="3153243"/>
            <a:ext cx="3243870" cy="20788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body" idx="1"/>
          </p:nvPr>
        </p:nvSpPr>
        <p:spPr>
          <a:xfrm flipH="1">
            <a:off x="211391" y="671525"/>
            <a:ext cx="6740018" cy="575433"/>
          </a:xfrm>
          <a:prstGeom prst="rect">
            <a:avLst/>
          </a:prstGeom>
          <a:noFill/>
          <a:ln>
            <a:noFill/>
          </a:ln>
        </p:spPr>
        <p:txBody>
          <a:bodyPr spcFirstLastPara="1" wrap="square" lIns="91425" tIns="45700" rIns="91425" bIns="45700" anchor="t" anchorCtr="0">
            <a:noAutofit/>
          </a:bodyPr>
          <a:lstStyle/>
          <a:p>
            <a:pPr xmlns:a="http://schemas.openxmlformats.org/drawingml/2006/main" marL="0" lvl="0" indent="0" algn="just" rtl="0">
              <a:lnSpc>
                <a:spcPct val="100000"/>
              </a:lnSpc>
              <a:spcBef>
                <a:spcPts val="0"/>
              </a:spcBef>
              <a:spcAft>
                <a:spcPts val="0"/>
              </a:spcAft>
              <a:buClr>
                <a:srgbClr val="973735"/>
              </a:buClr>
              <a:buSzPts val="1300"/>
              <a:buNone/>
            </a:pPr>
            <a:r xmlns:a="http://schemas.openxmlformats.org/drawingml/2006/main">
              <a:rPr lang="vi" sz="2600"/>
              <a:t>2. Xây dựng </a:t>
            </a:r>
            <a:r xmlns:a="http://schemas.openxmlformats.org/drawingml/2006/main">
              <a:rPr lang="vi" sz="2600"/>
              <a:t>ứng dụng </a:t>
            </a:r>
            <a:endParaRPr xmlns:a="http://schemas.openxmlformats.org/drawingml/2006/main"/>
            <a:r xmlns:a="http://schemas.openxmlformats.org/drawingml/2006/main">
              <a:rPr lang="vi" sz="2600" b="1" i="1"/>
              <a:t>HelloWorldApp</a:t>
            </a: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xmlns:a="http://schemas.openxmlformats.org/drawingml/2006/main" marL="0" lvl="0" indent="0" algn="just" rtl="0">
              <a:lnSpc>
                <a:spcPct val="90000"/>
              </a:lnSpc>
              <a:spcBef>
                <a:spcPts val="1800"/>
              </a:spcBef>
              <a:spcAft>
                <a:spcPts val="0"/>
              </a:spcAft>
              <a:buClr>
                <a:srgbClr val="973735"/>
              </a:buClr>
              <a:buSzPts val="1300"/>
              <a:buNone/>
            </a:pPr>
            <a:r xmlns:a="http://schemas.openxmlformats.org/drawingml/2006/main">
              <a:rPr lang="vi" sz="2600"/>
              <a:t>  </a:t>
            </a:r>
            <a:endParaRPr xmlns:a="http://schemas.openxmlformats.org/drawingml/2006/main"/>
          </a:p>
        </p:txBody>
      </p:sp>
      <p:sp>
        <p:nvSpPr>
          <p:cNvPr id="434" name="Google Shape;434;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35" name="Google Shape;435;p37"/>
          <p:cNvSpPr txBox="1"/>
          <p:nvPr/>
        </p:nvSpPr>
        <p:spPr>
          <a:xfrm flipH="1">
            <a:off x="211388" y="4636240"/>
            <a:ext cx="5695425" cy="57543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just" rtl="0">
              <a:lnSpc>
                <a:spcPct val="100000"/>
              </a:lnSpc>
              <a:spcBef>
                <a:spcPts val="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3. Chạy </a:t>
            </a:r>
            <a:r xmlns:a="http://schemas.openxmlformats.org/drawingml/2006/main">
              <a:rPr lang="vi" sz="2600">
                <a:solidFill>
                  <a:schemeClr val="dk1"/>
                </a:solidFill>
                <a:latin typeface="Arial"/>
                <a:ea typeface="Arial"/>
                <a:cs typeface="Arial"/>
                <a:sym typeface="Arial"/>
              </a:rPr>
              <a:t>ứng dụng </a:t>
            </a:r>
            <a:endParaRPr xmlns:a="http://schemas.openxmlformats.org/drawingml/2006/main"/>
            <a:r xmlns:a="http://schemas.openxmlformats.org/drawingml/2006/main">
              <a:rPr lang="vi" sz="2600" b="1" i="1">
                <a:solidFill>
                  <a:schemeClr val="dk1"/>
                </a:solidFill>
                <a:latin typeface="Arial"/>
                <a:ea typeface="Arial"/>
                <a:cs typeface="Arial"/>
                <a:sym typeface="Arial"/>
              </a:rPr>
              <a:t>HelloWorldApp</a:t>
            </a: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xmlns:a="http://schemas.openxmlformats.org/drawingml/2006/main" marL="0" marR="0" lvl="0" indent="0" algn="just" rtl="0">
              <a:lnSpc>
                <a:spcPct val="90000"/>
              </a:lnSpc>
              <a:spcBef>
                <a:spcPts val="180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  </a:t>
            </a:r>
            <a:endParaRPr xmlns:a="http://schemas.openxmlformats.org/drawingml/2006/main"/>
          </a:p>
        </p:txBody>
      </p:sp>
      <p:grpSp>
        <p:nvGrpSpPr>
          <p:cNvPr id="436" name="Google Shape;436;p37"/>
          <p:cNvGrpSpPr/>
          <p:nvPr/>
        </p:nvGrpSpPr>
        <p:grpSpPr>
          <a:xfrm>
            <a:off x="370432" y="1300364"/>
            <a:ext cx="7559519" cy="3182950"/>
            <a:chOff x="703553" y="1195821"/>
            <a:chExt cx="8591449" cy="3164210"/>
          </a:xfrm>
        </p:grpSpPr>
        <p:pic>
          <p:nvPicPr>
            <p:cNvPr id="437" name="Google Shape;437;p37"/>
            <p:cNvPicPr preferRelativeResize="0"/>
            <p:nvPr/>
          </p:nvPicPr>
          <p:blipFill rotWithShape="1">
            <a:blip r:embed="rId3">
              <a:alphaModFix/>
            </a:blip>
            <a:srcRect/>
            <a:stretch/>
          </p:blipFill>
          <p:spPr>
            <a:xfrm>
              <a:off x="703553" y="1217412"/>
              <a:ext cx="8591449" cy="3142619"/>
            </a:xfrm>
            <a:prstGeom prst="rect">
              <a:avLst/>
            </a:prstGeom>
            <a:noFill/>
            <a:ln>
              <a:noFill/>
            </a:ln>
          </p:spPr>
        </p:pic>
        <p:sp>
          <p:nvSpPr>
            <p:cNvPr id="438" name="Google Shape;438;p37"/>
            <p:cNvSpPr/>
            <p:nvPr/>
          </p:nvSpPr>
          <p:spPr>
            <a:xfrm>
              <a:off x="1640985" y="1195821"/>
              <a:ext cx="3015098" cy="254608"/>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39" name="Google Shape;439;p37"/>
          <p:cNvGrpSpPr/>
          <p:nvPr/>
        </p:nvGrpSpPr>
        <p:grpSpPr>
          <a:xfrm>
            <a:off x="373662" y="5211673"/>
            <a:ext cx="4296162" cy="1209352"/>
            <a:chOff x="436803" y="5241510"/>
            <a:chExt cx="4296162" cy="1209352"/>
          </a:xfrm>
        </p:grpSpPr>
        <p:pic>
          <p:nvPicPr>
            <p:cNvPr id="440" name="Google Shape;440;p37"/>
            <p:cNvPicPr preferRelativeResize="0"/>
            <p:nvPr/>
          </p:nvPicPr>
          <p:blipFill rotWithShape="1">
            <a:blip r:embed="rId4">
              <a:alphaModFix/>
            </a:blip>
            <a:srcRect/>
            <a:stretch/>
          </p:blipFill>
          <p:spPr>
            <a:xfrm>
              <a:off x="436803" y="5241510"/>
              <a:ext cx="4296162" cy="1209352"/>
            </a:xfrm>
            <a:prstGeom prst="rect">
              <a:avLst/>
            </a:prstGeom>
            <a:noFill/>
            <a:ln>
              <a:noFill/>
            </a:ln>
          </p:spPr>
        </p:pic>
        <p:sp>
          <p:nvSpPr>
            <p:cNvPr id="441" name="Google Shape;441;p37"/>
            <p:cNvSpPr/>
            <p:nvPr/>
          </p:nvSpPr>
          <p:spPr>
            <a:xfrm>
              <a:off x="1354800" y="5789759"/>
              <a:ext cx="3301283" cy="28522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42" name="Google Shape;442;p37"/>
          <p:cNvGrpSpPr/>
          <p:nvPr/>
        </p:nvGrpSpPr>
        <p:grpSpPr>
          <a:xfrm>
            <a:off x="8040414" y="1242603"/>
            <a:ext cx="4151586" cy="2617101"/>
            <a:chOff x="8040414" y="1242603"/>
            <a:chExt cx="4151586" cy="2617101"/>
          </a:xfrm>
        </p:grpSpPr>
        <p:pic>
          <p:nvPicPr>
            <p:cNvPr id="443" name="Google Shape;443;p37"/>
            <p:cNvPicPr preferRelativeResize="0"/>
            <p:nvPr/>
          </p:nvPicPr>
          <p:blipFill rotWithShape="1">
            <a:blip r:embed="rId5">
              <a:alphaModFix/>
            </a:blip>
            <a:srcRect/>
            <a:stretch/>
          </p:blipFill>
          <p:spPr>
            <a:xfrm>
              <a:off x="8040414" y="1242603"/>
              <a:ext cx="4151586" cy="2617101"/>
            </a:xfrm>
            <a:prstGeom prst="rect">
              <a:avLst/>
            </a:prstGeom>
            <a:noFill/>
            <a:ln>
              <a:noFill/>
            </a:ln>
          </p:spPr>
        </p:pic>
        <p:sp>
          <p:nvSpPr>
            <p:cNvPr id="444" name="Google Shape;444;p37"/>
            <p:cNvSpPr/>
            <p:nvPr/>
          </p:nvSpPr>
          <p:spPr>
            <a:xfrm>
              <a:off x="8040414" y="2519623"/>
              <a:ext cx="1802628" cy="47994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a:spLocks noGrp="1"/>
          </p:cNvSpPr>
          <p:nvPr>
            <p:ph type="body" idx="1"/>
          </p:nvPr>
        </p:nvSpPr>
        <p:spPr>
          <a:xfrm flipH="1">
            <a:off x="249361" y="2131470"/>
            <a:ext cx="11179899" cy="590000"/>
          </a:xfrm>
          <a:prstGeom prst="rect">
            <a:avLst/>
          </a:prstGeom>
          <a:noFill/>
          <a:ln>
            <a:noFill/>
          </a:ln>
        </p:spPr>
        <p:txBody>
          <a:bodyPr spcFirstLastPara="1" wrap="square" lIns="91425" tIns="45700" rIns="91425" bIns="45700" anchor="t" anchorCtr="0">
            <a:noAutofit/>
          </a:bodyPr>
          <a:lstStyle/>
          <a:p>
            <a:pPr xmlns:a="http://schemas.openxmlformats.org/drawingml/2006/main" marL="0" lvl="0" indent="0" algn="just" rtl="0">
              <a:lnSpc>
                <a:spcPct val="100000"/>
              </a:lnSpc>
              <a:spcBef>
                <a:spcPts val="0"/>
              </a:spcBef>
              <a:spcAft>
                <a:spcPts val="0"/>
              </a:spcAft>
              <a:buClr>
                <a:srgbClr val="973735"/>
              </a:buClr>
              <a:buSzPts val="1300"/>
              <a:buNone/>
            </a:pPr>
            <a:r xmlns:a="http://schemas.openxmlformats.org/drawingml/2006/main">
              <a:rPr lang="vi" sz="2600"/>
              <a:t>1. Tạo ứng dụng Console có tên </a:t>
            </a:r>
            <a:r xmlns:a="http://schemas.openxmlformats.org/drawingml/2006/main">
              <a:rPr lang="vi" sz="2600" b="1" i="1"/>
              <a:t>HelloWorldApp </a:t>
            </a:r>
            <a:r xmlns:a="http://schemas.openxmlformats.org/drawingml/2006/main">
              <a:rPr lang="vi" sz="2600"/>
              <a:t>bằng ngôn ngữ C#</a:t>
            </a:r>
            <a:endParaRPr xmlns:a="http://schemas.openxmlformats.org/drawingml/2006/main"/>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xmlns:a="http://schemas.openxmlformats.org/drawingml/2006/main" marL="0" lvl="0" indent="0" algn="just" rtl="0">
              <a:lnSpc>
                <a:spcPct val="90000"/>
              </a:lnSpc>
              <a:spcBef>
                <a:spcPts val="1800"/>
              </a:spcBef>
              <a:spcAft>
                <a:spcPts val="0"/>
              </a:spcAft>
              <a:buClr>
                <a:srgbClr val="973735"/>
              </a:buClr>
              <a:buSzPts val="1300"/>
              <a:buNone/>
            </a:pPr>
            <a:r xmlns:a="http://schemas.openxmlformats.org/drawingml/2006/main">
              <a:rPr lang="vi" sz="2600"/>
              <a:t>  </a:t>
            </a:r>
            <a:endParaRPr xmlns:a="http://schemas.openxmlformats.org/drawingml/2006/main"/>
          </a:p>
        </p:txBody>
      </p:sp>
      <p:sp>
        <p:nvSpPr>
          <p:cNvPr id="451" name="Google Shape;451;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52" name="Google Shape;452;p38"/>
          <p:cNvSpPr txBox="1">
            <a:spLocks noGrp="1"/>
          </p:cNvSpPr>
          <p:nvPr>
            <p:ph type="title"/>
          </p:nvPr>
        </p:nvSpPr>
        <p:spPr>
          <a:xfrm>
            <a:off x="279238" y="706734"/>
            <a:ext cx="10515600"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Trên macOS 10.14 "Mojave"</a:t>
            </a:r>
            <a:endParaRPr xmlns:a="http://schemas.openxmlformats.org/drawingml/2006/main"/>
          </a:p>
        </p:txBody>
      </p:sp>
      <p:sp>
        <p:nvSpPr>
          <p:cNvPr id="453" name="Google Shape;453;p38"/>
          <p:cNvSpPr txBox="1"/>
          <p:nvPr/>
        </p:nvSpPr>
        <p:spPr>
          <a:xfrm>
            <a:off x="279238" y="1399323"/>
            <a:ext cx="11757988" cy="49244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Gói cài đặt: </a:t>
            </a:r>
            <a:r xmlns:a="http://schemas.openxmlformats.org/drawingml/2006/main">
              <a:rPr lang="vi" sz="2600" b="1" dirty="0" err="1" smtClean="0">
                <a:solidFill>
                  <a:schemeClr val="dk1"/>
                </a:solidFill>
                <a:latin typeface="Arial"/>
                <a:ea typeface="Arial"/>
                <a:cs typeface="Arial"/>
                <a:sym typeface="Arial"/>
              </a:rPr>
              <a:t>dotnet</a:t>
            </a:r>
            <a:r xmlns:a="http://schemas.openxmlformats.org/drawingml/2006/main">
              <a:rPr lang="vi" sz="2600" b="1" dirty="0" smtClean="0">
                <a:solidFill>
                  <a:schemeClr val="dk1"/>
                </a:solidFill>
                <a:latin typeface="Arial"/>
                <a:ea typeface="Arial"/>
                <a:cs typeface="Arial"/>
                <a:sym typeface="Arial"/>
              </a:rPr>
              <a:t> </a:t>
            </a:r>
            <a:r xmlns:a="http://schemas.openxmlformats.org/drawingml/2006/main">
              <a:rPr lang="vi" sz="2600" dirty="0">
                <a:solidFill>
                  <a:schemeClr val="dk1"/>
                </a:solidFill>
                <a:latin typeface="Arial"/>
                <a:ea typeface="Arial"/>
                <a:cs typeface="Arial"/>
                <a:sym typeface="Arial"/>
              </a:rPr>
              <a:t>và mở </a:t>
            </a:r>
            <a:r xmlns:a="http://schemas.openxmlformats.org/drawingml/2006/main">
              <a:rPr lang="vi" sz="2600" dirty="0">
                <a:solidFill>
                  <a:schemeClr val="dk1"/>
                </a:solidFill>
                <a:latin typeface="Arial"/>
                <a:ea typeface="Arial"/>
                <a:cs typeface="Arial"/>
                <a:sym typeface="Arial"/>
              </a:rPr>
              <a:t>hộp thoại </a:t>
            </a:r>
            <a:r xmlns:a="http://schemas.openxmlformats.org/drawingml/2006/main">
              <a:rPr lang="vi" sz="2600" b="1" dirty="0">
                <a:solidFill>
                  <a:schemeClr val="dk1"/>
                </a:solidFill>
                <a:latin typeface="Arial"/>
                <a:ea typeface="Arial"/>
                <a:cs typeface="Arial"/>
                <a:sym typeface="Arial"/>
              </a:rPr>
              <a:t>Terminal</a:t>
            </a:r>
            <a:r xmlns:a="http://schemas.openxmlformats.org/drawingml/2006/main">
              <a:rPr lang="vi" sz="2600" b="1" dirty="0">
                <a:solidFill>
                  <a:schemeClr val="dk1"/>
                </a:solidFill>
                <a:latin typeface="Arial"/>
                <a:ea typeface="Arial"/>
                <a:cs typeface="Arial"/>
                <a:sym typeface="Arial"/>
              </a:rPr>
              <a:t> </a:t>
            </a:r>
            <a:endParaRPr xmlns:a="http://schemas.openxmlformats.org/drawingml/2006/main" dirty="0"/>
          </a:p>
        </p:txBody>
      </p:sp>
      <p:grpSp>
        <p:nvGrpSpPr>
          <p:cNvPr id="454" name="Google Shape;454;p38"/>
          <p:cNvGrpSpPr/>
          <p:nvPr/>
        </p:nvGrpSpPr>
        <p:grpSpPr>
          <a:xfrm>
            <a:off x="674548" y="2681905"/>
            <a:ext cx="8116612" cy="2270943"/>
            <a:chOff x="1082370" y="3429000"/>
            <a:chExt cx="10027260" cy="2509345"/>
          </a:xfrm>
        </p:grpSpPr>
        <p:pic>
          <p:nvPicPr>
            <p:cNvPr id="455" name="Google Shape;455;p38"/>
            <p:cNvPicPr preferRelativeResize="0"/>
            <p:nvPr/>
          </p:nvPicPr>
          <p:blipFill rotWithShape="1">
            <a:blip r:embed="rId3">
              <a:alphaModFix/>
            </a:blip>
            <a:srcRect/>
            <a:stretch/>
          </p:blipFill>
          <p:spPr>
            <a:xfrm>
              <a:off x="1082370" y="3429000"/>
              <a:ext cx="10027260" cy="2509345"/>
            </a:xfrm>
            <a:prstGeom prst="rect">
              <a:avLst/>
            </a:prstGeom>
            <a:noFill/>
            <a:ln>
              <a:noFill/>
            </a:ln>
          </p:spPr>
        </p:pic>
        <p:sp>
          <p:nvSpPr>
            <p:cNvPr id="456" name="Google Shape;456;p38"/>
            <p:cNvSpPr/>
            <p:nvPr/>
          </p:nvSpPr>
          <p:spPr>
            <a:xfrm>
              <a:off x="4359883" y="3625349"/>
              <a:ext cx="5446269" cy="28449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57" name="Google Shape;457;p38"/>
          <p:cNvPicPr preferRelativeResize="0"/>
          <p:nvPr/>
        </p:nvPicPr>
        <p:blipFill rotWithShape="1">
          <a:blip r:embed="rId4">
            <a:alphaModFix/>
          </a:blip>
          <a:srcRect/>
          <a:stretch/>
        </p:blipFill>
        <p:spPr>
          <a:xfrm>
            <a:off x="9031894" y="2689941"/>
            <a:ext cx="3005332" cy="1834240"/>
          </a:xfrm>
          <a:prstGeom prst="rect">
            <a:avLst/>
          </a:prstGeom>
          <a:noFill/>
          <a:ln>
            <a:noFill/>
          </a:ln>
        </p:spPr>
      </p:pic>
      <p:sp>
        <p:nvSpPr>
          <p:cNvPr id="458" name="Google Shape;458;p38"/>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just" rtl="0">
              <a:lnSpc>
                <a:spcPct val="100000"/>
              </a:lnSpc>
              <a:spcBef>
                <a:spcPts val="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2. Chạy </a:t>
            </a:r>
            <a:r xmlns:a="http://schemas.openxmlformats.org/drawingml/2006/main">
              <a:rPr lang="vi" sz="2600">
                <a:solidFill>
                  <a:schemeClr val="dk1"/>
                </a:solidFill>
                <a:latin typeface="Arial"/>
                <a:ea typeface="Arial"/>
                <a:cs typeface="Arial"/>
                <a:sym typeface="Arial"/>
              </a:rPr>
              <a:t>ứng dụng </a:t>
            </a:r>
            <a:endParaRPr xmlns:a="http://schemas.openxmlformats.org/drawingml/2006/main"/>
            <a:r xmlns:a="http://schemas.openxmlformats.org/drawingml/2006/main">
              <a:rPr lang="vi" sz="2600" b="1" i="1">
                <a:solidFill>
                  <a:schemeClr val="dk1"/>
                </a:solidFill>
                <a:latin typeface="Arial"/>
                <a:ea typeface="Arial"/>
                <a:cs typeface="Arial"/>
                <a:sym typeface="Arial"/>
              </a:rPr>
              <a:t>HelloWorldApp</a:t>
            </a: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xmlns:a="http://schemas.openxmlformats.org/drawingml/2006/main" marL="0" marR="0" lvl="0" indent="0" algn="just" rtl="0">
              <a:lnSpc>
                <a:spcPct val="90000"/>
              </a:lnSpc>
              <a:spcBef>
                <a:spcPts val="180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  </a:t>
            </a:r>
            <a:endParaRPr xmlns:a="http://schemas.openxmlformats.org/drawingml/2006/main"/>
          </a:p>
        </p:txBody>
      </p:sp>
      <p:grpSp>
        <p:nvGrpSpPr>
          <p:cNvPr id="459" name="Google Shape;459;p38"/>
          <p:cNvGrpSpPr/>
          <p:nvPr/>
        </p:nvGrpSpPr>
        <p:grpSpPr>
          <a:xfrm>
            <a:off x="674548" y="5494221"/>
            <a:ext cx="6361441" cy="915589"/>
            <a:chOff x="674548" y="5494221"/>
            <a:chExt cx="6361441" cy="915589"/>
          </a:xfrm>
        </p:grpSpPr>
        <p:pic>
          <p:nvPicPr>
            <p:cNvPr id="460" name="Google Shape;460;p38"/>
            <p:cNvPicPr preferRelativeResize="0"/>
            <p:nvPr/>
          </p:nvPicPr>
          <p:blipFill rotWithShape="1">
            <a:blip r:embed="rId5">
              <a:alphaModFix/>
            </a:blip>
            <a:srcRect/>
            <a:stretch/>
          </p:blipFill>
          <p:spPr>
            <a:xfrm>
              <a:off x="674548" y="5494221"/>
              <a:ext cx="6361441" cy="915589"/>
            </a:xfrm>
            <a:prstGeom prst="rect">
              <a:avLst/>
            </a:prstGeom>
            <a:noFill/>
            <a:ln>
              <a:noFill/>
            </a:ln>
          </p:spPr>
        </p:pic>
        <p:sp>
          <p:nvSpPr>
            <p:cNvPr id="461" name="Google Shape;461;p38"/>
            <p:cNvSpPr/>
            <p:nvPr/>
          </p:nvSpPr>
          <p:spPr>
            <a:xfrm>
              <a:off x="3771188" y="5680365"/>
              <a:ext cx="3180721" cy="28433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9"/>
          <p:cNvSpPr txBox="1">
            <a:spLocks noGrp="1"/>
          </p:cNvSpPr>
          <p:nvPr>
            <p:ph type="body" idx="1"/>
          </p:nvPr>
        </p:nvSpPr>
        <p:spPr>
          <a:xfrm flipH="1">
            <a:off x="249361" y="1797448"/>
            <a:ext cx="11179899" cy="590000"/>
          </a:xfrm>
          <a:prstGeom prst="rect">
            <a:avLst/>
          </a:prstGeom>
          <a:noFill/>
          <a:ln>
            <a:noFill/>
          </a:ln>
        </p:spPr>
        <p:txBody>
          <a:bodyPr spcFirstLastPara="1" wrap="square" lIns="91425" tIns="45700" rIns="91425" bIns="45700" anchor="t" anchorCtr="0">
            <a:noAutofit/>
          </a:bodyPr>
          <a:lstStyle/>
          <a:p>
            <a:pPr xmlns:a="http://schemas.openxmlformats.org/drawingml/2006/main" marL="0" lvl="0" indent="0" algn="just" rtl="0">
              <a:lnSpc>
                <a:spcPct val="100000"/>
              </a:lnSpc>
              <a:spcBef>
                <a:spcPts val="0"/>
              </a:spcBef>
              <a:spcAft>
                <a:spcPts val="0"/>
              </a:spcAft>
              <a:buClr>
                <a:srgbClr val="973735"/>
              </a:buClr>
              <a:buSzPts val="1300"/>
              <a:buNone/>
            </a:pPr>
            <a:r xmlns:a="http://schemas.openxmlformats.org/drawingml/2006/main">
              <a:rPr lang="vi" sz="2600"/>
              <a:t>1. Tạo ứng dụng Console có tên </a:t>
            </a:r>
            <a:r xmlns:a="http://schemas.openxmlformats.org/drawingml/2006/main">
              <a:rPr lang="vi" sz="2600" b="1" i="1"/>
              <a:t>HelloWorldApp </a:t>
            </a:r>
            <a:r xmlns:a="http://schemas.openxmlformats.org/drawingml/2006/main">
              <a:rPr lang="vi" sz="2600"/>
              <a:t>bằng ngôn ngữ C#</a:t>
            </a:r>
            <a:endParaRPr xmlns:a="http://schemas.openxmlformats.org/drawingml/2006/main"/>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xmlns:a="http://schemas.openxmlformats.org/drawingml/2006/main" marL="0" lvl="0" indent="0" algn="just" rtl="0">
              <a:lnSpc>
                <a:spcPct val="90000"/>
              </a:lnSpc>
              <a:spcBef>
                <a:spcPts val="1800"/>
              </a:spcBef>
              <a:spcAft>
                <a:spcPts val="0"/>
              </a:spcAft>
              <a:buClr>
                <a:srgbClr val="973735"/>
              </a:buClr>
              <a:buSzPts val="1300"/>
              <a:buNone/>
            </a:pPr>
            <a:r xmlns:a="http://schemas.openxmlformats.org/drawingml/2006/main">
              <a:rPr lang="vi" sz="2600"/>
              <a:t>  </a:t>
            </a:r>
            <a:endParaRPr xmlns:a="http://schemas.openxmlformats.org/drawingml/2006/main"/>
          </a:p>
        </p:txBody>
      </p:sp>
      <p:sp>
        <p:nvSpPr>
          <p:cNvPr id="468" name="Google Shape;468;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69" name="Google Shape;469;p39"/>
          <p:cNvSpPr txBox="1"/>
          <p:nvPr/>
        </p:nvSpPr>
        <p:spPr>
          <a:xfrm>
            <a:off x="184651" y="1250933"/>
            <a:ext cx="11355707" cy="492443"/>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dirty="0">
                <a:solidFill>
                  <a:schemeClr val="dk1"/>
                </a:solidFill>
                <a:latin typeface="Arial"/>
                <a:ea typeface="Arial"/>
                <a:cs typeface="Arial"/>
                <a:sym typeface="Arial"/>
              </a:rPr>
              <a:t>Gói cài đặt: </a:t>
            </a:r>
            <a:r xmlns:a="http://schemas.openxmlformats.org/drawingml/2006/main">
              <a:rPr lang="vi" sz="2600" b="1" dirty="0" err="1" smtClean="0">
                <a:solidFill>
                  <a:schemeClr val="dk1"/>
                </a:solidFill>
                <a:latin typeface="Arial"/>
                <a:ea typeface="Arial"/>
                <a:cs typeface="Arial"/>
                <a:sym typeface="Arial"/>
              </a:rPr>
              <a:t>dotnet</a:t>
            </a:r>
            <a:r xmlns:a="http://schemas.openxmlformats.org/drawingml/2006/main">
              <a:rPr lang="vi" sz="2600" b="1" dirty="0" smtClean="0">
                <a:solidFill>
                  <a:schemeClr val="dk1"/>
                </a:solidFill>
                <a:latin typeface="Arial"/>
                <a:ea typeface="Arial"/>
                <a:cs typeface="Arial"/>
                <a:sym typeface="Arial"/>
              </a:rPr>
              <a:t> </a:t>
            </a:r>
            <a:r xmlns:a="http://schemas.openxmlformats.org/drawingml/2006/main">
              <a:rPr lang="vi" sz="2600" dirty="0" smtClean="0">
                <a:solidFill>
                  <a:schemeClr val="dk1"/>
                </a:solidFill>
                <a:latin typeface="Arial"/>
                <a:ea typeface="Arial"/>
                <a:cs typeface="Arial"/>
                <a:sym typeface="Arial"/>
              </a:rPr>
              <a:t>và </a:t>
            </a:r>
            <a:r xmlns:a="http://schemas.openxmlformats.org/drawingml/2006/main">
              <a:rPr lang="vi" sz="2600" dirty="0">
                <a:solidFill>
                  <a:schemeClr val="dk1"/>
                </a:solidFill>
                <a:latin typeface="Arial"/>
                <a:ea typeface="Arial"/>
                <a:cs typeface="Arial"/>
                <a:sym typeface="Arial"/>
              </a:rPr>
              <a:t>mở </a:t>
            </a:r>
            <a:r xmlns:a="http://schemas.openxmlformats.org/drawingml/2006/main">
              <a:rPr lang="vi" sz="2600" dirty="0">
                <a:solidFill>
                  <a:schemeClr val="dk1"/>
                </a:solidFill>
                <a:latin typeface="Arial"/>
                <a:ea typeface="Arial"/>
                <a:cs typeface="Arial"/>
                <a:sym typeface="Arial"/>
              </a:rPr>
              <a:t>hộp thoại </a:t>
            </a:r>
            <a:r xmlns:a="http://schemas.openxmlformats.org/drawingml/2006/main">
              <a:rPr lang="vi" sz="2600" b="1" dirty="0">
                <a:solidFill>
                  <a:schemeClr val="dk1"/>
                </a:solidFill>
                <a:latin typeface="Arial"/>
                <a:ea typeface="Arial"/>
                <a:cs typeface="Arial"/>
                <a:sym typeface="Arial"/>
              </a:rPr>
              <a:t>Terminal</a:t>
            </a:r>
            <a:r xmlns:a="http://schemas.openxmlformats.org/drawingml/2006/main">
              <a:rPr lang="vi" sz="2600" b="1" dirty="0">
                <a:solidFill>
                  <a:schemeClr val="dk1"/>
                </a:solidFill>
                <a:latin typeface="Arial"/>
                <a:ea typeface="Arial"/>
                <a:cs typeface="Arial"/>
                <a:sym typeface="Arial"/>
              </a:rPr>
              <a:t> </a:t>
            </a:r>
            <a:endParaRPr xmlns:a="http://schemas.openxmlformats.org/drawingml/2006/main" dirty="0"/>
          </a:p>
        </p:txBody>
      </p:sp>
      <p:sp>
        <p:nvSpPr>
          <p:cNvPr id="470" name="Google Shape;470;p39"/>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just" rtl="0">
              <a:lnSpc>
                <a:spcPct val="100000"/>
              </a:lnSpc>
              <a:spcBef>
                <a:spcPts val="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2. Chạy </a:t>
            </a:r>
            <a:r xmlns:a="http://schemas.openxmlformats.org/drawingml/2006/main">
              <a:rPr lang="vi" sz="2600">
                <a:solidFill>
                  <a:schemeClr val="dk1"/>
                </a:solidFill>
                <a:latin typeface="Arial"/>
                <a:ea typeface="Arial"/>
                <a:cs typeface="Arial"/>
                <a:sym typeface="Arial"/>
              </a:rPr>
              <a:t>ứng dụng </a:t>
            </a:r>
            <a:endParaRPr xmlns:a="http://schemas.openxmlformats.org/drawingml/2006/main"/>
            <a:r xmlns:a="http://schemas.openxmlformats.org/drawingml/2006/main">
              <a:rPr lang="vi" sz="2600" b="1" i="1">
                <a:solidFill>
                  <a:schemeClr val="dk1"/>
                </a:solidFill>
                <a:latin typeface="Arial"/>
                <a:ea typeface="Arial"/>
                <a:cs typeface="Arial"/>
                <a:sym typeface="Arial"/>
              </a:rPr>
              <a:t>HelloWorldApp</a:t>
            </a: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xmlns:a="http://schemas.openxmlformats.org/drawingml/2006/main" marL="0" marR="0" lvl="0" indent="0" algn="just" rtl="0">
              <a:lnSpc>
                <a:spcPct val="90000"/>
              </a:lnSpc>
              <a:spcBef>
                <a:spcPts val="1800"/>
              </a:spcBef>
              <a:spcAft>
                <a:spcPts val="0"/>
              </a:spcAft>
              <a:buClr>
                <a:srgbClr val="973735"/>
              </a:buClr>
              <a:buSzPts val="1300"/>
              <a:buFont typeface="Arial"/>
              <a:buNone/>
            </a:pPr>
            <a:r xmlns:a="http://schemas.openxmlformats.org/drawingml/2006/main">
              <a:rPr lang="vi" sz="2600">
                <a:solidFill>
                  <a:schemeClr val="dk1"/>
                </a:solidFill>
                <a:latin typeface="Arial"/>
                <a:ea typeface="Arial"/>
                <a:cs typeface="Arial"/>
                <a:sym typeface="Arial"/>
              </a:rPr>
              <a:t>  </a:t>
            </a:r>
            <a:endParaRPr xmlns:a="http://schemas.openxmlformats.org/drawingml/2006/main"/>
          </a:p>
        </p:txBody>
      </p:sp>
      <p:sp>
        <p:nvSpPr>
          <p:cNvPr id="471" name="Google Shape;471;p39"/>
          <p:cNvSpPr txBox="1">
            <a:spLocks noGrp="1"/>
          </p:cNvSpPr>
          <p:nvPr>
            <p:ph type="title"/>
          </p:nvPr>
        </p:nvSpPr>
        <p:spPr>
          <a:xfrm>
            <a:off x="274000" y="675500"/>
            <a:ext cx="10515600"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Trên hệ điều hành Linux (Ubuntu 14.05)</a:t>
            </a:r>
            <a:endParaRPr xmlns:a="http://schemas.openxmlformats.org/drawingml/2006/main" sz="4000" b="1"/>
          </a:p>
        </p:txBody>
      </p:sp>
      <p:pic>
        <p:nvPicPr>
          <p:cNvPr id="472" name="Google Shape;472;p39"/>
          <p:cNvPicPr preferRelativeResize="0"/>
          <p:nvPr/>
        </p:nvPicPr>
        <p:blipFill rotWithShape="1">
          <a:blip r:embed="rId3">
            <a:alphaModFix/>
          </a:blip>
          <a:srcRect/>
          <a:stretch/>
        </p:blipFill>
        <p:spPr>
          <a:xfrm>
            <a:off x="679114" y="5432485"/>
            <a:ext cx="8006945" cy="894743"/>
          </a:xfrm>
          <a:prstGeom prst="rect">
            <a:avLst/>
          </a:prstGeom>
          <a:noFill/>
          <a:ln>
            <a:noFill/>
          </a:ln>
        </p:spPr>
      </p:pic>
      <p:sp>
        <p:nvSpPr>
          <p:cNvPr id="473" name="Google Shape;473;p39"/>
          <p:cNvSpPr/>
          <p:nvPr/>
        </p:nvSpPr>
        <p:spPr>
          <a:xfrm>
            <a:off x="4466896" y="5453505"/>
            <a:ext cx="4067503" cy="31667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4" name="Google Shape;474;p39"/>
          <p:cNvPicPr preferRelativeResize="0"/>
          <p:nvPr/>
        </p:nvPicPr>
        <p:blipFill rotWithShape="1">
          <a:blip r:embed="rId4">
            <a:alphaModFix/>
          </a:blip>
          <a:srcRect/>
          <a:stretch/>
        </p:blipFill>
        <p:spPr>
          <a:xfrm>
            <a:off x="9369903" y="2343825"/>
            <a:ext cx="2572736" cy="2625674"/>
          </a:xfrm>
          <a:prstGeom prst="rect">
            <a:avLst/>
          </a:prstGeom>
          <a:noFill/>
          <a:ln>
            <a:noFill/>
          </a:ln>
        </p:spPr>
      </p:pic>
      <p:grpSp>
        <p:nvGrpSpPr>
          <p:cNvPr id="475" name="Google Shape;475;p39"/>
          <p:cNvGrpSpPr/>
          <p:nvPr/>
        </p:nvGrpSpPr>
        <p:grpSpPr>
          <a:xfrm>
            <a:off x="679115" y="2292559"/>
            <a:ext cx="8006944" cy="2676940"/>
            <a:chOff x="679115" y="2292559"/>
            <a:chExt cx="8193646" cy="2515214"/>
          </a:xfrm>
        </p:grpSpPr>
        <p:pic>
          <p:nvPicPr>
            <p:cNvPr id="476" name="Google Shape;476;p39"/>
            <p:cNvPicPr preferRelativeResize="0"/>
            <p:nvPr/>
          </p:nvPicPr>
          <p:blipFill rotWithShape="1">
            <a:blip r:embed="rId5">
              <a:alphaModFix/>
            </a:blip>
            <a:srcRect/>
            <a:stretch/>
          </p:blipFill>
          <p:spPr>
            <a:xfrm>
              <a:off x="679115" y="2292559"/>
              <a:ext cx="8193646" cy="2515214"/>
            </a:xfrm>
            <a:prstGeom prst="rect">
              <a:avLst/>
            </a:prstGeom>
            <a:noFill/>
            <a:ln>
              <a:noFill/>
            </a:ln>
          </p:spPr>
        </p:pic>
        <p:sp>
          <p:nvSpPr>
            <p:cNvPr id="477" name="Google Shape;477;p39"/>
            <p:cNvSpPr/>
            <p:nvPr/>
          </p:nvSpPr>
          <p:spPr>
            <a:xfrm>
              <a:off x="3581399" y="2742558"/>
              <a:ext cx="3838903" cy="26960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0"/>
          <p:cNvSpPr txBox="1">
            <a:spLocks noGrp="1"/>
          </p:cNvSpPr>
          <p:nvPr>
            <p:ph type="title"/>
          </p:nvPr>
        </p:nvSpPr>
        <p:spPr>
          <a:xfrm>
            <a:off x="585951" y="656944"/>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Quá trình biên dịch ứng dụng .NET</a:t>
            </a:r>
            <a:endParaRPr xmlns:a="http://schemas.openxmlformats.org/drawingml/2006/main" sz="4000" b="1"/>
          </a:p>
        </p:txBody>
      </p:sp>
      <p:sp>
        <p:nvSpPr>
          <p:cNvPr id="485" name="Google Shape;485;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pic>
        <p:nvPicPr>
          <p:cNvPr id="486" name="Google Shape;486;p40"/>
          <p:cNvPicPr preferRelativeResize="0"/>
          <p:nvPr/>
        </p:nvPicPr>
        <p:blipFill rotWithShape="1">
          <a:blip r:embed="rId3">
            <a:alphaModFix/>
          </a:blip>
          <a:srcRect/>
          <a:stretch/>
        </p:blipFill>
        <p:spPr>
          <a:xfrm>
            <a:off x="1143118" y="1368747"/>
            <a:ext cx="9905763" cy="5038642"/>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
        <p:nvSpPr>
          <p:cNvPr id="494" name="Google Shape;494;p41"/>
          <p:cNvSpPr txBox="1"/>
          <p:nvPr/>
        </p:nvSpPr>
        <p:spPr>
          <a:xfrm>
            <a:off x="183928" y="1393097"/>
            <a:ext cx="11971283" cy="5186035"/>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Trình biên dịch được công cụ dotnet CLI sử dụng sẽ chuyển đổi mã nguồn .NET (C#/VB/C++,..) thành mã </a:t>
            </a:r>
            <a:r xmlns:a="http://schemas.openxmlformats.org/drawingml/2006/main">
              <a:rPr lang="vi" sz="2600" b="1">
                <a:solidFill>
                  <a:srgbClr val="111111"/>
                </a:solidFill>
                <a:latin typeface="Arial"/>
                <a:ea typeface="Arial"/>
                <a:cs typeface="Arial"/>
                <a:sym typeface="Arial"/>
              </a:rPr>
              <a:t>Ngôn ngữ trung gian </a:t>
            </a:r>
            <a:r xmlns:a="http://schemas.openxmlformats.org/drawingml/2006/main">
              <a:rPr lang="vi" sz="2600">
                <a:solidFill>
                  <a:srgbClr val="111111"/>
                </a:solidFill>
                <a:latin typeface="Arial"/>
                <a:ea typeface="Arial"/>
                <a:cs typeface="Arial"/>
                <a:sym typeface="Arial"/>
              </a:rPr>
              <a:t>(IL) và lưu trữ IL trong một tập hợp ( tệp </a:t>
            </a:r>
            <a:r xmlns:a="http://schemas.openxmlformats.org/drawingml/2006/main">
              <a:rPr lang="vi" sz="2600" b="1">
                <a:solidFill>
                  <a:srgbClr val="111111"/>
                </a:solidFill>
                <a:latin typeface="Arial"/>
                <a:ea typeface="Arial"/>
                <a:cs typeface="Arial"/>
                <a:sym typeface="Arial"/>
              </a:rPr>
              <a:t>DLL </a:t>
            </a:r>
            <a:r xmlns:a="http://schemas.openxmlformats.org/drawingml/2006/main">
              <a:rPr lang="vi" sz="2600">
                <a:solidFill>
                  <a:srgbClr val="111111"/>
                </a:solidFill>
                <a:latin typeface="Arial"/>
                <a:ea typeface="Arial"/>
                <a:cs typeface="Arial"/>
                <a:sym typeface="Arial"/>
              </a:rPr>
              <a:t>hoặc </a:t>
            </a:r>
            <a:r xmlns:a="http://schemas.openxmlformats.org/drawingml/2006/main">
              <a:rPr lang="vi" sz="2600" b="1">
                <a:solidFill>
                  <a:srgbClr val="111111"/>
                </a:solidFill>
                <a:latin typeface="Arial"/>
                <a:ea typeface="Arial"/>
                <a:cs typeface="Arial"/>
                <a:sym typeface="Arial"/>
              </a:rPr>
              <a:t>EXE </a:t>
            </a:r>
            <a:r xmlns:a="http://schemas.openxmlformats.org/drawingml/2006/main">
              <a:rPr lang="vi" sz="2600">
                <a:solidFill>
                  <a:srgbClr val="111111"/>
                </a:solidFill>
                <a:latin typeface="Arial"/>
                <a:ea typeface="Arial"/>
                <a:cs typeface="Arial"/>
                <a:sym typeface="Arial"/>
              </a:rPr>
              <a:t>).</a:t>
            </a:r>
            <a:endParaRPr xmlns:a="http://schemas.openxmlformats.org/drawingml/2006/main"/>
          </a:p>
          <a:p>
            <a:pPr xmlns:a="http://schemas.openxmlformats.org/drawingml/2006/main" marL="747713" marR="0" lvl="0" indent="-347663" algn="just" rtl="0">
              <a:spcBef>
                <a:spcPts val="1000"/>
              </a:spcBef>
              <a:spcAft>
                <a:spcPts val="0"/>
              </a:spcAft>
              <a:buClr>
                <a:srgbClr val="973735"/>
              </a:buClr>
              <a:buSzPts val="1610"/>
              <a:buFont typeface="Noto Sans Symbols"/>
              <a:buChar char="▪"/>
            </a:pPr>
            <a:r xmlns:a="http://schemas.openxmlformats.org/drawingml/2006/main">
              <a:rPr lang="vi" sz="2300">
                <a:solidFill>
                  <a:srgbClr val="111111"/>
                </a:solidFill>
                <a:latin typeface="Arial"/>
                <a:ea typeface="Arial"/>
                <a:cs typeface="Arial"/>
                <a:sym typeface="Arial"/>
              </a:rPr>
              <a:t>Các câu lệnh mã IL giống như các lệnh hợp ngữ nhưng chúng được thực thi bởi máy ảo của .NET Core, được gọi là </a:t>
            </a:r>
            <a:r xmlns:a="http://schemas.openxmlformats.org/drawingml/2006/main">
              <a:rPr lang="vi" sz="2300" b="1">
                <a:solidFill>
                  <a:srgbClr val="111111"/>
                </a:solidFill>
                <a:latin typeface="Arial"/>
                <a:ea typeface="Arial"/>
                <a:cs typeface="Arial"/>
                <a:sym typeface="Arial"/>
              </a:rPr>
              <a:t>CoreCLR </a:t>
            </a:r>
            <a:r xmlns:a="http://schemas.openxmlformats.org/drawingml/2006/main">
              <a:rPr lang="vi" sz="2300">
                <a:solidFill>
                  <a:srgbClr val="111111"/>
                </a:solidFill>
                <a:latin typeface="Arial"/>
                <a:ea typeface="Arial"/>
                <a:cs typeface="Arial"/>
                <a:sym typeface="Arial"/>
              </a:rPr>
              <a:t>.</a:t>
            </a:r>
            <a:endParaRPr xmlns:a="http://schemas.openxmlformats.org/drawingml/2006/main"/>
          </a:p>
          <a:p>
            <a:pPr xmlns:a="http://schemas.openxmlformats.org/drawingml/2006/main" marL="342900" marR="0" lvl="0" indent="-342900" algn="just" rtl="0">
              <a:spcBef>
                <a:spcPts val="100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Trong thời gian chạy, </a:t>
            </a:r>
            <a:r xmlns:a="http://schemas.openxmlformats.org/drawingml/2006/main">
              <a:rPr lang="vi" sz="2600" b="1">
                <a:solidFill>
                  <a:srgbClr val="111111"/>
                </a:solidFill>
                <a:latin typeface="Arial"/>
                <a:ea typeface="Arial"/>
                <a:cs typeface="Arial"/>
                <a:sym typeface="Arial"/>
              </a:rPr>
              <a:t>CoreCLR </a:t>
            </a:r>
            <a:r xmlns:a="http://schemas.openxmlformats.org/drawingml/2006/main">
              <a:rPr lang="vi" sz="2600">
                <a:solidFill>
                  <a:srgbClr val="111111"/>
                </a:solidFill>
                <a:latin typeface="Arial"/>
                <a:ea typeface="Arial"/>
                <a:cs typeface="Arial"/>
                <a:sym typeface="Arial"/>
              </a:rPr>
              <a:t>tải mã IL từ tập hợp, JIT biên dịch nó thành các lệnh CPU gốc và sau đó được CPU trên máy của bạn thực thi.</a:t>
            </a:r>
            <a:endParaRPr xmlns:a="http://schemas.openxmlformats.org/drawingml/2006/main"/>
          </a:p>
          <a:p>
            <a:pPr xmlns:a="http://schemas.openxmlformats.org/drawingml/2006/main" marL="342900" marR="0" lvl="0" indent="-342900" algn="just" rtl="0">
              <a:spcBef>
                <a:spcPts val="100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Lợi ích của quá trình biên dịch hai bước này là Microsoft có thể tạo CLR cho Linux và macOS cũng như cho Windows. Mã IL giống nhau chạy ở mọi nơi do quá trình biên dịch thứ hai tạo mã cho hệ điều hành gốc và CPU ...</a:t>
            </a:r>
            <a:endParaRPr xmlns:a="http://schemas.openxmlformats.org/drawingml/2006/main"/>
          </a:p>
        </p:txBody>
      </p:sp>
      <p:sp>
        <p:nvSpPr>
          <p:cNvPr id="495" name="Google Shape;495;p41"/>
          <p:cNvSpPr txBox="1">
            <a:spLocks noGrp="1"/>
          </p:cNvSpPr>
          <p:nvPr>
            <p:ph type="title"/>
          </p:nvPr>
        </p:nvSpPr>
        <p:spPr>
          <a:xfrm>
            <a:off x="417785" y="698985"/>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Quá trình biên dịch ứng dụng .NET</a:t>
            </a:r>
            <a:endParaRPr xmlns:a="http://schemas.openxmlformats.org/drawingml/2006/main" sz="40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
        <p:nvSpPr>
          <p:cNvPr id="503" name="Google Shape;503;p42"/>
          <p:cNvSpPr txBox="1"/>
          <p:nvPr/>
        </p:nvSpPr>
        <p:spPr>
          <a:xfrm>
            <a:off x="396764" y="1455643"/>
            <a:ext cx="11553498" cy="1728044"/>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CIL là ngôn ngữ trung gian trung lập nền tảng (trước đây gọi là Ngôn ngữ trung gian Microsoft hoặc MSIL) đại diện cho tập lệnh nhị phân của ngôn ngữ trung gian được CLI xác định. Nó là ngôn ngữ hợp ngữ hướng đối tượng dựa trên ngăn xếp, biểu thị mã ở định dạng mã byte</a:t>
            </a:r>
            <a:endParaRPr xmlns:a="http://schemas.openxmlformats.org/drawingml/2006/main"/>
          </a:p>
        </p:txBody>
      </p:sp>
      <p:sp>
        <p:nvSpPr>
          <p:cNvPr id="504" name="Google Shape;504;p42"/>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Ngôn ngữ trung gian chung (CIL)</a:t>
            </a:r>
            <a:endParaRPr xmlns:a="http://schemas.openxmlformats.org/drawingml/2006/main"/>
          </a:p>
        </p:txBody>
      </p:sp>
      <p:pic>
        <p:nvPicPr>
          <p:cNvPr id="505" name="Google Shape;505;p42"/>
          <p:cNvPicPr preferRelativeResize="0"/>
          <p:nvPr/>
        </p:nvPicPr>
        <p:blipFill rotWithShape="1">
          <a:blip r:embed="rId3">
            <a:alphaModFix/>
          </a:blip>
          <a:srcRect/>
          <a:stretch/>
        </p:blipFill>
        <p:spPr>
          <a:xfrm>
            <a:off x="327192" y="3343891"/>
            <a:ext cx="4444501" cy="2345709"/>
          </a:xfrm>
          <a:prstGeom prst="rect">
            <a:avLst/>
          </a:prstGeom>
          <a:noFill/>
          <a:ln w="9525" cap="flat" cmpd="sng">
            <a:solidFill>
              <a:schemeClr val="accent1"/>
            </a:solidFill>
            <a:prstDash val="solid"/>
            <a:round/>
            <a:headEnd type="none" w="sm" len="sm"/>
            <a:tailEnd type="none" w="sm" len="sm"/>
          </a:ln>
        </p:spPr>
      </p:pic>
      <p:pic>
        <p:nvPicPr>
          <p:cNvPr id="506" name="Google Shape;506;p42"/>
          <p:cNvPicPr preferRelativeResize="0"/>
          <p:nvPr/>
        </p:nvPicPr>
        <p:blipFill rotWithShape="1">
          <a:blip r:embed="rId4">
            <a:alphaModFix/>
          </a:blip>
          <a:srcRect/>
          <a:stretch/>
        </p:blipFill>
        <p:spPr>
          <a:xfrm>
            <a:off x="4992414" y="3343891"/>
            <a:ext cx="7105903" cy="2345708"/>
          </a:xfrm>
          <a:prstGeom prst="rect">
            <a:avLst/>
          </a:prstGeom>
          <a:noFill/>
          <a:ln w="9525" cap="flat" cmpd="sng">
            <a:solidFill>
              <a:schemeClr val="accent1"/>
            </a:solidFill>
            <a:prstDash val="solid"/>
            <a:round/>
            <a:headEnd type="none" w="sm" len="sm"/>
            <a:tailEnd type="none" w="sm" len="sm"/>
          </a:ln>
        </p:spPr>
      </p:pic>
      <p:sp>
        <p:nvSpPr>
          <p:cNvPr id="507" name="Google Shape;507;p42"/>
          <p:cNvSpPr txBox="1"/>
          <p:nvPr/>
        </p:nvSpPr>
        <p:spPr>
          <a:xfrm>
            <a:off x="1322989" y="5786306"/>
            <a:ext cx="2258411" cy="446276"/>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just" rtl="0">
              <a:spcBef>
                <a:spcPts val="0"/>
              </a:spcBef>
              <a:spcAft>
                <a:spcPts val="0"/>
              </a:spcAft>
              <a:buNone/>
            </a:pPr>
            <a:r xmlns:a="http://schemas.openxmlformats.org/drawingml/2006/main">
              <a:rPr lang="vi" sz="2300" i="1" u="sng">
                <a:solidFill>
                  <a:srgbClr val="111111"/>
                </a:solidFill>
                <a:latin typeface="Arial"/>
                <a:ea typeface="Arial"/>
                <a:cs typeface="Arial"/>
                <a:sym typeface="Arial"/>
              </a:rPr>
              <a:t>Mã nguồn C#</a:t>
            </a:r>
            <a:endParaRPr xmlns:a="http://schemas.openxmlformats.org/drawingml/2006/main"/>
          </a:p>
        </p:txBody>
      </p:sp>
      <p:sp>
        <p:nvSpPr>
          <p:cNvPr id="508" name="Google Shape;508;p42"/>
          <p:cNvSpPr txBox="1"/>
          <p:nvPr/>
        </p:nvSpPr>
        <p:spPr>
          <a:xfrm>
            <a:off x="8261705" y="5786305"/>
            <a:ext cx="1681082" cy="446276"/>
          </a:xfrm>
          <a:prstGeom prst="rect">
            <a:avLst/>
          </a:prstGeom>
          <a:noFill/>
          <a:ln>
            <a:noFill/>
          </a:ln>
        </p:spPr>
        <p:txBody>
          <a:bodyPr spcFirstLastPara="1" wrap="square" lIns="91425" tIns="45700" rIns="91425" bIns="45700" anchor="t" anchorCtr="0">
            <a:spAutoFit/>
          </a:bodyPr>
          <a:lstStyle/>
          <a:p>
            <a:pPr xmlns:a="http://schemas.openxmlformats.org/drawingml/2006/main" marL="0" marR="0" lvl="0" indent="0" algn="just" rtl="0">
              <a:spcBef>
                <a:spcPts val="0"/>
              </a:spcBef>
              <a:spcAft>
                <a:spcPts val="0"/>
              </a:spcAft>
              <a:buNone/>
            </a:pPr>
            <a:r xmlns:a="http://schemas.openxmlformats.org/drawingml/2006/main">
              <a:rPr lang="vi" sz="2300" i="1" u="sng">
                <a:solidFill>
                  <a:srgbClr val="111111"/>
                </a:solidFill>
                <a:latin typeface="Arial"/>
                <a:ea typeface="Arial"/>
                <a:cs typeface="Arial"/>
                <a:sym typeface="Arial"/>
              </a:rPr>
              <a:t>Mã MSIL</a:t>
            </a:r>
            <a:endParaRPr xmlns:a="http://schemas.openxmlformats.org/drawingml/2006/ma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38</a:t>
            </a:fld>
            <a:endParaRPr sz="1200">
              <a:solidFill>
                <a:schemeClr val="dk1"/>
              </a:solidFill>
              <a:latin typeface="Arial"/>
              <a:ea typeface="Arial"/>
              <a:cs typeface="Arial"/>
              <a:sym typeface="Arial"/>
            </a:endParaRPr>
          </a:p>
        </p:txBody>
      </p:sp>
      <p:sp>
        <p:nvSpPr>
          <p:cNvPr id="516" name="Google Shape;516;p43"/>
          <p:cNvSpPr txBox="1">
            <a:spLocks noGrp="1"/>
          </p:cNvSpPr>
          <p:nvPr>
            <p:ph type="title"/>
          </p:nvPr>
        </p:nvSpPr>
        <p:spPr>
          <a:xfrm>
            <a:off x="396764" y="677966"/>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Visual Studio.NET</a:t>
            </a:r>
            <a:endParaRPr xmlns:a="http://schemas.openxmlformats.org/drawingml/2006/main"/>
          </a:p>
        </p:txBody>
      </p:sp>
      <p:sp>
        <p:nvSpPr>
          <p:cNvPr id="517" name="Google Shape;517;p43"/>
          <p:cNvSpPr txBox="1"/>
          <p:nvPr/>
        </p:nvSpPr>
        <p:spPr>
          <a:xfrm>
            <a:off x="1" y="1471718"/>
            <a:ext cx="12192000" cy="2492950"/>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b="0" i="0" dirty="0">
                <a:solidFill>
                  <a:srgbClr val="262524"/>
                </a:solidFill>
                <a:latin typeface="Arial"/>
                <a:ea typeface="Arial"/>
                <a:cs typeface="Arial"/>
                <a:sym typeface="Arial"/>
              </a:rPr>
              <a:t>Visual Studio là một trong những IDE nổi tiếng nhất đã được sử dụng trong vài năm qua.</a:t>
            </a:r>
            <a:endParaRPr xmlns:a="http://schemas.openxmlformats.org/drawingml/2006/main" lang="en-US" sz="2600" b="0" i="0" dirty="0" smtClean="0">
              <a:solidFill>
                <a:srgbClr val="262524"/>
              </a:solidFill>
              <a:latin typeface="Arial"/>
              <a:ea typeface="Arial"/>
              <a:cs typeface="Arial"/>
              <a:sym typeface="Arial"/>
            </a:endParaRPr>
          </a:p>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b="0" i="0" dirty="0" smtClean="0">
                <a:solidFill>
                  <a:srgbClr val="262524"/>
                </a:solidFill>
                <a:latin typeface="Arial"/>
                <a:ea typeface="Arial"/>
                <a:cs typeface="Arial"/>
                <a:sym typeface="Arial"/>
              </a:rPr>
              <a:t>Microsoft </a:t>
            </a:r>
            <a:r xmlns:a="http://schemas.openxmlformats.org/drawingml/2006/main">
              <a:rPr lang="vi" sz="2600" b="0" i="0" dirty="0">
                <a:solidFill>
                  <a:srgbClr val="262524"/>
                </a:solidFill>
                <a:latin typeface="Arial"/>
                <a:ea typeface="Arial"/>
                <a:cs typeface="Arial"/>
                <a:sym typeface="Arial"/>
              </a:rPr>
              <a:t>đã phát triển nó. Nó được sử dụng để tạo chương trình máy tính, ứng dụng web và tệp EXE, v.v.</a:t>
            </a:r>
            <a:endParaRPr xmlns:a="http://schemas.openxmlformats.org/drawingml/2006/main" lang="en-US" sz="2600" b="0" i="0" dirty="0" smtClean="0">
              <a:solidFill>
                <a:srgbClr val="262524"/>
              </a:solidFill>
              <a:latin typeface="Arial"/>
              <a:ea typeface="Arial"/>
              <a:cs typeface="Arial"/>
              <a:sym typeface="Arial"/>
            </a:endParaRPr>
          </a:p>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b="0" i="0" dirty="0" smtClean="0">
                <a:solidFill>
                  <a:srgbClr val="262524"/>
                </a:solidFill>
                <a:latin typeface="Arial"/>
                <a:ea typeface="Arial"/>
                <a:cs typeface="Arial"/>
                <a:sym typeface="Arial"/>
              </a:rPr>
              <a:t>Phiên </a:t>
            </a:r>
            <a:r xmlns:a="http://schemas.openxmlformats.org/drawingml/2006/main">
              <a:rPr lang="vi" sz="2600" b="0" i="0" dirty="0">
                <a:solidFill>
                  <a:srgbClr val="262524"/>
                </a:solidFill>
                <a:latin typeface="Arial"/>
                <a:ea typeface="Arial"/>
                <a:cs typeface="Arial"/>
                <a:sym typeface="Arial"/>
              </a:rPr>
              <a:t>bản đầu tiên của loại hình này được ra mắt vào năm 1997.</a:t>
            </a:r>
            <a:endParaRPr xmlns:a="http://schemas.openxmlformats.org/drawingml/2006/main" lang="en-US" sz="2600" b="0" i="0" dirty="0" smtClean="0">
              <a:solidFill>
                <a:srgbClr val="262524"/>
              </a:solidFill>
              <a:latin typeface="Arial"/>
              <a:ea typeface="Arial"/>
              <a:cs typeface="Arial"/>
              <a:sym typeface="Arial"/>
            </a:endParaRPr>
          </a:p>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b="0" i="0" dirty="0" smtClean="0">
                <a:solidFill>
                  <a:srgbClr val="262524"/>
                </a:solidFill>
                <a:latin typeface="Arial"/>
                <a:ea typeface="Arial"/>
                <a:cs typeface="Arial"/>
                <a:sym typeface="Arial"/>
              </a:rPr>
              <a:t>Và </a:t>
            </a:r>
            <a:r xmlns:a="http://schemas.openxmlformats.org/drawingml/2006/main">
              <a:rPr lang="vi" sz="2600" b="0" i="0" dirty="0">
                <a:solidFill>
                  <a:srgbClr val="262524"/>
                </a:solidFill>
                <a:latin typeface="Arial"/>
                <a:ea typeface="Arial"/>
                <a:cs typeface="Arial"/>
                <a:sym typeface="Arial"/>
              </a:rPr>
              <a:t>hiện tại phiên bản mới nhất hiện có trên thị trường là Visual Studio </a:t>
            </a:r>
            <a:r xmlns:a="http://schemas.openxmlformats.org/drawingml/2006/main">
              <a:rPr lang="vi" sz="2600" b="0" i="0" dirty="0" smtClean="0">
                <a:solidFill>
                  <a:srgbClr val="262524"/>
                </a:solidFill>
                <a:latin typeface="Arial"/>
                <a:ea typeface="Arial"/>
                <a:cs typeface="Arial"/>
                <a:sym typeface="Arial"/>
              </a:rPr>
              <a:t>2022.</a:t>
            </a:r>
            <a:endParaRPr xmlns:a="http://schemas.openxmlformats.org/drawingml/2006/main" sz="2600" dirty="0">
              <a:solidFill>
                <a:srgbClr val="111111"/>
              </a:solidFill>
              <a:latin typeface="Arial"/>
              <a:ea typeface="Arial"/>
              <a:cs typeface="Arial"/>
              <a:sym typeface="Arial"/>
            </a:endParaRPr>
          </a:p>
        </p:txBody>
      </p:sp>
      <p:sp>
        <p:nvSpPr>
          <p:cNvPr id="520" name="Google Shape;520;p43"/>
          <p:cNvSpPr/>
          <p:nvPr/>
        </p:nvSpPr>
        <p:spPr>
          <a:xfrm>
            <a:off x="9551276" y="92364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2000" b="1">
                <a:solidFill>
                  <a:schemeClr val="lt1"/>
                </a:solidFill>
                <a:latin typeface="Arial"/>
                <a:ea typeface="Arial"/>
                <a:cs typeface="Arial"/>
                <a:sym typeface="Arial"/>
              </a:rPr>
              <a:t>Tự đọc</a:t>
            </a:r>
            <a:endParaRPr xmlns:a="http://schemas.openxmlformats.org/drawingml/2006/main"/>
          </a:p>
        </p:txBody>
      </p:sp>
      <p:pic>
        <p:nvPicPr>
          <p:cNvPr id="2" name="Picture 1"/>
          <p:cNvPicPr>
            <a:picLocks noChangeAspect="1"/>
          </p:cNvPicPr>
          <p:nvPr/>
        </p:nvPicPr>
        <p:blipFill>
          <a:blip r:embed="rId3"/>
          <a:stretch>
            <a:fillRect/>
          </a:stretch>
        </p:blipFill>
        <p:spPr>
          <a:xfrm>
            <a:off x="3428722" y="4131026"/>
            <a:ext cx="4558344" cy="212156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Google Shape;527;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39</a:t>
            </a:fld>
            <a:endParaRPr sz="1200">
              <a:solidFill>
                <a:schemeClr val="dk1"/>
              </a:solidFill>
              <a:latin typeface="Arial"/>
              <a:ea typeface="Arial"/>
              <a:cs typeface="Arial"/>
              <a:sym typeface="Arial"/>
            </a:endParaRPr>
          </a:p>
        </p:txBody>
      </p:sp>
      <p:sp>
        <p:nvSpPr>
          <p:cNvPr id="528" name="Google Shape;528;p44"/>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Visual Studio.NET</a:t>
            </a:r>
            <a:endParaRPr xmlns:a="http://schemas.openxmlformats.org/drawingml/2006/main"/>
          </a:p>
        </p:txBody>
      </p:sp>
      <p:sp>
        <p:nvSpPr>
          <p:cNvPr id="529" name="Google Shape;529;p44"/>
          <p:cNvSpPr txBox="1"/>
          <p:nvPr/>
        </p:nvSpPr>
        <p:spPr>
          <a:xfrm>
            <a:off x="325821" y="1702604"/>
            <a:ext cx="11540358" cy="4349909"/>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b="1" i="0">
                <a:solidFill>
                  <a:srgbClr val="262524"/>
                </a:solidFill>
                <a:latin typeface="Arial"/>
                <a:ea typeface="Arial"/>
                <a:cs typeface="Arial"/>
                <a:sym typeface="Arial"/>
              </a:rPr>
              <a:t>Cửa sổ bắt đầu có kinh nghiệm của người dùng mới </a:t>
            </a:r>
            <a:r xmlns:a="http://schemas.openxmlformats.org/drawingml/2006/main">
              <a:rPr lang="vi" sz="2600" b="0" i="0">
                <a:solidFill>
                  <a:srgbClr val="262524"/>
                </a:solidFill>
                <a:latin typeface="Arial"/>
                <a:ea typeface="Arial"/>
                <a:cs typeface="Arial"/>
                <a:sym typeface="Arial"/>
              </a:rPr>
              <a:t>: Kiểm tra mã, Mở dự án, Mở thư mục và Tạo dự án mới</a:t>
            </a:r>
            <a:endParaRPr xmlns:a="http://schemas.openxmlformats.org/drawingml/2006/main"/>
          </a:p>
          <a:p>
            <a:pPr xmlns:a="http://schemas.openxmlformats.org/drawingml/2006/main" marL="342900" marR="0" lvl="0" indent="-342900" algn="just" rtl="0">
              <a:spcBef>
                <a:spcPts val="1000"/>
              </a:spcBef>
              <a:spcAft>
                <a:spcPts val="0"/>
              </a:spcAft>
              <a:buClr>
                <a:srgbClr val="973735"/>
              </a:buClr>
              <a:buSzPts val="1300"/>
              <a:buFont typeface="Noto Sans Symbols"/>
              <a:buChar char="◆"/>
            </a:pPr>
            <a:r xmlns:a="http://schemas.openxmlformats.org/drawingml/2006/main">
              <a:rPr lang="vi" sz="2600" b="1" i="0">
                <a:solidFill>
                  <a:srgbClr val="262524"/>
                </a:solidFill>
                <a:latin typeface="Arial"/>
                <a:ea typeface="Arial"/>
                <a:cs typeface="Arial"/>
                <a:sym typeface="Arial"/>
              </a:rPr>
              <a:t>Visual Studio Live Share </a:t>
            </a:r>
            <a:r xmlns:a="http://schemas.openxmlformats.org/drawingml/2006/main">
              <a:rPr lang="vi" sz="2600">
                <a:solidFill>
                  <a:srgbClr val="262524"/>
                </a:solidFill>
                <a:latin typeface="Arial"/>
                <a:ea typeface="Arial"/>
                <a:cs typeface="Arial"/>
                <a:sym typeface="Arial"/>
              </a:rPr>
              <a:t>: Live Share là một dịch vụ dành cho nhà phát triển trong Visual Studio 2019. Tính năng này trực tiếp cho phép chia sẻ ngữ cảnh mã và quy trình gỡ lỗi với đồng đội của bạn và có quyền truy cập trực tiếp trong chính Visual Studio như các dịch vụ tài liệu của Google.</a:t>
            </a:r>
            <a:endParaRPr xmlns:a="http://schemas.openxmlformats.org/drawingml/2006/main"/>
          </a:p>
          <a:p>
            <a:pPr xmlns:a="http://schemas.openxmlformats.org/drawingml/2006/main" marL="342900" marR="0" lvl="0" indent="-342900" algn="just" rtl="0">
              <a:spcBef>
                <a:spcPts val="1000"/>
              </a:spcBef>
              <a:spcAft>
                <a:spcPts val="0"/>
              </a:spcAft>
              <a:buClr>
                <a:srgbClr val="973735"/>
              </a:buClr>
              <a:buSzPts val="1300"/>
              <a:buFont typeface="Noto Sans Symbols"/>
              <a:buChar char="◆"/>
            </a:pPr>
            <a:r xmlns:a="http://schemas.openxmlformats.org/drawingml/2006/main">
              <a:rPr lang="vi" sz="2600" b="1">
                <a:solidFill>
                  <a:srgbClr val="262524"/>
                </a:solidFill>
                <a:latin typeface="Arial"/>
                <a:ea typeface="Arial"/>
                <a:cs typeface="Arial"/>
                <a:sym typeface="Arial"/>
              </a:rPr>
              <a:t>Cải thiện khả năng tái cấu trúc: </a:t>
            </a:r>
            <a:r xmlns:a="http://schemas.openxmlformats.org/drawingml/2006/main">
              <a:rPr lang="vi" sz="2600">
                <a:solidFill>
                  <a:srgbClr val="262524"/>
                </a:solidFill>
                <a:latin typeface="Arial"/>
                <a:ea typeface="Arial"/>
                <a:cs typeface="Arial"/>
                <a:sym typeface="Arial"/>
              </a:rPr>
              <a:t>Việc tái cấu trúc trong bất kỳ IDE nào sẽ rất hữu ích cho các nhà phát triển. Trong Visual Studio 2019, các phép tái cấu trúc này sẽ đưa ra các tính năng nâng cao mới và chúng được sử dụng để sắp xếp mã của bạn theo cách có cấu trúc.</a:t>
            </a:r>
            <a:endParaRPr xmlns:a="http://schemas.openxmlformats.org/drawingml/2006/main" sz="2600">
              <a:solidFill>
                <a:srgbClr val="111111"/>
              </a:solidFill>
              <a:latin typeface="Arial"/>
              <a:ea typeface="Arial"/>
              <a:cs typeface="Arial"/>
              <a:sym typeface="Arial"/>
            </a:endParaRPr>
          </a:p>
        </p:txBody>
      </p:sp>
      <p:sp>
        <p:nvSpPr>
          <p:cNvPr id="530" name="Google Shape;530;p44"/>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2000" b="1">
                <a:solidFill>
                  <a:schemeClr val="lt1"/>
                </a:solidFill>
                <a:latin typeface="Arial"/>
                <a:ea typeface="Arial"/>
                <a:cs typeface="Arial"/>
                <a:sym typeface="Arial"/>
              </a:rPr>
              <a:t>Tự đọc</a:t>
            </a:r>
            <a:endParaRPr xmlns:a="http://schemas.openxmlformats.org/drawingml/2006/ma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xmlns:a="http://schemas.openxmlformats.org/drawingml/2006/main" marL="0" lvl="0" indent="0" algn="l" rtl="0">
              <a:lnSpc>
                <a:spcPct val="90000"/>
              </a:lnSpc>
              <a:spcBef>
                <a:spcPts val="0"/>
              </a:spcBef>
              <a:spcAft>
                <a:spcPts val="0"/>
              </a:spcAft>
              <a:buClr>
                <a:schemeClr val="dk1"/>
              </a:buClr>
              <a:buSzPct val="100000"/>
              <a:buFont typeface="Arial"/>
              <a:buNone/>
            </a:pPr>
            <a:r xmlns:a="http://schemas.openxmlformats.org/drawingml/2006/main">
              <a:rPr lang="vi" b="1" dirty="0" smtClean="0"/>
              <a:t>Lịch sử của </a:t>
            </a:r>
            <a:r xmlns:a="http://schemas.openxmlformats.org/drawingml/2006/main">
              <a:rPr lang="vi" b="1" dirty="0"/>
              <a:t>.NET </a:t>
            </a:r>
            <a:r xmlns:a="http://schemas.openxmlformats.org/drawingml/2006/main">
              <a:rPr lang="vi" b="1" dirty="0" smtClean="0"/>
              <a:t>Framework và .NET Core</a:t>
            </a:r>
            <a:endParaRPr xmlns:a="http://schemas.openxmlformats.org/drawingml/2006/main"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p:nvPr/>
        </p:nvSpPr>
        <p:spPr>
          <a:xfrm>
            <a:off x="275516" y="1378475"/>
            <a:ext cx="11534682" cy="5293716"/>
          </a:xfrm>
          <a:prstGeom prst="rect">
            <a:avLst/>
          </a:prstGeom>
          <a:noFill/>
          <a:ln>
            <a:noFill/>
          </a:ln>
        </p:spPr>
        <p:txBody>
          <a:bodyPr spcFirstLastPara="1" wrap="square" lIns="91425" tIns="45700" rIns="91425" bIns="45700" anchor="t" anchorCtr="0">
            <a:spAutoFit/>
          </a:bodyPr>
          <a:lstStyle/>
          <a:p>
            <a:pPr xmlns:a="http://schemas.openxmlformats.org/drawingml/2006/main" marL="342900" lvl="0" indent="-342900" algn="just">
              <a:buClr>
                <a:srgbClr val="973735"/>
              </a:buClr>
              <a:buSzPts val="1300"/>
              <a:buFont typeface="Noto Sans Symbols"/>
              <a:buChar char="◆"/>
            </a:pPr>
            <a:r xmlns:a="http://schemas.openxmlformats.org/drawingml/2006/main">
              <a:rPr lang="vi" sz="2600" b="1" i="1" dirty="0">
                <a:solidFill>
                  <a:srgbClr val="212121"/>
                </a:solidFill>
              </a:rPr>
              <a:t>.NET Framework: </a:t>
            </a:r>
            <a:r xmlns:a="http://schemas.openxmlformats.org/drawingml/2006/main">
              <a:rPr lang="vi" sz="2600" dirty="0">
                <a:solidFill>
                  <a:srgbClr val="212121"/>
                </a:solidFill>
              </a:rPr>
              <a:t>Được giới thiệu vào năm 2002, .NET Framework là nền tảng chính của Microsoft để xây dựng và chạy các ứng dụng Windows. Nó cung cấp một khuôn khổ toàn diện để phát triển các loại ứng dụng khác nhau bao gồm ứng dụng máy tính để bàn, web và máy chủ. .NET Framework được kết hợp chặt chẽ với Windows và gắn liền với hệ điều hành Windows.</a:t>
            </a:r>
          </a:p>
          <a:p>
            <a:pPr marL="342900" lvl="0" indent="-342900" algn="just">
              <a:buClr>
                <a:srgbClr val="973735"/>
              </a:buClr>
              <a:buSzPts val="1300"/>
              <a:buFont typeface="Noto Sans Symbols"/>
              <a:buChar char="◆"/>
            </a:pPr>
            <a:endParaRPr lang="en-US" sz="2600" dirty="0">
              <a:solidFill>
                <a:srgbClr val="212121"/>
              </a:solidFill>
            </a:endParaRPr>
          </a:p>
          <a:p>
            <a:pPr xmlns:a="http://schemas.openxmlformats.org/drawingml/2006/main" marL="342900" lvl="0" indent="-342900" algn="just">
              <a:buClr>
                <a:srgbClr val="973735"/>
              </a:buClr>
              <a:buSzPts val="1300"/>
              <a:buFont typeface="Noto Sans Symbols"/>
              <a:buChar char="◆"/>
            </a:pPr>
            <a:r xmlns:a="http://schemas.openxmlformats.org/drawingml/2006/main">
              <a:rPr lang="vi" sz="2600" b="1" i="1" dirty="0" smtClean="0">
                <a:solidFill>
                  <a:srgbClr val="212121"/>
                </a:solidFill>
              </a:rPr>
              <a:t>Thông báo về .NET Core: </a:t>
            </a:r>
            <a:r xmlns:a="http://schemas.openxmlformats.org/drawingml/2006/main">
              <a:rPr lang="vi" sz="2600" dirty="0" smtClean="0">
                <a:solidFill>
                  <a:srgbClr val="212121"/>
                </a:solidFill>
              </a:rPr>
              <a:t>Năm </a:t>
            </a:r>
            <a:r xmlns:a="http://schemas.openxmlformats.org/drawingml/2006/main">
              <a:rPr lang="vi" sz="2600" dirty="0">
                <a:solidFill>
                  <a:srgbClr val="212121"/>
                </a:solidFill>
              </a:rPr>
              <a:t>2014, Microsoft đã công bố .NET Core, một phiên bản mô-đun, mã nguồn mở, đa nền tảng của .NET Framework. Đây là một sự khởi đầu đáng kể so với trọng tâm chỉ dành cho Windows của .NET Framework. .NET Core được thiết kế nhẹ, mô-đun và có thể chạy trên các hệ điều hành khác nhau, bao gồm Windows, </a:t>
            </a:r>
            <a:r xmlns:a="http://schemas.openxmlformats.org/drawingml/2006/main">
              <a:rPr lang="vi" sz="2600" dirty="0" err="1">
                <a:solidFill>
                  <a:srgbClr val="212121"/>
                </a:solidFill>
              </a:rPr>
              <a:t>macOS </a:t>
            </a:r>
            <a:r xmlns:a="http://schemas.openxmlformats.org/drawingml/2006/main">
              <a:rPr lang="vi" sz="2600" dirty="0">
                <a:solidFill>
                  <a:srgbClr val="212121"/>
                </a:solidFill>
              </a:rPr>
              <a:t>và Linux.</a:t>
            </a:r>
          </a:p>
          <a:p>
            <a:pPr marL="342900" lvl="0" indent="-342900" algn="just">
              <a:buClr>
                <a:srgbClr val="973735"/>
              </a:buClr>
              <a:buSzPts val="1300"/>
              <a:buFont typeface="Noto Sans Symbols"/>
              <a:buChar char="◆"/>
            </a:pPr>
            <a:endParaRPr sz="2600" b="0" i="0" u="none" strike="noStrike" cap="none" dirty="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40</a:t>
            </a:fld>
            <a:endParaRPr sz="1200">
              <a:solidFill>
                <a:schemeClr val="dk1"/>
              </a:solidFill>
              <a:latin typeface="Arial"/>
              <a:ea typeface="Arial"/>
              <a:cs typeface="Arial"/>
              <a:sym typeface="Arial"/>
            </a:endParaRPr>
          </a:p>
        </p:txBody>
      </p:sp>
      <p:sp>
        <p:nvSpPr>
          <p:cNvPr id="547" name="Google Shape;547;p46"/>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gói Nuget</a:t>
            </a:r>
            <a:endParaRPr xmlns:a="http://schemas.openxmlformats.org/drawingml/2006/main"/>
          </a:p>
        </p:txBody>
      </p:sp>
      <p:sp>
        <p:nvSpPr>
          <p:cNvPr id="548" name="Google Shape;548;p46"/>
          <p:cNvSpPr txBox="1"/>
          <p:nvPr/>
        </p:nvSpPr>
        <p:spPr>
          <a:xfrm>
            <a:off x="147144" y="1453964"/>
            <a:ext cx="11950261" cy="2221121"/>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300"/>
              <a:buFont typeface="Noto Sans Symbols"/>
              <a:buChar char="◆"/>
            </a:pPr>
            <a:r xmlns:a="http://schemas.openxmlformats.org/drawingml/2006/main">
              <a:rPr lang="vi" sz="2600">
                <a:solidFill>
                  <a:srgbClr val="111111"/>
                </a:solidFill>
                <a:latin typeface="Arial"/>
                <a:ea typeface="Arial"/>
                <a:cs typeface="Arial"/>
                <a:sym typeface="Arial"/>
              </a:rPr>
              <a:t>.NET được chia thành một tập hợp các gói, được phân phối bằng công nghệ quản lý gói được Microsoft hỗ trợ có tên NuGet. Mỗi gói này đại diện cho một tập hợp duy nhất có cùng tên.</a:t>
            </a:r>
            <a:endParaRPr xmlns:a="http://schemas.openxmlformats.org/drawingml/2006/main"/>
          </a:p>
          <a:p>
            <a:pPr xmlns:a="http://schemas.openxmlformats.org/drawingml/2006/main" marL="568325" marR="0" lvl="0" indent="-222250" algn="just" rtl="0">
              <a:spcBef>
                <a:spcPts val="1000"/>
              </a:spcBef>
              <a:spcAft>
                <a:spcPts val="0"/>
              </a:spcAft>
              <a:buClr>
                <a:srgbClr val="973735"/>
              </a:buClr>
              <a:buSzPts val="1820"/>
              <a:buFont typeface="Noto Sans Symbols"/>
              <a:buChar char="▪"/>
            </a:pPr>
            <a:r xmlns:a="http://schemas.openxmlformats.org/drawingml/2006/main">
              <a:rPr lang="vi" sz="2600">
                <a:solidFill>
                  <a:srgbClr val="111111"/>
                </a:solidFill>
                <a:latin typeface="Arial"/>
                <a:ea typeface="Arial"/>
                <a:cs typeface="Arial"/>
                <a:sym typeface="Arial"/>
              </a:rPr>
              <a:t>Ví dụ: gói System.Collections chứa tập hợp System.Collections.dll.</a:t>
            </a:r>
            <a:endParaRPr xmlns:a="http://schemas.openxmlformats.org/drawingml/2006/main"/>
          </a:p>
        </p:txBody>
      </p:sp>
      <p:pic>
        <p:nvPicPr>
          <p:cNvPr id="549" name="Google Shape;549;p46" descr="Relationship between package creators, package hosts, and package consumers"/>
          <p:cNvPicPr preferRelativeResize="0"/>
          <p:nvPr/>
        </p:nvPicPr>
        <p:blipFill rotWithShape="1">
          <a:blip r:embed="rId3">
            <a:alphaModFix/>
          </a:blip>
          <a:srcRect/>
          <a:stretch/>
        </p:blipFill>
        <p:spPr>
          <a:xfrm>
            <a:off x="2268838" y="3675085"/>
            <a:ext cx="7788822" cy="27515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4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41</a:t>
            </a:fld>
            <a:endParaRPr sz="1200">
              <a:solidFill>
                <a:schemeClr val="dk1"/>
              </a:solidFill>
              <a:latin typeface="Arial"/>
              <a:ea typeface="Arial"/>
              <a:cs typeface="Arial"/>
              <a:sym typeface="Arial"/>
            </a:endParaRPr>
          </a:p>
        </p:txBody>
      </p:sp>
      <p:sp>
        <p:nvSpPr>
          <p:cNvPr id="557" name="Google Shape;557;p47"/>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Giới thiệu về gói Nuget</a:t>
            </a:r>
            <a:endParaRPr xmlns:a="http://schemas.openxmlformats.org/drawingml/2006/main"/>
          </a:p>
        </p:txBody>
      </p:sp>
      <p:sp>
        <p:nvSpPr>
          <p:cNvPr id="558" name="Google Shape;558;p47"/>
          <p:cNvSpPr txBox="1"/>
          <p:nvPr/>
        </p:nvSpPr>
        <p:spPr>
          <a:xfrm>
            <a:off x="312683" y="1659362"/>
            <a:ext cx="11566634" cy="4365298"/>
          </a:xfrm>
          <a:prstGeom prst="rect">
            <a:avLst/>
          </a:prstGeom>
          <a:noFill/>
          <a:ln>
            <a:noFill/>
          </a:ln>
        </p:spPr>
        <p:txBody>
          <a:bodyPr spcFirstLastPara="1" wrap="square" lIns="91425" tIns="45700" rIns="91425" bIns="45700" anchor="t" anchorCtr="0">
            <a:spAutoFit/>
          </a:bodyPr>
          <a:lstStyle/>
          <a:p>
            <a:pPr xmlns:a="http://schemas.openxmlformats.org/drawingml/2006/main" marL="342900" marR="0" lvl="0" indent="-342900" algn="just" rtl="0">
              <a:spcBef>
                <a:spcPts val="0"/>
              </a:spcBef>
              <a:spcAft>
                <a:spcPts val="0"/>
              </a:spcAft>
              <a:buClr>
                <a:srgbClr val="973735"/>
              </a:buClr>
              <a:buSzPts val="1400"/>
              <a:buFont typeface="Noto Sans Symbols"/>
              <a:buChar char="◆"/>
            </a:pPr>
            <a:r xmlns:a="http://schemas.openxmlformats.org/drawingml/2006/main">
              <a:rPr lang="vi" sz="2800">
                <a:solidFill>
                  <a:srgbClr val="111111"/>
                </a:solidFill>
                <a:latin typeface="Arial"/>
                <a:ea typeface="Arial"/>
                <a:cs typeface="Arial"/>
                <a:sym typeface="Arial"/>
              </a:rPr>
              <a:t>Cài đặt và sử dụng gói cho dự án .NET trong Visual Studio</a:t>
            </a:r>
            <a:endParaRPr xmlns:a="http://schemas.openxmlformats.org/drawingml/2006/main"/>
          </a:p>
          <a:p>
            <a:pPr xmlns:a="http://schemas.openxmlformats.org/drawingml/2006/main" marL="739775" marR="0" lvl="0" indent="-339725" algn="l" rtl="0">
              <a:spcBef>
                <a:spcPts val="1000"/>
              </a:spcBef>
              <a:spcAft>
                <a:spcPts val="0"/>
              </a:spcAft>
              <a:buClr>
                <a:srgbClr val="973735"/>
              </a:buClr>
              <a:buSzPts val="1820"/>
              <a:buFont typeface="Noto Sans Symbols"/>
              <a:buChar char="▪"/>
            </a:pPr>
            <a:r xmlns:a="http://schemas.openxmlformats.org/drawingml/2006/main">
              <a:rPr lang="vi" sz="2600">
                <a:solidFill>
                  <a:srgbClr val="111111"/>
                </a:solidFill>
                <a:latin typeface="Arial"/>
                <a:ea typeface="Arial"/>
                <a:cs typeface="Arial"/>
                <a:sym typeface="Arial"/>
              </a:rPr>
              <a:t>Sử dụng </a:t>
            </a:r>
            <a:r xmlns:a="http://schemas.openxmlformats.org/drawingml/2006/main">
              <a:rPr lang="vi" sz="2600" b="1" i="0">
                <a:solidFill>
                  <a:srgbClr val="171717"/>
                </a:solidFill>
                <a:latin typeface="Arial"/>
                <a:ea typeface="Arial"/>
                <a:cs typeface="Arial"/>
                <a:sym typeface="Arial"/>
              </a:rPr>
              <a:t>Trình quản lý gói NuGet</a:t>
            </a:r>
            <a:endParaRPr xmlns:a="http://schemas.openxmlformats.org/drawingml/2006/main"/>
          </a:p>
          <a:p>
            <a:pPr xmlns:a="http://schemas.openxmlformats.org/drawingml/2006/main" marL="739775" marR="0" lvl="0" indent="-339725" algn="l" rtl="0">
              <a:spcBef>
                <a:spcPts val="1000"/>
              </a:spcBef>
              <a:spcAft>
                <a:spcPts val="0"/>
              </a:spcAft>
              <a:buClr>
                <a:srgbClr val="973735"/>
              </a:buClr>
              <a:buSzPts val="1820"/>
              <a:buFont typeface="Noto Sans Symbols"/>
              <a:buChar char="▪"/>
            </a:pPr>
            <a:r xmlns:a="http://schemas.openxmlformats.org/drawingml/2006/main">
              <a:rPr lang="vi" sz="2600">
                <a:solidFill>
                  <a:srgbClr val="111111"/>
                </a:solidFill>
                <a:latin typeface="Arial"/>
                <a:ea typeface="Arial"/>
                <a:cs typeface="Arial"/>
                <a:sym typeface="Arial"/>
              </a:rPr>
              <a:t>( </a:t>
            </a:r>
            <a:r xmlns:a="http://schemas.openxmlformats.org/drawingml/2006/main">
              <a:rPr lang="vi" sz="2600">
                <a:solidFill>
                  <a:srgbClr val="171717"/>
                </a:solidFill>
                <a:latin typeface="Arial"/>
                <a:ea typeface="Arial"/>
                <a:cs typeface="Arial"/>
                <a:sym typeface="Arial"/>
              </a:rPr>
              <a:t>Cho </a:t>
            </a:r>
            <a:r xmlns:a="http://schemas.openxmlformats.org/drawingml/2006/main">
              <a:rPr lang="vi" sz="2600" b="1">
                <a:solidFill>
                  <a:srgbClr val="171717"/>
                </a:solidFill>
                <a:latin typeface="Arial"/>
                <a:ea typeface="Arial"/>
                <a:cs typeface="Arial"/>
                <a:sym typeface="Arial"/>
              </a:rPr>
              <a:t>cửa sổ:</a:t>
            </a:r>
            <a:r xmlns:a="http://schemas.openxmlformats.org/drawingml/2006/main">
              <a:rPr lang="vi" sz="2600" b="1">
                <a:solidFill>
                  <a:srgbClr val="111111"/>
                </a:solidFill>
                <a:latin typeface="Arial"/>
                <a:ea typeface="Arial"/>
                <a:cs typeface="Arial"/>
                <a:sym typeface="Arial"/>
              </a:rPr>
              <a:t> </a:t>
            </a:r>
            <a:r xmlns:a="http://schemas.openxmlformats.org/drawingml/2006/main" xmlns:r="http://schemas.openxmlformats.org/officeDocument/2006/relationships">
              <a:rPr lang="vi" sz="2600" u="sng">
                <a:solidFill>
                  <a:srgbClr val="111111"/>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https://docs.microsoft.com/en-us/nuget/quickstart/install-and-use-a-package-in-visual-studio </a:t>
            </a:r>
            <a:r xmlns:a="http://schemas.openxmlformats.org/drawingml/2006/main">
              <a:rPr lang="vi" sz="2600">
                <a:solidFill>
                  <a:srgbClr val="111111"/>
                </a:solidFill>
                <a:latin typeface="Arial"/>
                <a:ea typeface="Arial"/>
                <a:cs typeface="Arial"/>
                <a:sym typeface="Arial"/>
              </a:rPr>
              <a:t>)</a:t>
            </a:r>
            <a:endParaRPr xmlns:a="http://schemas.openxmlformats.org/drawingml/2006/main"/>
          </a:p>
          <a:p>
            <a:pPr xmlns:a="http://schemas.openxmlformats.org/drawingml/2006/main" marL="739775" marR="0" lvl="0" indent="-339725" algn="l" rtl="0">
              <a:spcBef>
                <a:spcPts val="1000"/>
              </a:spcBef>
              <a:spcAft>
                <a:spcPts val="0"/>
              </a:spcAft>
              <a:buClr>
                <a:srgbClr val="973735"/>
              </a:buClr>
              <a:buSzPts val="1960"/>
              <a:buFont typeface="Noto Sans Symbols"/>
              <a:buChar char="▪"/>
            </a:pPr>
            <a:r xmlns:a="http://schemas.openxmlformats.org/drawingml/2006/main">
              <a:rPr lang="vi" sz="2800">
                <a:solidFill>
                  <a:srgbClr val="111111"/>
                </a:solidFill>
                <a:latin typeface="Arial"/>
                <a:ea typeface="Arial"/>
                <a:cs typeface="Arial"/>
                <a:sym typeface="Arial"/>
              </a:rPr>
              <a:t>(F </a:t>
            </a:r>
            <a:r xmlns:a="http://schemas.openxmlformats.org/drawingml/2006/main">
              <a:rPr lang="vi" sz="2800">
                <a:solidFill>
                  <a:srgbClr val="171717"/>
                </a:solidFill>
                <a:latin typeface="Arial"/>
                <a:ea typeface="Arial"/>
                <a:cs typeface="Arial"/>
                <a:sym typeface="Arial"/>
              </a:rPr>
              <a:t>hoặc </a:t>
            </a:r>
            <a:r xmlns:a="http://schemas.openxmlformats.org/drawingml/2006/main">
              <a:rPr lang="vi" sz="2800" b="1" i="0">
                <a:solidFill>
                  <a:srgbClr val="171717"/>
                </a:solidFill>
                <a:latin typeface="Quattrocento Sans"/>
                <a:ea typeface="Quattrocento Sans"/>
                <a:cs typeface="Quattrocento Sans"/>
                <a:sym typeface="Quattrocento Sans"/>
              </a:rPr>
              <a:t>Mac: </a:t>
            </a:r>
            <a:r xmlns:a="http://schemas.openxmlformats.org/drawingml/2006/main" xmlns:r="http://schemas.openxmlformats.org/officeDocument/2006/relationships">
              <a:rPr lang="vi" sz="2600" u="sng">
                <a:solidFill>
                  <a:srgbClr val="11111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https://docs.microsoft.com/en-us/nuget/quickstart/install-and-use-a-package-in-visual-studio-mac </a:t>
            </a:r>
            <a:r xmlns:a="http://schemas.openxmlformats.org/drawingml/2006/main">
              <a:rPr lang="vi" sz="2600">
                <a:solidFill>
                  <a:srgbClr val="111111"/>
                </a:solidFill>
                <a:latin typeface="Arial"/>
                <a:ea typeface="Arial"/>
                <a:cs typeface="Arial"/>
                <a:sym typeface="Arial"/>
              </a:rPr>
              <a:t>)</a:t>
            </a:r>
            <a:endParaRPr xmlns:a="http://schemas.openxmlformats.org/drawingml/2006/main"/>
          </a:p>
          <a:p>
            <a:pPr xmlns:a="http://schemas.openxmlformats.org/drawingml/2006/main" marL="739775" marR="0" lvl="0" indent="-339725" algn="l" rtl="0">
              <a:spcBef>
                <a:spcPts val="1000"/>
              </a:spcBef>
              <a:spcAft>
                <a:spcPts val="0"/>
              </a:spcAft>
              <a:buClr>
                <a:srgbClr val="973735"/>
              </a:buClr>
              <a:buSzPts val="1820"/>
              <a:buFont typeface="Noto Sans Symbols"/>
              <a:buChar char="▪"/>
            </a:pPr>
            <a:r xmlns:a="http://schemas.openxmlformats.org/drawingml/2006/main">
              <a:rPr lang="vi" sz="2600">
                <a:solidFill>
                  <a:srgbClr val="111111"/>
                </a:solidFill>
                <a:latin typeface="Arial"/>
                <a:ea typeface="Arial"/>
                <a:cs typeface="Arial"/>
                <a:sym typeface="Arial"/>
              </a:rPr>
              <a:t>Sử dụng </a:t>
            </a:r>
            <a:r xmlns:a="http://schemas.openxmlformats.org/drawingml/2006/main">
              <a:rPr lang="vi" sz="2600" b="1">
                <a:solidFill>
                  <a:srgbClr val="111111"/>
                </a:solidFill>
                <a:latin typeface="Arial"/>
                <a:ea typeface="Arial"/>
                <a:cs typeface="Arial"/>
                <a:sym typeface="Arial"/>
              </a:rPr>
              <a:t>CLI dotnet</a:t>
            </a:r>
            <a:endParaRPr xmlns:a="http://schemas.openxmlformats.org/drawingml/2006/main"/>
          </a:p>
          <a:p>
            <a:pPr xmlns:a="http://schemas.openxmlformats.org/drawingml/2006/main" marL="739775" marR="0" lvl="0" indent="-339725" algn="l" rtl="0">
              <a:spcBef>
                <a:spcPts val="1000"/>
              </a:spcBef>
              <a:spcAft>
                <a:spcPts val="0"/>
              </a:spcAft>
              <a:buClr>
                <a:srgbClr val="973735"/>
              </a:buClr>
              <a:buSzPts val="1820"/>
              <a:buFont typeface="Noto Sans Symbols"/>
              <a:buChar char="▪"/>
            </a:pPr>
            <a:r xmlns:a="http://schemas.openxmlformats.org/drawingml/2006/main">
              <a:rPr lang="vi" sz="2600">
                <a:solidFill>
                  <a:srgbClr val="171717"/>
                </a:solidFill>
                <a:latin typeface="Arial"/>
                <a:ea typeface="Arial"/>
                <a:cs typeface="Arial"/>
                <a:sym typeface="Arial"/>
              </a:rPr>
              <a:t>( </a:t>
            </a:r>
            <a:r xmlns:a="http://schemas.openxmlformats.org/drawingml/2006/main" xmlns:r="http://schemas.openxmlformats.org/officeDocument/2006/relationships">
              <a:rPr lang="vi" sz="2600" u="sng">
                <a:solidFill>
                  <a:srgbClr val="171717"/>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https://docs.microsoft.com/en-us/nuget/quickstart/install-and-use-a-package-USE-the-dotnet-cli </a:t>
            </a:r>
            <a:r xmlns:a="http://schemas.openxmlformats.org/drawingml/2006/main">
              <a:rPr lang="vi" sz="2600">
                <a:solidFill>
                  <a:srgbClr val="171717"/>
                </a:solidFill>
                <a:latin typeface="Arial"/>
                <a:ea typeface="Arial"/>
                <a:cs typeface="Arial"/>
                <a:sym typeface="Arial"/>
              </a:rPr>
              <a:t>)</a:t>
            </a:r>
            <a:endParaRPr xmlns:a="http://schemas.openxmlformats.org/drawingml/2006/main" sz="2600">
              <a:solidFill>
                <a:srgbClr val="111111"/>
              </a:solidFill>
              <a:latin typeface="Arial"/>
              <a:ea typeface="Arial"/>
              <a:cs typeface="Arial"/>
              <a:sym typeface="Arial"/>
            </a:endParaRPr>
          </a:p>
        </p:txBody>
      </p:sp>
      <p:sp>
        <p:nvSpPr>
          <p:cNvPr id="559" name="Google Shape;559;p47"/>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vi" sz="2000" b="1">
                <a:solidFill>
                  <a:schemeClr val="lt1"/>
                </a:solidFill>
                <a:latin typeface="Arial"/>
                <a:ea typeface="Arial"/>
                <a:cs typeface="Arial"/>
                <a:sym typeface="Arial"/>
              </a:rPr>
              <a:t>Tự đọc</a:t>
            </a:r>
            <a:endParaRPr xmlns:a="http://schemas.openxmlformats.org/drawingml/2006/ma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8"/>
          <p:cNvSpPr txBox="1">
            <a:spLocks noGrp="1"/>
          </p:cNvSpPr>
          <p:nvPr>
            <p:ph type="title"/>
          </p:nvPr>
        </p:nvSpPr>
        <p:spPr>
          <a:xfrm>
            <a:off x="627993" y="700132"/>
            <a:ext cx="10515600" cy="592642"/>
          </a:xfrm>
          <a:prstGeom prst="rect">
            <a:avLst/>
          </a:prstGeom>
          <a:solidFill>
            <a:schemeClr val="lt1"/>
          </a:solidFill>
          <a:ln>
            <a:noFill/>
          </a:ln>
        </p:spPr>
        <p:txBody>
          <a:bodyPr spcFirstLastPara="1" wrap="square" lIns="91425" tIns="45700" rIns="91425" bIns="45700" anchor="ctr" anchorCtr="0">
            <a:noAutofit/>
          </a:bodyPr>
          <a:lstStyle/>
          <a:p>
            <a:pPr xmlns:a="http://schemas.openxmlformats.org/drawingml/2006/main" marL="0" lvl="0" indent="0" algn="l" rtl="0">
              <a:lnSpc>
                <a:spcPct val="90000"/>
              </a:lnSpc>
              <a:spcBef>
                <a:spcPts val="0"/>
              </a:spcBef>
              <a:spcAft>
                <a:spcPts val="0"/>
              </a:spcAft>
              <a:buClr>
                <a:schemeClr val="dk1"/>
              </a:buClr>
              <a:buSzPts val="4000"/>
              <a:buFont typeface="Arial"/>
              <a:buNone/>
            </a:pPr>
            <a:r xmlns:a="http://schemas.openxmlformats.org/drawingml/2006/main">
              <a:rPr lang="vi" sz="4000" b="1"/>
              <a:t>Bản tóm tắt</a:t>
            </a:r>
            <a:endParaRPr xmlns:a="http://schemas.openxmlformats.org/drawingml/2006/main"/>
          </a:p>
        </p:txBody>
      </p:sp>
      <p:sp>
        <p:nvSpPr>
          <p:cNvPr id="565" name="Google Shape;565;p48"/>
          <p:cNvSpPr txBox="1">
            <a:spLocks noGrp="1"/>
          </p:cNvSpPr>
          <p:nvPr>
            <p:ph type="body" idx="1"/>
          </p:nvPr>
        </p:nvSpPr>
        <p:spPr>
          <a:xfrm>
            <a:off x="627993" y="1492469"/>
            <a:ext cx="11111884" cy="4865095"/>
          </a:xfrm>
          <a:prstGeom prst="rect">
            <a:avLst/>
          </a:prstGeom>
          <a:noFill/>
          <a:ln>
            <a:noFill/>
          </a:ln>
        </p:spPr>
        <p:txBody>
          <a:bodyPr spcFirstLastPara="1" wrap="square" lIns="91425" tIns="45700" rIns="91425" bIns="45700" anchor="t" anchorCtr="0">
            <a:normAutofit/>
          </a:bodyPr>
          <a:lstStyle/>
          <a:p>
            <a:pPr xmlns:a="http://schemas.openxmlformats.org/drawingml/2006/main" marL="342900" lvl="0" indent="-342900" algn="l" rtl="0">
              <a:lnSpc>
                <a:spcPct val="120000"/>
              </a:lnSpc>
              <a:spcBef>
                <a:spcPts val="0"/>
              </a:spcBef>
              <a:spcAft>
                <a:spcPts val="0"/>
              </a:spcAft>
              <a:buClr>
                <a:srgbClr val="973735"/>
              </a:buClr>
              <a:buSzPts val="1500"/>
              <a:buFont typeface="Noto Sans Symbols"/>
              <a:buChar char="◆"/>
            </a:pPr>
            <a:r xmlns:a="http://schemas.openxmlformats.org/drawingml/2006/main">
              <a:rPr lang="vi" sz="3000" dirty="0"/>
              <a:t>Các khái niệm được giới thiệu:</a:t>
            </a:r>
            <a:endParaRPr xmlns:a="http://schemas.openxmlformats.org/drawingml/2006/main" dirty="0"/>
          </a:p>
          <a:p>
            <a:pPr xmlns:a="http://schemas.openxmlformats.org/drawingml/2006/main" marL="514350" lvl="0" indent="-230187" algn="l" rtl="0">
              <a:lnSpc>
                <a:spcPct val="110000"/>
              </a:lnSpc>
              <a:spcBef>
                <a:spcPts val="1000"/>
              </a:spcBef>
              <a:spcAft>
                <a:spcPts val="0"/>
              </a:spcAft>
              <a:buClr>
                <a:srgbClr val="973735"/>
              </a:buClr>
              <a:buSzPts val="1610"/>
              <a:buFont typeface="Noto Sans Symbols"/>
              <a:buChar char="▪"/>
            </a:pPr>
            <a:r xmlns:a="http://schemas.openxmlformats.org/drawingml/2006/main">
              <a:rPr lang="vi" sz="2300" dirty="0"/>
              <a:t>Tổng quan về .NET </a:t>
            </a:r>
            <a:r xmlns:a="http://schemas.openxmlformats.org/drawingml/2006/main">
              <a:rPr lang="vi" sz="2300" dirty="0" smtClean="0"/>
              <a:t>Core</a:t>
            </a:r>
            <a:endParaRPr xmlns:a="http://schemas.openxmlformats.org/drawingml/2006/main" dirty="0"/>
          </a:p>
          <a:p>
            <a:pPr xmlns:a="http://schemas.openxmlformats.org/drawingml/2006/main" marL="514350" lvl="0" indent="-230187" algn="l" rtl="0">
              <a:lnSpc>
                <a:spcPct val="100000"/>
              </a:lnSpc>
              <a:spcBef>
                <a:spcPts val="1300"/>
              </a:spcBef>
              <a:spcAft>
                <a:spcPts val="0"/>
              </a:spcAft>
              <a:buClr>
                <a:srgbClr val="973735"/>
              </a:buClr>
              <a:buSzPts val="1610"/>
              <a:buFont typeface="Noto Sans Symbols"/>
              <a:buChar char="▪"/>
            </a:pPr>
            <a:r xmlns:a="http://schemas.openxmlformats.org/drawingml/2006/main">
              <a:rPr lang="vi" sz="2300" dirty="0" smtClean="0"/>
              <a:t>Tổng quan Kiến trúc lõi .NET 5</a:t>
            </a:r>
            <a:endParaRPr xmlns:a="http://schemas.openxmlformats.org/drawingml/2006/main" dirty="0"/>
          </a:p>
          <a:p>
            <a:pPr xmlns:a="http://schemas.openxmlformats.org/drawingml/2006/main" marL="514350" lvl="0" indent="-230187" algn="l" rtl="0">
              <a:lnSpc>
                <a:spcPct val="100000"/>
              </a:lnSpc>
              <a:spcBef>
                <a:spcPts val="1300"/>
              </a:spcBef>
              <a:spcAft>
                <a:spcPts val="0"/>
              </a:spcAft>
              <a:buClr>
                <a:srgbClr val="973735"/>
              </a:buClr>
              <a:buSzPts val="1610"/>
              <a:buFont typeface="Noto Sans Symbols"/>
              <a:buChar char="▪"/>
            </a:pPr>
            <a:r xmlns:a="http://schemas.openxmlformats.org/drawingml/2006/main">
              <a:rPr lang="vi" sz="2300" dirty="0"/>
              <a:t>Tổng quan tính năng mới của Visual Studio.NET</a:t>
            </a:r>
            <a:endParaRPr xmlns:a="http://schemas.openxmlformats.org/drawingml/2006/main" dirty="0"/>
          </a:p>
          <a:p>
            <a:pPr xmlns:a="http://schemas.openxmlformats.org/drawingml/2006/main" marL="514350" lvl="0" indent="-230187" algn="l" rtl="0">
              <a:lnSpc>
                <a:spcPct val="100000"/>
              </a:lnSpc>
              <a:spcBef>
                <a:spcPts val="1300"/>
              </a:spcBef>
              <a:spcAft>
                <a:spcPts val="0"/>
              </a:spcAft>
              <a:buClr>
                <a:srgbClr val="973735"/>
              </a:buClr>
              <a:buSzPts val="1610"/>
              <a:buFont typeface="Noto Sans Symbols"/>
              <a:buChar char="▪"/>
            </a:pPr>
            <a:r xmlns:a="http://schemas.openxmlformats.org/drawingml/2006/main">
              <a:rPr lang="vi" sz="2300" dirty="0"/>
              <a:t>Giải thích về ứng dụng đa nền tảng với .NET</a:t>
            </a:r>
            <a:endParaRPr xmlns:a="http://schemas.openxmlformats.org/drawingml/2006/main" dirty="0"/>
          </a:p>
          <a:p>
            <a:pPr xmlns:a="http://schemas.openxmlformats.org/drawingml/2006/main" marL="514350" lvl="0" indent="-230187" algn="l" rtl="0">
              <a:lnSpc>
                <a:spcPct val="100000"/>
              </a:lnSpc>
              <a:spcBef>
                <a:spcPts val="1300"/>
              </a:spcBef>
              <a:spcAft>
                <a:spcPts val="0"/>
              </a:spcAft>
              <a:buClr>
                <a:srgbClr val="973735"/>
              </a:buClr>
              <a:buSzPts val="1610"/>
              <a:buFont typeface="Noto Sans Symbols"/>
              <a:buChar char="▪"/>
            </a:pPr>
            <a:r xmlns:a="http://schemas.openxmlformats.org/drawingml/2006/main">
              <a:rPr lang="vi" sz="2300" dirty="0"/>
              <a:t>Tại sao .NET Core và C# Language được chọn làm ứng dụng phát triển?</a:t>
            </a:r>
            <a:endParaRPr xmlns:a="http://schemas.openxmlformats.org/drawingml/2006/main" dirty="0"/>
          </a:p>
          <a:p>
            <a:pPr xmlns:a="http://schemas.openxmlformats.org/drawingml/2006/main" marL="514350" lvl="0" indent="-230187" algn="l" rtl="0">
              <a:lnSpc>
                <a:spcPct val="100000"/>
              </a:lnSpc>
              <a:spcBef>
                <a:spcPts val="1300"/>
              </a:spcBef>
              <a:spcAft>
                <a:spcPts val="0"/>
              </a:spcAft>
              <a:buClr>
                <a:srgbClr val="973735"/>
              </a:buClr>
              <a:buSzPts val="1610"/>
              <a:buFont typeface="Noto Sans Symbols"/>
              <a:buChar char="▪"/>
            </a:pPr>
            <a:r xmlns:a="http://schemas.openxmlformats.org/drawingml/2006/main">
              <a:rPr lang="vi" sz="2300" dirty="0"/>
              <a:t>Giải thích và demo bằng cách sử dụng “ </a:t>
            </a:r>
            <a:r xmlns:a="http://schemas.openxmlformats.org/drawingml/2006/main">
              <a:rPr lang="vi" sz="2300" dirty="0" err="1"/>
              <a:t>dotnet </a:t>
            </a:r>
            <a:r xmlns:a="http://schemas.openxmlformats.org/drawingml/2006/main">
              <a:rPr lang="vi" sz="2300" dirty="0"/>
              <a:t>CLI” để tạo Ứng dụng Console C#</a:t>
            </a:r>
            <a:endParaRPr xmlns:a="http://schemas.openxmlformats.org/drawingml/2006/main" dirty="0"/>
          </a:p>
          <a:p>
            <a:pPr xmlns:a="http://schemas.openxmlformats.org/drawingml/2006/main" marL="514350" lvl="0" indent="-230187" algn="l" rtl="0">
              <a:lnSpc>
                <a:spcPct val="100000"/>
              </a:lnSpc>
              <a:spcBef>
                <a:spcPts val="1300"/>
              </a:spcBef>
              <a:spcAft>
                <a:spcPts val="0"/>
              </a:spcAft>
              <a:buClr>
                <a:srgbClr val="973735"/>
              </a:buClr>
              <a:buSzPts val="1610"/>
              <a:buFont typeface="Noto Sans Symbols"/>
              <a:buChar char="▪"/>
            </a:pPr>
            <a:r xmlns:a="http://schemas.openxmlformats.org/drawingml/2006/main">
              <a:rPr lang="vi" sz="2300" dirty="0"/>
              <a:t>Tổng quan </a:t>
            </a:r>
            <a:r xmlns:a="http://schemas.openxmlformats.org/drawingml/2006/main">
              <a:rPr lang="vi" sz="2300" dirty="0"/>
              <a:t>gói </a:t>
            </a:r>
            <a:endParaRPr xmlns:a="http://schemas.openxmlformats.org/drawingml/2006/main" dirty="0"/>
            <a:r xmlns:a="http://schemas.openxmlformats.org/drawingml/2006/main">
              <a:rPr lang="vi" sz="2300" dirty="0" err="1"/>
              <a:t>NuGet</a:t>
            </a:r>
          </a:p>
          <a:p>
            <a:pPr xmlns:a="http://schemas.openxmlformats.org/drawingml/2006/main" marL="514350" lvl="0" indent="-230187" algn="l" rtl="0">
              <a:lnSpc>
                <a:spcPct val="100000"/>
              </a:lnSpc>
              <a:spcBef>
                <a:spcPts val="1300"/>
              </a:spcBef>
              <a:spcAft>
                <a:spcPts val="0"/>
              </a:spcAft>
              <a:buClr>
                <a:srgbClr val="973735"/>
              </a:buClr>
              <a:buSzPts val="1610"/>
              <a:buFont typeface="Noto Sans Symbols"/>
              <a:buChar char="▪"/>
            </a:pPr>
            <a:r xmlns:a="http://schemas.openxmlformats.org/drawingml/2006/main">
              <a:rPr lang="vi" sz="2300" dirty="0"/>
              <a:t>Tạo và chạy ứng dụng Console đa nền tảng với C#</a:t>
            </a:r>
            <a:endParaRPr xmlns:a="http://schemas.openxmlformats.org/drawingml/2006/main" dirty="0"/>
          </a:p>
        </p:txBody>
      </p:sp>
      <p:sp>
        <p:nvSpPr>
          <p:cNvPr id="566" name="Google Shape;566;p4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xEl>
                                              <p:pRg st="0" end="0"/>
                                            </p:txEl>
                                          </p:spTgt>
                                        </p:tgtEl>
                                        <p:attrNameLst>
                                          <p:attrName>style.visibility</p:attrName>
                                        </p:attrNameLst>
                                      </p:cBhvr>
                                      <p:to>
                                        <p:strVal val="visible"/>
                                      </p:to>
                                    </p:set>
                                    <p:animEffect transition="in" filter="fade">
                                      <p:cBhvr>
                                        <p:cTn id="7" dur="500"/>
                                        <p:tgtEl>
                                          <p:spTgt spid="56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5">
                                            <p:txEl>
                                              <p:pRg st="1" end="1"/>
                                            </p:txEl>
                                          </p:spTgt>
                                        </p:tgtEl>
                                        <p:attrNameLst>
                                          <p:attrName>style.visibility</p:attrName>
                                        </p:attrNameLst>
                                      </p:cBhvr>
                                      <p:to>
                                        <p:strVal val="visible"/>
                                      </p:to>
                                    </p:set>
                                    <p:animEffect transition="in" filter="fade">
                                      <p:cBhvr>
                                        <p:cTn id="10" dur="500"/>
                                        <p:tgtEl>
                                          <p:spTgt spid="56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5">
                                            <p:txEl>
                                              <p:pRg st="2" end="2"/>
                                            </p:txEl>
                                          </p:spTgt>
                                        </p:tgtEl>
                                        <p:attrNameLst>
                                          <p:attrName>style.visibility</p:attrName>
                                        </p:attrNameLst>
                                      </p:cBhvr>
                                      <p:to>
                                        <p:strVal val="visible"/>
                                      </p:to>
                                    </p:set>
                                    <p:animEffect transition="in" filter="fade">
                                      <p:cBhvr>
                                        <p:cTn id="13" dur="500"/>
                                        <p:tgtEl>
                                          <p:spTgt spid="56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65">
                                            <p:txEl>
                                              <p:pRg st="3" end="3"/>
                                            </p:txEl>
                                          </p:spTgt>
                                        </p:tgtEl>
                                        <p:attrNameLst>
                                          <p:attrName>style.visibility</p:attrName>
                                        </p:attrNameLst>
                                      </p:cBhvr>
                                      <p:to>
                                        <p:strVal val="visible"/>
                                      </p:to>
                                    </p:set>
                                    <p:animEffect transition="in" filter="fade">
                                      <p:cBhvr>
                                        <p:cTn id="16" dur="500"/>
                                        <p:tgtEl>
                                          <p:spTgt spid="56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65">
                                            <p:txEl>
                                              <p:pRg st="4" end="4"/>
                                            </p:txEl>
                                          </p:spTgt>
                                        </p:tgtEl>
                                        <p:attrNameLst>
                                          <p:attrName>style.visibility</p:attrName>
                                        </p:attrNameLst>
                                      </p:cBhvr>
                                      <p:to>
                                        <p:strVal val="visible"/>
                                      </p:to>
                                    </p:set>
                                    <p:animEffect transition="in" filter="fade">
                                      <p:cBhvr>
                                        <p:cTn id="19" dur="500"/>
                                        <p:tgtEl>
                                          <p:spTgt spid="56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65">
                                            <p:txEl>
                                              <p:pRg st="5" end="5"/>
                                            </p:txEl>
                                          </p:spTgt>
                                        </p:tgtEl>
                                        <p:attrNameLst>
                                          <p:attrName>style.visibility</p:attrName>
                                        </p:attrNameLst>
                                      </p:cBhvr>
                                      <p:to>
                                        <p:strVal val="visible"/>
                                      </p:to>
                                    </p:set>
                                    <p:animEffect transition="in" filter="fade">
                                      <p:cBhvr>
                                        <p:cTn id="22" dur="500"/>
                                        <p:tgtEl>
                                          <p:spTgt spid="56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65">
                                            <p:txEl>
                                              <p:pRg st="6" end="6"/>
                                            </p:txEl>
                                          </p:spTgt>
                                        </p:tgtEl>
                                        <p:attrNameLst>
                                          <p:attrName>style.visibility</p:attrName>
                                        </p:attrNameLst>
                                      </p:cBhvr>
                                      <p:to>
                                        <p:strVal val="visible"/>
                                      </p:to>
                                    </p:set>
                                    <p:animEffect transition="in" filter="fade">
                                      <p:cBhvr>
                                        <p:cTn id="25" dur="500"/>
                                        <p:tgtEl>
                                          <p:spTgt spid="56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65">
                                            <p:txEl>
                                              <p:pRg st="7" end="7"/>
                                            </p:txEl>
                                          </p:spTgt>
                                        </p:tgtEl>
                                        <p:attrNameLst>
                                          <p:attrName>style.visibility</p:attrName>
                                        </p:attrNameLst>
                                      </p:cBhvr>
                                      <p:to>
                                        <p:strVal val="visible"/>
                                      </p:to>
                                    </p:set>
                                    <p:animEffect transition="in" filter="fade">
                                      <p:cBhvr>
                                        <p:cTn id="28" dur="500"/>
                                        <p:tgtEl>
                                          <p:spTgt spid="56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65">
                                            <p:txEl>
                                              <p:pRg st="8" end="8"/>
                                            </p:txEl>
                                          </p:spTgt>
                                        </p:tgtEl>
                                        <p:attrNameLst>
                                          <p:attrName>style.visibility</p:attrName>
                                        </p:attrNameLst>
                                      </p:cBhvr>
                                      <p:to>
                                        <p:strVal val="visible"/>
                                      </p:to>
                                    </p:set>
                                    <p:animEffect transition="in" filter="fade">
                                      <p:cBhvr>
                                        <p:cTn id="31" dur="500"/>
                                        <p:tgtEl>
                                          <p:spTgt spid="56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xmlns:a="http://schemas.openxmlformats.org/drawingml/2006/main" marL="0" lvl="0" indent="0" algn="l" rtl="0">
              <a:lnSpc>
                <a:spcPct val="90000"/>
              </a:lnSpc>
              <a:spcBef>
                <a:spcPts val="0"/>
              </a:spcBef>
              <a:spcAft>
                <a:spcPts val="0"/>
              </a:spcAft>
              <a:buClr>
                <a:schemeClr val="dk1"/>
              </a:buClr>
              <a:buSzPct val="100000"/>
              <a:buFont typeface="Arial"/>
              <a:buNone/>
            </a:pPr>
            <a:r xmlns:a="http://schemas.openxmlformats.org/drawingml/2006/main">
              <a:rPr lang="vi" b="1" dirty="0" smtClean="0"/>
              <a:t>Lịch sử của </a:t>
            </a:r>
            <a:r xmlns:a="http://schemas.openxmlformats.org/drawingml/2006/main">
              <a:rPr lang="vi" b="1" dirty="0"/>
              <a:t>.NET </a:t>
            </a:r>
            <a:r xmlns:a="http://schemas.openxmlformats.org/drawingml/2006/main">
              <a:rPr lang="vi" b="1" dirty="0" smtClean="0"/>
              <a:t>Framework và .NET Core</a:t>
            </a:r>
            <a:endParaRPr xmlns:a="http://schemas.openxmlformats.org/drawingml/2006/main"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4" name="Google Shape;114;p4"/>
          <p:cNvSpPr txBox="1"/>
          <p:nvPr/>
        </p:nvSpPr>
        <p:spPr>
          <a:xfrm>
            <a:off x="275515" y="1378475"/>
            <a:ext cx="11391551" cy="4893607"/>
          </a:xfrm>
          <a:prstGeom prst="rect">
            <a:avLst/>
          </a:prstGeom>
          <a:noFill/>
          <a:ln>
            <a:noFill/>
          </a:ln>
        </p:spPr>
        <p:txBody>
          <a:bodyPr spcFirstLastPara="1" wrap="square" lIns="91425" tIns="45700" rIns="91425" bIns="45700" anchor="t" anchorCtr="0">
            <a:spAutoFit/>
          </a:bodyPr>
          <a:lstStyle/>
          <a:p>
            <a:pPr xmlns:a="http://schemas.openxmlformats.org/drawingml/2006/main" marL="342900" lvl="0" indent="-342900" algn="just">
              <a:buClr>
                <a:srgbClr val="973735"/>
              </a:buClr>
              <a:buSzPts val="1300"/>
              <a:buFont typeface="Noto Sans Symbols"/>
              <a:buChar char="◆"/>
            </a:pPr>
            <a:r xmlns:a="http://schemas.openxmlformats.org/drawingml/2006/main">
              <a:rPr lang="vi" sz="2600" b="1" i="1" dirty="0" smtClean="0">
                <a:solidFill>
                  <a:srgbClr val="212121"/>
                </a:solidFill>
              </a:rPr>
              <a:t>đầu tiên </a:t>
            </a:r>
            <a:r xmlns:a="http://schemas.openxmlformats.org/drawingml/2006/main">
              <a:rPr lang="vi" sz="2600" b="1" i="1" dirty="0">
                <a:solidFill>
                  <a:srgbClr val="212121"/>
                </a:solidFill>
              </a:rPr>
              <a:t>của .NET Core </a:t>
            </a:r>
            <a:r xmlns:a="http://schemas.openxmlformats.org/drawingml/2006/main">
              <a:rPr lang="vi" sz="2600" dirty="0">
                <a:solidFill>
                  <a:srgbClr val="212121"/>
                </a:solidFill>
              </a:rPr>
              <a:t>(2016): Bản phát hành xem trước đầu tiên của .NET Core là vào năm 2016. Nó bao gồm một tập hợp con chức năng .NET Framework đầy đủ nhưng có hỗ trợ đa nền tảng. Ban đầu, nó được nhắm mục tiêu chủ yếu để xây dựng các ứng dụng và dịch vụ web.</a:t>
            </a:r>
          </a:p>
          <a:p>
            <a:pPr marL="342900" lvl="0" indent="-342900" algn="just">
              <a:buClr>
                <a:srgbClr val="973735"/>
              </a:buClr>
              <a:buSzPts val="1300"/>
              <a:buFont typeface="Noto Sans Symbols"/>
              <a:buChar char="◆"/>
            </a:pPr>
            <a:endParaRPr lang="en-US" sz="2600" dirty="0">
              <a:solidFill>
                <a:srgbClr val="212121"/>
              </a:solidFill>
            </a:endParaRPr>
          </a:p>
          <a:p>
            <a:pPr xmlns:a="http://schemas.openxmlformats.org/drawingml/2006/main" marL="342900" lvl="0" indent="-342900" algn="just">
              <a:buClr>
                <a:srgbClr val="973735"/>
              </a:buClr>
              <a:buSzPts val="1300"/>
              <a:buFont typeface="Noto Sans Symbols"/>
              <a:buChar char="◆"/>
            </a:pPr>
            <a:r xmlns:a="http://schemas.openxmlformats.org/drawingml/2006/main">
              <a:rPr lang="vi" sz="2600" b="1" i="1" dirty="0">
                <a:solidFill>
                  <a:srgbClr val="212121"/>
                </a:solidFill>
              </a:rPr>
              <a:t>.NET Core Trở thành .NET 5 </a:t>
            </a:r>
            <a:r xmlns:a="http://schemas.openxmlformats.org/drawingml/2006/main">
              <a:rPr lang="vi" sz="2600" dirty="0">
                <a:solidFill>
                  <a:srgbClr val="212121"/>
                </a:solidFill>
              </a:rPr>
              <a:t>(2020): Microsoft đã thông báo rằng .NET Core 3.0 sẽ là bản phát hành cuối cùng dưới tên ".NET Core". Bắt đầu với phiên bản 3.0, nó sẽ được gọi đơn giản là ".NET." Cùng với sự thay đổi này, Microsoft đã công bố sơ đồ phiên bản mới, với bản phát hành tiếp theo là ".NET 5." Quyết định bỏ qua phiên bản 4.x là để căn chỉnh các phiên bản nền tảng trên .NET Framework và .NET Core.</a:t>
            </a:r>
          </a:p>
          <a:p>
            <a:pPr marL="342900" lvl="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111333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xmlns:a="http://schemas.openxmlformats.org/drawingml/2006/main" marL="0" lvl="0" indent="0" algn="l" rtl="0">
              <a:lnSpc>
                <a:spcPct val="90000"/>
              </a:lnSpc>
              <a:spcBef>
                <a:spcPts val="0"/>
              </a:spcBef>
              <a:spcAft>
                <a:spcPts val="0"/>
              </a:spcAft>
              <a:buClr>
                <a:schemeClr val="dk1"/>
              </a:buClr>
              <a:buSzPct val="100000"/>
              <a:buFont typeface="Arial"/>
              <a:buNone/>
            </a:pPr>
            <a:r xmlns:a="http://schemas.openxmlformats.org/drawingml/2006/main">
              <a:rPr lang="vi" b="1" dirty="0" smtClean="0"/>
              <a:t>Lịch sử của </a:t>
            </a:r>
            <a:r xmlns:a="http://schemas.openxmlformats.org/drawingml/2006/main">
              <a:rPr lang="vi" b="1" dirty="0"/>
              <a:t>.NET </a:t>
            </a:r>
            <a:r xmlns:a="http://schemas.openxmlformats.org/drawingml/2006/main">
              <a:rPr lang="vi" b="1" dirty="0" smtClean="0"/>
              <a:t>Framework và .NET Core</a:t>
            </a:r>
            <a:endParaRPr xmlns:a="http://schemas.openxmlformats.org/drawingml/2006/main"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14" name="Google Shape;114;p4"/>
          <p:cNvSpPr txBox="1"/>
          <p:nvPr/>
        </p:nvSpPr>
        <p:spPr>
          <a:xfrm>
            <a:off x="275515" y="1378475"/>
            <a:ext cx="11391552" cy="5293716"/>
          </a:xfrm>
          <a:prstGeom prst="rect">
            <a:avLst/>
          </a:prstGeom>
          <a:noFill/>
          <a:ln>
            <a:noFill/>
          </a:ln>
        </p:spPr>
        <p:txBody>
          <a:bodyPr spcFirstLastPara="1" wrap="square" lIns="91425" tIns="45700" rIns="91425" bIns="45700" anchor="t" anchorCtr="0">
            <a:spAutoFit/>
          </a:bodyPr>
          <a:lstStyle/>
          <a:p>
            <a:pPr xmlns:a="http://schemas.openxmlformats.org/drawingml/2006/main" marL="342900" lvl="0" indent="-342900" algn="just">
              <a:buClr>
                <a:srgbClr val="973735"/>
              </a:buClr>
              <a:buSzPts val="1300"/>
              <a:buFont typeface="Noto Sans Symbols"/>
              <a:buChar char="◆"/>
            </a:pPr>
            <a:r xmlns:a="http://schemas.openxmlformats.org/drawingml/2006/main">
              <a:rPr lang="vi" sz="2600" dirty="0" smtClean="0">
                <a:solidFill>
                  <a:srgbClr val="212121"/>
                </a:solidFill>
              </a:rPr>
              <a:t>hợp nhất </a:t>
            </a:r>
            <a:r xmlns:a="http://schemas.openxmlformats.org/drawingml/2006/main">
              <a:rPr lang="vi" sz="2600" dirty="0">
                <a:solidFill>
                  <a:srgbClr val="212121"/>
                </a:solidFill>
              </a:rPr>
              <a:t>với .NET 5 và hơn thế nữa: .NET 5, được phát hành vào tháng 11 năm 2020, đã đánh dấu một cột mốc quan trọng trong việc hợp nhất nền tảng .NET. Nó hợp nhất các khả năng của .NET Core, .NET Framework và </a:t>
            </a:r>
            <a:r xmlns:a="http://schemas.openxmlformats.org/drawingml/2006/main">
              <a:rPr lang="vi" sz="2600" dirty="0" err="1">
                <a:solidFill>
                  <a:srgbClr val="212121"/>
                </a:solidFill>
              </a:rPr>
              <a:t>Xamarin </a:t>
            </a:r>
            <a:r xmlns:a="http://schemas.openxmlformats.org/drawingml/2006/main">
              <a:rPr lang="vi" sz="2600" dirty="0">
                <a:solidFill>
                  <a:srgbClr val="212121"/>
                </a:solidFill>
              </a:rPr>
              <a:t>(được sử dụng để xây dựng các ứng dụng di động) vào một nền tảng duy nhất. Sự hợp nhất này nhằm mục đích đơn giản hóa việc phát triển và cung cấp trải nghiệm nhất quán trên các loại ứng dụng khác nhau </a:t>
            </a:r>
            <a:r xmlns:a="http://schemas.openxmlformats.org/drawingml/2006/main">
              <a:rPr lang="vi" sz="2600" dirty="0" smtClean="0">
                <a:solidFill>
                  <a:srgbClr val="212121"/>
                </a:solidFill>
              </a:rPr>
              <a:t>.</a:t>
            </a:r>
          </a:p>
          <a:p>
            <a:pPr lvl="0" algn="just">
              <a:buClr>
                <a:srgbClr val="973735"/>
              </a:buClr>
              <a:buSzPts val="1300"/>
            </a:pPr>
            <a:endParaRPr lang="en-US" sz="2600" dirty="0" smtClean="0">
              <a:solidFill>
                <a:srgbClr val="212121"/>
              </a:solidFill>
            </a:endParaRPr>
          </a:p>
          <a:p>
            <a:pPr xmlns:a="http://schemas.openxmlformats.org/drawingml/2006/main" marL="342900" lvl="0" indent="-342900" algn="just">
              <a:buClr>
                <a:srgbClr val="973735"/>
              </a:buClr>
              <a:buSzPts val="1300"/>
              <a:buFont typeface="Noto Sans Symbols"/>
              <a:buChar char="◆"/>
            </a:pPr>
            <a:r xmlns:a="http://schemas.openxmlformats.org/drawingml/2006/main">
              <a:rPr lang="vi" sz="2600" dirty="0" smtClean="0">
                <a:solidFill>
                  <a:srgbClr val="212121"/>
                </a:solidFill>
              </a:rPr>
              <a:t>. </a:t>
            </a:r>
            <a:r xmlns:a="http://schemas.openxmlformats.org/drawingml/2006/main">
              <a:rPr lang="vi" sz="2600" dirty="0">
                <a:solidFill>
                  <a:srgbClr val="212121"/>
                </a:solidFill>
              </a:rPr>
              <a:t>NET 6 trở lên </a:t>
            </a:r>
            <a:r xmlns:a="http://schemas.openxmlformats.org/drawingml/2006/main">
              <a:rPr lang="vi" sz="2600" dirty="0" smtClean="0">
                <a:solidFill>
                  <a:srgbClr val="212121"/>
                </a:solidFill>
              </a:rPr>
              <a:t>: . </a:t>
            </a:r>
            <a:r xmlns:a="http://schemas.openxmlformats.org/drawingml/2006/main">
              <a:rPr lang="vi" sz="2600" dirty="0">
                <a:solidFill>
                  <a:srgbClr val="212121"/>
                </a:solidFill>
              </a:rPr>
              <a:t>NET 6, được phát hành vào tháng 11 năm 2021, tiếp tục xu hướng nâng cao hiệu suất, cải thiện năng suất của nhà phát triển và mở rộng hỗ trợ cho nhiều khối lượng công việc và nền tảng hơn. Lộ trình của Microsoft bao gồm những cải tiến hơn nữa trong các lĩnh vực như phát triển dựa trên nền tảng đám mây, </a:t>
            </a:r>
            <a:r xmlns:a="http://schemas.openxmlformats.org/drawingml/2006/main">
              <a:rPr lang="vi" sz="2600" dirty="0" err="1">
                <a:solidFill>
                  <a:srgbClr val="212121"/>
                </a:solidFill>
              </a:rPr>
              <a:t>IoT </a:t>
            </a:r>
            <a:r xmlns:a="http://schemas.openxmlformats.org/drawingml/2006/main">
              <a:rPr lang="vi" sz="2600" dirty="0">
                <a:solidFill>
                  <a:srgbClr val="212121"/>
                </a:solidFill>
              </a:rPr>
              <a:t>, AI và học máy </a:t>
            </a:r>
            <a:r xmlns:a="http://schemas.openxmlformats.org/drawingml/2006/main">
              <a:rPr lang="vi" sz="2600" dirty="0" smtClean="0">
                <a:solidFill>
                  <a:srgbClr val="212121"/>
                </a:solidFill>
              </a:rPr>
              <a:t>.</a:t>
            </a:r>
          </a:p>
          <a:p>
            <a:pPr xmlns:a="http://schemas.openxmlformats.org/drawingml/2006/main" marL="342900" lvl="0" indent="-342900" algn="just">
              <a:buClr>
                <a:srgbClr val="973735"/>
              </a:buClr>
              <a:buSzPts val="1300"/>
              <a:buFont typeface="Noto Sans Symbols"/>
              <a:buChar char="◆"/>
            </a:pPr>
            <a:r xmlns:a="http://schemas.openxmlformats.org/drawingml/2006/main">
              <a:rPr lang="vi" sz="2600" b="0" i="0" u="none" strike="noStrike" cap="none" dirty="0" smtClean="0">
                <a:solidFill>
                  <a:srgbClr val="212121"/>
                </a:solidFill>
                <a:latin typeface="Arial"/>
                <a:ea typeface="Arial"/>
                <a:cs typeface="Arial"/>
                <a:sym typeface="Arial"/>
              </a:rPr>
              <a:t>.MẠNG LƯỚI</a:t>
            </a:r>
            <a:endParaRPr xmlns:a="http://schemas.openxmlformats.org/drawingml/2006/main" sz="2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92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xmlns:a="http://schemas.openxmlformats.org/drawingml/2006/main" marL="0" lvl="0" indent="0" algn="l" rtl="0">
              <a:lnSpc>
                <a:spcPct val="90000"/>
              </a:lnSpc>
              <a:spcBef>
                <a:spcPts val="0"/>
              </a:spcBef>
              <a:spcAft>
                <a:spcPts val="0"/>
              </a:spcAft>
              <a:buClr>
                <a:schemeClr val="dk1"/>
              </a:buClr>
              <a:buSzPct val="100000"/>
              <a:buFont typeface="Arial"/>
              <a:buNone/>
            </a:pPr>
            <a:r xmlns:a="http://schemas.openxmlformats.org/drawingml/2006/main">
              <a:rPr lang="vi" b="1" dirty="0" smtClean="0"/>
              <a:t>Lịch sử của </a:t>
            </a:r>
            <a:r xmlns:a="http://schemas.openxmlformats.org/drawingml/2006/main">
              <a:rPr lang="vi" b="1" dirty="0"/>
              <a:t>.NET </a:t>
            </a:r>
            <a:r xmlns:a="http://schemas.openxmlformats.org/drawingml/2006/main">
              <a:rPr lang="vi" b="1" dirty="0" smtClean="0"/>
              <a:t>Framework và .NET Core</a:t>
            </a:r>
            <a:endParaRPr xmlns:a="http://schemas.openxmlformats.org/drawingml/2006/main"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14" name="Google Shape;114;p4"/>
          <p:cNvSpPr txBox="1"/>
          <p:nvPr/>
        </p:nvSpPr>
        <p:spPr>
          <a:xfrm>
            <a:off x="275515" y="1378475"/>
            <a:ext cx="11391552" cy="3293169"/>
          </a:xfrm>
          <a:prstGeom prst="rect">
            <a:avLst/>
          </a:prstGeom>
          <a:noFill/>
          <a:ln>
            <a:noFill/>
          </a:ln>
        </p:spPr>
        <p:txBody>
          <a:bodyPr spcFirstLastPara="1" wrap="square" lIns="91425" tIns="45700" rIns="91425" bIns="45700" anchor="t" anchorCtr="0">
            <a:spAutoFit/>
          </a:bodyPr>
          <a:lstStyle/>
          <a:p>
            <a:pPr xmlns:a="http://schemas.openxmlformats.org/drawingml/2006/main" marL="342900" indent="-342900" algn="just">
              <a:buClr>
                <a:srgbClr val="973735"/>
              </a:buClr>
              <a:buSzPts val="1300"/>
              <a:buFont typeface="Noto Sans Symbols"/>
              <a:buChar char="◆"/>
            </a:pPr>
            <a:r xmlns:a="http://schemas.openxmlformats.org/drawingml/2006/main">
              <a:rPr lang="vi" sz="2600" dirty="0">
                <a:solidFill>
                  <a:srgbClr val="212121"/>
                </a:solidFill>
              </a:rPr>
              <a:t>.NET </a:t>
            </a:r>
            <a:r xmlns:a="http://schemas.openxmlformats.org/drawingml/2006/main">
              <a:rPr lang="vi" sz="2600" dirty="0" smtClean="0">
                <a:solidFill>
                  <a:srgbClr val="212121"/>
                </a:solidFill>
              </a:rPr>
              <a:t>8 (tháng 11 năm 2023) cho phép </a:t>
            </a:r>
            <a:r xmlns:a="http://schemas.openxmlformats.org/drawingml/2006/main">
              <a:rPr lang="vi" sz="2600" dirty="0">
                <a:solidFill>
                  <a:srgbClr val="212121"/>
                </a:solidFill>
              </a:rPr>
              <a:t>các nhà phát triển xây dựng nhiều ứng dụng, bao gồm Windows, web, thiết bị di động và bảng điều khiển.</a:t>
            </a:r>
            <a:endParaRPr xmlns:a="http://schemas.openxmlformats.org/drawingml/2006/main" lang="en-US" sz="2600" dirty="0" smtClean="0">
              <a:solidFill>
                <a:srgbClr val="212121"/>
              </a:solidFill>
            </a:endParaRPr>
          </a:p>
          <a:p>
            <a:pPr marL="342900" indent="-342900" algn="just">
              <a:buClr>
                <a:srgbClr val="973735"/>
              </a:buClr>
              <a:buSzPts val="1300"/>
              <a:buFont typeface="Noto Sans Symbols"/>
              <a:buChar char="◆"/>
            </a:pPr>
            <a:endParaRPr lang="en-US" sz="2600" dirty="0">
              <a:solidFill>
                <a:srgbClr val="212121"/>
              </a:solidFill>
            </a:endParaRPr>
          </a:p>
          <a:p>
            <a:pPr xmlns:a="http://schemas.openxmlformats.org/drawingml/2006/main" marL="342900" indent="-342900" algn="just">
              <a:buClr>
                <a:srgbClr val="973735"/>
              </a:buClr>
              <a:buSzPts val="1300"/>
              <a:buFont typeface="Noto Sans Symbols"/>
              <a:buChar char="◆"/>
            </a:pPr>
            <a:r xmlns:a="http://schemas.openxmlformats.org/drawingml/2006/main">
              <a:rPr lang="vi" sz="2600" dirty="0">
                <a:solidFill>
                  <a:srgbClr val="212121"/>
                </a:solidFill>
              </a:rPr>
              <a:t>Thông thường, mỗi phiên bản .NET mới đều mang đến những cải tiến về hiệu suất, tính năng và công cụ để cải thiện trải nghiệm phát triển và hỗ trợ nhiều tình huống ứng dụng hơn. Nếu .NET 8 đã được phát hành, bạn có thể mong đợi nó sẽ tiếp tục xu hướng đổi mới và cải tiến này trong hệ sinh thái .NET.</a:t>
            </a:r>
            <a:endParaRPr xmlns:a="http://schemas.openxmlformats.org/drawingml/2006/main" sz="2600" dirty="0">
              <a:solidFill>
                <a:srgbClr val="212121"/>
              </a:solidFill>
            </a:endParaRPr>
          </a:p>
        </p:txBody>
      </p:sp>
    </p:spTree>
    <p:extLst>
      <p:ext uri="{BB962C8B-B14F-4D97-AF65-F5344CB8AC3E}">
        <p14:creationId xmlns:p14="http://schemas.microsoft.com/office/powerpoint/2010/main" val="326730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xmlns:a="http://schemas.openxmlformats.org/drawingml/2006/main" lvl="0">
              <a:buSzPct val="100000"/>
            </a:pPr>
            <a:r xmlns:a="http://schemas.openxmlformats.org/drawingml/2006/main">
              <a:rPr lang="vi" b="1" dirty="0" smtClean="0"/>
              <a:t>Giới thiệu </a:t>
            </a:r>
            <a:r xmlns:a="http://schemas.openxmlformats.org/drawingml/2006/main">
              <a:rPr lang="vi" b="1" dirty="0"/>
              <a:t>.NET </a:t>
            </a:r>
            <a:r xmlns:a="http://schemas.openxmlformats.org/drawingml/2006/main">
              <a:rPr lang="vi" b="1" dirty="0" smtClean="0"/>
              <a:t>Core</a:t>
            </a:r>
            <a:endParaRPr xmlns:a="http://schemas.openxmlformats.org/drawingml/2006/main" b="1"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4" name="Google Shape;114;p4"/>
          <p:cNvSpPr txBox="1"/>
          <p:nvPr/>
        </p:nvSpPr>
        <p:spPr>
          <a:xfrm>
            <a:off x="275515" y="1378475"/>
            <a:ext cx="11391552" cy="4493497"/>
          </a:xfrm>
          <a:prstGeom prst="rect">
            <a:avLst/>
          </a:prstGeom>
          <a:noFill/>
          <a:ln>
            <a:noFill/>
          </a:ln>
        </p:spPr>
        <p:txBody>
          <a:bodyPr spcFirstLastPara="1" wrap="square" lIns="91425" tIns="45700" rIns="91425" bIns="45700" anchor="t" anchorCtr="0">
            <a:spAutoFit/>
          </a:bodyPr>
          <a:lstStyle/>
          <a:p>
            <a:pPr xmlns:a="http://schemas.openxmlformats.org/drawingml/2006/main" marL="342900" indent="-342900" algn="just">
              <a:buClr>
                <a:srgbClr val="973735"/>
              </a:buClr>
              <a:buSzPts val="1300"/>
              <a:buFont typeface="Noto Sans Symbols"/>
              <a:buChar char="◆"/>
            </a:pPr>
            <a:r xmlns:a="http://schemas.openxmlformats.org/drawingml/2006/main">
              <a:rPr lang="vi" sz="2600" dirty="0">
                <a:solidFill>
                  <a:srgbClr val="212121"/>
                </a:solidFill>
              </a:rPr>
              <a:t>Nguồn mở: Khung nguồn mở, nghĩa là mã nguồn của nó có sẵn miễn phí và có thể được sửa đổi và phân phối bởi bất kỳ ai.</a:t>
            </a:r>
          </a:p>
          <a:p>
            <a:pPr marL="342900" indent="-342900" algn="just">
              <a:buClr>
                <a:srgbClr val="973735"/>
              </a:buClr>
              <a:buSzPts val="1300"/>
              <a:buFont typeface="Noto Sans Symbols"/>
              <a:buChar char="◆"/>
            </a:pPr>
            <a:endParaRPr lang="en-US" sz="2600" dirty="0">
              <a:solidFill>
                <a:srgbClr val="212121"/>
              </a:solidFill>
            </a:endParaRPr>
          </a:p>
          <a:p>
            <a:pPr xmlns:a="http://schemas.openxmlformats.org/drawingml/2006/main" marL="342900" indent="-342900" algn="just">
              <a:buClr>
                <a:srgbClr val="973735"/>
              </a:buClr>
              <a:buSzPts val="1300"/>
              <a:buFont typeface="Noto Sans Symbols"/>
              <a:buChar char="◆"/>
            </a:pPr>
            <a:r xmlns:a="http://schemas.openxmlformats.org/drawingml/2006/main">
              <a:rPr lang="vi" sz="2600" dirty="0">
                <a:solidFill>
                  <a:srgbClr val="212121"/>
                </a:solidFill>
              </a:rPr>
              <a:t>Đa nền tảng: Nhấn mạnh rằng .NET Core được thiết kế để chạy trên nhiều hệ điều hành khác nhau, bao gồm Windows, </a:t>
            </a:r>
            <a:r xmlns:a="http://schemas.openxmlformats.org/drawingml/2006/main">
              <a:rPr lang="vi" sz="2600" dirty="0" err="1">
                <a:solidFill>
                  <a:srgbClr val="212121"/>
                </a:solidFill>
              </a:rPr>
              <a:t>macOS </a:t>
            </a:r>
            <a:r xmlns:a="http://schemas.openxmlformats.org/drawingml/2006/main">
              <a:rPr lang="vi" sz="2600" dirty="0">
                <a:solidFill>
                  <a:srgbClr val="212121"/>
                </a:solidFill>
              </a:rPr>
              <a:t>và Linux.</a:t>
            </a:r>
            <a:endParaRPr xmlns:a="http://schemas.openxmlformats.org/drawingml/2006/main" lang="en-US" sz="2600" dirty="0">
              <a:solidFill>
                <a:srgbClr val="212121"/>
              </a:solidFill>
            </a:endParaRPr>
          </a:p>
          <a:p>
            <a:pPr marL="342900" indent="-342900" algn="just">
              <a:buClr>
                <a:srgbClr val="973735"/>
              </a:buClr>
              <a:buSzPts val="1300"/>
              <a:buFont typeface="Noto Sans Symbols"/>
              <a:buChar char="◆"/>
            </a:pPr>
            <a:endParaRPr lang="en-US" sz="2600" dirty="0">
              <a:solidFill>
                <a:srgbClr val="212121"/>
              </a:solidFill>
            </a:endParaRPr>
          </a:p>
          <a:p>
            <a:pPr xmlns:a="http://schemas.openxmlformats.org/drawingml/2006/main" marL="342900" indent="-342900" algn="just">
              <a:buClr>
                <a:srgbClr val="973735"/>
              </a:buClr>
              <a:buSzPts val="1300"/>
              <a:buFont typeface="Noto Sans Symbols"/>
              <a:buChar char="◆"/>
            </a:pPr>
            <a:r xmlns:a="http://schemas.openxmlformats.org/drawingml/2006/main">
              <a:rPr lang="vi" sz="2600" dirty="0">
                <a:solidFill>
                  <a:srgbClr val="212121"/>
                </a:solidFill>
              </a:rPr>
              <a:t>Khung mô-đun: Mô tả bản chất mô-đun của .NET Core, trong đó các chức năng được chia thành các gói </a:t>
            </a:r>
            <a:r xmlns:a="http://schemas.openxmlformats.org/drawingml/2006/main">
              <a:rPr lang="vi" sz="2600" dirty="0" err="1">
                <a:solidFill>
                  <a:srgbClr val="212121"/>
                </a:solidFill>
              </a:rPr>
              <a:t>NuGet riêng lẻ </a:t>
            </a:r>
            <a:r xmlns:a="http://schemas.openxmlformats.org/drawingml/2006/main">
              <a:rPr lang="vi" sz="2600" dirty="0">
                <a:solidFill>
                  <a:srgbClr val="212121"/>
                </a:solidFill>
              </a:rPr>
              <a:t>.</a:t>
            </a:r>
            <a:endParaRPr xmlns:a="http://schemas.openxmlformats.org/drawingml/2006/main" lang="en-US" sz="2600" dirty="0">
              <a:solidFill>
                <a:srgbClr val="212121"/>
              </a:solidFill>
            </a:endParaRPr>
          </a:p>
          <a:p>
            <a:pPr marL="342900" indent="-342900" algn="just">
              <a:buClr>
                <a:srgbClr val="973735"/>
              </a:buClr>
              <a:buSzPts val="1300"/>
              <a:buFont typeface="Noto Sans Symbols"/>
              <a:buChar char="◆"/>
            </a:pPr>
            <a:endParaRPr lang="en-US" sz="2600" dirty="0">
              <a:solidFill>
                <a:srgbClr val="212121"/>
              </a:solidFill>
            </a:endParaRPr>
          </a:p>
          <a:p>
            <a:pPr xmlns:a="http://schemas.openxmlformats.org/drawingml/2006/main" marL="342900" indent="-342900" algn="just">
              <a:buClr>
                <a:srgbClr val="973735"/>
              </a:buClr>
              <a:buSzPts val="1300"/>
              <a:buFont typeface="Noto Sans Symbols"/>
              <a:buChar char="◆"/>
            </a:pPr>
            <a:r xmlns:a="http://schemas.openxmlformats.org/drawingml/2006/main">
              <a:rPr lang="vi" sz="2600" dirty="0">
                <a:solidFill>
                  <a:srgbClr val="212121"/>
                </a:solidFill>
              </a:rPr>
              <a:t>Hiệu suất và khả năng mở rộng: Nêu bật các lợi ích về hiệu suất của .NET Core, chẳng hạn như thời gian chạy hiệu quả và các thư viện được tối ưu hóa.</a:t>
            </a:r>
          </a:p>
        </p:txBody>
      </p:sp>
    </p:spTree>
    <p:extLst>
      <p:ext uri="{BB962C8B-B14F-4D97-AF65-F5344CB8AC3E}">
        <p14:creationId xmlns:p14="http://schemas.microsoft.com/office/powerpoint/2010/main" val="58555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916484" cy="575433"/>
          </a:xfrm>
          <a:prstGeom prst="rect">
            <a:avLst/>
          </a:prstGeom>
          <a:solidFill>
            <a:schemeClr val="lt1"/>
          </a:solidFill>
          <a:ln>
            <a:noFill/>
          </a:ln>
        </p:spPr>
        <p:txBody>
          <a:bodyPr spcFirstLastPara="1" wrap="square" lIns="91425" tIns="45700" rIns="91425" bIns="45700" anchor="ctr" anchorCtr="0">
            <a:normAutofit fontScale="90000"/>
          </a:bodyPr>
          <a:lstStyle/>
          <a:p>
            <a:r xmlns:a="http://schemas.openxmlformats.org/drawingml/2006/main">
              <a:rPr lang="vi" b="1" dirty="0"/>
              <a:t>.NET 8: Hiệu suất và năng suất nâng cao</a:t>
            </a:r>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14" name="Google Shape;114;p4"/>
          <p:cNvSpPr txBox="1"/>
          <p:nvPr/>
        </p:nvSpPr>
        <p:spPr>
          <a:xfrm>
            <a:off x="275515" y="1378475"/>
            <a:ext cx="11391552" cy="4893607"/>
          </a:xfrm>
          <a:prstGeom prst="rect">
            <a:avLst/>
          </a:prstGeom>
          <a:noFill/>
          <a:ln>
            <a:noFill/>
          </a:ln>
        </p:spPr>
        <p:txBody>
          <a:bodyPr spcFirstLastPara="1" wrap="square" lIns="91425" tIns="45700" rIns="91425" bIns="45700" anchor="t" anchorCtr="0">
            <a:spAutoFit/>
          </a:bodyPr>
          <a:lstStyle/>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a:solidFill>
                  <a:srgbClr val="212121"/>
                </a:solidFill>
              </a:rPr>
              <a:t>Biên dịch AOT gốc: </a:t>
            </a:r>
            <a:r xmlns:a="http://schemas.openxmlformats.org/drawingml/2006/main">
              <a:rPr lang="vi" sz="2600" dirty="0">
                <a:solidFill>
                  <a:srgbClr val="212121"/>
                </a:solidFill>
              </a:rPr>
              <a:t>Giới thiệu AOT gốc như một tùy chọn triển khai mới để tạo các ứng dụng độc lập với thời gian khởi động nhanh hơn và dung lượng bộ nhớ nhỏ hơn.</a:t>
            </a:r>
            <a:endParaRPr xmlns:a="http://schemas.openxmlformats.org/drawingml/2006/main" lang="en-US" sz="2600" dirty="0">
              <a:solidFill>
                <a:srgbClr val="212121"/>
              </a:solidFill>
            </a:endParaRPr>
          </a:p>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a:solidFill>
                  <a:srgbClr val="212121"/>
                </a:solidFill>
              </a:rPr>
              <a:t>Cải tiến vùng chứa: </a:t>
            </a:r>
            <a:r xmlns:a="http://schemas.openxmlformats.org/drawingml/2006/main">
              <a:rPr lang="vi" sz="2600" dirty="0">
                <a:solidFill>
                  <a:srgbClr val="212121"/>
                </a:solidFill>
              </a:rPr>
              <a:t>Thảo luận về các cải tiến cho các ứng dụng được chứa trong vùng chứa, chẳng hạn như cải thiện kích thước hình ảnh và tối ưu hóa thời gian khởi động.</a:t>
            </a:r>
            <a:endParaRPr xmlns:a="http://schemas.openxmlformats.org/drawingml/2006/main" lang="en-US" sz="2600" dirty="0">
              <a:solidFill>
                <a:srgbClr val="212121"/>
              </a:solidFill>
            </a:endParaRPr>
          </a:p>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a:solidFill>
                  <a:srgbClr val="212121"/>
                </a:solidFill>
              </a:rPr>
              <a:t>Cải tiến hiệu suất: </a:t>
            </a:r>
            <a:r xmlns:a="http://schemas.openxmlformats.org/drawingml/2006/main">
              <a:rPr lang="vi" sz="2600" dirty="0">
                <a:solidFill>
                  <a:srgbClr val="212121"/>
                </a:solidFill>
              </a:rPr>
              <a:t>Đề cập ngắn gọn các cải tiến hiệu suất khác nhau trên khung, bao gồm tối ưu hóa trong thư viện lõi và thời gian chạy.</a:t>
            </a:r>
          </a:p>
          <a:p>
            <a:pPr xmlns:a="http://schemas.openxmlformats.org/drawingml/2006/main" marL="342900" indent="-342900" algn="just">
              <a:buClr>
                <a:srgbClr val="973735"/>
              </a:buClr>
              <a:buSzPts val="1300"/>
              <a:buFont typeface="Noto Sans Symbols"/>
              <a:buChar char="◆"/>
            </a:pPr>
            <a:r xmlns:a="http://schemas.openxmlformats.org/drawingml/2006/main">
              <a:rPr lang="vi" sz="2600" b="1" dirty="0">
                <a:solidFill>
                  <a:srgbClr val="212121"/>
                </a:solidFill>
              </a:rPr>
              <a:t>Khả năng quan sát và chẩn đoán: </a:t>
            </a:r>
            <a:r xmlns:a="http://schemas.openxmlformats.org/drawingml/2006/main">
              <a:rPr lang="vi" sz="2600" dirty="0">
                <a:solidFill>
                  <a:srgbClr val="212121"/>
                </a:solidFill>
              </a:rPr>
              <a:t>Giới thiệu các công cụ và API mới để theo dõi và chẩn đoán các ứng dụng .NET, cho phép hiểu rõ hơn về hành vi và cách khắc phục sự cố của ứng dụng.</a:t>
            </a:r>
          </a:p>
          <a:p>
            <a:pPr marL="34290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22554051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2735</Words>
  <Application>Microsoft Office PowerPoint</Application>
  <PresentationFormat>Widescreen</PresentationFormat>
  <Paragraphs>282</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Quattrocento Sans</vt:lpstr>
      <vt:lpstr>Arial</vt:lpstr>
      <vt:lpstr>Noto Sans Symbols</vt:lpstr>
      <vt:lpstr>Calibri</vt:lpstr>
      <vt:lpstr>Office Theme</vt:lpstr>
      <vt:lpstr> Introduction to .NET Core Platform and Visual Studio.NET</vt:lpstr>
      <vt:lpstr>Objectives </vt:lpstr>
      <vt:lpstr>.NET Framework and .NET</vt:lpstr>
      <vt:lpstr>The History of .NET Framework and .NET Core</vt:lpstr>
      <vt:lpstr>The History of .NET Framework and .NET Core</vt:lpstr>
      <vt:lpstr>The History of .NET Framework and .NET Core</vt:lpstr>
      <vt:lpstr>The History of .NET Framework and .NET Core</vt:lpstr>
      <vt:lpstr>Introducing .NET Core</vt:lpstr>
      <vt:lpstr>.NET 8: Enhanced Performance and Productivity</vt:lpstr>
      <vt:lpstr>.NET 8: Modern Language Features and APIs</vt:lpstr>
      <vt:lpstr>.NET Core Architecture</vt:lpstr>
      <vt:lpstr>.NET 8</vt:lpstr>
      <vt:lpstr>Core Common Language Runtime(CoreCLR)</vt:lpstr>
      <vt:lpstr>PowerPoint Presentation</vt:lpstr>
      <vt:lpstr>Advantages of Core CLR</vt:lpstr>
      <vt:lpstr>Common Language Infrastructure</vt:lpstr>
      <vt:lpstr>Cross-Platform Application</vt:lpstr>
      <vt:lpstr>Cross-Platform Application</vt:lpstr>
      <vt:lpstr>What is the .NET Standard?</vt:lpstr>
      <vt:lpstr>Comparisons Table</vt:lpstr>
      <vt:lpstr>PowerPoint Presentation</vt:lpstr>
      <vt:lpstr>Benefits of using .NET</vt:lpstr>
      <vt:lpstr>Benefits of using .NET</vt:lpstr>
      <vt:lpstr>Why C# is selected as develop application?</vt:lpstr>
      <vt:lpstr>Why C# is selected as develop application?</vt:lpstr>
      <vt:lpstr>Introduction to dotnet CLI</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Nuget packages</vt:lpstr>
      <vt:lpstr>Introduction to Nuget packages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.NET Core Platform and Visual Studio.NET</dc:title>
  <cp:lastModifiedBy>Thanh Van</cp:lastModifiedBy>
  <cp:revision>19</cp:revision>
  <dcterms:created xsi:type="dcterms:W3CDTF">2021-01-25T08:25:31Z</dcterms:created>
  <dcterms:modified xsi:type="dcterms:W3CDTF">2024-04-07T10:05:20Z</dcterms:modified>
</cp:coreProperties>
</file>