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477" r:id="rId3"/>
    <p:sldId id="278" r:id="rId4"/>
    <p:sldId id="478" r:id="rId5"/>
    <p:sldId id="490" r:id="rId6"/>
    <p:sldId id="488" r:id="rId7"/>
    <p:sldId id="480" r:id="rId8"/>
    <p:sldId id="489" r:id="rId9"/>
    <p:sldId id="481" r:id="rId10"/>
    <p:sldId id="507" r:id="rId11"/>
    <p:sldId id="482" r:id="rId12"/>
    <p:sldId id="483" r:id="rId13"/>
    <p:sldId id="496" r:id="rId14"/>
    <p:sldId id="485" r:id="rId15"/>
    <p:sldId id="484" r:id="rId16"/>
    <p:sldId id="486" r:id="rId17"/>
    <p:sldId id="487" r:id="rId18"/>
    <p:sldId id="508" r:id="rId19"/>
    <p:sldId id="509" r:id="rId20"/>
    <p:sldId id="500" r:id="rId21"/>
    <p:sldId id="510" r:id="rId22"/>
    <p:sldId id="516" r:id="rId23"/>
    <p:sldId id="511" r:id="rId24"/>
    <p:sldId id="512" r:id="rId25"/>
    <p:sldId id="491" r:id="rId26"/>
    <p:sldId id="493" r:id="rId27"/>
    <p:sldId id="495" r:id="rId28"/>
    <p:sldId id="494" r:id="rId29"/>
    <p:sldId id="497" r:id="rId30"/>
    <p:sldId id="502" r:id="rId31"/>
    <p:sldId id="515" r:id="rId32"/>
    <p:sldId id="498" r:id="rId33"/>
    <p:sldId id="504" r:id="rId34"/>
    <p:sldId id="499" r:id="rId35"/>
    <p:sldId id="506" r:id="rId36"/>
    <p:sldId id="503" r:id="rId37"/>
    <p:sldId id="513" r:id="rId38"/>
    <p:sldId id="501" r:id="rId39"/>
    <p:sldId id="517" r:id="rId40"/>
    <p:sldId id="518" r:id="rId41"/>
    <p:sldId id="519" r:id="rId42"/>
    <p:sldId id="266" r:id="rId43"/>
    <p:sldId id="514" r:id="rId44"/>
  </p:sldIdLst>
  <p:sldSz cx="12192000" cy="6858000"/>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4826" autoAdjust="0"/>
  </p:normalViewPr>
  <p:slideViewPr>
    <p:cSldViewPr snapToGrid="0">
      <p:cViewPr varScale="1">
        <p:scale>
          <a:sx n="68" d="100"/>
          <a:sy n="68" d="100"/>
        </p:scale>
        <p:origin x="6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95735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732077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2572868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308842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45751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220837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4081846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4030277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77638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640424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322829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122366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809049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242378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2143730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4027950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627862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3651390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1965663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2272443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147049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585089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334589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38</a:t>
            </a:fld>
            <a:endParaRPr lang="en-US"/>
          </a:p>
        </p:txBody>
      </p:sp>
    </p:spTree>
    <p:extLst>
      <p:ext uri="{BB962C8B-B14F-4D97-AF65-F5344CB8AC3E}">
        <p14:creationId xmlns:p14="http://schemas.microsoft.com/office/powerpoint/2010/main" val="2962797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3754546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1379036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41</a:t>
            </a:fld>
            <a:endParaRPr lang="en-US"/>
          </a:p>
        </p:txBody>
      </p:sp>
    </p:spTree>
    <p:extLst>
      <p:ext uri="{BB962C8B-B14F-4D97-AF65-F5344CB8AC3E}">
        <p14:creationId xmlns:p14="http://schemas.microsoft.com/office/powerpoint/2010/main" val="3043204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43</a:t>
            </a:fld>
            <a:endParaRPr lang="en-US"/>
          </a:p>
        </p:txBody>
      </p:sp>
    </p:spTree>
    <p:extLst>
      <p:ext uri="{BB962C8B-B14F-4D97-AF65-F5344CB8AC3E}">
        <p14:creationId xmlns:p14="http://schemas.microsoft.com/office/powerpoint/2010/main" val="12664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386844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99244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76250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74700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240823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xmlns:a="http://schemas.openxmlformats.org/drawingml/2006/main">
              <a:rPr lang="vi" dirty="0" smtClean="0"/>
              <a:t>https://docs.microsoft.com/en-us/dotnet/csharp/programming-guide/classes-and-structs/structors</a:t>
            </a:r>
            <a:endParaRPr xmlns:a="http://schemas.openxmlformats.org/drawingml/2006/main"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223547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724" y="2241458"/>
            <a:ext cx="1072055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sym typeface="Arial"/>
              </a:rPr>
              <a:t>Lập trình hướng đối tượng</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Khả năng hiển thị của thành viên</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138223" y="1593564"/>
            <a:ext cx="12107917" cy="4383701"/>
          </a:xfrm>
          <a:prstGeom prst="rect">
            <a:avLst/>
          </a:prstGeom>
          <a:noFill/>
        </p:spPr>
        <p:txBody>
          <a:bodyPr wrap="square">
            <a:spAutoFit/>
          </a:bodyPr>
          <a:lstStyle/>
          <a:p>
            <a:pPr xmlns:a="http://schemas.openxmlformats.org/drawingml/2006/main"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xmlns:a="http://schemas.openxmlformats.org/drawingml/2006/main">
              <a:rPr lang="vi" sz="2300">
                <a:solidFill>
                  <a:srgbClr val="0070C0"/>
                </a:solidFill>
                <a:latin typeface="+mj-lt"/>
              </a:rPr>
              <a:t>nội bộ </a:t>
            </a:r>
            <a:r xmlns:a="http://schemas.openxmlformats.org/drawingml/2006/main">
              <a:rPr lang="vi" sz="2300">
                <a:latin typeface="+mj-lt"/>
              </a:rPr>
              <a:t>: Loại hoặc thành viên có thể được truy cập bằng bất kỳ mã nào trong cùng một hội đồng, nhưng không phải từ một hội đồng khác</a:t>
            </a:r>
          </a:p>
          <a:p>
            <a:pPr xmlns:a="http://schemas.openxmlformats.org/drawingml/2006/main"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xmlns:a="http://schemas.openxmlformats.org/drawingml/2006/main">
              <a:rPr lang="vi" sz="2300">
                <a:solidFill>
                  <a:srgbClr val="0070C0"/>
                </a:solidFill>
                <a:latin typeface="+mj-lt"/>
              </a:rPr>
              <a:t>protected nội bộ </a:t>
            </a:r>
            <a:r xmlns:a="http://schemas.openxmlformats.org/drawingml/2006/main">
              <a:rPr lang="vi" sz="2300">
                <a:latin typeface="+mj-lt"/>
              </a:rPr>
              <a:t>: Loại hoặc thành viên có thể được truy cập bằng bất kỳ mã nào trong hợp ngữ mà nó được khai báo hoặc từ bên trong lớp dẫn xuất trong hợp ngữ khác</a:t>
            </a:r>
          </a:p>
          <a:p>
            <a:pPr xmlns:a="http://schemas.openxmlformats.org/drawingml/2006/main"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xmlns:a="http://schemas.openxmlformats.org/drawingml/2006/main">
              <a:rPr lang="vi" sz="2300">
                <a:solidFill>
                  <a:srgbClr val="0070C0"/>
                </a:solidFill>
                <a:latin typeface="+mj-lt"/>
              </a:rPr>
              <a:t>được bảo vệ riêng tư </a:t>
            </a:r>
            <a:r xmlns:a="http://schemas.openxmlformats.org/drawingml/2006/main">
              <a:rPr lang="vi" sz="2300">
                <a:latin typeface="+mj-lt"/>
              </a:rPr>
              <a:t>: Loại hoặc thành viên chỉ có thể được truy cập trong tập hợp khai báo của nó, bằng mã trong cùng một lớp hoặc trong một loại có nguồn gốc từ lớp đó</a:t>
            </a:r>
          </a:p>
        </p:txBody>
      </p:sp>
    </p:spTree>
    <p:extLst>
      <p:ext uri="{BB962C8B-B14F-4D97-AF65-F5344CB8AC3E}">
        <p14:creationId xmlns:p14="http://schemas.microsoft.com/office/powerpoint/2010/main" val="599692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Đóng gói OOP</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C896355-DFB3-4DBC-B36E-32CCCA455558}"/>
              </a:ext>
            </a:extLst>
          </p:cNvPr>
          <p:cNvSpPr txBox="1"/>
          <p:nvPr/>
        </p:nvSpPr>
        <p:spPr>
          <a:xfrm>
            <a:off x="172440" y="1272417"/>
            <a:ext cx="11789184" cy="5281189"/>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defRPr/>
            </a:pPr>
            <a:r xmlns:a="http://schemas.openxmlformats.org/drawingml/2006/main">
              <a:rPr lang="vi" sz="2600"/>
              <a:t>Đóng gói được định nghĩa là dữ liệu liên kết và mã thao tác nó cùng nhau trong một đơn vị</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defRPr/>
            </a:pPr>
            <a:r xmlns:a="http://schemas.openxmlformats.org/drawingml/2006/main">
              <a:rPr lang="vi" sz="2600"/>
              <a:t>Dữ liệu được ràng buộc riêng tư trong một lớp mà không có quyền truy cập trực tiếp từ bên ngoài lớp</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defRPr/>
            </a:pPr>
            <a:r xmlns:a="http://schemas.openxmlformats.org/drawingml/2006/main">
              <a:rPr lang="vi" sz="2600"/>
              <a:t>Tất cả các đối tượng cần đọc hoặc sửa đổi dữ liệu của một đối tượng nên thực hiện thông qua các phương thức public mà một lớp cung cấp</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defRPr/>
            </a:pPr>
            <a:r xmlns:a="http://schemas.openxmlformats.org/drawingml/2006/main">
              <a:rPr lang="vi" sz="2600"/>
              <a:t>Đặc tính này được gọi là ẩn dữ liệu và làm cho mã ít bị lỗi hơn bằng cách xác định một số điểm nhập giới hạn cho dữ liệu của đối tượng</a:t>
            </a:r>
          </a:p>
        </p:txBody>
      </p:sp>
    </p:spTree>
    <p:extLst>
      <p:ext uri="{BB962C8B-B14F-4D97-AF65-F5344CB8AC3E}">
        <p14:creationId xmlns:p14="http://schemas.microsoft.com/office/powerpoint/2010/main" val="3668852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itle 2">
            <a:extLst>
              <a:ext uri="{FF2B5EF4-FFF2-40B4-BE49-F238E27FC236}">
                <a16:creationId xmlns:a16="http://schemas.microsoft.com/office/drawing/2014/main" id="{F0CAF2EC-0230-432F-AC52-F3CD68093DC9}"/>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Đóng gói OOP</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2A9C9A2F-4BB9-4791-BC84-53CFBFF6FCEB}"/>
              </a:ext>
            </a:extLst>
          </p:cNvPr>
          <p:cNvPicPr>
            <a:picLocks noChangeAspect="1"/>
          </p:cNvPicPr>
          <p:nvPr/>
        </p:nvPicPr>
        <p:blipFill>
          <a:blip r:embed="rId3"/>
          <a:stretch>
            <a:fillRect/>
          </a:stretch>
        </p:blipFill>
        <p:spPr>
          <a:xfrm>
            <a:off x="0" y="1528476"/>
            <a:ext cx="6991513" cy="4512103"/>
          </a:xfrm>
          <a:prstGeom prst="rect">
            <a:avLst/>
          </a:prstGeom>
        </p:spPr>
      </p:pic>
      <p:pic>
        <p:nvPicPr>
          <p:cNvPr id="9" name="Picture 8">
            <a:extLst>
              <a:ext uri="{FF2B5EF4-FFF2-40B4-BE49-F238E27FC236}">
                <a16:creationId xmlns:a16="http://schemas.microsoft.com/office/drawing/2014/main" id="{FC75A210-66F5-4A86-8F05-EC7EB00EC134}"/>
              </a:ext>
            </a:extLst>
          </p:cNvPr>
          <p:cNvPicPr>
            <a:picLocks noChangeAspect="1"/>
          </p:cNvPicPr>
          <p:nvPr/>
        </p:nvPicPr>
        <p:blipFill>
          <a:blip r:embed="rId4"/>
          <a:stretch>
            <a:fillRect/>
          </a:stretch>
        </p:blipFill>
        <p:spPr>
          <a:xfrm>
            <a:off x="4353268" y="1636564"/>
            <a:ext cx="7745968" cy="2882426"/>
          </a:xfrm>
          <a:prstGeom prst="rect">
            <a:avLst/>
          </a:prstGeom>
          <a:ln>
            <a:solidFill>
              <a:schemeClr val="accent1"/>
            </a:solidFill>
          </a:ln>
        </p:spPr>
      </p:pic>
      <p:pic>
        <p:nvPicPr>
          <p:cNvPr id="11" name="Picture 10">
            <a:extLst>
              <a:ext uri="{FF2B5EF4-FFF2-40B4-BE49-F238E27FC236}">
                <a16:creationId xmlns:a16="http://schemas.microsoft.com/office/drawing/2014/main" id="{D86611AC-1F7B-405F-8D66-AB02457DB7F5}"/>
              </a:ext>
            </a:extLst>
          </p:cNvPr>
          <p:cNvPicPr>
            <a:picLocks noChangeAspect="1"/>
          </p:cNvPicPr>
          <p:nvPr/>
        </p:nvPicPr>
        <p:blipFill>
          <a:blip r:embed="rId5"/>
          <a:stretch>
            <a:fillRect/>
          </a:stretch>
        </p:blipFill>
        <p:spPr>
          <a:xfrm>
            <a:off x="7762423" y="5294928"/>
            <a:ext cx="3305361" cy="850451"/>
          </a:xfrm>
          <a:prstGeom prst="rect">
            <a:avLst/>
          </a:prstGeom>
          <a:ln w="19050">
            <a:noFill/>
          </a:ln>
        </p:spPr>
      </p:pic>
    </p:spTree>
    <p:extLst>
      <p:ext uri="{BB962C8B-B14F-4D97-AF65-F5344CB8AC3E}">
        <p14:creationId xmlns:p14="http://schemas.microsoft.com/office/powerpoint/2010/main" val="618023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39925" y="650148"/>
            <a:ext cx="11880953"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Thuộc tính tự động chỉ đọc và thuộc tính chỉ ban đầu</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1" name="TextBox 10">
            <a:extLst>
              <a:ext uri="{FF2B5EF4-FFF2-40B4-BE49-F238E27FC236}">
                <a16:creationId xmlns:a16="http://schemas.microsoft.com/office/drawing/2014/main" id="{322526E8-2C7E-4F57-BB7C-EA9F2847C0D9}"/>
              </a:ext>
            </a:extLst>
          </p:cNvPr>
          <p:cNvSpPr txBox="1"/>
          <p:nvPr/>
        </p:nvSpPr>
        <p:spPr>
          <a:xfrm>
            <a:off x="-65769" y="1436448"/>
            <a:ext cx="11800901" cy="800219"/>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300"/>
              <a:t>Khi chúng ta chỉ viết một thuộc tính bằng "get", nó sẽ tự động trở thành thuộc tính Chỉ đọc hoặc chúng ta có thể sử dụng </a:t>
            </a:r>
            <a:r xmlns:a="http://schemas.openxmlformats.org/drawingml/2006/main">
              <a:rPr lang="vi" sz="2300" b="1"/>
              <a:t>thuộc tính Chỉ ban đầu</a:t>
            </a:r>
            <a:r xmlns:a="http://schemas.openxmlformats.org/drawingml/2006/main">
              <a:rPr lang="vi" sz="2300"/>
              <a:t>  </a:t>
            </a:r>
          </a:p>
        </p:txBody>
      </p:sp>
      <p:grpSp>
        <p:nvGrpSpPr>
          <p:cNvPr id="14" name="Group 13">
            <a:extLst>
              <a:ext uri="{FF2B5EF4-FFF2-40B4-BE49-F238E27FC236}">
                <a16:creationId xmlns:a16="http://schemas.microsoft.com/office/drawing/2014/main" id="{9987775D-99C0-4A35-9530-D7482401ADA3}"/>
              </a:ext>
            </a:extLst>
          </p:cNvPr>
          <p:cNvGrpSpPr/>
          <p:nvPr/>
        </p:nvGrpSpPr>
        <p:grpSpPr>
          <a:xfrm>
            <a:off x="5834681" y="2524659"/>
            <a:ext cx="6104078" cy="3411111"/>
            <a:chOff x="6096000" y="2182917"/>
            <a:chExt cx="5918548" cy="3308116"/>
          </a:xfrm>
        </p:grpSpPr>
        <p:pic>
          <p:nvPicPr>
            <p:cNvPr id="8" name="Picture 7">
              <a:extLst>
                <a:ext uri="{FF2B5EF4-FFF2-40B4-BE49-F238E27FC236}">
                  <a16:creationId xmlns:a16="http://schemas.microsoft.com/office/drawing/2014/main" id="{48A4FD3D-60B2-4931-8F35-E1358311812C}"/>
                </a:ext>
              </a:extLst>
            </p:cNvPr>
            <p:cNvPicPr>
              <a:picLocks noChangeAspect="1"/>
            </p:cNvPicPr>
            <p:nvPr/>
          </p:nvPicPr>
          <p:blipFill>
            <a:blip r:embed="rId3"/>
            <a:stretch>
              <a:fillRect/>
            </a:stretch>
          </p:blipFill>
          <p:spPr>
            <a:xfrm>
              <a:off x="6096000" y="2182917"/>
              <a:ext cx="5918548" cy="3308116"/>
            </a:xfrm>
            <a:prstGeom prst="rect">
              <a:avLst/>
            </a:prstGeom>
          </p:spPr>
        </p:pic>
        <p:sp>
          <p:nvSpPr>
            <p:cNvPr id="10" name="Rectangle 9">
              <a:extLst>
                <a:ext uri="{FF2B5EF4-FFF2-40B4-BE49-F238E27FC236}">
                  <a16:creationId xmlns:a16="http://schemas.microsoft.com/office/drawing/2014/main" id="{BBD16167-EDFB-4EB0-BF26-E2DB3AB8228B}"/>
                </a:ext>
              </a:extLst>
            </p:cNvPr>
            <p:cNvSpPr/>
            <p:nvPr/>
          </p:nvSpPr>
          <p:spPr>
            <a:xfrm>
              <a:off x="6900087" y="2621046"/>
              <a:ext cx="4285363" cy="28164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81C93BE9-B06F-44ED-8CE9-EDF0D2A97C65}"/>
              </a:ext>
            </a:extLst>
          </p:cNvPr>
          <p:cNvPicPr>
            <a:picLocks noChangeAspect="1"/>
          </p:cNvPicPr>
          <p:nvPr/>
        </p:nvPicPr>
        <p:blipFill>
          <a:blip r:embed="rId4"/>
          <a:stretch>
            <a:fillRect/>
          </a:stretch>
        </p:blipFill>
        <p:spPr>
          <a:xfrm>
            <a:off x="10070113" y="5436811"/>
            <a:ext cx="2062605" cy="980326"/>
          </a:xfrm>
          <a:prstGeom prst="rect">
            <a:avLst/>
          </a:prstGeom>
        </p:spPr>
      </p:pic>
      <p:grpSp>
        <p:nvGrpSpPr>
          <p:cNvPr id="24" name="Group 23">
            <a:extLst>
              <a:ext uri="{FF2B5EF4-FFF2-40B4-BE49-F238E27FC236}">
                <a16:creationId xmlns:a16="http://schemas.microsoft.com/office/drawing/2014/main" id="{1B095ABF-FF1D-4B56-B84F-EBBD5F868F93}"/>
              </a:ext>
            </a:extLst>
          </p:cNvPr>
          <p:cNvGrpSpPr/>
          <p:nvPr/>
        </p:nvGrpSpPr>
        <p:grpSpPr>
          <a:xfrm>
            <a:off x="679485" y="2414040"/>
            <a:ext cx="4056020" cy="3793812"/>
            <a:chOff x="587122" y="2177293"/>
            <a:chExt cx="4056020" cy="3793812"/>
          </a:xfrm>
        </p:grpSpPr>
        <p:pic>
          <p:nvPicPr>
            <p:cNvPr id="3" name="Picture 2">
              <a:extLst>
                <a:ext uri="{FF2B5EF4-FFF2-40B4-BE49-F238E27FC236}">
                  <a16:creationId xmlns:a16="http://schemas.microsoft.com/office/drawing/2014/main" id="{99FF616A-2E74-422C-B7FA-4F1B7A9B7ABA}"/>
                </a:ext>
              </a:extLst>
            </p:cNvPr>
            <p:cNvPicPr>
              <a:picLocks noChangeAspect="1"/>
            </p:cNvPicPr>
            <p:nvPr/>
          </p:nvPicPr>
          <p:blipFill>
            <a:blip r:embed="rId5"/>
            <a:stretch>
              <a:fillRect/>
            </a:stretch>
          </p:blipFill>
          <p:spPr>
            <a:xfrm>
              <a:off x="587122" y="2177293"/>
              <a:ext cx="4056020" cy="3793812"/>
            </a:xfrm>
            <a:prstGeom prst="rect">
              <a:avLst/>
            </a:prstGeom>
          </p:spPr>
        </p:pic>
        <p:sp>
          <p:nvSpPr>
            <p:cNvPr id="23" name="Rectangle 22">
              <a:extLst>
                <a:ext uri="{FF2B5EF4-FFF2-40B4-BE49-F238E27FC236}">
                  <a16:creationId xmlns:a16="http://schemas.microsoft.com/office/drawing/2014/main" id="{3ADCA9B8-6D15-4F04-89DA-1D0E366D1DB2}"/>
                </a:ext>
              </a:extLst>
            </p:cNvPr>
            <p:cNvSpPr/>
            <p:nvPr/>
          </p:nvSpPr>
          <p:spPr>
            <a:xfrm>
              <a:off x="1060248" y="2699595"/>
              <a:ext cx="3276113" cy="2901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Arrow Connector 24">
            <a:extLst>
              <a:ext uri="{FF2B5EF4-FFF2-40B4-BE49-F238E27FC236}">
                <a16:creationId xmlns:a16="http://schemas.microsoft.com/office/drawing/2014/main" id="{A615C61A-89F0-418D-A543-09132991617D}"/>
              </a:ext>
            </a:extLst>
          </p:cNvPr>
          <p:cNvCxnSpPr>
            <a:cxnSpLocks/>
          </p:cNvCxnSpPr>
          <p:nvPr/>
        </p:nvCxnSpPr>
        <p:spPr>
          <a:xfrm>
            <a:off x="4468504" y="3081416"/>
            <a:ext cx="219547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570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7" name="Title 2">
            <a:extLst>
              <a:ext uri="{FF2B5EF4-FFF2-40B4-BE49-F238E27FC236}">
                <a16:creationId xmlns:a16="http://schemas.microsoft.com/office/drawing/2014/main" id="{BB7F0651-2519-45AB-A07F-1E319F7FAD3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OOP-Kế thừa</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9DC3D734-BEC3-4CD1-89A3-FFCC3F1CC933}"/>
              </a:ext>
            </a:extLst>
          </p:cNvPr>
          <p:cNvSpPr txBox="1"/>
          <p:nvPr/>
        </p:nvSpPr>
        <p:spPr>
          <a:xfrm>
            <a:off x="-33756" y="1373031"/>
            <a:ext cx="12124156" cy="2677656"/>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a:t>Kế thừa là một cơ chế qua đó một lớp có thể kế thừa các thuộc tính và chức năng của lớp khác</a:t>
            </a:r>
          </a:p>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a:t>Các lớp khác có thể kế thừa các chức năng và dữ liệu này của lớp cha cũng như mở rộng hoặc sửa đổi chúng và thêm các chức năng và thuộc tính bổ sung.</a:t>
            </a:r>
          </a:p>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a:t>Có ba loại kế thừa được hỗ trợ trong C#:</a:t>
            </a:r>
          </a:p>
        </p:txBody>
      </p:sp>
      <p:pic>
        <p:nvPicPr>
          <p:cNvPr id="9" name="Picture 8">
            <a:extLst>
              <a:ext uri="{FF2B5EF4-FFF2-40B4-BE49-F238E27FC236}">
                <a16:creationId xmlns:a16="http://schemas.microsoft.com/office/drawing/2014/main" id="{F6CBB4AB-2EB1-4DC5-883E-C1288B0FE5EF}"/>
              </a:ext>
            </a:extLst>
          </p:cNvPr>
          <p:cNvPicPr>
            <a:picLocks noChangeAspect="1"/>
          </p:cNvPicPr>
          <p:nvPr/>
        </p:nvPicPr>
        <p:blipFill>
          <a:blip r:embed="rId2"/>
          <a:stretch>
            <a:fillRect/>
          </a:stretch>
        </p:blipFill>
        <p:spPr>
          <a:xfrm>
            <a:off x="2392266" y="4065019"/>
            <a:ext cx="7665394" cy="2343307"/>
          </a:xfrm>
          <a:prstGeom prst="rect">
            <a:avLst/>
          </a:prstGeom>
        </p:spPr>
      </p:pic>
    </p:spTree>
    <p:extLst>
      <p:ext uri="{BB962C8B-B14F-4D97-AF65-F5344CB8AC3E}">
        <p14:creationId xmlns:p14="http://schemas.microsoft.com/office/powerpoint/2010/main" val="3510283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OOP-Kế thừa</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3343E900-11F9-4E3A-B9CF-F69B200C2DF7}"/>
              </a:ext>
            </a:extLst>
          </p:cNvPr>
          <p:cNvPicPr>
            <a:picLocks noChangeAspect="1"/>
          </p:cNvPicPr>
          <p:nvPr/>
        </p:nvPicPr>
        <p:blipFill>
          <a:blip r:embed="rId3"/>
          <a:stretch>
            <a:fillRect/>
          </a:stretch>
        </p:blipFill>
        <p:spPr>
          <a:xfrm>
            <a:off x="257504" y="1327455"/>
            <a:ext cx="4118365" cy="4378914"/>
          </a:xfrm>
          <a:prstGeom prst="rect">
            <a:avLst/>
          </a:prstGeom>
        </p:spPr>
      </p:pic>
      <p:pic>
        <p:nvPicPr>
          <p:cNvPr id="9" name="Picture 8">
            <a:extLst>
              <a:ext uri="{FF2B5EF4-FFF2-40B4-BE49-F238E27FC236}">
                <a16:creationId xmlns:a16="http://schemas.microsoft.com/office/drawing/2014/main" id="{235155F8-0470-4891-A921-4A5F74694573}"/>
              </a:ext>
            </a:extLst>
          </p:cNvPr>
          <p:cNvPicPr>
            <a:picLocks noChangeAspect="1"/>
          </p:cNvPicPr>
          <p:nvPr/>
        </p:nvPicPr>
        <p:blipFill>
          <a:blip r:embed="rId4"/>
          <a:stretch>
            <a:fillRect/>
          </a:stretch>
        </p:blipFill>
        <p:spPr>
          <a:xfrm>
            <a:off x="4845302" y="1345323"/>
            <a:ext cx="6600465" cy="3086141"/>
          </a:xfrm>
          <a:prstGeom prst="rect">
            <a:avLst/>
          </a:prstGeom>
        </p:spPr>
      </p:pic>
      <p:pic>
        <p:nvPicPr>
          <p:cNvPr id="11" name="Picture 10">
            <a:extLst>
              <a:ext uri="{FF2B5EF4-FFF2-40B4-BE49-F238E27FC236}">
                <a16:creationId xmlns:a16="http://schemas.microsoft.com/office/drawing/2014/main" id="{D2C93DCF-35AB-49A0-96CC-30D7C618E85B}"/>
              </a:ext>
            </a:extLst>
          </p:cNvPr>
          <p:cNvPicPr>
            <a:picLocks noChangeAspect="1"/>
          </p:cNvPicPr>
          <p:nvPr/>
        </p:nvPicPr>
        <p:blipFill>
          <a:blip r:embed="rId5"/>
          <a:stretch>
            <a:fillRect/>
          </a:stretch>
        </p:blipFill>
        <p:spPr>
          <a:xfrm>
            <a:off x="4761217" y="4595536"/>
            <a:ext cx="6296545" cy="1545955"/>
          </a:xfrm>
          <a:prstGeom prst="rect">
            <a:avLst/>
          </a:prstGeom>
        </p:spPr>
      </p:pic>
      <p:pic>
        <p:nvPicPr>
          <p:cNvPr id="13" name="Picture 12">
            <a:extLst>
              <a:ext uri="{FF2B5EF4-FFF2-40B4-BE49-F238E27FC236}">
                <a16:creationId xmlns:a16="http://schemas.microsoft.com/office/drawing/2014/main" id="{7AAA9429-F3E1-4441-AD01-57B37E0E86DE}"/>
              </a:ext>
            </a:extLst>
          </p:cNvPr>
          <p:cNvPicPr>
            <a:picLocks noChangeAspect="1"/>
          </p:cNvPicPr>
          <p:nvPr/>
        </p:nvPicPr>
        <p:blipFill>
          <a:blip r:embed="rId6"/>
          <a:stretch>
            <a:fillRect/>
          </a:stretch>
        </p:blipFill>
        <p:spPr>
          <a:xfrm>
            <a:off x="7805137" y="5835642"/>
            <a:ext cx="4334313" cy="611697"/>
          </a:xfrm>
          <a:prstGeom prst="rect">
            <a:avLst/>
          </a:prstGeom>
        </p:spPr>
      </p:pic>
    </p:spTree>
    <p:extLst>
      <p:ext uri="{BB962C8B-B14F-4D97-AF65-F5344CB8AC3E}">
        <p14:creationId xmlns:p14="http://schemas.microsoft.com/office/powerpoint/2010/main" val="327083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7" name="Title 2">
            <a:extLst>
              <a:ext uri="{FF2B5EF4-FFF2-40B4-BE49-F238E27FC236}">
                <a16:creationId xmlns:a16="http://schemas.microsoft.com/office/drawing/2014/main" id="{A03B3BFC-FAF6-4641-B1D1-8C381FAEEE2B}"/>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OOP-Đa hình</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Content Placeholder 2">
            <a:extLst>
              <a:ext uri="{FF2B5EF4-FFF2-40B4-BE49-F238E27FC236}">
                <a16:creationId xmlns:a16="http://schemas.microsoft.com/office/drawing/2014/main" id="{DF121480-BF67-4C27-B4AB-4307858E5D75}"/>
              </a:ext>
            </a:extLst>
          </p:cNvPr>
          <p:cNvSpPr>
            <a:spLocks noGrp="1"/>
          </p:cNvSpPr>
          <p:nvPr>
            <p:ph idx="1"/>
          </p:nvPr>
        </p:nvSpPr>
        <p:spPr>
          <a:xfrm>
            <a:off x="-38063" y="1527713"/>
            <a:ext cx="12165406" cy="903891"/>
          </a:xfrm>
        </p:spPr>
        <p:txBody>
          <a:bodyPr>
            <a:norm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dirty="0"/>
              <a:t>Khả năng cho phép nhiều phiên bản của một phương thức </a:t>
            </a:r>
            <a:r xmlns:a="http://schemas.openxmlformats.org/drawingml/2006/main">
              <a:rPr lang="vi" sz="2600" dirty="0">
                <a:sym typeface="Wingdings" pitchFamily="2" charset="2"/>
              </a:rPr>
              <a:t>dựa trên </a:t>
            </a:r>
            <a:r xmlns:a="http://schemas.openxmlformats.org/drawingml/2006/main">
              <a:rPr lang="vi" sz="2600">
                <a:sym typeface="Wingdings" pitchFamily="2" charset="2"/>
              </a:rPr>
              <a:t>các kỹ thuật phương thức nạp chồng và ghi đè</a:t>
            </a:r>
            <a:endParaRPr xmlns:a="http://schemas.openxmlformats.org/drawingml/2006/main" lang="en-US" sz="2400" dirty="0">
              <a:latin typeface="Calibri" pitchFamily="34" charset="0"/>
            </a:endParaRPr>
          </a:p>
        </p:txBody>
      </p:sp>
      <p:pic>
        <p:nvPicPr>
          <p:cNvPr id="3" name="Picture 2">
            <a:extLst>
              <a:ext uri="{FF2B5EF4-FFF2-40B4-BE49-F238E27FC236}">
                <a16:creationId xmlns:a16="http://schemas.microsoft.com/office/drawing/2014/main" id="{5A8D66E5-F7C2-4AEC-BE88-98BBF3E0293A}"/>
              </a:ext>
            </a:extLst>
          </p:cNvPr>
          <p:cNvPicPr>
            <a:picLocks noChangeAspect="1"/>
          </p:cNvPicPr>
          <p:nvPr/>
        </p:nvPicPr>
        <p:blipFill>
          <a:blip r:embed="rId2"/>
          <a:stretch>
            <a:fillRect/>
          </a:stretch>
        </p:blipFill>
        <p:spPr>
          <a:xfrm>
            <a:off x="2287640" y="2535487"/>
            <a:ext cx="7276477" cy="3792863"/>
          </a:xfrm>
          <a:prstGeom prst="rect">
            <a:avLst/>
          </a:prstGeom>
        </p:spPr>
      </p:pic>
    </p:spTree>
    <p:extLst>
      <p:ext uri="{BB962C8B-B14F-4D97-AF65-F5344CB8AC3E}">
        <p14:creationId xmlns:p14="http://schemas.microsoft.com/office/powerpoint/2010/main" val="185720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17</a:t>
            </a:fld>
            <a:endParaRPr lang="en-US" dirty="0"/>
          </a:p>
        </p:txBody>
      </p:sp>
      <p:grpSp>
        <p:nvGrpSpPr>
          <p:cNvPr id="19" name="Group 18">
            <a:extLst>
              <a:ext uri="{FF2B5EF4-FFF2-40B4-BE49-F238E27FC236}">
                <a16:creationId xmlns:a16="http://schemas.microsoft.com/office/drawing/2014/main" id="{870A9670-5B66-412B-A2A3-21C9C47DA1C7}"/>
              </a:ext>
            </a:extLst>
          </p:cNvPr>
          <p:cNvGrpSpPr/>
          <p:nvPr/>
        </p:nvGrpSpPr>
        <p:grpSpPr>
          <a:xfrm>
            <a:off x="194443" y="721094"/>
            <a:ext cx="11997557" cy="5692764"/>
            <a:chOff x="194443" y="721094"/>
            <a:chExt cx="11997557" cy="5692764"/>
          </a:xfrm>
        </p:grpSpPr>
        <p:pic>
          <p:nvPicPr>
            <p:cNvPr id="3" name="Picture 2">
              <a:extLst>
                <a:ext uri="{FF2B5EF4-FFF2-40B4-BE49-F238E27FC236}">
                  <a16:creationId xmlns:a16="http://schemas.microsoft.com/office/drawing/2014/main" id="{47C21182-E8A6-40B7-9939-8E3FD06F6FDB}"/>
                </a:ext>
              </a:extLst>
            </p:cNvPr>
            <p:cNvPicPr>
              <a:picLocks noChangeAspect="1"/>
            </p:cNvPicPr>
            <p:nvPr/>
          </p:nvPicPr>
          <p:blipFill>
            <a:blip r:embed="rId3"/>
            <a:stretch>
              <a:fillRect/>
            </a:stretch>
          </p:blipFill>
          <p:spPr>
            <a:xfrm>
              <a:off x="194443" y="721094"/>
              <a:ext cx="6689834" cy="5063950"/>
            </a:xfrm>
            <a:prstGeom prst="rect">
              <a:avLst/>
            </a:prstGeom>
          </p:spPr>
        </p:pic>
        <p:pic>
          <p:nvPicPr>
            <p:cNvPr id="9" name="Picture 8">
              <a:extLst>
                <a:ext uri="{FF2B5EF4-FFF2-40B4-BE49-F238E27FC236}">
                  <a16:creationId xmlns:a16="http://schemas.microsoft.com/office/drawing/2014/main" id="{524B9480-340B-4BD6-B732-5F86D0404E7E}"/>
                </a:ext>
              </a:extLst>
            </p:cNvPr>
            <p:cNvPicPr>
              <a:picLocks noChangeAspect="1"/>
            </p:cNvPicPr>
            <p:nvPr/>
          </p:nvPicPr>
          <p:blipFill>
            <a:blip r:embed="rId4"/>
            <a:stretch>
              <a:fillRect/>
            </a:stretch>
          </p:blipFill>
          <p:spPr>
            <a:xfrm>
              <a:off x="7733914" y="721094"/>
              <a:ext cx="4458086" cy="5227773"/>
            </a:xfrm>
            <a:prstGeom prst="rect">
              <a:avLst/>
            </a:prstGeom>
          </p:spPr>
        </p:pic>
        <p:pic>
          <p:nvPicPr>
            <p:cNvPr id="11" name="Picture 10">
              <a:extLst>
                <a:ext uri="{FF2B5EF4-FFF2-40B4-BE49-F238E27FC236}">
                  <a16:creationId xmlns:a16="http://schemas.microsoft.com/office/drawing/2014/main" id="{F41D4CCC-6B04-47AC-AE30-E8C138030AAF}"/>
                </a:ext>
              </a:extLst>
            </p:cNvPr>
            <p:cNvPicPr>
              <a:picLocks noChangeAspect="1"/>
            </p:cNvPicPr>
            <p:nvPr/>
          </p:nvPicPr>
          <p:blipFill>
            <a:blip r:embed="rId5"/>
            <a:stretch>
              <a:fillRect/>
            </a:stretch>
          </p:blipFill>
          <p:spPr>
            <a:xfrm>
              <a:off x="4458087" y="5301759"/>
              <a:ext cx="3001403" cy="1112099"/>
            </a:xfrm>
            <a:prstGeom prst="rect">
              <a:avLst/>
            </a:prstGeom>
            <a:ln>
              <a:solidFill>
                <a:schemeClr val="accent1"/>
              </a:solidFill>
            </a:ln>
          </p:spPr>
        </p:pic>
        <p:sp>
          <p:nvSpPr>
            <p:cNvPr id="12" name="Rectangle 11">
              <a:extLst>
                <a:ext uri="{FF2B5EF4-FFF2-40B4-BE49-F238E27FC236}">
                  <a16:creationId xmlns:a16="http://schemas.microsoft.com/office/drawing/2014/main" id="{8FF904E3-8C93-43E9-B4AF-CA86832A0F5B}"/>
                </a:ext>
              </a:extLst>
            </p:cNvPr>
            <p:cNvSpPr/>
            <p:nvPr/>
          </p:nvSpPr>
          <p:spPr>
            <a:xfrm>
              <a:off x="3891085" y="759899"/>
              <a:ext cx="3792535" cy="628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xmlns:a="http://schemas.openxmlformats.org/drawingml/2006/main">
                <a:rPr lang="vi" sz="1500" b="1" u="sng" dirty="0">
                  <a:solidFill>
                    <a:srgbClr val="FFFF00"/>
                  </a:solidFill>
                  <a:latin typeface="+mj-lt"/>
                </a:rPr>
                <a:t>virtual </a:t>
              </a:r>
              <a:r xmlns:a="http://schemas.openxmlformats.org/drawingml/2006/main">
                <a:rPr lang="vi" sz="1500" dirty="0">
                  <a:latin typeface="+mj-lt"/>
                </a:rPr>
                <a:t>: cung cấp cách triển khai mặc định. Có thể ghi đè nếu cần thiết</a:t>
              </a:r>
            </a:p>
          </p:txBody>
        </p:sp>
        <p:sp>
          <p:nvSpPr>
            <p:cNvPr id="13" name="Rectangle 12">
              <a:extLst>
                <a:ext uri="{FF2B5EF4-FFF2-40B4-BE49-F238E27FC236}">
                  <a16:creationId xmlns:a16="http://schemas.microsoft.com/office/drawing/2014/main" id="{029E14BB-FDEA-49B4-9815-227DD8F3F018}"/>
                </a:ext>
              </a:extLst>
            </p:cNvPr>
            <p:cNvSpPr/>
            <p:nvPr/>
          </p:nvSpPr>
          <p:spPr>
            <a:xfrm>
              <a:off x="3916232" y="3334980"/>
              <a:ext cx="3792535" cy="6288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xmlns:a="http://schemas.openxmlformats.org/drawingml/2006/main">
                <a:rPr lang="vi" sz="1500" b="1" u="sng" dirty="0">
                  <a:solidFill>
                    <a:srgbClr val="FFFF00"/>
                  </a:solidFill>
                  <a:latin typeface="+mj-lt"/>
                </a:rPr>
                <a:t>trừu tượng </a:t>
              </a:r>
              <a:r xmlns:a="http://schemas.openxmlformats.org/drawingml/2006/main">
                <a:rPr lang="vi" sz="1500" dirty="0">
                  <a:solidFill>
                    <a:srgbClr val="FFFF00"/>
                  </a:solidFill>
                  <a:latin typeface="+mj-lt"/>
                </a:rPr>
                <a:t>: </a:t>
              </a:r>
              <a:r xmlns:a="http://schemas.openxmlformats.org/drawingml/2006/main">
                <a:rPr lang="vi" sz="1500" dirty="0">
                  <a:solidFill>
                    <a:schemeClr val="bg1"/>
                  </a:solidFill>
                  <a:latin typeface="+mj-lt"/>
                </a:rPr>
                <a:t>các lớp con PHẢI ghi đè</a:t>
              </a:r>
            </a:p>
          </p:txBody>
        </p:sp>
        <p:sp>
          <p:nvSpPr>
            <p:cNvPr id="14" name="Rectangle 13">
              <a:extLst>
                <a:ext uri="{FF2B5EF4-FFF2-40B4-BE49-F238E27FC236}">
                  <a16:creationId xmlns:a16="http://schemas.microsoft.com/office/drawing/2014/main" id="{B23B3086-175C-4686-83BA-E301DE9C683C}"/>
                </a:ext>
              </a:extLst>
            </p:cNvPr>
            <p:cNvSpPr/>
            <p:nvPr/>
          </p:nvSpPr>
          <p:spPr>
            <a:xfrm>
              <a:off x="1297767" y="1589689"/>
              <a:ext cx="783281" cy="2601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CC73AA-77F2-45CC-8383-54DAA913D144}"/>
                </a:ext>
              </a:extLst>
            </p:cNvPr>
            <p:cNvSpPr/>
            <p:nvPr/>
          </p:nvSpPr>
          <p:spPr>
            <a:xfrm>
              <a:off x="1272056" y="3204914"/>
              <a:ext cx="935116" cy="2601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D19338-7105-4805-AEBC-AC1419E7A6A9}"/>
                </a:ext>
              </a:extLst>
            </p:cNvPr>
            <p:cNvSpPr/>
            <p:nvPr/>
          </p:nvSpPr>
          <p:spPr>
            <a:xfrm>
              <a:off x="593574" y="4139681"/>
              <a:ext cx="4262205" cy="68045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E8275-6CA8-422D-8397-C233F1C90204}"/>
                </a:ext>
              </a:extLst>
            </p:cNvPr>
            <p:cNvSpPr/>
            <p:nvPr/>
          </p:nvSpPr>
          <p:spPr>
            <a:xfrm>
              <a:off x="8037754" y="1568352"/>
              <a:ext cx="4049143" cy="5869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69006D-9845-4CE0-8329-F6905B6CF59E}"/>
                </a:ext>
              </a:extLst>
            </p:cNvPr>
            <p:cNvSpPr/>
            <p:nvPr/>
          </p:nvSpPr>
          <p:spPr>
            <a:xfrm>
              <a:off x="8037754" y="2197166"/>
              <a:ext cx="4049143" cy="5869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062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lang="vi" sz="4000"/>
              <a:t>Giao diện OOP</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464DA3F5-9BAB-4117-BFA9-C2D47A592677}"/>
              </a:ext>
            </a:extLst>
          </p:cNvPr>
          <p:cNvSpPr txBox="1"/>
          <p:nvPr/>
        </p:nvSpPr>
        <p:spPr>
          <a:xfrm>
            <a:off x="-53450" y="1371091"/>
            <a:ext cx="12245450" cy="2723823"/>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Một giao diện chứa các định nghĩa cho một nhóm các chức năng liên quan mà một lớp hoặc một cấu trúc phải triển khai</a:t>
            </a:r>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Một giao diện không thể được khởi tạo mà chỉ có thể được kế thừa bởi các lớp hoặc các giao diện khác</a:t>
            </a:r>
          </a:p>
          <a:p>
            <a:pPr xmlns:a="http://schemas.openxmlformats.org/drawingml/2006/main" marL="342900" indent="-342900" algn="just">
              <a:buClr>
                <a:srgbClr val="973735"/>
              </a:buClr>
              <a:buSzPct val="50000"/>
              <a:buFont typeface="Wingdings" pitchFamily="2" charset="2"/>
              <a:buChar char="u"/>
              <a:defRPr/>
            </a:pPr>
            <a:r xmlns:a="http://schemas.openxmlformats.org/drawingml/2006/main">
              <a:rPr lang="vi" sz="2600"/>
              <a:t>Giao diện không được khai báo dữ liệu phiên bản như trường, thuộc tính được triển khai tự động hoặc các sự kiện giống thuộc tính. Tên giao diện bắt đầu bằng chữ “ </a:t>
            </a:r>
            <a:r xmlns:a="http://schemas.openxmlformats.org/drawingml/2006/main">
              <a:rPr lang="vi" sz="2600">
                <a:solidFill>
                  <a:srgbClr val="00B0F0"/>
                </a:solidFill>
              </a:rPr>
              <a:t>I </a:t>
            </a:r>
            <a:r xmlns:a="http://schemas.openxmlformats.org/drawingml/2006/main">
              <a:rPr lang="vi" sz="2600"/>
              <a:t>” viết hoa</a:t>
            </a:r>
          </a:p>
        </p:txBody>
      </p:sp>
      <p:pic>
        <p:nvPicPr>
          <p:cNvPr id="14" name="Picture 13">
            <a:extLst>
              <a:ext uri="{FF2B5EF4-FFF2-40B4-BE49-F238E27FC236}">
                <a16:creationId xmlns:a16="http://schemas.microsoft.com/office/drawing/2014/main" id="{79A21F05-2BFB-4311-B319-1F4098DA8CDC}"/>
              </a:ext>
            </a:extLst>
          </p:cNvPr>
          <p:cNvPicPr>
            <a:picLocks noChangeAspect="1"/>
          </p:cNvPicPr>
          <p:nvPr/>
        </p:nvPicPr>
        <p:blipFill>
          <a:blip r:embed="rId3"/>
          <a:stretch>
            <a:fillRect/>
          </a:stretch>
        </p:blipFill>
        <p:spPr>
          <a:xfrm>
            <a:off x="461110" y="4038286"/>
            <a:ext cx="4868272" cy="1776873"/>
          </a:xfrm>
          <a:prstGeom prst="rect">
            <a:avLst/>
          </a:prstGeom>
        </p:spPr>
      </p:pic>
      <p:pic>
        <p:nvPicPr>
          <p:cNvPr id="18" name="Picture 17">
            <a:extLst>
              <a:ext uri="{FF2B5EF4-FFF2-40B4-BE49-F238E27FC236}">
                <a16:creationId xmlns:a16="http://schemas.microsoft.com/office/drawing/2014/main" id="{27FA69BD-F68E-40B0-B1D3-478D606D7E59}"/>
              </a:ext>
            </a:extLst>
          </p:cNvPr>
          <p:cNvPicPr>
            <a:picLocks noChangeAspect="1"/>
          </p:cNvPicPr>
          <p:nvPr/>
        </p:nvPicPr>
        <p:blipFill>
          <a:blip r:embed="rId4"/>
          <a:stretch>
            <a:fillRect/>
          </a:stretch>
        </p:blipFill>
        <p:spPr>
          <a:xfrm>
            <a:off x="6585139" y="4069157"/>
            <a:ext cx="5228171" cy="2400355"/>
          </a:xfrm>
          <a:prstGeom prst="rect">
            <a:avLst/>
          </a:prstGeom>
        </p:spPr>
      </p:pic>
    </p:spTree>
    <p:extLst>
      <p:ext uri="{BB962C8B-B14F-4D97-AF65-F5344CB8AC3E}">
        <p14:creationId xmlns:p14="http://schemas.microsoft.com/office/powerpoint/2010/main" val="140988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62759" y="575251"/>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lang="vi" sz="4000"/>
              <a:t>Giao diện OOP</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BCBC537C-ED72-4CEF-BCE6-40657E02612F}"/>
              </a:ext>
            </a:extLst>
          </p:cNvPr>
          <p:cNvPicPr>
            <a:picLocks noChangeAspect="1"/>
          </p:cNvPicPr>
          <p:nvPr/>
        </p:nvPicPr>
        <p:blipFill>
          <a:blip r:embed="rId3"/>
          <a:stretch>
            <a:fillRect/>
          </a:stretch>
        </p:blipFill>
        <p:spPr>
          <a:xfrm>
            <a:off x="262759" y="1212414"/>
            <a:ext cx="3074425" cy="1827400"/>
          </a:xfrm>
          <a:prstGeom prst="rect">
            <a:avLst/>
          </a:prstGeom>
        </p:spPr>
      </p:pic>
      <p:pic>
        <p:nvPicPr>
          <p:cNvPr id="9" name="Picture 8">
            <a:extLst>
              <a:ext uri="{FF2B5EF4-FFF2-40B4-BE49-F238E27FC236}">
                <a16:creationId xmlns:a16="http://schemas.microsoft.com/office/drawing/2014/main" id="{50AF251C-FBF1-4C3D-910A-AB745622F813}"/>
              </a:ext>
            </a:extLst>
          </p:cNvPr>
          <p:cNvPicPr>
            <a:picLocks noChangeAspect="1"/>
          </p:cNvPicPr>
          <p:nvPr/>
        </p:nvPicPr>
        <p:blipFill>
          <a:blip r:embed="rId4"/>
          <a:stretch>
            <a:fillRect/>
          </a:stretch>
        </p:blipFill>
        <p:spPr>
          <a:xfrm>
            <a:off x="305291" y="3133227"/>
            <a:ext cx="5991290" cy="3305000"/>
          </a:xfrm>
          <a:prstGeom prst="rect">
            <a:avLst/>
          </a:prstGeom>
        </p:spPr>
      </p:pic>
      <p:pic>
        <p:nvPicPr>
          <p:cNvPr id="13" name="Picture 12">
            <a:extLst>
              <a:ext uri="{FF2B5EF4-FFF2-40B4-BE49-F238E27FC236}">
                <a16:creationId xmlns:a16="http://schemas.microsoft.com/office/drawing/2014/main" id="{0B46A55D-9417-4E26-A366-BB10510F6B1E}"/>
              </a:ext>
            </a:extLst>
          </p:cNvPr>
          <p:cNvPicPr>
            <a:picLocks noChangeAspect="1"/>
          </p:cNvPicPr>
          <p:nvPr/>
        </p:nvPicPr>
        <p:blipFill>
          <a:blip r:embed="rId5"/>
          <a:stretch>
            <a:fillRect/>
          </a:stretch>
        </p:blipFill>
        <p:spPr>
          <a:xfrm>
            <a:off x="7777202" y="4692450"/>
            <a:ext cx="3107559" cy="1274394"/>
          </a:xfrm>
          <a:prstGeom prst="rect">
            <a:avLst/>
          </a:prstGeom>
        </p:spPr>
      </p:pic>
      <p:grpSp>
        <p:nvGrpSpPr>
          <p:cNvPr id="2" name="Group 1">
            <a:extLst>
              <a:ext uri="{FF2B5EF4-FFF2-40B4-BE49-F238E27FC236}">
                <a16:creationId xmlns:a16="http://schemas.microsoft.com/office/drawing/2014/main" id="{FD60D7D5-903A-40E6-9319-540B7B02704B}"/>
              </a:ext>
            </a:extLst>
          </p:cNvPr>
          <p:cNvGrpSpPr/>
          <p:nvPr/>
        </p:nvGrpSpPr>
        <p:grpSpPr>
          <a:xfrm>
            <a:off x="7777202" y="1342288"/>
            <a:ext cx="4152039" cy="2836307"/>
            <a:chOff x="7777202" y="1342288"/>
            <a:chExt cx="4152039" cy="2836307"/>
          </a:xfrm>
        </p:grpSpPr>
        <p:pic>
          <p:nvPicPr>
            <p:cNvPr id="11" name="Picture 10">
              <a:extLst>
                <a:ext uri="{FF2B5EF4-FFF2-40B4-BE49-F238E27FC236}">
                  <a16:creationId xmlns:a16="http://schemas.microsoft.com/office/drawing/2014/main" id="{ED457F47-BD03-43D3-A81E-38691A14B62B}"/>
                </a:ext>
              </a:extLst>
            </p:cNvPr>
            <p:cNvPicPr>
              <a:picLocks noChangeAspect="1"/>
            </p:cNvPicPr>
            <p:nvPr/>
          </p:nvPicPr>
          <p:blipFill>
            <a:blip r:embed="rId6"/>
            <a:stretch>
              <a:fillRect/>
            </a:stretch>
          </p:blipFill>
          <p:spPr>
            <a:xfrm>
              <a:off x="7777202" y="1342288"/>
              <a:ext cx="4152039" cy="2836307"/>
            </a:xfrm>
            <a:prstGeom prst="rect">
              <a:avLst/>
            </a:prstGeom>
          </p:spPr>
        </p:pic>
        <p:sp>
          <p:nvSpPr>
            <p:cNvPr id="12" name="Rectangle 11">
              <a:extLst>
                <a:ext uri="{FF2B5EF4-FFF2-40B4-BE49-F238E27FC236}">
                  <a16:creationId xmlns:a16="http://schemas.microsoft.com/office/drawing/2014/main" id="{C620AD75-7811-41A4-BBCB-974B7EAC216F}"/>
                </a:ext>
              </a:extLst>
            </p:cNvPr>
            <p:cNvSpPr/>
            <p:nvPr/>
          </p:nvSpPr>
          <p:spPr>
            <a:xfrm>
              <a:off x="8619643" y="2316498"/>
              <a:ext cx="2463991" cy="103630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787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622540" y="1229166"/>
            <a:ext cx="11092929" cy="5166469"/>
          </a:xfrm>
        </p:spPr>
        <p:txBody>
          <a:bodyPr>
            <a:noAutofit/>
          </a:bodyPr>
          <a:lstStyle/>
          <a:p>
            <a:pPr xmlns:a="http://schemas.openxmlformats.org/drawingml/2006/main" marL="342900" indent="-342900">
              <a:lnSpc>
                <a:spcPct val="150000"/>
              </a:lnSpc>
              <a:buClr>
                <a:srgbClr val="973735"/>
              </a:buClr>
              <a:buSzPct val="50000"/>
              <a:buFont typeface="Wingdings" pitchFamily="2" charset="2"/>
              <a:buChar char="u"/>
              <a:defRPr/>
            </a:pPr>
            <a:r xmlns:a="http://schemas.openxmlformats.org/drawingml/2006/main">
              <a:rPr lang="vi"/>
              <a:t>Giải thích về OOP</a:t>
            </a:r>
          </a:p>
          <a:p>
            <a:pPr xmlns:a="http://schemas.openxmlformats.org/drawingml/2006/main" marL="342900" indent="-342900">
              <a:lnSpc>
                <a:spcPct val="150000"/>
              </a:lnSpc>
              <a:buClr>
                <a:srgbClr val="973735"/>
              </a:buClr>
              <a:buSzPct val="50000"/>
              <a:buFont typeface="Wingdings" pitchFamily="2" charset="2"/>
              <a:buChar char="u"/>
              <a:defRPr/>
            </a:pPr>
            <a:r xmlns:a="http://schemas.openxmlformats.org/drawingml/2006/main">
              <a:rPr lang="vi"/>
              <a:t>Giải thích các lớp và đối tượng</a:t>
            </a:r>
          </a:p>
          <a:p>
            <a:pPr xmlns:a="http://schemas.openxmlformats.org/drawingml/2006/main" marL="342900" indent="-342900">
              <a:lnSpc>
                <a:spcPct val="150000"/>
              </a:lnSpc>
              <a:buClr>
                <a:srgbClr val="973735"/>
              </a:buClr>
              <a:buSzPct val="50000"/>
              <a:buFont typeface="Wingdings" pitchFamily="2" charset="2"/>
              <a:buChar char="u"/>
              <a:defRPr/>
            </a:pPr>
            <a:r xmlns:a="http://schemas.openxmlformats.org/drawingml/2006/main">
              <a:rPr lang="vi"/>
              <a:t>Định nghĩa và mô tả các phương pháp</a:t>
            </a:r>
          </a:p>
          <a:p>
            <a:pPr xmlns:a="http://schemas.openxmlformats.org/drawingml/2006/main" marL="342900" indent="-342900">
              <a:lnSpc>
                <a:spcPct val="150000"/>
              </a:lnSpc>
              <a:buClr>
                <a:srgbClr val="973735"/>
              </a:buClr>
              <a:buSzPct val="50000"/>
              <a:buFont typeface="Wingdings" pitchFamily="2" charset="2"/>
              <a:buChar char="u"/>
              <a:defRPr/>
            </a:pPr>
            <a:r xmlns:a="http://schemas.openxmlformats.org/drawingml/2006/main">
              <a:rPr lang="vi"/>
              <a:t>Giải thích về các công cụ sửa đổi truy cập</a:t>
            </a:r>
          </a:p>
          <a:p>
            <a:pPr xmlns:a="http://schemas.openxmlformats.org/drawingml/2006/main" marL="342900" indent="-342900">
              <a:lnSpc>
                <a:spcPct val="150000"/>
              </a:lnSpc>
              <a:buClr>
                <a:srgbClr val="973735"/>
              </a:buClr>
              <a:buSzPct val="50000"/>
              <a:buFont typeface="Wingdings" pitchFamily="2" charset="2"/>
              <a:buChar char="u"/>
              <a:defRPr/>
            </a:pPr>
            <a:r xmlns:a="http://schemas.openxmlformats.org/drawingml/2006/main">
              <a:rPr lang="vi"/>
              <a:t>Định nghĩa và mô tả sự kế thừa</a:t>
            </a:r>
          </a:p>
          <a:p>
            <a:pPr xmlns:a="http://schemas.openxmlformats.org/drawingml/2006/main" marL="342900" indent="-342900">
              <a:lnSpc>
                <a:spcPct val="150000"/>
              </a:lnSpc>
              <a:buClr>
                <a:srgbClr val="973735"/>
              </a:buClr>
              <a:buSzPct val="50000"/>
              <a:buFont typeface="Wingdings" pitchFamily="2" charset="2"/>
              <a:buChar char="u"/>
              <a:defRPr/>
            </a:pPr>
            <a:r xmlns:a="http://schemas.openxmlformats.org/drawingml/2006/main">
              <a:rPr lang="vi"/>
              <a:t>Giải thích về ghi đè phương thức</a:t>
            </a:r>
          </a:p>
          <a:p>
            <a:pPr xmlns:a="http://schemas.openxmlformats.org/drawingml/2006/main" marL="342900" indent="-342900">
              <a:lnSpc>
                <a:spcPct val="150000"/>
              </a:lnSpc>
              <a:buClr>
                <a:srgbClr val="973735"/>
              </a:buClr>
              <a:buSzPct val="50000"/>
              <a:buFont typeface="Wingdings" pitchFamily="2" charset="2"/>
              <a:buChar char="u"/>
              <a:defRPr/>
            </a:pPr>
            <a:r xmlns:a="http://schemas.openxmlformats.org/drawingml/2006/main">
              <a:rPr lang="vi"/>
              <a:t>Giải thích về đa hình và trừu tượng</a:t>
            </a:r>
            <a:endParaRPr xmlns:a="http://schemas.openxmlformats.org/drawingml/2006/main"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76531" y="699834"/>
            <a:ext cx="10806720" cy="571864"/>
          </a:xfrm>
        </p:spPr>
        <p:txBody>
          <a:bodyPr>
            <a:noAutofit/>
          </a:bodyPr>
          <a:lstStyle/>
          <a:p>
            <a:r xmlns:a="http://schemas.openxmlformats.org/drawingml/2006/main">
              <a:rPr lang="vi" sz="4000" b="1" dirty="0"/>
              <a:t>Mục tiêu</a:t>
            </a:r>
          </a:p>
        </p:txBody>
      </p:sp>
    </p:spTree>
    <p:extLst>
      <p:ext uri="{BB962C8B-B14F-4D97-AF65-F5344CB8AC3E}">
        <p14:creationId xmlns:p14="http://schemas.microsoft.com/office/powerpoint/2010/main" val="173684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lang="vi" sz="4000"/>
              <a:t>Kế thừa giao diện</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074D6DF0-D463-497D-B007-8E881BFAFE5E}"/>
              </a:ext>
            </a:extLst>
          </p:cNvPr>
          <p:cNvGrpSpPr/>
          <p:nvPr/>
        </p:nvGrpSpPr>
        <p:grpSpPr>
          <a:xfrm>
            <a:off x="679872" y="1776945"/>
            <a:ext cx="10832256" cy="4364546"/>
            <a:chOff x="381000" y="1828800"/>
            <a:chExt cx="8181572" cy="3219048"/>
          </a:xfrm>
        </p:grpSpPr>
        <p:pic>
          <p:nvPicPr>
            <p:cNvPr id="8" name="Picture 7" descr="75.png">
              <a:extLst>
                <a:ext uri="{FF2B5EF4-FFF2-40B4-BE49-F238E27FC236}">
                  <a16:creationId xmlns:a16="http://schemas.microsoft.com/office/drawing/2014/main" id="{80094328-17B7-45C9-B976-3346ECE2E9F0}"/>
                </a:ext>
              </a:extLst>
            </p:cNvPr>
            <p:cNvPicPr>
              <a:picLocks noChangeAspect="1"/>
            </p:cNvPicPr>
            <p:nvPr/>
          </p:nvPicPr>
          <p:blipFill>
            <a:blip r:embed="rId3"/>
            <a:stretch>
              <a:fillRect/>
            </a:stretch>
          </p:blipFill>
          <p:spPr>
            <a:xfrm>
              <a:off x="5334000" y="1828800"/>
              <a:ext cx="3228572" cy="32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74.png">
              <a:extLst>
                <a:ext uri="{FF2B5EF4-FFF2-40B4-BE49-F238E27FC236}">
                  <a16:creationId xmlns:a16="http://schemas.microsoft.com/office/drawing/2014/main" id="{A40134BD-358A-4444-896D-257A6AAC8984}"/>
                </a:ext>
              </a:extLst>
            </p:cNvPr>
            <p:cNvPicPr>
              <a:picLocks noChangeAspect="1"/>
            </p:cNvPicPr>
            <p:nvPr/>
          </p:nvPicPr>
          <p:blipFill>
            <a:blip r:embed="rId4"/>
            <a:stretch>
              <a:fillRect/>
            </a:stretch>
          </p:blipFill>
          <p:spPr>
            <a:xfrm>
              <a:off x="381000" y="2133600"/>
              <a:ext cx="4266667" cy="248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50E955EE-D560-44B3-8C0C-F4C3CDDFF11A}"/>
                </a:ext>
              </a:extLst>
            </p:cNvPr>
            <p:cNvSpPr/>
            <p:nvPr/>
          </p:nvSpPr>
          <p:spPr>
            <a:xfrm>
              <a:off x="381000" y="2133600"/>
              <a:ext cx="1905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8518B5-6B1B-4EA8-BA63-0BBAE37A55C1}"/>
                </a:ext>
              </a:extLst>
            </p:cNvPr>
            <p:cNvSpPr/>
            <p:nvPr/>
          </p:nvSpPr>
          <p:spPr>
            <a:xfrm>
              <a:off x="381000" y="2895600"/>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93806-2365-4268-8F99-5B293D75605C}"/>
                </a:ext>
              </a:extLst>
            </p:cNvPr>
            <p:cNvSpPr/>
            <p:nvPr/>
          </p:nvSpPr>
          <p:spPr>
            <a:xfrm>
              <a:off x="381000" y="3733800"/>
              <a:ext cx="4191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7FF785-9D7F-4456-80F0-DD2AF8CF5D89}"/>
                </a:ext>
              </a:extLst>
            </p:cNvPr>
            <p:cNvSpPr/>
            <p:nvPr/>
          </p:nvSpPr>
          <p:spPr>
            <a:xfrm>
              <a:off x="5638800" y="3936642"/>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1F977-F1A4-429A-BE8F-50464E71A790}"/>
                </a:ext>
              </a:extLst>
            </p:cNvPr>
            <p:cNvSpPr/>
            <p:nvPr/>
          </p:nvSpPr>
          <p:spPr>
            <a:xfrm>
              <a:off x="5614116" y="3073758"/>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3BE2DD-B55A-4CCC-9944-7F878E9177B3}"/>
                </a:ext>
              </a:extLst>
            </p:cNvPr>
            <p:cNvSpPr/>
            <p:nvPr/>
          </p:nvSpPr>
          <p:spPr>
            <a:xfrm>
              <a:off x="5562600" y="2248437"/>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6">
              <a:extLst>
                <a:ext uri="{FF2B5EF4-FFF2-40B4-BE49-F238E27FC236}">
                  <a16:creationId xmlns:a16="http://schemas.microsoft.com/office/drawing/2014/main" id="{7F32F35E-1457-4800-A289-22EF9EF83988}"/>
                </a:ext>
              </a:extLst>
            </p:cNvPr>
            <p:cNvCxnSpPr>
              <a:stCxn id="10" idx="3"/>
              <a:endCxn id="14" idx="1"/>
            </p:cNvCxnSpPr>
            <p:nvPr/>
          </p:nvCxnSpPr>
          <p:spPr>
            <a:xfrm>
              <a:off x="2286000" y="2476500"/>
              <a:ext cx="3328116" cy="978258"/>
            </a:xfrm>
            <a:prstGeom prst="bentConnector3">
              <a:avLst>
                <a:gd name="adj1" fmla="val 75540"/>
              </a:avLst>
            </a:prstGeom>
            <a:ln>
              <a:tailEnd type="arrow"/>
            </a:ln>
          </p:spPr>
          <p:style>
            <a:lnRef idx="2">
              <a:schemeClr val="dk1"/>
            </a:lnRef>
            <a:fillRef idx="0">
              <a:schemeClr val="dk1"/>
            </a:fillRef>
            <a:effectRef idx="1">
              <a:schemeClr val="dk1"/>
            </a:effectRef>
            <a:fontRef idx="minor">
              <a:schemeClr val="tx1"/>
            </a:fontRef>
          </p:style>
        </p:cxnSp>
        <p:cxnSp>
          <p:nvCxnSpPr>
            <p:cNvPr id="17" name="Elbow Connector 18">
              <a:extLst>
                <a:ext uri="{FF2B5EF4-FFF2-40B4-BE49-F238E27FC236}">
                  <a16:creationId xmlns:a16="http://schemas.microsoft.com/office/drawing/2014/main" id="{B42D4561-C84F-4966-96F1-AFB3809D5617}"/>
                </a:ext>
              </a:extLst>
            </p:cNvPr>
            <p:cNvCxnSpPr>
              <a:stCxn id="11" idx="3"/>
              <a:endCxn id="13" idx="1"/>
            </p:cNvCxnSpPr>
            <p:nvPr/>
          </p:nvCxnSpPr>
          <p:spPr>
            <a:xfrm>
              <a:off x="2819400" y="3276600"/>
              <a:ext cx="2819400" cy="1041042"/>
            </a:xfrm>
            <a:prstGeom prst="bentConnector3">
              <a:avLst>
                <a:gd name="adj1" fmla="val 682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20">
              <a:extLst>
                <a:ext uri="{FF2B5EF4-FFF2-40B4-BE49-F238E27FC236}">
                  <a16:creationId xmlns:a16="http://schemas.microsoft.com/office/drawing/2014/main" id="{E471686A-FC23-46F3-8E8F-3D3560BEFF52}"/>
                </a:ext>
              </a:extLst>
            </p:cNvPr>
            <p:cNvCxnSpPr>
              <a:stCxn id="12" idx="3"/>
              <a:endCxn id="15" idx="1"/>
            </p:cNvCxnSpPr>
            <p:nvPr/>
          </p:nvCxnSpPr>
          <p:spPr>
            <a:xfrm flipV="1">
              <a:off x="4572000" y="2629437"/>
              <a:ext cx="990600" cy="1561563"/>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88014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lang="vi" sz="4000"/>
              <a:t>Phương thức giao diện mặc định</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1BE902E4-079E-4E75-AFB6-BD5536B79724}"/>
              </a:ext>
            </a:extLst>
          </p:cNvPr>
          <p:cNvSpPr txBox="1"/>
          <p:nvPr/>
        </p:nvSpPr>
        <p:spPr>
          <a:xfrm>
            <a:off x="-1" y="1460583"/>
            <a:ext cx="12123961" cy="129266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C # cho phép thêm một phương thức triển khai chúng vào giao diện mà không phá vỡ việc triển khai giao diện hiện có, loại phương thức như vậy được gọi là </a:t>
            </a:r>
            <a:r xmlns:a="http://schemas.openxmlformats.org/drawingml/2006/main">
              <a:rPr lang="vi" sz="2600" b="1"/>
              <a:t>phương thức giao diện mặc định (phương thức mở rộng ảo </a:t>
            </a:r>
            <a:r xmlns:a="http://schemas.openxmlformats.org/drawingml/2006/main">
              <a:rPr lang="vi" sz="2600"/>
              <a:t>)</a:t>
            </a:r>
          </a:p>
        </p:txBody>
      </p:sp>
      <p:pic>
        <p:nvPicPr>
          <p:cNvPr id="8" name="Picture 7">
            <a:extLst>
              <a:ext uri="{FF2B5EF4-FFF2-40B4-BE49-F238E27FC236}">
                <a16:creationId xmlns:a16="http://schemas.microsoft.com/office/drawing/2014/main" id="{725BF3BF-6C74-45DC-9671-65902A1C4AC4}"/>
              </a:ext>
            </a:extLst>
          </p:cNvPr>
          <p:cNvPicPr>
            <a:picLocks noChangeAspect="1"/>
          </p:cNvPicPr>
          <p:nvPr/>
        </p:nvPicPr>
        <p:blipFill>
          <a:blip r:embed="rId3"/>
          <a:stretch>
            <a:fillRect/>
          </a:stretch>
        </p:blipFill>
        <p:spPr>
          <a:xfrm>
            <a:off x="42532" y="2952965"/>
            <a:ext cx="5843981" cy="2712627"/>
          </a:xfrm>
          <a:prstGeom prst="rect">
            <a:avLst/>
          </a:prstGeom>
          <a:solidFill>
            <a:srgbClr val="FF0000"/>
          </a:solidFill>
          <a:ln>
            <a:solidFill>
              <a:srgbClr val="FF0000"/>
            </a:solidFill>
          </a:ln>
        </p:spPr>
      </p:pic>
      <p:pic>
        <p:nvPicPr>
          <p:cNvPr id="12" name="Picture 11">
            <a:extLst>
              <a:ext uri="{FF2B5EF4-FFF2-40B4-BE49-F238E27FC236}">
                <a16:creationId xmlns:a16="http://schemas.microsoft.com/office/drawing/2014/main" id="{69794CE2-C945-4418-BE4B-5304D20B9F7E}"/>
              </a:ext>
            </a:extLst>
          </p:cNvPr>
          <p:cNvPicPr>
            <a:picLocks noChangeAspect="1"/>
          </p:cNvPicPr>
          <p:nvPr/>
        </p:nvPicPr>
        <p:blipFill>
          <a:blip r:embed="rId4"/>
          <a:stretch>
            <a:fillRect/>
          </a:stretch>
        </p:blipFill>
        <p:spPr>
          <a:xfrm>
            <a:off x="6014104" y="2952965"/>
            <a:ext cx="6109857" cy="3188526"/>
          </a:xfrm>
          <a:prstGeom prst="rect">
            <a:avLst/>
          </a:prstGeom>
          <a:ln>
            <a:solidFill>
              <a:srgbClr val="FF0000"/>
            </a:solidFill>
          </a:ln>
        </p:spPr>
      </p:pic>
    </p:spTree>
    <p:extLst>
      <p:ext uri="{BB962C8B-B14F-4D97-AF65-F5344CB8AC3E}">
        <p14:creationId xmlns:p14="http://schemas.microsoft.com/office/powerpoint/2010/main" val="422873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lang="vi" sz="4000"/>
              <a:t>Phương thức giao diện mặc định</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232B8616-B6C6-4FC3-AA3E-FA5A9CEB6925}"/>
              </a:ext>
            </a:extLst>
          </p:cNvPr>
          <p:cNvPicPr>
            <a:picLocks noChangeAspect="1"/>
          </p:cNvPicPr>
          <p:nvPr/>
        </p:nvPicPr>
        <p:blipFill>
          <a:blip r:embed="rId3"/>
          <a:stretch>
            <a:fillRect/>
          </a:stretch>
        </p:blipFill>
        <p:spPr>
          <a:xfrm>
            <a:off x="838200" y="4627025"/>
            <a:ext cx="3551228" cy="1150720"/>
          </a:xfrm>
          <a:prstGeom prst="rect">
            <a:avLst/>
          </a:prstGeom>
        </p:spPr>
      </p:pic>
      <p:pic>
        <p:nvPicPr>
          <p:cNvPr id="15" name="Picture 14">
            <a:extLst>
              <a:ext uri="{FF2B5EF4-FFF2-40B4-BE49-F238E27FC236}">
                <a16:creationId xmlns:a16="http://schemas.microsoft.com/office/drawing/2014/main" id="{1A45259A-F301-465C-A89F-7A5A6AFAEFD9}"/>
              </a:ext>
            </a:extLst>
          </p:cNvPr>
          <p:cNvPicPr>
            <a:picLocks noChangeAspect="1"/>
          </p:cNvPicPr>
          <p:nvPr/>
        </p:nvPicPr>
        <p:blipFill>
          <a:blip r:embed="rId4"/>
          <a:stretch>
            <a:fillRect/>
          </a:stretch>
        </p:blipFill>
        <p:spPr>
          <a:xfrm>
            <a:off x="6842371" y="5013523"/>
            <a:ext cx="2264684" cy="1177277"/>
          </a:xfrm>
          <a:prstGeom prst="rect">
            <a:avLst/>
          </a:prstGeom>
        </p:spPr>
      </p:pic>
      <p:grpSp>
        <p:nvGrpSpPr>
          <p:cNvPr id="19" name="Group 18">
            <a:extLst>
              <a:ext uri="{FF2B5EF4-FFF2-40B4-BE49-F238E27FC236}">
                <a16:creationId xmlns:a16="http://schemas.microsoft.com/office/drawing/2014/main" id="{49079542-FE5D-46DD-B6C9-8B2F3B7617FD}"/>
              </a:ext>
            </a:extLst>
          </p:cNvPr>
          <p:cNvGrpSpPr/>
          <p:nvPr/>
        </p:nvGrpSpPr>
        <p:grpSpPr>
          <a:xfrm>
            <a:off x="6827162" y="1373031"/>
            <a:ext cx="3717797" cy="3034643"/>
            <a:chOff x="6827162" y="1373031"/>
            <a:chExt cx="3717797" cy="3034643"/>
          </a:xfrm>
        </p:grpSpPr>
        <p:pic>
          <p:nvPicPr>
            <p:cNvPr id="17" name="Picture 16">
              <a:extLst>
                <a:ext uri="{FF2B5EF4-FFF2-40B4-BE49-F238E27FC236}">
                  <a16:creationId xmlns:a16="http://schemas.microsoft.com/office/drawing/2014/main" id="{BC3B6E6E-0F38-4F4B-AA5C-715945051796}"/>
                </a:ext>
              </a:extLst>
            </p:cNvPr>
            <p:cNvPicPr>
              <a:picLocks noChangeAspect="1"/>
            </p:cNvPicPr>
            <p:nvPr/>
          </p:nvPicPr>
          <p:blipFill>
            <a:blip r:embed="rId5"/>
            <a:stretch>
              <a:fillRect/>
            </a:stretch>
          </p:blipFill>
          <p:spPr>
            <a:xfrm>
              <a:off x="6827162" y="1373031"/>
              <a:ext cx="3717796" cy="3034643"/>
            </a:xfrm>
            <a:prstGeom prst="rect">
              <a:avLst/>
            </a:prstGeom>
          </p:spPr>
        </p:pic>
        <p:sp>
          <p:nvSpPr>
            <p:cNvPr id="18" name="Rectangle 17">
              <a:extLst>
                <a:ext uri="{FF2B5EF4-FFF2-40B4-BE49-F238E27FC236}">
                  <a16:creationId xmlns:a16="http://schemas.microsoft.com/office/drawing/2014/main" id="{4638BA3B-8D93-4242-82AF-34D706517908}"/>
                </a:ext>
              </a:extLst>
            </p:cNvPr>
            <p:cNvSpPr/>
            <p:nvPr/>
          </p:nvSpPr>
          <p:spPr>
            <a:xfrm>
              <a:off x="7575937" y="2890352"/>
              <a:ext cx="2969022" cy="63793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E449563B-DDEB-40A0-B82B-4B10CE0142D6}"/>
              </a:ext>
            </a:extLst>
          </p:cNvPr>
          <p:cNvGrpSpPr/>
          <p:nvPr/>
        </p:nvGrpSpPr>
        <p:grpSpPr>
          <a:xfrm>
            <a:off x="903973" y="1345323"/>
            <a:ext cx="4563878" cy="3139531"/>
            <a:chOff x="903973" y="1345323"/>
            <a:chExt cx="4563878" cy="3139531"/>
          </a:xfrm>
        </p:grpSpPr>
        <p:pic>
          <p:nvPicPr>
            <p:cNvPr id="3" name="Picture 2">
              <a:extLst>
                <a:ext uri="{FF2B5EF4-FFF2-40B4-BE49-F238E27FC236}">
                  <a16:creationId xmlns:a16="http://schemas.microsoft.com/office/drawing/2014/main" id="{13941F44-1B07-48E6-8805-219E452B72AC}"/>
                </a:ext>
              </a:extLst>
            </p:cNvPr>
            <p:cNvPicPr>
              <a:picLocks noChangeAspect="1"/>
            </p:cNvPicPr>
            <p:nvPr/>
          </p:nvPicPr>
          <p:blipFill>
            <a:blip r:embed="rId6"/>
            <a:stretch>
              <a:fillRect/>
            </a:stretch>
          </p:blipFill>
          <p:spPr>
            <a:xfrm>
              <a:off x="903973" y="1345323"/>
              <a:ext cx="4563878" cy="3139531"/>
            </a:xfrm>
            <a:prstGeom prst="rect">
              <a:avLst/>
            </a:prstGeom>
          </p:spPr>
        </p:pic>
        <p:sp>
          <p:nvSpPr>
            <p:cNvPr id="20" name="Rectangle 19">
              <a:extLst>
                <a:ext uri="{FF2B5EF4-FFF2-40B4-BE49-F238E27FC236}">
                  <a16:creationId xmlns:a16="http://schemas.microsoft.com/office/drawing/2014/main" id="{D941D1B4-0AEE-4B3E-94A3-FB63207FFD3D}"/>
                </a:ext>
              </a:extLst>
            </p:cNvPr>
            <p:cNvSpPr/>
            <p:nvPr/>
          </p:nvSpPr>
          <p:spPr>
            <a:xfrm>
              <a:off x="1285972" y="1586823"/>
              <a:ext cx="4181879" cy="133123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618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2B94F4-FB9A-464B-957B-E0F9E1F1DB4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8803ACD-059E-4228-81BE-FC835328DD0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2">
            <a:extLst>
              <a:ext uri="{FF2B5EF4-FFF2-40B4-BE49-F238E27FC236}">
                <a16:creationId xmlns:a16="http://schemas.microsoft.com/office/drawing/2014/main" id="{74644D31-7A64-4F15-92DF-BF3A4C782ECB}"/>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lang="vi" sz="4000"/>
              <a:t>Là </a:t>
            </a:r>
            <a:r xmlns:a="http://schemas.openxmlformats.org/drawingml/2006/main">
              <a:rPr lang="vi" sz="4000">
                <a:solidFill>
                  <a:srgbClr val="00B0F0"/>
                </a:solidFill>
              </a:rPr>
              <a:t>và </a:t>
            </a:r>
            <a:r xmlns:a="http://schemas.openxmlformats.org/drawingml/2006/main">
              <a:rPr lang="vi" sz="4000">
                <a:solidFill>
                  <a:srgbClr val="00B0F0"/>
                </a:solidFill>
              </a:rPr>
              <a:t>là </a:t>
            </a:r>
            <a:r xmlns:a="http://schemas.openxmlformats.org/drawingml/2006/main">
              <a:rPr lang="vi" sz="4000"/>
              <a:t>toán </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r xmlns:a="http://schemas.openxmlformats.org/drawingml/2006/main">
              <a:rPr lang="vi" sz="4000"/>
              <a:t>tử</a:t>
            </a:r>
          </a:p>
        </p:txBody>
      </p:sp>
      <p:sp>
        <p:nvSpPr>
          <p:cNvPr id="10" name="TextBox 9">
            <a:extLst>
              <a:ext uri="{FF2B5EF4-FFF2-40B4-BE49-F238E27FC236}">
                <a16:creationId xmlns:a16="http://schemas.microsoft.com/office/drawing/2014/main" id="{CE17F670-3523-4630-97B8-22E352170347}"/>
              </a:ext>
            </a:extLst>
          </p:cNvPr>
          <p:cNvSpPr txBox="1"/>
          <p:nvPr/>
        </p:nvSpPr>
        <p:spPr>
          <a:xfrm>
            <a:off x="51390" y="1635464"/>
            <a:ext cx="12089219" cy="4555093"/>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Toán </a:t>
            </a:r>
            <a:r xmlns:a="http://schemas.openxmlformats.org/drawingml/2006/main">
              <a:rPr lang="vi" sz="2600" b="1"/>
              <a:t>tử </a:t>
            </a:r>
            <a:r xmlns:a="http://schemas.openxmlformats.org/drawingml/2006/main">
              <a:rPr lang="vi" sz="2600"/>
              <a:t>is được sử dụng để kiểm tra xem loại thời gian chạy của đối tượng có tương thích với loại đã cho hay không trong khi toán tử as được sử dụng để thực hiện chuyển đổi giữa các loại tham chiếu tương thích hoặc loại Nullable</a:t>
            </a:r>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Toán tử </a:t>
            </a:r>
            <a:r xmlns:a="http://schemas.openxmlformats.org/drawingml/2006/main">
              <a:rPr lang="vi" sz="2600" b="1"/>
              <a:t>is </a:t>
            </a:r>
            <a:r xmlns:a="http://schemas.openxmlformats.org/drawingml/2006/main">
              <a:rPr lang="vi" sz="2600"/>
              <a:t>trả về true nếu đối tượng đã cho có cùng loại trong khi toán tử as trả về đối tượng khi chúng tương thích với loại đã cho</a:t>
            </a:r>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Toán tử </a:t>
            </a:r>
            <a:r xmlns:a="http://schemas.openxmlformats.org/drawingml/2006/main">
              <a:rPr lang="vi" sz="2600" b="1"/>
              <a:t>is </a:t>
            </a:r>
            <a:r xmlns:a="http://schemas.openxmlformats.org/drawingml/2006/main">
              <a:rPr lang="vi" sz="2600"/>
              <a:t>trả về false nếu đối tượng đã cho không cùng loại trong khi </a:t>
            </a:r>
            <a:r xmlns:a="http://schemas.openxmlformats.org/drawingml/2006/main">
              <a:rPr lang="vi" sz="2600" b="1"/>
              <a:t>toán </a:t>
            </a:r>
            <a:r xmlns:a="http://schemas.openxmlformats.org/drawingml/2006/main">
              <a:rPr lang="vi" sz="2600"/>
              <a:t>tử as trả về null nếu không thể chuyển đổi</a:t>
            </a:r>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Toán </a:t>
            </a:r>
            <a:r xmlns:a="http://schemas.openxmlformats.org/drawingml/2006/main">
              <a:rPr lang="vi" sz="2600" b="1"/>
              <a:t>tử is </a:t>
            </a:r>
            <a:r xmlns:a="http://schemas.openxmlformats.org/drawingml/2006/main">
              <a:rPr lang="vi" sz="2600"/>
              <a:t>chỉ được sử dụng cho các chuyển đổi tham chiếu, đóng hộp và bỏ hộp trong khi toán tử </a:t>
            </a:r>
            <a:r xmlns:a="http://schemas.openxmlformats.org/drawingml/2006/main">
              <a:rPr lang="vi" sz="2600" b="1"/>
              <a:t>as </a:t>
            </a:r>
            <a:r xmlns:a="http://schemas.openxmlformats.org/drawingml/2006/main">
              <a:rPr lang="vi" sz="2600"/>
              <a:t>chỉ được sử dụng cho các chuyển đổi có thể rỗng, tham chiếu và đóng hộp</a:t>
            </a:r>
            <a:endParaRPr xmlns:a="http://schemas.openxmlformats.org/drawingml/2006/main" lang="en-US" sz="2600" dirty="0"/>
          </a:p>
        </p:txBody>
      </p:sp>
    </p:spTree>
    <p:extLst>
      <p:ext uri="{BB962C8B-B14F-4D97-AF65-F5344CB8AC3E}">
        <p14:creationId xmlns:p14="http://schemas.microsoft.com/office/powerpoint/2010/main" val="3019114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26270F-C87B-4E00-B48A-8133A1B789E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466ED39B-7E7F-4DB9-8D60-A89218EFA408}"/>
              </a:ext>
            </a:extLst>
          </p:cNvPr>
          <p:cNvSpPr>
            <a:spLocks noGrp="1"/>
          </p:cNvSpPr>
          <p:nvPr>
            <p:ph type="sldNum" sz="quarter" idx="12"/>
          </p:nvPr>
        </p:nvSpPr>
        <p:spPr/>
        <p:txBody>
          <a:bodyPr/>
          <a:lstStyle/>
          <a:p>
            <a:fld id="{CC0149FD-98BB-4821-915B-09C9BFE4B727}" type="slidenum">
              <a:rPr lang="en-US" smtClean="0"/>
              <a:pPr/>
              <a:t>24</a:t>
            </a:fld>
            <a:endParaRPr lang="en-US" dirty="0"/>
          </a:p>
        </p:txBody>
      </p:sp>
      <p:pic>
        <p:nvPicPr>
          <p:cNvPr id="7" name="Picture 6">
            <a:extLst>
              <a:ext uri="{FF2B5EF4-FFF2-40B4-BE49-F238E27FC236}">
                <a16:creationId xmlns:a16="http://schemas.microsoft.com/office/drawing/2014/main" id="{323A67C4-1608-4483-8A70-70A4DD4C0F7B}"/>
              </a:ext>
            </a:extLst>
          </p:cNvPr>
          <p:cNvPicPr>
            <a:picLocks noChangeAspect="1"/>
          </p:cNvPicPr>
          <p:nvPr/>
        </p:nvPicPr>
        <p:blipFill>
          <a:blip r:embed="rId2"/>
          <a:stretch>
            <a:fillRect/>
          </a:stretch>
        </p:blipFill>
        <p:spPr>
          <a:xfrm>
            <a:off x="0" y="1630959"/>
            <a:ext cx="4497572" cy="3840710"/>
          </a:xfrm>
          <a:prstGeom prst="rect">
            <a:avLst/>
          </a:prstGeom>
        </p:spPr>
      </p:pic>
      <p:sp>
        <p:nvSpPr>
          <p:cNvPr id="8" name="Title 2">
            <a:extLst>
              <a:ext uri="{FF2B5EF4-FFF2-40B4-BE49-F238E27FC236}">
                <a16:creationId xmlns:a16="http://schemas.microsoft.com/office/drawing/2014/main" id="{74F924C6-D7F4-47CE-8185-A47F072A9A48}"/>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lang="vi" sz="4000"/>
              <a:t>Là </a:t>
            </a:r>
            <a:r xmlns:a="http://schemas.openxmlformats.org/drawingml/2006/main">
              <a:rPr lang="vi" sz="4000">
                <a:solidFill>
                  <a:srgbClr val="00B0F0"/>
                </a:solidFill>
              </a:rPr>
              <a:t>và </a:t>
            </a:r>
            <a:r xmlns:a="http://schemas.openxmlformats.org/drawingml/2006/main">
              <a:rPr lang="vi" sz="4000">
                <a:solidFill>
                  <a:srgbClr val="00B0F0"/>
                </a:solidFill>
              </a:rPr>
              <a:t>là </a:t>
            </a:r>
            <a:r xmlns:a="http://schemas.openxmlformats.org/drawingml/2006/main">
              <a:rPr lang="vi" sz="4000"/>
              <a:t>toán </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r xmlns:a="http://schemas.openxmlformats.org/drawingml/2006/main">
              <a:rPr lang="vi" sz="4000"/>
              <a:t>tử</a:t>
            </a:r>
          </a:p>
        </p:txBody>
      </p:sp>
      <p:pic>
        <p:nvPicPr>
          <p:cNvPr id="10" name="Picture 9">
            <a:extLst>
              <a:ext uri="{FF2B5EF4-FFF2-40B4-BE49-F238E27FC236}">
                <a16:creationId xmlns:a16="http://schemas.microsoft.com/office/drawing/2014/main" id="{E4A43036-AA9F-45DB-91B8-D554FE577688}"/>
              </a:ext>
            </a:extLst>
          </p:cNvPr>
          <p:cNvPicPr>
            <a:picLocks noChangeAspect="1"/>
          </p:cNvPicPr>
          <p:nvPr/>
        </p:nvPicPr>
        <p:blipFill>
          <a:blip r:embed="rId3"/>
          <a:stretch>
            <a:fillRect/>
          </a:stretch>
        </p:blipFill>
        <p:spPr>
          <a:xfrm>
            <a:off x="4648957" y="1630959"/>
            <a:ext cx="7511144" cy="3365434"/>
          </a:xfrm>
          <a:prstGeom prst="rect">
            <a:avLst/>
          </a:prstGeom>
        </p:spPr>
      </p:pic>
      <p:pic>
        <p:nvPicPr>
          <p:cNvPr id="12" name="Picture 11">
            <a:extLst>
              <a:ext uri="{FF2B5EF4-FFF2-40B4-BE49-F238E27FC236}">
                <a16:creationId xmlns:a16="http://schemas.microsoft.com/office/drawing/2014/main" id="{8C7B16BA-4A2A-4050-A161-8498061D7B37}"/>
              </a:ext>
            </a:extLst>
          </p:cNvPr>
          <p:cNvPicPr>
            <a:picLocks noChangeAspect="1"/>
          </p:cNvPicPr>
          <p:nvPr/>
        </p:nvPicPr>
        <p:blipFill>
          <a:blip r:embed="rId4"/>
          <a:stretch>
            <a:fillRect/>
          </a:stretch>
        </p:blipFill>
        <p:spPr>
          <a:xfrm>
            <a:off x="6894786" y="5471669"/>
            <a:ext cx="3285430" cy="759010"/>
          </a:xfrm>
          <a:prstGeom prst="rect">
            <a:avLst/>
          </a:prstGeom>
        </p:spPr>
      </p:pic>
    </p:spTree>
    <p:extLst>
      <p:ext uri="{BB962C8B-B14F-4D97-AF65-F5344CB8AC3E}">
        <p14:creationId xmlns:p14="http://schemas.microsoft.com/office/powerpoint/2010/main" val="3560630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Trình xây dựng tĩnh</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BADE8F46-335B-4BFB-A340-AA71F3DF61D5}"/>
              </a:ext>
            </a:extLst>
          </p:cNvPr>
          <p:cNvSpPr txBox="1"/>
          <p:nvPr/>
        </p:nvSpPr>
        <p:spPr>
          <a:xfrm>
            <a:off x="-39217" y="1488265"/>
            <a:ext cx="6095607" cy="4668970"/>
          </a:xfrm>
          <a:prstGeom prst="rect">
            <a:avLst/>
          </a:prstGeom>
          <a:noFill/>
        </p:spPr>
        <p:txBody>
          <a:bodyPr wrap="square">
            <a:spAutoFit/>
          </a:bodyPr>
          <a:lstStyle/>
          <a:p>
            <a:pPr xmlns:a="http://schemas.openxmlformats.org/drawingml/2006/main" marL="342900" indent="-342900" algn="just">
              <a:lnSpc>
                <a:spcPct val="90000"/>
              </a:lnSpc>
              <a:spcBef>
                <a:spcPts val="600"/>
              </a:spcBef>
              <a:spcAft>
                <a:spcPts val="600"/>
              </a:spcAft>
              <a:buClr>
                <a:srgbClr val="973735"/>
              </a:buClr>
              <a:buSzPct val="50000"/>
              <a:buFont typeface="Wingdings" pitchFamily="2" charset="2"/>
              <a:buChar char="u"/>
              <a:defRPr/>
            </a:pPr>
            <a:r xmlns:a="http://schemas.openxmlformats.org/drawingml/2006/main">
              <a:rPr lang="vi" sz="2600"/>
              <a:t>Ngăn chặn trường tĩnh được thiết lập lại</a:t>
            </a:r>
          </a:p>
          <a:p>
            <a:pPr xmlns:a="http://schemas.openxmlformats.org/drawingml/2006/main" marL="342900" indent="-342900" algn="just">
              <a:lnSpc>
                <a:spcPct val="90000"/>
              </a:lnSpc>
              <a:spcBef>
                <a:spcPts val="600"/>
              </a:spcBef>
              <a:spcAft>
                <a:spcPts val="600"/>
              </a:spcAft>
              <a:buClr>
                <a:srgbClr val="973735"/>
              </a:buClr>
              <a:buSzPct val="50000"/>
              <a:buFont typeface="Wingdings" pitchFamily="2" charset="2"/>
              <a:buChar char="u"/>
              <a:defRPr/>
            </a:pPr>
            <a:r xmlns:a="http://schemas.openxmlformats.org/drawingml/2006/main">
              <a:rPr lang="vi" sz="2600"/>
              <a:t>Một lớp (hoặc cấu trúc) nhất định chỉ có thể định nghĩa một hàm tạo tĩnh duy nhất</a:t>
            </a:r>
          </a:p>
          <a:p>
            <a:pPr xmlns:a="http://schemas.openxmlformats.org/drawingml/2006/main" marL="342900" indent="-342900" algn="just">
              <a:lnSpc>
                <a:spcPct val="90000"/>
              </a:lnSpc>
              <a:spcBef>
                <a:spcPts val="600"/>
              </a:spcBef>
              <a:spcAft>
                <a:spcPts val="600"/>
              </a:spcAft>
              <a:buClr>
                <a:srgbClr val="973735"/>
              </a:buClr>
              <a:buSzPct val="50000"/>
              <a:buFont typeface="Wingdings" pitchFamily="2" charset="2"/>
              <a:buChar char="u"/>
              <a:defRPr/>
            </a:pPr>
            <a:r xmlns:a="http://schemas.openxmlformats.org/drawingml/2006/main">
              <a:rPr lang="vi" sz="2600"/>
              <a:t>Một hàm tạo tĩnh thực thi chính xác một lần, bất kể có bao nhiêu đối tượng cùng loại được tạo</a:t>
            </a:r>
          </a:p>
          <a:p>
            <a:pPr xmlns:a="http://schemas.openxmlformats.org/drawingml/2006/main" marL="342900" indent="-342900" algn="just">
              <a:lnSpc>
                <a:spcPct val="90000"/>
              </a:lnSpc>
              <a:spcBef>
                <a:spcPts val="600"/>
              </a:spcBef>
              <a:spcAft>
                <a:spcPts val="600"/>
              </a:spcAft>
              <a:buClr>
                <a:srgbClr val="973735"/>
              </a:buClr>
              <a:buSzPct val="50000"/>
              <a:buFont typeface="Wingdings" pitchFamily="2" charset="2"/>
              <a:buChar char="u"/>
              <a:defRPr/>
            </a:pPr>
            <a:r xmlns:a="http://schemas.openxmlformats.org/drawingml/2006/main">
              <a:rPr lang="vi" sz="2600"/>
              <a:t>Hàm tạo tĩnh không có công cụ sửa đổi truy cập và không thể lấy bất kỳ tham số nào</a:t>
            </a:r>
          </a:p>
          <a:p>
            <a:pPr xmlns:a="http://schemas.openxmlformats.org/drawingml/2006/main" marL="342900" indent="-342900" algn="just">
              <a:lnSpc>
                <a:spcPct val="90000"/>
              </a:lnSpc>
              <a:spcBef>
                <a:spcPts val="600"/>
              </a:spcBef>
              <a:spcAft>
                <a:spcPts val="600"/>
              </a:spcAft>
              <a:buClr>
                <a:srgbClr val="973735"/>
              </a:buClr>
              <a:buSzPct val="50000"/>
              <a:buFont typeface="Wingdings" pitchFamily="2" charset="2"/>
              <a:buChar char="u"/>
              <a:defRPr/>
            </a:pPr>
            <a:r xmlns:a="http://schemas.openxmlformats.org/drawingml/2006/main">
              <a:rPr lang="vi" sz="2600"/>
              <a:t>Hàm tạo tĩnh thực thi trước bất kỳ hàm tạo cấp cá thể nào</a:t>
            </a:r>
          </a:p>
        </p:txBody>
      </p:sp>
      <p:pic>
        <p:nvPicPr>
          <p:cNvPr id="12" name="Picture 11">
            <a:extLst>
              <a:ext uri="{FF2B5EF4-FFF2-40B4-BE49-F238E27FC236}">
                <a16:creationId xmlns:a16="http://schemas.microsoft.com/office/drawing/2014/main" id="{42CBC381-8555-4783-B90B-3ED30BBC4E9F}"/>
              </a:ext>
            </a:extLst>
          </p:cNvPr>
          <p:cNvPicPr>
            <a:picLocks noChangeAspect="1"/>
          </p:cNvPicPr>
          <p:nvPr/>
        </p:nvPicPr>
        <p:blipFill>
          <a:blip r:embed="rId3"/>
          <a:stretch>
            <a:fillRect/>
          </a:stretch>
        </p:blipFill>
        <p:spPr>
          <a:xfrm>
            <a:off x="6056390" y="1488265"/>
            <a:ext cx="6095607" cy="4552317"/>
          </a:xfrm>
          <a:prstGeom prst="rect">
            <a:avLst/>
          </a:prstGeom>
        </p:spPr>
      </p:pic>
    </p:spTree>
    <p:extLst>
      <p:ext uri="{BB962C8B-B14F-4D97-AF65-F5344CB8AC3E}">
        <p14:creationId xmlns:p14="http://schemas.microsoft.com/office/powerpoint/2010/main" val="242047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Lớp tĩnh</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F6AFC9F7-57D5-4A8B-8867-E9132E618734}"/>
              </a:ext>
            </a:extLst>
          </p:cNvPr>
          <p:cNvSpPr txBox="1"/>
          <p:nvPr/>
        </p:nvSpPr>
        <p:spPr>
          <a:xfrm>
            <a:off x="0" y="1345323"/>
            <a:ext cx="11803117" cy="5827493"/>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defRPr/>
            </a:pPr>
            <a:r xmlns:a="http://schemas.openxmlformats.org/drawingml/2006/main">
              <a:rPr lang="vi" sz="2600"/>
              <a:t>Các lớp không thể khởi tạo hoặc kế thừa được gọi là các lớp và từ khóa tĩnh được sử dụng trước tên lớp bao gồm các thành viên dữ liệu tĩnh và các phương thức tĩnh</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defRPr/>
            </a:pPr>
            <a:r xmlns:a="http://schemas.openxmlformats.org/drawingml/2006/main">
              <a:rPr lang="vi" sz="2600"/>
              <a:t>Không thể tạo một thể hiện của lớp tĩnh bằng từ khóa </a:t>
            </a:r>
            <a:r xmlns:a="http://schemas.openxmlformats.org/drawingml/2006/main">
              <a:rPr lang="vi" sz="2600">
                <a:solidFill>
                  <a:srgbClr val="0070C0"/>
                </a:solidFill>
              </a:rPr>
              <a:t>mới </a:t>
            </a:r>
            <a:r xmlns:a="http://schemas.openxmlformats.org/drawingml/2006/main">
              <a:rPr lang="vi" sz="2600"/>
              <a:t>. Các tính năng chính của lớp tĩnh như sau:</a:t>
            </a:r>
          </a:p>
          <a:p>
            <a:pPr xmlns:a="http://schemas.openxmlformats.org/drawingml/2006/main"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xmlns:a="http://schemas.openxmlformats.org/drawingml/2006/main">
              <a:rPr lang="vi" sz="2300">
                <a:latin typeface="+mj-lt"/>
              </a:rPr>
              <a:t>Họ chỉ có thể chứa các thành viên tĩnh</a:t>
            </a:r>
          </a:p>
          <a:p>
            <a:pPr xmlns:a="http://schemas.openxmlformats.org/drawingml/2006/main"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xmlns:a="http://schemas.openxmlformats.org/drawingml/2006/main">
              <a:rPr lang="vi" sz="2300">
                <a:latin typeface="+mj-lt"/>
              </a:rPr>
              <a:t>Chúng không thể được khởi tạo hoặc kế thừa và không thể chứa các hàm tạo phiên bản. Tuy nhiên, nhà phát triển có thể tạo các hàm tạo tĩnh để khởi tạo các thành viên tĩnh</a:t>
            </a:r>
          </a:p>
          <a:p>
            <a:pPr marL="342900" indent="-342900" algn="just">
              <a:lnSpc>
                <a:spcPct val="150000"/>
              </a:lnSpc>
              <a:spcBef>
                <a:spcPts val="600"/>
              </a:spcBef>
              <a:spcAft>
                <a:spcPts val="600"/>
              </a:spcAft>
              <a:buClr>
                <a:srgbClr val="973735"/>
              </a:buClr>
              <a:buSzPct val="50000"/>
              <a:buFont typeface="Wingdings" pitchFamily="2" charset="2"/>
              <a:buChar char="u"/>
              <a:defRPr/>
            </a:pPr>
            <a:endParaRPr lang="en-US" sz="2600"/>
          </a:p>
        </p:txBody>
      </p:sp>
    </p:spTree>
    <p:extLst>
      <p:ext uri="{BB962C8B-B14F-4D97-AF65-F5344CB8AC3E}">
        <p14:creationId xmlns:p14="http://schemas.microsoft.com/office/powerpoint/2010/main" val="4285301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Lớp tĩnh</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F94BC85B-265D-4DFA-AB3F-1D237B831E58}"/>
              </a:ext>
            </a:extLst>
          </p:cNvPr>
          <p:cNvGrpSpPr/>
          <p:nvPr/>
        </p:nvGrpSpPr>
        <p:grpSpPr>
          <a:xfrm>
            <a:off x="1652011" y="1799958"/>
            <a:ext cx="9131602" cy="4341533"/>
            <a:chOff x="838200" y="3657600"/>
            <a:chExt cx="5638800" cy="2906613"/>
          </a:xfrm>
        </p:grpSpPr>
        <p:pic>
          <p:nvPicPr>
            <p:cNvPr id="8" name="Picture 7" descr="static_class.png">
              <a:extLst>
                <a:ext uri="{FF2B5EF4-FFF2-40B4-BE49-F238E27FC236}">
                  <a16:creationId xmlns:a16="http://schemas.microsoft.com/office/drawing/2014/main" id="{6D4B9BBD-C5C5-409B-9280-5EC65AC796B9}"/>
                </a:ext>
              </a:extLst>
            </p:cNvPr>
            <p:cNvPicPr>
              <a:picLocks noChangeAspect="1"/>
            </p:cNvPicPr>
            <p:nvPr/>
          </p:nvPicPr>
          <p:blipFill>
            <a:blip r:embed="rId3"/>
            <a:stretch>
              <a:fillRect/>
            </a:stretch>
          </p:blipFill>
          <p:spPr>
            <a:xfrm>
              <a:off x="838200" y="3657600"/>
              <a:ext cx="5334000" cy="290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881A04CA-36DD-4BB4-A563-B91AB45DEE1E}"/>
                </a:ext>
              </a:extLst>
            </p:cNvPr>
            <p:cNvSpPr/>
            <p:nvPr/>
          </p:nvSpPr>
          <p:spPr>
            <a:xfrm>
              <a:off x="1524000" y="5943600"/>
              <a:ext cx="2362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D2C92DD-47F1-407C-8D3A-97144EBA3AF4}"/>
                </a:ext>
              </a:extLst>
            </p:cNvPr>
            <p:cNvSpPr/>
            <p:nvPr/>
          </p:nvSpPr>
          <p:spPr>
            <a:xfrm>
              <a:off x="4038600" y="5334000"/>
              <a:ext cx="2438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xmlns:a="http://schemas.openxmlformats.org/drawingml/2006/main" algn="ctr"/>
              <a:r xmlns:a="http://schemas.openxmlformats.org/drawingml/2006/main">
                <a:rPr lang="vi" dirty="0">
                  <a:latin typeface="Arial" pitchFamily="34" charset="0"/>
                  <a:cs typeface="Arial" pitchFamily="34" charset="0"/>
                </a:rPr>
                <a:t>Không có phiên bản nào được tạo</a:t>
              </a:r>
            </a:p>
          </p:txBody>
        </p:sp>
        <p:cxnSp>
          <p:nvCxnSpPr>
            <p:cNvPr id="11" name="Straight Arrow Connector 10">
              <a:extLst>
                <a:ext uri="{FF2B5EF4-FFF2-40B4-BE49-F238E27FC236}">
                  <a16:creationId xmlns:a16="http://schemas.microsoft.com/office/drawing/2014/main" id="{0DF4AD17-5A23-4956-B920-367B72E1F3E9}"/>
                </a:ext>
              </a:extLst>
            </p:cNvPr>
            <p:cNvCxnSpPr>
              <a:cxnSpLocks/>
              <a:stCxn id="10" idx="3"/>
              <a:endCxn id="9" idx="3"/>
            </p:cNvCxnSpPr>
            <p:nvPr/>
          </p:nvCxnSpPr>
          <p:spPr>
            <a:xfrm rot="5400000">
              <a:off x="4117673" y="5817976"/>
              <a:ext cx="46551" cy="509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4363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Phương pháp mở rộng</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21EB5A85-C225-4200-895B-6218A999B268}"/>
              </a:ext>
            </a:extLst>
          </p:cNvPr>
          <p:cNvSpPr txBox="1"/>
          <p:nvPr/>
        </p:nvSpPr>
        <p:spPr>
          <a:xfrm>
            <a:off x="257504" y="1523392"/>
            <a:ext cx="11676992" cy="4708981"/>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Các phương thức mở rộng cho phép chúng tôi mở rộng loại hiện có với chức năng mới mà không cần sửa đổi trực tiếp các loại đó</a:t>
            </a:r>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Các phương thức mở rộng là các phương thức tĩnh phải được khai báo trong một lớp tĩnh</a:t>
            </a:r>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Chúng ta có thể khai báo một phương thức mở rộng bằng cách chỉ định tham số đầu tiên bằng </a:t>
            </a:r>
            <a:r xmlns:a="http://schemas.openxmlformats.org/drawingml/2006/main">
              <a:rPr lang="vi" sz="2600"/>
              <a:t>từ khóa </a:t>
            </a:r>
            <a:r xmlns:a="http://schemas.openxmlformats.org/drawingml/2006/main">
              <a:rPr lang="vi" sz="2600">
                <a:solidFill>
                  <a:srgbClr val="0070C0"/>
                </a:solidFill>
              </a:rPr>
              <a:t>this</a:t>
            </a:r>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Tham số đầu tiên trong phương thức này xác định loại đối tượng mà phương thức có thể được gọi</a:t>
            </a:r>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Đối tượng mà chúng ta sử dụng để gọi phương thức sẽ tự động được truyền làm tham số đầu tiên</a:t>
            </a:r>
            <a:endParaRPr xmlns:a="http://schemas.openxmlformats.org/drawingml/2006/main" lang="en-US"/>
          </a:p>
        </p:txBody>
      </p:sp>
    </p:spTree>
    <p:extLst>
      <p:ext uri="{BB962C8B-B14F-4D97-AF65-F5344CB8AC3E}">
        <p14:creationId xmlns:p14="http://schemas.microsoft.com/office/powerpoint/2010/main" val="3994110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itle 2">
            <a:extLst>
              <a:ext uri="{FF2B5EF4-FFF2-40B4-BE49-F238E27FC236}">
                <a16:creationId xmlns:a16="http://schemas.microsoft.com/office/drawing/2014/main" id="{63FEF42D-5BE8-4E70-B25A-8E8FA5551E31}"/>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Phương pháp mở rộng</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2" name="Group 1">
            <a:extLst>
              <a:ext uri="{FF2B5EF4-FFF2-40B4-BE49-F238E27FC236}">
                <a16:creationId xmlns:a16="http://schemas.microsoft.com/office/drawing/2014/main" id="{2826FEFB-AD5C-42A9-90CA-7DE0B30F8518}"/>
              </a:ext>
            </a:extLst>
          </p:cNvPr>
          <p:cNvGrpSpPr/>
          <p:nvPr/>
        </p:nvGrpSpPr>
        <p:grpSpPr>
          <a:xfrm>
            <a:off x="2149886" y="1455759"/>
            <a:ext cx="7645756" cy="4899561"/>
            <a:chOff x="2149886" y="1455759"/>
            <a:chExt cx="7645756" cy="4899561"/>
          </a:xfrm>
        </p:grpSpPr>
        <p:grpSp>
          <p:nvGrpSpPr>
            <p:cNvPr id="16" name="Group 15">
              <a:extLst>
                <a:ext uri="{FF2B5EF4-FFF2-40B4-BE49-F238E27FC236}">
                  <a16:creationId xmlns:a16="http://schemas.microsoft.com/office/drawing/2014/main" id="{918CD636-336A-40F5-AB4E-CE94D2EDD960}"/>
                </a:ext>
              </a:extLst>
            </p:cNvPr>
            <p:cNvGrpSpPr/>
            <p:nvPr/>
          </p:nvGrpSpPr>
          <p:grpSpPr>
            <a:xfrm>
              <a:off x="2149886" y="1455759"/>
              <a:ext cx="7645756" cy="4899561"/>
              <a:chOff x="2149886" y="1455759"/>
              <a:chExt cx="7645756" cy="4899561"/>
            </a:xfrm>
          </p:grpSpPr>
          <p:pic>
            <p:nvPicPr>
              <p:cNvPr id="14" name="Picture 13">
                <a:extLst>
                  <a:ext uri="{FF2B5EF4-FFF2-40B4-BE49-F238E27FC236}">
                    <a16:creationId xmlns:a16="http://schemas.microsoft.com/office/drawing/2014/main" id="{F266A549-C4E2-4352-A23A-37CDBCC9A5CE}"/>
                  </a:ext>
                </a:extLst>
              </p:cNvPr>
              <p:cNvPicPr>
                <a:picLocks noChangeAspect="1"/>
              </p:cNvPicPr>
              <p:nvPr/>
            </p:nvPicPr>
            <p:blipFill>
              <a:blip r:embed="rId3"/>
              <a:stretch>
                <a:fillRect/>
              </a:stretch>
            </p:blipFill>
            <p:spPr>
              <a:xfrm>
                <a:off x="2149886" y="1455759"/>
                <a:ext cx="7645756" cy="4899561"/>
              </a:xfrm>
              <a:prstGeom prst="rect">
                <a:avLst/>
              </a:prstGeom>
            </p:spPr>
          </p:pic>
          <p:sp>
            <p:nvSpPr>
              <p:cNvPr id="15" name="Rectangle 14">
                <a:extLst>
                  <a:ext uri="{FF2B5EF4-FFF2-40B4-BE49-F238E27FC236}">
                    <a16:creationId xmlns:a16="http://schemas.microsoft.com/office/drawing/2014/main" id="{9770535B-5913-4DDC-969E-687BC58ECE87}"/>
                  </a:ext>
                </a:extLst>
              </p:cNvPr>
              <p:cNvSpPr/>
              <p:nvPr/>
            </p:nvSpPr>
            <p:spPr>
              <a:xfrm>
                <a:off x="2596054" y="2427889"/>
                <a:ext cx="7199587" cy="4624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FA7829A1-D2A2-438A-B662-AF25347D23A2}"/>
                </a:ext>
              </a:extLst>
            </p:cNvPr>
            <p:cNvSpPr/>
            <p:nvPr/>
          </p:nvSpPr>
          <p:spPr>
            <a:xfrm>
              <a:off x="3090201" y="4978400"/>
              <a:ext cx="1694236" cy="2678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234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762740" y="1439047"/>
            <a:ext cx="11092929" cy="4908590"/>
          </a:xfrm>
        </p:spPr>
        <p:txBody>
          <a:bodyPr>
            <a:noAutofit/>
          </a:bodyPr>
          <a:lstStyle/>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Thảo luận thêm các tính năng mới trong OOP:</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500"/>
              <a:t>Thuộc tính, Thuộc tính được tự động triển khai</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500"/>
              <a:t>Lớp tĩnh và Phương thức mở rộng</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500"/>
              <a:t>Loại ẩn danh và bộ điều khiển mặc định</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500"/>
              <a:t>Thành viên chỉ đọc và phương thức giao diện mặc định</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500"/>
              <a:t>Sử dụng khai báo</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500"/>
              <a:t>Các thành viên có biểu hiện</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500"/>
              <a:t>Loại bản ghi</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500"/>
              <a:t>Khởi tạo đối tượng</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500"/>
              <a:t>Thuộc tính tự động chỉ đọc và Thuộc tính chỉ ban đầu</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52419" y="673417"/>
            <a:ext cx="10806720" cy="748017"/>
          </a:xfrm>
        </p:spPr>
        <p:txBody>
          <a:bodyPr>
            <a:normAutofit/>
          </a:bodyPr>
          <a:lstStyle/>
          <a:p>
            <a:r xmlns:a="http://schemas.openxmlformats.org/drawingml/2006/main">
              <a:rPr lang="vi" sz="4000" b="1" dirty="0"/>
              <a:t>Mục tiêu</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Thành viên có biểu hiện</a:t>
            </a:r>
          </a:p>
        </p:txBody>
      </p:sp>
      <p:sp>
        <p:nvSpPr>
          <p:cNvPr id="13" name="TextBox 12">
            <a:extLst>
              <a:ext uri="{FF2B5EF4-FFF2-40B4-BE49-F238E27FC236}">
                <a16:creationId xmlns:a16="http://schemas.microsoft.com/office/drawing/2014/main" id="{47EDD331-4824-4D8C-A44B-E3AEF451CDA7}"/>
              </a:ext>
            </a:extLst>
          </p:cNvPr>
          <p:cNvSpPr txBox="1"/>
          <p:nvPr/>
        </p:nvSpPr>
        <p:spPr>
          <a:xfrm>
            <a:off x="-60893" y="1474028"/>
            <a:ext cx="12040457" cy="2646878"/>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a:t>Các định nghĩa nội dung biểu thức cho phép chúng tôi cung cấp cách triển khai của thành viên ở dạng rất ngắn gọn, dễ đọc</a:t>
            </a:r>
          </a:p>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a:t>Chúng ta có thể sử dụng định nghĩa nội dung biểu thức bất cứ khi nào logic cho bất kỳ thành viên được hỗ trợ nào, chẳng hạn như phương thức hoặc thuộc tính, bao gồm một biểu thức duy nhất</a:t>
            </a:r>
          </a:p>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a:t>Định nghĩa nội dung biểu thức có cú pháp chung sau:</a:t>
            </a:r>
          </a:p>
        </p:txBody>
      </p:sp>
      <p:sp>
        <p:nvSpPr>
          <p:cNvPr id="17" name="TextBox 16">
            <a:extLst>
              <a:ext uri="{FF2B5EF4-FFF2-40B4-BE49-F238E27FC236}">
                <a16:creationId xmlns:a16="http://schemas.microsoft.com/office/drawing/2014/main" id="{60FE69DB-F529-4661-ACA1-6D82CA8CBEC7}"/>
              </a:ext>
            </a:extLst>
          </p:cNvPr>
          <p:cNvSpPr txBox="1"/>
          <p:nvPr/>
        </p:nvSpPr>
        <p:spPr>
          <a:xfrm>
            <a:off x="3543419" y="4315199"/>
            <a:ext cx="4493966" cy="492443"/>
          </a:xfrm>
          <a:prstGeom prst="rect">
            <a:avLst/>
          </a:prstGeom>
          <a:solidFill>
            <a:srgbClr val="FFFF00"/>
          </a:solidFill>
        </p:spPr>
        <p:txBody>
          <a:bodyPr wrap="square">
            <a:spAutoFit/>
          </a:bodyPr>
          <a:lstStyle/>
          <a:p>
            <a:pPr xmlns:a="http://schemas.openxmlformats.org/drawingml/2006/main" algn="ctr"/>
            <a:r xmlns:a="http://schemas.openxmlformats.org/drawingml/2006/main">
              <a:rPr lang="vi" sz="2600" b="0" i="0">
                <a:solidFill>
                  <a:srgbClr val="0070C0"/>
                </a:solidFill>
                <a:effectLst/>
                <a:latin typeface="+mj-lt"/>
              </a:rPr>
              <a:t>thành viên =&gt; biểu thức;</a:t>
            </a:r>
            <a:endParaRPr xmlns:a="http://schemas.openxmlformats.org/drawingml/2006/main" lang="en-US" sz="2600">
              <a:solidFill>
                <a:srgbClr val="0070C0"/>
              </a:solidFill>
              <a:latin typeface="+mj-lt"/>
            </a:endParaRPr>
          </a:p>
        </p:txBody>
      </p:sp>
      <p:sp>
        <p:nvSpPr>
          <p:cNvPr id="19" name="TextBox 18">
            <a:extLst>
              <a:ext uri="{FF2B5EF4-FFF2-40B4-BE49-F238E27FC236}">
                <a16:creationId xmlns:a16="http://schemas.microsoft.com/office/drawing/2014/main" id="{2A37E525-D5F7-42B6-A601-423FC7892F23}"/>
              </a:ext>
            </a:extLst>
          </p:cNvPr>
          <p:cNvSpPr txBox="1"/>
          <p:nvPr/>
        </p:nvSpPr>
        <p:spPr>
          <a:xfrm>
            <a:off x="-60893" y="5188657"/>
            <a:ext cx="12040457" cy="923330"/>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a:t>Các thành viên có thể là: Phương thức, Thuộc tính chỉ đọc, Thuộc tính, Trình xây dựng, Trình hoàn thiện (hàm hủy) và Trình lập chỉ mục</a:t>
            </a:r>
          </a:p>
        </p:txBody>
      </p:sp>
    </p:spTree>
    <p:extLst>
      <p:ext uri="{BB962C8B-B14F-4D97-AF65-F5344CB8AC3E}">
        <p14:creationId xmlns:p14="http://schemas.microsoft.com/office/powerpoint/2010/main" val="483349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Thành viên có biểu hiện</a:t>
            </a:r>
          </a:p>
        </p:txBody>
      </p:sp>
      <p:grpSp>
        <p:nvGrpSpPr>
          <p:cNvPr id="2" name="Group 1">
            <a:extLst>
              <a:ext uri="{FF2B5EF4-FFF2-40B4-BE49-F238E27FC236}">
                <a16:creationId xmlns:a16="http://schemas.microsoft.com/office/drawing/2014/main" id="{80991CD8-6D45-4905-8C98-A325ECA5264F}"/>
              </a:ext>
            </a:extLst>
          </p:cNvPr>
          <p:cNvGrpSpPr/>
          <p:nvPr/>
        </p:nvGrpSpPr>
        <p:grpSpPr>
          <a:xfrm>
            <a:off x="42532" y="1789430"/>
            <a:ext cx="6102979" cy="4198099"/>
            <a:chOff x="4916487" y="1522937"/>
            <a:chExt cx="7176757" cy="4819533"/>
          </a:xfrm>
        </p:grpSpPr>
        <p:pic>
          <p:nvPicPr>
            <p:cNvPr id="6" name="Picture 1">
              <a:extLst>
                <a:ext uri="{FF2B5EF4-FFF2-40B4-BE49-F238E27FC236}">
                  <a16:creationId xmlns:a16="http://schemas.microsoft.com/office/drawing/2014/main" id="{1486EFA5-D44E-40C9-82FC-450E76043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487" y="1522937"/>
              <a:ext cx="41148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5A5E268-95D6-4F83-B45F-A672A18D6F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2924699"/>
              <a:ext cx="539115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8589055-9B06-4BE9-8059-FD90B5B054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3613558"/>
              <a:ext cx="6597319" cy="2000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C2A3EA8-D012-4F50-8AD7-67B4DF80E47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73369" y="5779536"/>
              <a:ext cx="6619875" cy="409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 name="AutoShape 11">
              <a:extLst>
                <a:ext uri="{FF2B5EF4-FFF2-40B4-BE49-F238E27FC236}">
                  <a16:creationId xmlns:a16="http://schemas.microsoft.com/office/drawing/2014/main" id="{31A13E06-A50F-4C4D-8B17-CE2C81464D18}"/>
                </a:ext>
              </a:extLst>
            </p:cNvPr>
            <p:cNvSpPr>
              <a:spLocks noChangeArrowheads="1"/>
            </p:cNvSpPr>
            <p:nvPr/>
          </p:nvSpPr>
          <p:spPr bwMode="auto">
            <a:xfrm>
              <a:off x="4916487" y="4493033"/>
              <a:ext cx="514350" cy="1849437"/>
            </a:xfrm>
            <a:prstGeom prst="curvedRightArrow">
              <a:avLst>
                <a:gd name="adj1" fmla="val 48275"/>
                <a:gd name="adj2" fmla="val 161406"/>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sp>
          <p:nvSpPr>
            <p:cNvPr id="12" name="AutoShape 11">
              <a:extLst>
                <a:ext uri="{FF2B5EF4-FFF2-40B4-BE49-F238E27FC236}">
                  <a16:creationId xmlns:a16="http://schemas.microsoft.com/office/drawing/2014/main" id="{998D75FD-B6A7-493C-8D4C-ED7D494A55A8}"/>
                </a:ext>
              </a:extLst>
            </p:cNvPr>
            <p:cNvSpPr>
              <a:spLocks noChangeArrowheads="1"/>
            </p:cNvSpPr>
            <p:nvPr/>
          </p:nvSpPr>
          <p:spPr bwMode="auto">
            <a:xfrm>
              <a:off x="4916487" y="2048399"/>
              <a:ext cx="609600" cy="1293813"/>
            </a:xfrm>
            <a:prstGeom prst="curvedRightArrow">
              <a:avLst>
                <a:gd name="adj1" fmla="val 48255"/>
                <a:gd name="adj2" fmla="val 161332"/>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grpSp>
      <p:pic>
        <p:nvPicPr>
          <p:cNvPr id="15" name="Picture 14">
            <a:extLst>
              <a:ext uri="{FF2B5EF4-FFF2-40B4-BE49-F238E27FC236}">
                <a16:creationId xmlns:a16="http://schemas.microsoft.com/office/drawing/2014/main" id="{EB5FFADC-6EB9-4A70-A6FC-80F78456B689}"/>
              </a:ext>
            </a:extLst>
          </p:cNvPr>
          <p:cNvPicPr>
            <a:picLocks noChangeAspect="1"/>
          </p:cNvPicPr>
          <p:nvPr/>
        </p:nvPicPr>
        <p:blipFill>
          <a:blip r:embed="rId7"/>
          <a:stretch>
            <a:fillRect/>
          </a:stretch>
        </p:blipFill>
        <p:spPr>
          <a:xfrm>
            <a:off x="6502288" y="1789430"/>
            <a:ext cx="5610236" cy="3531543"/>
          </a:xfrm>
          <a:prstGeom prst="rect">
            <a:avLst/>
          </a:prstGeom>
          <a:ln>
            <a:solidFill>
              <a:srgbClr val="FF0000"/>
            </a:solidFill>
          </a:ln>
        </p:spPr>
      </p:pic>
    </p:spTree>
    <p:extLst>
      <p:ext uri="{BB962C8B-B14F-4D97-AF65-F5344CB8AC3E}">
        <p14:creationId xmlns:p14="http://schemas.microsoft.com/office/powerpoint/2010/main" val="1081993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6114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Loại ẩn danh</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DC07DBA9-5414-4FBB-A6F4-9A7ADE9088E9}"/>
              </a:ext>
            </a:extLst>
          </p:cNvPr>
          <p:cNvSpPr txBox="1"/>
          <p:nvPr/>
        </p:nvSpPr>
        <p:spPr>
          <a:xfrm>
            <a:off x="-65212" y="1377206"/>
            <a:ext cx="12063248" cy="2246769"/>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altLang="en-US" sz="2600"/>
              <a:t>Về cơ bản là một lớp không có tên và không được xác định rõ ràng trong mã</a:t>
            </a:r>
            <a:endParaRPr xmlns:a="http://schemas.openxmlformats.org/drawingml/2006/main" lang="en-US" sz="2600"/>
          </a:p>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a:t>Sử dụng bộ khởi tạo đối tượng để khởi tạo các thuộc tính và trường. Vì nó không có tên nên chúng ta cần khai báo một biến kiểu ngầm để tham chiếu đến nó</a:t>
            </a:r>
          </a:p>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a:t>Các kiểu ẩn danh là các kiểu lớp xuất phát trực tiếp từ đối tượng và không thể chuyển sang bất kỳ loại nào ngoại trừ đối tượng</a:t>
            </a:r>
          </a:p>
        </p:txBody>
      </p:sp>
      <p:pic>
        <p:nvPicPr>
          <p:cNvPr id="11" name="Picture 10">
            <a:extLst>
              <a:ext uri="{FF2B5EF4-FFF2-40B4-BE49-F238E27FC236}">
                <a16:creationId xmlns:a16="http://schemas.microsoft.com/office/drawing/2014/main" id="{B3E0AF7E-F19E-424C-B82B-AEB1A5E07BE0}"/>
              </a:ext>
            </a:extLst>
          </p:cNvPr>
          <p:cNvPicPr>
            <a:picLocks noChangeAspect="1"/>
          </p:cNvPicPr>
          <p:nvPr/>
        </p:nvPicPr>
        <p:blipFill>
          <a:blip r:embed="rId3"/>
          <a:stretch>
            <a:fillRect/>
          </a:stretch>
        </p:blipFill>
        <p:spPr>
          <a:xfrm>
            <a:off x="305577" y="3602952"/>
            <a:ext cx="9810362" cy="2862540"/>
          </a:xfrm>
          <a:prstGeom prst="rect">
            <a:avLst/>
          </a:prstGeom>
        </p:spPr>
      </p:pic>
      <p:pic>
        <p:nvPicPr>
          <p:cNvPr id="3" name="Picture 2">
            <a:extLst>
              <a:ext uri="{FF2B5EF4-FFF2-40B4-BE49-F238E27FC236}">
                <a16:creationId xmlns:a16="http://schemas.microsoft.com/office/drawing/2014/main" id="{AC1CD7B3-DEF8-4642-AB2E-95A589257242}"/>
              </a:ext>
            </a:extLst>
          </p:cNvPr>
          <p:cNvPicPr>
            <a:picLocks noChangeAspect="1"/>
          </p:cNvPicPr>
          <p:nvPr/>
        </p:nvPicPr>
        <p:blipFill>
          <a:blip r:embed="rId4"/>
          <a:stretch>
            <a:fillRect/>
          </a:stretch>
        </p:blipFill>
        <p:spPr>
          <a:xfrm>
            <a:off x="8051050" y="5661730"/>
            <a:ext cx="4061812" cy="784928"/>
          </a:xfrm>
          <a:prstGeom prst="rect">
            <a:avLst/>
          </a:prstGeom>
        </p:spPr>
      </p:pic>
    </p:spTree>
    <p:extLst>
      <p:ext uri="{BB962C8B-B14F-4D97-AF65-F5344CB8AC3E}">
        <p14:creationId xmlns:p14="http://schemas.microsoft.com/office/powerpoint/2010/main" val="2310414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Khởi tạo đối tượng</a:t>
            </a:r>
          </a:p>
        </p:txBody>
      </p:sp>
      <p:sp>
        <p:nvSpPr>
          <p:cNvPr id="6" name="TextBox 5">
            <a:extLst>
              <a:ext uri="{FF2B5EF4-FFF2-40B4-BE49-F238E27FC236}">
                <a16:creationId xmlns:a16="http://schemas.microsoft.com/office/drawing/2014/main" id="{AF5D6B21-7099-4939-B1AA-6E949E5EF1DE}"/>
              </a:ext>
            </a:extLst>
          </p:cNvPr>
          <p:cNvSpPr txBox="1"/>
          <p:nvPr/>
        </p:nvSpPr>
        <p:spPr>
          <a:xfrm>
            <a:off x="0" y="1340253"/>
            <a:ext cx="12065876" cy="2169825"/>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a:t>Trình khởi tạo đối tượng cho phép chúng ta gán giá trị cho bất kỳ trường hoặc thuộc tính có thể truy cập nào của đối tượng tại thời điểm tạo mà không cần phải gọi hàm tạo, theo sau là các dòng câu lệnh gán</a:t>
            </a:r>
          </a:p>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a:t>Cú pháp khởi tạo đối tượng cho phép chúng ta chỉ định các đối số cho hàm tạo hoặc bỏ qua các đối số</a:t>
            </a:r>
          </a:p>
        </p:txBody>
      </p:sp>
      <p:grpSp>
        <p:nvGrpSpPr>
          <p:cNvPr id="14" name="Group 13">
            <a:extLst>
              <a:ext uri="{FF2B5EF4-FFF2-40B4-BE49-F238E27FC236}">
                <a16:creationId xmlns:a16="http://schemas.microsoft.com/office/drawing/2014/main" id="{7DA6994E-99B4-4A48-A70C-0680C2DBBD7D}"/>
              </a:ext>
            </a:extLst>
          </p:cNvPr>
          <p:cNvGrpSpPr/>
          <p:nvPr/>
        </p:nvGrpSpPr>
        <p:grpSpPr>
          <a:xfrm>
            <a:off x="1593631" y="3542676"/>
            <a:ext cx="8382000" cy="2905425"/>
            <a:chOff x="1562100" y="3575274"/>
            <a:chExt cx="8382000" cy="2905425"/>
          </a:xfrm>
        </p:grpSpPr>
        <p:sp>
          <p:nvSpPr>
            <p:cNvPr id="8" name="TextBox 7">
              <a:extLst>
                <a:ext uri="{FF2B5EF4-FFF2-40B4-BE49-F238E27FC236}">
                  <a16:creationId xmlns:a16="http://schemas.microsoft.com/office/drawing/2014/main" id="{397048EE-950E-464F-9C48-DE8ED1981437}"/>
                </a:ext>
              </a:extLst>
            </p:cNvPr>
            <p:cNvSpPr txBox="1"/>
            <p:nvPr/>
          </p:nvSpPr>
          <p:spPr>
            <a:xfrm>
              <a:off x="2247900" y="3575274"/>
              <a:ext cx="76962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xmlns:a="http://schemas.openxmlformats.org/drawingml/2006/main">
                <a:defRPr/>
              </a:pPr>
              <a:r xmlns:a="http://schemas.openxmlformats.org/drawingml/2006/main">
                <a:rPr lang="vi" dirty="0">
                  <a:solidFill>
                    <a:srgbClr val="0000FF"/>
                  </a:solidFill>
                  <a:latin typeface="Consolas" panose="020B0609020204030204" pitchFamily="49" charset="0"/>
                </a:rPr>
                <a:t>hạng </a:t>
              </a:r>
              <a:r xmlns:a="http://schemas.openxmlformats.org/drawingml/2006/main">
                <a:rPr lang="vi" dirty="0">
                  <a:solidFill>
                    <a:schemeClr val="accent6">
                      <a:lumMod val="50000"/>
                    </a:schemeClr>
                  </a:solidFill>
                  <a:latin typeface="Consolas" panose="020B0609020204030204" pitchFamily="49" charset="0"/>
                </a:rPr>
                <a:t>khách hàng </a:t>
              </a:r>
              <a:r xmlns:a="http://schemas.openxmlformats.org/drawingml/2006/main">
                <a:rPr lang="vi" dirty="0">
                  <a:latin typeface="Consolas" panose="020B0609020204030204" pitchFamily="49" charset="0"/>
                </a:rPr>
                <a:t>{</a:t>
              </a:r>
              <a:br xmlns:a="http://schemas.openxmlformats.org/drawingml/2006/main">
                <a:rPr lang="nl-BE" dirty="0">
                  <a:latin typeface="Consolas" panose="020B0609020204030204" pitchFamily="49" charset="0"/>
                </a:rPr>
              </a:br>
              <a:r xmlns:a="http://schemas.openxmlformats.org/drawingml/2006/main">
                <a:rPr lang="vi" dirty="0">
                  <a:latin typeface="Consolas" panose="020B0609020204030204" pitchFamily="49" charset="0"/>
                </a:rPr>
                <a:t>   Tên </a:t>
              </a:r>
              <a:r xmlns:a="http://schemas.openxmlformats.org/drawingml/2006/main">
                <a:rPr lang="vi" dirty="0">
                  <a:solidFill>
                    <a:srgbClr val="0000FF"/>
                  </a:solidFill>
                  <a:latin typeface="Consolas" panose="020B0609020204030204" pitchFamily="49" charset="0"/>
                </a:rPr>
                <a:t>chuỗi công khai </a:t>
              </a:r>
              <a:r xmlns:a="http://schemas.openxmlformats.org/drawingml/2006/main">
                <a:rPr lang="vi" dirty="0">
                  <a:latin typeface="Consolas" panose="020B0609020204030204" pitchFamily="49" charset="0"/>
                </a:rPr>
                <a:t>{ </a:t>
              </a:r>
              <a:r xmlns:a="http://schemas.openxmlformats.org/drawingml/2006/main">
                <a:rPr lang="vi" dirty="0">
                  <a:solidFill>
                    <a:srgbClr val="0000FF"/>
                  </a:solidFill>
                  <a:latin typeface="Consolas" panose="020B0609020204030204" pitchFamily="49" charset="0"/>
                </a:rPr>
                <a:t>get </a:t>
              </a:r>
              <a:r xmlns:a="http://schemas.openxmlformats.org/drawingml/2006/main">
                <a:rPr lang="vi" dirty="0">
                  <a:latin typeface="Consolas" panose="020B0609020204030204" pitchFamily="49" charset="0"/>
                </a:rPr>
                <a:t>; </a:t>
              </a:r>
              <a:r xmlns:a="http://schemas.openxmlformats.org/drawingml/2006/main">
                <a:rPr lang="vi" dirty="0">
                  <a:solidFill>
                    <a:srgbClr val="0000FF"/>
                  </a:solidFill>
                  <a:latin typeface="Consolas" panose="020B0609020204030204" pitchFamily="49" charset="0"/>
                </a:rPr>
                <a:t>bộ </a:t>
              </a:r>
              <a:r xmlns:a="http://schemas.openxmlformats.org/drawingml/2006/main">
                <a:rPr lang="vi" dirty="0">
                  <a:latin typeface="Consolas" panose="020B0609020204030204" pitchFamily="49" charset="0"/>
                </a:rPr>
                <a:t>; }</a:t>
              </a:r>
              <a:br xmlns:a="http://schemas.openxmlformats.org/drawingml/2006/main">
                <a:rPr lang="nl-BE" dirty="0">
                  <a:latin typeface="Consolas" panose="020B0609020204030204" pitchFamily="49" charset="0"/>
                </a:rPr>
              </a:br>
              <a:r xmlns:a="http://schemas.openxmlformats.org/drawingml/2006/main">
                <a:rPr lang="vi" dirty="0">
                  <a:latin typeface="Consolas" panose="020B0609020204030204" pitchFamily="49" charset="0"/>
                </a:rPr>
                <a:t>   </a:t>
              </a:r>
              <a:r xmlns:a="http://schemas.openxmlformats.org/drawingml/2006/main">
                <a:rPr lang="vi" dirty="0">
                  <a:solidFill>
                    <a:srgbClr val="0000FF"/>
                  </a:solidFill>
                  <a:latin typeface="Consolas" panose="020B0609020204030204" pitchFamily="49" charset="0"/>
                </a:rPr>
                <a:t>public int </a:t>
              </a:r>
              <a:r xmlns:a="http://schemas.openxmlformats.org/drawingml/2006/main">
                <a:rPr lang="vi" dirty="0">
                  <a:latin typeface="Consolas" panose="020B0609020204030204" pitchFamily="49" charset="0"/>
                </a:rPr>
                <a:t>Tuổi { </a:t>
              </a:r>
              <a:r xmlns:a="http://schemas.openxmlformats.org/drawingml/2006/main">
                <a:rPr lang="vi" dirty="0">
                  <a:solidFill>
                    <a:srgbClr val="0000FF"/>
                  </a:solidFill>
                  <a:latin typeface="Consolas" panose="020B0609020204030204" pitchFamily="49" charset="0"/>
                </a:rPr>
                <a:t>lấy </a:t>
              </a:r>
              <a:r xmlns:a="http://schemas.openxmlformats.org/drawingml/2006/main">
                <a:rPr lang="vi" dirty="0">
                  <a:latin typeface="Consolas" panose="020B0609020204030204" pitchFamily="49" charset="0"/>
                </a:rPr>
                <a:t>; </a:t>
              </a:r>
              <a:r xmlns:a="http://schemas.openxmlformats.org/drawingml/2006/main">
                <a:rPr lang="vi" dirty="0">
                  <a:solidFill>
                    <a:srgbClr val="0000FF"/>
                  </a:solidFill>
                  <a:latin typeface="Consolas" panose="020B0609020204030204" pitchFamily="49" charset="0"/>
                </a:rPr>
                <a:t>bộ </a:t>
              </a:r>
              <a:r xmlns:a="http://schemas.openxmlformats.org/drawingml/2006/main">
                <a:rPr lang="vi" dirty="0">
                  <a:latin typeface="Consolas" panose="020B0609020204030204" pitchFamily="49" charset="0"/>
                </a:rPr>
                <a:t>; } </a:t>
              </a:r>
              <a:br xmlns:a="http://schemas.openxmlformats.org/drawingml/2006/main">
                <a:rPr lang="nl-BE" dirty="0">
                  <a:latin typeface="Consolas" panose="020B0609020204030204" pitchFamily="49" charset="0"/>
                </a:rPr>
              </a:br>
              <a:r xmlns:a="http://schemas.openxmlformats.org/drawingml/2006/main">
                <a:rPr lang="vi" dirty="0">
                  <a:latin typeface="Consolas" panose="020B0609020204030204" pitchFamily="49" charset="0"/>
                </a:rPr>
                <a:t>}</a:t>
              </a:r>
            </a:p>
          </p:txBody>
        </p:sp>
        <p:sp>
          <p:nvSpPr>
            <p:cNvPr id="9" name="TextBox 8">
              <a:extLst>
                <a:ext uri="{FF2B5EF4-FFF2-40B4-BE49-F238E27FC236}">
                  <a16:creationId xmlns:a16="http://schemas.microsoft.com/office/drawing/2014/main" id="{8392BD2B-71D5-450C-A52B-59DFDDB431D8}"/>
                </a:ext>
              </a:extLst>
            </p:cNvPr>
            <p:cNvSpPr txBox="1"/>
            <p:nvPr/>
          </p:nvSpPr>
          <p:spPr>
            <a:xfrm>
              <a:off x="2247900" y="4910932"/>
              <a:ext cx="76962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xmlns:a="http://schemas.openxmlformats.org/drawingml/2006/main">
                <a:defRPr/>
              </a:pPr>
              <a:r xmlns:a="http://schemas.openxmlformats.org/drawingml/2006/main">
                <a:rPr lang="vi" dirty="0">
                  <a:solidFill>
                    <a:schemeClr val="accent6">
                      <a:lumMod val="50000"/>
                    </a:schemeClr>
                  </a:solidFill>
                  <a:latin typeface="Consolas" panose="020B0609020204030204" pitchFamily="49" charset="0"/>
                </a:rPr>
                <a:t>Khách hàng</a:t>
              </a:r>
              <a:r xmlns:a="http://schemas.openxmlformats.org/drawingml/2006/main">
                <a:rPr lang="vi" dirty="0">
                  <a:solidFill>
                    <a:srgbClr val="0000FF"/>
                  </a:solidFill>
                  <a:latin typeface="Consolas" panose="020B0609020204030204" pitchFamily="49" charset="0"/>
                </a:rPr>
                <a:t> </a:t>
              </a:r>
              <a:r xmlns:a="http://schemas.openxmlformats.org/drawingml/2006/main">
                <a:rPr lang="vi" dirty="0">
                  <a:latin typeface="Consolas" panose="020B0609020204030204" pitchFamily="49" charset="0"/>
                </a:rPr>
                <a:t>c = </a:t>
              </a:r>
              <a:r xmlns:a="http://schemas.openxmlformats.org/drawingml/2006/main">
                <a:rPr lang="vi" dirty="0">
                  <a:solidFill>
                    <a:schemeClr val="accent6">
                      <a:lumMod val="50000"/>
                    </a:schemeClr>
                  </a:solidFill>
                  <a:latin typeface="Consolas" panose="020B0609020204030204" pitchFamily="49" charset="0"/>
                </a:rPr>
                <a:t>Khách hàng </a:t>
              </a:r>
              <a:r xmlns:a="http://schemas.openxmlformats.org/drawingml/2006/main">
                <a:rPr lang="vi" dirty="0">
                  <a:solidFill>
                    <a:srgbClr val="0000FF"/>
                  </a:solidFill>
                  <a:latin typeface="Consolas" panose="020B0609020204030204" pitchFamily="49" charset="0"/>
                </a:rPr>
                <a:t>mới </a:t>
              </a:r>
              <a:r xmlns:a="http://schemas.openxmlformats.org/drawingml/2006/main">
                <a:rPr lang="vi" dirty="0">
                  <a:latin typeface="Consolas" panose="020B0609020204030204" pitchFamily="49" charset="0"/>
                </a:rPr>
                <a:t>(); </a:t>
              </a:r>
              <a:br xmlns:a="http://schemas.openxmlformats.org/drawingml/2006/main">
                <a:rPr lang="nl-BE" dirty="0">
                  <a:latin typeface="Consolas" panose="020B0609020204030204" pitchFamily="49" charset="0"/>
                </a:rPr>
              </a:br>
              <a:r xmlns:a="http://schemas.openxmlformats.org/drawingml/2006/main">
                <a:rPr lang="vi" dirty="0">
                  <a:latin typeface="Consolas" panose="020B0609020204030204" pitchFamily="49" charset="0"/>
                </a:rPr>
                <a:t>c.Name </a:t>
              </a:r>
              <a:r xmlns:a="http://schemas.openxmlformats.org/drawingml/2006/main">
                <a:rPr lang="vi">
                  <a:latin typeface="Consolas" panose="020B0609020204030204" pitchFamily="49" charset="0"/>
                </a:rPr>
                <a:t>= </a:t>
              </a:r>
              <a:r xmlns:a="http://schemas.openxmlformats.org/drawingml/2006/main">
                <a:rPr lang="vi">
                  <a:solidFill>
                    <a:srgbClr val="C00000"/>
                  </a:solidFill>
                  <a:latin typeface="Consolas" panose="020B0609020204030204" pitchFamily="49" charset="0"/>
                </a:rPr>
                <a:t>" </a:t>
              </a:r>
              <a:r xmlns:a="http://schemas.openxmlformats.org/drawingml/2006/main">
                <a:rPr lang="vi">
                  <a:solidFill>
                    <a:srgbClr val="C00000"/>
                  </a:solidFill>
                  <a:latin typeface="Consolas" panose="020B0609020204030204" pitchFamily="49" charset="0"/>
                </a:rPr>
                <a:t>Jack </a:t>
              </a:r>
              <a:r xmlns:a="http://schemas.openxmlformats.org/drawingml/2006/main">
                <a:rPr lang="vi">
                  <a:solidFill>
                    <a:srgbClr val="C00000"/>
                  </a:solidFill>
                  <a:latin typeface="Consolas" panose="020B0609020204030204" pitchFamily="49" charset="0"/>
                </a:rPr>
                <a:t>" </a:t>
              </a:r>
              <a:r xmlns:a="http://schemas.openxmlformats.org/drawingml/2006/main">
                <a:rPr lang="vi">
                  <a:latin typeface="Consolas" panose="020B0609020204030204" pitchFamily="49" charset="0"/>
                </a:rPr>
                <a:t>;</a:t>
              </a:r>
              <a:r xmlns:a="http://schemas.openxmlformats.org/drawingml/2006/main">
                <a:rPr lang="vi" dirty="0">
                  <a:latin typeface="Consolas" panose="020B0609020204030204" pitchFamily="49" charset="0"/>
                </a:rPr>
                <a:t> </a:t>
              </a:r>
              <a:br xmlns:a="http://schemas.openxmlformats.org/drawingml/2006/main">
                <a:rPr lang="nl-BE" dirty="0">
                  <a:latin typeface="Consolas" panose="020B0609020204030204" pitchFamily="49" charset="0"/>
                </a:rPr>
              </a:br>
              <a:r xmlns:a="http://schemas.openxmlformats.org/drawingml/2006/main">
                <a:rPr lang="vi" dirty="0">
                  <a:latin typeface="Consolas" panose="020B0609020204030204" pitchFamily="49" charset="0"/>
                </a:rPr>
                <a:t>c.Tuổi </a:t>
              </a:r>
              <a:r xmlns:a="http://schemas.openxmlformats.org/drawingml/2006/main">
                <a:rPr lang="vi">
                  <a:latin typeface="Consolas" panose="020B0609020204030204" pitchFamily="49" charset="0"/>
                </a:rPr>
                <a:t>= 20;</a:t>
              </a:r>
              <a:endParaRPr xmlns:a="http://schemas.openxmlformats.org/drawingml/2006/main" lang="nl-BE" dirty="0">
                <a:latin typeface="Consolas" panose="020B0609020204030204" pitchFamily="49" charset="0"/>
              </a:endParaRPr>
            </a:p>
          </p:txBody>
        </p:sp>
        <p:sp>
          <p:nvSpPr>
            <p:cNvPr id="10" name="TextBox 9">
              <a:extLst>
                <a:ext uri="{FF2B5EF4-FFF2-40B4-BE49-F238E27FC236}">
                  <a16:creationId xmlns:a16="http://schemas.microsoft.com/office/drawing/2014/main" id="{AB4F509D-264A-4E8C-B057-60C0488B7C7D}"/>
                </a:ext>
              </a:extLst>
            </p:cNvPr>
            <p:cNvSpPr txBox="1"/>
            <p:nvPr/>
          </p:nvSpPr>
          <p:spPr>
            <a:xfrm>
              <a:off x="2247900" y="5988580"/>
              <a:ext cx="7696200" cy="36933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xmlns:a="http://schemas.openxmlformats.org/drawingml/2006/main">
                <a:defRPr/>
              </a:pPr>
              <a:r xmlns:a="http://schemas.openxmlformats.org/drawingml/2006/main">
                <a:rPr lang="vi" dirty="0">
                  <a:solidFill>
                    <a:srgbClr val="0000FF"/>
                  </a:solidFill>
                  <a:latin typeface="Consolas" panose="020B0609020204030204" pitchFamily="49" charset="0"/>
                </a:rPr>
                <a:t>var </a:t>
              </a:r>
              <a:r xmlns:a="http://schemas.openxmlformats.org/drawingml/2006/main">
                <a:rPr lang="vi" dirty="0">
                  <a:latin typeface="Consolas" panose="020B0609020204030204" pitchFamily="49" charset="0"/>
                </a:rPr>
                <a:t>c = </a:t>
              </a:r>
              <a:r xmlns:a="http://schemas.openxmlformats.org/drawingml/2006/main">
                <a:rPr lang="vi" dirty="0">
                  <a:solidFill>
                    <a:schemeClr val="accent6">
                      <a:lumMod val="50000"/>
                    </a:schemeClr>
                  </a:solidFill>
                  <a:latin typeface="Consolas" panose="020B0609020204030204" pitchFamily="49" charset="0"/>
                </a:rPr>
                <a:t>Khách hàng </a:t>
              </a:r>
              <a:r xmlns:a="http://schemas.openxmlformats.org/drawingml/2006/main">
                <a:rPr lang="vi" dirty="0">
                  <a:solidFill>
                    <a:srgbClr val="0000FF"/>
                  </a:solidFill>
                  <a:latin typeface="Consolas" panose="020B0609020204030204" pitchFamily="49" charset="0"/>
                </a:rPr>
                <a:t>mới </a:t>
              </a:r>
              <a:r xmlns:a="http://schemas.openxmlformats.org/drawingml/2006/main">
                <a:rPr lang="vi" dirty="0">
                  <a:latin typeface="Consolas" panose="020B0609020204030204" pitchFamily="49" charset="0"/>
                </a:rPr>
                <a:t>(){ Tên </a:t>
              </a:r>
              <a:r xmlns:a="http://schemas.openxmlformats.org/drawingml/2006/main">
                <a:rPr lang="vi">
                  <a:latin typeface="Consolas" panose="020B0609020204030204" pitchFamily="49" charset="0"/>
                </a:rPr>
                <a:t>= </a:t>
              </a:r>
              <a:r xmlns:a="http://schemas.openxmlformats.org/drawingml/2006/main">
                <a:rPr lang="vi">
                  <a:solidFill>
                    <a:srgbClr val="C00000"/>
                  </a:solidFill>
                  <a:latin typeface="Consolas" panose="020B0609020204030204" pitchFamily="49" charset="0"/>
                </a:rPr>
                <a:t>" </a:t>
              </a:r>
              <a:r xmlns:a="http://schemas.openxmlformats.org/drawingml/2006/main">
                <a:rPr lang="vi">
                  <a:solidFill>
                    <a:srgbClr val="C00000"/>
                  </a:solidFill>
                  <a:latin typeface="Consolas" panose="020B0609020204030204" pitchFamily="49" charset="0"/>
                </a:rPr>
                <a:t>Jack </a:t>
              </a:r>
              <a:r xmlns:a="http://schemas.openxmlformats.org/drawingml/2006/main">
                <a:rPr lang="vi">
                  <a:solidFill>
                    <a:srgbClr val="C00000"/>
                  </a:solidFill>
                  <a:latin typeface="Consolas" panose="020B0609020204030204" pitchFamily="49" charset="0"/>
                </a:rPr>
                <a:t>" </a:t>
              </a:r>
              <a:r xmlns:a="http://schemas.openxmlformats.org/drawingml/2006/main">
                <a:rPr lang="vi">
                  <a:latin typeface="Consolas" panose="020B0609020204030204" pitchFamily="49" charset="0"/>
                </a:rPr>
                <a:t>, </a:t>
              </a:r>
              <a:r xmlns:a="http://schemas.openxmlformats.org/drawingml/2006/main">
                <a:rPr lang="vi" dirty="0">
                  <a:latin typeface="Consolas" panose="020B0609020204030204" pitchFamily="49" charset="0"/>
                </a:rPr>
                <a:t>Tuổi </a:t>
              </a:r>
              <a:r xmlns:a="http://schemas.openxmlformats.org/drawingml/2006/main">
                <a:rPr lang="vi">
                  <a:latin typeface="Consolas" panose="020B0609020204030204" pitchFamily="49" charset="0"/>
                </a:rPr>
                <a:t>= 20};</a:t>
              </a:r>
              <a:endParaRPr xmlns:a="http://schemas.openxmlformats.org/drawingml/2006/main" lang="nl-BE" dirty="0">
                <a:latin typeface="Consolas" panose="020B0609020204030204" pitchFamily="49" charset="0"/>
              </a:endParaRPr>
            </a:p>
          </p:txBody>
        </p:sp>
        <p:sp>
          <p:nvSpPr>
            <p:cNvPr id="11" name="AutoShape 13">
              <a:extLst>
                <a:ext uri="{FF2B5EF4-FFF2-40B4-BE49-F238E27FC236}">
                  <a16:creationId xmlns:a16="http://schemas.microsoft.com/office/drawing/2014/main" id="{93E489A1-0E32-4676-A79F-99F19AFA637F}"/>
                </a:ext>
              </a:extLst>
            </p:cNvPr>
            <p:cNvSpPr>
              <a:spLocks noChangeArrowheads="1"/>
            </p:cNvSpPr>
            <p:nvPr/>
          </p:nvSpPr>
          <p:spPr bwMode="auto">
            <a:xfrm>
              <a:off x="6972300" y="4877110"/>
              <a:ext cx="2895600" cy="914400"/>
            </a:xfrm>
            <a:prstGeom prst="wedgeRoundRectCallout">
              <a:avLst>
                <a:gd name="adj1" fmla="val -98602"/>
                <a:gd name="adj2" fmla="val 76690"/>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xmlns:a="http://schemas.openxmlformats.org/drawingml/2006/main" algn="ctr">
                <a:lnSpc>
                  <a:spcPct val="90000"/>
                </a:lnSpc>
                <a:defRPr/>
              </a:pPr>
              <a:r xmlns:a="http://schemas.openxmlformats.org/drawingml/2006/main">
                <a:rPr lang="vi" dirty="0">
                  <a:solidFill>
                    <a:srgbClr val="FF0000"/>
                  </a:solidFill>
                  <a:latin typeface="+mj-lt"/>
                  <a:cs typeface="Arial" charset="0"/>
                </a:rPr>
                <a:t>Có thể được kết hợp với bất kỳ lệnh gọi hàm tạo nào</a:t>
              </a:r>
            </a:p>
          </p:txBody>
        </p:sp>
        <p:sp>
          <p:nvSpPr>
            <p:cNvPr id="13" name="AutoShape 11">
              <a:extLst>
                <a:ext uri="{FF2B5EF4-FFF2-40B4-BE49-F238E27FC236}">
                  <a16:creationId xmlns:a16="http://schemas.microsoft.com/office/drawing/2014/main" id="{04A2CAC9-3334-4DBC-9EBB-F201B0584DA1}"/>
                </a:ext>
              </a:extLst>
            </p:cNvPr>
            <p:cNvSpPr>
              <a:spLocks noChangeArrowheads="1"/>
            </p:cNvSpPr>
            <p:nvPr/>
          </p:nvSpPr>
          <p:spPr bwMode="auto">
            <a:xfrm>
              <a:off x="1562100" y="5096799"/>
              <a:ext cx="685800" cy="1383900"/>
            </a:xfrm>
            <a:prstGeom prst="curvedRightArrow">
              <a:avLst>
                <a:gd name="adj1" fmla="val 48223"/>
                <a:gd name="adj2" fmla="val 161226"/>
                <a:gd name="adj3" fmla="val 33333"/>
              </a:avLst>
            </a:prstGeom>
            <a:solidFill>
              <a:srgbClr val="00B0F0">
                <a:alpha val="50195"/>
              </a:srgbClr>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4031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4" y="716509"/>
            <a:ext cx="1043024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lang="vi"/>
              <a:t>chỉ </a:t>
            </a:r>
            <a:r xmlns:a="http://schemas.openxmlformats.org/drawingml/2006/main">
              <a:rPr lang="vi" sz="4000"/>
              <a:t>đọc và </a:t>
            </a:r>
            <a:r xmlns:a="http://schemas.openxmlformats.org/drawingml/2006/main">
              <a:rPr lang="vi"/>
              <a:t>từ khóa C</a:t>
            </a:r>
            <a:endParaRPr xmlns:a="http://schemas.openxmlformats.org/drawingml/2006/main" lang="en-IN" altLang="en-US"/>
          </a:p>
        </p:txBody>
      </p:sp>
      <p:sp>
        <p:nvSpPr>
          <p:cNvPr id="6" name="TextBox 5">
            <a:extLst>
              <a:ext uri="{FF2B5EF4-FFF2-40B4-BE49-F238E27FC236}">
                <a16:creationId xmlns:a16="http://schemas.microsoft.com/office/drawing/2014/main" id="{8A82E10C-4A4D-4F3E-B876-B33D3860ECBD}"/>
              </a:ext>
            </a:extLst>
          </p:cNvPr>
          <p:cNvSpPr txBox="1"/>
          <p:nvPr/>
        </p:nvSpPr>
        <p:spPr>
          <a:xfrm>
            <a:off x="-64655" y="1345323"/>
            <a:ext cx="12173528" cy="4681025"/>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defRPr/>
            </a:pPr>
            <a:r xmlns:a="http://schemas.openxmlformats.org/drawingml/2006/main">
              <a:rPr lang="vi" sz="2600"/>
              <a:t>Trong một khai báo trường, </a:t>
            </a:r>
            <a:r xmlns:a="http://schemas.openxmlformats.org/drawingml/2006/main">
              <a:rPr lang="vi" sz="2600">
                <a:solidFill>
                  <a:srgbClr val="00B0F0"/>
                </a:solidFill>
              </a:rPr>
              <a:t>chỉ đọc </a:t>
            </a:r>
            <a:r xmlns:a="http://schemas.openxmlformats.org/drawingml/2006/main">
              <a:rPr lang="vi" sz="2600"/>
              <a:t>chỉ ra rằng việc gán cho trường chỉ có thể xảy ra như một phần của khai báo hoặc trong một hàm tạo trong cùng một lớp</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defRPr/>
            </a:pPr>
            <a:r xmlns:a="http://schemas.openxmlformats.org/drawingml/2006/main">
              <a:rPr lang="vi" sz="2600"/>
              <a:t>Không thể chỉ định trường chỉ đọc sau khi hàm tạo thoát</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defRPr/>
            </a:pPr>
            <a:r xmlns:a="http://schemas.openxmlformats.org/drawingml/2006/main">
              <a:rPr lang="vi" sz="2600"/>
              <a:t>Trường </a:t>
            </a:r>
            <a:r xmlns:a="http://schemas.openxmlformats.org/drawingml/2006/main">
              <a:rPr lang="vi" sz="2600">
                <a:solidFill>
                  <a:srgbClr val="00B0F0"/>
                </a:solidFill>
              </a:rPr>
              <a:t>const </a:t>
            </a:r>
            <a:r xmlns:a="http://schemas.openxmlformats.org/drawingml/2006/main">
              <a:rPr lang="vi" sz="2600"/>
              <a:t>chỉ có thể được khởi tạo khi khai báo trường (hằng số thời gian biên dịch)</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defRPr/>
            </a:pPr>
            <a:r xmlns:a="http://schemas.openxmlformats.org/drawingml/2006/main">
              <a:rPr lang="vi" sz="2600"/>
              <a:t>Trường </a:t>
            </a:r>
            <a:r xmlns:a="http://schemas.openxmlformats.org/drawingml/2006/main">
              <a:rPr lang="vi" sz="2600">
                <a:solidFill>
                  <a:srgbClr val="00B0F0"/>
                </a:solidFill>
              </a:rPr>
              <a:t>chỉ đọc </a:t>
            </a:r>
            <a:r xmlns:a="http://schemas.openxmlformats.org/drawingml/2006/main">
              <a:rPr lang="vi" sz="2600"/>
              <a:t>có thể được chỉ định nhiều lần trong khai báo trường và trong bất kỳ hàm tạo nào (hằng số thời gian chạy)</a:t>
            </a:r>
          </a:p>
        </p:txBody>
      </p:sp>
    </p:spTree>
    <p:extLst>
      <p:ext uri="{BB962C8B-B14F-4D97-AF65-F5344CB8AC3E}">
        <p14:creationId xmlns:p14="http://schemas.microsoft.com/office/powerpoint/2010/main" val="19250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3" y="716509"/>
            <a:ext cx="94960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lang="vi"/>
              <a:t>Chỉ </a:t>
            </a:r>
            <a:r xmlns:a="http://schemas.openxmlformats.org/drawingml/2006/main">
              <a:rPr lang="vi" sz="4000"/>
              <a:t>đọc thành viên và </a:t>
            </a:r>
            <a:r xmlns:a="http://schemas.openxmlformats.org/drawingml/2006/main">
              <a:rPr lang="vi"/>
              <a:t>từ khóa const</a:t>
            </a:r>
            <a:endParaRPr xmlns:a="http://schemas.openxmlformats.org/drawingml/2006/main" lang="en-IN" altLang="en-US"/>
          </a:p>
        </p:txBody>
      </p:sp>
      <p:pic>
        <p:nvPicPr>
          <p:cNvPr id="3" name="Picture 2">
            <a:extLst>
              <a:ext uri="{FF2B5EF4-FFF2-40B4-BE49-F238E27FC236}">
                <a16:creationId xmlns:a16="http://schemas.microsoft.com/office/drawing/2014/main" id="{B90C9849-99B2-4939-914F-7786EB5E4F71}"/>
              </a:ext>
            </a:extLst>
          </p:cNvPr>
          <p:cNvPicPr>
            <a:picLocks noChangeAspect="1"/>
          </p:cNvPicPr>
          <p:nvPr/>
        </p:nvPicPr>
        <p:blipFill>
          <a:blip r:embed="rId3"/>
          <a:stretch>
            <a:fillRect/>
          </a:stretch>
        </p:blipFill>
        <p:spPr>
          <a:xfrm>
            <a:off x="0" y="1650054"/>
            <a:ext cx="6302286" cy="4778154"/>
          </a:xfrm>
          <a:prstGeom prst="rect">
            <a:avLst/>
          </a:prstGeom>
        </p:spPr>
      </p:pic>
      <p:pic>
        <p:nvPicPr>
          <p:cNvPr id="11" name="Picture 10">
            <a:extLst>
              <a:ext uri="{FF2B5EF4-FFF2-40B4-BE49-F238E27FC236}">
                <a16:creationId xmlns:a16="http://schemas.microsoft.com/office/drawing/2014/main" id="{9723FBA4-E7A5-4FB9-A25E-A12879571652}"/>
              </a:ext>
            </a:extLst>
          </p:cNvPr>
          <p:cNvPicPr>
            <a:picLocks noChangeAspect="1"/>
          </p:cNvPicPr>
          <p:nvPr/>
        </p:nvPicPr>
        <p:blipFill>
          <a:blip r:embed="rId4"/>
          <a:stretch>
            <a:fillRect/>
          </a:stretch>
        </p:blipFill>
        <p:spPr>
          <a:xfrm>
            <a:off x="5728138" y="1648678"/>
            <a:ext cx="6463862" cy="2312047"/>
          </a:xfrm>
          <a:prstGeom prst="rect">
            <a:avLst/>
          </a:prstGeom>
        </p:spPr>
      </p:pic>
      <p:pic>
        <p:nvPicPr>
          <p:cNvPr id="13" name="Picture 12">
            <a:extLst>
              <a:ext uri="{FF2B5EF4-FFF2-40B4-BE49-F238E27FC236}">
                <a16:creationId xmlns:a16="http://schemas.microsoft.com/office/drawing/2014/main" id="{83411771-1D3A-433D-A88D-1A754D433139}"/>
              </a:ext>
            </a:extLst>
          </p:cNvPr>
          <p:cNvPicPr>
            <a:picLocks noChangeAspect="1"/>
          </p:cNvPicPr>
          <p:nvPr/>
        </p:nvPicPr>
        <p:blipFill>
          <a:blip r:embed="rId5"/>
          <a:stretch>
            <a:fillRect/>
          </a:stretch>
        </p:blipFill>
        <p:spPr>
          <a:xfrm>
            <a:off x="7877503" y="4444364"/>
            <a:ext cx="3053254" cy="1227099"/>
          </a:xfrm>
          <a:prstGeom prst="rect">
            <a:avLst/>
          </a:prstGeom>
        </p:spPr>
      </p:pic>
    </p:spTree>
    <p:extLst>
      <p:ext uri="{BB962C8B-B14F-4D97-AF65-F5344CB8AC3E}">
        <p14:creationId xmlns:p14="http://schemas.microsoft.com/office/powerpoint/2010/main" val="1820794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Loại bản ghi</a:t>
            </a:r>
          </a:p>
        </p:txBody>
      </p:sp>
      <p:sp>
        <p:nvSpPr>
          <p:cNvPr id="6" name="TextBox 5">
            <a:extLst>
              <a:ext uri="{FF2B5EF4-FFF2-40B4-BE49-F238E27FC236}">
                <a16:creationId xmlns:a16="http://schemas.microsoft.com/office/drawing/2014/main" id="{621CD7CF-6C8F-42AA-887B-5537302CC7F6}"/>
              </a:ext>
            </a:extLst>
          </p:cNvPr>
          <p:cNvSpPr txBox="1"/>
          <p:nvPr/>
        </p:nvSpPr>
        <p:spPr>
          <a:xfrm>
            <a:off x="-64652" y="1430383"/>
            <a:ext cx="12192000" cy="1846659"/>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dirty="0"/>
              <a:t>Loại bản ghi là loại tham chiếu mới mà chúng ta có thể tạo thay vì lớp hoặc </a:t>
            </a:r>
            <a:r xmlns:a="http://schemas.openxmlformats.org/drawingml/2006/main">
              <a:rPr lang="vi" sz="2600" dirty="0" err="1"/>
              <a:t>cấu trúc</a:t>
            </a:r>
            <a:endParaRPr xmlns:a="http://schemas.openxmlformats.org/drawingml/2006/main" lang="en-US" sz="2600" dirty="0"/>
          </a:p>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dirty="0"/>
              <a:t>Các bản ghi khác với các lớp ở chỗ các loại bản ghi sử dụng sự bình đẳng dựa trên giá trị</a:t>
            </a:r>
          </a:p>
          <a:p>
            <a:pPr xmlns:a="http://schemas.openxmlformats.org/drawingml/2006/main" marL="342900" indent="-342900" algn="just">
              <a:spcBef>
                <a:spcPts val="300"/>
              </a:spcBef>
              <a:spcAft>
                <a:spcPts val="300"/>
              </a:spcAft>
              <a:buClr>
                <a:srgbClr val="973735"/>
              </a:buClr>
              <a:buSzPct val="50000"/>
              <a:buFont typeface="Wingdings" pitchFamily="2" charset="2"/>
              <a:buChar char="u"/>
              <a:defRPr/>
            </a:pPr>
            <a:r xmlns:a="http://schemas.openxmlformats.org/drawingml/2006/main">
              <a:rPr lang="vi" sz="2600" dirty="0"/>
              <a:t>Chúng ta xác định một </a:t>
            </a:r>
            <a:r xmlns:a="http://schemas.openxmlformats.org/drawingml/2006/main">
              <a:rPr lang="vi" sz="2600" b="1" dirty="0"/>
              <a:t>bản ghi </a:t>
            </a:r>
            <a:r xmlns:a="http://schemas.openxmlformats.org/drawingml/2006/main">
              <a:rPr lang="vi" sz="2600" dirty="0"/>
              <a:t>bằng cách khai báo một loại với </a:t>
            </a:r>
            <a:r xmlns:a="http://schemas.openxmlformats.org/drawingml/2006/main">
              <a:rPr lang="vi" sz="2600" dirty="0"/>
              <a:t>từ khóa </a:t>
            </a:r>
            <a:r xmlns:a="http://schemas.openxmlformats.org/drawingml/2006/main">
              <a:rPr lang="vi" sz="2600" b="1" dirty="0"/>
              <a:t>record</a:t>
            </a:r>
          </a:p>
        </p:txBody>
      </p:sp>
      <p:pic>
        <p:nvPicPr>
          <p:cNvPr id="9" name="Picture 8">
            <a:extLst>
              <a:ext uri="{FF2B5EF4-FFF2-40B4-BE49-F238E27FC236}">
                <a16:creationId xmlns:a16="http://schemas.microsoft.com/office/drawing/2014/main" id="{E5858377-7FC8-4E4F-9191-55AC5EF8CC10}"/>
              </a:ext>
            </a:extLst>
          </p:cNvPr>
          <p:cNvPicPr>
            <a:picLocks noChangeAspect="1"/>
          </p:cNvPicPr>
          <p:nvPr/>
        </p:nvPicPr>
        <p:blipFill>
          <a:blip r:embed="rId3"/>
          <a:stretch>
            <a:fillRect/>
          </a:stretch>
        </p:blipFill>
        <p:spPr>
          <a:xfrm>
            <a:off x="104278" y="3486739"/>
            <a:ext cx="5815959" cy="2124482"/>
          </a:xfrm>
          <a:prstGeom prst="rect">
            <a:avLst/>
          </a:prstGeom>
          <a:ln>
            <a:solidFill>
              <a:srgbClr val="FF0000"/>
            </a:solidFill>
          </a:ln>
        </p:spPr>
      </p:pic>
      <p:pic>
        <p:nvPicPr>
          <p:cNvPr id="11" name="Picture 10">
            <a:extLst>
              <a:ext uri="{FF2B5EF4-FFF2-40B4-BE49-F238E27FC236}">
                <a16:creationId xmlns:a16="http://schemas.microsoft.com/office/drawing/2014/main" id="{0E92AFF0-4CB1-4553-91C6-C23D23E7E772}"/>
              </a:ext>
            </a:extLst>
          </p:cNvPr>
          <p:cNvPicPr>
            <a:picLocks noChangeAspect="1"/>
          </p:cNvPicPr>
          <p:nvPr/>
        </p:nvPicPr>
        <p:blipFill>
          <a:blip r:embed="rId4"/>
          <a:stretch>
            <a:fillRect/>
          </a:stretch>
        </p:blipFill>
        <p:spPr>
          <a:xfrm>
            <a:off x="6096000" y="3486739"/>
            <a:ext cx="5992800" cy="524428"/>
          </a:xfrm>
          <a:prstGeom prst="rect">
            <a:avLst/>
          </a:prstGeom>
          <a:ln>
            <a:solidFill>
              <a:srgbClr val="FF0000"/>
            </a:solidFill>
          </a:ln>
        </p:spPr>
      </p:pic>
    </p:spTree>
    <p:extLst>
      <p:ext uri="{BB962C8B-B14F-4D97-AF65-F5344CB8AC3E}">
        <p14:creationId xmlns:p14="http://schemas.microsoft.com/office/powerpoint/2010/main" val="1741655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Loại bản ghi</a:t>
            </a:r>
          </a:p>
        </p:txBody>
      </p:sp>
      <p:pic>
        <p:nvPicPr>
          <p:cNvPr id="3" name="Picture 2">
            <a:extLst>
              <a:ext uri="{FF2B5EF4-FFF2-40B4-BE49-F238E27FC236}">
                <a16:creationId xmlns:a16="http://schemas.microsoft.com/office/drawing/2014/main" id="{468A8E61-A646-43A3-85D5-FFB2C8FE7D25}"/>
              </a:ext>
            </a:extLst>
          </p:cNvPr>
          <p:cNvPicPr>
            <a:picLocks noChangeAspect="1"/>
          </p:cNvPicPr>
          <p:nvPr/>
        </p:nvPicPr>
        <p:blipFill>
          <a:blip r:embed="rId3"/>
          <a:stretch>
            <a:fillRect/>
          </a:stretch>
        </p:blipFill>
        <p:spPr>
          <a:xfrm>
            <a:off x="431328" y="1387554"/>
            <a:ext cx="7219943" cy="2043550"/>
          </a:xfrm>
          <a:prstGeom prst="rect">
            <a:avLst/>
          </a:prstGeom>
        </p:spPr>
      </p:pic>
      <p:pic>
        <p:nvPicPr>
          <p:cNvPr id="9" name="Picture 8">
            <a:extLst>
              <a:ext uri="{FF2B5EF4-FFF2-40B4-BE49-F238E27FC236}">
                <a16:creationId xmlns:a16="http://schemas.microsoft.com/office/drawing/2014/main" id="{35577AF4-6BB8-4C17-9C6C-B626F54B75F4}"/>
              </a:ext>
            </a:extLst>
          </p:cNvPr>
          <p:cNvPicPr>
            <a:picLocks noChangeAspect="1"/>
          </p:cNvPicPr>
          <p:nvPr/>
        </p:nvPicPr>
        <p:blipFill>
          <a:blip r:embed="rId4"/>
          <a:stretch>
            <a:fillRect/>
          </a:stretch>
        </p:blipFill>
        <p:spPr>
          <a:xfrm>
            <a:off x="525304" y="3451168"/>
            <a:ext cx="7818798" cy="2987299"/>
          </a:xfrm>
          <a:prstGeom prst="rect">
            <a:avLst/>
          </a:prstGeom>
        </p:spPr>
      </p:pic>
      <p:pic>
        <p:nvPicPr>
          <p:cNvPr id="11" name="Picture 10">
            <a:extLst>
              <a:ext uri="{FF2B5EF4-FFF2-40B4-BE49-F238E27FC236}">
                <a16:creationId xmlns:a16="http://schemas.microsoft.com/office/drawing/2014/main" id="{C7A763FC-EA05-4C6C-B255-ECFD8C4F8DE3}"/>
              </a:ext>
            </a:extLst>
          </p:cNvPr>
          <p:cNvPicPr>
            <a:picLocks noChangeAspect="1"/>
          </p:cNvPicPr>
          <p:nvPr/>
        </p:nvPicPr>
        <p:blipFill>
          <a:blip r:embed="rId5"/>
          <a:stretch>
            <a:fillRect/>
          </a:stretch>
        </p:blipFill>
        <p:spPr>
          <a:xfrm>
            <a:off x="8686060" y="5222087"/>
            <a:ext cx="3347667" cy="1144021"/>
          </a:xfrm>
          <a:prstGeom prst="rect">
            <a:avLst/>
          </a:prstGeom>
        </p:spPr>
      </p:pic>
    </p:spTree>
    <p:extLst>
      <p:ext uri="{BB962C8B-B14F-4D97-AF65-F5344CB8AC3E}">
        <p14:creationId xmlns:p14="http://schemas.microsoft.com/office/powerpoint/2010/main" val="518904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Sử dụng khai báo</a:t>
            </a: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12277060" cy="129266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dirty="0"/>
              <a:t>Với khai báo sử dụng, các đối tượng sẽ được xử lý tự động. Phạm vi của nó được xác định tự động từ câu lệnh khai báo của đối tượng đến cuối khối mã hiện tại</a:t>
            </a:r>
          </a:p>
        </p:txBody>
      </p:sp>
      <p:grpSp>
        <p:nvGrpSpPr>
          <p:cNvPr id="13" name="Group 12">
            <a:extLst>
              <a:ext uri="{FF2B5EF4-FFF2-40B4-BE49-F238E27FC236}">
                <a16:creationId xmlns:a16="http://schemas.microsoft.com/office/drawing/2014/main" id="{2E6B1609-8B2D-4B17-88C6-C72B526C70E4}"/>
              </a:ext>
            </a:extLst>
          </p:cNvPr>
          <p:cNvGrpSpPr/>
          <p:nvPr/>
        </p:nvGrpSpPr>
        <p:grpSpPr>
          <a:xfrm>
            <a:off x="2396700" y="2616719"/>
            <a:ext cx="7565267" cy="3843826"/>
            <a:chOff x="3875366" y="2378007"/>
            <a:chExt cx="7735388" cy="3996366"/>
          </a:xfrm>
        </p:grpSpPr>
        <p:pic>
          <p:nvPicPr>
            <p:cNvPr id="11" name="Picture 10">
              <a:extLst>
                <a:ext uri="{FF2B5EF4-FFF2-40B4-BE49-F238E27FC236}">
                  <a16:creationId xmlns:a16="http://schemas.microsoft.com/office/drawing/2014/main" id="{35850A4B-F590-4F65-B9DA-B633C8A42AFF}"/>
                </a:ext>
              </a:extLst>
            </p:cNvPr>
            <p:cNvPicPr>
              <a:picLocks noChangeAspect="1"/>
            </p:cNvPicPr>
            <p:nvPr/>
          </p:nvPicPr>
          <p:blipFill>
            <a:blip r:embed="rId3"/>
            <a:stretch>
              <a:fillRect/>
            </a:stretch>
          </p:blipFill>
          <p:spPr>
            <a:xfrm>
              <a:off x="3875366" y="2378007"/>
              <a:ext cx="7735388" cy="3996366"/>
            </a:xfrm>
            <a:prstGeom prst="rect">
              <a:avLst/>
            </a:prstGeom>
          </p:spPr>
        </p:pic>
        <p:sp>
          <p:nvSpPr>
            <p:cNvPr id="12" name="Rectangle 11">
              <a:extLst>
                <a:ext uri="{FF2B5EF4-FFF2-40B4-BE49-F238E27FC236}">
                  <a16:creationId xmlns:a16="http://schemas.microsoft.com/office/drawing/2014/main" id="{04F43FD1-98CA-494B-8611-B99F314A5D13}"/>
                </a:ext>
              </a:extLst>
            </p:cNvPr>
            <p:cNvSpPr/>
            <p:nvPr/>
          </p:nvSpPr>
          <p:spPr>
            <a:xfrm>
              <a:off x="4701299" y="3118709"/>
              <a:ext cx="6909455" cy="2890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4349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dirty="0" smtClean="0">
                <a:ln>
                  <a:noFill/>
                </a:ln>
                <a:solidFill>
                  <a:sysClr val="windowText" lastClr="000000"/>
                </a:solidFill>
                <a:effectLst/>
                <a:uLnTx/>
                <a:uFillTx/>
                <a:ea typeface="+mj-ea"/>
                <a:cs typeface="+mj-cs"/>
              </a:rPr>
              <a:t>OOP với C#11, </a:t>
            </a:r>
            <a:r xmlns:a="http://schemas.openxmlformats.org/drawingml/2006/main">
              <a:rPr kumimoji="0" lang="vi" altLang="en-US" b="1" i="0" u="none" strike="noStrike" kern="1200" cap="none" spc="0" normalizeH="0" noProof="0" dirty="0" smtClean="0">
                <a:ln>
                  <a:noFill/>
                </a:ln>
                <a:solidFill>
                  <a:sysClr val="windowText" lastClr="000000"/>
                </a:solidFill>
                <a:effectLst/>
                <a:uLnTx/>
                <a:uFillTx/>
                <a:ea typeface="+mj-ea"/>
                <a:cs typeface="+mj-cs"/>
              </a:rPr>
              <a:t>C#12</a:t>
            </a:r>
            <a:endParaRPr xmlns:a="http://schemas.openxmlformats.org/drawingml/2006/main" kumimoji="0" lang="en-US" altLang="en-US" b="1" i="0" u="none" strike="noStrike" kern="1200" cap="none" spc="0" normalizeH="0" baseline="0" noProof="0" dirty="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5396955" cy="4801314"/>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dirty="0"/>
              <a:t>Trình xây dựng chính cho lớp và </a:t>
            </a:r>
            <a:r xmlns:a="http://schemas.openxmlformats.org/drawingml/2006/main">
              <a:rPr lang="vi" sz="2600" dirty="0" err="1" smtClean="0"/>
              <a:t>cấu trúc</a:t>
            </a:r>
            <a:endParaRPr xmlns:a="http://schemas.openxmlformats.org/drawingml/2006/main" lang="en-US" sz="2600" dirty="0" smtClean="0"/>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dirty="0"/>
              <a:t>Tính năng này đơn giản hóa việc khai báo lớp và </a:t>
            </a:r>
            <a:r xmlns:a="http://schemas.openxmlformats.org/drawingml/2006/main">
              <a:rPr lang="vi" sz="2600" dirty="0" err="1"/>
              <a:t>cấu trúc </a:t>
            </a:r>
            <a:r xmlns:a="http://schemas.openxmlformats.org/drawingml/2006/main">
              <a:rPr lang="vi" sz="2600" dirty="0"/>
              <a:t>bằng cách cho phép bạn định nghĩa hàm tạo trực tiếp trong khai báo kiểu.</a:t>
            </a:r>
            <a:endParaRPr xmlns:a="http://schemas.openxmlformats.org/drawingml/2006/main" lang="en-US" sz="2600" dirty="0" smtClean="0"/>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dirty="0" smtClean="0"/>
              <a:t>Nó </a:t>
            </a:r>
            <a:r xmlns:a="http://schemas.openxmlformats.org/drawingml/2006/main">
              <a:rPr lang="vi" sz="2600" dirty="0"/>
              <a:t>loại bỏ sự cần thiết của một phương thức xây dựng riêng biệt, dẫn đến mã ngắn gọn và dễ đọc hơn.</a:t>
            </a:r>
            <a:endParaRPr xmlns:a="http://schemas.openxmlformats.org/drawingml/2006/main" lang="en-US" sz="2600" dirty="0"/>
          </a:p>
        </p:txBody>
      </p:sp>
      <p:pic>
        <p:nvPicPr>
          <p:cNvPr id="2" name="Picture 1"/>
          <p:cNvPicPr>
            <a:picLocks noChangeAspect="1"/>
          </p:cNvPicPr>
          <p:nvPr/>
        </p:nvPicPr>
        <p:blipFill>
          <a:blip r:embed="rId3"/>
          <a:stretch>
            <a:fillRect/>
          </a:stretch>
        </p:blipFill>
        <p:spPr>
          <a:xfrm>
            <a:off x="5419300" y="1559358"/>
            <a:ext cx="6772700" cy="3314300"/>
          </a:xfrm>
          <a:prstGeom prst="rect">
            <a:avLst/>
          </a:prstGeom>
        </p:spPr>
      </p:pic>
      <p:sp>
        <p:nvSpPr>
          <p:cNvPr id="3" name="Rectangle 2"/>
          <p:cNvSpPr/>
          <p:nvPr/>
        </p:nvSpPr>
        <p:spPr>
          <a:xfrm>
            <a:off x="5486400" y="3167406"/>
            <a:ext cx="6705600" cy="179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6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31530" y="1610655"/>
            <a:ext cx="12044855" cy="4562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xmlns:a="http://schemas.openxmlformats.org/drawingml/2006/main" marL="342900" indent="-342900" algn="just">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Ngôn ngữ lập trình dựa trên hai khái niệm cơ bản: dữ liệu và cách thao tác dữ liệu. Cách tiếp cận này có một số nhược điểm như thiếu khả </a:t>
            </a:r>
            <a:r xmlns:a="http://schemas.openxmlformats.org/drawingml/2006/main">
              <a:rPr lang="vi" sz="2600" b="1"/>
              <a:t>năng tái sử dụng </a:t>
            </a:r>
            <a:r xmlns:a="http://schemas.openxmlformats.org/drawingml/2006/main">
              <a:rPr lang="vi" sz="2600"/>
              <a:t>và thiếu </a:t>
            </a:r>
            <a:r xmlns:a="http://schemas.openxmlformats.org/drawingml/2006/main">
              <a:rPr lang="vi" sz="2600" b="1"/>
              <a:t>khả năng bảo trì.</a:t>
            </a:r>
            <a:endParaRPr xmlns:a="http://schemas.openxmlformats.org/drawingml/2006/main" lang="en-US" sz="2600"/>
          </a:p>
          <a:p>
            <a:pPr xmlns:a="http://schemas.openxmlformats.org/drawingml/2006/main" marL="342900" indent="-342900" algn="just">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Để khắc phục những khó khăn này, OOP đã được giới thiệu, tập trung vào dữ liệu hơn là cách thao tác dữ liệu.</a:t>
            </a:r>
          </a:p>
          <a:p>
            <a:pPr xmlns:a="http://schemas.openxmlformats.org/drawingml/2006/main" marL="342900" indent="-342900" algn="just">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Cách tiếp cận hướng đối tượng định nghĩa các đối tượng là các thực thể có một tập hợp các giá trị xác định và một tập hợp các thao tác xác định có thể được thực hiện trên các giá trị này.</a:t>
            </a:r>
          </a:p>
          <a:p>
            <a:pPr xmlns:a="http://schemas.openxmlformats.org/drawingml/2006/main" marL="342900" indent="-342900" algn="just">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b="1"/>
              <a:t>Trừu tượng hóa </a:t>
            </a:r>
            <a:r xmlns:a="http://schemas.openxmlformats.org/drawingml/2006/main">
              <a:rPr lang="vi" sz="2600"/>
              <a:t>, </a:t>
            </a:r>
            <a:r xmlns:a="http://schemas.openxmlformats.org/drawingml/2006/main">
              <a:rPr lang="vi" sz="2600" b="1"/>
              <a:t>đóng gói </a:t>
            </a:r>
            <a:r xmlns:a="http://schemas.openxmlformats.org/drawingml/2006/main">
              <a:rPr lang="vi" sz="2600"/>
              <a:t>, </a:t>
            </a:r>
            <a:r xmlns:a="http://schemas.openxmlformats.org/drawingml/2006/main">
              <a:rPr lang="vi" sz="2600" b="1"/>
              <a:t>đa hình </a:t>
            </a:r>
            <a:r xmlns:a="http://schemas.openxmlformats.org/drawingml/2006/main">
              <a:rPr lang="vi" sz="2600"/>
              <a:t>và </a:t>
            </a:r>
            <a:r xmlns:a="http://schemas.openxmlformats.org/drawingml/2006/main">
              <a:rPr lang="vi" sz="2600" b="1"/>
              <a:t>kế thừa </a:t>
            </a:r>
            <a:r xmlns:a="http://schemas.openxmlformats.org/drawingml/2006/main">
              <a:rPr lang="vi" sz="2600"/>
              <a:t>là những nguyên tắc cốt lõi của lập trình hướng đối tượng</a:t>
            </a:r>
            <a:endParaRPr xmlns:a="http://schemas.openxmlformats.org/drawingml/2006/main"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927538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Lập trình hướng đối tượng (OOP)</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1060503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dirty="0" smtClean="0">
                <a:ln>
                  <a:noFill/>
                </a:ln>
                <a:solidFill>
                  <a:sysClr val="windowText" lastClr="000000"/>
                </a:solidFill>
                <a:effectLst/>
                <a:uLnTx/>
                <a:uFillTx/>
                <a:ea typeface="+mj-ea"/>
                <a:cs typeface="+mj-cs"/>
              </a:rPr>
              <a:t>OOP với C#11, </a:t>
            </a:r>
            <a:r xmlns:a="http://schemas.openxmlformats.org/drawingml/2006/main">
              <a:rPr kumimoji="0" lang="vi" altLang="en-US" b="1" i="0" u="none" strike="noStrike" kern="1200" cap="none" spc="0" normalizeH="0" noProof="0" dirty="0" smtClean="0">
                <a:ln>
                  <a:noFill/>
                </a:ln>
                <a:solidFill>
                  <a:sysClr val="windowText" lastClr="000000"/>
                </a:solidFill>
                <a:effectLst/>
                <a:uLnTx/>
                <a:uFillTx/>
                <a:ea typeface="+mj-ea"/>
                <a:cs typeface="+mj-cs"/>
              </a:rPr>
              <a:t>C#12</a:t>
            </a:r>
            <a:endParaRPr xmlns:a="http://schemas.openxmlformats.org/drawingml/2006/main" kumimoji="0" lang="en-US" altLang="en-US" b="1" i="0" u="none" strike="noStrike" kern="1200" cap="none" spc="0" normalizeH="0" baseline="0" noProof="0" dirty="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11863742" cy="2400657"/>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b="1" dirty="0"/>
              <a:t>Bí danh bất kỳ </a:t>
            </a:r>
            <a:r xmlns:a="http://schemas.openxmlformats.org/drawingml/2006/main">
              <a:rPr lang="vi" sz="2600" b="1" dirty="0" smtClean="0"/>
              <a:t>loại nào</a:t>
            </a:r>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dirty="0"/>
              <a:t>C# 12 mở rộng khả năng của các loại bí danh ngoài không gian tên. Bây giờ bạn có thể tạo bí danh cho bất kỳ loại nào, kể cả các loại chưa được đặt tên như bộ dữ liệu.</a:t>
            </a:r>
            <a:endParaRPr xmlns:a="http://schemas.openxmlformats.org/drawingml/2006/main" lang="en-US" sz="2600" dirty="0" smtClean="0"/>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dirty="0" smtClean="0"/>
              <a:t>Điều này </a:t>
            </a:r>
            <a:r xmlns:a="http://schemas.openxmlformats.org/drawingml/2006/main">
              <a:rPr lang="vi" sz="2600" dirty="0"/>
              <a:t>cải thiện khả năng đọc mã và cho phép tham chiếu ngắn gọn đến các loại phức tạp </a:t>
            </a:r>
            <a:r xmlns:a="http://schemas.openxmlformats.org/drawingml/2006/main">
              <a:rPr lang="vi" sz="2600" dirty="0" smtClean="0"/>
              <a:t>.</a:t>
            </a:r>
            <a:endParaRPr xmlns:a="http://schemas.openxmlformats.org/drawingml/2006/main" lang="en-US" sz="2600" dirty="0"/>
          </a:p>
        </p:txBody>
      </p:sp>
      <p:pic>
        <p:nvPicPr>
          <p:cNvPr id="8" name="Picture 7"/>
          <p:cNvPicPr>
            <a:picLocks noChangeAspect="1"/>
          </p:cNvPicPr>
          <p:nvPr/>
        </p:nvPicPr>
        <p:blipFill>
          <a:blip r:embed="rId3"/>
          <a:stretch>
            <a:fillRect/>
          </a:stretch>
        </p:blipFill>
        <p:spPr>
          <a:xfrm>
            <a:off x="2007908" y="3326869"/>
            <a:ext cx="6678151" cy="3101353"/>
          </a:xfrm>
          <a:prstGeom prst="rect">
            <a:avLst/>
          </a:prstGeom>
        </p:spPr>
      </p:pic>
    </p:spTree>
    <p:extLst>
      <p:ext uri="{BB962C8B-B14F-4D97-AF65-F5344CB8AC3E}">
        <p14:creationId xmlns:p14="http://schemas.microsoft.com/office/powerpoint/2010/main" val="2875951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dirty="0" smtClean="0">
                <a:ln>
                  <a:noFill/>
                </a:ln>
                <a:solidFill>
                  <a:sysClr val="windowText" lastClr="000000"/>
                </a:solidFill>
                <a:effectLst/>
                <a:uLnTx/>
                <a:uFillTx/>
                <a:ea typeface="+mj-ea"/>
                <a:cs typeface="+mj-cs"/>
              </a:rPr>
              <a:t>OOP với C#11, </a:t>
            </a:r>
            <a:r xmlns:a="http://schemas.openxmlformats.org/drawingml/2006/main">
              <a:rPr kumimoji="0" lang="vi" altLang="en-US" b="1" i="0" u="none" strike="noStrike" kern="1200" cap="none" spc="0" normalizeH="0" noProof="0" dirty="0" smtClean="0">
                <a:ln>
                  <a:noFill/>
                </a:ln>
                <a:solidFill>
                  <a:sysClr val="windowText" lastClr="000000"/>
                </a:solidFill>
                <a:effectLst/>
                <a:uLnTx/>
                <a:uFillTx/>
                <a:ea typeface="+mj-ea"/>
                <a:cs typeface="+mj-cs"/>
              </a:rPr>
              <a:t>C#12</a:t>
            </a:r>
            <a:endParaRPr xmlns:a="http://schemas.openxmlformats.org/drawingml/2006/main" kumimoji="0" lang="en-US" altLang="en-US" b="1" i="0" u="none" strike="noStrike" kern="1200" cap="none" spc="0" normalizeH="0" baseline="0" noProof="0" dirty="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11863742" cy="2000548"/>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b="1" dirty="0" smtClean="0"/>
              <a:t>bắt buộc </a:t>
            </a:r>
            <a:r xmlns:a="http://schemas.openxmlformats.org/drawingml/2006/main">
              <a:rPr lang="vi" sz="2600" b="1" dirty="0"/>
              <a:t>(từ C# 11 nhưng có liên quan đến OOP </a:t>
            </a:r>
            <a:r xmlns:a="http://schemas.openxmlformats.org/drawingml/2006/main">
              <a:rPr lang="vi" sz="2600" b="1" dirty="0" smtClean="0"/>
              <a:t>)</a:t>
            </a:r>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dirty="0"/>
              <a:t>Mặc dù được giới thiệu trong C# 11, từ khóa bắt buộc có liên quan đến OOP vì nó thực thi việc khởi tạo trường và thuộc tính bắt buộc trong quá trình xây dựng đối tượng.</a:t>
            </a:r>
            <a:endParaRPr xmlns:a="http://schemas.openxmlformats.org/drawingml/2006/main" lang="en-US" sz="2600" dirty="0" smtClean="0"/>
          </a:p>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dirty="0" smtClean="0"/>
              <a:t>Điều này </a:t>
            </a:r>
            <a:r xmlns:a="http://schemas.openxmlformats.org/drawingml/2006/main">
              <a:rPr lang="vi" sz="2600" dirty="0"/>
              <a:t>giúp ngăn chặn các ngoại lệ tham chiếu null và đảm bảo tính hợp lệ của đối tượng.</a:t>
            </a:r>
            <a:endParaRPr xmlns:a="http://schemas.openxmlformats.org/drawingml/2006/main" lang="en-US" sz="2600" dirty="0"/>
          </a:p>
        </p:txBody>
      </p:sp>
      <p:pic>
        <p:nvPicPr>
          <p:cNvPr id="2" name="Picture 1"/>
          <p:cNvPicPr>
            <a:picLocks noChangeAspect="1"/>
          </p:cNvPicPr>
          <p:nvPr/>
        </p:nvPicPr>
        <p:blipFill>
          <a:blip r:embed="rId3"/>
          <a:stretch>
            <a:fillRect/>
          </a:stretch>
        </p:blipFill>
        <p:spPr>
          <a:xfrm>
            <a:off x="1797271" y="3414608"/>
            <a:ext cx="6693244" cy="2997354"/>
          </a:xfrm>
          <a:prstGeom prst="rect">
            <a:avLst/>
          </a:prstGeom>
        </p:spPr>
      </p:pic>
    </p:spTree>
    <p:extLst>
      <p:ext uri="{BB962C8B-B14F-4D97-AF65-F5344CB8AC3E}">
        <p14:creationId xmlns:p14="http://schemas.microsoft.com/office/powerpoint/2010/main" val="529608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xmlns:a="http://schemas.openxmlformats.org/drawingml/2006/main">
              <a:rPr lang="vi" sz="4000" b="1" dirty="0"/>
              <a:t>Bản tóm tắt</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42</a:t>
            </a:fld>
            <a:endParaRPr kumimoji="0" lang="en-US" dirty="0"/>
          </a:p>
        </p:txBody>
      </p:sp>
      <p:sp>
        <p:nvSpPr>
          <p:cNvPr id="7" name="Content Placeholder 3">
            <a:extLst>
              <a:ext uri="{FF2B5EF4-FFF2-40B4-BE49-F238E27FC236}">
                <a16:creationId xmlns:a16="http://schemas.microsoft.com/office/drawing/2014/main" id="{297F375F-52BB-475C-8544-DB634AD9C954}"/>
              </a:ext>
            </a:extLst>
          </p:cNvPr>
          <p:cNvSpPr>
            <a:spLocks noGrp="1"/>
          </p:cNvSpPr>
          <p:nvPr>
            <p:ph sz="quarter" idx="1"/>
          </p:nvPr>
        </p:nvSpPr>
        <p:spPr>
          <a:xfrm>
            <a:off x="723686" y="1734557"/>
            <a:ext cx="9621793" cy="4304360"/>
          </a:xfrm>
        </p:spPr>
        <p:txBody>
          <a:bodyPr>
            <a:noAutofit/>
          </a:bodyPr>
          <a:lstStyle/>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Giải thích về OOP</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Giải thích các lớp và đối tượng</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Định nghĩa và mô tả các phương pháp</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Giải thích về các công cụ sửa đổi truy cập</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Giải thích ghi đè phương thức</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Định nghĩa và mô tả sự kế thừa</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Giải thích về tính đa hình</a:t>
            </a:r>
          </a:p>
          <a:p>
            <a:pPr xmlns:a="http://schemas.openxmlformats.org/drawingml/2006/main" marL="342900" indent="-342900">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Giải thích về sự trừu tượng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43</a:t>
            </a:fld>
            <a:endParaRPr kumimoji="0" lang="en-US" dirty="0"/>
          </a:p>
        </p:txBody>
      </p:sp>
      <p:sp>
        <p:nvSpPr>
          <p:cNvPr id="4" name="Content Placeholder 3"/>
          <p:cNvSpPr>
            <a:spLocks noGrp="1"/>
          </p:cNvSpPr>
          <p:nvPr>
            <p:ph sz="quarter" idx="1"/>
          </p:nvPr>
        </p:nvSpPr>
        <p:spPr>
          <a:xfrm>
            <a:off x="741719" y="1555710"/>
            <a:ext cx="11092929" cy="4813191"/>
          </a:xfrm>
        </p:spPr>
        <p:txBody>
          <a:bodyPr>
            <a:noAutofit/>
          </a:bodyPr>
          <a:lstStyle/>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Thảo luận thêm các tính năng mới trong OOP:</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Thuộc tính, Thuộc tính được tự động triển khai</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Lớp tĩnh và Phương thức mở rộng</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Loại ẩn danh và bộ điều khiển mặc định</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Thành viên chỉ đọc và phương thức giao diện mặc định</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Sử dụng khai báo</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Các thành viên có biểu hiện</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Loại bản ghi</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Khởi tạo đối tượng</a:t>
            </a:r>
          </a:p>
          <a:p>
            <a:pPr xmlns:a="http://schemas.openxmlformats.org/drawingml/2006/main"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xmlns:a="http://schemas.openxmlformats.org/drawingml/2006/main">
              <a:rPr lang="vi" sz="2300"/>
              <a:t>Thuộc tính tự động chỉ đọc và Thuộc tính chỉ ban đầu</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10" name="Rectangle 2">
            <a:extLst>
              <a:ext uri="{FF2B5EF4-FFF2-40B4-BE49-F238E27FC236}">
                <a16:creationId xmlns:a16="http://schemas.microsoft.com/office/drawing/2014/main" id="{1107EBAC-BCA8-463B-BBF4-B753F3992E67}"/>
              </a:ext>
            </a:extLst>
          </p:cNvPr>
          <p:cNvSpPr>
            <a:spLocks noGrp="1"/>
          </p:cNvSpPr>
          <p:nvPr>
            <p:ph type="title"/>
          </p:nvPr>
        </p:nvSpPr>
        <p:spPr>
          <a:xfrm>
            <a:off x="627993" y="700132"/>
            <a:ext cx="10515600" cy="592642"/>
          </a:xfrm>
        </p:spPr>
        <p:txBody>
          <a:bodyPr>
            <a:noAutofit/>
          </a:bodyPr>
          <a:lstStyle/>
          <a:p>
            <a:r xmlns:a="http://schemas.openxmlformats.org/drawingml/2006/main">
              <a:rPr lang="vi" sz="4000" b="1" dirty="0"/>
              <a:t>Bản tóm tắt</a:t>
            </a:r>
          </a:p>
        </p:txBody>
      </p:sp>
    </p:spTree>
    <p:extLst>
      <p:ext uri="{BB962C8B-B14F-4D97-AF65-F5344CB8AC3E}">
        <p14:creationId xmlns:p14="http://schemas.microsoft.com/office/powerpoint/2010/main" val="88734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F56F0B-EE7B-4CAA-A329-BBD9D022D651}"/>
              </a:ext>
            </a:extLst>
          </p:cNvPr>
          <p:cNvSpPr>
            <a:spLocks noGrp="1"/>
          </p:cNvSpPr>
          <p:nvPr>
            <p:ph type="dt" sz="half" idx="10"/>
          </p:nvPr>
        </p:nvSpPr>
        <p:spPr/>
        <p:txBody>
          <a:bodyPr/>
          <a:lstStyle/>
          <a:p>
            <a:fld id="{5DCBE059-FAD7-45D8-8659-E6542D1E092D}" type="datetime1">
              <a:rPr lang="en-US" smtClean="0">
                <a:latin typeface="+mj-lt"/>
              </a:rPr>
              <a:t>4/8/2024</a:t>
            </a:fld>
            <a:endParaRPr lang="en-US" dirty="0">
              <a:latin typeface="+mj-lt"/>
            </a:endParaRPr>
          </a:p>
        </p:txBody>
      </p:sp>
      <p:sp>
        <p:nvSpPr>
          <p:cNvPr id="5" name="Slide Number Placeholder 4">
            <a:extLst>
              <a:ext uri="{FF2B5EF4-FFF2-40B4-BE49-F238E27FC236}">
                <a16:creationId xmlns:a16="http://schemas.microsoft.com/office/drawing/2014/main" id="{629ADAB0-6543-420E-9AF7-CD3ACB4087D6}"/>
              </a:ext>
            </a:extLst>
          </p:cNvPr>
          <p:cNvSpPr>
            <a:spLocks noGrp="1"/>
          </p:cNvSpPr>
          <p:nvPr>
            <p:ph type="sldNum" sz="quarter" idx="12"/>
          </p:nvPr>
        </p:nvSpPr>
        <p:spPr/>
        <p:txBody>
          <a:bodyPr/>
          <a:lstStyle/>
          <a:p>
            <a:fld id="{CC0149FD-98BB-4821-915B-09C9BFE4B727}" type="slidenum">
              <a:rPr lang="en-US" smtClean="0">
                <a:latin typeface="+mj-lt"/>
              </a:rPr>
              <a:pPr/>
              <a:t>5</a:t>
            </a:fld>
            <a:endParaRPr lang="en-US" dirty="0">
              <a:latin typeface="+mj-lt"/>
            </a:endParaRPr>
          </a:p>
        </p:txBody>
      </p:sp>
      <p:grpSp>
        <p:nvGrpSpPr>
          <p:cNvPr id="6" name="Group 53">
            <a:extLst>
              <a:ext uri="{FF2B5EF4-FFF2-40B4-BE49-F238E27FC236}">
                <a16:creationId xmlns:a16="http://schemas.microsoft.com/office/drawing/2014/main" id="{2448673E-D086-4038-8DDA-8726109F4643}"/>
              </a:ext>
            </a:extLst>
          </p:cNvPr>
          <p:cNvGrpSpPr>
            <a:grpSpLocks/>
          </p:cNvGrpSpPr>
          <p:nvPr/>
        </p:nvGrpSpPr>
        <p:grpSpPr bwMode="auto">
          <a:xfrm>
            <a:off x="2209800" y="1271751"/>
            <a:ext cx="7391400" cy="5105400"/>
            <a:chOff x="381000" y="1143000"/>
            <a:chExt cx="7391400" cy="5257800"/>
          </a:xfrm>
        </p:grpSpPr>
        <p:grpSp>
          <p:nvGrpSpPr>
            <p:cNvPr id="7" name="Group 51">
              <a:extLst>
                <a:ext uri="{FF2B5EF4-FFF2-40B4-BE49-F238E27FC236}">
                  <a16:creationId xmlns:a16="http://schemas.microsoft.com/office/drawing/2014/main" id="{F174EF0B-CED5-400C-8F2A-7C878D32B5C6}"/>
                </a:ext>
              </a:extLst>
            </p:cNvPr>
            <p:cNvGrpSpPr>
              <a:grpSpLocks/>
            </p:cNvGrpSpPr>
            <p:nvPr/>
          </p:nvGrpSpPr>
          <p:grpSpPr bwMode="auto">
            <a:xfrm>
              <a:off x="381000" y="1143000"/>
              <a:ext cx="7391400" cy="5257800"/>
              <a:chOff x="381000" y="1143000"/>
              <a:chExt cx="7391400" cy="5257800"/>
            </a:xfrm>
          </p:grpSpPr>
          <p:sp>
            <p:nvSpPr>
              <p:cNvPr id="9" name="Rectangle 8">
                <a:extLst>
                  <a:ext uri="{FF2B5EF4-FFF2-40B4-BE49-F238E27FC236}">
                    <a16:creationId xmlns:a16="http://schemas.microsoft.com/office/drawing/2014/main" id="{9F9AA862-505C-49C8-9089-3778C33D650C}"/>
                  </a:ext>
                </a:extLst>
              </p:cNvPr>
              <p:cNvSpPr/>
              <p:nvPr/>
            </p:nvSpPr>
            <p:spPr>
              <a:xfrm>
                <a:off x="914400" y="11430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dirty="0">
                    <a:latin typeface="+mj-lt"/>
                  </a:rPr>
                  <a:t>Chương trình định hướng thủ tục</a:t>
                </a:r>
              </a:p>
            </p:txBody>
          </p:sp>
          <p:sp>
            <p:nvSpPr>
              <p:cNvPr id="10" name="Rectangle 9">
                <a:extLst>
                  <a:ext uri="{FF2B5EF4-FFF2-40B4-BE49-F238E27FC236}">
                    <a16:creationId xmlns:a16="http://schemas.microsoft.com/office/drawing/2014/main" id="{1F2559C8-9BDA-455A-81E4-FDDA092AF5CC}"/>
                  </a:ext>
                </a:extLst>
              </p:cNvPr>
              <p:cNvSpPr/>
              <p:nvPr/>
            </p:nvSpPr>
            <p:spPr>
              <a:xfrm>
                <a:off x="1219200" y="1752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dirty="0">
                    <a:latin typeface="+mj-lt"/>
                  </a:rPr>
                  <a:t>dữ liệu1</a:t>
                </a:r>
              </a:p>
            </p:txBody>
          </p:sp>
          <p:sp>
            <p:nvSpPr>
              <p:cNvPr id="11" name="Rectangle 10">
                <a:extLst>
                  <a:ext uri="{FF2B5EF4-FFF2-40B4-BE49-F238E27FC236}">
                    <a16:creationId xmlns:a16="http://schemas.microsoft.com/office/drawing/2014/main" id="{A61BB52E-80B1-4748-B863-FB884154F59E}"/>
                  </a:ext>
                </a:extLst>
              </p:cNvPr>
              <p:cNvSpPr/>
              <p:nvPr/>
            </p:nvSpPr>
            <p:spPr>
              <a:xfrm>
                <a:off x="1219200" y="2133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b="1" dirty="0">
                    <a:solidFill>
                      <a:schemeClr val="tx1"/>
                    </a:solidFill>
                    <a:latin typeface="+mj-lt"/>
                  </a:rPr>
                  <a:t>dữ liệu2</a:t>
                </a:r>
              </a:p>
            </p:txBody>
          </p:sp>
          <p:sp>
            <p:nvSpPr>
              <p:cNvPr id="12" name="Rectangle 11">
                <a:extLst>
                  <a:ext uri="{FF2B5EF4-FFF2-40B4-BE49-F238E27FC236}">
                    <a16:creationId xmlns:a16="http://schemas.microsoft.com/office/drawing/2014/main" id="{200AD6B0-927C-4797-8A2D-CBD2E3C01963}"/>
                  </a:ext>
                </a:extLst>
              </p:cNvPr>
              <p:cNvSpPr/>
              <p:nvPr/>
            </p:nvSpPr>
            <p:spPr>
              <a:xfrm>
                <a:off x="1219200" y="2514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dirty="0">
                    <a:latin typeface="+mj-lt"/>
                  </a:rPr>
                  <a:t>Hàm1 (dữ liệu1)</a:t>
                </a:r>
              </a:p>
            </p:txBody>
          </p:sp>
          <p:sp>
            <p:nvSpPr>
              <p:cNvPr id="13" name="Rectangle 12">
                <a:extLst>
                  <a:ext uri="{FF2B5EF4-FFF2-40B4-BE49-F238E27FC236}">
                    <a16:creationId xmlns:a16="http://schemas.microsoft.com/office/drawing/2014/main" id="{EB5080B1-77D4-4721-A5FF-B5C7F6BD9A8C}"/>
                  </a:ext>
                </a:extLst>
              </p:cNvPr>
              <p:cNvSpPr/>
              <p:nvPr/>
            </p:nvSpPr>
            <p:spPr>
              <a:xfrm>
                <a:off x="1219200" y="2895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dirty="0">
                    <a:latin typeface="+mj-lt"/>
                  </a:rPr>
                  <a:t>Hàm2 (dữ liệu1)</a:t>
                </a:r>
              </a:p>
            </p:txBody>
          </p:sp>
          <p:sp>
            <p:nvSpPr>
              <p:cNvPr id="14" name="Rectangle 13">
                <a:extLst>
                  <a:ext uri="{FF2B5EF4-FFF2-40B4-BE49-F238E27FC236}">
                    <a16:creationId xmlns:a16="http://schemas.microsoft.com/office/drawing/2014/main" id="{01FB5704-5D79-4DD7-A8CE-10848DB10CA2}"/>
                  </a:ext>
                </a:extLst>
              </p:cNvPr>
              <p:cNvSpPr/>
              <p:nvPr/>
            </p:nvSpPr>
            <p:spPr>
              <a:xfrm>
                <a:off x="1219200" y="3276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b="1" dirty="0">
                    <a:solidFill>
                      <a:schemeClr val="tx1"/>
                    </a:solidFill>
                    <a:latin typeface="+mj-lt"/>
                  </a:rPr>
                  <a:t>Hàm3 (dữ liệu2)</a:t>
                </a:r>
              </a:p>
            </p:txBody>
          </p:sp>
          <p:sp>
            <p:nvSpPr>
              <p:cNvPr id="15" name="Rectangle 14">
                <a:extLst>
                  <a:ext uri="{FF2B5EF4-FFF2-40B4-BE49-F238E27FC236}">
                    <a16:creationId xmlns:a16="http://schemas.microsoft.com/office/drawing/2014/main" id="{577537DD-C450-4CB7-8322-DDD5FC1AFAF3}"/>
                  </a:ext>
                </a:extLst>
              </p:cNvPr>
              <p:cNvSpPr/>
              <p:nvPr/>
            </p:nvSpPr>
            <p:spPr>
              <a:xfrm>
                <a:off x="1219200" y="3657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b="1" dirty="0">
                    <a:solidFill>
                      <a:schemeClr val="tx1"/>
                    </a:solidFill>
                    <a:latin typeface="+mj-lt"/>
                  </a:rPr>
                  <a:t>Hàm4 (dữ liệu2)</a:t>
                </a:r>
              </a:p>
            </p:txBody>
          </p:sp>
          <p:grpSp>
            <p:nvGrpSpPr>
              <p:cNvPr id="16" name="Group 16">
                <a:extLst>
                  <a:ext uri="{FF2B5EF4-FFF2-40B4-BE49-F238E27FC236}">
                    <a16:creationId xmlns:a16="http://schemas.microsoft.com/office/drawing/2014/main" id="{FF9E28C3-7D16-480D-8626-67B84B21DF91}"/>
                  </a:ext>
                </a:extLst>
              </p:cNvPr>
              <p:cNvGrpSpPr>
                <a:grpSpLocks/>
              </p:cNvGrpSpPr>
              <p:nvPr/>
            </p:nvGrpSpPr>
            <p:grpSpPr bwMode="auto">
              <a:xfrm>
                <a:off x="5562600" y="1219200"/>
                <a:ext cx="2209800" cy="2286000"/>
                <a:chOff x="6705600" y="1219200"/>
                <a:chExt cx="2209800" cy="2286000"/>
              </a:xfrm>
            </p:grpSpPr>
            <p:sp>
              <p:nvSpPr>
                <p:cNvPr id="32" name="Rectangle 31">
                  <a:extLst>
                    <a:ext uri="{FF2B5EF4-FFF2-40B4-BE49-F238E27FC236}">
                      <a16:creationId xmlns:a16="http://schemas.microsoft.com/office/drawing/2014/main" id="{4E51935E-3855-4F33-9AD7-70354ABDBB97}"/>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defRPr/>
                  </a:pPr>
                  <a:r xmlns:a="http://schemas.openxmlformats.org/drawingml/2006/main">
                    <a:rPr lang="vi" sz="1400" b="1" dirty="0">
                      <a:solidFill>
                        <a:srgbClr val="FF0000"/>
                      </a:solidFill>
                      <a:latin typeface="+mj-lt"/>
                    </a:rPr>
                    <a:t>Lớp A</a:t>
                  </a:r>
                </a:p>
                <a:p>
                  <a:pPr xmlns:a="http://schemas.openxmlformats.org/drawingml/2006/main">
                    <a:defRPr/>
                  </a:pPr>
                  <a:r xmlns:a="http://schemas.openxmlformats.org/drawingml/2006/main">
                    <a:rPr lang="vi"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xmlns:a="http://schemas.openxmlformats.org/drawingml/2006/main">
                    <a:defRPr/>
                  </a:pPr>
                  <a:r xmlns:a="http://schemas.openxmlformats.org/drawingml/2006/main">
                    <a:rPr lang="vi" sz="1400" b="1" dirty="0">
                      <a:solidFill>
                        <a:srgbClr val="FF0000"/>
                      </a:solidFill>
                      <a:latin typeface="+mj-lt"/>
                    </a:rPr>
                    <a:t>}</a:t>
                  </a:r>
                </a:p>
              </p:txBody>
            </p:sp>
            <p:sp>
              <p:nvSpPr>
                <p:cNvPr id="33" name="Rectangle 12">
                  <a:extLst>
                    <a:ext uri="{FF2B5EF4-FFF2-40B4-BE49-F238E27FC236}">
                      <a16:creationId xmlns:a16="http://schemas.microsoft.com/office/drawing/2014/main" id="{1BDA3C49-26CA-4278-8D5E-42996C945AA9}"/>
                    </a:ext>
                  </a:extLst>
                </p:cNvPr>
                <p:cNvSpPr/>
                <p:nvPr/>
              </p:nvSpPr>
              <p:spPr>
                <a:xfrm>
                  <a:off x="6858000" y="190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dirty="0">
                      <a:latin typeface="+mj-lt"/>
                    </a:rPr>
                    <a:t>dữ liệu1</a:t>
                  </a:r>
                </a:p>
              </p:txBody>
            </p:sp>
            <p:sp>
              <p:nvSpPr>
                <p:cNvPr id="34" name="Rectangle 13">
                  <a:extLst>
                    <a:ext uri="{FF2B5EF4-FFF2-40B4-BE49-F238E27FC236}">
                      <a16:creationId xmlns:a16="http://schemas.microsoft.com/office/drawing/2014/main" id="{FC029CFB-545B-4EDF-98A0-9761DF8A01E7}"/>
                    </a:ext>
                  </a:extLst>
                </p:cNvPr>
                <p:cNvSpPr/>
                <p:nvPr/>
              </p:nvSpPr>
              <p:spPr>
                <a:xfrm>
                  <a:off x="6858000" y="2286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dirty="0">
                      <a:latin typeface="+mj-lt"/>
                    </a:rPr>
                    <a:t>Hàm1 ()</a:t>
                  </a:r>
                </a:p>
              </p:txBody>
            </p:sp>
            <p:sp>
              <p:nvSpPr>
                <p:cNvPr id="35" name="Rectangle 34">
                  <a:extLst>
                    <a:ext uri="{FF2B5EF4-FFF2-40B4-BE49-F238E27FC236}">
                      <a16:creationId xmlns:a16="http://schemas.microsoft.com/office/drawing/2014/main" id="{41C47796-11AD-498F-A709-451433786263}"/>
                    </a:ext>
                  </a:extLst>
                </p:cNvPr>
                <p:cNvSpPr/>
                <p:nvPr/>
              </p:nvSpPr>
              <p:spPr>
                <a:xfrm>
                  <a:off x="6858000" y="2667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dirty="0">
                      <a:latin typeface="+mj-lt"/>
                    </a:rPr>
                    <a:t>Hàm2 ()</a:t>
                  </a:r>
                </a:p>
              </p:txBody>
            </p:sp>
          </p:grpSp>
          <p:grpSp>
            <p:nvGrpSpPr>
              <p:cNvPr id="17" name="Group 17">
                <a:extLst>
                  <a:ext uri="{FF2B5EF4-FFF2-40B4-BE49-F238E27FC236}">
                    <a16:creationId xmlns:a16="http://schemas.microsoft.com/office/drawing/2014/main" id="{B7CA615F-7421-4C44-A1B2-9A9964E74A05}"/>
                  </a:ext>
                </a:extLst>
              </p:cNvPr>
              <p:cNvGrpSpPr>
                <a:grpSpLocks/>
              </p:cNvGrpSpPr>
              <p:nvPr/>
            </p:nvGrpSpPr>
            <p:grpSpPr bwMode="auto">
              <a:xfrm>
                <a:off x="5562600" y="3657600"/>
                <a:ext cx="2209800" cy="2286000"/>
                <a:chOff x="6705600" y="1219200"/>
                <a:chExt cx="2209800" cy="2286000"/>
              </a:xfrm>
            </p:grpSpPr>
            <p:sp>
              <p:nvSpPr>
                <p:cNvPr id="28" name="Rectangle 27">
                  <a:extLst>
                    <a:ext uri="{FF2B5EF4-FFF2-40B4-BE49-F238E27FC236}">
                      <a16:creationId xmlns:a16="http://schemas.microsoft.com/office/drawing/2014/main" id="{A82A7A70-C6E9-4631-904E-E1B55A8CD2CC}"/>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defRPr/>
                  </a:pPr>
                  <a:r xmlns:a="http://schemas.openxmlformats.org/drawingml/2006/main">
                    <a:rPr lang="vi" sz="1400" b="1" dirty="0">
                      <a:solidFill>
                        <a:srgbClr val="FF0000"/>
                      </a:solidFill>
                      <a:latin typeface="+mj-lt"/>
                    </a:rPr>
                    <a:t>Lớp B</a:t>
                  </a:r>
                </a:p>
                <a:p>
                  <a:pPr xmlns:a="http://schemas.openxmlformats.org/drawingml/2006/main">
                    <a:defRPr/>
                  </a:pPr>
                  <a:r xmlns:a="http://schemas.openxmlformats.org/drawingml/2006/main">
                    <a:rPr lang="vi"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xmlns:a="http://schemas.openxmlformats.org/drawingml/2006/main">
                    <a:defRPr/>
                  </a:pPr>
                  <a:r xmlns:a="http://schemas.openxmlformats.org/drawingml/2006/main">
                    <a:rPr lang="vi" sz="1400" b="1" dirty="0">
                      <a:solidFill>
                        <a:srgbClr val="FF0000"/>
                      </a:solidFill>
                      <a:latin typeface="+mj-lt"/>
                    </a:rPr>
                    <a:t>}</a:t>
                  </a:r>
                </a:p>
              </p:txBody>
            </p:sp>
            <p:sp>
              <p:nvSpPr>
                <p:cNvPr id="29" name="Rectangle 28">
                  <a:extLst>
                    <a:ext uri="{FF2B5EF4-FFF2-40B4-BE49-F238E27FC236}">
                      <a16:creationId xmlns:a16="http://schemas.microsoft.com/office/drawing/2014/main" id="{D7FA8E6C-C8BA-4570-83E9-C08F94385BD2}"/>
                    </a:ext>
                  </a:extLst>
                </p:cNvPr>
                <p:cNvSpPr/>
                <p:nvPr/>
              </p:nvSpPr>
              <p:spPr>
                <a:xfrm>
                  <a:off x="6858000" y="1905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b="1" dirty="0">
                      <a:solidFill>
                        <a:schemeClr val="tx1"/>
                      </a:solidFill>
                      <a:latin typeface="+mj-lt"/>
                    </a:rPr>
                    <a:t>dữ liệu2</a:t>
                  </a:r>
                </a:p>
              </p:txBody>
            </p:sp>
            <p:sp>
              <p:nvSpPr>
                <p:cNvPr id="30" name="Rectangle 29">
                  <a:extLst>
                    <a:ext uri="{FF2B5EF4-FFF2-40B4-BE49-F238E27FC236}">
                      <a16:creationId xmlns:a16="http://schemas.microsoft.com/office/drawing/2014/main" id="{B4BE4268-9705-4BF8-B1BC-77972B43D815}"/>
                    </a:ext>
                  </a:extLst>
                </p:cNvPr>
                <p:cNvSpPr/>
                <p:nvPr/>
              </p:nvSpPr>
              <p:spPr>
                <a:xfrm>
                  <a:off x="6858000" y="2286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b="1" dirty="0">
                      <a:solidFill>
                        <a:schemeClr val="tx1"/>
                      </a:solidFill>
                      <a:latin typeface="+mj-lt"/>
                    </a:rPr>
                    <a:t>Hàm3 ()</a:t>
                  </a:r>
                </a:p>
              </p:txBody>
            </p:sp>
            <p:sp>
              <p:nvSpPr>
                <p:cNvPr id="31" name="Rectangle 30">
                  <a:extLst>
                    <a:ext uri="{FF2B5EF4-FFF2-40B4-BE49-F238E27FC236}">
                      <a16:creationId xmlns:a16="http://schemas.microsoft.com/office/drawing/2014/main" id="{9595352B-12BA-4DD3-8D79-855E0503BF12}"/>
                    </a:ext>
                  </a:extLst>
                </p:cNvPr>
                <p:cNvSpPr/>
                <p:nvPr/>
              </p:nvSpPr>
              <p:spPr>
                <a:xfrm>
                  <a:off x="6858000" y="2667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b="1" dirty="0">
                      <a:solidFill>
                        <a:schemeClr val="tx1"/>
                      </a:solidFill>
                      <a:latin typeface="+mj-lt"/>
                    </a:rPr>
                    <a:t>Hàm4()</a:t>
                  </a:r>
                </a:p>
              </p:txBody>
            </p:sp>
          </p:grpSp>
          <p:cxnSp>
            <p:nvCxnSpPr>
              <p:cNvPr id="18" name="Straight Arrow Connector 17">
                <a:extLst>
                  <a:ext uri="{FF2B5EF4-FFF2-40B4-BE49-F238E27FC236}">
                    <a16:creationId xmlns:a16="http://schemas.microsoft.com/office/drawing/2014/main" id="{63D34387-9EEC-400C-856F-50CE855ECFA5}"/>
                  </a:ext>
                </a:extLst>
              </p:cNvPr>
              <p:cNvCxnSpPr>
                <a:stCxn id="11" idx="3"/>
              </p:cNvCxnSpPr>
              <p:nvPr/>
            </p:nvCxnSpPr>
            <p:spPr>
              <a:xfrm>
                <a:off x="3200400" y="2324100"/>
                <a:ext cx="2514600" cy="2209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EB03C4AF-BD7D-4B59-85C7-607726592B86}"/>
                  </a:ext>
                </a:extLst>
              </p:cNvPr>
              <p:cNvCxnSpPr>
                <a:stCxn id="14" idx="3"/>
              </p:cNvCxnSpPr>
              <p:nvPr/>
            </p:nvCxnSpPr>
            <p:spPr>
              <a:xfrm>
                <a:off x="3200400" y="3467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B8566686-548F-4AB9-9ECC-5851524AB87D}"/>
                  </a:ext>
                </a:extLst>
              </p:cNvPr>
              <p:cNvCxnSpPr>
                <a:stCxn id="15" idx="3"/>
              </p:cNvCxnSpPr>
              <p:nvPr/>
            </p:nvCxnSpPr>
            <p:spPr>
              <a:xfrm>
                <a:off x="3200400" y="3848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401CD735-8DA2-4016-A165-15656BFECD9E}"/>
                  </a:ext>
                </a:extLst>
              </p:cNvPr>
              <p:cNvCxnSpPr>
                <a:stCxn id="10" idx="3"/>
              </p:cNvCxnSpPr>
              <p:nvPr/>
            </p:nvCxnSpPr>
            <p:spPr>
              <a:xfrm>
                <a:off x="3200400" y="1943100"/>
                <a:ext cx="25146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CF0C6D5-1351-4F4A-A64F-EAC36E3CA09D}"/>
                  </a:ext>
                </a:extLst>
              </p:cNvPr>
              <p:cNvCxnSpPr>
                <a:stCxn id="13" idx="3"/>
              </p:cNvCxnSpPr>
              <p:nvPr/>
            </p:nvCxnSpPr>
            <p:spPr>
              <a:xfrm flipV="1">
                <a:off x="3200400" y="2857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8851376-B06F-4755-A008-F1468A4B172A}"/>
                  </a:ext>
                </a:extLst>
              </p:cNvPr>
              <p:cNvCxnSpPr>
                <a:stCxn id="12" idx="3"/>
              </p:cNvCxnSpPr>
              <p:nvPr/>
            </p:nvCxnSpPr>
            <p:spPr>
              <a:xfrm flipV="1">
                <a:off x="3200400" y="2476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D7E62768-B253-4FDB-9850-CABBB8F9DC9C}"/>
                  </a:ext>
                </a:extLst>
              </p:cNvPr>
              <p:cNvSpPr/>
              <p:nvPr/>
            </p:nvSpPr>
            <p:spPr>
              <a:xfrm>
                <a:off x="381000" y="4419600"/>
                <a:ext cx="3581400" cy="4572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b="1" dirty="0">
                    <a:solidFill>
                      <a:srgbClr val="FF0000"/>
                    </a:solidFill>
                    <a:latin typeface="+mj-lt"/>
                  </a:rPr>
                  <a:t>Đối tượng = Dữ liệu + Phương thức</a:t>
                </a:r>
              </a:p>
            </p:txBody>
          </p:sp>
          <p:sp>
            <p:nvSpPr>
              <p:cNvPr id="25" name="Rectangle 24">
                <a:extLst>
                  <a:ext uri="{FF2B5EF4-FFF2-40B4-BE49-F238E27FC236}">
                    <a16:creationId xmlns:a16="http://schemas.microsoft.com/office/drawing/2014/main" id="{8371347E-4CB4-459C-9764-C7B48DE4BE3A}"/>
                  </a:ext>
                </a:extLst>
              </p:cNvPr>
              <p:cNvSpPr/>
              <p:nvPr/>
            </p:nvSpPr>
            <p:spPr>
              <a:xfrm>
                <a:off x="381000" y="4953000"/>
                <a:ext cx="22860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defRPr/>
                </a:pPr>
                <a:r xmlns:a="http://schemas.openxmlformats.org/drawingml/2006/main">
                  <a:rPr lang="vi" sz="1400" b="1" dirty="0">
                    <a:solidFill>
                      <a:srgbClr val="0000CC"/>
                    </a:solidFill>
                    <a:latin typeface="+mj-lt"/>
                  </a:rPr>
                  <a:t>Các khái niệm cơ bản</a:t>
                </a:r>
              </a:p>
              <a:p>
                <a:pPr xmlns:a="http://schemas.openxmlformats.org/drawingml/2006/main">
                  <a:buFontTx/>
                  <a:buChar char="-"/>
                  <a:defRPr/>
                </a:pPr>
                <a:r xmlns:a="http://schemas.openxmlformats.org/drawingml/2006/main">
                  <a:rPr lang="vi" sz="1400" b="1" dirty="0">
                    <a:solidFill>
                      <a:srgbClr val="0000CC"/>
                    </a:solidFill>
                    <a:latin typeface="+mj-lt"/>
                  </a:rPr>
                  <a:t>đóng gói</a:t>
                </a:r>
              </a:p>
              <a:p>
                <a:pPr xmlns:a="http://schemas.openxmlformats.org/drawingml/2006/main">
                  <a:buFontTx/>
                  <a:buChar char="-"/>
                  <a:defRPr/>
                </a:pPr>
                <a:r xmlns:a="http://schemas.openxmlformats.org/drawingml/2006/main">
                  <a:rPr lang="vi" sz="1400" b="1" dirty="0">
                    <a:solidFill>
                      <a:srgbClr val="0000CC"/>
                    </a:solidFill>
                    <a:latin typeface="+mj-lt"/>
                  </a:rPr>
                  <a:t>Di sản</a:t>
                </a:r>
              </a:p>
              <a:p>
                <a:pPr xmlns:a="http://schemas.openxmlformats.org/drawingml/2006/main">
                  <a:buFontTx/>
                  <a:buChar char="-"/>
                  <a:defRPr/>
                </a:pPr>
                <a:r xmlns:a="http://schemas.openxmlformats.org/drawingml/2006/main">
                  <a:rPr lang="vi" sz="1400" b="1" dirty="0">
                    <a:solidFill>
                      <a:srgbClr val="0000CC"/>
                    </a:solidFill>
                    <a:latin typeface="+mj-lt"/>
                  </a:rPr>
                  <a:t>Đa hình</a:t>
                </a:r>
              </a:p>
            </p:txBody>
          </p:sp>
          <p:sp>
            <p:nvSpPr>
              <p:cNvPr id="26" name="Oval 25">
                <a:extLst>
                  <a:ext uri="{FF2B5EF4-FFF2-40B4-BE49-F238E27FC236}">
                    <a16:creationId xmlns:a16="http://schemas.microsoft.com/office/drawing/2014/main" id="{B0E1602A-FBC3-494E-9F08-CE904ECFFD31}"/>
                  </a:ext>
                </a:extLst>
              </p:cNvPr>
              <p:cNvSpPr/>
              <p:nvPr/>
            </p:nvSpPr>
            <p:spPr>
              <a:xfrm>
                <a:off x="4267200" y="44958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b="1" dirty="0">
                    <a:solidFill>
                      <a:srgbClr val="660066"/>
                    </a:solidFill>
                    <a:latin typeface="+mj-lt"/>
                  </a:rPr>
                  <a:t>sửa đổi</a:t>
                </a:r>
              </a:p>
            </p:txBody>
          </p:sp>
          <p:sp>
            <p:nvSpPr>
              <p:cNvPr id="27" name="Oval 26">
                <a:extLst>
                  <a:ext uri="{FF2B5EF4-FFF2-40B4-BE49-F238E27FC236}">
                    <a16:creationId xmlns:a16="http://schemas.microsoft.com/office/drawing/2014/main" id="{99A8DDAD-9220-4050-BA9B-491500E70DCD}"/>
                  </a:ext>
                </a:extLst>
              </p:cNvPr>
              <p:cNvSpPr/>
              <p:nvPr/>
            </p:nvSpPr>
            <p:spPr>
              <a:xfrm>
                <a:off x="4267200" y="19812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b="1" dirty="0">
                    <a:solidFill>
                      <a:srgbClr val="660066"/>
                    </a:solidFill>
                    <a:latin typeface="+mj-lt"/>
                  </a:rPr>
                  <a:t>sửa đổi</a:t>
                </a:r>
              </a:p>
            </p:txBody>
          </p:sp>
        </p:grpSp>
        <p:sp>
          <p:nvSpPr>
            <p:cNvPr id="8" name="Oval 7">
              <a:extLst>
                <a:ext uri="{FF2B5EF4-FFF2-40B4-BE49-F238E27FC236}">
                  <a16:creationId xmlns:a16="http://schemas.microsoft.com/office/drawing/2014/main" id="{3037BE78-7397-4E7D-ABD3-70A059D86CDC}"/>
                </a:ext>
              </a:extLst>
            </p:cNvPr>
            <p:cNvSpPr/>
            <p:nvPr/>
          </p:nvSpPr>
          <p:spPr>
            <a:xfrm>
              <a:off x="2743200" y="5181600"/>
              <a:ext cx="2057400" cy="1066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xmlns:a="http://schemas.openxmlformats.org/drawingml/2006/main" algn="ctr">
                <a:defRPr/>
              </a:pPr>
              <a:r xmlns:a="http://schemas.openxmlformats.org/drawingml/2006/main">
                <a:rPr lang="vi" sz="1400" b="1" dirty="0">
                  <a:solidFill>
                    <a:schemeClr val="bg1"/>
                  </a:solidFill>
                  <a:latin typeface="+mj-lt"/>
                </a:rPr>
                <a:t>Các phương pháp cụ thể:</a:t>
              </a:r>
            </a:p>
            <a:p>
              <a:pPr xmlns:a="http://schemas.openxmlformats.org/drawingml/2006/main" algn="ctr">
                <a:defRPr/>
              </a:pPr>
              <a:r xmlns:a="http://schemas.openxmlformats.org/drawingml/2006/main">
                <a:rPr lang="vi" sz="1400" b="1" dirty="0">
                  <a:solidFill>
                    <a:schemeClr val="bg1"/>
                  </a:solidFill>
                  <a:latin typeface="+mj-lt"/>
                </a:rPr>
                <a:t>nhà xây dựng</a:t>
              </a:r>
            </a:p>
          </p:txBody>
        </p:sp>
      </p:grpSp>
      <p:sp>
        <p:nvSpPr>
          <p:cNvPr id="36" name="Title 2">
            <a:extLst>
              <a:ext uri="{FF2B5EF4-FFF2-40B4-BE49-F238E27FC236}">
                <a16:creationId xmlns:a16="http://schemas.microsoft.com/office/drawing/2014/main" id="{DC45B0DB-194F-4E7E-8B2B-1578BEC4AC07}"/>
              </a:ext>
            </a:extLst>
          </p:cNvPr>
          <p:cNvSpPr txBox="1">
            <a:spLocks/>
          </p:cNvSpPr>
          <p:nvPr/>
        </p:nvSpPr>
        <p:spPr bwMode="auto">
          <a:xfrm>
            <a:off x="257504" y="590389"/>
            <a:ext cx="379949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Mô hình OOP</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424443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0" y="1526632"/>
            <a:ext cx="12010698" cy="4821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xmlns:a="http://schemas.openxmlformats.org/drawingml/2006/main" marL="342900" indent="-342900" algn="just">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OOP là một khái niệm mạnh mẽ giúp giải quyết nhiều vấn đề trong phát triển phần mềm. OOP không phải là chén thánh của lập trình nhưng nó có thể giúp viết mã dễ đọc, dễ bảo trì, dễ cập nhật và dễ mở rộng</a:t>
            </a:r>
          </a:p>
          <a:p>
            <a:pPr xmlns:a="http://schemas.openxmlformats.org/drawingml/2006/main" marL="342900" indent="-342900" algn="just">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Một đối tượng có thể kế thừa các thuộc tính của đối tượng khác bằng cách sử dụng khái niệm </a:t>
            </a:r>
            <a:r xmlns:a="http://schemas.openxmlformats.org/drawingml/2006/main">
              <a:rPr lang="vi" sz="2600" b="1"/>
              <a:t>kế thừa </a:t>
            </a:r>
            <a:r xmlns:a="http://schemas.openxmlformats.org/drawingml/2006/main">
              <a:rPr lang="vi" sz="2600"/>
              <a:t>. Do đó, chúng ta có thể nói rằng lập trình hướng đối tượng được tổ chức xung quanh dữ liệu và các hoạt động được phép trên dữ liệu.</a:t>
            </a:r>
          </a:p>
          <a:p>
            <a:pPr xmlns:a="http://schemas.openxmlformats.org/drawingml/2006/main" marL="342900" indent="-342900" algn="just">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t>Khi lập trình hướng đối tượng, chúng ta bắt đầu bằng việc xác định các thực thể mà chúng ta cần thao tác, cách chúng liên quan với nhau và cách chúng tương tác. Đây là một quá trình được gọi là </a:t>
            </a:r>
            <a:r xmlns:a="http://schemas.openxmlformats.org/drawingml/2006/main">
              <a:rPr lang="vi" sz="2600" b="1"/>
              <a:t>mô hình hóa dữ liệu </a:t>
            </a:r>
            <a:r xmlns:a="http://schemas.openxmlformats.org/drawingml/2006/main">
              <a:rPr lang="vi" sz="2600"/>
              <a:t>và kết quả của quá trình này là một tập hợp các lớp khái quát hóa các thực thể được xác định</a:t>
            </a:r>
            <a:endParaRPr xmlns:a="http://schemas.openxmlformats.org/drawingml/2006/main"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Lập trình hướng đối tượng</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280563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Lớp và đối tượng</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55738" y="1374421"/>
            <a:ext cx="12118428" cy="129266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Lớp là một bản thiết kế hoặc nguyên mẫu do người dùng định nghĩa mà từ đó các đối tượng được tạo ra. Về cơ bản, một lớp kết hợp các trường và phương thức (hàm thành viên xác định hành động) thành một đơn vị</a:t>
            </a:r>
          </a:p>
        </p:txBody>
      </p:sp>
      <p:pic>
        <p:nvPicPr>
          <p:cNvPr id="13" name="Picture 12">
            <a:extLst>
              <a:ext uri="{FF2B5EF4-FFF2-40B4-BE49-F238E27FC236}">
                <a16:creationId xmlns:a16="http://schemas.microsoft.com/office/drawing/2014/main" id="{4CA1230D-290B-45FE-A401-FC1D715470F7}"/>
              </a:ext>
            </a:extLst>
          </p:cNvPr>
          <p:cNvPicPr>
            <a:picLocks noChangeAspect="1"/>
          </p:cNvPicPr>
          <p:nvPr/>
        </p:nvPicPr>
        <p:blipFill>
          <a:blip r:embed="rId2"/>
          <a:stretch>
            <a:fillRect/>
          </a:stretch>
        </p:blipFill>
        <p:spPr>
          <a:xfrm>
            <a:off x="2304926" y="2736762"/>
            <a:ext cx="3572450" cy="3465987"/>
          </a:xfrm>
          <a:prstGeom prst="rect">
            <a:avLst/>
          </a:prstGeom>
        </p:spPr>
      </p:pic>
      <p:pic>
        <p:nvPicPr>
          <p:cNvPr id="18" name="Picture 17">
            <a:extLst>
              <a:ext uri="{FF2B5EF4-FFF2-40B4-BE49-F238E27FC236}">
                <a16:creationId xmlns:a16="http://schemas.microsoft.com/office/drawing/2014/main" id="{FE155FC8-5785-4289-A255-89759CB61A3F}"/>
              </a:ext>
            </a:extLst>
          </p:cNvPr>
          <p:cNvPicPr>
            <a:picLocks noChangeAspect="1"/>
          </p:cNvPicPr>
          <p:nvPr/>
        </p:nvPicPr>
        <p:blipFill>
          <a:blip r:embed="rId3"/>
          <a:stretch>
            <a:fillRect/>
          </a:stretch>
        </p:blipFill>
        <p:spPr>
          <a:xfrm>
            <a:off x="7924800" y="2684165"/>
            <a:ext cx="1949017" cy="3571181"/>
          </a:xfrm>
          <a:prstGeom prst="rect">
            <a:avLst/>
          </a:prstGeom>
        </p:spPr>
      </p:pic>
    </p:spTree>
    <p:extLst>
      <p:ext uri="{BB962C8B-B14F-4D97-AF65-F5344CB8AC3E}">
        <p14:creationId xmlns:p14="http://schemas.microsoft.com/office/powerpoint/2010/main" val="1857757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Lớp và đối tượng</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70121" y="1358386"/>
            <a:ext cx="12118428" cy="129266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defRPr/>
            </a:pPr>
            <a:r xmlns:a="http://schemas.openxmlformats.org/drawingml/2006/main">
              <a:rPr lang="vi" sz="2600"/>
              <a:t>Một đối tượng là một thể hiện của lớp và đại diện cho một thực thể trong đời thực. Để khởi tạo một đối tượng trong C#, chúng ta sử dụng từ khóa </a:t>
            </a:r>
            <a:r xmlns:a="http://schemas.openxmlformats.org/drawingml/2006/main">
              <a:rPr lang="vi" sz="2600" b="1"/>
              <a:t>new </a:t>
            </a:r>
            <a:r xmlns:a="http://schemas.openxmlformats.org/drawingml/2006/main">
              <a:rPr lang="vi" sz="2600"/>
              <a:t>theo sau là tên của lớp mà đối tượng sẽ dựa trên đó.</a:t>
            </a:r>
          </a:p>
        </p:txBody>
      </p:sp>
      <p:pic>
        <p:nvPicPr>
          <p:cNvPr id="3" name="Picture 2">
            <a:extLst>
              <a:ext uri="{FF2B5EF4-FFF2-40B4-BE49-F238E27FC236}">
                <a16:creationId xmlns:a16="http://schemas.microsoft.com/office/drawing/2014/main" id="{E4F20FB8-D6C9-4FDC-AA88-E3593CD77EC9}"/>
              </a:ext>
            </a:extLst>
          </p:cNvPr>
          <p:cNvPicPr>
            <a:picLocks noChangeAspect="1"/>
          </p:cNvPicPr>
          <p:nvPr/>
        </p:nvPicPr>
        <p:blipFill>
          <a:blip r:embed="rId3"/>
          <a:stretch>
            <a:fillRect/>
          </a:stretch>
        </p:blipFill>
        <p:spPr>
          <a:xfrm>
            <a:off x="390558" y="2578465"/>
            <a:ext cx="5692379" cy="3876107"/>
          </a:xfrm>
          <a:prstGeom prst="rect">
            <a:avLst/>
          </a:prstGeom>
        </p:spPr>
      </p:pic>
      <p:pic>
        <p:nvPicPr>
          <p:cNvPr id="7" name="Picture 6">
            <a:extLst>
              <a:ext uri="{FF2B5EF4-FFF2-40B4-BE49-F238E27FC236}">
                <a16:creationId xmlns:a16="http://schemas.microsoft.com/office/drawing/2014/main" id="{34EE6B0C-1C36-424F-814B-11C301848348}"/>
              </a:ext>
            </a:extLst>
          </p:cNvPr>
          <p:cNvPicPr>
            <a:picLocks noChangeAspect="1"/>
          </p:cNvPicPr>
          <p:nvPr/>
        </p:nvPicPr>
        <p:blipFill>
          <a:blip r:embed="rId4"/>
          <a:stretch>
            <a:fillRect/>
          </a:stretch>
        </p:blipFill>
        <p:spPr>
          <a:xfrm>
            <a:off x="6491310" y="2664111"/>
            <a:ext cx="4389500" cy="2758679"/>
          </a:xfrm>
          <a:prstGeom prst="rect">
            <a:avLst/>
          </a:prstGeom>
        </p:spPr>
      </p:pic>
      <p:pic>
        <p:nvPicPr>
          <p:cNvPr id="11" name="Picture 10">
            <a:extLst>
              <a:ext uri="{FF2B5EF4-FFF2-40B4-BE49-F238E27FC236}">
                <a16:creationId xmlns:a16="http://schemas.microsoft.com/office/drawing/2014/main" id="{86A6ED47-614B-4E4D-8714-AAF9F0A999DC}"/>
              </a:ext>
            </a:extLst>
          </p:cNvPr>
          <p:cNvPicPr>
            <a:picLocks noChangeAspect="1"/>
          </p:cNvPicPr>
          <p:nvPr/>
        </p:nvPicPr>
        <p:blipFill>
          <a:blip r:embed="rId5"/>
          <a:stretch>
            <a:fillRect/>
          </a:stretch>
        </p:blipFill>
        <p:spPr>
          <a:xfrm>
            <a:off x="8580025" y="5206614"/>
            <a:ext cx="3447664" cy="1218037"/>
          </a:xfrm>
          <a:prstGeom prst="rect">
            <a:avLst/>
          </a:prstGeom>
        </p:spPr>
      </p:pic>
    </p:spTree>
    <p:extLst>
      <p:ext uri="{BB962C8B-B14F-4D97-AF65-F5344CB8AC3E}">
        <p14:creationId xmlns:p14="http://schemas.microsoft.com/office/powerpoint/2010/main" val="3077066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xmlns:a="http://schemas.openxmlformats.org/drawingml/2006/main" marL="0" marR="0" lvl="0" indent="0" algn="l" defTabSz="914400" rtl="0" eaLnBrk="1" fontAlgn="base" latinLnBrk="0" hangingPunct="1">
              <a:lnSpc>
                <a:spcPct val="90000"/>
              </a:lnSpc>
              <a:spcBef>
                <a:spcPct val="0"/>
              </a:spcBef>
              <a:spcAft>
                <a:spcPct val="0"/>
              </a:spcAft>
              <a:buClrTx/>
              <a:buSzTx/>
              <a:buFontTx/>
              <a:buNone/>
              <a:tabLst/>
              <a:defRPr/>
            </a:pPr>
            <a:r xmlns:a="http://schemas.openxmlformats.org/drawingml/2006/main">
              <a:rPr kumimoji="0" lang="vi" altLang="en-US" b="1" i="0" u="none" strike="noStrike" kern="1200" cap="none" spc="0" normalizeH="0" baseline="0" noProof="0">
                <a:ln>
                  <a:noFill/>
                </a:ln>
                <a:solidFill>
                  <a:sysClr val="windowText" lastClr="000000"/>
                </a:solidFill>
                <a:effectLst/>
                <a:uLnTx/>
                <a:uFillTx/>
                <a:ea typeface="+mj-ea"/>
                <a:cs typeface="+mj-cs"/>
              </a:rPr>
              <a:t>Khả năng hiển thị của thành viên</a:t>
            </a:r>
            <a:endParaRPr xmlns:a="http://schemas.openxmlformats.org/drawingml/2006/main"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36EEA5A-BD2D-4065-AF92-6A45E3A6ED84}"/>
              </a:ext>
            </a:extLst>
          </p:cNvPr>
          <p:cNvSpPr txBox="1"/>
          <p:nvPr/>
        </p:nvSpPr>
        <p:spPr>
          <a:xfrm>
            <a:off x="-21266" y="1345323"/>
            <a:ext cx="12034345" cy="1218539"/>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defRPr/>
            </a:pPr>
            <a:r xmlns:a="http://schemas.openxmlformats.org/drawingml/2006/main">
              <a:rPr lang="vi" sz="2600"/>
              <a:t>Có năm chỉ định truy cập: riêng tư, công cộng, được bảo vệ, nội bộ và được bảo vệ nội bộ. Theo mặc định, các thành viên là riêng tư đối với lớp</a:t>
            </a:r>
            <a:endParaRPr xmlns:a="http://schemas.openxmlformats.org/drawingml/2006/main" lang="en-US" sz="2600">
              <a:solidFill>
                <a:srgbClr val="0070C0"/>
              </a:solidFill>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21266" y="2807808"/>
            <a:ext cx="12107917" cy="3296865"/>
          </a:xfrm>
          <a:prstGeom prst="rect">
            <a:avLst/>
          </a:prstGeom>
          <a:noFill/>
        </p:spPr>
        <p:txBody>
          <a:bodyPr wrap="square">
            <a:spAutoFit/>
          </a:bodyPr>
          <a:lstStyle/>
          <a:p>
            <a:pPr xmlns:a="http://schemas.openxmlformats.org/drawingml/2006/main"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xmlns:a="http://schemas.openxmlformats.org/drawingml/2006/main">
              <a:rPr lang="vi" sz="2300">
                <a:solidFill>
                  <a:srgbClr val="0070C0"/>
                </a:solidFill>
                <a:latin typeface="+mj-lt"/>
              </a:rPr>
              <a:t>public </a:t>
            </a:r>
            <a:r xmlns:a="http://schemas.openxmlformats.org/drawingml/2006/main">
              <a:rPr lang="vi" sz="2300">
                <a:latin typeface="+mj-lt"/>
              </a:rPr>
              <a:t>: Loại hoặc thành viên có thể được truy cập bằng bất kỳ mã nào khác trong cùng một hội hoặc một hội khác tham chiếu đến nó</a:t>
            </a:r>
          </a:p>
          <a:p>
            <a:pPr xmlns:a="http://schemas.openxmlformats.org/drawingml/2006/main"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xmlns:a="http://schemas.openxmlformats.org/drawingml/2006/main">
              <a:rPr lang="vi" sz="2300">
                <a:solidFill>
                  <a:srgbClr val="0070C0"/>
                </a:solidFill>
                <a:latin typeface="+mj-lt"/>
              </a:rPr>
              <a:t>riêng tư </a:t>
            </a:r>
            <a:r xmlns:a="http://schemas.openxmlformats.org/drawingml/2006/main">
              <a:rPr lang="vi" sz="2300">
                <a:latin typeface="+mj-lt"/>
              </a:rPr>
              <a:t>: Loại hoặc thành viên chỉ có thể được truy cập bằng mã trong cùng một lớp hoặc cấu trúc</a:t>
            </a:r>
          </a:p>
          <a:p>
            <a:pPr xmlns:a="http://schemas.openxmlformats.org/drawingml/2006/main"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xmlns:a="http://schemas.openxmlformats.org/drawingml/2006/main">
              <a:rPr lang="vi" sz="2300">
                <a:solidFill>
                  <a:srgbClr val="0070C0"/>
                </a:solidFill>
                <a:latin typeface="+mj-lt"/>
              </a:rPr>
              <a:t>protected </a:t>
            </a:r>
            <a:r xmlns:a="http://schemas.openxmlformats.org/drawingml/2006/main">
              <a:rPr lang="vi" sz="2300">
                <a:latin typeface="+mj-lt"/>
              </a:rPr>
              <a:t>: Loại hoặc thành viên chỉ có thể được truy cập bằng mã trong cùng một lớp hoặc trong một lớp có nguồn gốc từ lớp đó</a:t>
            </a:r>
          </a:p>
        </p:txBody>
      </p:sp>
    </p:spTree>
    <p:extLst>
      <p:ext uri="{BB962C8B-B14F-4D97-AF65-F5344CB8AC3E}">
        <p14:creationId xmlns:p14="http://schemas.microsoft.com/office/powerpoint/2010/main" val="1642775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3255</TotalTime>
  <Words>2032</Words>
  <Application>Microsoft Office PowerPoint</Application>
  <PresentationFormat>Widescreen</PresentationFormat>
  <Paragraphs>315</Paragraphs>
  <Slides>43</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Consolas</vt:lpstr>
      <vt:lpstr>굴림</vt:lpstr>
      <vt:lpstr>Wingdings</vt:lpstr>
      <vt:lpstr>Office Theme</vt:lpstr>
      <vt:lpstr> Object-Oriented Programming</vt:lpstr>
      <vt:lpstr>Objectives </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478</cp:revision>
  <dcterms:created xsi:type="dcterms:W3CDTF">2021-01-25T08:25:31Z</dcterms:created>
  <dcterms:modified xsi:type="dcterms:W3CDTF">2024-04-07T22:29:22Z</dcterms:modified>
</cp:coreProperties>
</file>