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8" r:id="rId3"/>
    <p:sldId id="439" r:id="rId4"/>
    <p:sldId id="471" r:id="rId5"/>
    <p:sldId id="487" r:id="rId6"/>
    <p:sldId id="492" r:id="rId7"/>
    <p:sldId id="462" r:id="rId8"/>
    <p:sldId id="500" r:id="rId9"/>
    <p:sldId id="470" r:id="rId10"/>
    <p:sldId id="472" r:id="rId11"/>
    <p:sldId id="473" r:id="rId12"/>
    <p:sldId id="478" r:id="rId13"/>
    <p:sldId id="474" r:id="rId14"/>
    <p:sldId id="501" r:id="rId15"/>
    <p:sldId id="483" r:id="rId16"/>
    <p:sldId id="502" r:id="rId17"/>
    <p:sldId id="475" r:id="rId18"/>
    <p:sldId id="476" r:id="rId19"/>
    <p:sldId id="484" r:id="rId20"/>
    <p:sldId id="440" r:id="rId21"/>
    <p:sldId id="486" r:id="rId22"/>
    <p:sldId id="489" r:id="rId23"/>
    <p:sldId id="488" r:id="rId24"/>
    <p:sldId id="494" r:id="rId25"/>
    <p:sldId id="493" r:id="rId26"/>
    <p:sldId id="485" r:id="rId27"/>
    <p:sldId id="495" r:id="rId28"/>
    <p:sldId id="496" r:id="rId29"/>
    <p:sldId id="499" r:id="rId30"/>
    <p:sldId id="497" r:id="rId31"/>
    <p:sldId id="491" r:id="rId32"/>
    <p:sldId id="482" r:id="rId33"/>
    <p:sldId id="266" r:id="rId34"/>
  </p:sldIdLst>
  <p:sldSz cx="12192000" cy="6858000"/>
  <p:notesSz cx="6858000" cy="9144000"/>
  <p:defaultTextStyle>
    <a:defPPr>
      <a:defRPr lang="v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826" autoAdjust="0"/>
  </p:normalViewPr>
  <p:slideViewPr>
    <p:cSldViewPr snapToGrid="0">
      <p:cViewPr varScale="1">
        <p:scale>
          <a:sx n="68" d="100"/>
          <a:sy n="68" d="100"/>
        </p:scale>
        <p:origin x="63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4/8/2024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13</a:t>
            </a:fld>
            <a:endParaRPr lang="en-US"/>
          </a:p>
        </p:txBody>
      </p:sp>
    </p:spTree>
    <p:extLst>
      <p:ext uri="{BB962C8B-B14F-4D97-AF65-F5344CB8AC3E}">
        <p14:creationId xmlns:p14="http://schemas.microsoft.com/office/powerpoint/2010/main" val="2028264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14</a:t>
            </a:fld>
            <a:endParaRPr lang="en-US"/>
          </a:p>
        </p:txBody>
      </p:sp>
    </p:spTree>
    <p:extLst>
      <p:ext uri="{BB962C8B-B14F-4D97-AF65-F5344CB8AC3E}">
        <p14:creationId xmlns:p14="http://schemas.microsoft.com/office/powerpoint/2010/main" val="4118260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15</a:t>
            </a:fld>
            <a:endParaRPr lang="en-US"/>
          </a:p>
        </p:txBody>
      </p:sp>
    </p:spTree>
    <p:extLst>
      <p:ext uri="{BB962C8B-B14F-4D97-AF65-F5344CB8AC3E}">
        <p14:creationId xmlns:p14="http://schemas.microsoft.com/office/powerpoint/2010/main" val="42189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16</a:t>
            </a:fld>
            <a:endParaRPr lang="en-US"/>
          </a:p>
        </p:txBody>
      </p:sp>
    </p:spTree>
    <p:extLst>
      <p:ext uri="{BB962C8B-B14F-4D97-AF65-F5344CB8AC3E}">
        <p14:creationId xmlns:p14="http://schemas.microsoft.com/office/powerpoint/2010/main" val="2891523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17</a:t>
            </a:fld>
            <a:endParaRPr lang="en-US"/>
          </a:p>
        </p:txBody>
      </p:sp>
    </p:spTree>
    <p:extLst>
      <p:ext uri="{BB962C8B-B14F-4D97-AF65-F5344CB8AC3E}">
        <p14:creationId xmlns:p14="http://schemas.microsoft.com/office/powerpoint/2010/main" val="142457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18</a:t>
            </a:fld>
            <a:endParaRPr lang="en-US"/>
          </a:p>
        </p:txBody>
      </p:sp>
    </p:spTree>
    <p:extLst>
      <p:ext uri="{BB962C8B-B14F-4D97-AF65-F5344CB8AC3E}">
        <p14:creationId xmlns:p14="http://schemas.microsoft.com/office/powerpoint/2010/main" val="782590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21</a:t>
            </a:fld>
            <a:endParaRPr lang="en-US"/>
          </a:p>
        </p:txBody>
      </p:sp>
    </p:spTree>
    <p:extLst>
      <p:ext uri="{BB962C8B-B14F-4D97-AF65-F5344CB8AC3E}">
        <p14:creationId xmlns:p14="http://schemas.microsoft.com/office/powerpoint/2010/main" val="69455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27</a:t>
            </a:fld>
            <a:endParaRPr lang="en-US"/>
          </a:p>
        </p:txBody>
      </p:sp>
    </p:spTree>
    <p:extLst>
      <p:ext uri="{BB962C8B-B14F-4D97-AF65-F5344CB8AC3E}">
        <p14:creationId xmlns:p14="http://schemas.microsoft.com/office/powerpoint/2010/main" val="3374834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28</a:t>
            </a:fld>
            <a:endParaRPr lang="en-US"/>
          </a:p>
        </p:txBody>
      </p:sp>
    </p:spTree>
    <p:extLst>
      <p:ext uri="{BB962C8B-B14F-4D97-AF65-F5344CB8AC3E}">
        <p14:creationId xmlns:p14="http://schemas.microsoft.com/office/powerpoint/2010/main" val="2905258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29</a:t>
            </a:fld>
            <a:endParaRPr lang="en-US"/>
          </a:p>
        </p:txBody>
      </p:sp>
    </p:spTree>
    <p:extLst>
      <p:ext uri="{BB962C8B-B14F-4D97-AF65-F5344CB8AC3E}">
        <p14:creationId xmlns:p14="http://schemas.microsoft.com/office/powerpoint/2010/main" val="270345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2556872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30</a:t>
            </a:fld>
            <a:endParaRPr lang="en-US"/>
          </a:p>
        </p:txBody>
      </p:sp>
    </p:spTree>
    <p:extLst>
      <p:ext uri="{BB962C8B-B14F-4D97-AF65-F5344CB8AC3E}">
        <p14:creationId xmlns:p14="http://schemas.microsoft.com/office/powerpoint/2010/main" val="1527648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31</a:t>
            </a:fld>
            <a:endParaRPr lang="en-US"/>
          </a:p>
        </p:txBody>
      </p:sp>
    </p:spTree>
    <p:extLst>
      <p:ext uri="{BB962C8B-B14F-4D97-AF65-F5344CB8AC3E}">
        <p14:creationId xmlns:p14="http://schemas.microsoft.com/office/powerpoint/2010/main" val="1081321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32</a:t>
            </a:fld>
            <a:endParaRPr lang="en-US"/>
          </a:p>
        </p:txBody>
      </p:sp>
    </p:spTree>
    <p:extLst>
      <p:ext uri="{BB962C8B-B14F-4D97-AF65-F5344CB8AC3E}">
        <p14:creationId xmlns:p14="http://schemas.microsoft.com/office/powerpoint/2010/main" val="3803588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250018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xmlns:a="http://schemas.openxmlformats.org/drawingml/2006/main">
              <a:rPr lang="vi"/>
              <a:t>Phương pháp động hơn: https://docs.microsoft.com/en-us/dotnet/api/system.reflection.emit.dynamicmethod?view=net-5.0</a:t>
            </a:r>
          </a:p>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566225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3656202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10</a:t>
            </a:fld>
            <a:endParaRPr lang="en-US"/>
          </a:p>
        </p:txBody>
      </p:sp>
    </p:spTree>
    <p:extLst>
      <p:ext uri="{BB962C8B-B14F-4D97-AF65-F5344CB8AC3E}">
        <p14:creationId xmlns:p14="http://schemas.microsoft.com/office/powerpoint/2010/main" val="2120387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11</a:t>
            </a:fld>
            <a:endParaRPr lang="en-US"/>
          </a:p>
        </p:txBody>
      </p:sp>
    </p:spTree>
    <p:extLst>
      <p:ext uri="{BB962C8B-B14F-4D97-AF65-F5344CB8AC3E}">
        <p14:creationId xmlns:p14="http://schemas.microsoft.com/office/powerpoint/2010/main" val="1630446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38414666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4/8/2024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dotnet/csharp/language-reference/builtin-types/value-typ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ocs.microsoft.com/en-us/dotnet/csharp/language-reference/builtin-types/unmanaged-type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400" b="1">
                <a:latin typeface="Arial" panose="020B0604020202020204" pitchFamily="34" charset="0"/>
                <a:cs typeface="Arial" panose="020B0604020202020204" pitchFamily="34" charset="0"/>
              </a:rPr>
              <a:t> </a:t>
            </a:r>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Bộ sưu tập và Generics</a:t>
            </a:r>
            <a:endParaRPr xmlns:a="http://schemas.openxmlformats.org/drawingml/2006/main"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xmlns:a="http://schemas.openxmlformats.org/drawingml/2006/main">
              <a:lnSpc>
                <a:spcPct val="80000"/>
              </a:lnSpc>
            </a:pPr>
            <a:r xmlns:a="http://schemas.openxmlformats.org/drawingml/2006/main">
              <a:rPr lang="vi" sz="4000" b="1"/>
              <a:t>Lớp học chung</a:t>
            </a:r>
            <a:endParaRPr xmlns:a="http://schemas.openxmlformats.org/drawingml/2006/main" lang="en-US" sz="4000" b="1" dirty="0"/>
          </a:p>
        </p:txBody>
      </p:sp>
      <p:pic>
        <p:nvPicPr>
          <p:cNvPr id="7" name="Picture 6">
            <a:extLst>
              <a:ext uri="{FF2B5EF4-FFF2-40B4-BE49-F238E27FC236}">
                <a16:creationId xmlns:a16="http://schemas.microsoft.com/office/drawing/2014/main" id="{3E24C229-CB13-4D8F-B32D-A5693F905756}"/>
              </a:ext>
            </a:extLst>
          </p:cNvPr>
          <p:cNvPicPr>
            <a:picLocks noChangeAspect="1"/>
          </p:cNvPicPr>
          <p:nvPr/>
        </p:nvPicPr>
        <p:blipFill>
          <a:blip r:embed="rId3"/>
          <a:stretch>
            <a:fillRect/>
          </a:stretch>
        </p:blipFill>
        <p:spPr>
          <a:xfrm>
            <a:off x="31531" y="1568133"/>
            <a:ext cx="5349160" cy="1944501"/>
          </a:xfrm>
          <a:prstGeom prst="rect">
            <a:avLst/>
          </a:prstGeom>
          <a:ln>
            <a:noFill/>
          </a:ln>
        </p:spPr>
      </p:pic>
      <p:pic>
        <p:nvPicPr>
          <p:cNvPr id="11" name="Picture 10">
            <a:extLst>
              <a:ext uri="{FF2B5EF4-FFF2-40B4-BE49-F238E27FC236}">
                <a16:creationId xmlns:a16="http://schemas.microsoft.com/office/drawing/2014/main" id="{714FE569-0C0A-480C-B140-0DFC89A8EF99}"/>
              </a:ext>
            </a:extLst>
          </p:cNvPr>
          <p:cNvPicPr>
            <a:picLocks noChangeAspect="1"/>
          </p:cNvPicPr>
          <p:nvPr/>
        </p:nvPicPr>
        <p:blipFill>
          <a:blip r:embed="rId4"/>
          <a:stretch>
            <a:fillRect/>
          </a:stretch>
        </p:blipFill>
        <p:spPr>
          <a:xfrm>
            <a:off x="5450627" y="1784193"/>
            <a:ext cx="6709842" cy="3372713"/>
          </a:xfrm>
          <a:prstGeom prst="rect">
            <a:avLst/>
          </a:prstGeom>
          <a:ln>
            <a:noFill/>
          </a:ln>
        </p:spPr>
      </p:pic>
      <p:pic>
        <p:nvPicPr>
          <p:cNvPr id="13" name="Picture 12">
            <a:extLst>
              <a:ext uri="{FF2B5EF4-FFF2-40B4-BE49-F238E27FC236}">
                <a16:creationId xmlns:a16="http://schemas.microsoft.com/office/drawing/2014/main" id="{0FE9DD20-724E-430E-ACA0-C58E9A508D28}"/>
              </a:ext>
            </a:extLst>
          </p:cNvPr>
          <p:cNvPicPr>
            <a:picLocks noChangeAspect="1"/>
          </p:cNvPicPr>
          <p:nvPr/>
        </p:nvPicPr>
        <p:blipFill>
          <a:blip r:embed="rId5"/>
          <a:stretch>
            <a:fillRect/>
          </a:stretch>
        </p:blipFill>
        <p:spPr>
          <a:xfrm>
            <a:off x="7551706" y="5217508"/>
            <a:ext cx="3545008" cy="1113382"/>
          </a:xfrm>
          <a:prstGeom prst="rect">
            <a:avLst/>
          </a:prstGeom>
        </p:spPr>
      </p:pic>
    </p:spTree>
    <p:extLst>
      <p:ext uri="{BB962C8B-B14F-4D97-AF65-F5344CB8AC3E}">
        <p14:creationId xmlns:p14="http://schemas.microsoft.com/office/powerpoint/2010/main" val="430810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9" name="object 3">
            <a:extLst>
              <a:ext uri="{FF2B5EF4-FFF2-40B4-BE49-F238E27FC236}">
                <a16:creationId xmlns:a16="http://schemas.microsoft.com/office/drawing/2014/main" id="{4A592FAE-E698-4822-A27E-22BD49321AF8}"/>
              </a:ext>
            </a:extLst>
          </p:cNvPr>
          <p:cNvSpPr txBox="1"/>
          <p:nvPr/>
        </p:nvSpPr>
        <p:spPr>
          <a:xfrm>
            <a:off x="52550" y="1242642"/>
            <a:ext cx="11979616" cy="538865"/>
          </a:xfrm>
          <a:prstGeom prst="rect">
            <a:avLst/>
          </a:prstGeom>
        </p:spPr>
        <p:txBody>
          <a:bodyPr vert="horz" wrap="square" lIns="0" tIns="12700" rIns="0" bIns="0" rtlCol="0">
            <a:spAutoFit/>
          </a:bodyPr>
          <a:lstStyle/>
          <a:p>
            <a:pPr xmlns:a="http://schemas.openxmlformats.org/drawingml/2006/main" marL="342900" marR="13335" indent="-342900" algn="just">
              <a:lnSpc>
                <a:spcPct val="150000"/>
              </a:lnSpc>
              <a:spcBef>
                <a:spcPts val="1000"/>
              </a:spcBef>
              <a:buClr>
                <a:srgbClr val="973735"/>
              </a:buClr>
              <a:buSzPct val="50000"/>
              <a:buFont typeface="Wingdings" pitchFamily="2" charset="2"/>
              <a:buChar char="u"/>
              <a:tabLst>
                <a:tab pos="285750" algn="l"/>
              </a:tabLst>
              <a:defRPr/>
            </a:pPr>
            <a:r xmlns:a="http://schemas.openxmlformats.org/drawingml/2006/main">
              <a:rPr lang="vi" sz="2600"/>
              <a:t>Với một phương thức chung, kiểu chung được xác định bằng cách khai báo phương thức</a:t>
            </a:r>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xmlns:a="http://schemas.openxmlformats.org/drawingml/2006/main">
              <a:lnSpc>
                <a:spcPct val="80000"/>
              </a:lnSpc>
            </a:pPr>
            <a:r xmlns:a="http://schemas.openxmlformats.org/drawingml/2006/main">
              <a:rPr lang="vi" sz="4000" b="1"/>
              <a:t>Phương pháp chung</a:t>
            </a:r>
            <a:endParaRPr xmlns:a="http://schemas.openxmlformats.org/drawingml/2006/main" lang="en-US" sz="4000" b="1" dirty="0"/>
          </a:p>
        </p:txBody>
      </p:sp>
      <p:pic>
        <p:nvPicPr>
          <p:cNvPr id="3" name="Picture 2">
            <a:extLst>
              <a:ext uri="{FF2B5EF4-FFF2-40B4-BE49-F238E27FC236}">
                <a16:creationId xmlns:a16="http://schemas.microsoft.com/office/drawing/2014/main" id="{572A1FE4-9F69-4A40-A248-F6CF07BA682D}"/>
              </a:ext>
            </a:extLst>
          </p:cNvPr>
          <p:cNvPicPr>
            <a:picLocks noChangeAspect="1"/>
          </p:cNvPicPr>
          <p:nvPr/>
        </p:nvPicPr>
        <p:blipFill>
          <a:blip r:embed="rId3"/>
          <a:stretch>
            <a:fillRect/>
          </a:stretch>
        </p:blipFill>
        <p:spPr>
          <a:xfrm>
            <a:off x="1674541" y="2245455"/>
            <a:ext cx="5395333" cy="4171733"/>
          </a:xfrm>
          <a:prstGeom prst="rect">
            <a:avLst/>
          </a:prstGeom>
        </p:spPr>
      </p:pic>
      <p:pic>
        <p:nvPicPr>
          <p:cNvPr id="11" name="Picture 10">
            <a:extLst>
              <a:ext uri="{FF2B5EF4-FFF2-40B4-BE49-F238E27FC236}">
                <a16:creationId xmlns:a16="http://schemas.microsoft.com/office/drawing/2014/main" id="{EB3691F5-1B50-4446-825C-9784B10DC4D2}"/>
              </a:ext>
            </a:extLst>
          </p:cNvPr>
          <p:cNvPicPr>
            <a:picLocks noChangeAspect="1"/>
          </p:cNvPicPr>
          <p:nvPr/>
        </p:nvPicPr>
        <p:blipFill>
          <a:blip r:embed="rId4"/>
          <a:stretch>
            <a:fillRect/>
          </a:stretch>
        </p:blipFill>
        <p:spPr>
          <a:xfrm>
            <a:off x="7983024" y="3707532"/>
            <a:ext cx="2894382" cy="1247579"/>
          </a:xfrm>
          <a:prstGeom prst="rect">
            <a:avLst/>
          </a:prstGeom>
        </p:spPr>
      </p:pic>
      <p:sp>
        <p:nvSpPr>
          <p:cNvPr id="8" name="object 3">
            <a:extLst>
              <a:ext uri="{FF2B5EF4-FFF2-40B4-BE49-F238E27FC236}">
                <a16:creationId xmlns:a16="http://schemas.microsoft.com/office/drawing/2014/main" id="{F62579DA-E402-4D01-8FC8-A3D12A22E914}"/>
              </a:ext>
            </a:extLst>
          </p:cNvPr>
          <p:cNvSpPr txBox="1"/>
          <p:nvPr/>
        </p:nvSpPr>
        <p:spPr>
          <a:xfrm>
            <a:off x="52550" y="1706590"/>
            <a:ext cx="11622777" cy="538865"/>
          </a:xfrm>
          <a:prstGeom prst="rect">
            <a:avLst/>
          </a:prstGeom>
        </p:spPr>
        <p:txBody>
          <a:bodyPr vert="horz" wrap="square" lIns="0" tIns="12700" rIns="0" bIns="0" rtlCol="0">
            <a:spAutoFit/>
          </a:bodyPr>
          <a:lstStyle/>
          <a:p>
            <a:pPr xmlns:a="http://schemas.openxmlformats.org/drawingml/2006/main" marL="342900" marR="13335" indent="-342900" algn="just">
              <a:lnSpc>
                <a:spcPct val="150000"/>
              </a:lnSpc>
              <a:spcBef>
                <a:spcPts val="1000"/>
              </a:spcBef>
              <a:buClr>
                <a:srgbClr val="973735"/>
              </a:buClr>
              <a:buSzPct val="50000"/>
              <a:buFont typeface="Wingdings" pitchFamily="2" charset="2"/>
              <a:buChar char="u"/>
              <a:tabLst>
                <a:tab pos="285750" algn="l"/>
              </a:tabLst>
              <a:defRPr/>
            </a:pPr>
            <a:r xmlns:a="http://schemas.openxmlformats.org/drawingml/2006/main">
              <a:rPr lang="vi" sz="2600"/>
              <a:t>Các phương thức chung có thể được định nghĩa trong các lớp không chung chung</a:t>
            </a:r>
            <a:endParaRPr xmlns:a="http://schemas.openxmlformats.org/drawingml/2006/main" sz="2600" dirty="0"/>
          </a:p>
        </p:txBody>
      </p:sp>
    </p:spTree>
    <p:extLst>
      <p:ext uri="{BB962C8B-B14F-4D97-AF65-F5344CB8AC3E}">
        <p14:creationId xmlns:p14="http://schemas.microsoft.com/office/powerpoint/2010/main" val="4252458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2" y="730987"/>
            <a:ext cx="8415417" cy="498723"/>
          </a:xfrm>
        </p:spPr>
        <p:txBody>
          <a:bodyPr>
            <a:noAutofit/>
          </a:bodyPr>
          <a:lstStyle/>
          <a:p>
            <a:pPr xmlns:a="http://schemas.openxmlformats.org/drawingml/2006/main">
              <a:lnSpc>
                <a:spcPct val="80000"/>
              </a:lnSpc>
            </a:pPr>
            <a:r xmlns:a="http://schemas.openxmlformats.org/drawingml/2006/main">
              <a:rPr lang="vi" sz="4000" b="1"/>
              <a:t>Các ràng buộc về tham số loại</a:t>
            </a:r>
            <a:endParaRPr xmlns:a="http://schemas.openxmlformats.org/drawingml/2006/main" lang="en-US" sz="4000" b="1" dirty="0"/>
          </a:p>
        </p:txBody>
      </p:sp>
      <p:sp>
        <p:nvSpPr>
          <p:cNvPr id="6" name="TextBox 5">
            <a:extLst>
              <a:ext uri="{FF2B5EF4-FFF2-40B4-BE49-F238E27FC236}">
                <a16:creationId xmlns:a16="http://schemas.microsoft.com/office/drawing/2014/main" id="{EBF6A4CC-9826-4ADD-B3E4-4419D62DD592}"/>
              </a:ext>
            </a:extLst>
          </p:cNvPr>
          <p:cNvSpPr txBox="1"/>
          <p:nvPr/>
        </p:nvSpPr>
        <p:spPr>
          <a:xfrm>
            <a:off x="-44604" y="1380311"/>
            <a:ext cx="12118428" cy="4767652"/>
          </a:xfrm>
          <a:prstGeom prst="rect">
            <a:avLst/>
          </a:prstGeom>
          <a:noFill/>
        </p:spPr>
        <p:txBody>
          <a:bodyPr wrap="square">
            <a:spAutoFit/>
          </a:bodyPr>
          <a:lstStyle/>
          <a:p>
            <a:pPr xmlns:a="http://schemas.openxmlformats.org/drawingml/2006/main"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xmlns:a="http://schemas.openxmlformats.org/drawingml/2006/main">
              <a:rPr lang="vi" sz="2800" dirty="0"/>
              <a:t>Các ràng buộc thông báo cho trình biên dịch về các khả năng mà một đối số kiểu phải có</a:t>
            </a:r>
          </a:p>
          <a:p>
            <a:pPr xmlns:a="http://schemas.openxmlformats.org/drawingml/2006/main"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xmlns:a="http://schemas.openxmlformats.org/drawingml/2006/main">
              <a:rPr lang="vi" sz="2800" dirty="0"/>
              <a:t>Nếu không có bất kỳ ràng buộc nào, đối số kiểu có thể là bất kỳ kiểu nào. Trình biên dịch chỉ có thể giả sử các thành viên của </a:t>
            </a:r>
            <a:r xmlns:a="http://schemas.openxmlformats.org/drawingml/2006/main">
              <a:rPr lang="vi" sz="2800" dirty="0" err="1"/>
              <a:t>System.Object </a:t>
            </a:r>
            <a:r xmlns:a="http://schemas.openxmlformats.org/drawingml/2006/main">
              <a:rPr lang="vi" sz="2800" dirty="0"/>
              <a:t>, đây là lớp cơ sở cuối cùng cho mọi loại .NET</a:t>
            </a:r>
          </a:p>
          <a:p>
            <a:pPr xmlns:a="http://schemas.openxmlformats.org/drawingml/2006/main"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xmlns:a="http://schemas.openxmlformats.org/drawingml/2006/main">
              <a:rPr lang="vi" sz="2800" dirty="0"/>
              <a:t>Các ràng buộc được chỉ định bằng cách sử dụng </a:t>
            </a:r>
            <a:r xmlns:a="http://schemas.openxmlformats.org/drawingml/2006/main">
              <a:rPr lang="vi" sz="2800" dirty="0"/>
              <a:t>từ khóa theo ngữ </a:t>
            </a:r>
            <a:r xmlns:a="http://schemas.openxmlformats.org/drawingml/2006/main">
              <a:rPr lang="vi" sz="2800" dirty="0">
                <a:solidFill>
                  <a:srgbClr val="0070C0"/>
                </a:solidFill>
              </a:rPr>
              <a:t>cảnh</a:t>
            </a:r>
          </a:p>
          <a:p>
            <a:pPr xmlns:a="http://schemas.openxmlformats.org/drawingml/2006/main"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xmlns:a="http://schemas.openxmlformats.org/drawingml/2006/main">
              <a:rPr lang="vi" sz="2800" dirty="0"/>
              <a:t>Bảng sau liệt kê các loại ràng buộc khác nhau:</a:t>
            </a:r>
          </a:p>
        </p:txBody>
      </p:sp>
    </p:spTree>
    <p:extLst>
      <p:ext uri="{BB962C8B-B14F-4D97-AF65-F5344CB8AC3E}">
        <p14:creationId xmlns:p14="http://schemas.microsoft.com/office/powerpoint/2010/main" val="33935955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13</a:t>
            </a:fld>
            <a:endParaRPr lang="en-US" dirty="0"/>
          </a:p>
        </p:txBody>
      </p:sp>
      <p:graphicFrame>
        <p:nvGraphicFramePr>
          <p:cNvPr id="11" name="Table 10">
            <a:extLst>
              <a:ext uri="{FF2B5EF4-FFF2-40B4-BE49-F238E27FC236}">
                <a16:creationId xmlns:a16="http://schemas.microsoft.com/office/drawing/2014/main" id="{2A0DAD3A-5C54-4FA1-BF09-0C4FEC4443DB}"/>
              </a:ext>
            </a:extLst>
          </p:cNvPr>
          <p:cNvGraphicFramePr>
            <a:graphicFrameLocks noGrp="1"/>
          </p:cNvGraphicFramePr>
          <p:nvPr>
            <p:extLst>
              <p:ext uri="{D42A27DB-BD31-4B8C-83A1-F6EECF244321}">
                <p14:modId xmlns:p14="http://schemas.microsoft.com/office/powerpoint/2010/main" val="307092110"/>
              </p:ext>
            </p:extLst>
          </p:nvPr>
        </p:nvGraphicFramePr>
        <p:xfrm>
          <a:off x="115614" y="1663527"/>
          <a:ext cx="11960771" cy="4663701"/>
        </p:xfrm>
        <a:graphic>
          <a:graphicData uri="http://schemas.openxmlformats.org/drawingml/2006/table">
            <a:tbl>
              <a:tblPr firstRow="1" firstCol="1" bandRow="1"/>
              <a:tblGrid>
                <a:gridCol w="2785241">
                  <a:extLst>
                    <a:ext uri="{9D8B030D-6E8A-4147-A177-3AD203B41FA5}">
                      <a16:colId xmlns:a16="http://schemas.microsoft.com/office/drawing/2014/main" val="697101626"/>
                    </a:ext>
                  </a:extLst>
                </a:gridCol>
                <a:gridCol w="9175530">
                  <a:extLst>
                    <a:ext uri="{9D8B030D-6E8A-4147-A177-3AD203B41FA5}">
                      <a16:colId xmlns:a16="http://schemas.microsoft.com/office/drawing/2014/main" val="2938972651"/>
                    </a:ext>
                  </a:extLst>
                </a:gridCol>
              </a:tblGrid>
              <a:tr h="320595">
                <a:tc>
                  <a:txBody>
                    <a:bodyPr/>
                    <a:lstStyle/>
                    <a:p>
                      <a:pPr xmlns:a="http://schemas.openxmlformats.org/drawingml/2006/main" marL="0" marR="0" algn="l">
                        <a:lnSpc>
                          <a:spcPct val="107000"/>
                        </a:lnSpc>
                        <a:spcBef>
                          <a:spcPts val="0"/>
                        </a:spcBef>
                        <a:spcAft>
                          <a:spcPts val="0"/>
                        </a:spcAft>
                      </a:pPr>
                      <a:r xmlns:a="http://schemas.openxmlformats.org/drawingml/2006/main">
                        <a:rPr lang="vi" sz="1800" b="1">
                          <a:solidFill>
                            <a:srgbClr val="171717"/>
                          </a:solidFill>
                          <a:effectLst/>
                          <a:latin typeface="+mj-lt"/>
                          <a:ea typeface="Times New Roman" panose="02020603050405020304" pitchFamily="18" charset="0"/>
                          <a:cs typeface="Times New Roman" panose="02020603050405020304" pitchFamily="18" charset="0"/>
                        </a:rPr>
                        <a:t>Hạn chế</a:t>
                      </a:r>
                      <a:endParaRPr xmlns:a="http://schemas.openxmlformats.org/drawingml/2006/main" lang="en-US" sz="18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a:txBody>
                    <a:bodyPr/>
                    <a:lstStyle/>
                    <a:p>
                      <a:pPr xmlns:a="http://schemas.openxmlformats.org/drawingml/2006/main" marL="0" marR="0" algn="l">
                        <a:lnSpc>
                          <a:spcPct val="107000"/>
                        </a:lnSpc>
                        <a:spcBef>
                          <a:spcPts val="0"/>
                        </a:spcBef>
                        <a:spcAft>
                          <a:spcPts val="0"/>
                        </a:spcAft>
                      </a:pPr>
                      <a:r xmlns:a="http://schemas.openxmlformats.org/drawingml/2006/main">
                        <a:rPr lang="vi" sz="1800" b="1">
                          <a:solidFill>
                            <a:srgbClr val="171717"/>
                          </a:solidFill>
                          <a:effectLst/>
                          <a:latin typeface="+mj-lt"/>
                          <a:ea typeface="Times New Roman" panose="02020603050405020304" pitchFamily="18" charset="0"/>
                          <a:cs typeface="Times New Roman" panose="02020603050405020304" pitchFamily="18" charset="0"/>
                        </a:rPr>
                        <a:t>Sự miêu tả</a:t>
                      </a:r>
                      <a:endParaRPr xmlns:a="http://schemas.openxmlformats.org/drawingml/2006/main" lang="en-US" sz="18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666243">
                <a:tc>
                  <a:txBody>
                    <a:bodyPr/>
                    <a:lstStyle/>
                    <a:p>
                      <a:pPr xmlns:a="http://schemas.openxmlformats.org/drawingml/2006/main" marL="0" marR="0" algn="l">
                        <a:lnSpc>
                          <a:spcPct val="107000"/>
                        </a:lnSpc>
                        <a:spcBef>
                          <a:spcPts val="0"/>
                        </a:spcBef>
                        <a:spcAft>
                          <a:spcPts val="0"/>
                        </a:spcAft>
                      </a:pPr>
                      <a:r xmlns:a="http://schemas.openxmlformats.org/drawingml/2006/main">
                        <a:rPr lang="vi" sz="1800" dirty="0">
                          <a:solidFill>
                            <a:srgbClr val="171717"/>
                          </a:solidFill>
                          <a:effectLst/>
                          <a:latin typeface="+mj-lt"/>
                          <a:ea typeface="Times New Roman" panose="02020603050405020304" pitchFamily="18" charset="0"/>
                          <a:cs typeface="Times New Roman" panose="02020603050405020304" pitchFamily="18" charset="0"/>
                        </a:rPr>
                        <a:t>trong đó T : cấu trúc</a:t>
                      </a:r>
                      <a:endParaRPr xmlns:a="http://schemas.openxmlformats.org/drawingml/2006/main" lang="en-US" sz="18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xmlns:a="http://schemas.openxmlformats.org/drawingml/2006/main" marL="0" marR="0" algn="l">
                        <a:lnSpc>
                          <a:spcPct val="107000"/>
                        </a:lnSpc>
                        <a:spcBef>
                          <a:spcPts val="0"/>
                        </a:spcBef>
                        <a:spcAft>
                          <a:spcPts val="0"/>
                        </a:spcAft>
                      </a:pPr>
                      <a:r xmlns:a="http://schemas.openxmlformats.org/drawingml/2006/main" xmlns:r="http://schemas.openxmlformats.org/officeDocument/2006/relationships">
                        <a:rPr lang="vi" sz="1800" u="sng">
                          <a:solidFill>
                            <a:srgbClr val="0000FF"/>
                          </a:solidFill>
                          <a:effectLst/>
                          <a:latin typeface="+mj-lt"/>
                          <a:ea typeface="Times New Roman" panose="02020603050405020304" pitchFamily="18" charset="0"/>
                          <a:cs typeface="Times New Roman" panose="02020603050405020304" pitchFamily="18" charset="0"/>
                          <a:hlinkClick r:id="rId3"/>
                        </a:rPr>
                        <a:t>loại giá trị </a:t>
                      </a:r>
                      <a:r xmlns:a="http://schemas.openxmlformats.org/drawingml/2006/main">
                        <a:rPr lang="vi" sz="1800">
                          <a:solidFill>
                            <a:srgbClr val="171717"/>
                          </a:solidFill>
                          <a:effectLst/>
                          <a:latin typeface="+mj-lt"/>
                          <a:ea typeface="Times New Roman" panose="02020603050405020304" pitchFamily="18" charset="0"/>
                          <a:cs typeface="Times New Roman" panose="02020603050405020304" pitchFamily="18" charset="0"/>
                        </a:rPr>
                        <a:t>không thể rỗng </a:t>
                      </a:r>
                      <a:r xmlns:a="http://schemas.openxmlformats.org/drawingml/2006/main">
                        <a:rPr lang="vi" sz="1800">
                          <a:solidFill>
                            <a:srgbClr val="171717"/>
                          </a:solidFill>
                          <a:effectLst/>
                          <a:latin typeface="+mj-lt"/>
                          <a:ea typeface="Times New Roman" panose="02020603050405020304" pitchFamily="18" charset="0"/>
                          <a:cs typeface="Times New Roman" panose="02020603050405020304" pitchFamily="18" charset="0"/>
                        </a:rPr>
                        <a:t>. Ràng buộc cấu trúc ngụ ý ràng buộc new() và không thể kết hợp với ràng buộc new()</a:t>
                      </a:r>
                      <a:endParaRPr xmlns:a="http://schemas.openxmlformats.org/drawingml/2006/main"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666243">
                <a:tc>
                  <a:txBody>
                    <a:bodyPr/>
                    <a:lstStyle/>
                    <a:p>
                      <a:pPr xmlns:a="http://schemas.openxmlformats.org/drawingml/2006/main" marL="0" marR="0" algn="l">
                        <a:lnSpc>
                          <a:spcPct val="107000"/>
                        </a:lnSpc>
                        <a:spcBef>
                          <a:spcPts val="0"/>
                        </a:spcBef>
                        <a:spcAft>
                          <a:spcPts val="0"/>
                        </a:spcAft>
                      </a:pPr>
                      <a:r xmlns:a="http://schemas.openxmlformats.org/drawingml/2006/main">
                        <a:rPr lang="vi" sz="1800" dirty="0">
                          <a:solidFill>
                            <a:srgbClr val="171717"/>
                          </a:solidFill>
                          <a:effectLst/>
                          <a:latin typeface="+mj-lt"/>
                          <a:ea typeface="Times New Roman" panose="02020603050405020304" pitchFamily="18" charset="0"/>
                          <a:cs typeface="Times New Roman" panose="02020603050405020304" pitchFamily="18" charset="0"/>
                        </a:rPr>
                        <a:t>trong đó T : lớp</a:t>
                      </a:r>
                      <a:endParaRPr xmlns:a="http://schemas.openxmlformats.org/drawingml/2006/main" lang="en-US" sz="18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xmlns:a="http://schemas.openxmlformats.org/drawingml/2006/main" marL="0" marR="0" algn="l">
                        <a:lnSpc>
                          <a:spcPct val="107000"/>
                        </a:lnSpc>
                        <a:spcBef>
                          <a:spcPts val="0"/>
                        </a:spcBef>
                        <a:spcAft>
                          <a:spcPts val="0"/>
                        </a:spcAft>
                      </a:pPr>
                      <a:r xmlns:a="http://schemas.openxmlformats.org/drawingml/2006/main">
                        <a:rPr lang="vi" sz="1800">
                          <a:solidFill>
                            <a:srgbClr val="171717"/>
                          </a:solidFill>
                          <a:effectLst/>
                          <a:latin typeface="+mj-lt"/>
                          <a:ea typeface="Times New Roman" panose="02020603050405020304" pitchFamily="18" charset="0"/>
                          <a:cs typeface="Times New Roman" panose="02020603050405020304" pitchFamily="18" charset="0"/>
                        </a:rPr>
                        <a:t>Đối số loại phải là loại tham chiếu. Ràng buộc này cũng áp dụng cho bất kỳ lớp, giao diện, đại biểu hoặc kiểu mảng nào. T phải là loại tham chiếu không thể rỗng</a:t>
                      </a:r>
                      <a:endParaRPr xmlns:a="http://schemas.openxmlformats.org/drawingml/2006/main"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r h="666243">
                <a:tc>
                  <a:txBody>
                    <a:bodyPr/>
                    <a:lstStyle/>
                    <a:p>
                      <a:pPr xmlns:a="http://schemas.openxmlformats.org/drawingml/2006/main" marL="0" marR="0" algn="l">
                        <a:lnSpc>
                          <a:spcPct val="107000"/>
                        </a:lnSpc>
                        <a:spcBef>
                          <a:spcPts val="0"/>
                        </a:spcBef>
                        <a:spcAft>
                          <a:spcPts val="0"/>
                        </a:spcAft>
                      </a:pPr>
                      <a:r xmlns:a="http://schemas.openxmlformats.org/drawingml/2006/main">
                        <a:rPr lang="vi" sz="1800" dirty="0">
                          <a:solidFill>
                            <a:srgbClr val="171717"/>
                          </a:solidFill>
                          <a:effectLst/>
                          <a:latin typeface="+mj-lt"/>
                          <a:ea typeface="Times New Roman" panose="02020603050405020304" pitchFamily="18" charset="0"/>
                          <a:cs typeface="Times New Roman" panose="02020603050405020304" pitchFamily="18" charset="0"/>
                        </a:rPr>
                        <a:t>ở đâu T: lớp?</a:t>
                      </a:r>
                      <a:endParaRPr xmlns:a="http://schemas.openxmlformats.org/drawingml/2006/main" lang="en-US" sz="18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xmlns:a="http://schemas.openxmlformats.org/drawingml/2006/main" marL="0" marR="0" algn="l">
                        <a:lnSpc>
                          <a:spcPct val="107000"/>
                        </a:lnSpc>
                        <a:spcBef>
                          <a:spcPts val="0"/>
                        </a:spcBef>
                        <a:spcAft>
                          <a:spcPts val="0"/>
                        </a:spcAft>
                      </a:pPr>
                      <a:r xmlns:a="http://schemas.openxmlformats.org/drawingml/2006/main">
                        <a:rPr lang="vi" sz="1800">
                          <a:solidFill>
                            <a:srgbClr val="171717"/>
                          </a:solidFill>
                          <a:effectLst/>
                          <a:latin typeface="+mj-lt"/>
                          <a:ea typeface="Times New Roman" panose="02020603050405020304" pitchFamily="18" charset="0"/>
                          <a:cs typeface="Times New Roman" panose="02020603050405020304" pitchFamily="18" charset="0"/>
                        </a:rPr>
                        <a:t>Đối số loại phải là loại tham chiếu, có thể rỗng hoặc không rỗng. Ràng buộc này cũng áp dụng cho bất kỳ lớp, giao diện, đại biểu hoặc kiểu mảng nào</a:t>
                      </a:r>
                      <a:endParaRPr xmlns:a="http://schemas.openxmlformats.org/drawingml/2006/main"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541887838"/>
                  </a:ext>
                </a:extLst>
              </a:tr>
              <a:tr h="666243">
                <a:tc>
                  <a:txBody>
                    <a:bodyPr/>
                    <a:lstStyle/>
                    <a:p>
                      <a:pPr xmlns:a="http://schemas.openxmlformats.org/drawingml/2006/main" marL="0" marR="0" algn="l">
                        <a:lnSpc>
                          <a:spcPct val="107000"/>
                        </a:lnSpc>
                        <a:spcBef>
                          <a:spcPts val="0"/>
                        </a:spcBef>
                        <a:spcAft>
                          <a:spcPts val="0"/>
                        </a:spcAft>
                      </a:pPr>
                      <a:r xmlns:a="http://schemas.openxmlformats.org/drawingml/2006/main">
                        <a:rPr lang="vi" sz="1800">
                          <a:solidFill>
                            <a:srgbClr val="171717"/>
                          </a:solidFill>
                          <a:effectLst/>
                          <a:latin typeface="+mj-lt"/>
                          <a:ea typeface="Times New Roman" panose="02020603050405020304" pitchFamily="18" charset="0"/>
                          <a:cs typeface="Times New Roman" panose="02020603050405020304" pitchFamily="18" charset="0"/>
                        </a:rPr>
                        <a:t>trong đó T : không rỗng</a:t>
                      </a:r>
                      <a:endParaRPr xmlns:a="http://schemas.openxmlformats.org/drawingml/2006/main"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xmlns:a="http://schemas.openxmlformats.org/drawingml/2006/main" marL="0" marR="0" algn="l">
                        <a:lnSpc>
                          <a:spcPct val="107000"/>
                        </a:lnSpc>
                        <a:spcBef>
                          <a:spcPts val="0"/>
                        </a:spcBef>
                        <a:spcAft>
                          <a:spcPts val="0"/>
                        </a:spcAft>
                      </a:pPr>
                      <a:r xmlns:a="http://schemas.openxmlformats.org/drawingml/2006/main">
                        <a:rPr lang="vi" sz="1800">
                          <a:solidFill>
                            <a:srgbClr val="171717"/>
                          </a:solidFill>
                          <a:effectLst/>
                          <a:latin typeface="+mj-lt"/>
                          <a:ea typeface="Times New Roman" panose="02020603050405020304" pitchFamily="18" charset="0"/>
                          <a:cs typeface="Times New Roman" panose="02020603050405020304" pitchFamily="18" charset="0"/>
                        </a:rPr>
                        <a:t>Đối số loại phải là loại không thể rỗng. Đối số có thể là loại tham chiếu không thể rỗng hoặc loại giá trị không thể rỗng</a:t>
                      </a:r>
                      <a:endParaRPr xmlns:a="http://schemas.openxmlformats.org/drawingml/2006/main"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4802211"/>
                  </a:ext>
                </a:extLst>
              </a:tr>
              <a:tr h="1011891">
                <a:tc>
                  <a:txBody>
                    <a:bodyPr/>
                    <a:lstStyle/>
                    <a:p>
                      <a:pPr xmlns:a="http://schemas.openxmlformats.org/drawingml/2006/main" marL="0" marR="0" algn="l">
                        <a:lnSpc>
                          <a:spcPct val="107000"/>
                        </a:lnSpc>
                        <a:spcBef>
                          <a:spcPts val="0"/>
                        </a:spcBef>
                        <a:spcAft>
                          <a:spcPts val="0"/>
                        </a:spcAft>
                      </a:pPr>
                      <a:r xmlns:a="http://schemas.openxmlformats.org/drawingml/2006/main">
                        <a:rPr lang="vi" sz="1800">
                          <a:solidFill>
                            <a:srgbClr val="171717"/>
                          </a:solidFill>
                          <a:effectLst/>
                          <a:latin typeface="+mj-lt"/>
                          <a:ea typeface="Times New Roman" panose="02020603050405020304" pitchFamily="18" charset="0"/>
                          <a:cs typeface="Times New Roman" panose="02020603050405020304" pitchFamily="18" charset="0"/>
                        </a:rPr>
                        <a:t>trong đó T : không được quản lý</a:t>
                      </a:r>
                      <a:endParaRPr xmlns:a="http://schemas.openxmlformats.org/drawingml/2006/main"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xmlns:a="http://schemas.openxmlformats.org/drawingml/2006/main" marL="0" marR="0" algn="l">
                        <a:lnSpc>
                          <a:spcPct val="107000"/>
                        </a:lnSpc>
                        <a:spcBef>
                          <a:spcPts val="0"/>
                        </a:spcBef>
                        <a:spcAft>
                          <a:spcPts val="0"/>
                        </a:spcAft>
                      </a:pPr>
                      <a:r xmlns:a="http://schemas.openxmlformats.org/drawingml/2006/main">
                        <a:rPr lang="vi" sz="1800">
                          <a:solidFill>
                            <a:srgbClr val="171717"/>
                          </a:solidFill>
                          <a:effectLst/>
                          <a:latin typeface="+mj-lt"/>
                          <a:ea typeface="Times New Roman" panose="02020603050405020304" pitchFamily="18" charset="0"/>
                          <a:cs typeface="Times New Roman" panose="02020603050405020304" pitchFamily="18" charset="0"/>
                        </a:rPr>
                        <a:t>Đối số loại phải là </a:t>
                      </a:r>
                      <a:r xmlns:a="http://schemas.openxmlformats.org/drawingml/2006/main" xmlns:r="http://schemas.openxmlformats.org/officeDocument/2006/relationships">
                        <a:rPr lang="vi" sz="1800" u="sng">
                          <a:solidFill>
                            <a:srgbClr val="0000FF"/>
                          </a:solidFill>
                          <a:effectLst/>
                          <a:latin typeface="+mj-lt"/>
                          <a:ea typeface="Times New Roman" panose="02020603050405020304" pitchFamily="18" charset="0"/>
                          <a:cs typeface="Times New Roman" panose="02020603050405020304" pitchFamily="18" charset="0"/>
                          <a:hlinkClick r:id="rId4"/>
                        </a:rPr>
                        <a:t>loại không được quản lý không thể rỗng </a:t>
                      </a:r>
                      <a:r xmlns:a="http://schemas.openxmlformats.org/drawingml/2006/main">
                        <a:rPr lang="vi" sz="1800">
                          <a:solidFill>
                            <a:srgbClr val="171717"/>
                          </a:solidFill>
                          <a:effectLst/>
                          <a:latin typeface="+mj-lt"/>
                          <a:ea typeface="Times New Roman" panose="02020603050405020304" pitchFamily="18" charset="0"/>
                          <a:cs typeface="Times New Roman" panose="02020603050405020304" pitchFamily="18" charset="0"/>
                        </a:rPr>
                        <a:t>. Ràng buộc không được quản lý ngụ ý ràng buộc về cấu trúc và không thể kết hợp với các ràng buộc về cấu trúc hoặc new()</a:t>
                      </a:r>
                      <a:endParaRPr xmlns:a="http://schemas.openxmlformats.org/drawingml/2006/main"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157500704"/>
                  </a:ext>
                </a:extLst>
              </a:tr>
              <a:tr h="666243">
                <a:tc>
                  <a:txBody>
                    <a:bodyPr/>
                    <a:lstStyle/>
                    <a:p>
                      <a:pPr xmlns:a="http://schemas.openxmlformats.org/drawingml/2006/main" marL="0" marR="0" algn="l">
                        <a:lnSpc>
                          <a:spcPct val="107000"/>
                        </a:lnSpc>
                        <a:spcBef>
                          <a:spcPts val="0"/>
                        </a:spcBef>
                        <a:spcAft>
                          <a:spcPts val="0"/>
                        </a:spcAft>
                      </a:pPr>
                      <a:r xmlns:a="http://schemas.openxmlformats.org/drawingml/2006/main">
                        <a:rPr lang="vi" sz="1800" dirty="0">
                          <a:solidFill>
                            <a:srgbClr val="171717"/>
                          </a:solidFill>
                          <a:effectLst/>
                          <a:latin typeface="+mj-lt"/>
                          <a:ea typeface="Times New Roman" panose="02020603050405020304" pitchFamily="18" charset="0"/>
                          <a:cs typeface="Times New Roman" panose="02020603050405020304" pitchFamily="18" charset="0"/>
                        </a:rPr>
                        <a:t>trong đó T : mới()</a:t>
                      </a:r>
                      <a:endParaRPr xmlns:a="http://schemas.openxmlformats.org/drawingml/2006/main" lang="en-US" sz="18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xmlns:a="http://schemas.openxmlformats.org/drawingml/2006/main" marL="0" marR="0" algn="l">
                        <a:lnSpc>
                          <a:spcPct val="107000"/>
                        </a:lnSpc>
                        <a:spcBef>
                          <a:spcPts val="0"/>
                        </a:spcBef>
                        <a:spcAft>
                          <a:spcPts val="0"/>
                        </a:spcAft>
                      </a:pPr>
                      <a:r xmlns:a="http://schemas.openxmlformats.org/drawingml/2006/main">
                        <a:rPr lang="vi" sz="1800" dirty="0">
                          <a:solidFill>
                            <a:srgbClr val="171717"/>
                          </a:solidFill>
                          <a:effectLst/>
                          <a:latin typeface="+mj-lt"/>
                          <a:ea typeface="Times New Roman" panose="02020603050405020304" pitchFamily="18" charset="0"/>
                          <a:cs typeface="Times New Roman" panose="02020603050405020304" pitchFamily="18" charset="0"/>
                        </a:rPr>
                        <a:t>Đối số kiểu phải có hàm tạo </a:t>
                      </a:r>
                      <a:r xmlns:a="http://schemas.openxmlformats.org/drawingml/2006/main">
                        <a:rPr lang="vi" sz="1800" dirty="0" err="1">
                          <a:solidFill>
                            <a:srgbClr val="171717"/>
                          </a:solidFill>
                          <a:effectLst/>
                          <a:latin typeface="+mj-lt"/>
                          <a:ea typeface="Times New Roman" panose="02020603050405020304" pitchFamily="18" charset="0"/>
                          <a:cs typeface="Times New Roman" panose="02020603050405020304" pitchFamily="18" charset="0"/>
                        </a:rPr>
                        <a:t>không tham số công khai </a:t>
                      </a:r>
                      <a:r xmlns:a="http://schemas.openxmlformats.org/drawingml/2006/main">
                        <a:rPr lang="vi" sz="1800" dirty="0">
                          <a:solidFill>
                            <a:srgbClr val="171717"/>
                          </a:solidFill>
                          <a:effectLst/>
                          <a:latin typeface="+mj-lt"/>
                          <a:ea typeface="Times New Roman" panose="02020603050405020304" pitchFamily="18" charset="0"/>
                          <a:cs typeface="Times New Roman" panose="02020603050405020304" pitchFamily="18" charset="0"/>
                        </a:rPr>
                        <a:t>. Khi được sử dụng cùng với các ràng buộc khác, ràng buộc new() phải được chỉ định sau cùng</a:t>
                      </a:r>
                      <a:endParaRPr xmlns:a="http://schemas.openxmlformats.org/drawingml/2006/main" lang="en-US" sz="18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5390960"/>
                  </a:ext>
                </a:extLst>
              </a:tr>
            </a:tbl>
          </a:graphicData>
        </a:graphic>
      </p:graphicFrame>
      <p:sp>
        <p:nvSpPr>
          <p:cNvPr id="12" name="Oval 11">
            <a:extLst>
              <a:ext uri="{FF2B5EF4-FFF2-40B4-BE49-F238E27FC236}">
                <a16:creationId xmlns:a16="http://schemas.microsoft.com/office/drawing/2014/main" id="{7A4DA6A8-0E23-4916-B750-C1E8EEB9F0CC}"/>
              </a:ext>
            </a:extLst>
          </p:cNvPr>
          <p:cNvSpPr/>
          <p:nvPr/>
        </p:nvSpPr>
        <p:spPr>
          <a:xfrm>
            <a:off x="8885757" y="840344"/>
            <a:ext cx="2343806" cy="66971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xmlns:a="http://schemas.openxmlformats.org/drawingml/2006/main" algn="ctr"/>
            <a:r xmlns:a="http://schemas.openxmlformats.org/drawingml/2006/main">
              <a:rPr lang="vi" sz="2000" b="1" dirty="0">
                <a:solidFill>
                  <a:schemeClr val="bg1"/>
                </a:solidFill>
              </a:rPr>
              <a:t>Tự đọc</a:t>
            </a:r>
          </a:p>
        </p:txBody>
      </p:sp>
      <p:sp>
        <p:nvSpPr>
          <p:cNvPr id="7" name="Title 1">
            <a:extLst>
              <a:ext uri="{FF2B5EF4-FFF2-40B4-BE49-F238E27FC236}">
                <a16:creationId xmlns:a16="http://schemas.microsoft.com/office/drawing/2014/main" id="{022897B4-1044-4641-B292-730A86CE8810}"/>
              </a:ext>
            </a:extLst>
          </p:cNvPr>
          <p:cNvSpPr>
            <a:spLocks noGrp="1"/>
          </p:cNvSpPr>
          <p:nvPr>
            <p:ph type="title"/>
          </p:nvPr>
        </p:nvSpPr>
        <p:spPr>
          <a:xfrm>
            <a:off x="270642" y="730987"/>
            <a:ext cx="8415417" cy="498723"/>
          </a:xfrm>
        </p:spPr>
        <p:txBody>
          <a:bodyPr>
            <a:noAutofit/>
          </a:bodyPr>
          <a:lstStyle/>
          <a:p>
            <a:pPr xmlns:a="http://schemas.openxmlformats.org/drawingml/2006/main">
              <a:lnSpc>
                <a:spcPct val="80000"/>
              </a:lnSpc>
            </a:pPr>
            <a:r xmlns:a="http://schemas.openxmlformats.org/drawingml/2006/main">
              <a:rPr lang="vi" sz="4000" b="1"/>
              <a:t>Các ràng buộc về tham số loại</a:t>
            </a:r>
            <a:endParaRPr xmlns:a="http://schemas.openxmlformats.org/drawingml/2006/main" lang="en-US" sz="4000" b="1" dirty="0"/>
          </a:p>
        </p:txBody>
      </p:sp>
    </p:spTree>
    <p:extLst>
      <p:ext uri="{BB962C8B-B14F-4D97-AF65-F5344CB8AC3E}">
        <p14:creationId xmlns:p14="http://schemas.microsoft.com/office/powerpoint/2010/main" val="3499909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14</a:t>
            </a:fld>
            <a:endParaRPr lang="en-US" dirty="0"/>
          </a:p>
        </p:txBody>
      </p:sp>
      <p:graphicFrame>
        <p:nvGraphicFramePr>
          <p:cNvPr id="11" name="Table 10">
            <a:extLst>
              <a:ext uri="{FF2B5EF4-FFF2-40B4-BE49-F238E27FC236}">
                <a16:creationId xmlns:a16="http://schemas.microsoft.com/office/drawing/2014/main" id="{2A0DAD3A-5C54-4FA1-BF09-0C4FEC4443DB}"/>
              </a:ext>
            </a:extLst>
          </p:cNvPr>
          <p:cNvGraphicFramePr>
            <a:graphicFrameLocks noGrp="1"/>
          </p:cNvGraphicFramePr>
          <p:nvPr>
            <p:extLst>
              <p:ext uri="{D42A27DB-BD31-4B8C-83A1-F6EECF244321}">
                <p14:modId xmlns:p14="http://schemas.microsoft.com/office/powerpoint/2010/main" val="1867170228"/>
              </p:ext>
            </p:extLst>
          </p:nvPr>
        </p:nvGraphicFramePr>
        <p:xfrm>
          <a:off x="115614" y="1642505"/>
          <a:ext cx="11960771" cy="4737273"/>
        </p:xfrm>
        <a:graphic>
          <a:graphicData uri="http://schemas.openxmlformats.org/drawingml/2006/table">
            <a:tbl>
              <a:tblPr firstRow="1" firstCol="1" bandRow="1"/>
              <a:tblGrid>
                <a:gridCol w="3457903">
                  <a:extLst>
                    <a:ext uri="{9D8B030D-6E8A-4147-A177-3AD203B41FA5}">
                      <a16:colId xmlns:a16="http://schemas.microsoft.com/office/drawing/2014/main" val="697101626"/>
                    </a:ext>
                  </a:extLst>
                </a:gridCol>
                <a:gridCol w="8502868">
                  <a:extLst>
                    <a:ext uri="{9D8B030D-6E8A-4147-A177-3AD203B41FA5}">
                      <a16:colId xmlns:a16="http://schemas.microsoft.com/office/drawing/2014/main" val="2938972651"/>
                    </a:ext>
                  </a:extLst>
                </a:gridCol>
              </a:tblGrid>
              <a:tr h="341477">
                <a:tc>
                  <a:txBody>
                    <a:bodyPr/>
                    <a:lstStyle/>
                    <a:p>
                      <a:pPr xmlns:a="http://schemas.openxmlformats.org/drawingml/2006/main" marL="0" marR="0" algn="l">
                        <a:lnSpc>
                          <a:spcPct val="107000"/>
                        </a:lnSpc>
                        <a:spcBef>
                          <a:spcPts val="0"/>
                        </a:spcBef>
                        <a:spcAft>
                          <a:spcPts val="0"/>
                        </a:spcAft>
                      </a:pPr>
                      <a:r xmlns:a="http://schemas.openxmlformats.org/drawingml/2006/main">
                        <a:rPr lang="vi" sz="1800" b="1">
                          <a:solidFill>
                            <a:srgbClr val="171717"/>
                          </a:solidFill>
                          <a:effectLst/>
                          <a:latin typeface="+mj-lt"/>
                          <a:ea typeface="Times New Roman" panose="02020603050405020304" pitchFamily="18" charset="0"/>
                          <a:cs typeface="Times New Roman" panose="02020603050405020304" pitchFamily="18" charset="0"/>
                        </a:rPr>
                        <a:t>Hạn chế</a:t>
                      </a:r>
                      <a:endParaRPr xmlns:a="http://schemas.openxmlformats.org/drawingml/2006/main" lang="en-US" sz="18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a:txBody>
                    <a:bodyPr/>
                    <a:lstStyle/>
                    <a:p>
                      <a:pPr xmlns:a="http://schemas.openxmlformats.org/drawingml/2006/main" marL="0" marR="0" algn="l">
                        <a:lnSpc>
                          <a:spcPct val="107000"/>
                        </a:lnSpc>
                        <a:spcBef>
                          <a:spcPts val="0"/>
                        </a:spcBef>
                        <a:spcAft>
                          <a:spcPts val="0"/>
                        </a:spcAft>
                      </a:pPr>
                      <a:r xmlns:a="http://schemas.openxmlformats.org/drawingml/2006/main">
                        <a:rPr lang="vi" sz="1800" b="1">
                          <a:solidFill>
                            <a:srgbClr val="171717"/>
                          </a:solidFill>
                          <a:effectLst/>
                          <a:latin typeface="+mj-lt"/>
                          <a:ea typeface="Times New Roman" panose="02020603050405020304" pitchFamily="18" charset="0"/>
                          <a:cs typeface="Times New Roman" panose="02020603050405020304" pitchFamily="18" charset="0"/>
                        </a:rPr>
                        <a:t>Sự miêu tả</a:t>
                      </a:r>
                      <a:endParaRPr xmlns:a="http://schemas.openxmlformats.org/drawingml/2006/main" lang="en-US" sz="18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709638">
                <a:tc>
                  <a:txBody>
                    <a:bodyPr/>
                    <a:lstStyle/>
                    <a:p>
                      <a:pPr xmlns:a="http://schemas.openxmlformats.org/drawingml/2006/main" marL="0" marR="0" algn="l">
                        <a:lnSpc>
                          <a:spcPct val="107000"/>
                        </a:lnSpc>
                        <a:spcBef>
                          <a:spcPts val="0"/>
                        </a:spcBef>
                        <a:spcAft>
                          <a:spcPts val="0"/>
                        </a:spcAft>
                      </a:pPr>
                      <a:r xmlns:a="http://schemas.openxmlformats.org/drawingml/2006/main">
                        <a:rPr lang="vi" sz="1800">
                          <a:solidFill>
                            <a:srgbClr val="171717"/>
                          </a:solidFill>
                          <a:effectLst/>
                          <a:latin typeface="+mj-lt"/>
                          <a:ea typeface="Times New Roman" panose="02020603050405020304" pitchFamily="18" charset="0"/>
                          <a:cs typeface="Times New Roman" panose="02020603050405020304" pitchFamily="18" charset="0"/>
                        </a:rPr>
                        <a:t>trong đó T : </a:t>
                      </a:r>
                      <a:r xmlns:a="http://schemas.openxmlformats.org/drawingml/2006/main">
                        <a:rPr lang="vi" sz="1800" i="1">
                          <a:solidFill>
                            <a:srgbClr val="171717"/>
                          </a:solidFill>
                          <a:effectLst/>
                          <a:latin typeface="+mj-lt"/>
                          <a:ea typeface="Times New Roman" panose="02020603050405020304" pitchFamily="18" charset="0"/>
                          <a:cs typeface="Times New Roman" panose="02020603050405020304" pitchFamily="18" charset="0"/>
                        </a:rPr>
                        <a:t>&lt;tên lớp cơ sở&gt;</a:t>
                      </a:r>
                      <a:endParaRPr xmlns:a="http://schemas.openxmlformats.org/drawingml/2006/main"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xmlns:a="http://schemas.openxmlformats.org/drawingml/2006/main" marL="0" marR="0" algn="l">
                        <a:lnSpc>
                          <a:spcPct val="107000"/>
                        </a:lnSpc>
                        <a:spcBef>
                          <a:spcPts val="0"/>
                        </a:spcBef>
                        <a:spcAft>
                          <a:spcPts val="0"/>
                        </a:spcAft>
                      </a:pPr>
                      <a:r xmlns:a="http://schemas.openxmlformats.org/drawingml/2006/main">
                        <a:rPr lang="vi" sz="1800">
                          <a:solidFill>
                            <a:srgbClr val="171717"/>
                          </a:solidFill>
                          <a:effectLst/>
                          <a:latin typeface="+mj-lt"/>
                          <a:ea typeface="Times New Roman" panose="02020603050405020304" pitchFamily="18" charset="0"/>
                          <a:cs typeface="Times New Roman" panose="02020603050405020304" pitchFamily="18" charset="0"/>
                        </a:rPr>
                        <a:t>Đối số kiểu phải hoặc xuất phát từ lớp cơ sở đã chỉ định</a:t>
                      </a:r>
                      <a:endParaRPr xmlns:a="http://schemas.openxmlformats.org/drawingml/2006/main"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093501416"/>
                  </a:ext>
                </a:extLst>
              </a:tr>
              <a:tr h="709638">
                <a:tc>
                  <a:txBody>
                    <a:bodyPr/>
                    <a:lstStyle/>
                    <a:p>
                      <a:pPr xmlns:a="http://schemas.openxmlformats.org/drawingml/2006/main" marL="0" marR="0" algn="l">
                        <a:lnSpc>
                          <a:spcPct val="107000"/>
                        </a:lnSpc>
                        <a:spcBef>
                          <a:spcPts val="0"/>
                        </a:spcBef>
                        <a:spcAft>
                          <a:spcPts val="0"/>
                        </a:spcAft>
                      </a:pPr>
                      <a:r xmlns:a="http://schemas.openxmlformats.org/drawingml/2006/main">
                        <a:rPr lang="vi" sz="1800">
                          <a:solidFill>
                            <a:srgbClr val="171717"/>
                          </a:solidFill>
                          <a:effectLst/>
                          <a:latin typeface="+mj-lt"/>
                          <a:ea typeface="Times New Roman" panose="02020603050405020304" pitchFamily="18" charset="0"/>
                          <a:cs typeface="Times New Roman" panose="02020603050405020304" pitchFamily="18" charset="0"/>
                        </a:rPr>
                        <a:t>ở đâu T: </a:t>
                      </a:r>
                      <a:r xmlns:a="http://schemas.openxmlformats.org/drawingml/2006/main">
                        <a:rPr lang="vi" sz="1800" i="1">
                          <a:solidFill>
                            <a:srgbClr val="171717"/>
                          </a:solidFill>
                          <a:effectLst/>
                          <a:latin typeface="+mj-lt"/>
                          <a:ea typeface="Times New Roman" panose="02020603050405020304" pitchFamily="18" charset="0"/>
                          <a:cs typeface="Times New Roman" panose="02020603050405020304" pitchFamily="18" charset="0"/>
                        </a:rPr>
                        <a:t>&lt;tên lớp cơ sở&gt;?</a:t>
                      </a:r>
                      <a:endParaRPr xmlns:a="http://schemas.openxmlformats.org/drawingml/2006/main"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xmlns:a="http://schemas.openxmlformats.org/drawingml/2006/main" marL="0" marR="0" algn="l">
                        <a:lnSpc>
                          <a:spcPct val="107000"/>
                        </a:lnSpc>
                        <a:spcBef>
                          <a:spcPts val="0"/>
                        </a:spcBef>
                        <a:spcAft>
                          <a:spcPts val="0"/>
                        </a:spcAft>
                      </a:pPr>
                      <a:r xmlns:a="http://schemas.openxmlformats.org/drawingml/2006/main">
                        <a:rPr lang="vi" sz="1800">
                          <a:solidFill>
                            <a:srgbClr val="171717"/>
                          </a:solidFill>
                          <a:effectLst/>
                          <a:latin typeface="+mj-lt"/>
                          <a:ea typeface="Times New Roman" panose="02020603050405020304" pitchFamily="18" charset="0"/>
                          <a:cs typeface="Times New Roman" panose="02020603050405020304" pitchFamily="18" charset="0"/>
                        </a:rPr>
                        <a:t>Đối số kiểu phải hoặc xuất phát từ lớp cơ sở đã chỉ định. T có thể là loại nullable hoặc non-nullable xuất phát từ lớp cơ sở đã chỉ định</a:t>
                      </a:r>
                      <a:endParaRPr xmlns:a="http://schemas.openxmlformats.org/drawingml/2006/main"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424143"/>
                  </a:ext>
                </a:extLst>
              </a:tr>
              <a:tr h="709638">
                <a:tc>
                  <a:txBody>
                    <a:bodyPr/>
                    <a:lstStyle/>
                    <a:p>
                      <a:pPr xmlns:a="http://schemas.openxmlformats.org/drawingml/2006/main" marL="0" marR="0" algn="l">
                        <a:lnSpc>
                          <a:spcPct val="107000"/>
                        </a:lnSpc>
                        <a:spcBef>
                          <a:spcPts val="0"/>
                        </a:spcBef>
                        <a:spcAft>
                          <a:spcPts val="0"/>
                        </a:spcAft>
                      </a:pPr>
                      <a:r xmlns:a="http://schemas.openxmlformats.org/drawingml/2006/main">
                        <a:rPr lang="vi" sz="1800" dirty="0">
                          <a:solidFill>
                            <a:srgbClr val="171717"/>
                          </a:solidFill>
                          <a:effectLst/>
                          <a:latin typeface="+mj-lt"/>
                          <a:ea typeface="Times New Roman" panose="02020603050405020304" pitchFamily="18" charset="0"/>
                          <a:cs typeface="Times New Roman" panose="02020603050405020304" pitchFamily="18" charset="0"/>
                        </a:rPr>
                        <a:t>trong đó T : </a:t>
                      </a:r>
                      <a:r xmlns:a="http://schemas.openxmlformats.org/drawingml/2006/main">
                        <a:rPr lang="vi" sz="1800" i="1" dirty="0">
                          <a:solidFill>
                            <a:srgbClr val="171717"/>
                          </a:solidFill>
                          <a:effectLst/>
                          <a:latin typeface="+mj-lt"/>
                          <a:ea typeface="Times New Roman" panose="02020603050405020304" pitchFamily="18" charset="0"/>
                          <a:cs typeface="Times New Roman" panose="02020603050405020304" pitchFamily="18" charset="0"/>
                        </a:rPr>
                        <a:t>&lt;tên giao diện&gt;</a:t>
                      </a:r>
                      <a:endParaRPr xmlns:a="http://schemas.openxmlformats.org/drawingml/2006/main" lang="en-US" sz="18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xmlns:a="http://schemas.openxmlformats.org/drawingml/2006/main" marL="0" marR="0" algn="l">
                        <a:lnSpc>
                          <a:spcPct val="107000"/>
                        </a:lnSpc>
                        <a:spcBef>
                          <a:spcPts val="0"/>
                        </a:spcBef>
                        <a:spcAft>
                          <a:spcPts val="0"/>
                        </a:spcAft>
                      </a:pPr>
                      <a:r xmlns:a="http://schemas.openxmlformats.org/drawingml/2006/main">
                        <a:rPr lang="vi" sz="1800">
                          <a:solidFill>
                            <a:srgbClr val="171717"/>
                          </a:solidFill>
                          <a:effectLst/>
                          <a:latin typeface="+mj-lt"/>
                          <a:ea typeface="Times New Roman" panose="02020603050405020304" pitchFamily="18" charset="0"/>
                          <a:cs typeface="Times New Roman" panose="02020603050405020304" pitchFamily="18" charset="0"/>
                        </a:rPr>
                        <a:t>Đối số loại phải là hoặc triển khai giao diện được chỉ định</a:t>
                      </a:r>
                      <a:endParaRPr xmlns:a="http://schemas.openxmlformats.org/drawingml/2006/main"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704459085"/>
                  </a:ext>
                </a:extLst>
              </a:tr>
              <a:tr h="1077799">
                <a:tc>
                  <a:txBody>
                    <a:bodyPr/>
                    <a:lstStyle/>
                    <a:p>
                      <a:pPr xmlns:a="http://schemas.openxmlformats.org/drawingml/2006/main" marL="0" marR="0" algn="l">
                        <a:lnSpc>
                          <a:spcPct val="107000"/>
                        </a:lnSpc>
                        <a:spcBef>
                          <a:spcPts val="0"/>
                        </a:spcBef>
                        <a:spcAft>
                          <a:spcPts val="0"/>
                        </a:spcAft>
                      </a:pPr>
                      <a:r xmlns:a="http://schemas.openxmlformats.org/drawingml/2006/main">
                        <a:rPr lang="vi" sz="1800">
                          <a:solidFill>
                            <a:srgbClr val="171717"/>
                          </a:solidFill>
                          <a:effectLst/>
                          <a:latin typeface="+mj-lt"/>
                          <a:ea typeface="Times New Roman" panose="02020603050405020304" pitchFamily="18" charset="0"/>
                          <a:cs typeface="Times New Roman" panose="02020603050405020304" pitchFamily="18" charset="0"/>
                        </a:rPr>
                        <a:t>ở đâu T: </a:t>
                      </a:r>
                      <a:r xmlns:a="http://schemas.openxmlformats.org/drawingml/2006/main">
                        <a:rPr lang="vi" sz="1800" i="1">
                          <a:solidFill>
                            <a:srgbClr val="171717"/>
                          </a:solidFill>
                          <a:effectLst/>
                          <a:latin typeface="+mj-lt"/>
                          <a:ea typeface="Times New Roman" panose="02020603050405020304" pitchFamily="18" charset="0"/>
                          <a:cs typeface="Times New Roman" panose="02020603050405020304" pitchFamily="18" charset="0"/>
                        </a:rPr>
                        <a:t>&lt;tên giao diện&gt;?</a:t>
                      </a:r>
                      <a:endParaRPr xmlns:a="http://schemas.openxmlformats.org/drawingml/2006/main"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xmlns:a="http://schemas.openxmlformats.org/drawingml/2006/main" marL="0" marR="0" algn="l">
                        <a:lnSpc>
                          <a:spcPct val="107000"/>
                        </a:lnSpc>
                        <a:spcBef>
                          <a:spcPts val="0"/>
                        </a:spcBef>
                        <a:spcAft>
                          <a:spcPts val="0"/>
                        </a:spcAft>
                      </a:pPr>
                      <a:r xmlns:a="http://schemas.openxmlformats.org/drawingml/2006/main">
                        <a:rPr lang="vi" sz="1800">
                          <a:solidFill>
                            <a:srgbClr val="171717"/>
                          </a:solidFill>
                          <a:effectLst/>
                          <a:latin typeface="+mj-lt"/>
                          <a:ea typeface="Times New Roman" panose="02020603050405020304" pitchFamily="18" charset="0"/>
                          <a:cs typeface="Times New Roman" panose="02020603050405020304" pitchFamily="18" charset="0"/>
                        </a:rPr>
                        <a:t>Đối số loại phải là hoặc triển khai giao diện đã chỉ định. T có thể là loại tham chiếu có thể rỗng, loại tham chiếu không thể rỗng hoặc loại giá trị. T có thể không phải là loại giá trị null</a:t>
                      </a:r>
                      <a:endParaRPr xmlns:a="http://schemas.openxmlformats.org/drawingml/2006/main"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2314051"/>
                  </a:ext>
                </a:extLst>
              </a:tr>
              <a:tr h="1189083">
                <a:tc>
                  <a:txBody>
                    <a:bodyPr/>
                    <a:lstStyle/>
                    <a:p>
                      <a:pPr xmlns:a="http://schemas.openxmlformats.org/drawingml/2006/main" marL="0" marR="0" algn="l">
                        <a:lnSpc>
                          <a:spcPct val="107000"/>
                        </a:lnSpc>
                        <a:spcBef>
                          <a:spcPts val="0"/>
                        </a:spcBef>
                        <a:spcAft>
                          <a:spcPts val="0"/>
                        </a:spcAft>
                      </a:pPr>
                      <a:r xmlns:a="http://schemas.openxmlformats.org/drawingml/2006/main">
                        <a:rPr lang="vi" sz="1800">
                          <a:solidFill>
                            <a:srgbClr val="171717"/>
                          </a:solidFill>
                          <a:effectLst/>
                          <a:latin typeface="+mj-lt"/>
                          <a:ea typeface="Times New Roman" panose="02020603050405020304" pitchFamily="18" charset="0"/>
                          <a:cs typeface="Times New Roman" panose="02020603050405020304" pitchFamily="18" charset="0"/>
                        </a:rPr>
                        <a:t>ở đâu T: U</a:t>
                      </a:r>
                      <a:endParaRPr xmlns:a="http://schemas.openxmlformats.org/drawingml/2006/main"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xmlns:a="http://schemas.openxmlformats.org/drawingml/2006/main" marL="0" marR="0" algn="l">
                        <a:lnSpc>
                          <a:spcPct val="107000"/>
                        </a:lnSpc>
                        <a:spcBef>
                          <a:spcPts val="0"/>
                        </a:spcBef>
                        <a:spcAft>
                          <a:spcPts val="0"/>
                        </a:spcAft>
                      </a:pPr>
                      <a:r xmlns:a="http://schemas.openxmlformats.org/drawingml/2006/main">
                        <a:rPr lang="vi" sz="1800" dirty="0">
                          <a:solidFill>
                            <a:srgbClr val="171717"/>
                          </a:solidFill>
                          <a:effectLst/>
                          <a:latin typeface="+mj-lt"/>
                          <a:ea typeface="Times New Roman" panose="02020603050405020304" pitchFamily="18" charset="0"/>
                          <a:cs typeface="Times New Roman" panose="02020603050405020304" pitchFamily="18" charset="0"/>
                        </a:rPr>
                        <a:t>Đối số loại được cung cấp cho T phải hoặc bắt nguồn từ đối số được cung cấp cho U. Trong ngữ cảnh </a:t>
                      </a:r>
                      <a:r xmlns:a="http://schemas.openxmlformats.org/drawingml/2006/main">
                        <a:rPr lang="vi" sz="1800" dirty="0" err="1">
                          <a:solidFill>
                            <a:srgbClr val="171717"/>
                          </a:solidFill>
                          <a:effectLst/>
                          <a:latin typeface="+mj-lt"/>
                          <a:ea typeface="Times New Roman" panose="02020603050405020304" pitchFamily="18" charset="0"/>
                          <a:cs typeface="Times New Roman" panose="02020603050405020304" pitchFamily="18" charset="0"/>
                        </a:rPr>
                        <a:t>có thể rỗng </a:t>
                      </a:r>
                      <a:r xmlns:a="http://schemas.openxmlformats.org/drawingml/2006/main">
                        <a:rPr lang="vi" sz="1800" dirty="0">
                          <a:solidFill>
                            <a:srgbClr val="171717"/>
                          </a:solidFill>
                          <a:effectLst/>
                          <a:latin typeface="+mj-lt"/>
                          <a:ea typeface="Times New Roman" panose="02020603050405020304" pitchFamily="18" charset="0"/>
                          <a:cs typeface="Times New Roman" panose="02020603050405020304" pitchFamily="18" charset="0"/>
                        </a:rPr>
                        <a:t>, nếu U là loại tham chiếu không </a:t>
                      </a:r>
                      <a:r xmlns:a="http://schemas.openxmlformats.org/drawingml/2006/main">
                        <a:rPr lang="vi" sz="1800" dirty="0" err="1">
                          <a:solidFill>
                            <a:srgbClr val="171717"/>
                          </a:solidFill>
                          <a:effectLst/>
                          <a:latin typeface="+mj-lt"/>
                          <a:ea typeface="Times New Roman" panose="02020603050405020304" pitchFamily="18" charset="0"/>
                          <a:cs typeface="Times New Roman" panose="02020603050405020304" pitchFamily="18" charset="0"/>
                        </a:rPr>
                        <a:t>thể rỗng </a:t>
                      </a:r>
                      <a:r xmlns:a="http://schemas.openxmlformats.org/drawingml/2006/main">
                        <a:rPr lang="vi" sz="1800" dirty="0">
                          <a:solidFill>
                            <a:srgbClr val="171717"/>
                          </a:solidFill>
                          <a:effectLst/>
                          <a:latin typeface="+mj-lt"/>
                          <a:ea typeface="Times New Roman" panose="02020603050405020304" pitchFamily="18" charset="0"/>
                          <a:cs typeface="Times New Roman" panose="02020603050405020304" pitchFamily="18" charset="0"/>
                        </a:rPr>
                        <a:t>, thì T phải là </a:t>
                      </a:r>
                      <a:r xmlns:a="http://schemas.openxmlformats.org/drawingml/2006/main">
                        <a:rPr lang="vi" sz="1800" dirty="0">
                          <a:solidFill>
                            <a:srgbClr val="171717"/>
                          </a:solidFill>
                          <a:effectLst/>
                          <a:latin typeface="+mj-lt"/>
                          <a:ea typeface="Times New Roman" panose="02020603050405020304" pitchFamily="18" charset="0"/>
                          <a:cs typeface="Times New Roman" panose="02020603050405020304" pitchFamily="18" charset="0"/>
                        </a:rPr>
                        <a:t>loại tham chiếu không </a:t>
                      </a:r>
                      <a:r xmlns:a="http://schemas.openxmlformats.org/drawingml/2006/main">
                        <a:rPr lang="vi" sz="1800" dirty="0" err="1">
                          <a:solidFill>
                            <a:srgbClr val="171717"/>
                          </a:solidFill>
                          <a:effectLst/>
                          <a:latin typeface="+mj-lt"/>
                          <a:ea typeface="Times New Roman" panose="02020603050405020304" pitchFamily="18" charset="0"/>
                          <a:cs typeface="Times New Roman" panose="02020603050405020304" pitchFamily="18" charset="0"/>
                        </a:rPr>
                        <a:t>thể rỗng . </a:t>
                      </a:r>
                      <a:r xmlns:a="http://schemas.openxmlformats.org/drawingml/2006/main">
                        <a:rPr lang="vi" sz="1800" dirty="0">
                          <a:solidFill>
                            <a:srgbClr val="171717"/>
                          </a:solidFill>
                          <a:effectLst/>
                          <a:latin typeface="+mj-lt"/>
                          <a:ea typeface="Times New Roman" panose="02020603050405020304" pitchFamily="18" charset="0"/>
                          <a:cs typeface="Times New Roman" panose="02020603050405020304" pitchFamily="18" charset="0"/>
                        </a:rPr>
                        <a:t>Nếu U là loại tham chiếu </a:t>
                      </a:r>
                      <a:r xmlns:a="http://schemas.openxmlformats.org/drawingml/2006/main">
                        <a:rPr lang="vi" sz="1800" dirty="0" err="1">
                          <a:solidFill>
                            <a:srgbClr val="171717"/>
                          </a:solidFill>
                          <a:effectLst/>
                          <a:latin typeface="+mj-lt"/>
                          <a:ea typeface="Times New Roman" panose="02020603050405020304" pitchFamily="18" charset="0"/>
                          <a:cs typeface="Times New Roman" panose="02020603050405020304" pitchFamily="18" charset="0"/>
                        </a:rPr>
                        <a:t>có thể rỗng </a:t>
                      </a:r>
                      <a:r xmlns:a="http://schemas.openxmlformats.org/drawingml/2006/main">
                        <a:rPr lang="vi" sz="1800" dirty="0">
                          <a:solidFill>
                            <a:srgbClr val="171717"/>
                          </a:solidFill>
                          <a:effectLst/>
                          <a:latin typeface="+mj-lt"/>
                          <a:ea typeface="Times New Roman" panose="02020603050405020304" pitchFamily="18" charset="0"/>
                          <a:cs typeface="Times New Roman" panose="02020603050405020304" pitchFamily="18" charset="0"/>
                        </a:rPr>
                        <a:t>, thì T có thể là </a:t>
                      </a:r>
                      <a:r xmlns:a="http://schemas.openxmlformats.org/drawingml/2006/main">
                        <a:rPr lang="vi" sz="1800" dirty="0" err="1">
                          <a:solidFill>
                            <a:srgbClr val="171717"/>
                          </a:solidFill>
                          <a:effectLst/>
                          <a:latin typeface="+mj-lt"/>
                          <a:ea typeface="Times New Roman" panose="02020603050405020304" pitchFamily="18" charset="0"/>
                          <a:cs typeface="Times New Roman" panose="02020603050405020304" pitchFamily="18" charset="0"/>
                        </a:rPr>
                        <a:t>null </a:t>
                      </a:r>
                      <a:r xmlns:a="http://schemas.openxmlformats.org/drawingml/2006/main">
                        <a:rPr lang="vi" sz="1800" dirty="0">
                          <a:solidFill>
                            <a:srgbClr val="171717"/>
                          </a:solidFill>
                          <a:effectLst/>
                          <a:latin typeface="+mj-lt"/>
                          <a:ea typeface="Times New Roman" panose="02020603050405020304" pitchFamily="18" charset="0"/>
                          <a:cs typeface="Times New Roman" panose="02020603050405020304" pitchFamily="18" charset="0"/>
                        </a:rPr>
                        <a:t>hoặc không </a:t>
                      </a:r>
                      <a:r xmlns:a="http://schemas.openxmlformats.org/drawingml/2006/main">
                        <a:rPr lang="vi" sz="1800" dirty="0" err="1">
                          <a:solidFill>
                            <a:srgbClr val="171717"/>
                          </a:solidFill>
                          <a:effectLst/>
                          <a:latin typeface="+mj-lt"/>
                          <a:ea typeface="Times New Roman" panose="02020603050405020304" pitchFamily="18" charset="0"/>
                          <a:cs typeface="Times New Roman" panose="02020603050405020304" pitchFamily="18" charset="0"/>
                        </a:rPr>
                        <a:t>thể rỗng</a:t>
                      </a:r>
                      <a:endParaRPr xmlns:a="http://schemas.openxmlformats.org/drawingml/2006/main" lang="en-US" sz="18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345739871"/>
                  </a:ext>
                </a:extLst>
              </a:tr>
            </a:tbl>
          </a:graphicData>
        </a:graphic>
      </p:graphicFrame>
      <p:sp>
        <p:nvSpPr>
          <p:cNvPr id="12" name="Oval 11">
            <a:extLst>
              <a:ext uri="{FF2B5EF4-FFF2-40B4-BE49-F238E27FC236}">
                <a16:creationId xmlns:a16="http://schemas.microsoft.com/office/drawing/2014/main" id="{7A4DA6A8-0E23-4916-B750-C1E8EEB9F0CC}"/>
              </a:ext>
            </a:extLst>
          </p:cNvPr>
          <p:cNvSpPr/>
          <p:nvPr/>
        </p:nvSpPr>
        <p:spPr>
          <a:xfrm>
            <a:off x="9085454" y="766397"/>
            <a:ext cx="2343806" cy="66971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xmlns:a="http://schemas.openxmlformats.org/drawingml/2006/main" algn="ctr"/>
            <a:r xmlns:a="http://schemas.openxmlformats.org/drawingml/2006/main">
              <a:rPr lang="vi" sz="2000" b="1" dirty="0">
                <a:solidFill>
                  <a:schemeClr val="bg1"/>
                </a:solidFill>
              </a:rPr>
              <a:t>Tự đọc</a:t>
            </a:r>
          </a:p>
        </p:txBody>
      </p:sp>
      <p:sp>
        <p:nvSpPr>
          <p:cNvPr id="7" name="Title 1">
            <a:extLst>
              <a:ext uri="{FF2B5EF4-FFF2-40B4-BE49-F238E27FC236}">
                <a16:creationId xmlns:a16="http://schemas.microsoft.com/office/drawing/2014/main" id="{15784C9E-D176-4616-ABD7-4DE49397FC44}"/>
              </a:ext>
            </a:extLst>
          </p:cNvPr>
          <p:cNvSpPr>
            <a:spLocks noGrp="1"/>
          </p:cNvSpPr>
          <p:nvPr>
            <p:ph type="title"/>
          </p:nvPr>
        </p:nvSpPr>
        <p:spPr>
          <a:xfrm>
            <a:off x="270642" y="730987"/>
            <a:ext cx="8415417" cy="498723"/>
          </a:xfrm>
        </p:spPr>
        <p:txBody>
          <a:bodyPr>
            <a:noAutofit/>
          </a:bodyPr>
          <a:lstStyle/>
          <a:p>
            <a:pPr xmlns:a="http://schemas.openxmlformats.org/drawingml/2006/main">
              <a:lnSpc>
                <a:spcPct val="80000"/>
              </a:lnSpc>
            </a:pPr>
            <a:r xmlns:a="http://schemas.openxmlformats.org/drawingml/2006/main">
              <a:rPr lang="vi" sz="4000" b="1"/>
              <a:t>Các ràng buộc về tham số loại</a:t>
            </a:r>
            <a:endParaRPr xmlns:a="http://schemas.openxmlformats.org/drawingml/2006/main" lang="en-US" sz="4000" b="1" dirty="0"/>
          </a:p>
        </p:txBody>
      </p:sp>
    </p:spTree>
    <p:extLst>
      <p:ext uri="{BB962C8B-B14F-4D97-AF65-F5344CB8AC3E}">
        <p14:creationId xmlns:p14="http://schemas.microsoft.com/office/powerpoint/2010/main" val="4105205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7" name="Title 1">
            <a:extLst>
              <a:ext uri="{FF2B5EF4-FFF2-40B4-BE49-F238E27FC236}">
                <a16:creationId xmlns:a16="http://schemas.microsoft.com/office/drawing/2014/main" id="{92421E6A-6398-4B11-9C0B-2215F68507FB}"/>
              </a:ext>
            </a:extLst>
          </p:cNvPr>
          <p:cNvSpPr>
            <a:spLocks noGrp="1"/>
          </p:cNvSpPr>
          <p:nvPr>
            <p:ph type="title"/>
          </p:nvPr>
        </p:nvSpPr>
        <p:spPr>
          <a:xfrm>
            <a:off x="270642" y="730987"/>
            <a:ext cx="8415417" cy="498723"/>
          </a:xfrm>
        </p:spPr>
        <p:txBody>
          <a:bodyPr>
            <a:noAutofit/>
          </a:bodyPr>
          <a:lstStyle/>
          <a:p>
            <a:pPr xmlns:a="http://schemas.openxmlformats.org/drawingml/2006/main">
              <a:lnSpc>
                <a:spcPct val="80000"/>
              </a:lnSpc>
            </a:pPr>
            <a:r xmlns:a="http://schemas.openxmlformats.org/drawingml/2006/main">
              <a:rPr lang="vi" sz="4000" b="1" dirty="0"/>
              <a:t>Các ràng buộc về tham số loại</a:t>
            </a:r>
          </a:p>
        </p:txBody>
      </p:sp>
      <p:sp>
        <p:nvSpPr>
          <p:cNvPr id="9" name="TextBox 8">
            <a:extLst>
              <a:ext uri="{FF2B5EF4-FFF2-40B4-BE49-F238E27FC236}">
                <a16:creationId xmlns:a16="http://schemas.microsoft.com/office/drawing/2014/main" id="{D16DAFA6-3D14-48F2-BD93-1074876B1F3C}"/>
              </a:ext>
            </a:extLst>
          </p:cNvPr>
          <p:cNvSpPr txBox="1"/>
          <p:nvPr/>
        </p:nvSpPr>
        <p:spPr>
          <a:xfrm>
            <a:off x="-76200" y="1372390"/>
            <a:ext cx="12142075" cy="892552"/>
          </a:xfrm>
          <a:prstGeom prst="rect">
            <a:avLst/>
          </a:prstGeom>
          <a:noFill/>
        </p:spPr>
        <p:txBody>
          <a:bodyPr wrap="square">
            <a:spAutoFit/>
          </a:bodyPr>
          <a:lstStyle/>
          <a:p>
            <a:pPr xmlns:a="http://schemas.openxmlformats.org/drawingml/2006/main" marL="342900" marR="13335" indent="-342900" algn="just">
              <a:spcBef>
                <a:spcPts val="300"/>
              </a:spcBef>
              <a:spcAft>
                <a:spcPts val="300"/>
              </a:spcAft>
              <a:buClr>
                <a:srgbClr val="973735"/>
              </a:buClr>
              <a:buSzPct val="50000"/>
              <a:buFont typeface="Wingdings" pitchFamily="2" charset="2"/>
              <a:buChar char="u"/>
              <a:tabLst>
                <a:tab pos="285750" algn="l"/>
              </a:tabLst>
              <a:defRPr/>
            </a:pPr>
            <a:r xmlns:a="http://schemas.openxmlformats.org/drawingml/2006/main">
              <a:rPr lang="vi" sz="2600"/>
              <a:t>Nhiều ràng buộc có thể được áp dụng cho cùng một tham số loại và bản thân các ràng buộc đó có thể là loại chung, như sau:</a:t>
            </a:r>
          </a:p>
        </p:txBody>
      </p:sp>
      <p:pic>
        <p:nvPicPr>
          <p:cNvPr id="6" name="Picture 5">
            <a:extLst>
              <a:ext uri="{FF2B5EF4-FFF2-40B4-BE49-F238E27FC236}">
                <a16:creationId xmlns:a16="http://schemas.microsoft.com/office/drawing/2014/main" id="{99C6696D-0402-443B-B913-0DF2CF8C26A3}"/>
              </a:ext>
            </a:extLst>
          </p:cNvPr>
          <p:cNvPicPr>
            <a:picLocks noChangeAspect="1"/>
          </p:cNvPicPr>
          <p:nvPr/>
        </p:nvPicPr>
        <p:blipFill>
          <a:blip r:embed="rId3"/>
          <a:stretch>
            <a:fillRect/>
          </a:stretch>
        </p:blipFill>
        <p:spPr>
          <a:xfrm>
            <a:off x="386031" y="2331626"/>
            <a:ext cx="11349089" cy="1302530"/>
          </a:xfrm>
          <a:prstGeom prst="rect">
            <a:avLst/>
          </a:prstGeom>
        </p:spPr>
      </p:pic>
      <p:sp>
        <p:nvSpPr>
          <p:cNvPr id="13" name="TextBox 12">
            <a:extLst>
              <a:ext uri="{FF2B5EF4-FFF2-40B4-BE49-F238E27FC236}">
                <a16:creationId xmlns:a16="http://schemas.microsoft.com/office/drawing/2014/main" id="{7EA26702-BE0A-4EA3-9F54-1CCAD56D6DCE}"/>
              </a:ext>
            </a:extLst>
          </p:cNvPr>
          <p:cNvSpPr txBox="1"/>
          <p:nvPr/>
        </p:nvSpPr>
        <p:spPr>
          <a:xfrm>
            <a:off x="0" y="3634156"/>
            <a:ext cx="6159062" cy="492443"/>
          </a:xfrm>
          <a:prstGeom prst="rect">
            <a:avLst/>
          </a:prstGeom>
          <a:noFill/>
        </p:spPr>
        <p:txBody>
          <a:bodyPr wrap="square">
            <a:spAutoFit/>
          </a:bodyPr>
          <a:lstStyle/>
          <a:p>
            <a:pPr xmlns:a="http://schemas.openxmlformats.org/drawingml/2006/main" marL="342900" marR="13335" indent="-342900" algn="just">
              <a:spcBef>
                <a:spcPts val="300"/>
              </a:spcBef>
              <a:spcAft>
                <a:spcPts val="300"/>
              </a:spcAft>
              <a:buClr>
                <a:srgbClr val="973735"/>
              </a:buClr>
              <a:buSzPct val="50000"/>
              <a:buFont typeface="Wingdings" pitchFamily="2" charset="2"/>
              <a:buChar char="u"/>
              <a:tabLst>
                <a:tab pos="285750" algn="l"/>
              </a:tabLst>
              <a:defRPr/>
            </a:pPr>
            <a:r xmlns:a="http://schemas.openxmlformats.org/drawingml/2006/main">
              <a:rPr lang="vi" sz="2600"/>
              <a:t>Ràng buộc nhiều tham số</a:t>
            </a:r>
          </a:p>
        </p:txBody>
      </p:sp>
      <p:pic>
        <p:nvPicPr>
          <p:cNvPr id="14" name="Picture 13">
            <a:extLst>
              <a:ext uri="{FF2B5EF4-FFF2-40B4-BE49-F238E27FC236}">
                <a16:creationId xmlns:a16="http://schemas.microsoft.com/office/drawing/2014/main" id="{314B558F-ED7F-46E8-8E0E-E69BCD95DE02}"/>
              </a:ext>
            </a:extLst>
          </p:cNvPr>
          <p:cNvPicPr>
            <a:picLocks noChangeAspect="1"/>
          </p:cNvPicPr>
          <p:nvPr/>
        </p:nvPicPr>
        <p:blipFill>
          <a:blip r:embed="rId4"/>
          <a:stretch>
            <a:fillRect/>
          </a:stretch>
        </p:blipFill>
        <p:spPr>
          <a:xfrm>
            <a:off x="386030" y="4196983"/>
            <a:ext cx="7403401" cy="2182796"/>
          </a:xfrm>
          <a:prstGeom prst="rect">
            <a:avLst/>
          </a:prstGeom>
        </p:spPr>
      </p:pic>
      <p:sp>
        <p:nvSpPr>
          <p:cNvPr id="10" name="Rectangle 9">
            <a:extLst>
              <a:ext uri="{FF2B5EF4-FFF2-40B4-BE49-F238E27FC236}">
                <a16:creationId xmlns:a16="http://schemas.microsoft.com/office/drawing/2014/main" id="{1CFCF61D-DA37-4253-8C80-45BF9ECDDF38}"/>
              </a:ext>
            </a:extLst>
          </p:cNvPr>
          <p:cNvSpPr/>
          <p:nvPr/>
        </p:nvSpPr>
        <p:spPr>
          <a:xfrm>
            <a:off x="6987667" y="5061860"/>
            <a:ext cx="801764" cy="4530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6816BB-9580-42DC-A301-C4AEA6A95F23}"/>
              </a:ext>
            </a:extLst>
          </p:cNvPr>
          <p:cNvSpPr/>
          <p:nvPr/>
        </p:nvSpPr>
        <p:spPr>
          <a:xfrm>
            <a:off x="10893600" y="2264942"/>
            <a:ext cx="801764" cy="4530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88634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9" name="object 3">
            <a:extLst>
              <a:ext uri="{FF2B5EF4-FFF2-40B4-BE49-F238E27FC236}">
                <a16:creationId xmlns:a16="http://schemas.microsoft.com/office/drawing/2014/main" id="{4A592FAE-E698-4822-A27E-22BD49321AF8}"/>
              </a:ext>
            </a:extLst>
          </p:cNvPr>
          <p:cNvSpPr txBox="1"/>
          <p:nvPr/>
        </p:nvSpPr>
        <p:spPr>
          <a:xfrm>
            <a:off x="52550" y="1242642"/>
            <a:ext cx="11979616" cy="538865"/>
          </a:xfrm>
          <a:prstGeom prst="rect">
            <a:avLst/>
          </a:prstGeom>
        </p:spPr>
        <p:txBody>
          <a:bodyPr vert="horz" wrap="square" lIns="0" tIns="12700" rIns="0" bIns="0" rtlCol="0">
            <a:spAutoFit/>
          </a:bodyPr>
          <a:lstStyle/>
          <a:p>
            <a:pPr xmlns:a="http://schemas.openxmlformats.org/drawingml/2006/main" marL="342900" marR="13335" indent="-342900" algn="just">
              <a:lnSpc>
                <a:spcPct val="150000"/>
              </a:lnSpc>
              <a:spcBef>
                <a:spcPts val="1000"/>
              </a:spcBef>
              <a:buClr>
                <a:srgbClr val="973735"/>
              </a:buClr>
              <a:buSzPct val="50000"/>
              <a:buFont typeface="Wingdings" pitchFamily="2" charset="2"/>
              <a:buChar char="u"/>
              <a:tabLst>
                <a:tab pos="285750" algn="l"/>
              </a:tabLst>
              <a:defRPr/>
            </a:pPr>
            <a:r xmlns:a="http://schemas.openxmlformats.org/drawingml/2006/main">
              <a:rPr lang="vi" sz="2600" dirty="0"/>
              <a:t>Với một phương thức chung, kiểu chung được xác định bằng cách khai báo phương thức</a:t>
            </a:r>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xmlns:a="http://schemas.openxmlformats.org/drawingml/2006/main">
              <a:lnSpc>
                <a:spcPct val="80000"/>
              </a:lnSpc>
            </a:pPr>
            <a:r xmlns:a="http://schemas.openxmlformats.org/drawingml/2006/main">
              <a:rPr lang="vi" sz="4000" b="1" dirty="0"/>
              <a:t>Các ràng buộc về tham số loại</a:t>
            </a:r>
            <a:endParaRPr xmlns:a="http://schemas.openxmlformats.org/drawingml/2006/main" lang="en-US" sz="4000" b="1" dirty="0"/>
          </a:p>
        </p:txBody>
      </p:sp>
      <p:sp>
        <p:nvSpPr>
          <p:cNvPr id="8" name="object 3">
            <a:extLst>
              <a:ext uri="{FF2B5EF4-FFF2-40B4-BE49-F238E27FC236}">
                <a16:creationId xmlns:a16="http://schemas.microsoft.com/office/drawing/2014/main" id="{F62579DA-E402-4D01-8FC8-A3D12A22E914}"/>
              </a:ext>
            </a:extLst>
          </p:cNvPr>
          <p:cNvSpPr txBox="1"/>
          <p:nvPr/>
        </p:nvSpPr>
        <p:spPr>
          <a:xfrm>
            <a:off x="52550" y="1706590"/>
            <a:ext cx="11622777" cy="4213974"/>
          </a:xfrm>
          <a:prstGeom prst="rect">
            <a:avLst/>
          </a:prstGeom>
        </p:spPr>
        <p:txBody>
          <a:bodyPr vert="horz" wrap="square" lIns="0" tIns="12700" rIns="0" bIns="0" rtlCol="0">
            <a:spAutoFit/>
          </a:bodyPr>
          <a:lstStyle/>
          <a:p>
            <a:pPr xmlns:a="http://schemas.openxmlformats.org/drawingml/2006/main" marL="342900" marR="13335" indent="-342900" algn="just">
              <a:lnSpc>
                <a:spcPct val="150000"/>
              </a:lnSpc>
              <a:spcBef>
                <a:spcPts val="1000"/>
              </a:spcBef>
              <a:buClr>
                <a:srgbClr val="973735"/>
              </a:buClr>
              <a:buSzPct val="50000"/>
              <a:buFont typeface="Wingdings" pitchFamily="2" charset="2"/>
              <a:buChar char="u"/>
              <a:tabLst>
                <a:tab pos="285750" algn="l"/>
              </a:tabLst>
              <a:defRPr/>
            </a:pPr>
            <a:r xmlns:a="http://schemas.openxmlformats.org/drawingml/2006/main">
              <a:rPr lang="vi" sz="2600" dirty="0" smtClean="0"/>
              <a:t>Các phương thức chung có thể được định nghĩa trong các lớp không chung chung</a:t>
            </a:r>
          </a:p>
          <a:p>
            <a:pPr marL="342900" marR="13335" indent="-342900" algn="just">
              <a:buClr>
                <a:srgbClr val="973735"/>
              </a:buClr>
              <a:buSzPct val="50000"/>
              <a:buFont typeface="Wingdings" pitchFamily="2" charset="2"/>
              <a:buChar char="u"/>
              <a:tabLst>
                <a:tab pos="285750" algn="l"/>
              </a:tabLst>
              <a:defRPr/>
            </a:pPr>
            <a:endParaRPr lang="en-US" sz="2600" dirty="0"/>
          </a:p>
          <a:p>
            <a:pPr marL="342900" marR="13335" indent="-342900" algn="just">
              <a:buClr>
                <a:srgbClr val="973735"/>
              </a:buClr>
              <a:buSzPct val="50000"/>
              <a:buFont typeface="Wingdings" pitchFamily="2" charset="2"/>
              <a:buChar char="u"/>
              <a:tabLst>
                <a:tab pos="285750" algn="l"/>
              </a:tabLst>
              <a:defRPr/>
            </a:pPr>
            <a:endParaRPr lang="en-US" sz="2600" dirty="0" smtClean="0"/>
          </a:p>
          <a:p>
            <a:pPr marL="342900" marR="13335" indent="-342900" algn="just">
              <a:buClr>
                <a:srgbClr val="973735"/>
              </a:buClr>
              <a:buSzPct val="50000"/>
              <a:buFont typeface="Wingdings" pitchFamily="2" charset="2"/>
              <a:buChar char="u"/>
              <a:tabLst>
                <a:tab pos="285750" algn="l"/>
              </a:tabLst>
              <a:defRPr/>
            </a:pPr>
            <a:endParaRPr lang="en-US" sz="2600" dirty="0" smtClean="0"/>
          </a:p>
          <a:p>
            <a:pPr marL="342900" marR="13335" indent="-342900" algn="just">
              <a:buClr>
                <a:srgbClr val="973735"/>
              </a:buClr>
              <a:buSzPct val="50000"/>
              <a:buFont typeface="Wingdings" pitchFamily="2" charset="2"/>
              <a:buChar char="u"/>
              <a:tabLst>
                <a:tab pos="285750" algn="l"/>
              </a:tabLst>
              <a:defRPr/>
            </a:pPr>
            <a:endParaRPr lang="en-US" sz="2600" dirty="0"/>
          </a:p>
          <a:p>
            <a:pPr marL="342900" marR="13335" indent="-342900" algn="just">
              <a:buClr>
                <a:srgbClr val="973735"/>
              </a:buClr>
              <a:buSzPct val="50000"/>
              <a:buFont typeface="Wingdings" pitchFamily="2" charset="2"/>
              <a:buChar char="u"/>
              <a:tabLst>
                <a:tab pos="285750" algn="l"/>
              </a:tabLst>
              <a:defRPr/>
            </a:pPr>
            <a:endParaRPr lang="en-US" sz="2600" dirty="0" smtClean="0"/>
          </a:p>
          <a:p>
            <a:pPr marL="342900" marR="13335" indent="-342900" algn="just">
              <a:buClr>
                <a:srgbClr val="973735"/>
              </a:buClr>
              <a:buSzPct val="50000"/>
              <a:buFont typeface="Wingdings" pitchFamily="2" charset="2"/>
              <a:buChar char="u"/>
              <a:tabLst>
                <a:tab pos="285750" algn="l"/>
              </a:tabLst>
              <a:defRPr/>
            </a:pPr>
            <a:endParaRPr lang="en-US" sz="2600" dirty="0"/>
          </a:p>
          <a:p>
            <a:pPr xmlns:a="http://schemas.openxmlformats.org/drawingml/2006/main" marL="342900" marR="13335" indent="-342900" algn="just">
              <a:buClr>
                <a:srgbClr val="973735"/>
              </a:buClr>
              <a:buSzPct val="50000"/>
              <a:buFont typeface="Wingdings" pitchFamily="2" charset="2"/>
              <a:buChar char="u"/>
              <a:tabLst>
                <a:tab pos="285750" algn="l"/>
              </a:tabLst>
              <a:defRPr/>
            </a:pPr>
            <a:r xmlns:a="http://schemas.openxmlformats.org/drawingml/2006/main">
              <a:rPr lang="vi" sz="2600" dirty="0" smtClean="0"/>
              <a:t>Where </a:t>
            </a:r>
            <a:r xmlns:a="http://schemas.openxmlformats.org/drawingml/2006/main">
              <a:rPr lang="vi" sz="2600" i="1" dirty="0"/>
              <a:t>T : </a:t>
            </a:r>
            <a:r xmlns:a="http://schemas.openxmlformats.org/drawingml/2006/main">
              <a:rPr lang="vi" sz="2600" i="1" dirty="0" err="1"/>
              <a:t>IComparable </a:t>
            </a:r>
            <a:r xmlns:a="http://schemas.openxmlformats.org/drawingml/2006/main">
              <a:rPr lang="vi" sz="2600" i="1" dirty="0"/>
              <a:t>&lt;T&gt; </a:t>
            </a:r>
            <a:r xmlns:a="http://schemas.openxmlformats.org/drawingml/2006/main">
              <a:rPr lang="vi" sz="2600" dirty="0"/>
              <a:t>chỉ định rằng tham số loại T phải triển khai giao diện </a:t>
            </a:r>
            <a:r xmlns:a="http://schemas.openxmlformats.org/drawingml/2006/main">
              <a:rPr lang="vi" sz="2600" dirty="0" err="1"/>
              <a:t>IComparable </a:t>
            </a:r>
            <a:r xmlns:a="http://schemas.openxmlformats.org/drawingml/2006/main">
              <a:rPr lang="vi" sz="2600" dirty="0"/>
              <a:t>&lt;T&gt;. Điều này cho phép định nghĩa phương thức </a:t>
            </a:r>
            <a:r xmlns:a="http://schemas.openxmlformats.org/drawingml/2006/main">
              <a:rPr lang="vi" sz="2600" dirty="0" err="1"/>
              <a:t>CompareTo </a:t>
            </a:r>
            <a:r xmlns:a="http://schemas.openxmlformats.org/drawingml/2006/main">
              <a:rPr lang="vi" sz="2600" dirty="0"/>
              <a:t>trong lớp.</a:t>
            </a:r>
            <a:endParaRPr xmlns:a="http://schemas.openxmlformats.org/drawingml/2006/main" lang="en-US" sz="2600" dirty="0"/>
          </a:p>
        </p:txBody>
      </p:sp>
      <p:pic>
        <p:nvPicPr>
          <p:cNvPr id="2" name="Picture 1"/>
          <p:cNvPicPr>
            <a:picLocks noChangeAspect="1"/>
          </p:cNvPicPr>
          <p:nvPr/>
        </p:nvPicPr>
        <p:blipFill>
          <a:blip r:embed="rId3"/>
          <a:stretch>
            <a:fillRect/>
          </a:stretch>
        </p:blipFill>
        <p:spPr>
          <a:xfrm>
            <a:off x="2781708" y="2448295"/>
            <a:ext cx="5656642" cy="2010583"/>
          </a:xfrm>
          <a:prstGeom prst="rect">
            <a:avLst/>
          </a:prstGeom>
        </p:spPr>
      </p:pic>
    </p:spTree>
    <p:extLst>
      <p:ext uri="{BB962C8B-B14F-4D97-AF65-F5344CB8AC3E}">
        <p14:creationId xmlns:p14="http://schemas.microsoft.com/office/powerpoint/2010/main" val="845491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9" name="object 3">
            <a:extLst>
              <a:ext uri="{FF2B5EF4-FFF2-40B4-BE49-F238E27FC236}">
                <a16:creationId xmlns:a16="http://schemas.microsoft.com/office/drawing/2014/main" id="{4A592FAE-E698-4822-A27E-22BD49321AF8}"/>
              </a:ext>
            </a:extLst>
          </p:cNvPr>
          <p:cNvSpPr txBox="1"/>
          <p:nvPr/>
        </p:nvSpPr>
        <p:spPr>
          <a:xfrm>
            <a:off x="30890" y="1466453"/>
            <a:ext cx="12107917" cy="4737194"/>
          </a:xfrm>
          <a:prstGeom prst="rect">
            <a:avLst/>
          </a:prstGeom>
        </p:spPr>
        <p:txBody>
          <a:bodyPr vert="horz" wrap="square" lIns="0" tIns="12700" rIns="0" bIns="0" rtlCol="0">
            <a:spAutoFit/>
          </a:bodyPr>
          <a:lstStyle/>
          <a:p>
            <a:pPr xmlns:a="http://schemas.openxmlformats.org/drawingml/2006/main" marL="342900" marR="13335" indent="-342900" algn="just">
              <a:spcBef>
                <a:spcPts val="1100"/>
              </a:spcBef>
              <a:spcAft>
                <a:spcPts val="1100"/>
              </a:spcAft>
              <a:buClr>
                <a:srgbClr val="973735"/>
              </a:buClr>
              <a:buSzPct val="50000"/>
              <a:buFont typeface="Wingdings" pitchFamily="2" charset="2"/>
              <a:buChar char="u"/>
              <a:tabLst>
                <a:tab pos="285750" algn="l"/>
              </a:tabLst>
              <a:defRPr/>
            </a:pPr>
            <a:r xmlns:a="http://schemas.openxmlformats.org/drawingml/2006/main">
              <a:rPr lang="vi" sz="2800" dirty="0"/>
              <a:t>Việc xác định giao diện cho các lớp bộ sưu tập chung hoặc cho các lớp chung đại diện cho các mục trong bộ sưu tập thường rất hữu ích.</a:t>
            </a:r>
          </a:p>
          <a:p>
            <a:pPr xmlns:a="http://schemas.openxmlformats.org/drawingml/2006/main" marL="342900" marR="13335" indent="-342900" algn="just">
              <a:spcBef>
                <a:spcPts val="1100"/>
              </a:spcBef>
              <a:spcAft>
                <a:spcPts val="1100"/>
              </a:spcAft>
              <a:buClr>
                <a:srgbClr val="973735"/>
              </a:buClr>
              <a:buSzPct val="50000"/>
              <a:buFont typeface="Wingdings" pitchFamily="2" charset="2"/>
              <a:buChar char="u"/>
              <a:tabLst>
                <a:tab pos="285750" algn="l"/>
              </a:tabLst>
              <a:defRPr/>
            </a:pPr>
            <a:r xmlns:a="http://schemas.openxmlformats.org/drawingml/2006/main">
              <a:rPr lang="vi" sz="2800" dirty="0"/>
              <a:t>Ưu tiên cho các lớp chung là sử dụng các giao diện chung, chẳng hạn như </a:t>
            </a:r>
            <a:r xmlns:a="http://schemas.openxmlformats.org/drawingml/2006/main">
              <a:rPr lang="vi" sz="2800" dirty="0" err="1"/>
              <a:t>IComparable </a:t>
            </a:r>
            <a:r xmlns:a="http://schemas.openxmlformats.org/drawingml/2006/main">
              <a:rPr lang="vi" sz="2800" dirty="0"/>
              <a:t>&lt;T&gt; thay vì </a:t>
            </a:r>
            <a:r xmlns:a="http://schemas.openxmlformats.org/drawingml/2006/main">
              <a:rPr lang="vi" sz="2800" dirty="0" err="1"/>
              <a:t>IComparable </a:t>
            </a:r>
            <a:r xmlns:a="http://schemas.openxmlformats.org/drawingml/2006/main">
              <a:rPr lang="vi" sz="2800" dirty="0"/>
              <a:t>, để tránh các thao tác đóng hộp và mở hộp trên các loại giá trị</a:t>
            </a:r>
          </a:p>
          <a:p>
            <a:pPr xmlns:a="http://schemas.openxmlformats.org/drawingml/2006/main" marL="342900" marR="13335" indent="-342900" algn="just">
              <a:spcBef>
                <a:spcPts val="1100"/>
              </a:spcBef>
              <a:spcAft>
                <a:spcPts val="1100"/>
              </a:spcAft>
              <a:buClr>
                <a:srgbClr val="973735"/>
              </a:buClr>
              <a:buSzPct val="50000"/>
              <a:buFont typeface="Wingdings" pitchFamily="2" charset="2"/>
              <a:buChar char="u"/>
              <a:tabLst>
                <a:tab pos="285750" algn="l"/>
              </a:tabLst>
              <a:defRPr/>
            </a:pPr>
            <a:r xmlns:a="http://schemas.openxmlformats.org/drawingml/2006/main">
              <a:rPr lang="vi" sz="2800" dirty="0"/>
              <a:t>Thư viện lớp .NET định nghĩa một số giao diện chung để sử dụng với các lớp tập hợp trong </a:t>
            </a:r>
            <a:r xmlns:a="http://schemas.openxmlformats.org/drawingml/2006/main">
              <a:rPr lang="vi" sz="2800" dirty="0"/>
              <a:t>không gian tên </a:t>
            </a:r>
            <a:r xmlns:a="http://schemas.openxmlformats.org/drawingml/2006/main">
              <a:rPr lang="vi" sz="2800" dirty="0" err="1"/>
              <a:t>System.Collections.Generic</a:t>
            </a:r>
          </a:p>
          <a:p>
            <a:pPr xmlns:a="http://schemas.openxmlformats.org/drawingml/2006/main" marL="342900" marR="13335" indent="-342900" algn="just">
              <a:spcBef>
                <a:spcPts val="1100"/>
              </a:spcBef>
              <a:spcAft>
                <a:spcPts val="1100"/>
              </a:spcAft>
              <a:buClr>
                <a:srgbClr val="973735"/>
              </a:buClr>
              <a:buSzPct val="50000"/>
              <a:buFont typeface="Wingdings" pitchFamily="2" charset="2"/>
              <a:buChar char="u"/>
              <a:tabLst>
                <a:tab pos="285750" algn="l"/>
              </a:tabLst>
              <a:defRPr/>
            </a:pPr>
            <a:r xmlns:a="http://schemas.openxmlformats.org/drawingml/2006/main">
              <a:rPr lang="vi" sz="2800" dirty="0"/>
              <a:t>Khi một giao diện được chỉ định làm ràng buộc đối với một tham số loại, chỉ những loại triển khai giao diện mới có thể được sử dụng</a:t>
            </a:r>
            <a:endParaRPr xmlns:a="http://schemas.openxmlformats.org/drawingml/2006/main" sz="2800"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xmlns:a="http://schemas.openxmlformats.org/drawingml/2006/main">
              <a:lnSpc>
                <a:spcPct val="80000"/>
              </a:lnSpc>
            </a:pPr>
            <a:r xmlns:a="http://schemas.openxmlformats.org/drawingml/2006/main">
              <a:rPr lang="vi" sz="4000" b="1"/>
              <a:t>Giao diện chung</a:t>
            </a:r>
            <a:endParaRPr xmlns:a="http://schemas.openxmlformats.org/drawingml/2006/main" lang="en-US" sz="4000" b="1" dirty="0"/>
          </a:p>
        </p:txBody>
      </p:sp>
    </p:spTree>
    <p:extLst>
      <p:ext uri="{BB962C8B-B14F-4D97-AF65-F5344CB8AC3E}">
        <p14:creationId xmlns:p14="http://schemas.microsoft.com/office/powerpoint/2010/main" val="14487455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xmlns:a="http://schemas.openxmlformats.org/drawingml/2006/main">
              <a:lnSpc>
                <a:spcPct val="80000"/>
              </a:lnSpc>
            </a:pPr>
            <a:r xmlns:a="http://schemas.openxmlformats.org/drawingml/2006/main">
              <a:rPr lang="vi" sz="4000" b="1"/>
              <a:t>Giao diện chung</a:t>
            </a:r>
            <a:endParaRPr xmlns:a="http://schemas.openxmlformats.org/drawingml/2006/main" lang="en-US" sz="4000" b="1" dirty="0"/>
          </a:p>
        </p:txBody>
      </p:sp>
      <p:pic>
        <p:nvPicPr>
          <p:cNvPr id="12" name="Picture 11">
            <a:extLst>
              <a:ext uri="{FF2B5EF4-FFF2-40B4-BE49-F238E27FC236}">
                <a16:creationId xmlns:a16="http://schemas.microsoft.com/office/drawing/2014/main" id="{FF027ED9-E09C-451A-83C5-EFDD3F4DADA9}"/>
              </a:ext>
            </a:extLst>
          </p:cNvPr>
          <p:cNvPicPr>
            <a:picLocks noChangeAspect="1"/>
          </p:cNvPicPr>
          <p:nvPr/>
        </p:nvPicPr>
        <p:blipFill>
          <a:blip r:embed="rId3"/>
          <a:stretch>
            <a:fillRect/>
          </a:stretch>
        </p:blipFill>
        <p:spPr>
          <a:xfrm>
            <a:off x="1" y="1643556"/>
            <a:ext cx="6096000" cy="3595688"/>
          </a:xfrm>
          <a:prstGeom prst="rect">
            <a:avLst/>
          </a:prstGeom>
        </p:spPr>
      </p:pic>
      <p:pic>
        <p:nvPicPr>
          <p:cNvPr id="14" name="Picture 13">
            <a:extLst>
              <a:ext uri="{FF2B5EF4-FFF2-40B4-BE49-F238E27FC236}">
                <a16:creationId xmlns:a16="http://schemas.microsoft.com/office/drawing/2014/main" id="{E88DC889-BD63-4D10-B3F7-D84F4E4D5288}"/>
              </a:ext>
            </a:extLst>
          </p:cNvPr>
          <p:cNvPicPr>
            <a:picLocks noChangeAspect="1"/>
          </p:cNvPicPr>
          <p:nvPr/>
        </p:nvPicPr>
        <p:blipFill>
          <a:blip r:embed="rId4"/>
          <a:stretch>
            <a:fillRect/>
          </a:stretch>
        </p:blipFill>
        <p:spPr>
          <a:xfrm>
            <a:off x="6124898" y="1923390"/>
            <a:ext cx="6067101" cy="3273439"/>
          </a:xfrm>
          <a:prstGeom prst="rect">
            <a:avLst/>
          </a:prstGeom>
        </p:spPr>
      </p:pic>
      <p:pic>
        <p:nvPicPr>
          <p:cNvPr id="16" name="Picture 15">
            <a:extLst>
              <a:ext uri="{FF2B5EF4-FFF2-40B4-BE49-F238E27FC236}">
                <a16:creationId xmlns:a16="http://schemas.microsoft.com/office/drawing/2014/main" id="{E51CCEB8-260A-4FB9-9347-15F23DA68500}"/>
              </a:ext>
            </a:extLst>
          </p:cNvPr>
          <p:cNvPicPr>
            <a:picLocks noChangeAspect="1"/>
          </p:cNvPicPr>
          <p:nvPr/>
        </p:nvPicPr>
        <p:blipFill>
          <a:blip r:embed="rId5"/>
          <a:stretch>
            <a:fillRect/>
          </a:stretch>
        </p:blipFill>
        <p:spPr>
          <a:xfrm>
            <a:off x="6931887" y="5377148"/>
            <a:ext cx="4329088" cy="1046024"/>
          </a:xfrm>
          <a:prstGeom prst="rect">
            <a:avLst/>
          </a:prstGeom>
        </p:spPr>
      </p:pic>
    </p:spTree>
    <p:extLst>
      <p:ext uri="{BB962C8B-B14F-4D97-AF65-F5344CB8AC3E}">
        <p14:creationId xmlns:p14="http://schemas.microsoft.com/office/powerpoint/2010/main" val="12828708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ABFEBAB-D98A-4152-8E7D-7971667D91D5}"/>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B449172B-3800-4236-802E-B1C87CBADD25}"/>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8" name="Title 1">
            <a:extLst>
              <a:ext uri="{FF2B5EF4-FFF2-40B4-BE49-F238E27FC236}">
                <a16:creationId xmlns:a16="http://schemas.microsoft.com/office/drawing/2014/main" id="{96D51581-2E0D-4AE7-A63D-345DA91600B0}"/>
              </a:ext>
            </a:extLst>
          </p:cNvPr>
          <p:cNvSpPr>
            <a:spLocks noGrp="1"/>
          </p:cNvSpPr>
          <p:nvPr>
            <p:ph type="title"/>
          </p:nvPr>
        </p:nvSpPr>
        <p:spPr>
          <a:xfrm>
            <a:off x="270643" y="730987"/>
            <a:ext cx="8043040" cy="498723"/>
          </a:xfrm>
        </p:spPr>
        <p:txBody>
          <a:bodyPr>
            <a:noAutofit/>
          </a:bodyPr>
          <a:lstStyle/>
          <a:p>
            <a:pPr xmlns:a="http://schemas.openxmlformats.org/drawingml/2006/main">
              <a:lnSpc>
                <a:spcPct val="80000"/>
              </a:lnSpc>
            </a:pPr>
            <a:r xmlns:a="http://schemas.openxmlformats.org/drawingml/2006/main">
              <a:rPr lang="vi" sz="4000" b="1"/>
              <a:t>Giá trị mặc định trong Generics</a:t>
            </a:r>
          </a:p>
        </p:txBody>
      </p:sp>
      <p:sp>
        <p:nvSpPr>
          <p:cNvPr id="10" name="TextBox 9">
            <a:extLst>
              <a:ext uri="{FF2B5EF4-FFF2-40B4-BE49-F238E27FC236}">
                <a16:creationId xmlns:a16="http://schemas.microsoft.com/office/drawing/2014/main" id="{4AE05B59-1C36-4892-B633-09C775DC8CE9}"/>
              </a:ext>
            </a:extLst>
          </p:cNvPr>
          <p:cNvSpPr txBox="1"/>
          <p:nvPr/>
        </p:nvSpPr>
        <p:spPr>
          <a:xfrm>
            <a:off x="-83187" y="1297386"/>
            <a:ext cx="12159958" cy="1305165"/>
          </a:xfrm>
          <a:prstGeom prst="rect">
            <a:avLst/>
          </a:prstGeom>
          <a:noFill/>
        </p:spPr>
        <p:txBody>
          <a:bodyPr wrap="square">
            <a:spAutoFit/>
          </a:bodyPr>
          <a:lstStyle/>
          <a:p>
            <a:pPr xmlns:a="http://schemas.openxmlformats.org/drawingml/2006/main" marL="342900" marR="13335" indent="-342900" algn="just">
              <a:lnSpc>
                <a:spcPct val="150000"/>
              </a:lnSpc>
              <a:spcBef>
                <a:spcPts val="600"/>
              </a:spcBef>
              <a:spcAft>
                <a:spcPts val="600"/>
              </a:spcAft>
              <a:buClr>
                <a:srgbClr val="973735"/>
              </a:buClr>
              <a:buSzPct val="50000"/>
              <a:buFont typeface="Wingdings" pitchFamily="2" charset="2"/>
              <a:buChar char="u"/>
              <a:tabLst>
                <a:tab pos="285750" algn="l"/>
              </a:tabLst>
              <a:defRPr/>
            </a:pPr>
            <a:r xmlns:a="http://schemas.openxmlformats.org/drawingml/2006/main">
              <a:rPr lang="vi" sz="2800"/>
              <a:t>Với từ khóa </a:t>
            </a:r>
            <a:r xmlns:a="http://schemas.openxmlformats.org/drawingml/2006/main">
              <a:rPr lang="vi" sz="2800">
                <a:solidFill>
                  <a:srgbClr val="0070C0"/>
                </a:solidFill>
              </a:rPr>
              <a:t>mặc định </a:t>
            </a:r>
            <a:r xmlns:a="http://schemas.openxmlformats.org/drawingml/2006/main">
              <a:rPr lang="vi" sz="2800"/>
              <a:t>, </a:t>
            </a:r>
            <a:r xmlns:a="http://schemas.openxmlformats.org/drawingml/2006/main">
              <a:rPr lang="vi" sz="2800" b="1"/>
              <a:t>null </a:t>
            </a:r>
            <a:r xmlns:a="http://schemas.openxmlformats.org/drawingml/2006/main">
              <a:rPr lang="vi" sz="2800"/>
              <a:t>được gán cho loại tham chiếu và </a:t>
            </a:r>
            <a:r xmlns:a="http://schemas.openxmlformats.org/drawingml/2006/main">
              <a:rPr lang="vi" sz="2800" b="1"/>
              <a:t>0 </a:t>
            </a:r>
            <a:r xmlns:a="http://schemas.openxmlformats.org/drawingml/2006/main">
              <a:rPr lang="vi" sz="2800"/>
              <a:t>được gán cho loại giá trị</a:t>
            </a:r>
          </a:p>
        </p:txBody>
      </p:sp>
      <p:pic>
        <p:nvPicPr>
          <p:cNvPr id="12" name="Picture 11">
            <a:extLst>
              <a:ext uri="{FF2B5EF4-FFF2-40B4-BE49-F238E27FC236}">
                <a16:creationId xmlns:a16="http://schemas.microsoft.com/office/drawing/2014/main" id="{4A7D44A1-F394-4E86-B8EC-0228B8B0A9B3}"/>
              </a:ext>
            </a:extLst>
          </p:cNvPr>
          <p:cNvPicPr>
            <a:picLocks noChangeAspect="1"/>
          </p:cNvPicPr>
          <p:nvPr/>
        </p:nvPicPr>
        <p:blipFill>
          <a:blip r:embed="rId2"/>
          <a:stretch>
            <a:fillRect/>
          </a:stretch>
        </p:blipFill>
        <p:spPr>
          <a:xfrm>
            <a:off x="2299753" y="3008275"/>
            <a:ext cx="7993842" cy="2319586"/>
          </a:xfrm>
          <a:prstGeom prst="rect">
            <a:avLst/>
          </a:prstGeom>
        </p:spPr>
      </p:pic>
    </p:spTree>
    <p:extLst>
      <p:ext uri="{BB962C8B-B14F-4D97-AF65-F5344CB8AC3E}">
        <p14:creationId xmlns:p14="http://schemas.microsoft.com/office/powerpoint/2010/main" val="1608894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59781" y="1676225"/>
            <a:ext cx="11685074" cy="4481100"/>
          </a:xfrm>
        </p:spPr>
        <p:txBody>
          <a:bodyPr>
            <a:noAutofit/>
          </a:bodyPr>
          <a:lstStyle/>
          <a:p>
            <a:pPr xmlns:a="http://schemas.openxmlformats.org/drawingml/2006/main" marL="342900" indent="-342900">
              <a:lnSpc>
                <a:spcPct val="100000"/>
              </a:lnSpc>
              <a:spcBef>
                <a:spcPts val="600"/>
              </a:spcBef>
              <a:spcAft>
                <a:spcPts val="600"/>
              </a:spcAft>
              <a:buClr>
                <a:srgbClr val="973735"/>
              </a:buClr>
              <a:buSzPct val="50000"/>
              <a:buFont typeface="Wingdings" pitchFamily="2" charset="2"/>
              <a:buChar char="u"/>
              <a:defRPr/>
            </a:pPr>
            <a:r xmlns:a="http://schemas.openxmlformats.org/drawingml/2006/main">
              <a:rPr lang="vi" sz="2300"/>
              <a:t>Generic là gì? Lợi ích của thuốc generic</a:t>
            </a:r>
          </a:p>
          <a:p>
            <a:pPr xmlns:a="http://schemas.openxmlformats.org/drawingml/2006/main" marL="342900" indent="-342900">
              <a:lnSpc>
                <a:spcPct val="100000"/>
              </a:lnSpc>
              <a:spcBef>
                <a:spcPts val="600"/>
              </a:spcBef>
              <a:spcAft>
                <a:spcPts val="600"/>
              </a:spcAft>
              <a:buClr>
                <a:srgbClr val="973735"/>
              </a:buClr>
              <a:buSzPct val="50000"/>
              <a:buFont typeface="Wingdings" pitchFamily="2" charset="2"/>
              <a:buChar char="u"/>
              <a:defRPr/>
            </a:pPr>
            <a:r xmlns:a="http://schemas.openxmlformats.org/drawingml/2006/main">
              <a:rPr lang="vi" sz="2300"/>
              <a:t>Demo các lớp Generics, các phương thức Generics và các giao diện Generics</a:t>
            </a:r>
          </a:p>
          <a:p>
            <a:pPr xmlns:a="http://schemas.openxmlformats.org/drawingml/2006/main" marL="342900" indent="-342900">
              <a:lnSpc>
                <a:spcPct val="100000"/>
              </a:lnSpc>
              <a:spcBef>
                <a:spcPts val="600"/>
              </a:spcBef>
              <a:spcAft>
                <a:spcPts val="600"/>
              </a:spcAft>
              <a:buClr>
                <a:srgbClr val="973735"/>
              </a:buClr>
              <a:buSzPct val="50000"/>
              <a:buFont typeface="Wingdings" pitchFamily="2" charset="2"/>
              <a:buChar char="u"/>
              <a:defRPr/>
            </a:pPr>
            <a:r xmlns:a="http://schemas.openxmlformats.org/drawingml/2006/main">
              <a:rPr lang="vi" sz="2300"/>
              <a:t>Giải thích các ràng buộc về tham số loại</a:t>
            </a:r>
          </a:p>
          <a:p>
            <a:pPr xmlns:a="http://schemas.openxmlformats.org/drawingml/2006/main" marL="342900" indent="-342900">
              <a:lnSpc>
                <a:spcPct val="100000"/>
              </a:lnSpc>
              <a:spcBef>
                <a:spcPts val="600"/>
              </a:spcBef>
              <a:spcAft>
                <a:spcPts val="600"/>
              </a:spcAft>
              <a:buClr>
                <a:srgbClr val="973735"/>
              </a:buClr>
              <a:buSzPct val="50000"/>
              <a:buFont typeface="Wingdings" pitchFamily="2" charset="2"/>
              <a:buChar char="u"/>
              <a:defRPr/>
            </a:pPr>
            <a:r xmlns:a="http://schemas.openxmlformats.org/drawingml/2006/main">
              <a:rPr lang="vi" sz="2300"/>
              <a:t>Giải thích các giá trị mặc định trong Generics</a:t>
            </a:r>
          </a:p>
          <a:p>
            <a:pPr xmlns:a="http://schemas.openxmlformats.org/drawingml/2006/main" marL="342900" indent="-342900">
              <a:lnSpc>
                <a:spcPct val="100000"/>
              </a:lnSpc>
              <a:spcBef>
                <a:spcPts val="600"/>
              </a:spcBef>
              <a:spcAft>
                <a:spcPts val="600"/>
              </a:spcAft>
              <a:buClr>
                <a:srgbClr val="973735"/>
              </a:buClr>
              <a:buSzPct val="50000"/>
              <a:buFont typeface="Wingdings" pitchFamily="2" charset="2"/>
              <a:buChar char="u"/>
              <a:defRPr/>
            </a:pPr>
            <a:r xmlns:a="http://schemas.openxmlformats.org/drawingml/2006/main">
              <a:rPr lang="vi" sz="2300"/>
              <a:t>Tổng quan về Bộ sưu tập</a:t>
            </a:r>
          </a:p>
          <a:p>
            <a:pPr xmlns:a="http://schemas.openxmlformats.org/drawingml/2006/main" marL="342900" indent="-342900">
              <a:lnSpc>
                <a:spcPct val="100000"/>
              </a:lnSpc>
              <a:spcBef>
                <a:spcPts val="600"/>
              </a:spcBef>
              <a:spcAft>
                <a:spcPts val="600"/>
              </a:spcAft>
              <a:buClr>
                <a:srgbClr val="973735"/>
              </a:buClr>
              <a:buSzPct val="50000"/>
              <a:buFont typeface="Wingdings" pitchFamily="2" charset="2"/>
              <a:buChar char="u"/>
              <a:defRPr/>
            </a:pPr>
            <a:r xmlns:a="http://schemas.openxmlformats.org/drawingml/2006/main">
              <a:rPr lang="vi" sz="2300"/>
              <a:t>Giải thích về bộ sưu tập chung: Lớp List&lt;T&gt;, Lớp SortedSet&lt;T&gt;, Từ điển&lt;TKey, TValue&gt;, Lớp LinkList&lt;T&gt; và Giao diện IEnumerable&lt;T&gt;</a:t>
            </a:r>
          </a:p>
          <a:p>
            <a:pPr xmlns:a="http://schemas.openxmlformats.org/drawingml/2006/main" marL="342900" indent="-342900">
              <a:lnSpc>
                <a:spcPct val="100000"/>
              </a:lnSpc>
              <a:spcBef>
                <a:spcPts val="600"/>
              </a:spcBef>
              <a:spcAft>
                <a:spcPts val="600"/>
              </a:spcAft>
              <a:buClr>
                <a:srgbClr val="973735"/>
              </a:buClr>
              <a:buSzPct val="50000"/>
              <a:buFont typeface="Wingdings" pitchFamily="2" charset="2"/>
              <a:buChar char="u"/>
              <a:defRPr/>
            </a:pPr>
            <a:r xmlns:a="http://schemas.openxmlformats.org/drawingml/2006/main">
              <a:rPr lang="vi" sz="2300"/>
              <a:t>Bản trình diễn sử dụng bộ sưu tập chung: Lớp List&lt;T&gt;, lớp SortedSet&lt;T&gt; và Giao diện IEnumerable&lt;T&gt;</a:t>
            </a:r>
          </a:p>
          <a:p>
            <a:pPr marL="342900" indent="-342900">
              <a:lnSpc>
                <a:spcPct val="100000"/>
              </a:lnSpc>
              <a:spcBef>
                <a:spcPts val="600"/>
              </a:spcBef>
              <a:spcAft>
                <a:spcPts val="600"/>
              </a:spcAft>
              <a:buClr>
                <a:srgbClr val="973735"/>
              </a:buClr>
              <a:buSzPct val="50000"/>
              <a:buFont typeface="Wingdings" pitchFamily="2" charset="2"/>
              <a:buChar char="u"/>
              <a:defRPr/>
            </a:pPr>
            <a:endParaRPr lang="en-US" sz="2300"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359781" y="700675"/>
            <a:ext cx="10806720" cy="748017"/>
          </a:xfrm>
        </p:spPr>
        <p:txBody>
          <a:bodyPr>
            <a:normAutofit/>
          </a:bodyPr>
          <a:lstStyle/>
          <a:p>
            <a:r xmlns:a="http://schemas.openxmlformats.org/drawingml/2006/main">
              <a:rPr lang="vi" sz="4000" b="1" dirty="0"/>
              <a:t>Mục tiêu</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Bộ sưu tập trong C#</a:t>
            </a:r>
            <a:endParaRPr xmlns:a="http://schemas.openxmlformats.org/drawingml/2006/main" lang="en-US" sz="4400" dirty="0">
              <a:solidFill>
                <a:schemeClr val="accent2"/>
              </a:solidFill>
            </a:endParaRPr>
          </a:p>
        </p:txBody>
      </p:sp>
    </p:spTree>
    <p:extLst>
      <p:ext uri="{BB962C8B-B14F-4D97-AF65-F5344CB8AC3E}">
        <p14:creationId xmlns:p14="http://schemas.microsoft.com/office/powerpoint/2010/main" val="15661133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64649" y="773028"/>
            <a:ext cx="11154101" cy="498723"/>
          </a:xfrm>
        </p:spPr>
        <p:txBody>
          <a:bodyPr>
            <a:noAutofit/>
          </a:bodyPr>
          <a:lstStyle/>
          <a:p>
            <a:pPr xmlns:a="http://schemas.openxmlformats.org/drawingml/2006/main">
              <a:lnSpc>
                <a:spcPct val="80000"/>
              </a:lnSpc>
            </a:pPr>
            <a:r xmlns:a="http://schemas.openxmlformats.org/drawingml/2006/main">
              <a:rPr lang="vi" sz="4000" b="1"/>
              <a:t>Giao diện và loại bộ sưu tập</a:t>
            </a:r>
            <a:endParaRPr xmlns:a="http://schemas.openxmlformats.org/drawingml/2006/main" lang="en-US" sz="4000" b="1" dirty="0"/>
          </a:p>
        </p:txBody>
      </p:sp>
      <p:sp>
        <p:nvSpPr>
          <p:cNvPr id="9" name="TextBox 8">
            <a:extLst>
              <a:ext uri="{FF2B5EF4-FFF2-40B4-BE49-F238E27FC236}">
                <a16:creationId xmlns:a16="http://schemas.microsoft.com/office/drawing/2014/main" id="{B4B1143B-D2E1-40E3-95A2-8355B08CD5BE}"/>
              </a:ext>
            </a:extLst>
          </p:cNvPr>
          <p:cNvSpPr txBox="1"/>
          <p:nvPr/>
        </p:nvSpPr>
        <p:spPr>
          <a:xfrm>
            <a:off x="-39757" y="1520927"/>
            <a:ext cx="12125739" cy="4708981"/>
          </a:xfrm>
          <a:prstGeom prst="rect">
            <a:avLst/>
          </a:prstGeom>
          <a:noFill/>
        </p:spPr>
        <p:txBody>
          <a:bodyPr wrap="square">
            <a:spAutoFit/>
          </a:bodyPr>
          <a:lstStyle/>
          <a:p>
            <a:pPr xmlns:a="http://schemas.openxmlformats.org/drawingml/2006/main" marL="342900" marR="13335" indent="-342900" algn="just">
              <a:spcBef>
                <a:spcPts val="600"/>
              </a:spcBef>
              <a:spcAft>
                <a:spcPts val="600"/>
              </a:spcAft>
              <a:buClr>
                <a:srgbClr val="973735"/>
              </a:buClr>
              <a:buSzPct val="50000"/>
              <a:buFont typeface="Wingdings" pitchFamily="2" charset="2"/>
              <a:buChar char="u"/>
              <a:tabLst>
                <a:tab pos="285750" algn="l"/>
              </a:tabLst>
              <a:defRPr/>
            </a:pPr>
            <a:r xmlns:a="http://schemas.openxmlformats.org/drawingml/2006/main">
              <a:rPr lang="vi" sz="2600" dirty="0"/>
              <a:t>Hầu hết các lớp bộ sưu tập đều nằm trong </a:t>
            </a:r>
            <a:r xmlns:a="http://schemas.openxmlformats.org/drawingml/2006/main">
              <a:rPr lang="vi" sz="2600" dirty="0"/>
              <a:t>các không gian tên </a:t>
            </a:r>
            <a:r xmlns:a="http://schemas.openxmlformats.org/drawingml/2006/main">
              <a:rPr lang="vi" sz="2600" dirty="0" err="1"/>
              <a:t>System.Collections </a:t>
            </a:r>
            <a:r xmlns:a="http://schemas.openxmlformats.org/drawingml/2006/main">
              <a:rPr lang="vi" sz="2600" dirty="0"/>
              <a:t>và </a:t>
            </a:r>
            <a:r xmlns:a="http://schemas.openxmlformats.org/drawingml/2006/main">
              <a:rPr lang="vi" sz="2600" dirty="0" err="1"/>
              <a:t>System.Collections.Generic</a:t>
            </a:r>
          </a:p>
          <a:p>
            <a:pPr xmlns:a="http://schemas.openxmlformats.org/drawingml/2006/main" marL="342900" marR="13335" indent="-342900" algn="just">
              <a:spcBef>
                <a:spcPts val="600"/>
              </a:spcBef>
              <a:spcAft>
                <a:spcPts val="600"/>
              </a:spcAft>
              <a:buClr>
                <a:srgbClr val="973735"/>
              </a:buClr>
              <a:buSzPct val="50000"/>
              <a:buFont typeface="Wingdings" pitchFamily="2" charset="2"/>
              <a:buChar char="u"/>
              <a:tabLst>
                <a:tab pos="285750" algn="l"/>
              </a:tabLst>
              <a:defRPr/>
            </a:pPr>
            <a:r xmlns:a="http://schemas.openxmlformats.org/drawingml/2006/main">
              <a:rPr lang="vi" sz="2600" dirty="0"/>
              <a:t>Các lớp bộ sưu tập chung được đặt trong </a:t>
            </a:r>
            <a:r xmlns:a="http://schemas.openxmlformats.org/drawingml/2006/main">
              <a:rPr lang="vi" sz="2600" dirty="0"/>
              <a:t>không gian tên </a:t>
            </a:r>
            <a:r xmlns:a="http://schemas.openxmlformats.org/drawingml/2006/main">
              <a:rPr lang="vi" sz="2600" dirty="0" err="1"/>
              <a:t>System.Collections.Generic</a:t>
            </a:r>
          </a:p>
          <a:p>
            <a:pPr xmlns:a="http://schemas.openxmlformats.org/drawingml/2006/main" marL="342900" marR="13335" indent="-342900" algn="just">
              <a:spcBef>
                <a:spcPts val="600"/>
              </a:spcBef>
              <a:spcAft>
                <a:spcPts val="600"/>
              </a:spcAft>
              <a:buClr>
                <a:srgbClr val="973735"/>
              </a:buClr>
              <a:buSzPct val="50000"/>
              <a:buFont typeface="Wingdings" pitchFamily="2" charset="2"/>
              <a:buChar char="u"/>
              <a:tabLst>
                <a:tab pos="285750" algn="l"/>
              </a:tabLst>
              <a:defRPr/>
            </a:pPr>
            <a:r xmlns:a="http://schemas.openxmlformats.org/drawingml/2006/main">
              <a:rPr lang="vi" sz="2600" dirty="0"/>
              <a:t>Các lớp bộ sưu tập dành riêng cho một loại cụ thể được đặt trong </a:t>
            </a:r>
            <a:r xmlns:a="http://schemas.openxmlformats.org/drawingml/2006/main">
              <a:rPr lang="vi" sz="2600" dirty="0"/>
              <a:t>không gian tên </a:t>
            </a:r>
            <a:r xmlns:a="http://schemas.openxmlformats.org/drawingml/2006/main">
              <a:rPr lang="vi" sz="2600" dirty="0" err="1"/>
              <a:t>System.Collections.specialized</a:t>
            </a:r>
          </a:p>
          <a:p>
            <a:pPr xmlns:a="http://schemas.openxmlformats.org/drawingml/2006/main" marL="342900" marR="13335" indent="-342900" algn="just">
              <a:spcBef>
                <a:spcPts val="600"/>
              </a:spcBef>
              <a:spcAft>
                <a:spcPts val="600"/>
              </a:spcAft>
              <a:buClr>
                <a:srgbClr val="973735"/>
              </a:buClr>
              <a:buSzPct val="50000"/>
              <a:buFont typeface="Wingdings" pitchFamily="2" charset="2"/>
              <a:buChar char="u"/>
              <a:tabLst>
                <a:tab pos="285750" algn="l"/>
              </a:tabLst>
              <a:defRPr/>
            </a:pPr>
            <a:r xmlns:a="http://schemas.openxmlformats.org/drawingml/2006/main">
              <a:rPr lang="vi" sz="2600" dirty="0"/>
              <a:t>Các lớp bộ sưu tập an toàn theo luồng nằm trong </a:t>
            </a:r>
            <a:r xmlns:a="http://schemas.openxmlformats.org/drawingml/2006/main">
              <a:rPr lang="vi" sz="2600" dirty="0"/>
              <a:t>không gian tên </a:t>
            </a:r>
            <a:r xmlns:a="http://schemas.openxmlformats.org/drawingml/2006/main">
              <a:rPr lang="vi" sz="2600" dirty="0" err="1"/>
              <a:t>System.Collections.Concurrent</a:t>
            </a:r>
          </a:p>
          <a:p>
            <a:pPr xmlns:a="http://schemas.openxmlformats.org/drawingml/2006/main" marL="342900" marR="13335" indent="-342900" algn="just">
              <a:spcBef>
                <a:spcPts val="600"/>
              </a:spcBef>
              <a:spcAft>
                <a:spcPts val="600"/>
              </a:spcAft>
              <a:buClr>
                <a:srgbClr val="973735"/>
              </a:buClr>
              <a:buSzPct val="50000"/>
              <a:buFont typeface="Wingdings" pitchFamily="2" charset="2"/>
              <a:buChar char="u"/>
              <a:tabLst>
                <a:tab pos="285750" algn="l"/>
              </a:tabLst>
              <a:defRPr/>
            </a:pPr>
            <a:r xmlns:a="http://schemas.openxmlformats.org/drawingml/2006/main">
              <a:rPr lang="vi" sz="2600" dirty="0"/>
              <a:t>Bảng sau mô tả các giao diện quan trọng nhất được triển khai bởi bộ sưu tập và danh sách</a:t>
            </a:r>
          </a:p>
        </p:txBody>
      </p:sp>
    </p:spTree>
    <p:extLst>
      <p:ext uri="{BB962C8B-B14F-4D97-AF65-F5344CB8AC3E}">
        <p14:creationId xmlns:p14="http://schemas.microsoft.com/office/powerpoint/2010/main" val="10153524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564626-F388-41B1-9645-DD9E615E0BDA}"/>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4A5A61EC-A464-46E4-BCFC-B17B12B7AC16}"/>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6" name="Title 1">
            <a:extLst>
              <a:ext uri="{FF2B5EF4-FFF2-40B4-BE49-F238E27FC236}">
                <a16:creationId xmlns:a16="http://schemas.microsoft.com/office/drawing/2014/main" id="{113ECD55-AA3C-411C-8989-4C82C8D88A90}"/>
              </a:ext>
            </a:extLst>
          </p:cNvPr>
          <p:cNvSpPr>
            <a:spLocks noGrp="1"/>
          </p:cNvSpPr>
          <p:nvPr>
            <p:ph type="title"/>
          </p:nvPr>
        </p:nvSpPr>
        <p:spPr>
          <a:xfrm>
            <a:off x="-19419" y="1622686"/>
            <a:ext cx="11054992" cy="312131"/>
          </a:xfrm>
        </p:spPr>
        <p:txBody>
          <a:bodyPr>
            <a:noAutofit/>
          </a:bodyPr>
          <a:lstStyle/>
          <a:p>
            <a:pPr xmlns:a="http://schemas.openxmlformats.org/drawingml/2006/main" marL="342900" marR="13335" indent="-342900" algn="just">
              <a:lnSpc>
                <a:spcPct val="100000"/>
              </a:lnSpc>
              <a:spcBef>
                <a:spcPts val="0"/>
              </a:spcBef>
              <a:buClr>
                <a:srgbClr val="973735"/>
              </a:buClr>
              <a:buSzPct val="50000"/>
              <a:buFont typeface="Wingdings" pitchFamily="2" charset="2"/>
              <a:buChar char="u"/>
              <a:tabLst>
                <a:tab pos="285750" algn="l"/>
              </a:tabLst>
              <a:defRPr/>
            </a:pPr>
            <a:r xmlns:a="http://schemas.openxmlformats.org/drawingml/2006/main">
              <a:rPr lang="vi" sz="2600">
                <a:latin typeface="+mn-lt"/>
                <a:ea typeface="+mn-ea"/>
                <a:cs typeface="+mn-cs"/>
              </a:rPr>
              <a:t>Các giao diện chính được hỗ trợ bởi các lớp System.Collections.Generic</a:t>
            </a:r>
            <a:endParaRPr xmlns:a="http://schemas.openxmlformats.org/drawingml/2006/main" lang="en-US" sz="2600" dirty="0">
              <a:latin typeface="+mn-lt"/>
              <a:ea typeface="+mn-ea"/>
              <a:cs typeface="+mn-cs"/>
            </a:endParaRPr>
          </a:p>
        </p:txBody>
      </p:sp>
      <p:graphicFrame>
        <p:nvGraphicFramePr>
          <p:cNvPr id="7" name="Table 6">
            <a:extLst>
              <a:ext uri="{FF2B5EF4-FFF2-40B4-BE49-F238E27FC236}">
                <a16:creationId xmlns:a16="http://schemas.microsoft.com/office/drawing/2014/main" id="{8A4B7D96-B9C1-416D-94C9-2FDEBB0C3949}"/>
              </a:ext>
            </a:extLst>
          </p:cNvPr>
          <p:cNvGraphicFramePr>
            <a:graphicFrameLocks noGrp="1"/>
          </p:cNvGraphicFramePr>
          <p:nvPr>
            <p:extLst>
              <p:ext uri="{D42A27DB-BD31-4B8C-83A1-F6EECF244321}">
                <p14:modId xmlns:p14="http://schemas.microsoft.com/office/powerpoint/2010/main" val="144401164"/>
              </p:ext>
            </p:extLst>
          </p:nvPr>
        </p:nvGraphicFramePr>
        <p:xfrm>
          <a:off x="99849" y="2108088"/>
          <a:ext cx="11992302" cy="4390728"/>
        </p:xfrm>
        <a:graphic>
          <a:graphicData uri="http://schemas.openxmlformats.org/drawingml/2006/table">
            <a:tbl>
              <a:tblPr firstRow="1" firstCol="1" bandRow="1"/>
              <a:tblGrid>
                <a:gridCol w="3862551">
                  <a:extLst>
                    <a:ext uri="{9D8B030D-6E8A-4147-A177-3AD203B41FA5}">
                      <a16:colId xmlns:a16="http://schemas.microsoft.com/office/drawing/2014/main" val="697101626"/>
                    </a:ext>
                  </a:extLst>
                </a:gridCol>
                <a:gridCol w="8129751">
                  <a:extLst>
                    <a:ext uri="{9D8B030D-6E8A-4147-A177-3AD203B41FA5}">
                      <a16:colId xmlns:a16="http://schemas.microsoft.com/office/drawing/2014/main" val="2938972651"/>
                    </a:ext>
                  </a:extLst>
                </a:gridCol>
              </a:tblGrid>
              <a:tr h="420412">
                <a:tc>
                  <a:txBody>
                    <a:bodyPr/>
                    <a:lstStyle/>
                    <a:p>
                      <a:pPr xmlns:a="http://schemas.openxmlformats.org/drawingml/2006/main" marL="0" marR="0" algn="l">
                        <a:lnSpc>
                          <a:spcPct val="107000"/>
                        </a:lnSpc>
                        <a:spcBef>
                          <a:spcPts val="0"/>
                        </a:spcBef>
                        <a:spcAft>
                          <a:spcPts val="0"/>
                        </a:spcAft>
                      </a:pPr>
                      <a:r xmlns:a="http://schemas.openxmlformats.org/drawingml/2006/main">
                        <a:rPr lang="vi" sz="2000" b="1">
                          <a:solidFill>
                            <a:srgbClr val="171717"/>
                          </a:solidFill>
                          <a:effectLst/>
                          <a:latin typeface="+mj-lt"/>
                          <a:ea typeface="Times New Roman" panose="02020603050405020304" pitchFamily="18" charset="0"/>
                          <a:cs typeface="Times New Roman" panose="02020603050405020304" pitchFamily="18" charset="0"/>
                        </a:rPr>
                        <a:t>Giao diện</a:t>
                      </a:r>
                      <a:endParaRPr xmlns:a="http://schemas.openxmlformats.org/drawingml/2006/main" lang="en-US" sz="20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a:txBody>
                    <a:bodyPr/>
                    <a:lstStyle/>
                    <a:p>
                      <a:pPr xmlns:a="http://schemas.openxmlformats.org/drawingml/2006/main" marL="0" marR="0" algn="l">
                        <a:lnSpc>
                          <a:spcPct val="107000"/>
                        </a:lnSpc>
                        <a:spcBef>
                          <a:spcPts val="0"/>
                        </a:spcBef>
                        <a:spcAft>
                          <a:spcPts val="0"/>
                        </a:spcAft>
                      </a:pPr>
                      <a:r xmlns:a="http://schemas.openxmlformats.org/drawingml/2006/main">
                        <a:rPr lang="vi" sz="2000" b="1">
                          <a:solidFill>
                            <a:srgbClr val="171717"/>
                          </a:solidFill>
                          <a:effectLst/>
                          <a:latin typeface="+mj-lt"/>
                          <a:ea typeface="Times New Roman" panose="02020603050405020304" pitchFamily="18" charset="0"/>
                          <a:cs typeface="Times New Roman" panose="02020603050405020304" pitchFamily="18" charset="0"/>
                        </a:rPr>
                        <a:t>Sự miêu tả</a:t>
                      </a:r>
                      <a:endParaRPr xmlns:a="http://schemas.openxmlformats.org/drawingml/2006/main" lang="en-US" sz="20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424079">
                <a:tc>
                  <a:txBody>
                    <a:bodyPr/>
                    <a:lstStyle/>
                    <a:p>
                      <a:pPr xmlns:a="http://schemas.openxmlformats.org/drawingml/2006/main" marL="0" marR="0" algn="l">
                        <a:lnSpc>
                          <a:spcPct val="107000"/>
                        </a:lnSpc>
                        <a:spcBef>
                          <a:spcPts val="0"/>
                        </a:spcBef>
                        <a:spcAft>
                          <a:spcPts val="0"/>
                        </a:spcAft>
                      </a:pPr>
                      <a:r xmlns:a="http://schemas.openxmlformats.org/drawingml/2006/main">
                        <a:rPr lang="vi" sz="2000" dirty="0" err="1">
                          <a:latin typeface="+mj-lt"/>
                        </a:rPr>
                        <a:t>Bộ sưu tập </a:t>
                      </a:r>
                      <a:r xmlns:a="http://schemas.openxmlformats.org/drawingml/2006/main">
                        <a:rPr lang="vi" sz="2000" dirty="0">
                          <a:latin typeface="+mj-lt"/>
                        </a:rPr>
                        <a:t>&lt;T&gt;</a:t>
                      </a:r>
                      <a:endParaRPr xmlns:a="http://schemas.openxmlformats.org/drawingml/2006/main" lang="en-US" sz="20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xmlns:a="http://schemas.openxmlformats.org/drawingml/2006/main" marL="0" marR="0" algn="just">
                        <a:lnSpc>
                          <a:spcPct val="107000"/>
                        </a:lnSpc>
                        <a:spcBef>
                          <a:spcPts val="0"/>
                        </a:spcBef>
                        <a:spcAft>
                          <a:spcPts val="0"/>
                        </a:spcAft>
                      </a:pPr>
                      <a:r xmlns:a="http://schemas.openxmlformats.org/drawingml/2006/main">
                        <a:rPr lang="vi" sz="2000">
                          <a:latin typeface="+mj-lt"/>
                        </a:rPr>
                        <a:t>Xác định các đặc điểm chung (ví dụ: kích thước, liệt kê và an toàn luồng) cho tất cả các loại bộ sưu tập chung</a:t>
                      </a:r>
                      <a:endParaRPr xmlns:a="http://schemas.openxmlformats.org/drawingml/2006/main"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569395">
                <a:tc>
                  <a:txBody>
                    <a:bodyPr/>
                    <a:lstStyle/>
                    <a:p>
                      <a:pPr xmlns:a="http://schemas.openxmlformats.org/drawingml/2006/main" marL="0" marR="0" algn="l">
                        <a:lnSpc>
                          <a:spcPct val="107000"/>
                        </a:lnSpc>
                        <a:spcBef>
                          <a:spcPts val="0"/>
                        </a:spcBef>
                        <a:spcAft>
                          <a:spcPts val="0"/>
                        </a:spcAft>
                      </a:pPr>
                      <a:r xmlns:a="http://schemas.openxmlformats.org/drawingml/2006/main">
                        <a:rPr lang="vi" sz="2000" dirty="0" err="1">
                          <a:latin typeface="+mj-lt"/>
                        </a:rPr>
                        <a:t>Trình so sánh </a:t>
                      </a:r>
                      <a:r xmlns:a="http://schemas.openxmlformats.org/drawingml/2006/main">
                        <a:rPr lang="vi" sz="2000" dirty="0">
                          <a:latin typeface="+mj-lt"/>
                        </a:rPr>
                        <a:t>&lt;T&gt;</a:t>
                      </a:r>
                      <a:endParaRPr xmlns:a="http://schemas.openxmlformats.org/drawingml/2006/main" lang="en-US" sz="20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xmlns:a="http://schemas.openxmlformats.org/drawingml/2006/main" marL="0" marR="0" algn="just">
                        <a:lnSpc>
                          <a:spcPct val="107000"/>
                        </a:lnSpc>
                        <a:spcBef>
                          <a:spcPts val="0"/>
                        </a:spcBef>
                        <a:spcAft>
                          <a:spcPts val="0"/>
                        </a:spcAft>
                      </a:pPr>
                      <a:r xmlns:a="http://schemas.openxmlformats.org/drawingml/2006/main">
                        <a:rPr lang="vi" sz="2000">
                          <a:latin typeface="+mj-lt"/>
                        </a:rPr>
                        <a:t>Xác định cách so sánh với các đối tượng</a:t>
                      </a:r>
                      <a:endParaRPr xmlns:a="http://schemas.openxmlformats.org/drawingml/2006/main"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r h="504496">
                <a:tc>
                  <a:txBody>
                    <a:bodyPr/>
                    <a:lstStyle/>
                    <a:p>
                      <a:pPr xmlns:a="http://schemas.openxmlformats.org/drawingml/2006/main" marL="0" marR="0" algn="l">
                        <a:lnSpc>
                          <a:spcPct val="107000"/>
                        </a:lnSpc>
                        <a:spcBef>
                          <a:spcPts val="0"/>
                        </a:spcBef>
                        <a:spcAft>
                          <a:spcPts val="0"/>
                        </a:spcAft>
                      </a:pPr>
                      <a:r xmlns:a="http://schemas.openxmlformats.org/drawingml/2006/main">
                        <a:rPr lang="vi" sz="2000" kern="1200" dirty="0" err="1">
                          <a:solidFill>
                            <a:schemeClr val="tx1"/>
                          </a:solidFill>
                          <a:effectLst/>
                          <a:latin typeface="+mj-lt"/>
                          <a:ea typeface="Calibri" panose="020F0502020204030204" pitchFamily="34" charset="0"/>
                          <a:cs typeface="Times New Roman" panose="02020603050405020304" pitchFamily="18" charset="0"/>
                        </a:rPr>
                        <a:t>IDictionary </a:t>
                      </a:r>
                      <a:r xmlns:a="http://schemas.openxmlformats.org/drawingml/2006/main">
                        <a:rPr lang="vi" sz="2000" kern="1200" dirty="0">
                          <a:solidFill>
                            <a:schemeClr val="tx1"/>
                          </a:solidFill>
                          <a:effectLst/>
                          <a:latin typeface="+mj-lt"/>
                          <a:ea typeface="Calibri" panose="020F0502020204030204" pitchFamily="34" charset="0"/>
                          <a:cs typeface="Times New Roman" panose="02020603050405020304" pitchFamily="18" charset="0"/>
                        </a:rPr>
                        <a:t>&lt; </a:t>
                      </a:r>
                      <a:r xmlns:a="http://schemas.openxmlformats.org/drawingml/2006/main">
                        <a:rPr lang="vi" sz="2000" kern="1200" dirty="0" err="1">
                          <a:solidFill>
                            <a:schemeClr val="tx1"/>
                          </a:solidFill>
                          <a:effectLst/>
                          <a:latin typeface="+mj-lt"/>
                          <a:ea typeface="Calibri" panose="020F0502020204030204" pitchFamily="34" charset="0"/>
                          <a:cs typeface="Times New Roman" panose="02020603050405020304" pitchFamily="18" charset="0"/>
                        </a:rPr>
                        <a:t>TKey, TValue </a:t>
                      </a:r>
                      <a:r xmlns:a="http://schemas.openxmlformats.org/drawingml/2006/main">
                        <a:rPr lang="vi" sz="2000" kern="1200" dirty="0">
                          <a:solidFill>
                            <a:schemeClr val="tx1"/>
                          </a:solidFill>
                          <a:effectLst/>
                          <a:latin typeface="+mj-lt"/>
                          <a:ea typeface="Calibri" panose="020F0502020204030204" pitchFamily="34" charset="0"/>
                          <a:cs typeface="Times New Roman" panose="02020603050405020304" pitchFamily="18" charset="0"/>
                        </a:rPr>
                        <a:t>&gt;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xmlns:a="http://schemas.openxmlformats.org/drawingml/2006/main" marL="0" marR="0" algn="just">
                        <a:lnSpc>
                          <a:spcPct val="107000"/>
                        </a:lnSpc>
                        <a:spcBef>
                          <a:spcPts val="0"/>
                        </a:spcBef>
                        <a:spcAft>
                          <a:spcPts val="0"/>
                        </a:spcAft>
                      </a:pPr>
                      <a:r xmlns:a="http://schemas.openxmlformats.org/drawingml/2006/main">
                        <a:rPr lang="vi" sz="2000">
                          <a:latin typeface="+mj-lt"/>
                        </a:rPr>
                        <a:t>Cho phép một đối tượng bộ sưu tập chung thể hiện nội dung của nó bằng các cặp khóa-giá trị</a:t>
                      </a:r>
                      <a:endParaRPr xmlns:a="http://schemas.openxmlformats.org/drawingml/2006/main"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541887838"/>
                  </a:ext>
                </a:extLst>
              </a:tr>
              <a:tr h="460219">
                <a:tc>
                  <a:txBody>
                    <a:bodyPr/>
                    <a:lstStyle/>
                    <a:p>
                      <a:pPr xmlns:a="http://schemas.openxmlformats.org/drawingml/2006/main" marL="0" marR="0" algn="l">
                        <a:lnSpc>
                          <a:spcPct val="107000"/>
                        </a:lnSpc>
                        <a:spcBef>
                          <a:spcPts val="0"/>
                        </a:spcBef>
                        <a:spcAft>
                          <a:spcPts val="0"/>
                        </a:spcAft>
                      </a:pPr>
                      <a:r xmlns:a="http://schemas.openxmlformats.org/drawingml/2006/main">
                        <a:rPr lang="vi" sz="2000">
                          <a:latin typeface="+mj-lt"/>
                        </a:rPr>
                        <a:t>IEnumerable/IAsyncEnumerable</a:t>
                      </a:r>
                      <a:endParaRPr xmlns:a="http://schemas.openxmlformats.org/drawingml/2006/main"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xmlns:a="http://schemas.openxmlformats.org/drawingml/2006/main" marL="0" marR="0" algn="just">
                        <a:lnSpc>
                          <a:spcPct val="107000"/>
                        </a:lnSpc>
                        <a:spcBef>
                          <a:spcPts val="0"/>
                        </a:spcBef>
                        <a:spcAft>
                          <a:spcPts val="0"/>
                        </a:spcAft>
                      </a:pPr>
                      <a:r xmlns:a="http://schemas.openxmlformats.org/drawingml/2006/main">
                        <a:rPr lang="vi" sz="2000">
                          <a:latin typeface="+mj-lt"/>
                        </a:rPr>
                        <a:t>Trả về giao diện IEnumerator cho một đối tượng nhất định</a:t>
                      </a:r>
                      <a:endParaRPr xmlns:a="http://schemas.openxmlformats.org/drawingml/2006/main"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4802211"/>
                  </a:ext>
                </a:extLst>
              </a:tr>
              <a:tr h="503264">
                <a:tc>
                  <a:txBody>
                    <a:bodyPr/>
                    <a:lstStyle/>
                    <a:p>
                      <a:pPr xmlns:a="http://schemas.openxmlformats.org/drawingml/2006/main" marL="0" marR="0" algn="l">
                        <a:lnSpc>
                          <a:spcPct val="107000"/>
                        </a:lnSpc>
                        <a:spcBef>
                          <a:spcPts val="0"/>
                        </a:spcBef>
                        <a:spcAft>
                          <a:spcPts val="0"/>
                        </a:spcAft>
                      </a:pPr>
                      <a:r xmlns:a="http://schemas.openxmlformats.org/drawingml/2006/main">
                        <a:rPr lang="vi" sz="2000" dirty="0" err="1">
                          <a:latin typeface="+mj-lt"/>
                        </a:rPr>
                        <a:t>IEnumerator</a:t>
                      </a:r>
                      <a:endParaRPr xmlns:a="http://schemas.openxmlformats.org/drawingml/2006/main" lang="en-US" sz="20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xmlns:a="http://schemas.openxmlformats.org/drawingml/2006/main" marL="0" marR="0" algn="just">
                        <a:lnSpc>
                          <a:spcPct val="107000"/>
                        </a:lnSpc>
                        <a:spcBef>
                          <a:spcPts val="0"/>
                        </a:spcBef>
                        <a:spcAft>
                          <a:spcPts val="0"/>
                        </a:spcAft>
                      </a:pPr>
                      <a:r xmlns:a="http://schemas.openxmlformats.org/drawingml/2006/main">
                        <a:rPr lang="vi" sz="2000">
                          <a:latin typeface="+mj-lt"/>
                        </a:rPr>
                        <a:t>Cho phép lặp lại kiểu foreach trên một bộ sưu tập chung</a:t>
                      </a:r>
                      <a:endParaRPr xmlns:a="http://schemas.openxmlformats.org/drawingml/2006/main"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157500704"/>
                  </a:ext>
                </a:extLst>
              </a:tr>
              <a:tr h="392352">
                <a:tc>
                  <a:txBody>
                    <a:bodyPr/>
                    <a:lstStyle/>
                    <a:p>
                      <a:pPr xmlns:a="http://schemas.openxmlformats.org/drawingml/2006/main" marL="0" marR="0" algn="l">
                        <a:lnSpc>
                          <a:spcPct val="107000"/>
                        </a:lnSpc>
                        <a:spcBef>
                          <a:spcPts val="0"/>
                        </a:spcBef>
                        <a:spcAft>
                          <a:spcPts val="0"/>
                        </a:spcAft>
                      </a:pPr>
                      <a:r xmlns:a="http://schemas.openxmlformats.org/drawingml/2006/main">
                        <a:rPr lang="vi" sz="2000" dirty="0" err="1">
                          <a:latin typeface="+mj-lt"/>
                        </a:rPr>
                        <a:t>Danh sách</a:t>
                      </a:r>
                      <a:endParaRPr xmlns:a="http://schemas.openxmlformats.org/drawingml/2006/main" lang="en-US" sz="20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xmlns:a="http://schemas.openxmlformats.org/drawingml/2006/main" marL="0" marR="0" algn="just">
                        <a:lnSpc>
                          <a:spcPct val="107000"/>
                        </a:lnSpc>
                        <a:spcBef>
                          <a:spcPts val="0"/>
                        </a:spcBef>
                        <a:spcAft>
                          <a:spcPts val="0"/>
                        </a:spcAft>
                      </a:pPr>
                      <a:r xmlns:a="http://schemas.openxmlformats.org/drawingml/2006/main">
                        <a:rPr lang="vi" sz="2000">
                          <a:latin typeface="+mj-lt"/>
                        </a:rPr>
                        <a:t>Cung cấp hành vi để thêm, xóa và lập chỉ mục các mục trong danh sách đối tượng tuần tự</a:t>
                      </a:r>
                      <a:endParaRPr xmlns:a="http://schemas.openxmlformats.org/drawingml/2006/main"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5390960"/>
                  </a:ext>
                </a:extLst>
              </a:tr>
              <a:tr h="480622">
                <a:tc>
                  <a:txBody>
                    <a:bodyPr/>
                    <a:lstStyle/>
                    <a:p>
                      <a:pPr xmlns:a="http://schemas.openxmlformats.org/drawingml/2006/main" marL="0" marR="0" algn="l">
                        <a:lnSpc>
                          <a:spcPct val="107000"/>
                        </a:lnSpc>
                        <a:spcBef>
                          <a:spcPts val="0"/>
                        </a:spcBef>
                        <a:spcAft>
                          <a:spcPts val="0"/>
                        </a:spcAft>
                      </a:pPr>
                      <a:r xmlns:a="http://schemas.openxmlformats.org/drawingml/2006/main">
                        <a:rPr lang="vi" sz="2000">
                          <a:latin typeface="+mj-lt"/>
                        </a:rPr>
                        <a:t>ISet</a:t>
                      </a:r>
                      <a:endParaRPr xmlns:a="http://schemas.openxmlformats.org/drawingml/2006/main"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xmlns:a="http://schemas.openxmlformats.org/drawingml/2006/main" marL="0" marR="0" algn="just">
                        <a:lnSpc>
                          <a:spcPct val="107000"/>
                        </a:lnSpc>
                        <a:spcBef>
                          <a:spcPts val="0"/>
                        </a:spcBef>
                        <a:spcAft>
                          <a:spcPts val="0"/>
                        </a:spcAft>
                      </a:pPr>
                      <a:r xmlns:a="http://schemas.openxmlformats.org/drawingml/2006/main">
                        <a:rPr lang="vi" sz="2000" dirty="0">
                          <a:latin typeface="+mj-lt"/>
                        </a:rPr>
                        <a:t>Cung cấp giao diện cơ sở cho việc trừu tượng hóa các tập hợp</a:t>
                      </a:r>
                      <a:endParaRPr xmlns:a="http://schemas.openxmlformats.org/drawingml/2006/main" lang="en-US" sz="20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093501416"/>
                  </a:ext>
                </a:extLst>
              </a:tr>
            </a:tbl>
          </a:graphicData>
        </a:graphic>
      </p:graphicFrame>
      <p:sp>
        <p:nvSpPr>
          <p:cNvPr id="8" name="Title 1">
            <a:extLst>
              <a:ext uri="{FF2B5EF4-FFF2-40B4-BE49-F238E27FC236}">
                <a16:creationId xmlns:a16="http://schemas.microsoft.com/office/drawing/2014/main" id="{45D17413-6921-4FA1-A741-7E2CE9E13263}"/>
              </a:ext>
            </a:extLst>
          </p:cNvPr>
          <p:cNvSpPr txBox="1">
            <a:spLocks/>
          </p:cNvSpPr>
          <p:nvPr/>
        </p:nvSpPr>
        <p:spPr>
          <a:xfrm>
            <a:off x="264649" y="773028"/>
            <a:ext cx="11154101" cy="49872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xmlns:a="http://schemas.openxmlformats.org/drawingml/2006/main">
              <a:lnSpc>
                <a:spcPct val="80000"/>
              </a:lnSpc>
            </a:pPr>
            <a:r xmlns:a="http://schemas.openxmlformats.org/drawingml/2006/main">
              <a:rPr lang="vi" sz="4000" b="1"/>
              <a:t>Giao diện và loại bộ sưu tập</a:t>
            </a:r>
            <a:endParaRPr xmlns:a="http://schemas.openxmlformats.org/drawingml/2006/main" lang="en-US" sz="4000" b="1" dirty="0"/>
          </a:p>
        </p:txBody>
      </p:sp>
    </p:spTree>
    <p:extLst>
      <p:ext uri="{BB962C8B-B14F-4D97-AF65-F5344CB8AC3E}">
        <p14:creationId xmlns:p14="http://schemas.microsoft.com/office/powerpoint/2010/main" val="16087643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564626-F388-41B1-9645-DD9E615E0BDA}"/>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4A5A61EC-A464-46E4-BCFC-B17B12B7AC16}"/>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6" name="Title 1">
            <a:extLst>
              <a:ext uri="{FF2B5EF4-FFF2-40B4-BE49-F238E27FC236}">
                <a16:creationId xmlns:a16="http://schemas.microsoft.com/office/drawing/2014/main" id="{113ECD55-AA3C-411C-8989-4C82C8D88A90}"/>
              </a:ext>
            </a:extLst>
          </p:cNvPr>
          <p:cNvSpPr>
            <a:spLocks noGrp="1"/>
          </p:cNvSpPr>
          <p:nvPr>
            <p:ph type="title"/>
          </p:nvPr>
        </p:nvSpPr>
        <p:spPr>
          <a:xfrm>
            <a:off x="-26504" y="1433383"/>
            <a:ext cx="8176591" cy="419111"/>
          </a:xfrm>
        </p:spPr>
        <p:txBody>
          <a:bodyPr>
            <a:noAutofit/>
          </a:bodyPr>
          <a:lstStyle/>
          <a:p>
            <a:pPr xmlns:a="http://schemas.openxmlformats.org/drawingml/2006/main" marL="342900" marR="13335" indent="-342900" algn="just">
              <a:lnSpc>
                <a:spcPct val="100000"/>
              </a:lnSpc>
              <a:spcBef>
                <a:spcPts val="0"/>
              </a:spcBef>
              <a:buClr>
                <a:srgbClr val="973735"/>
              </a:buClr>
              <a:buSzPct val="50000"/>
              <a:buFont typeface="Wingdings" pitchFamily="2" charset="2"/>
              <a:buChar char="u"/>
              <a:tabLst>
                <a:tab pos="285750" algn="l"/>
              </a:tabLst>
              <a:defRPr/>
            </a:pPr>
            <a:r xmlns:a="http://schemas.openxmlformats.org/drawingml/2006/main">
              <a:rPr lang="vi" sz="2600">
                <a:latin typeface="+mn-lt"/>
                <a:ea typeface="+mn-ea"/>
                <a:cs typeface="+mn-cs"/>
              </a:rPr>
              <a:t>Các lớp System.Collections.Generic</a:t>
            </a:r>
            <a:endParaRPr xmlns:a="http://schemas.openxmlformats.org/drawingml/2006/main" lang="en-US" sz="2600" dirty="0">
              <a:latin typeface="+mn-lt"/>
              <a:ea typeface="+mn-ea"/>
              <a:cs typeface="+mn-cs"/>
            </a:endParaRPr>
          </a:p>
        </p:txBody>
      </p:sp>
      <p:graphicFrame>
        <p:nvGraphicFramePr>
          <p:cNvPr id="7" name="Table 6">
            <a:extLst>
              <a:ext uri="{FF2B5EF4-FFF2-40B4-BE49-F238E27FC236}">
                <a16:creationId xmlns:a16="http://schemas.microsoft.com/office/drawing/2014/main" id="{8A4B7D96-B9C1-416D-94C9-2FDEBB0C3949}"/>
              </a:ext>
            </a:extLst>
          </p:cNvPr>
          <p:cNvGraphicFramePr>
            <a:graphicFrameLocks noGrp="1"/>
          </p:cNvGraphicFramePr>
          <p:nvPr>
            <p:extLst>
              <p:ext uri="{D42A27DB-BD31-4B8C-83A1-F6EECF244321}">
                <p14:modId xmlns:p14="http://schemas.microsoft.com/office/powerpoint/2010/main" val="2571044592"/>
              </p:ext>
            </p:extLst>
          </p:nvPr>
        </p:nvGraphicFramePr>
        <p:xfrm>
          <a:off x="93936" y="1985014"/>
          <a:ext cx="12004128" cy="4587347"/>
        </p:xfrm>
        <a:graphic>
          <a:graphicData uri="http://schemas.openxmlformats.org/drawingml/2006/table">
            <a:tbl>
              <a:tblPr firstRow="1" firstCol="1" bandRow="1"/>
              <a:tblGrid>
                <a:gridCol w="3332436">
                  <a:extLst>
                    <a:ext uri="{9D8B030D-6E8A-4147-A177-3AD203B41FA5}">
                      <a16:colId xmlns:a16="http://schemas.microsoft.com/office/drawing/2014/main" val="697101626"/>
                    </a:ext>
                  </a:extLst>
                </a:gridCol>
                <a:gridCol w="4456387">
                  <a:extLst>
                    <a:ext uri="{9D8B030D-6E8A-4147-A177-3AD203B41FA5}">
                      <a16:colId xmlns:a16="http://schemas.microsoft.com/office/drawing/2014/main" val="2938972651"/>
                    </a:ext>
                  </a:extLst>
                </a:gridCol>
                <a:gridCol w="4215305">
                  <a:extLst>
                    <a:ext uri="{9D8B030D-6E8A-4147-A177-3AD203B41FA5}">
                      <a16:colId xmlns:a16="http://schemas.microsoft.com/office/drawing/2014/main" val="3346991751"/>
                    </a:ext>
                  </a:extLst>
                </a:gridCol>
              </a:tblGrid>
              <a:tr h="539946">
                <a:tc>
                  <a:txBody>
                    <a:bodyPr/>
                    <a:lstStyle/>
                    <a:p>
                      <a:pPr xmlns:a="http://schemas.openxmlformats.org/drawingml/2006/main" marL="0" marR="0" algn="l">
                        <a:lnSpc>
                          <a:spcPct val="107000"/>
                        </a:lnSpc>
                        <a:spcBef>
                          <a:spcPts val="0"/>
                        </a:spcBef>
                        <a:spcAft>
                          <a:spcPts val="0"/>
                        </a:spcAft>
                      </a:pPr>
                      <a:r xmlns:a="http://schemas.openxmlformats.org/drawingml/2006/main">
                        <a:rPr lang="vi" sz="2000" b="1" smtClean="0">
                          <a:solidFill>
                            <a:srgbClr val="171717"/>
                          </a:solidFill>
                          <a:effectLst/>
                          <a:latin typeface="+mj-lt"/>
                          <a:ea typeface="Times New Roman" panose="02020603050405020304" pitchFamily="18" charset="0"/>
                          <a:cs typeface="Times New Roman" panose="02020603050405020304" pitchFamily="18" charset="0"/>
                        </a:rPr>
                        <a:t>Các lớp học</a:t>
                      </a:r>
                      <a:endParaRPr xmlns:a="http://schemas.openxmlformats.org/drawingml/2006/main" lang="en-US" sz="2000" b="1"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a:txBody>
                    <a:bodyPr/>
                    <a:lstStyle/>
                    <a:p>
                      <a:pPr xmlns:a="http://schemas.openxmlformats.org/drawingml/2006/main" marL="0" marR="0" algn="l">
                        <a:lnSpc>
                          <a:spcPct val="107000"/>
                        </a:lnSpc>
                        <a:spcBef>
                          <a:spcPts val="0"/>
                        </a:spcBef>
                        <a:spcAft>
                          <a:spcPts val="0"/>
                        </a:spcAft>
                      </a:pPr>
                      <a:r xmlns:a="http://schemas.openxmlformats.org/drawingml/2006/main">
                        <a:rPr lang="vi" sz="2000" b="1">
                          <a:effectLst/>
                          <a:latin typeface="+mj-lt"/>
                          <a:ea typeface="Calibri" panose="020F0502020204030204" pitchFamily="34" charset="0"/>
                          <a:cs typeface="Times New Roman" panose="02020603050405020304" pitchFamily="18" charset="0"/>
                        </a:rPr>
                        <a:t>Giao diện chính được hỗ trợ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tc>
                  <a:txBody>
                    <a:bodyPr/>
                    <a:lstStyle/>
                    <a:p>
                      <a:pPr xmlns:a="http://schemas.openxmlformats.org/drawingml/2006/main" marL="0" marR="0" algn="l">
                        <a:lnSpc>
                          <a:spcPct val="107000"/>
                        </a:lnSpc>
                        <a:spcBef>
                          <a:spcPts val="0"/>
                        </a:spcBef>
                        <a:spcAft>
                          <a:spcPts val="0"/>
                        </a:spcAft>
                      </a:pPr>
                      <a:r xmlns:a="http://schemas.openxmlformats.org/drawingml/2006/main">
                        <a:rPr lang="vi" sz="2000" b="1" kern="1200">
                          <a:solidFill>
                            <a:srgbClr val="171717"/>
                          </a:solidFill>
                          <a:effectLst/>
                          <a:latin typeface="+mn-lt"/>
                          <a:ea typeface="Times New Roman" panose="02020603050405020304" pitchFamily="18" charset="0"/>
                          <a:cs typeface="Times New Roman" panose="02020603050405020304" pitchFamily="18" charset="0"/>
                        </a:rPr>
                        <a:t>Sự miêu tả</a:t>
                      </a:r>
                      <a:endParaRPr xmlns:a="http://schemas.openxmlformats.org/drawingml/2006/main" lang="en-US" sz="20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424079">
                <a:tc>
                  <a:txBody>
                    <a:bodyPr/>
                    <a:lstStyle/>
                    <a:p>
                      <a:pPr xmlns:a="http://schemas.openxmlformats.org/drawingml/2006/main" marL="0" marR="0" algn="l">
                        <a:lnSpc>
                          <a:spcPct val="107000"/>
                        </a:lnSpc>
                        <a:spcBef>
                          <a:spcPts val="0"/>
                        </a:spcBef>
                        <a:spcAft>
                          <a:spcPts val="0"/>
                        </a:spcAft>
                      </a:pPr>
                      <a:r xmlns:a="http://schemas.openxmlformats.org/drawingml/2006/main">
                        <a:rPr lang="vi" sz="1700">
                          <a:effectLst/>
                          <a:latin typeface="+mj-lt"/>
                          <a:ea typeface="Calibri" panose="020F0502020204030204" pitchFamily="34" charset="0"/>
                          <a:cs typeface="Times New Roman" panose="02020603050405020304" pitchFamily="18" charset="0"/>
                        </a:rPr>
                        <a:t>Từ điển&lt;TKey,TValue&gt;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xmlns:a="http://schemas.openxmlformats.org/drawingml/2006/main" marL="0" marR="0" algn="just">
                        <a:lnSpc>
                          <a:spcPct val="107000"/>
                        </a:lnSpc>
                        <a:spcBef>
                          <a:spcPts val="0"/>
                        </a:spcBef>
                        <a:spcAft>
                          <a:spcPts val="0"/>
                        </a:spcAft>
                      </a:pPr>
                      <a:r xmlns:a="http://schemas.openxmlformats.org/drawingml/2006/main">
                        <a:rPr lang="vi" sz="1700">
                          <a:effectLst/>
                          <a:latin typeface="+mj-lt"/>
                          <a:ea typeface="Calibri" panose="020F0502020204030204" pitchFamily="34" charset="0"/>
                          <a:cs typeface="Times New Roman" panose="02020603050405020304" pitchFamily="18" charset="0"/>
                        </a:rPr>
                        <a:t>ICollection&lt;T&gt;,IDictionary&lt;TKey,TValue&gt;, IEnumerable&lt;T&gt;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xmlns:a="http://schemas.openxmlformats.org/drawingml/2006/main" marL="0" marR="0" algn="just">
                        <a:lnSpc>
                          <a:spcPct val="107000"/>
                        </a:lnSpc>
                        <a:spcBef>
                          <a:spcPts val="0"/>
                        </a:spcBef>
                        <a:spcAft>
                          <a:spcPts val="0"/>
                        </a:spcAft>
                      </a:pPr>
                      <a:r xmlns:a="http://schemas.openxmlformats.org/drawingml/2006/main">
                        <a:rPr lang="vi" sz="1700">
                          <a:effectLst/>
                          <a:latin typeface="+mj-lt"/>
                          <a:ea typeface="Calibri" panose="020F0502020204030204" pitchFamily="34" charset="0"/>
                          <a:cs typeface="Times New Roman" panose="02020603050405020304" pitchFamily="18" charset="0"/>
                        </a:rPr>
                        <a:t>Điều này đại diện cho một bộ sưu tập chung của</a:t>
                      </a:r>
                    </a:p>
                    <a:p>
                      <a:pPr xmlns:a="http://schemas.openxmlformats.org/drawingml/2006/main" marL="0" marR="0" algn="just">
                        <a:lnSpc>
                          <a:spcPct val="107000"/>
                        </a:lnSpc>
                        <a:spcBef>
                          <a:spcPts val="0"/>
                        </a:spcBef>
                        <a:spcAft>
                          <a:spcPts val="0"/>
                        </a:spcAft>
                      </a:pPr>
                      <a:r xmlns:a="http://schemas.openxmlformats.org/drawingml/2006/main">
                        <a:rPr lang="vi" sz="1700">
                          <a:effectLst/>
                          <a:latin typeface="+mj-lt"/>
                          <a:ea typeface="Calibri" panose="020F0502020204030204" pitchFamily="34" charset="0"/>
                          <a:cs typeface="Times New Roman" panose="02020603050405020304" pitchFamily="18" charset="0"/>
                        </a:rPr>
                        <a:t>khóa và giá trị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443268">
                <a:tc>
                  <a:txBody>
                    <a:bodyPr/>
                    <a:lstStyle/>
                    <a:p>
                      <a:pPr xmlns:a="http://schemas.openxmlformats.org/drawingml/2006/main" marL="0" marR="0" algn="l">
                        <a:lnSpc>
                          <a:spcPct val="107000"/>
                        </a:lnSpc>
                        <a:spcBef>
                          <a:spcPts val="0"/>
                        </a:spcBef>
                        <a:spcAft>
                          <a:spcPts val="0"/>
                        </a:spcAft>
                      </a:pPr>
                      <a:r xmlns:a="http://schemas.openxmlformats.org/drawingml/2006/main">
                        <a:rPr lang="vi" sz="1700">
                          <a:effectLst/>
                          <a:latin typeface="+mj-lt"/>
                          <a:ea typeface="Calibri" panose="020F0502020204030204" pitchFamily="34" charset="0"/>
                          <a:cs typeface="Times New Roman" panose="02020603050405020304" pitchFamily="18" charset="0"/>
                        </a:rPr>
                        <a:t>Danh sách liên kết&lt;T&gt;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xmlns:a="http://schemas.openxmlformats.org/drawingml/2006/main" marL="0" marR="0" algn="just">
                        <a:lnSpc>
                          <a:spcPct val="107000"/>
                        </a:lnSpc>
                        <a:spcBef>
                          <a:spcPts val="0"/>
                        </a:spcBef>
                        <a:spcAft>
                          <a:spcPts val="0"/>
                        </a:spcAft>
                      </a:pPr>
                      <a:r xmlns:a="http://schemas.openxmlformats.org/drawingml/2006/main">
                        <a:rPr lang="vi" sz="1700" kern="1200">
                          <a:solidFill>
                            <a:schemeClr val="tx1"/>
                          </a:solidFill>
                          <a:effectLst/>
                          <a:latin typeface="+mj-lt"/>
                          <a:ea typeface="+mn-ea"/>
                          <a:cs typeface="+mn-cs"/>
                        </a:rPr>
                        <a:t>ICollection&lt;T&gt;, IEnumerable&lt;T&gt;</a:t>
                      </a:r>
                      <a:endParaRPr xmlns:a="http://schemas.openxmlformats.org/drawingml/2006/main"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xmlns:a="http://schemas.openxmlformats.org/drawingml/2006/main" marL="0" marR="0" algn="just">
                        <a:lnSpc>
                          <a:spcPct val="107000"/>
                        </a:lnSpc>
                        <a:spcBef>
                          <a:spcPts val="0"/>
                        </a:spcBef>
                        <a:spcAft>
                          <a:spcPts val="0"/>
                        </a:spcAft>
                      </a:pPr>
                      <a:r xmlns:a="http://schemas.openxmlformats.org/drawingml/2006/main">
                        <a:rPr lang="vi" sz="1700" kern="1200">
                          <a:solidFill>
                            <a:schemeClr val="tx1"/>
                          </a:solidFill>
                          <a:effectLst/>
                          <a:latin typeface="+mj-lt"/>
                          <a:ea typeface="+mn-ea"/>
                          <a:cs typeface="+mn-cs"/>
                        </a:rPr>
                        <a:t>Điều này đại diện cho một danh sách liên kết đôi</a:t>
                      </a:r>
                      <a:endParaRPr xmlns:a="http://schemas.openxmlformats.org/drawingml/2006/main"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r h="0">
                <a:tc>
                  <a:txBody>
                    <a:bodyPr/>
                    <a:lstStyle/>
                    <a:p>
                      <a:pPr xmlns:a="http://schemas.openxmlformats.org/drawingml/2006/main" marL="0" marR="0" algn="l">
                        <a:lnSpc>
                          <a:spcPct val="107000"/>
                        </a:lnSpc>
                        <a:spcBef>
                          <a:spcPts val="0"/>
                        </a:spcBef>
                        <a:spcAft>
                          <a:spcPts val="0"/>
                        </a:spcAft>
                      </a:pPr>
                      <a:r xmlns:a="http://schemas.openxmlformats.org/drawingml/2006/main">
                        <a:rPr lang="vi" sz="1700" kern="1200">
                          <a:solidFill>
                            <a:schemeClr val="tx1"/>
                          </a:solidFill>
                          <a:effectLst/>
                          <a:latin typeface="+mj-lt"/>
                          <a:ea typeface="Calibri" panose="020F0502020204030204" pitchFamily="34" charset="0"/>
                          <a:cs typeface="Times New Roman" panose="02020603050405020304" pitchFamily="18" charset="0"/>
                        </a:rPr>
                        <a:t>Danh sách&lt;T&gt;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xmlns:a="http://schemas.openxmlformats.org/drawingml/2006/main" marL="0" marR="0" lvl="0" indent="0" algn="just" defTabSz="914400" rtl="0" eaLnBrk="1" fontAlgn="auto" latinLnBrk="0" hangingPunct="1">
                        <a:lnSpc>
                          <a:spcPct val="107000"/>
                        </a:lnSpc>
                        <a:spcBef>
                          <a:spcPts val="0"/>
                        </a:spcBef>
                        <a:spcAft>
                          <a:spcPts val="0"/>
                        </a:spcAft>
                        <a:buClrTx/>
                        <a:buSzTx/>
                        <a:buFontTx/>
                        <a:buNone/>
                        <a:tabLst/>
                        <a:defRPr/>
                      </a:pPr>
                      <a:r xmlns:a="http://schemas.openxmlformats.org/drawingml/2006/main">
                        <a:rPr lang="vi" sz="1700" kern="1200">
                          <a:solidFill>
                            <a:schemeClr val="tx1"/>
                          </a:solidFill>
                          <a:effectLst/>
                          <a:latin typeface="+mj-lt"/>
                          <a:ea typeface="+mn-ea"/>
                          <a:cs typeface="+mn-cs"/>
                        </a:rPr>
                        <a:t>ICollection&lt;T&gt;,IEnumerable&lt;T&gt;, IList&lt;T&gt;</a:t>
                      </a:r>
                      <a:endParaRPr xmlns:a="http://schemas.openxmlformats.org/drawingml/2006/main"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xmlns:a="http://schemas.openxmlformats.org/drawingml/2006/main" marL="0" marR="0" lvl="0" indent="0" algn="just" defTabSz="914400" rtl="0" eaLnBrk="1" fontAlgn="auto" latinLnBrk="0" hangingPunct="1">
                        <a:lnSpc>
                          <a:spcPct val="107000"/>
                        </a:lnSpc>
                        <a:spcBef>
                          <a:spcPts val="0"/>
                        </a:spcBef>
                        <a:spcAft>
                          <a:spcPts val="0"/>
                        </a:spcAft>
                        <a:buClrTx/>
                        <a:buSzTx/>
                        <a:buFontTx/>
                        <a:buNone/>
                        <a:tabLst/>
                        <a:defRPr/>
                      </a:pPr>
                      <a:r xmlns:a="http://schemas.openxmlformats.org/drawingml/2006/main">
                        <a:rPr lang="vi" sz="1700" kern="1200">
                          <a:solidFill>
                            <a:schemeClr val="tx1"/>
                          </a:solidFill>
                          <a:effectLst/>
                          <a:latin typeface="+mj-lt"/>
                          <a:ea typeface="+mn-ea"/>
                          <a:cs typeface="+mn-cs"/>
                        </a:rPr>
                        <a:t>Đây là danh sách các mục tuần tự có thể thay đổi kích thước linh hoạt</a:t>
                      </a:r>
                      <a:endParaRPr xmlns:a="http://schemas.openxmlformats.org/drawingml/2006/main"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541887838"/>
                  </a:ext>
                </a:extLst>
              </a:tr>
              <a:tr h="460219">
                <a:tc>
                  <a:txBody>
                    <a:bodyPr/>
                    <a:lstStyle/>
                    <a:p>
                      <a:pPr xmlns:a="http://schemas.openxmlformats.org/drawingml/2006/main" marL="0" marR="0" algn="l">
                        <a:lnSpc>
                          <a:spcPct val="107000"/>
                        </a:lnSpc>
                        <a:spcBef>
                          <a:spcPts val="0"/>
                        </a:spcBef>
                        <a:spcAft>
                          <a:spcPts val="0"/>
                        </a:spcAft>
                      </a:pPr>
                      <a:r xmlns:a="http://schemas.openxmlformats.org/drawingml/2006/main">
                        <a:rPr lang="vi" sz="1700">
                          <a:latin typeface="+mj-lt"/>
                        </a:rPr>
                        <a:t>Hàng đợi&lt;T&gt;</a:t>
                      </a:r>
                      <a:endParaRPr xmlns:a="http://schemas.openxmlformats.org/drawingml/2006/main"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xmlns:a="http://schemas.openxmlformats.org/drawingml/2006/main" marL="0" marR="0" lvl="0" indent="0" algn="just" defTabSz="914400" rtl="0" eaLnBrk="1" fontAlgn="auto" latinLnBrk="0" hangingPunct="1">
                        <a:lnSpc>
                          <a:spcPct val="107000"/>
                        </a:lnSpc>
                        <a:spcBef>
                          <a:spcPts val="0"/>
                        </a:spcBef>
                        <a:spcAft>
                          <a:spcPts val="0"/>
                        </a:spcAft>
                        <a:buClrTx/>
                        <a:buSzTx/>
                        <a:buFontTx/>
                        <a:buNone/>
                        <a:tabLst/>
                        <a:defRPr/>
                      </a:pPr>
                      <a:r xmlns:a="http://schemas.openxmlformats.org/drawingml/2006/main">
                        <a:rPr lang="vi" sz="1700" kern="1200">
                          <a:solidFill>
                            <a:schemeClr val="tx1"/>
                          </a:solidFill>
                          <a:effectLst/>
                          <a:latin typeface="+mj-lt"/>
                          <a:ea typeface="+mn-ea"/>
                          <a:cs typeface="+mn-cs"/>
                        </a:rPr>
                        <a:t>ICollection, IEnumerable&lt;T&gt;</a:t>
                      </a:r>
                      <a:endParaRPr xmlns:a="http://schemas.openxmlformats.org/drawingml/2006/main"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xmlns:a="http://schemas.openxmlformats.org/drawingml/2006/main" marL="0" marR="0" lvl="0" indent="0" algn="just" defTabSz="914400" rtl="0" eaLnBrk="1" fontAlgn="auto" latinLnBrk="0" hangingPunct="1">
                        <a:lnSpc>
                          <a:spcPct val="107000"/>
                        </a:lnSpc>
                        <a:spcBef>
                          <a:spcPts val="0"/>
                        </a:spcBef>
                        <a:spcAft>
                          <a:spcPts val="0"/>
                        </a:spcAft>
                        <a:buClrTx/>
                        <a:buSzTx/>
                        <a:buFontTx/>
                        <a:buNone/>
                        <a:tabLst/>
                        <a:defRPr/>
                      </a:pPr>
                      <a:r xmlns:a="http://schemas.openxmlformats.org/drawingml/2006/main">
                        <a:rPr lang="vi" sz="1700" kern="1200">
                          <a:solidFill>
                            <a:schemeClr val="tx1"/>
                          </a:solidFill>
                          <a:effectLst/>
                          <a:latin typeface="+mj-lt"/>
                          <a:ea typeface="+mn-ea"/>
                          <a:cs typeface="+mn-cs"/>
                        </a:rPr>
                        <a:t>Đây là cách triển khai chung của danh sách nhập trước, xuất trước</a:t>
                      </a:r>
                      <a:endParaRPr xmlns:a="http://schemas.openxmlformats.org/drawingml/2006/main"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4802211"/>
                  </a:ext>
                </a:extLst>
              </a:tr>
              <a:tr h="503264">
                <a:tc>
                  <a:txBody>
                    <a:bodyPr/>
                    <a:lstStyle/>
                    <a:p>
                      <a:pPr xmlns:a="http://schemas.openxmlformats.org/drawingml/2006/main" marL="0" marR="0" algn="l">
                        <a:lnSpc>
                          <a:spcPct val="107000"/>
                        </a:lnSpc>
                        <a:spcBef>
                          <a:spcPts val="0"/>
                        </a:spcBef>
                        <a:spcAft>
                          <a:spcPts val="0"/>
                        </a:spcAft>
                      </a:pPr>
                      <a:r xmlns:a="http://schemas.openxmlformats.org/drawingml/2006/main">
                        <a:rPr lang="vi" sz="1700">
                          <a:latin typeface="+mj-lt"/>
                        </a:rPr>
                        <a:t>SortedDictionary&lt;TKey,TValue&gt;</a:t>
                      </a:r>
                      <a:endParaRPr xmlns:a="http://schemas.openxmlformats.org/drawingml/2006/main"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xmlns:a="http://schemas.openxmlformats.org/drawingml/2006/main" marL="0" marR="0" algn="just">
                        <a:lnSpc>
                          <a:spcPct val="107000"/>
                        </a:lnSpc>
                        <a:spcBef>
                          <a:spcPts val="0"/>
                        </a:spcBef>
                        <a:spcAft>
                          <a:spcPts val="0"/>
                        </a:spcAft>
                      </a:pPr>
                      <a:r xmlns:a="http://schemas.openxmlformats.org/drawingml/2006/main">
                        <a:rPr lang="vi" sz="1700" kern="1200">
                          <a:solidFill>
                            <a:schemeClr val="tx1"/>
                          </a:solidFill>
                          <a:effectLst/>
                          <a:latin typeface="+mj-lt"/>
                          <a:ea typeface="+mn-ea"/>
                          <a:cs typeface="+mn-cs"/>
                        </a:rPr>
                        <a:t>ICollection&lt;T&gt;,IDictionary&lt;TKey,TValue&gt;, IEnumerable&lt;T&gt;</a:t>
                      </a:r>
                      <a:endParaRPr xmlns:a="http://schemas.openxmlformats.org/drawingml/2006/main"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xmlns:a="http://schemas.openxmlformats.org/drawingml/2006/main" marL="0" marR="0" lvl="0" indent="0" algn="just" defTabSz="914400" rtl="0" eaLnBrk="1" fontAlgn="auto" latinLnBrk="0" hangingPunct="1">
                        <a:lnSpc>
                          <a:spcPct val="107000"/>
                        </a:lnSpc>
                        <a:spcBef>
                          <a:spcPts val="0"/>
                        </a:spcBef>
                        <a:spcAft>
                          <a:spcPts val="0"/>
                        </a:spcAft>
                        <a:buClrTx/>
                        <a:buSzTx/>
                        <a:buFontTx/>
                        <a:buNone/>
                        <a:tabLst/>
                        <a:defRPr/>
                      </a:pPr>
                      <a:r xmlns:a="http://schemas.openxmlformats.org/drawingml/2006/main">
                        <a:rPr lang="vi" sz="1700" kern="1200">
                          <a:solidFill>
                            <a:schemeClr val="tx1"/>
                          </a:solidFill>
                          <a:effectLst/>
                          <a:latin typeface="+mj-lt"/>
                          <a:ea typeface="+mn-ea"/>
                          <a:cs typeface="+mn-cs"/>
                        </a:rPr>
                        <a:t>Đây là cách triển khai chung của một tập hợp các cặp khóa-giá trị được sắp xếp</a:t>
                      </a:r>
                      <a:endParaRPr xmlns:a="http://schemas.openxmlformats.org/drawingml/2006/main"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157500704"/>
                  </a:ext>
                </a:extLst>
              </a:tr>
              <a:tr h="392352">
                <a:tc>
                  <a:txBody>
                    <a:bodyPr/>
                    <a:lstStyle/>
                    <a:p>
                      <a:pPr xmlns:a="http://schemas.openxmlformats.org/drawingml/2006/main" marL="0" marR="0" algn="l">
                        <a:lnSpc>
                          <a:spcPct val="107000"/>
                        </a:lnSpc>
                        <a:spcBef>
                          <a:spcPts val="0"/>
                        </a:spcBef>
                        <a:spcAft>
                          <a:spcPts val="0"/>
                        </a:spcAft>
                      </a:pPr>
                      <a:r xmlns:a="http://schemas.openxmlformats.org/drawingml/2006/main">
                        <a:rPr lang="vi" sz="1700">
                          <a:effectLst/>
                          <a:latin typeface="+mj-lt"/>
                          <a:ea typeface="Calibri" panose="020F0502020204030204" pitchFamily="34" charset="0"/>
                          <a:cs typeface="Times New Roman" panose="02020603050405020304" pitchFamily="18" charset="0"/>
                        </a:rPr>
                        <a:t>Đã sắp xếp&lt;T&gt;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xmlns:a="http://schemas.openxmlformats.org/drawingml/2006/main" marL="0" marR="0" lvl="0" indent="0" algn="just" defTabSz="914400" rtl="0" eaLnBrk="1" fontAlgn="auto" latinLnBrk="0" hangingPunct="1">
                        <a:lnSpc>
                          <a:spcPct val="107000"/>
                        </a:lnSpc>
                        <a:spcBef>
                          <a:spcPts val="0"/>
                        </a:spcBef>
                        <a:spcAft>
                          <a:spcPts val="0"/>
                        </a:spcAft>
                        <a:buClrTx/>
                        <a:buSzTx/>
                        <a:buFontTx/>
                        <a:buNone/>
                        <a:tabLst/>
                        <a:defRPr/>
                      </a:pPr>
                      <a:r xmlns:a="http://schemas.openxmlformats.org/drawingml/2006/main">
                        <a:rPr lang="vi" sz="1700" kern="1200">
                          <a:solidFill>
                            <a:schemeClr val="tx1"/>
                          </a:solidFill>
                          <a:effectLst/>
                          <a:latin typeface="+mj-lt"/>
                          <a:ea typeface="+mn-ea"/>
                          <a:cs typeface="+mn-cs"/>
                        </a:rPr>
                        <a:t>ICollection&lt;T&gt;,IEnumerable&lt;T&gt;, ISet&lt;T&gt;</a:t>
                      </a:r>
                      <a:endParaRPr xmlns:a="http://schemas.openxmlformats.org/drawingml/2006/main" lang="en-US" sz="170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xmlns:a="http://schemas.openxmlformats.org/drawingml/2006/main" marL="0" marR="0" lvl="0" indent="0" algn="just" defTabSz="914400" rtl="0" eaLnBrk="1" fontAlgn="auto" latinLnBrk="0" hangingPunct="1">
                        <a:lnSpc>
                          <a:spcPct val="107000"/>
                        </a:lnSpc>
                        <a:spcBef>
                          <a:spcPts val="0"/>
                        </a:spcBef>
                        <a:spcAft>
                          <a:spcPts val="0"/>
                        </a:spcAft>
                        <a:buClrTx/>
                        <a:buSzTx/>
                        <a:buFontTx/>
                        <a:buNone/>
                        <a:tabLst/>
                        <a:defRPr/>
                      </a:pPr>
                      <a:r xmlns:a="http://schemas.openxmlformats.org/drawingml/2006/main">
                        <a:rPr lang="vi" sz="1700" kern="1200">
                          <a:solidFill>
                            <a:schemeClr val="tx1"/>
                          </a:solidFill>
                          <a:effectLst/>
                          <a:latin typeface="+mj-lt"/>
                          <a:ea typeface="+mn-ea"/>
                          <a:cs typeface="+mn-cs"/>
                        </a:rPr>
                        <a:t>Điều này đại diện cho một tập hợp các đối tượng được duy trì theo thứ tự được sắp xếp không trùng lặp</a:t>
                      </a:r>
                      <a:endParaRPr xmlns:a="http://schemas.openxmlformats.org/drawingml/2006/main"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5390960"/>
                  </a:ext>
                </a:extLst>
              </a:tr>
              <a:tr h="159129">
                <a:tc>
                  <a:txBody>
                    <a:bodyPr/>
                    <a:lstStyle/>
                    <a:p>
                      <a:pPr xmlns:a="http://schemas.openxmlformats.org/drawingml/2006/main" marL="0" marR="0" algn="l">
                        <a:lnSpc>
                          <a:spcPct val="107000"/>
                        </a:lnSpc>
                        <a:spcBef>
                          <a:spcPts val="0"/>
                        </a:spcBef>
                        <a:spcAft>
                          <a:spcPts val="0"/>
                        </a:spcAft>
                      </a:pPr>
                      <a:r xmlns:a="http://schemas.openxmlformats.org/drawingml/2006/main">
                        <a:rPr lang="vi" sz="1700">
                          <a:effectLst/>
                          <a:latin typeface="+mj-lt"/>
                          <a:ea typeface="Calibri" panose="020F0502020204030204" pitchFamily="34" charset="0"/>
                          <a:cs typeface="Times New Roman" panose="02020603050405020304" pitchFamily="18" charset="0"/>
                        </a:rPr>
                        <a:t>Ngăn xếp&lt;T&gt;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xmlns:a="http://schemas.openxmlformats.org/drawingml/2006/main" marL="0" marR="0" lvl="0" indent="0" algn="just" defTabSz="914400" rtl="0" eaLnBrk="1" fontAlgn="auto" latinLnBrk="0" hangingPunct="1">
                        <a:lnSpc>
                          <a:spcPct val="107000"/>
                        </a:lnSpc>
                        <a:spcBef>
                          <a:spcPts val="0"/>
                        </a:spcBef>
                        <a:spcAft>
                          <a:spcPts val="0"/>
                        </a:spcAft>
                        <a:buClrTx/>
                        <a:buSzTx/>
                        <a:buFontTx/>
                        <a:buNone/>
                        <a:tabLst/>
                        <a:defRPr/>
                      </a:pPr>
                      <a:r xmlns:a="http://schemas.openxmlformats.org/drawingml/2006/main">
                        <a:rPr lang="vi" sz="1700">
                          <a:effectLst/>
                          <a:latin typeface="+mj-lt"/>
                          <a:ea typeface="Calibri" panose="020F0502020204030204" pitchFamily="34" charset="0"/>
                          <a:cs typeface="Times New Roman" panose="02020603050405020304" pitchFamily="18" charset="0"/>
                        </a:rPr>
                        <a:t>ICollection , IEnumerable&lt;T&gt;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xmlns:a="http://schemas.openxmlformats.org/drawingml/2006/main" marL="0" marR="0" lvl="0" indent="0" algn="just" defTabSz="914400" rtl="0" eaLnBrk="1" fontAlgn="auto" latinLnBrk="0" hangingPunct="1">
                        <a:lnSpc>
                          <a:spcPct val="107000"/>
                        </a:lnSpc>
                        <a:spcBef>
                          <a:spcPts val="0"/>
                        </a:spcBef>
                        <a:spcAft>
                          <a:spcPts val="0"/>
                        </a:spcAft>
                        <a:buClrTx/>
                        <a:buSzTx/>
                        <a:buFontTx/>
                        <a:buNone/>
                        <a:tabLst/>
                        <a:defRPr/>
                      </a:pPr>
                      <a:r xmlns:a="http://schemas.openxmlformats.org/drawingml/2006/main">
                        <a:rPr lang="vi" sz="1700" kern="1200" dirty="0">
                          <a:solidFill>
                            <a:schemeClr val="tx1"/>
                          </a:solidFill>
                          <a:effectLst/>
                          <a:latin typeface="+mj-lt"/>
                          <a:ea typeface="+mn-ea"/>
                          <a:cs typeface="+mn-cs"/>
                        </a:rPr>
                        <a:t>Đây là cách triển khai chung của danh sách vào sau, ra trước</a:t>
                      </a:r>
                      <a:endParaRPr xmlns:a="http://schemas.openxmlformats.org/drawingml/2006/main" lang="en-US" sz="17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093501416"/>
                  </a:ext>
                </a:extLst>
              </a:tr>
            </a:tbl>
          </a:graphicData>
        </a:graphic>
      </p:graphicFrame>
      <p:sp>
        <p:nvSpPr>
          <p:cNvPr id="8" name="Title 1">
            <a:extLst>
              <a:ext uri="{FF2B5EF4-FFF2-40B4-BE49-F238E27FC236}">
                <a16:creationId xmlns:a16="http://schemas.microsoft.com/office/drawing/2014/main" id="{3442D0CA-B6B7-4354-AEA2-E0D940733175}"/>
              </a:ext>
            </a:extLst>
          </p:cNvPr>
          <p:cNvSpPr txBox="1">
            <a:spLocks/>
          </p:cNvSpPr>
          <p:nvPr/>
        </p:nvSpPr>
        <p:spPr>
          <a:xfrm>
            <a:off x="264649" y="773028"/>
            <a:ext cx="11154101" cy="49872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xmlns:a="http://schemas.openxmlformats.org/drawingml/2006/main">
              <a:lnSpc>
                <a:spcPct val="80000"/>
              </a:lnSpc>
            </a:pPr>
            <a:r xmlns:a="http://schemas.openxmlformats.org/drawingml/2006/main">
              <a:rPr lang="vi" sz="4000" b="1"/>
              <a:t>Giao diện và loại bộ sưu tập</a:t>
            </a:r>
            <a:endParaRPr xmlns:a="http://schemas.openxmlformats.org/drawingml/2006/main" lang="en-US" sz="4000" b="1" dirty="0"/>
          </a:p>
        </p:txBody>
      </p:sp>
    </p:spTree>
    <p:extLst>
      <p:ext uri="{BB962C8B-B14F-4D97-AF65-F5344CB8AC3E}">
        <p14:creationId xmlns:p14="http://schemas.microsoft.com/office/powerpoint/2010/main" val="3560627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6593" y="1907880"/>
            <a:ext cx="10478814" cy="104828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Bản trình diễn bộ sưu tập Generics</a:t>
            </a:r>
            <a:endParaRPr xmlns:a="http://schemas.openxmlformats.org/drawingml/2006/main" lang="en-US" sz="4400" dirty="0">
              <a:solidFill>
                <a:schemeClr val="accent2"/>
              </a:solidFill>
            </a:endParaRPr>
          </a:p>
        </p:txBody>
      </p:sp>
      <p:sp>
        <p:nvSpPr>
          <p:cNvPr id="3" name="Title 1">
            <a:extLst>
              <a:ext uri="{FF2B5EF4-FFF2-40B4-BE49-F238E27FC236}">
                <a16:creationId xmlns:a16="http://schemas.microsoft.com/office/drawing/2014/main" id="{C6FC04B4-6879-4B42-B09F-2F8F70330208}"/>
              </a:ext>
            </a:extLst>
          </p:cNvPr>
          <p:cNvSpPr txBox="1">
            <a:spLocks/>
          </p:cNvSpPr>
          <p:nvPr/>
        </p:nvSpPr>
        <p:spPr>
          <a:xfrm>
            <a:off x="856593" y="2956161"/>
            <a:ext cx="10478814" cy="257478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xmlns:a="http://schemas.openxmlformats.org/drawingml/2006/main" marL="571500" indent="-571500" algn="l">
              <a:buFont typeface="Wingdings" panose="05000000000000000000" pitchFamily="2" charset="2"/>
              <a:buChar char="§"/>
            </a:pPr>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Danh sách lớp &lt;T&gt;</a:t>
            </a:r>
          </a:p>
          <a:p>
            <a:pPr xmlns:a="http://schemas.openxmlformats.org/drawingml/2006/main" marL="571500" indent="-571500" algn="l">
              <a:buFont typeface="Wingdings" panose="05000000000000000000" pitchFamily="2" charset="2"/>
              <a:buChar char="§"/>
            </a:pPr>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Lớp SortedSet&lt;T&gt;</a:t>
            </a:r>
          </a:p>
          <a:p>
            <a:pPr xmlns:a="http://schemas.openxmlformats.org/drawingml/2006/main" marL="571500" indent="-571500" algn="l">
              <a:buFont typeface="Wingdings" panose="05000000000000000000" pitchFamily="2" charset="2"/>
              <a:buChar char="§"/>
            </a:pPr>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Giao diện IEnumerable&lt;T&gt;</a:t>
            </a:r>
            <a:endParaRPr xmlns:a="http://schemas.openxmlformats.org/drawingml/2006/main" lang="en-US" sz="4400" dirty="0">
              <a:solidFill>
                <a:schemeClr val="accent2"/>
              </a:solidFill>
            </a:endParaRPr>
          </a:p>
        </p:txBody>
      </p:sp>
    </p:spTree>
    <p:extLst>
      <p:ext uri="{BB962C8B-B14F-4D97-AF65-F5344CB8AC3E}">
        <p14:creationId xmlns:p14="http://schemas.microsoft.com/office/powerpoint/2010/main" val="31417579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B8EE920-086D-42F7-9AF9-B7C9FDB1889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E64BB2EC-2515-4DE5-A36B-F18F36A4A1D7}"/>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6" name="Title 1">
            <a:extLst>
              <a:ext uri="{FF2B5EF4-FFF2-40B4-BE49-F238E27FC236}">
                <a16:creationId xmlns:a16="http://schemas.microsoft.com/office/drawing/2014/main" id="{D3255E44-F749-4B5C-97C3-181D62D35EDD}"/>
              </a:ext>
            </a:extLst>
          </p:cNvPr>
          <p:cNvSpPr txBox="1">
            <a:spLocks/>
          </p:cNvSpPr>
          <p:nvPr/>
        </p:nvSpPr>
        <p:spPr>
          <a:xfrm>
            <a:off x="270643" y="771843"/>
            <a:ext cx="8043040" cy="49872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xmlns:a="http://schemas.openxmlformats.org/drawingml/2006/main">
              <a:lnSpc>
                <a:spcPct val="80000"/>
              </a:lnSpc>
            </a:pPr>
            <a:r xmlns:a="http://schemas.openxmlformats.org/drawingml/2006/main">
              <a:rPr lang="vi" sz="4000" b="1" dirty="0"/>
              <a:t>Làm việc với lớp List&lt;T&gt;</a:t>
            </a:r>
          </a:p>
        </p:txBody>
      </p:sp>
      <p:sp>
        <p:nvSpPr>
          <p:cNvPr id="9" name="TextBox 8">
            <a:extLst>
              <a:ext uri="{FF2B5EF4-FFF2-40B4-BE49-F238E27FC236}">
                <a16:creationId xmlns:a16="http://schemas.microsoft.com/office/drawing/2014/main" id="{C0AEF8E9-8BE9-4B30-A345-A1CCCBDB22D1}"/>
              </a:ext>
            </a:extLst>
          </p:cNvPr>
          <p:cNvSpPr txBox="1"/>
          <p:nvPr/>
        </p:nvSpPr>
        <p:spPr>
          <a:xfrm>
            <a:off x="-53009" y="1371609"/>
            <a:ext cx="12099235" cy="5232202"/>
          </a:xfrm>
          <a:prstGeom prst="rect">
            <a:avLst/>
          </a:prstGeom>
          <a:noFill/>
        </p:spPr>
        <p:txBody>
          <a:bodyPr wrap="square">
            <a:spAutoFit/>
          </a:bodyPr>
          <a:lstStyle/>
          <a:p>
            <a:pPr xmlns:a="http://schemas.openxmlformats.org/drawingml/2006/main" marL="342900" marR="13335" indent="-342900" algn="just">
              <a:spcBef>
                <a:spcPts val="1200"/>
              </a:spcBef>
              <a:spcAft>
                <a:spcPts val="1200"/>
              </a:spcAft>
              <a:buClr>
                <a:srgbClr val="973735"/>
              </a:buClr>
              <a:buSzPct val="50000"/>
              <a:buFont typeface="Wingdings" pitchFamily="2" charset="2"/>
              <a:buChar char="u"/>
              <a:tabLst>
                <a:tab pos="285750" algn="l"/>
              </a:tabLst>
              <a:defRPr/>
            </a:pPr>
            <a:r xmlns:a="http://schemas.openxmlformats.org/drawingml/2006/main">
              <a:rPr lang="vi" sz="2600" dirty="0"/>
              <a:t>Danh sách&lt;T&gt; là tập hợp các đối tượng được gõ mạnh có thể được truy cập theo chỉ mục và có các phương thức sắp xếp, tìm kiếm và sửa đổi danh sách</a:t>
            </a:r>
          </a:p>
          <a:p>
            <a:pPr xmlns:a="http://schemas.openxmlformats.org/drawingml/2006/main" marL="342900" marR="13335" indent="-342900" algn="just">
              <a:spcBef>
                <a:spcPts val="1200"/>
              </a:spcBef>
              <a:spcAft>
                <a:spcPts val="1200"/>
              </a:spcAft>
              <a:buClr>
                <a:srgbClr val="973735"/>
              </a:buClr>
              <a:buSzPct val="50000"/>
              <a:buFont typeface="Wingdings" pitchFamily="2" charset="2"/>
              <a:buChar char="u"/>
              <a:tabLst>
                <a:tab pos="285750" algn="l"/>
              </a:tabLst>
              <a:defRPr/>
            </a:pPr>
            <a:r xmlns:a="http://schemas.openxmlformats.org/drawingml/2006/main">
              <a:rPr lang="vi" sz="2600" dirty="0"/>
              <a:t>List&lt;T&gt; tương đương với </a:t>
            </a:r>
            <a:r xmlns:a="http://schemas.openxmlformats.org/drawingml/2006/main">
              <a:rPr lang="vi" sz="2600" dirty="0" err="1"/>
              <a:t>ArrayList </a:t>
            </a:r>
            <a:r xmlns:a="http://schemas.openxmlformats.org/drawingml/2006/main">
              <a:rPr lang="vi" sz="2600" dirty="0"/>
              <a:t>, triển khai </a:t>
            </a:r>
            <a:r xmlns:a="http://schemas.openxmlformats.org/drawingml/2006/main">
              <a:rPr lang="vi" sz="2600" dirty="0" err="1"/>
              <a:t>IList </a:t>
            </a:r>
            <a:r xmlns:a="http://schemas.openxmlformats.org/drawingml/2006/main">
              <a:rPr lang="vi" sz="2600" dirty="0"/>
              <a:t>&lt;T&gt;</a:t>
            </a:r>
          </a:p>
          <a:p>
            <a:pPr xmlns:a="http://schemas.openxmlformats.org/drawingml/2006/main" marL="342900" marR="13335" indent="-342900" algn="just">
              <a:spcBef>
                <a:spcPts val="1200"/>
              </a:spcBef>
              <a:spcAft>
                <a:spcPts val="1200"/>
              </a:spcAft>
              <a:buClr>
                <a:srgbClr val="973735"/>
              </a:buClr>
              <a:buSzPct val="50000"/>
              <a:buFont typeface="Wingdings" pitchFamily="2" charset="2"/>
              <a:buChar char="u"/>
              <a:tabLst>
                <a:tab pos="285750" algn="l"/>
              </a:tabLst>
              <a:defRPr/>
            </a:pPr>
            <a:r xmlns:a="http://schemas.openxmlformats.org/drawingml/2006/main">
              <a:rPr lang="vi" sz="2600" dirty="0"/>
              <a:t>Danh sách&lt;T&gt; có thể chứa các phần tử thuộc loại đã chỉ định. Nó cung cấp khả năng kiểm tra kiểu thời gian biên dịch và không thực hiện việc mở hộp vì nó là chung chung</a:t>
            </a:r>
          </a:p>
          <a:p>
            <a:pPr xmlns:a="http://schemas.openxmlformats.org/drawingml/2006/main" marL="342900" marR="13335" indent="-342900" algn="just">
              <a:spcBef>
                <a:spcPts val="1200"/>
              </a:spcBef>
              <a:spcAft>
                <a:spcPts val="1200"/>
              </a:spcAft>
              <a:buClr>
                <a:srgbClr val="973735"/>
              </a:buClr>
              <a:buSzPct val="50000"/>
              <a:buFont typeface="Wingdings" pitchFamily="2" charset="2"/>
              <a:buChar char="u"/>
              <a:tabLst>
                <a:tab pos="285750" algn="l"/>
              </a:tabLst>
              <a:defRPr/>
            </a:pPr>
            <a:r xmlns:a="http://schemas.openxmlformats.org/drawingml/2006/main">
              <a:rPr lang="vi" sz="2600" dirty="0"/>
              <a:t>Các phần tử có thể được thêm bằng cách sử dụng các phương thức Add(), </a:t>
            </a:r>
            <a:r xmlns:a="http://schemas.openxmlformats.org/drawingml/2006/main">
              <a:rPr lang="vi" sz="2600" dirty="0" err="1"/>
              <a:t>AddRange </a:t>
            </a:r>
            <a:r xmlns:a="http://schemas.openxmlformats.org/drawingml/2006/main">
              <a:rPr lang="vi" sz="2600" dirty="0"/>
              <a:t>() hoặc cú pháp bộ khởi tạo bộ sưu tập</a:t>
            </a:r>
          </a:p>
          <a:p>
            <a:pPr xmlns:a="http://schemas.openxmlformats.org/drawingml/2006/main" marL="342900" marR="13335" indent="-342900" algn="just">
              <a:spcBef>
                <a:spcPts val="1200"/>
              </a:spcBef>
              <a:spcAft>
                <a:spcPts val="1200"/>
              </a:spcAft>
              <a:buClr>
                <a:srgbClr val="973735"/>
              </a:buClr>
              <a:buSzPct val="50000"/>
              <a:buFont typeface="Wingdings" pitchFamily="2" charset="2"/>
              <a:buChar char="u"/>
              <a:tabLst>
                <a:tab pos="285750" algn="l"/>
              </a:tabLst>
              <a:defRPr/>
            </a:pPr>
            <a:r xmlns:a="http://schemas.openxmlformats.org/drawingml/2006/main">
              <a:rPr lang="vi" sz="2600" dirty="0"/>
              <a:t>Các phần tử có thể được truy cập bằng cách chuyển một chỉ mục. Chỉ số bắt đầu từ số 0</a:t>
            </a:r>
          </a:p>
          <a:p>
            <a:pPr xmlns:a="http://schemas.openxmlformats.org/drawingml/2006/main" marL="342900" marR="13335" indent="-342900" algn="just">
              <a:spcBef>
                <a:spcPts val="1200"/>
              </a:spcBef>
              <a:spcAft>
                <a:spcPts val="1200"/>
              </a:spcAft>
              <a:buClr>
                <a:srgbClr val="973735"/>
              </a:buClr>
              <a:buSzPct val="50000"/>
              <a:buFont typeface="Wingdings" pitchFamily="2" charset="2"/>
              <a:buChar char="u"/>
              <a:tabLst>
                <a:tab pos="285750" algn="l"/>
              </a:tabLst>
              <a:defRPr/>
            </a:pPr>
            <a:r xmlns:a="http://schemas.openxmlformats.org/drawingml/2006/main">
              <a:rPr lang="vi" sz="2600" dirty="0"/>
              <a:t>List&lt;T&gt; hoạt động nhanh hơn và ít xảy ra lỗi hơn </a:t>
            </a:r>
            <a:r xmlns:a="http://schemas.openxmlformats.org/drawingml/2006/main">
              <a:rPr lang="vi" sz="2600" dirty="0" err="1"/>
              <a:t>ArrayList</a:t>
            </a:r>
            <a:endParaRPr xmlns:a="http://schemas.openxmlformats.org/drawingml/2006/main" lang="en-US" sz="2600" dirty="0"/>
          </a:p>
        </p:txBody>
      </p:sp>
    </p:spTree>
    <p:extLst>
      <p:ext uri="{BB962C8B-B14F-4D97-AF65-F5344CB8AC3E}">
        <p14:creationId xmlns:p14="http://schemas.microsoft.com/office/powerpoint/2010/main" val="606807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B8EE920-086D-42F7-9AF9-B7C9FDB1889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E64BB2EC-2515-4DE5-A36B-F18F36A4A1D7}"/>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6" name="Title 1">
            <a:extLst>
              <a:ext uri="{FF2B5EF4-FFF2-40B4-BE49-F238E27FC236}">
                <a16:creationId xmlns:a16="http://schemas.microsoft.com/office/drawing/2014/main" id="{D3255E44-F749-4B5C-97C3-181D62D35EDD}"/>
              </a:ext>
            </a:extLst>
          </p:cNvPr>
          <p:cNvSpPr txBox="1">
            <a:spLocks/>
          </p:cNvSpPr>
          <p:nvPr/>
        </p:nvSpPr>
        <p:spPr>
          <a:xfrm>
            <a:off x="270643" y="771843"/>
            <a:ext cx="8043040" cy="49872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xmlns:a="http://schemas.openxmlformats.org/drawingml/2006/main">
              <a:lnSpc>
                <a:spcPct val="80000"/>
              </a:lnSpc>
            </a:pPr>
            <a:r xmlns:a="http://schemas.openxmlformats.org/drawingml/2006/main">
              <a:rPr lang="vi" sz="4000" b="1" dirty="0"/>
              <a:t>Làm việc với lớp List&lt;T&gt;</a:t>
            </a:r>
          </a:p>
        </p:txBody>
      </p:sp>
      <p:pic>
        <p:nvPicPr>
          <p:cNvPr id="12" name="Picture 11">
            <a:extLst>
              <a:ext uri="{FF2B5EF4-FFF2-40B4-BE49-F238E27FC236}">
                <a16:creationId xmlns:a16="http://schemas.microsoft.com/office/drawing/2014/main" id="{3E90C462-8D30-4BE1-994D-4D30C3C9B049}"/>
              </a:ext>
            </a:extLst>
          </p:cNvPr>
          <p:cNvPicPr>
            <a:picLocks noChangeAspect="1"/>
          </p:cNvPicPr>
          <p:nvPr/>
        </p:nvPicPr>
        <p:blipFill>
          <a:blip r:embed="rId2"/>
          <a:stretch>
            <a:fillRect/>
          </a:stretch>
        </p:blipFill>
        <p:spPr>
          <a:xfrm>
            <a:off x="0" y="1629427"/>
            <a:ext cx="5394061" cy="1660311"/>
          </a:xfrm>
          <a:prstGeom prst="rect">
            <a:avLst/>
          </a:prstGeom>
        </p:spPr>
      </p:pic>
      <p:pic>
        <p:nvPicPr>
          <p:cNvPr id="14" name="Picture 13">
            <a:extLst>
              <a:ext uri="{FF2B5EF4-FFF2-40B4-BE49-F238E27FC236}">
                <a16:creationId xmlns:a16="http://schemas.microsoft.com/office/drawing/2014/main" id="{541763B7-CEA8-4153-AF16-290514DB7858}"/>
              </a:ext>
            </a:extLst>
          </p:cNvPr>
          <p:cNvPicPr>
            <a:picLocks noChangeAspect="1"/>
          </p:cNvPicPr>
          <p:nvPr/>
        </p:nvPicPr>
        <p:blipFill>
          <a:blip r:embed="rId3"/>
          <a:stretch>
            <a:fillRect/>
          </a:stretch>
        </p:blipFill>
        <p:spPr>
          <a:xfrm>
            <a:off x="5546070" y="1671466"/>
            <a:ext cx="6645930" cy="4129145"/>
          </a:xfrm>
          <a:prstGeom prst="rect">
            <a:avLst/>
          </a:prstGeom>
        </p:spPr>
      </p:pic>
      <p:pic>
        <p:nvPicPr>
          <p:cNvPr id="16" name="Picture 15">
            <a:extLst>
              <a:ext uri="{FF2B5EF4-FFF2-40B4-BE49-F238E27FC236}">
                <a16:creationId xmlns:a16="http://schemas.microsoft.com/office/drawing/2014/main" id="{CE200250-3977-461D-A64A-AC3F881CC22B}"/>
              </a:ext>
            </a:extLst>
          </p:cNvPr>
          <p:cNvPicPr>
            <a:picLocks noChangeAspect="1"/>
          </p:cNvPicPr>
          <p:nvPr/>
        </p:nvPicPr>
        <p:blipFill>
          <a:blip r:embed="rId4"/>
          <a:stretch>
            <a:fillRect/>
          </a:stretch>
        </p:blipFill>
        <p:spPr>
          <a:xfrm>
            <a:off x="793531" y="4332337"/>
            <a:ext cx="3344917" cy="1663370"/>
          </a:xfrm>
          <a:prstGeom prst="rect">
            <a:avLst/>
          </a:prstGeom>
        </p:spPr>
      </p:pic>
    </p:spTree>
    <p:extLst>
      <p:ext uri="{BB962C8B-B14F-4D97-AF65-F5344CB8AC3E}">
        <p14:creationId xmlns:p14="http://schemas.microsoft.com/office/powerpoint/2010/main" val="4286947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9451426" cy="498723"/>
          </a:xfrm>
        </p:spPr>
        <p:txBody>
          <a:bodyPr>
            <a:noAutofit/>
          </a:bodyPr>
          <a:lstStyle/>
          <a:p>
            <a:pPr xmlns:a="http://schemas.openxmlformats.org/drawingml/2006/main">
              <a:lnSpc>
                <a:spcPct val="80000"/>
              </a:lnSpc>
            </a:pPr>
            <a:r xmlns:a="http://schemas.openxmlformats.org/drawingml/2006/main">
              <a:rPr lang="vi" sz="4000" b="1"/>
              <a:t>Làm việc với lớp SortedSet&lt;T&gt;</a:t>
            </a:r>
            <a:endParaRPr xmlns:a="http://schemas.openxmlformats.org/drawingml/2006/main" lang="en-US" sz="4000" b="1" dirty="0"/>
          </a:p>
        </p:txBody>
      </p:sp>
      <p:sp>
        <p:nvSpPr>
          <p:cNvPr id="7" name="TextBox 6">
            <a:extLst>
              <a:ext uri="{FF2B5EF4-FFF2-40B4-BE49-F238E27FC236}">
                <a16:creationId xmlns:a16="http://schemas.microsoft.com/office/drawing/2014/main" id="{8B90CA17-06F8-4233-9445-4EEBEF52D6D0}"/>
              </a:ext>
            </a:extLst>
          </p:cNvPr>
          <p:cNvSpPr txBox="1"/>
          <p:nvPr/>
        </p:nvSpPr>
        <p:spPr>
          <a:xfrm>
            <a:off x="-46037" y="1439716"/>
            <a:ext cx="12132020" cy="4955203"/>
          </a:xfrm>
          <a:prstGeom prst="rect">
            <a:avLst/>
          </a:prstGeom>
          <a:noFill/>
        </p:spPr>
        <p:txBody>
          <a:bodyPr wrap="square">
            <a:spAutoFit/>
          </a:bodyPr>
          <a:lstStyle/>
          <a:p>
            <a:pPr xmlns:a="http://schemas.openxmlformats.org/drawingml/2006/main" marL="342900" marR="13335" indent="-342900" algn="just">
              <a:spcBef>
                <a:spcPts val="300"/>
              </a:spcBef>
              <a:spcAft>
                <a:spcPts val="300"/>
              </a:spcAft>
              <a:buClr>
                <a:srgbClr val="973735"/>
              </a:buClr>
              <a:buSzPct val="50000"/>
              <a:buFont typeface="Wingdings" pitchFamily="2" charset="2"/>
              <a:buChar char="u"/>
              <a:tabLst>
                <a:tab pos="285750" algn="l"/>
              </a:tabLst>
              <a:defRPr/>
            </a:pPr>
            <a:r xmlns:a="http://schemas.openxmlformats.org/drawingml/2006/main">
              <a:rPr lang="vi" sz="2600" dirty="0" err="1"/>
              <a:t>SortedSet </a:t>
            </a:r>
            <a:r xmlns:a="http://schemas.openxmlformats.org/drawingml/2006/main">
              <a:rPr lang="vi" sz="2600" dirty="0"/>
              <a:t>là tập hợp các đối tượng được sắp xếp theo thứ tự. Nó thuộc bộ sưu tập kiểu chung và được định nghĩa trong </a:t>
            </a:r>
            <a:r xmlns:a="http://schemas.openxmlformats.org/drawingml/2006/main">
              <a:rPr lang="vi" sz="2600" dirty="0"/>
              <a:t>không gian tên </a:t>
            </a:r>
            <a:r xmlns:a="http://schemas.openxmlformats.org/drawingml/2006/main">
              <a:rPr lang="vi" sz="2600" dirty="0" err="1"/>
              <a:t>System.Collections.Generic</a:t>
            </a:r>
          </a:p>
          <a:p>
            <a:pPr xmlns:a="http://schemas.openxmlformats.org/drawingml/2006/main" marL="342900" marR="13335" indent="-342900" algn="just">
              <a:spcBef>
                <a:spcPts val="300"/>
              </a:spcBef>
              <a:spcAft>
                <a:spcPts val="300"/>
              </a:spcAft>
              <a:buClr>
                <a:srgbClr val="973735"/>
              </a:buClr>
              <a:buSzPct val="50000"/>
              <a:buFont typeface="Wingdings" pitchFamily="2" charset="2"/>
              <a:buChar char="u"/>
              <a:tabLst>
                <a:tab pos="285750" algn="l"/>
              </a:tabLst>
              <a:defRPr/>
            </a:pPr>
            <a:r xmlns:a="http://schemas.openxmlformats.org/drawingml/2006/main">
              <a:rPr lang="vi" sz="2600" dirty="0"/>
              <a:t>Nó cũng cung cấp nhiều phép toán tập hợp, chẳng hạn như giao, hợp và hiệu</a:t>
            </a:r>
          </a:p>
          <a:p>
            <a:pPr xmlns:a="http://schemas.openxmlformats.org/drawingml/2006/main" marL="342900" marR="13335" indent="-342900" algn="just">
              <a:spcBef>
                <a:spcPts val="300"/>
              </a:spcBef>
              <a:spcAft>
                <a:spcPts val="300"/>
              </a:spcAft>
              <a:buClr>
                <a:srgbClr val="973735"/>
              </a:buClr>
              <a:buSzPct val="50000"/>
              <a:buFont typeface="Wingdings" pitchFamily="2" charset="2"/>
              <a:buChar char="u"/>
              <a:tabLst>
                <a:tab pos="285750" algn="l"/>
              </a:tabLst>
              <a:defRPr/>
            </a:pPr>
            <a:r xmlns:a="http://schemas.openxmlformats.org/drawingml/2006/main">
              <a:rPr lang="vi" sz="2600" dirty="0"/>
              <a:t>Đây là một bộ sưu tập động có nghĩa là kích thước của </a:t>
            </a:r>
            <a:r xmlns:a="http://schemas.openxmlformats.org/drawingml/2006/main">
              <a:rPr lang="vi" sz="2600" dirty="0" err="1"/>
              <a:t>SortedSet </a:t>
            </a:r>
            <a:r xmlns:a="http://schemas.openxmlformats.org/drawingml/2006/main">
              <a:rPr lang="vi" sz="2600" dirty="0"/>
              <a:t>sẽ tự động tăng lên khi các phần tử mới được thêm vào</a:t>
            </a:r>
          </a:p>
          <a:p>
            <a:pPr xmlns:a="http://schemas.openxmlformats.org/drawingml/2006/main" marL="342900" marR="13335" indent="-342900" algn="just">
              <a:spcBef>
                <a:spcPts val="300"/>
              </a:spcBef>
              <a:spcAft>
                <a:spcPts val="300"/>
              </a:spcAft>
              <a:buClr>
                <a:srgbClr val="973735"/>
              </a:buClr>
              <a:buSzPct val="50000"/>
              <a:buFont typeface="Wingdings" pitchFamily="2" charset="2"/>
              <a:buChar char="u"/>
              <a:tabLst>
                <a:tab pos="285750" algn="l"/>
              </a:tabLst>
              <a:defRPr/>
            </a:pPr>
            <a:r xmlns:a="http://schemas.openxmlformats.org/drawingml/2006/main">
              <a:rPr lang="vi" sz="2600" dirty="0"/>
              <a:t>Trong </a:t>
            </a:r>
            <a:r xmlns:a="http://schemas.openxmlformats.org/drawingml/2006/main">
              <a:rPr lang="vi" sz="2600" dirty="0" err="1"/>
              <a:t>SortedSet </a:t>
            </a:r>
            <a:r xmlns:a="http://schemas.openxmlformats.org/drawingml/2006/main">
              <a:rPr lang="vi" sz="2600" dirty="0"/>
              <a:t>, các phần tử phải là duy nhất và thứ tự của phần tử tăng dần</a:t>
            </a:r>
          </a:p>
          <a:p>
            <a:pPr xmlns:a="http://schemas.openxmlformats.org/drawingml/2006/main" marL="342900" marR="13335" indent="-342900" algn="just">
              <a:spcBef>
                <a:spcPts val="300"/>
              </a:spcBef>
              <a:spcAft>
                <a:spcPts val="300"/>
              </a:spcAft>
              <a:buClr>
                <a:srgbClr val="973735"/>
              </a:buClr>
              <a:buSzPct val="50000"/>
              <a:buFont typeface="Wingdings" pitchFamily="2" charset="2"/>
              <a:buChar char="u"/>
              <a:tabLst>
                <a:tab pos="285750" algn="l"/>
              </a:tabLst>
              <a:defRPr/>
            </a:pPr>
            <a:r xmlns:a="http://schemas.openxmlformats.org/drawingml/2006/main">
              <a:rPr lang="vi" sz="2600" dirty="0"/>
              <a:t>Nó thường được sử dụng lớp </a:t>
            </a:r>
            <a:r xmlns:a="http://schemas.openxmlformats.org/drawingml/2006/main">
              <a:rPr lang="vi" sz="2600" dirty="0" err="1"/>
              <a:t>SortedSet </a:t>
            </a:r>
            <a:r xmlns:a="http://schemas.openxmlformats.org/drawingml/2006/main">
              <a:rPr lang="vi" sz="2600" dirty="0"/>
              <a:t>nếu chúng ta phải lưu trữ các phần tử duy nhất và duy trì thứ tự tăng dần</a:t>
            </a:r>
          </a:p>
          <a:p>
            <a:pPr xmlns:a="http://schemas.openxmlformats.org/drawingml/2006/main" marL="342900" marR="13335" indent="-342900" algn="just">
              <a:spcBef>
                <a:spcPts val="300"/>
              </a:spcBef>
              <a:spcAft>
                <a:spcPts val="300"/>
              </a:spcAft>
              <a:buClr>
                <a:srgbClr val="973735"/>
              </a:buClr>
              <a:buSzPct val="50000"/>
              <a:buFont typeface="Wingdings" pitchFamily="2" charset="2"/>
              <a:buChar char="u"/>
              <a:tabLst>
                <a:tab pos="285750" algn="l"/>
              </a:tabLst>
              <a:defRPr/>
            </a:pPr>
            <a:r xmlns:a="http://schemas.openxmlformats.org/drawingml/2006/main">
              <a:rPr lang="vi" sz="2600" dirty="0"/>
              <a:t>Trong </a:t>
            </a:r>
            <a:r xmlns:a="http://schemas.openxmlformats.org/drawingml/2006/main">
              <a:rPr lang="vi" sz="2600" dirty="0" err="1"/>
              <a:t>SortedSet </a:t>
            </a:r>
            <a:r xmlns:a="http://schemas.openxmlformats.org/drawingml/2006/main">
              <a:rPr lang="vi" sz="2600" dirty="0"/>
              <a:t>, chúng ta chỉ có thể lưu trữ cùng loại phần tử</a:t>
            </a:r>
          </a:p>
        </p:txBody>
      </p:sp>
    </p:spTree>
    <p:extLst>
      <p:ext uri="{BB962C8B-B14F-4D97-AF65-F5344CB8AC3E}">
        <p14:creationId xmlns:p14="http://schemas.microsoft.com/office/powerpoint/2010/main" val="1996305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9451426" cy="498723"/>
          </a:xfrm>
        </p:spPr>
        <p:txBody>
          <a:bodyPr>
            <a:noAutofit/>
          </a:bodyPr>
          <a:lstStyle/>
          <a:p>
            <a:pPr xmlns:a="http://schemas.openxmlformats.org/drawingml/2006/main">
              <a:lnSpc>
                <a:spcPct val="80000"/>
              </a:lnSpc>
            </a:pPr>
            <a:r xmlns:a="http://schemas.openxmlformats.org/drawingml/2006/main">
              <a:rPr lang="vi" sz="4000" b="1"/>
              <a:t>Làm việc với lớp SortedSet&lt;T&gt;</a:t>
            </a:r>
            <a:endParaRPr xmlns:a="http://schemas.openxmlformats.org/drawingml/2006/main" lang="en-US" sz="4000" b="1" dirty="0"/>
          </a:p>
        </p:txBody>
      </p:sp>
      <p:pic>
        <p:nvPicPr>
          <p:cNvPr id="6" name="Picture 5">
            <a:extLst>
              <a:ext uri="{FF2B5EF4-FFF2-40B4-BE49-F238E27FC236}">
                <a16:creationId xmlns:a16="http://schemas.microsoft.com/office/drawing/2014/main" id="{AB807CE2-AF95-4F1C-8BE5-1251F7A2D0DE}"/>
              </a:ext>
            </a:extLst>
          </p:cNvPr>
          <p:cNvPicPr>
            <a:picLocks noChangeAspect="1"/>
          </p:cNvPicPr>
          <p:nvPr/>
        </p:nvPicPr>
        <p:blipFill>
          <a:blip r:embed="rId3"/>
          <a:stretch>
            <a:fillRect/>
          </a:stretch>
        </p:blipFill>
        <p:spPr>
          <a:xfrm>
            <a:off x="231358" y="1460868"/>
            <a:ext cx="7990071" cy="4951321"/>
          </a:xfrm>
          <a:prstGeom prst="rect">
            <a:avLst/>
          </a:prstGeom>
        </p:spPr>
      </p:pic>
      <p:pic>
        <p:nvPicPr>
          <p:cNvPr id="8" name="Picture 7">
            <a:extLst>
              <a:ext uri="{FF2B5EF4-FFF2-40B4-BE49-F238E27FC236}">
                <a16:creationId xmlns:a16="http://schemas.microsoft.com/office/drawing/2014/main" id="{9F61372D-ABC0-4D06-B588-9CD8F20BC512}"/>
              </a:ext>
            </a:extLst>
          </p:cNvPr>
          <p:cNvPicPr>
            <a:picLocks noChangeAspect="1"/>
          </p:cNvPicPr>
          <p:nvPr/>
        </p:nvPicPr>
        <p:blipFill>
          <a:blip r:embed="rId4"/>
          <a:stretch>
            <a:fillRect/>
          </a:stretch>
        </p:blipFill>
        <p:spPr>
          <a:xfrm>
            <a:off x="8513967" y="5038542"/>
            <a:ext cx="3611773" cy="1378177"/>
          </a:xfrm>
          <a:prstGeom prst="rect">
            <a:avLst/>
          </a:prstGeom>
        </p:spPr>
      </p:pic>
    </p:spTree>
    <p:extLst>
      <p:ext uri="{BB962C8B-B14F-4D97-AF65-F5344CB8AC3E}">
        <p14:creationId xmlns:p14="http://schemas.microsoft.com/office/powerpoint/2010/main" val="2404177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9451426" cy="498723"/>
          </a:xfrm>
        </p:spPr>
        <p:txBody>
          <a:bodyPr>
            <a:noAutofit/>
          </a:bodyPr>
          <a:lstStyle/>
          <a:p>
            <a:pPr xmlns:a="http://schemas.openxmlformats.org/drawingml/2006/main">
              <a:lnSpc>
                <a:spcPct val="80000"/>
              </a:lnSpc>
            </a:pPr>
            <a:r xmlns:a="http://schemas.openxmlformats.org/drawingml/2006/main">
              <a:rPr lang="vi" sz="4000" b="1" dirty="0"/>
              <a:t>Danh </a:t>
            </a:r>
            <a:r xmlns:a="http://schemas.openxmlformats.org/drawingml/2006/main">
              <a:rPr lang="vi" sz="4000" b="1" smtClean="0"/>
              <a:t>sách liên kết </a:t>
            </a:r>
            <a:r xmlns:a="http://schemas.openxmlformats.org/drawingml/2006/main">
              <a:rPr lang="vi" sz="4000" b="1" dirty="0" smtClean="0"/>
              <a:t>&lt;T </a:t>
            </a:r>
            <a:r xmlns:a="http://schemas.openxmlformats.org/drawingml/2006/main">
              <a:rPr lang="vi" sz="4000" b="1" dirty="0"/>
              <a:t>&gt; Lớp</a:t>
            </a:r>
          </a:p>
        </p:txBody>
      </p:sp>
      <p:sp>
        <p:nvSpPr>
          <p:cNvPr id="7" name="TextBox 6">
            <a:extLst>
              <a:ext uri="{FF2B5EF4-FFF2-40B4-BE49-F238E27FC236}">
                <a16:creationId xmlns:a16="http://schemas.microsoft.com/office/drawing/2014/main" id="{8B90CA17-06F8-4233-9445-4EEBEF52D6D0}"/>
              </a:ext>
            </a:extLst>
          </p:cNvPr>
          <p:cNvSpPr txBox="1"/>
          <p:nvPr/>
        </p:nvSpPr>
        <p:spPr>
          <a:xfrm>
            <a:off x="-45579" y="1471246"/>
            <a:ext cx="12105057" cy="4878259"/>
          </a:xfrm>
          <a:prstGeom prst="rect">
            <a:avLst/>
          </a:prstGeom>
          <a:noFill/>
        </p:spPr>
        <p:txBody>
          <a:bodyPr wrap="square">
            <a:spAutoFit/>
          </a:bodyPr>
          <a:lstStyle/>
          <a:p>
            <a:pPr xmlns:a="http://schemas.openxmlformats.org/drawingml/2006/main" marL="342900" marR="13335" indent="-342900" algn="just">
              <a:spcBef>
                <a:spcPts val="300"/>
              </a:spcBef>
              <a:spcAft>
                <a:spcPts val="300"/>
              </a:spcAft>
              <a:buClr>
                <a:srgbClr val="973735"/>
              </a:buClr>
              <a:buSzPct val="50000"/>
              <a:buFont typeface="Wingdings" pitchFamily="2" charset="2"/>
              <a:buChar char="u"/>
              <a:tabLst>
                <a:tab pos="285750" algn="l"/>
              </a:tabLst>
              <a:defRPr/>
            </a:pPr>
            <a:r xmlns:a="http://schemas.openxmlformats.org/drawingml/2006/main">
              <a:rPr lang="vi" sz="2600"/>
              <a:t>LinkedList&lt;T&gt; Class là loại chung cho phép chèn và xóa phần tử nhanh chóng. Nó thực hiện một danh sách liên kết cổ điển</a:t>
            </a:r>
          </a:p>
          <a:p>
            <a:pPr xmlns:a="http://schemas.openxmlformats.org/drawingml/2006/main" marL="342900" marR="13335" indent="-342900" algn="just">
              <a:spcBef>
                <a:spcPts val="300"/>
              </a:spcBef>
              <a:spcAft>
                <a:spcPts val="300"/>
              </a:spcAft>
              <a:buClr>
                <a:srgbClr val="973735"/>
              </a:buClr>
              <a:buSzPct val="50000"/>
              <a:buFont typeface="Wingdings" pitchFamily="2" charset="2"/>
              <a:buChar char="u"/>
              <a:tabLst>
                <a:tab pos="285750" algn="l"/>
              </a:tabLst>
              <a:defRPr/>
            </a:pPr>
            <a:r xmlns:a="http://schemas.openxmlformats.org/drawingml/2006/main">
              <a:rPr lang="vi" sz="2600"/>
              <a:t>Mỗi đối tượng được phân bổ riêng biệt. Trong LinkedList, một số thao tác nhất định không yêu cầu sao chép toàn bộ bộ sưu tập</a:t>
            </a:r>
          </a:p>
          <a:p>
            <a:pPr xmlns:a="http://schemas.openxmlformats.org/drawingml/2006/main" marL="342900" marR="13335" indent="-342900" algn="just">
              <a:spcBef>
                <a:spcPts val="300"/>
              </a:spcBef>
              <a:spcAft>
                <a:spcPts val="300"/>
              </a:spcAft>
              <a:buClr>
                <a:srgbClr val="973735"/>
              </a:buClr>
              <a:buSzPct val="50000"/>
              <a:buFont typeface="Wingdings" pitchFamily="2" charset="2"/>
              <a:buChar char="u"/>
              <a:tabLst>
                <a:tab pos="285750" algn="l"/>
              </a:tabLst>
              <a:defRPr/>
            </a:pPr>
            <a:r xmlns:a="http://schemas.openxmlformats.org/drawingml/2006/main">
              <a:rPr lang="vi" sz="2600"/>
              <a:t>Chúng ta có thể xóa các nút và chèn lại chúng, trong cùng một danh sách hoặc trong một danh sách khác, điều này dẫn đến không có đối tượng bổ sung nào được phân bổ trên heap</a:t>
            </a:r>
          </a:p>
          <a:p>
            <a:pPr xmlns:a="http://schemas.openxmlformats.org/drawingml/2006/main" marL="342900" marR="13335" indent="-342900" algn="just">
              <a:spcBef>
                <a:spcPts val="300"/>
              </a:spcBef>
              <a:spcAft>
                <a:spcPts val="300"/>
              </a:spcAft>
              <a:buClr>
                <a:srgbClr val="973735"/>
              </a:buClr>
              <a:buSzPct val="50000"/>
              <a:buFont typeface="Wingdings" pitchFamily="2" charset="2"/>
              <a:buChar char="u"/>
              <a:tabLst>
                <a:tab pos="285750" algn="l"/>
              </a:tabLst>
              <a:defRPr/>
            </a:pPr>
            <a:r xmlns:a="http://schemas.openxmlformats.org/drawingml/2006/main">
              <a:rPr lang="vi" sz="2600"/>
              <a:t>Mỗi nút trong đối tượng LinkedList&lt;T&gt; đều thuộc loại LinkedListNode&lt;T&gt;</a:t>
            </a:r>
          </a:p>
          <a:p>
            <a:pPr xmlns:a="http://schemas.openxmlformats.org/drawingml/2006/main" marL="342900" marR="13335" indent="-342900" algn="just">
              <a:spcBef>
                <a:spcPts val="300"/>
              </a:spcBef>
              <a:spcAft>
                <a:spcPts val="300"/>
              </a:spcAft>
              <a:buClr>
                <a:srgbClr val="973735"/>
              </a:buClr>
              <a:buSzPct val="50000"/>
              <a:buFont typeface="Wingdings" pitchFamily="2" charset="2"/>
              <a:buChar char="u"/>
              <a:tabLst>
                <a:tab pos="285750" algn="l"/>
              </a:tabLst>
              <a:defRPr/>
            </a:pPr>
            <a:r xmlns:a="http://schemas.openxmlformats.org/drawingml/2006/main">
              <a:rPr lang="vi" sz="2600"/>
              <a:t>Lớp LinkedList không hỗ trợ xâu chuỗi, chia tách, tuần hoàn hoặc các tính năng khác có thể khiến danh sách ở trạng thái không nhất quán</a:t>
            </a:r>
          </a:p>
          <a:p>
            <a:pPr xmlns:a="http://schemas.openxmlformats.org/drawingml/2006/main" marL="342900" marR="13335" indent="-342900" algn="just">
              <a:spcBef>
                <a:spcPts val="300"/>
              </a:spcBef>
              <a:spcAft>
                <a:spcPts val="300"/>
              </a:spcAft>
              <a:buClr>
                <a:srgbClr val="973735"/>
              </a:buClr>
              <a:buSzPct val="50000"/>
              <a:buFont typeface="Wingdings" pitchFamily="2" charset="2"/>
              <a:buChar char="u"/>
              <a:tabLst>
                <a:tab pos="285750" algn="l"/>
              </a:tabLst>
              <a:defRPr/>
            </a:pPr>
            <a:r xmlns:a="http://schemas.openxmlformats.org/drawingml/2006/main">
              <a:rPr lang="vi" sz="2600"/>
              <a:t>LinkedList được liên kết đôi, do đó, mỗi nút trỏ tới nút Tiếp theo và lùi về nút Trước đó</a:t>
            </a:r>
          </a:p>
        </p:txBody>
      </p:sp>
    </p:spTree>
    <p:extLst>
      <p:ext uri="{BB962C8B-B14F-4D97-AF65-F5344CB8AC3E}">
        <p14:creationId xmlns:p14="http://schemas.microsoft.com/office/powerpoint/2010/main" val="3562747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Generic trong C#</a:t>
            </a:r>
            <a:endParaRPr xmlns:a="http://schemas.openxmlformats.org/drawingml/2006/main"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62762" y="720475"/>
            <a:ext cx="11261091" cy="498723"/>
          </a:xfrm>
        </p:spPr>
        <p:txBody>
          <a:bodyPr>
            <a:noAutofit/>
          </a:bodyPr>
          <a:lstStyle/>
          <a:p>
            <a:pPr xmlns:a="http://schemas.openxmlformats.org/drawingml/2006/main">
              <a:lnSpc>
                <a:spcPct val="80000"/>
              </a:lnSpc>
            </a:pPr>
            <a:r xmlns:a="http://schemas.openxmlformats.org/drawingml/2006/main">
              <a:rPr lang="vi" sz="4000" b="1"/>
              <a:t>Lớp từ điển&lt;TKey, TValue&gt;</a:t>
            </a:r>
            <a:endParaRPr xmlns:a="http://schemas.openxmlformats.org/drawingml/2006/main" lang="en-US" sz="4000" b="1" dirty="0"/>
          </a:p>
        </p:txBody>
      </p:sp>
      <p:sp>
        <p:nvSpPr>
          <p:cNvPr id="7" name="TextBox 6">
            <a:extLst>
              <a:ext uri="{FF2B5EF4-FFF2-40B4-BE49-F238E27FC236}">
                <a16:creationId xmlns:a16="http://schemas.microsoft.com/office/drawing/2014/main" id="{8B90CA17-06F8-4233-9445-4EEBEF52D6D0}"/>
              </a:ext>
            </a:extLst>
          </p:cNvPr>
          <p:cNvSpPr txBox="1"/>
          <p:nvPr/>
        </p:nvSpPr>
        <p:spPr>
          <a:xfrm>
            <a:off x="-59288" y="1276454"/>
            <a:ext cx="12118766" cy="5204245"/>
          </a:xfrm>
          <a:prstGeom prst="rect">
            <a:avLst/>
          </a:prstGeom>
          <a:noFill/>
        </p:spPr>
        <p:txBody>
          <a:bodyPr wrap="square">
            <a:spAutoFit/>
          </a:bodyPr>
          <a:lstStyle/>
          <a:p>
            <a:pPr xmlns:a="http://schemas.openxmlformats.org/drawingml/2006/main"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xmlns:a="http://schemas.openxmlformats.org/drawingml/2006/main">
              <a:rPr lang="vi" sz="2600"/>
              <a:t>Từ điển&lt;TKey, TValue&gt; là một bộ sưu tập chung lưu trữ các cặp khóa-giá trị không theo thứ tự cụ thể</a:t>
            </a:r>
          </a:p>
          <a:p>
            <a:pPr xmlns:a="http://schemas.openxmlformats.org/drawingml/2006/main"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xmlns:a="http://schemas.openxmlformats.org/drawingml/2006/main">
              <a:rPr lang="vi" sz="2600"/>
              <a:t>Từ điển&lt;TKey, TValue&gt; lưu trữ các cặp khóa-giá trị</a:t>
            </a:r>
          </a:p>
          <a:p>
            <a:pPr xmlns:a="http://schemas.openxmlformats.org/drawingml/2006/main"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xmlns:a="http://schemas.openxmlformats.org/drawingml/2006/main">
              <a:rPr lang="vi" sz="2600"/>
              <a:t>Khóa phải là duy nhất và không thể rỗng</a:t>
            </a:r>
          </a:p>
          <a:p>
            <a:pPr xmlns:a="http://schemas.openxmlformats.org/drawingml/2006/main"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xmlns:a="http://schemas.openxmlformats.org/drawingml/2006/main">
              <a:rPr lang="vi" sz="2600"/>
              <a:t>Giá trị có thể là null hoặc trùng lặp</a:t>
            </a:r>
          </a:p>
          <a:p>
            <a:pPr xmlns:a="http://schemas.openxmlformats.org/drawingml/2006/main"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xmlns:a="http://schemas.openxmlformats.org/drawingml/2006/main">
              <a:rPr lang="vi" sz="2600"/>
              <a:t>Các giá trị có thể được truy cập bằng cách chuyển khóa liên quan trong bộ chỉ mục (ví dụ: myDictionary[key])</a:t>
            </a:r>
          </a:p>
          <a:p>
            <a:pPr xmlns:a="http://schemas.openxmlformats.org/drawingml/2006/main"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xmlns:a="http://schemas.openxmlformats.org/drawingml/2006/main">
              <a:rPr lang="vi" sz="2600"/>
              <a:t>Các phần tử được lưu trữ dưới dạng đối tượng KeyValuePair&lt;TKey, TValue&gt;</a:t>
            </a:r>
          </a:p>
        </p:txBody>
      </p:sp>
    </p:spTree>
    <p:extLst>
      <p:ext uri="{BB962C8B-B14F-4D97-AF65-F5344CB8AC3E}">
        <p14:creationId xmlns:p14="http://schemas.microsoft.com/office/powerpoint/2010/main" val="2320830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xmlns:a="http://schemas.openxmlformats.org/drawingml/2006/main">
              <a:lnSpc>
                <a:spcPct val="80000"/>
              </a:lnSpc>
            </a:pPr>
            <a:r xmlns:a="http://schemas.openxmlformats.org/drawingml/2006/main">
              <a:rPr lang="vi" sz="4000" b="1"/>
              <a:t>Giao diện IEnumerable&lt;T&gt;</a:t>
            </a:r>
          </a:p>
        </p:txBody>
      </p:sp>
      <p:sp>
        <p:nvSpPr>
          <p:cNvPr id="9" name="Content Placeholder 2">
            <a:extLst>
              <a:ext uri="{FF2B5EF4-FFF2-40B4-BE49-F238E27FC236}">
                <a16:creationId xmlns:a16="http://schemas.microsoft.com/office/drawing/2014/main" id="{3696A3D8-A86E-4135-A00C-BC9A2F746185}"/>
              </a:ext>
            </a:extLst>
          </p:cNvPr>
          <p:cNvSpPr>
            <a:spLocks noGrp="1"/>
          </p:cNvSpPr>
          <p:nvPr>
            <p:ph idx="1"/>
          </p:nvPr>
        </p:nvSpPr>
        <p:spPr>
          <a:xfrm>
            <a:off x="-53921" y="1371079"/>
            <a:ext cx="12245921" cy="2465197"/>
          </a:xfrm>
        </p:spPr>
        <p:txBody>
          <a:bodyPr>
            <a:noAutofit/>
          </a:bodyPr>
          <a:lstStyle/>
          <a:p>
            <a:pPr xmlns:a="http://schemas.openxmlformats.org/drawingml/2006/main" marL="342900" marR="13335" indent="-342900" algn="just">
              <a:lnSpc>
                <a:spcPct val="110000"/>
              </a:lnSpc>
              <a:spcBef>
                <a:spcPts val="600"/>
              </a:spcBef>
              <a:spcAft>
                <a:spcPts val="600"/>
              </a:spcAft>
              <a:buClr>
                <a:srgbClr val="973735"/>
              </a:buClr>
              <a:buSzPct val="50000"/>
              <a:buFont typeface="Wingdings" pitchFamily="2" charset="2"/>
              <a:buChar char="u"/>
              <a:tabLst>
                <a:tab pos="285750" algn="l"/>
              </a:tabLst>
              <a:defRPr/>
            </a:pPr>
            <a:r xmlns:a="http://schemas.openxmlformats.org/drawingml/2006/main">
              <a:rPr lang="vi" sz="2600"/>
              <a:t>IEnumerable trong C# là giao diện xác định một phương thức GetEnumerator trả về giao diện IEnumerator. Điều này cho phép truy cập chỉ đọc vào một bộ sưu tập, sau đó một bộ sưu tập triển khai IEnumerable có thể được sử dụng với câu </a:t>
            </a:r>
            <a:r xmlns:a="http://schemas.openxmlformats.org/drawingml/2006/main">
              <a:rPr lang="vi" sz="2600" b="1"/>
              <a:t>lệnh for-each</a:t>
            </a:r>
          </a:p>
          <a:p>
            <a:pPr xmlns:a="http://schemas.openxmlformats.org/drawingml/2006/main" marL="342900" marR="13335" indent="-342900" algn="just">
              <a:lnSpc>
                <a:spcPct val="110000"/>
              </a:lnSpc>
              <a:spcBef>
                <a:spcPts val="600"/>
              </a:spcBef>
              <a:spcAft>
                <a:spcPts val="600"/>
              </a:spcAft>
              <a:buClr>
                <a:srgbClr val="973735"/>
              </a:buClr>
              <a:buSzPct val="50000"/>
              <a:buFont typeface="Wingdings" pitchFamily="2" charset="2"/>
              <a:buChar char="u"/>
              <a:tabLst>
                <a:tab pos="285750" algn="l"/>
              </a:tabLst>
              <a:defRPr/>
            </a:pPr>
            <a:r xmlns:a="http://schemas.openxmlformats.org/drawingml/2006/main">
              <a:rPr lang="vi" sz="2600"/>
              <a:t>Triển khai Giao diện </a:t>
            </a:r>
            <a:r xmlns:a="http://schemas.openxmlformats.org/drawingml/2006/main">
              <a:rPr lang="vi" sz="2600" b="1"/>
              <a:t>IEnumerable&lt;T&gt; </a:t>
            </a:r>
            <a:r xmlns:a="http://schemas.openxmlformats.org/drawingml/2006/main">
              <a:rPr lang="vi" sz="2600"/>
              <a:t>:</a:t>
            </a:r>
          </a:p>
          <a:p>
            <a:pPr marL="342900" marR="13335" indent="-342900" algn="just">
              <a:lnSpc>
                <a:spcPct val="110000"/>
              </a:lnSpc>
              <a:spcBef>
                <a:spcPts val="600"/>
              </a:spcBef>
              <a:spcAft>
                <a:spcPts val="600"/>
              </a:spcAft>
              <a:buClr>
                <a:srgbClr val="973735"/>
              </a:buClr>
              <a:buSzPct val="50000"/>
              <a:buFont typeface="Wingdings" pitchFamily="2" charset="2"/>
              <a:buChar char="u"/>
              <a:tabLst>
                <a:tab pos="285750" algn="l"/>
              </a:tabLst>
              <a:defRPr/>
            </a:pPr>
            <a:endParaRPr lang="en-US" sz="2600" dirty="0"/>
          </a:p>
        </p:txBody>
      </p:sp>
      <p:pic>
        <p:nvPicPr>
          <p:cNvPr id="3" name="Picture 2">
            <a:extLst>
              <a:ext uri="{FF2B5EF4-FFF2-40B4-BE49-F238E27FC236}">
                <a16:creationId xmlns:a16="http://schemas.microsoft.com/office/drawing/2014/main" id="{5588F889-44B6-468D-9308-1F6C5034B160}"/>
              </a:ext>
            </a:extLst>
          </p:cNvPr>
          <p:cNvPicPr>
            <a:picLocks noChangeAspect="1"/>
          </p:cNvPicPr>
          <p:nvPr/>
        </p:nvPicPr>
        <p:blipFill>
          <a:blip r:embed="rId3"/>
          <a:stretch>
            <a:fillRect/>
          </a:stretch>
        </p:blipFill>
        <p:spPr>
          <a:xfrm>
            <a:off x="1038993" y="4052013"/>
            <a:ext cx="10114013" cy="1917863"/>
          </a:xfrm>
          <a:prstGeom prst="rect">
            <a:avLst/>
          </a:prstGeom>
        </p:spPr>
      </p:pic>
    </p:spTree>
    <p:extLst>
      <p:ext uri="{BB962C8B-B14F-4D97-AF65-F5344CB8AC3E}">
        <p14:creationId xmlns:p14="http://schemas.microsoft.com/office/powerpoint/2010/main" val="23289997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25" name="Title 1">
            <a:extLst>
              <a:ext uri="{FF2B5EF4-FFF2-40B4-BE49-F238E27FC236}">
                <a16:creationId xmlns:a16="http://schemas.microsoft.com/office/drawing/2014/main" id="{1D9F76E1-13EC-41E9-A8CC-4D41D6655D7A}"/>
              </a:ext>
            </a:extLst>
          </p:cNvPr>
          <p:cNvSpPr>
            <a:spLocks noGrp="1"/>
          </p:cNvSpPr>
          <p:nvPr>
            <p:ph type="title"/>
          </p:nvPr>
        </p:nvSpPr>
        <p:spPr>
          <a:xfrm>
            <a:off x="270643" y="730987"/>
            <a:ext cx="8043040" cy="498723"/>
          </a:xfrm>
        </p:spPr>
        <p:txBody>
          <a:bodyPr>
            <a:noAutofit/>
          </a:bodyPr>
          <a:lstStyle/>
          <a:p>
            <a:pPr xmlns:a="http://schemas.openxmlformats.org/drawingml/2006/main">
              <a:lnSpc>
                <a:spcPct val="80000"/>
              </a:lnSpc>
            </a:pPr>
            <a:r xmlns:a="http://schemas.openxmlformats.org/drawingml/2006/main">
              <a:rPr lang="vi" sz="4000" b="1"/>
              <a:t>Giao diện IEnumerable&lt;T&gt;</a:t>
            </a:r>
          </a:p>
        </p:txBody>
      </p:sp>
      <p:grpSp>
        <p:nvGrpSpPr>
          <p:cNvPr id="29" name="Group 28">
            <a:extLst>
              <a:ext uri="{FF2B5EF4-FFF2-40B4-BE49-F238E27FC236}">
                <a16:creationId xmlns:a16="http://schemas.microsoft.com/office/drawing/2014/main" id="{0C6A04F6-A072-48DE-8449-3D905745867A}"/>
              </a:ext>
            </a:extLst>
          </p:cNvPr>
          <p:cNvGrpSpPr/>
          <p:nvPr/>
        </p:nvGrpSpPr>
        <p:grpSpPr>
          <a:xfrm>
            <a:off x="31530" y="1613890"/>
            <a:ext cx="9330828" cy="4835279"/>
            <a:chOff x="123020" y="1645420"/>
            <a:chExt cx="9330828" cy="4835279"/>
          </a:xfrm>
        </p:grpSpPr>
        <p:pic>
          <p:nvPicPr>
            <p:cNvPr id="17" name="Picture 16">
              <a:extLst>
                <a:ext uri="{FF2B5EF4-FFF2-40B4-BE49-F238E27FC236}">
                  <a16:creationId xmlns:a16="http://schemas.microsoft.com/office/drawing/2014/main" id="{98EBBBCF-9223-4F82-81EF-21146F050C25}"/>
                </a:ext>
              </a:extLst>
            </p:cNvPr>
            <p:cNvPicPr>
              <a:picLocks noChangeAspect="1"/>
            </p:cNvPicPr>
            <p:nvPr/>
          </p:nvPicPr>
          <p:blipFill>
            <a:blip r:embed="rId3"/>
            <a:stretch>
              <a:fillRect/>
            </a:stretch>
          </p:blipFill>
          <p:spPr>
            <a:xfrm>
              <a:off x="123020" y="3154944"/>
              <a:ext cx="9330828" cy="3325755"/>
            </a:xfrm>
            <a:prstGeom prst="rect">
              <a:avLst/>
            </a:prstGeom>
          </p:spPr>
        </p:pic>
        <p:pic>
          <p:nvPicPr>
            <p:cNvPr id="24" name="Picture 23">
              <a:extLst>
                <a:ext uri="{FF2B5EF4-FFF2-40B4-BE49-F238E27FC236}">
                  <a16:creationId xmlns:a16="http://schemas.microsoft.com/office/drawing/2014/main" id="{ED192093-1E7A-450B-BD01-268F5CD7A764}"/>
                </a:ext>
              </a:extLst>
            </p:cNvPr>
            <p:cNvPicPr>
              <a:picLocks noChangeAspect="1"/>
            </p:cNvPicPr>
            <p:nvPr/>
          </p:nvPicPr>
          <p:blipFill>
            <a:blip r:embed="rId4"/>
            <a:stretch>
              <a:fillRect/>
            </a:stretch>
          </p:blipFill>
          <p:spPr>
            <a:xfrm>
              <a:off x="191781" y="1645420"/>
              <a:ext cx="8477935" cy="1365940"/>
            </a:xfrm>
            <a:prstGeom prst="rect">
              <a:avLst/>
            </a:prstGeom>
          </p:spPr>
        </p:pic>
        <p:sp>
          <p:nvSpPr>
            <p:cNvPr id="26" name="Rectangle 25">
              <a:extLst>
                <a:ext uri="{FF2B5EF4-FFF2-40B4-BE49-F238E27FC236}">
                  <a16:creationId xmlns:a16="http://schemas.microsoft.com/office/drawing/2014/main" id="{E4388424-5149-429A-9E15-D9FE7AD31517}"/>
                </a:ext>
              </a:extLst>
            </p:cNvPr>
            <p:cNvSpPr/>
            <p:nvPr/>
          </p:nvSpPr>
          <p:spPr>
            <a:xfrm>
              <a:off x="191781" y="1645420"/>
              <a:ext cx="7417708" cy="3057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238400E-E5D9-42DF-BA2E-AC81581C4269}"/>
                </a:ext>
              </a:extLst>
            </p:cNvPr>
            <p:cNvSpPr/>
            <p:nvPr/>
          </p:nvSpPr>
          <p:spPr>
            <a:xfrm>
              <a:off x="625349" y="2484065"/>
              <a:ext cx="7919560" cy="3057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250E917-09BD-4E5B-BFD1-86826D318A62}"/>
                </a:ext>
              </a:extLst>
            </p:cNvPr>
            <p:cNvSpPr/>
            <p:nvPr/>
          </p:nvSpPr>
          <p:spPr>
            <a:xfrm>
              <a:off x="930149" y="5160016"/>
              <a:ext cx="3673382" cy="8203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 name="Picture 29">
            <a:extLst>
              <a:ext uri="{FF2B5EF4-FFF2-40B4-BE49-F238E27FC236}">
                <a16:creationId xmlns:a16="http://schemas.microsoft.com/office/drawing/2014/main" id="{A27D7A27-71A9-4210-956B-C2398E515C09}"/>
              </a:ext>
            </a:extLst>
          </p:cNvPr>
          <p:cNvPicPr>
            <a:picLocks noChangeAspect="1"/>
          </p:cNvPicPr>
          <p:nvPr/>
        </p:nvPicPr>
        <p:blipFill>
          <a:blip r:embed="rId5"/>
          <a:stretch>
            <a:fillRect/>
          </a:stretch>
        </p:blipFill>
        <p:spPr>
          <a:xfrm>
            <a:off x="8814780" y="5083229"/>
            <a:ext cx="3345690" cy="1365940"/>
          </a:xfrm>
          <a:prstGeom prst="rect">
            <a:avLst/>
          </a:prstGeom>
        </p:spPr>
      </p:pic>
    </p:spTree>
    <p:extLst>
      <p:ext uri="{BB962C8B-B14F-4D97-AF65-F5344CB8AC3E}">
        <p14:creationId xmlns:p14="http://schemas.microsoft.com/office/powerpoint/2010/main" val="1373486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540058" y="700134"/>
            <a:ext cx="10515600" cy="592642"/>
          </a:xfrm>
        </p:spPr>
        <p:txBody>
          <a:bodyPr>
            <a:noAutofit/>
          </a:bodyPr>
          <a:lstStyle/>
          <a:p>
            <a:r xmlns:a="http://schemas.openxmlformats.org/drawingml/2006/main">
              <a:rPr lang="vi" sz="4000" b="1" dirty="0"/>
              <a:t>Bản tóm tắt</a:t>
            </a:r>
          </a:p>
        </p:txBody>
      </p:sp>
      <p:sp>
        <p:nvSpPr>
          <p:cNvPr id="18435" name="Rectangle 3"/>
          <p:cNvSpPr>
            <a:spLocks noGrp="1"/>
          </p:cNvSpPr>
          <p:nvPr>
            <p:ph idx="1"/>
          </p:nvPr>
        </p:nvSpPr>
        <p:spPr>
          <a:xfrm>
            <a:off x="540058" y="1404208"/>
            <a:ext cx="11473266" cy="4891490"/>
          </a:xfrm>
        </p:spPr>
        <p:txBody>
          <a:bodyPr>
            <a:noAutofit/>
          </a:bodyPr>
          <a:lstStyle/>
          <a:p>
            <a:pPr xmlns:a="http://schemas.openxmlformats.org/drawingml/2006/main" marL="342900" indent="-342900">
              <a:lnSpc>
                <a:spcPct val="120000"/>
              </a:lnSpc>
              <a:spcBef>
                <a:spcPts val="300"/>
              </a:spcBef>
              <a:spcAft>
                <a:spcPts val="300"/>
              </a:spcAft>
              <a:buClr>
                <a:srgbClr val="973735"/>
              </a:buClr>
              <a:buSzPct val="50000"/>
              <a:buFont typeface="Wingdings" pitchFamily="2" charset="2"/>
              <a:buChar char="u"/>
              <a:defRPr/>
            </a:pPr>
            <a:r xmlns:a="http://schemas.openxmlformats.org/drawingml/2006/main">
              <a:rPr lang="vi" dirty="0"/>
              <a:t>Các khái niệm được giới thiệu:</a:t>
            </a:r>
          </a:p>
          <a:p>
            <a:pPr xmlns:a="http://schemas.openxmlformats.org/drawingml/2006/main" marL="514350" indent="-230188">
              <a:lnSpc>
                <a:spcPct val="100000"/>
              </a:lnSpc>
              <a:spcBef>
                <a:spcPts val="600"/>
              </a:spcBef>
              <a:spcAft>
                <a:spcPts val="600"/>
              </a:spcAft>
              <a:buClr>
                <a:srgbClr val="973735"/>
              </a:buClr>
              <a:buSzPct val="70000"/>
              <a:buFont typeface="Wingdings" panose="05000000000000000000" pitchFamily="2" charset="2"/>
              <a:buChar char="§"/>
              <a:defRPr/>
            </a:pPr>
            <a:r xmlns:a="http://schemas.openxmlformats.org/drawingml/2006/main">
              <a:rPr lang="vi" sz="2300"/>
              <a:t>Generic là gì? Lợi ích của thuốc generic</a:t>
            </a:r>
          </a:p>
          <a:p>
            <a:pPr xmlns:a="http://schemas.openxmlformats.org/drawingml/2006/main" marL="514350" indent="-230188">
              <a:lnSpc>
                <a:spcPct val="100000"/>
              </a:lnSpc>
              <a:spcBef>
                <a:spcPts val="600"/>
              </a:spcBef>
              <a:spcAft>
                <a:spcPts val="600"/>
              </a:spcAft>
              <a:buClr>
                <a:srgbClr val="973735"/>
              </a:buClr>
              <a:buSzPct val="70000"/>
              <a:buFont typeface="Wingdings" panose="05000000000000000000" pitchFamily="2" charset="2"/>
              <a:buChar char="§"/>
              <a:defRPr/>
            </a:pPr>
            <a:r xmlns:a="http://schemas.openxmlformats.org/drawingml/2006/main">
              <a:rPr lang="vi" sz="2300"/>
              <a:t>Demo các lớp Generics, các phương thức Generics và các giao diện Generics</a:t>
            </a:r>
          </a:p>
          <a:p>
            <a:pPr xmlns:a="http://schemas.openxmlformats.org/drawingml/2006/main" marL="514350" indent="-230188">
              <a:lnSpc>
                <a:spcPct val="100000"/>
              </a:lnSpc>
              <a:spcBef>
                <a:spcPts val="600"/>
              </a:spcBef>
              <a:spcAft>
                <a:spcPts val="600"/>
              </a:spcAft>
              <a:buClr>
                <a:srgbClr val="973735"/>
              </a:buClr>
              <a:buSzPct val="70000"/>
              <a:buFont typeface="Wingdings" panose="05000000000000000000" pitchFamily="2" charset="2"/>
              <a:buChar char="§"/>
              <a:defRPr/>
            </a:pPr>
            <a:r xmlns:a="http://schemas.openxmlformats.org/drawingml/2006/main">
              <a:rPr lang="vi" sz="2300"/>
              <a:t>Giải thích các ràng buộc về tham số loại</a:t>
            </a:r>
          </a:p>
          <a:p>
            <a:pPr xmlns:a="http://schemas.openxmlformats.org/drawingml/2006/main" marL="514350" indent="-230188">
              <a:lnSpc>
                <a:spcPct val="100000"/>
              </a:lnSpc>
              <a:spcBef>
                <a:spcPts val="600"/>
              </a:spcBef>
              <a:spcAft>
                <a:spcPts val="600"/>
              </a:spcAft>
              <a:buClr>
                <a:srgbClr val="973735"/>
              </a:buClr>
              <a:buSzPct val="70000"/>
              <a:buFont typeface="Wingdings" panose="05000000000000000000" pitchFamily="2" charset="2"/>
              <a:buChar char="§"/>
              <a:defRPr/>
            </a:pPr>
            <a:r xmlns:a="http://schemas.openxmlformats.org/drawingml/2006/main">
              <a:rPr lang="vi" sz="2300"/>
              <a:t>Giải thích các giá trị mặc định trong Generics</a:t>
            </a:r>
          </a:p>
          <a:p>
            <a:pPr xmlns:a="http://schemas.openxmlformats.org/drawingml/2006/main" marL="514350" indent="-230188">
              <a:lnSpc>
                <a:spcPct val="100000"/>
              </a:lnSpc>
              <a:spcBef>
                <a:spcPts val="600"/>
              </a:spcBef>
              <a:spcAft>
                <a:spcPts val="600"/>
              </a:spcAft>
              <a:buClr>
                <a:srgbClr val="973735"/>
              </a:buClr>
              <a:buSzPct val="70000"/>
              <a:buFont typeface="Wingdings" panose="05000000000000000000" pitchFamily="2" charset="2"/>
              <a:buChar char="§"/>
              <a:defRPr/>
            </a:pPr>
            <a:r xmlns:a="http://schemas.openxmlformats.org/drawingml/2006/main">
              <a:rPr lang="vi" sz="2300"/>
              <a:t>Tổng quan về Bộ sưu tập</a:t>
            </a:r>
          </a:p>
          <a:p>
            <a:pPr xmlns:a="http://schemas.openxmlformats.org/drawingml/2006/main" marL="514350" indent="-230188">
              <a:lnSpc>
                <a:spcPct val="100000"/>
              </a:lnSpc>
              <a:spcBef>
                <a:spcPts val="600"/>
              </a:spcBef>
              <a:spcAft>
                <a:spcPts val="600"/>
              </a:spcAft>
              <a:buClr>
                <a:srgbClr val="973735"/>
              </a:buClr>
              <a:buSzPct val="70000"/>
              <a:buFont typeface="Wingdings" panose="05000000000000000000" pitchFamily="2" charset="2"/>
              <a:buChar char="§"/>
              <a:defRPr/>
            </a:pPr>
            <a:r xmlns:a="http://schemas.openxmlformats.org/drawingml/2006/main">
              <a:rPr lang="vi" sz="2300"/>
              <a:t>Giải thích về bộ sưu tập chung: Lớp List&lt;T&gt;, Lớp SortedSet&lt;T&gt;, Từ điển&lt;TKey, TValue&gt;, Lớp LinkList&lt;T&gt; và Giao diện IEnumerable&lt;T&gt;</a:t>
            </a:r>
          </a:p>
          <a:p>
            <a:pPr xmlns:a="http://schemas.openxmlformats.org/drawingml/2006/main" marL="514350" indent="-230188">
              <a:lnSpc>
                <a:spcPct val="100000"/>
              </a:lnSpc>
              <a:spcBef>
                <a:spcPts val="600"/>
              </a:spcBef>
              <a:spcAft>
                <a:spcPts val="600"/>
              </a:spcAft>
              <a:buClr>
                <a:srgbClr val="973735"/>
              </a:buClr>
              <a:buSzPct val="70000"/>
              <a:buFont typeface="Wingdings" panose="05000000000000000000" pitchFamily="2" charset="2"/>
              <a:buChar char="§"/>
              <a:defRPr/>
            </a:pPr>
            <a:r xmlns:a="http://schemas.openxmlformats.org/drawingml/2006/main">
              <a:rPr lang="vi" sz="2300"/>
              <a:t>Bản demo sử dụng bộ sưu tập chung: Lớp List&lt;T&gt;, lớp SortedSet&lt;T&gt; và Giao diện IEnumerable&lt;T&gt;</a:t>
            </a:r>
            <a:endParaRPr xmlns:a="http://schemas.openxmlformats.org/drawingml/2006/main" lang="en-US" sz="260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33</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5" y="730273"/>
            <a:ext cx="6661673" cy="575433"/>
          </a:xfrm>
        </p:spPr>
        <p:txBody>
          <a:bodyPr>
            <a:noAutofit/>
          </a:bodyPr>
          <a:lstStyle/>
          <a:p>
            <a:r xmlns:a="http://schemas.openxmlformats.org/drawingml/2006/main">
              <a:rPr lang="vi" sz="4000" b="1"/>
              <a:t>Vấn đề về hiệu suất</a:t>
            </a:r>
            <a:endParaRPr xmlns:a="http://schemas.openxmlformats.org/drawingml/2006/main" lang="en-US" sz="4000" b="1" dirty="0"/>
          </a:p>
        </p:txBody>
      </p:sp>
      <p:sp>
        <p:nvSpPr>
          <p:cNvPr id="8" name="TextBox 7">
            <a:extLst>
              <a:ext uri="{FF2B5EF4-FFF2-40B4-BE49-F238E27FC236}">
                <a16:creationId xmlns:a16="http://schemas.microsoft.com/office/drawing/2014/main" id="{CC3DE3DA-5B6F-40DB-B8DF-A16894913EBC}"/>
              </a:ext>
            </a:extLst>
          </p:cNvPr>
          <p:cNvSpPr txBox="1"/>
          <p:nvPr/>
        </p:nvSpPr>
        <p:spPr>
          <a:xfrm>
            <a:off x="-44604" y="1494892"/>
            <a:ext cx="12236604" cy="4373248"/>
          </a:xfrm>
          <a:prstGeom prst="rect">
            <a:avLst/>
          </a:prstGeom>
          <a:noFill/>
        </p:spPr>
        <p:txBody>
          <a:bodyPr wrap="square">
            <a:spAutoFit/>
          </a:bodyPr>
          <a:lstStyle/>
          <a:p>
            <a:pPr xmlns:a="http://schemas.openxmlformats.org/drawingml/2006/main" marL="342900" marR="13335" indent="-342900" algn="just">
              <a:lnSpc>
                <a:spcPct val="150000"/>
              </a:lnSpc>
              <a:spcBef>
                <a:spcPts val="600"/>
              </a:spcBef>
              <a:spcAft>
                <a:spcPts val="600"/>
              </a:spcAft>
              <a:buClr>
                <a:srgbClr val="973735"/>
              </a:buClr>
              <a:buSzPct val="50000"/>
              <a:buFont typeface="Wingdings" pitchFamily="2" charset="2"/>
              <a:buChar char="u"/>
              <a:tabLst>
                <a:tab pos="285750" algn="l"/>
              </a:tabLst>
              <a:defRPr/>
            </a:pPr>
            <a:r xmlns:a="http://schemas.openxmlformats.org/drawingml/2006/main">
              <a:rPr lang="vi" sz="2600"/>
              <a:t>Hạn chế chính của các bộ sưu tập là thiếu khả năng kiểm tra kiểu hiệu quả. Điều này có nghĩa là chúng ta có thể đặt bất kỳ đối tượng nào vào một bộ sưu tập vì tất cả các lớp trong C# đều mở rộng từ lớp cơ sở đối tượng và điều này ảnh hưởng đến tính an toàn kiểu trong ngôn ngữ C#</a:t>
            </a:r>
          </a:p>
          <a:p>
            <a:pPr xmlns:a="http://schemas.openxmlformats.org/drawingml/2006/main" marL="342900" marR="13335" indent="-342900" algn="just">
              <a:lnSpc>
                <a:spcPct val="150000"/>
              </a:lnSpc>
              <a:spcBef>
                <a:spcPts val="600"/>
              </a:spcBef>
              <a:spcAft>
                <a:spcPts val="600"/>
              </a:spcAft>
              <a:buClr>
                <a:srgbClr val="973735"/>
              </a:buClr>
              <a:buSzPct val="50000"/>
              <a:buFont typeface="Wingdings" pitchFamily="2" charset="2"/>
              <a:buChar char="u"/>
              <a:tabLst>
                <a:tab pos="285750" algn="l"/>
              </a:tabLst>
              <a:defRPr/>
            </a:pPr>
            <a:r xmlns:a="http://schemas.openxmlformats.org/drawingml/2006/main">
              <a:rPr lang="vi" sz="2600"/>
              <a:t>Ngoài ra, việc sử dụng các bộ sưu tập đòi hỏi tiêu tốn hiệu năng đáng kể dưới dạng truyền kiểu ẩn và rõ ràng (đóng hộp và mở hộp) cần thiết để thêm hoặc truy xuất các đối tượng từ một bộ sưu tập</a:t>
            </a:r>
          </a:p>
        </p:txBody>
      </p:sp>
    </p:spTree>
    <p:extLst>
      <p:ext uri="{BB962C8B-B14F-4D97-AF65-F5344CB8AC3E}">
        <p14:creationId xmlns:p14="http://schemas.microsoft.com/office/powerpoint/2010/main" val="2569999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5" y="730273"/>
            <a:ext cx="6661673" cy="575433"/>
          </a:xfrm>
        </p:spPr>
        <p:txBody>
          <a:bodyPr>
            <a:noAutofit/>
          </a:bodyPr>
          <a:lstStyle/>
          <a:p>
            <a:r xmlns:a="http://schemas.openxmlformats.org/drawingml/2006/main">
              <a:rPr lang="vi" sz="4000" b="1"/>
              <a:t>Vấn đề về hiệu suất</a:t>
            </a:r>
            <a:endParaRPr xmlns:a="http://schemas.openxmlformats.org/drawingml/2006/main" lang="en-US" sz="4000" b="1" dirty="0"/>
          </a:p>
        </p:txBody>
      </p:sp>
      <p:pic>
        <p:nvPicPr>
          <p:cNvPr id="13" name="Picture 12">
            <a:extLst>
              <a:ext uri="{FF2B5EF4-FFF2-40B4-BE49-F238E27FC236}">
                <a16:creationId xmlns:a16="http://schemas.microsoft.com/office/drawing/2014/main" id="{2BF69399-C737-4267-8F7B-F847239B5030}"/>
              </a:ext>
            </a:extLst>
          </p:cNvPr>
          <p:cNvPicPr>
            <a:picLocks noChangeAspect="1"/>
          </p:cNvPicPr>
          <p:nvPr/>
        </p:nvPicPr>
        <p:blipFill>
          <a:blip r:embed="rId3"/>
          <a:stretch>
            <a:fillRect/>
          </a:stretch>
        </p:blipFill>
        <p:spPr>
          <a:xfrm>
            <a:off x="7415190" y="5504484"/>
            <a:ext cx="3851793" cy="886036"/>
          </a:xfrm>
          <a:prstGeom prst="rect">
            <a:avLst/>
          </a:prstGeom>
        </p:spPr>
      </p:pic>
      <p:grpSp>
        <p:nvGrpSpPr>
          <p:cNvPr id="18" name="Group 17">
            <a:extLst>
              <a:ext uri="{FF2B5EF4-FFF2-40B4-BE49-F238E27FC236}">
                <a16:creationId xmlns:a16="http://schemas.microsoft.com/office/drawing/2014/main" id="{B9393177-455A-4A2D-9617-F0AFB0BD6BAD}"/>
              </a:ext>
            </a:extLst>
          </p:cNvPr>
          <p:cNvGrpSpPr/>
          <p:nvPr/>
        </p:nvGrpSpPr>
        <p:grpSpPr>
          <a:xfrm>
            <a:off x="-7270" y="1600887"/>
            <a:ext cx="5449065" cy="2491611"/>
            <a:chOff x="0" y="1721288"/>
            <a:chExt cx="6015763" cy="2687334"/>
          </a:xfrm>
        </p:grpSpPr>
        <p:pic>
          <p:nvPicPr>
            <p:cNvPr id="5" name="Picture 4">
              <a:extLst>
                <a:ext uri="{FF2B5EF4-FFF2-40B4-BE49-F238E27FC236}">
                  <a16:creationId xmlns:a16="http://schemas.microsoft.com/office/drawing/2014/main" id="{58D66FE7-6F4B-46F7-A6BC-DA53BB2CF3DF}"/>
                </a:ext>
              </a:extLst>
            </p:cNvPr>
            <p:cNvPicPr>
              <a:picLocks noChangeAspect="1"/>
            </p:cNvPicPr>
            <p:nvPr/>
          </p:nvPicPr>
          <p:blipFill>
            <a:blip r:embed="rId4"/>
            <a:stretch>
              <a:fillRect/>
            </a:stretch>
          </p:blipFill>
          <p:spPr>
            <a:xfrm>
              <a:off x="0" y="1721288"/>
              <a:ext cx="6015763" cy="2687334"/>
            </a:xfrm>
            <a:prstGeom prst="rect">
              <a:avLst/>
            </a:prstGeom>
          </p:spPr>
        </p:pic>
        <p:sp>
          <p:nvSpPr>
            <p:cNvPr id="14" name="Rectangle 13">
              <a:extLst>
                <a:ext uri="{FF2B5EF4-FFF2-40B4-BE49-F238E27FC236}">
                  <a16:creationId xmlns:a16="http://schemas.microsoft.com/office/drawing/2014/main" id="{8E3603AD-272A-4FE0-BB93-3AB8B78F31D4}"/>
                </a:ext>
              </a:extLst>
            </p:cNvPr>
            <p:cNvSpPr/>
            <p:nvPr/>
          </p:nvSpPr>
          <p:spPr>
            <a:xfrm>
              <a:off x="462454" y="2787158"/>
              <a:ext cx="5469300" cy="2713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055F2EF-AC2A-43E7-B8FA-C48726B99CA7}"/>
                </a:ext>
              </a:extLst>
            </p:cNvPr>
            <p:cNvSpPr/>
            <p:nvPr/>
          </p:nvSpPr>
          <p:spPr>
            <a:xfrm>
              <a:off x="462454" y="3316091"/>
              <a:ext cx="4866291" cy="2713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F6276B76-464B-44C2-8F2E-F4854C7D978D}"/>
              </a:ext>
            </a:extLst>
          </p:cNvPr>
          <p:cNvGrpSpPr/>
          <p:nvPr/>
        </p:nvGrpSpPr>
        <p:grpSpPr>
          <a:xfrm>
            <a:off x="5609063" y="1600887"/>
            <a:ext cx="6553908" cy="3785152"/>
            <a:chOff x="5889714" y="1721288"/>
            <a:chExt cx="6302286" cy="3657917"/>
          </a:xfrm>
        </p:grpSpPr>
        <p:pic>
          <p:nvPicPr>
            <p:cNvPr id="11" name="Picture 10">
              <a:extLst>
                <a:ext uri="{FF2B5EF4-FFF2-40B4-BE49-F238E27FC236}">
                  <a16:creationId xmlns:a16="http://schemas.microsoft.com/office/drawing/2014/main" id="{2C511CF0-17C5-4EFD-AA36-C23A48BC2ABF}"/>
                </a:ext>
              </a:extLst>
            </p:cNvPr>
            <p:cNvPicPr>
              <a:picLocks noChangeAspect="1"/>
            </p:cNvPicPr>
            <p:nvPr/>
          </p:nvPicPr>
          <p:blipFill>
            <a:blip r:embed="rId5"/>
            <a:stretch>
              <a:fillRect/>
            </a:stretch>
          </p:blipFill>
          <p:spPr>
            <a:xfrm>
              <a:off x="5889714" y="1721288"/>
              <a:ext cx="6302286" cy="3657917"/>
            </a:xfrm>
            <a:prstGeom prst="rect">
              <a:avLst/>
            </a:prstGeom>
          </p:spPr>
        </p:pic>
        <p:sp>
          <p:nvSpPr>
            <p:cNvPr id="16" name="Rectangle 15">
              <a:extLst>
                <a:ext uri="{FF2B5EF4-FFF2-40B4-BE49-F238E27FC236}">
                  <a16:creationId xmlns:a16="http://schemas.microsoft.com/office/drawing/2014/main" id="{6A6CB4EC-4A77-4D3E-B665-F84B2CFFE66E}"/>
                </a:ext>
              </a:extLst>
            </p:cNvPr>
            <p:cNvSpPr/>
            <p:nvPr/>
          </p:nvSpPr>
          <p:spPr>
            <a:xfrm>
              <a:off x="6989376" y="3520966"/>
              <a:ext cx="3195146" cy="2417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77967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BE47F8F-B71D-4B5E-B9B4-6A52E037F2BC}"/>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1986D60-1440-4CBA-A62B-6FEE5D793EFC}"/>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6" name="Title 1">
            <a:extLst>
              <a:ext uri="{FF2B5EF4-FFF2-40B4-BE49-F238E27FC236}">
                <a16:creationId xmlns:a16="http://schemas.microsoft.com/office/drawing/2014/main" id="{DBC05A43-55A3-47C2-AED9-254C1D85F67F}"/>
              </a:ext>
            </a:extLst>
          </p:cNvPr>
          <p:cNvSpPr>
            <a:spLocks noGrp="1"/>
          </p:cNvSpPr>
          <p:nvPr>
            <p:ph type="title"/>
          </p:nvPr>
        </p:nvSpPr>
        <p:spPr>
          <a:xfrm>
            <a:off x="275155" y="730273"/>
            <a:ext cx="6661673" cy="575433"/>
          </a:xfrm>
        </p:spPr>
        <p:txBody>
          <a:bodyPr>
            <a:noAutofit/>
          </a:bodyPr>
          <a:lstStyle/>
          <a:p>
            <a:r xmlns:a="http://schemas.openxmlformats.org/drawingml/2006/main">
              <a:rPr lang="vi" sz="4000" b="1"/>
              <a:t>Vấn đề về hiệu suất</a:t>
            </a:r>
            <a:endParaRPr xmlns:a="http://schemas.openxmlformats.org/drawingml/2006/main" lang="en-US" sz="4000" b="1" dirty="0"/>
          </a:p>
        </p:txBody>
      </p:sp>
      <p:sp>
        <p:nvSpPr>
          <p:cNvPr id="8" name="TextBox 7">
            <a:extLst>
              <a:ext uri="{FF2B5EF4-FFF2-40B4-BE49-F238E27FC236}">
                <a16:creationId xmlns:a16="http://schemas.microsoft.com/office/drawing/2014/main" id="{E61CD0CC-24C3-42B0-A8C9-7D011CB97D61}"/>
              </a:ext>
            </a:extLst>
          </p:cNvPr>
          <p:cNvSpPr txBox="1"/>
          <p:nvPr/>
        </p:nvSpPr>
        <p:spPr>
          <a:xfrm>
            <a:off x="-44604" y="1421885"/>
            <a:ext cx="12192000" cy="4342471"/>
          </a:xfrm>
          <a:prstGeom prst="rect">
            <a:avLst/>
          </a:prstGeom>
          <a:noFill/>
        </p:spPr>
        <p:txBody>
          <a:bodyPr wrap="square">
            <a:spAutoFit/>
          </a:bodyPr>
          <a:lstStyle/>
          <a:p>
            <a:pPr xmlns:a="http://schemas.openxmlformats.org/drawingml/2006/main" marL="342900" marR="13335" indent="-342900" algn="just">
              <a:lnSpc>
                <a:spcPct val="150000"/>
              </a:lnSpc>
              <a:spcBef>
                <a:spcPts val="600"/>
              </a:spcBef>
              <a:spcAft>
                <a:spcPts val="600"/>
              </a:spcAft>
              <a:buClr>
                <a:srgbClr val="973735"/>
              </a:buClr>
              <a:buSzPct val="50000"/>
              <a:buFont typeface="Wingdings" pitchFamily="2" charset="2"/>
              <a:buChar char="u"/>
              <a:tabLst>
                <a:tab pos="285750" algn="l"/>
              </a:tabLst>
              <a:defRPr/>
            </a:pPr>
            <a:r xmlns:a="http://schemas.openxmlformats.org/drawingml/2006/main">
              <a:rPr lang="vi" sz="2800"/>
              <a:t>Sự cố với hoạt động Boxing và UnBoxing</a:t>
            </a:r>
          </a:p>
          <a:p>
            <a:pPr xmlns:a="http://schemas.openxmlformats.org/drawingml/2006/main" marL="860425" indent="-514350" algn="just">
              <a:lnSpc>
                <a:spcPct val="150000"/>
              </a:lnSpc>
              <a:buClr>
                <a:srgbClr val="C00000"/>
              </a:buClr>
              <a:buFont typeface="+mj-lt"/>
              <a:buAutoNum type="arabicParenR"/>
            </a:pPr>
            <a:r xmlns:a="http://schemas.openxmlformats.org/drawingml/2006/main">
              <a:rPr lang="vi" sz="2600"/>
              <a:t>Một đối tượng mới phải được phân bổ trên vùng được quản lý</a:t>
            </a:r>
          </a:p>
          <a:p>
            <a:pPr xmlns:a="http://schemas.openxmlformats.org/drawingml/2006/main" marL="860425" indent="-514350" algn="just">
              <a:lnSpc>
                <a:spcPct val="150000"/>
              </a:lnSpc>
              <a:buClr>
                <a:srgbClr val="C00000"/>
              </a:buClr>
              <a:buFont typeface="+mj-lt"/>
              <a:buAutoNum type="arabicParenR"/>
            </a:pPr>
            <a:r xmlns:a="http://schemas.openxmlformats.org/drawingml/2006/main">
              <a:rPr lang="vi" sz="2600"/>
              <a:t>Giá trị của dữ liệu dựa trên ngăn xếp phải được chuyển vào vị trí bộ nhớ đó</a:t>
            </a:r>
          </a:p>
          <a:p>
            <a:pPr xmlns:a="http://schemas.openxmlformats.org/drawingml/2006/main" marL="860425" indent="-514350" algn="just">
              <a:lnSpc>
                <a:spcPct val="150000"/>
              </a:lnSpc>
              <a:buClr>
                <a:srgbClr val="C00000"/>
              </a:buClr>
              <a:buFont typeface="+mj-lt"/>
              <a:buAutoNum type="arabicParenR"/>
            </a:pPr>
            <a:r xmlns:a="http://schemas.openxmlformats.org/drawingml/2006/main">
              <a:rPr lang="vi" sz="2600"/>
              <a:t>Khi được bỏ hộp, giá trị được lưu trữ trên đối tượng dựa trên heap phải được chuyển trở lại ngăn xếp</a:t>
            </a:r>
          </a:p>
          <a:p>
            <a:pPr xmlns:a="http://schemas.openxmlformats.org/drawingml/2006/main" marL="860425" indent="-514350" algn="just">
              <a:lnSpc>
                <a:spcPct val="150000"/>
              </a:lnSpc>
              <a:buClr>
                <a:srgbClr val="C00000"/>
              </a:buClr>
              <a:buFont typeface="+mj-lt"/>
              <a:buAutoNum type="arabicParenR"/>
            </a:pPr>
            <a:r xmlns:a="http://schemas.openxmlformats.org/drawingml/2006/main">
              <a:rPr lang="vi" sz="2600"/>
              <a:t>Đối tượng hiện không được sử dụng trên heap (cuối cùng) sẽ được thu gom rác</a:t>
            </a:r>
          </a:p>
        </p:txBody>
      </p:sp>
    </p:spTree>
    <p:extLst>
      <p:ext uri="{BB962C8B-B14F-4D97-AF65-F5344CB8AC3E}">
        <p14:creationId xmlns:p14="http://schemas.microsoft.com/office/powerpoint/2010/main" val="38521031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664394"/>
            <a:ext cx="11154104" cy="575433"/>
          </a:xfrm>
        </p:spPr>
        <p:txBody>
          <a:bodyPr>
            <a:noAutofit/>
          </a:bodyPr>
          <a:lstStyle/>
          <a:p>
            <a:r xmlns:a="http://schemas.openxmlformats.org/drawingml/2006/main">
              <a:rPr lang="vi" sz="4000" b="1"/>
              <a:t>Generic là gì?</a:t>
            </a:r>
            <a:endParaRPr xmlns:a="http://schemas.openxmlformats.org/drawingml/2006/main" lang="en-US" sz="4000" b="1" dirty="0"/>
          </a:p>
        </p:txBody>
      </p:sp>
      <p:sp>
        <p:nvSpPr>
          <p:cNvPr id="8" name="TextBox 7">
            <a:extLst>
              <a:ext uri="{FF2B5EF4-FFF2-40B4-BE49-F238E27FC236}">
                <a16:creationId xmlns:a16="http://schemas.microsoft.com/office/drawing/2014/main" id="{CC3DE3DA-5B6F-40DB-B8DF-A16894913EBC}"/>
              </a:ext>
            </a:extLst>
          </p:cNvPr>
          <p:cNvSpPr txBox="1"/>
          <p:nvPr/>
        </p:nvSpPr>
        <p:spPr>
          <a:xfrm>
            <a:off x="-78060" y="1484625"/>
            <a:ext cx="12270059" cy="4708981"/>
          </a:xfrm>
          <a:prstGeom prst="rect">
            <a:avLst/>
          </a:prstGeom>
          <a:noFill/>
        </p:spPr>
        <p:txBody>
          <a:bodyPr wrap="square">
            <a:spAutoFit/>
          </a:bodyPr>
          <a:lstStyle/>
          <a:p>
            <a:pPr xmlns:a="http://schemas.openxmlformats.org/drawingml/2006/main" marL="342900" marR="13335" indent="-342900" algn="just">
              <a:spcBef>
                <a:spcPts val="600"/>
              </a:spcBef>
              <a:spcAft>
                <a:spcPts val="600"/>
              </a:spcAft>
              <a:buClr>
                <a:srgbClr val="973735"/>
              </a:buClr>
              <a:buSzPct val="50000"/>
              <a:buFont typeface="Wingdings" pitchFamily="2" charset="2"/>
              <a:buChar char="u"/>
              <a:tabLst>
                <a:tab pos="285750" algn="l"/>
              </a:tabLst>
              <a:defRPr/>
            </a:pPr>
            <a:r xmlns:a="http://schemas.openxmlformats.org/drawingml/2006/main">
              <a:rPr lang="vi" sz="2800" dirty="0"/>
              <a:t>Generics giới thiệu khái niệm về </a:t>
            </a:r>
            <a:r xmlns:a="http://schemas.openxmlformats.org/drawingml/2006/main">
              <a:rPr lang="vi" sz="2800" dirty="0">
                <a:solidFill>
                  <a:srgbClr val="FF0000"/>
                </a:solidFill>
              </a:rPr>
              <a:t>tham số kiểu </a:t>
            </a:r>
            <a:r xmlns:a="http://schemas.openxmlformats.org/drawingml/2006/main">
              <a:rPr lang="vi" sz="2800" dirty="0"/>
              <a:t>cho .NET, giúp thiết kế các lớp và phương thức trì hoãn đặc tả của một hoặc nhiều kiểu cho đến khi lớp hoặc phương thức đó được khai báo và khởi tạo bằng mã máy khách</a:t>
            </a:r>
          </a:p>
          <a:p>
            <a:pPr xmlns:a="http://schemas.openxmlformats.org/drawingml/2006/main" marL="342900" marR="13335" indent="-342900" algn="just">
              <a:spcBef>
                <a:spcPts val="600"/>
              </a:spcBef>
              <a:spcAft>
                <a:spcPts val="600"/>
              </a:spcAft>
              <a:buClr>
                <a:srgbClr val="973735"/>
              </a:buClr>
              <a:buSzPct val="50000"/>
              <a:buFont typeface="Wingdings" pitchFamily="2" charset="2"/>
              <a:buChar char="u"/>
              <a:tabLst>
                <a:tab pos="285750" algn="l"/>
              </a:tabLst>
              <a:defRPr/>
            </a:pPr>
            <a:r xmlns:a="http://schemas.openxmlformats.org/drawingml/2006/main">
              <a:rPr lang="vi" sz="2800" dirty="0"/>
              <a:t>Generic cho phép loại (Số nguyên, Chuỗi, </a:t>
            </a:r>
            <a:r xmlns:a="http://schemas.openxmlformats.org/drawingml/2006/main">
              <a:rPr lang="vi" sz="2800" dirty="0" err="1"/>
              <a:t>v.v. </a:t>
            </a:r>
            <a:r xmlns:a="http://schemas.openxmlformats.org/drawingml/2006/main">
              <a:rPr lang="vi" sz="2800" dirty="0"/>
              <a:t>và các loại do người dùng xác định) trở thành tham số cho các phương thức, lớp và giao diện</a:t>
            </a:r>
          </a:p>
          <a:p>
            <a:pPr xmlns:a="http://schemas.openxmlformats.org/drawingml/2006/main" marL="342900" marR="13335" indent="-342900" algn="just">
              <a:spcBef>
                <a:spcPts val="600"/>
              </a:spcBef>
              <a:spcAft>
                <a:spcPts val="600"/>
              </a:spcAft>
              <a:buClr>
                <a:srgbClr val="973735"/>
              </a:buClr>
              <a:buSzPct val="50000"/>
              <a:buFont typeface="Wingdings" pitchFamily="2" charset="2"/>
              <a:buChar char="u"/>
              <a:tabLst>
                <a:tab pos="285750" algn="l"/>
              </a:tabLst>
              <a:defRPr/>
            </a:pPr>
            <a:r xmlns:a="http://schemas.openxmlformats.org/drawingml/2006/main">
              <a:rPr lang="vi" sz="2800" dirty="0"/>
              <a:t>Generics thường được sử dụng để tạo các bộ sưu tập an toàn về loại cho cả loại tham chiếu và loại giá trị. .NET cung cấp một tập hợp mở rộng các giao diện và các lớp trong không gian tên </a:t>
            </a:r>
            <a:r xmlns:a="http://schemas.openxmlformats.org/drawingml/2006/main">
              <a:rPr lang="vi" sz="2800" dirty="0" err="1"/>
              <a:t>System.Collections.Generic </a:t>
            </a:r>
            <a:r xmlns:a="http://schemas.openxmlformats.org/drawingml/2006/main">
              <a:rPr lang="vi" sz="2800" dirty="0"/>
              <a:t>để triển khai các bộ sưu tập chung</a:t>
            </a:r>
          </a:p>
        </p:txBody>
      </p:sp>
    </p:spTree>
    <p:extLst>
      <p:ext uri="{BB962C8B-B14F-4D97-AF65-F5344CB8AC3E}">
        <p14:creationId xmlns:p14="http://schemas.microsoft.com/office/powerpoint/2010/main" val="1170922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8293-873B-450C-8B77-3CF484A618C2}"/>
              </a:ext>
            </a:extLst>
          </p:cNvPr>
          <p:cNvSpPr>
            <a:spLocks noGrp="1"/>
          </p:cNvSpPr>
          <p:nvPr>
            <p:ph type="title"/>
          </p:nvPr>
        </p:nvSpPr>
        <p:spPr>
          <a:xfrm>
            <a:off x="270643" y="730987"/>
            <a:ext cx="8043040" cy="498723"/>
          </a:xfrm>
        </p:spPr>
        <p:txBody>
          <a:bodyPr>
            <a:noAutofit/>
          </a:bodyPr>
          <a:lstStyle/>
          <a:p>
            <a:pPr xmlns:a="http://schemas.openxmlformats.org/drawingml/2006/main">
              <a:lnSpc>
                <a:spcPct val="80000"/>
              </a:lnSpc>
            </a:pPr>
            <a:r xmlns:a="http://schemas.openxmlformats.org/drawingml/2006/main">
              <a:rPr lang="vi" sz="4000" b="1"/>
              <a:t>Lợi ích của thuốc generic</a:t>
            </a:r>
            <a:endParaRPr xmlns:a="http://schemas.openxmlformats.org/drawingml/2006/main" lang="en-US" sz="4000" b="1" dirty="0"/>
          </a:p>
        </p:txBody>
      </p:sp>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9" name="object 3">
            <a:extLst>
              <a:ext uri="{FF2B5EF4-FFF2-40B4-BE49-F238E27FC236}">
                <a16:creationId xmlns:a16="http://schemas.microsoft.com/office/drawing/2014/main" id="{4A592FAE-E698-4822-A27E-22BD49321AF8}"/>
              </a:ext>
            </a:extLst>
          </p:cNvPr>
          <p:cNvSpPr txBox="1"/>
          <p:nvPr/>
        </p:nvSpPr>
        <p:spPr>
          <a:xfrm>
            <a:off x="45886" y="1464070"/>
            <a:ext cx="12108942" cy="4998804"/>
          </a:xfrm>
          <a:prstGeom prst="rect">
            <a:avLst/>
          </a:prstGeom>
        </p:spPr>
        <p:txBody>
          <a:bodyPr vert="horz" wrap="square" lIns="0" tIns="12700" rIns="0" bIns="0" rtlCol="0">
            <a:spAutoFit/>
          </a:bodyPr>
          <a:lstStyle/>
          <a:p>
            <a:pPr xmlns:a="http://schemas.openxmlformats.org/drawingml/2006/main" marL="342900" marR="13335" indent="-342900" algn="just">
              <a:spcBef>
                <a:spcPts val="300"/>
              </a:spcBef>
              <a:spcAft>
                <a:spcPts val="300"/>
              </a:spcAft>
              <a:buClr>
                <a:srgbClr val="973735"/>
              </a:buClr>
              <a:buSzPct val="50000"/>
              <a:buFont typeface="Wingdings" pitchFamily="2" charset="2"/>
              <a:buChar char="u"/>
              <a:tabLst>
                <a:tab pos="285750" algn="l"/>
              </a:tabLst>
              <a:defRPr/>
            </a:pPr>
            <a:r xmlns:a="http://schemas.openxmlformats.org/drawingml/2006/main">
              <a:rPr lang="vi" sz="2600" dirty="0"/>
              <a:t>Đảm bảo an toàn kiểu tại thời gian biên dịch (đảm bảo mô hình lập trình được gõ mạnh)</a:t>
            </a:r>
          </a:p>
          <a:p>
            <a:pPr xmlns:a="http://schemas.openxmlformats.org/drawingml/2006/main" marL="342900" marR="13335" indent="-342900" algn="just">
              <a:spcBef>
                <a:spcPts val="300"/>
              </a:spcBef>
              <a:spcAft>
                <a:spcPts val="300"/>
              </a:spcAft>
              <a:buClr>
                <a:srgbClr val="973735"/>
              </a:buClr>
              <a:buSzPct val="50000"/>
              <a:buFont typeface="Wingdings" pitchFamily="2" charset="2"/>
              <a:buChar char="u"/>
              <a:tabLst>
                <a:tab pos="285750" algn="l"/>
              </a:tabLst>
              <a:defRPr/>
            </a:pPr>
            <a:r xmlns:a="http://schemas.openxmlformats.org/drawingml/2006/main">
              <a:rPr lang="vi" sz="2600" dirty="0"/>
              <a:t>Cho phép sử dụng lại mã một cách an toàn mà không cần truyền hoặc đóng hộp:</a:t>
            </a:r>
          </a:p>
          <a:p>
            <a:pPr xmlns:a="http://schemas.openxmlformats.org/drawingml/2006/main" marL="800100" marR="13335" lvl="1" indent="-342900" algn="just">
              <a:spcBef>
                <a:spcPts val="300"/>
              </a:spcBef>
              <a:spcAft>
                <a:spcPts val="300"/>
              </a:spcAft>
              <a:buClr>
                <a:srgbClr val="C00000"/>
              </a:buClr>
              <a:buSzPct val="70000"/>
              <a:buFont typeface="Wingdings" panose="05000000000000000000" pitchFamily="2" charset="2"/>
              <a:buChar char="§"/>
              <a:tabLst>
                <a:tab pos="652780" algn="l"/>
                <a:tab pos="653415" algn="l"/>
              </a:tabLst>
              <a:defRPr/>
            </a:pPr>
            <a:r xmlns:a="http://schemas.openxmlformats.org/drawingml/2006/main">
              <a:rPr lang="vi" sz="2300" dirty="0"/>
              <a:t>Giảm lỗi trong thời gian chạy</a:t>
            </a:r>
          </a:p>
          <a:p>
            <a:pPr xmlns:a="http://schemas.openxmlformats.org/drawingml/2006/main" marL="800100" marR="13335" lvl="1" indent="-342900" algn="just">
              <a:spcBef>
                <a:spcPts val="300"/>
              </a:spcBef>
              <a:spcAft>
                <a:spcPts val="300"/>
              </a:spcAft>
              <a:buClr>
                <a:srgbClr val="C00000"/>
              </a:buClr>
              <a:buSzPct val="70000"/>
              <a:buFont typeface="Wingdings" panose="05000000000000000000" pitchFamily="2" charset="2"/>
              <a:buChar char="§"/>
              <a:tabLst>
                <a:tab pos="652780" algn="l"/>
                <a:tab pos="653415" algn="l"/>
              </a:tabLst>
              <a:defRPr/>
            </a:pPr>
            <a:r xmlns:a="http://schemas.openxmlformats.org/drawingml/2006/main">
              <a:rPr lang="vi" sz="2300" dirty="0"/>
              <a:t>Cải thiện hiệu suất do sử dụng bộ nhớ thấp vì không cần thao tác truyền hoặc đấm bốc</a:t>
            </a:r>
          </a:p>
          <a:p>
            <a:pPr xmlns:a="http://schemas.openxmlformats.org/drawingml/2006/main" marL="342900" marR="13335" indent="-342900" algn="just">
              <a:spcBef>
                <a:spcPts val="300"/>
              </a:spcBef>
              <a:spcAft>
                <a:spcPts val="300"/>
              </a:spcAft>
              <a:buClr>
                <a:srgbClr val="973735"/>
              </a:buClr>
              <a:buSzPct val="50000"/>
              <a:buFont typeface="Wingdings" pitchFamily="2" charset="2"/>
              <a:buChar char="u"/>
              <a:tabLst>
                <a:tab pos="285750" algn="l"/>
              </a:tabLst>
              <a:defRPr/>
            </a:pPr>
            <a:r xmlns:a="http://schemas.openxmlformats.org/drawingml/2006/main">
              <a:rPr lang="vi" sz="2600" dirty="0"/>
              <a:t>Có thể tái sử dụng với nhiều loại khác nhau nhưng có thể chấp nhận các giá trị của một loại tại một thời điểm</a:t>
            </a:r>
          </a:p>
          <a:p>
            <a:pPr xmlns:a="http://schemas.openxmlformats.org/drawingml/2006/main" marL="342900" marR="13335" indent="-342900" algn="just">
              <a:spcBef>
                <a:spcPts val="300"/>
              </a:spcBef>
              <a:spcAft>
                <a:spcPts val="300"/>
              </a:spcAft>
              <a:buClr>
                <a:srgbClr val="973735"/>
              </a:buClr>
              <a:buSzPct val="50000"/>
              <a:buFont typeface="Wingdings" pitchFamily="2" charset="2"/>
              <a:buChar char="u"/>
              <a:tabLst>
                <a:tab pos="285750" algn="l"/>
              </a:tabLst>
              <a:defRPr/>
            </a:pPr>
            <a:r xmlns:a="http://schemas.openxmlformats.org/drawingml/2006/main">
              <a:rPr lang="vi" sz="2600" dirty="0">
                <a:solidFill>
                  <a:srgbClr val="FF0000"/>
                </a:solidFill>
              </a:rPr>
              <a:t>Các đại biểu </a:t>
            </a:r>
            <a:r xmlns:a="http://schemas.openxmlformats.org/drawingml/2006/main">
              <a:rPr lang="vi" sz="2600" dirty="0"/>
              <a:t>chung </a:t>
            </a:r>
            <a:r xmlns:a="http://schemas.openxmlformats.org/drawingml/2006/main">
              <a:rPr lang="vi" sz="2600" dirty="0"/>
              <a:t>cho phép gọi lại an toàn kiểu mà không cần tạo nhiều lớp đại biểu</a:t>
            </a:r>
          </a:p>
          <a:p>
            <a:pPr xmlns:a="http://schemas.openxmlformats.org/drawingml/2006/main" marL="800100" marR="13335" lvl="1" indent="-342900" algn="just">
              <a:spcBef>
                <a:spcPts val="300"/>
              </a:spcBef>
              <a:spcAft>
                <a:spcPts val="300"/>
              </a:spcAft>
              <a:buClr>
                <a:srgbClr val="C00000"/>
              </a:buClr>
              <a:buSzPct val="70000"/>
              <a:buFont typeface="Wingdings" panose="05000000000000000000" pitchFamily="2" charset="2"/>
              <a:buChar char="§"/>
              <a:tabLst>
                <a:tab pos="652780" algn="l"/>
                <a:tab pos="653415" algn="l"/>
              </a:tabLst>
              <a:defRPr/>
            </a:pPr>
            <a:r xmlns:a="http://schemas.openxmlformats.org/drawingml/2006/main">
              <a:rPr lang="vi" sz="2300" dirty="0"/>
              <a:t>Đại biểu chung Predicate&lt;T&gt; cho phép chúng ta tạo một phương thức thực hiện các tiêu chí tìm kiếm của chúng ta cho một loại cụ thể và sử dụng phương thức của chúng ta với các phương thức thuộc loại Mảng như Find, </a:t>
            </a:r>
            <a:r xmlns:a="http://schemas.openxmlformats.org/drawingml/2006/main">
              <a:rPr lang="vi" sz="2300" dirty="0" err="1"/>
              <a:t>FindLast </a:t>
            </a:r>
            <a:r xmlns:a="http://schemas.openxmlformats.org/drawingml/2006/main">
              <a:rPr lang="vi" sz="2300" dirty="0"/>
              <a:t>và </a:t>
            </a:r>
            <a:r xmlns:a="http://schemas.openxmlformats.org/drawingml/2006/main">
              <a:rPr lang="vi" sz="2300" dirty="0" err="1"/>
              <a:t>FindAll</a:t>
            </a:r>
            <a:endParaRPr xmlns:a="http://schemas.openxmlformats.org/drawingml/2006/main" sz="2300" dirty="0"/>
          </a:p>
        </p:txBody>
      </p:sp>
    </p:spTree>
    <p:extLst>
      <p:ext uri="{BB962C8B-B14F-4D97-AF65-F5344CB8AC3E}">
        <p14:creationId xmlns:p14="http://schemas.microsoft.com/office/powerpoint/2010/main" val="2120889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9" name="object 3">
            <a:extLst>
              <a:ext uri="{FF2B5EF4-FFF2-40B4-BE49-F238E27FC236}">
                <a16:creationId xmlns:a16="http://schemas.microsoft.com/office/drawing/2014/main" id="{4A592FAE-E698-4822-A27E-22BD49321AF8}"/>
              </a:ext>
            </a:extLst>
          </p:cNvPr>
          <p:cNvSpPr txBox="1"/>
          <p:nvPr/>
        </p:nvSpPr>
        <p:spPr>
          <a:xfrm>
            <a:off x="31530" y="1543033"/>
            <a:ext cx="12107917" cy="4624343"/>
          </a:xfrm>
          <a:prstGeom prst="rect">
            <a:avLst/>
          </a:prstGeom>
        </p:spPr>
        <p:txBody>
          <a:bodyPr vert="horz" wrap="square" lIns="0" tIns="12700" rIns="0" bIns="0" rtlCol="0">
            <a:spAutoFit/>
          </a:bodyPr>
          <a:lstStyle/>
          <a:p>
            <a:pPr xmlns:a="http://schemas.openxmlformats.org/drawingml/2006/main" marL="342900" marR="13335" indent="-342900" algn="just">
              <a:spcBef>
                <a:spcPts val="1000"/>
              </a:spcBef>
              <a:buClr>
                <a:srgbClr val="973735"/>
              </a:buClr>
              <a:buSzPct val="50000"/>
              <a:buFont typeface="Wingdings" pitchFamily="2" charset="2"/>
              <a:buChar char="u"/>
              <a:tabLst>
                <a:tab pos="285750" algn="l"/>
              </a:tabLst>
              <a:defRPr/>
            </a:pPr>
            <a:r xmlns:a="http://schemas.openxmlformats.org/drawingml/2006/main">
              <a:rPr lang="vi" sz="2600"/>
              <a:t>Các lớp chung đóng gói các hoạt động không dành riêng cho một kiểu dữ liệu cụ thể</a:t>
            </a:r>
          </a:p>
          <a:p>
            <a:pPr xmlns:a="http://schemas.openxmlformats.org/drawingml/2006/main" marL="342900" marR="13335" indent="-342900" algn="just">
              <a:spcBef>
                <a:spcPts val="1000"/>
              </a:spcBef>
              <a:buClr>
                <a:srgbClr val="973735"/>
              </a:buClr>
              <a:buSzPct val="50000"/>
              <a:buFont typeface="Wingdings" pitchFamily="2" charset="2"/>
              <a:buChar char="u"/>
              <a:tabLst>
                <a:tab pos="285750" algn="l"/>
              </a:tabLst>
              <a:defRPr/>
            </a:pPr>
            <a:r xmlns:a="http://schemas.openxmlformats.org/drawingml/2006/main">
              <a:rPr lang="vi" sz="2600"/>
              <a:t>Việc sử dụng phổ biến nhất cho các lớp chung là với các bộ sưu tập như danh sách liên kết, bảng băm, ngăn xếp, hàng đợi, cây, v.v.</a:t>
            </a:r>
          </a:p>
          <a:p>
            <a:pPr xmlns:a="http://schemas.openxmlformats.org/drawingml/2006/main" marL="342900" marR="13335" indent="-342900" algn="just">
              <a:spcBef>
                <a:spcPts val="1000"/>
              </a:spcBef>
              <a:buClr>
                <a:srgbClr val="973735"/>
              </a:buClr>
              <a:buSzPct val="50000"/>
              <a:buFont typeface="Wingdings" pitchFamily="2" charset="2"/>
              <a:buChar char="u"/>
              <a:tabLst>
                <a:tab pos="285750" algn="l"/>
              </a:tabLst>
              <a:defRPr/>
            </a:pPr>
            <a:r xmlns:a="http://schemas.openxmlformats.org/drawingml/2006/main">
              <a:rPr lang="vi" sz="2600"/>
              <a:t>Khi tạo các lớp chung của chúng tôi, những cân nhắc quan trọng bao gồm những điều sau:</a:t>
            </a:r>
          </a:p>
          <a:p>
            <a:pPr xmlns:a="http://schemas.openxmlformats.org/drawingml/2006/main" marL="800100" marR="13335"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xmlns:a="http://schemas.openxmlformats.org/drawingml/2006/main">
              <a:rPr lang="vi" sz="2300"/>
              <a:t>Những loại nào để khái quát thành các tham số loại</a:t>
            </a:r>
          </a:p>
          <a:p>
            <a:pPr xmlns:a="http://schemas.openxmlformats.org/drawingml/2006/main" marL="800100" marR="13335"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xmlns:a="http://schemas.openxmlformats.org/drawingml/2006/main">
              <a:rPr lang="vi" sz="2300"/>
              <a:t>Những ràng buộc nào, nếu có, để áp dụng cho các tham số kiểu</a:t>
            </a:r>
          </a:p>
          <a:p>
            <a:pPr xmlns:a="http://schemas.openxmlformats.org/drawingml/2006/main" marL="800100" marR="13335"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xmlns:a="http://schemas.openxmlformats.org/drawingml/2006/main">
              <a:rPr lang="vi" sz="2300"/>
              <a:t>Liệu có đưa hành vi chung vào các lớp cơ sở và lớp con hay không</a:t>
            </a:r>
          </a:p>
          <a:p>
            <a:pPr xmlns:a="http://schemas.openxmlformats.org/drawingml/2006/main" marL="800100" marR="13335"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xmlns:a="http://schemas.openxmlformats.org/drawingml/2006/main">
              <a:rPr lang="vi" sz="2300"/>
              <a:t>Có nên triển khai một hoặc nhiều giao diện chung hay không</a:t>
            </a:r>
            <a:endParaRPr xmlns:a="http://schemas.openxmlformats.org/drawingml/2006/main" sz="2300"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xmlns:a="http://schemas.openxmlformats.org/drawingml/2006/main">
              <a:lnSpc>
                <a:spcPct val="80000"/>
              </a:lnSpc>
            </a:pPr>
            <a:r xmlns:a="http://schemas.openxmlformats.org/drawingml/2006/main">
              <a:rPr lang="vi" sz="4000" b="1" dirty="0"/>
              <a:t>Lớp học chung</a:t>
            </a:r>
          </a:p>
        </p:txBody>
      </p:sp>
    </p:spTree>
    <p:extLst>
      <p:ext uri="{BB962C8B-B14F-4D97-AF65-F5344CB8AC3E}">
        <p14:creationId xmlns:p14="http://schemas.microsoft.com/office/powerpoint/2010/main" val="41790320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2356</TotalTime>
  <Words>2029</Words>
  <Application>Microsoft Office PowerPoint</Application>
  <PresentationFormat>Widescreen</PresentationFormat>
  <Paragraphs>279</Paragraphs>
  <Slides>33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굴림</vt:lpstr>
      <vt:lpstr>Times New Roman</vt:lpstr>
      <vt:lpstr>Wingdings</vt:lpstr>
      <vt:lpstr>Office Theme</vt:lpstr>
      <vt:lpstr> Collections and Generics</vt:lpstr>
      <vt:lpstr>Objectives </vt:lpstr>
      <vt:lpstr>Generics in C#</vt:lpstr>
      <vt:lpstr>The Issue of Performance</vt:lpstr>
      <vt:lpstr>The Issue of Performance</vt:lpstr>
      <vt:lpstr>The Issue of Performance</vt:lpstr>
      <vt:lpstr>What is the Generics?</vt:lpstr>
      <vt:lpstr>Benefits of Generics</vt:lpstr>
      <vt:lpstr>Generic Classes</vt:lpstr>
      <vt:lpstr>Generic Classes</vt:lpstr>
      <vt:lpstr>Generic Methods </vt:lpstr>
      <vt:lpstr>Constraints on Type Parameters</vt:lpstr>
      <vt:lpstr>Constraints on Type Parameters</vt:lpstr>
      <vt:lpstr>Constraints on Type Parameters</vt:lpstr>
      <vt:lpstr>Constraints on Type Parameters</vt:lpstr>
      <vt:lpstr>Constraints on Type Parameters</vt:lpstr>
      <vt:lpstr>Generic Interfaces </vt:lpstr>
      <vt:lpstr>Generic Interfaces </vt:lpstr>
      <vt:lpstr>Default Values in Generics</vt:lpstr>
      <vt:lpstr>Collections in C#</vt:lpstr>
      <vt:lpstr>Collection Interfaces and Types</vt:lpstr>
      <vt:lpstr>Key Interfaces Supported by Classes of System.Collections.Generic</vt:lpstr>
      <vt:lpstr>Classes of System.Collections.Generic</vt:lpstr>
      <vt:lpstr>Generics Collections Demo</vt:lpstr>
      <vt:lpstr>PowerPoint Presentation</vt:lpstr>
      <vt:lpstr>PowerPoint Presentation</vt:lpstr>
      <vt:lpstr>Working with the SortedSet&lt;T&gt; Class</vt:lpstr>
      <vt:lpstr>Working with the SortedSet&lt;T&gt; Class</vt:lpstr>
      <vt:lpstr>The LinkedList&lt;T&gt; Class</vt:lpstr>
      <vt:lpstr>The Dictionary&lt;TKey, TValue&gt; Class</vt:lpstr>
      <vt:lpstr>The IEnumerable&lt;T&gt; Interface</vt:lpstr>
      <vt:lpstr>The IEnumerable&lt;T&gt; Interface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Thanh Van</cp:lastModifiedBy>
  <cp:revision>478</cp:revision>
  <dcterms:created xsi:type="dcterms:W3CDTF">2021-01-25T08:25:31Z</dcterms:created>
  <dcterms:modified xsi:type="dcterms:W3CDTF">2024-04-07T23:54:36Z</dcterms:modified>
</cp:coreProperties>
</file>