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514" r:id="rId3"/>
    <p:sldId id="278" r:id="rId4"/>
    <p:sldId id="447" r:id="rId5"/>
    <p:sldId id="441" r:id="rId6"/>
    <p:sldId id="458" r:id="rId7"/>
    <p:sldId id="470" r:id="rId8"/>
    <p:sldId id="472" r:id="rId9"/>
    <p:sldId id="471" r:id="rId10"/>
    <p:sldId id="507" r:id="rId11"/>
    <p:sldId id="483" r:id="rId12"/>
    <p:sldId id="484" r:id="rId13"/>
    <p:sldId id="485" r:id="rId14"/>
    <p:sldId id="508" r:id="rId15"/>
    <p:sldId id="488" r:id="rId16"/>
    <p:sldId id="492" r:id="rId17"/>
    <p:sldId id="493" r:id="rId18"/>
    <p:sldId id="494" r:id="rId19"/>
    <p:sldId id="495" r:id="rId20"/>
    <p:sldId id="496" r:id="rId21"/>
    <p:sldId id="509" r:id="rId22"/>
    <p:sldId id="476" r:id="rId23"/>
    <p:sldId id="506" r:id="rId24"/>
    <p:sldId id="478" r:id="rId25"/>
    <p:sldId id="510" r:id="rId26"/>
    <p:sldId id="497" r:id="rId27"/>
    <p:sldId id="501" r:id="rId28"/>
    <p:sldId id="502" r:id="rId29"/>
    <p:sldId id="498" r:id="rId30"/>
    <p:sldId id="503" r:id="rId31"/>
    <p:sldId id="468" r:id="rId32"/>
    <p:sldId id="499" r:id="rId33"/>
    <p:sldId id="500" r:id="rId34"/>
    <p:sldId id="505" r:id="rId35"/>
    <p:sldId id="511" r:id="rId36"/>
    <p:sldId id="512" r:id="rId37"/>
    <p:sldId id="513" r:id="rId38"/>
    <p:sldId id="515" r:id="rId39"/>
    <p:sldId id="516" r:id="rId40"/>
    <p:sldId id="517" r:id="rId41"/>
    <p:sldId id="518" r:id="rId42"/>
    <p:sldId id="519" r:id="rId43"/>
    <p:sldId id="266" r:id="rId44"/>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55"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0088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0230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22230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124637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236601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7576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xmlns:a="http://schemas.openxmlformats.org/drawingml/2006/main">
              <a:rPr lang="vi" dirty="0" smtClean="0"/>
              <a:t>Nhóm Bốn Người</a:t>
            </a:r>
            <a:endParaRPr xmlns:a="http://schemas.openxmlformats.org/drawingml/2006/main"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09110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Mẫu thiết kế trong .NET</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Mẫu đơn</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đơn</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46916"/>
            <a:ext cx="12140764" cy="1446550"/>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Xác định một hoạt động của Phiên bản cho phép khách hàng truy cập vào phiên bản duy nhất của nó. Sơ thẩm là một hoạt động lớp</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Chịu trách nhiệm tạo và duy trì phiên bản duy nhất của riêng mình</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10935" y="5063200"/>
            <a:ext cx="11885314"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Đặt lớp của cá thể duy nhất chịu trách nhiệm truy cập và "khởi tạo trong lần sử dụng đầu tiên". Trường hợp duy nhất là một thuộc tính tĩnh riêng tư. Hàm truy cập là một phương thức tĩnh công khai</a:t>
            </a:r>
          </a:p>
        </p:txBody>
      </p:sp>
    </p:spTree>
    <p:extLst>
      <p:ext uri="{BB962C8B-B14F-4D97-AF65-F5344CB8AC3E}">
        <p14:creationId xmlns:p14="http://schemas.microsoft.com/office/powerpoint/2010/main" val="2290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Triển khai mẫu Singleton</a:t>
            </a:r>
            <a:endParaRPr xmlns:a="http://schemas.openxmlformats.org/drawingml/2006/main"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Triển khai mẫu Singleton</a:t>
            </a:r>
            <a:endParaRPr xmlns:a="http://schemas.openxmlformats.org/drawingml/2006/main"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Mẫu phương pháp nhà máy</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phương pháp nhà máy</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38010"/>
            <a:ext cx="12140764" cy="5142690"/>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Phương thức Factory liên quan đến việc tạo đối tượng. Xác định giao diện để tạo đối tượng, nhưng để các lớp con quyết định lớp nào sẽ khởi tạo</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Phương thức xuất xưởng cho phép một lớp trì hoãn việc khởi tạo sang các lớp con</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mẫu Factory, chúng tôi tạo đối tượng mà không để lộ logic tạo cho máy khách và máy khách sử dụng cùng một giao diện chung để tạo loại đối tượng mới</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Ý tưởng là sử dụng hàm thành viên (tĩnh) hoặc phương thức xuất xưởng (tĩnh) để tạo và trả về các thể hiện, ẩn chi tiết về các mô-đun lớp khỏi người dùng</a:t>
            </a:r>
          </a:p>
        </p:txBody>
      </p:sp>
    </p:spTree>
    <p:extLst>
      <p:ext uri="{BB962C8B-B14F-4D97-AF65-F5344CB8AC3E}">
        <p14:creationId xmlns:p14="http://schemas.microsoft.com/office/powerpoint/2010/main" val="34272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phương pháp nhà máy</a:t>
            </a:r>
            <a:endParaRPr xmlns:a="http://schemas.openxmlformats.org/drawingml/2006/main"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54864" y="1497693"/>
            <a:ext cx="12140764"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Factory Pattern là một trong những nguyên tắc thiết kế cốt lõi để tạo đối tượng, cho phép khách hàng tạo đối tượng của thư viện theo cách không có sự liên kết chặt chẽ với hệ thống phân cấp lớp của thư viện</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xmlns:a="http://schemas.openxmlformats.org/drawingml/2006/main" algn="just">
              <a:spcBef>
                <a:spcPts val="1000"/>
              </a:spcBef>
              <a:spcAft>
                <a:spcPts val="1000"/>
              </a:spcAft>
              <a:buClr>
                <a:srgbClr val="973735"/>
              </a:buClr>
              <a:buSzPct val="50000"/>
              <a:tabLst>
                <a:tab pos="241300" algn="l"/>
              </a:tabLst>
              <a:defRPr/>
            </a:pPr>
            <a:r xmlns:a="http://schemas.openxmlformats.org/drawingml/2006/main">
              <a:rPr lang="vi" sz="1600" b="1" i="1" u="sng">
                <a:latin typeface="+mj-lt"/>
              </a:rPr>
              <a:t>Sơ đồ lớp UML</a:t>
            </a:r>
          </a:p>
        </p:txBody>
      </p:sp>
    </p:spTree>
    <p:extLst>
      <p:ext uri="{BB962C8B-B14F-4D97-AF65-F5344CB8AC3E}">
        <p14:creationId xmlns:p14="http://schemas.microsoft.com/office/powerpoint/2010/main" val="85384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Thực hiện phương pháp nhà máy</a:t>
            </a:r>
            <a:endParaRPr xmlns:a="http://schemas.openxmlformats.org/drawingml/2006/main"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xmlns:a="http://schemas.openxmlformats.org/drawingml/2006/main" algn="just">
              <a:spcBef>
                <a:spcPts val="1000"/>
              </a:spcBef>
              <a:spcAft>
                <a:spcPts val="1000"/>
              </a:spcAft>
              <a:buClr>
                <a:srgbClr val="973735"/>
              </a:buClr>
              <a:buSzPct val="50000"/>
              <a:tabLst>
                <a:tab pos="241300" algn="l"/>
              </a:tabLst>
              <a:defRPr/>
            </a:pPr>
            <a:r xmlns:a="http://schemas.openxmlformats.org/drawingml/2006/main">
              <a:rPr lang="vi" sz="1600" b="1" i="1" u="sng">
                <a:latin typeface="+mj-lt"/>
              </a:rPr>
              <a:t>Sơ đồ lớp UML</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Thực hiện phương pháp nhà máy</a:t>
            </a:r>
            <a:endParaRPr xmlns:a="http://schemas.openxmlformats.org/drawingml/2006/main"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Thực hiện phương pháp nhà máy</a:t>
            </a:r>
            <a:endParaRPr xmlns:a="http://schemas.openxmlformats.org/drawingml/2006/main"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09" y="754812"/>
            <a:ext cx="10515600" cy="709226"/>
          </a:xfrm>
        </p:spPr>
        <p:txBody>
          <a:bodyPr>
            <a:normAutofit/>
          </a:bodyPr>
          <a:lstStyle/>
          <a:p>
            <a:r xmlns:a="http://schemas.openxmlformats.org/drawingml/2006/main">
              <a:rPr lang="vi" altLang="ko-KR" sz="3600" b="1">
                <a:solidFill>
                  <a:schemeClr val="accent2"/>
                </a:solidFill>
                <a:latin typeface="Arial" panose="020B0604020202020204" pitchFamily="34" charset="0"/>
                <a:cs typeface="Arial" panose="020B0604020202020204" pitchFamily="34" charset="0"/>
              </a:rPr>
              <a:t>Chủ đề kiến tạo</a:t>
            </a:r>
            <a:endParaRPr xmlns:a="http://schemas.openxmlformats.org/drawingml/2006/main" lang="en-US" sz="36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7324" y="1501089"/>
            <a:ext cx="12101804" cy="4602099"/>
          </a:xfrm>
        </p:spPr>
        <p:txBody>
          <a:bodyPr>
            <a:normAutofit/>
          </a:bodyPr>
          <a:lstStyle/>
          <a:p>
            <a:pPr xmlns:a="http://schemas.openxmlformats.org/drawingml/2006/main" marL="514350" indent="-514350" algn="just">
              <a:lnSpc>
                <a:spcPct val="200000"/>
              </a:lnSpc>
              <a:spcBef>
                <a:spcPts val="600"/>
              </a:spcBef>
              <a:buClr>
                <a:srgbClr val="973735"/>
              </a:buClr>
              <a:buSzPct val="100000"/>
              <a:buFont typeface="+mj-lt"/>
              <a:buAutoNum type="arabicPeriod"/>
              <a:defRPr/>
            </a:pPr>
            <a:r xmlns:a="http://schemas.openxmlformats.org/drawingml/2006/main">
              <a:rPr lang="vi"/>
              <a:t>là gì </a:t>
            </a:r>
            <a:r xmlns:a="http://schemas.openxmlformats.org/drawingml/2006/main">
              <a:rPr lang="vi"/>
              <a:t>?</a:t>
            </a:r>
            <a:endParaRPr xmlns:a="http://schemas.openxmlformats.org/drawingml/2006/main" lang="en-US" dirty="0"/>
          </a:p>
          <a:p>
            <a:pPr xmlns:a="http://schemas.openxmlformats.org/drawingml/2006/main" marL="514350" indent="-514350" algn="just">
              <a:lnSpc>
                <a:spcPct val="200000"/>
              </a:lnSpc>
              <a:spcBef>
                <a:spcPts val="600"/>
              </a:spcBef>
              <a:buClr>
                <a:srgbClr val="973735"/>
              </a:buClr>
              <a:buSzPct val="100000"/>
              <a:buFont typeface="+mj-lt"/>
              <a:buAutoNum type="arabicPeriod"/>
              <a:defRPr/>
            </a:pPr>
            <a:r xmlns:a="http://schemas.openxmlformats.org/drawingml/2006/main">
              <a:rPr lang="vi"/>
              <a:t>Vai trò của </a:t>
            </a:r>
            <a:r xmlns:a="http://schemas.openxmlformats.org/drawingml/2006/main">
              <a:rPr lang="vi"/>
              <a:t>Design Pattern trong phát triển phần mềm là gì?</a:t>
            </a:r>
            <a:endParaRPr xmlns:a="http://schemas.openxmlformats.org/drawingml/2006/main" lang="en-US" dirty="0"/>
          </a:p>
          <a:p>
            <a:pPr xmlns:a="http://schemas.openxmlformats.org/drawingml/2006/main" marL="514350" indent="-514350" algn="just">
              <a:lnSpc>
                <a:spcPct val="200000"/>
              </a:lnSpc>
              <a:spcBef>
                <a:spcPts val="600"/>
              </a:spcBef>
              <a:buClr>
                <a:srgbClr val="973735"/>
              </a:buClr>
              <a:buSzPct val="100000"/>
              <a:buFont typeface="+mj-lt"/>
              <a:buAutoNum type="arabicPeriod"/>
              <a:defRPr/>
            </a:pPr>
            <a:r xmlns:a="http://schemas.openxmlformats.org/drawingml/2006/main">
              <a:rPr lang="vi"/>
              <a:t>Mối quan hệ giữa OOP (Lập trình hướng đối tượng) và </a:t>
            </a:r>
            <a:r xmlns:a="http://schemas.openxmlformats.org/drawingml/2006/main">
              <a:rPr lang="vi"/>
              <a:t>Mẫu thiết kế là gì?</a:t>
            </a:r>
            <a:endParaRPr xmlns:a="http://schemas.openxmlformats.org/drawingml/2006/main" lang="en-US" dirty="0"/>
          </a:p>
          <a:p>
            <a:pPr xmlns:a="http://schemas.openxmlformats.org/drawingml/2006/main" marL="514350" indent="-514350" algn="just">
              <a:lnSpc>
                <a:spcPct val="200000"/>
              </a:lnSpc>
              <a:spcBef>
                <a:spcPts val="600"/>
              </a:spcBef>
              <a:buClr>
                <a:srgbClr val="973735"/>
              </a:buClr>
              <a:buSzPct val="100000"/>
              <a:buFont typeface="+mj-lt"/>
              <a:buAutoNum type="arabicPeriod"/>
              <a:defRPr/>
            </a:pPr>
            <a:r xmlns:a="http://schemas.openxmlformats.org/drawingml/2006/main">
              <a:rPr lang="vi"/>
              <a:t>Ưu và nhược điểm của </a:t>
            </a:r>
            <a:r xmlns:a="http://schemas.openxmlformats.org/drawingml/2006/main">
              <a:rPr lang="vi"/>
              <a:t>Design Pattern là gì?</a:t>
            </a:r>
            <a:endParaRPr xmlns:a="http://schemas.openxmlformats.org/drawingml/2006/main" lang="en-US" dirty="0"/>
          </a:p>
        </p:txBody>
      </p:sp>
      <p:sp>
        <p:nvSpPr>
          <p:cNvPr id="6" name="Date Placeholder 5"/>
          <p:cNvSpPr>
            <a:spLocks noGrp="1"/>
          </p:cNvSpPr>
          <p:nvPr>
            <p:ph type="dt" sz="half" idx="10"/>
          </p:nvPr>
        </p:nvSpPr>
        <p:spPr/>
        <p:txBody>
          <a:bodyPr/>
          <a:lstStyle/>
          <a:p>
            <a:fld id="{3343E35A-32B4-4028-AAD8-94CFE64C1CBA}" type="datetime1">
              <a:rPr lang="vi-VN" smtClean="0"/>
              <a:t>08/04/2024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Thực hiện phương pháp nhà máy</a:t>
            </a:r>
            <a:endParaRPr xmlns:a="http://schemas.openxmlformats.org/drawingml/2006/main"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Mô Hình Nhà Máy Trừu Tượng</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Mô Hình Nhà Máy Trừu Tượng</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05673"/>
            <a:ext cx="12140764" cy="4732321"/>
          </a:xfrm>
          <a:prstGeom prst="rect">
            <a:avLst/>
          </a:prstGeom>
          <a:noFill/>
        </p:spPr>
        <p:txBody>
          <a:bodyPr wrap="square">
            <a:spAutoFit/>
          </a:bodyPr>
          <a:lstStyle/>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mẫu Nhà máy trừu tượng hoạt động xung quanh một siêu nhà máy tạo ra các nhà máy khác</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Loại mẫu thiết kế này nằm trong mẫu sáng tạo vì mẫu này cung cấp một trong những cách tốt nhất để tạo một đối tượng</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mẫu Tóm tắt Factory, một giao diện chịu trách nhiệm tạo một nhà máy gồm các đối tượng liên quan mà không chỉ định rõ ràng các lớp của chúng. Mỗi nhà máy được tạo có thể cung cấp các đối tượng theo mẫu Nhà máy</a:t>
            </a:r>
          </a:p>
        </p:txBody>
      </p:sp>
    </p:spTree>
    <p:extLst>
      <p:ext uri="{BB962C8B-B14F-4D97-AF65-F5344CB8AC3E}">
        <p14:creationId xmlns:p14="http://schemas.microsoft.com/office/powerpoint/2010/main" val="52215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66746" y="1528449"/>
            <a:ext cx="12109393" cy="4770537"/>
          </a:xfrm>
          <a:prstGeom prst="rect">
            <a:avLst/>
          </a:prstGeom>
          <a:noFill/>
        </p:spPr>
        <p:txBody>
          <a:bodyPr wrap="square">
            <a:spAutoFit/>
          </a:bodyPr>
          <a:lstStyle/>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Tóm tắtFactory </a:t>
            </a:r>
            <a:r xmlns:a="http://schemas.openxmlformats.org/drawingml/2006/main">
              <a:rPr lang="vi" sz="2600">
                <a:solidFill>
                  <a:srgbClr val="111111"/>
                </a:solidFill>
                <a:latin typeface="+mj-lt"/>
              </a:rPr>
              <a:t>: khai báo giao diện cho các hoạt động tạo ra các sản phẩm trừu tượng</a:t>
            </a:r>
          </a:p>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ConcreteFactory </a:t>
            </a:r>
            <a:r xmlns:a="http://schemas.openxmlformats.org/drawingml/2006/main">
              <a:rPr lang="vi" sz="2600">
                <a:solidFill>
                  <a:srgbClr val="111111"/>
                </a:solidFill>
                <a:latin typeface="+mj-lt"/>
              </a:rPr>
              <a:t>: thực hiện các hoạt động để tạo ra các đối tượng sản phẩm cụ thể</a:t>
            </a:r>
          </a:p>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Tóm tắtSản phẩm </a:t>
            </a:r>
            <a:r xmlns:a="http://schemas.openxmlformats.org/drawingml/2006/main">
              <a:rPr lang="vi" sz="2600">
                <a:solidFill>
                  <a:srgbClr val="111111"/>
                </a:solidFill>
                <a:latin typeface="+mj-lt"/>
              </a:rPr>
              <a:t>: khai báo giao diện cho một loại đối tượng sản phẩm</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Sản phẩm </a:t>
            </a:r>
            <a:r xmlns:a="http://schemas.openxmlformats.org/drawingml/2006/main">
              <a:rPr lang="vi" sz="2600">
                <a:solidFill>
                  <a:srgbClr val="111111"/>
                </a:solidFill>
                <a:latin typeface="+mj-lt"/>
              </a:rPr>
              <a:t>: xác định đối tượng sản phẩm sẽ được tạo bởi nhà máy bê tông tương ứng và triển khai giao diện Tóm tắtSản phẩm</a:t>
            </a:r>
          </a:p>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Client </a:t>
            </a:r>
            <a:r xmlns:a="http://schemas.openxmlformats.org/drawingml/2006/main">
              <a:rPr lang="vi" sz="2600">
                <a:solidFill>
                  <a:srgbClr val="111111"/>
                </a:solidFill>
                <a:latin typeface="+mj-lt"/>
              </a:rPr>
              <a:t>: sử dụng các giao diện được khai báo bởi các lớp Tóm tắtFactory và Tóm tắtSản phẩm</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Người tham gia mẫu thiết kế nhà máy trừu tượng</a:t>
            </a:r>
          </a:p>
        </p:txBody>
      </p:sp>
    </p:spTree>
    <p:extLst>
      <p:ext uri="{BB962C8B-B14F-4D97-AF65-F5344CB8AC3E}">
        <p14:creationId xmlns:p14="http://schemas.microsoft.com/office/powerpoint/2010/main" val="26104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xmlns:a="http://schemas.openxmlformats.org/drawingml/2006/main" algn="just">
              <a:spcBef>
                <a:spcPts val="1000"/>
              </a:spcBef>
              <a:spcAft>
                <a:spcPts val="1000"/>
              </a:spcAft>
              <a:buClr>
                <a:srgbClr val="973735"/>
              </a:buClr>
              <a:buSzPct val="50000"/>
              <a:tabLst>
                <a:tab pos="241300" algn="l"/>
              </a:tabLst>
              <a:defRPr/>
            </a:pPr>
            <a:r xmlns:a="http://schemas.openxmlformats.org/drawingml/2006/main">
              <a:rPr lang="vi" sz="1600" b="1" i="1" u="sng">
                <a:latin typeface="+mj-lt"/>
              </a:rPr>
              <a:t>Sơ đồ lớp UML</a:t>
            </a:r>
          </a:p>
        </p:txBody>
      </p:sp>
    </p:spTree>
    <p:extLst>
      <p:ext uri="{BB962C8B-B14F-4D97-AF65-F5344CB8AC3E}">
        <p14:creationId xmlns:p14="http://schemas.microsoft.com/office/powerpoint/2010/main" val="413551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Mẫu xây dựng</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xây dựng</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30" y="1489753"/>
            <a:ext cx="12140764" cy="4732321"/>
          </a:xfrm>
          <a:prstGeom prst="rect">
            <a:avLst/>
          </a:prstGeom>
          <a:noFill/>
        </p:spPr>
        <p:txBody>
          <a:bodyPr wrap="square">
            <a:spAutoFit/>
          </a:bodyPr>
          <a:lstStyle/>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Mẫu Builder nhằm mục đích “Tách biệt việc xây dựng một đối tượng phức tạp khỏi cách biểu diễn của nó để cùng một quy trình xây dựng có thể tạo ra các cách biểu diễn khác nhau”.</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Nó được sử dụng để xây dựng một đối tượng phức tạp theo từng bước và bước cuối cùng sẽ trả về đối tượng</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Quá trình xây dựng một đối tượng phải chung chung để có thể sử dụng nó để tạo ra các cách biểu diễn khác nhau của cùng một đối tượng.</a:t>
            </a:r>
          </a:p>
        </p:txBody>
      </p:sp>
    </p:spTree>
    <p:extLst>
      <p:ext uri="{BB962C8B-B14F-4D97-AF65-F5344CB8AC3E}">
        <p14:creationId xmlns:p14="http://schemas.microsoft.com/office/powerpoint/2010/main" val="234602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631689"/>
            <a:ext cx="12140764" cy="4708981"/>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Sản phẩm </a:t>
            </a:r>
            <a:r xmlns:a="http://schemas.openxmlformats.org/drawingml/2006/main">
              <a:rPr lang="vi" sz="2600">
                <a:solidFill>
                  <a:srgbClr val="111111"/>
                </a:solidFill>
                <a:latin typeface="+mj-lt"/>
              </a:rPr>
              <a:t>– Lớp sản phẩm xác định loại đối tượng phức tạp sẽ được tạo bởi mẫu trình xây dựng.</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Builder </a:t>
            </a:r>
            <a:r xmlns:a="http://schemas.openxmlformats.org/drawingml/2006/main">
              <a:rPr lang="vi" sz="2600">
                <a:solidFill>
                  <a:srgbClr val="111111"/>
                </a:solidFill>
                <a:latin typeface="+mj-lt"/>
              </a:rPr>
              <a:t>– Lớp cơ sở trừu tượng này xác định tất cả các bước phải được thực hiện để tạo ra một sản phẩm một cách chính xác. Mỗi bước thường trừu tượng vì chức năng thực tế của trình xây dựng được thực hiện trong các lớp con cụ thể. Phương thức GetProduct được sử dụng để trả về sản phẩm cuối cùng. Lớp builder thường được thay thế bằng giao diện đơn giản</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ConcreteBuilder </a:t>
            </a:r>
            <a:r xmlns:a="http://schemas.openxmlformats.org/drawingml/2006/main">
              <a:rPr lang="vi" sz="2600">
                <a:solidFill>
                  <a:srgbClr val="111111"/>
                </a:solidFill>
                <a:latin typeface="+mj-lt"/>
              </a:rPr>
              <a:t>– Có thể có bất kỳ số lượng lớp trình xây dựng bê tông nào kế thừa từ Builder. Các lớp này chứa chức năng tạo ra một sản phẩm phức tạp cụ thể</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Người tham gia mẫu thiết kế của Builder</a:t>
            </a:r>
          </a:p>
        </p:txBody>
      </p:sp>
    </p:spTree>
    <p:extLst>
      <p:ext uri="{BB962C8B-B14F-4D97-AF65-F5344CB8AC3E}">
        <p14:creationId xmlns:p14="http://schemas.microsoft.com/office/powerpoint/2010/main" val="39358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xây dựng</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84718"/>
            <a:ext cx="12140764" cy="4219360"/>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Giám đốc </a:t>
            </a:r>
            <a:r xmlns:a="http://schemas.openxmlformats.org/drawingml/2006/main">
              <a:rPr lang="vi" sz="2600">
                <a:solidFill>
                  <a:srgbClr val="111111"/>
                </a:solidFill>
                <a:latin typeface="+mj-lt"/>
              </a:rPr>
              <a:t>- Lớp giám đốc kiểm soát thuật toán tạo ra đối tượng sản phẩm cuối cùng. Một đối tượng đạo diễn được khởi tạo và phương thức Construct của nó được gọi. Phương pháp này bao gồm một tham số để nắm bắt đối tượng máy xây dựng bê tông cụ thể sẽ được sử dụng để tạo ra sản phẩm. Sau đó, giám đốc gọi các phương thức của người xây dựng bê tông theo đúng thứ tự để tạo ra đối tượng sản phẩm. Khi quá trình hoàn tất, phương thức GetProduct của đối tượng builder có thể được sử dụng để trả về sản phẩm</a:t>
            </a:r>
          </a:p>
        </p:txBody>
      </p:sp>
    </p:spTree>
    <p:extLst>
      <p:ext uri="{BB962C8B-B14F-4D97-AF65-F5344CB8AC3E}">
        <p14:creationId xmlns:p14="http://schemas.microsoft.com/office/powerpoint/2010/main" val="28656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xây dựng</a:t>
            </a:r>
            <a:endParaRPr xmlns:a="http://schemas.openxmlformats.org/drawingml/2006/main"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323392" y="1470074"/>
            <a:ext cx="11868608" cy="4857154"/>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Tổng quan về Design Pattern</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Tại sao phải sử dụng Design Pattern?</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mẫu Singleton</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mô hình nhà máy</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mô hình nhà máy trừu tượng</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Builder Pattern</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mẫu nguyên </a:t>
            </a:r>
            <a:r xmlns:a="http://schemas.openxmlformats.org/drawingml/2006/main">
              <a:rPr lang="vi" sz="2600" dirty="0" smtClean="0"/>
              <a:t>mẫu</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a:t>Giải thích về Mẫu quan sát</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600" dirty="0" smtClean="0"/>
              <a:t>Bản trình diễn </a:t>
            </a:r>
            <a:r xmlns:a="http://schemas.openxmlformats.org/drawingml/2006/main">
              <a:rPr lang="vi" sz="2600" dirty="0"/>
              <a:t>về Phương pháp nhà máy, Mẫu nguyên mẫu và Mẫu đơn trong các ứng dụng .NET</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Ưu điểm và nhược điểm</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28" y="1926041"/>
            <a:ext cx="12140764" cy="2677656"/>
          </a:xfrm>
          <a:prstGeom prst="rect">
            <a:avLst/>
          </a:prstGeom>
          <a:noFill/>
        </p:spPr>
        <p:txBody>
          <a:bodyPr wrap="square">
            <a:spAutoFit/>
          </a:bodyPr>
          <a:lstStyle/>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Các tham số của hàm tạo được giảm bớt và được cung cấp trong các lệnh gọi phương thức dễ đọc</a:t>
            </a:r>
          </a:p>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Mẫu thiết kế của trình tạo cũng giúp giảm thiểu số lượng tham số trong hàm tạo và do đó không cần chuyển giá trị rỗng cho các tham số tùy chọn cho hàm tạo</a:t>
            </a:r>
          </a:p>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Đối tượng luôn được khởi tạo ở trạng thái hoàn chỉnh</a:t>
            </a:r>
          </a:p>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Các đối tượng bất biến có thể được xây dựng mà không cần nhiều logic phức tạp trong quá trình xây dựng đối tượng</a:t>
            </a:r>
          </a:p>
        </p:txBody>
      </p:sp>
      <p:sp>
        <p:nvSpPr>
          <p:cNvPr id="6" name="TextBox 5">
            <a:extLst>
              <a:ext uri="{FF2B5EF4-FFF2-40B4-BE49-F238E27FC236}">
                <a16:creationId xmlns:a16="http://schemas.microsoft.com/office/drawing/2014/main" id="{10CD7C00-7134-4CFC-B543-E93DE76AC9C9}"/>
              </a:ext>
            </a:extLst>
          </p:cNvPr>
          <p:cNvSpPr txBox="1"/>
          <p:nvPr/>
        </p:nvSpPr>
        <p:spPr>
          <a:xfrm>
            <a:off x="0" y="5179935"/>
            <a:ext cx="12140764" cy="1308050"/>
          </a:xfrm>
          <a:prstGeom prst="rect">
            <a:avLst/>
          </a:prstGeom>
          <a:noFill/>
        </p:spPr>
        <p:txBody>
          <a:bodyPr wrap="square">
            <a:spAutoFit/>
          </a:bodyPr>
          <a:lstStyle/>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Số lượng dòng mã tăng ít nhất là gấp đôi trong mẫu trình xây dựng, nhưng nỗ lực này sẽ được đền đáp về tính linh hoạt trong thiết kế và mã dễ đọc hơn nhiều</a:t>
            </a:r>
          </a:p>
          <a:p>
            <a:pPr xmlns:a="http://schemas.openxmlformats.org/drawingml/2006/main" marL="514350" indent="-230188">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Yêu cầu tạo ConcreteBuilder riêng cho từng loại Product khác nhau</a:t>
            </a:r>
          </a:p>
        </p:txBody>
      </p:sp>
      <p:sp>
        <p:nvSpPr>
          <p:cNvPr id="8" name="TextBox 7">
            <a:extLst>
              <a:ext uri="{FF2B5EF4-FFF2-40B4-BE49-F238E27FC236}">
                <a16:creationId xmlns:a16="http://schemas.microsoft.com/office/drawing/2014/main" id="{EE8754DD-7191-4B6C-8E06-A7C43C445BE5}"/>
              </a:ext>
            </a:extLst>
          </p:cNvPr>
          <p:cNvSpPr txBox="1"/>
          <p:nvPr/>
        </p:nvSpPr>
        <p:spPr>
          <a:xfrm>
            <a:off x="0" y="4635918"/>
            <a:ext cx="3478924" cy="492443"/>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Nhược điểm</a:t>
            </a:r>
          </a:p>
        </p:txBody>
      </p:sp>
      <p:sp>
        <p:nvSpPr>
          <p:cNvPr id="10" name="TextBox 9">
            <a:extLst>
              <a:ext uri="{FF2B5EF4-FFF2-40B4-BE49-F238E27FC236}">
                <a16:creationId xmlns:a16="http://schemas.microsoft.com/office/drawing/2014/main" id="{ECC28349-94DC-480B-A77A-B3B5895E0B84}"/>
              </a:ext>
            </a:extLst>
          </p:cNvPr>
          <p:cNvSpPr txBox="1"/>
          <p:nvPr/>
        </p:nvSpPr>
        <p:spPr>
          <a:xfrm>
            <a:off x="-84082" y="1431388"/>
            <a:ext cx="3478924" cy="492443"/>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Thuận lợi</a:t>
            </a:r>
          </a:p>
        </p:txBody>
      </p:sp>
    </p:spTree>
    <p:extLst>
      <p:ext uri="{BB962C8B-B14F-4D97-AF65-F5344CB8AC3E}">
        <p14:creationId xmlns:p14="http://schemas.microsoft.com/office/powerpoint/2010/main" val="29882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Mẫu nguyên mẫu</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nguyên mẫu</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5050357"/>
          </a:xfrm>
          <a:prstGeom prst="rect">
            <a:avLst/>
          </a:prstGeom>
          <a:noFill/>
        </p:spPr>
        <p:txBody>
          <a:bodyPr wrap="square">
            <a:spAutoFit/>
          </a:bodyPr>
          <a:lstStyle/>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Nguyên mẫu cho phép chúng tôi che giấu sự phức tạp của việc tạo phiên bản mới từ máy khách</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Khái niệm này là sao chép một đối tượng hiện có thay vì tạo một phiên bản mới từ đầu, một việc có thể bao gồm các hoạt động tốn kém</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Đối tượng hiện có hoạt động như một nguyên mẫu và chứa trạng thái của đối tượng</a:t>
            </a:r>
          </a:p>
          <a:p>
            <a:pPr xmlns:a="http://schemas.openxmlformats.org/drawingml/2006/main"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Đối tượng mới được sao chép chỉ có thể thay đổi các thuộc tính tương tự nếu được yêu cầu. Cách tiếp cận này tiết kiệm tài nguyên và thời gian tốn kém, đặc biệt khi việc tạo đối tượng là một quá trình nặng nề</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Mẫu nguyên mẫu</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21020" y="1521438"/>
            <a:ext cx="12140764" cy="4234749"/>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Cần có các mẫu nguyên mẫu, khi việc tạo đối tượng là một hoạt động tốn thời gian và tốn kém, vì vậy chúng tôi tạo một đối tượng với chính đối tượng hiện có</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trong những cách tốt nhất để tạo một đối tượng từ các đối tượng hiện có là phương </a:t>
            </a:r>
            <a:r xmlns:a="http://schemas.openxmlformats.org/drawingml/2006/main">
              <a:rPr lang="vi" sz="2600">
                <a:solidFill>
                  <a:srgbClr val="111111"/>
                </a:solidFill>
                <a:latin typeface="+mj-lt"/>
              </a:rPr>
              <a:t>thức </a:t>
            </a:r>
            <a:r xmlns:a="http://schemas.openxmlformats.org/drawingml/2006/main">
              <a:rPr lang="vi" sz="2600" b="1">
                <a:solidFill>
                  <a:srgbClr val="111111"/>
                </a:solidFill>
                <a:latin typeface="+mj-lt"/>
              </a:rPr>
              <a:t>clone()</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 sao là cách tiếp cận đơn giản nhất để triển khai mẫu nguyên mẫu. Tuy nhiên, chúng tôi quyết định cách sao chép đối tượng hiện có dựa trên mô hình kinh doanh của bạn</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Người tham gia mẫu thiết kế nguyên mẫu</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2424807" y="3627031"/>
            <a:ext cx="7216266" cy="278588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84080" y="1420758"/>
            <a:ext cx="12192000" cy="2285241"/>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Prototype </a:t>
            </a:r>
            <a:r xmlns:a="http://schemas.openxmlformats.org/drawingml/2006/main">
              <a:rPr lang="vi" sz="2600">
                <a:solidFill>
                  <a:srgbClr val="111111"/>
                </a:solidFill>
                <a:latin typeface="+mj-lt"/>
              </a:rPr>
              <a:t>: Đây là nguyên mẫu của đối tượng thực tế</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Đăng ký nguyên mẫu </a:t>
            </a:r>
            <a:r xmlns:a="http://schemas.openxmlformats.org/drawingml/2006/main">
              <a:rPr lang="vi" sz="2600">
                <a:solidFill>
                  <a:srgbClr val="111111"/>
                </a:solidFill>
                <a:latin typeface="+mj-lt"/>
              </a:rPr>
              <a:t>: Dịch vụ này được sử dụng như một dịch vụ đăng ký để có thể truy cập tất cả các nguyên mẫu bằng các tham số chuỗi đơn giản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Máy khách </a:t>
            </a:r>
            <a:r xmlns:a="http://schemas.openxmlformats.org/drawingml/2006/main">
              <a:rPr lang="vi" sz="2600">
                <a:solidFill>
                  <a:srgbClr val="111111"/>
                </a:solidFill>
                <a:latin typeface="+mj-lt"/>
              </a:rPr>
              <a:t>: Máy khách sẽ chịu trách nhiệm sử dụng dịch vụ đăng ký để truy cập các phiên bản nguyên mẫu</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a:t>Triển khai mẫu nguyên mẫu</a:t>
            </a:r>
            <a:endParaRPr xmlns:a="http://schemas.openxmlformats.org/drawingml/2006/main"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xmlns:a="http://schemas.openxmlformats.org/drawingml/2006/main">
              <a:rPr lang="vi" sz="4000" b="1"/>
              <a:t>Triển khai mẫu nguyên mẫu</a:t>
            </a:r>
            <a:endParaRPr xmlns:a="http://schemas.openxmlformats.org/drawingml/2006/main"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xmlns:a="http://schemas.openxmlformats.org/drawingml/2006/main">
              <a:rPr lang="vi" sz="4000" b="1"/>
              <a:t>Triển khai mẫu nguyên mẫu</a:t>
            </a:r>
            <a:endParaRPr xmlns:a="http://schemas.openxmlformats.org/drawingml/2006/main"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Mẫu </a:t>
            </a:r>
            <a:endParaRPr xmlns:a="http://schemas.openxmlformats.org/drawingml/2006/main" lang="en-US" sz="4400" dirty="0">
              <a:solidFill>
                <a:schemeClr val="accent2"/>
              </a:solidFill>
            </a:endParaRPr>
            <a:r xmlns:a="http://schemas.openxmlformats.org/drawingml/2006/main">
              <a:rPr lang="vi" altLang="ko-KR" sz="4400" b="1" dirty="0" smtClean="0">
                <a:solidFill>
                  <a:schemeClr val="accent2"/>
                </a:solidFill>
                <a:latin typeface="Arial" panose="020B0604020202020204" pitchFamily="34" charset="0"/>
                <a:cs typeface="Arial" panose="020B0604020202020204" pitchFamily="34" charset="0"/>
              </a:rPr>
              <a:t>quan sát</a:t>
            </a:r>
          </a:p>
        </p:txBody>
      </p:sp>
    </p:spTree>
    <p:extLst>
      <p:ext uri="{BB962C8B-B14F-4D97-AF65-F5344CB8AC3E}">
        <p14:creationId xmlns:p14="http://schemas.microsoft.com/office/powerpoint/2010/main" val="2810837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dirty="0"/>
              <a:t>Mẫu </a:t>
            </a:r>
            <a:r xmlns:a="http://schemas.openxmlformats.org/drawingml/2006/main">
              <a:rPr lang="vi" sz="4000" b="1" dirty="0" smtClean="0"/>
              <a:t>quan sát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2772810"/>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t>Mẫu </a:t>
            </a:r>
            <a:r xmlns:a="http://schemas.openxmlformats.org/drawingml/2006/main">
              <a:rPr lang="vi" sz="2600" dirty="0"/>
              <a:t>quan sát là mẫu thiết kế hành vi xác định sự phụ thuộc một-nhiều giữa các đối tượng để khi một đối tượng thay đổi trạng thái, tất cả các đối tượng phụ thuộc của nó sẽ được thông báo và cập nhật </a:t>
            </a:r>
            <a:r xmlns:a="http://schemas.openxmlformats.org/drawingml/2006/main">
              <a:rPr lang="vi" sz="2600" dirty="0" smtClean="0"/>
              <a:t>tự động.</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dirty="0" smtClean="0"/>
              <a:t>Mục đích </a:t>
            </a:r>
            <a:r xmlns:a="http://schemas.openxmlformats.org/drawingml/2006/main">
              <a:rPr lang="vi" sz="2600" dirty="0"/>
              <a:t>: Để tách chủ đề (nhà xuất bản) khỏi những người quan sát (người đăng ký), cho phép các hệ thống được ghép nối lỏng lẻo.</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endParaRPr lang="en-US" sz="2600" dirty="0" smtClean="0">
              <a:solidFill>
                <a:srgbClr val="111111"/>
              </a:solidFill>
              <a:latin typeface="+mj-lt"/>
            </a:endParaRPr>
          </a:p>
        </p:txBody>
      </p:sp>
      <p:pic>
        <p:nvPicPr>
          <p:cNvPr id="2" name="Picture 1"/>
          <p:cNvPicPr>
            <a:picLocks noChangeAspect="1"/>
          </p:cNvPicPr>
          <p:nvPr/>
        </p:nvPicPr>
        <p:blipFill>
          <a:blip r:embed="rId3"/>
          <a:stretch>
            <a:fillRect/>
          </a:stretch>
        </p:blipFill>
        <p:spPr>
          <a:xfrm>
            <a:off x="369424" y="3885346"/>
            <a:ext cx="5267805" cy="1872376"/>
          </a:xfrm>
          <a:prstGeom prst="rect">
            <a:avLst/>
          </a:prstGeom>
        </p:spPr>
      </p:pic>
      <p:pic>
        <p:nvPicPr>
          <p:cNvPr id="5" name="Picture 4"/>
          <p:cNvPicPr>
            <a:picLocks noChangeAspect="1"/>
          </p:cNvPicPr>
          <p:nvPr/>
        </p:nvPicPr>
        <p:blipFill>
          <a:blip r:embed="rId4"/>
          <a:stretch>
            <a:fillRect/>
          </a:stretch>
        </p:blipFill>
        <p:spPr>
          <a:xfrm>
            <a:off x="7258639" y="3172879"/>
            <a:ext cx="4170621" cy="3297310"/>
          </a:xfrm>
          <a:prstGeom prst="rect">
            <a:avLst/>
          </a:prstGeom>
        </p:spPr>
      </p:pic>
    </p:spTree>
    <p:extLst>
      <p:ext uri="{BB962C8B-B14F-4D97-AF65-F5344CB8AC3E}">
        <p14:creationId xmlns:p14="http://schemas.microsoft.com/office/powerpoint/2010/main" val="211048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marL="12700">
              <a:lnSpc>
                <a:spcPct val="100000"/>
              </a:lnSpc>
              <a:spcBef>
                <a:spcPts val="100"/>
              </a:spcBef>
            </a:pPr>
            <a:r xmlns:a="http://schemas.openxmlformats.org/drawingml/2006/main">
              <a:rPr lang="vi" sz="4000" b="1"/>
              <a:t>Hiểu các mẫu thiết kế</a:t>
            </a:r>
            <a:endParaRPr xmlns:a="http://schemas.openxmlformats.org/drawingml/2006/main"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xmlns:a="http://schemas.openxmlformats.org/drawingml/2006/main" marL="342900" marR="0" lvl="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Một mẫu thiết kế cung cấp một giải pháp chung có thể tái sử dụng cho các vấn đề phổ biến xảy ra trong thiết kế phần mềm</a:t>
            </a:r>
          </a:p>
          <a:p>
            <a:pPr xmlns:a="http://schemas.openxmlformats.org/drawingml/2006/main"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Mẫu thiết kế không phải là một thiết kế hoàn chỉnh có thể được chuyển đổi trực tiếp thành mã. Đó là mô tả hoặc mẫu về cách giải quyết vấn đề có thể được sử dụng trong nhiều tình huống khác nhau</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Các mẫu thiết kế là các chiến lược độc lập với ngôn ngữ lập trình để giải quyết một vấn đề chung. Điều đó có nghĩa là một mẫu thiết kế đại diện cho một ý tưởng chứ không phải một cách triển khai cụ thể</a:t>
            </a:r>
          </a:p>
        </p:txBody>
      </p:sp>
    </p:spTree>
    <p:extLst>
      <p:ext uri="{BB962C8B-B14F-4D97-AF65-F5344CB8AC3E}">
        <p14:creationId xmlns:p14="http://schemas.microsoft.com/office/powerpoint/2010/main" val="3282511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dirty="0"/>
              <a:t>Mẫu </a:t>
            </a:r>
            <a:r xmlns:a="http://schemas.openxmlformats.org/drawingml/2006/main">
              <a:rPr lang="vi" sz="4000" b="1" dirty="0" smtClean="0"/>
              <a:t>quan sát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7150936" cy="5293757"/>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smtClean="0"/>
              <a:t>UML </a:t>
            </a:r>
            <a:r xmlns:a="http://schemas.openxmlformats.org/drawingml/2006/main">
              <a:rPr lang="vi" sz="2600" dirty="0"/>
              <a:t>mô tả cấu trúc của Mẫu quan sát </a:t>
            </a:r>
            <a:r xmlns:a="http://schemas.openxmlformats.org/drawingml/2006/main">
              <a:rPr lang="vi" sz="2600" dirty="0" smtClean="0"/>
              <a:t>.</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smtClean="0"/>
              <a:t>Chủ đề </a:t>
            </a:r>
            <a:r xmlns:a="http://schemas.openxmlformats.org/drawingml/2006/main">
              <a:rPr lang="vi" sz="2600" dirty="0"/>
              <a:t>: Đại diện cho nhà xuất bản duy trì danh sách người quan sát và thông báo cho họ về </a:t>
            </a:r>
            <a:r xmlns:a="http://schemas.openxmlformats.org/drawingml/2006/main">
              <a:rPr lang="vi" sz="2600" dirty="0" smtClean="0"/>
              <a:t>những thay đổi.</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smtClean="0"/>
              <a:t>Người quan sát </a:t>
            </a:r>
            <a:r xmlns:a="http://schemas.openxmlformats.org/drawingml/2006/main">
              <a:rPr lang="vi" sz="2600" dirty="0"/>
              <a:t>: Xác định giao diện cho các đối tượng cần được thông báo về những thay đổi trong </a:t>
            </a:r>
            <a:r xmlns:a="http://schemas.openxmlformats.org/drawingml/2006/main">
              <a:rPr lang="vi" sz="2600" dirty="0" smtClean="0"/>
              <a:t>chủ đề.</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err="1" smtClean="0"/>
              <a:t>ConcreteSubject </a:t>
            </a:r>
            <a:r xmlns:a="http://schemas.openxmlformats.org/drawingml/2006/main">
              <a:rPr lang="vi" sz="2600" dirty="0"/>
              <a:t>: Triển khai giao diện Chủ đề và quản lý danh sách </a:t>
            </a:r>
            <a:r xmlns:a="http://schemas.openxmlformats.org/drawingml/2006/main">
              <a:rPr lang="vi" sz="2600" dirty="0" smtClean="0"/>
              <a:t>người quan sát của nó.</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err="1" smtClean="0"/>
              <a:t>ConcreteObserver </a:t>
            </a:r>
            <a:r xmlns:a="http://schemas.openxmlformats.org/drawingml/2006/main">
              <a:rPr lang="vi" sz="2600" dirty="0"/>
              <a:t>: Triển khai giao diện Observer và nhận thông báo từ chủ thể </a:t>
            </a:r>
            <a:r xmlns:a="http://schemas.openxmlformats.org/drawingml/2006/main">
              <a:rPr lang="vi" sz="2600" dirty="0" smtClean="0"/>
              <a:t>.</a:t>
            </a:r>
            <a:endParaRPr xmlns:a="http://schemas.openxmlformats.org/drawingml/2006/main" 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073" y="2389031"/>
            <a:ext cx="5174927" cy="2629881"/>
          </a:xfrm>
          <a:prstGeom prst="rect">
            <a:avLst/>
          </a:prstGeom>
        </p:spPr>
      </p:pic>
    </p:spTree>
    <p:extLst>
      <p:ext uri="{BB962C8B-B14F-4D97-AF65-F5344CB8AC3E}">
        <p14:creationId xmlns:p14="http://schemas.microsoft.com/office/powerpoint/2010/main" val="2414135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dirty="0"/>
              <a:t>Mẫu </a:t>
            </a:r>
            <a:r xmlns:a="http://schemas.openxmlformats.org/drawingml/2006/main">
              <a:rPr lang="vi" sz="4000" b="1" dirty="0" smtClean="0"/>
              <a:t>quan sát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847481"/>
          </a:xfrm>
          <a:prstGeom prst="rect">
            <a:avLst/>
          </a:prstGeom>
          <a:noFill/>
        </p:spPr>
        <p:txBody>
          <a:bodyPr wrap="square">
            <a:spAutoFit/>
          </a:bodyPr>
          <a:lstStyle/>
          <a:p>
            <a:pPr xmlns:a="http://schemas.openxmlformats.org/drawingml/2006/main" marL="342900" indent="-342900" algn="just">
              <a:lnSpc>
                <a:spcPct val="150000"/>
              </a:lnSpc>
              <a:spcBef>
                <a:spcPts val="600"/>
              </a:spcBef>
              <a:buClr>
                <a:srgbClr val="973735"/>
              </a:buClr>
              <a:buSzPct val="50000"/>
              <a:buFont typeface="Wingdings" pitchFamily="2" charset="2"/>
              <a:buChar char="u"/>
              <a:tabLst>
                <a:tab pos="241300" algn="l"/>
              </a:tabLst>
              <a:defRPr/>
            </a:pPr>
            <a:r xmlns:a="http://schemas.openxmlformats.org/drawingml/2006/main">
              <a:rPr lang="vi" sz="2600" dirty="0"/>
              <a:t>Sử dụng mẫu Observer khi các thay đổi về trạng thái của một đối tượng có thể yêu cầu thay đổi các đối tượng khác và tập hợp đối tượng thực tế không xác định trước hoặc thay đổi </a:t>
            </a:r>
            <a:r xmlns:a="http://schemas.openxmlformats.org/drawingml/2006/main">
              <a:rPr lang="vi" sz="2600" dirty="0" smtClean="0"/>
              <a:t>linh hoạt.</a:t>
            </a:r>
          </a:p>
          <a:p>
            <a:pPr xmlns:a="http://schemas.openxmlformats.org/drawingml/2006/main" marL="342900" indent="-342900" algn="just">
              <a:lnSpc>
                <a:spcPct val="150000"/>
              </a:lnSpc>
              <a:spcBef>
                <a:spcPts val="600"/>
              </a:spcBef>
              <a:buClr>
                <a:srgbClr val="973735"/>
              </a:buClr>
              <a:buSzPct val="50000"/>
              <a:buFont typeface="Wingdings" pitchFamily="2" charset="2"/>
              <a:buChar char="u"/>
              <a:tabLst>
                <a:tab pos="241300" algn="l"/>
              </a:tabLst>
              <a:defRPr/>
            </a:pPr>
            <a:r xmlns:a="http://schemas.openxmlformats.org/drawingml/2006/main">
              <a:rPr lang="vi" sz="2600" dirty="0" smtClean="0"/>
              <a:t>Sử dụng </a:t>
            </a:r>
            <a:r xmlns:a="http://schemas.openxmlformats.org/drawingml/2006/main">
              <a:rPr lang="vi" sz="2600" dirty="0"/>
              <a:t>mẫu khi một số đối tượng trong ứng dụng của bạn phải quan sát những đối tượng khác nhưng chỉ trong một khoảng thời gian giới hạn hoặc trong </a:t>
            </a:r>
            <a:r xmlns:a="http://schemas.openxmlformats.org/drawingml/2006/main">
              <a:rPr lang="vi" sz="2600" dirty="0" smtClean="0"/>
              <a:t>các trường hợp cụ thể.</a:t>
            </a:r>
          </a:p>
          <a:p>
            <a:pPr xmlns:a="http://schemas.openxmlformats.org/drawingml/2006/main" marL="342900" indent="-342900" algn="just">
              <a:lnSpc>
                <a:spcPct val="150000"/>
              </a:lnSpc>
              <a:spcBef>
                <a:spcPts val="600"/>
              </a:spcBef>
              <a:buClr>
                <a:srgbClr val="973735"/>
              </a:buClr>
              <a:buSzPct val="50000"/>
              <a:buFont typeface="Wingdings" pitchFamily="2" charset="2"/>
              <a:buChar char="u"/>
              <a:tabLst>
                <a:tab pos="241300" algn="l"/>
              </a:tabLst>
              <a:defRPr/>
            </a:pPr>
            <a:r xmlns:a="http://schemas.openxmlformats.org/drawingml/2006/main">
              <a:rPr lang="vi" sz="2600" dirty="0" smtClean="0"/>
              <a:t>Danh </a:t>
            </a:r>
            <a:r xmlns:a="http://schemas.openxmlformats.org/drawingml/2006/main">
              <a:rPr lang="vi" sz="2600" dirty="0"/>
              <a:t>sách đăng ký rất linh hoạt nên người đăng ký có thể tham gia hoặc rời khỏi danh sách bất cứ khi nào họ cần.</a:t>
            </a:r>
          </a:p>
          <a:p>
            <a:pPr marL="342900" indent="-342900" algn="jus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1264685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xmlns:a="http://schemas.openxmlformats.org/drawingml/2006/main">
              <a:rPr lang="vi" sz="4000" b="1" dirty="0"/>
              <a:t>Mẫu </a:t>
            </a:r>
            <a:r xmlns:a="http://schemas.openxmlformats.org/drawingml/2006/main">
              <a:rPr lang="vi" sz="4000" b="1" dirty="0" smtClean="0"/>
              <a:t>quan sát</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275156" y="1516103"/>
            <a:ext cx="3130711" cy="3340272"/>
          </a:xfrm>
          <a:prstGeom prst="rect">
            <a:avLst/>
          </a:prstGeom>
        </p:spPr>
      </p:pic>
      <p:pic>
        <p:nvPicPr>
          <p:cNvPr id="5" name="Picture 4"/>
          <p:cNvPicPr>
            <a:picLocks noChangeAspect="1"/>
          </p:cNvPicPr>
          <p:nvPr/>
        </p:nvPicPr>
        <p:blipFill>
          <a:blip r:embed="rId4"/>
          <a:stretch>
            <a:fillRect/>
          </a:stretch>
        </p:blipFill>
        <p:spPr>
          <a:xfrm>
            <a:off x="2947425" y="1559128"/>
            <a:ext cx="4921503" cy="5207268"/>
          </a:xfrm>
          <a:prstGeom prst="rect">
            <a:avLst/>
          </a:prstGeom>
        </p:spPr>
      </p:pic>
      <p:pic>
        <p:nvPicPr>
          <p:cNvPr id="6" name="Picture 5"/>
          <p:cNvPicPr>
            <a:picLocks noChangeAspect="1"/>
          </p:cNvPicPr>
          <p:nvPr/>
        </p:nvPicPr>
        <p:blipFill>
          <a:blip r:embed="rId5"/>
          <a:stretch>
            <a:fillRect/>
          </a:stretch>
        </p:blipFill>
        <p:spPr>
          <a:xfrm>
            <a:off x="7524510" y="147569"/>
            <a:ext cx="4667490" cy="3619686"/>
          </a:xfrm>
          <a:prstGeom prst="rect">
            <a:avLst/>
          </a:prstGeom>
        </p:spPr>
      </p:pic>
      <p:pic>
        <p:nvPicPr>
          <p:cNvPr id="7" name="Picture 6"/>
          <p:cNvPicPr>
            <a:picLocks noChangeAspect="1"/>
          </p:cNvPicPr>
          <p:nvPr/>
        </p:nvPicPr>
        <p:blipFill>
          <a:blip r:embed="rId6"/>
          <a:stretch>
            <a:fillRect/>
          </a:stretch>
        </p:blipFill>
        <p:spPr>
          <a:xfrm>
            <a:off x="7524510" y="4073858"/>
            <a:ext cx="2978303" cy="2692538"/>
          </a:xfrm>
          <a:prstGeom prst="rect">
            <a:avLst/>
          </a:prstGeom>
        </p:spPr>
      </p:pic>
      <p:cxnSp>
        <p:nvCxnSpPr>
          <p:cNvPr id="10" name="Straight Arrow Connector 9"/>
          <p:cNvCxnSpPr/>
          <p:nvPr/>
        </p:nvCxnSpPr>
        <p:spPr>
          <a:xfrm flipV="1">
            <a:off x="4806669" y="445062"/>
            <a:ext cx="2791752" cy="21524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98243" y="1362891"/>
            <a:ext cx="2630079" cy="1481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50149" y="2092751"/>
            <a:ext cx="3448272" cy="999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806669" y="2872487"/>
            <a:ext cx="2655066" cy="428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260157" y="4467081"/>
            <a:ext cx="2434452" cy="2119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08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378372" y="1198179"/>
            <a:ext cx="11813628" cy="5192111"/>
          </a:xfrm>
        </p:spPr>
        <p:txBody>
          <a:bodyPr>
            <a:normAutofit/>
          </a:bodyPr>
          <a:lstStyle/>
          <a:p>
            <a:pPr xmlns:a="http://schemas.openxmlformats.org/drawingml/2006/main" marL="342900" indent="-342900">
              <a:lnSpc>
                <a:spcPct val="120000"/>
              </a:lnSpc>
              <a:spcBef>
                <a:spcPts val="600"/>
              </a:spcBef>
              <a:spcAft>
                <a:spcPts val="600"/>
              </a:spcAft>
              <a:buClr>
                <a:srgbClr val="973735"/>
              </a:buClr>
              <a:buSzPct val="50000"/>
              <a:buFont typeface="Wingdings" pitchFamily="2" charset="2"/>
              <a:buChar char="u"/>
              <a:defRPr/>
            </a:pPr>
            <a:r xmlns:a="http://schemas.openxmlformats.org/drawingml/2006/main">
              <a:rPr lang="vi"/>
              <a:t>Các khái niệm được giới thiệu:</a:t>
            </a:r>
            <a:endParaRPr xmlns:a="http://schemas.openxmlformats.org/drawingml/2006/main" lang="en-US" dirty="0"/>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Tổng quan về Mẫu thiết kế trong .NET</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Tại sao phải sử dụng Design Pattern?</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mẫu Singleton</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mô hình nhà máy</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mô hình nhà máy trừu tượng</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Builder Pattern</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Giải thích về mẫu nguyên mẫu</a:t>
            </a:r>
          </a:p>
          <a:p>
            <a:pPr xmlns:a="http://schemas.openxmlformats.org/drawingml/2006/main" marL="514350" indent="-230188">
              <a:lnSpc>
                <a:spcPct val="10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Bản trình diễn về Phương pháp nhà máy, Mẫu nguyên mẫu và Mẫu đơn trong các ứng dụng .NET</a:t>
            </a:r>
            <a:endParaRPr xmlns:a="http://schemas.openxmlformats.org/drawingml/2006/main"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Các mẫu thiết kế không dành cho việc phát triển dự án. Các mẫu thiết kế nhằm mục đích giải quyết vấn đề chung và bất cứ khi nào có nhu cầu, chúng ta phải triển khai một mẫu phù hợp để tránh những vấn đề như vậy trong tương lai</a:t>
            </a:r>
          </a:p>
          <a:p>
            <a:pPr xmlns:a="http://schemas.openxmlformats.org/drawingml/2006/main" marL="342900" marR="0" lvl="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Mẫu thường hiển thị các mối quan hệ và tương tác giữa các lớp hoặc đối tượng</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Bằng cách sử dụng các mẫu thiết kế, chúng ta có thể làm cho mã của mình linh hoạt hơn, có thể tái sử dụng và bảo trì hơn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Các mẫu Gang of Four (GoF) thường được coi là nền tảng cho tất cả các mẫu khác. Chúng được phân loại thành ba nhóm: </a:t>
            </a:r>
            <a:r xmlns:a="http://schemas.openxmlformats.org/drawingml/2006/main">
              <a:rPr lang="vi" sz="2600" b="1"/>
              <a:t>Sáng tạo </a:t>
            </a:r>
            <a:r xmlns:a="http://schemas.openxmlformats.org/drawingml/2006/main">
              <a:rPr lang="vi" sz="2600"/>
              <a:t>, </a:t>
            </a:r>
            <a:r xmlns:a="http://schemas.openxmlformats.org/drawingml/2006/main">
              <a:rPr lang="vi" sz="2600" b="1"/>
              <a:t>Cấu trúc </a:t>
            </a:r>
            <a:r xmlns:a="http://schemas.openxmlformats.org/drawingml/2006/main">
              <a:rPr lang="vi" sz="2600"/>
              <a:t>và </a:t>
            </a:r>
            <a:r xmlns:a="http://schemas.openxmlformats.org/drawingml/2006/main">
              <a:rPr lang="vi" sz="2600" b="1"/>
              <a:t>Hành vi.</a:t>
            </a:r>
            <a:endParaRPr xmlns:a="http://schemas.openxmlformats.org/drawingml/2006/main"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marL="12700">
              <a:lnSpc>
                <a:spcPct val="100000"/>
              </a:lnSpc>
              <a:spcBef>
                <a:spcPts val="100"/>
              </a:spcBef>
            </a:pPr>
            <a:r xmlns:a="http://schemas.openxmlformats.org/drawingml/2006/main">
              <a:rPr lang="vi" sz="4000" b="1"/>
              <a:t>Hiểu các mẫu thiết kế</a:t>
            </a:r>
            <a:endParaRPr xmlns:a="http://schemas.openxmlformats.org/drawingml/2006/main" lang="en-US" sz="4000" b="1" dirty="0"/>
          </a:p>
        </p:txBody>
      </p:sp>
    </p:spTree>
    <p:extLst>
      <p:ext uri="{BB962C8B-B14F-4D97-AF65-F5344CB8AC3E}">
        <p14:creationId xmlns:p14="http://schemas.microsoft.com/office/powerpoint/2010/main" val="372567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xmlns:a="http://schemas.openxmlformats.org/drawingml/2006/main">
              <a:rPr lang="vi" altLang="ko-KR" sz="4000" b="1">
                <a:latin typeface="Arial" panose="020B0604020202020204" pitchFamily="34" charset="0"/>
                <a:cs typeface="Arial" panose="020B0604020202020204" pitchFamily="34" charset="0"/>
              </a:rPr>
              <a:t>Tại sao nên sử dụng Mẫu thiết kế?</a:t>
            </a:r>
            <a:endParaRPr xmlns:a="http://schemas.openxmlformats.org/drawingml/2006/main"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Các mẫu thiết kế có thể tăng tốc quá trình phát triển bằng cách cung cấp các mô hình phát triển đã được thử nghiệm và chứng minh</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Thiết kế phần mềm hiệu quả đòi hỏi phải xem xét các vấn đề có thể không được nhìn thấy cho đến sau này trong quá trình triển khai.</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Việc sử dụng lại các mẫu thiết kế giúp ngăn ngừa các vấn đề nhỏ có thể gây ra sự cố lớn và cải thiện khả năng đọc mã cho các lập trình viên và kiến trúc sư quen thuộc với các mẫu này</a:t>
            </a:r>
          </a:p>
        </p:txBody>
      </p:sp>
    </p:spTree>
    <p:extLst>
      <p:ext uri="{BB962C8B-B14F-4D97-AF65-F5344CB8AC3E}">
        <p14:creationId xmlns:p14="http://schemas.microsoft.com/office/powerpoint/2010/main" val="244917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xmlns:a="http://schemas.openxmlformats.org/drawingml/2006/main">
              <a:rPr lang="vi" altLang="ko-KR" sz="4000" b="1">
                <a:latin typeface="Arial" panose="020B0604020202020204" pitchFamily="34" charset="0"/>
                <a:cs typeface="Arial" panose="020B0604020202020204" pitchFamily="34" charset="0"/>
              </a:rPr>
              <a:t>Tại sao nên sử dụng Mẫu thiết kế?</a:t>
            </a:r>
            <a:endParaRPr xmlns:a="http://schemas.openxmlformats.org/drawingml/2006/main"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58017" y="1306312"/>
            <a:ext cx="12164673" cy="5127301"/>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Thông thường, chúng ta chỉ hiểu cách áp dụng một số kỹ thuật thiết kế phần mềm nhất định cho một số vấn đề nhất định. Những kỹ thuật này khó áp dụng cho nhiều vấn đề hơn</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Các mẫu thiết kế cung cấp các giải pháp chung, được ghi lại ở định dạng không yêu cầu các chi tiết cụ thể gắn liền với một vấn đề cụ thể</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Các mẫu cho phép các nhà phát triển giao tiếp bằng cách sử dụng những cái tên quen thuộc, dễ hiểu cho các tương tác phần mềm. Các mẫu thiết kế phổ biến có thể được cải thiện theo thời gian, khiến chúng trở nên mạnh mẽ hơn các thiết kế đặc biệt</a:t>
            </a:r>
          </a:p>
        </p:txBody>
      </p:sp>
    </p:spTree>
    <p:extLst>
      <p:ext uri="{BB962C8B-B14F-4D97-AF65-F5344CB8AC3E}">
        <p14:creationId xmlns:p14="http://schemas.microsoft.com/office/powerpoint/2010/main" val="29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a:t>Giới thiệu về </a:t>
            </a:r>
            <a:r xmlns:a="http://schemas.openxmlformats.org/drawingml/2006/main">
              <a:rPr lang="vi" sz="4000" b="1" dirty="0"/>
              <a:t>mẫu </a:t>
            </a:r>
            <a:r xmlns:a="http://schemas.openxmlformats.org/drawingml/2006/main">
              <a:rPr lang="vi" sz="4000" b="1" dirty="0" err="1"/>
              <a:t>GoF</a:t>
            </a:r>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387976"/>
            <a:ext cx="12161519" cy="5047536"/>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Các mẫu thiết kế sáng tạo</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Các mẫu thiết kế này đều liên quan đến việc khởi tạo lớp hoặc tạo đối tượng</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Các mẫu này có thể được phân loại thêm thành các mẫu tạo lớp và các mẫu tạo đối tượng</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Trong khi các mẫu tạo lớp sử dụng tính kế thừa một cách hiệu quả trong quá trình khởi tạo thì các mẫu tạo đối tượng sử dụng tính năng ủy quyền một cách hiệu quả để hoàn thành công việc</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Các mẫu thiết kế sáng tạo là Singleton, Factory Method, Tóm tắt Factory, Builder và Prototype</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Các mẫu thiết kế cấu trúc: </a:t>
            </a:r>
            <a:r xmlns:a="http://schemas.openxmlformats.org/drawingml/2006/main">
              <a:rPr lang="vi" sz="2300">
                <a:solidFill>
                  <a:srgbClr val="111111"/>
                </a:solidFill>
                <a:latin typeface="+mj-lt"/>
              </a:rPr>
              <a:t>Bộ điều hợp, Cầu nối, Hỗn hợp, Trang trí, Mặt tiền, Trọng lượng bay, Dữ liệu lớp riêng tư và Proxy</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Các mẫu thiết kế hành vi: </a:t>
            </a:r>
            <a:r xmlns:a="http://schemas.openxmlformats.org/drawingml/2006/main">
              <a:rPr lang="vi" sz="2300">
                <a:solidFill>
                  <a:srgbClr val="111111"/>
                </a:solidFill>
                <a:latin typeface="+mj-lt"/>
              </a:rPr>
              <a:t>Chuỗi trách nhiệm, Lệnh, Phiên dịch, Trình vòng lặp, Người hòa giải, Vật lưu niệm, Đối tượng rỗng, Người quan sát, Trạng thái, Chiến lược, Phương thức mẫu và Khách truy cập</a:t>
            </a:r>
            <a:endParaRPr xmlns:a="http://schemas.openxmlformats.org/drawingml/2006/main" lang="en-US" sz="2300" dirty="0"/>
          </a:p>
        </p:txBody>
      </p:sp>
    </p:spTree>
    <p:extLst>
      <p:ext uri="{BB962C8B-B14F-4D97-AF65-F5344CB8AC3E}">
        <p14:creationId xmlns:p14="http://schemas.microsoft.com/office/powerpoint/2010/main" val="22931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mẫu thiết kế sáng tạo</a:t>
            </a:r>
            <a:endParaRPr xmlns:a="http://schemas.openxmlformats.org/drawingml/2006/main"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463690"/>
            <a:ext cx="12140764" cy="5006499"/>
          </a:xfrm>
          <a:prstGeom prst="rect">
            <a:avLst/>
          </a:prstGeom>
          <a:noFill/>
        </p:spPr>
        <p:txBody>
          <a:bodyPr wrap="square">
            <a:spAutoFit/>
          </a:bodyPr>
          <a:lstStyle/>
          <a:p>
            <a:pPr xmlns:a="http://schemas.openxmlformats.org/drawingml/2006/main" marL="342900" indent="-342900" algn="just">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Năm mẫu sau đây liên quan đến việc khởi tạo các đối tượng:</a:t>
            </a:r>
          </a:p>
          <a:p>
            <a:pPr xmlns:a="http://schemas.openxmlformats.org/drawingml/2006/main"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xmlns:a="http://schemas.openxmlformats.org/drawingml/2006/main">
              <a:rPr lang="vi" sz="2300" b="1"/>
              <a:t>Singleton </a:t>
            </a:r>
            <a:r xmlns:a="http://schemas.openxmlformats.org/drawingml/2006/main">
              <a:rPr lang="vi" sz="2300"/>
              <a:t>: Mẫu để chỉ thực thi một phiên bản của một lớp</a:t>
            </a:r>
          </a:p>
          <a:p>
            <a:pPr xmlns:a="http://schemas.openxmlformats.org/drawingml/2006/main"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xmlns:a="http://schemas.openxmlformats.org/drawingml/2006/main">
              <a:rPr lang="vi" sz="2300" b="1"/>
              <a:t>Phương thức xuất xưởng </a:t>
            </a:r>
            <a:r xmlns:a="http://schemas.openxmlformats.org/drawingml/2006/main">
              <a:rPr lang="vi" sz="2300"/>
              <a:t>: Một mẫu để tạo các đối tượng bắt nguồn từ một lớp trong đó lớp cụ thể được xác định khi chạy</a:t>
            </a:r>
          </a:p>
          <a:p>
            <a:pPr xmlns:a="http://schemas.openxmlformats.org/drawingml/2006/main"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xmlns:a="http://schemas.openxmlformats.org/drawingml/2006/main">
              <a:rPr lang="vi" sz="2300" b="1"/>
              <a:t>Nhà máy trừu tượng </a:t>
            </a:r>
            <a:r xmlns:a="http://schemas.openxmlformats.org/drawingml/2006/main">
              <a:rPr lang="vi" sz="2300"/>
              <a:t>: Một mẫu để tạo ra các đối tượng thuộc một họ các lớp. Đối tượng cụ thể được xác định khi chạy</a:t>
            </a:r>
          </a:p>
          <a:p>
            <a:pPr xmlns:a="http://schemas.openxmlformats.org/drawingml/2006/main"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xmlns:a="http://schemas.openxmlformats.org/drawingml/2006/main">
              <a:rPr lang="vi" sz="2300" b="1"/>
              <a:t>Trình tạo </a:t>
            </a:r>
            <a:r xmlns:a="http://schemas.openxmlformats.org/drawingml/2006/main">
              <a:rPr lang="vi" sz="2300"/>
              <a:t>: Một mẫu hữu ích cho các đối tượng phức tạp hơn trong đó việc xây dựng đối tượng được kiểm soát bên ngoài lớp được xây dựng</a:t>
            </a:r>
          </a:p>
          <a:p>
            <a:pPr xmlns:a="http://schemas.openxmlformats.org/drawingml/2006/main"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xmlns:a="http://schemas.openxmlformats.org/drawingml/2006/main">
              <a:rPr lang="vi" sz="2300" b="1"/>
              <a:t>Nguyên mẫu </a:t>
            </a:r>
            <a:r xmlns:a="http://schemas.openxmlformats.org/drawingml/2006/main">
              <a:rPr lang="vi" sz="2300"/>
              <a:t>: Một mẫu để sao chép hoặc nhân bản một đối tượng</a:t>
            </a:r>
          </a:p>
        </p:txBody>
      </p:sp>
    </p:spTree>
    <p:extLst>
      <p:ext uri="{BB962C8B-B14F-4D97-AF65-F5344CB8AC3E}">
        <p14:creationId xmlns:p14="http://schemas.microsoft.com/office/powerpoint/2010/main" val="9530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TotalTime>
  <Words>1994</Words>
  <Application>Microsoft Office PowerPoint</Application>
  <PresentationFormat>Widescreen</PresentationFormat>
  <Paragraphs>251</Paragraphs>
  <Slides>43</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굴림</vt:lpstr>
      <vt:lpstr>Wingdings</vt:lpstr>
      <vt:lpstr>Office Theme</vt:lpstr>
      <vt:lpstr> Design Pattern in .NET</vt:lpstr>
      <vt:lpstr>Constructivism Topics</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and Disadvantages </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Observer Pattern</vt:lpstr>
      <vt:lpstr>Observer Pattern</vt:lpstr>
      <vt:lpstr>Observer Pattern</vt:lpstr>
      <vt:lpstr>Observer Pattern</vt:lpstr>
      <vt:lpstr>Observer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426</cp:revision>
  <dcterms:created xsi:type="dcterms:W3CDTF">2021-01-25T08:25:31Z</dcterms:created>
  <dcterms:modified xsi:type="dcterms:W3CDTF">2024-04-08T00:41:23Z</dcterms:modified>
</cp:coreProperties>
</file>