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486" r:id="rId29"/>
    <p:sldId id="487" r:id="rId30"/>
    <p:sldId id="492" r:id="rId31"/>
    <p:sldId id="488" r:id="rId32"/>
    <p:sldId id="489" r:id="rId33"/>
    <p:sldId id="493" r:id="rId34"/>
    <p:sldId id="494" r:id="rId35"/>
    <p:sldId id="266" r:id="rId36"/>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55" autoAdjust="0"/>
  </p:normalViewPr>
  <p:slideViewPr>
    <p:cSldViewPr snapToGrid="0">
      <p:cViewPr varScale="1">
        <p:scale>
          <a:sx n="68" d="100"/>
          <a:sy n="68" d="100"/>
        </p:scale>
        <p:origin x="61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848123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421246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362156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1444171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281550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88175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16122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4481D-072A-46D5-8FA6-76A47D5F8C3C}"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70CDDB-293B-4419-8ED9-1E9398C8FD7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3A36D295-775D-47F5-8603-3DD00348415F}"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F7607-E3F8-424D-9421-11ABE136784F}"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8DE2DC-7C06-40A7-BCFD-D93F25A61D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D42B9-A71A-43D9-9985-DCFC729B724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24D473-9450-45BF-9378-4173559C8889}"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27CB7-D605-4E0C-BBEB-2F8879C45BC5}"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F0107-625A-4DEE-A08F-BA1C9E189B1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2A3AC-113D-4710-A316-6DEC694902F8}"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EC6A0-A892-4E88-BFD1-BD9EDF21A6E4}"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Đại biểu, Sự kiện và LINQ</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Đại biểu phát đa hướng</a:t>
            </a:r>
            <a:endParaRPr xmlns:a="http://schemas.openxmlformats.org/drawingml/2006/main"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Delegate có thể trỏ đến nhiều phương thức. Một đại biểu trỏ nhiều phương thức được gọi là đại biểu multicast</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Toán tử "+" hoặc "+=" thêm một hàm vào danh sách lệnh gọi và toán tử "-" và "-=" sẽ xóa nó</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Đại biểu phát đa hướng</a:t>
            </a:r>
            <a:endParaRPr xmlns:a="http://schemas.openxmlformats.org/drawingml/2006/main"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Phương pháp ẩn danh</a:t>
            </a:r>
            <a:endParaRPr xmlns:a="http://schemas.openxmlformats.org/drawingml/2006/main"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latin typeface="+mj-lt"/>
              </a:rPr>
              <a:t>Phương thức ẩn danh là phương thức không có tên. Các phương thức ẩn danh trong C# có thể được xác định bằng từ khóa delegate và có thể được gán cho một biến kiểu delegate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Các loại đại biểu chung</a:t>
            </a:r>
            <a:endParaRPr xmlns:a="http://schemas.openxmlformats.org/drawingml/2006/main"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 bao gồm các loại đại biểu chung chung được tích hợp sẵn </a:t>
            </a:r>
            <a:r xmlns:a="http://schemas.openxmlformats.org/drawingml/2006/main">
              <a:rPr lang="vi" sz="2600" b="1">
                <a:solidFill>
                  <a:srgbClr val="111111"/>
                </a:solidFill>
                <a:latin typeface="+mj-lt"/>
              </a:rPr>
              <a:t>Func </a:t>
            </a:r>
            <a:r xmlns:a="http://schemas.openxmlformats.org/drawingml/2006/main">
              <a:rPr lang="vi" sz="2600">
                <a:solidFill>
                  <a:srgbClr val="111111"/>
                </a:solidFill>
                <a:latin typeface="+mj-lt"/>
              </a:rPr>
              <a:t>và </a:t>
            </a:r>
            <a:r xmlns:a="http://schemas.openxmlformats.org/drawingml/2006/main">
              <a:rPr lang="vi" sz="2600" b="1">
                <a:solidFill>
                  <a:srgbClr val="111111"/>
                </a:solidFill>
                <a:latin typeface="+mj-lt"/>
              </a:rPr>
              <a:t>Action </a:t>
            </a:r>
            <a:r xmlns:a="http://schemas.openxmlformats.org/drawingml/2006/main">
              <a:rPr lang="vi" sz="2600">
                <a:solidFill>
                  <a:srgbClr val="111111"/>
                </a:solidFill>
                <a:latin typeface="+mj-lt"/>
              </a:rPr>
              <a:t>, do đó chúng ta không cần xác định các đại biểu tùy chỉnh theo cách thủ công trong hầu hết các trường hợp</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Func </a:t>
            </a:r>
            <a:r xmlns:a="http://schemas.openxmlformats.org/drawingml/2006/main">
              <a:rPr lang="vi" sz="2600">
                <a:solidFill>
                  <a:srgbClr val="111111"/>
                </a:solidFill>
                <a:latin typeface="+mj-lt"/>
              </a:rPr>
              <a:t>là một đại biểu chung có trong không gian tên Hệ thống. Nó có từ 0 đến 16 tham số đầu vào và một tham số đầu ra. Tham số cuối cùng được coi là tham số đầu ra</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Func </a:t>
            </a:r>
            <a:r xmlns:a="http://schemas.openxmlformats.org/drawingml/2006/main">
              <a:rPr lang="vi" sz="2600">
                <a:solidFill>
                  <a:srgbClr val="111111"/>
                </a:solidFill>
                <a:latin typeface="+mj-lt"/>
              </a:rPr>
              <a:t>không cho phép tham số ref và out. Nó có thể được sử dụng với một phương thức ẩn danh hoặc biểu thức lambda.</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đại biểu loại </a:t>
            </a:r>
            <a:r xmlns:a="http://schemas.openxmlformats.org/drawingml/2006/main">
              <a:rPr lang="vi" sz="2600" b="1">
                <a:solidFill>
                  <a:srgbClr val="111111"/>
                </a:solidFill>
                <a:latin typeface="+mj-lt"/>
              </a:rPr>
              <a:t>Hành động </a:t>
            </a:r>
            <a:r xmlns:a="http://schemas.openxmlformats.org/drawingml/2006/main">
              <a:rPr lang="vi" sz="2600">
                <a:solidFill>
                  <a:srgbClr val="111111"/>
                </a:solidFill>
                <a:latin typeface="+mj-lt"/>
              </a:rPr>
              <a:t>giống như một đại biểu </a:t>
            </a:r>
            <a:r xmlns:a="http://schemas.openxmlformats.org/drawingml/2006/main">
              <a:rPr lang="vi" sz="2600" b="1">
                <a:solidFill>
                  <a:srgbClr val="111111"/>
                </a:solidFill>
                <a:latin typeface="+mj-lt"/>
              </a:rPr>
              <a:t>Func </a:t>
            </a:r>
            <a:r xmlns:a="http://schemas.openxmlformats.org/drawingml/2006/main">
              <a:rPr lang="vi" sz="2600">
                <a:solidFill>
                  <a:srgbClr val="111111"/>
                </a:solidFill>
                <a:latin typeface="+mj-lt"/>
              </a:rPr>
              <a:t>ngoại trừ việc đại biểu </a:t>
            </a:r>
            <a:r xmlns:a="http://schemas.openxmlformats.org/drawingml/2006/main">
              <a:rPr lang="vi" sz="2600" b="1">
                <a:solidFill>
                  <a:srgbClr val="111111"/>
                </a:solidFill>
                <a:latin typeface="+mj-lt"/>
              </a:rPr>
              <a:t>Hành động </a:t>
            </a:r>
            <a:r xmlns:a="http://schemas.openxmlformats.org/drawingml/2006/main">
              <a:rPr lang="vi" sz="2600">
                <a:solidFill>
                  <a:srgbClr val="111111"/>
                </a:solidFill>
                <a:latin typeface="+mj-lt"/>
              </a:rPr>
              <a:t>không trả về một giá trị (có thể được sử dụng với một phương thức có kiểu trả về void)</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xmlns:a="http://schemas.openxmlformats.org/drawingml/2006/main" algn="ctr" defTabSz="533400">
              <a:lnSpc>
                <a:spcPct val="90000"/>
              </a:lnSpc>
              <a:spcAft>
                <a:spcPct val="35000"/>
              </a:spcAft>
              <a:defRPr/>
            </a:pPr>
            <a:r xmlns:a="http://schemas.openxmlformats.org/drawingml/2006/main">
              <a:rPr lang="vi" sz="2000" b="1" dirty="0">
                <a:solidFill>
                  <a:schemeClr val="bg1"/>
                </a:solidFill>
                <a:latin typeface="+mj-lt"/>
                <a:cs typeface="Courier New" panose="02070309020205020404" pitchFamily="49" charset="0"/>
              </a:rPr>
              <a:t>Func&lt;T1, T2, TResult&gt;(T1 arg1, T2 arg2 </a:t>
            </a:r>
            <a:r xmlns:a="http://schemas.openxmlformats.org/drawingml/2006/main">
              <a:rPr lang="vi" sz="2000" b="1">
                <a:solidFill>
                  <a:schemeClr val="bg1"/>
                </a:solidFill>
                <a:latin typeface="+mj-lt"/>
                <a:cs typeface="Courier New" panose="02070309020205020404" pitchFamily="49" charset="0"/>
              </a:rPr>
              <a:t>) Đại biểu</a:t>
            </a:r>
            <a:endParaRPr xmlns:a="http://schemas.openxmlformats.org/drawingml/2006/main"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Các loại đại biểu chung</a:t>
            </a:r>
            <a:endParaRPr xmlns:a="http://schemas.openxmlformats.org/drawingml/2006/main"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Sự kiện trong .NET</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Sự kiện là hành động do người dùng hoặc do hệ thống tạo</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Sự kiện là thông báo được gửi bởi một đối tượng để báo hiệu sự xuất hiện của một hành động. Các sự kiện trong .NET tuân theo mẫu thiết kế người quan sát</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sự kiện cho phép một đối tượng (nguồn của sự kiện) có thể thông báo cho các đối tượng khác (người đăng ký) về sự kiện xuất hiện (đã xảy ra thay đổi)</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phát sinh sự kiện được gọi là </a:t>
            </a:r>
            <a:r xmlns:a="http://schemas.openxmlformats.org/drawingml/2006/main">
              <a:rPr lang="vi" sz="2600" b="1">
                <a:solidFill>
                  <a:srgbClr val="111111"/>
                </a:solidFill>
                <a:latin typeface="+mj-lt"/>
              </a:rPr>
              <a:t>Nhà xuất bản </a:t>
            </a:r>
            <a:r xmlns:a="http://schemas.openxmlformats.org/drawingml/2006/main">
              <a:rPr lang="vi" sz="2600">
                <a:solidFill>
                  <a:srgbClr val="111111"/>
                </a:solidFill>
                <a:latin typeface="+mj-lt"/>
              </a:rPr>
              <a:t>và lớp nhận được thông báo được gọi là </a:t>
            </a:r>
            <a:r xmlns:a="http://schemas.openxmlformats.org/drawingml/2006/main">
              <a:rPr lang="vi" sz="2600" b="1">
                <a:solidFill>
                  <a:srgbClr val="111111"/>
                </a:solidFill>
                <a:latin typeface="+mj-lt"/>
              </a:rPr>
              <a:t>Người đăng ký</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Có thể có nhiều người đăng ký của một sự kiện. Thông thường, nhà xuất bản đưa ra một sự kiện khi một số hành động xảy ra. Những người đăng ký quan tâm đến việc nhận được thông báo khi một hành động xảy ra nên đăng ký với một sự kiện và xử lý nó</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xmlns:a="http://schemas.openxmlformats.org/drawingml/2006/main" algn="ctr"/>
            <a:r xmlns:a="http://schemas.openxmlformats.org/drawingml/2006/main">
              <a:rPr lang="vi" sz="4000" b="1" dirty="0"/>
              <a:t>Tìm hiểu sự kiện C#</a:t>
            </a:r>
            <a:endParaRPr xmlns:a="http://schemas.openxmlformats.org/drawingml/2006/main"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altLang="en-US" sz="2300">
                <a:solidFill>
                  <a:srgbClr val="111111"/>
                </a:solidFill>
                <a:latin typeface="+mj-lt"/>
              </a:rPr>
              <a:t>Sự kiện có thể được sử dụng để thực hiện các hành động tùy chỉnh chưa được C# hỗ trợ</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altLang="en-US" sz="2300">
                <a:solidFill>
                  <a:srgbClr val="111111"/>
                </a:solidFill>
                <a:latin typeface="+mj-lt"/>
              </a:rPr>
              <a:t>Các sự kiện được sử dụng rộng rãi trong việc tạo các ứng dụng dựa trên GUI, trong đó các sự kiện như chọn một mục từ danh sách và đóng cửa sổ được theo dõi</a:t>
            </a:r>
            <a:endParaRPr xmlns:a="http://schemas.openxmlformats.org/drawingml/2006/main"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xmlns:a="http://schemas.openxmlformats.org/drawingml/2006/main" algn="ctr"/>
            <a:r xmlns:a="http://schemas.openxmlformats.org/drawingml/2006/main">
              <a:rPr lang="vi" sz="4000" b="1" dirty="0"/>
              <a:t>Tìm hiểu sự kiện C#</a:t>
            </a:r>
            <a:endParaRPr xmlns:a="http://schemas.openxmlformats.org/drawingml/2006/main"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xmlns:a="http://schemas.openxmlformats.org/drawingml/2006/main" algn="ctr"/>
            <a:r xmlns:a="http://schemas.openxmlformats.org/drawingml/2006/main">
              <a:rPr lang="vi" sz="4000" b="1"/>
              <a:t>Xác định </a:t>
            </a:r>
            <a:r xmlns:a="http://schemas.openxmlformats.org/drawingml/2006/main">
              <a:rPr lang="vi" sz="4000" b="1" dirty="0"/>
              <a:t>sự kiện C#</a:t>
            </a:r>
            <a:endParaRPr xmlns:a="http://schemas.openxmlformats.org/drawingml/2006/main"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xmlns:a="http://schemas.openxmlformats.org/drawingml/2006/main"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3100" dirty="0">
                <a:solidFill>
                  <a:srgbClr val="111111"/>
                </a:solidFill>
                <a:latin typeface="+mj-lt"/>
              </a:rPr>
              <a:t>Sử dụng từ khóa </a:t>
            </a:r>
            <a:r xmlns:a="http://schemas.openxmlformats.org/drawingml/2006/main">
              <a:rPr lang="vi" sz="3100" b="1" dirty="0">
                <a:solidFill>
                  <a:srgbClr val="0070C0"/>
                </a:solidFill>
                <a:latin typeface="+mj-lt"/>
              </a:rPr>
              <a:t>sự kiện </a:t>
            </a:r>
            <a:r xmlns:a="http://schemas.openxmlformats.org/drawingml/2006/main">
              <a:rPr lang="vi" sz="3100" dirty="0">
                <a:solidFill>
                  <a:srgbClr val="111111"/>
                </a:solidFill>
                <a:latin typeface="+mj-lt"/>
              </a:rPr>
              <a:t>, các phương thức đăng ký và hủy đăng ký cũng như mọi loại đại biểu biến thành viên cần thiết đều được </a:t>
            </a:r>
            <a:r xmlns:a="http://schemas.openxmlformats.org/drawingml/2006/main">
              <a:rPr lang="vi" sz="3100">
                <a:solidFill>
                  <a:srgbClr val="111111"/>
                </a:solidFill>
                <a:latin typeface="+mj-lt"/>
              </a:rPr>
              <a:t>thực hiện tự động</a:t>
            </a:r>
            <a:endParaRPr xmlns:a="http://schemas.openxmlformats.org/drawingml/2006/main" lang="en-US" sz="3100" dirty="0">
              <a:solidFill>
                <a:srgbClr val="111111"/>
              </a:solidFill>
              <a:latin typeface="+mj-lt"/>
            </a:endParaRPr>
          </a:p>
          <a:p>
            <a:pPr xmlns:a="http://schemas.openxmlformats.org/drawingml/2006/main"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700" dirty="0">
                <a:solidFill>
                  <a:srgbClr val="111111"/>
                </a:solidFill>
                <a:latin typeface="+mj-lt"/>
              </a:rPr>
              <a:t>Xác định một sự kiện gồm </a:t>
            </a:r>
            <a:r xmlns:a="http://schemas.openxmlformats.org/drawingml/2006/main">
              <a:rPr lang="vi" sz="2700">
                <a:solidFill>
                  <a:srgbClr val="111111"/>
                </a:solidFill>
                <a:latin typeface="+mj-lt"/>
              </a:rPr>
              <a:t>bốn bước:</a:t>
            </a:r>
            <a:endParaRPr xmlns:a="http://schemas.openxmlformats.org/drawingml/2006/main" lang="en-US" sz="2700" dirty="0">
              <a:solidFill>
                <a:srgbClr val="111111"/>
              </a:solidFill>
              <a:latin typeface="+mj-lt"/>
            </a:endParaRPr>
          </a:p>
          <a:p>
            <a:pPr xmlns:a="http://schemas.openxmlformats.org/drawingml/2006/main" marL="914400" lvl="1" indent="-514350">
              <a:lnSpc>
                <a:spcPct val="120000"/>
              </a:lnSpc>
              <a:spcBef>
                <a:spcPts val="600"/>
              </a:spcBef>
              <a:spcAft>
                <a:spcPts val="600"/>
              </a:spcAft>
              <a:buClr>
                <a:srgbClr val="973735"/>
              </a:buClr>
              <a:buSzPct val="100000"/>
              <a:buFont typeface="+mj-lt"/>
              <a:buAutoNum type="arabicParenR"/>
              <a:tabLst>
                <a:tab pos="241300" algn="l"/>
              </a:tabLst>
              <a:defRPr/>
            </a:pPr>
            <a:r xmlns:a="http://schemas.openxmlformats.org/drawingml/2006/main">
              <a:rPr lang="vi" sz="2700">
                <a:solidFill>
                  <a:srgbClr val="111111"/>
                </a:solidFill>
                <a:latin typeface="+mj-lt"/>
              </a:rPr>
              <a:t>Xác định </a:t>
            </a:r>
            <a:r xmlns:a="http://schemas.openxmlformats.org/drawingml/2006/main">
              <a:rPr lang="vi" sz="2700" dirty="0">
                <a:solidFill>
                  <a:srgbClr val="111111"/>
                </a:solidFill>
                <a:latin typeface="+mj-lt"/>
              </a:rPr>
              <a:t>một đại biểu chứa các phương thức được gọi khi sự kiện </a:t>
            </a:r>
            <a:r xmlns:a="http://schemas.openxmlformats.org/drawingml/2006/main">
              <a:rPr lang="vi" sz="2700">
                <a:solidFill>
                  <a:srgbClr val="111111"/>
                </a:solidFill>
                <a:latin typeface="+mj-lt"/>
              </a:rPr>
              <a:t>được kích hoạt</a:t>
            </a:r>
            <a:endParaRPr xmlns:a="http://schemas.openxmlformats.org/drawingml/2006/main" lang="en-US" sz="2700" dirty="0">
              <a:solidFill>
                <a:srgbClr val="111111"/>
              </a:solidFill>
              <a:latin typeface="+mj-lt"/>
            </a:endParaRPr>
          </a:p>
          <a:p>
            <a:pPr xmlns:a="http://schemas.openxmlformats.org/drawingml/2006/main" marL="914400" lvl="1" indent="-514350">
              <a:lnSpc>
                <a:spcPct val="120000"/>
              </a:lnSpc>
              <a:spcBef>
                <a:spcPts val="600"/>
              </a:spcBef>
              <a:spcAft>
                <a:spcPts val="600"/>
              </a:spcAft>
              <a:buClr>
                <a:srgbClr val="973735"/>
              </a:buClr>
              <a:buSzPct val="100000"/>
              <a:buFont typeface="+mj-lt"/>
              <a:buAutoNum type="arabicParenR"/>
              <a:tabLst>
                <a:tab pos="241300" algn="l"/>
              </a:tabLst>
              <a:defRPr/>
            </a:pPr>
            <a:r xmlns:a="http://schemas.openxmlformats.org/drawingml/2006/main">
              <a:rPr lang="vi" sz="2700">
                <a:solidFill>
                  <a:srgbClr val="111111"/>
                </a:solidFill>
                <a:latin typeface="+mj-lt"/>
              </a:rPr>
              <a:t>Khai báo </a:t>
            </a:r>
            <a:r xmlns:a="http://schemas.openxmlformats.org/drawingml/2006/main">
              <a:rPr lang="vi" sz="2700" dirty="0">
                <a:solidFill>
                  <a:srgbClr val="111111"/>
                </a:solidFill>
                <a:latin typeface="+mj-lt"/>
              </a:rPr>
              <a:t>các sự kiện (sử dụng từ khóa sự kiện C#) theo </a:t>
            </a:r>
            <a:r xmlns:a="http://schemas.openxmlformats.org/drawingml/2006/main">
              <a:rPr lang="vi" sz="2700">
                <a:solidFill>
                  <a:srgbClr val="111111"/>
                </a:solidFill>
                <a:latin typeface="+mj-lt"/>
              </a:rPr>
              <a:t>đại biểu liên quan</a:t>
            </a:r>
          </a:p>
          <a:p>
            <a:pPr xmlns:a="http://schemas.openxmlformats.org/drawingml/2006/main" marL="914400" lvl="1" indent="-514350">
              <a:lnSpc>
                <a:spcPct val="120000"/>
              </a:lnSpc>
              <a:spcBef>
                <a:spcPts val="600"/>
              </a:spcBef>
              <a:spcAft>
                <a:spcPts val="600"/>
              </a:spcAft>
              <a:buClr>
                <a:srgbClr val="973735"/>
              </a:buClr>
              <a:buSzPct val="100000"/>
              <a:buFont typeface="+mj-lt"/>
              <a:buAutoNum type="arabicParenR"/>
              <a:tabLst>
                <a:tab pos="241300" algn="l"/>
              </a:tabLst>
              <a:defRPr/>
            </a:pPr>
            <a:r xmlns:a="http://schemas.openxmlformats.org/drawingml/2006/main">
              <a:rPr lang="vi" sz="2700">
                <a:solidFill>
                  <a:srgbClr val="111111"/>
                </a:solidFill>
                <a:latin typeface="+mj-lt"/>
              </a:rPr>
              <a:t>Đăng ký để nghe và xử lý sự kiện</a:t>
            </a:r>
          </a:p>
          <a:p>
            <a:pPr xmlns:a="http://schemas.openxmlformats.org/drawingml/2006/main" marL="914400" lvl="1" indent="-514350">
              <a:lnSpc>
                <a:spcPct val="120000"/>
              </a:lnSpc>
              <a:spcBef>
                <a:spcPts val="600"/>
              </a:spcBef>
              <a:spcAft>
                <a:spcPts val="600"/>
              </a:spcAft>
              <a:buClr>
                <a:srgbClr val="973735"/>
              </a:buClr>
              <a:buSzPct val="100000"/>
              <a:buFont typeface="+mj-lt"/>
              <a:buAutoNum type="arabicParenR"/>
              <a:tabLst>
                <a:tab pos="241300" algn="l"/>
              </a:tabLst>
              <a:defRPr/>
            </a:pPr>
            <a:r xmlns:a="http://schemas.openxmlformats.org/drawingml/2006/main">
              <a:rPr lang="vi" sz="2700">
                <a:solidFill>
                  <a:srgbClr val="111111"/>
                </a:solidFill>
                <a:latin typeface="+mj-lt"/>
              </a:rPr>
              <a:t>Nâng cao sự kiện</a:t>
            </a:r>
            <a:endParaRPr xmlns:a="http://schemas.openxmlformats.org/drawingml/2006/main"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Triển khai sự kiện</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Giải mã về Delegate</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Đáng chú ý về sự kiện</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Giải thích về Lambda và Biểu thức truy vấn</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Giải thích về LINQ to Object</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Giải thích về các loại đại biểu chung: Func và Action</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Demo về đại biểu Func và Action</a:t>
            </a:r>
          </a:p>
          <a:p>
            <a:pPr xmlns:a="http://schemas.openxmlformats.org/drawingml/2006/main" marL="342900" indent="-342900">
              <a:lnSpc>
                <a:spcPct val="100000"/>
              </a:lnSpc>
              <a:spcBef>
                <a:spcPts val="800"/>
              </a:spcBef>
              <a:spcAft>
                <a:spcPts val="800"/>
              </a:spcAft>
              <a:buClr>
                <a:srgbClr val="973735"/>
              </a:buClr>
              <a:buSzPct val="50000"/>
              <a:buFont typeface="Wingdings" pitchFamily="2" charset="2"/>
              <a:buChar char="u"/>
              <a:defRPr/>
            </a:pPr>
            <a:r xmlns:a="http://schemas.openxmlformats.org/drawingml/2006/main">
              <a:rPr lang="vi"/>
              <a:t>Bản trình diễn tạo và sử dụng Đại biểu, Biểu thức Lambdas, Biểu thức truy vấn và Sự kiện</a:t>
            </a:r>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Truy vấn tích hợp ngôn ngữ (LINQ)</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Biểu thức Lambdas</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Lambda trong C# được sử dụng giống như các hàm ẩn danh, với điểm khác biệt là trong biểu thức Lambda, chúng ta không cần chỉ định loại giá trị mà chúng ta nhập vào, do đó giúp sử dụng linh hoạt hơn</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 </a:t>
            </a:r>
            <a:r xmlns:a="http://schemas.openxmlformats.org/drawingml/2006/main">
              <a:rPr lang="vi" sz="2600">
                <a:solidFill>
                  <a:srgbClr val="FF0000"/>
                </a:solidFill>
                <a:latin typeface="+mj-lt"/>
              </a:rPr>
              <a:t>=&gt; </a:t>
            </a:r>
            <a:r xmlns:a="http://schemas.openxmlformats.org/drawingml/2006/main">
              <a:rPr lang="vi" sz="2600">
                <a:solidFill>
                  <a:srgbClr val="111111"/>
                </a:solidFill>
                <a:latin typeface="+mj-lt"/>
              </a:rPr>
              <a:t>' là toán tử lambda được sử dụng trong tất cả các biểu thức lambda. Biểu thức Lambda được chia thành hai phần, bên trái là đầu vào và bên phải là biểu thức</a:t>
            </a:r>
            <a:endParaRPr xmlns:a="http://schemas.openxmlformats.org/drawingml/2006/main"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a:lnSpc>
                <a:spcPct val="150000"/>
              </a:lnSpc>
              <a:spcBef>
                <a:spcPts val="600"/>
              </a:spcBef>
            </a:pPr>
            <a:r xmlns:a="http://schemas.openxmlformats.org/drawingml/2006/main">
              <a:rPr lang="vi" sz="2400" b="1">
                <a:solidFill>
                  <a:srgbClr val="00B0F0"/>
                </a:solidFill>
                <a:latin typeface="Courier New" pitchFamily="49" charset="0"/>
                <a:ea typeface="Calibri" pitchFamily="34" charset="0"/>
                <a:cs typeface="Courier New" pitchFamily="49" charset="0"/>
              </a:rPr>
              <a:t>danh sách tham số</a:t>
            </a:r>
            <a:r xmlns:a="http://schemas.openxmlformats.org/drawingml/2006/main">
              <a:rPr lang="vi" sz="2400" b="1">
                <a:solidFill>
                  <a:srgbClr val="000000"/>
                </a:solidFill>
                <a:latin typeface="Courier New" pitchFamily="49" charset="0"/>
                <a:ea typeface="Calibri" pitchFamily="34" charset="0"/>
                <a:cs typeface="Courier New" pitchFamily="49" charset="0"/>
              </a:rPr>
              <a:t> </a:t>
            </a:r>
            <a:r xmlns:a="http://schemas.openxmlformats.org/drawingml/2006/main">
              <a:rPr lang="vi" sz="2400" b="1">
                <a:solidFill>
                  <a:srgbClr val="FF0000"/>
                </a:solidFill>
                <a:latin typeface="Courier New" pitchFamily="49" charset="0"/>
                <a:ea typeface="Calibri" pitchFamily="34" charset="0"/>
                <a:cs typeface="Courier New" pitchFamily="49" charset="0"/>
              </a:rPr>
              <a:t>=&gt;</a:t>
            </a:r>
            <a:r xmlns:a="http://schemas.openxmlformats.org/drawingml/2006/main">
              <a:rPr lang="vi" sz="2400" b="1">
                <a:solidFill>
                  <a:srgbClr val="000000"/>
                </a:solidFill>
                <a:latin typeface="Courier New" pitchFamily="49" charset="0"/>
                <a:ea typeface="Calibri" pitchFamily="34" charset="0"/>
                <a:cs typeface="Courier New" pitchFamily="49" charset="0"/>
              </a:rPr>
              <a:t> </a:t>
            </a:r>
            <a:r xmlns:a="http://schemas.openxmlformats.org/drawingml/2006/main">
              <a:rPr lang="vi" sz="2400" b="1">
                <a:solidFill>
                  <a:srgbClr val="FF0000"/>
                </a:solidFill>
                <a:latin typeface="Courier New" pitchFamily="49" charset="0"/>
                <a:ea typeface="Calibri" pitchFamily="34" charset="0"/>
                <a:cs typeface="Courier New" pitchFamily="49" charset="0"/>
              </a:rPr>
              <a:t>biểu hiện </a:t>
            </a:r>
            <a:r xmlns:a="http://schemas.openxmlformats.org/drawingml/2006/main">
              <a:rPr lang="vi" sz="2400" b="1">
                <a:solidFill>
                  <a:srgbClr val="000000"/>
                </a:solidFill>
                <a:latin typeface="Courier New" pitchFamily="49" charset="0"/>
                <a:ea typeface="Calibri" pitchFamily="34" charset="0"/>
                <a:cs typeface="Courier New" pitchFamily="49" charset="0"/>
              </a:rPr>
              <a:t>hoặc </a:t>
            </a:r>
            <a:r xmlns:a="http://schemas.openxmlformats.org/drawingml/2006/main">
              <a:rPr lang="vi" sz="2400" b="1">
                <a:solidFill>
                  <a:srgbClr val="00B050"/>
                </a:solidFill>
                <a:latin typeface="Courier New" pitchFamily="49" charset="0"/>
                <a:ea typeface="Calibri" pitchFamily="34" charset="0"/>
                <a:cs typeface="Courier New" pitchFamily="49" charset="0"/>
              </a:rPr>
              <a:t>tuyên bố</a:t>
            </a:r>
            <a:endParaRPr xmlns:a="http://schemas.openxmlformats.org/drawingml/2006/main"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algn="ctr" eaLnBrk="1" hangingPunct="1">
              <a:spcBef>
                <a:spcPct val="50000"/>
              </a:spcBef>
            </a:pPr>
            <a:r xmlns:a="http://schemas.openxmlformats.org/drawingml/2006/main">
              <a:rPr lang="vi" sz="2100" dirty="0">
                <a:solidFill>
                  <a:schemeClr val="bg1"/>
                </a:solidFill>
                <a:latin typeface="+mj-lt"/>
              </a:rPr>
              <a:t>Cú pháp</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xmlns:a="http://schemas.openxmlformats.org/drawingml/2006/main" marL="800100" lvl="1" indent="-342900" eaLnBrk="1" hangingPunct="1">
              <a:spcBef>
                <a:spcPts val="0"/>
              </a:spcBef>
              <a:buFont typeface="Wingdings" panose="05000000000000000000" pitchFamily="2" charset="2"/>
              <a:buChar char="§"/>
            </a:pPr>
            <a:r xmlns:a="http://schemas.openxmlformats.org/drawingml/2006/main">
              <a:rPr lang="vi" sz="2000" b="1">
                <a:solidFill>
                  <a:srgbClr val="FF0000"/>
                </a:solidFill>
                <a:latin typeface="+mj-lt"/>
                <a:cs typeface="Courier New" pitchFamily="49" charset="0"/>
              </a:rPr>
              <a:t>danh sách tham số </a:t>
            </a:r>
            <a:r xmlns:a="http://schemas.openxmlformats.org/drawingml/2006/main">
              <a:rPr lang="vi" sz="2000">
                <a:latin typeface="+mj-lt"/>
              </a:rPr>
              <a:t>: là danh sách tham số được gõ rõ ràng hoặc được gõ ngầm</a:t>
            </a:r>
            <a:endParaRPr xmlns:a="http://schemas.openxmlformats.org/drawingml/2006/main" lang="en-US" sz="2000">
              <a:latin typeface="+mj-lt"/>
            </a:endParaRPr>
          </a:p>
          <a:p>
            <a:pPr xmlns:a="http://schemas.openxmlformats.org/drawingml/2006/main" marL="800100" lvl="1" indent="-342900" eaLnBrk="1" hangingPunct="1">
              <a:spcBef>
                <a:spcPts val="0"/>
              </a:spcBef>
              <a:buFont typeface="Wingdings" panose="05000000000000000000" pitchFamily="2" charset="2"/>
              <a:buChar char="§"/>
            </a:pPr>
            <a:r xmlns:a="http://schemas.openxmlformats.org/drawingml/2006/main">
              <a:rPr lang="vi" sz="2000">
                <a:solidFill>
                  <a:srgbClr val="FF0000"/>
                </a:solidFill>
                <a:latin typeface="+mj-lt"/>
                <a:cs typeface="Courier New" pitchFamily="49" charset="0"/>
              </a:rPr>
              <a:t>=&gt; </a:t>
            </a:r>
            <a:r xmlns:a="http://schemas.openxmlformats.org/drawingml/2006/main">
              <a:rPr lang="vi" sz="2000">
                <a:latin typeface="+mj-lt"/>
                <a:cs typeface="Courier New" pitchFamily="49" charset="0"/>
              </a:rPr>
              <a:t>: </a:t>
            </a:r>
            <a:r xmlns:a="http://schemas.openxmlformats.org/drawingml/2006/main">
              <a:rPr lang="vi" sz="2000">
                <a:latin typeface="+mj-lt"/>
              </a:rPr>
              <a:t>là toán tử lambda</a:t>
            </a:r>
            <a:endParaRPr xmlns:a="http://schemas.openxmlformats.org/drawingml/2006/main"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Biểu thức Lambdas</a:t>
            </a:r>
            <a:endParaRPr xmlns:a="http://schemas.openxmlformats.org/drawingml/2006/main"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Lambda với toán tử truy vấn tiêu chuẩn</a:t>
            </a:r>
            <a:endParaRPr xmlns:a="http://schemas.openxmlformats.org/drawingml/2006/main"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xmlns:a="http://schemas.openxmlformats.org/drawingml/2006/main" marL="0" marR="0" lvl="0" indent="0" algn="ctr"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Nhà điều hành</a:t>
                      </a:r>
                      <a:endParaRPr xmlns:a="http://schemas.openxmlformats.org/drawingml/2006/main"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xmlns:a="http://schemas.openxmlformats.org/drawingml/2006/main" marL="0" marR="0" lvl="0" indent="0" algn="ctr"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Sự miêu tả</a:t>
                      </a:r>
                      <a:endParaRPr xmlns:a="http://schemas.openxmlformats.org/drawingml/2006/main"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Tổng</a:t>
                      </a:r>
                      <a:endParaRPr xmlns:a="http://schemas.openxmlformats.org/drawingml/2006/main"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kern="1200" dirty="0">
                          <a:solidFill>
                            <a:schemeClr val="tx1"/>
                          </a:solidFill>
                        </a:rPr>
                        <a:t>Tính tổng các phần tử trong biểu thức</a:t>
                      </a:r>
                      <a:endParaRPr xmlns:a="http://schemas.openxmlformats.org/drawingml/2006/main"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Đếm</a:t>
                      </a:r>
                      <a:endParaRPr xmlns:a="http://schemas.openxmlformats.org/drawingml/2006/main"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kern="1200" dirty="0">
                          <a:solidFill>
                            <a:schemeClr val="tx1"/>
                          </a:solidFill>
                        </a:rPr>
                        <a:t>Đếm số phần tử trong biểu thức</a:t>
                      </a:r>
                      <a:endParaRPr xmlns:a="http://schemas.openxmlformats.org/drawingml/2006/main"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Đặt bởi</a:t>
                      </a:r>
                      <a:endParaRPr xmlns:a="http://schemas.openxmlformats.org/drawingml/2006/main"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kern="1200" dirty="0">
                          <a:solidFill>
                            <a:schemeClr val="tx1"/>
                          </a:solidFill>
                        </a:rPr>
                        <a:t>Sắp xếp các phần tử trong biểu thức</a:t>
                      </a:r>
                      <a:endParaRPr xmlns:a="http://schemas.openxmlformats.org/drawingml/2006/main"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xmlns:a="http://schemas.openxmlformats.org/drawingml/2006/main" marL="0" marR="0" lvl="0" indent="0" algn="l" defTabSz="914400" rtl="0" eaLnBrk="1" fontAlgn="base" latinLnBrk="0" hangingPunct="1">
                        <a:lnSpc>
                          <a:spcPct val="100000"/>
                        </a:lnSpc>
                        <a:spcBef>
                          <a:spcPct val="0"/>
                        </a:spcBef>
                        <a:spcAft>
                          <a:spcPct val="0"/>
                        </a:spcAft>
                        <a:buClrTx/>
                        <a:buSzTx/>
                        <a:buFontTx/>
                        <a:buNone/>
                        <a:tabLst/>
                      </a:pPr>
                      <a:r xmlns:a="http://schemas.openxmlformats.org/drawingml/2006/main">
                        <a:rPr lang="vi" sz="2000" b="1" kern="1200" dirty="0">
                          <a:solidFill>
                            <a:schemeClr val="tx1"/>
                          </a:solidFill>
                        </a:rPr>
                        <a:t>Chứa</a:t>
                      </a:r>
                      <a:endParaRPr xmlns:a="http://schemas.openxmlformats.org/drawingml/2006/main"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xmlns:a="http://schemas.openxmlformats.org/drawingml/2006/main" marL="0" marR="0">
                        <a:spcBef>
                          <a:spcPts val="1700"/>
                        </a:spcBef>
                        <a:spcAft>
                          <a:spcPts val="0"/>
                        </a:spcAft>
                      </a:pPr>
                      <a:r xmlns:a="http://schemas.openxmlformats.org/drawingml/2006/main">
                        <a:rPr lang="vi" sz="2000" dirty="0">
                          <a:solidFill>
                            <a:srgbClr val="000000"/>
                          </a:solidFill>
                        </a:rPr>
                        <a:t>Xác định xem một giá trị đã cho có xuất hiện trong biểu thức hay không</a:t>
                      </a:r>
                      <a:endParaRPr xmlns:a="http://schemas.openxmlformats.org/drawingml/2006/main"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xmlns:a="http://schemas.openxmlformats.org/drawingml/2006/main" marL="342900" lvl="1"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Lambda cũng có thể được sử dụng với toán tử truy vấn tiêu chuẩn</a:t>
            </a:r>
            <a:endParaRPr xmlns:a="http://schemas.openxmlformats.org/drawingml/2006/main"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Lambda với toán tử truy vấn tiêu chuẩn</a:t>
            </a:r>
            <a:endParaRPr xmlns:a="http://schemas.openxmlformats.org/drawingml/2006/main"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Biểu thức truy vấn</a:t>
            </a:r>
            <a:endParaRPr xmlns:a="http://schemas.openxmlformats.org/drawingml/2006/main"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truy vấn là một truy vấn được thể hiện bằng cú pháp truy vấn</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truy vấn là cấu trúc ngôn ngữ hạng nhất. Nó giống như bất kỳ biểu thức nào khác và có thể được sử dụng trong bất kỳ ngữ cảnh nào trong đó biểu thức C# hợp lệ</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truy vấn bao gồm một tập hợp các mệnh đề được viết bằng cú pháp khai báo tương tự như SQL hoặc XQuery</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Biểu thức truy vấn là một truy vấn được viết bằng cú pháp sử dụng các mệnh đề như </a:t>
            </a:r>
            <a:r xmlns:a="http://schemas.openxmlformats.org/drawingml/2006/main">
              <a:rPr lang="vi" sz="2600" b="1">
                <a:solidFill>
                  <a:srgbClr val="FF0000"/>
                </a:solidFill>
                <a:latin typeface="+mj-lt"/>
              </a:rPr>
              <a:t>from </a:t>
            </a:r>
            <a:r xmlns:a="http://schemas.openxmlformats.org/drawingml/2006/main">
              <a:rPr lang="vi" sz="2600">
                <a:solidFill>
                  <a:srgbClr val="111111"/>
                </a:solidFill>
                <a:latin typeface="+mj-lt"/>
              </a:rPr>
              <a:t>, </a:t>
            </a:r>
            <a:r xmlns:a="http://schemas.openxmlformats.org/drawingml/2006/main">
              <a:rPr lang="vi" sz="2600" b="1">
                <a:solidFill>
                  <a:srgbClr val="FF0000"/>
                </a:solidFill>
                <a:latin typeface="+mj-lt"/>
              </a:rPr>
              <a:t>select,where, group, order by, tăng dần, giảm dần </a:t>
            </a:r>
            <a:r xmlns:a="http://schemas.openxmlformats.org/drawingml/2006/main">
              <a:rPr lang="vi" sz="2600">
                <a:solidFill>
                  <a:srgbClr val="111111"/>
                </a:solidFill>
                <a:latin typeface="+mj-lt"/>
              </a:rPr>
              <a:t>…Các mệnh đề này là một phần vốn có của truy vấn LINQ</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LINQ đơn giản hóa việc làm việc với dữ liệu có ở nhiều định dạng khác nhau trong các nguồn dữ liệu khác nhau</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Mệnh đề </a:t>
            </a:r>
            <a:r xmlns:a="http://schemas.openxmlformats.org/drawingml/2006/main">
              <a:rPr lang="vi" sz="2600" b="1">
                <a:solidFill>
                  <a:srgbClr val="FF0000"/>
                </a:solidFill>
                <a:latin typeface="+mj-lt"/>
              </a:rPr>
              <a:t>from </a:t>
            </a:r>
            <a:r xmlns:a="http://schemas.openxmlformats.org/drawingml/2006/main">
              <a:rPr lang="vi" sz="2600">
                <a:solidFill>
                  <a:srgbClr val="111111"/>
                </a:solidFill>
                <a:latin typeface="+mj-lt"/>
              </a:rPr>
              <a:t>phải được sử dụng để bắt đầu biểu thức truy vấn và mệnh đề </a:t>
            </a:r>
            <a:r xmlns:a="http://schemas.openxmlformats.org/drawingml/2006/main">
              <a:rPr lang="vi" sz="2600" b="1">
                <a:solidFill>
                  <a:srgbClr val="FF0000"/>
                </a:solidFill>
                <a:latin typeface="+mj-lt"/>
              </a:rPr>
              <a:t>select </a:t>
            </a:r>
            <a:r xmlns:a="http://schemas.openxmlformats.org/drawingml/2006/main">
              <a:rPr lang="vi" sz="2600">
                <a:solidFill>
                  <a:srgbClr val="111111"/>
                </a:solidFill>
                <a:latin typeface="+mj-lt"/>
              </a:rPr>
              <a:t>hoặc </a:t>
            </a:r>
            <a:r xmlns:a="http://schemas.openxmlformats.org/drawingml/2006/main">
              <a:rPr lang="vi" sz="2600" b="1">
                <a:solidFill>
                  <a:srgbClr val="FF0000"/>
                </a:solidFill>
                <a:latin typeface="+mj-lt"/>
              </a:rPr>
              <a:t>group </a:t>
            </a:r>
            <a:r xmlns:a="http://schemas.openxmlformats.org/drawingml/2006/main">
              <a:rPr lang="vi" sz="2600">
                <a:solidFill>
                  <a:srgbClr val="111111"/>
                </a:solidFill>
                <a:latin typeface="+mj-lt"/>
              </a:rPr>
              <a:t>phải được sử dụng để kết thúc biểu thức truy vấn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Giới thiệu LINQ cho các đối tượng</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truy vấn trong LINQ to Object trả về các biến thuộc loại thường chỉ IEnumerable&lt;T&gt;</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LINQ to Object cung cấp một cách tiếp cận mới cho các bộ sưu tập như trước đây, điều quan trọng là phải viết mã dài (các vòng lặp foreach rất phức tạp) để truy xuất dữ liệu từ một bộ sưu tập hiện được thay thế bằng cách viết mã khai báo mô tả rõ ràng dữ liệu mong muốn được yêu cầu lấy</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Ngoài ra còn có nhiều ưu điểm của LINQ to Object so với các vòng lặp foreach truyền thống như dễ đọc hơn, lọc mạnh mẽ, khả năng nhóm, sắp xếp thứ tự nâng cao với mã hóa ứng dụng tối thiểu</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truy vấn LINQ cũng có bản chất nhỏ gọn hơn và có thể di chuyển sang bất kỳ nguồn dữ liệu nào khác mà không cần sửa đổi hoặc chỉ cần sửa đổi một chút</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xmlns:a="http://schemas.openxmlformats.org/drawingml/2006/main">
              <a:rPr lang="vi" sz="4000" b="1"/>
              <a:t>LINQ tới các đối tượng có biểu thức truy vấn</a:t>
            </a:r>
            <a:endParaRPr xmlns:a="http://schemas.openxmlformats.org/drawingml/2006/main"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8" y="1473334"/>
            <a:ext cx="6998324" cy="3600986"/>
          </a:xfrm>
          <a:prstGeom prst="rect">
            <a:avLst/>
          </a:prstGeom>
          <a:noFill/>
        </p:spPr>
        <p:txBody>
          <a:bodyPr wrap="square">
            <a:spAutoFit/>
          </a:bodyPr>
          <a:lstStyle/>
          <a:p>
            <a:pPr xmlns:a="http://schemas.openxmlformats.org/drawingml/2006/main" marL="342900" lvl="1" indent="-342900" algn="just">
              <a:buClr>
                <a:srgbClr val="973735"/>
              </a:buClr>
              <a:buSzPct val="50000"/>
              <a:buFont typeface="Wingdings" pitchFamily="2" charset="2"/>
              <a:buChar char="u"/>
              <a:tabLst>
                <a:tab pos="241300" algn="l"/>
              </a:tabLst>
              <a:defRPr/>
            </a:pPr>
            <a:r xmlns:a="http://schemas.openxmlformats.org/drawingml/2006/main">
              <a:rPr lang="vi" sz="2600" dirty="0" err="1">
                <a:solidFill>
                  <a:srgbClr val="111111"/>
                </a:solidFill>
                <a:latin typeface="+mj-lt"/>
              </a:rPr>
              <a:t>IEnumerable </a:t>
            </a:r>
            <a:r xmlns:a="http://schemas.openxmlformats.org/drawingml/2006/main">
              <a:rPr lang="vi" sz="2600" dirty="0">
                <a:solidFill>
                  <a:srgbClr val="111111"/>
                </a:solidFill>
                <a:latin typeface="+mj-lt"/>
              </a:rPr>
              <a:t>: Đại diện cho một bộ sưu tập có thể liệt kê được </a:t>
            </a:r>
            <a:r xmlns:a="http://schemas.openxmlformats.org/drawingml/2006/main">
              <a:rPr lang="vi" sz="2600" dirty="0" smtClean="0">
                <a:solidFill>
                  <a:srgbClr val="111111"/>
                </a:solidFill>
                <a:latin typeface="+mj-lt"/>
              </a:rPr>
              <a:t>.</a:t>
            </a:r>
            <a:r xmlns:a="http://schemas.openxmlformats.org/drawingml/2006/main">
              <a:rPr lang="vi" sz="2600" dirty="0">
                <a:solidFill>
                  <a:srgbClr val="111111"/>
                </a:solidFill>
                <a:latin typeface="+mj-lt"/>
              </a:rPr>
              <a:t> </a:t>
            </a:r>
            <a:r xmlns:a="http://schemas.openxmlformats.org/drawingml/2006/main">
              <a:rPr lang="vi" sz="2600" dirty="0" err="1">
                <a:solidFill>
                  <a:srgbClr val="111111"/>
                </a:solidFill>
                <a:latin typeface="+mj-lt"/>
              </a:rPr>
              <a:t>IEnumerable </a:t>
            </a:r>
            <a:r xmlns:a="http://schemas.openxmlformats.org/drawingml/2006/main">
              <a:rPr lang="vi" sz="2600" dirty="0">
                <a:solidFill>
                  <a:srgbClr val="111111"/>
                </a:solidFill>
                <a:latin typeface="+mj-lt"/>
              </a:rPr>
              <a:t>là một giao diện hiển thị một phương thức lặp qua một </a:t>
            </a:r>
            <a:r xmlns:a="http://schemas.openxmlformats.org/drawingml/2006/main">
              <a:rPr lang="vi" sz="2600" dirty="0" smtClean="0">
                <a:solidFill>
                  <a:srgbClr val="111111"/>
                </a:solidFill>
                <a:latin typeface="+mj-lt"/>
              </a:rPr>
              <a:t>bộ sưu tập.</a:t>
            </a:r>
          </a:p>
          <a:p>
            <a:pPr xmlns:a="http://schemas.openxmlformats.org/drawingml/2006/main" marL="342900" lvl="1" indent="-342900" algn="just">
              <a:buClr>
                <a:srgbClr val="973735"/>
              </a:buClr>
              <a:buSzPct val="50000"/>
              <a:buFont typeface="Wingdings" pitchFamily="2" charset="2"/>
              <a:buChar char="u"/>
              <a:tabLst>
                <a:tab pos="241300" algn="l"/>
              </a:tabLst>
              <a:defRPr/>
            </a:pPr>
            <a:r xmlns:a="http://schemas.openxmlformats.org/drawingml/2006/main">
              <a:rPr lang="vi" sz="2600" dirty="0" err="1" smtClean="0">
                <a:solidFill>
                  <a:srgbClr val="111111"/>
                </a:solidFill>
                <a:latin typeface="+mj-lt"/>
              </a:rPr>
              <a:t>IEnumerator </a:t>
            </a:r>
            <a:r xmlns:a="http://schemas.openxmlformats.org/drawingml/2006/main">
              <a:rPr lang="vi" sz="2600" dirty="0">
                <a:solidFill>
                  <a:srgbClr val="111111"/>
                </a:solidFill>
                <a:latin typeface="+mj-lt"/>
              </a:rPr>
              <a:t>: Cung cấp cơ chế lặp lại các phần tử của một bộ sưu tập </a:t>
            </a:r>
            <a:r xmlns:a="http://schemas.openxmlformats.org/drawingml/2006/main">
              <a:rPr lang="vi" sz="2600" dirty="0" smtClean="0">
                <a:solidFill>
                  <a:srgbClr val="111111"/>
                </a:solidFill>
                <a:latin typeface="+mj-lt"/>
              </a:rPr>
              <a:t>.</a:t>
            </a:r>
            <a:r xmlns:a="http://schemas.openxmlformats.org/drawingml/2006/main">
              <a:rPr lang="vi" sz="2600" dirty="0">
                <a:solidFill>
                  <a:srgbClr val="111111"/>
                </a:solidFill>
                <a:latin typeface="+mj-lt"/>
              </a:rPr>
              <a:t> </a:t>
            </a:r>
            <a:r xmlns:a="http://schemas.openxmlformats.org/drawingml/2006/main">
              <a:rPr lang="vi" sz="2600" dirty="0" err="1">
                <a:solidFill>
                  <a:srgbClr val="111111"/>
                </a:solidFill>
                <a:latin typeface="+mj-lt"/>
              </a:rPr>
              <a:t>IEnumerator </a:t>
            </a:r>
            <a:r xmlns:a="http://schemas.openxmlformats.org/drawingml/2006/main">
              <a:rPr lang="vi" sz="2600" dirty="0">
                <a:solidFill>
                  <a:srgbClr val="111111"/>
                </a:solidFill>
                <a:latin typeface="+mj-lt"/>
              </a:rPr>
              <a:t>là một giao diện đại diện cho một trình vòng lặp trên một bộ sưu tập.</a:t>
            </a:r>
          </a:p>
          <a:p>
            <a:pPr xmlns:a="http://schemas.openxmlformats.org/drawingml/2006/main" marL="457200" lvl="2" algn="just">
              <a:buClr>
                <a:srgbClr val="973735"/>
              </a:buClr>
              <a:buSzPct val="50000"/>
              <a:tabLst>
                <a:tab pos="241300" algn="l"/>
              </a:tabLst>
              <a:defRPr/>
            </a:pPr>
            <a:r xmlns:a="http://schemas.openxmlformats.org/drawingml/2006/main">
              <a:rPr lang="vi" sz="2000" dirty="0" smtClean="0">
                <a:solidFill>
                  <a:srgbClr val="111111"/>
                </a:solidFill>
                <a:latin typeface="Courier" panose="02020500000000000000" pitchFamily="18" charset="0"/>
                <a:ea typeface="Courier" panose="02020500000000000000" pitchFamily="18" charset="0"/>
                <a:cs typeface="Courier" panose="02020500000000000000" pitchFamily="18" charset="0"/>
              </a:rPr>
              <a:t> </a:t>
            </a:r>
            <a:endParaRPr xmlns:a="http://schemas.openxmlformats.org/drawingml/2006/main" lang="en-US" sz="2000" dirty="0">
              <a:solidFill>
                <a:srgbClr val="111111"/>
              </a:solidFill>
              <a:latin typeface="Courier" panose="02020500000000000000" pitchFamily="18" charset="0"/>
              <a:ea typeface="Courier" panose="02020500000000000000" pitchFamily="18" charset="0"/>
              <a:cs typeface="Courier" panose="02020500000000000000" pitchFamily="18" charset="0"/>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186117" y="720006"/>
            <a:ext cx="11364751" cy="575433"/>
          </a:xfrm>
        </p:spPr>
        <p:txBody>
          <a:bodyPr>
            <a:noAutofit/>
          </a:bodyPr>
          <a:lstStyle/>
          <a:p>
            <a:r xmlns:a="http://schemas.openxmlformats.org/drawingml/2006/main">
              <a:rPr lang="vi" sz="4000" b="1" dirty="0" smtClean="0"/>
              <a:t> </a:t>
            </a:r>
            <a:r xmlns:a="http://schemas.openxmlformats.org/drawingml/2006/main">
              <a:rPr lang="vi" sz="4000" b="1" dirty="0" err="1" smtClean="0"/>
              <a:t>IEnumerable </a:t>
            </a:r>
            <a:r xmlns:a="http://schemas.openxmlformats.org/drawingml/2006/main">
              <a:rPr lang="vi" sz="4000" b="1" dirty="0" smtClean="0"/>
              <a:t>– </a:t>
            </a:r>
            <a:r xmlns:a="http://schemas.openxmlformats.org/drawingml/2006/main">
              <a:rPr lang="vi" sz="4000" b="1" dirty="0" err="1" smtClean="0"/>
              <a:t>IEnumerator </a:t>
            </a:r>
            <a:r xmlns:a="http://schemas.openxmlformats.org/drawingml/2006/main">
              <a:rPr lang="vi" sz="4000" b="1" dirty="0" smtClean="0"/>
              <a:t>chi tiết</a:t>
            </a:r>
            <a:endParaRPr xmlns:a="http://schemas.openxmlformats.org/drawingml/2006/main" lang="en-US" sz="4000" b="1" dirty="0"/>
          </a:p>
        </p:txBody>
      </p:sp>
      <p:pic>
        <p:nvPicPr>
          <p:cNvPr id="7" name="Picture 6"/>
          <p:cNvPicPr>
            <a:picLocks noChangeAspect="1"/>
          </p:cNvPicPr>
          <p:nvPr/>
        </p:nvPicPr>
        <p:blipFill>
          <a:blip r:embed="rId3"/>
          <a:stretch>
            <a:fillRect/>
          </a:stretch>
        </p:blipFill>
        <p:spPr>
          <a:xfrm>
            <a:off x="236742" y="4817720"/>
            <a:ext cx="3497402" cy="1139728"/>
          </a:xfrm>
          <a:prstGeom prst="rect">
            <a:avLst/>
          </a:prstGeom>
        </p:spPr>
      </p:pic>
      <p:pic>
        <p:nvPicPr>
          <p:cNvPr id="10" name="Picture 9"/>
          <p:cNvPicPr>
            <a:picLocks noChangeAspect="1"/>
          </p:cNvPicPr>
          <p:nvPr/>
        </p:nvPicPr>
        <p:blipFill>
          <a:blip r:embed="rId4"/>
          <a:stretch>
            <a:fillRect/>
          </a:stretch>
        </p:blipFill>
        <p:spPr>
          <a:xfrm>
            <a:off x="4107490" y="4783577"/>
            <a:ext cx="2466720" cy="1464615"/>
          </a:xfrm>
          <a:prstGeom prst="rect">
            <a:avLst/>
          </a:prstGeom>
        </p:spPr>
      </p:pic>
      <p:pic>
        <p:nvPicPr>
          <p:cNvPr id="11" name="Picture 10"/>
          <p:cNvPicPr>
            <a:picLocks noChangeAspect="1"/>
          </p:cNvPicPr>
          <p:nvPr/>
        </p:nvPicPr>
        <p:blipFill>
          <a:blip r:embed="rId5"/>
          <a:stretch>
            <a:fillRect/>
          </a:stretch>
        </p:blipFill>
        <p:spPr>
          <a:xfrm>
            <a:off x="7088956" y="1514074"/>
            <a:ext cx="5090663" cy="3387864"/>
          </a:xfrm>
          <a:prstGeom prst="rect">
            <a:avLst/>
          </a:prstGeom>
        </p:spPr>
      </p:pic>
    </p:spTree>
    <p:extLst>
      <p:ext uri="{BB962C8B-B14F-4D97-AF65-F5344CB8AC3E}">
        <p14:creationId xmlns:p14="http://schemas.microsoft.com/office/powerpoint/2010/main" val="1919246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Có thể truy vấn được trong .NET</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801314"/>
          </a:xfrm>
          <a:prstGeom prst="rect">
            <a:avLst/>
          </a:prstGeom>
          <a:noFill/>
        </p:spPr>
        <p:txBody>
          <a:bodyPr wrap="square">
            <a:spAutoFit/>
          </a:bodyPr>
          <a:lstStyle/>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err="1">
                <a:solidFill>
                  <a:srgbClr val="111111"/>
                </a:solidFill>
                <a:latin typeface="+mj-lt"/>
              </a:rPr>
              <a:t>IQueryable </a:t>
            </a:r>
            <a:r xmlns:a="http://schemas.openxmlformats.org/drawingml/2006/main">
              <a:rPr lang="vi" sz="2600" dirty="0">
                <a:solidFill>
                  <a:srgbClr val="111111"/>
                </a:solidFill>
                <a:latin typeface="+mj-lt"/>
              </a:rPr>
              <a:t>là một giao diện trong .NET đại diện cho nguồn dữ liệu </a:t>
            </a:r>
            <a:r xmlns:a="http://schemas.openxmlformats.org/drawingml/2006/main">
              <a:rPr lang="vi" sz="2600" dirty="0" err="1">
                <a:solidFill>
                  <a:srgbClr val="111111"/>
                </a:solidFill>
                <a:latin typeface="+mj-lt"/>
              </a:rPr>
              <a:t>có thể truy vấn </a:t>
            </a:r>
            <a:r xmlns:a="http://schemas.openxmlformats.org/drawingml/2006/main">
              <a:rPr lang="vi" sz="2600" dirty="0">
                <a:solidFill>
                  <a:srgbClr val="111111"/>
                </a:solidFill>
                <a:latin typeface="+mj-lt"/>
              </a:rPr>
              <a:t>, cho phép thực hiện các truy vấn bị trì hoãn.</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err="1">
                <a:solidFill>
                  <a:srgbClr val="111111"/>
                </a:solidFill>
                <a:latin typeface="+mj-lt"/>
              </a:rPr>
              <a:t>IQueryable </a:t>
            </a:r>
            <a:r xmlns:a="http://schemas.openxmlformats.org/drawingml/2006/main">
              <a:rPr lang="vi" sz="2600" dirty="0">
                <a:solidFill>
                  <a:srgbClr val="111111"/>
                </a:solidFill>
                <a:latin typeface="+mj-lt"/>
              </a:rPr>
              <a:t>cho phép xây dựng các truy vấn động trong thời gian chạy và thực thi chúng dựa trên nhiều nguồn dữ liệu khác nhau, chẳng hạn như cơ sở dữ liệu hoặc bộ sưu tập trong bộ nhớ </a:t>
            </a:r>
            <a:r xmlns:a="http://schemas.openxmlformats.org/drawingml/2006/main">
              <a:rPr lang="vi" sz="2600" dirty="0" smtClean="0">
                <a:solidFill>
                  <a:srgbClr val="111111"/>
                </a:solidFill>
                <a:latin typeface="+mj-lt"/>
              </a:rPr>
              <a:t>.</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err="1" smtClean="0">
                <a:solidFill>
                  <a:srgbClr val="111111"/>
                </a:solidFill>
                <a:latin typeface="+mj-lt"/>
              </a:rPr>
              <a:t>IQueryable </a:t>
            </a:r>
            <a:r xmlns:a="http://schemas.openxmlformats.org/drawingml/2006/main">
              <a:rPr lang="vi" sz="2600" dirty="0" smtClean="0">
                <a:solidFill>
                  <a:srgbClr val="111111"/>
                </a:solidFill>
                <a:latin typeface="+mj-lt"/>
              </a:rPr>
              <a:t>&lt;T </a:t>
            </a:r>
            <a:r xmlns:a="http://schemas.openxmlformats.org/drawingml/2006/main">
              <a:rPr lang="vi" sz="2600" dirty="0">
                <a:solidFill>
                  <a:srgbClr val="111111"/>
                </a:solidFill>
                <a:latin typeface="+mj-lt"/>
              </a:rPr>
              <a:t>&gt; là giao diện chung kế thừa từ </a:t>
            </a:r>
            <a:r xmlns:a="http://schemas.openxmlformats.org/drawingml/2006/main">
              <a:rPr lang="vi" sz="2600" dirty="0" err="1">
                <a:solidFill>
                  <a:srgbClr val="111111"/>
                </a:solidFill>
                <a:latin typeface="+mj-lt"/>
              </a:rPr>
              <a:t>IEnumerable </a:t>
            </a:r>
            <a:r xmlns:a="http://schemas.openxmlformats.org/drawingml/2006/main">
              <a:rPr lang="vi" sz="2600" dirty="0">
                <a:solidFill>
                  <a:srgbClr val="111111"/>
                </a:solidFill>
                <a:latin typeface="+mj-lt"/>
              </a:rPr>
              <a:t>&lt;T&gt; và đại diện cho nguồn dữ liệu </a:t>
            </a:r>
            <a:r xmlns:a="http://schemas.openxmlformats.org/drawingml/2006/main">
              <a:rPr lang="vi" sz="2600" dirty="0" err="1">
                <a:solidFill>
                  <a:srgbClr val="111111"/>
                </a:solidFill>
                <a:latin typeface="+mj-lt"/>
              </a:rPr>
              <a:t>có thể truy vấn </a:t>
            </a:r>
            <a:r xmlns:a="http://schemas.openxmlformats.org/drawingml/2006/main">
              <a:rPr lang="vi" sz="2600" dirty="0">
                <a:solidFill>
                  <a:srgbClr val="111111"/>
                </a:solidFill>
                <a:latin typeface="+mj-lt"/>
              </a:rPr>
              <a:t>thuộc loại T.</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err="1">
                <a:solidFill>
                  <a:srgbClr val="111111"/>
                </a:solidFill>
                <a:latin typeface="+mj-lt"/>
              </a:rPr>
              <a:t>IQueryable </a:t>
            </a:r>
            <a:r xmlns:a="http://schemas.openxmlformats.org/drawingml/2006/main">
              <a:rPr lang="vi" sz="2600" dirty="0">
                <a:solidFill>
                  <a:srgbClr val="111111"/>
                </a:solidFill>
                <a:latin typeface="+mj-lt"/>
              </a:rPr>
              <a:t>&lt;T&gt; cung cấp các phương thức truy vấn dữ liệu, chẳng hạn như Where, Select, </a:t>
            </a:r>
            <a:r xmlns:a="http://schemas.openxmlformats.org/drawingml/2006/main">
              <a:rPr lang="vi" sz="2600" dirty="0" err="1">
                <a:solidFill>
                  <a:srgbClr val="111111"/>
                </a:solidFill>
                <a:latin typeface="+mj-lt"/>
              </a:rPr>
              <a:t>OrderBy </a:t>
            </a:r>
            <a:r xmlns:a="http://schemas.openxmlformats.org/drawingml/2006/main">
              <a:rPr lang="vi" sz="2600" dirty="0">
                <a:solidFill>
                  <a:srgbClr val="111111"/>
                </a:solidFill>
                <a:latin typeface="+mj-lt"/>
              </a:rPr>
              <a:t>, Skip, Take, </a:t>
            </a:r>
            <a:r xmlns:a="http://schemas.openxmlformats.org/drawingml/2006/main">
              <a:rPr lang="vi" sz="2600" dirty="0" smtClean="0">
                <a:solidFill>
                  <a:srgbClr val="111111"/>
                </a:solidFill>
                <a:latin typeface="+mj-lt"/>
              </a:rPr>
              <a:t>v.v.</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Ví dụ: </a:t>
            </a:r>
            <a:r xmlns:a="http://schemas.openxmlformats.org/drawingml/2006/main">
              <a:rPr lang="vi" sz="2600" dirty="0" err="1" smtClean="0">
                <a:solidFill>
                  <a:srgbClr val="111111"/>
                </a:solidFill>
                <a:latin typeface="+mj-lt"/>
              </a:rPr>
              <a:t>IQueryable </a:t>
            </a:r>
            <a:r xmlns:a="http://schemas.openxmlformats.org/drawingml/2006/main">
              <a:rPr lang="vi" sz="2600" dirty="0" smtClean="0">
                <a:solidFill>
                  <a:srgbClr val="111111"/>
                </a:solidFill>
                <a:latin typeface="+mj-lt"/>
              </a:rPr>
              <a:t>&lt;Product </a:t>
            </a:r>
            <a:r xmlns:a="http://schemas.openxmlformats.org/drawingml/2006/main">
              <a:rPr lang="vi" sz="2600" dirty="0">
                <a:solidFill>
                  <a:srgbClr val="111111"/>
                </a:solidFill>
                <a:latin typeface="+mj-lt"/>
              </a:rPr>
              <a:t>&gt; query = </a:t>
            </a:r>
            <a:r xmlns:a="http://schemas.openxmlformats.org/drawingml/2006/main">
              <a:rPr lang="vi" sz="2600" dirty="0" err="1">
                <a:solidFill>
                  <a:srgbClr val="111111"/>
                </a:solidFill>
                <a:latin typeface="+mj-lt"/>
              </a:rPr>
              <a:t>dbContext.Products</a:t>
            </a:r>
            <a:r xmlns:a="http://schemas.openxmlformats.org/drawingml/2006/main">
              <a:rPr lang="vi" sz="2600" dirty="0">
                <a:solidFill>
                  <a:srgbClr val="111111"/>
                </a:solidFill>
                <a:latin typeface="+mj-lt"/>
              </a:rPr>
              <a:t>                                </a:t>
            </a:r>
            <a:r xmlns:a="http://schemas.openxmlformats.org/drawingml/2006/main">
              <a:rPr lang="vi" sz="2600" dirty="0" smtClean="0">
                <a:solidFill>
                  <a:srgbClr val="111111"/>
                </a:solidFill>
                <a:latin typeface="+mj-lt"/>
              </a:rPr>
              <a:t>. </a:t>
            </a:r>
            <a:r xmlns:a="http://schemas.openxmlformats.org/drawingml/2006/main">
              <a:rPr lang="vi" sz="2600" dirty="0">
                <a:solidFill>
                  <a:srgbClr val="111111"/>
                </a:solidFill>
                <a:latin typeface="+mj-lt"/>
              </a:rPr>
              <a:t>Where(p =&gt; </a:t>
            </a:r>
            <a:r xmlns:a="http://schemas.openxmlformats.org/drawingml/2006/main">
              <a:rPr lang="vi" sz="2600" dirty="0" err="1">
                <a:solidFill>
                  <a:srgbClr val="111111"/>
                </a:solidFill>
                <a:latin typeface="+mj-lt"/>
              </a:rPr>
              <a:t>p.Category </a:t>
            </a:r>
            <a:r xmlns:a="http://schemas.openxmlformats.org/drawingml/2006/main">
              <a:rPr lang="vi" sz="2600" dirty="0">
                <a:solidFill>
                  <a:srgbClr val="111111"/>
                </a:solidFill>
                <a:latin typeface="+mj-lt"/>
              </a:rPr>
              <a:t>== "Điện tử </a:t>
            </a:r>
            <a:r xmlns:a="http://schemas.openxmlformats.org/drawingml/2006/main">
              <a:rPr lang="vi" sz="2600" dirty="0" smtClean="0">
                <a:solidFill>
                  <a:srgbClr val="111111"/>
                </a:solidFill>
                <a:latin typeface="+mj-lt"/>
              </a:rPr>
              <a:t>"). </a:t>
            </a:r>
            <a:r xmlns:a="http://schemas.openxmlformats.org/drawingml/2006/main">
              <a:rPr lang="vi" sz="2600" dirty="0" err="1">
                <a:solidFill>
                  <a:srgbClr val="111111"/>
                </a:solidFill>
                <a:latin typeface="+mj-lt"/>
              </a:rPr>
              <a:t>OrderBy </a:t>
            </a:r>
            <a:r xmlns:a="http://schemas.openxmlformats.org/drawingml/2006/main">
              <a:rPr lang="vi" sz="2600" dirty="0">
                <a:solidFill>
                  <a:srgbClr val="111111"/>
                </a:solidFill>
                <a:latin typeface="+mj-lt"/>
              </a:rPr>
              <a:t>(p =&gt; </a:t>
            </a:r>
            <a:r xmlns:a="http://schemas.openxmlformats.org/drawingml/2006/main">
              <a:rPr lang="vi" sz="2600" dirty="0" err="1">
                <a:solidFill>
                  <a:srgbClr val="111111"/>
                </a:solidFill>
                <a:latin typeface="+mj-lt"/>
              </a:rPr>
              <a:t>p.Price </a:t>
            </a:r>
            <a:r xmlns:a="http://schemas.openxmlformats.org/drawingml/2006/main">
              <a:rPr lang="vi" sz="2600" dirty="0">
                <a:solidFill>
                  <a:srgbClr val="111111"/>
                </a:solidFill>
                <a:latin typeface="+mj-lt"/>
              </a:rPr>
              <a:t>) </a:t>
            </a:r>
            <a:r xmlns:a="http://schemas.openxmlformats.org/drawingml/2006/main">
              <a:rPr lang="vi" sz="2600" dirty="0" smtClean="0">
                <a:solidFill>
                  <a:srgbClr val="111111"/>
                </a:solidFill>
                <a:latin typeface="+mj-lt"/>
              </a:rPr>
              <a:t>. </a:t>
            </a:r>
            <a:r xmlns:a="http://schemas.openxmlformats.org/drawingml/2006/main">
              <a:rPr lang="vi" sz="2600" dirty="0">
                <a:solidFill>
                  <a:srgbClr val="111111"/>
                </a:solidFill>
                <a:latin typeface="+mj-lt"/>
              </a:rPr>
              <a:t>Bỏ qua(5 </a:t>
            </a:r>
            <a:r xmlns:a="http://schemas.openxmlformats.org/drawingml/2006/main">
              <a:rPr lang="vi" sz="2600" dirty="0" smtClean="0">
                <a:solidFill>
                  <a:srgbClr val="111111"/>
                </a:solidFill>
                <a:latin typeface="+mj-lt"/>
              </a:rPr>
              <a:t>). </a:t>
            </a:r>
            <a:r xmlns:a="http://schemas.openxmlformats.org/drawingml/2006/main">
              <a:rPr lang="vi" sz="2600" dirty="0">
                <a:solidFill>
                  <a:srgbClr val="111111"/>
                </a:solidFill>
                <a:latin typeface="+mj-lt"/>
              </a:rPr>
              <a:t>Lấy(10);</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61214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Đại biểu trong .NET</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Có thể truy vấn được trong .NET</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632037"/>
          </a:xfrm>
          <a:prstGeom prst="rect">
            <a:avLst/>
          </a:prstGeom>
          <a:noFill/>
        </p:spPr>
        <p:txBody>
          <a:bodyPr wrap="square">
            <a:spAutoFit/>
          </a:bodyPr>
          <a:lstStyle/>
          <a:p>
            <a:pPr xmlns:a="http://schemas.openxmlformats.org/drawingml/2006/main" marL="342900" lvl="1" indent="-342900">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err="1" smtClean="0">
                <a:solidFill>
                  <a:srgbClr val="111111"/>
                </a:solidFill>
                <a:latin typeface="+mj-lt"/>
              </a:rPr>
              <a:t>Truy vấn </a:t>
            </a:r>
            <a:r xmlns:a="http://schemas.openxmlformats.org/drawingml/2006/main">
              <a:rPr lang="vi" sz="2600" dirty="0" smtClean="0">
                <a:solidFill>
                  <a:srgbClr val="111111"/>
                </a:solidFill>
                <a:latin typeface="+mj-lt"/>
              </a:rPr>
              <a:t>&lt;Sản phẩm </a:t>
            </a:r>
            <a:r xmlns:a="http://schemas.openxmlformats.org/drawingml/2006/main">
              <a:rPr lang="vi" sz="2600" dirty="0">
                <a:solidFill>
                  <a:srgbClr val="111111"/>
                </a:solidFill>
                <a:latin typeface="+mj-lt"/>
              </a:rPr>
              <a:t>&gt; có thể truy vấn = </a:t>
            </a:r>
            <a:r xmlns:a="http://schemas.openxmlformats.org/drawingml/2006/main">
              <a:rPr lang="vi" sz="2600" dirty="0" err="1">
                <a:solidFill>
                  <a:srgbClr val="111111"/>
                </a:solidFill>
                <a:latin typeface="+mj-lt"/>
              </a:rPr>
              <a:t>dbContext.Products</a:t>
            </a:r>
            <a:r xmlns:a="http://schemas.openxmlformats.org/drawingml/2006/main">
              <a:rPr lang="vi" sz="2600" dirty="0">
                <a:solidFill>
                  <a:srgbClr val="111111"/>
                </a:solidFill>
                <a:latin typeface="+mj-lt"/>
              </a:rPr>
              <a:t> </a:t>
            </a:r>
            <a:r xmlns:a="http://schemas.openxmlformats.org/drawingml/2006/main">
              <a:rPr lang="vi" sz="2600" dirty="0" smtClean="0">
                <a:solidFill>
                  <a:srgbClr val="111111"/>
                </a:solidFill>
                <a:latin typeface="+mj-lt"/>
              </a:rPr>
              <a:t>                              </a:t>
            </a:r>
          </a:p>
          <a:p>
            <a:pPr xmlns:a="http://schemas.openxmlformats.org/drawingml/2006/main" marL="1828800" lvl="5">
              <a:spcBef>
                <a:spcPts val="300"/>
              </a:spcBef>
              <a:spcAft>
                <a:spcPts val="300"/>
              </a:spcAft>
              <a:buClr>
                <a:srgbClr val="973735"/>
              </a:buClr>
              <a:buSzPct val="50000"/>
              <a:tabLst>
                <a:tab pos="241300" algn="l"/>
              </a:tabLst>
              <a:defRPr/>
            </a:pPr>
            <a:r xmlns:a="http://schemas.openxmlformats.org/drawingml/2006/main">
              <a:rPr lang="vi" sz="2600" dirty="0" smtClean="0">
                <a:solidFill>
                  <a:srgbClr val="111111"/>
                </a:solidFill>
                <a:latin typeface="+mj-lt"/>
              </a:rPr>
              <a:t>. </a:t>
            </a:r>
            <a:r xmlns:a="http://schemas.openxmlformats.org/drawingml/2006/main">
              <a:rPr lang="vi" sz="2600" dirty="0">
                <a:solidFill>
                  <a:srgbClr val="111111"/>
                </a:solidFill>
                <a:latin typeface="+mj-lt"/>
              </a:rPr>
              <a:t>Where(p =&gt; </a:t>
            </a:r>
            <a:r xmlns:a="http://schemas.openxmlformats.org/drawingml/2006/main">
              <a:rPr lang="vi" sz="2600" dirty="0" err="1">
                <a:solidFill>
                  <a:srgbClr val="111111"/>
                </a:solidFill>
                <a:latin typeface="+mj-lt"/>
              </a:rPr>
              <a:t>p.Category </a:t>
            </a:r>
            <a:r xmlns:a="http://schemas.openxmlformats.org/drawingml/2006/main">
              <a:rPr lang="vi" sz="2600" dirty="0">
                <a:solidFill>
                  <a:srgbClr val="111111"/>
                </a:solidFill>
                <a:latin typeface="+mj-lt"/>
              </a:rPr>
              <a:t>== "Điện tử </a:t>
            </a:r>
            <a:r xmlns:a="http://schemas.openxmlformats.org/drawingml/2006/main">
              <a:rPr lang="vi" sz="2600" dirty="0" smtClean="0">
                <a:solidFill>
                  <a:srgbClr val="111111"/>
                </a:solidFill>
                <a:latin typeface="+mj-lt"/>
              </a:rPr>
              <a:t>")</a:t>
            </a:r>
          </a:p>
          <a:p>
            <a:pPr xmlns:a="http://schemas.openxmlformats.org/drawingml/2006/main" marL="1828800" lvl="5">
              <a:spcBef>
                <a:spcPts val="300"/>
              </a:spcBef>
              <a:spcAft>
                <a:spcPts val="300"/>
              </a:spcAft>
              <a:buClr>
                <a:srgbClr val="973735"/>
              </a:buClr>
              <a:buSzPct val="50000"/>
              <a:tabLst>
                <a:tab pos="241300" algn="l"/>
              </a:tabLst>
              <a:defRPr/>
            </a:pPr>
            <a:r xmlns:a="http://schemas.openxmlformats.org/drawingml/2006/main">
              <a:rPr lang="vi" sz="2600" dirty="0" smtClean="0">
                <a:solidFill>
                  <a:srgbClr val="111111"/>
                </a:solidFill>
                <a:latin typeface="+mj-lt"/>
              </a:rPr>
              <a:t>. </a:t>
            </a:r>
            <a:r xmlns:a="http://schemas.openxmlformats.org/drawingml/2006/main">
              <a:rPr lang="vi" sz="2600" dirty="0" err="1" smtClean="0">
                <a:solidFill>
                  <a:srgbClr val="111111"/>
                </a:solidFill>
                <a:latin typeface="+mj-lt"/>
              </a:rPr>
              <a:t>OrderBy </a:t>
            </a:r>
            <a:r xmlns:a="http://schemas.openxmlformats.org/drawingml/2006/main">
              <a:rPr lang="vi" sz="2600" dirty="0" smtClean="0">
                <a:solidFill>
                  <a:srgbClr val="111111"/>
                </a:solidFill>
                <a:latin typeface="+mj-lt"/>
              </a:rPr>
              <a:t>(p =&gt; </a:t>
            </a:r>
            <a:r xmlns:a="http://schemas.openxmlformats.org/drawingml/2006/main">
              <a:rPr lang="vi" sz="2600" dirty="0" err="1" smtClean="0">
                <a:solidFill>
                  <a:srgbClr val="111111"/>
                </a:solidFill>
                <a:latin typeface="+mj-lt"/>
              </a:rPr>
              <a:t>p.Price </a:t>
            </a:r>
            <a:r xmlns:a="http://schemas.openxmlformats.org/drawingml/2006/main">
              <a:rPr lang="vi" sz="2600" dirty="0" smtClean="0">
                <a:solidFill>
                  <a:srgbClr val="111111"/>
                </a:solidFill>
                <a:latin typeface="+mj-lt"/>
              </a:rPr>
              <a:t>)</a:t>
            </a:r>
          </a:p>
          <a:p>
            <a:pPr xmlns:a="http://schemas.openxmlformats.org/drawingml/2006/main" marL="1828800" lvl="5">
              <a:spcBef>
                <a:spcPts val="300"/>
              </a:spcBef>
              <a:spcAft>
                <a:spcPts val="300"/>
              </a:spcAft>
              <a:buClr>
                <a:srgbClr val="973735"/>
              </a:buClr>
              <a:buSzPct val="50000"/>
              <a:tabLst>
                <a:tab pos="241300" algn="l"/>
              </a:tabLst>
              <a:defRPr/>
            </a:pPr>
            <a:r xmlns:a="http://schemas.openxmlformats.org/drawingml/2006/main">
              <a:rPr lang="vi" sz="2600" dirty="0" smtClean="0">
                <a:solidFill>
                  <a:srgbClr val="111111"/>
                </a:solidFill>
                <a:latin typeface="+mj-lt"/>
              </a:rPr>
              <a:t>.Bỏ qua(5)</a:t>
            </a:r>
          </a:p>
          <a:p>
            <a:pPr xmlns:a="http://schemas.openxmlformats.org/drawingml/2006/main" marL="1828800" lvl="5">
              <a:spcBef>
                <a:spcPts val="300"/>
              </a:spcBef>
              <a:spcAft>
                <a:spcPts val="300"/>
              </a:spcAft>
              <a:buClr>
                <a:srgbClr val="973735"/>
              </a:buClr>
              <a:buSzPct val="50000"/>
              <a:tabLst>
                <a:tab pos="241300" algn="l"/>
              </a:tabLst>
              <a:defRPr/>
            </a:pPr>
            <a:r xmlns:a="http://schemas.openxmlformats.org/drawingml/2006/main">
              <a:rPr lang="vi" sz="2600" dirty="0" smtClean="0">
                <a:solidFill>
                  <a:srgbClr val="111111"/>
                </a:solidFill>
                <a:latin typeface="+mj-lt"/>
              </a:rPr>
              <a:t>.Lấy(10);</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này </a:t>
            </a:r>
            <a:r xmlns:a="http://schemas.openxmlformats.org/drawingml/2006/main">
              <a:rPr lang="vi" sz="2600" dirty="0">
                <a:solidFill>
                  <a:srgbClr val="111111"/>
                </a:solidFill>
                <a:latin typeface="+mj-lt"/>
              </a:rPr>
              <a:t>tạo một đối tượng </a:t>
            </a:r>
            <a:r xmlns:a="http://schemas.openxmlformats.org/drawingml/2006/main">
              <a:rPr lang="vi" sz="2600" dirty="0" err="1">
                <a:solidFill>
                  <a:srgbClr val="111111"/>
                </a:solidFill>
                <a:latin typeface="+mj-lt"/>
              </a:rPr>
              <a:t>IQueryable </a:t>
            </a:r>
            <a:r xmlns:a="http://schemas.openxmlformats.org/drawingml/2006/main">
              <a:rPr lang="vi" sz="2600" dirty="0">
                <a:solidFill>
                  <a:srgbClr val="111111"/>
                </a:solidFill>
                <a:latin typeface="+mj-lt"/>
              </a:rPr>
              <a:t>biểu thị một truy vấn để truy xuất các sản phẩm từ </a:t>
            </a:r>
            <a:r xmlns:a="http://schemas.openxmlformats.org/drawingml/2006/main">
              <a:rPr lang="vi" sz="2600" dirty="0" smtClean="0">
                <a:solidFill>
                  <a:srgbClr val="111111"/>
                </a:solidFill>
                <a:latin typeface="+mj-lt"/>
              </a:rPr>
              <a:t>cơ sở dữ liệu.</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Truy </a:t>
            </a:r>
            <a:r xmlns:a="http://schemas.openxmlformats.org/drawingml/2006/main">
              <a:rPr lang="vi" sz="2600" dirty="0">
                <a:solidFill>
                  <a:srgbClr val="111111"/>
                </a:solidFill>
                <a:latin typeface="+mj-lt"/>
              </a:rPr>
              <a:t>vấn bao gồm nhiều thao tác như lọc theo danh mục, sắp xếp theo giá, bỏ qua 5 bản ghi đầu tiên và lấy 10 </a:t>
            </a:r>
            <a:r xmlns:a="http://schemas.openxmlformats.org/drawingml/2006/main">
              <a:rPr lang="vi" sz="2600" dirty="0" smtClean="0">
                <a:solidFill>
                  <a:srgbClr val="111111"/>
                </a:solidFill>
                <a:latin typeface="+mj-lt"/>
              </a:rPr>
              <a:t>bản ghi tiếp theo.</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Việc </a:t>
            </a:r>
            <a:r xmlns:a="http://schemas.openxmlformats.org/drawingml/2006/main">
              <a:rPr lang="vi" sz="2600" dirty="0">
                <a:solidFill>
                  <a:srgbClr val="111111"/>
                </a:solidFill>
                <a:latin typeface="+mj-lt"/>
              </a:rPr>
              <a:t>thực hiện truy vấn thực tế được hoãn lại cho đến khi liệt kê.</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797995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a:t>Lợi ích của việc sử dụng </a:t>
            </a:r>
            <a:r xmlns:a="http://schemas.openxmlformats.org/drawingml/2006/main">
              <a:rPr lang="vi" sz="4000" b="1" dirty="0" err="1"/>
              <a:t>IQueryable</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3123932"/>
          </a:xfrm>
          <a:prstGeom prst="rect">
            <a:avLst/>
          </a:prstGeom>
          <a:noFill/>
        </p:spPr>
        <p:txBody>
          <a:bodyPr wrap="square">
            <a:spAutoFit/>
          </a:bodyPr>
          <a:lstStyle/>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động </a:t>
            </a:r>
            <a:r xmlns:a="http://schemas.openxmlformats.org/drawingml/2006/main">
              <a:rPr lang="vi" sz="2600" dirty="0">
                <a:solidFill>
                  <a:srgbClr val="111111"/>
                </a:solidFill>
                <a:latin typeface="+mj-lt"/>
              </a:rPr>
              <a:t>: Cho phép xây dựng truy vấn động trong thời gian chạy dựa trên thông tin đầu vào hoặc điều kiện của người dùng.</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a:solidFill>
                  <a:srgbClr val="111111"/>
                </a:solidFill>
                <a:latin typeface="+mj-lt"/>
              </a:rPr>
              <a:t>Thực thi truy vấn được tối ưu hóa: Cho phép nhà cung cấp truy vấn chuyển các truy vấn LINQ thành các truy vấn SQL hiệu quả cho cơ sở dữ liệu.</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a:solidFill>
                  <a:srgbClr val="111111"/>
                </a:solidFill>
                <a:latin typeface="+mj-lt"/>
              </a:rPr>
              <a:t>Khả năng sử dụng lại mã: Các truy vấn có thể được định nghĩa là các biểu thức </a:t>
            </a:r>
            <a:r xmlns:a="http://schemas.openxmlformats.org/drawingml/2006/main">
              <a:rPr lang="vi" sz="2600" dirty="0" err="1">
                <a:solidFill>
                  <a:srgbClr val="111111"/>
                </a:solidFill>
                <a:latin typeface="+mj-lt"/>
              </a:rPr>
              <a:t>IQueryable </a:t>
            </a:r>
            <a:r xmlns:a="http://schemas.openxmlformats.org/drawingml/2006/main">
              <a:rPr lang="vi" sz="2600" dirty="0">
                <a:solidFill>
                  <a:srgbClr val="111111"/>
                </a:solidFill>
                <a:latin typeface="+mj-lt"/>
              </a:rPr>
              <a:t>và được sử dụng lại trên nhiều phần của ứng dụng.</a:t>
            </a:r>
          </a:p>
          <a:p>
            <a:pPr xmlns:a="http://schemas.openxmlformats.org/drawingml/2006/main" marL="342900" lvl="1"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 </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160393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smtClean="0"/>
              <a:t>Bài tập LINQ</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239896"/>
          </a:xfrm>
          <a:prstGeom prst="rect">
            <a:avLst/>
          </a:prstGeom>
          <a:noFill/>
        </p:spPr>
        <p:txBody>
          <a:bodyPr wrap="square">
            <a:spAutoFit/>
          </a:bodyPr>
          <a:lstStyle/>
          <a:p>
            <a:r xmlns:a="http://schemas.openxmlformats.org/drawingml/2006/main">
              <a:rPr lang="vi" dirty="0"/>
              <a:t>#1.</a:t>
            </a:r>
          </a:p>
          <a:p>
            <a:r xmlns:a="http://schemas.openxmlformats.org/drawingml/2006/main">
              <a:rPr lang="vi" dirty="0" err="1"/>
              <a:t>int </a:t>
            </a:r>
            <a:r xmlns:a="http://schemas.openxmlformats.org/drawingml/2006/main">
              <a:rPr lang="vi" dirty="0"/>
              <a:t>[] n1 = </a:t>
            </a:r>
            <a:r xmlns:a="http://schemas.openxmlformats.org/drawingml/2006/main">
              <a:rPr lang="vi" dirty="0" err="1"/>
              <a:t>int mới </a:t>
            </a:r>
            <a:r xmlns:a="http://schemas.openxmlformats.org/drawingml/2006/main">
              <a:rPr lang="vi" dirty="0"/>
              <a:t>[10] { 0, 1, 2, 3, 4, 5, 6, 7, 8, 9 };</a:t>
            </a:r>
          </a:p>
          <a:p>
            <a:r xmlns:a="http://schemas.openxmlformats.org/drawingml/2006/main">
              <a:rPr lang="vi" dirty="0"/>
              <a:t>// </a:t>
            </a:r>
            <a:r xmlns:a="http://schemas.openxmlformats.org/drawingml/2006/main">
              <a:rPr lang="vi" dirty="0" err="1"/>
              <a:t>nQuery </a:t>
            </a:r>
            <a:r xmlns:a="http://schemas.openxmlformats.org/drawingml/2006/main">
              <a:rPr lang="vi" dirty="0"/>
              <a:t>là một </a:t>
            </a:r>
            <a:r xmlns:a="http://schemas.openxmlformats.org/drawingml/2006/main">
              <a:rPr lang="vi" dirty="0" err="1"/>
              <a:t>IEnumerable </a:t>
            </a:r>
            <a:r xmlns:a="http://schemas.openxmlformats.org/drawingml/2006/main">
              <a:rPr lang="vi" dirty="0"/>
              <a:t>&lt; </a:t>
            </a:r>
            <a:r xmlns:a="http://schemas.openxmlformats.org/drawingml/2006/main">
              <a:rPr lang="vi" dirty="0" err="1"/>
              <a:t>int </a:t>
            </a:r>
            <a:r xmlns:a="http://schemas.openxmlformats.org/drawingml/2006/main">
              <a:rPr lang="vi" dirty="0"/>
              <a:t>&gt;</a:t>
            </a:r>
          </a:p>
          <a:p>
            <a:r xmlns:a="http://schemas.openxmlformats.org/drawingml/2006/main">
              <a:rPr lang="vi" dirty="0" err="1"/>
              <a:t>var</a:t>
            </a:r>
            <a:r xmlns:a="http://schemas.openxmlformats.org/drawingml/2006/main">
              <a:rPr lang="vi" dirty="0"/>
              <a:t> </a:t>
            </a:r>
            <a:r xmlns:a="http://schemas.openxmlformats.org/drawingml/2006/main">
              <a:rPr lang="vi" dirty="0" err="1"/>
              <a:t>nQuery </a:t>
            </a:r>
            <a:r xmlns:a="http://schemas.openxmlformats.org/drawingml/2006/main">
              <a:rPr lang="vi" dirty="0"/>
              <a:t>= từ </a:t>
            </a:r>
            <a:r xmlns:a="http://schemas.openxmlformats.org/drawingml/2006/main">
              <a:rPr lang="vi" dirty="0" err="1"/>
              <a:t>tmp </a:t>
            </a:r>
            <a:r xmlns:a="http://schemas.openxmlformats.org/drawingml/2006/main">
              <a:rPr lang="vi" dirty="0"/>
              <a:t>trong n1</a:t>
            </a:r>
          </a:p>
          <a:p>
            <a:r xmlns:a="http://schemas.openxmlformats.org/drawingml/2006/main">
              <a:rPr lang="vi" dirty="0"/>
              <a:t>ở đâu ( </a:t>
            </a:r>
            <a:r xmlns:a="http://schemas.openxmlformats.org/drawingml/2006/main">
              <a:rPr lang="vi" dirty="0" err="1"/>
              <a:t>tmp </a:t>
            </a:r>
            <a:r xmlns:a="http://schemas.openxmlformats.org/drawingml/2006/main">
              <a:rPr lang="vi" dirty="0"/>
              <a:t>% 2) == 0</a:t>
            </a:r>
          </a:p>
          <a:p>
            <a:r xmlns:a="http://schemas.openxmlformats.org/drawingml/2006/main">
              <a:rPr lang="vi" dirty="0"/>
              <a:t>chọn </a:t>
            </a:r>
            <a:r xmlns:a="http://schemas.openxmlformats.org/drawingml/2006/main">
              <a:rPr lang="vi" dirty="0" err="1"/>
              <a:t>tmp </a:t>
            </a:r>
            <a:r xmlns:a="http://schemas.openxmlformats.org/drawingml/2006/main">
              <a:rPr lang="vi" dirty="0"/>
              <a:t>;</a:t>
            </a:r>
          </a:p>
          <a:p>
            <a:r xmlns:a="http://schemas.openxmlformats.org/drawingml/2006/main">
              <a:rPr lang="vi" dirty="0"/>
              <a:t> </a:t>
            </a:r>
          </a:p>
          <a:p>
            <a:r xmlns:a="http://schemas.openxmlformats.org/drawingml/2006/main">
              <a:rPr lang="vi" dirty="0"/>
              <a:t>#2.</a:t>
            </a:r>
          </a:p>
          <a:p>
            <a:r xmlns:a="http://schemas.openxmlformats.org/drawingml/2006/main">
              <a:rPr lang="vi" dirty="0" err="1"/>
              <a:t>int </a:t>
            </a:r>
            <a:r xmlns:a="http://schemas.openxmlformats.org/drawingml/2006/main">
              <a:rPr lang="vi" dirty="0"/>
              <a:t>[] n1 = { 1, 3, -2, -4, -7, -3, -8, 12, 19, 6, 9, 10, 14 };</a:t>
            </a:r>
          </a:p>
          <a:p>
            <a:r xmlns:a="http://schemas.openxmlformats.org/drawingml/2006/main">
              <a:rPr lang="vi" dirty="0" err="1"/>
              <a:t>var</a:t>
            </a:r>
            <a:r xmlns:a="http://schemas.openxmlformats.org/drawingml/2006/main">
              <a:rPr lang="vi" dirty="0"/>
              <a:t> </a:t>
            </a:r>
            <a:r xmlns:a="http://schemas.openxmlformats.org/drawingml/2006/main">
              <a:rPr lang="vi" dirty="0" err="1"/>
              <a:t>nQuery </a:t>
            </a:r>
            <a:r xmlns:a="http://schemas.openxmlformats.org/drawingml/2006/main">
              <a:rPr lang="vi" dirty="0"/>
              <a:t>= từ </a:t>
            </a:r>
            <a:r xmlns:a="http://schemas.openxmlformats.org/drawingml/2006/main">
              <a:rPr lang="vi" dirty="0" err="1"/>
              <a:t>tmp </a:t>
            </a:r>
            <a:r xmlns:a="http://schemas.openxmlformats.org/drawingml/2006/main">
              <a:rPr lang="vi" dirty="0"/>
              <a:t>trong n1</a:t>
            </a:r>
          </a:p>
          <a:p>
            <a:r xmlns:a="http://schemas.openxmlformats.org/drawingml/2006/main">
              <a:rPr lang="vi" dirty="0"/>
              <a:t>trong đó </a:t>
            </a:r>
            <a:r xmlns:a="http://schemas.openxmlformats.org/drawingml/2006/main">
              <a:rPr lang="vi" dirty="0" err="1"/>
              <a:t>tmp </a:t>
            </a:r>
            <a:r xmlns:a="http://schemas.openxmlformats.org/drawingml/2006/main">
              <a:rPr lang="vi" dirty="0"/>
              <a:t>&gt; 0</a:t>
            </a:r>
          </a:p>
          <a:p>
            <a:r xmlns:a="http://schemas.openxmlformats.org/drawingml/2006/main">
              <a:rPr lang="vi" dirty="0"/>
              <a:t>nơi </a:t>
            </a:r>
            <a:r xmlns:a="http://schemas.openxmlformats.org/drawingml/2006/main">
              <a:rPr lang="vi" dirty="0" err="1"/>
              <a:t>tmp </a:t>
            </a:r>
            <a:r xmlns:a="http://schemas.openxmlformats.org/drawingml/2006/main">
              <a:rPr lang="vi" dirty="0"/>
              <a:t>&lt; 12</a:t>
            </a:r>
          </a:p>
          <a:p>
            <a:r xmlns:a="http://schemas.openxmlformats.org/drawingml/2006/main">
              <a:rPr lang="vi" dirty="0"/>
              <a:t>chọn </a:t>
            </a:r>
            <a:r xmlns:a="http://schemas.openxmlformats.org/drawingml/2006/main">
              <a:rPr lang="vi" dirty="0" err="1"/>
              <a:t>tmp </a:t>
            </a:r>
            <a:r xmlns:a="http://schemas.openxmlformats.org/drawingml/2006/main">
              <a:rPr lang="vi" dirty="0"/>
              <a:t>;</a:t>
            </a:r>
          </a:p>
          <a:p>
            <a:r xmlns:a="http://schemas.openxmlformats.org/drawingml/2006/main">
              <a:rPr lang="vi" dirty="0"/>
              <a:t> </a:t>
            </a:r>
          </a:p>
          <a:p>
            <a:r xmlns:a="http://schemas.openxmlformats.org/drawingml/2006/main">
              <a:rPr lang="vi" dirty="0"/>
              <a:t>#3.</a:t>
            </a:r>
          </a:p>
          <a:p>
            <a:r xmlns:a="http://schemas.openxmlformats.org/drawingml/2006/main">
              <a:rPr lang="vi" dirty="0"/>
              <a:t>Danh sách&lt;string&gt; động vật = Danh sách mới&lt;string&gt; { "ngựa vằn", "voi", "mèo", "chó", "tê giác", "dơi" };</a:t>
            </a:r>
          </a:p>
          <a:p>
            <a:r xmlns:a="http://schemas.openxmlformats.org/drawingml/2006/main">
              <a:rPr lang="vi" dirty="0" err="1"/>
              <a:t>var</a:t>
            </a:r>
            <a:r xmlns:a="http://schemas.openxmlformats.org/drawingml/2006/main">
              <a:rPr lang="vi" dirty="0"/>
              <a:t> </a:t>
            </a:r>
            <a:r xmlns:a="http://schemas.openxmlformats.org/drawingml/2006/main">
              <a:rPr lang="vi" dirty="0" err="1"/>
              <a:t>selectedAnimals </a:t>
            </a:r>
            <a:r xmlns:a="http://schemas.openxmlformats.org/drawingml/2006/main">
              <a:rPr lang="vi" dirty="0"/>
              <a:t>= </a:t>
            </a:r>
            <a:r xmlns:a="http://schemas.openxmlformats.org/drawingml/2006/main">
              <a:rPr lang="vi" dirty="0" err="1"/>
              <a:t>động vật.Trong đó </a:t>
            </a:r>
            <a:r xmlns:a="http://schemas.openxmlformats.org/drawingml/2006/main">
              <a:rPr lang="vi" dirty="0"/>
              <a:t>(s =&gt; </a:t>
            </a:r>
            <a:r xmlns:a="http://schemas.openxmlformats.org/drawingml/2006/main">
              <a:rPr lang="vi" dirty="0" err="1"/>
              <a:t>s.Length </a:t>
            </a:r>
            <a:r xmlns:a="http://schemas.openxmlformats.org/drawingml/2006/main">
              <a:rPr lang="vi" dirty="0"/>
              <a:t>&gt;= 5).Select(x =&gt; </a:t>
            </a:r>
            <a:r xmlns:a="http://schemas.openxmlformats.org/drawingml/2006/main">
              <a:rPr lang="vi" dirty="0" err="1"/>
              <a:t>x.ToUpper </a:t>
            </a:r>
            <a:r xmlns:a="http://schemas.openxmlformats.org/drawingml/2006/main">
              <a:rPr lang="vi" dirty="0"/>
              <a:t>());</a:t>
            </a:r>
          </a:p>
          <a:p>
            <a:pPr xmlns:a="http://schemas.openxmlformats.org/drawingml/2006/main" marL="0" lvl="1" algn="just">
              <a:spcBef>
                <a:spcPts val="300"/>
              </a:spcBef>
              <a:spcAft>
                <a:spcPts val="300"/>
              </a:spcAft>
              <a:buClr>
                <a:srgbClr val="973735"/>
              </a:buClr>
              <a:buSzPct val="50000"/>
              <a:tabLst>
                <a:tab pos="241300" algn="l"/>
              </a:tabLst>
              <a:defRPr/>
            </a:pPr>
            <a:r xmlns:a="http://schemas.openxmlformats.org/drawingml/2006/main">
              <a:rPr lang="vi" dirty="0" smtClean="0">
                <a:solidFill>
                  <a:srgbClr val="111111"/>
                </a:solidFill>
              </a:rPr>
              <a:t> </a:t>
            </a:r>
            <a:endParaRPr xmlns:a="http://schemas.openxmlformats.org/drawingml/2006/main" lang="en-US" dirty="0">
              <a:solidFill>
                <a:srgbClr val="111111"/>
              </a:solidFill>
            </a:endParaRPr>
          </a:p>
        </p:txBody>
      </p:sp>
    </p:spTree>
    <p:extLst>
      <p:ext uri="{BB962C8B-B14F-4D97-AF65-F5344CB8AC3E}">
        <p14:creationId xmlns:p14="http://schemas.microsoft.com/office/powerpoint/2010/main" val="6672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smtClean="0"/>
              <a:t>Bài tập LINQ</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355312"/>
          </a:xfrm>
          <a:prstGeom prst="rect">
            <a:avLst/>
          </a:prstGeom>
          <a:noFill/>
        </p:spPr>
        <p:txBody>
          <a:bodyPr wrap="square">
            <a:spAutoFit/>
          </a:bodyPr>
          <a:lstStyle/>
          <a:p>
            <a:r xmlns:a="http://schemas.openxmlformats.org/drawingml/2006/main">
              <a:rPr lang="vi" dirty="0"/>
              <a:t>#4.</a:t>
            </a:r>
          </a:p>
          <a:p>
            <a:r xmlns:a="http://schemas.openxmlformats.org/drawingml/2006/main">
              <a:rPr lang="vi" dirty="0"/>
              <a:t>Danh sách&lt; </a:t>
            </a:r>
            <a:r xmlns:a="http://schemas.openxmlformats.org/drawingml/2006/main">
              <a:rPr lang="vi" dirty="0" err="1"/>
              <a:t>int </a:t>
            </a:r>
            <a:r xmlns:a="http://schemas.openxmlformats.org/drawingml/2006/main">
              <a:rPr lang="vi" dirty="0"/>
              <a:t>&gt; số = Danh sách mới&lt; </a:t>
            </a:r>
            <a:r xmlns:a="http://schemas.openxmlformats.org/drawingml/2006/main">
              <a:rPr lang="vi" dirty="0" err="1"/>
              <a:t>int </a:t>
            </a:r>
            <a:r xmlns:a="http://schemas.openxmlformats.org/drawingml/2006/main">
              <a:rPr lang="vi" dirty="0"/>
              <a:t>&gt; { 6, 0, 999, 11, 443, 6, 1, 24, 54 };</a:t>
            </a:r>
          </a:p>
          <a:p>
            <a:r xmlns:a="http://schemas.openxmlformats.org/drawingml/2006/main">
              <a:rPr lang="vi" dirty="0" err="1"/>
              <a:t>var </a:t>
            </a:r>
            <a:r xmlns:a="http://schemas.openxmlformats.org/drawingml/2006/main">
              <a:rPr lang="vi" dirty="0"/>
              <a:t>top5 = </a:t>
            </a:r>
            <a:r xmlns:a="http://schemas.openxmlformats.org/drawingml/2006/main">
              <a:rPr lang="vi" dirty="0" err="1"/>
              <a:t>số.OrderByDescending </a:t>
            </a:r>
            <a:r xmlns:a="http://schemas.openxmlformats.org/drawingml/2006/main">
              <a:rPr lang="vi" dirty="0"/>
              <a:t>(x =&gt; x).Take(5);</a:t>
            </a:r>
          </a:p>
          <a:p>
            <a:r xmlns:a="http://schemas.openxmlformats.org/drawingml/2006/main">
              <a:rPr lang="vi" dirty="0"/>
              <a:t> </a:t>
            </a:r>
          </a:p>
          <a:p>
            <a:r xmlns:a="http://schemas.openxmlformats.org/drawingml/2006/main">
              <a:rPr lang="vi" dirty="0"/>
              <a:t>#5.</a:t>
            </a:r>
          </a:p>
          <a:p>
            <a:r xmlns:a="http://schemas.openxmlformats.org/drawingml/2006/main">
              <a:rPr lang="vi" dirty="0"/>
              <a:t>lớp thú cưng</a:t>
            </a:r>
          </a:p>
          <a:p>
            <a:r xmlns:a="http://schemas.openxmlformats.org/drawingml/2006/main">
              <a:rPr lang="vi" dirty="0"/>
              <a:t>{</a:t>
            </a:r>
          </a:p>
          <a:p>
            <a:r xmlns:a="http://schemas.openxmlformats.org/drawingml/2006/main">
              <a:rPr lang="vi" dirty="0"/>
              <a:t>Tên chuỗi công khai { get; bộ; }</a:t>
            </a:r>
          </a:p>
          <a:p>
            <a:r xmlns:a="http://schemas.openxmlformats.org/drawingml/2006/main">
              <a:rPr lang="vi" dirty="0"/>
              <a:t>public </a:t>
            </a:r>
            <a:r xmlns:a="http://schemas.openxmlformats.org/drawingml/2006/main">
              <a:rPr lang="vi" dirty="0" err="1"/>
              <a:t>int </a:t>
            </a:r>
            <a:r xmlns:a="http://schemas.openxmlformats.org/drawingml/2006/main">
              <a:rPr lang="vi" dirty="0"/>
              <a:t>Tuổi { lấy; bộ; }</a:t>
            </a:r>
          </a:p>
          <a:p>
            <a:r xmlns:a="http://schemas.openxmlformats.org/drawingml/2006/main">
              <a:rPr lang="vi" dirty="0" smtClean="0"/>
              <a:t>}</a:t>
            </a:r>
            <a:endParaRPr xmlns:a="http://schemas.openxmlformats.org/drawingml/2006/main" lang="en-US" dirty="0"/>
          </a:p>
          <a:p>
            <a:r xmlns:a="http://schemas.openxmlformats.org/drawingml/2006/main">
              <a:rPr lang="vi" dirty="0"/>
              <a:t>khoảng trống tĩnh công khai OrderByEx1()</a:t>
            </a:r>
          </a:p>
          <a:p>
            <a:r xmlns:a="http://schemas.openxmlformats.org/drawingml/2006/main">
              <a:rPr lang="vi" dirty="0"/>
              <a:t>{</a:t>
            </a:r>
          </a:p>
          <a:p>
            <a:r xmlns:a="http://schemas.openxmlformats.org/drawingml/2006/main">
              <a:rPr lang="vi" dirty="0"/>
              <a:t>Thú cưng[] thú cưng = { Thú cưng mới { Name="Barley", Age=8 },</a:t>
            </a:r>
          </a:p>
          <a:p>
            <a:r xmlns:a="http://schemas.openxmlformats.org/drawingml/2006/main">
              <a:rPr lang="vi" dirty="0"/>
              <a:t>Thú cưng mới { Name="Boots", Age=4 },</a:t>
            </a:r>
          </a:p>
          <a:p>
            <a:r xmlns:a="http://schemas.openxmlformats.org/drawingml/2006/main">
              <a:rPr lang="vi" dirty="0"/>
              <a:t>Thú cưng mới { Name="Whiskers", Age=1 } };</a:t>
            </a:r>
          </a:p>
          <a:p>
            <a:r xmlns:a="http://schemas.openxmlformats.org/drawingml/2006/main">
              <a:rPr lang="vi" dirty="0"/>
              <a:t> </a:t>
            </a:r>
          </a:p>
          <a:p>
            <a:r xmlns:a="http://schemas.openxmlformats.org/drawingml/2006/main">
              <a:rPr lang="vi" dirty="0"/>
              <a:t>    </a:t>
            </a:r>
            <a:r xmlns:a="http://schemas.openxmlformats.org/drawingml/2006/main">
              <a:rPr lang="vi" dirty="0" err="1"/>
              <a:t>IEnumerable </a:t>
            </a:r>
            <a:r xmlns:a="http://schemas.openxmlformats.org/drawingml/2006/main">
              <a:rPr lang="vi" dirty="0"/>
              <a:t>&lt;Pet&gt; query = </a:t>
            </a:r>
            <a:r xmlns:a="http://schemas.openxmlformats.org/drawingml/2006/main">
              <a:rPr lang="vi" dirty="0" err="1"/>
              <a:t>Pets.OrderBy </a:t>
            </a:r>
            <a:r xmlns:a="http://schemas.openxmlformats.org/drawingml/2006/main">
              <a:rPr lang="vi" dirty="0"/>
              <a:t>(pet =&gt; </a:t>
            </a:r>
            <a:r xmlns:a="http://schemas.openxmlformats.org/drawingml/2006/main">
              <a:rPr lang="vi" dirty="0" err="1"/>
              <a:t>pet.Age </a:t>
            </a:r>
            <a:r xmlns:a="http://schemas.openxmlformats.org/drawingml/2006/main">
              <a:rPr lang="vi" dirty="0"/>
              <a:t>);</a:t>
            </a:r>
          </a:p>
          <a:p>
            <a:r xmlns:a="http://schemas.openxmlformats.org/drawingml/2006/main">
              <a:rPr lang="vi" dirty="0"/>
              <a:t>}</a:t>
            </a:r>
          </a:p>
          <a:p>
            <a:endParaRPr lang="en-US" dirty="0">
              <a:solidFill>
                <a:srgbClr val="111111"/>
              </a:solidFill>
            </a:endParaRPr>
          </a:p>
        </p:txBody>
      </p:sp>
    </p:spTree>
    <p:extLst>
      <p:ext uri="{BB962C8B-B14F-4D97-AF65-F5344CB8AC3E}">
        <p14:creationId xmlns:p14="http://schemas.microsoft.com/office/powerpoint/2010/main" val="235516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smtClean="0"/>
              <a:t>Bài tập LINQ</a:t>
            </a:r>
            <a:endParaRPr xmlns:a="http://schemas.openxmlformats.org/drawingml/2006/main"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632311"/>
          </a:xfrm>
          <a:prstGeom prst="rect">
            <a:avLst/>
          </a:prstGeom>
          <a:noFill/>
        </p:spPr>
        <p:txBody>
          <a:bodyPr wrap="square">
            <a:spAutoFit/>
          </a:bodyPr>
          <a:lstStyle/>
          <a:p>
            <a:r xmlns:a="http://schemas.openxmlformats.org/drawingml/2006/main">
              <a:rPr lang="vi" dirty="0"/>
              <a:t>#6.</a:t>
            </a:r>
          </a:p>
          <a:p>
            <a:r xmlns:a="http://schemas.openxmlformats.org/drawingml/2006/main">
              <a:rPr lang="vi" dirty="0"/>
              <a:t>lớp </a:t>
            </a:r>
            <a:r xmlns:a="http://schemas.openxmlformats.org/drawingml/2006/main">
              <a:rPr lang="vi" dirty="0" err="1" smtClean="0"/>
              <a:t>chủ sở hữu thú cưng</a:t>
            </a:r>
            <a:r xmlns:a="http://schemas.openxmlformats.org/drawingml/2006/main">
              <a:rPr lang="vi" dirty="0"/>
              <a:t> </a:t>
            </a:r>
            <a:r xmlns:a="http://schemas.openxmlformats.org/drawingml/2006/main">
              <a:rPr lang="vi" dirty="0" smtClean="0"/>
              <a:t>{</a:t>
            </a:r>
            <a:endParaRPr xmlns:a="http://schemas.openxmlformats.org/drawingml/2006/main" lang="en-US" dirty="0"/>
          </a:p>
          <a:p>
            <a:r xmlns:a="http://schemas.openxmlformats.org/drawingml/2006/main">
              <a:rPr lang="vi" dirty="0"/>
              <a:t>Tên chuỗi công khai { get; bộ; }</a:t>
            </a:r>
          </a:p>
          <a:p>
            <a:r xmlns:a="http://schemas.openxmlformats.org/drawingml/2006/main">
              <a:rPr lang="vi" dirty="0"/>
              <a:t>Danh sách công khai&lt;string&gt; Thú cưng { get; bộ; }</a:t>
            </a:r>
          </a:p>
          <a:p>
            <a:r xmlns:a="http://schemas.openxmlformats.org/drawingml/2006/main">
              <a:rPr lang="vi" dirty="0" smtClean="0"/>
              <a:t>}</a:t>
            </a:r>
            <a:endParaRPr xmlns:a="http://schemas.openxmlformats.org/drawingml/2006/main" lang="en-US" dirty="0"/>
          </a:p>
          <a:p>
            <a:r xmlns:a="http://schemas.openxmlformats.org/drawingml/2006/main">
              <a:rPr lang="vi" dirty="0"/>
              <a:t>khoảng trống tĩnh công khai SelectManyEx3()</a:t>
            </a:r>
          </a:p>
          <a:p>
            <a:r xmlns:a="http://schemas.openxmlformats.org/drawingml/2006/main">
              <a:rPr lang="vi" dirty="0"/>
              <a:t>{</a:t>
            </a:r>
          </a:p>
          <a:p>
            <a:r xmlns:a="http://schemas.openxmlformats.org/drawingml/2006/main">
              <a:rPr lang="vi" dirty="0"/>
              <a:t>    </a:t>
            </a:r>
            <a:r xmlns:a="http://schemas.openxmlformats.org/drawingml/2006/main">
              <a:rPr lang="vi" dirty="0" err="1"/>
              <a:t>Chủ sở hữu thú cưng </a:t>
            </a:r>
            <a:r xmlns:a="http://schemas.openxmlformats.org/drawingml/2006/main">
              <a:rPr lang="vi" dirty="0"/>
              <a:t>[] </a:t>
            </a:r>
            <a:r xmlns:a="http://schemas.openxmlformats.org/drawingml/2006/main">
              <a:rPr lang="vi" dirty="0" err="1"/>
              <a:t>chủ sở hữu thú cưng</a:t>
            </a:r>
            <a:r xmlns:a="http://schemas.openxmlformats.org/drawingml/2006/main">
              <a:rPr lang="vi" dirty="0"/>
              <a:t> </a:t>
            </a:r>
            <a:r xmlns:a="http://schemas.openxmlformats.org/drawingml/2006/main">
              <a:rPr lang="vi" dirty="0" smtClean="0"/>
              <a:t>= </a:t>
            </a:r>
            <a:r xmlns:a="http://schemas.openxmlformats.org/drawingml/2006/main">
              <a:rPr lang="vi" dirty="0"/>
              <a:t>{ new </a:t>
            </a:r>
            <a:r xmlns:a="http://schemas.openxmlformats.org/drawingml/2006/main">
              <a:rPr lang="vi" dirty="0" err="1"/>
              <a:t>PetOwner </a:t>
            </a:r>
            <a:r xmlns:a="http://schemas.openxmlformats.org/drawingml/2006/main">
              <a:rPr lang="vi" dirty="0"/>
              <a:t>{ Name=" </a:t>
            </a:r>
            <a:r xmlns:a="http://schemas.openxmlformats.org/drawingml/2006/main">
              <a:rPr lang="vi" dirty="0" err="1"/>
              <a:t>Higa </a:t>
            </a:r>
            <a:r xmlns:a="http://schemas.openxmlformats.org/drawingml/2006/main">
              <a:rPr lang="vi" dirty="0"/>
              <a:t>", Pets = new List&lt;string&gt;{ "Scruffy", "Sam" } },</a:t>
            </a:r>
          </a:p>
          <a:p>
            <a:r xmlns:a="http://schemas.openxmlformats.org/drawingml/2006/main">
              <a:rPr lang="vi" dirty="0" err="1"/>
              <a:t>PetOwner </a:t>
            </a:r>
            <a:r xmlns:a="http://schemas.openxmlformats.org/drawingml/2006/main">
              <a:rPr lang="vi" dirty="0"/>
              <a:t>mới </a:t>
            </a:r>
            <a:r xmlns:a="http://schemas.openxmlformats.org/drawingml/2006/main">
              <a:rPr lang="vi" dirty="0"/>
              <a:t>{ Name="Ashkenazi", Thú cưng = Danh sách mới&lt;string&gt;{ "Walker", "Sugar" } },</a:t>
            </a:r>
          </a:p>
          <a:p>
            <a:r xmlns:a="http://schemas.openxmlformats.org/drawingml/2006/main">
              <a:rPr lang="vi" dirty="0"/>
              <a:t>new </a:t>
            </a:r>
            <a:r xmlns:a="http://schemas.openxmlformats.org/drawingml/2006/main">
              <a:rPr lang="vi" dirty="0" err="1"/>
              <a:t>PetOwner </a:t>
            </a:r>
            <a:r xmlns:a="http://schemas.openxmlformats.org/drawingml/2006/main">
              <a:rPr lang="vi" dirty="0"/>
              <a:t>{ Name="Price", Pets = new List&lt;string&gt;{ "Scratches", "Diesel" } },</a:t>
            </a:r>
          </a:p>
          <a:p>
            <a:r xmlns:a="http://schemas.openxmlformats.org/drawingml/2006/main">
              <a:rPr lang="vi" dirty="0" err="1"/>
              <a:t>Chủ sở hữu thú cưng </a:t>
            </a:r>
            <a:r xmlns:a="http://schemas.openxmlformats.org/drawingml/2006/main">
              <a:rPr lang="vi" dirty="0"/>
              <a:t>mới </a:t>
            </a:r>
            <a:r xmlns:a="http://schemas.openxmlformats.org/drawingml/2006/main">
              <a:rPr lang="vi" dirty="0"/>
              <a:t>{ Name="Hines", Thú cưng = Danh sách mới&lt;string&gt;{ "Dusty" } } </a:t>
            </a:r>
            <a:r xmlns:a="http://schemas.openxmlformats.org/drawingml/2006/main">
              <a:rPr lang="vi" dirty="0" smtClean="0"/>
              <a:t>};</a:t>
            </a:r>
          </a:p>
          <a:p>
            <a:endParaRPr lang="en-US" dirty="0"/>
          </a:p>
          <a:p>
            <a:r xmlns:a="http://schemas.openxmlformats.org/drawingml/2006/main">
              <a:rPr lang="vi" dirty="0"/>
              <a:t> </a:t>
            </a:r>
            <a:r xmlns:a="http://schemas.openxmlformats.org/drawingml/2006/main">
              <a:rPr lang="vi" dirty="0" smtClean="0"/>
              <a:t>  </a:t>
            </a:r>
            <a:r xmlns:a="http://schemas.openxmlformats.org/drawingml/2006/main">
              <a:rPr lang="vi" dirty="0" err="1" smtClean="0"/>
              <a:t>var</a:t>
            </a:r>
            <a:r xmlns:a="http://schemas.openxmlformats.org/drawingml/2006/main">
              <a:rPr lang="vi" dirty="0" smtClean="0"/>
              <a:t> </a:t>
            </a:r>
            <a:r xmlns:a="http://schemas.openxmlformats.org/drawingml/2006/main">
              <a:rPr lang="vi" dirty="0"/>
              <a:t>truy vấn = </a:t>
            </a:r>
            <a:r xmlns:a="http://schemas.openxmlformats.org/drawingml/2006/main">
              <a:rPr lang="vi" dirty="0" err="1" smtClean="0"/>
              <a:t>petOwners.SelectMany </a:t>
            </a:r>
            <a:r xmlns:a="http://schemas.openxmlformats.org/drawingml/2006/main">
              <a:rPr lang="vi" dirty="0" smtClean="0"/>
              <a:t>( </a:t>
            </a:r>
            <a:r xmlns:a="http://schemas.openxmlformats.org/drawingml/2006/main">
              <a:rPr lang="vi" dirty="0" err="1" smtClean="0"/>
              <a:t>petOwner</a:t>
            </a:r>
            <a:r xmlns:a="http://schemas.openxmlformats.org/drawingml/2006/main">
              <a:rPr lang="vi" dirty="0" smtClean="0"/>
              <a:t> </a:t>
            </a:r>
            <a:r xmlns:a="http://schemas.openxmlformats.org/drawingml/2006/main">
              <a:rPr lang="vi" dirty="0"/>
              <a:t>=&gt; </a:t>
            </a:r>
            <a:r xmlns:a="http://schemas.openxmlformats.org/drawingml/2006/main">
              <a:rPr lang="vi" dirty="0" err="1"/>
              <a:t>petOwner.Pets </a:t>
            </a:r>
            <a:r xmlns:a="http://schemas.openxmlformats.org/drawingml/2006/main">
              <a:rPr lang="vi" dirty="0"/>
              <a:t>, ( </a:t>
            </a:r>
            <a:r xmlns:a="http://schemas.openxmlformats.org/drawingml/2006/main">
              <a:rPr lang="vi" dirty="0" err="1"/>
              <a:t>petOwner </a:t>
            </a:r>
            <a:r xmlns:a="http://schemas.openxmlformats.org/drawingml/2006/main">
              <a:rPr lang="vi" dirty="0"/>
              <a:t>, </a:t>
            </a:r>
            <a:r xmlns:a="http://schemas.openxmlformats.org/drawingml/2006/main">
              <a:rPr lang="vi" dirty="0" err="1"/>
              <a:t>petName </a:t>
            </a:r>
            <a:r xmlns:a="http://schemas.openxmlformats.org/drawingml/2006/main">
              <a:rPr lang="vi" dirty="0"/>
              <a:t>) =&gt; mới { </a:t>
            </a:r>
            <a:r xmlns:a="http://schemas.openxmlformats.org/drawingml/2006/main">
              <a:rPr lang="vi" dirty="0" err="1"/>
              <a:t>petOwner </a:t>
            </a:r>
            <a:r xmlns:a="http://schemas.openxmlformats.org/drawingml/2006/main">
              <a:rPr lang="vi" dirty="0"/>
              <a:t>, </a:t>
            </a:r>
            <a:r xmlns:a="http://schemas.openxmlformats.org/drawingml/2006/main">
              <a:rPr lang="vi" dirty="0" err="1"/>
              <a:t>petName</a:t>
            </a:r>
            <a:r xmlns:a="http://schemas.openxmlformats.org/drawingml/2006/main">
              <a:rPr lang="vi" dirty="0"/>
              <a:t> </a:t>
            </a:r>
            <a:r xmlns:a="http://schemas.openxmlformats.org/drawingml/2006/main">
              <a:rPr lang="vi" dirty="0" smtClean="0"/>
              <a:t>}). </a:t>
            </a:r>
            <a:r xmlns:a="http://schemas.openxmlformats.org/drawingml/2006/main">
              <a:rPr lang="vi" dirty="0"/>
              <a:t>Where( </a:t>
            </a:r>
            <a:r xmlns:a="http://schemas.openxmlformats.org/drawingml/2006/main">
              <a:rPr lang="vi" dirty="0" err="1"/>
              <a:t>ownerAndPet </a:t>
            </a:r>
            <a:r xmlns:a="http://schemas.openxmlformats.org/drawingml/2006/main">
              <a:rPr lang="vi" dirty="0"/>
              <a:t>=&gt; </a:t>
            </a:r>
            <a:r xmlns:a="http://schemas.openxmlformats.org/drawingml/2006/main">
              <a:rPr lang="vi" dirty="0" err="1"/>
              <a:t>ownerAndPet.petName.StartsWith </a:t>
            </a:r>
            <a:r xmlns:a="http://schemas.openxmlformats.org/drawingml/2006/main">
              <a:rPr lang="vi" dirty="0"/>
              <a:t>("S </a:t>
            </a:r>
            <a:r xmlns:a="http://schemas.openxmlformats.org/drawingml/2006/main">
              <a:rPr lang="vi" dirty="0" smtClean="0"/>
              <a:t>")) . </a:t>
            </a:r>
            <a:r xmlns:a="http://schemas.openxmlformats.org/drawingml/2006/main">
              <a:rPr lang="vi" dirty="0"/>
              <a:t>Chọn( </a:t>
            </a:r>
            <a:r xmlns:a="http://schemas.openxmlformats.org/drawingml/2006/main">
              <a:rPr lang="vi" dirty="0" err="1"/>
              <a:t>ownerAndPet </a:t>
            </a:r>
            <a:r xmlns:a="http://schemas.openxmlformats.org/drawingml/2006/main">
              <a:rPr lang="vi" dirty="0"/>
              <a:t>=&gt;</a:t>
            </a:r>
          </a:p>
          <a:p>
            <a:r xmlns:a="http://schemas.openxmlformats.org/drawingml/2006/main">
              <a:rPr lang="vi" dirty="0"/>
              <a:t>                  </a:t>
            </a:r>
            <a:r xmlns:a="http://schemas.openxmlformats.org/drawingml/2006/main">
              <a:rPr lang="vi" dirty="0" smtClean="0"/>
              <a:t>mới {</a:t>
            </a:r>
            <a:endParaRPr xmlns:a="http://schemas.openxmlformats.org/drawingml/2006/main" lang="en-US" dirty="0"/>
          </a:p>
          <a:p>
            <a:r xmlns:a="http://schemas.openxmlformats.org/drawingml/2006/main">
              <a:rPr lang="vi" dirty="0"/>
              <a:t>Chủ sở hữu = </a:t>
            </a:r>
            <a:r xmlns:a="http://schemas.openxmlformats.org/drawingml/2006/main">
              <a:rPr lang="vi" dirty="0" err="1"/>
              <a:t>ownerAndPet.petOwner.Name </a:t>
            </a:r>
            <a:r xmlns:a="http://schemas.openxmlformats.org/drawingml/2006/main">
              <a:rPr lang="vi" dirty="0"/>
              <a:t>,</a:t>
            </a:r>
          </a:p>
          <a:p>
            <a:r xmlns:a="http://schemas.openxmlformats.org/drawingml/2006/main">
              <a:rPr lang="vi" dirty="0"/>
              <a:t>Thú cưng = </a:t>
            </a:r>
            <a:r xmlns:a="http://schemas.openxmlformats.org/drawingml/2006/main">
              <a:rPr lang="vi" dirty="0" err="1"/>
              <a:t>ownerAndPet.petName</a:t>
            </a:r>
            <a:endParaRPr xmlns:a="http://schemas.openxmlformats.org/drawingml/2006/main" lang="en-US" dirty="0"/>
          </a:p>
          <a:p>
            <a:r xmlns:a="http://schemas.openxmlformats.org/drawingml/2006/main">
              <a:rPr lang="vi" dirty="0"/>
              <a:t>                  </a:t>
            </a:r>
            <a:r xmlns:a="http://schemas.openxmlformats.org/drawingml/2006/main">
              <a:rPr lang="vi" dirty="0" smtClean="0"/>
              <a:t>})</a:t>
            </a:r>
            <a:endParaRPr xmlns:a="http://schemas.openxmlformats.org/drawingml/2006/main" lang="en-US" dirty="0"/>
          </a:p>
          <a:p>
            <a:r xmlns:a="http://schemas.openxmlformats.org/drawingml/2006/main">
              <a:rPr lang="vi" dirty="0"/>
              <a:t>}</a:t>
            </a:r>
          </a:p>
          <a:p>
            <a:endParaRPr lang="en-US" dirty="0">
              <a:solidFill>
                <a:srgbClr val="111111"/>
              </a:solidFill>
            </a:endParaRPr>
          </a:p>
        </p:txBody>
      </p:sp>
    </p:spTree>
    <p:extLst>
      <p:ext uri="{BB962C8B-B14F-4D97-AF65-F5344CB8AC3E}">
        <p14:creationId xmlns:p14="http://schemas.microsoft.com/office/powerpoint/2010/main" val="3278798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627993" y="1492469"/>
            <a:ext cx="11111884" cy="4865095"/>
          </a:xfrm>
        </p:spPr>
        <p:txBody>
          <a:bodyPr>
            <a:normAutofit/>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sz="3000" dirty="0"/>
              <a:t>Các khái niệm được giới thiệu:</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mã về Delegate</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Đáng chú ý về sự kiện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Lambda và Biểu thức truy vấn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LINQ to Object</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các loại đại biểu chung: Func và Action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về đại biểu Func và Action</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Bản trình diễn tạo và sử dụng Đại biểu, Biểu thức Lambdas, Biểu thức truy vấn và Sự kiện</a:t>
            </a:r>
            <a:endParaRPr xmlns:a="http://schemas.openxmlformats.org/drawingml/2006/main"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Đại biểu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Delegate là kiểu dữ liệu kiểu tham chiếu xác định chữ ký phương thức</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kiểu đại biểu có nguồn gốc từ </a:t>
            </a:r>
            <a:r xmlns:a="http://schemas.openxmlformats.org/drawingml/2006/main">
              <a:rPr lang="vi" sz="2600" b="1">
                <a:solidFill>
                  <a:srgbClr val="111111"/>
                </a:solidFill>
                <a:latin typeface="+mj-lt"/>
              </a:rPr>
              <a:t>lớp Đại biểu </a:t>
            </a:r>
            <a:r xmlns:a="http://schemas.openxmlformats.org/drawingml/2006/main">
              <a:rPr lang="vi" sz="2600">
                <a:solidFill>
                  <a:srgbClr val="111111"/>
                </a:solidFill>
                <a:latin typeface="+mj-lt"/>
              </a:rPr>
              <a:t>trong .NET. Các loại đại biểu được niêm phong và không thể lấy được các lớp tùy chỉnh từ Đại biểu</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Sử dụng đại biểu, chúng ta có thể gọi bất kỳ phương thức nào, chỉ được xác định trong thời gian chạy</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Để liên kết một đại biểu với một phương thức cụ thể, phương thức đó phải có cùng kiểu trả về và kiểu tham số như của đại biểu</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Đại diện cho một đại biểu, là một cấu trúc dữ liệu tham chiếu đến một phương thức tĩnh hoặc một thể hiện của lớp và một phương thức thể hiện của lớp đó</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Lớp đại biểu</a:t>
            </a:r>
            <a:endParaRPr xmlns:a="http://schemas.openxmlformats.org/drawingml/2006/main"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xmlns:a="http://schemas.openxmlformats.org/drawingml/2006/main" marL="0" marR="0" algn="l">
                        <a:lnSpc>
                          <a:spcPct val="107000"/>
                        </a:lnSpc>
                        <a:spcBef>
                          <a:spcPts val="0"/>
                        </a:spcBef>
                        <a:spcAft>
                          <a:spcPts val="0"/>
                        </a:spcAft>
                      </a:pPr>
                      <a:r xmlns:a="http://schemas.openxmlformats.org/drawingml/2006/main">
                        <a:rPr lang="vi" sz="1800" b="1">
                          <a:solidFill>
                            <a:srgbClr val="171717"/>
                          </a:solidFill>
                          <a:effectLst/>
                          <a:latin typeface="+mj-lt"/>
                          <a:ea typeface="Times New Roman" panose="02020603050405020304" pitchFamily="18" charset="0"/>
                          <a:cs typeface="Times New Roman" panose="02020603050405020304" pitchFamily="18" charset="0"/>
                        </a:rPr>
                        <a:t>Của cải</a:t>
                      </a:r>
                      <a:endParaRPr xmlns:a="http://schemas.openxmlformats.org/drawingml/2006/main"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xmlns:a="http://schemas.openxmlformats.org/drawingml/2006/main" marL="0" marR="0" algn="l">
                        <a:lnSpc>
                          <a:spcPct val="107000"/>
                        </a:lnSpc>
                        <a:spcBef>
                          <a:spcPts val="0"/>
                        </a:spcBef>
                        <a:spcAft>
                          <a:spcPts val="0"/>
                        </a:spcAft>
                      </a:pPr>
                      <a:r xmlns:a="http://schemas.openxmlformats.org/drawingml/2006/main">
                        <a:rPr lang="vi" sz="1500" b="1">
                          <a:solidFill>
                            <a:srgbClr val="171717"/>
                          </a:solidFill>
                          <a:effectLst/>
                          <a:latin typeface="+mj-lt"/>
                          <a:ea typeface="Times New Roman" panose="02020603050405020304" pitchFamily="18" charset="0"/>
                          <a:cs typeface="Times New Roman" panose="02020603050405020304" pitchFamily="18" charset="0"/>
                        </a:rPr>
                        <a:t>Sự miêu tả</a:t>
                      </a:r>
                      <a:endParaRPr xmlns:a="http://schemas.openxmlformats.org/drawingml/2006/main"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Phương pháp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Nhận phương thức được đại diện bởi đại biểu</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Mục tiêu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Lấy thể hiện của lớp mà đại biểu hiện tại gọi phương thức thể hiện</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xmlns:a="http://schemas.openxmlformats.org/drawingml/2006/main" marL="0" marR="0" algn="l">
                        <a:lnSpc>
                          <a:spcPct val="100000"/>
                        </a:lnSpc>
                        <a:spcBef>
                          <a:spcPts val="0"/>
                        </a:spcBef>
                        <a:spcAft>
                          <a:spcPts val="0"/>
                        </a:spcAft>
                      </a:pPr>
                      <a:r xmlns:a="http://schemas.openxmlformats.org/drawingml/2006/main">
                        <a:rPr lang="vi" sz="2000" b="1" kern="1200">
                          <a:solidFill>
                            <a:srgbClr val="171717"/>
                          </a:solidFill>
                          <a:effectLst/>
                          <a:latin typeface="+mj-lt"/>
                          <a:ea typeface="Calibri"/>
                          <a:cs typeface="Times New Roman" panose="02020603050405020304" pitchFamily="18" charset="0"/>
                        </a:rPr>
                        <a:t>nhà xây dựng</a:t>
                      </a:r>
                      <a:endParaRPr xmlns:a="http://schemas.openxmlformats.org/drawingml/2006/main"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xmlns:a="http://schemas.openxmlformats.org/drawingml/2006/main" marL="0" marR="0" algn="ctr">
                        <a:lnSpc>
                          <a:spcPct val="100000"/>
                        </a:lnSpc>
                        <a:spcBef>
                          <a:spcPts val="0"/>
                        </a:spcBef>
                        <a:spcAft>
                          <a:spcPts val="0"/>
                        </a:spcAft>
                      </a:pPr>
                      <a:r xmlns:a="http://schemas.openxmlformats.org/drawingml/2006/main">
                        <a:rPr lang="vi" sz="1500" b="1" dirty="0">
                          <a:solidFill>
                            <a:srgbClr val="000000"/>
                          </a:solidFill>
                          <a:latin typeface="+mj-lt"/>
                          <a:ea typeface="Calibri"/>
                        </a:rPr>
                        <a:t>Sự miêu tả</a:t>
                      </a:r>
                      <a:endParaRPr xmlns:a="http://schemas.openxmlformats.org/drawingml/2006/main"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xmlns:a="http://schemas.openxmlformats.org/drawingml/2006/main" marL="0" marR="0" algn="just">
                        <a:lnSpc>
                          <a:spcPct val="100000"/>
                        </a:lnSpc>
                        <a:spcBef>
                          <a:spcPts val="0"/>
                        </a:spcBef>
                        <a:spcAft>
                          <a:spcPts val="0"/>
                        </a:spcAft>
                      </a:pPr>
                      <a:r xmlns:a="http://schemas.openxmlformats.org/drawingml/2006/main">
                        <a:rPr lang="vi" sz="1800" b="0" i="0" u="none" kern="1200" dirty="0">
                          <a:solidFill>
                            <a:srgbClr val="2E74B5"/>
                          </a:solidFill>
                          <a:effectLst/>
                          <a:latin typeface="Arial" panose="020B0604020202020204" pitchFamily="34" charset="0"/>
                          <a:ea typeface="Calibri"/>
                          <a:cs typeface="Times New Roman" panose="02020603050405020304" pitchFamily="18" charset="0"/>
                        </a:rPr>
                        <a:t>Đại biểu(đối tượng, chuỗi)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0000"/>
                        </a:lnSpc>
                        <a:spcBef>
                          <a:spcPts val="0"/>
                        </a:spcBef>
                        <a:spcAft>
                          <a:spcPts val="0"/>
                        </a:spcAft>
                      </a:pPr>
                      <a:r xmlns:a="http://schemas.openxmlformats.org/drawingml/2006/main">
                        <a:rPr lang="vi" sz="1800" b="0" kern="1200" dirty="0">
                          <a:solidFill>
                            <a:schemeClr val="tx1"/>
                          </a:solidFill>
                          <a:effectLst/>
                          <a:latin typeface="Arial" panose="020B0604020202020204" pitchFamily="34" charset="0"/>
                          <a:ea typeface="Calibri"/>
                          <a:cs typeface="Times New Roman" panose="02020603050405020304" pitchFamily="18" charset="0"/>
                        </a:rPr>
                        <a:t>Gọi một phương thức được tham chiếu bởi đối tượng của lớp được cung cấp dưới dạng tham số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xmlns:a="http://schemas.openxmlformats.org/drawingml/2006/main" marL="0" marR="0" algn="just">
                        <a:lnSpc>
                          <a:spcPct val="100000"/>
                        </a:lnSpc>
                        <a:spcBef>
                          <a:spcPts val="0"/>
                        </a:spcBef>
                        <a:spcAft>
                          <a:spcPts val="0"/>
                        </a:spcAft>
                      </a:pPr>
                      <a:r xmlns:a="http://schemas.openxmlformats.org/drawingml/2006/main">
                        <a:rPr lang="vi" sz="1800" b="0" i="0" u="none" kern="1200" dirty="0">
                          <a:solidFill>
                            <a:srgbClr val="2E74B5"/>
                          </a:solidFill>
                          <a:effectLst/>
                          <a:latin typeface="Arial" panose="020B0604020202020204" pitchFamily="34" charset="0"/>
                          <a:ea typeface="Calibri"/>
                          <a:cs typeface="Times New Roman" panose="02020603050405020304" pitchFamily="18" charset="0"/>
                        </a:rPr>
                        <a:t>Đại biểu(loại, chuỗi)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just">
                        <a:lnSpc>
                          <a:spcPct val="100000"/>
                        </a:lnSpc>
                        <a:spcBef>
                          <a:spcPts val="0"/>
                        </a:spcBef>
                        <a:spcAft>
                          <a:spcPts val="0"/>
                        </a:spcAft>
                      </a:pPr>
                      <a:r xmlns:a="http://schemas.openxmlformats.org/drawingml/2006/main">
                        <a:rPr lang="vi" sz="1800" b="0" kern="1200" dirty="0">
                          <a:solidFill>
                            <a:schemeClr val="tx1"/>
                          </a:solidFill>
                          <a:effectLst/>
                          <a:latin typeface="Arial" panose="020B0604020202020204" pitchFamily="34" charset="0"/>
                          <a:ea typeface="Calibri"/>
                          <a:cs typeface="Times New Roman" panose="02020603050405020304" pitchFamily="18" charset="0"/>
                        </a:rPr>
                        <a:t>Gọi một phương thức tĩnh của lớp được đưa ra làm tham số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Delegate là lớp tích hợp được định nghĩa để tạo đại biểu trong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xmlns:a="http://schemas.openxmlformats.org/drawingml/2006/main">
              <a:rPr lang="vi" sz="4000" b="1"/>
              <a:t>Lớp đại biểu</a:t>
            </a:r>
            <a:endParaRPr xmlns:a="http://schemas.openxmlformats.org/drawingml/2006/main"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xmlns:a="http://schemas.openxmlformats.org/drawingml/2006/main" marL="0" marR="0" algn="l">
                        <a:lnSpc>
                          <a:spcPct val="107000"/>
                        </a:lnSpc>
                        <a:spcBef>
                          <a:spcPts val="0"/>
                        </a:spcBef>
                        <a:spcAft>
                          <a:spcPts val="0"/>
                        </a:spcAft>
                      </a:pPr>
                      <a:r xmlns:a="http://schemas.openxmlformats.org/drawingml/2006/main">
                        <a:rPr lang="vi" sz="1800" b="1" u="none">
                          <a:solidFill>
                            <a:srgbClr val="171717"/>
                          </a:solidFill>
                          <a:effectLst/>
                          <a:latin typeface="+mj-lt"/>
                          <a:ea typeface="Times New Roman" panose="02020603050405020304" pitchFamily="18" charset="0"/>
                          <a:cs typeface="Times New Roman" panose="02020603050405020304" pitchFamily="18" charset="0"/>
                        </a:rPr>
                        <a:t>phương pháp</a:t>
                      </a:r>
                      <a:endParaRPr xmlns:a="http://schemas.openxmlformats.org/drawingml/2006/main"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xmlns:a="http://schemas.openxmlformats.org/drawingml/2006/main" marL="0" marR="0" algn="l">
                        <a:lnSpc>
                          <a:spcPct val="107000"/>
                        </a:lnSpc>
                        <a:spcBef>
                          <a:spcPts val="0"/>
                        </a:spcBef>
                        <a:spcAft>
                          <a:spcPts val="0"/>
                        </a:spcAft>
                      </a:pPr>
                      <a:r xmlns:a="http://schemas.openxmlformats.org/drawingml/2006/main">
                        <a:rPr lang="vi" sz="1500" b="1">
                          <a:solidFill>
                            <a:srgbClr val="171717"/>
                          </a:solidFill>
                          <a:effectLst/>
                          <a:latin typeface="+mj-lt"/>
                          <a:ea typeface="Times New Roman" panose="02020603050405020304" pitchFamily="18" charset="0"/>
                          <a:cs typeface="Times New Roman" panose="02020603050405020304" pitchFamily="18" charset="0"/>
                        </a:rPr>
                        <a:t>Sự miêu tả</a:t>
                      </a:r>
                      <a:endParaRPr xmlns:a="http://schemas.openxmlformats.org/drawingml/2006/main"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Kết hợp(Đại biểu, Đại biểu)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Nối danh sách gọi của hai đại biểu</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CreateDelegate(Loại,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Tạo một đại biểu của loại đã chỉ định để thể hiện phương thức tĩnh đã chỉ định</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DynamicInvoke(Đối tượng[])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Tự động gọi (giới hạn muộn) phương thức được đại diện bởi đại biểu hiện tại</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Trả về danh sách lệnh gọi của đại biểu</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Nhận phương thức tĩnh được đại diện bởi đại biểu hiện tại</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RemoveImpl(Đại biểu)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a:lnSpc>
                          <a:spcPct val="107000"/>
                        </a:lnSpc>
                        <a:spcBef>
                          <a:spcPts val="0"/>
                        </a:spcBef>
                        <a:spcAft>
                          <a:spcPts val="800"/>
                        </a:spcAft>
                      </a:pPr>
                      <a:r xmlns:a="http://schemas.openxmlformats.org/drawingml/2006/main">
                        <a:rPr lang="vi"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Xóa danh sách yêu cầu của một đại biểu khỏi danh sách yêu cầu của một đại biểu khác</a:t>
                      </a:r>
                      <a:endParaRPr xmlns:a="http://schemas.openxmlformats.org/drawingml/2006/main"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Dòng vô tính()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Tạo một bản sao nông của đại biểu.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xmlns:a="http://schemas.openxmlformats.org/drawingml/2006/main" marL="0" marR="0" algn="l" defTabSz="914400" rtl="0" eaLnBrk="1" latinLnBrk="0" hangingPunct="1">
                        <a:lnSpc>
                          <a:spcPct val="107000"/>
                        </a:lnSpc>
                        <a:spcBef>
                          <a:spcPts val="0"/>
                        </a:spcBef>
                        <a:spcAft>
                          <a:spcPts val="800"/>
                        </a:spcAft>
                      </a:pPr>
                      <a:r xmlns:a="http://schemas.openxmlformats.org/drawingml/2006/main">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Tạo một bản sao nông của </a:t>
                      </a:r>
                      <a:r xmlns:a="http://schemas.openxmlformats.org/drawingml/2006/main" xmlns:r="http://schemas.openxmlformats.org/officeDocument/2006/relationships">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Đối tượng hiện tại </a:t>
                      </a:r>
                      <a:r xmlns:a="http://schemas.openxmlformats.org/drawingml/2006/main">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(Kế thừa từ </a:t>
                      </a:r>
                      <a:r xmlns:a="http://schemas.openxmlformats.org/drawingml/2006/main" xmlns:r="http://schemas.openxmlformats.org/officeDocument/2006/relationships">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Đối tượng </a:t>
                      </a:r>
                      <a:r xmlns:a="http://schemas.openxmlformats.org/drawingml/2006/main">
                        <a:rPr lang="vi"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000">
                <a:solidFill>
                  <a:srgbClr val="111111"/>
                </a:solidFill>
                <a:latin typeface="+mj-lt"/>
              </a:rPr>
              <a:t>Lớp đại biểu khác: </a:t>
            </a:r>
            <a:r xmlns:a="http://schemas.openxmlformats.org/drawingml/2006/main" xmlns:r="http://schemas.openxmlformats.org/officeDocument/2006/relationships">
              <a:rPr lang="vi" sz="2000">
                <a:solidFill>
                  <a:srgbClr val="111111"/>
                </a:solidFill>
                <a:latin typeface="+mj-lt"/>
                <a:hlinkClick r:id="rId4"/>
              </a:rPr>
              <a:t>https://docs.microsoft.com/en-us/dotnet/api/system.delegate?view=net-5.0</a:t>
            </a:r>
            <a:endParaRPr xmlns:a="http://schemas.openxmlformats.org/drawingml/2006/main"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Loại đại biểu</a:t>
            </a:r>
            <a:endParaRPr xmlns:a="http://schemas.openxmlformats.org/drawingml/2006/main"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eaLnBrk="1" hangingPunct="1">
                <a:lnSpc>
                  <a:spcPct val="150000"/>
                </a:lnSpc>
                <a:spcBef>
                  <a:spcPts val="600"/>
                </a:spcBef>
              </a:pPr>
              <a:r xmlns:a="http://schemas.openxmlformats.org/drawingml/2006/main">
                <a:rPr lang="vi" sz="2100" b="1">
                  <a:solidFill>
                    <a:srgbClr val="000000"/>
                  </a:solidFill>
                  <a:latin typeface="+mj-lt"/>
                  <a:ea typeface="Calibri" pitchFamily="34" charset="0"/>
                  <a:cs typeface="Times New Roman" pitchFamily="18" charset="0"/>
                </a:rPr>
                <a:t>&lt; </a:t>
              </a:r>
              <a:r xmlns:a="http://schemas.openxmlformats.org/drawingml/2006/main">
                <a:rPr lang="vi" sz="2100" b="1" dirty="0" err="1">
                  <a:solidFill>
                    <a:srgbClr val="000000"/>
                  </a:solidFill>
                  <a:latin typeface="+mj-lt"/>
                  <a:ea typeface="Calibri" pitchFamily="34" charset="0"/>
                  <a:cs typeface="Times New Roman" pitchFamily="18" charset="0"/>
                </a:rPr>
                <a:t>công cụ sửa đổi access_ </a:t>
              </a:r>
              <a:r xmlns:a="http://schemas.openxmlformats.org/drawingml/2006/main">
                <a:rPr lang="vi" sz="2100" b="1" dirty="0">
                  <a:solidFill>
                    <a:srgbClr val="000000"/>
                  </a:solidFill>
                  <a:latin typeface="+mj-lt"/>
                  <a:ea typeface="Calibri" pitchFamily="34" charset="0"/>
                  <a:cs typeface="Times New Roman" pitchFamily="18" charset="0"/>
                </a:rPr>
                <a:t>&gt; </a:t>
              </a:r>
              <a:r xmlns:a="http://schemas.openxmlformats.org/drawingml/2006/main">
                <a:rPr lang="vi" sz="2100" b="1" dirty="0">
                  <a:solidFill>
                    <a:srgbClr val="FF0000"/>
                  </a:solidFill>
                  <a:latin typeface="+mj-lt"/>
                  <a:ea typeface="Calibri" pitchFamily="34" charset="0"/>
                  <a:cs typeface="Times New Roman" pitchFamily="18" charset="0"/>
                </a:rPr>
                <a:t>đại biểu</a:t>
              </a:r>
              <a:r xmlns:a="http://schemas.openxmlformats.org/drawingml/2006/main">
                <a:rPr lang="vi" sz="2100" dirty="0">
                  <a:solidFill>
                    <a:srgbClr val="000000"/>
                  </a:solidFill>
                  <a:latin typeface="+mj-lt"/>
                  <a:ea typeface="Calibri" pitchFamily="34" charset="0"/>
                  <a:cs typeface="Times New Roman" pitchFamily="18" charset="0"/>
                </a:rPr>
                <a:t> </a:t>
              </a:r>
              <a:r xmlns:a="http://schemas.openxmlformats.org/drawingml/2006/main">
                <a:rPr lang="vi" sz="2100" b="1">
                  <a:solidFill>
                    <a:srgbClr val="000000"/>
                  </a:solidFill>
                  <a:latin typeface="+mj-lt"/>
                  <a:ea typeface="Calibri" pitchFamily="34" charset="0"/>
                  <a:cs typeface="Times New Roman" pitchFamily="18" charset="0"/>
                </a:rPr>
                <a:t>&lt;return_type </a:t>
              </a:r>
              <a:r xmlns:a="http://schemas.openxmlformats.org/drawingml/2006/main">
                <a:rPr lang="vi" sz="2100" b="1" dirty="0" err="1">
                  <a:solidFill>
                    <a:srgbClr val="000000"/>
                  </a:solidFill>
                  <a:latin typeface="+mj-lt"/>
                  <a:ea typeface="Calibri" pitchFamily="34" charset="0"/>
                  <a:cs typeface="Times New Roman" pitchFamily="18" charset="0"/>
                </a:rPr>
                <a:t>&gt; </a:t>
              </a:r>
              <a:r xmlns:a="http://schemas.openxmlformats.org/drawingml/2006/main">
                <a:rPr lang="vi" sz="2100" b="1" dirty="0">
                  <a:solidFill>
                    <a:srgbClr val="000000"/>
                  </a:solidFill>
                  <a:latin typeface="+mj-lt"/>
                  <a:ea typeface="Calibri" pitchFamily="34" charset="0"/>
                  <a:cs typeface="Times New Roman" pitchFamily="18" charset="0"/>
                </a:rPr>
                <a:t>DelegateName </a:t>
              </a:r>
              <a:r xmlns:a="http://schemas.openxmlformats.org/drawingml/2006/main">
                <a:rPr lang="vi" sz="2100" b="1" dirty="0" err="1">
                  <a:solidFill>
                    <a:srgbClr val="00B0F0"/>
                  </a:solidFill>
                  <a:latin typeface="+mj-lt"/>
                  <a:ea typeface="Calibri" pitchFamily="34" charset="0"/>
                  <a:cs typeface="Times New Roman" pitchFamily="18" charset="0"/>
                </a:rPr>
                <a:t>( </a:t>
              </a:r>
              <a:r xmlns:a="http://schemas.openxmlformats.org/drawingml/2006/main">
                <a:rPr lang="vi" sz="2100" b="1" dirty="0">
                  <a:solidFill>
                    <a:srgbClr val="000000"/>
                  </a:solidFill>
                  <a:latin typeface="+mj-lt"/>
                  <a:ea typeface="Calibri" pitchFamily="34" charset="0"/>
                  <a:cs typeface="Times New Roman" pitchFamily="18" charset="0"/>
                </a:rPr>
                <a:t>[ </a:t>
              </a:r>
              <a:r xmlns:a="http://schemas.openxmlformats.org/drawingml/2006/main">
                <a:rPr lang="vi" sz="2100" b="1" i="1" dirty="0">
                  <a:solidFill>
                    <a:srgbClr val="000000"/>
                  </a:solidFill>
                  <a:latin typeface="+mj-lt"/>
                  <a:ea typeface="Calibri" pitchFamily="34" charset="0"/>
                  <a:cs typeface="Times New Roman" pitchFamily="18" charset="0"/>
                </a:rPr>
                <a:t>tham số </a:t>
              </a:r>
              <a:r xmlns:a="http://schemas.openxmlformats.org/drawingml/2006/main">
                <a:rPr lang="vi" sz="2100" b="1" dirty="0">
                  <a:solidFill>
                    <a:srgbClr val="000000"/>
                  </a:solidFill>
                  <a:latin typeface="+mj-lt"/>
                  <a:ea typeface="Calibri" pitchFamily="34" charset="0"/>
                  <a:cs typeface="Times New Roman" pitchFamily="18" charset="0"/>
                </a:rPr>
                <a:t>]);</a:t>
              </a:r>
              <a:endParaRPr xmlns:a="http://schemas.openxmlformats.org/drawingml/2006/main"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algn="ctr" eaLnBrk="1" hangingPunct="1">
                <a:spcBef>
                  <a:spcPct val="50000"/>
                </a:spcBef>
              </a:pPr>
              <a:r xmlns:a="http://schemas.openxmlformats.org/drawingml/2006/main">
                <a:rPr lang="vi" sz="2100" dirty="0">
                  <a:solidFill>
                    <a:schemeClr val="bg1"/>
                  </a:solidFill>
                  <a:latin typeface="+mj-lt"/>
                </a:rPr>
                <a:t>Cú pháp</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algn="ctr" eaLnBrk="1" hangingPunct="1">
                <a:spcBef>
                  <a:spcPct val="50000"/>
                </a:spcBef>
              </a:pPr>
              <a:r xmlns:a="http://schemas.openxmlformats.org/drawingml/2006/main">
                <a:rPr lang="vi" sz="2100">
                  <a:solidFill>
                    <a:schemeClr val="bg1"/>
                  </a:solidFill>
                  <a:latin typeface="+mj-lt"/>
                </a:rPr>
                <a:t>Ví dụ</a:t>
              </a:r>
              <a:endParaRPr xmlns:a="http://schemas.openxmlformats.org/drawingml/2006/main"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xmlns:a="http://schemas.openxmlformats.org/drawingml/2006/main" algn="ctr" eaLnBrk="1" hangingPunct="1">
                <a:lnSpc>
                  <a:spcPct val="150000"/>
                </a:lnSpc>
                <a:spcBef>
                  <a:spcPts val="600"/>
                </a:spcBef>
              </a:pPr>
              <a:r xmlns:a="http://schemas.openxmlformats.org/drawingml/2006/main">
                <a:rPr lang="vi" sz="2100" b="1">
                  <a:solidFill>
                    <a:srgbClr val="00B0F0"/>
                  </a:solidFill>
                  <a:latin typeface="+mj-lt"/>
                  <a:ea typeface="Calibri" pitchFamily="34" charset="0"/>
                  <a:cs typeface="Times New Roman" pitchFamily="18" charset="0"/>
                </a:rPr>
                <a:t>công cộng</a:t>
              </a:r>
              <a:r xmlns:a="http://schemas.openxmlformats.org/drawingml/2006/main">
                <a:rPr lang="vi" sz="2100">
                  <a:solidFill>
                    <a:srgbClr val="000000"/>
                  </a:solidFill>
                  <a:latin typeface="+mj-lt"/>
                  <a:ea typeface="Calibri" pitchFamily="34" charset="0"/>
                  <a:cs typeface="Times New Roman" pitchFamily="18" charset="0"/>
                </a:rPr>
                <a:t> </a:t>
              </a:r>
              <a:r xmlns:a="http://schemas.openxmlformats.org/drawingml/2006/main">
                <a:rPr lang="vi" sz="2100" b="1">
                  <a:solidFill>
                    <a:srgbClr val="FF0000"/>
                  </a:solidFill>
                  <a:latin typeface="+mj-lt"/>
                  <a:ea typeface="Calibri" pitchFamily="34" charset="0"/>
                  <a:cs typeface="Times New Roman" pitchFamily="18" charset="0"/>
                </a:rPr>
                <a:t>đại biểu</a:t>
              </a:r>
              <a:r xmlns:a="http://schemas.openxmlformats.org/drawingml/2006/main">
                <a:rPr lang="vi" sz="2100">
                  <a:solidFill>
                    <a:srgbClr val="000000"/>
                  </a:solidFill>
                  <a:latin typeface="+mj-lt"/>
                  <a:ea typeface="Calibri" pitchFamily="34" charset="0"/>
                  <a:cs typeface="Times New Roman" pitchFamily="18" charset="0"/>
                </a:rPr>
                <a:t> </a:t>
              </a:r>
              <a:r xmlns:a="http://schemas.openxmlformats.org/drawingml/2006/main">
                <a:rPr lang="vi" sz="2100" b="1">
                  <a:solidFill>
                    <a:srgbClr val="00B0F0"/>
                  </a:solidFill>
                  <a:latin typeface="+mj-lt"/>
                  <a:ea typeface="Calibri" pitchFamily="34" charset="0"/>
                  <a:cs typeface="Times New Roman" pitchFamily="18" charset="0"/>
                </a:rPr>
                <a:t>int</a:t>
              </a:r>
              <a:r xmlns:a="http://schemas.openxmlformats.org/drawingml/2006/main">
                <a:rPr lang="vi" sz="2100">
                  <a:solidFill>
                    <a:srgbClr val="000000"/>
                  </a:solidFill>
                  <a:latin typeface="+mj-lt"/>
                  <a:ea typeface="Calibri" pitchFamily="34" charset="0"/>
                  <a:cs typeface="Times New Roman" pitchFamily="18" charset="0"/>
                </a:rPr>
                <a:t> </a:t>
              </a:r>
              <a:r xmlns:a="http://schemas.openxmlformats.org/drawingml/2006/main">
                <a:rPr lang="vi" sz="2100" b="1">
                  <a:solidFill>
                    <a:schemeClr val="accent2"/>
                  </a:solidFill>
                  <a:latin typeface="+mj-lt"/>
                  <a:ea typeface="Calibri" pitchFamily="34" charset="0"/>
                  <a:cs typeface="Times New Roman" pitchFamily="18" charset="0"/>
                </a:rPr>
                <a:t>Đại biểu </a:t>
              </a:r>
              <a:r xmlns:a="http://schemas.openxmlformats.org/drawingml/2006/main">
                <a:rPr lang="vi" sz="2100" b="1">
                  <a:solidFill>
                    <a:schemeClr val="accent2"/>
                  </a:solidFill>
                  <a:latin typeface="+mj-lt"/>
                  <a:cs typeface="Times New Roman" pitchFamily="18" charset="0"/>
                </a:rPr>
                <a:t>của tôi </a:t>
              </a:r>
              <a:r xmlns:a="http://schemas.openxmlformats.org/drawingml/2006/main">
                <a:rPr lang="vi" sz="2100" b="1">
                  <a:solidFill>
                    <a:srgbClr val="000000"/>
                  </a:solidFill>
                  <a:latin typeface="+mj-lt"/>
                  <a:ea typeface="Calibri" pitchFamily="34" charset="0"/>
                  <a:cs typeface="Times New Roman" pitchFamily="18" charset="0"/>
                </a:rPr>
                <a:t>( </a:t>
              </a:r>
              <a:r xmlns:a="http://schemas.openxmlformats.org/drawingml/2006/main">
                <a:rPr lang="vi" sz="2100" b="1">
                  <a:solidFill>
                    <a:srgbClr val="00B0F0"/>
                  </a:solidFill>
                  <a:latin typeface="+mj-lt"/>
                  <a:ea typeface="Calibri" pitchFamily="34" charset="0"/>
                  <a:cs typeface="Times New Roman" pitchFamily="18" charset="0"/>
                </a:rPr>
                <a:t>int </a:t>
              </a:r>
              <a:r xmlns:a="http://schemas.openxmlformats.org/drawingml/2006/main">
                <a:rPr lang="vi" sz="2100" b="1">
                  <a:solidFill>
                    <a:srgbClr val="000000"/>
                  </a:solidFill>
                  <a:latin typeface="+mj-lt"/>
                  <a:ea typeface="Calibri" pitchFamily="34" charset="0"/>
                  <a:cs typeface="Times New Roman" pitchFamily="18" charset="0"/>
                </a:rPr>
                <a:t>numOne, </a:t>
              </a:r>
              <a:r xmlns:a="http://schemas.openxmlformats.org/drawingml/2006/main">
                <a:rPr lang="vi" sz="2100" b="1">
                  <a:solidFill>
                    <a:srgbClr val="00B0F0"/>
                  </a:solidFill>
                  <a:latin typeface="+mj-lt"/>
                  <a:ea typeface="Calibri" pitchFamily="34" charset="0"/>
                  <a:cs typeface="Times New Roman" pitchFamily="18" charset="0"/>
                </a:rPr>
                <a:t>int </a:t>
              </a:r>
              <a:r xmlns:a="http://schemas.openxmlformats.org/drawingml/2006/main">
                <a:rPr lang="vi" sz="2100" b="1">
                  <a:solidFill>
                    <a:srgbClr val="000000"/>
                  </a:solidFill>
                  <a:latin typeface="+mj-lt"/>
                  <a:ea typeface="Calibri" pitchFamily="34" charset="0"/>
                  <a:cs typeface="Times New Roman" pitchFamily="18" charset="0"/>
                </a:rPr>
                <a:t>numTwo);</a:t>
              </a:r>
              <a:endParaRPr xmlns:a="http://schemas.openxmlformats.org/drawingml/2006/main"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493822"/>
            <a:ext cx="11918731" cy="2462213"/>
          </a:xfrm>
          <a:prstGeom prst="rect">
            <a:avLst/>
          </a:prstGeom>
          <a:noFill/>
        </p:spPr>
        <p:txBody>
          <a:bodyPr wrap="square">
            <a:spAutoFit/>
          </a:bodyPr>
          <a:lstStyle/>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loại đại biểu duy trì ba thông tin quan trọng:</a:t>
            </a:r>
          </a:p>
          <a:p>
            <a:pPr xmlns:a="http://schemas.openxmlformats.org/drawingml/2006/main" marL="971550" lvl="1" indent="-514350">
              <a:spcBef>
                <a:spcPts val="1000"/>
              </a:spcBef>
              <a:spcAft>
                <a:spcPts val="1000"/>
              </a:spcAft>
              <a:buFont typeface="+mj-lt"/>
              <a:buAutoNum type="arabicParenR"/>
            </a:pPr>
            <a:r xmlns:a="http://schemas.openxmlformats.org/drawingml/2006/main">
              <a:rPr lang="vi" sz="2600">
                <a:latin typeface="+mj-lt"/>
              </a:rPr>
              <a:t>Tên</a:t>
            </a:r>
            <a:r xmlns:a="http://schemas.openxmlformats.org/drawingml/2006/main">
              <a:rPr lang="vi" sz="2600" b="1">
                <a:solidFill>
                  <a:schemeClr val="accent2"/>
                </a:solidFill>
                <a:latin typeface="+mj-lt"/>
                <a:cs typeface="Times New Roman" pitchFamily="18" charset="0"/>
              </a:rPr>
              <a:t>​</a:t>
            </a:r>
            <a:r xmlns:a="http://schemas.openxmlformats.org/drawingml/2006/main">
              <a:rPr lang="vi" sz="2600" i="1">
                <a:latin typeface="+mj-lt"/>
              </a:rPr>
              <a:t> </a:t>
            </a:r>
            <a:r xmlns:a="http://schemas.openxmlformats.org/drawingml/2006/main">
              <a:rPr lang="vi" sz="2600">
                <a:latin typeface="+mj-lt"/>
              </a:rPr>
              <a:t>của phương thức mà nó thực hiện cuộc gọi</a:t>
            </a:r>
          </a:p>
          <a:p>
            <a:pPr xmlns:a="http://schemas.openxmlformats.org/drawingml/2006/main" marL="971550" lvl="1" indent="-514350">
              <a:spcBef>
                <a:spcPts val="1000"/>
              </a:spcBef>
              <a:spcAft>
                <a:spcPts val="1000"/>
              </a:spcAft>
              <a:buFont typeface="+mj-lt"/>
              <a:buAutoNum type="arabicParenR"/>
            </a:pPr>
            <a:r xmlns:a="http://schemas.openxmlformats.org/drawingml/2006/main">
              <a:rPr lang="vi" sz="2600">
                <a:latin typeface="+mj-lt"/>
              </a:rPr>
              <a:t>Các </a:t>
            </a:r>
            <a:r xmlns:a="http://schemas.openxmlformats.org/drawingml/2006/main">
              <a:rPr lang="vi" sz="2600" b="1">
                <a:solidFill>
                  <a:schemeClr val="accent2"/>
                </a:solidFill>
                <a:latin typeface="+mj-lt"/>
                <a:cs typeface="Times New Roman" pitchFamily="18" charset="0"/>
              </a:rPr>
              <a:t>lý lẽ</a:t>
            </a:r>
            <a:r xmlns:a="http://schemas.openxmlformats.org/drawingml/2006/main">
              <a:rPr lang="vi" sz="2600" i="1">
                <a:latin typeface="+mj-lt"/>
              </a:rPr>
              <a:t> </a:t>
            </a:r>
            <a:r xmlns:a="http://schemas.openxmlformats.org/drawingml/2006/main">
              <a:rPr lang="vi" sz="2600">
                <a:latin typeface="+mj-lt"/>
              </a:rPr>
              <a:t>(nếu có) của phương pháp này</a:t>
            </a:r>
          </a:p>
          <a:p>
            <a:pPr xmlns:a="http://schemas.openxmlformats.org/drawingml/2006/main" marL="971550" lvl="1" indent="-514350">
              <a:spcBef>
                <a:spcPts val="1000"/>
              </a:spcBef>
              <a:spcAft>
                <a:spcPts val="1000"/>
              </a:spcAft>
              <a:buFont typeface="+mj-lt"/>
              <a:buAutoNum type="arabicParenR"/>
            </a:pPr>
            <a:r xmlns:a="http://schemas.openxmlformats.org/drawingml/2006/main">
              <a:rPr lang="vi" sz="2600">
                <a:latin typeface="+mj-lt"/>
              </a:rPr>
              <a:t>Giá </a:t>
            </a:r>
            <a:r xmlns:a="http://schemas.openxmlformats.org/drawingml/2006/main">
              <a:rPr lang="vi" sz="2600" b="1">
                <a:solidFill>
                  <a:schemeClr val="accent2"/>
                </a:solidFill>
                <a:latin typeface="+mj-lt"/>
                <a:cs typeface="Times New Roman" pitchFamily="18" charset="0"/>
              </a:rPr>
              <a:t>trị trả về </a:t>
            </a:r>
            <a:r xmlns:a="http://schemas.openxmlformats.org/drawingml/2006/main">
              <a:rPr lang="vi" sz="2600">
                <a:latin typeface="+mj-lt"/>
              </a:rPr>
              <a:t>(nếu có) của phương thức này</a:t>
            </a:r>
            <a:endParaRPr xmlns:a="http://schemas.openxmlformats.org/drawingml/2006/main"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Khởi tạo đại biểu</a:t>
            </a:r>
            <a:endParaRPr xmlns:a="http://schemas.openxmlformats.org/drawingml/2006/main"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Truyền đại biểu làm tham số</a:t>
            </a:r>
            <a:endParaRPr xmlns:a="http://schemas.openxmlformats.org/drawingml/2006/main"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1972</Words>
  <Application>Microsoft Office PowerPoint</Application>
  <PresentationFormat>Widescreen</PresentationFormat>
  <Paragraphs>279</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vt:lpstr>
      <vt:lpstr>Courier New</vt:lpstr>
      <vt:lpstr>굴림</vt:lpstr>
      <vt:lpstr>Times New Roman</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 IEnumerable – IEnumerator in details</vt:lpstr>
      <vt:lpstr>IQueryable in .NET</vt:lpstr>
      <vt:lpstr>IQueryable in .NET</vt:lpstr>
      <vt:lpstr> Benefits of Using IQueryable</vt:lpstr>
      <vt:lpstr> LINQ Exercises</vt:lpstr>
      <vt:lpstr> LINQ Exercises</vt:lpstr>
      <vt:lpstr> LINQ 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440</cp:revision>
  <dcterms:created xsi:type="dcterms:W3CDTF">2021-01-25T08:25:31Z</dcterms:created>
  <dcterms:modified xsi:type="dcterms:W3CDTF">2024-04-08T02:03:17Z</dcterms:modified>
</cp:coreProperties>
</file>