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78" r:id="rId3"/>
    <p:sldId id="439" r:id="rId4"/>
    <p:sldId id="521" r:id="rId5"/>
    <p:sldId id="467" r:id="rId6"/>
    <p:sldId id="486" r:id="rId7"/>
    <p:sldId id="522" r:id="rId8"/>
    <p:sldId id="523" r:id="rId9"/>
    <p:sldId id="524" r:id="rId10"/>
    <p:sldId id="525" r:id="rId11"/>
    <p:sldId id="526" r:id="rId12"/>
    <p:sldId id="527" r:id="rId13"/>
    <p:sldId id="495" r:id="rId14"/>
    <p:sldId id="466" r:id="rId15"/>
    <p:sldId id="496" r:id="rId16"/>
    <p:sldId id="497" r:id="rId17"/>
    <p:sldId id="498" r:id="rId18"/>
    <p:sldId id="499" r:id="rId19"/>
    <p:sldId id="500" r:id="rId20"/>
    <p:sldId id="449" r:id="rId21"/>
    <p:sldId id="469" r:id="rId22"/>
    <p:sldId id="493" r:id="rId23"/>
    <p:sldId id="465" r:id="rId24"/>
    <p:sldId id="279" r:id="rId25"/>
    <p:sldId id="281" r:id="rId26"/>
    <p:sldId id="282" r:id="rId27"/>
    <p:sldId id="488" r:id="rId28"/>
    <p:sldId id="489" r:id="rId29"/>
    <p:sldId id="528" r:id="rId30"/>
    <p:sldId id="464" r:id="rId31"/>
    <p:sldId id="472" r:id="rId32"/>
    <p:sldId id="473" r:id="rId33"/>
    <p:sldId id="490" r:id="rId34"/>
    <p:sldId id="491" r:id="rId35"/>
    <p:sldId id="512" r:id="rId36"/>
    <p:sldId id="513" r:id="rId37"/>
    <p:sldId id="511" r:id="rId38"/>
    <p:sldId id="515" r:id="rId39"/>
    <p:sldId id="516" r:id="rId40"/>
    <p:sldId id="517" r:id="rId41"/>
    <p:sldId id="518" r:id="rId42"/>
    <p:sldId id="519" r:id="rId43"/>
    <p:sldId id="520" r:id="rId44"/>
    <p:sldId id="503" r:id="rId45"/>
    <p:sldId id="508" r:id="rId46"/>
    <p:sldId id="504" r:id="rId47"/>
    <p:sldId id="505" r:id="rId48"/>
    <p:sldId id="510" r:id="rId49"/>
    <p:sldId id="501" r:id="rId50"/>
    <p:sldId id="502" r:id="rId51"/>
    <p:sldId id="475" r:id="rId52"/>
    <p:sldId id="506" r:id="rId53"/>
    <p:sldId id="507" r:id="rId54"/>
    <p:sldId id="482" r:id="rId55"/>
    <p:sldId id="541" r:id="rId56"/>
    <p:sldId id="542" r:id="rId57"/>
    <p:sldId id="543" r:id="rId58"/>
    <p:sldId id="544" r:id="rId59"/>
    <p:sldId id="509" r:id="rId60"/>
    <p:sldId id="477" r:id="rId61"/>
    <p:sldId id="479" r:id="rId62"/>
    <p:sldId id="480" r:id="rId63"/>
    <p:sldId id="529" r:id="rId64"/>
    <p:sldId id="530" r:id="rId65"/>
    <p:sldId id="531" r:id="rId66"/>
    <p:sldId id="533" r:id="rId67"/>
    <p:sldId id="534" r:id="rId68"/>
    <p:sldId id="476" r:id="rId69"/>
    <p:sldId id="537" r:id="rId70"/>
    <p:sldId id="536" r:id="rId71"/>
    <p:sldId id="535" r:id="rId72"/>
    <p:sldId id="538" r:id="rId73"/>
    <p:sldId id="539" r:id="rId74"/>
    <p:sldId id="540" r:id="rId75"/>
    <p:sldId id="485" r:id="rId76"/>
    <p:sldId id="545" r:id="rId77"/>
    <p:sldId id="546" r:id="rId78"/>
    <p:sldId id="548" r:id="rId79"/>
    <p:sldId id="547" r:id="rId80"/>
    <p:sldId id="484" r:id="rId81"/>
    <p:sldId id="557" r:id="rId82"/>
    <p:sldId id="549" r:id="rId83"/>
    <p:sldId id="558" r:id="rId84"/>
    <p:sldId id="559" r:id="rId85"/>
    <p:sldId id="560" r:id="rId86"/>
    <p:sldId id="550" r:id="rId87"/>
    <p:sldId id="551" r:id="rId88"/>
    <p:sldId id="552" r:id="rId89"/>
    <p:sldId id="553" r:id="rId90"/>
    <p:sldId id="554" r:id="rId91"/>
    <p:sldId id="555" r:id="rId92"/>
    <p:sldId id="556" r:id="rId93"/>
    <p:sldId id="463" r:id="rId94"/>
    <p:sldId id="468" r:id="rId95"/>
    <p:sldId id="470" r:id="rId96"/>
    <p:sldId id="494" r:id="rId97"/>
    <p:sldId id="483" r:id="rId98"/>
    <p:sldId id="266" r:id="rId99"/>
    <p:sldId id="561" r:id="rId100"/>
  </p:sldIdLst>
  <p:sldSz cx="12192000" cy="6858000"/>
  <p:notesSz cx="6858000" cy="9144000"/>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em Ho Hoan" initials="KHH" lastIdx="1" clrIdx="0">
    <p:extLst>
      <p:ext uri="{19B8F6BF-5375-455C-9EA6-DF929625EA0E}">
        <p15:presenceInfo xmlns:p15="http://schemas.microsoft.com/office/powerpoint/2012/main" userId="S::kiemhh@masterit.vn::404e4310-c71c-4579-be0d-80f127b2e63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889" autoAdjust="0"/>
  </p:normalViewPr>
  <p:slideViewPr>
    <p:cSldViewPr snapToGrid="0">
      <p:cViewPr varScale="1">
        <p:scale>
          <a:sx n="53" d="100"/>
          <a:sy n="53" d="100"/>
        </p:scale>
        <p:origin x="117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262128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13341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3454112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2004091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1801517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916122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1295848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3979125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1615832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162071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469997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1740908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135749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2973631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47</a:t>
            </a:fld>
            <a:endParaRPr lang="en-US"/>
          </a:p>
        </p:txBody>
      </p:sp>
    </p:spTree>
    <p:extLst>
      <p:ext uri="{BB962C8B-B14F-4D97-AF65-F5344CB8AC3E}">
        <p14:creationId xmlns:p14="http://schemas.microsoft.com/office/powerpoint/2010/main" val="1896202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49</a:t>
            </a:fld>
            <a:endParaRPr lang="en-US"/>
          </a:p>
        </p:txBody>
      </p:sp>
    </p:spTree>
    <p:extLst>
      <p:ext uri="{BB962C8B-B14F-4D97-AF65-F5344CB8AC3E}">
        <p14:creationId xmlns:p14="http://schemas.microsoft.com/office/powerpoint/2010/main" val="2696702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54</a:t>
            </a:fld>
            <a:endParaRPr lang="en-US"/>
          </a:p>
        </p:txBody>
      </p:sp>
    </p:spTree>
    <p:extLst>
      <p:ext uri="{BB962C8B-B14F-4D97-AF65-F5344CB8AC3E}">
        <p14:creationId xmlns:p14="http://schemas.microsoft.com/office/powerpoint/2010/main" val="4129736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55</a:t>
            </a:fld>
            <a:endParaRPr lang="en-US"/>
          </a:p>
        </p:txBody>
      </p:sp>
    </p:spTree>
    <p:extLst>
      <p:ext uri="{BB962C8B-B14F-4D97-AF65-F5344CB8AC3E}">
        <p14:creationId xmlns:p14="http://schemas.microsoft.com/office/powerpoint/2010/main" val="2314711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56</a:t>
            </a:fld>
            <a:endParaRPr lang="en-US"/>
          </a:p>
        </p:txBody>
      </p:sp>
    </p:spTree>
    <p:extLst>
      <p:ext uri="{BB962C8B-B14F-4D97-AF65-F5344CB8AC3E}">
        <p14:creationId xmlns:p14="http://schemas.microsoft.com/office/powerpoint/2010/main" val="1852161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57</a:t>
            </a:fld>
            <a:endParaRPr lang="en-US"/>
          </a:p>
        </p:txBody>
      </p:sp>
    </p:spTree>
    <p:extLst>
      <p:ext uri="{BB962C8B-B14F-4D97-AF65-F5344CB8AC3E}">
        <p14:creationId xmlns:p14="http://schemas.microsoft.com/office/powerpoint/2010/main" val="128635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1329587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58</a:t>
            </a:fld>
            <a:endParaRPr lang="en-US"/>
          </a:p>
        </p:txBody>
      </p:sp>
    </p:spTree>
    <p:extLst>
      <p:ext uri="{BB962C8B-B14F-4D97-AF65-F5344CB8AC3E}">
        <p14:creationId xmlns:p14="http://schemas.microsoft.com/office/powerpoint/2010/main" val="3215702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60</a:t>
            </a:fld>
            <a:endParaRPr lang="en-US"/>
          </a:p>
        </p:txBody>
      </p:sp>
    </p:spTree>
    <p:extLst>
      <p:ext uri="{BB962C8B-B14F-4D97-AF65-F5344CB8AC3E}">
        <p14:creationId xmlns:p14="http://schemas.microsoft.com/office/powerpoint/2010/main" val="3519550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61</a:t>
            </a:fld>
            <a:endParaRPr lang="en-US"/>
          </a:p>
        </p:txBody>
      </p:sp>
    </p:spTree>
    <p:extLst>
      <p:ext uri="{BB962C8B-B14F-4D97-AF65-F5344CB8AC3E}">
        <p14:creationId xmlns:p14="http://schemas.microsoft.com/office/powerpoint/2010/main" val="1773763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62</a:t>
            </a:fld>
            <a:endParaRPr lang="en-US"/>
          </a:p>
        </p:txBody>
      </p:sp>
    </p:spTree>
    <p:extLst>
      <p:ext uri="{BB962C8B-B14F-4D97-AF65-F5344CB8AC3E}">
        <p14:creationId xmlns:p14="http://schemas.microsoft.com/office/powerpoint/2010/main" val="2474594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63</a:t>
            </a:fld>
            <a:endParaRPr lang="en-US"/>
          </a:p>
        </p:txBody>
      </p:sp>
    </p:spTree>
    <p:extLst>
      <p:ext uri="{BB962C8B-B14F-4D97-AF65-F5344CB8AC3E}">
        <p14:creationId xmlns:p14="http://schemas.microsoft.com/office/powerpoint/2010/main" val="171928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64</a:t>
            </a:fld>
            <a:endParaRPr lang="en-US"/>
          </a:p>
        </p:txBody>
      </p:sp>
    </p:spTree>
    <p:extLst>
      <p:ext uri="{BB962C8B-B14F-4D97-AF65-F5344CB8AC3E}">
        <p14:creationId xmlns:p14="http://schemas.microsoft.com/office/powerpoint/2010/main" val="1866395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65</a:t>
            </a:fld>
            <a:endParaRPr lang="en-US"/>
          </a:p>
        </p:txBody>
      </p:sp>
    </p:spTree>
    <p:extLst>
      <p:ext uri="{BB962C8B-B14F-4D97-AF65-F5344CB8AC3E}">
        <p14:creationId xmlns:p14="http://schemas.microsoft.com/office/powerpoint/2010/main" val="2295014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66</a:t>
            </a:fld>
            <a:endParaRPr lang="en-US"/>
          </a:p>
        </p:txBody>
      </p:sp>
    </p:spTree>
    <p:extLst>
      <p:ext uri="{BB962C8B-B14F-4D97-AF65-F5344CB8AC3E}">
        <p14:creationId xmlns:p14="http://schemas.microsoft.com/office/powerpoint/2010/main" val="32248453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67</a:t>
            </a:fld>
            <a:endParaRPr lang="en-US"/>
          </a:p>
        </p:txBody>
      </p:sp>
    </p:spTree>
    <p:extLst>
      <p:ext uri="{BB962C8B-B14F-4D97-AF65-F5344CB8AC3E}">
        <p14:creationId xmlns:p14="http://schemas.microsoft.com/office/powerpoint/2010/main" val="3327928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68</a:t>
            </a:fld>
            <a:endParaRPr lang="en-US"/>
          </a:p>
        </p:txBody>
      </p:sp>
    </p:spTree>
    <p:extLst>
      <p:ext uri="{BB962C8B-B14F-4D97-AF65-F5344CB8AC3E}">
        <p14:creationId xmlns:p14="http://schemas.microsoft.com/office/powerpoint/2010/main" val="4239739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21013441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69</a:t>
            </a:fld>
            <a:endParaRPr lang="en-US"/>
          </a:p>
        </p:txBody>
      </p:sp>
    </p:spTree>
    <p:extLst>
      <p:ext uri="{BB962C8B-B14F-4D97-AF65-F5344CB8AC3E}">
        <p14:creationId xmlns:p14="http://schemas.microsoft.com/office/powerpoint/2010/main" val="868986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70</a:t>
            </a:fld>
            <a:endParaRPr lang="en-US"/>
          </a:p>
        </p:txBody>
      </p:sp>
    </p:spTree>
    <p:extLst>
      <p:ext uri="{BB962C8B-B14F-4D97-AF65-F5344CB8AC3E}">
        <p14:creationId xmlns:p14="http://schemas.microsoft.com/office/powerpoint/2010/main" val="2610091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71</a:t>
            </a:fld>
            <a:endParaRPr lang="en-US"/>
          </a:p>
        </p:txBody>
      </p:sp>
    </p:spTree>
    <p:extLst>
      <p:ext uri="{BB962C8B-B14F-4D97-AF65-F5344CB8AC3E}">
        <p14:creationId xmlns:p14="http://schemas.microsoft.com/office/powerpoint/2010/main" val="2353251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75</a:t>
            </a:fld>
            <a:endParaRPr lang="en-US"/>
          </a:p>
        </p:txBody>
      </p:sp>
    </p:spTree>
    <p:extLst>
      <p:ext uri="{BB962C8B-B14F-4D97-AF65-F5344CB8AC3E}">
        <p14:creationId xmlns:p14="http://schemas.microsoft.com/office/powerpoint/2010/main" val="19733602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76</a:t>
            </a:fld>
            <a:endParaRPr lang="en-US"/>
          </a:p>
        </p:txBody>
      </p:sp>
    </p:spTree>
    <p:extLst>
      <p:ext uri="{BB962C8B-B14F-4D97-AF65-F5344CB8AC3E}">
        <p14:creationId xmlns:p14="http://schemas.microsoft.com/office/powerpoint/2010/main" val="39234493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77</a:t>
            </a:fld>
            <a:endParaRPr lang="en-US"/>
          </a:p>
        </p:txBody>
      </p:sp>
    </p:spTree>
    <p:extLst>
      <p:ext uri="{BB962C8B-B14F-4D97-AF65-F5344CB8AC3E}">
        <p14:creationId xmlns:p14="http://schemas.microsoft.com/office/powerpoint/2010/main" val="15662648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78</a:t>
            </a:fld>
            <a:endParaRPr lang="en-US"/>
          </a:p>
        </p:txBody>
      </p:sp>
    </p:spTree>
    <p:extLst>
      <p:ext uri="{BB962C8B-B14F-4D97-AF65-F5344CB8AC3E}">
        <p14:creationId xmlns:p14="http://schemas.microsoft.com/office/powerpoint/2010/main" val="11626765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79</a:t>
            </a:fld>
            <a:endParaRPr lang="en-US"/>
          </a:p>
        </p:txBody>
      </p:sp>
    </p:spTree>
    <p:extLst>
      <p:ext uri="{BB962C8B-B14F-4D97-AF65-F5344CB8AC3E}">
        <p14:creationId xmlns:p14="http://schemas.microsoft.com/office/powerpoint/2010/main" val="1126836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81</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93</a:t>
            </a:fld>
            <a:endParaRPr lang="en-US"/>
          </a:p>
        </p:txBody>
      </p:sp>
    </p:spTree>
    <p:extLst>
      <p:ext uri="{BB962C8B-B14F-4D97-AF65-F5344CB8AC3E}">
        <p14:creationId xmlns:p14="http://schemas.microsoft.com/office/powerpoint/2010/main" val="32031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11472660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94</a:t>
            </a:fld>
            <a:endParaRPr lang="en-US"/>
          </a:p>
        </p:txBody>
      </p:sp>
    </p:spTree>
    <p:extLst>
      <p:ext uri="{BB962C8B-B14F-4D97-AF65-F5344CB8AC3E}">
        <p14:creationId xmlns:p14="http://schemas.microsoft.com/office/powerpoint/2010/main" val="20181995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95</a:t>
            </a:fld>
            <a:endParaRPr lang="en-US"/>
          </a:p>
        </p:txBody>
      </p:sp>
    </p:spTree>
    <p:extLst>
      <p:ext uri="{BB962C8B-B14F-4D97-AF65-F5344CB8AC3E}">
        <p14:creationId xmlns:p14="http://schemas.microsoft.com/office/powerpoint/2010/main" val="12153852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96</a:t>
            </a:fld>
            <a:endParaRPr lang="en-US"/>
          </a:p>
        </p:txBody>
      </p:sp>
    </p:spTree>
    <p:extLst>
      <p:ext uri="{BB962C8B-B14F-4D97-AF65-F5344CB8AC3E}">
        <p14:creationId xmlns:p14="http://schemas.microsoft.com/office/powerpoint/2010/main" val="39342771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97</a:t>
            </a:fld>
            <a:endParaRPr lang="en-US"/>
          </a:p>
        </p:txBody>
      </p:sp>
    </p:spTree>
    <p:extLst>
      <p:ext uri="{BB962C8B-B14F-4D97-AF65-F5344CB8AC3E}">
        <p14:creationId xmlns:p14="http://schemas.microsoft.com/office/powerpoint/2010/main" val="26204220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315663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1497958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3918408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3117582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79E3B6-D5B6-4672-91BB-D9EC758BA7FB}"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91C243-99F3-4AE6-9EF6-B286AE2D0ED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00C1A78E-5A6A-4986-BC7E-138D85178FBE}" type="datetime1">
              <a:rPr lang="en-US" smtClean="0"/>
              <a:t>4/8/2024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3E6890-194A-495C-998E-BBE348E52399}"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19129E-2185-4BD9-BF00-80BEDF4CA094}"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AA5DE1-14C0-447B-8800-89332F8783E5}"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ECC986-59F3-4D36-9211-56CA3CF0A6C1}"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A4E04-A296-48D7-BF90-975BCFD7FE51}"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F1DD2E-55FC-47B1-8CE6-6A2E8495B67D}"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4F2C4A-D4E2-4EAF-AD92-40A4E446AAD7}"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E2882-6CD5-4AE5-9CCB-E0E7879D37BD}" type="datetime1">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8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1445" y="2241458"/>
            <a:ext cx="1121860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latin typeface="Arial" panose="020B0604020202020204" pitchFamily="34" charset="0"/>
                <a:cs typeface="Arial" panose="020B0604020202020204" pitchFamily="34" charset="0"/>
              </a:rPr>
              <a:t> </a:t>
            </a: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Xây dựng ứng dụng Windows Present Foundation (WPF)</a:t>
            </a:r>
            <a:endParaRPr xmlns:a="http://schemas.openxmlformats.org/drawingml/2006/main"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xmlns:a="http://schemas.openxmlformats.org/drawingml/2006/main">
              <a:rPr lang="vi" sz="4000" b="1"/>
              <a:t>Phân cấp lớp cơ bản của các loại WPF</a:t>
            </a:r>
          </a:p>
        </p:txBody>
      </p:sp>
      <p:pic>
        <p:nvPicPr>
          <p:cNvPr id="10" name="Picture 9">
            <a:extLst>
              <a:ext uri="{FF2B5EF4-FFF2-40B4-BE49-F238E27FC236}">
                <a16:creationId xmlns:a16="http://schemas.microsoft.com/office/drawing/2014/main" id="{B74BC0C3-BBEF-40B5-95DA-8AD26AC86EDD}"/>
              </a:ext>
            </a:extLst>
          </p:cNvPr>
          <p:cNvPicPr>
            <a:picLocks noChangeAspect="1"/>
          </p:cNvPicPr>
          <p:nvPr/>
        </p:nvPicPr>
        <p:blipFill>
          <a:blip r:embed="rId2"/>
          <a:stretch>
            <a:fillRect/>
          </a:stretch>
        </p:blipFill>
        <p:spPr>
          <a:xfrm>
            <a:off x="6328061" y="1462429"/>
            <a:ext cx="5853547" cy="4990326"/>
          </a:xfrm>
          <a:prstGeom prst="rect">
            <a:avLst/>
          </a:prstGeom>
        </p:spPr>
      </p:pic>
      <p:sp>
        <p:nvSpPr>
          <p:cNvPr id="12" name="TextBox 11">
            <a:extLst>
              <a:ext uri="{FF2B5EF4-FFF2-40B4-BE49-F238E27FC236}">
                <a16:creationId xmlns:a16="http://schemas.microsoft.com/office/drawing/2014/main" id="{89F08BBF-ADC7-4DF2-8E54-EEE4EF89183C}"/>
              </a:ext>
            </a:extLst>
          </p:cNvPr>
          <p:cNvSpPr txBox="1"/>
          <p:nvPr/>
        </p:nvSpPr>
        <p:spPr>
          <a:xfrm>
            <a:off x="-50433" y="1389692"/>
            <a:ext cx="8103387" cy="1292662"/>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DispatcherObject </a:t>
            </a:r>
            <a:r xmlns:a="http://schemas.openxmlformats.org/drawingml/2006/main">
              <a:rPr lang="vi" sz="2600">
                <a:solidFill>
                  <a:srgbClr val="111111"/>
                </a:solidFill>
                <a:latin typeface="+mj-lt"/>
              </a:rPr>
              <a:t>: Ứng dụng WPF sử dụng mô hình Mối quan hệ đơn luồng (STA) và do đó mọi thành phần UI đều thuộc sở hữu của một luồng duy nhất</a:t>
            </a:r>
          </a:p>
        </p:txBody>
      </p:sp>
      <p:sp>
        <p:nvSpPr>
          <p:cNvPr id="13" name="TextBox 12">
            <a:extLst>
              <a:ext uri="{FF2B5EF4-FFF2-40B4-BE49-F238E27FC236}">
                <a16:creationId xmlns:a16="http://schemas.microsoft.com/office/drawing/2014/main" id="{2D21FAF8-F1DC-41A3-955E-3C9E81A58F68}"/>
              </a:ext>
            </a:extLst>
          </p:cNvPr>
          <p:cNvSpPr txBox="1"/>
          <p:nvPr/>
        </p:nvSpPr>
        <p:spPr>
          <a:xfrm>
            <a:off x="-91997" y="4352834"/>
            <a:ext cx="6399278" cy="2092881"/>
          </a:xfrm>
          <a:prstGeom prst="rect">
            <a:avLst/>
          </a:prstGeom>
          <a:noFill/>
        </p:spPr>
        <p:txBody>
          <a:bodyPr wrap="square">
            <a:spAutoFit/>
          </a:bodyPr>
          <a:lstStyle/>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Visual </a:t>
            </a:r>
            <a:r xmlns:a="http://schemas.openxmlformats.org/drawingml/2006/main">
              <a:rPr lang="vi" sz="2600">
                <a:solidFill>
                  <a:srgbClr val="111111"/>
                </a:solidFill>
                <a:latin typeface="+mj-lt"/>
              </a:rPr>
              <a:t>: Lớp Visual xác định tất cả các thuộc tính cần thiết để hiển thị, cắt bớt, chuyển đổi, giới hạn và kiểm tra lần truy cập. Tất cả các control giao diện người dùng như Button, ListBox đều xuất phát từ lớp này</a:t>
            </a:r>
          </a:p>
        </p:txBody>
      </p:sp>
      <p:sp>
        <p:nvSpPr>
          <p:cNvPr id="14" name="TextBox 13">
            <a:extLst>
              <a:ext uri="{FF2B5EF4-FFF2-40B4-BE49-F238E27FC236}">
                <a16:creationId xmlns:a16="http://schemas.microsoft.com/office/drawing/2014/main" id="{6E644B3D-54BE-40A1-AAD7-42946B8CE704}"/>
              </a:ext>
            </a:extLst>
          </p:cNvPr>
          <p:cNvSpPr txBox="1"/>
          <p:nvPr/>
        </p:nvSpPr>
        <p:spPr>
          <a:xfrm>
            <a:off x="-71214" y="2670465"/>
            <a:ext cx="8103386" cy="1692771"/>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DependencyObject </a:t>
            </a:r>
            <a:r xmlns:a="http://schemas.openxmlformats.org/drawingml/2006/main">
              <a:rPr lang="vi" sz="2600">
                <a:solidFill>
                  <a:srgbClr val="111111"/>
                </a:solidFill>
                <a:latin typeface="+mj-lt"/>
              </a:rPr>
              <a:t>: WPF đã giới thiệu một hệ thống thuộc tính mới gọi là Thuộc tính phụ thuộc có các tính năng như thông báo thay đổi, hỗ trợ liên kết dữ liệu, thuộc tính đính kèm, v.v.</a:t>
            </a:r>
          </a:p>
        </p:txBody>
      </p:sp>
    </p:spTree>
    <p:extLst>
      <p:ext uri="{BB962C8B-B14F-4D97-AF65-F5344CB8AC3E}">
        <p14:creationId xmlns:p14="http://schemas.microsoft.com/office/powerpoint/2010/main" val="66480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xmlns:a="http://schemas.openxmlformats.org/drawingml/2006/main">
              <a:rPr lang="vi" sz="4000" b="1"/>
              <a:t>Phân cấp lớp cơ bản của các loại WPF</a:t>
            </a:r>
          </a:p>
        </p:txBody>
      </p:sp>
      <p:sp>
        <p:nvSpPr>
          <p:cNvPr id="12" name="TextBox 11">
            <a:extLst>
              <a:ext uri="{FF2B5EF4-FFF2-40B4-BE49-F238E27FC236}">
                <a16:creationId xmlns:a16="http://schemas.microsoft.com/office/drawing/2014/main" id="{89F08BBF-ADC7-4DF2-8E54-EEE4EF89183C}"/>
              </a:ext>
            </a:extLst>
          </p:cNvPr>
          <p:cNvSpPr txBox="1"/>
          <p:nvPr/>
        </p:nvSpPr>
        <p:spPr>
          <a:xfrm>
            <a:off x="0" y="1489447"/>
            <a:ext cx="12010369" cy="5016758"/>
          </a:xfrm>
          <a:prstGeom prst="rect">
            <a:avLst/>
          </a:prstGeom>
          <a:noFill/>
        </p:spPr>
        <p:txBody>
          <a:bodyPr wrap="square">
            <a:spAutoFit/>
          </a:bodyPr>
          <a:lstStyle/>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UIElement </a:t>
            </a:r>
            <a:r xmlns:a="http://schemas.openxmlformats.org/drawingml/2006/main">
              <a:rPr lang="vi" sz="2600">
                <a:solidFill>
                  <a:srgbClr val="111111"/>
                </a:solidFill>
                <a:latin typeface="+mj-lt"/>
              </a:rPr>
              <a:t>: Lớp này thêm chức năng cơ bản của bố cục, đầu vào, tiêu điểm và sự kiện vào các thành phần UI và đặt nền tảng cơ bản của quy trình bố cục</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FrameworkElement </a:t>
            </a:r>
            <a:r xmlns:a="http://schemas.openxmlformats.org/drawingml/2006/main">
              <a:rPr lang="vi" sz="2600">
                <a:solidFill>
                  <a:srgbClr val="111111"/>
                </a:solidFill>
                <a:latin typeface="+mj-lt"/>
              </a:rPr>
              <a:t>: Lớp này mở rộng chức năng do UIElement cung cấp và ghi đè bố cục để triển khai ở cấp khung</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Shapes </a:t>
            </a:r>
            <a:r xmlns:a="http://schemas.openxmlformats.org/drawingml/2006/main">
              <a:rPr lang="vi" sz="2600">
                <a:solidFill>
                  <a:srgbClr val="111111"/>
                </a:solidFill>
                <a:latin typeface="+mj-lt"/>
              </a:rPr>
              <a:t>: Lớp này là lớp cơ sở cho các phần tử hình dạng như Line, Ellipse, Polygon, Path, v.v.</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Điều khiển </a:t>
            </a:r>
            <a:r xmlns:a="http://schemas.openxmlformats.org/drawingml/2006/main">
              <a:rPr lang="vi" sz="2600">
                <a:solidFill>
                  <a:srgbClr val="111111"/>
                </a:solidFill>
                <a:latin typeface="+mj-lt"/>
              </a:rPr>
              <a:t>: Không gian tên này chứa tất cả các thành phần giúp tương tác với người dùng. Một số điều khiển như Hộp văn bản, Nút, Hộp danh sách, Menu, v.v. có trong không gian tên này. Hỗ trợ phông chữ, màu nền và giao diện điều khiển thông qua hỗ trợ mẫu được thêm vào từ không gian tên này</a:t>
            </a:r>
          </a:p>
        </p:txBody>
      </p:sp>
    </p:spTree>
    <p:extLst>
      <p:ext uri="{BB962C8B-B14F-4D97-AF65-F5344CB8AC3E}">
        <p14:creationId xmlns:p14="http://schemas.microsoft.com/office/powerpoint/2010/main" val="156545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3D680DF-68C7-4376-843E-47643A4944AB}"/>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8" name="Title 1">
            <a:extLst>
              <a:ext uri="{FF2B5EF4-FFF2-40B4-BE49-F238E27FC236}">
                <a16:creationId xmlns:a16="http://schemas.microsoft.com/office/drawing/2014/main" id="{9E27D1F5-995B-4CD7-92A7-B5722BDFF8C6}"/>
              </a:ext>
            </a:extLst>
          </p:cNvPr>
          <p:cNvSpPr>
            <a:spLocks noGrp="1"/>
          </p:cNvSpPr>
          <p:nvPr>
            <p:ph type="title"/>
          </p:nvPr>
        </p:nvSpPr>
        <p:spPr>
          <a:xfrm>
            <a:off x="329882" y="685676"/>
            <a:ext cx="9458353" cy="575433"/>
          </a:xfrm>
        </p:spPr>
        <p:txBody>
          <a:bodyPr>
            <a:noAutofit/>
          </a:bodyPr>
          <a:lstStyle/>
          <a:p>
            <a:r xmlns:a="http://schemas.openxmlformats.org/drawingml/2006/main">
              <a:rPr lang="vi" sz="4000" b="1"/>
              <a:t>Phân cấp lớp cơ bản của các loại WPF</a:t>
            </a:r>
          </a:p>
        </p:txBody>
      </p:sp>
      <p:sp>
        <p:nvSpPr>
          <p:cNvPr id="12" name="TextBox 11">
            <a:extLst>
              <a:ext uri="{FF2B5EF4-FFF2-40B4-BE49-F238E27FC236}">
                <a16:creationId xmlns:a16="http://schemas.microsoft.com/office/drawing/2014/main" id="{89F08BBF-ADC7-4DF2-8E54-EEE4EF89183C}"/>
              </a:ext>
            </a:extLst>
          </p:cNvPr>
          <p:cNvSpPr txBox="1"/>
          <p:nvPr/>
        </p:nvSpPr>
        <p:spPr>
          <a:xfrm>
            <a:off x="-72736" y="1390286"/>
            <a:ext cx="12209318" cy="5047536"/>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ContentControl </a:t>
            </a:r>
            <a:r xmlns:a="http://schemas.openxmlformats.org/drawingml/2006/main">
              <a:rPr lang="vi" sz="2600">
                <a:solidFill>
                  <a:srgbClr val="111111"/>
                </a:solidFill>
                <a:latin typeface="+mj-lt"/>
              </a:rPr>
              <a:t>: Đây là lớp cơ sở cho tất cả các điều khiển chỉ hỗ trợ một nội dung. Điều khiển từ Nhãn, Nút, Windows, v.v. Có thể nâng cao hình thức của điều khiển bằng cách sử dụng mẫu dữ liệu</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ItemsControl </a:t>
            </a:r>
            <a:r xmlns:a="http://schemas.openxmlformats.org/drawingml/2006/main">
              <a:rPr lang="vi" sz="2600">
                <a:solidFill>
                  <a:srgbClr val="111111"/>
                </a:solidFill>
                <a:latin typeface="+mj-lt"/>
              </a:rPr>
              <a:t>: Đây là lớp cơ sở cho tất cả các điều khiển hiển thị danh sách các mục và bao gồm các điều khiển như ListBox, TreeView, Menu, Thanh công cụ, v.v. ControlTemplate có thể được sử dụng để thay đổi giao diện của điều khiển và ItemsTemplate có thể được áp dụng để xác định cách các đối tượng sẽ được hiển thị trên điều khiển</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Panel </a:t>
            </a:r>
            <a:r xmlns:a="http://schemas.openxmlformats.org/drawingml/2006/main">
              <a:rPr lang="vi" sz="2600">
                <a:solidFill>
                  <a:srgbClr val="111111"/>
                </a:solidFill>
                <a:latin typeface="+mj-lt"/>
              </a:rPr>
              <a:t>: Lớp này là lớp cơ sở của tất cả các thành phần vùng chứa bố cục. Lớp này có thể lưu trữ các đối tượng con và cung cấp dịch vụ để định vị và sắp xếp các đối tượng con trong giao diện người dùng. Các điều khiển như Grid, Canvas, DockPanel, StackPanel, WrapPanel, v.v đều bắt nguồn từ lớp này</a:t>
            </a:r>
          </a:p>
        </p:txBody>
      </p:sp>
    </p:spTree>
    <p:extLst>
      <p:ext uri="{BB962C8B-B14F-4D97-AF65-F5344CB8AC3E}">
        <p14:creationId xmlns:p14="http://schemas.microsoft.com/office/powerpoint/2010/main" val="336830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xmlns:a="http://schemas.openxmlformats.org/drawingml/2006/main">
              <a:rPr lang="vi" sz="4000" b="1"/>
              <a:t>Khả năng và tính năng của WPF</a:t>
            </a:r>
            <a:endParaRPr xmlns:a="http://schemas.openxmlformats.org/drawingml/2006/main"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31527" y="1592764"/>
            <a:ext cx="12147327" cy="4601260"/>
          </a:xfrm>
          <a:prstGeom prst="rect">
            <a:avLst/>
          </a:prstGeom>
          <a:noFill/>
        </p:spPr>
        <p:txBody>
          <a:bodyPr wrap="square">
            <a:spAutoFit/>
          </a:bodyPr>
          <a:lstStyle/>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Cung cấp sự phân tách mối quan tâm thông qua XAML</a:t>
            </a:r>
          </a:p>
          <a:p>
            <a:pPr xmlns:a="http://schemas.openxmlformats.org/drawingml/2006/main" marL="514350" indent="-230188">
              <a:spcBef>
                <a:spcPts val="1200"/>
              </a:spcBef>
              <a:spcAft>
                <a:spcPts val="1200"/>
              </a:spcAft>
              <a:buClr>
                <a:srgbClr val="973735"/>
              </a:buClr>
              <a:buSzPct val="70000"/>
              <a:buFont typeface="Wingdings" panose="05000000000000000000" pitchFamily="2" charset="2"/>
              <a:buChar char="§"/>
              <a:tabLst>
                <a:tab pos="241300" algn="l"/>
              </a:tabLst>
              <a:defRPr/>
            </a:pPr>
            <a:r xmlns:a="http://schemas.openxmlformats.org/drawingml/2006/main">
              <a:rPr lang="vi" sz="2300"/>
              <a:t>Một trong những lợi ích hấp dẫn nhất là WPF cung cấp một cách để tách biệt rõ ràng giao diện của ứng dụng GUI khỏi logic lập trình.</a:t>
            </a:r>
          </a:p>
          <a:p>
            <a:pPr xmlns:a="http://schemas.openxmlformats.org/drawingml/2006/main" marL="514350" indent="-230188" algn="just">
              <a:spcBef>
                <a:spcPts val="1200"/>
              </a:spcBef>
              <a:spcAft>
                <a:spcPts val="1200"/>
              </a:spcAft>
              <a:buClr>
                <a:srgbClr val="973735"/>
              </a:buClr>
              <a:buSzPct val="70000"/>
              <a:buFont typeface="Wingdings" panose="05000000000000000000" pitchFamily="2" charset="2"/>
              <a:buChar char="§"/>
              <a:tabLst>
                <a:tab pos="241300" algn="l"/>
              </a:tabLst>
              <a:defRPr/>
            </a:pPr>
            <a:r xmlns:a="http://schemas.openxmlformats.org/drawingml/2006/main">
              <a:rPr lang="vi" sz="2300"/>
              <a:t>Sử dụng XAML, có thể xác định giao diện người dùng của ứng dụng thông qua đánh dấu XML. Đánh dấu này (lý tưởng nhất là được tạo bằng các công cụ như Microsoft Visual Studio hoặc Blend cho Visual Studio) sau đó có thể được kết nối với tệp mã C# có liên quan để cung cấp nội dung cốt lõi về chức năng của chương trình</a:t>
            </a:r>
          </a:p>
          <a:p>
            <a:pPr xmlns:a="http://schemas.openxmlformats.org/drawingml/2006/main" marL="514350" indent="-230188" algn="just">
              <a:spcBef>
                <a:spcPts val="1200"/>
              </a:spcBef>
              <a:spcAft>
                <a:spcPts val="1200"/>
              </a:spcAft>
              <a:buClr>
                <a:srgbClr val="973735"/>
              </a:buClr>
              <a:buSzPct val="70000"/>
              <a:buFont typeface="Wingdings" panose="05000000000000000000" pitchFamily="2" charset="2"/>
              <a:buChar char="§"/>
              <a:tabLst>
                <a:tab pos="241300" algn="l"/>
              </a:tabLst>
              <a:defRPr/>
            </a:pPr>
            <a:r xmlns:a="http://schemas.openxmlformats.org/drawingml/2006/main">
              <a:rPr lang="vi" sz="2300"/>
              <a:t>XAML cho phép chúng tôi xác định không chỉ các thành phần UI đơn giản (nút, lưới, hộp danh sách, v.v.) trong đánh dấu mà còn cả đồ họa 2D và 3D tương tác, hoạt ảnh, logic liên kết dữ liệu và chức năng đa phương tiện (chẳng hạn như phát lại video)</a:t>
            </a:r>
          </a:p>
        </p:txBody>
      </p:sp>
    </p:spTree>
    <p:extLst>
      <p:ext uri="{BB962C8B-B14F-4D97-AF65-F5344CB8AC3E}">
        <p14:creationId xmlns:p14="http://schemas.microsoft.com/office/powerpoint/2010/main" val="2000835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grpSp>
        <p:nvGrpSpPr>
          <p:cNvPr id="12" name="Group 11">
            <a:extLst>
              <a:ext uri="{FF2B5EF4-FFF2-40B4-BE49-F238E27FC236}">
                <a16:creationId xmlns:a16="http://schemas.microsoft.com/office/drawing/2014/main" id="{482702AA-F868-405E-A67A-AEFBB1A626F2}"/>
              </a:ext>
            </a:extLst>
          </p:cNvPr>
          <p:cNvGrpSpPr/>
          <p:nvPr/>
        </p:nvGrpSpPr>
        <p:grpSpPr>
          <a:xfrm>
            <a:off x="755380" y="1168400"/>
            <a:ext cx="10590753" cy="5178136"/>
            <a:chOff x="672252" y="1168400"/>
            <a:chExt cx="10590753" cy="5178136"/>
          </a:xfrm>
        </p:grpSpPr>
        <p:sp>
          <p:nvSpPr>
            <p:cNvPr id="13" name="AutoShape 15">
              <a:extLst>
                <a:ext uri="{FF2B5EF4-FFF2-40B4-BE49-F238E27FC236}">
                  <a16:creationId xmlns:a16="http://schemas.microsoft.com/office/drawing/2014/main" id="{50D76696-C57D-47DD-9CBD-8110BF3AD27D}"/>
                </a:ext>
              </a:extLst>
            </p:cNvPr>
            <p:cNvSpPr>
              <a:spLocks noChangeArrowheads="1"/>
            </p:cNvSpPr>
            <p:nvPr/>
          </p:nvSpPr>
          <p:spPr bwMode="auto">
            <a:xfrm>
              <a:off x="672252" y="1168400"/>
              <a:ext cx="6905625" cy="297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algn="ctr" defTabSz="457200">
                <a:defRPr>
                  <a:solidFill>
                    <a:schemeClr val="tx1"/>
                  </a:solidFill>
                  <a:latin typeface="Verdana" panose="020B0604030504040204" pitchFamily="34" charset="0"/>
                </a:defRPr>
              </a:lvl1pPr>
              <a:lvl2pPr marL="742950" indent="-285750" algn="ctr" defTabSz="457200">
                <a:defRPr>
                  <a:solidFill>
                    <a:schemeClr val="tx1"/>
                  </a:solidFill>
                  <a:latin typeface="Verdana" panose="020B0604030504040204" pitchFamily="34" charset="0"/>
                </a:defRPr>
              </a:lvl2pPr>
              <a:lvl3pPr marL="1143000" indent="-228600" algn="ctr" defTabSz="457200">
                <a:defRPr>
                  <a:solidFill>
                    <a:schemeClr val="tx1"/>
                  </a:solidFill>
                  <a:latin typeface="Verdana" panose="020B0604030504040204" pitchFamily="34" charset="0"/>
                </a:defRPr>
              </a:lvl3pPr>
              <a:lvl4pPr marL="1600200" indent="-228600" algn="ctr" defTabSz="457200">
                <a:defRPr>
                  <a:solidFill>
                    <a:schemeClr val="tx1"/>
                  </a:solidFill>
                  <a:latin typeface="Verdana" panose="020B0604030504040204" pitchFamily="34" charset="0"/>
                </a:defRPr>
              </a:lvl4pPr>
              <a:lvl5pPr marL="2057400" indent="-228600" algn="ctr" defTabSz="457200">
                <a:defRPr>
                  <a:solidFill>
                    <a:schemeClr val="tx1"/>
                  </a:solidFill>
                  <a:latin typeface="Verdana" panose="020B0604030504040204" pitchFamily="34" charset="0"/>
                </a:defRPr>
              </a:lvl5pPr>
              <a:lvl6pPr marL="2514600" indent="-228600" algn="ctr" defTabSz="457200" eaLnBrk="0" fontAlgn="base" hangingPunct="0">
                <a:spcBef>
                  <a:spcPct val="0"/>
                </a:spcBef>
                <a:spcAft>
                  <a:spcPct val="0"/>
                </a:spcAft>
                <a:defRPr>
                  <a:solidFill>
                    <a:schemeClr val="tx1"/>
                  </a:solidFill>
                  <a:latin typeface="Verdana" panose="020B0604030504040204" pitchFamily="34" charset="0"/>
                </a:defRPr>
              </a:lvl6pPr>
              <a:lvl7pPr marL="2971800" indent="-228600" algn="ctr" defTabSz="457200" eaLnBrk="0" fontAlgn="base" hangingPunct="0">
                <a:spcBef>
                  <a:spcPct val="0"/>
                </a:spcBef>
                <a:spcAft>
                  <a:spcPct val="0"/>
                </a:spcAft>
                <a:defRPr>
                  <a:solidFill>
                    <a:schemeClr val="tx1"/>
                  </a:solidFill>
                  <a:latin typeface="Verdana" panose="020B0604030504040204" pitchFamily="34" charset="0"/>
                </a:defRPr>
              </a:lvl7pPr>
              <a:lvl8pPr marL="3429000" indent="-228600" algn="ctr" defTabSz="457200" eaLnBrk="0" fontAlgn="base" hangingPunct="0">
                <a:spcBef>
                  <a:spcPct val="0"/>
                </a:spcBef>
                <a:spcAft>
                  <a:spcPct val="0"/>
                </a:spcAft>
                <a:defRPr>
                  <a:solidFill>
                    <a:schemeClr val="tx1"/>
                  </a:solidFill>
                  <a:latin typeface="Verdana" panose="020B0604030504040204" pitchFamily="34" charset="0"/>
                </a:defRPr>
              </a:lvl8pPr>
              <a:lvl9pPr marL="3886200" indent="-228600" algn="ctr" defTabSz="457200" eaLnBrk="0" fontAlgn="base" hangingPunct="0">
                <a:spcBef>
                  <a:spcPct val="0"/>
                </a:spcBef>
                <a:spcAft>
                  <a:spcPct val="0"/>
                </a:spcAft>
                <a:defRPr>
                  <a:solidFill>
                    <a:schemeClr val="tx1"/>
                  </a:solidFill>
                  <a:latin typeface="Verdana" panose="020B0604030504040204" pitchFamily="34" charset="0"/>
                </a:defRPr>
              </a:lvl9pPr>
            </a:lstStyle>
            <a:p>
              <a:pPr xmlns:a="http://schemas.openxmlformats.org/drawingml/2006/main" algn="l" eaLnBrk="1" hangingPunct="1">
                <a:lnSpc>
                  <a:spcPct val="90000"/>
                </a:lnSpc>
                <a:buClr>
                  <a:schemeClr val="hlink"/>
                </a:buClr>
                <a:buSzPct val="90000"/>
              </a:pPr>
              <a:r xmlns:a="http://schemas.openxmlformats.org/drawingml/2006/main">
                <a:rPr lang="vi" altLang="en-US" sz="2000">
                  <a:latin typeface="Consolas" panose="020B0609020204030204" pitchFamily="49" charset="0"/>
                </a:rPr>
                <a:t>&lt;Cửa sổ ... &gt;</a:t>
              </a:r>
            </a:p>
            <a:p>
              <a:pPr xmlns:a="http://schemas.openxmlformats.org/drawingml/2006/main" algn="l" eaLnBrk="1" hangingPunct="1">
                <a:lnSpc>
                  <a:spcPct val="90000"/>
                </a:lnSpc>
                <a:buClr>
                  <a:schemeClr val="hlink"/>
                </a:buClr>
                <a:buSzPct val="90000"/>
              </a:pPr>
              <a:r xmlns:a="http://schemas.openxmlformats.org/drawingml/2006/main">
                <a:rPr lang="vi" altLang="en-US" sz="2000">
                  <a:latin typeface="Consolas" panose="020B0609020204030204" pitchFamily="49" charset="0"/>
                </a:rPr>
                <a:t>...</a:t>
              </a:r>
            </a:p>
            <a:p>
              <a:pPr xmlns:a="http://schemas.openxmlformats.org/drawingml/2006/main" algn="l" eaLnBrk="1" hangingPunct="1">
                <a:lnSpc>
                  <a:spcPct val="90000"/>
                </a:lnSpc>
                <a:buClr>
                  <a:schemeClr val="hlink"/>
                </a:buClr>
                <a:buSzPct val="90000"/>
              </a:pPr>
              <a:r xmlns:a="http://schemas.openxmlformats.org/drawingml/2006/main">
                <a:rPr lang="vi" altLang="en-US" sz="2000">
                  <a:latin typeface="Consolas" panose="020B0609020204030204" pitchFamily="49" charset="0"/>
                </a:rPr>
                <a:t>&lt;Nhãn&gt;Nhãn&lt;/Label&gt;</a:t>
              </a:r>
            </a:p>
            <a:p>
              <a:pPr xmlns:a="http://schemas.openxmlformats.org/drawingml/2006/main" algn="l" eaLnBrk="1" hangingPunct="1">
                <a:lnSpc>
                  <a:spcPct val="90000"/>
                </a:lnSpc>
                <a:buClr>
                  <a:schemeClr val="hlink"/>
                </a:buClr>
                <a:buSzPct val="90000"/>
              </a:pPr>
              <a:r xmlns:a="http://schemas.openxmlformats.org/drawingml/2006/main">
                <a:rPr lang="vi" altLang="en-US" sz="2000">
                  <a:latin typeface="Consolas" panose="020B0609020204030204" pitchFamily="49" charset="0"/>
                </a:rPr>
                <a:t>&lt;TextBox&gt;Hộp văn bản&lt;/TextBox&gt;</a:t>
              </a:r>
            </a:p>
            <a:p>
              <a:pPr xmlns:a="http://schemas.openxmlformats.org/drawingml/2006/main" algn="l" eaLnBrk="1" hangingPunct="1">
                <a:lnSpc>
                  <a:spcPct val="90000"/>
                </a:lnSpc>
                <a:buClr>
                  <a:schemeClr val="hlink"/>
                </a:buClr>
                <a:buSzPct val="90000"/>
              </a:pPr>
              <a:r xmlns:a="http://schemas.openxmlformats.org/drawingml/2006/main">
                <a:rPr lang="vi" altLang="en-US" sz="2000">
                  <a:latin typeface="Consolas" panose="020B0609020204030204" pitchFamily="49" charset="0"/>
                </a:rPr>
                <a:t>&lt;RichTextBox ... /&gt; &lt;RadioButton&gt;Nút Radio&lt;/RadioButton&gt;</a:t>
              </a:r>
            </a:p>
            <a:p>
              <a:pPr xmlns:a="http://schemas.openxmlformats.org/drawingml/2006/main" algn="l" eaLnBrk="1" hangingPunct="1">
                <a:lnSpc>
                  <a:spcPct val="90000"/>
                </a:lnSpc>
                <a:buClr>
                  <a:schemeClr val="hlink"/>
                </a:buClr>
                <a:buSzPct val="90000"/>
              </a:pPr>
              <a:r xmlns:a="http://schemas.openxmlformats.org/drawingml/2006/main">
                <a:rPr lang="vi" altLang="en-US" sz="2000">
                  <a:latin typeface="Consolas" panose="020B0609020204030204" pitchFamily="49" charset="0"/>
                </a:rPr>
                <a:t>&lt;CheckBox&gt;Hộp kiểm&lt;/CheckBox&gt;</a:t>
              </a:r>
            </a:p>
            <a:p>
              <a:pPr xmlns:a="http://schemas.openxmlformats.org/drawingml/2006/main" algn="l" eaLnBrk="1" hangingPunct="1">
                <a:lnSpc>
                  <a:spcPct val="90000"/>
                </a:lnSpc>
                <a:buClr>
                  <a:schemeClr val="hlink"/>
                </a:buClr>
                <a:buSzPct val="90000"/>
              </a:pPr>
              <a:r xmlns:a="http://schemas.openxmlformats.org/drawingml/2006/main">
                <a:rPr lang="vi" altLang="en-US" sz="2000">
                  <a:latin typeface="Consolas" panose="020B0609020204030204" pitchFamily="49" charset="0"/>
                </a:rPr>
                <a:t>&lt;Nút&gt;Nút&lt;/Button&gt;</a:t>
              </a:r>
            </a:p>
            <a:p>
              <a:pPr algn="l" eaLnBrk="1" hangingPunct="1">
                <a:lnSpc>
                  <a:spcPct val="90000"/>
                </a:lnSpc>
                <a:buClr>
                  <a:schemeClr val="hlink"/>
                </a:buClr>
                <a:buSzPct val="90000"/>
              </a:pPr>
              <a:endParaRPr lang="en-US" altLang="en-US" sz="2000">
                <a:latin typeface="Consolas" panose="020B0609020204030204" pitchFamily="49" charset="0"/>
              </a:endParaRPr>
            </a:p>
            <a:p>
              <a:pPr xmlns:a="http://schemas.openxmlformats.org/drawingml/2006/main" algn="l" eaLnBrk="1" hangingPunct="1">
                <a:lnSpc>
                  <a:spcPct val="90000"/>
                </a:lnSpc>
                <a:buClr>
                  <a:schemeClr val="hlink"/>
                </a:buClr>
                <a:buSzPct val="90000"/>
              </a:pPr>
              <a:r xmlns:a="http://schemas.openxmlformats.org/drawingml/2006/main">
                <a:rPr lang="vi" altLang="en-US" sz="2000">
                  <a:latin typeface="Consolas" panose="020B0609020204030204" pitchFamily="49" charset="0"/>
                </a:rPr>
                <a:t>&lt;/Cửa sổ&gt;</a:t>
              </a:r>
            </a:p>
          </p:txBody>
        </p:sp>
        <p:pic>
          <p:nvPicPr>
            <p:cNvPr id="14" name="Picture 2">
              <a:extLst>
                <a:ext uri="{FF2B5EF4-FFF2-40B4-BE49-F238E27FC236}">
                  <a16:creationId xmlns:a16="http://schemas.microsoft.com/office/drawing/2014/main" id="{75105A84-35D1-4804-8813-9FF99A1FFECE}"/>
                </a:ext>
              </a:extLst>
            </p:cNvPr>
            <p:cNvPicPr>
              <a:picLocks noChangeAspect="1" noChangeArrowheads="1"/>
            </p:cNvPicPr>
            <p:nvPr/>
          </p:nvPicPr>
          <p:blipFill>
            <a:blip r:embed="rId3"/>
            <a:srcRect/>
            <a:stretch>
              <a:fillRect/>
            </a:stretch>
          </p:blipFill>
          <p:spPr bwMode="auto">
            <a:xfrm>
              <a:off x="7900680" y="3755736"/>
              <a:ext cx="3362325" cy="2590800"/>
            </a:xfrm>
            <a:prstGeom prst="rect">
              <a:avLst/>
            </a:prstGeom>
            <a:ln>
              <a:noFill/>
            </a:ln>
            <a:effectLst>
              <a:outerShdw blurRad="292100" dist="139700" dir="2700000" algn="tl" rotWithShape="0">
                <a:srgbClr val="333333">
                  <a:alpha val="65000"/>
                </a:srgbClr>
              </a:outerShdw>
            </a:effectLst>
          </p:spPr>
        </p:pic>
        <p:sp>
          <p:nvSpPr>
            <p:cNvPr id="15" name="Freeform 5">
              <a:extLst>
                <a:ext uri="{FF2B5EF4-FFF2-40B4-BE49-F238E27FC236}">
                  <a16:creationId xmlns:a16="http://schemas.microsoft.com/office/drawing/2014/main" id="{1A0F800B-A25A-4574-BD66-0F88FBD82F22}"/>
                </a:ext>
              </a:extLst>
            </p:cNvPr>
            <p:cNvSpPr>
              <a:spLocks/>
            </p:cNvSpPr>
            <p:nvPr/>
          </p:nvSpPr>
          <p:spPr bwMode="auto">
            <a:xfrm rot="20700000" flipH="1">
              <a:off x="4573323" y="3691674"/>
              <a:ext cx="3187359" cy="2116053"/>
            </a:xfrm>
            <a:custGeom>
              <a:avLst/>
              <a:gdLst>
                <a:gd name="T0" fmla="*/ 2147483646 w 1036"/>
                <a:gd name="T1" fmla="*/ 2147483646 h 959"/>
                <a:gd name="T2" fmla="*/ 2147483646 w 1036"/>
                <a:gd name="T3" fmla="*/ 2147483646 h 959"/>
                <a:gd name="T4" fmla="*/ 2147483646 w 1036"/>
                <a:gd name="T5" fmla="*/ 2147483646 h 959"/>
                <a:gd name="T6" fmla="*/ 2147483646 w 1036"/>
                <a:gd name="T7" fmla="*/ 2147483646 h 959"/>
                <a:gd name="T8" fmla="*/ 2147483646 w 1036"/>
                <a:gd name="T9" fmla="*/ 2147483646 h 959"/>
                <a:gd name="T10" fmla="*/ 2147483646 w 1036"/>
                <a:gd name="T11" fmla="*/ 2147483646 h 959"/>
                <a:gd name="T12" fmla="*/ 2147483646 w 1036"/>
                <a:gd name="T13" fmla="*/ 2147483646 h 959"/>
                <a:gd name="T14" fmla="*/ 2147483646 w 1036"/>
                <a:gd name="T15" fmla="*/ 2147483646 h 959"/>
                <a:gd name="T16" fmla="*/ 2147483646 w 1036"/>
                <a:gd name="T17" fmla="*/ 2147483646 h 959"/>
                <a:gd name="T18" fmla="*/ 2147483646 w 1036"/>
                <a:gd name="T19" fmla="*/ 2147483646 h 959"/>
                <a:gd name="T20" fmla="*/ 2147483646 w 1036"/>
                <a:gd name="T21" fmla="*/ 2147483646 h 959"/>
                <a:gd name="T22" fmla="*/ 2147483646 w 1036"/>
                <a:gd name="T23" fmla="*/ 2147483646 h 959"/>
                <a:gd name="T24" fmla="*/ 2147483646 w 1036"/>
                <a:gd name="T25" fmla="*/ 2147483646 h 959"/>
                <a:gd name="T26" fmla="*/ 2147483646 w 1036"/>
                <a:gd name="T27" fmla="*/ 2147483646 h 959"/>
                <a:gd name="T28" fmla="*/ 2147483646 w 1036"/>
                <a:gd name="T29" fmla="*/ 2147483646 h 959"/>
                <a:gd name="T30" fmla="*/ 2147483646 w 1036"/>
                <a:gd name="T31" fmla="*/ 2147483646 h 959"/>
                <a:gd name="T32" fmla="*/ 2147483646 w 1036"/>
                <a:gd name="T33" fmla="*/ 2147483646 h 959"/>
                <a:gd name="T34" fmla="*/ 2147483646 w 1036"/>
                <a:gd name="T35" fmla="*/ 2147483646 h 959"/>
                <a:gd name="T36" fmla="*/ 2147483646 w 1036"/>
                <a:gd name="T37" fmla="*/ 2147483646 h 959"/>
                <a:gd name="T38" fmla="*/ 2147483646 w 1036"/>
                <a:gd name="T39" fmla="*/ 2147483646 h 959"/>
                <a:gd name="T40" fmla="*/ 2147483646 w 1036"/>
                <a:gd name="T41" fmla="*/ 2147483646 h 959"/>
                <a:gd name="T42" fmla="*/ 2147483646 w 1036"/>
                <a:gd name="T43" fmla="*/ 2147483646 h 959"/>
                <a:gd name="T44" fmla="*/ 2147483646 w 1036"/>
                <a:gd name="T45" fmla="*/ 2147483646 h 959"/>
                <a:gd name="T46" fmla="*/ 2147483646 w 1036"/>
                <a:gd name="T47" fmla="*/ 2147483646 h 959"/>
                <a:gd name="T48" fmla="*/ 2147483646 w 1036"/>
                <a:gd name="T49" fmla="*/ 2147483646 h 959"/>
                <a:gd name="T50" fmla="*/ 2147483646 w 1036"/>
                <a:gd name="T51" fmla="*/ 2147483646 h 959"/>
                <a:gd name="T52" fmla="*/ 2147483646 w 1036"/>
                <a:gd name="T53" fmla="*/ 2147483646 h 959"/>
                <a:gd name="T54" fmla="*/ 0 w 1036"/>
                <a:gd name="T55" fmla="*/ 2147483646 h 959"/>
                <a:gd name="T56" fmla="*/ 2147483646 w 1036"/>
                <a:gd name="T57" fmla="*/ 2147483646 h 959"/>
                <a:gd name="T58" fmla="*/ 2147483646 w 1036"/>
                <a:gd name="T59" fmla="*/ 2147483646 h 959"/>
                <a:gd name="T60" fmla="*/ 2147483646 w 1036"/>
                <a:gd name="T61" fmla="*/ 2147483646 h 959"/>
                <a:gd name="T62" fmla="*/ 2147483646 w 1036"/>
                <a:gd name="T63" fmla="*/ 2147483646 h 959"/>
                <a:gd name="T64" fmla="*/ 2147483646 w 1036"/>
                <a:gd name="T65" fmla="*/ 2147483646 h 959"/>
                <a:gd name="T66" fmla="*/ 2147483646 w 1036"/>
                <a:gd name="T67" fmla="*/ 2147483646 h 959"/>
                <a:gd name="T68" fmla="*/ 2147483646 w 1036"/>
                <a:gd name="T69" fmla="*/ 2147483646 h 959"/>
                <a:gd name="T70" fmla="*/ 2147483646 w 1036"/>
                <a:gd name="T71" fmla="*/ 2147483646 h 959"/>
                <a:gd name="T72" fmla="*/ 2147483646 w 1036"/>
                <a:gd name="T73" fmla="*/ 2147483646 h 959"/>
                <a:gd name="T74" fmla="*/ 2147483646 w 1036"/>
                <a:gd name="T75" fmla="*/ 2147483646 h 959"/>
                <a:gd name="T76" fmla="*/ 2147483646 w 1036"/>
                <a:gd name="T77" fmla="*/ 2147483646 h 959"/>
                <a:gd name="T78" fmla="*/ 2147483646 w 1036"/>
                <a:gd name="T79" fmla="*/ 2147483646 h 959"/>
                <a:gd name="T80" fmla="*/ 2147483646 w 1036"/>
                <a:gd name="T81" fmla="*/ 2147483646 h 959"/>
                <a:gd name="T82" fmla="*/ 2147483646 w 1036"/>
                <a:gd name="T83" fmla="*/ 2147483646 h 959"/>
                <a:gd name="T84" fmla="*/ 2147483646 w 1036"/>
                <a:gd name="T85" fmla="*/ 2147483646 h 959"/>
                <a:gd name="T86" fmla="*/ 2147483646 w 1036"/>
                <a:gd name="T87" fmla="*/ 2147483646 h 959"/>
                <a:gd name="T88" fmla="*/ 2147483646 w 1036"/>
                <a:gd name="T89" fmla="*/ 2147483646 h 959"/>
                <a:gd name="T90" fmla="*/ 2147483646 w 1036"/>
                <a:gd name="T91" fmla="*/ 2147483646 h 959"/>
                <a:gd name="T92" fmla="*/ 2147483646 w 1036"/>
                <a:gd name="T93" fmla="*/ 2147483646 h 959"/>
                <a:gd name="T94" fmla="*/ 2147483646 w 1036"/>
                <a:gd name="T95" fmla="*/ 2147483646 h 959"/>
                <a:gd name="T96" fmla="*/ 2147483646 w 1036"/>
                <a:gd name="T97" fmla="*/ 2147483646 h 959"/>
                <a:gd name="T98" fmla="*/ 2147483646 w 1036"/>
                <a:gd name="T99" fmla="*/ 2147483646 h 959"/>
                <a:gd name="T100" fmla="*/ 2147483646 w 1036"/>
                <a:gd name="T101" fmla="*/ 2147483646 h 959"/>
                <a:gd name="T102" fmla="*/ 2147483646 w 1036"/>
                <a:gd name="T103" fmla="*/ 2147483646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 name="TextBox 8">
            <a:extLst>
              <a:ext uri="{FF2B5EF4-FFF2-40B4-BE49-F238E27FC236}">
                <a16:creationId xmlns:a16="http://schemas.microsoft.com/office/drawing/2014/main" id="{891DF2FA-CEFE-436F-8469-7A8E028A3305}"/>
              </a:ext>
            </a:extLst>
          </p:cNvPr>
          <p:cNvSpPr txBox="1"/>
          <p:nvPr/>
        </p:nvSpPr>
        <p:spPr>
          <a:xfrm>
            <a:off x="5100570" y="578825"/>
            <a:ext cx="2890038" cy="369332"/>
          </a:xfrm>
          <a:prstGeom prst="rect">
            <a:avLst/>
          </a:prstGeom>
          <a:noFill/>
        </p:spPr>
        <p:txBody>
          <a:bodyPr wrap="square">
            <a:spAutoFit/>
          </a:bodyPr>
          <a:lstStyle/>
          <a:p>
            <a:pPr xmlns:a="http://schemas.openxmlformats.org/drawingml/2006/main" algn="just">
              <a:spcBef>
                <a:spcPts val="1200"/>
              </a:spcBef>
              <a:spcAft>
                <a:spcPts val="1200"/>
              </a:spcAft>
              <a:buClr>
                <a:srgbClr val="973735"/>
              </a:buClr>
              <a:buSzPct val="50000"/>
              <a:tabLst>
                <a:tab pos="241300" algn="l"/>
              </a:tabLst>
              <a:defRPr/>
            </a:pPr>
            <a:r xmlns:a="http://schemas.openxmlformats.org/drawingml/2006/main">
              <a:rPr lang="vi" sz="1800" b="1" u="sng">
                <a:solidFill>
                  <a:srgbClr val="111111"/>
                </a:solidFill>
                <a:latin typeface="+mj-lt"/>
              </a:rPr>
              <a:t>mẫu XAML</a:t>
            </a:r>
          </a:p>
        </p:txBody>
      </p:sp>
    </p:spTree>
    <p:extLst>
      <p:ext uri="{BB962C8B-B14F-4D97-AF65-F5344CB8AC3E}">
        <p14:creationId xmlns:p14="http://schemas.microsoft.com/office/powerpoint/2010/main" val="1901305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xmlns:a="http://schemas.openxmlformats.org/drawingml/2006/main">
              <a:rPr lang="vi" sz="4000" b="1"/>
              <a:t>Khả năng và tính năng của WPF</a:t>
            </a:r>
            <a:endParaRPr xmlns:a="http://schemas.openxmlformats.org/drawingml/2006/main"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72737" y="1457682"/>
            <a:ext cx="12255053" cy="5047536"/>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Cung cấp mô hình kết xuất được tối ưu hóa</a:t>
            </a:r>
          </a:p>
          <a:p>
            <a:pPr xmlns:a="http://schemas.openxmlformats.org/drawingml/2006/main"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300"/>
              <a:t>Mô hình lập trình WPF khá khác biệt, ở chỗ GDI không được sử dụng khi hiển thị dữ liệu đồ họa. Tất cả các hoạt động kết xuất (ví dụ: đồ họa 2D, đồ họa 3D, hoạt ảnh, kết xuất điều khiển, v.v.) giờ đây đều sử dụng API DirectX</a:t>
            </a:r>
          </a:p>
          <a:p>
            <a:pPr xmlns:a="http://schemas.openxmlformats.org/drawingml/2006/main"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300"/>
              <a:t>Lợi ích rõ ràng đầu tiên là các ứng dụng WPF của chúng ta sẽ tự động tận dụng tối ưu hóa phần cứng và phần mềm</a:t>
            </a:r>
          </a:p>
          <a:p>
            <a:pPr xmlns:a="http://schemas.openxmlformats.org/drawingml/2006/main"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300"/>
              <a:t>Ngoài ra, các ứng dụng WPF có thể khai thác các dịch vụ đồ họa rất phong phú (hiệu ứng làm mờ, khử răng cưa, độ trong suốt, v.v.) mà không cần lập trình phức tạp trực tiếp với DirectX AP</a:t>
            </a:r>
          </a:p>
          <a:p>
            <a:pPr xmlns:a="http://schemas.openxmlformats.org/drawingml/2006/main" marL="627062" indent="-342900" algn="just">
              <a:spcBef>
                <a:spcPts val="600"/>
              </a:spcBef>
              <a:spcAft>
                <a:spcPts val="600"/>
              </a:spcAft>
              <a:buClr>
                <a:srgbClr val="973735"/>
              </a:buClr>
              <a:buSzPct val="70000"/>
              <a:buFont typeface="Wingdings" panose="05000000000000000000" pitchFamily="2" charset="2"/>
              <a:buChar char="Ø"/>
              <a:tabLst>
                <a:tab pos="241300" algn="l"/>
              </a:tabLst>
              <a:defRPr/>
            </a:pPr>
            <a:r xmlns:a="http://schemas.openxmlformats.org/drawingml/2006/main">
              <a:rPr lang="vi" sz="2400" i="1"/>
              <a:t>Nếu chúng ta muốn xây dựng một ứng dụng máy tính để bàn yêu cầu tốc độ thực thi nhanh nhất có thể (chẳng hạn như trò chơi điện tử 3D), C++ và DirectX không được quản lý vẫn là phương pháp tốt nhất</a:t>
            </a:r>
            <a:endParaRPr xmlns:a="http://schemas.openxmlformats.org/drawingml/2006/main" lang="en-US" sz="2300" i="1"/>
          </a:p>
        </p:txBody>
      </p:sp>
    </p:spTree>
    <p:extLst>
      <p:ext uri="{BB962C8B-B14F-4D97-AF65-F5344CB8AC3E}">
        <p14:creationId xmlns:p14="http://schemas.microsoft.com/office/powerpoint/2010/main" val="3350334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xmlns:a="http://schemas.openxmlformats.org/drawingml/2006/main">
              <a:rPr lang="vi" sz="4000" b="1"/>
              <a:t>Khả năng và tính năng của WPF</a:t>
            </a:r>
            <a:endParaRPr xmlns:a="http://schemas.openxmlformats.org/drawingml/2006/main"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72737" y="1374554"/>
            <a:ext cx="12264737" cy="5170646"/>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Đơn giản hóa việc lập trình giao diện người dùng phức tạp</a:t>
            </a:r>
          </a:p>
          <a:p>
            <a:pPr xmlns:a="http://schemas.openxmlformats.org/drawingml/2006/main" marL="514350" indent="-230188" algn="just">
              <a:buClr>
                <a:srgbClr val="973735"/>
              </a:buClr>
              <a:buSzPct val="70000"/>
              <a:buFont typeface="Wingdings" panose="05000000000000000000" pitchFamily="2" charset="2"/>
              <a:buChar char="§"/>
              <a:tabLst>
                <a:tab pos="241300" algn="l"/>
              </a:tabLst>
              <a:defRPr/>
            </a:pPr>
            <a:r xmlns:a="http://schemas.openxmlformats.org/drawingml/2006/main">
              <a:rPr lang="vi" sz="2300"/>
              <a:t>Một số trình quản lý bố cục (nhiều hơn Windows Forms) cung cấp khả năng cực kỳ cao</a:t>
            </a:r>
          </a:p>
          <a:p>
            <a:pPr xmlns:a="http://schemas.openxmlformats.org/drawingml/2006/main" marL="284162" algn="just">
              <a:buClr>
                <a:srgbClr val="973735"/>
              </a:buClr>
              <a:buSzPct val="70000"/>
              <a:tabLst>
                <a:tab pos="241300" algn="l"/>
              </a:tabLst>
              <a:defRPr/>
            </a:pPr>
            <a:r xmlns:a="http://schemas.openxmlformats.org/drawingml/2006/main">
              <a:rPr lang="vi" sz="2300"/>
              <a:t>kiểm soát linh hoạt vị trí và tái định vị nội dung</a:t>
            </a:r>
          </a:p>
          <a:p>
            <a:pPr xmlns:a="http://schemas.openxmlformats.org/drawingml/2006/main" marL="514350" indent="-230188" algn="just">
              <a:buClr>
                <a:srgbClr val="973735"/>
              </a:buClr>
              <a:buSzPct val="70000"/>
              <a:buFont typeface="Wingdings" panose="05000000000000000000" pitchFamily="2" charset="2"/>
              <a:buChar char="§"/>
              <a:tabLst>
                <a:tab pos="241300" algn="l"/>
              </a:tabLst>
              <a:defRPr/>
            </a:pPr>
            <a:r xmlns:a="http://schemas.openxmlformats.org/drawingml/2006/main">
              <a:rPr lang="vi" sz="2300"/>
              <a:t>Sử dụng công cụ liên kết dữ liệu nâng cao để liên kết nội dung với các thành phần giao diện người dùng theo nhiều cách khác nhau</a:t>
            </a:r>
          </a:p>
          <a:p>
            <a:pPr xmlns:a="http://schemas.openxmlformats.org/drawingml/2006/main" marL="284162" algn="just">
              <a:buClr>
                <a:srgbClr val="973735"/>
              </a:buClr>
              <a:buSzPct val="70000"/>
              <a:tabLst>
                <a:tab pos="241300" algn="l"/>
              </a:tabLst>
              <a:defRPr/>
            </a:pPr>
            <a:r xmlns:a="http://schemas.openxmlformats.org/drawingml/2006/main">
              <a:rPr lang="vi" sz="2300"/>
              <a:t>nhiều cách và một công cụ tạo kiểu tích hợp, cho phép chúng tôi xác định “chủ đề” cho WPF</a:t>
            </a:r>
          </a:p>
          <a:p>
            <a:pPr xmlns:a="http://schemas.openxmlformats.org/drawingml/2006/main" marL="284162" algn="just">
              <a:buClr>
                <a:srgbClr val="973735"/>
              </a:buClr>
              <a:buSzPct val="70000"/>
              <a:tabLst>
                <a:tab pos="241300" algn="l"/>
              </a:tabLst>
              <a:defRPr/>
            </a:pPr>
            <a:r xmlns:a="http://schemas.openxmlformats.org/drawingml/2006/main">
              <a:rPr lang="vi" sz="2300"/>
              <a:t>ứng dụng</a:t>
            </a:r>
          </a:p>
          <a:p>
            <a:pPr xmlns:a="http://schemas.openxmlformats.org/drawingml/2006/main" marL="514350" indent="-230188" algn="just">
              <a:buClr>
                <a:srgbClr val="973735"/>
              </a:buClr>
              <a:buSzPct val="70000"/>
              <a:buFont typeface="Wingdings" panose="05000000000000000000" pitchFamily="2" charset="2"/>
              <a:buChar char="§"/>
              <a:tabLst>
                <a:tab pos="241300" algn="l"/>
              </a:tabLst>
              <a:defRPr/>
            </a:pPr>
            <a:r xmlns:a="http://schemas.openxmlformats.org/drawingml/2006/main">
              <a:rPr lang="vi" sz="2300"/>
              <a:t>Sử dụng đồ họa vector, cho phép nội dung được tự động thay đổi kích thước để phù hợp với kích thước và độ phân giải của màn hình lưu trữ ứng dụng</a:t>
            </a:r>
          </a:p>
          <a:p>
            <a:pPr xmlns:a="http://schemas.openxmlformats.org/drawingml/2006/main" marL="514350" indent="-230188" algn="just">
              <a:buClr>
                <a:srgbClr val="973735"/>
              </a:buClr>
              <a:buSzPct val="70000"/>
              <a:buFont typeface="Wingdings" panose="05000000000000000000" pitchFamily="2" charset="2"/>
              <a:buChar char="§"/>
              <a:tabLst>
                <a:tab pos="241300" algn="l"/>
              </a:tabLst>
              <a:defRPr/>
            </a:pPr>
            <a:r xmlns:a="http://schemas.openxmlformats.org/drawingml/2006/main">
              <a:rPr lang="vi" sz="2300"/>
              <a:t>Hỗ trợ đồ họa 2D và 3D, hình động, phát lại video và âm thanh</a:t>
            </a:r>
          </a:p>
          <a:p>
            <a:pPr xmlns:a="http://schemas.openxmlformats.org/drawingml/2006/main" marL="514350" indent="-230188" algn="just">
              <a:buClr>
                <a:srgbClr val="973735"/>
              </a:buClr>
              <a:buSzPct val="70000"/>
              <a:buFont typeface="Wingdings" panose="05000000000000000000" pitchFamily="2" charset="2"/>
              <a:buChar char="§"/>
              <a:tabLst>
                <a:tab pos="241300" algn="l"/>
              </a:tabLst>
              <a:defRPr/>
            </a:pPr>
            <a:r xmlns:a="http://schemas.openxmlformats.org/drawingml/2006/main">
              <a:rPr lang="vi" sz="2300"/>
              <a:t>API kiểu chữ phong phú, chẳng hạn như hỗ trợ cho tài liệu Đặc tả giấy XML (XPS), tài liệu cố định (WYSIWYG), tài liệu luồng và chú thích tài liệu (ví dụ: API ghi chú dán)</a:t>
            </a:r>
          </a:p>
          <a:p>
            <a:pPr xmlns:a="http://schemas.openxmlformats.org/drawingml/2006/main" marL="514350" indent="-230188" algn="just">
              <a:buClr>
                <a:srgbClr val="973735"/>
              </a:buClr>
              <a:buSzPct val="70000"/>
              <a:buFont typeface="Wingdings" panose="05000000000000000000" pitchFamily="2" charset="2"/>
              <a:buChar char="§"/>
              <a:tabLst>
                <a:tab pos="241300" algn="l"/>
              </a:tabLst>
              <a:defRPr/>
            </a:pPr>
            <a:r xmlns:a="http://schemas.openxmlformats.org/drawingml/2006/main">
              <a:rPr lang="vi" sz="2300"/>
              <a:t>Hỗ trợ tương tác với các mô hình GUI cũ (ví dụ: Windows Forms, ActiveX và Win32 HWND)</a:t>
            </a:r>
          </a:p>
        </p:txBody>
      </p:sp>
    </p:spTree>
    <p:extLst>
      <p:ext uri="{BB962C8B-B14F-4D97-AF65-F5344CB8AC3E}">
        <p14:creationId xmlns:p14="http://schemas.microsoft.com/office/powerpoint/2010/main" val="359555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xmlns:a="http://schemas.openxmlformats.org/drawingml/2006/main">
              <a:rPr lang="vi" sz="4000" b="1"/>
              <a:t>Các hội đồng WPF</a:t>
            </a:r>
            <a:endParaRPr xmlns:a="http://schemas.openxmlformats.org/drawingml/2006/main"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51954" y="1447291"/>
            <a:ext cx="12178145" cy="892552"/>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Bảng sau đây sẽ mô tả các tập hợp chính được sử dụng để xây dựng các ứng dụng WPF, mỗi tập hợp đó phải được tham chiếu khi tạo một dự án mới:</a:t>
            </a:r>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2527691275"/>
              </p:ext>
            </p:extLst>
          </p:nvPr>
        </p:nvGraphicFramePr>
        <p:xfrm>
          <a:off x="71618" y="2460522"/>
          <a:ext cx="12048763" cy="3779520"/>
        </p:xfrm>
        <a:graphic>
          <a:graphicData uri="http://schemas.openxmlformats.org/drawingml/2006/table">
            <a:tbl>
              <a:tblPr firstRow="1" bandRow="1">
                <a:tableStyleId>{5C22544A-7EE6-4342-B048-85BDC9FD1C3A}</a:tableStyleId>
              </a:tblPr>
              <a:tblGrid>
                <a:gridCol w="2644990">
                  <a:extLst>
                    <a:ext uri="{9D8B030D-6E8A-4147-A177-3AD203B41FA5}">
                      <a16:colId xmlns:a16="http://schemas.microsoft.com/office/drawing/2014/main" val="20000"/>
                    </a:ext>
                  </a:extLst>
                </a:gridCol>
                <a:gridCol w="9403773">
                  <a:extLst>
                    <a:ext uri="{9D8B030D-6E8A-4147-A177-3AD203B41FA5}">
                      <a16:colId xmlns:a16="http://schemas.microsoft.com/office/drawing/2014/main" val="20001"/>
                    </a:ext>
                  </a:extLst>
                </a:gridCol>
              </a:tblGrid>
              <a:tr h="367272">
                <a:tc>
                  <a:txBody>
                    <a:bodyPr/>
                    <a:lstStyle/>
                    <a:p>
                      <a:pPr xmlns:a="http://schemas.openxmlformats.org/drawingml/2006/main" marL="0" algn="l" defTabSz="914400" rtl="0" eaLnBrk="1" latinLnBrk="0" hangingPunct="1"/>
                      <a:r xmlns:a="http://schemas.openxmlformats.org/drawingml/2006/main">
                        <a:rPr lang="vi" sz="2000" b="1" kern="1200">
                          <a:solidFill>
                            <a:schemeClr val="lt1"/>
                          </a:solidFill>
                          <a:latin typeface="+mn-lt"/>
                          <a:ea typeface="+mn-ea"/>
                          <a:cs typeface="+mn-cs"/>
                        </a:rPr>
                        <a:t>Cuộc họp</a:t>
                      </a:r>
                      <a:endParaRPr xmlns:a="http://schemas.openxmlformats.org/drawingml/2006/main" lang="en-US" sz="2000" b="1" kern="1200" dirty="0">
                        <a:solidFill>
                          <a:schemeClr val="lt1"/>
                        </a:solidFill>
                        <a:latin typeface="+mn-lt"/>
                        <a:ea typeface="+mn-ea"/>
                        <a:cs typeface="+mn-cs"/>
                      </a:endParaRPr>
                    </a:p>
                  </a:txBody>
                  <a:tcPr/>
                </a:tc>
                <a:tc>
                  <a:txBody>
                    <a:bodyPr/>
                    <a:lstStyle/>
                    <a:p>
                      <a:r xmlns:a="http://schemas.openxmlformats.org/drawingml/2006/main">
                        <a:rPr lang="vi" sz="2000" dirty="0"/>
                        <a:t>Sự miêu tả</a:t>
                      </a:r>
                    </a:p>
                  </a:txBody>
                  <a:tcPr/>
                </a:tc>
                <a:extLst>
                  <a:ext uri="{0D108BD9-81ED-4DB2-BD59-A6C34878D82A}">
                    <a16:rowId xmlns:a16="http://schemas.microsoft.com/office/drawing/2014/main" val="10000"/>
                  </a:ext>
                </a:extLst>
              </a:tr>
              <a:tr h="706068">
                <a:tc>
                  <a:txBody>
                    <a:bodyPr/>
                    <a:lstStyle/>
                    <a:p>
                      <a:pPr xmlns:a="http://schemas.openxmlformats.org/drawingml/2006/main" fontAlgn="t"/>
                      <a:r xmlns:a="http://schemas.openxmlformats.org/drawingml/2006/main">
                        <a:rPr lang="vi" sz="1800"/>
                        <a:t>Lõi trình bày</a:t>
                      </a:r>
                      <a:endParaRPr xmlns:a="http://schemas.openxmlformats.org/drawingml/2006/main" lang="en-US" sz="1800">
                        <a:solidFill>
                          <a:srgbClr val="414141"/>
                        </a:solidFill>
                        <a:effectLst/>
                      </a:endParaRPr>
                    </a:p>
                  </a:txBody>
                  <a:tcPr anchor="ctr"/>
                </a:tc>
                <a:tc>
                  <a:txBody>
                    <a:bodyPr/>
                    <a:lstStyle/>
                    <a:p>
                      <a:pPr xmlns:a="http://schemas.openxmlformats.org/drawingml/2006/main" algn="just" fontAlgn="t"/>
                      <a:r xmlns:a="http://schemas.openxmlformats.org/drawingml/2006/main">
                        <a:rPr lang="vi" sz="1800"/>
                        <a:t>Tập hợp này xác định nhiều không gian tên tạo thành nền tảng của lớp GUI WPF. Ví dụ: tập hợp này chứa hỗ trợ cho API WPF Ink, nguyên gốc hoạt hình và nhiều kiểu kết xuất đồ họa</a:t>
                      </a:r>
                      <a:endParaRPr xmlns:a="http://schemas.openxmlformats.org/drawingml/2006/main" lang="en-US" sz="1800">
                        <a:solidFill>
                          <a:srgbClr val="414141"/>
                        </a:solidFill>
                        <a:effectLst/>
                      </a:endParaRPr>
                    </a:p>
                  </a:txBody>
                  <a:tcPr anchor="ctr"/>
                </a:tc>
                <a:extLst>
                  <a:ext uri="{0D108BD9-81ED-4DB2-BD59-A6C34878D82A}">
                    <a16:rowId xmlns:a16="http://schemas.microsoft.com/office/drawing/2014/main" val="10001"/>
                  </a:ext>
                </a:extLst>
              </a:tr>
              <a:tr h="613064">
                <a:tc>
                  <a:txBody>
                    <a:bodyPr/>
                    <a:lstStyle/>
                    <a:p>
                      <a:pPr xmlns:a="http://schemas.openxmlformats.org/drawingml/2006/main" fontAlgn="t"/>
                      <a:r xmlns:a="http://schemas.openxmlformats.org/drawingml/2006/main">
                        <a:rPr lang="vi" sz="1800"/>
                        <a:t>Trình bàyKhung</a:t>
                      </a:r>
                      <a:endParaRPr xmlns:a="http://schemas.openxmlformats.org/drawingml/2006/main" lang="en-US" sz="1800">
                        <a:solidFill>
                          <a:srgbClr val="414141"/>
                        </a:solidFill>
                        <a:effectLst/>
                      </a:endParaRPr>
                    </a:p>
                  </a:txBody>
                  <a:tcPr anchor="ctr"/>
                </a:tc>
                <a:tc>
                  <a:txBody>
                    <a:bodyPr/>
                    <a:lstStyle/>
                    <a:p>
                      <a:pPr xmlns:a="http://schemas.openxmlformats.org/drawingml/2006/main" algn="just" fontAlgn="t"/>
                      <a:r xmlns:a="http://schemas.openxmlformats.org/drawingml/2006/main">
                        <a:rPr lang="vi" sz="1800" kern="1200">
                          <a:solidFill>
                            <a:schemeClr val="dk1"/>
                          </a:solidFill>
                          <a:latin typeface="+mn-lt"/>
                          <a:ea typeface="+mn-ea"/>
                          <a:cs typeface="+mn-cs"/>
                        </a:rPr>
                        <a:t>Tập hợp này chứa phần lớn các điều khiển WPF, các lớp Ứng dụng và Cửa sổ, hỗ trợ đồ họa 2D tương tác và nhiều loại được sử dụng trong liên kết dữ liệu</a:t>
                      </a:r>
                    </a:p>
                  </a:txBody>
                  <a:tcPr anchor="ctr"/>
                </a:tc>
                <a:extLst>
                  <a:ext uri="{0D108BD9-81ED-4DB2-BD59-A6C34878D82A}">
                    <a16:rowId xmlns:a16="http://schemas.microsoft.com/office/drawing/2014/main" val="10002"/>
                  </a:ext>
                </a:extLst>
              </a:tr>
              <a:tr h="646162">
                <a:tc>
                  <a:txBody>
                    <a:bodyPr/>
                    <a:lstStyle/>
                    <a:p>
                      <a:pPr xmlns:a="http://schemas.openxmlformats.org/drawingml/2006/main" marL="0" algn="l" defTabSz="914400" rtl="0" eaLnBrk="1" fontAlgn="t" latinLnBrk="0" hangingPunct="1"/>
                      <a:r xmlns:a="http://schemas.openxmlformats.org/drawingml/2006/main">
                        <a:rPr lang="vi" sz="1800" kern="1200">
                          <a:solidFill>
                            <a:schemeClr val="dk1"/>
                          </a:solidFill>
                          <a:latin typeface="+mn-lt"/>
                          <a:ea typeface="+mn-ea"/>
                          <a:cs typeface="+mn-cs"/>
                        </a:rPr>
                        <a:t>System.Xaml.dll</a:t>
                      </a:r>
                    </a:p>
                  </a:txBody>
                  <a:tcPr anchor="ctr"/>
                </a:tc>
                <a:tc>
                  <a:txBody>
                    <a:bodyPr/>
                    <a:lstStyle/>
                    <a:p>
                      <a:pPr xmlns:a="http://schemas.openxmlformats.org/drawingml/2006/main" algn="just" fontAlgn="t"/>
                      <a:r xmlns:a="http://schemas.openxmlformats.org/drawingml/2006/main">
                        <a:rPr lang="vi" sz="1800" kern="1200">
                          <a:solidFill>
                            <a:schemeClr val="dk1"/>
                          </a:solidFill>
                          <a:latin typeface="+mn-lt"/>
                          <a:ea typeface="+mn-ea"/>
                          <a:cs typeface="+mn-cs"/>
                        </a:rPr>
                        <a:t>Hợp ngữ này cung cấp các không gian tên cho phép chúng ta lập trình dựa trên tài liệu XAML khi chạy. Nhìn chung, thư viện này chỉ hữu ích nếu chúng tôi đang tạo ra các công cụ hỗ trợ WPF hoặc cần kiểm soát tuyệt đối XAML khi chạy</a:t>
                      </a:r>
                    </a:p>
                  </a:txBody>
                  <a:tcPr anchor="ctr"/>
                </a:tc>
                <a:extLst>
                  <a:ext uri="{0D108BD9-81ED-4DB2-BD59-A6C34878D82A}">
                    <a16:rowId xmlns:a16="http://schemas.microsoft.com/office/drawing/2014/main" val="10003"/>
                  </a:ext>
                </a:extLst>
              </a:tr>
              <a:tr h="504941">
                <a:tc>
                  <a:txBody>
                    <a:bodyPr/>
                    <a:lstStyle/>
                    <a:p>
                      <a:pPr xmlns:a="http://schemas.openxmlformats.org/drawingml/2006/main" marL="0" algn="l" defTabSz="914400" rtl="0" eaLnBrk="1" fontAlgn="t" latinLnBrk="0" hangingPunct="1"/>
                      <a:r xmlns:a="http://schemas.openxmlformats.org/drawingml/2006/main">
                        <a:rPr lang="vi" sz="1800" kern="1200">
                          <a:solidFill>
                            <a:schemeClr val="dk1"/>
                          </a:solidFill>
                          <a:latin typeface="+mn-lt"/>
                          <a:ea typeface="+mn-ea"/>
                          <a:cs typeface="+mn-cs"/>
                        </a:rPr>
                        <a:t>WindowsBase.dll</a:t>
                      </a:r>
                    </a:p>
                  </a:txBody>
                  <a:tcPr anchor="ctr"/>
                </a:tc>
                <a:tc>
                  <a:txBody>
                    <a:bodyPr/>
                    <a:lstStyle/>
                    <a:p>
                      <a:pPr xmlns:a="http://schemas.openxmlformats.org/drawingml/2006/main" algn="just" fontAlgn="t"/>
                      <a:r xmlns:a="http://schemas.openxmlformats.org/drawingml/2006/main">
                        <a:rPr lang="vi" sz="1800" kern="1200">
                          <a:solidFill>
                            <a:schemeClr val="dk1"/>
                          </a:solidFill>
                          <a:latin typeface="+mn-lt"/>
                          <a:ea typeface="+mn-ea"/>
                          <a:cs typeface="+mn-cs"/>
                        </a:rPr>
                        <a:t>Tập hợp này xác định các loại cấu thành cơ sở hạ tầng của API WPF, bao gồm các loại đại diện cho các loại luồng WPF, các loại bảo mật, các bộ chuyển đổi loại khác nhau và hỗ trợ cho các thuộc tính phụ thuộc và các Sự kiện được định tuyến</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2618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xmlns:a="http://schemas.openxmlformats.org/drawingml/2006/main">
              <a:rPr lang="vi" sz="4000" b="1"/>
              <a:t>Không gian tên WPF</a:t>
            </a:r>
            <a:endParaRPr xmlns:a="http://schemas.openxmlformats.org/drawingml/2006/main" lang="en-US" sz="4000" b="1" dirty="0"/>
          </a:p>
        </p:txBody>
      </p:sp>
      <p:sp>
        <p:nvSpPr>
          <p:cNvPr id="8" name="TextBox 7">
            <a:extLst>
              <a:ext uri="{FF2B5EF4-FFF2-40B4-BE49-F238E27FC236}">
                <a16:creationId xmlns:a16="http://schemas.microsoft.com/office/drawing/2014/main" id="{A7843F7A-6E49-4419-A6A4-2670D1338A83}"/>
              </a:ext>
            </a:extLst>
          </p:cNvPr>
          <p:cNvSpPr txBox="1"/>
          <p:nvPr/>
        </p:nvSpPr>
        <p:spPr>
          <a:xfrm>
            <a:off x="-51954" y="1426509"/>
            <a:ext cx="12178145" cy="892552"/>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Bảng sau mô tả vai trò của một số không gian tên quan trọng trong WPF:</a:t>
            </a:r>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2540558075"/>
              </p:ext>
            </p:extLst>
          </p:nvPr>
        </p:nvGraphicFramePr>
        <p:xfrm>
          <a:off x="67037" y="2348083"/>
          <a:ext cx="12048763" cy="4031936"/>
        </p:xfrm>
        <a:graphic>
          <a:graphicData uri="http://schemas.openxmlformats.org/drawingml/2006/table">
            <a:tbl>
              <a:tblPr firstRow="1" bandRow="1">
                <a:tableStyleId>{5C22544A-7EE6-4342-B048-85BDC9FD1C3A}</a:tableStyleId>
              </a:tblPr>
              <a:tblGrid>
                <a:gridCol w="3320399">
                  <a:extLst>
                    <a:ext uri="{9D8B030D-6E8A-4147-A177-3AD203B41FA5}">
                      <a16:colId xmlns:a16="http://schemas.microsoft.com/office/drawing/2014/main" val="20000"/>
                    </a:ext>
                  </a:extLst>
                </a:gridCol>
                <a:gridCol w="8728364">
                  <a:extLst>
                    <a:ext uri="{9D8B030D-6E8A-4147-A177-3AD203B41FA5}">
                      <a16:colId xmlns:a16="http://schemas.microsoft.com/office/drawing/2014/main" val="20001"/>
                    </a:ext>
                  </a:extLst>
                </a:gridCol>
              </a:tblGrid>
              <a:tr h="455784">
                <a:tc>
                  <a:txBody>
                    <a:bodyPr/>
                    <a:lstStyle/>
                    <a:p>
                      <a:pPr xmlns:a="http://schemas.openxmlformats.org/drawingml/2006/main" marL="0" algn="l" defTabSz="914400" rtl="0" eaLnBrk="1" latinLnBrk="0" hangingPunct="1"/>
                      <a:r xmlns:a="http://schemas.openxmlformats.org/drawingml/2006/main">
                        <a:rPr lang="vi" sz="2000" b="1" kern="1200">
                          <a:solidFill>
                            <a:schemeClr val="lt1"/>
                          </a:solidFill>
                          <a:latin typeface="+mn-lt"/>
                          <a:ea typeface="+mn-ea"/>
                          <a:cs typeface="+mn-cs"/>
                        </a:rPr>
                        <a:t>Cuộc họp</a:t>
                      </a:r>
                      <a:endParaRPr xmlns:a="http://schemas.openxmlformats.org/drawingml/2006/main" lang="en-US" sz="2000" b="1" kern="1200" dirty="0">
                        <a:solidFill>
                          <a:schemeClr val="lt1"/>
                        </a:solidFill>
                        <a:latin typeface="+mn-lt"/>
                        <a:ea typeface="+mn-ea"/>
                        <a:cs typeface="+mn-cs"/>
                      </a:endParaRPr>
                    </a:p>
                  </a:txBody>
                  <a:tcPr/>
                </a:tc>
                <a:tc>
                  <a:txBody>
                    <a:bodyPr/>
                    <a:lstStyle/>
                    <a:p>
                      <a:r xmlns:a="http://schemas.openxmlformats.org/drawingml/2006/main">
                        <a:rPr lang="vi" sz="2000" dirty="0"/>
                        <a:t>Sự miêu tả</a:t>
                      </a:r>
                    </a:p>
                  </a:txBody>
                  <a:tcPr/>
                </a:tc>
                <a:extLst>
                  <a:ext uri="{0D108BD9-81ED-4DB2-BD59-A6C34878D82A}">
                    <a16:rowId xmlns:a16="http://schemas.microsoft.com/office/drawing/2014/main" val="10000"/>
                  </a:ext>
                </a:extLst>
              </a:tr>
              <a:tr h="736267">
                <a:tc>
                  <a:txBody>
                    <a:bodyPr/>
                    <a:lstStyle/>
                    <a:p>
                      <a:pPr xmlns:a="http://schemas.openxmlformats.org/drawingml/2006/main" fontAlgn="t"/>
                      <a:r xmlns:a="http://schemas.openxmlformats.org/drawingml/2006/main">
                        <a:rPr lang="vi"/>
                        <a:t>Hệ thống.Windows</a:t>
                      </a:r>
                      <a:endParaRPr xmlns:a="http://schemas.openxmlformats.org/drawingml/2006/main" lang="en-US" sz="1800">
                        <a:solidFill>
                          <a:srgbClr val="414141"/>
                        </a:solidFill>
                        <a:effectLst/>
                      </a:endParaRPr>
                    </a:p>
                  </a:txBody>
                  <a:tcPr anchor="ctr"/>
                </a:tc>
                <a:tc>
                  <a:txBody>
                    <a:bodyPr/>
                    <a:lstStyle/>
                    <a:p>
                      <a:pPr xmlns:a="http://schemas.openxmlformats.org/drawingml/2006/main" algn="just" fontAlgn="t"/>
                      <a:r xmlns:a="http://schemas.openxmlformats.org/drawingml/2006/main">
                        <a:rPr lang="vi"/>
                        <a:t>Đây là không gian tên gốc của WPF. Ở đây, chúng ta sẽ tìm thấy các lớp cốt lõi (chẳng hạn như Ứng dụng và Cửa sổ) được yêu cầu bởi bất kỳ dự án máy tính để bàn WPF nào</a:t>
                      </a:r>
                      <a:endParaRPr xmlns:a="http://schemas.openxmlformats.org/drawingml/2006/main" lang="en-US" sz="1800">
                        <a:solidFill>
                          <a:srgbClr val="414141"/>
                        </a:solidFill>
                        <a:effectLst/>
                      </a:endParaRPr>
                    </a:p>
                  </a:txBody>
                  <a:tcPr anchor="ctr"/>
                </a:tc>
                <a:extLst>
                  <a:ext uri="{0D108BD9-81ED-4DB2-BD59-A6C34878D82A}">
                    <a16:rowId xmlns:a16="http://schemas.microsoft.com/office/drawing/2014/main" val="10001"/>
                  </a:ext>
                </a:extLst>
              </a:tr>
              <a:tr h="736267">
                <a:tc>
                  <a:txBody>
                    <a:bodyPr/>
                    <a:lstStyle/>
                    <a:p>
                      <a:pPr xmlns:a="http://schemas.openxmlformats.org/drawingml/2006/main" fontAlgn="t"/>
                      <a:r xmlns:a="http://schemas.openxmlformats.org/drawingml/2006/main">
                        <a:rPr lang="vi"/>
                        <a:t>System.Windows.Controls</a:t>
                      </a:r>
                      <a:endParaRPr xmlns:a="http://schemas.openxmlformats.org/drawingml/2006/main" lang="en-US" sz="1800">
                        <a:solidFill>
                          <a:srgbClr val="414141"/>
                        </a:solidFill>
                        <a:effectLst/>
                      </a:endParaRPr>
                    </a:p>
                  </a:txBody>
                  <a:tcPr anchor="ctr"/>
                </a:tc>
                <a:tc>
                  <a:txBody>
                    <a:bodyPr/>
                    <a:lstStyle/>
                    <a:p>
                      <a:pPr xmlns:a="http://schemas.openxmlformats.org/drawingml/2006/main" algn="just" fontAlgn="t"/>
                      <a:r xmlns:a="http://schemas.openxmlformats.org/drawingml/2006/main">
                        <a:rPr lang="vi"/>
                        <a:t>Nó chứa tất cả các tiện ích WPF dự kiến, bao gồm các loại để xây dựng hệ thống menu, chú giải công cụ và nhiều trình quản lý bố cục</a:t>
                      </a:r>
                      <a:endParaRPr xmlns:a="http://schemas.openxmlformats.org/drawingml/2006/main"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051809">
                <a:tc>
                  <a:txBody>
                    <a:bodyPr/>
                    <a:lstStyle/>
                    <a:p>
                      <a:pPr xmlns:a="http://schemas.openxmlformats.org/drawingml/2006/main" fontAlgn="t"/>
                      <a:r xmlns:a="http://schemas.openxmlformats.org/drawingml/2006/main">
                        <a:rPr lang="vi"/>
                        <a:t>System.Windows.Documents</a:t>
                      </a:r>
                      <a:endParaRPr xmlns:a="http://schemas.openxmlformats.org/drawingml/2006/main" lang="en-US" sz="1800">
                        <a:solidFill>
                          <a:srgbClr val="414141"/>
                        </a:solidFill>
                        <a:effectLst/>
                      </a:endParaRPr>
                    </a:p>
                  </a:txBody>
                  <a:tcPr anchor="ctr"/>
                </a:tc>
                <a:tc>
                  <a:txBody>
                    <a:bodyPr/>
                    <a:lstStyle/>
                    <a:p>
                      <a:pPr xmlns:a="http://schemas.openxmlformats.org/drawingml/2006/main" algn="just" fontAlgn="t"/>
                      <a:r xmlns:a="http://schemas.openxmlformats.org/drawingml/2006/main">
                        <a:rPr lang="vi"/>
                        <a:t>Phần này chứa các loại để hoạt động với API tài liệu, cho phép chúng tôi tích hợp chức năng kiểu PDF vào các ứng dụng WPF của mình, thông qua giao thức Đặc tả Giấy XML (XPS)</a:t>
                      </a:r>
                      <a:endParaRPr xmlns:a="http://schemas.openxmlformats.org/drawingml/2006/main"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1051809">
                <a:tc>
                  <a:txBody>
                    <a:bodyPr/>
                    <a:lstStyle/>
                    <a:p>
                      <a:pPr xmlns:a="http://schemas.openxmlformats.org/drawingml/2006/main" fontAlgn="t"/>
                      <a:r xmlns:a="http://schemas.openxmlformats.org/drawingml/2006/main">
                        <a:rPr lang="vi"/>
                        <a:t>System.Windows.Ink</a:t>
                      </a:r>
                      <a:endParaRPr xmlns:a="http://schemas.openxmlformats.org/drawingml/2006/main" lang="en-US" sz="1800">
                        <a:solidFill>
                          <a:srgbClr val="414141"/>
                        </a:solidFill>
                        <a:effectLst/>
                      </a:endParaRPr>
                    </a:p>
                  </a:txBody>
                  <a:tcPr anchor="ctr"/>
                </a:tc>
                <a:tc>
                  <a:txBody>
                    <a:bodyPr/>
                    <a:lstStyle/>
                    <a:p>
                      <a:pPr xmlns:a="http://schemas.openxmlformats.org/drawingml/2006/main" algn="just" fontAlgn="t"/>
                      <a:r xmlns:a="http://schemas.openxmlformats.org/drawingml/2006/main">
                        <a:rPr lang="vi"/>
                        <a:t>Điều này cung cấp sự hỗ trợ cho API Ink, cho phép chúng tôi ghi lại thông tin đầu vào từ bút cảm ứng hoặc chuột, phản hồi các cử chỉ đầu vào, v.v. Điều này rất hữu ích cho việc lập trình Tablet PC; tuy nhiên, mọi WPF đều có thể sử dụng API này</a:t>
                      </a:r>
                      <a:endParaRPr xmlns:a="http://schemas.openxmlformats.org/drawingml/2006/main"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907549"/>
                  </a:ext>
                </a:extLst>
              </a:tr>
            </a:tbl>
          </a:graphicData>
        </a:graphic>
      </p:graphicFrame>
    </p:spTree>
    <p:extLst>
      <p:ext uri="{BB962C8B-B14F-4D97-AF65-F5344CB8AC3E}">
        <p14:creationId xmlns:p14="http://schemas.microsoft.com/office/powerpoint/2010/main" val="2699451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7F7D13-6EF9-47CC-945E-259F0DDFF141}"/>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6" name="Title 1">
            <a:extLst>
              <a:ext uri="{FF2B5EF4-FFF2-40B4-BE49-F238E27FC236}">
                <a16:creationId xmlns:a16="http://schemas.microsoft.com/office/drawing/2014/main" id="{BBE451B0-5501-4CFC-BBC7-51AA4996DC59}"/>
              </a:ext>
            </a:extLst>
          </p:cNvPr>
          <p:cNvSpPr>
            <a:spLocks noGrp="1"/>
          </p:cNvSpPr>
          <p:nvPr>
            <p:ph type="title"/>
          </p:nvPr>
        </p:nvSpPr>
        <p:spPr>
          <a:xfrm>
            <a:off x="396764" y="720006"/>
            <a:ext cx="11795236" cy="575433"/>
          </a:xfrm>
        </p:spPr>
        <p:txBody>
          <a:bodyPr>
            <a:noAutofit/>
          </a:bodyPr>
          <a:lstStyle/>
          <a:p>
            <a:r xmlns:a="http://schemas.openxmlformats.org/drawingml/2006/main">
              <a:rPr lang="vi" sz="4000" b="1"/>
              <a:t>Không gian tên WPF</a:t>
            </a:r>
            <a:endParaRPr xmlns:a="http://schemas.openxmlformats.org/drawingml/2006/main" lang="en-US" sz="4000" b="1" dirty="0"/>
          </a:p>
        </p:txBody>
      </p:sp>
      <p:graphicFrame>
        <p:nvGraphicFramePr>
          <p:cNvPr id="7" name="Table 6">
            <a:extLst>
              <a:ext uri="{FF2B5EF4-FFF2-40B4-BE49-F238E27FC236}">
                <a16:creationId xmlns:a16="http://schemas.microsoft.com/office/drawing/2014/main" id="{FD802A43-B5F9-4120-AA64-82F50CCF66BD}"/>
              </a:ext>
            </a:extLst>
          </p:cNvPr>
          <p:cNvGraphicFramePr>
            <a:graphicFrameLocks noGrp="1"/>
          </p:cNvGraphicFramePr>
          <p:nvPr>
            <p:extLst>
              <p:ext uri="{D42A27DB-BD31-4B8C-83A1-F6EECF244321}">
                <p14:modId xmlns:p14="http://schemas.microsoft.com/office/powerpoint/2010/main" val="1669634529"/>
              </p:ext>
            </p:extLst>
          </p:nvPr>
        </p:nvGraphicFramePr>
        <p:xfrm>
          <a:off x="71618" y="1755801"/>
          <a:ext cx="12048763" cy="4624218"/>
        </p:xfrm>
        <a:graphic>
          <a:graphicData uri="http://schemas.openxmlformats.org/drawingml/2006/table">
            <a:tbl>
              <a:tblPr firstRow="1" bandRow="1">
                <a:tableStyleId>{5C22544A-7EE6-4342-B048-85BDC9FD1C3A}</a:tableStyleId>
              </a:tblPr>
              <a:tblGrid>
                <a:gridCol w="3139173">
                  <a:extLst>
                    <a:ext uri="{9D8B030D-6E8A-4147-A177-3AD203B41FA5}">
                      <a16:colId xmlns:a16="http://schemas.microsoft.com/office/drawing/2014/main" val="20000"/>
                    </a:ext>
                  </a:extLst>
                </a:gridCol>
                <a:gridCol w="8909590">
                  <a:extLst>
                    <a:ext uri="{9D8B030D-6E8A-4147-A177-3AD203B41FA5}">
                      <a16:colId xmlns:a16="http://schemas.microsoft.com/office/drawing/2014/main" val="20001"/>
                    </a:ext>
                  </a:extLst>
                </a:gridCol>
              </a:tblGrid>
              <a:tr h="442020">
                <a:tc>
                  <a:txBody>
                    <a:bodyPr/>
                    <a:lstStyle/>
                    <a:p>
                      <a:pPr xmlns:a="http://schemas.openxmlformats.org/drawingml/2006/main" marL="0" algn="l" defTabSz="914400" rtl="0" eaLnBrk="1" latinLnBrk="0" hangingPunct="1"/>
                      <a:r xmlns:a="http://schemas.openxmlformats.org/drawingml/2006/main">
                        <a:rPr lang="vi" sz="2000" b="1" kern="1200">
                          <a:solidFill>
                            <a:schemeClr val="lt1"/>
                          </a:solidFill>
                          <a:latin typeface="+mn-lt"/>
                          <a:ea typeface="+mn-ea"/>
                          <a:cs typeface="+mn-cs"/>
                        </a:rPr>
                        <a:t>Không gian tên</a:t>
                      </a:r>
                      <a:endParaRPr xmlns:a="http://schemas.openxmlformats.org/drawingml/2006/main" lang="en-US" sz="2000" b="1" kern="1200" dirty="0">
                        <a:solidFill>
                          <a:schemeClr val="lt1"/>
                        </a:solidFill>
                        <a:latin typeface="+mn-lt"/>
                        <a:ea typeface="+mn-ea"/>
                        <a:cs typeface="+mn-cs"/>
                      </a:endParaRPr>
                    </a:p>
                  </a:txBody>
                  <a:tcPr/>
                </a:tc>
                <a:tc>
                  <a:txBody>
                    <a:bodyPr/>
                    <a:lstStyle/>
                    <a:p>
                      <a:r xmlns:a="http://schemas.openxmlformats.org/drawingml/2006/main">
                        <a:rPr lang="vi" sz="2000" dirty="0"/>
                        <a:t>Sự miêu tả</a:t>
                      </a:r>
                    </a:p>
                  </a:txBody>
                  <a:tcPr/>
                </a:tc>
                <a:extLst>
                  <a:ext uri="{0D108BD9-81ED-4DB2-BD59-A6C34878D82A}">
                    <a16:rowId xmlns:a16="http://schemas.microsoft.com/office/drawing/2014/main" val="10000"/>
                  </a:ext>
                </a:extLst>
              </a:tr>
              <a:tr h="714034">
                <a:tc>
                  <a:txBody>
                    <a:bodyPr/>
                    <a:lstStyle/>
                    <a:p>
                      <a:pPr xmlns:a="http://schemas.openxmlformats.org/drawingml/2006/main" fontAlgn="t"/>
                      <a:r xmlns:a="http://schemas.openxmlformats.org/drawingml/2006/main">
                        <a:rPr lang="vi"/>
                        <a:t>System.Windows.Markup</a:t>
                      </a:r>
                      <a:endParaRPr xmlns:a="http://schemas.openxmlformats.org/drawingml/2006/main" lang="en-US" sz="1800">
                        <a:solidFill>
                          <a:srgbClr val="414141"/>
                        </a:solidFill>
                        <a:effectLst/>
                      </a:endParaRPr>
                    </a:p>
                  </a:txBody>
                  <a:tcPr anchor="ctr"/>
                </a:tc>
                <a:tc>
                  <a:txBody>
                    <a:bodyPr/>
                    <a:lstStyle/>
                    <a:p>
                      <a:pPr xmlns:a="http://schemas.openxmlformats.org/drawingml/2006/main" algn="just" fontAlgn="t"/>
                      <a:r xmlns:a="http://schemas.openxmlformats.org/drawingml/2006/main">
                        <a:rPr lang="vi"/>
                        <a:t>Không gian tên này xác định một số loại cho phép đánh dấu XAML (và định dạng nhị phân tương đương, BAML) được phân tích cú pháp và xử lý theo chương trình</a:t>
                      </a:r>
                      <a:endParaRPr xmlns:a="http://schemas.openxmlformats.org/drawingml/2006/main" lang="en-US" sz="1800">
                        <a:solidFill>
                          <a:srgbClr val="414141"/>
                        </a:solidFill>
                        <a:effectLst/>
                      </a:endParaRPr>
                    </a:p>
                  </a:txBody>
                  <a:tcPr anchor="ctr"/>
                </a:tc>
                <a:extLst>
                  <a:ext uri="{0D108BD9-81ED-4DB2-BD59-A6C34878D82A}">
                    <a16:rowId xmlns:a16="http://schemas.microsoft.com/office/drawing/2014/main" val="10001"/>
                  </a:ext>
                </a:extLst>
              </a:tr>
              <a:tr h="1020048">
                <a:tc>
                  <a:txBody>
                    <a:bodyPr/>
                    <a:lstStyle/>
                    <a:p>
                      <a:pPr xmlns:a="http://schemas.openxmlformats.org/drawingml/2006/main" fontAlgn="t"/>
                      <a:r xmlns:a="http://schemas.openxmlformats.org/drawingml/2006/main">
                        <a:rPr lang="vi"/>
                        <a:t>System.Windows.Media</a:t>
                      </a:r>
                      <a:endParaRPr xmlns:a="http://schemas.openxmlformats.org/drawingml/2006/main" lang="en-US" sz="1800">
                        <a:solidFill>
                          <a:srgbClr val="414141"/>
                        </a:solidFill>
                        <a:effectLst/>
                      </a:endParaRPr>
                    </a:p>
                  </a:txBody>
                  <a:tcPr anchor="ctr"/>
                </a:tc>
                <a:tc>
                  <a:txBody>
                    <a:bodyPr/>
                    <a:lstStyle/>
                    <a:p>
                      <a:pPr xmlns:a="http://schemas.openxmlformats.org/drawingml/2006/main" algn="just" fontAlgn="t"/>
                      <a:r xmlns:a="http://schemas.openxmlformats.org/drawingml/2006/main">
                        <a:rPr lang="vi"/>
                        <a:t>Đây là không gian tên gốc của một số không gian tên lấy phương tiện làm trung tâm. Trong các không gian tên này, chúng ta sẽ tìm thấy các loại hoạt động với hoạt ảnh, hiển thị 3D, hiển thị văn bản và các nguyên hàm đa phương tiện khác</a:t>
                      </a:r>
                      <a:endParaRPr xmlns:a="http://schemas.openxmlformats.org/drawingml/2006/main"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020048">
                <a:tc>
                  <a:txBody>
                    <a:bodyPr/>
                    <a:lstStyle/>
                    <a:p>
                      <a:pPr xmlns:a="http://schemas.openxmlformats.org/drawingml/2006/main" fontAlgn="t"/>
                      <a:r xmlns:a="http://schemas.openxmlformats.org/drawingml/2006/main">
                        <a:rPr lang="vi"/>
                        <a:t>System.Windows.Navigation</a:t>
                      </a:r>
                      <a:endParaRPr xmlns:a="http://schemas.openxmlformats.org/drawingml/2006/main" lang="en-US" sz="1800">
                        <a:solidFill>
                          <a:srgbClr val="414141"/>
                        </a:solidFill>
                        <a:effectLst/>
                      </a:endParaRPr>
                    </a:p>
                  </a:txBody>
                  <a:tcPr anchor="ctr"/>
                </a:tc>
                <a:tc>
                  <a:txBody>
                    <a:bodyPr/>
                    <a:lstStyle/>
                    <a:p>
                      <a:pPr xmlns:a="http://schemas.openxmlformats.org/drawingml/2006/main" algn="just" fontAlgn="t"/>
                      <a:r xmlns:a="http://schemas.openxmlformats.org/drawingml/2006/main">
                        <a:rPr lang="vi"/>
                        <a:t>Không gian tên này cung cấp các loại để giải thích logic điều hướng được sử dụng bởi các ứng dụng trình duyệt XAML (XBAP) cũng như các ứng dụng máy tính để bàn tiêu chuẩn yêu cầu mô hình trang điều hướng</a:t>
                      </a:r>
                      <a:endParaRPr xmlns:a="http://schemas.openxmlformats.org/drawingml/2006/main"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714034">
                <a:tc>
                  <a:txBody>
                    <a:bodyPr/>
                    <a:lstStyle/>
                    <a:p>
                      <a:pPr xmlns:a="http://schemas.openxmlformats.org/drawingml/2006/main" fontAlgn="t"/>
                      <a:r xmlns:a="http://schemas.openxmlformats.org/drawingml/2006/main">
                        <a:rPr lang="vi"/>
                        <a:t>System.Windows.Shapes</a:t>
                      </a:r>
                      <a:endParaRPr xmlns:a="http://schemas.openxmlformats.org/drawingml/2006/main" lang="en-US" sz="1800">
                        <a:solidFill>
                          <a:srgbClr val="414141"/>
                        </a:solidFill>
                        <a:effectLst/>
                      </a:endParaRPr>
                    </a:p>
                  </a:txBody>
                  <a:tcPr anchor="ctr"/>
                </a:tc>
                <a:tc>
                  <a:txBody>
                    <a:bodyPr/>
                    <a:lstStyle/>
                    <a:p>
                      <a:pPr xmlns:a="http://schemas.openxmlformats.org/drawingml/2006/main" algn="just" fontAlgn="t"/>
                      <a:r xmlns:a="http://schemas.openxmlformats.org/drawingml/2006/main">
                        <a:rPr lang="vi"/>
                        <a:t>Điều này xác định các lớp cho phép chúng ta hiển thị đồ họa 2D tương tác tự động phản hồi khi nhập chuột</a:t>
                      </a:r>
                      <a:endParaRPr xmlns:a="http://schemas.openxmlformats.org/drawingml/2006/main"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714034">
                <a:tc>
                  <a:txBody>
                    <a:bodyPr/>
                    <a:lstStyle/>
                    <a:p>
                      <a:pPr xmlns:a="http://schemas.openxmlformats.org/drawingml/2006/main" fontAlgn="t"/>
                      <a:r xmlns:a="http://schemas.openxmlformats.org/drawingml/2006/main">
                        <a:rPr lang="vi"/>
                        <a:t>System.Windows.Data</a:t>
                      </a:r>
                      <a:endParaRPr xmlns:a="http://schemas.openxmlformats.org/drawingml/2006/main" lang="en-US" sz="1800">
                        <a:solidFill>
                          <a:srgbClr val="414141"/>
                        </a:solidFill>
                        <a:effectLst/>
                      </a:endParaRPr>
                    </a:p>
                  </a:txBody>
                  <a:tcPr anchor="ctr"/>
                </a:tc>
                <a:tc>
                  <a:txBody>
                    <a:bodyPr/>
                    <a:lstStyle/>
                    <a:p>
                      <a:pPr xmlns:a="http://schemas.openxmlformats.org/drawingml/2006/main" algn="just" fontAlgn="t"/>
                      <a:r xmlns:a="http://schemas.openxmlformats.org/drawingml/2006/main">
                        <a:rPr lang="vi"/>
                        <a:t>Phần này chứa các loại để hoạt động với công cụ liên kết dữ liệu WPF, cũng như hỗ trợ các mẫu liên kết dữ liệu</a:t>
                      </a:r>
                      <a:endParaRPr xmlns:a="http://schemas.openxmlformats.org/drawingml/2006/main"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236356"/>
                  </a:ext>
                </a:extLst>
              </a:tr>
            </a:tbl>
          </a:graphicData>
        </a:graphic>
      </p:graphicFrame>
    </p:spTree>
    <p:extLst>
      <p:ext uri="{BB962C8B-B14F-4D97-AF65-F5344CB8AC3E}">
        <p14:creationId xmlns:p14="http://schemas.microsoft.com/office/powerpoint/2010/main" val="154035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454782" y="1630867"/>
            <a:ext cx="11282436" cy="4635605"/>
          </a:xfrm>
        </p:spPr>
        <p:txBody>
          <a:bodyPr>
            <a:noAutofit/>
          </a:bodyPr>
          <a:lstStyle/>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Tổng quan Nền tảng trình bày Windows (WPF)</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Tổng quan XAML(Ngôn ngữ đánh dấu ứng dụng mở rộng) trong WPF</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Giải thích về Điều khiển và Bố cục trong WPF</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sz="2800"/>
              <a:t>Giải thích về Kiểu và Mẫu trong WPF</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Giải thích về Mô hình liên kết dữ liệu WPF</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sz="2800"/>
              <a:t>Demo tạo ứng dụng WPF bằng dotnet CLI và Visual Studio.NET</a:t>
            </a:r>
            <a:endParaRPr xmlns:a="http://schemas.openxmlformats.org/drawingml/2006/main" lang="en-US"/>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Demo truy cập vào cơ sở dữ liệu bằng ứng dụng WPF</a:t>
            </a:r>
          </a:p>
          <a:p>
            <a:pPr xmlns:a="http://schemas.openxmlformats.org/drawingml/2006/main" marL="342900" indent="-342900">
              <a:lnSpc>
                <a:spcPct val="100000"/>
              </a:lnSpc>
              <a:buClr>
                <a:srgbClr val="973735"/>
              </a:buClr>
              <a:buSzPct val="50000"/>
              <a:buFont typeface="Wingdings" pitchFamily="2" charset="2"/>
              <a:buChar char="u"/>
              <a:defRPr/>
            </a:pPr>
            <a:r xmlns:a="http://schemas.openxmlformats.org/drawingml/2006/main">
              <a:rPr lang="vi"/>
              <a:t>Giải thích về Mẫu MVVM (Model-View-ViewModel)</a:t>
            </a:r>
            <a:endParaRPr xmlns:a="http://schemas.openxmlformats.org/drawingml/2006/main"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xmlns:a="http://schemas.openxmlformats.org/drawingml/2006/main">
              <a:rPr lang="vi" sz="4000" b="1" dirty="0"/>
              <a:t>Mục tiêu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4235" y="2241458"/>
            <a:ext cx="10910455"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000" b="1">
                <a:latin typeface="Arial" panose="020B0604020202020204" pitchFamily="34" charset="0"/>
                <a:cs typeface="Arial" panose="020B0604020202020204" pitchFamily="34" charset="0"/>
              </a:rPr>
              <a:t> </a:t>
            </a: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Demo 01: </a:t>
            </a:r>
            <a:r xmlns:a="http://schemas.openxmlformats.org/drawingml/2006/main">
              <a:rPr lang="vi" altLang="ko-KR" sz="4400" b="1" dirty="0">
                <a:solidFill>
                  <a:schemeClr val="accent2"/>
                </a:solidFill>
                <a:latin typeface="Arial" panose="020B0604020202020204" pitchFamily="34" charset="0"/>
                <a:cs typeface="Arial" panose="020B0604020202020204" pitchFamily="34" charset="0"/>
              </a:rPr>
              <a:t>Tạo </a:t>
            </a: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ứng dụng WPF </a:t>
            </a:r>
            <a:r xmlns:a="http://schemas.openxmlformats.org/drawingml/2006/main">
              <a:rPr lang="vi" altLang="ko-KR" sz="4400" b="1" dirty="0">
                <a:solidFill>
                  <a:schemeClr val="accent2"/>
                </a:solidFill>
                <a:latin typeface="Arial" panose="020B0604020202020204" pitchFamily="34" charset="0"/>
                <a:cs typeface="Arial" panose="020B0604020202020204" pitchFamily="34" charset="0"/>
              </a:rPr>
              <a:t>bằng dotnet </a:t>
            </a:r>
            <a:r xmlns:a="http://schemas.openxmlformats.org/drawingml/2006/main">
              <a:rPr lang="vi" sz="4400" b="1" dirty="0">
                <a:solidFill>
                  <a:schemeClr val="accent2"/>
                </a:solidFill>
                <a:latin typeface="Arial" panose="020B0604020202020204" pitchFamily="34" charset="0"/>
                <a:cs typeface="Arial" panose="020B0604020202020204" pitchFamily="34" charset="0"/>
              </a:rPr>
              <a:t>CLI</a:t>
            </a:r>
          </a:p>
        </p:txBody>
      </p:sp>
    </p:spTree>
    <p:extLst>
      <p:ext uri="{BB962C8B-B14F-4D97-AF65-F5344CB8AC3E}">
        <p14:creationId xmlns:p14="http://schemas.microsoft.com/office/powerpoint/2010/main" val="3942391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8" name="Content Placeholder 2">
            <a:extLst>
              <a:ext uri="{FF2B5EF4-FFF2-40B4-BE49-F238E27FC236}">
                <a16:creationId xmlns:a16="http://schemas.microsoft.com/office/drawing/2014/main" id="{526D671B-5098-41A6-B4F8-43B68ACE27D1}"/>
              </a:ext>
            </a:extLst>
          </p:cNvPr>
          <p:cNvSpPr txBox="1">
            <a:spLocks/>
          </p:cNvSpPr>
          <p:nvPr/>
        </p:nvSpPr>
        <p:spPr>
          <a:xfrm rot="10800000" flipV="1">
            <a:off x="140445" y="1752925"/>
            <a:ext cx="11179899" cy="59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xmlns:a="http://schemas.openxmlformats.org/drawingml/2006/main" marL="0" indent="0" algn="just">
              <a:lnSpc>
                <a:spcPct val="100000"/>
              </a:lnSpc>
              <a:spcAft>
                <a:spcPts val="800"/>
              </a:spcAft>
              <a:buClr>
                <a:srgbClr val="973735"/>
              </a:buClr>
              <a:buSzPct val="50000"/>
              <a:buFont typeface="Arial" panose="020B0604020202020204" pitchFamily="34" charset="0"/>
              <a:buNone/>
              <a:tabLst>
                <a:tab pos="241300" algn="l"/>
              </a:tabLst>
              <a:defRPr/>
            </a:pPr>
            <a:r xmlns:a="http://schemas.openxmlformats.org/drawingml/2006/main">
              <a:rPr lang="vi" sz="2600"/>
              <a:t>2. Tạo </a:t>
            </a:r>
            <a:r xmlns:a="http://schemas.openxmlformats.org/drawingml/2006/main">
              <a:rPr lang="vi" sz="2600" dirty="0"/>
              <a:t>ứng dụng WPF </a:t>
            </a:r>
            <a:r xmlns:a="http://schemas.openxmlformats.org/drawingml/2006/main">
              <a:rPr lang="vi" sz="2600"/>
              <a:t>có tên </a:t>
            </a:r>
            <a:r xmlns:a="http://schemas.openxmlformats.org/drawingml/2006/main">
              <a:rPr lang="vi" sz="2600" b="1"/>
              <a:t>MyWPFApp</a:t>
            </a:r>
            <a:r xmlns:a="http://schemas.openxmlformats.org/drawingml/2006/main">
              <a:rPr lang="vi" sz="2600" b="1" i="1"/>
              <a:t> </a:t>
            </a:r>
            <a:r xmlns:a="http://schemas.openxmlformats.org/drawingml/2006/main">
              <a:rPr lang="vi" sz="2600" dirty="0"/>
              <a:t>bằng ngôn ngữ C#</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xmlns:a="http://schemas.openxmlformats.org/drawingml/2006/main" marL="0" indent="0" algn="just">
              <a:spcAft>
                <a:spcPts val="800"/>
              </a:spcAft>
              <a:buClr>
                <a:srgbClr val="973735"/>
              </a:buClr>
              <a:buSzPct val="50000"/>
              <a:buFont typeface="Arial" panose="020B0604020202020204" pitchFamily="34" charset="0"/>
              <a:buNone/>
              <a:tabLst>
                <a:tab pos="241300" algn="l"/>
              </a:tabLst>
              <a:defRPr/>
            </a:pPr>
            <a:r xmlns:a="http://schemas.openxmlformats.org/drawingml/2006/main">
              <a:rPr lang="vi" sz="2600" dirty="0"/>
              <a:t>        </a:t>
            </a:r>
          </a:p>
          <a:p>
            <a:pPr xmlns:a="http://schemas.openxmlformats.org/drawingml/2006/main" marL="0" indent="0" algn="just">
              <a:spcAft>
                <a:spcPts val="800"/>
              </a:spcAft>
              <a:buClr>
                <a:srgbClr val="973735"/>
              </a:buClr>
              <a:buSzPct val="50000"/>
              <a:buFont typeface="Arial" panose="020B0604020202020204" pitchFamily="34" charset="0"/>
              <a:buNone/>
              <a:tabLst>
                <a:tab pos="241300" algn="l"/>
              </a:tabLst>
              <a:defRPr/>
            </a:pPr>
            <a:r xmlns:a="http://schemas.openxmlformats.org/drawingml/2006/main">
              <a:rPr lang="vi" sz="2600" dirty="0"/>
              <a:t>  </a:t>
            </a:r>
          </a:p>
        </p:txBody>
      </p:sp>
      <p:sp>
        <p:nvSpPr>
          <p:cNvPr id="10" name="TextBox 9">
            <a:extLst>
              <a:ext uri="{FF2B5EF4-FFF2-40B4-BE49-F238E27FC236}">
                <a16:creationId xmlns:a16="http://schemas.microsoft.com/office/drawing/2014/main" id="{D91A562D-03A9-46DA-8838-181325102B71}"/>
              </a:ext>
            </a:extLst>
          </p:cNvPr>
          <p:cNvSpPr txBox="1"/>
          <p:nvPr/>
        </p:nvSpPr>
        <p:spPr>
          <a:xfrm>
            <a:off x="140445" y="766091"/>
            <a:ext cx="12103510" cy="892552"/>
          </a:xfrm>
          <a:prstGeom prst="rect">
            <a:avLst/>
          </a:prstGeom>
          <a:noFill/>
        </p:spPr>
        <p:txBody>
          <a:bodyPr wrap="square">
            <a:spAutoFit/>
          </a:bodyPr>
          <a:lstStyle/>
          <a:p>
            <a:pPr xmlns:a="http://schemas.openxmlformats.org/drawingml/2006/main" algn="just">
              <a:spcAft>
                <a:spcPts val="800"/>
              </a:spcAft>
              <a:buClr>
                <a:srgbClr val="973735"/>
              </a:buClr>
              <a:buSzPct val="50000"/>
              <a:tabLst>
                <a:tab pos="241300" algn="l"/>
              </a:tabLst>
              <a:defRPr/>
            </a:pPr>
            <a:r xmlns:a="http://schemas.openxmlformats.org/drawingml/2006/main">
              <a:rPr lang="vi" sz="2600"/>
              <a:t>1. Cài đặt </a:t>
            </a:r>
            <a:r xmlns:a="http://schemas.openxmlformats.org/drawingml/2006/main">
              <a:rPr lang="vi" sz="2600" dirty="0"/>
              <a:t>gói: </a:t>
            </a:r>
            <a:r xmlns:a="http://schemas.openxmlformats.org/drawingml/2006/main">
              <a:rPr lang="vi" sz="2600" b="1" dirty="0"/>
              <a:t>dotnet-sdk-5.0.102-win-x64.exe </a:t>
            </a:r>
            <a:r xmlns:a="http://schemas.openxmlformats.org/drawingml/2006/main">
              <a:rPr lang="vi" sz="2600" dirty="0"/>
              <a:t>và mở hộp thoại Dấu nhắc Lệnh</a:t>
            </a:r>
            <a:r xmlns:a="http://schemas.openxmlformats.org/drawingml/2006/main">
              <a:rPr lang="vi" sz="2600" b="1" dirty="0"/>
              <a:t> </a:t>
            </a:r>
          </a:p>
        </p:txBody>
      </p:sp>
      <p:grpSp>
        <p:nvGrpSpPr>
          <p:cNvPr id="16" name="Group 15">
            <a:extLst>
              <a:ext uri="{FF2B5EF4-FFF2-40B4-BE49-F238E27FC236}">
                <a16:creationId xmlns:a16="http://schemas.microsoft.com/office/drawing/2014/main" id="{FB4878EF-FA87-4615-9B7F-73E2D6966853}"/>
              </a:ext>
            </a:extLst>
          </p:cNvPr>
          <p:cNvGrpSpPr/>
          <p:nvPr/>
        </p:nvGrpSpPr>
        <p:grpSpPr>
          <a:xfrm>
            <a:off x="140445" y="2437207"/>
            <a:ext cx="6995253" cy="3169020"/>
            <a:chOff x="161227" y="2238371"/>
            <a:chExt cx="6995253" cy="3169020"/>
          </a:xfrm>
        </p:grpSpPr>
        <p:pic>
          <p:nvPicPr>
            <p:cNvPr id="11" name="Picture 10">
              <a:extLst>
                <a:ext uri="{FF2B5EF4-FFF2-40B4-BE49-F238E27FC236}">
                  <a16:creationId xmlns:a16="http://schemas.microsoft.com/office/drawing/2014/main" id="{F895759F-7F18-49AF-9594-DC676AD0C567}"/>
                </a:ext>
              </a:extLst>
            </p:cNvPr>
            <p:cNvPicPr>
              <a:picLocks noChangeAspect="1"/>
            </p:cNvPicPr>
            <p:nvPr/>
          </p:nvPicPr>
          <p:blipFill>
            <a:blip r:embed="rId3"/>
            <a:stretch>
              <a:fillRect/>
            </a:stretch>
          </p:blipFill>
          <p:spPr>
            <a:xfrm>
              <a:off x="161227" y="2238371"/>
              <a:ext cx="6995253" cy="3169020"/>
            </a:xfrm>
            <a:prstGeom prst="rect">
              <a:avLst/>
            </a:prstGeom>
          </p:spPr>
        </p:pic>
        <p:sp>
          <p:nvSpPr>
            <p:cNvPr id="15" name="Rectangle 14">
              <a:extLst>
                <a:ext uri="{FF2B5EF4-FFF2-40B4-BE49-F238E27FC236}">
                  <a16:creationId xmlns:a16="http://schemas.microsoft.com/office/drawing/2014/main" id="{208325D7-4B08-42EF-BBBF-1CEB932495E3}"/>
                </a:ext>
              </a:extLst>
            </p:cNvPr>
            <p:cNvSpPr/>
            <p:nvPr/>
          </p:nvSpPr>
          <p:spPr>
            <a:xfrm>
              <a:off x="1454715" y="2791800"/>
              <a:ext cx="4488886" cy="3046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4C17E578-C2FA-44E9-8A1A-2C177DE740F2}"/>
              </a:ext>
            </a:extLst>
          </p:cNvPr>
          <p:cNvPicPr>
            <a:picLocks noChangeAspect="1"/>
          </p:cNvPicPr>
          <p:nvPr/>
        </p:nvPicPr>
        <p:blipFill>
          <a:blip r:embed="rId4"/>
          <a:stretch>
            <a:fillRect/>
          </a:stretch>
        </p:blipFill>
        <p:spPr>
          <a:xfrm>
            <a:off x="7768337" y="2991639"/>
            <a:ext cx="4312359" cy="3320516"/>
          </a:xfrm>
          <a:prstGeom prst="rect">
            <a:avLst/>
          </a:prstGeom>
        </p:spPr>
      </p:pic>
      <p:cxnSp>
        <p:nvCxnSpPr>
          <p:cNvPr id="6" name="Connector: Elbow 5">
            <a:extLst>
              <a:ext uri="{FF2B5EF4-FFF2-40B4-BE49-F238E27FC236}">
                <a16:creationId xmlns:a16="http://schemas.microsoft.com/office/drawing/2014/main" id="{7084F4C9-5BFF-4066-90E2-D1A958DCBF00}"/>
              </a:ext>
            </a:extLst>
          </p:cNvPr>
          <p:cNvCxnSpPr>
            <a:cxnSpLocks/>
          </p:cNvCxnSpPr>
          <p:nvPr/>
        </p:nvCxnSpPr>
        <p:spPr>
          <a:xfrm>
            <a:off x="5922819" y="3142981"/>
            <a:ext cx="1974272" cy="1372094"/>
          </a:xfrm>
          <a:prstGeom prst="bentConnector3">
            <a:avLst>
              <a:gd name="adj1" fmla="val 50000"/>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51961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pic>
        <p:nvPicPr>
          <p:cNvPr id="5" name="Picture 4">
            <a:extLst>
              <a:ext uri="{FF2B5EF4-FFF2-40B4-BE49-F238E27FC236}">
                <a16:creationId xmlns:a16="http://schemas.microsoft.com/office/drawing/2014/main" id="{D977D968-4EF0-4C02-8E2E-77AD946C582D}"/>
              </a:ext>
            </a:extLst>
          </p:cNvPr>
          <p:cNvPicPr>
            <a:picLocks noChangeAspect="1"/>
          </p:cNvPicPr>
          <p:nvPr/>
        </p:nvPicPr>
        <p:blipFill>
          <a:blip r:embed="rId3"/>
          <a:stretch>
            <a:fillRect/>
          </a:stretch>
        </p:blipFill>
        <p:spPr>
          <a:xfrm>
            <a:off x="2259845" y="2036843"/>
            <a:ext cx="7621910" cy="4353566"/>
          </a:xfrm>
          <a:prstGeom prst="rect">
            <a:avLst/>
          </a:prstGeom>
        </p:spPr>
      </p:pic>
      <p:sp>
        <p:nvSpPr>
          <p:cNvPr id="6" name="Content Placeholder 2">
            <a:extLst>
              <a:ext uri="{FF2B5EF4-FFF2-40B4-BE49-F238E27FC236}">
                <a16:creationId xmlns:a16="http://schemas.microsoft.com/office/drawing/2014/main" id="{420C5714-EAAB-4171-851D-3129038C5DE8}"/>
              </a:ext>
            </a:extLst>
          </p:cNvPr>
          <p:cNvSpPr txBox="1">
            <a:spLocks/>
          </p:cNvSpPr>
          <p:nvPr/>
        </p:nvSpPr>
        <p:spPr>
          <a:xfrm rot="10800000" flipV="1">
            <a:off x="249361" y="722117"/>
            <a:ext cx="11179899" cy="59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xmlns:a="http://schemas.openxmlformats.org/drawingml/2006/main" marL="0" indent="0" algn="just">
              <a:lnSpc>
                <a:spcPct val="100000"/>
              </a:lnSpc>
              <a:spcAft>
                <a:spcPts val="800"/>
              </a:spcAft>
              <a:buClr>
                <a:srgbClr val="973735"/>
              </a:buClr>
              <a:buSzPct val="50000"/>
              <a:buFont typeface="Arial" panose="020B0604020202020204" pitchFamily="34" charset="0"/>
              <a:buNone/>
              <a:tabLst>
                <a:tab pos="241300" algn="l"/>
              </a:tabLst>
              <a:defRPr/>
            </a:pPr>
            <a:r xmlns:a="http://schemas.openxmlformats.org/drawingml/2006/main">
              <a:rPr lang="vi" sz="2600"/>
              <a:t>3. Chạy </a:t>
            </a:r>
            <a:r xmlns:a="http://schemas.openxmlformats.org/drawingml/2006/main">
              <a:rPr lang="vi" sz="2600"/>
              <a:t>ứng dụng </a:t>
            </a:r>
            <a:endParaRPr xmlns:a="http://schemas.openxmlformats.org/drawingml/2006/main" lang="en-US" sz="2600" dirty="0"/>
            <a:r xmlns:a="http://schemas.openxmlformats.org/drawingml/2006/main">
              <a:rPr lang="vi" sz="2600" b="1" i="1"/>
              <a:t>MyWPFApp</a:t>
            </a:r>
          </a:p>
          <a:p>
            <a:pPr marL="0" indent="0" algn="just">
              <a:spcAft>
                <a:spcPts val="800"/>
              </a:spcAft>
              <a:buClr>
                <a:srgbClr val="973735"/>
              </a:buClr>
              <a:buSzPct val="50000"/>
              <a:buFont typeface="Arial" panose="020B0604020202020204" pitchFamily="34" charset="0"/>
              <a:buNone/>
              <a:tabLst>
                <a:tab pos="241300" algn="l"/>
              </a:tabLst>
              <a:defRPr/>
            </a:pPr>
            <a:endParaRPr lang="en-US" sz="2600" dirty="0"/>
          </a:p>
          <a:p>
            <a:pPr xmlns:a="http://schemas.openxmlformats.org/drawingml/2006/main" marL="0" indent="0" algn="just">
              <a:spcAft>
                <a:spcPts val="800"/>
              </a:spcAft>
              <a:buClr>
                <a:srgbClr val="973735"/>
              </a:buClr>
              <a:buSzPct val="50000"/>
              <a:buFont typeface="Arial" panose="020B0604020202020204" pitchFamily="34" charset="0"/>
              <a:buNone/>
              <a:tabLst>
                <a:tab pos="241300" algn="l"/>
              </a:tabLst>
              <a:defRPr/>
            </a:pPr>
            <a:r xmlns:a="http://schemas.openxmlformats.org/drawingml/2006/main">
              <a:rPr lang="vi" sz="2600" dirty="0"/>
              <a:t>        </a:t>
            </a:r>
          </a:p>
          <a:p>
            <a:pPr xmlns:a="http://schemas.openxmlformats.org/drawingml/2006/main" marL="0" indent="0" algn="just">
              <a:spcAft>
                <a:spcPts val="800"/>
              </a:spcAft>
              <a:buClr>
                <a:srgbClr val="973735"/>
              </a:buClr>
              <a:buSzPct val="50000"/>
              <a:buFont typeface="Arial" panose="020B0604020202020204" pitchFamily="34" charset="0"/>
              <a:buNone/>
              <a:tabLst>
                <a:tab pos="241300" algn="l"/>
              </a:tabLst>
              <a:defRPr/>
            </a:pPr>
            <a:r xmlns:a="http://schemas.openxmlformats.org/drawingml/2006/main">
              <a:rPr lang="vi" sz="2600" dirty="0"/>
              <a:t>  </a:t>
            </a:r>
          </a:p>
        </p:txBody>
      </p:sp>
      <p:pic>
        <p:nvPicPr>
          <p:cNvPr id="9" name="Picture 8">
            <a:extLst>
              <a:ext uri="{FF2B5EF4-FFF2-40B4-BE49-F238E27FC236}">
                <a16:creationId xmlns:a16="http://schemas.microsoft.com/office/drawing/2014/main" id="{DC6BB6EF-F835-4C89-A00A-86F765E7B76D}"/>
              </a:ext>
            </a:extLst>
          </p:cNvPr>
          <p:cNvPicPr>
            <a:picLocks noChangeAspect="1"/>
          </p:cNvPicPr>
          <p:nvPr/>
        </p:nvPicPr>
        <p:blipFill>
          <a:blip r:embed="rId4"/>
          <a:stretch>
            <a:fillRect/>
          </a:stretch>
        </p:blipFill>
        <p:spPr>
          <a:xfrm>
            <a:off x="413755" y="1204037"/>
            <a:ext cx="4451460" cy="812025"/>
          </a:xfrm>
          <a:prstGeom prst="rect">
            <a:avLst/>
          </a:prstGeom>
        </p:spPr>
      </p:pic>
      <p:sp>
        <p:nvSpPr>
          <p:cNvPr id="10" name="Rectangle 9">
            <a:extLst>
              <a:ext uri="{FF2B5EF4-FFF2-40B4-BE49-F238E27FC236}">
                <a16:creationId xmlns:a16="http://schemas.microsoft.com/office/drawing/2014/main" id="{D02BE553-0844-4362-992F-127DDA6DB604}"/>
              </a:ext>
            </a:extLst>
          </p:cNvPr>
          <p:cNvSpPr/>
          <p:nvPr/>
        </p:nvSpPr>
        <p:spPr>
          <a:xfrm>
            <a:off x="1787225" y="1527463"/>
            <a:ext cx="3242384" cy="3325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880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273" y="2241458"/>
            <a:ext cx="1064029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000" b="1">
                <a:latin typeface="Arial" panose="020B0604020202020204" pitchFamily="34" charset="0"/>
                <a:cs typeface="Arial" panose="020B0604020202020204" pitchFamily="34" charset="0"/>
              </a:rPr>
              <a:t> </a:t>
            </a: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Demo 02: </a:t>
            </a:r>
            <a:r xmlns:a="http://schemas.openxmlformats.org/drawingml/2006/main">
              <a:rPr lang="vi" altLang="ko-KR" sz="4400" b="1" dirty="0">
                <a:solidFill>
                  <a:schemeClr val="accent2"/>
                </a:solidFill>
                <a:latin typeface="Arial" panose="020B0604020202020204" pitchFamily="34" charset="0"/>
                <a:cs typeface="Arial" panose="020B0604020202020204" pitchFamily="34" charset="0"/>
              </a:rPr>
              <a:t>Tạo </a:t>
            </a: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ứng dụng WPF bằng Visual Studio.NET</a:t>
            </a:r>
            <a:endParaRPr xmlns:a="http://schemas.openxmlformats.org/drawingml/2006/main"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162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24</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653465"/>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xmlns:a="http://schemas.openxmlformats.org/drawingml/2006/main" marL="0" marR="0" lvl="1" algn="just" eaLnBrk="1" fontAlgn="base" hangingPunct="1">
              <a:spcBef>
                <a:spcPts val="600"/>
              </a:spcBef>
              <a:spcAft>
                <a:spcPct val="0"/>
              </a:spcAft>
              <a:buClr>
                <a:srgbClr val="973735"/>
              </a:buClr>
              <a:buSzPct val="50000"/>
              <a:tabLst/>
              <a:defRPr/>
            </a:pPr>
            <a:r xmlns:a="http://schemas.openxmlformats.org/drawingml/2006/main">
              <a:rPr lang="vi" altLang="en-US" sz="2600">
                <a:latin typeface="+mj-lt"/>
              </a:rPr>
              <a:t>1. Mở Visual Studio.NET, Tệp | Mới | Dự án</a:t>
            </a:r>
          </a:p>
        </p:txBody>
      </p:sp>
      <p:pic>
        <p:nvPicPr>
          <p:cNvPr id="18" name="Picture 17">
            <a:extLst>
              <a:ext uri="{FF2B5EF4-FFF2-40B4-BE49-F238E27FC236}">
                <a16:creationId xmlns:a16="http://schemas.microsoft.com/office/drawing/2014/main" id="{F69300EB-DBE3-4319-B239-8964DB4C64C5}"/>
              </a:ext>
            </a:extLst>
          </p:cNvPr>
          <p:cNvPicPr>
            <a:picLocks noChangeAspect="1"/>
          </p:cNvPicPr>
          <p:nvPr/>
        </p:nvPicPr>
        <p:blipFill>
          <a:blip r:embed="rId2"/>
          <a:stretch>
            <a:fillRect/>
          </a:stretch>
        </p:blipFill>
        <p:spPr>
          <a:xfrm>
            <a:off x="2080727" y="1218469"/>
            <a:ext cx="7670571" cy="5171940"/>
          </a:xfrm>
          <a:prstGeom prst="rect">
            <a:avLst/>
          </a:prstGeom>
        </p:spPr>
      </p:pic>
      <p:grpSp>
        <p:nvGrpSpPr>
          <p:cNvPr id="19" name="Group 18">
            <a:extLst>
              <a:ext uri="{FF2B5EF4-FFF2-40B4-BE49-F238E27FC236}">
                <a16:creationId xmlns:a16="http://schemas.microsoft.com/office/drawing/2014/main" id="{7CAC05D8-D965-4029-81A8-3425B4D5E0FF}"/>
              </a:ext>
            </a:extLst>
          </p:cNvPr>
          <p:cNvGrpSpPr/>
          <p:nvPr/>
        </p:nvGrpSpPr>
        <p:grpSpPr>
          <a:xfrm>
            <a:off x="4555868" y="1073841"/>
            <a:ext cx="6562596" cy="5332971"/>
            <a:chOff x="4548022" y="1318390"/>
            <a:chExt cx="6562596" cy="5332971"/>
          </a:xfrm>
        </p:grpSpPr>
        <p:sp>
          <p:nvSpPr>
            <p:cNvPr id="21" name="Rectangle 20">
              <a:extLst>
                <a:ext uri="{FF2B5EF4-FFF2-40B4-BE49-F238E27FC236}">
                  <a16:creationId xmlns:a16="http://schemas.microsoft.com/office/drawing/2014/main" id="{EF791E0B-8CB6-4F5F-8F36-C8D1C5D1C743}"/>
                </a:ext>
              </a:extLst>
            </p:cNvPr>
            <p:cNvSpPr/>
            <p:nvPr/>
          </p:nvSpPr>
          <p:spPr>
            <a:xfrm>
              <a:off x="4548022" y="1700981"/>
              <a:ext cx="1184988"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93C8E1A-E3E6-45D4-97EF-BFD338C0B937}"/>
                </a:ext>
              </a:extLst>
            </p:cNvPr>
            <p:cNvSpPr/>
            <p:nvPr/>
          </p:nvSpPr>
          <p:spPr>
            <a:xfrm>
              <a:off x="4548022" y="2684968"/>
              <a:ext cx="4931032" cy="865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9A1B27-F430-47FB-AADD-081FBB5F4C58}"/>
                </a:ext>
              </a:extLst>
            </p:cNvPr>
            <p:cNvSpPr/>
            <p:nvPr/>
          </p:nvSpPr>
          <p:spPr>
            <a:xfrm>
              <a:off x="8798200" y="6282953"/>
              <a:ext cx="101021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B51F5BA-B1ED-4E8D-838D-72D5B73B2865}"/>
                </a:ext>
              </a:extLst>
            </p:cNvPr>
            <p:cNvSpPr/>
            <p:nvPr/>
          </p:nvSpPr>
          <p:spPr>
            <a:xfrm>
              <a:off x="6744028" y="131839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rgbClr val="002060"/>
                  </a:solidFill>
                </a:rPr>
                <a:t>1</a:t>
              </a:r>
            </a:p>
          </p:txBody>
        </p:sp>
        <p:sp>
          <p:nvSpPr>
            <p:cNvPr id="26" name="Oval 25">
              <a:extLst>
                <a:ext uri="{FF2B5EF4-FFF2-40B4-BE49-F238E27FC236}">
                  <a16:creationId xmlns:a16="http://schemas.microsoft.com/office/drawing/2014/main" id="{E4A2B2BC-9E65-48B5-8F7D-D9124FBE7F5E}"/>
                </a:ext>
              </a:extLst>
            </p:cNvPr>
            <p:cNvSpPr/>
            <p:nvPr/>
          </p:nvSpPr>
          <p:spPr>
            <a:xfrm>
              <a:off x="10350320" y="2141352"/>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rgbClr val="002060"/>
                  </a:solidFill>
                </a:rPr>
                <a:t>2</a:t>
              </a:r>
            </a:p>
          </p:txBody>
        </p:sp>
        <p:sp>
          <p:nvSpPr>
            <p:cNvPr id="27" name="Oval 26">
              <a:extLst>
                <a:ext uri="{FF2B5EF4-FFF2-40B4-BE49-F238E27FC236}">
                  <a16:creationId xmlns:a16="http://schemas.microsoft.com/office/drawing/2014/main" id="{0E5A66B3-0B7F-43ED-A6EE-6CBE22EC4BED}"/>
                </a:ext>
              </a:extLst>
            </p:cNvPr>
            <p:cNvSpPr/>
            <p:nvPr/>
          </p:nvSpPr>
          <p:spPr>
            <a:xfrm>
              <a:off x="10476136" y="525339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rgbClr val="002060"/>
                  </a:solidFill>
                </a:rPr>
                <a:t>3</a:t>
              </a:r>
            </a:p>
          </p:txBody>
        </p:sp>
        <p:cxnSp>
          <p:nvCxnSpPr>
            <p:cNvPr id="28" name="Straight Arrow Connector 27">
              <a:extLst>
                <a:ext uri="{FF2B5EF4-FFF2-40B4-BE49-F238E27FC236}">
                  <a16:creationId xmlns:a16="http://schemas.microsoft.com/office/drawing/2014/main" id="{979905DC-36D7-4B78-A407-827AEF740BE1}"/>
                </a:ext>
              </a:extLst>
            </p:cNvPr>
            <p:cNvCxnSpPr>
              <a:cxnSpLocks/>
            </p:cNvCxnSpPr>
            <p:nvPr/>
          </p:nvCxnSpPr>
          <p:spPr>
            <a:xfrm flipH="1">
              <a:off x="5741941" y="1700981"/>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D160DFB9-31EF-4459-9E1E-AC2C4E436D23}"/>
                </a:ext>
              </a:extLst>
            </p:cNvPr>
            <p:cNvCxnSpPr>
              <a:cxnSpLocks/>
            </p:cNvCxnSpPr>
            <p:nvPr/>
          </p:nvCxnSpPr>
          <p:spPr>
            <a:xfrm flipH="1">
              <a:off x="9479054" y="2557379"/>
              <a:ext cx="884147" cy="26566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0" name="Straight Arrow Connector 29">
              <a:extLst>
                <a:ext uri="{FF2B5EF4-FFF2-40B4-BE49-F238E27FC236}">
                  <a16:creationId xmlns:a16="http://schemas.microsoft.com/office/drawing/2014/main" id="{43EE401B-EF5B-4F99-918E-85A2DE4739A8}"/>
                </a:ext>
              </a:extLst>
            </p:cNvPr>
            <p:cNvCxnSpPr>
              <a:cxnSpLocks/>
              <a:stCxn id="27" idx="3"/>
            </p:cNvCxnSpPr>
            <p:nvPr/>
          </p:nvCxnSpPr>
          <p:spPr>
            <a:xfrm flipH="1">
              <a:off x="9624906" y="5758183"/>
              <a:ext cx="944148" cy="50836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4238883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25</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691128"/>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xmlns:a="http://schemas.openxmlformats.org/drawingml/2006/main" marL="0" marR="0" lvl="1" algn="just" eaLnBrk="1" fontAlgn="base" hangingPunct="1">
              <a:spcBef>
                <a:spcPts val="600"/>
              </a:spcBef>
              <a:spcAft>
                <a:spcPct val="0"/>
              </a:spcAft>
              <a:buClr>
                <a:srgbClr val="973735"/>
              </a:buClr>
              <a:buSzPct val="50000"/>
              <a:tabLst/>
              <a:defRPr/>
            </a:pPr>
            <a:r xmlns:a="http://schemas.openxmlformats.org/drawingml/2006/main">
              <a:rPr lang="vi" altLang="en-US" sz="2600">
                <a:latin typeface="+mj-lt"/>
              </a:rPr>
              <a:t>2. Điền </a:t>
            </a:r>
            <a:r xmlns:a="http://schemas.openxmlformats.org/drawingml/2006/main">
              <a:rPr lang="vi" altLang="en-US" sz="2600" b="1">
                <a:latin typeface="+mj-lt"/>
              </a:rPr>
              <a:t>Tên dự án </a:t>
            </a:r>
            <a:r xmlns:a="http://schemas.openxmlformats.org/drawingml/2006/main">
              <a:rPr lang="vi" altLang="en-US" sz="2600">
                <a:latin typeface="+mj-lt"/>
              </a:rPr>
              <a:t>: MyWPFApp và </a:t>
            </a:r>
            <a:r xmlns:a="http://schemas.openxmlformats.org/drawingml/2006/main">
              <a:rPr lang="vi" altLang="en-US" sz="2600" b="1">
                <a:latin typeface="+mj-lt"/>
              </a:rPr>
              <a:t>Location </a:t>
            </a:r>
            <a:r xmlns:a="http://schemas.openxmlformats.org/drawingml/2006/main">
              <a:rPr lang="vi" altLang="en-US" sz="2600">
                <a:latin typeface="+mj-lt"/>
              </a:rPr>
              <a:t>rồi nhấn </a:t>
            </a:r>
            <a:r xmlns:a="http://schemas.openxmlformats.org/drawingml/2006/main">
              <a:rPr lang="vi" altLang="en-US" sz="2600" b="1">
                <a:latin typeface="+mj-lt"/>
              </a:rPr>
              <a:t>Next</a:t>
            </a:r>
          </a:p>
        </p:txBody>
      </p:sp>
      <p:pic>
        <p:nvPicPr>
          <p:cNvPr id="20" name="Picture 19">
            <a:extLst>
              <a:ext uri="{FF2B5EF4-FFF2-40B4-BE49-F238E27FC236}">
                <a16:creationId xmlns:a16="http://schemas.microsoft.com/office/drawing/2014/main" id="{80F0921C-8987-4639-8419-F568BA10471E}"/>
              </a:ext>
            </a:extLst>
          </p:cNvPr>
          <p:cNvPicPr>
            <a:picLocks noChangeAspect="1"/>
          </p:cNvPicPr>
          <p:nvPr/>
        </p:nvPicPr>
        <p:blipFill>
          <a:blip r:embed="rId2"/>
          <a:stretch>
            <a:fillRect/>
          </a:stretch>
        </p:blipFill>
        <p:spPr>
          <a:xfrm>
            <a:off x="1766232" y="1183571"/>
            <a:ext cx="7899673" cy="5276765"/>
          </a:xfrm>
          <a:prstGeom prst="rect">
            <a:avLst/>
          </a:prstGeom>
        </p:spPr>
      </p:pic>
      <p:grpSp>
        <p:nvGrpSpPr>
          <p:cNvPr id="22" name="Group 21">
            <a:extLst>
              <a:ext uri="{FF2B5EF4-FFF2-40B4-BE49-F238E27FC236}">
                <a16:creationId xmlns:a16="http://schemas.microsoft.com/office/drawing/2014/main" id="{9D10FA5A-5E94-4A36-9A43-F98DB3173781}"/>
              </a:ext>
            </a:extLst>
          </p:cNvPr>
          <p:cNvGrpSpPr/>
          <p:nvPr/>
        </p:nvGrpSpPr>
        <p:grpSpPr>
          <a:xfrm>
            <a:off x="1766232" y="2062696"/>
            <a:ext cx="8896608" cy="4376511"/>
            <a:chOff x="1592903" y="2738790"/>
            <a:chExt cx="8548908" cy="4302447"/>
          </a:xfrm>
        </p:grpSpPr>
        <p:grpSp>
          <p:nvGrpSpPr>
            <p:cNvPr id="23" name="Group 22">
              <a:extLst>
                <a:ext uri="{FF2B5EF4-FFF2-40B4-BE49-F238E27FC236}">
                  <a16:creationId xmlns:a16="http://schemas.microsoft.com/office/drawing/2014/main" id="{0EAEA091-987D-43AD-B3C4-C99A8F043B31}"/>
                </a:ext>
              </a:extLst>
            </p:cNvPr>
            <p:cNvGrpSpPr/>
            <p:nvPr/>
          </p:nvGrpSpPr>
          <p:grpSpPr>
            <a:xfrm>
              <a:off x="1592903" y="2738790"/>
              <a:ext cx="4160552" cy="1438072"/>
              <a:chOff x="1909861" y="2861376"/>
              <a:chExt cx="4160552" cy="1438072"/>
            </a:xfrm>
          </p:grpSpPr>
          <p:grpSp>
            <p:nvGrpSpPr>
              <p:cNvPr id="31" name="Group 30">
                <a:extLst>
                  <a:ext uri="{FF2B5EF4-FFF2-40B4-BE49-F238E27FC236}">
                    <a16:creationId xmlns:a16="http://schemas.microsoft.com/office/drawing/2014/main" id="{8C6118EE-BF91-4D38-8654-2924F04052D8}"/>
                  </a:ext>
                </a:extLst>
              </p:cNvPr>
              <p:cNvGrpSpPr/>
              <p:nvPr/>
            </p:nvGrpSpPr>
            <p:grpSpPr>
              <a:xfrm>
                <a:off x="1909861" y="2861376"/>
                <a:ext cx="4160552" cy="1438072"/>
                <a:chOff x="1909861" y="3081775"/>
                <a:chExt cx="4160552" cy="1438072"/>
              </a:xfrm>
            </p:grpSpPr>
            <p:sp>
              <p:nvSpPr>
                <p:cNvPr id="36" name="Rectangle 35">
                  <a:extLst>
                    <a:ext uri="{FF2B5EF4-FFF2-40B4-BE49-F238E27FC236}">
                      <a16:creationId xmlns:a16="http://schemas.microsoft.com/office/drawing/2014/main" id="{876A22D4-D201-4ADA-A3AC-1550F0ED130B}"/>
                    </a:ext>
                  </a:extLst>
                </p:cNvPr>
                <p:cNvSpPr/>
                <p:nvPr/>
              </p:nvSpPr>
              <p:spPr>
                <a:xfrm>
                  <a:off x="1910246" y="3486908"/>
                  <a:ext cx="1423570" cy="3039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9BE325B-E643-4EEB-9AC2-DFB9AE5970DD}"/>
                    </a:ext>
                  </a:extLst>
                </p:cNvPr>
                <p:cNvSpPr/>
                <p:nvPr/>
              </p:nvSpPr>
              <p:spPr>
                <a:xfrm>
                  <a:off x="4408160" y="308177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rgbClr val="002060"/>
                      </a:solidFill>
                    </a:rPr>
                    <a:t>4</a:t>
                  </a:r>
                </a:p>
              </p:txBody>
            </p:sp>
            <p:cxnSp>
              <p:nvCxnSpPr>
                <p:cNvPr id="42" name="Straight Arrow Connector 41">
                  <a:extLst>
                    <a:ext uri="{FF2B5EF4-FFF2-40B4-BE49-F238E27FC236}">
                      <a16:creationId xmlns:a16="http://schemas.microsoft.com/office/drawing/2014/main" id="{03A90621-4C9A-417B-94C2-6D56A3D4B526}"/>
                    </a:ext>
                  </a:extLst>
                </p:cNvPr>
                <p:cNvCxnSpPr>
                  <a:cxnSpLocks/>
                </p:cNvCxnSpPr>
                <p:nvPr/>
              </p:nvCxnSpPr>
              <p:spPr>
                <a:xfrm flipH="1">
                  <a:off x="3374410" y="3480524"/>
                  <a:ext cx="1033750" cy="15834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3" name="Rectangle 42">
                  <a:extLst>
                    <a:ext uri="{FF2B5EF4-FFF2-40B4-BE49-F238E27FC236}">
                      <a16:creationId xmlns:a16="http://schemas.microsoft.com/office/drawing/2014/main" id="{F8F3F7FA-F7AB-47CF-964E-3B3A8D66980F}"/>
                    </a:ext>
                  </a:extLst>
                </p:cNvPr>
                <p:cNvSpPr/>
                <p:nvPr/>
              </p:nvSpPr>
              <p:spPr>
                <a:xfrm>
                  <a:off x="1909861" y="4136856"/>
                  <a:ext cx="2772398" cy="3829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BEB107E-C872-4A03-9626-E77D54DF5D9D}"/>
                    </a:ext>
                  </a:extLst>
                </p:cNvPr>
                <p:cNvSpPr/>
                <p:nvPr/>
              </p:nvSpPr>
              <p:spPr>
                <a:xfrm>
                  <a:off x="5435931" y="3790838"/>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rgbClr val="002060"/>
                      </a:solidFill>
                    </a:rPr>
                    <a:t>5</a:t>
                  </a:r>
                </a:p>
              </p:txBody>
            </p:sp>
          </p:grpSp>
          <p:cxnSp>
            <p:nvCxnSpPr>
              <p:cNvPr id="33" name="Straight Arrow Connector 32">
                <a:extLst>
                  <a:ext uri="{FF2B5EF4-FFF2-40B4-BE49-F238E27FC236}">
                    <a16:creationId xmlns:a16="http://schemas.microsoft.com/office/drawing/2014/main" id="{044D409A-528C-4D93-81E9-7AFD9EC2499E}"/>
                  </a:ext>
                </a:extLst>
              </p:cNvPr>
              <p:cNvCxnSpPr>
                <a:cxnSpLocks/>
              </p:cNvCxnSpPr>
              <p:nvPr/>
            </p:nvCxnSpPr>
            <p:spPr>
              <a:xfrm flipH="1">
                <a:off x="4682259" y="3916457"/>
                <a:ext cx="723208" cy="16154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4" name="Oval 23">
              <a:extLst>
                <a:ext uri="{FF2B5EF4-FFF2-40B4-BE49-F238E27FC236}">
                  <a16:creationId xmlns:a16="http://schemas.microsoft.com/office/drawing/2014/main" id="{91797957-8590-4768-B422-04713C8377C5}"/>
                </a:ext>
              </a:extLst>
            </p:cNvPr>
            <p:cNvSpPr/>
            <p:nvPr/>
          </p:nvSpPr>
          <p:spPr>
            <a:xfrm>
              <a:off x="9507329" y="5919996"/>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rgbClr val="002060"/>
                  </a:solidFill>
                </a:rPr>
                <a:t>6</a:t>
              </a:r>
            </a:p>
          </p:txBody>
        </p:sp>
        <p:cxnSp>
          <p:nvCxnSpPr>
            <p:cNvPr id="25" name="Straight Arrow Connector 24">
              <a:extLst>
                <a:ext uri="{FF2B5EF4-FFF2-40B4-BE49-F238E27FC236}">
                  <a16:creationId xmlns:a16="http://schemas.microsoft.com/office/drawing/2014/main" id="{EC03E613-C3BF-481C-838A-34BBEF8B31DE}"/>
                </a:ext>
              </a:extLst>
            </p:cNvPr>
            <p:cNvCxnSpPr>
              <a:cxnSpLocks/>
            </p:cNvCxnSpPr>
            <p:nvPr/>
          </p:nvCxnSpPr>
          <p:spPr>
            <a:xfrm flipH="1">
              <a:off x="8734102" y="6315657"/>
              <a:ext cx="783295" cy="39148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6" name="Rectangle 25">
              <a:extLst>
                <a:ext uri="{FF2B5EF4-FFF2-40B4-BE49-F238E27FC236}">
                  <a16:creationId xmlns:a16="http://schemas.microsoft.com/office/drawing/2014/main" id="{F5DE76FB-E3AD-4C28-B780-5E88F4BBBE87}"/>
                </a:ext>
              </a:extLst>
            </p:cNvPr>
            <p:cNvSpPr/>
            <p:nvPr/>
          </p:nvSpPr>
          <p:spPr>
            <a:xfrm>
              <a:off x="8242288" y="6714782"/>
              <a:ext cx="883960" cy="3264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4073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26</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91921" y="705951"/>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xmlns:a="http://schemas.openxmlformats.org/drawingml/2006/main" marL="0" marR="0" lvl="1" algn="just" eaLnBrk="1" fontAlgn="base" hangingPunct="1">
              <a:spcBef>
                <a:spcPts val="600"/>
              </a:spcBef>
              <a:spcAft>
                <a:spcPct val="0"/>
              </a:spcAft>
              <a:buClr>
                <a:srgbClr val="973735"/>
              </a:buClr>
              <a:buSzPct val="50000"/>
              <a:tabLst/>
              <a:defRPr/>
            </a:pPr>
            <a:r xmlns:a="http://schemas.openxmlformats.org/drawingml/2006/main">
              <a:rPr lang="vi" altLang="en-US" sz="2600">
                <a:latin typeface="+mj-lt"/>
              </a:rPr>
              <a:t>3. Chọn </a:t>
            </a:r>
            <a:r xmlns:a="http://schemas.openxmlformats.org/drawingml/2006/main">
              <a:rPr lang="vi" altLang="en-US" sz="2600" b="1">
                <a:latin typeface="+mj-lt"/>
              </a:rPr>
              <a:t>Target Framework </a:t>
            </a:r>
            <a:r xmlns:a="http://schemas.openxmlformats.org/drawingml/2006/main">
              <a:rPr lang="vi" altLang="en-US" sz="2600">
                <a:latin typeface="+mj-lt"/>
              </a:rPr>
              <a:t>: .NET 5.0 (Current) rồi nhấn </a:t>
            </a:r>
            <a:r xmlns:a="http://schemas.openxmlformats.org/drawingml/2006/main">
              <a:rPr lang="vi" altLang="en-US" sz="2600" b="1">
                <a:latin typeface="+mj-lt"/>
              </a:rPr>
              <a:t>Create</a:t>
            </a:r>
          </a:p>
        </p:txBody>
      </p:sp>
      <p:pic>
        <p:nvPicPr>
          <p:cNvPr id="15" name="Picture 14">
            <a:extLst>
              <a:ext uri="{FF2B5EF4-FFF2-40B4-BE49-F238E27FC236}">
                <a16:creationId xmlns:a16="http://schemas.microsoft.com/office/drawing/2014/main" id="{9349CD0D-3F30-4865-ABF3-6937999BBD2A}"/>
              </a:ext>
            </a:extLst>
          </p:cNvPr>
          <p:cNvPicPr>
            <a:picLocks noChangeAspect="1"/>
          </p:cNvPicPr>
          <p:nvPr/>
        </p:nvPicPr>
        <p:blipFill>
          <a:blip r:embed="rId2"/>
          <a:stretch>
            <a:fillRect/>
          </a:stretch>
        </p:blipFill>
        <p:spPr>
          <a:xfrm>
            <a:off x="2187338" y="1244834"/>
            <a:ext cx="7696501" cy="5189423"/>
          </a:xfrm>
          <a:prstGeom prst="rect">
            <a:avLst/>
          </a:prstGeom>
        </p:spPr>
      </p:pic>
      <p:grpSp>
        <p:nvGrpSpPr>
          <p:cNvPr id="17" name="Group 16">
            <a:extLst>
              <a:ext uri="{FF2B5EF4-FFF2-40B4-BE49-F238E27FC236}">
                <a16:creationId xmlns:a16="http://schemas.microsoft.com/office/drawing/2014/main" id="{CB3E3ED5-4395-4ADA-9A5A-B383E022ECE5}"/>
              </a:ext>
            </a:extLst>
          </p:cNvPr>
          <p:cNvGrpSpPr/>
          <p:nvPr/>
        </p:nvGrpSpPr>
        <p:grpSpPr>
          <a:xfrm>
            <a:off x="2187338" y="2053985"/>
            <a:ext cx="8988189" cy="4380271"/>
            <a:chOff x="1435854" y="3516135"/>
            <a:chExt cx="8988189" cy="4380271"/>
          </a:xfrm>
        </p:grpSpPr>
        <p:grpSp>
          <p:nvGrpSpPr>
            <p:cNvPr id="18" name="Group 17">
              <a:extLst>
                <a:ext uri="{FF2B5EF4-FFF2-40B4-BE49-F238E27FC236}">
                  <a16:creationId xmlns:a16="http://schemas.microsoft.com/office/drawing/2014/main" id="{C432B061-996C-4475-B9D3-03627D259977}"/>
                </a:ext>
              </a:extLst>
            </p:cNvPr>
            <p:cNvGrpSpPr/>
            <p:nvPr/>
          </p:nvGrpSpPr>
          <p:grpSpPr>
            <a:xfrm>
              <a:off x="1435854" y="3516135"/>
              <a:ext cx="8988189" cy="4380271"/>
              <a:chOff x="1557152" y="3441489"/>
              <a:chExt cx="8988189" cy="4380271"/>
            </a:xfrm>
          </p:grpSpPr>
          <p:sp>
            <p:nvSpPr>
              <p:cNvPr id="20" name="Oval 19">
                <a:extLst>
                  <a:ext uri="{FF2B5EF4-FFF2-40B4-BE49-F238E27FC236}">
                    <a16:creationId xmlns:a16="http://schemas.microsoft.com/office/drawing/2014/main" id="{6F684A09-F0DC-4918-BF89-8A87DF2458BE}"/>
                  </a:ext>
                </a:extLst>
              </p:cNvPr>
              <p:cNvSpPr/>
              <p:nvPr/>
            </p:nvSpPr>
            <p:spPr>
              <a:xfrm>
                <a:off x="9885053" y="6689387"/>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rgbClr val="002060"/>
                    </a:solidFill>
                  </a:rPr>
                  <a:t>số 8</a:t>
                </a:r>
              </a:p>
            </p:txBody>
          </p:sp>
          <p:sp>
            <p:nvSpPr>
              <p:cNvPr id="21" name="Oval 20">
                <a:extLst>
                  <a:ext uri="{FF2B5EF4-FFF2-40B4-BE49-F238E27FC236}">
                    <a16:creationId xmlns:a16="http://schemas.microsoft.com/office/drawing/2014/main" id="{EB41AE35-11ED-47F0-94F4-6F55D602DFCF}"/>
                  </a:ext>
                </a:extLst>
              </p:cNvPr>
              <p:cNvSpPr/>
              <p:nvPr/>
            </p:nvSpPr>
            <p:spPr>
              <a:xfrm>
                <a:off x="3946666" y="3441489"/>
                <a:ext cx="660288" cy="60158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rgbClr val="002060"/>
                    </a:solidFill>
                  </a:rPr>
                  <a:t>7</a:t>
                </a:r>
              </a:p>
            </p:txBody>
          </p:sp>
          <p:cxnSp>
            <p:nvCxnSpPr>
              <p:cNvPr id="23" name="Straight Arrow Connector 22">
                <a:extLst>
                  <a:ext uri="{FF2B5EF4-FFF2-40B4-BE49-F238E27FC236}">
                    <a16:creationId xmlns:a16="http://schemas.microsoft.com/office/drawing/2014/main" id="{D7EBC832-3358-4EA6-8E71-0AA73E5E16F9}"/>
                  </a:ext>
                </a:extLst>
              </p:cNvPr>
              <p:cNvCxnSpPr>
                <a:cxnSpLocks/>
              </p:cNvCxnSpPr>
              <p:nvPr/>
            </p:nvCxnSpPr>
            <p:spPr>
              <a:xfrm flipH="1">
                <a:off x="3060121" y="3800473"/>
                <a:ext cx="886546" cy="3265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23">
                <a:extLst>
                  <a:ext uri="{FF2B5EF4-FFF2-40B4-BE49-F238E27FC236}">
                    <a16:creationId xmlns:a16="http://schemas.microsoft.com/office/drawing/2014/main" id="{54FA43DD-62F7-4D25-8D7A-64ACDFCCF62B}"/>
                  </a:ext>
                </a:extLst>
              </p:cNvPr>
              <p:cNvSpPr/>
              <p:nvPr/>
            </p:nvSpPr>
            <p:spPr>
              <a:xfrm>
                <a:off x="1557152" y="3862874"/>
                <a:ext cx="1502969" cy="3589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D278CBD-B706-4773-96FD-32519A94305E}"/>
                  </a:ext>
                </a:extLst>
              </p:cNvPr>
              <p:cNvSpPr/>
              <p:nvPr/>
            </p:nvSpPr>
            <p:spPr>
              <a:xfrm>
                <a:off x="8335419" y="7473061"/>
                <a:ext cx="918234" cy="3486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F4750E39-8A33-4882-89A4-B938E731DA1E}"/>
                </a:ext>
              </a:extLst>
            </p:cNvPr>
            <p:cNvCxnSpPr>
              <a:cxnSpLocks/>
            </p:cNvCxnSpPr>
            <p:nvPr/>
          </p:nvCxnSpPr>
          <p:spPr>
            <a:xfrm flipH="1">
              <a:off x="9038440" y="7174193"/>
              <a:ext cx="725315" cy="3828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00459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grpSp>
        <p:nvGrpSpPr>
          <p:cNvPr id="7" name="Group 6">
            <a:extLst>
              <a:ext uri="{FF2B5EF4-FFF2-40B4-BE49-F238E27FC236}">
                <a16:creationId xmlns:a16="http://schemas.microsoft.com/office/drawing/2014/main" id="{DFEF7EB2-FE40-40C9-BA5E-FC394876BDE0}"/>
              </a:ext>
            </a:extLst>
          </p:cNvPr>
          <p:cNvGrpSpPr/>
          <p:nvPr/>
        </p:nvGrpSpPr>
        <p:grpSpPr>
          <a:xfrm>
            <a:off x="3927765" y="815961"/>
            <a:ext cx="8139829" cy="5602274"/>
            <a:chOff x="311872" y="899088"/>
            <a:chExt cx="7634471" cy="5602274"/>
          </a:xfrm>
        </p:grpSpPr>
        <p:pic>
          <p:nvPicPr>
            <p:cNvPr id="6" name="Picture 5">
              <a:extLst>
                <a:ext uri="{FF2B5EF4-FFF2-40B4-BE49-F238E27FC236}">
                  <a16:creationId xmlns:a16="http://schemas.microsoft.com/office/drawing/2014/main" id="{30986FB3-D43A-4598-80E6-C14E5C7F3DBD}"/>
                </a:ext>
              </a:extLst>
            </p:cNvPr>
            <p:cNvPicPr>
              <a:picLocks noChangeAspect="1"/>
            </p:cNvPicPr>
            <p:nvPr/>
          </p:nvPicPr>
          <p:blipFill>
            <a:blip r:embed="rId3"/>
            <a:stretch>
              <a:fillRect/>
            </a:stretch>
          </p:blipFill>
          <p:spPr>
            <a:xfrm>
              <a:off x="311872" y="899088"/>
              <a:ext cx="7634471" cy="5602274"/>
            </a:xfrm>
            <a:prstGeom prst="rect">
              <a:avLst/>
            </a:prstGeom>
          </p:spPr>
        </p:pic>
        <p:sp>
          <p:nvSpPr>
            <p:cNvPr id="8" name="Rectangle 7">
              <a:extLst>
                <a:ext uri="{FF2B5EF4-FFF2-40B4-BE49-F238E27FC236}">
                  <a16:creationId xmlns:a16="http://schemas.microsoft.com/office/drawing/2014/main" id="{6C3CD911-5F7C-42A0-859E-96EA967DE525}"/>
                </a:ext>
              </a:extLst>
            </p:cNvPr>
            <p:cNvSpPr/>
            <p:nvPr/>
          </p:nvSpPr>
          <p:spPr>
            <a:xfrm>
              <a:off x="1392382" y="4927624"/>
              <a:ext cx="4353791" cy="7354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1">
            <a:extLst>
              <a:ext uri="{FF2B5EF4-FFF2-40B4-BE49-F238E27FC236}">
                <a16:creationId xmlns:a16="http://schemas.microsoft.com/office/drawing/2014/main" id="{BC2C3C3B-B227-4386-AB92-9DE3BBB00CB7}"/>
              </a:ext>
            </a:extLst>
          </p:cNvPr>
          <p:cNvSpPr>
            <a:spLocks noChangeArrowheads="1"/>
          </p:cNvSpPr>
          <p:nvPr/>
        </p:nvSpPr>
        <p:spPr bwMode="auto">
          <a:xfrm>
            <a:off x="228316" y="691270"/>
            <a:ext cx="351397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xmlns:a="http://schemas.openxmlformats.org/drawingml/2006/main" marL="0" marR="0" lvl="1" algn="just" eaLnBrk="1" fontAlgn="base" hangingPunct="1">
              <a:spcBef>
                <a:spcPts val="600"/>
              </a:spcBef>
              <a:spcAft>
                <a:spcPct val="0"/>
              </a:spcAft>
              <a:buClr>
                <a:srgbClr val="973735"/>
              </a:buClr>
              <a:buSzPct val="50000"/>
              <a:tabLst/>
              <a:defRPr/>
            </a:pPr>
            <a:r xmlns:a="http://schemas.openxmlformats.org/drawingml/2006/main">
              <a:rPr lang="vi" altLang="en-US" sz="2600">
                <a:latin typeface="+mj-lt"/>
              </a:rPr>
              <a:t>4. Cập nhật mã MainWindow.xaml</a:t>
            </a:r>
            <a:endParaRPr xmlns:a="http://schemas.openxmlformats.org/drawingml/2006/main" lang="en-US" altLang="en-US" sz="2600" b="1">
              <a:latin typeface="+mj-lt"/>
            </a:endParaRPr>
          </a:p>
        </p:txBody>
      </p:sp>
      <p:cxnSp>
        <p:nvCxnSpPr>
          <p:cNvPr id="11" name="Straight Arrow Connector 10">
            <a:extLst>
              <a:ext uri="{FF2B5EF4-FFF2-40B4-BE49-F238E27FC236}">
                <a16:creationId xmlns:a16="http://schemas.microsoft.com/office/drawing/2014/main" id="{628E43E6-665A-429D-BA36-5234FA2EB441}"/>
              </a:ext>
            </a:extLst>
          </p:cNvPr>
          <p:cNvCxnSpPr>
            <a:cxnSpLocks/>
          </p:cNvCxnSpPr>
          <p:nvPr/>
        </p:nvCxnSpPr>
        <p:spPr>
          <a:xfrm>
            <a:off x="1735282" y="1506682"/>
            <a:ext cx="3344517" cy="35744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Rectangle 8">
            <a:extLst>
              <a:ext uri="{FF2B5EF4-FFF2-40B4-BE49-F238E27FC236}">
                <a16:creationId xmlns:a16="http://schemas.microsoft.com/office/drawing/2014/main" id="{BCAFC538-E310-4B14-B1F9-F3F741DE8439}"/>
              </a:ext>
            </a:extLst>
          </p:cNvPr>
          <p:cNvSpPr/>
          <p:nvPr/>
        </p:nvSpPr>
        <p:spPr>
          <a:xfrm>
            <a:off x="5717009" y="2440168"/>
            <a:ext cx="3426991" cy="5939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C1DDEE8-1677-47C8-AB4F-440C96900491}"/>
              </a:ext>
            </a:extLst>
          </p:cNvPr>
          <p:cNvCxnSpPr>
            <a:cxnSpLocks/>
          </p:cNvCxnSpPr>
          <p:nvPr/>
        </p:nvCxnSpPr>
        <p:spPr>
          <a:xfrm flipH="1" flipV="1">
            <a:off x="7997679" y="3096610"/>
            <a:ext cx="1343749" cy="16854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7099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pic>
        <p:nvPicPr>
          <p:cNvPr id="6" name="Picture 5">
            <a:extLst>
              <a:ext uri="{FF2B5EF4-FFF2-40B4-BE49-F238E27FC236}">
                <a16:creationId xmlns:a16="http://schemas.microsoft.com/office/drawing/2014/main" id="{B8BFF365-C795-4BB5-8FB7-751EA4B78D00}"/>
              </a:ext>
            </a:extLst>
          </p:cNvPr>
          <p:cNvPicPr>
            <a:picLocks noChangeAspect="1"/>
          </p:cNvPicPr>
          <p:nvPr/>
        </p:nvPicPr>
        <p:blipFill>
          <a:blip r:embed="rId3"/>
          <a:stretch>
            <a:fillRect/>
          </a:stretch>
        </p:blipFill>
        <p:spPr>
          <a:xfrm>
            <a:off x="1474643" y="1522879"/>
            <a:ext cx="8957829" cy="4598788"/>
          </a:xfrm>
          <a:prstGeom prst="rect">
            <a:avLst/>
          </a:prstGeom>
        </p:spPr>
      </p:pic>
      <p:sp>
        <p:nvSpPr>
          <p:cNvPr id="7" name="Rectangle 1">
            <a:extLst>
              <a:ext uri="{FF2B5EF4-FFF2-40B4-BE49-F238E27FC236}">
                <a16:creationId xmlns:a16="http://schemas.microsoft.com/office/drawing/2014/main" id="{FC1AE32D-A21A-4B9B-A590-DBF98E901139}"/>
              </a:ext>
            </a:extLst>
          </p:cNvPr>
          <p:cNvSpPr>
            <a:spLocks noChangeArrowheads="1"/>
          </p:cNvSpPr>
          <p:nvPr/>
        </p:nvSpPr>
        <p:spPr bwMode="auto">
          <a:xfrm>
            <a:off x="228316" y="681915"/>
            <a:ext cx="827144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xmlns:a="http://schemas.openxmlformats.org/drawingml/2006/main" marL="0" marR="0" lvl="1" algn="just" eaLnBrk="1" fontAlgn="base" hangingPunct="1">
              <a:spcBef>
                <a:spcPts val="600"/>
              </a:spcBef>
              <a:spcAft>
                <a:spcPct val="0"/>
              </a:spcAft>
              <a:buClr>
                <a:srgbClr val="973735"/>
              </a:buClr>
              <a:buSzPct val="50000"/>
              <a:tabLst/>
              <a:defRPr/>
            </a:pPr>
            <a:r xmlns:a="http://schemas.openxmlformats.org/drawingml/2006/main">
              <a:rPr lang="vi" altLang="en-US" sz="2600">
                <a:latin typeface="+mj-lt"/>
              </a:rPr>
              <a:t>5. Nhấn Ctrl+F5 để chạy ứng dụng</a:t>
            </a:r>
            <a:endParaRPr xmlns:a="http://schemas.openxmlformats.org/drawingml/2006/main" lang="en-US" altLang="en-US" sz="2600" b="1">
              <a:latin typeface="+mj-lt"/>
            </a:endParaRPr>
          </a:p>
        </p:txBody>
      </p:sp>
    </p:spTree>
    <p:extLst>
      <p:ext uri="{BB962C8B-B14F-4D97-AF65-F5344CB8AC3E}">
        <p14:creationId xmlns:p14="http://schemas.microsoft.com/office/powerpoint/2010/main" val="254686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A3B8E4-257B-4253-884D-FCE64DAF30B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7D7F577B-8F5F-40C1-8853-410599A87283}"/>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Đường ống xây dựng WPF</a:t>
            </a:r>
          </a:p>
        </p:txBody>
      </p:sp>
      <p:sp>
        <p:nvSpPr>
          <p:cNvPr id="10" name="TextBox 9">
            <a:extLst>
              <a:ext uri="{FF2B5EF4-FFF2-40B4-BE49-F238E27FC236}">
                <a16:creationId xmlns:a16="http://schemas.microsoft.com/office/drawing/2014/main" id="{51454A65-FAD7-4D2E-A9ED-E1B02E564564}"/>
              </a:ext>
            </a:extLst>
          </p:cNvPr>
          <p:cNvSpPr txBox="1"/>
          <p:nvPr/>
        </p:nvSpPr>
        <p:spPr>
          <a:xfrm>
            <a:off x="-74840" y="1360300"/>
            <a:ext cx="12308404" cy="1292662"/>
          </a:xfrm>
          <a:prstGeom prst="rect">
            <a:avLst/>
          </a:prstGeom>
          <a:noFill/>
        </p:spPr>
        <p:txBody>
          <a:bodyPr wrap="square">
            <a:spAutoFit/>
          </a:bodyPr>
          <a:lstStyle/>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Khi một dự án WPF được xây dựng, sự kết hợp giữa các mục tiêu dành riêng cho ngôn ngữ và WPF sẽ được gọi. Quá trình thực thi các mục tiêu này được gọi là quy trình xây dựng và các bước chính được minh họa bằng hình sau:</a:t>
            </a:r>
          </a:p>
        </p:txBody>
      </p:sp>
      <p:pic>
        <p:nvPicPr>
          <p:cNvPr id="2050" name="Picture 2" descr="WPF build process">
            <a:extLst>
              <a:ext uri="{FF2B5EF4-FFF2-40B4-BE49-F238E27FC236}">
                <a16:creationId xmlns:a16="http://schemas.microsoft.com/office/drawing/2014/main" id="{94C61040-04F8-4A7F-A781-1F35796C4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324" y="2576947"/>
            <a:ext cx="5656121" cy="3869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40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535" y="2241458"/>
            <a:ext cx="996007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latin typeface="Arial" panose="020B0604020202020204" pitchFamily="34" charset="0"/>
                <a:cs typeface="Arial" panose="020B0604020202020204" pitchFamily="34" charset="0"/>
              </a:rPr>
              <a:t> </a:t>
            </a: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Tổng quan Nền tảng trình bày Windows (WPF)</a:t>
            </a:r>
            <a:endParaRPr xmlns:a="http://schemas.openxmlformats.org/drawingml/2006/main"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1548" y="2241458"/>
            <a:ext cx="1021571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0000"/>
          </a:bodyPr>
          <a:lstStyle/>
          <a:p>
            <a:r xmlns:a="http://schemas.openxmlformats.org/drawingml/2006/main">
              <a:rPr lang="vi" altLang="ko-KR" sz="4400" b="1">
                <a:latin typeface="Arial" panose="020B0604020202020204" pitchFamily="34" charset="0"/>
                <a:cs typeface="Arial" panose="020B0604020202020204" pitchFamily="34" charset="0"/>
              </a:rPr>
              <a:t> </a:t>
            </a: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
            </a:r>
            <a:br xmlns:a="http://schemas.openxmlformats.org/drawingml/2006/main">
              <a:rPr lang="en-US" altLang="ko-KR" sz="4400" b="1">
                <a:solidFill>
                  <a:schemeClr val="accent2"/>
                </a:solidFill>
                <a:latin typeface="Arial" panose="020B0604020202020204" pitchFamily="34" charset="0"/>
                <a:cs typeface="Arial" panose="020B0604020202020204" pitchFamily="34" charset="0"/>
              </a:rPr>
            </a:b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Ngôn ngữ đánh dấu ứng dụng mở rộng </a:t>
            </a:r>
            <a:br xmlns:a="http://schemas.openxmlformats.org/drawingml/2006/main">
              <a:rPr lang="en-US" altLang="ko-KR" sz="4400" b="1">
                <a:solidFill>
                  <a:schemeClr val="accent2"/>
                </a:solidFill>
                <a:latin typeface="Arial" panose="020B0604020202020204" pitchFamily="34" charset="0"/>
                <a:cs typeface="Arial" panose="020B0604020202020204" pitchFamily="34" charset="0"/>
              </a:rPr>
            </a:b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(XAML)</a:t>
            </a:r>
            <a:endParaRPr xmlns:a="http://schemas.openxmlformats.org/drawingml/2006/main" lang="en-US" sz="4400" dirty="0">
              <a:solidFill>
                <a:schemeClr val="accent2"/>
              </a:solidFill>
            </a:endParaRPr>
          </a:p>
        </p:txBody>
      </p:sp>
    </p:spTree>
    <p:extLst>
      <p:ext uri="{BB962C8B-B14F-4D97-AF65-F5344CB8AC3E}">
        <p14:creationId xmlns:p14="http://schemas.microsoft.com/office/powerpoint/2010/main" val="184803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Hiểu XAML</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0161"/>
            <a:ext cx="12255053" cy="5406608"/>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XAML là ngôn ngữ đánh dấu khai báo. Khi được áp dụng cho mô hình lập trình .NET Core, XAML đơn giản hóa việc tạo giao diện người dùng cho ứng dụng .NET Core</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Chúng ta có thể tạo các thành phần giao diện người dùng hiển thị trong đánh dấu XAML khai báo, sau đó tách định nghĩa giao diện người dùng khỏi logic thời gian chạy bằng cách sử dụng các tệp mã sau được nối với đánh dấu thông qua các định nghĩa lớp một phần</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XAML trực tiếp thể hiện việc khởi tạo các đối tượng trong một tập hợp các kiểu sao lưu cụ thể được xác định trong các tập hợp</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XAML cho phép quy trình làm việc trong đó các bên riêng biệt có thể làm việc trên giao diện người dùng và logic của ứng dụng bằng cách sử dụng các công cụ tiềm năng khác nhau</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Khi được biểu diễn dưới dạng văn bản, tệp XAML là các tệp XML thường có phần mở rộng </a:t>
            </a:r>
            <a:r xmlns:a="http://schemas.openxmlformats.org/drawingml/2006/main">
              <a:rPr lang="vi" sz="2600" b="1">
                <a:solidFill>
                  <a:srgbClr val="111111"/>
                </a:solidFill>
                <a:latin typeface="+mj-lt"/>
              </a:rPr>
              <a:t>.xaml </a:t>
            </a:r>
            <a:r xmlns:a="http://schemas.openxmlformats.org/drawingml/2006/main">
              <a:rPr lang="vi" sz="2600">
                <a:solidFill>
                  <a:srgbClr val="111111"/>
                </a:solidFill>
                <a:latin typeface="+mj-lt"/>
              </a:rPr>
              <a:t>. Các tệp có thể được mã hóa bằng bất kỳ mã hóa XML nào, nhưng mã hóa dưới dạng UTF-8 là điển hình</a:t>
            </a:r>
            <a:endParaRPr xmlns:a="http://schemas.openxmlformats.org/drawingml/2006/main" lang="en-US" sz="2600" dirty="0">
              <a:solidFill>
                <a:srgbClr val="111111"/>
              </a:solidFill>
              <a:latin typeface="+mj-lt"/>
            </a:endParaRPr>
          </a:p>
        </p:txBody>
      </p:sp>
    </p:spTree>
    <p:extLst>
      <p:ext uri="{BB962C8B-B14F-4D97-AF65-F5344CB8AC3E}">
        <p14:creationId xmlns:p14="http://schemas.microsoft.com/office/powerpoint/2010/main" val="3792587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3444" y="1390552"/>
            <a:ext cx="12255053" cy="5170646"/>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500" b="1">
                <a:solidFill>
                  <a:srgbClr val="111111"/>
                </a:solidFill>
                <a:latin typeface="+mj-lt"/>
              </a:rPr>
              <a:t>Tách biệt giao diện người dùng và logic nghiệp vụ: </a:t>
            </a:r>
            <a:r xmlns:a="http://schemas.openxmlformats.org/drawingml/2006/main">
              <a:rPr lang="vi" sz="2500">
                <a:solidFill>
                  <a:srgbClr val="111111"/>
                </a:solidFill>
                <a:latin typeface="+mj-lt"/>
              </a:rPr>
              <a:t>Đây là một trong những lợi ích lớn nhất của XAML. Nó tách biệt thiết kế và phát triển với nhau. Điều này mang lại sự cộng tác và hiệu quả cao hơn giữa các nhà phát triển và nhà thiết kế ứng dụng</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500" b="1">
                <a:solidFill>
                  <a:srgbClr val="111111"/>
                </a:solidFill>
                <a:latin typeface="+mj-lt"/>
              </a:rPr>
              <a:t>Trải nghiệm người dùng cao: </a:t>
            </a:r>
            <a:r xmlns:a="http://schemas.openxmlformats.org/drawingml/2006/main">
              <a:rPr lang="vi" sz="2500">
                <a:solidFill>
                  <a:srgbClr val="111111"/>
                </a:solidFill>
                <a:latin typeface="+mj-lt"/>
              </a:rPr>
              <a:t>Tệp XAML về cơ bản là các tệp định dạng XML đơn giản nên việc chuyển giao diện người dùng giữa các nền tảng rất dễ dàng. Để thiết kế giao diện người dùng bằng XAML dễ dàng hơn và cũng cần ít mã hơn</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500" b="1">
                <a:solidFill>
                  <a:srgbClr val="111111"/>
                </a:solidFill>
                <a:latin typeface="+mj-lt"/>
              </a:rPr>
              <a:t>Tiện ích mở rộng dễ dàng hơn: </a:t>
            </a:r>
            <a:r xmlns:a="http://schemas.openxmlformats.org/drawingml/2006/main">
              <a:rPr lang="vi" sz="2500">
                <a:solidFill>
                  <a:srgbClr val="111111"/>
                </a:solidFill>
                <a:latin typeface="+mj-lt"/>
              </a:rPr>
              <a:t>Trong XAML, các lớp .NET được đặt theo cách phân cấp, trong đó mỗi phần tử tương đương với một lớp Thời gian chạy ngôn ngữ chung lõi (Core CLR). Vì vậy, việc mở rộng các lớp .NET sẽ dễ dàng hơn</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500" b="1">
                <a:solidFill>
                  <a:srgbClr val="111111"/>
                </a:solidFill>
                <a:latin typeface="+mj-lt"/>
              </a:rPr>
              <a:t>Dễ dàng triển khai Kiểu cho giao diện người dùng hơn: </a:t>
            </a:r>
            <a:r xmlns:a="http://schemas.openxmlformats.org/drawingml/2006/main">
              <a:rPr lang="vi" sz="2500"/>
              <a:t>XAML giúp việc phát triển bất kỳ giao diện người dùng nào nhanh hơn và dễ dàng hơn nhiều. Nó cung cấp các tính năng như tạo bố cục, áp dụng kiểu và mẫu cho ứng dụng UI</a:t>
            </a:r>
            <a:endParaRPr xmlns:a="http://schemas.openxmlformats.org/drawingml/2006/main" lang="en-US" sz="2500" dirty="0">
              <a:solidFill>
                <a:srgbClr val="111111"/>
              </a:solidFill>
              <a:latin typeface="+mj-lt"/>
            </a:endParaRPr>
          </a:p>
        </p:txBody>
      </p:sp>
      <p:sp>
        <p:nvSpPr>
          <p:cNvPr id="8" name="Title 1">
            <a:extLst>
              <a:ext uri="{FF2B5EF4-FFF2-40B4-BE49-F238E27FC236}">
                <a16:creationId xmlns:a16="http://schemas.microsoft.com/office/drawing/2014/main" id="{070071AF-A828-47C8-A633-3FB3BAEDD769}"/>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Các tính năng của XAML</a:t>
            </a:r>
            <a:endParaRPr xmlns:a="http://schemas.openxmlformats.org/drawingml/2006/main" lang="en-US" sz="4000" b="1" dirty="0"/>
          </a:p>
        </p:txBody>
      </p:sp>
    </p:spTree>
    <p:extLst>
      <p:ext uri="{BB962C8B-B14F-4D97-AF65-F5344CB8AC3E}">
        <p14:creationId xmlns:p14="http://schemas.microsoft.com/office/powerpoint/2010/main" val="3397215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F30875C3-226D-4362-A38C-A155462B27BB}"/>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Cấu trúc cơ bản của XAML</a:t>
            </a:r>
          </a:p>
        </p:txBody>
      </p:sp>
      <p:sp>
        <p:nvSpPr>
          <p:cNvPr id="8" name="TextBox 7">
            <a:extLst>
              <a:ext uri="{FF2B5EF4-FFF2-40B4-BE49-F238E27FC236}">
                <a16:creationId xmlns:a16="http://schemas.microsoft.com/office/drawing/2014/main" id="{28DD6B52-6FF9-428F-9FF9-E85FB1F9C4E7}"/>
              </a:ext>
            </a:extLst>
          </p:cNvPr>
          <p:cNvSpPr txBox="1"/>
          <p:nvPr/>
        </p:nvSpPr>
        <p:spPr>
          <a:xfrm>
            <a:off x="-62347" y="1550139"/>
            <a:ext cx="12254347" cy="2246769"/>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Ứng dụng WPF chứa các cửa sổ hoặc trang. Cửa sổ là cửa sổ cấp cao nhất có thẻ, trong khi Trang là trang được lưu trữ trên trình duyệt có thẻ &lt;Trang&gt; trong tệp XAML</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Ngoài Cửa sổ và Trang, XAML còn có các phần tử gốc ResourceDictionary và Application để chỉ định từ điển bên ngoài và định nghĩa ứng dụng</a:t>
            </a:r>
          </a:p>
        </p:txBody>
      </p:sp>
      <p:pic>
        <p:nvPicPr>
          <p:cNvPr id="17" name="Picture 16">
            <a:extLst>
              <a:ext uri="{FF2B5EF4-FFF2-40B4-BE49-F238E27FC236}">
                <a16:creationId xmlns:a16="http://schemas.microsoft.com/office/drawing/2014/main" id="{14078EC6-5555-46DE-A92F-F7A865AD3F3B}"/>
              </a:ext>
            </a:extLst>
          </p:cNvPr>
          <p:cNvPicPr>
            <a:picLocks noChangeAspect="1"/>
          </p:cNvPicPr>
          <p:nvPr/>
        </p:nvPicPr>
        <p:blipFill>
          <a:blip r:embed="rId3"/>
          <a:stretch>
            <a:fillRect/>
          </a:stretch>
        </p:blipFill>
        <p:spPr>
          <a:xfrm>
            <a:off x="1433512" y="3895983"/>
            <a:ext cx="9406062" cy="2419953"/>
          </a:xfrm>
          <a:prstGeom prst="rect">
            <a:avLst/>
          </a:prstGeom>
        </p:spPr>
      </p:pic>
    </p:spTree>
    <p:extLst>
      <p:ext uri="{BB962C8B-B14F-4D97-AF65-F5344CB8AC3E}">
        <p14:creationId xmlns:p14="http://schemas.microsoft.com/office/powerpoint/2010/main" val="1682213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Cấu trúc cơ bản của XAML</a:t>
            </a:r>
          </a:p>
        </p:txBody>
      </p:sp>
      <p:sp>
        <p:nvSpPr>
          <p:cNvPr id="6" name="AutoShape 9">
            <a:extLst>
              <a:ext uri="{FF2B5EF4-FFF2-40B4-BE49-F238E27FC236}">
                <a16:creationId xmlns:a16="http://schemas.microsoft.com/office/drawing/2014/main" id="{B7D432E9-9C26-4F61-BD4A-CFF871FA3375}"/>
              </a:ext>
            </a:extLst>
          </p:cNvPr>
          <p:cNvSpPr>
            <a:spLocks noChangeArrowheads="1"/>
          </p:cNvSpPr>
          <p:nvPr/>
        </p:nvSpPr>
        <p:spPr bwMode="auto">
          <a:xfrm>
            <a:off x="8250382" y="1620307"/>
            <a:ext cx="3886201" cy="2141875"/>
          </a:xfrm>
          <a:prstGeom prst="roundRect">
            <a:avLst>
              <a:gd name="adj" fmla="val 7093"/>
            </a:avLst>
          </a:prstGeom>
          <a:solidFill>
            <a:schemeClr val="accent6">
              <a:lumMod val="40000"/>
              <a:lumOff val="60000"/>
            </a:schemeClr>
          </a:solidFill>
          <a:ln w="9525" algn="ctr">
            <a:solidFill>
              <a:srgbClr val="FF0000"/>
            </a:solidFill>
            <a:round/>
            <a:headEnd/>
            <a:tailEnd/>
          </a:ln>
          <a:effectLst>
            <a:outerShdw dist="35921" dir="2700000" algn="ctr" rotWithShape="0">
              <a:schemeClr val="bg2"/>
            </a:outerShdw>
          </a:effectLst>
        </p:spPr>
        <p:txBody>
          <a:bodyPr wrap="square" anchor="ctr">
            <a:spAutoFit/>
          </a:bodyPr>
          <a:lstStyle>
            <a:lvl1pPr algn="ctr" defTabSz="457200">
              <a:defRPr>
                <a:solidFill>
                  <a:schemeClr val="tx1"/>
                </a:solidFill>
                <a:latin typeface="Verdana" panose="020B0604030504040204" pitchFamily="34" charset="0"/>
              </a:defRPr>
            </a:lvl1pPr>
            <a:lvl2pPr marL="742950" indent="-285750" algn="ctr" defTabSz="457200">
              <a:defRPr>
                <a:solidFill>
                  <a:schemeClr val="tx1"/>
                </a:solidFill>
                <a:latin typeface="Verdana" panose="020B0604030504040204" pitchFamily="34" charset="0"/>
              </a:defRPr>
            </a:lvl2pPr>
            <a:lvl3pPr marL="1143000" indent="-228600" algn="ctr" defTabSz="457200">
              <a:defRPr>
                <a:solidFill>
                  <a:schemeClr val="tx1"/>
                </a:solidFill>
                <a:latin typeface="Verdana" panose="020B0604030504040204" pitchFamily="34" charset="0"/>
              </a:defRPr>
            </a:lvl3pPr>
            <a:lvl4pPr marL="1600200" indent="-228600" algn="ctr" defTabSz="457200">
              <a:defRPr>
                <a:solidFill>
                  <a:schemeClr val="tx1"/>
                </a:solidFill>
                <a:latin typeface="Verdana" panose="020B0604030504040204" pitchFamily="34" charset="0"/>
              </a:defRPr>
            </a:lvl4pPr>
            <a:lvl5pPr marL="2057400" indent="-228600" algn="ctr" defTabSz="457200">
              <a:defRPr>
                <a:solidFill>
                  <a:schemeClr val="tx1"/>
                </a:solidFill>
                <a:latin typeface="Verdana" panose="020B0604030504040204" pitchFamily="34" charset="0"/>
              </a:defRPr>
            </a:lvl5pPr>
            <a:lvl6pPr marL="2514600" indent="-228600" algn="ctr" defTabSz="457200" eaLnBrk="0" fontAlgn="base" hangingPunct="0">
              <a:spcBef>
                <a:spcPct val="0"/>
              </a:spcBef>
              <a:spcAft>
                <a:spcPct val="0"/>
              </a:spcAft>
              <a:defRPr>
                <a:solidFill>
                  <a:schemeClr val="tx1"/>
                </a:solidFill>
                <a:latin typeface="Verdana" panose="020B0604030504040204" pitchFamily="34" charset="0"/>
              </a:defRPr>
            </a:lvl6pPr>
            <a:lvl7pPr marL="2971800" indent="-228600" algn="ctr" defTabSz="457200" eaLnBrk="0" fontAlgn="base" hangingPunct="0">
              <a:spcBef>
                <a:spcPct val="0"/>
              </a:spcBef>
              <a:spcAft>
                <a:spcPct val="0"/>
              </a:spcAft>
              <a:defRPr>
                <a:solidFill>
                  <a:schemeClr val="tx1"/>
                </a:solidFill>
                <a:latin typeface="Verdana" panose="020B0604030504040204" pitchFamily="34" charset="0"/>
              </a:defRPr>
            </a:lvl7pPr>
            <a:lvl8pPr marL="3429000" indent="-228600" algn="ctr" defTabSz="457200" eaLnBrk="0" fontAlgn="base" hangingPunct="0">
              <a:spcBef>
                <a:spcPct val="0"/>
              </a:spcBef>
              <a:spcAft>
                <a:spcPct val="0"/>
              </a:spcAft>
              <a:defRPr>
                <a:solidFill>
                  <a:schemeClr val="tx1"/>
                </a:solidFill>
                <a:latin typeface="Verdana" panose="020B0604030504040204" pitchFamily="34" charset="0"/>
              </a:defRPr>
            </a:lvl8pPr>
            <a:lvl9pPr marL="3886200" indent="-228600" algn="ctr" defTabSz="457200" eaLnBrk="0" fontAlgn="base" hangingPunct="0">
              <a:spcBef>
                <a:spcPct val="0"/>
              </a:spcBef>
              <a:spcAft>
                <a:spcPct val="0"/>
              </a:spcAft>
              <a:defRPr>
                <a:solidFill>
                  <a:schemeClr val="tx1"/>
                </a:solidFill>
                <a:latin typeface="Verdana" panose="020B0604030504040204" pitchFamily="34" charset="0"/>
              </a:defRPr>
            </a:lvl9pPr>
          </a:lstStyle>
          <a:p>
            <a:pPr xmlns:a="http://schemas.openxmlformats.org/drawingml/2006/main" algn="l"/>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Cửa sổ </a:t>
            </a:r>
            <a:r xmlns:a="http://schemas.openxmlformats.org/drawingml/2006/main">
              <a:rPr lang="vi" sz="1600">
                <a:solidFill>
                  <a:srgbClr val="FF0000"/>
                </a:solidFill>
                <a:latin typeface="Consolas" panose="020B0609020204030204" pitchFamily="49" charset="0"/>
              </a:rPr>
              <a:t>x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Lớp </a:t>
            </a:r>
            <a:r xmlns:a="http://schemas.openxmlformats.org/drawingml/2006/main">
              <a:rPr lang="vi" sz="1600">
                <a:solidFill>
                  <a:srgbClr val="0000FF"/>
                </a:solidFill>
                <a:latin typeface="Consolas" panose="020B0609020204030204" pitchFamily="49" charset="0"/>
              </a:rPr>
              <a:t>="MyWPFApp.MyWin"</a:t>
            </a:r>
            <a:endParaRPr xmlns:a="http://schemas.openxmlformats.org/drawingml/2006/main" lang="en-US" sz="1600">
              <a:solidFill>
                <a:srgbClr val="000000"/>
              </a:solidFill>
              <a:latin typeface="Consolas" panose="020B0609020204030204" pitchFamily="49" charset="0"/>
            </a:endParaRPr>
          </a:p>
          <a:p>
            <a:pPr xmlns:a="http://schemas.openxmlformats.org/drawingml/2006/main" algn="l"/>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xmlns </a:t>
            </a:r>
            <a:r xmlns:a="http://schemas.openxmlformats.org/drawingml/2006/main">
              <a:rPr lang="vi" sz="1600">
                <a:solidFill>
                  <a:srgbClr val="0000FF"/>
                </a:solidFill>
                <a:latin typeface="Consolas" panose="020B0609020204030204" pitchFamily="49" charset="0"/>
              </a:rPr>
              <a:t>=“…”</a:t>
            </a:r>
            <a:endParaRPr xmlns:a="http://schemas.openxmlformats.org/drawingml/2006/main" lang="en-US" sz="1600">
              <a:solidFill>
                <a:srgbClr val="000000"/>
              </a:solidFill>
              <a:latin typeface="Consolas" panose="020B0609020204030204" pitchFamily="49" charset="0"/>
            </a:endParaRPr>
          </a:p>
          <a:p>
            <a:pPr xmlns:a="http://schemas.openxmlformats.org/drawingml/2006/main" algn="l"/>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xmlns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x </a:t>
            </a:r>
            <a:r xmlns:a="http://schemas.openxmlformats.org/drawingml/2006/main">
              <a:rPr lang="vi" sz="1600">
                <a:solidFill>
                  <a:srgbClr val="0000FF"/>
                </a:solidFill>
                <a:latin typeface="Consolas" panose="020B0609020204030204" pitchFamily="49" charset="0"/>
              </a:rPr>
              <a:t>=“…”</a:t>
            </a:r>
            <a:r xmlns:a="http://schemas.openxmlformats.org/drawingml/2006/main">
              <a:rPr lang="vi" sz="1600">
                <a:solidFill>
                  <a:srgbClr val="000000"/>
                </a:solidFill>
                <a:latin typeface="Consolas" panose="020B0609020204030204" pitchFamily="49" charset="0"/>
              </a:rPr>
              <a:t>         </a:t>
            </a:r>
          </a:p>
          <a:p>
            <a:pPr xmlns:a="http://schemas.openxmlformats.org/drawingml/2006/main" algn="l"/>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Tiêu đề </a:t>
            </a:r>
            <a:r xmlns:a="http://schemas.openxmlformats.org/drawingml/2006/main">
              <a:rPr lang="vi" sz="1600">
                <a:solidFill>
                  <a:srgbClr val="0000FF"/>
                </a:solidFill>
                <a:latin typeface="Consolas" panose="020B0609020204030204" pitchFamily="49" charset="0"/>
              </a:rPr>
              <a:t>="Cửa sổ của tôi"</a:t>
            </a:r>
            <a:r xmlns:a="http://schemas.openxmlformats.org/drawingml/2006/main">
              <a:rPr lang="vi" sz="1600">
                <a:solidFill>
                  <a:srgbClr val="FF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pPr xmlns:a="http://schemas.openxmlformats.org/drawingml/2006/main" algn="l"/>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Lưới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pPr xmlns:a="http://schemas.openxmlformats.org/drawingml/2006/main" algn="l"/>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8000"/>
                </a:solidFill>
                <a:latin typeface="Consolas" panose="020B0609020204030204" pitchFamily="49" charset="0"/>
              </a:rPr>
              <a:t>&lt;!--.........--&gt;</a:t>
            </a:r>
            <a:endParaRPr xmlns:a="http://schemas.openxmlformats.org/drawingml/2006/main" lang="en-US" sz="1600">
              <a:solidFill>
                <a:srgbClr val="000000"/>
              </a:solidFill>
              <a:latin typeface="Consolas" panose="020B0609020204030204" pitchFamily="49" charset="0"/>
            </a:endParaRPr>
          </a:p>
          <a:p>
            <a:pPr xmlns:a="http://schemas.openxmlformats.org/drawingml/2006/main" algn="l"/>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Lưới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pPr xmlns:a="http://schemas.openxmlformats.org/drawingml/2006/main" algn="l"/>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Cửa sổ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altLang="en-US" sz="1600">
              <a:latin typeface="+mj-lt"/>
            </a:endParaRPr>
          </a:p>
        </p:txBody>
      </p:sp>
      <p:sp>
        <p:nvSpPr>
          <p:cNvPr id="7" name="TextBox 6">
            <a:extLst>
              <a:ext uri="{FF2B5EF4-FFF2-40B4-BE49-F238E27FC236}">
                <a16:creationId xmlns:a16="http://schemas.microsoft.com/office/drawing/2014/main" id="{97BA8F92-816A-4AF2-9F45-D4159DA6FA71}"/>
              </a:ext>
            </a:extLst>
          </p:cNvPr>
          <p:cNvSpPr txBox="1"/>
          <p:nvPr/>
        </p:nvSpPr>
        <p:spPr>
          <a:xfrm>
            <a:off x="-51955" y="1489058"/>
            <a:ext cx="8312728" cy="4878259"/>
          </a:xfrm>
          <a:prstGeom prst="rect">
            <a:avLst/>
          </a:prstGeom>
          <a:noFill/>
        </p:spPr>
        <p:txBody>
          <a:bodyPr wrap="square">
            <a:spAutoFit/>
          </a:bodyPr>
          <a:lstStyle/>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sz="2300" b="1">
                <a:solidFill>
                  <a:srgbClr val="111111"/>
                </a:solidFill>
                <a:latin typeface="+mj-lt"/>
              </a:rPr>
              <a:t>Cửa sổ </a:t>
            </a:r>
            <a:r xmlns:a="http://schemas.openxmlformats.org/drawingml/2006/main">
              <a:rPr lang="vi" sz="2300">
                <a:solidFill>
                  <a:srgbClr val="111111"/>
                </a:solidFill>
                <a:latin typeface="+mj-lt"/>
              </a:rPr>
              <a:t>: Một trong những phần tử gốc thường được sử dụng có chứa các phần tử khác</a:t>
            </a:r>
          </a:p>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sz="2300" b="1">
                <a:solidFill>
                  <a:srgbClr val="111111"/>
                </a:solidFill>
                <a:latin typeface="+mj-lt"/>
              </a:rPr>
              <a:t>xmlns </a:t>
            </a:r>
            <a:r xmlns:a="http://schemas.openxmlformats.org/drawingml/2006/main">
              <a:rPr lang="vi" sz="2300">
                <a:solidFill>
                  <a:srgbClr val="111111"/>
                </a:solidFill>
                <a:latin typeface="+mj-lt"/>
              </a:rPr>
              <a:t>: Namespace được khai báo riêng cho WPF</a:t>
            </a:r>
          </a:p>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sz="2300" b="1">
                <a:solidFill>
                  <a:srgbClr val="111111"/>
                </a:solidFill>
                <a:latin typeface="+mj-lt"/>
              </a:rPr>
              <a:t>xmlns:x </a:t>
            </a:r>
            <a:r xmlns:a="http://schemas.openxmlformats.org/drawingml/2006/main">
              <a:rPr lang="vi" sz="2300">
                <a:solidFill>
                  <a:srgbClr val="111111"/>
                </a:solidFill>
                <a:latin typeface="+mj-lt"/>
              </a:rPr>
              <a:t>: Không gian tên có từ khóa và phần mở rộng đánh dấu trong XAML. Nó bao gồm ánh xạ với tiền tố x:</a:t>
            </a:r>
          </a:p>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300">
                <a:solidFill>
                  <a:srgbClr val="111111"/>
                </a:solidFill>
                <a:latin typeface="+mj-lt"/>
              </a:rPr>
              <a:t>Một số tiền tố thường được sử dụng như sau:</a:t>
            </a:r>
          </a:p>
          <a:p>
            <a:pPr xmlns:a="http://schemas.openxmlformats.org/drawingml/2006/main" marL="514350" indent="-230188" algn="just">
              <a:buClr>
                <a:srgbClr val="973735"/>
              </a:buClr>
              <a:buSzPct val="70000"/>
              <a:buFont typeface="Wingdings" panose="05000000000000000000" pitchFamily="2" charset="2"/>
              <a:buChar char="§"/>
              <a:defRPr/>
            </a:pPr>
            <a:r xmlns:a="http://schemas.openxmlformats.org/drawingml/2006/main">
              <a:rPr lang="vi" sz="2100" b="1"/>
              <a:t>x:Type </a:t>
            </a:r>
            <a:r xmlns:a="http://schemas.openxmlformats.org/drawingml/2006/main">
              <a:rPr lang="vi" sz="2100"/>
              <a:t>: Để chỉ định loại</a:t>
            </a:r>
          </a:p>
          <a:p>
            <a:pPr xmlns:a="http://schemas.openxmlformats.org/drawingml/2006/main" marL="514350" indent="-230188" algn="just">
              <a:buClr>
                <a:srgbClr val="973735"/>
              </a:buClr>
              <a:buSzPct val="70000"/>
              <a:buFont typeface="Wingdings" panose="05000000000000000000" pitchFamily="2" charset="2"/>
              <a:buChar char="§"/>
              <a:defRPr/>
            </a:pPr>
            <a:r xmlns:a="http://schemas.openxmlformats.org/drawingml/2006/main">
              <a:rPr lang="vi" sz="2100" b="1"/>
              <a:t>x:Null </a:t>
            </a:r>
            <a:r xmlns:a="http://schemas.openxmlformats.org/drawingml/2006/main">
              <a:rPr lang="vi" sz="2100"/>
              <a:t>: Để gán giá trị null</a:t>
            </a:r>
          </a:p>
          <a:p>
            <a:pPr xmlns:a="http://schemas.openxmlformats.org/drawingml/2006/main" marL="514350" indent="-230188" algn="just">
              <a:buClr>
                <a:srgbClr val="973735"/>
              </a:buClr>
              <a:buSzPct val="70000"/>
              <a:buFont typeface="Wingdings" panose="05000000000000000000" pitchFamily="2" charset="2"/>
              <a:buChar char="§"/>
              <a:defRPr/>
            </a:pPr>
            <a:r xmlns:a="http://schemas.openxmlformats.org/drawingml/2006/main">
              <a:rPr lang="vi" sz="2100" b="1"/>
              <a:t>x:Class </a:t>
            </a:r>
            <a:r xmlns:a="http://schemas.openxmlformats.org/drawingml/2006/main">
              <a:rPr lang="vi" sz="2100"/>
              <a:t>: Chỉ định tệp mã phía sau có liên quan. Ở đây, </a:t>
            </a:r>
            <a:r xmlns:a="http://schemas.openxmlformats.org/drawingml/2006/main">
              <a:rPr lang="vi" sz="2100">
                <a:solidFill>
                  <a:srgbClr val="0000FF"/>
                </a:solidFill>
                <a:latin typeface="+mj-lt"/>
              </a:rPr>
              <a:t>MyWPFApp </a:t>
            </a:r>
            <a:r xmlns:a="http://schemas.openxmlformats.org/drawingml/2006/main">
              <a:rPr lang="vi" sz="2100"/>
              <a:t>là tên của một ứng dụng và </a:t>
            </a:r>
            <a:r xmlns:a="http://schemas.openxmlformats.org/drawingml/2006/main">
              <a:rPr lang="vi" sz="2100">
                <a:solidFill>
                  <a:srgbClr val="0000FF"/>
                </a:solidFill>
                <a:latin typeface="+mj-lt"/>
              </a:rPr>
              <a:t>MyWin </a:t>
            </a:r>
            <a:r xmlns:a="http://schemas.openxmlformats.org/drawingml/2006/main">
              <a:rPr lang="vi" sz="2100"/>
              <a:t>là tên của lớp liên kết tệp XAML với tệp codebehind liên quan</a:t>
            </a:r>
          </a:p>
          <a:p>
            <a:pPr xmlns:a="http://schemas.openxmlformats.org/drawingml/2006/main" marL="514350" indent="-230188" algn="just">
              <a:buClr>
                <a:srgbClr val="973735"/>
              </a:buClr>
              <a:buSzPct val="70000"/>
              <a:buFont typeface="Wingdings" panose="05000000000000000000" pitchFamily="2" charset="2"/>
              <a:buChar char="§"/>
              <a:defRPr/>
            </a:pPr>
            <a:r xmlns:a="http://schemas.openxmlformats.org/drawingml/2006/main">
              <a:rPr lang="vi" sz="2100" b="1"/>
              <a:t>Title </a:t>
            </a:r>
            <a:r xmlns:a="http://schemas.openxmlformats.org/drawingml/2006/main">
              <a:rPr lang="vi" sz="2100"/>
              <a:t>: Tiêu đề của cửa sổ</a:t>
            </a:r>
          </a:p>
          <a:p>
            <a:pPr xmlns:a="http://schemas.openxmlformats.org/drawingml/2006/main" marL="514350" indent="-230188" algn="just">
              <a:buClr>
                <a:srgbClr val="973735"/>
              </a:buClr>
              <a:buSzPct val="70000"/>
              <a:buFont typeface="Wingdings" panose="05000000000000000000" pitchFamily="2" charset="2"/>
              <a:buChar char="§"/>
              <a:defRPr/>
            </a:pPr>
            <a:r xmlns:a="http://schemas.openxmlformats.org/drawingml/2006/main">
              <a:rPr lang="vi" sz="2100" b="1"/>
              <a:t>Lưới </a:t>
            </a:r>
            <a:r xmlns:a="http://schemas.openxmlformats.org/drawingml/2006/main">
              <a:rPr lang="vi" sz="2100"/>
              <a:t>: Hiển thị dữ liệu dạng bảng theo định dạng hàng và cột</a:t>
            </a:r>
          </a:p>
        </p:txBody>
      </p:sp>
    </p:spTree>
    <p:extLst>
      <p:ext uri="{BB962C8B-B14F-4D97-AF65-F5344CB8AC3E}">
        <p14:creationId xmlns:p14="http://schemas.microsoft.com/office/powerpoint/2010/main" val="842833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Thuộc tính trong XAML</a:t>
            </a:r>
          </a:p>
        </p:txBody>
      </p:sp>
      <p:sp>
        <p:nvSpPr>
          <p:cNvPr id="7" name="TextBox 6">
            <a:extLst>
              <a:ext uri="{FF2B5EF4-FFF2-40B4-BE49-F238E27FC236}">
                <a16:creationId xmlns:a16="http://schemas.microsoft.com/office/drawing/2014/main" id="{97BA8F92-816A-4AF2-9F45-D4159DA6FA71}"/>
              </a:ext>
            </a:extLst>
          </p:cNvPr>
          <p:cNvSpPr txBox="1"/>
          <p:nvPr/>
        </p:nvSpPr>
        <p:spPr>
          <a:xfrm>
            <a:off x="-20783" y="1489058"/>
            <a:ext cx="11866419" cy="2954655"/>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Phần tử thuộc tính gán tên cho một sự kiện hoặc giá trị cho thuộc tính</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Thuộc tính được đề cập bằng tên thuộc tính, toán tử gán và giá trị của thuộc tính trong dấu ngoặc kép (“”)</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Các thuộc tính có hai loại</a:t>
            </a:r>
          </a:p>
          <a:p>
            <a:pPr xmlns:a="http://schemas.openxmlformats.org/drawingml/2006/main"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100"/>
              <a:t>Thuộc tính thuộc tính xác định thuộc tính cho phần tử</a:t>
            </a:r>
          </a:p>
          <a:p>
            <a:pPr xmlns:a="http://schemas.openxmlformats.org/drawingml/2006/main"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100"/>
              <a:t>Thuộc tính sự kiện chỉ định trình xử lý cho phần tử</a:t>
            </a:r>
          </a:p>
        </p:txBody>
      </p:sp>
      <p:sp>
        <p:nvSpPr>
          <p:cNvPr id="9" name="Text Box 4">
            <a:extLst>
              <a:ext uri="{FF2B5EF4-FFF2-40B4-BE49-F238E27FC236}">
                <a16:creationId xmlns:a16="http://schemas.microsoft.com/office/drawing/2014/main" id="{4C2F2F86-675D-4BDD-9C66-8D41F81F561A}"/>
              </a:ext>
            </a:extLst>
          </p:cNvPr>
          <p:cNvSpPr txBox="1">
            <a:spLocks noChangeArrowheads="1"/>
          </p:cNvSpPr>
          <p:nvPr/>
        </p:nvSpPr>
        <p:spPr bwMode="auto">
          <a:xfrm>
            <a:off x="997527" y="4745130"/>
            <a:ext cx="2213264" cy="446276"/>
          </a:xfrm>
          <a:prstGeom prst="rect">
            <a:avLst/>
          </a:prstGeom>
          <a:solidFill>
            <a:srgbClr val="00B050"/>
          </a:solidFill>
          <a:ln>
            <a:solidFill>
              <a:srgbClr val="FFFF00"/>
            </a:solidFill>
          </a:ln>
        </p:spPr>
        <p:txBody>
          <a:bodyPr wrap="square">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xmlns:a="http://schemas.openxmlformats.org/drawingml/2006/main" algn="ctr" eaLnBrk="1" hangingPunct="1">
              <a:lnSpc>
                <a:spcPct val="100000"/>
              </a:lnSpc>
            </a:pPr>
            <a:r xmlns:a="http://schemas.openxmlformats.org/drawingml/2006/main">
              <a:rPr lang="vi" altLang="en-US" sz="2300">
                <a:solidFill>
                  <a:schemeClr val="bg1"/>
                </a:solidFill>
                <a:latin typeface="+mj-lt"/>
              </a:rPr>
              <a:t>Cú pháp</a:t>
            </a:r>
          </a:p>
        </p:txBody>
      </p:sp>
      <p:sp>
        <p:nvSpPr>
          <p:cNvPr id="10" name="Text Box 6">
            <a:extLst>
              <a:ext uri="{FF2B5EF4-FFF2-40B4-BE49-F238E27FC236}">
                <a16:creationId xmlns:a16="http://schemas.microsoft.com/office/drawing/2014/main" id="{18220C79-D9E1-4DEE-B47D-AD34A8C94673}"/>
              </a:ext>
            </a:extLst>
          </p:cNvPr>
          <p:cNvSpPr txBox="1">
            <a:spLocks noChangeArrowheads="1"/>
          </p:cNvSpPr>
          <p:nvPr/>
        </p:nvSpPr>
        <p:spPr bwMode="auto">
          <a:xfrm>
            <a:off x="3311234" y="4746368"/>
            <a:ext cx="7848602" cy="446276"/>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xmlns:a="http://schemas.openxmlformats.org/drawingml/2006/main" eaLnBrk="1" hangingPunct="1"/>
            <a:r xmlns:a="http://schemas.openxmlformats.org/drawingml/2006/main">
              <a:rPr lang="vi" altLang="en-US" sz="2300">
                <a:latin typeface="+mj-lt"/>
              </a:rPr>
              <a:t>&lt;...attribute_name="value"...&gt;</a:t>
            </a:r>
          </a:p>
        </p:txBody>
      </p:sp>
      <p:sp>
        <p:nvSpPr>
          <p:cNvPr id="12" name="TextBox 11">
            <a:extLst>
              <a:ext uri="{FF2B5EF4-FFF2-40B4-BE49-F238E27FC236}">
                <a16:creationId xmlns:a16="http://schemas.microsoft.com/office/drawing/2014/main" id="{5E8521CB-60B0-4B91-B7B0-ADB387A19229}"/>
              </a:ext>
            </a:extLst>
          </p:cNvPr>
          <p:cNvSpPr txBox="1"/>
          <p:nvPr/>
        </p:nvSpPr>
        <p:spPr>
          <a:xfrm>
            <a:off x="997527" y="5675143"/>
            <a:ext cx="10162309" cy="400110"/>
          </a:xfrm>
          <a:prstGeom prst="rect">
            <a:avLst/>
          </a:prstGeom>
          <a:noFill/>
          <a:ln w="19050">
            <a:solidFill>
              <a:srgbClr val="FF0000"/>
            </a:solidFill>
          </a:ln>
        </p:spPr>
        <p:txBody>
          <a:bodyPr wrap="square">
            <a:spAutoFit/>
          </a:bodyPr>
          <a:lstStyle/>
          <a:p>
            <a:r xmlns:a="http://schemas.openxmlformats.org/drawingml/2006/main">
              <a:rPr lang="vi" sz="2000" b="0" i="0">
                <a:solidFill>
                  <a:srgbClr val="0101FD"/>
                </a:solidFill>
                <a:effectLst/>
                <a:latin typeface="Consolas" panose="020B0609020204030204" pitchFamily="49" charset="0"/>
              </a:rPr>
              <a:t>&lt; </a:t>
            </a:r>
            <a:r xmlns:a="http://schemas.openxmlformats.org/drawingml/2006/main">
              <a:rPr lang="vi" sz="2000" b="0" i="0">
                <a:solidFill>
                  <a:srgbClr val="0451A5"/>
                </a:solidFill>
                <a:effectLst/>
                <a:latin typeface="Consolas" panose="020B0609020204030204" pitchFamily="49" charset="0"/>
              </a:rPr>
              <a:t>Nền nút </a:t>
            </a:r>
            <a:r xmlns:a="http://schemas.openxmlformats.org/drawingml/2006/main">
              <a:rPr lang="vi" sz="2000" b="0" i="0">
                <a:solidFill>
                  <a:srgbClr val="0101FD"/>
                </a:solidFill>
                <a:effectLst/>
                <a:latin typeface="Consolas" panose="020B0609020204030204" pitchFamily="49" charset="0"/>
              </a:rPr>
              <a:t>= </a:t>
            </a:r>
            <a:r xmlns:a="http://schemas.openxmlformats.org/drawingml/2006/main">
              <a:rPr lang="vi" sz="2000" b="0" i="0">
                <a:solidFill>
                  <a:srgbClr val="A31515"/>
                </a:solidFill>
                <a:effectLst/>
                <a:latin typeface="Consolas" panose="020B0609020204030204" pitchFamily="49" charset="0"/>
              </a:rPr>
              <a:t>"Xanh"</a:t>
            </a:r>
            <a:r xmlns:a="http://schemas.openxmlformats.org/drawingml/2006/main">
              <a:rPr lang="vi" sz="2000" b="0" i="0">
                <a:solidFill>
                  <a:srgbClr val="0101FD"/>
                </a:solidFill>
                <a:effectLst/>
                <a:latin typeface="Consolas" panose="020B0609020204030204" pitchFamily="49" charset="0"/>
              </a:rPr>
              <a:t> </a:t>
            </a:r>
            <a:r xmlns:a="http://schemas.openxmlformats.org/drawingml/2006/main">
              <a:rPr lang="vi" sz="2000" b="0" i="0">
                <a:solidFill>
                  <a:srgbClr val="0451A5"/>
                </a:solidFill>
                <a:effectLst/>
                <a:latin typeface="Consolas" panose="020B0609020204030204" pitchFamily="49" charset="0"/>
              </a:rPr>
              <a:t>Tiền cảnh </a:t>
            </a:r>
            <a:r xmlns:a="http://schemas.openxmlformats.org/drawingml/2006/main">
              <a:rPr lang="vi" sz="2000" b="0" i="0">
                <a:solidFill>
                  <a:srgbClr val="0101FD"/>
                </a:solidFill>
                <a:effectLst/>
                <a:latin typeface="Consolas" panose="020B0609020204030204" pitchFamily="49" charset="0"/>
              </a:rPr>
              <a:t>= </a:t>
            </a:r>
            <a:r xmlns:a="http://schemas.openxmlformats.org/drawingml/2006/main">
              <a:rPr lang="vi" sz="2000" b="0" i="0">
                <a:solidFill>
                  <a:srgbClr val="A31515"/>
                </a:solidFill>
                <a:effectLst/>
                <a:latin typeface="Consolas" panose="020B0609020204030204" pitchFamily="49" charset="0"/>
              </a:rPr>
              <a:t>"Đỏ"</a:t>
            </a:r>
            <a:r xmlns:a="http://schemas.openxmlformats.org/drawingml/2006/main">
              <a:rPr lang="vi" sz="2000" b="0" i="0">
                <a:solidFill>
                  <a:srgbClr val="0101FD"/>
                </a:solidFill>
                <a:effectLst/>
                <a:latin typeface="Consolas" panose="020B0609020204030204" pitchFamily="49" charset="0"/>
              </a:rPr>
              <a:t> </a:t>
            </a:r>
            <a:r xmlns:a="http://schemas.openxmlformats.org/drawingml/2006/main">
              <a:rPr lang="vi" sz="2000" b="0" i="0">
                <a:solidFill>
                  <a:srgbClr val="0451A5"/>
                </a:solidFill>
                <a:effectLst/>
                <a:latin typeface="Consolas" panose="020B0609020204030204" pitchFamily="49" charset="0"/>
              </a:rPr>
              <a:t>Nội dung </a:t>
            </a:r>
            <a:r xmlns:a="http://schemas.openxmlformats.org/drawingml/2006/main">
              <a:rPr lang="vi" sz="2000" b="0" i="0">
                <a:solidFill>
                  <a:srgbClr val="0101FD"/>
                </a:solidFill>
                <a:effectLst/>
                <a:latin typeface="Consolas" panose="020B0609020204030204" pitchFamily="49" charset="0"/>
              </a:rPr>
              <a:t>= </a:t>
            </a:r>
            <a:r xmlns:a="http://schemas.openxmlformats.org/drawingml/2006/main">
              <a:rPr lang="vi" sz="2000" b="0" i="0">
                <a:solidFill>
                  <a:srgbClr val="A31515"/>
                </a:solidFill>
                <a:effectLst/>
                <a:latin typeface="Consolas" panose="020B0609020204030204" pitchFamily="49" charset="0"/>
              </a:rPr>
              <a:t>"Đây là một nút" </a:t>
            </a:r>
            <a:r xmlns:a="http://schemas.openxmlformats.org/drawingml/2006/main">
              <a:rPr lang="vi" sz="2000" b="0" i="0">
                <a:solidFill>
                  <a:srgbClr val="0101FD"/>
                </a:solidFill>
                <a:effectLst/>
                <a:latin typeface="Consolas" panose="020B0609020204030204" pitchFamily="49" charset="0"/>
              </a:rPr>
              <a:t>/&gt;</a:t>
            </a:r>
            <a:endParaRPr xmlns:a="http://schemas.openxmlformats.org/drawingml/2006/main" lang="en-US" sz="2000">
              <a:latin typeface="Consolas" panose="020B0609020204030204" pitchFamily="49" charset="0"/>
            </a:endParaRPr>
          </a:p>
        </p:txBody>
      </p:sp>
    </p:spTree>
    <p:extLst>
      <p:ext uri="{BB962C8B-B14F-4D97-AF65-F5344CB8AC3E}">
        <p14:creationId xmlns:p14="http://schemas.microsoft.com/office/powerpoint/2010/main" val="896092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5" name="Title 1">
            <a:extLst>
              <a:ext uri="{FF2B5EF4-FFF2-40B4-BE49-F238E27FC236}">
                <a16:creationId xmlns:a16="http://schemas.microsoft.com/office/drawing/2014/main" id="{B8895CFC-357B-4B02-8B4E-8F8ADAB879C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Các phần tử trong XAML</a:t>
            </a:r>
          </a:p>
        </p:txBody>
      </p:sp>
      <p:sp>
        <p:nvSpPr>
          <p:cNvPr id="6" name="Rectangle 3">
            <a:extLst>
              <a:ext uri="{FF2B5EF4-FFF2-40B4-BE49-F238E27FC236}">
                <a16:creationId xmlns:a16="http://schemas.microsoft.com/office/drawing/2014/main" id="{F19648DB-3248-4BD9-A7B7-9E4407723C57}"/>
              </a:ext>
            </a:extLst>
          </p:cNvPr>
          <p:cNvSpPr>
            <a:spLocks noChangeArrowheads="1"/>
          </p:cNvSpPr>
          <p:nvPr/>
        </p:nvSpPr>
        <p:spPr bwMode="auto">
          <a:xfrm>
            <a:off x="-66394" y="1365838"/>
            <a:ext cx="12279176" cy="199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1400">
                <a:solidFill>
                  <a:schemeClr val="tx1"/>
                </a:solidFill>
                <a:latin typeface="Courier New" panose="02070309020205020404" pitchFamily="49" charset="0"/>
              </a:defRPr>
            </a:lvl1pPr>
            <a:lvl2pPr marL="914400" indent="-45720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xmlns:a="http://schemas.openxmlformats.org/drawingml/2006/main" algn="just" eaLnBrk="1" hangingPunct="1">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altLang="en-US" sz="2600">
                <a:solidFill>
                  <a:srgbClr val="111111"/>
                </a:solidFill>
                <a:latin typeface="+mj-lt"/>
              </a:rPr>
              <a:t>Phần tử XAML khởi tạo lớp Thời gian chạy ngôn ngữ chung cốt lõi (Core CLR). Cú pháp khai báo phần tử giống cú pháp phần tử của các ngôn ngữ đánh dấu như HTML, bao gồm 2 </a:t>
            </a:r>
            <a:r xmlns:a="http://schemas.openxmlformats.org/drawingml/2006/main">
              <a:rPr lang="vi" altLang="en-US" sz="2600">
                <a:latin typeface="+mj-lt"/>
              </a:rPr>
              <a:t>loại:</a:t>
            </a:r>
          </a:p>
          <a:p>
            <a:pPr xmlns:a="http://schemas.openxmlformats.org/drawingml/2006/main" marL="514350" lvl="1" indent="-230188" algn="just" eaLnBrk="1" hangingPunct="1">
              <a:spcBef>
                <a:spcPts val="3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altLang="en-US" sz="2300">
                <a:latin typeface="+mn-lt"/>
              </a:rPr>
              <a:t>Phần tử thuộc tính: cho phép gán phần tử khác làm giá trị của thuộc tính</a:t>
            </a:r>
          </a:p>
          <a:p>
            <a:pPr xmlns:a="http://schemas.openxmlformats.org/drawingml/2006/main" marL="514350" lvl="1" indent="-230188" algn="just" eaLnBrk="1" hangingPunct="1">
              <a:spcBef>
                <a:spcPts val="3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altLang="en-US" sz="2300">
                <a:latin typeface="+mn-lt"/>
              </a:rPr>
              <a:t>Phần tử sự kiện: xử lý một sự kiện của điều khiển</a:t>
            </a:r>
          </a:p>
          <a:p>
            <a:pPr eaLnBrk="1" hangingPunct="1">
              <a:spcBef>
                <a:spcPts val="300"/>
              </a:spcBef>
              <a:spcAft>
                <a:spcPts val="300"/>
              </a:spcAft>
              <a:buClr>
                <a:srgbClr val="004E4C"/>
              </a:buClr>
              <a:buSzPct val="50000"/>
              <a:buFont typeface="Wingdings" panose="05000000000000000000" pitchFamily="2" charset="2"/>
              <a:buChar char="u"/>
            </a:pPr>
            <a:endParaRPr lang="en-US" altLang="en-US" sz="2800">
              <a:latin typeface="Calibri" panose="020F0502020204030204" pitchFamily="34" charset="0"/>
            </a:endParaRPr>
          </a:p>
        </p:txBody>
      </p:sp>
      <p:sp>
        <p:nvSpPr>
          <p:cNvPr id="8" name="Text Box 4">
            <a:extLst>
              <a:ext uri="{FF2B5EF4-FFF2-40B4-BE49-F238E27FC236}">
                <a16:creationId xmlns:a16="http://schemas.microsoft.com/office/drawing/2014/main" id="{8D91B607-28F0-4FFD-B997-78142D7A0B72}"/>
              </a:ext>
            </a:extLst>
          </p:cNvPr>
          <p:cNvSpPr txBox="1">
            <a:spLocks noChangeArrowheads="1"/>
          </p:cNvSpPr>
          <p:nvPr/>
        </p:nvSpPr>
        <p:spPr bwMode="auto">
          <a:xfrm>
            <a:off x="664279" y="3437167"/>
            <a:ext cx="3429000" cy="400050"/>
          </a:xfrm>
          <a:prstGeom prst="rect">
            <a:avLst/>
          </a:prstGeom>
          <a:solidFill>
            <a:srgbClr val="00B050"/>
          </a:solidFill>
          <a:ln>
            <a:solidFill>
              <a:srgbClr val="FFFF00"/>
            </a:solidFill>
          </a:ln>
        </p:spPr>
        <p:txBody>
          <a:bodyPr>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xmlns:a="http://schemas.openxmlformats.org/drawingml/2006/main" algn="ctr" eaLnBrk="1" hangingPunct="1">
              <a:lnSpc>
                <a:spcPct val="100000"/>
              </a:lnSpc>
            </a:pPr>
            <a:r xmlns:a="http://schemas.openxmlformats.org/drawingml/2006/main">
              <a:rPr lang="vi" altLang="en-US" sz="2000">
                <a:solidFill>
                  <a:schemeClr val="bg1"/>
                </a:solidFill>
                <a:latin typeface="Tahoma" panose="020B0604030504040204" pitchFamily="34" charset="0"/>
              </a:rPr>
              <a:t>Cú pháp – Phần tử thuộc tính</a:t>
            </a:r>
          </a:p>
        </p:txBody>
      </p:sp>
      <p:sp>
        <p:nvSpPr>
          <p:cNvPr id="9" name="Text Box 6">
            <a:extLst>
              <a:ext uri="{FF2B5EF4-FFF2-40B4-BE49-F238E27FC236}">
                <a16:creationId xmlns:a16="http://schemas.microsoft.com/office/drawing/2014/main" id="{77908CA9-6AE7-4BD9-A837-DAD8E29B1A9F}"/>
              </a:ext>
            </a:extLst>
          </p:cNvPr>
          <p:cNvSpPr txBox="1">
            <a:spLocks noChangeArrowheads="1"/>
          </p:cNvSpPr>
          <p:nvPr/>
        </p:nvSpPr>
        <p:spPr bwMode="auto">
          <a:xfrm>
            <a:off x="4100946" y="3447558"/>
            <a:ext cx="7360229" cy="381000"/>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xmlns:a="http://schemas.openxmlformats.org/drawingml/2006/main" eaLnBrk="1" hangingPunct="1"/>
            <a:r xmlns:a="http://schemas.openxmlformats.org/drawingml/2006/main">
              <a:rPr lang="vi" altLang="en-US" sz="2000">
                <a:latin typeface="+mj-lt"/>
              </a:rPr>
              <a:t>&lt;typeName.propertyName&gt;...&lt;/typeName.propertyName &gt;</a:t>
            </a:r>
          </a:p>
        </p:txBody>
      </p:sp>
      <p:sp>
        <p:nvSpPr>
          <p:cNvPr id="10" name="Text Box 4">
            <a:extLst>
              <a:ext uri="{FF2B5EF4-FFF2-40B4-BE49-F238E27FC236}">
                <a16:creationId xmlns:a16="http://schemas.microsoft.com/office/drawing/2014/main" id="{8545712A-1D15-4CF2-90D2-4D7B22DE677A}"/>
              </a:ext>
            </a:extLst>
          </p:cNvPr>
          <p:cNvSpPr txBox="1">
            <a:spLocks noChangeArrowheads="1"/>
          </p:cNvSpPr>
          <p:nvPr/>
        </p:nvSpPr>
        <p:spPr bwMode="auto">
          <a:xfrm>
            <a:off x="661557" y="5081299"/>
            <a:ext cx="3431722" cy="400050"/>
          </a:xfrm>
          <a:prstGeom prst="rect">
            <a:avLst/>
          </a:prstGeom>
          <a:solidFill>
            <a:srgbClr val="00B050"/>
          </a:solidFill>
          <a:ln>
            <a:solidFill>
              <a:srgbClr val="FFFF00"/>
            </a:solidFill>
          </a:ln>
        </p:spPr>
        <p:txBody>
          <a:bodyPr wrap="square">
            <a:spAutoFit/>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xmlns:a="http://schemas.openxmlformats.org/drawingml/2006/main" algn="ctr" eaLnBrk="1" hangingPunct="1">
              <a:lnSpc>
                <a:spcPct val="100000"/>
              </a:lnSpc>
            </a:pPr>
            <a:r xmlns:a="http://schemas.openxmlformats.org/drawingml/2006/main">
              <a:rPr lang="vi" altLang="en-US" sz="2000">
                <a:solidFill>
                  <a:schemeClr val="bg1"/>
                </a:solidFill>
                <a:latin typeface="+mj-lt"/>
              </a:rPr>
              <a:t>Cú pháp – Phần tử sự kiện</a:t>
            </a:r>
          </a:p>
        </p:txBody>
      </p:sp>
      <p:sp>
        <p:nvSpPr>
          <p:cNvPr id="11" name="Text Box 6">
            <a:extLst>
              <a:ext uri="{FF2B5EF4-FFF2-40B4-BE49-F238E27FC236}">
                <a16:creationId xmlns:a16="http://schemas.microsoft.com/office/drawing/2014/main" id="{ADB1F238-F8CB-4B6F-9134-BC4CD30DC62E}"/>
              </a:ext>
            </a:extLst>
          </p:cNvPr>
          <p:cNvSpPr txBox="1">
            <a:spLocks noChangeArrowheads="1"/>
          </p:cNvSpPr>
          <p:nvPr/>
        </p:nvSpPr>
        <p:spPr bwMode="auto">
          <a:xfrm>
            <a:off x="4094018" y="5072011"/>
            <a:ext cx="7335984" cy="400050"/>
          </a:xfrm>
          <a:prstGeom prst="rect">
            <a:avLst/>
          </a:prstGeom>
          <a:solidFill>
            <a:schemeClr val="accent6">
              <a:lumMod val="40000"/>
              <a:lumOff val="60000"/>
              <a:alpha val="39999"/>
            </a:schemeClr>
          </a:solidFill>
          <a:ln w="12700" algn="ctr">
            <a:solidFill>
              <a:schemeClr val="tx1"/>
            </a:solidFill>
            <a:miter lim="800000"/>
            <a:headEnd/>
            <a:tailEnd/>
          </a:ln>
        </p:spPr>
        <p:txBody>
          <a:bodyPr/>
          <a:lstStyle>
            <a:lvl1pPr eaLnBrk="0" hangingPunct="0">
              <a:defRPr sz="1400">
                <a:solidFill>
                  <a:schemeClr val="tx1"/>
                </a:solidFill>
                <a:latin typeface="Courier New" panose="02070309020205020404" pitchFamily="49" charset="0"/>
              </a:defRPr>
            </a:lvl1pPr>
            <a:lvl2pPr marL="742950" indent="-285750" eaLnBrk="0" hangingPunct="0">
              <a:defRPr sz="1400">
                <a:solidFill>
                  <a:schemeClr val="tx1"/>
                </a:solidFill>
                <a:latin typeface="Courier New" panose="02070309020205020404" pitchFamily="49" charset="0"/>
              </a:defRPr>
            </a:lvl2pPr>
            <a:lvl3pPr marL="1143000" indent="-228600" eaLnBrk="0" hangingPunct="0">
              <a:defRPr sz="1400">
                <a:solidFill>
                  <a:schemeClr val="tx1"/>
                </a:solidFill>
                <a:latin typeface="Courier New" panose="02070309020205020404" pitchFamily="49" charset="0"/>
              </a:defRPr>
            </a:lvl3pPr>
            <a:lvl4pPr marL="1600200" indent="-228600" eaLnBrk="0" hangingPunct="0">
              <a:defRPr sz="1400">
                <a:solidFill>
                  <a:schemeClr val="tx1"/>
                </a:solidFill>
                <a:latin typeface="Courier New" panose="02070309020205020404" pitchFamily="49" charset="0"/>
              </a:defRPr>
            </a:lvl4pPr>
            <a:lvl5pPr marL="2057400" indent="-228600" eaLnBrk="0" hangingPunct="0">
              <a:defRPr sz="1400">
                <a:solidFill>
                  <a:schemeClr val="tx1"/>
                </a:solidFill>
                <a:latin typeface="Courier New" panose="02070309020205020404" pitchFamily="49" charset="0"/>
              </a:defRPr>
            </a:lvl5pPr>
            <a:lvl6pPr marL="25146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6pPr>
            <a:lvl7pPr marL="29718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7pPr>
            <a:lvl8pPr marL="34290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8pPr>
            <a:lvl9pPr marL="3886200" indent="-228600" eaLnBrk="0" fontAlgn="base" hangingPunct="0">
              <a:lnSpc>
                <a:spcPct val="70000"/>
              </a:lnSpc>
              <a:spcBef>
                <a:spcPct val="50000"/>
              </a:spcBef>
              <a:spcAft>
                <a:spcPct val="0"/>
              </a:spcAft>
              <a:defRPr sz="1400">
                <a:solidFill>
                  <a:schemeClr val="tx1"/>
                </a:solidFill>
                <a:latin typeface="Courier New" panose="02070309020205020404" pitchFamily="49" charset="0"/>
              </a:defRPr>
            </a:lvl9pPr>
          </a:lstStyle>
          <a:p>
            <a:pPr xmlns:a="http://schemas.openxmlformats.org/drawingml/2006/main" eaLnBrk="1" hangingPunct="1"/>
            <a:r xmlns:a="http://schemas.openxmlformats.org/drawingml/2006/main">
              <a:rPr lang="vi" altLang="en-US" sz="2000">
                <a:latin typeface="+mj-lt"/>
              </a:rPr>
              <a:t>&lt;typeName sự kiện="trình xử lý sự kiện"&gt;...&lt;/ typeName&gt;</a:t>
            </a:r>
          </a:p>
        </p:txBody>
      </p:sp>
      <p:sp>
        <p:nvSpPr>
          <p:cNvPr id="12" name="TextBox 11">
            <a:extLst>
              <a:ext uri="{FF2B5EF4-FFF2-40B4-BE49-F238E27FC236}">
                <a16:creationId xmlns:a16="http://schemas.microsoft.com/office/drawing/2014/main" id="{EF47D3F5-0507-4213-A2DC-171F06863DDA}"/>
              </a:ext>
            </a:extLst>
          </p:cNvPr>
          <p:cNvSpPr txBox="1"/>
          <p:nvPr/>
        </p:nvSpPr>
        <p:spPr>
          <a:xfrm>
            <a:off x="1205346" y="3859571"/>
            <a:ext cx="9611591" cy="1200329"/>
          </a:xfrm>
          <a:prstGeom prst="rect">
            <a:avLst/>
          </a:prstGeom>
          <a:noFill/>
          <a:ln w="19050">
            <a:solidFill>
              <a:srgbClr val="FF0000"/>
            </a:solidFill>
          </a:ln>
        </p:spPr>
        <p:txBody>
          <a:bodyPr wrap="square">
            <a:spAutoFit/>
          </a:bodyPr>
          <a:lstStyle/>
          <a:p>
            <a:r xmlns:a="http://schemas.openxmlformats.org/drawingml/2006/main">
              <a:rPr lang="vi" b="0" i="0">
                <a:solidFill>
                  <a:srgbClr val="0101FD"/>
                </a:solidFill>
                <a:effectLst/>
                <a:latin typeface="Consolas" panose="020B0609020204030204" pitchFamily="49" charset="0"/>
              </a:rPr>
              <a:t>&lt;Nút&gt;</a:t>
            </a:r>
            <a:r xmlns:a="http://schemas.openxmlformats.org/drawingml/2006/main">
              <a:rPr lang="vi" b="0" i="0">
                <a:solidFill>
                  <a:srgbClr val="171717"/>
                </a:solidFill>
                <a:effectLst/>
                <a:latin typeface="Consolas" panose="020B0609020204030204" pitchFamily="49" charset="0"/>
              </a:rPr>
              <a:t> </a:t>
            </a:r>
          </a:p>
          <a:p>
            <a:r xmlns:a="http://schemas.openxmlformats.org/drawingml/2006/main">
              <a:rPr lang="vi">
                <a:solidFill>
                  <a:srgbClr val="171717"/>
                </a:solidFill>
                <a:latin typeface="Consolas" panose="020B0609020204030204" pitchFamily="49" charset="0"/>
              </a:rPr>
              <a:t>   </a:t>
            </a:r>
            <a:r xmlns:a="http://schemas.openxmlformats.org/drawingml/2006/main">
              <a:rPr lang="vi" b="0" i="0">
                <a:solidFill>
                  <a:srgbClr val="0101FD"/>
                </a:solidFill>
                <a:effectLst/>
                <a:latin typeface="Consolas" panose="020B0609020204030204" pitchFamily="49" charset="0"/>
              </a:rPr>
              <a:t>&lt; </a:t>
            </a:r>
            <a:r xmlns:a="http://schemas.openxmlformats.org/drawingml/2006/main">
              <a:rPr lang="vi" b="0" i="1">
                <a:solidFill>
                  <a:srgbClr val="0101FD"/>
                </a:solidFill>
                <a:effectLst/>
                <a:latin typeface="Consolas" panose="020B0609020204030204" pitchFamily="49" charset="0"/>
              </a:rPr>
              <a:t>Nút.Tiền cảnh </a:t>
            </a:r>
            <a:r xmlns:a="http://schemas.openxmlformats.org/drawingml/2006/main">
              <a:rPr lang="vi" b="0" i="0">
                <a:solidFill>
                  <a:srgbClr val="0101FD"/>
                </a:solidFill>
                <a:effectLst/>
                <a:latin typeface="Consolas" panose="020B0609020204030204" pitchFamily="49" charset="0"/>
              </a:rPr>
              <a:t>&gt;</a:t>
            </a:r>
            <a:r xmlns:a="http://schemas.openxmlformats.org/drawingml/2006/main">
              <a:rPr lang="vi" b="0" i="0">
                <a:solidFill>
                  <a:srgbClr val="171717"/>
                </a:solidFill>
                <a:effectLst/>
                <a:latin typeface="Consolas" panose="020B0609020204030204" pitchFamily="49" charset="0"/>
              </a:rPr>
              <a:t> </a:t>
            </a:r>
            <a:r xmlns:a="http://schemas.openxmlformats.org/drawingml/2006/main">
              <a:rPr lang="vi" b="0" i="0">
                <a:solidFill>
                  <a:srgbClr val="0101FD"/>
                </a:solidFill>
                <a:effectLst/>
                <a:latin typeface="Consolas" panose="020B0609020204030204" pitchFamily="49" charset="0"/>
              </a:rPr>
              <a:t>&lt;SolidColorBrush </a:t>
            </a:r>
            <a:r xmlns:a="http://schemas.openxmlformats.org/drawingml/2006/main">
              <a:rPr lang="vi" b="0" i="0">
                <a:solidFill>
                  <a:srgbClr val="0451A5"/>
                </a:solidFill>
                <a:effectLst/>
                <a:latin typeface="Consolas" panose="020B0609020204030204" pitchFamily="49" charset="0"/>
              </a:rPr>
              <a:t>Color </a:t>
            </a:r>
            <a:r xmlns:a="http://schemas.openxmlformats.org/drawingml/2006/main">
              <a:rPr lang="vi" b="0" i="0">
                <a:solidFill>
                  <a:srgbClr val="0101FD"/>
                </a:solidFill>
                <a:effectLst/>
                <a:latin typeface="Consolas" panose="020B0609020204030204" pitchFamily="49" charset="0"/>
              </a:rPr>
              <a:t>= </a:t>
            </a:r>
            <a:r xmlns:a="http://schemas.openxmlformats.org/drawingml/2006/main">
              <a:rPr lang="vi" b="0" i="0">
                <a:solidFill>
                  <a:srgbClr val="A31515"/>
                </a:solidFill>
                <a:effectLst/>
                <a:latin typeface="Consolas" panose="020B0609020204030204" pitchFamily="49" charset="0"/>
              </a:rPr>
              <a:t>"Đỏ" </a:t>
            </a:r>
            <a:r xmlns:a="http://schemas.openxmlformats.org/drawingml/2006/main">
              <a:rPr lang="vi" b="0" i="0">
                <a:solidFill>
                  <a:srgbClr val="0101FD"/>
                </a:solidFill>
                <a:effectLst/>
                <a:latin typeface="Consolas" panose="020B0609020204030204" pitchFamily="49" charset="0"/>
              </a:rPr>
              <a:t>/&gt;</a:t>
            </a:r>
            <a:r xmlns:a="http://schemas.openxmlformats.org/drawingml/2006/main">
              <a:rPr lang="vi" b="0" i="0">
                <a:solidFill>
                  <a:srgbClr val="171717"/>
                </a:solidFill>
                <a:effectLst/>
                <a:latin typeface="Consolas" panose="020B0609020204030204" pitchFamily="49" charset="0"/>
              </a:rPr>
              <a:t> </a:t>
            </a:r>
            <a:r xmlns:a="http://schemas.openxmlformats.org/drawingml/2006/main">
              <a:rPr lang="vi" b="0" i="0">
                <a:solidFill>
                  <a:srgbClr val="0101FD"/>
                </a:solidFill>
                <a:effectLst/>
                <a:latin typeface="Consolas" panose="020B0609020204030204" pitchFamily="49" charset="0"/>
              </a:rPr>
              <a:t>&lt;/ </a:t>
            </a:r>
            <a:r xmlns:a="http://schemas.openxmlformats.org/drawingml/2006/main">
              <a:rPr lang="vi" b="0" i="1">
                <a:solidFill>
                  <a:srgbClr val="0101FD"/>
                </a:solidFill>
                <a:effectLst/>
                <a:latin typeface="Consolas" panose="020B0609020204030204" pitchFamily="49" charset="0"/>
              </a:rPr>
              <a:t>Button.Foreground </a:t>
            </a:r>
            <a:r xmlns:a="http://schemas.openxmlformats.org/drawingml/2006/main">
              <a:rPr lang="vi" b="0" i="0">
                <a:solidFill>
                  <a:srgbClr val="0101FD"/>
                </a:solidFill>
                <a:effectLst/>
                <a:latin typeface="Consolas" panose="020B0609020204030204" pitchFamily="49" charset="0"/>
              </a:rPr>
              <a:t>&gt;</a:t>
            </a:r>
            <a:r xmlns:a="http://schemas.openxmlformats.org/drawingml/2006/main">
              <a:rPr lang="vi" b="0" i="0">
                <a:solidFill>
                  <a:srgbClr val="171717"/>
                </a:solidFill>
                <a:effectLst/>
                <a:latin typeface="Consolas" panose="020B0609020204030204" pitchFamily="49" charset="0"/>
              </a:rPr>
              <a:t>      </a:t>
            </a:r>
          </a:p>
          <a:p>
            <a:r xmlns:a="http://schemas.openxmlformats.org/drawingml/2006/main">
              <a:rPr lang="vi">
                <a:solidFill>
                  <a:srgbClr val="171717"/>
                </a:solidFill>
                <a:latin typeface="Consolas" panose="020B0609020204030204" pitchFamily="49" charset="0"/>
              </a:rPr>
              <a:t>   </a:t>
            </a:r>
            <a:r xmlns:a="http://schemas.openxmlformats.org/drawingml/2006/main">
              <a:rPr lang="vi" b="0" i="0">
                <a:solidFill>
                  <a:srgbClr val="0101FD"/>
                </a:solidFill>
                <a:effectLst/>
                <a:latin typeface="Consolas" panose="020B0609020204030204" pitchFamily="49" charset="0"/>
              </a:rPr>
              <a:t>&lt; </a:t>
            </a:r>
            <a:r xmlns:a="http://schemas.openxmlformats.org/drawingml/2006/main">
              <a:rPr lang="vi" b="0" i="1">
                <a:solidFill>
                  <a:srgbClr val="0101FD"/>
                </a:solidFill>
                <a:effectLst/>
                <a:latin typeface="Consolas" panose="020B0609020204030204" pitchFamily="49" charset="0"/>
              </a:rPr>
              <a:t>Button.Content </a:t>
            </a:r>
            <a:r xmlns:a="http://schemas.openxmlformats.org/drawingml/2006/main">
              <a:rPr lang="vi" b="0" i="0">
                <a:solidFill>
                  <a:srgbClr val="0101FD"/>
                </a:solidFill>
                <a:effectLst/>
                <a:latin typeface="Consolas" panose="020B0609020204030204" pitchFamily="49" charset="0"/>
              </a:rPr>
              <a:t>&gt; </a:t>
            </a:r>
            <a:r xmlns:a="http://schemas.openxmlformats.org/drawingml/2006/main">
              <a:rPr lang="vi" b="0" i="0">
                <a:solidFill>
                  <a:srgbClr val="171717"/>
                </a:solidFill>
                <a:effectLst/>
                <a:latin typeface="Consolas" panose="020B0609020204030204" pitchFamily="49" charset="0"/>
              </a:rPr>
              <a:t>Đây là một nút </a:t>
            </a:r>
            <a:r xmlns:a="http://schemas.openxmlformats.org/drawingml/2006/main">
              <a:rPr lang="vi" b="0" i="0">
                <a:solidFill>
                  <a:srgbClr val="0101FD"/>
                </a:solidFill>
                <a:effectLst/>
                <a:latin typeface="Consolas" panose="020B0609020204030204" pitchFamily="49" charset="0"/>
              </a:rPr>
              <a:t>&lt;/ </a:t>
            </a:r>
            <a:r xmlns:a="http://schemas.openxmlformats.org/drawingml/2006/main">
              <a:rPr lang="vi" i="1">
                <a:solidFill>
                  <a:srgbClr val="0101FD"/>
                </a:solidFill>
                <a:effectLst/>
                <a:latin typeface="Consolas" panose="020B0609020204030204" pitchFamily="49" charset="0"/>
              </a:rPr>
              <a:t>Button.Content </a:t>
            </a:r>
            <a:r xmlns:a="http://schemas.openxmlformats.org/drawingml/2006/main">
              <a:rPr lang="vi" b="0" i="0">
                <a:solidFill>
                  <a:srgbClr val="0101FD"/>
                </a:solidFill>
                <a:effectLst/>
                <a:latin typeface="Consolas" panose="020B0609020204030204" pitchFamily="49" charset="0"/>
              </a:rPr>
              <a:t>&gt;</a:t>
            </a:r>
            <a:r xmlns:a="http://schemas.openxmlformats.org/drawingml/2006/main">
              <a:rPr lang="vi" b="0" i="0">
                <a:solidFill>
                  <a:srgbClr val="171717"/>
                </a:solidFill>
                <a:effectLst/>
                <a:latin typeface="Consolas" panose="020B0609020204030204" pitchFamily="49" charset="0"/>
              </a:rPr>
              <a:t> </a:t>
            </a:r>
          </a:p>
          <a:p>
            <a:r xmlns:a="http://schemas.openxmlformats.org/drawingml/2006/main">
              <a:rPr lang="vi" b="0" i="0">
                <a:solidFill>
                  <a:srgbClr val="0101FD"/>
                </a:solidFill>
                <a:effectLst/>
                <a:latin typeface="Consolas" panose="020B0609020204030204" pitchFamily="49" charset="0"/>
              </a:rPr>
              <a:t>&lt;/Button&gt;</a:t>
            </a:r>
            <a:endParaRPr xmlns:a="http://schemas.openxmlformats.org/drawingml/2006/main" lang="en-US">
              <a:latin typeface="Consolas" panose="020B0609020204030204" pitchFamily="49" charset="0"/>
            </a:endParaRPr>
          </a:p>
        </p:txBody>
      </p:sp>
      <p:sp>
        <p:nvSpPr>
          <p:cNvPr id="14" name="TextBox 13">
            <a:extLst>
              <a:ext uri="{FF2B5EF4-FFF2-40B4-BE49-F238E27FC236}">
                <a16:creationId xmlns:a16="http://schemas.microsoft.com/office/drawing/2014/main" id="{1B35DB70-3987-481F-8E85-E49D1E0F46CF}"/>
              </a:ext>
            </a:extLst>
          </p:cNvPr>
          <p:cNvSpPr txBox="1"/>
          <p:nvPr/>
        </p:nvSpPr>
        <p:spPr>
          <a:xfrm>
            <a:off x="1194956" y="5517388"/>
            <a:ext cx="9621982" cy="923330"/>
          </a:xfrm>
          <a:prstGeom prst="rect">
            <a:avLst/>
          </a:prstGeom>
          <a:noFill/>
          <a:ln w="19050">
            <a:solidFill>
              <a:srgbClr val="FF0000"/>
            </a:solidFill>
          </a:ln>
        </p:spPr>
        <p:txBody>
          <a:bodyPr wrap="square">
            <a:spAutoFit/>
          </a:bodyPr>
          <a:lstStyle/>
          <a:p>
            <a:r xmlns:a="http://schemas.openxmlformats.org/drawingml/2006/main">
              <a:rPr lang="vi" b="0" i="0">
                <a:solidFill>
                  <a:srgbClr val="0101FD"/>
                </a:solidFill>
                <a:effectLst/>
                <a:latin typeface="Consolas" panose="020B0609020204030204" pitchFamily="49" charset="0"/>
              </a:rPr>
              <a:t>&lt;Trang </a:t>
            </a:r>
            <a:r xmlns:a="http://schemas.openxmlformats.org/drawingml/2006/main">
              <a:rPr lang="vi" b="0" i="0">
                <a:solidFill>
                  <a:srgbClr val="0451A5"/>
                </a:solidFill>
                <a:effectLst/>
                <a:latin typeface="Consolas" panose="020B0609020204030204" pitchFamily="49" charset="0"/>
              </a:rPr>
              <a:t>xmlns </a:t>
            </a:r>
            <a:r xmlns:a="http://schemas.openxmlformats.org/drawingml/2006/main">
              <a:rPr lang="vi" b="0" i="0">
                <a:solidFill>
                  <a:srgbClr val="0101FD"/>
                </a:solidFill>
                <a:effectLst/>
                <a:latin typeface="Consolas" panose="020B0609020204030204" pitchFamily="49" charset="0"/>
              </a:rPr>
              <a:t>= </a:t>
            </a:r>
            <a:r xmlns:a="http://schemas.openxmlformats.org/drawingml/2006/main">
              <a:rPr lang="vi" b="0" i="0">
                <a:solidFill>
                  <a:srgbClr val="A31515"/>
                </a:solidFill>
                <a:effectLst/>
                <a:latin typeface="Consolas" panose="020B0609020204030204" pitchFamily="49" charset="0"/>
              </a:rPr>
              <a:t>“…”</a:t>
            </a:r>
            <a:r xmlns:a="http://schemas.openxmlformats.org/drawingml/2006/main">
              <a:rPr lang="vi" b="0" i="0">
                <a:solidFill>
                  <a:srgbClr val="0101FD"/>
                </a:solidFill>
                <a:effectLst/>
                <a:latin typeface="Consolas" panose="020B0609020204030204" pitchFamily="49" charset="0"/>
              </a:rPr>
              <a:t> </a:t>
            </a:r>
            <a:r xmlns:a="http://schemas.openxmlformats.org/drawingml/2006/main">
              <a:rPr lang="vi" b="0" i="0">
                <a:solidFill>
                  <a:srgbClr val="0451A5"/>
                </a:solidFill>
                <a:effectLst/>
                <a:latin typeface="Consolas" panose="020B0609020204030204" pitchFamily="49" charset="0"/>
              </a:rPr>
              <a:t>xmlns:x </a:t>
            </a:r>
            <a:r xmlns:a="http://schemas.openxmlformats.org/drawingml/2006/main">
              <a:rPr lang="vi" b="0" i="0">
                <a:solidFill>
                  <a:srgbClr val="0101FD"/>
                </a:solidFill>
                <a:effectLst/>
                <a:latin typeface="Consolas" panose="020B0609020204030204" pitchFamily="49" charset="0"/>
              </a:rPr>
              <a:t>=“ </a:t>
            </a:r>
            <a:r xmlns:a="http://schemas.openxmlformats.org/drawingml/2006/main">
              <a:rPr lang="vi" b="0" i="0">
                <a:solidFill>
                  <a:srgbClr val="A31515"/>
                </a:solidFill>
                <a:effectLst/>
                <a:latin typeface="Consolas" panose="020B0609020204030204" pitchFamily="49" charset="0"/>
              </a:rPr>
              <a:t>…” </a:t>
            </a:r>
            <a:r xmlns:a="http://schemas.openxmlformats.org/drawingml/2006/main">
              <a:rPr lang="vi">
                <a:solidFill>
                  <a:srgbClr val="0451A5"/>
                </a:solidFill>
                <a:latin typeface="Consolas" panose="020B0609020204030204" pitchFamily="49" charset="0"/>
              </a:rPr>
              <a:t>x: </a:t>
            </a:r>
            <a:r xmlns:a="http://schemas.openxmlformats.org/drawingml/2006/main">
              <a:rPr lang="vi" b="0" i="0">
                <a:solidFill>
                  <a:srgbClr val="0451A5"/>
                </a:solidFill>
                <a:effectLst/>
                <a:latin typeface="Consolas" panose="020B0609020204030204" pitchFamily="49" charset="0"/>
              </a:rPr>
              <a:t>Class </a:t>
            </a:r>
            <a:r xmlns:a="http://schemas.openxmlformats.org/drawingml/2006/main">
              <a:rPr lang="vi" b="0" i="0">
                <a:solidFill>
                  <a:srgbClr val="0101FD"/>
                </a:solidFill>
                <a:effectLst/>
                <a:latin typeface="Consolas" panose="020B0609020204030204" pitchFamily="49" charset="0"/>
              </a:rPr>
              <a:t>= </a:t>
            </a:r>
            <a:r xmlns:a="http://schemas.openxmlformats.org/drawingml/2006/main">
              <a:rPr lang="vi" b="0" i="0">
                <a:solidFill>
                  <a:srgbClr val="A31515"/>
                </a:solidFill>
                <a:effectLst/>
                <a:latin typeface="Consolas" panose="020B0609020204030204" pitchFamily="49" charset="0"/>
              </a:rPr>
              <a:t>"ExampleNamespace.ExamplePage" </a:t>
            </a:r>
            <a:r xmlns:a="http://schemas.openxmlformats.org/drawingml/2006/main">
              <a:rPr lang="vi" b="0" i="0">
                <a:solidFill>
                  <a:srgbClr val="0101FD"/>
                </a:solidFill>
                <a:effectLst/>
                <a:latin typeface="Consolas" panose="020B0609020204030204" pitchFamily="49" charset="0"/>
              </a:rPr>
              <a:t>&gt;</a:t>
            </a:r>
            <a:r xmlns:a="http://schemas.openxmlformats.org/drawingml/2006/main">
              <a:rPr lang="vi" b="0" i="0">
                <a:solidFill>
                  <a:srgbClr val="171717"/>
                </a:solidFill>
                <a:effectLst/>
                <a:latin typeface="Consolas" panose="020B0609020204030204" pitchFamily="49" charset="0"/>
              </a:rPr>
              <a:t> </a:t>
            </a:r>
          </a:p>
          <a:p>
            <a:r xmlns:a="http://schemas.openxmlformats.org/drawingml/2006/main">
              <a:rPr lang="vi" b="0" i="0">
                <a:solidFill>
                  <a:srgbClr val="0101FD"/>
                </a:solidFill>
                <a:effectLst/>
                <a:latin typeface="Consolas" panose="020B0609020204030204" pitchFamily="49" charset="0"/>
              </a:rPr>
              <a:t>&lt; </a:t>
            </a:r>
            <a:r xmlns:a="http://schemas.openxmlformats.org/drawingml/2006/main">
              <a:rPr lang="vi" b="1" i="1">
                <a:solidFill>
                  <a:srgbClr val="0451A5"/>
                </a:solidFill>
                <a:effectLst/>
                <a:latin typeface="Consolas" panose="020B0609020204030204" pitchFamily="49" charset="0"/>
              </a:rPr>
              <a:t>Nhấp chuột vào nút </a:t>
            </a:r>
            <a:r xmlns:a="http://schemas.openxmlformats.org/drawingml/2006/main">
              <a:rPr lang="vi" b="1" i="1">
                <a:solidFill>
                  <a:srgbClr val="0101FD"/>
                </a:solidFill>
                <a:effectLst/>
                <a:latin typeface="Consolas" panose="020B0609020204030204" pitchFamily="49" charset="0"/>
              </a:rPr>
              <a:t>= </a:t>
            </a:r>
            <a:r xmlns:a="http://schemas.openxmlformats.org/drawingml/2006/main">
              <a:rPr lang="vi" b="1" i="1">
                <a:solidFill>
                  <a:srgbClr val="A31515"/>
                </a:solidFill>
                <a:effectLst/>
                <a:latin typeface="Consolas" panose="020B0609020204030204" pitchFamily="49" charset="0"/>
              </a:rPr>
              <a:t>"Nhấp chuột"</a:t>
            </a:r>
            <a:r xmlns:a="http://schemas.openxmlformats.org/drawingml/2006/main">
              <a:rPr lang="vi" b="1" i="1">
                <a:solidFill>
                  <a:srgbClr val="0101FD"/>
                </a:solidFill>
                <a:effectLst/>
                <a:latin typeface="Consolas" panose="020B0609020204030204" pitchFamily="49" charset="0"/>
              </a:rPr>
              <a:t> </a:t>
            </a:r>
            <a:r xmlns:a="http://schemas.openxmlformats.org/drawingml/2006/main">
              <a:rPr lang="vi" b="0" i="0">
                <a:solidFill>
                  <a:srgbClr val="0101FD"/>
                </a:solidFill>
                <a:effectLst/>
                <a:latin typeface="Consolas" panose="020B0609020204030204" pitchFamily="49" charset="0"/>
              </a:rPr>
              <a:t>&gt; </a:t>
            </a:r>
            <a:r xmlns:a="http://schemas.openxmlformats.org/drawingml/2006/main">
              <a:rPr lang="vi" b="0" i="0">
                <a:solidFill>
                  <a:srgbClr val="171717"/>
                </a:solidFill>
                <a:effectLst/>
                <a:latin typeface="Consolas" panose="020B0609020204030204" pitchFamily="49" charset="0"/>
              </a:rPr>
              <a:t>Nhấp vào tôi! </a:t>
            </a:r>
            <a:r xmlns:a="http://schemas.openxmlformats.org/drawingml/2006/main">
              <a:rPr lang="vi" b="0" i="0">
                <a:solidFill>
                  <a:srgbClr val="0101FD"/>
                </a:solidFill>
                <a:effectLst/>
                <a:latin typeface="Consolas" panose="020B0609020204030204" pitchFamily="49" charset="0"/>
              </a:rPr>
              <a:t>&lt;/Button&gt;</a:t>
            </a:r>
            <a:r xmlns:a="http://schemas.openxmlformats.org/drawingml/2006/main">
              <a:rPr lang="vi" b="0" i="0">
                <a:solidFill>
                  <a:srgbClr val="171717"/>
                </a:solidFill>
                <a:effectLst/>
                <a:latin typeface="Consolas" panose="020B0609020204030204" pitchFamily="49" charset="0"/>
              </a:rPr>
              <a:t> </a:t>
            </a:r>
          </a:p>
          <a:p>
            <a:r xmlns:a="http://schemas.openxmlformats.org/drawingml/2006/main">
              <a:rPr lang="vi" b="0" i="0">
                <a:solidFill>
                  <a:srgbClr val="0101FD"/>
                </a:solidFill>
                <a:effectLst/>
                <a:latin typeface="Consolas" panose="020B0609020204030204" pitchFamily="49" charset="0"/>
              </a:rPr>
              <a:t>&lt;/Trang&gt;</a:t>
            </a:r>
            <a:endParaRPr xmlns:a="http://schemas.openxmlformats.org/drawingml/2006/main" lang="en-US">
              <a:latin typeface="Consolas" panose="020B0609020204030204" pitchFamily="49" charset="0"/>
            </a:endParaRPr>
          </a:p>
        </p:txBody>
      </p:sp>
    </p:spTree>
    <p:extLst>
      <p:ext uri="{BB962C8B-B14F-4D97-AF65-F5344CB8AC3E}">
        <p14:creationId xmlns:p14="http://schemas.microsoft.com/office/powerpoint/2010/main" val="2372654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latin typeface="+mj-lt"/>
              </a:rPr>
              <a:pPr/>
              <a:t>37</a:t>
            </a:fld>
            <a:endParaRPr lang="en-US" dirty="0">
              <a:latin typeface="+mj-lt"/>
            </a:endParaRPr>
          </a:p>
        </p:txBody>
      </p:sp>
      <p:sp>
        <p:nvSpPr>
          <p:cNvPr id="18" name="Title 1">
            <a:extLst>
              <a:ext uri="{FF2B5EF4-FFF2-40B4-BE49-F238E27FC236}">
                <a16:creationId xmlns:a16="http://schemas.microsoft.com/office/drawing/2014/main" id="{3ACDA97F-ACA1-40B6-A17D-BA8BC6F6BA4E}"/>
              </a:ext>
            </a:extLst>
          </p:cNvPr>
          <p:cNvSpPr>
            <a:spLocks noGrp="1"/>
          </p:cNvSpPr>
          <p:nvPr>
            <p:ph type="title"/>
          </p:nvPr>
        </p:nvSpPr>
        <p:spPr>
          <a:xfrm>
            <a:off x="396764" y="720006"/>
            <a:ext cx="7697754" cy="575433"/>
          </a:xfrm>
        </p:spPr>
        <p:txBody>
          <a:bodyPr>
            <a:noAutofit/>
          </a:bodyPr>
          <a:lstStyle/>
          <a:p>
            <a:r xmlns:a="http://schemas.openxmlformats.org/drawingml/2006/main">
              <a:rPr lang="vi" sz="4000" b="1"/>
              <a:t>Xác định cửa sổ và trang</a:t>
            </a:r>
          </a:p>
        </p:txBody>
      </p:sp>
      <p:pic>
        <p:nvPicPr>
          <p:cNvPr id="13" name="Picture 12">
            <a:extLst>
              <a:ext uri="{FF2B5EF4-FFF2-40B4-BE49-F238E27FC236}">
                <a16:creationId xmlns:a16="http://schemas.microsoft.com/office/drawing/2014/main" id="{9202875D-2AAA-486B-A8D0-EEF523D53939}"/>
              </a:ext>
            </a:extLst>
          </p:cNvPr>
          <p:cNvPicPr>
            <a:picLocks noChangeAspect="1"/>
          </p:cNvPicPr>
          <p:nvPr/>
        </p:nvPicPr>
        <p:blipFill>
          <a:blip r:embed="rId2"/>
          <a:stretch>
            <a:fillRect/>
          </a:stretch>
        </p:blipFill>
        <p:spPr>
          <a:xfrm>
            <a:off x="73602" y="4090320"/>
            <a:ext cx="6774007" cy="2338424"/>
          </a:xfrm>
          <a:prstGeom prst="rect">
            <a:avLst/>
          </a:prstGeom>
          <a:ln w="19050">
            <a:solidFill>
              <a:srgbClr val="FF0000"/>
            </a:solidFill>
          </a:ln>
        </p:spPr>
      </p:pic>
      <p:pic>
        <p:nvPicPr>
          <p:cNvPr id="15" name="Picture 14">
            <a:extLst>
              <a:ext uri="{FF2B5EF4-FFF2-40B4-BE49-F238E27FC236}">
                <a16:creationId xmlns:a16="http://schemas.microsoft.com/office/drawing/2014/main" id="{8C491FAE-40A1-44B1-93E7-1ACF43134369}"/>
              </a:ext>
            </a:extLst>
          </p:cNvPr>
          <p:cNvPicPr>
            <a:picLocks noChangeAspect="1"/>
          </p:cNvPicPr>
          <p:nvPr/>
        </p:nvPicPr>
        <p:blipFill>
          <a:blip r:embed="rId3"/>
          <a:stretch>
            <a:fillRect/>
          </a:stretch>
        </p:blipFill>
        <p:spPr>
          <a:xfrm>
            <a:off x="7688311" y="4090320"/>
            <a:ext cx="4423916" cy="2339955"/>
          </a:xfrm>
          <a:prstGeom prst="rect">
            <a:avLst/>
          </a:prstGeom>
        </p:spPr>
      </p:pic>
      <p:sp>
        <p:nvSpPr>
          <p:cNvPr id="31" name="Arrow: Right 30">
            <a:extLst>
              <a:ext uri="{FF2B5EF4-FFF2-40B4-BE49-F238E27FC236}">
                <a16:creationId xmlns:a16="http://schemas.microsoft.com/office/drawing/2014/main" id="{A9C54365-B98D-4BB0-9740-065B9E388977}"/>
              </a:ext>
            </a:extLst>
          </p:cNvPr>
          <p:cNvSpPr/>
          <p:nvPr/>
        </p:nvSpPr>
        <p:spPr>
          <a:xfrm>
            <a:off x="6847609" y="5413664"/>
            <a:ext cx="84070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9A11613B-793D-449E-8090-D533E2598FD6}"/>
              </a:ext>
            </a:extLst>
          </p:cNvPr>
          <p:cNvPicPr>
            <a:picLocks noChangeAspect="1"/>
          </p:cNvPicPr>
          <p:nvPr/>
        </p:nvPicPr>
        <p:blipFill>
          <a:blip r:embed="rId4"/>
          <a:stretch>
            <a:fillRect/>
          </a:stretch>
        </p:blipFill>
        <p:spPr>
          <a:xfrm>
            <a:off x="73602" y="1658016"/>
            <a:ext cx="6774007" cy="2209800"/>
          </a:xfrm>
          <a:prstGeom prst="rect">
            <a:avLst/>
          </a:prstGeom>
          <a:ln w="19050">
            <a:solidFill>
              <a:srgbClr val="FF0000"/>
            </a:solidFill>
          </a:ln>
        </p:spPr>
      </p:pic>
      <p:sp>
        <p:nvSpPr>
          <p:cNvPr id="38" name="Arrow: Right 37">
            <a:extLst>
              <a:ext uri="{FF2B5EF4-FFF2-40B4-BE49-F238E27FC236}">
                <a16:creationId xmlns:a16="http://schemas.microsoft.com/office/drawing/2014/main" id="{FC3C6835-66C7-4EE5-9FE9-68C4C3BBAE14}"/>
              </a:ext>
            </a:extLst>
          </p:cNvPr>
          <p:cNvSpPr/>
          <p:nvPr/>
        </p:nvSpPr>
        <p:spPr>
          <a:xfrm>
            <a:off x="6847609" y="2742573"/>
            <a:ext cx="840702" cy="19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7E014EA6-B097-45F1-B117-D632A53EFF56}"/>
              </a:ext>
            </a:extLst>
          </p:cNvPr>
          <p:cNvPicPr>
            <a:picLocks noChangeAspect="1"/>
          </p:cNvPicPr>
          <p:nvPr/>
        </p:nvPicPr>
        <p:blipFill>
          <a:blip r:embed="rId5"/>
          <a:stretch>
            <a:fillRect/>
          </a:stretch>
        </p:blipFill>
        <p:spPr>
          <a:xfrm>
            <a:off x="7688310" y="1658016"/>
            <a:ext cx="4423915" cy="2209800"/>
          </a:xfrm>
          <a:prstGeom prst="rect">
            <a:avLst/>
          </a:prstGeom>
        </p:spPr>
      </p:pic>
    </p:spTree>
    <p:extLst>
      <p:ext uri="{BB962C8B-B14F-4D97-AF65-F5344CB8AC3E}">
        <p14:creationId xmlns:p14="http://schemas.microsoft.com/office/powerpoint/2010/main" val="3961583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38</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49753" y="1733101"/>
            <a:ext cx="792728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xmlns:a="http://schemas.openxmlformats.org/drawingml/2006/main" marL="0" marR="0" lvl="1" algn="just" eaLnBrk="1" fontAlgn="base" hangingPunct="1">
              <a:spcBef>
                <a:spcPts val="600"/>
              </a:spcBef>
              <a:spcAft>
                <a:spcPct val="0"/>
              </a:spcAft>
              <a:buClr>
                <a:srgbClr val="973735"/>
              </a:buClr>
              <a:buSzPct val="50000"/>
              <a:tabLst/>
              <a:defRPr/>
            </a:pPr>
            <a:r xmlns:a="http://schemas.openxmlformats.org/drawingml/2006/main">
              <a:rPr lang="vi" altLang="en-US" sz="2600">
                <a:latin typeface="+mj-lt"/>
              </a:rPr>
              <a:t>1.Tạo dự án WPF có tên </a:t>
            </a:r>
            <a:r xmlns:a="http://schemas.openxmlformats.org/drawingml/2006/main">
              <a:rPr lang="vi" altLang="en-US" sz="2600" b="1">
                <a:latin typeface="+mj-lt"/>
              </a:rPr>
              <a:t>DemoWindowPage</a:t>
            </a:r>
          </a:p>
        </p:txBody>
      </p:sp>
      <p:sp>
        <p:nvSpPr>
          <p:cNvPr id="16" name="Rectangle 1">
            <a:extLst>
              <a:ext uri="{FF2B5EF4-FFF2-40B4-BE49-F238E27FC236}">
                <a16:creationId xmlns:a16="http://schemas.microsoft.com/office/drawing/2014/main" id="{AC980511-2C70-414C-8D64-63883C65679B}"/>
              </a:ext>
            </a:extLst>
          </p:cNvPr>
          <p:cNvSpPr>
            <a:spLocks noChangeArrowheads="1"/>
          </p:cNvSpPr>
          <p:nvPr/>
        </p:nvSpPr>
        <p:spPr bwMode="auto">
          <a:xfrm>
            <a:off x="-8189" y="3068872"/>
            <a:ext cx="78857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xmlns:a="http://schemas.openxmlformats.org/drawingml/2006/main" marL="166688" marR="0" lvl="1" indent="-166688" algn="just" eaLnBrk="1" fontAlgn="base" hangingPunct="1">
              <a:spcBef>
                <a:spcPts val="600"/>
              </a:spcBef>
              <a:spcAft>
                <a:spcPct val="0"/>
              </a:spcAft>
              <a:buClr>
                <a:srgbClr val="973735"/>
              </a:buClr>
              <a:buSzPct val="50000"/>
              <a:tabLst>
                <a:tab pos="290513" algn="l"/>
                <a:tab pos="404813" algn="l"/>
              </a:tabLst>
              <a:defRPr/>
            </a:pPr>
            <a:r xmlns:a="http://schemas.openxmlformats.org/drawingml/2006/main">
              <a:rPr lang="vi" altLang="en-US" sz="2600">
                <a:latin typeface="+mj-lt"/>
              </a:rPr>
              <a:t>2.Nhấp chuột phải vào dự án, chọn Thêm | Trang (WPF)… và được đặt tên là </a:t>
            </a:r>
            <a:r xmlns:a="http://schemas.openxmlformats.org/drawingml/2006/main">
              <a:rPr lang="vi" altLang="en-US" sz="2600" b="1">
                <a:latin typeface="+mj-lt"/>
              </a:rPr>
              <a:t>Page_01.xaml</a:t>
            </a:r>
          </a:p>
        </p:txBody>
      </p:sp>
      <p:sp>
        <p:nvSpPr>
          <p:cNvPr id="24" name="Rectangle 1">
            <a:extLst>
              <a:ext uri="{FF2B5EF4-FFF2-40B4-BE49-F238E27FC236}">
                <a16:creationId xmlns:a16="http://schemas.microsoft.com/office/drawing/2014/main" id="{58F8CE8D-226E-4427-9CB8-6419AB05D5A7}"/>
              </a:ext>
            </a:extLst>
          </p:cNvPr>
          <p:cNvSpPr>
            <a:spLocks noChangeArrowheads="1"/>
          </p:cNvSpPr>
          <p:nvPr/>
        </p:nvSpPr>
        <p:spPr bwMode="auto">
          <a:xfrm>
            <a:off x="-8188" y="4521753"/>
            <a:ext cx="788572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xmlns:a="http://schemas.openxmlformats.org/drawingml/2006/main" marL="166688" marR="0" lvl="1" indent="-166688" algn="just" eaLnBrk="1" fontAlgn="base" hangingPunct="1">
              <a:spcBef>
                <a:spcPts val="600"/>
              </a:spcBef>
              <a:spcAft>
                <a:spcPct val="0"/>
              </a:spcAft>
              <a:buClr>
                <a:srgbClr val="973735"/>
              </a:buClr>
              <a:buSzPct val="50000"/>
              <a:tabLst>
                <a:tab pos="290513" algn="l"/>
                <a:tab pos="404813" algn="l"/>
              </a:tabLst>
              <a:defRPr/>
            </a:pPr>
            <a:r xmlns:a="http://schemas.openxmlformats.org/drawingml/2006/main">
              <a:rPr lang="vi" altLang="en-US" sz="2600">
                <a:latin typeface="+mj-lt"/>
              </a:rPr>
              <a:t>3.Nhấp chuột phải vào dự án, chọn Thêm | Trang (WPF)… và được đặt tên là </a:t>
            </a:r>
            <a:r xmlns:a="http://schemas.openxmlformats.org/drawingml/2006/main">
              <a:rPr lang="vi" altLang="en-US" sz="2600" b="1">
                <a:latin typeface="+mj-lt"/>
              </a:rPr>
              <a:t>Page_02.xaml</a:t>
            </a:r>
          </a:p>
        </p:txBody>
      </p:sp>
      <p:cxnSp>
        <p:nvCxnSpPr>
          <p:cNvPr id="32" name="Straight Arrow Connector 31">
            <a:extLst>
              <a:ext uri="{FF2B5EF4-FFF2-40B4-BE49-F238E27FC236}">
                <a16:creationId xmlns:a16="http://schemas.microsoft.com/office/drawing/2014/main" id="{8CBC5580-349D-4C0B-8929-78F3683012D0}"/>
              </a:ext>
            </a:extLst>
          </p:cNvPr>
          <p:cNvCxnSpPr>
            <a:cxnSpLocks/>
          </p:cNvCxnSpPr>
          <p:nvPr/>
        </p:nvCxnSpPr>
        <p:spPr>
          <a:xfrm>
            <a:off x="6182591" y="2168923"/>
            <a:ext cx="2233925" cy="23362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15" name="Group 14">
            <a:extLst>
              <a:ext uri="{FF2B5EF4-FFF2-40B4-BE49-F238E27FC236}">
                <a16:creationId xmlns:a16="http://schemas.microsoft.com/office/drawing/2014/main" id="{7AC0688C-C894-47C5-BD54-BBFEEAA9E5A8}"/>
              </a:ext>
            </a:extLst>
          </p:cNvPr>
          <p:cNvGrpSpPr/>
          <p:nvPr/>
        </p:nvGrpSpPr>
        <p:grpSpPr>
          <a:xfrm>
            <a:off x="8416516" y="2059309"/>
            <a:ext cx="3638046" cy="3832338"/>
            <a:chOff x="8416516" y="2443776"/>
            <a:chExt cx="3638046" cy="3567232"/>
          </a:xfrm>
        </p:grpSpPr>
        <p:pic>
          <p:nvPicPr>
            <p:cNvPr id="3" name="Picture 2">
              <a:extLst>
                <a:ext uri="{FF2B5EF4-FFF2-40B4-BE49-F238E27FC236}">
                  <a16:creationId xmlns:a16="http://schemas.microsoft.com/office/drawing/2014/main" id="{081E3D45-BE15-4B18-83B7-8136FCB483F7}"/>
                </a:ext>
              </a:extLst>
            </p:cNvPr>
            <p:cNvPicPr>
              <a:picLocks noChangeAspect="1"/>
            </p:cNvPicPr>
            <p:nvPr/>
          </p:nvPicPr>
          <p:blipFill>
            <a:blip r:embed="rId2"/>
            <a:stretch>
              <a:fillRect/>
            </a:stretch>
          </p:blipFill>
          <p:spPr>
            <a:xfrm>
              <a:off x="8416516" y="2509552"/>
              <a:ext cx="3636939" cy="3501456"/>
            </a:xfrm>
            <a:prstGeom prst="rect">
              <a:avLst/>
            </a:prstGeom>
          </p:spPr>
        </p:pic>
        <p:sp>
          <p:nvSpPr>
            <p:cNvPr id="31" name="Rectangle 30">
              <a:extLst>
                <a:ext uri="{FF2B5EF4-FFF2-40B4-BE49-F238E27FC236}">
                  <a16:creationId xmlns:a16="http://schemas.microsoft.com/office/drawing/2014/main" id="{D9B3BE9A-B86E-4A90-8437-2E06BE02342E}"/>
                </a:ext>
              </a:extLst>
            </p:cNvPr>
            <p:cNvSpPr/>
            <p:nvPr/>
          </p:nvSpPr>
          <p:spPr>
            <a:xfrm>
              <a:off x="8416516" y="2443776"/>
              <a:ext cx="3426991" cy="3445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DA6D19-C9D8-457F-8280-724BEEBA2411}"/>
                </a:ext>
              </a:extLst>
            </p:cNvPr>
            <p:cNvSpPr/>
            <p:nvPr/>
          </p:nvSpPr>
          <p:spPr>
            <a:xfrm>
              <a:off x="8626464" y="4559136"/>
              <a:ext cx="3426991" cy="676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CE1B087-65C8-4CA3-8784-0D564476C580}"/>
                </a:ext>
              </a:extLst>
            </p:cNvPr>
            <p:cNvSpPr/>
            <p:nvPr/>
          </p:nvSpPr>
          <p:spPr>
            <a:xfrm>
              <a:off x="8627571" y="5293215"/>
              <a:ext cx="3426991" cy="6762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3" name="Straight Arrow Connector 42">
            <a:extLst>
              <a:ext uri="{FF2B5EF4-FFF2-40B4-BE49-F238E27FC236}">
                <a16:creationId xmlns:a16="http://schemas.microsoft.com/office/drawing/2014/main" id="{397D5EAE-CC64-4A71-AB61-75B4E46F5B3E}"/>
              </a:ext>
            </a:extLst>
          </p:cNvPr>
          <p:cNvCxnSpPr>
            <a:cxnSpLocks/>
          </p:cNvCxnSpPr>
          <p:nvPr/>
        </p:nvCxnSpPr>
        <p:spPr>
          <a:xfrm>
            <a:off x="4197927" y="3802742"/>
            <a:ext cx="4428537" cy="652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5" name="Straight Arrow Connector 44">
            <a:extLst>
              <a:ext uri="{FF2B5EF4-FFF2-40B4-BE49-F238E27FC236}">
                <a16:creationId xmlns:a16="http://schemas.microsoft.com/office/drawing/2014/main" id="{61DEFA9B-C869-4C55-8DCD-6129E94E79ED}"/>
              </a:ext>
            </a:extLst>
          </p:cNvPr>
          <p:cNvCxnSpPr>
            <a:cxnSpLocks/>
          </p:cNvCxnSpPr>
          <p:nvPr/>
        </p:nvCxnSpPr>
        <p:spPr>
          <a:xfrm>
            <a:off x="4270664" y="5235366"/>
            <a:ext cx="4355800" cy="59208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2" name="TextBox 51">
            <a:extLst>
              <a:ext uri="{FF2B5EF4-FFF2-40B4-BE49-F238E27FC236}">
                <a16:creationId xmlns:a16="http://schemas.microsoft.com/office/drawing/2014/main" id="{C9BCC3EE-AE7A-4048-BA9C-CB6042D3EBD2}"/>
              </a:ext>
            </a:extLst>
          </p:cNvPr>
          <p:cNvSpPr txBox="1"/>
          <p:nvPr/>
        </p:nvSpPr>
        <p:spPr>
          <a:xfrm>
            <a:off x="224409" y="712992"/>
            <a:ext cx="11018554" cy="646331"/>
          </a:xfrm>
          <a:prstGeom prst="rect">
            <a:avLst/>
          </a:prstGeom>
          <a:noFill/>
        </p:spPr>
        <p:txBody>
          <a:bodyPr wrap="square">
            <a:spAutoFit/>
          </a:bodyPr>
          <a:lstStyle/>
          <a:p>
            <a:pPr xmlns:a="http://schemas.openxmlformats.org/drawingml/2006/main">
              <a:lnSpc>
                <a:spcPct val="90000"/>
              </a:lnSpc>
              <a:spcBef>
                <a:spcPct val="0"/>
              </a:spcBef>
            </a:pPr>
            <a:r xmlns:a="http://schemas.openxmlformats.org/drawingml/2006/main">
              <a:rPr lang="vi" altLang="ko-KR" sz="4000" b="1">
                <a:latin typeface="+mj-lt"/>
                <a:ea typeface="+mj-ea"/>
                <a:cs typeface="+mj-cs"/>
              </a:rPr>
              <a:t>Demo Tạo cửa sổ và trang</a:t>
            </a:r>
            <a:endParaRPr xmlns:a="http://schemas.openxmlformats.org/drawingml/2006/main" lang="en-US" sz="4000" b="1">
              <a:latin typeface="+mj-lt"/>
              <a:ea typeface="+mj-ea"/>
              <a:cs typeface="+mj-cs"/>
            </a:endParaRPr>
          </a:p>
        </p:txBody>
      </p:sp>
    </p:spTree>
    <p:extLst>
      <p:ext uri="{BB962C8B-B14F-4D97-AF65-F5344CB8AC3E}">
        <p14:creationId xmlns:p14="http://schemas.microsoft.com/office/powerpoint/2010/main" val="2753532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39</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3"/>
            <a:ext cx="920192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xmlns:a="http://schemas.openxmlformats.org/drawingml/2006/main" marL="0" marR="0" lvl="1" algn="just" eaLnBrk="1" fontAlgn="base" hangingPunct="1">
              <a:spcBef>
                <a:spcPts val="600"/>
              </a:spcBef>
              <a:spcAft>
                <a:spcPct val="0"/>
              </a:spcAft>
              <a:buClr>
                <a:srgbClr val="973735"/>
              </a:buClr>
              <a:buSzPct val="50000"/>
              <a:tabLst/>
              <a:defRPr/>
            </a:pPr>
            <a:r xmlns:a="http://schemas.openxmlformats.org/drawingml/2006/main">
              <a:rPr lang="vi" altLang="en-US" sz="2600">
                <a:latin typeface="+mj-lt"/>
              </a:rPr>
              <a:t>4.Mở </a:t>
            </a:r>
            <a:r xmlns:a="http://schemas.openxmlformats.org/drawingml/2006/main">
              <a:rPr lang="vi" altLang="en-US" sz="2600" b="1">
                <a:latin typeface="+mj-lt"/>
              </a:rPr>
              <a:t>Page_01.xaml </a:t>
            </a:r>
            <a:r xmlns:a="http://schemas.openxmlformats.org/drawingml/2006/main">
              <a:rPr lang="vi" altLang="en-US" sz="2600">
                <a:latin typeface="+mj-lt"/>
              </a:rPr>
              <a:t>và viết mã như sau:</a:t>
            </a:r>
          </a:p>
        </p:txBody>
      </p:sp>
      <p:grpSp>
        <p:nvGrpSpPr>
          <p:cNvPr id="6" name="Group 5">
            <a:extLst>
              <a:ext uri="{FF2B5EF4-FFF2-40B4-BE49-F238E27FC236}">
                <a16:creationId xmlns:a16="http://schemas.microsoft.com/office/drawing/2014/main" id="{AD0407CB-C3C2-4325-AB10-E49A8B0E7564}"/>
              </a:ext>
            </a:extLst>
          </p:cNvPr>
          <p:cNvGrpSpPr/>
          <p:nvPr/>
        </p:nvGrpSpPr>
        <p:grpSpPr>
          <a:xfrm>
            <a:off x="881064" y="1632620"/>
            <a:ext cx="10386147" cy="4524315"/>
            <a:chOff x="714808" y="1632620"/>
            <a:chExt cx="10386147" cy="4524315"/>
          </a:xfrm>
        </p:grpSpPr>
        <p:sp>
          <p:nvSpPr>
            <p:cNvPr id="15" name="TextBox 14">
              <a:extLst>
                <a:ext uri="{FF2B5EF4-FFF2-40B4-BE49-F238E27FC236}">
                  <a16:creationId xmlns:a16="http://schemas.microsoft.com/office/drawing/2014/main" id="{D997A69A-201B-43A1-97DD-003B821D6358}"/>
                </a:ext>
              </a:extLst>
            </p:cNvPr>
            <p:cNvSpPr txBox="1"/>
            <p:nvPr/>
          </p:nvSpPr>
          <p:spPr>
            <a:xfrm>
              <a:off x="714808" y="1632620"/>
              <a:ext cx="10386147" cy="4524315"/>
            </a:xfrm>
            <a:prstGeom prst="rect">
              <a:avLst/>
            </a:prstGeom>
            <a:noFill/>
            <a:ln>
              <a:solidFill>
                <a:srgbClr val="00B050"/>
              </a:solidFill>
            </a:ln>
          </p:spPr>
          <p:txBody>
            <a:bodyPr wrap="square">
              <a:spAutoFit/>
            </a:bodyPr>
            <a:lstStyle/>
            <a:p>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Trang </a:t>
              </a:r>
              <a:r xmlns:a="http://schemas.openxmlformats.org/drawingml/2006/main">
                <a:rPr lang="vi" sz="1800">
                  <a:solidFill>
                    <a:srgbClr val="FF0000"/>
                  </a:solidFill>
                  <a:latin typeface="Consolas" panose="020B0609020204030204" pitchFamily="49" charset="0"/>
                </a:rPr>
                <a:t>x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Lớp </a:t>
              </a:r>
              <a:r xmlns:a="http://schemas.openxmlformats.org/drawingml/2006/main">
                <a:rPr lang="vi" sz="1800">
                  <a:solidFill>
                    <a:srgbClr val="0000FF"/>
                  </a:solidFill>
                  <a:latin typeface="Consolas" panose="020B0609020204030204" pitchFamily="49" charset="0"/>
                </a:rPr>
                <a:t>="DemoWindowPage.Page_01"</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="http://schemas.microsoft.com/winfx/2006/xaml/trình bày"</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 </a:t>
              </a:r>
              <a:r xmlns:a="http://schemas.openxmlformats.org/drawingml/2006/main">
                <a:rPr lang="vi" sz="1800">
                  <a:solidFill>
                    <a:srgbClr val="0000FF"/>
                  </a:solidFill>
                  <a:latin typeface="Consolas" panose="020B0609020204030204" pitchFamily="49" charset="0"/>
                </a:rPr>
                <a:t>="http://schemas.microsoft.com/winfx/2006/xaml"</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mc </a:t>
              </a:r>
              <a:r xmlns:a="http://schemas.openxmlformats.org/drawingml/2006/main">
                <a:rPr lang="vi" sz="1800">
                  <a:solidFill>
                    <a:srgbClr val="0000FF"/>
                  </a:solidFill>
                  <a:latin typeface="Consolas" panose="020B0609020204030204" pitchFamily="49" charset="0"/>
                </a:rPr>
                <a:t>="http://schemas.openxmlformats.org/markup-compatibility/2006"</a:t>
              </a:r>
              <a:r xmlns:a="http://schemas.openxmlformats.org/drawingml/2006/main">
                <a:rPr lang="vi" sz="1800">
                  <a:solidFill>
                    <a:srgbClr val="000000"/>
                  </a:solidFill>
                  <a:latin typeface="Consolas" panose="020B0609020204030204" pitchFamily="49" charset="0"/>
                </a:rPr>
                <a:t> </a:t>
              </a: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d </a:t>
              </a:r>
              <a:r xmlns:a="http://schemas.openxmlformats.org/drawingml/2006/main">
                <a:rPr lang="vi" sz="1800">
                  <a:solidFill>
                    <a:srgbClr val="0000FF"/>
                  </a:solidFill>
                  <a:latin typeface="Consolas" panose="020B0609020204030204" pitchFamily="49" charset="0"/>
                </a:rPr>
                <a:t>="http://schemas.microsoft.com/express/blend/2008"</a:t>
              </a:r>
              <a:r xmlns:a="http://schemas.openxmlformats.org/drawingml/2006/main">
                <a:rPr lang="vi" sz="1800">
                  <a:solidFill>
                    <a:srgbClr val="000000"/>
                  </a:solidFill>
                  <a:latin typeface="Consolas" panose="020B0609020204030204" pitchFamily="49" charset="0"/>
                </a:rPr>
                <a:t> </a:t>
              </a: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local </a:t>
              </a:r>
              <a:r xmlns:a="http://schemas.openxmlformats.org/drawingml/2006/main">
                <a:rPr lang="vi" sz="1800">
                  <a:solidFill>
                    <a:srgbClr val="0000FF"/>
                  </a:solidFill>
                  <a:latin typeface="Consolas" panose="020B0609020204030204" pitchFamily="49" charset="0"/>
                </a:rPr>
                <a:t>="clr-namespace:Demo01_Window_Page"</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mc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Có thể bỏ qua </a:t>
              </a:r>
              <a:r xmlns:a="http://schemas.openxmlformats.org/drawingml/2006/main">
                <a:rPr lang="vi" sz="1800">
                  <a:solidFill>
                    <a:srgbClr val="0000FF"/>
                  </a:solidFill>
                  <a:latin typeface="Consolas" panose="020B0609020204030204" pitchFamily="49" charset="0"/>
                </a:rPr>
                <a:t>="d" </a:t>
              </a:r>
              <a:r xmlns:a="http://schemas.openxmlformats.org/drawingml/2006/main">
                <a:rPr lang="vi" sz="1800">
                  <a:solidFill>
                    <a:srgbClr val="FF0000"/>
                  </a:solidFill>
                  <a:latin typeface="Consolas" panose="020B0609020204030204" pitchFamily="49" charset="0"/>
                </a:rPr>
                <a:t>Chiều rộng </a:t>
              </a:r>
              <a:r xmlns:a="http://schemas.openxmlformats.org/drawingml/2006/main">
                <a:rPr lang="vi" sz="1800">
                  <a:solidFill>
                    <a:srgbClr val="0000FF"/>
                  </a:solidFill>
                  <a:latin typeface="Consolas" panose="020B0609020204030204" pitchFamily="49" charset="0"/>
                </a:rPr>
                <a:t>="500 </a:t>
              </a:r>
              <a:r xmlns:a="http://schemas.openxmlformats.org/drawingml/2006/main">
                <a:rPr lang="vi">
                  <a:solidFill>
                    <a:srgbClr val="0000FF"/>
                  </a:solidFill>
                  <a:latin typeface="Consolas" panose="020B0609020204030204" pitchFamily="49" charset="0"/>
                </a:rPr>
                <a:t>"</a:t>
              </a:r>
              <a:r xmlns:a="http://schemas.openxmlformats.org/drawingml/2006/main">
                <a:rPr lang="vi" sz="1800">
                  <a:solidFill>
                    <a:srgbClr val="0000FF"/>
                  </a:solidFill>
                  <a:latin typeface="Consolas" panose="020B0609020204030204" pitchFamily="49" charset="0"/>
                </a:rPr>
                <a:t> </a:t>
              </a:r>
              <a:r xmlns:a="http://schemas.openxmlformats.org/drawingml/2006/main">
                <a:rPr lang="vi">
                  <a:solidFill>
                    <a:srgbClr val="FF0000"/>
                  </a:solidFill>
                  <a:latin typeface="Consolas" panose="020B0609020204030204" pitchFamily="49" charset="0"/>
                </a:rPr>
                <a:t>Chiều cao </a:t>
              </a:r>
              <a:r xmlns:a="http://schemas.openxmlformats.org/drawingml/2006/main">
                <a:rPr lang="vi">
                  <a:solidFill>
                    <a:srgbClr val="0000FF"/>
                  </a:solidFill>
                  <a:latin typeface="Consolas" panose="020B0609020204030204" pitchFamily="49" charset="0"/>
                </a:rPr>
                <a:t>="323"</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Tiêu đề </a:t>
              </a:r>
              <a:r xmlns:a="http://schemas.openxmlformats.org/drawingml/2006/main">
                <a:rPr lang="vi" sz="1800">
                  <a:solidFill>
                    <a:srgbClr val="0000FF"/>
                  </a:solidFill>
                  <a:latin typeface="Consolas" panose="020B0609020204030204" pitchFamily="49" charset="0"/>
                </a:rPr>
                <a:t>="Trang 01: Chào mừng đến với WPF </a:t>
              </a:r>
              <a:r xmlns:a="http://schemas.openxmlformats.org/drawingml/2006/main">
                <a:rPr lang="vi">
                  <a:solidFill>
                    <a:srgbClr val="0000FF"/>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a:p>
              <a:endParaRPr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FF0000"/>
                  </a:solidFill>
                  <a:latin typeface="Consolas" panose="020B0609020204030204" pitchFamily="49" charset="0"/>
                </a:rPr>
                <a:t>Nền </a:t>
              </a:r>
              <a:r xmlns:a="http://schemas.openxmlformats.org/drawingml/2006/main">
                <a:rPr lang="vi" sz="1800">
                  <a:solidFill>
                    <a:srgbClr val="A31515"/>
                  </a:solidFill>
                  <a:latin typeface="Consolas" panose="020B0609020204030204" pitchFamily="49" charset="0"/>
                </a:rPr>
                <a:t>lưới </a:t>
              </a:r>
              <a:r xmlns:a="http://schemas.openxmlformats.org/drawingml/2006/main">
                <a:rPr lang="vi" sz="1800">
                  <a:solidFill>
                    <a:srgbClr val="0000FF"/>
                  </a:solidFill>
                  <a:latin typeface="Consolas" panose="020B0609020204030204" pitchFamily="49" charset="0"/>
                </a:rPr>
                <a:t>="LightGreen"&gt;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TextBlock </a:t>
              </a:r>
              <a:r xmlns:a="http://schemas.openxmlformats.org/drawingml/2006/main">
                <a:rPr lang="vi" sz="1800">
                  <a:solidFill>
                    <a:srgbClr val="FF0000"/>
                  </a:solidFill>
                  <a:latin typeface="Consolas" panose="020B0609020204030204" pitchFamily="49" charset="0"/>
                </a:rPr>
                <a:t>TextAlignment </a:t>
              </a:r>
              <a:r xmlns:a="http://schemas.openxmlformats.org/drawingml/2006/main">
                <a:rPr lang="vi" sz="1800">
                  <a:solidFill>
                    <a:srgbClr val="0000FF"/>
                  </a:solidFill>
                  <a:latin typeface="Consolas" panose="020B0609020204030204" pitchFamily="49" charset="0"/>
                </a:rPr>
                <a:t>="Trung tâm"</a:t>
              </a:r>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Chiều rộng </a:t>
              </a:r>
              <a:r xmlns:a="http://schemas.openxmlformats.org/drawingml/2006/main">
                <a:rPr lang="vi" sz="1800">
                  <a:solidFill>
                    <a:srgbClr val="0000FF"/>
                  </a:solidFill>
                  <a:latin typeface="Consolas" panose="020B0609020204030204" pitchFamily="49" charset="0"/>
                </a:rPr>
                <a:t>="362"</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FontSize </a:t>
              </a:r>
              <a:r xmlns:a="http://schemas.openxmlformats.org/drawingml/2006/main">
                <a:rPr lang="vi" sz="1800">
                  <a:solidFill>
                    <a:srgbClr val="0000FF"/>
                  </a:solidFill>
                  <a:latin typeface="Consolas" panose="020B0609020204030204" pitchFamily="49" charset="0"/>
                </a:rPr>
                <a:t>="24" </a:t>
              </a:r>
              <a:r xmlns:a="http://schemas.openxmlformats.org/drawingml/2006/main">
                <a:rPr lang="vi" sz="1800">
                  <a:solidFill>
                    <a:srgbClr val="FF0000"/>
                  </a:solidFill>
                  <a:latin typeface="Consolas" panose="020B0609020204030204" pitchFamily="49" charset="0"/>
                </a:rPr>
                <a:t>FontWeight </a:t>
              </a:r>
              <a:r xmlns:a="http://schemas.openxmlformats.org/drawingml/2006/main">
                <a:rPr lang="vi" sz="1800">
                  <a:solidFill>
                    <a:srgbClr val="0000FF"/>
                  </a:solidFill>
                  <a:latin typeface="Consolas" panose="020B0609020204030204" pitchFamily="49" charset="0"/>
                </a:rPr>
                <a:t>="Đậm" </a:t>
              </a:r>
              <a:r xmlns:a="http://schemas.openxmlformats.org/drawingml/2006/main">
                <a:rPr lang="vi" sz="1800">
                  <a:solidFill>
                    <a:srgbClr val="FF0000"/>
                  </a:solidFill>
                  <a:latin typeface="Consolas" panose="020B0609020204030204" pitchFamily="49" charset="0"/>
                </a:rPr>
                <a:t>Tiền cảnh </a:t>
              </a:r>
              <a:r xmlns:a="http://schemas.openxmlformats.org/drawingml/2006/main">
                <a:rPr lang="vi" sz="1800">
                  <a:solidFill>
                    <a:srgbClr val="0000FF"/>
                  </a:solidFill>
                  <a:latin typeface="Consolas" panose="020B0609020204030204" pitchFamily="49" charset="0"/>
                </a:rPr>
                <a:t>="Đỏ"</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Văn bản </a:t>
              </a:r>
              <a:r xmlns:a="http://schemas.openxmlformats.org/drawingml/2006/main">
                <a:rPr lang="vi" sz="1800">
                  <a:solidFill>
                    <a:srgbClr val="0000FF"/>
                  </a:solidFill>
                  <a:latin typeface="Consolas" panose="020B0609020204030204" pitchFamily="49" charset="0"/>
                </a:rPr>
                <a:t>="Chào mừng đến với WPF"</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Ký quỹ </a:t>
              </a:r>
              <a:r xmlns:a="http://schemas.openxmlformats.org/drawingml/2006/main">
                <a:rPr lang="vi" sz="1800">
                  <a:solidFill>
                    <a:srgbClr val="0000FF"/>
                  </a:solidFill>
                  <a:latin typeface="Consolas" panose="020B0609020204030204" pitchFamily="49" charset="0"/>
                </a:rPr>
                <a:t>="69,130,69,151"/&gt;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Lưới </a:t>
              </a:r>
              <a:r xmlns:a="http://schemas.openxmlformats.org/drawingml/2006/main">
                <a:rPr lang="vi" sz="1800">
                  <a:solidFill>
                    <a:srgbClr val="0000FF"/>
                  </a:solidFill>
                  <a:latin typeface="Consolas" panose="020B0609020204030204" pitchFamily="49" charset="0"/>
                </a:rPr>
                <a:t>&gt;</a:t>
              </a:r>
              <a:r xmlns:a="http://schemas.openxmlformats.org/drawingml/2006/main">
                <a:rPr lang="vi">
                  <a:solidFill>
                    <a:srgbClr val="0000FF"/>
                  </a:solidFill>
                  <a:latin typeface="Consolas" panose="020B0609020204030204" pitchFamily="49" charset="0"/>
                </a:rPr>
                <a:t> </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Trang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a:p>
          </p:txBody>
        </p:sp>
        <p:sp>
          <p:nvSpPr>
            <p:cNvPr id="17" name="Rectangle 16">
              <a:extLst>
                <a:ext uri="{FF2B5EF4-FFF2-40B4-BE49-F238E27FC236}">
                  <a16:creationId xmlns:a16="http://schemas.microsoft.com/office/drawing/2014/main" id="{D7CB551B-E5D4-4A21-BB4E-6578A705B88F}"/>
                </a:ext>
              </a:extLst>
            </p:cNvPr>
            <p:cNvSpPr/>
            <p:nvPr/>
          </p:nvSpPr>
          <p:spPr>
            <a:xfrm>
              <a:off x="1499408" y="3350108"/>
              <a:ext cx="5275465" cy="5880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3EEB47A-49DD-4EBD-995F-69BCC7993D9B}"/>
                </a:ext>
              </a:extLst>
            </p:cNvPr>
            <p:cNvSpPr/>
            <p:nvPr/>
          </p:nvSpPr>
          <p:spPr>
            <a:xfrm>
              <a:off x="1267344" y="4165474"/>
              <a:ext cx="7949392" cy="16222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4583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xmlns:a="http://schemas.openxmlformats.org/drawingml/2006/main">
              <a:rPr lang="vi" sz="4000" b="1" dirty="0"/>
              <a:t>Lịch sử WPF</a:t>
            </a:r>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295439"/>
            <a:ext cx="12255053" cy="4493538"/>
          </a:xfrm>
          <a:prstGeom prst="rect">
            <a:avLst/>
          </a:prstGeom>
          <a:noFill/>
        </p:spPr>
        <p:txBody>
          <a:bodyPr wrap="square">
            <a:spAutoFit/>
          </a:bodyPr>
          <a:lstStyle/>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sz="2600" dirty="0" smtClean="0">
                <a:solidFill>
                  <a:srgbClr val="111111"/>
                </a:solidFill>
              </a:rPr>
              <a:t>ban đầu </a:t>
            </a:r>
            <a:r xmlns:a="http://schemas.openxmlformats.org/drawingml/2006/main">
              <a:rPr lang="vi" sz="2600" dirty="0">
                <a:solidFill>
                  <a:srgbClr val="111111"/>
                </a:solidFill>
              </a:rPr>
              <a:t>(Đầu </a:t>
            </a:r>
            <a:r xmlns:a="http://schemas.openxmlformats.org/drawingml/2006/main">
              <a:rPr lang="vi" sz="2600" dirty="0" smtClean="0">
                <a:solidFill>
                  <a:srgbClr val="111111"/>
                </a:solidFill>
              </a:rPr>
              <a:t>những năm 2000) - </a:t>
            </a:r>
            <a:r xmlns:a="http://schemas.openxmlformats.org/drawingml/2006/main">
              <a:rPr lang="vi" sz="2600" dirty="0" smtClean="0">
                <a:solidFill>
                  <a:srgbClr val="111111"/>
                </a:solidFill>
                <a:latin typeface="+mj-lt"/>
              </a:rPr>
              <a:t>Windows Present Foundation (WPF) được Microsoft phát triển như một phần của .NET Framework. Nó được giới thiệu trong quá trình phát triển Windows Vista và được phát hành như một phần của .NET Framework 3.0 vào năm 2006.</a:t>
            </a:r>
          </a:p>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sz="2600" dirty="0" smtClean="0">
                <a:solidFill>
                  <a:srgbClr val="111111"/>
                </a:solidFill>
              </a:rPr>
              <a:t>WPF </a:t>
            </a:r>
            <a:r xmlns:a="http://schemas.openxmlformats.org/drawingml/2006/main">
              <a:rPr lang="vi" sz="2600" dirty="0">
                <a:solidFill>
                  <a:srgbClr val="111111"/>
                </a:solidFill>
              </a:rPr>
              <a:t>trong .NET Core và .NET </a:t>
            </a:r>
            <a:r xmlns:a="http://schemas.openxmlformats.org/drawingml/2006/main">
              <a:rPr lang="vi" sz="2600" dirty="0" smtClean="0">
                <a:solidFill>
                  <a:srgbClr val="111111"/>
                </a:solidFill>
              </a:rPr>
              <a:t>5/6/7/8</a:t>
            </a:r>
            <a:endParaRPr xmlns:a="http://schemas.openxmlformats.org/drawingml/2006/main" lang="en-US" sz="2600" dirty="0">
              <a:solidFill>
                <a:srgbClr val="111111"/>
              </a:solidFill>
            </a:endParaRPr>
          </a:p>
          <a:p>
            <a:pPr xmlns:a="http://schemas.openxmlformats.org/drawingml/2006/main" marL="800100" lvl="1" indent="-342900" algn="just">
              <a:buClr>
                <a:srgbClr val="973735"/>
              </a:buClr>
              <a:buSzPct val="50000"/>
              <a:buFont typeface="Wingdings" pitchFamily="2" charset="2"/>
              <a:buChar char="u"/>
              <a:tabLst>
                <a:tab pos="241300" algn="l"/>
              </a:tabLst>
              <a:defRPr/>
            </a:pPr>
            <a:r xmlns:a="http://schemas.openxmlformats.org/drawingml/2006/main">
              <a:rPr lang="vi" sz="2600" dirty="0" smtClean="0">
                <a:solidFill>
                  <a:srgbClr val="111111"/>
                </a:solidFill>
                <a:latin typeface="+mj-lt"/>
              </a:rPr>
              <a:t>Microsoft </a:t>
            </a:r>
            <a:r xmlns:a="http://schemas.openxmlformats.org/drawingml/2006/main">
              <a:rPr lang="vi" sz="2600" dirty="0">
                <a:solidFill>
                  <a:srgbClr val="111111"/>
                </a:solidFill>
                <a:latin typeface="+mj-lt"/>
              </a:rPr>
              <a:t>đã bắt đầu nỗ lực chuyển WPF sang .NET Core, nhằm cung cấp một nền tảng thống nhất để xây dựng các ứng dụng máy tính để bàn trên Windows, </a:t>
            </a:r>
            <a:r xmlns:a="http://schemas.openxmlformats.org/drawingml/2006/main">
              <a:rPr lang="vi" sz="2600" dirty="0" err="1">
                <a:solidFill>
                  <a:srgbClr val="111111"/>
                </a:solidFill>
                <a:latin typeface="+mj-lt"/>
              </a:rPr>
              <a:t>macOS </a:t>
            </a:r>
            <a:r xmlns:a="http://schemas.openxmlformats.org/drawingml/2006/main">
              <a:rPr lang="vi" sz="2600" dirty="0">
                <a:solidFill>
                  <a:srgbClr val="111111"/>
                </a:solidFill>
                <a:latin typeface="+mj-lt"/>
              </a:rPr>
              <a:t>và Linux </a:t>
            </a:r>
            <a:r xmlns:a="http://schemas.openxmlformats.org/drawingml/2006/main">
              <a:rPr lang="vi" sz="2600" dirty="0" smtClean="0">
                <a:solidFill>
                  <a:srgbClr val="111111"/>
                </a:solidFill>
                <a:latin typeface="+mj-lt"/>
              </a:rPr>
              <a:t>.</a:t>
            </a:r>
          </a:p>
          <a:p>
            <a:pPr xmlns:a="http://schemas.openxmlformats.org/drawingml/2006/main" marL="800100" lvl="1" indent="-342900" algn="just">
              <a:buClr>
                <a:srgbClr val="973735"/>
              </a:buClr>
              <a:buSzPct val="50000"/>
              <a:buFont typeface="Wingdings" pitchFamily="2" charset="2"/>
              <a:buChar char="u"/>
              <a:tabLst>
                <a:tab pos="241300" algn="l"/>
              </a:tabLst>
              <a:defRPr/>
            </a:pPr>
            <a:r xmlns:a="http://schemas.openxmlformats.org/drawingml/2006/main">
              <a:rPr lang="vi" sz="2600" dirty="0" smtClean="0">
                <a:solidFill>
                  <a:srgbClr val="111111"/>
                </a:solidFill>
                <a:latin typeface="+mj-lt"/>
              </a:rPr>
              <a:t>Với </a:t>
            </a:r>
            <a:r xmlns:a="http://schemas.openxmlformats.org/drawingml/2006/main">
              <a:rPr lang="vi" sz="2600" dirty="0">
                <a:solidFill>
                  <a:srgbClr val="111111"/>
                </a:solidFill>
                <a:latin typeface="+mj-lt"/>
              </a:rPr>
              <a:t>việc phát hành .NET </a:t>
            </a:r>
            <a:r xmlns:a="http://schemas.openxmlformats.org/drawingml/2006/main">
              <a:rPr lang="vi" sz="2600" dirty="0" smtClean="0">
                <a:solidFill>
                  <a:srgbClr val="111111"/>
                </a:solidFill>
                <a:latin typeface="+mj-lt"/>
              </a:rPr>
              <a:t>5, 6, 7, 8, </a:t>
            </a:r>
            <a:r xmlns:a="http://schemas.openxmlformats.org/drawingml/2006/main">
              <a:rPr lang="vi" sz="2600" dirty="0">
                <a:solidFill>
                  <a:srgbClr val="111111"/>
                </a:solidFill>
                <a:latin typeface="+mj-lt"/>
              </a:rPr>
              <a:t>WPF hiện được hỗ trợ đầy đủ trên .NET Core, mang lại hiệu suất, khả năng tương thích và khả năng đa nền tảng được cải thiện.</a:t>
            </a:r>
            <a:endParaRPr xmlns:a="http://schemas.openxmlformats.org/drawingml/2006/main" lang="en-US" sz="2600" dirty="0">
              <a:solidFill>
                <a:srgbClr val="111111"/>
              </a:solidFill>
              <a:latin typeface="+mj-lt"/>
            </a:endParaRPr>
          </a:p>
        </p:txBody>
      </p:sp>
    </p:spTree>
    <p:extLst>
      <p:ext uri="{BB962C8B-B14F-4D97-AF65-F5344CB8AC3E}">
        <p14:creationId xmlns:p14="http://schemas.microsoft.com/office/powerpoint/2010/main" val="3354681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40</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3"/>
            <a:ext cx="920192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xmlns:a="http://schemas.openxmlformats.org/drawingml/2006/main" marL="0" marR="0" lvl="1" algn="just" eaLnBrk="1" fontAlgn="base" hangingPunct="1">
              <a:spcBef>
                <a:spcPts val="600"/>
              </a:spcBef>
              <a:spcAft>
                <a:spcPct val="0"/>
              </a:spcAft>
              <a:buClr>
                <a:srgbClr val="973735"/>
              </a:buClr>
              <a:buSzPct val="50000"/>
              <a:tabLst/>
              <a:defRPr/>
            </a:pPr>
            <a:r xmlns:a="http://schemas.openxmlformats.org/drawingml/2006/main">
              <a:rPr lang="vi" altLang="en-US" sz="2600">
                <a:latin typeface="+mj-lt"/>
              </a:rPr>
              <a:t>5.Mở </a:t>
            </a:r>
            <a:r xmlns:a="http://schemas.openxmlformats.org/drawingml/2006/main">
              <a:rPr lang="vi" altLang="en-US" sz="2600" b="1">
                <a:latin typeface="+mj-lt"/>
              </a:rPr>
              <a:t>Page_02.xaml </a:t>
            </a:r>
            <a:r xmlns:a="http://schemas.openxmlformats.org/drawingml/2006/main">
              <a:rPr lang="vi" altLang="en-US" sz="2600">
                <a:latin typeface="+mj-lt"/>
              </a:rPr>
              <a:t>và viết mã như sau:</a:t>
            </a:r>
          </a:p>
        </p:txBody>
      </p:sp>
      <p:sp>
        <p:nvSpPr>
          <p:cNvPr id="8" name="TextBox 7">
            <a:extLst>
              <a:ext uri="{FF2B5EF4-FFF2-40B4-BE49-F238E27FC236}">
                <a16:creationId xmlns:a16="http://schemas.microsoft.com/office/drawing/2014/main" id="{D4678BEF-7875-4EC3-BBC8-851E6BDA1090}"/>
              </a:ext>
            </a:extLst>
          </p:cNvPr>
          <p:cNvSpPr txBox="1"/>
          <p:nvPr/>
        </p:nvSpPr>
        <p:spPr>
          <a:xfrm>
            <a:off x="1198356" y="1763097"/>
            <a:ext cx="9732882" cy="4524315"/>
          </a:xfrm>
          <a:prstGeom prst="rect">
            <a:avLst/>
          </a:prstGeom>
          <a:noFill/>
          <a:ln>
            <a:solidFill>
              <a:srgbClr val="00B050"/>
            </a:solidFill>
          </a:ln>
        </p:spPr>
        <p:txBody>
          <a:bodyPr wrap="square">
            <a:spAutoFit/>
          </a:bodyPr>
          <a:lstStyle/>
          <a:p>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Trang </a:t>
            </a:r>
            <a:r xmlns:a="http://schemas.openxmlformats.org/drawingml/2006/main">
              <a:rPr lang="vi" sz="1800">
                <a:solidFill>
                  <a:srgbClr val="FF0000"/>
                </a:solidFill>
                <a:latin typeface="Consolas" panose="020B0609020204030204" pitchFamily="49" charset="0"/>
              </a:rPr>
              <a:t>x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Lớp </a:t>
            </a:r>
            <a:r xmlns:a="http://schemas.openxmlformats.org/drawingml/2006/main">
              <a:rPr lang="vi" sz="1800">
                <a:solidFill>
                  <a:srgbClr val="0000FF"/>
                </a:solidFill>
                <a:latin typeface="Consolas" panose="020B0609020204030204" pitchFamily="49" charset="0"/>
              </a:rPr>
              <a:t>="DemoWindowPage.Page_02"</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="http://schemas.microsoft.com/winfx/2006/xaml/trình bày"</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 </a:t>
            </a:r>
            <a:r xmlns:a="http://schemas.openxmlformats.org/drawingml/2006/main">
              <a:rPr lang="vi" sz="1800">
                <a:solidFill>
                  <a:srgbClr val="0000FF"/>
                </a:solidFill>
                <a:latin typeface="Consolas" panose="020B0609020204030204" pitchFamily="49" charset="0"/>
              </a:rPr>
              <a:t>="http://schemas.microsoft.com/winfx/2006/xaml"</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mc </a:t>
            </a:r>
            <a:r xmlns:a="http://schemas.openxmlformats.org/drawingml/2006/main">
              <a:rPr lang="vi" sz="1800">
                <a:solidFill>
                  <a:srgbClr val="0000FF"/>
                </a:solidFill>
                <a:latin typeface="Consolas" panose="020B0609020204030204" pitchFamily="49" charset="0"/>
              </a:rPr>
              <a:t>="http://schemas.openxmlformats.org/markup-compatibility/2006"</a:t>
            </a:r>
            <a:r xmlns:a="http://schemas.openxmlformats.org/drawingml/2006/main">
              <a:rPr lang="vi" sz="1800">
                <a:solidFill>
                  <a:srgbClr val="000000"/>
                </a:solidFill>
                <a:latin typeface="Consolas" panose="020B0609020204030204" pitchFamily="49" charset="0"/>
              </a:rPr>
              <a:t> </a:t>
            </a: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d </a:t>
            </a:r>
            <a:r xmlns:a="http://schemas.openxmlformats.org/drawingml/2006/main">
              <a:rPr lang="vi" sz="1800">
                <a:solidFill>
                  <a:srgbClr val="0000FF"/>
                </a:solidFill>
                <a:latin typeface="Consolas" panose="020B0609020204030204" pitchFamily="49" charset="0"/>
              </a:rPr>
              <a:t>="http://schemas.microsoft.com/express/blend/2008"</a:t>
            </a:r>
            <a:r xmlns:a="http://schemas.openxmlformats.org/drawingml/2006/main">
              <a:rPr lang="vi" sz="1800">
                <a:solidFill>
                  <a:srgbClr val="000000"/>
                </a:solidFill>
                <a:latin typeface="Consolas" panose="020B0609020204030204" pitchFamily="49" charset="0"/>
              </a:rPr>
              <a:t> </a:t>
            </a: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local </a:t>
            </a:r>
            <a:r xmlns:a="http://schemas.openxmlformats.org/drawingml/2006/main">
              <a:rPr lang="vi" sz="1800">
                <a:solidFill>
                  <a:srgbClr val="0000FF"/>
                </a:solidFill>
                <a:latin typeface="Consolas" panose="020B0609020204030204" pitchFamily="49" charset="0"/>
              </a:rPr>
              <a:t>="clr-namespace:Demo01_Window_Page"</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mc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Có thể bỏ qua </a:t>
            </a:r>
            <a:r xmlns:a="http://schemas.openxmlformats.org/drawingml/2006/main">
              <a:rPr lang="vi" sz="1800">
                <a:solidFill>
                  <a:srgbClr val="0000FF"/>
                </a:solidFill>
                <a:latin typeface="Consolas" panose="020B0609020204030204" pitchFamily="49" charset="0"/>
              </a:rPr>
              <a:t>="d" </a:t>
            </a:r>
            <a:r xmlns:a="http://schemas.openxmlformats.org/drawingml/2006/main">
              <a:rPr lang="vi" sz="1800">
                <a:solidFill>
                  <a:srgbClr val="FF0000"/>
                </a:solidFill>
                <a:latin typeface="Consolas" panose="020B0609020204030204" pitchFamily="49" charset="0"/>
              </a:rPr>
              <a:t>Chiều cao </a:t>
            </a:r>
            <a:r xmlns:a="http://schemas.openxmlformats.org/drawingml/2006/main">
              <a:rPr lang="vi" sz="1800">
                <a:solidFill>
                  <a:srgbClr val="0000FF"/>
                </a:solidFill>
                <a:latin typeface="Consolas" panose="020B0609020204030204" pitchFamily="49" charset="0"/>
              </a:rPr>
              <a:t>="323" </a:t>
            </a:r>
            <a:r xmlns:a="http://schemas.openxmlformats.org/drawingml/2006/main">
              <a:rPr lang="vi" sz="1800">
                <a:solidFill>
                  <a:srgbClr val="FF0000"/>
                </a:solidFill>
                <a:latin typeface="Consolas" panose="020B0609020204030204" pitchFamily="49" charset="0"/>
              </a:rPr>
              <a:t>Chiều rộng </a:t>
            </a:r>
            <a:r xmlns:a="http://schemas.openxmlformats.org/drawingml/2006/main">
              <a:rPr lang="vi" sz="1800">
                <a:solidFill>
                  <a:srgbClr val="0000FF"/>
                </a:solidFill>
                <a:latin typeface="Consolas" panose="020B0609020204030204" pitchFamily="49" charset="0"/>
              </a:rPr>
              <a:t>="500"</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Tiêu đề </a:t>
            </a:r>
            <a:r xmlns:a="http://schemas.openxmlformats.org/drawingml/2006/main">
              <a:rPr lang="vi" sz="1800">
                <a:solidFill>
                  <a:srgbClr val="0000FF"/>
                </a:solidFill>
                <a:latin typeface="Consolas" panose="020B0609020204030204" pitchFamily="49" charset="0"/>
              </a:rPr>
              <a:t>="Trang 02: Lập trình .NET"&gt;</a:t>
            </a:r>
            <a:endParaRPr xmlns:a="http://schemas.openxmlformats.org/drawingml/2006/main" lang="nl-NL"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p>
          <a:p>
            <a:r xmlns:a="http://schemas.openxmlformats.org/drawingml/2006/main">
              <a:rPr lang="vi">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FF0000"/>
                </a:solidFill>
                <a:latin typeface="Consolas" panose="020B0609020204030204" pitchFamily="49" charset="0"/>
              </a:rPr>
              <a:t>Nền </a:t>
            </a:r>
            <a:r xmlns:a="http://schemas.openxmlformats.org/drawingml/2006/main">
              <a:rPr lang="vi" sz="1800">
                <a:solidFill>
                  <a:srgbClr val="A31515"/>
                </a:solidFill>
                <a:latin typeface="Consolas" panose="020B0609020204030204" pitchFamily="49" charset="0"/>
              </a:rPr>
              <a:t>lưới </a:t>
            </a:r>
            <a:r xmlns:a="http://schemas.openxmlformats.org/drawingml/2006/main">
              <a:rPr lang="vi" sz="1800">
                <a:solidFill>
                  <a:srgbClr val="0000FF"/>
                </a:solidFill>
                <a:latin typeface="Consolas" panose="020B0609020204030204" pitchFamily="49" charset="0"/>
              </a:rPr>
              <a:t>="PaleTurquoise"&gt;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TextBlock </a:t>
            </a:r>
            <a:r xmlns:a="http://schemas.openxmlformats.org/drawingml/2006/main">
              <a:rPr lang="vi" sz="1800">
                <a:solidFill>
                  <a:srgbClr val="FF0000"/>
                </a:solidFill>
                <a:latin typeface="Consolas" panose="020B0609020204030204" pitchFamily="49" charset="0"/>
              </a:rPr>
              <a:t>TextAlignment </a:t>
            </a:r>
            <a:r xmlns:a="http://schemas.openxmlformats.org/drawingml/2006/main">
              <a:rPr lang="vi" sz="1800">
                <a:solidFill>
                  <a:srgbClr val="0000FF"/>
                </a:solidFill>
                <a:latin typeface="Consolas" panose="020B0609020204030204" pitchFamily="49" charset="0"/>
              </a:rPr>
              <a:t>="Trung tâm" </a:t>
            </a:r>
            <a:r xmlns:a="http://schemas.openxmlformats.org/drawingml/2006/main">
              <a:rPr lang="vi" sz="1800">
                <a:solidFill>
                  <a:srgbClr val="FF0000"/>
                </a:solidFill>
                <a:latin typeface="Consolas" panose="020B0609020204030204" pitchFamily="49" charset="0"/>
              </a:rPr>
              <a:t>Chiều rộng </a:t>
            </a:r>
            <a:r xmlns:a="http://schemas.openxmlformats.org/drawingml/2006/main">
              <a:rPr lang="vi" sz="1800">
                <a:solidFill>
                  <a:srgbClr val="0000FF"/>
                </a:solidFill>
                <a:latin typeface="Consolas" panose="020B0609020204030204" pitchFamily="49" charset="0"/>
              </a:rPr>
              <a:t>="362"</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FontSize </a:t>
            </a:r>
            <a:r xmlns:a="http://schemas.openxmlformats.org/drawingml/2006/main">
              <a:rPr lang="vi" sz="1800">
                <a:solidFill>
                  <a:srgbClr val="0000FF"/>
                </a:solidFill>
                <a:latin typeface="Consolas" panose="020B0609020204030204" pitchFamily="49" charset="0"/>
              </a:rPr>
              <a:t>="24" </a:t>
            </a:r>
            <a:r xmlns:a="http://schemas.openxmlformats.org/drawingml/2006/main">
              <a:rPr lang="vi" sz="1800">
                <a:solidFill>
                  <a:srgbClr val="FF0000"/>
                </a:solidFill>
                <a:latin typeface="Consolas" panose="020B0609020204030204" pitchFamily="49" charset="0"/>
              </a:rPr>
              <a:t>FontWeight </a:t>
            </a:r>
            <a:r xmlns:a="http://schemas.openxmlformats.org/drawingml/2006/main">
              <a:rPr lang="vi" sz="1800">
                <a:solidFill>
                  <a:srgbClr val="0000FF"/>
                </a:solidFill>
                <a:latin typeface="Consolas" panose="020B0609020204030204" pitchFamily="49" charset="0"/>
              </a:rPr>
              <a:t>="Đậm"</a:t>
            </a:r>
            <a:r xmlns:a="http://schemas.openxmlformats.org/drawingml/2006/main">
              <a:rPr lang="vi" sz="1800">
                <a:solidFill>
                  <a:srgbClr val="000000"/>
                </a:solidFill>
                <a:latin typeface="Consolas" panose="020B0609020204030204" pitchFamily="49" charset="0"/>
              </a:rPr>
              <a:t> </a:t>
            </a: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Text </a:t>
            </a:r>
            <a:r xmlns:a="http://schemas.openxmlformats.org/drawingml/2006/main">
              <a:rPr lang="vi" sz="1800">
                <a:solidFill>
                  <a:srgbClr val="0000FF"/>
                </a:solidFill>
                <a:latin typeface="Consolas" panose="020B0609020204030204" pitchFamily="49" charset="0"/>
              </a:rPr>
              <a:t>=.NET Programming" </a:t>
            </a:r>
            <a:r xmlns:a="http://schemas.openxmlformats.org/drawingml/2006/main">
              <a:rPr lang="vi" sz="1800">
                <a:solidFill>
                  <a:srgbClr val="FF0000"/>
                </a:solidFill>
                <a:latin typeface="Consolas" panose="020B0609020204030204" pitchFamily="49" charset="0"/>
              </a:rPr>
              <a:t>Tiền cảnh </a:t>
            </a:r>
            <a:r xmlns:a="http://schemas.openxmlformats.org/drawingml/2006/main">
              <a:rPr lang="vi" sz="1800">
                <a:solidFill>
                  <a:srgbClr val="0000FF"/>
                </a:solidFill>
                <a:latin typeface="Consolas" panose="020B0609020204030204" pitchFamily="49" charset="0"/>
              </a:rPr>
              <a:t>="ForestGreen"</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Ký quỹ </a:t>
            </a:r>
            <a:r xmlns:a="http://schemas.openxmlformats.org/drawingml/2006/main">
              <a:rPr lang="vi" sz="1800">
                <a:solidFill>
                  <a:srgbClr val="0000FF"/>
                </a:solidFill>
                <a:latin typeface="Consolas" panose="020B0609020204030204" pitchFamily="49" charset="0"/>
              </a:rPr>
              <a:t>="69,130,69,151"/&gt;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Lưới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Trang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DE0BE63D-97A0-464A-A9BE-78DD16B99B1E}"/>
              </a:ext>
            </a:extLst>
          </p:cNvPr>
          <p:cNvSpPr/>
          <p:nvPr/>
        </p:nvSpPr>
        <p:spPr>
          <a:xfrm>
            <a:off x="1961423" y="3470563"/>
            <a:ext cx="5270651" cy="5299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00EBAA-AABC-4E4D-9ECE-51EE761CAD99}"/>
              </a:ext>
            </a:extLst>
          </p:cNvPr>
          <p:cNvSpPr/>
          <p:nvPr/>
        </p:nvSpPr>
        <p:spPr>
          <a:xfrm>
            <a:off x="1622251" y="4204178"/>
            <a:ext cx="8176376" cy="17290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550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41</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7" y="816414"/>
            <a:ext cx="971108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xmlns:a="http://schemas.openxmlformats.org/drawingml/2006/main" marL="0" marR="0" lvl="1" algn="just" eaLnBrk="1" fontAlgn="base" hangingPunct="1">
              <a:spcBef>
                <a:spcPts val="600"/>
              </a:spcBef>
              <a:spcAft>
                <a:spcPct val="0"/>
              </a:spcAft>
              <a:buClr>
                <a:srgbClr val="973735"/>
              </a:buClr>
              <a:buSzPct val="50000"/>
              <a:tabLst/>
              <a:defRPr/>
            </a:pPr>
            <a:r xmlns:a="http://schemas.openxmlformats.org/drawingml/2006/main">
              <a:rPr lang="vi" altLang="en-US" sz="2600">
                <a:latin typeface="+mj-lt"/>
              </a:rPr>
              <a:t>6.Mở </a:t>
            </a:r>
            <a:r xmlns:a="http://schemas.openxmlformats.org/drawingml/2006/main">
              <a:rPr lang="vi" altLang="en-US" sz="2600" b="1">
                <a:latin typeface="+mj-lt"/>
              </a:rPr>
              <a:t>MainWindow.xaml </a:t>
            </a:r>
            <a:r xmlns:a="http://schemas.openxmlformats.org/drawingml/2006/main">
              <a:rPr lang="vi" altLang="en-US" sz="2600">
                <a:latin typeface="+mj-lt"/>
              </a:rPr>
              <a:t>và viết mã như sau:</a:t>
            </a:r>
          </a:p>
        </p:txBody>
      </p:sp>
      <p:sp>
        <p:nvSpPr>
          <p:cNvPr id="8" name="TextBox 7">
            <a:extLst>
              <a:ext uri="{FF2B5EF4-FFF2-40B4-BE49-F238E27FC236}">
                <a16:creationId xmlns:a16="http://schemas.microsoft.com/office/drawing/2014/main" id="{6B88E4E6-624B-4FD6-ADE8-68DEEFCDE6E4}"/>
              </a:ext>
            </a:extLst>
          </p:cNvPr>
          <p:cNvSpPr txBox="1"/>
          <p:nvPr/>
        </p:nvSpPr>
        <p:spPr>
          <a:xfrm>
            <a:off x="117589" y="1626512"/>
            <a:ext cx="11956821" cy="4801314"/>
          </a:xfrm>
          <a:prstGeom prst="rect">
            <a:avLst/>
          </a:prstGeom>
          <a:noFill/>
          <a:ln>
            <a:solidFill>
              <a:srgbClr val="92D050"/>
            </a:solidFill>
          </a:ln>
        </p:spPr>
        <p:txBody>
          <a:bodyPr wrap="square">
            <a:spAutoFit/>
          </a:bodyPr>
          <a:lstStyle/>
          <a:p>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Cửa sổ </a:t>
            </a:r>
            <a:r xmlns:a="http://schemas.openxmlformats.org/drawingml/2006/main">
              <a:rPr lang="vi" sz="1800">
                <a:solidFill>
                  <a:srgbClr val="FF0000"/>
                </a:solidFill>
                <a:latin typeface="Consolas" panose="020B0609020204030204" pitchFamily="49" charset="0"/>
              </a:rPr>
              <a:t>x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Lớp </a:t>
            </a:r>
            <a:r xmlns:a="http://schemas.openxmlformats.org/drawingml/2006/main">
              <a:rPr lang="vi" sz="1800">
                <a:solidFill>
                  <a:srgbClr val="0000FF"/>
                </a:solidFill>
                <a:latin typeface="Consolas" panose="020B0609020204030204" pitchFamily="49" charset="0"/>
              </a:rPr>
              <a:t>="DemoWindowPage.MainWindow"</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="http://schemas.microsoft.com/winfx/2006/xaml/trình bày"</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 </a:t>
            </a:r>
            <a:r xmlns:a="http://schemas.openxmlformats.org/drawingml/2006/main">
              <a:rPr lang="vi" sz="1800">
                <a:solidFill>
                  <a:srgbClr val="0000FF"/>
                </a:solidFill>
                <a:latin typeface="Consolas" panose="020B0609020204030204" pitchFamily="49" charset="0"/>
              </a:rPr>
              <a:t>="http://schemas.microsoft.com/winfx/2006/xaml"</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d </a:t>
            </a:r>
            <a:r xmlns:a="http://schemas.openxmlformats.org/drawingml/2006/main">
              <a:rPr lang="vi" sz="1800">
                <a:solidFill>
                  <a:srgbClr val="0000FF"/>
                </a:solidFill>
                <a:latin typeface="Consolas" panose="020B0609020204030204" pitchFamily="49" charset="0"/>
              </a:rPr>
              <a:t>="http://schemas.microsoft.com/express/blend/2008"</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mc </a:t>
            </a:r>
            <a:r xmlns:a="http://schemas.openxmlformats.org/drawingml/2006/main">
              <a:rPr lang="vi" sz="1800">
                <a:solidFill>
                  <a:srgbClr val="0000FF"/>
                </a:solidFill>
                <a:latin typeface="Consolas" panose="020B0609020204030204" pitchFamily="49" charset="0"/>
              </a:rPr>
              <a:t>="http://schemas.openxmlformats.org/markup-compatibility/2006"</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local </a:t>
            </a:r>
            <a:r xmlns:a="http://schemas.openxmlformats.org/drawingml/2006/main">
              <a:rPr lang="vi" sz="1800">
                <a:solidFill>
                  <a:srgbClr val="0000FF"/>
                </a:solidFill>
                <a:latin typeface="Consolas" panose="020B0609020204030204" pitchFamily="49" charset="0"/>
              </a:rPr>
              <a:t>="clr-namespace:Demo01_Window_Page"</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mc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Có thể bỏ qua </a:t>
            </a:r>
            <a:r xmlns:a="http://schemas.openxmlformats.org/drawingml/2006/main">
              <a:rPr lang="vi" sz="1800">
                <a:solidFill>
                  <a:srgbClr val="0000FF"/>
                </a:solidFill>
                <a:latin typeface="Consolas" panose="020B0609020204030204" pitchFamily="49" charset="0"/>
              </a:rPr>
              <a:t>="d" </a:t>
            </a:r>
            <a:r xmlns:a="http://schemas.openxmlformats.org/drawingml/2006/main">
              <a:rPr lang="vi" sz="1800">
                <a:solidFill>
                  <a:srgbClr val="FF0000"/>
                </a:solidFill>
                <a:latin typeface="Consolas" panose="020B0609020204030204" pitchFamily="49" charset="0"/>
              </a:rPr>
              <a:t>Tiêu đề </a:t>
            </a:r>
            <a:r xmlns:a="http://schemas.openxmlformats.org/drawingml/2006/main">
              <a:rPr lang="vi" sz="1800">
                <a:solidFill>
                  <a:srgbClr val="0000FF"/>
                </a:solidFill>
                <a:latin typeface="Consolas" panose="020B0609020204030204" pitchFamily="49" charset="0"/>
              </a:rPr>
              <a:t>="Cửa sổ chính" </a:t>
            </a:r>
            <a:r xmlns:a="http://schemas.openxmlformats.org/drawingml/2006/main">
              <a:rPr lang="vi" sz="1800">
                <a:solidFill>
                  <a:srgbClr val="FF0000"/>
                </a:solidFill>
                <a:latin typeface="Consolas" panose="020B0609020204030204" pitchFamily="49" charset="0"/>
              </a:rPr>
              <a:t>Chiều cao </a:t>
            </a:r>
            <a:r xmlns:a="http://schemas.openxmlformats.org/drawingml/2006/main">
              <a:rPr lang="vi" sz="1800">
                <a:solidFill>
                  <a:srgbClr val="0000FF"/>
                </a:solidFill>
                <a:latin typeface="Consolas" panose="020B0609020204030204" pitchFamily="49" charset="0"/>
              </a:rPr>
              <a:t>="456" </a:t>
            </a:r>
            <a:r xmlns:a="http://schemas.openxmlformats.org/drawingml/2006/main">
              <a:rPr lang="vi" sz="1800">
                <a:solidFill>
                  <a:srgbClr val="FF0000"/>
                </a:solidFill>
                <a:latin typeface="Consolas" panose="020B0609020204030204" pitchFamily="49" charset="0"/>
              </a:rPr>
              <a:t>Chiều rộng </a:t>
            </a:r>
            <a:r xmlns:a="http://schemas.openxmlformats.org/drawingml/2006/main">
              <a:rPr lang="vi" sz="1800">
                <a:solidFill>
                  <a:srgbClr val="0000FF"/>
                </a:solidFill>
                <a:latin typeface="Consolas" panose="020B0609020204030204" pitchFamily="49" charset="0"/>
              </a:rPr>
              <a:t>="800"&gt;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Lưới </a:t>
            </a:r>
            <a:r xmlns:a="http://schemas.openxmlformats.org/drawingml/2006/main">
              <a:rPr lang="vi" sz="1800">
                <a:solidFill>
                  <a:srgbClr val="0000FF"/>
                </a:solidFill>
                <a:latin typeface="Consolas" panose="020B0609020204030204" pitchFamily="49" charset="0"/>
              </a:rPr>
              <a:t>&gt;</a:t>
            </a:r>
            <a:r xmlns:a="http://schemas.openxmlformats.org/drawingml/2006/main">
              <a:rPr lang="vi" sz="1800">
                <a:solidFill>
                  <a:srgbClr val="000000"/>
                </a:solidFill>
                <a:latin typeface="Consolas" panose="020B0609020204030204" pitchFamily="49" charset="0"/>
              </a:rPr>
              <a:t>       </a:t>
            </a: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Khung </a:t>
            </a:r>
            <a:r xmlns:a="http://schemas.openxmlformats.org/drawingml/2006/main">
              <a:rPr lang="vi" sz="1800">
                <a:solidFill>
                  <a:srgbClr val="FF0000"/>
                </a:solidFill>
                <a:latin typeface="Consolas" panose="020B0609020204030204" pitchFamily="49" charset="0"/>
              </a:rPr>
              <a:t>x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Tên </a:t>
            </a:r>
            <a:r xmlns:a="http://schemas.openxmlformats.org/drawingml/2006/main">
              <a:rPr lang="vi" sz="1800">
                <a:solidFill>
                  <a:srgbClr val="0000FF"/>
                </a:solidFill>
                <a:latin typeface="Consolas" panose="020B0609020204030204" pitchFamily="49" charset="0"/>
              </a:rPr>
              <a:t>="frMain" </a:t>
            </a:r>
            <a:r xmlns:a="http://schemas.openxmlformats.org/drawingml/2006/main">
              <a:rPr lang="vi" sz="1800">
                <a:solidFill>
                  <a:srgbClr val="FF0000"/>
                </a:solidFill>
                <a:latin typeface="Consolas" panose="020B0609020204030204" pitchFamily="49" charset="0"/>
              </a:rPr>
              <a:t>VerticalAlignment </a:t>
            </a:r>
            <a:r xmlns:a="http://schemas.openxmlformats.org/drawingml/2006/main">
              <a:rPr lang="vi" sz="1800">
                <a:solidFill>
                  <a:srgbClr val="0000FF"/>
                </a:solidFill>
                <a:latin typeface="Consolas" panose="020B0609020204030204" pitchFamily="49" charset="0"/>
              </a:rPr>
              <a:t>="Stretch" </a:t>
            </a:r>
            <a:r xmlns:a="http://schemas.openxmlformats.org/drawingml/2006/main">
              <a:rPr lang="vi" sz="1800">
                <a:solidFill>
                  <a:srgbClr val="FF0000"/>
                </a:solidFill>
                <a:latin typeface="Consolas" panose="020B0609020204030204" pitchFamily="49" charset="0"/>
              </a:rPr>
              <a:t>NavigationUIVisibility </a:t>
            </a:r>
            <a:r xmlns:a="http://schemas.openxmlformats.org/drawingml/2006/main">
              <a:rPr lang="vi" sz="1800">
                <a:solidFill>
                  <a:srgbClr val="0000FF"/>
                </a:solidFill>
                <a:latin typeface="Consolas" panose="020B0609020204030204" pitchFamily="49" charset="0"/>
              </a:rPr>
              <a:t>="Visible"/&gt;</a:t>
            </a:r>
            <a:r xmlns:a="http://schemas.openxmlformats.org/drawingml/2006/main">
              <a:rPr lang="vi" sz="1800">
                <a:solidFill>
                  <a:srgbClr val="000000"/>
                </a:solidFill>
                <a:latin typeface="Consolas" panose="020B0609020204030204" pitchFamily="49" charset="0"/>
              </a:rPr>
              <a:t>        </a:t>
            </a: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FF0000"/>
                </a:solidFill>
                <a:latin typeface="Consolas" panose="020B0609020204030204" pitchFamily="49" charset="0"/>
              </a:rPr>
              <a:t>Nội dung </a:t>
            </a:r>
            <a:r xmlns:a="http://schemas.openxmlformats.org/drawingml/2006/main">
              <a:rPr lang="vi" sz="1800">
                <a:solidFill>
                  <a:srgbClr val="A31515"/>
                </a:solidFill>
                <a:latin typeface="Consolas" panose="020B0609020204030204" pitchFamily="49" charset="0"/>
              </a:rPr>
              <a:t>nút </a:t>
            </a:r>
            <a:r xmlns:a="http://schemas.openxmlformats.org/drawingml/2006/main">
              <a:rPr lang="vi" sz="1800">
                <a:solidFill>
                  <a:srgbClr val="0000FF"/>
                </a:solidFill>
                <a:latin typeface="Consolas" panose="020B0609020204030204" pitchFamily="49" charset="0"/>
              </a:rPr>
              <a:t>="Đến trang 1" </a:t>
            </a:r>
            <a:r xmlns:a="http://schemas.openxmlformats.org/drawingml/2006/main">
              <a:rPr lang="vi" sz="1800">
                <a:solidFill>
                  <a:srgbClr val="FF0000"/>
                </a:solidFill>
                <a:latin typeface="Consolas" panose="020B0609020204030204" pitchFamily="49" charset="0"/>
              </a:rPr>
              <a:t>Tên </a:t>
            </a:r>
            <a:r xmlns:a="http://schemas.openxmlformats.org/drawingml/2006/main">
              <a:rPr lang="vi" sz="1800">
                <a:solidFill>
                  <a:srgbClr val="0000FF"/>
                </a:solidFill>
                <a:latin typeface="Consolas" panose="020B0609020204030204" pitchFamily="49" charset="0"/>
              </a:rPr>
              <a:t>="btnToPage01"</a:t>
            </a:r>
            <a:r xmlns:a="http://schemas.openxmlformats.org/drawingml/2006/main">
              <a:rPr lang="vi" sz="1800">
                <a:solidFill>
                  <a:srgbClr val="FF0000"/>
                </a:solidFill>
                <a:latin typeface="Consolas" panose="020B0609020204030204" pitchFamily="49" charset="0"/>
              </a:rPr>
              <a:t> </a:t>
            </a:r>
            <a:r xmlns:a="http://schemas.openxmlformats.org/drawingml/2006/main">
              <a:rPr lang="vi" sz="1800">
                <a:solidFill>
                  <a:srgbClr val="FF0000"/>
                </a:solidFill>
                <a:highlight>
                  <a:srgbClr val="FFFF00"/>
                </a:highlight>
                <a:latin typeface="Consolas" panose="020B0609020204030204" pitchFamily="49" charset="0"/>
              </a:rPr>
              <a:t>Nhấp vào </a:t>
            </a:r>
            <a:r xmlns:a="http://schemas.openxmlformats.org/drawingml/2006/main">
              <a:rPr lang="vi" sz="1800">
                <a:solidFill>
                  <a:srgbClr val="0000FF"/>
                </a:solidFill>
                <a:highlight>
                  <a:srgbClr val="FFFF00"/>
                </a:highlight>
                <a:latin typeface="Consolas" panose="020B0609020204030204" pitchFamily="49" charset="0"/>
              </a:rPr>
              <a:t>="btnToPage01_Click"</a:t>
            </a:r>
            <a:r xmlns:a="http://schemas.openxmlformats.org/drawingml/2006/main">
              <a:rPr lang="vi" sz="1800">
                <a:solidFill>
                  <a:srgbClr val="000000"/>
                </a:solidFill>
                <a:highlight>
                  <a:srgbClr val="FFFF00"/>
                </a:highlight>
                <a:latin typeface="Consolas" panose="020B0609020204030204" pitchFamily="49" charset="0"/>
              </a:rPr>
              <a:t>  </a:t>
            </a: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HorizontalAlignment </a:t>
            </a:r>
            <a:r xmlns:a="http://schemas.openxmlformats.org/drawingml/2006/main">
              <a:rPr lang="vi" sz="1800">
                <a:solidFill>
                  <a:srgbClr val="0000FF"/>
                </a:solidFill>
                <a:latin typeface="Consolas" panose="020B0609020204030204" pitchFamily="49" charset="0"/>
              </a:rPr>
              <a:t>="Trái" </a:t>
            </a:r>
            <a:r xmlns:a="http://schemas.openxmlformats.org/drawingml/2006/main">
              <a:rPr lang="vi" sz="1800">
                <a:solidFill>
                  <a:srgbClr val="FF0000"/>
                </a:solidFill>
                <a:latin typeface="Consolas" panose="020B0609020204030204" pitchFamily="49" charset="0"/>
              </a:rPr>
              <a:t>Lề </a:t>
            </a:r>
            <a:r xmlns:a="http://schemas.openxmlformats.org/drawingml/2006/main">
              <a:rPr lang="vi" sz="1800">
                <a:solidFill>
                  <a:srgbClr val="0000FF"/>
                </a:solidFill>
                <a:latin typeface="Consolas" panose="020B0609020204030204" pitchFamily="49" charset="0"/>
              </a:rPr>
              <a:t>="316,383,0,0"</a:t>
            </a:r>
            <a:r xmlns:a="http://schemas.openxmlformats.org/drawingml/2006/main">
              <a:rPr lang="vi" sz="1800">
                <a:solidFill>
                  <a:srgbClr val="000000"/>
                </a:solidFill>
                <a:latin typeface="Consolas" panose="020B0609020204030204" pitchFamily="49" charset="0"/>
              </a:rPr>
              <a:t> </a:t>
            </a: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Chiều cao </a:t>
            </a:r>
            <a:r xmlns:a="http://schemas.openxmlformats.org/drawingml/2006/main">
              <a:rPr lang="vi" sz="1800">
                <a:solidFill>
                  <a:srgbClr val="0000FF"/>
                </a:solidFill>
                <a:latin typeface="Consolas" panose="020B0609020204030204" pitchFamily="49" charset="0"/>
              </a:rPr>
              <a:t>="28" </a:t>
            </a:r>
            <a:r xmlns:a="http://schemas.openxmlformats.org/drawingml/2006/main">
              <a:rPr lang="vi" sz="1800">
                <a:solidFill>
                  <a:srgbClr val="FF0000"/>
                </a:solidFill>
                <a:latin typeface="Consolas" panose="020B0609020204030204" pitchFamily="49" charset="0"/>
              </a:rPr>
              <a:t>Chiều rộng </a:t>
            </a:r>
            <a:r xmlns:a="http://schemas.openxmlformats.org/drawingml/2006/main">
              <a:rPr lang="vi" sz="1800">
                <a:solidFill>
                  <a:srgbClr val="0000FF"/>
                </a:solidFill>
                <a:latin typeface="Consolas" panose="020B0609020204030204" pitchFamily="49" charset="0"/>
              </a:rPr>
              <a:t>="79"/&gt;</a:t>
            </a:r>
            <a:r xmlns:a="http://schemas.openxmlformats.org/drawingml/2006/main">
              <a:rPr lang="vi" sz="1800">
                <a:solidFill>
                  <a:srgbClr val="000000"/>
                </a:solidFill>
                <a:latin typeface="Consolas" panose="020B0609020204030204" pitchFamily="49" charset="0"/>
              </a:rPr>
              <a:t>        </a:t>
            </a: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FF0000"/>
                </a:solidFill>
                <a:latin typeface="Consolas" panose="020B0609020204030204" pitchFamily="49" charset="0"/>
              </a:rPr>
              <a:t>Nội dung </a:t>
            </a:r>
            <a:r xmlns:a="http://schemas.openxmlformats.org/drawingml/2006/main">
              <a:rPr lang="vi" sz="1800">
                <a:solidFill>
                  <a:srgbClr val="A31515"/>
                </a:solidFill>
                <a:latin typeface="Consolas" panose="020B0609020204030204" pitchFamily="49" charset="0"/>
              </a:rPr>
              <a:t>nút </a:t>
            </a:r>
            <a:r xmlns:a="http://schemas.openxmlformats.org/drawingml/2006/main">
              <a:rPr lang="vi" sz="1800">
                <a:solidFill>
                  <a:srgbClr val="0000FF"/>
                </a:solidFill>
                <a:latin typeface="Consolas" panose="020B0609020204030204" pitchFamily="49" charset="0"/>
              </a:rPr>
              <a:t>="Đến trang 2" </a:t>
            </a:r>
            <a:r xmlns:a="http://schemas.openxmlformats.org/drawingml/2006/main">
              <a:rPr lang="vi" sz="1800">
                <a:solidFill>
                  <a:srgbClr val="FF0000"/>
                </a:solidFill>
                <a:latin typeface="Consolas" panose="020B0609020204030204" pitchFamily="49" charset="0"/>
              </a:rPr>
              <a:t>Tên </a:t>
            </a:r>
            <a:r xmlns:a="http://schemas.openxmlformats.org/drawingml/2006/main">
              <a:rPr lang="vi" sz="1800">
                <a:solidFill>
                  <a:srgbClr val="0000FF"/>
                </a:solidFill>
                <a:latin typeface="Consolas" panose="020B0609020204030204" pitchFamily="49" charset="0"/>
              </a:rPr>
              <a:t>="btnToPage02"</a:t>
            </a:r>
            <a:r xmlns:a="http://schemas.openxmlformats.org/drawingml/2006/main">
              <a:rPr lang="vi" sz="1800">
                <a:solidFill>
                  <a:srgbClr val="FF0000"/>
                </a:solidFill>
                <a:latin typeface="Consolas" panose="020B0609020204030204" pitchFamily="49" charset="0"/>
              </a:rPr>
              <a:t> </a:t>
            </a:r>
            <a:r xmlns:a="http://schemas.openxmlformats.org/drawingml/2006/main">
              <a:rPr lang="vi" sz="1800">
                <a:solidFill>
                  <a:srgbClr val="FF0000"/>
                </a:solidFill>
                <a:highlight>
                  <a:srgbClr val="FFFF00"/>
                </a:highlight>
                <a:latin typeface="Consolas" panose="020B0609020204030204" pitchFamily="49" charset="0"/>
              </a:rPr>
              <a:t>Nhấp vào </a:t>
            </a:r>
            <a:r xmlns:a="http://schemas.openxmlformats.org/drawingml/2006/main">
              <a:rPr lang="vi" sz="1800">
                <a:solidFill>
                  <a:srgbClr val="0000FF"/>
                </a:solidFill>
                <a:highlight>
                  <a:srgbClr val="FFFF00"/>
                </a:highlight>
                <a:latin typeface="Consolas" panose="020B0609020204030204" pitchFamily="49" charset="0"/>
              </a:rPr>
              <a:t>="btnToPage02_Click"</a:t>
            </a:r>
            <a:endParaRPr xmlns:a="http://schemas.openxmlformats.org/drawingml/2006/main" lang="en-US" sz="1800">
              <a:solidFill>
                <a:srgbClr val="000000"/>
              </a:solidFill>
              <a:highlight>
                <a:srgbClr val="FFFF00"/>
              </a:highlight>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HorizontalAlignment </a:t>
            </a:r>
            <a:r xmlns:a="http://schemas.openxmlformats.org/drawingml/2006/main">
              <a:rPr lang="vi" sz="1800">
                <a:solidFill>
                  <a:srgbClr val="0000FF"/>
                </a:solidFill>
                <a:latin typeface="Consolas" panose="020B0609020204030204" pitchFamily="49" charset="0"/>
              </a:rPr>
              <a:t>="Trái" </a:t>
            </a:r>
            <a:r xmlns:a="http://schemas.openxmlformats.org/drawingml/2006/main">
              <a:rPr lang="vi" sz="1800">
                <a:solidFill>
                  <a:srgbClr val="FF0000"/>
                </a:solidFill>
                <a:latin typeface="Consolas" panose="020B0609020204030204" pitchFamily="49" charset="0"/>
              </a:rPr>
              <a:t>Lề </a:t>
            </a:r>
            <a:r xmlns:a="http://schemas.openxmlformats.org/drawingml/2006/main">
              <a:rPr lang="vi" sz="1800">
                <a:solidFill>
                  <a:srgbClr val="0000FF"/>
                </a:solidFill>
                <a:latin typeface="Consolas" panose="020B0609020204030204" pitchFamily="49" charset="0"/>
              </a:rPr>
              <a:t>="400,383,0,0"</a:t>
            </a:r>
            <a:r xmlns:a="http://schemas.openxmlformats.org/drawingml/2006/main">
              <a:rPr lang="vi" sz="1800">
                <a:solidFill>
                  <a:srgbClr val="000000"/>
                </a:solidFill>
                <a:latin typeface="Consolas" panose="020B0609020204030204" pitchFamily="49" charset="0"/>
              </a:rPr>
              <a:t> </a:t>
            </a: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Chiều cao </a:t>
            </a:r>
            <a:r xmlns:a="http://schemas.openxmlformats.org/drawingml/2006/main">
              <a:rPr lang="vi" sz="1800">
                <a:solidFill>
                  <a:srgbClr val="0000FF"/>
                </a:solidFill>
                <a:latin typeface="Consolas" panose="020B0609020204030204" pitchFamily="49" charset="0"/>
              </a:rPr>
              <a:t>="28" </a:t>
            </a:r>
            <a:r xmlns:a="http://schemas.openxmlformats.org/drawingml/2006/main">
              <a:rPr lang="vi" sz="1800">
                <a:solidFill>
                  <a:srgbClr val="FF0000"/>
                </a:solidFill>
                <a:latin typeface="Consolas" panose="020B0609020204030204" pitchFamily="49" charset="0"/>
              </a:rPr>
              <a:t>Chiều rộng </a:t>
            </a:r>
            <a:r xmlns:a="http://schemas.openxmlformats.org/drawingml/2006/main">
              <a:rPr lang="vi" sz="1800">
                <a:solidFill>
                  <a:srgbClr val="0000FF"/>
                </a:solidFill>
                <a:latin typeface="Consolas" panose="020B0609020204030204" pitchFamily="49" charset="0"/>
              </a:rPr>
              <a:t>="79"/&gt;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Lưới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Cửa sổ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51800172-C72E-4D99-8B35-50BEC76244E0}"/>
              </a:ext>
            </a:extLst>
          </p:cNvPr>
          <p:cNvSpPr/>
          <p:nvPr/>
        </p:nvSpPr>
        <p:spPr>
          <a:xfrm>
            <a:off x="3325091" y="3309376"/>
            <a:ext cx="5538354" cy="3066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4D16B4-98DB-4EDE-B7A7-203E1200625C}"/>
              </a:ext>
            </a:extLst>
          </p:cNvPr>
          <p:cNvSpPr/>
          <p:nvPr/>
        </p:nvSpPr>
        <p:spPr>
          <a:xfrm>
            <a:off x="1146116" y="3859262"/>
            <a:ext cx="10751475" cy="19492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915F594-55AA-4C36-9E72-EBD23A020590}"/>
              </a:ext>
            </a:extLst>
          </p:cNvPr>
          <p:cNvSpPr/>
          <p:nvPr/>
        </p:nvSpPr>
        <p:spPr>
          <a:xfrm>
            <a:off x="10057660" y="269497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chemeClr val="bg1"/>
                </a:solidFill>
              </a:rPr>
              <a:t>Trình xử lý sự kiện: </a:t>
            </a:r>
            <a:r xmlns:a="http://schemas.openxmlformats.org/drawingml/2006/main">
              <a:rPr lang="vi" b="1" i="1">
                <a:solidFill>
                  <a:schemeClr val="bg1"/>
                </a:solidFill>
              </a:rPr>
              <a:t>Nhấp vào</a:t>
            </a:r>
          </a:p>
        </p:txBody>
      </p:sp>
      <p:cxnSp>
        <p:nvCxnSpPr>
          <p:cNvPr id="11" name="Straight Arrow Connector 10">
            <a:extLst>
              <a:ext uri="{FF2B5EF4-FFF2-40B4-BE49-F238E27FC236}">
                <a16:creationId xmlns:a16="http://schemas.microsoft.com/office/drawing/2014/main" id="{D6E6EFD9-2F0B-43E4-AECB-6F5DDEC8B0DF}"/>
              </a:ext>
            </a:extLst>
          </p:cNvPr>
          <p:cNvCxnSpPr>
            <a:cxnSpLocks/>
          </p:cNvCxnSpPr>
          <p:nvPr/>
        </p:nvCxnSpPr>
        <p:spPr>
          <a:xfrm flipH="1">
            <a:off x="9355338" y="3567320"/>
            <a:ext cx="1336907" cy="6270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D0CA7DC1-7960-4624-821D-4EB39B42EC0B}"/>
              </a:ext>
            </a:extLst>
          </p:cNvPr>
          <p:cNvCxnSpPr>
            <a:cxnSpLocks/>
          </p:cNvCxnSpPr>
          <p:nvPr/>
        </p:nvCxnSpPr>
        <p:spPr>
          <a:xfrm flipH="1">
            <a:off x="10184212" y="3567320"/>
            <a:ext cx="508034" cy="137875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06451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42</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6" y="816415"/>
            <a:ext cx="1016828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xmlns:a="http://schemas.openxmlformats.org/drawingml/2006/main" marL="0" marR="0" lvl="1" algn="just" eaLnBrk="1" fontAlgn="base" hangingPunct="1">
              <a:spcBef>
                <a:spcPts val="600"/>
              </a:spcBef>
              <a:spcAft>
                <a:spcPct val="0"/>
              </a:spcAft>
              <a:buClr>
                <a:srgbClr val="973735"/>
              </a:buClr>
              <a:buSzPct val="50000"/>
              <a:tabLst/>
              <a:defRPr/>
            </a:pPr>
            <a:r xmlns:a="http://schemas.openxmlformats.org/drawingml/2006/main">
              <a:rPr lang="vi" altLang="en-US" sz="2600">
                <a:latin typeface="+mj-lt"/>
              </a:rPr>
              <a:t>7.Mở </a:t>
            </a:r>
            <a:r xmlns:a="http://schemas.openxmlformats.org/drawingml/2006/main">
              <a:rPr lang="vi" altLang="en-US" sz="2600" b="1">
                <a:latin typeface="+mj-lt"/>
              </a:rPr>
              <a:t>MainWindow.xaml.cs </a:t>
            </a:r>
            <a:r xmlns:a="http://schemas.openxmlformats.org/drawingml/2006/main">
              <a:rPr lang="vi" altLang="en-US" sz="2600">
                <a:latin typeface="+mj-lt"/>
              </a:rPr>
              <a:t>và viết mã như sau:</a:t>
            </a:r>
          </a:p>
        </p:txBody>
      </p:sp>
      <p:pic>
        <p:nvPicPr>
          <p:cNvPr id="3" name="Picture 2">
            <a:extLst>
              <a:ext uri="{FF2B5EF4-FFF2-40B4-BE49-F238E27FC236}">
                <a16:creationId xmlns:a16="http://schemas.microsoft.com/office/drawing/2014/main" id="{71B8BC0B-883F-4BAE-877A-C48CC1BADEAE}"/>
              </a:ext>
            </a:extLst>
          </p:cNvPr>
          <p:cNvPicPr>
            <a:picLocks noChangeAspect="1"/>
          </p:cNvPicPr>
          <p:nvPr/>
        </p:nvPicPr>
        <p:blipFill>
          <a:blip r:embed="rId2"/>
          <a:stretch>
            <a:fillRect/>
          </a:stretch>
        </p:blipFill>
        <p:spPr>
          <a:xfrm>
            <a:off x="1283276" y="1513925"/>
            <a:ext cx="9294667" cy="4527660"/>
          </a:xfrm>
          <a:prstGeom prst="rect">
            <a:avLst/>
          </a:prstGeom>
        </p:spPr>
      </p:pic>
      <p:sp>
        <p:nvSpPr>
          <p:cNvPr id="8" name="Rectangle 7">
            <a:extLst>
              <a:ext uri="{FF2B5EF4-FFF2-40B4-BE49-F238E27FC236}">
                <a16:creationId xmlns:a16="http://schemas.microsoft.com/office/drawing/2014/main" id="{6C9506A7-44FD-459C-A224-3AC0B71DA02B}"/>
              </a:ext>
            </a:extLst>
          </p:cNvPr>
          <p:cNvSpPr/>
          <p:nvPr/>
        </p:nvSpPr>
        <p:spPr>
          <a:xfrm>
            <a:off x="1890166" y="3007208"/>
            <a:ext cx="8376052" cy="1190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9E3ACD6-3C9C-47E9-8CC9-2BB8527AAA73}"/>
              </a:ext>
            </a:extLst>
          </p:cNvPr>
          <p:cNvSpPr/>
          <p:nvPr/>
        </p:nvSpPr>
        <p:spPr>
          <a:xfrm>
            <a:off x="1907974" y="4524396"/>
            <a:ext cx="8376052" cy="1190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15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81DB49-664A-40DC-B56A-1C0995C4DA5E}"/>
              </a:ext>
            </a:extLst>
          </p:cNvPr>
          <p:cNvSpPr>
            <a:spLocks noGrp="1"/>
          </p:cNvSpPr>
          <p:nvPr>
            <p:ph type="sldNum" sz="quarter" idx="12"/>
          </p:nvPr>
        </p:nvSpPr>
        <p:spPr/>
        <p:txBody>
          <a:bodyPr/>
          <a:lstStyle/>
          <a:p>
            <a:fld id="{CC0149FD-98BB-4821-915B-09C9BFE4B727}" type="slidenum">
              <a:rPr lang="en-US" smtClean="0"/>
              <a:pPr/>
              <a:t>43</a:t>
            </a:fld>
            <a:endParaRPr lang="en-US"/>
          </a:p>
        </p:txBody>
      </p:sp>
      <p:sp>
        <p:nvSpPr>
          <p:cNvPr id="7" name="Rectangle 1">
            <a:extLst>
              <a:ext uri="{FF2B5EF4-FFF2-40B4-BE49-F238E27FC236}">
                <a16:creationId xmlns:a16="http://schemas.microsoft.com/office/drawing/2014/main" id="{E41B1F29-1F06-4E2A-A459-67F7E44878AB}"/>
              </a:ext>
            </a:extLst>
          </p:cNvPr>
          <p:cNvSpPr>
            <a:spLocks noChangeArrowheads="1"/>
          </p:cNvSpPr>
          <p:nvPr/>
        </p:nvSpPr>
        <p:spPr bwMode="auto">
          <a:xfrm>
            <a:off x="233015" y="616361"/>
            <a:ext cx="1160222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xmlns:a="http://schemas.openxmlformats.org/drawingml/2006/main" marL="0" marR="0" lvl="1" algn="just" eaLnBrk="1" fontAlgn="base" hangingPunct="1">
              <a:spcBef>
                <a:spcPts val="600"/>
              </a:spcBef>
              <a:spcAft>
                <a:spcPct val="0"/>
              </a:spcAft>
              <a:buClr>
                <a:srgbClr val="973735"/>
              </a:buClr>
              <a:buSzPct val="50000"/>
              <a:tabLst/>
              <a:defRPr/>
            </a:pPr>
            <a:r xmlns:a="http://schemas.openxmlformats.org/drawingml/2006/main">
              <a:rPr lang="vi" altLang="en-US" sz="2600">
                <a:latin typeface="+mj-lt"/>
              </a:rPr>
              <a:t>8.Nhấn Ctrl+F5 để chạy dự án sau đó nhấp vào nút </a:t>
            </a:r>
            <a:r xmlns:a="http://schemas.openxmlformats.org/drawingml/2006/main">
              <a:rPr lang="vi" altLang="en-US" sz="2600" b="1">
                <a:latin typeface="+mj-lt"/>
              </a:rPr>
              <a:t>Đến trang 1 </a:t>
            </a:r>
            <a:r xmlns:a="http://schemas.openxmlformats.org/drawingml/2006/main">
              <a:rPr lang="vi" altLang="en-US" sz="2600">
                <a:latin typeface="+mj-lt"/>
              </a:rPr>
              <a:t>hoặc </a:t>
            </a:r>
            <a:r xmlns:a="http://schemas.openxmlformats.org/drawingml/2006/main">
              <a:rPr lang="vi" altLang="en-US" sz="2600" b="1">
                <a:latin typeface="+mj-lt"/>
              </a:rPr>
              <a:t>Đến trang 2 </a:t>
            </a:r>
            <a:r xmlns:a="http://schemas.openxmlformats.org/drawingml/2006/main">
              <a:rPr lang="vi" altLang="en-US" sz="2600">
                <a:latin typeface="+mj-lt"/>
              </a:rPr>
              <a:t>để xem kết quả</a:t>
            </a:r>
          </a:p>
        </p:txBody>
      </p:sp>
      <p:pic>
        <p:nvPicPr>
          <p:cNvPr id="8" name="Picture 7">
            <a:extLst>
              <a:ext uri="{FF2B5EF4-FFF2-40B4-BE49-F238E27FC236}">
                <a16:creationId xmlns:a16="http://schemas.microsoft.com/office/drawing/2014/main" id="{7942E8A3-A71B-4FC2-BEE7-F5DDD6F45089}"/>
              </a:ext>
            </a:extLst>
          </p:cNvPr>
          <p:cNvPicPr>
            <a:picLocks noChangeAspect="1"/>
          </p:cNvPicPr>
          <p:nvPr/>
        </p:nvPicPr>
        <p:blipFill>
          <a:blip r:embed="rId2"/>
          <a:stretch>
            <a:fillRect/>
          </a:stretch>
        </p:blipFill>
        <p:spPr>
          <a:xfrm>
            <a:off x="62346" y="1828800"/>
            <a:ext cx="5902036" cy="3911599"/>
          </a:xfrm>
          <a:prstGeom prst="rect">
            <a:avLst/>
          </a:prstGeom>
        </p:spPr>
      </p:pic>
      <p:pic>
        <p:nvPicPr>
          <p:cNvPr id="10" name="Picture 9">
            <a:extLst>
              <a:ext uri="{FF2B5EF4-FFF2-40B4-BE49-F238E27FC236}">
                <a16:creationId xmlns:a16="http://schemas.microsoft.com/office/drawing/2014/main" id="{390844B8-9351-4C1F-B8AB-9B1411C6F138}"/>
              </a:ext>
            </a:extLst>
          </p:cNvPr>
          <p:cNvPicPr>
            <a:picLocks noChangeAspect="1"/>
          </p:cNvPicPr>
          <p:nvPr/>
        </p:nvPicPr>
        <p:blipFill>
          <a:blip r:embed="rId3"/>
          <a:stretch>
            <a:fillRect/>
          </a:stretch>
        </p:blipFill>
        <p:spPr>
          <a:xfrm>
            <a:off x="6034129" y="1828800"/>
            <a:ext cx="6096000" cy="3952719"/>
          </a:xfrm>
          <a:prstGeom prst="rect">
            <a:avLst/>
          </a:prstGeom>
        </p:spPr>
      </p:pic>
      <p:sp>
        <p:nvSpPr>
          <p:cNvPr id="14" name="Rectangle 13">
            <a:extLst>
              <a:ext uri="{FF2B5EF4-FFF2-40B4-BE49-F238E27FC236}">
                <a16:creationId xmlns:a16="http://schemas.microsoft.com/office/drawing/2014/main" id="{1F48D002-FDCA-40FD-A890-BEB97D33A958}"/>
              </a:ext>
            </a:extLst>
          </p:cNvPr>
          <p:cNvSpPr/>
          <p:nvPr/>
        </p:nvSpPr>
        <p:spPr>
          <a:xfrm>
            <a:off x="2434936" y="5444835"/>
            <a:ext cx="599209" cy="2743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D540C70-ACA6-4ACA-BCBC-BFA5D17801BA}"/>
              </a:ext>
            </a:extLst>
          </p:cNvPr>
          <p:cNvSpPr/>
          <p:nvPr/>
        </p:nvSpPr>
        <p:spPr>
          <a:xfrm>
            <a:off x="9116291" y="5465618"/>
            <a:ext cx="640773" cy="2747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3030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Lớp cửa sổ</a:t>
            </a:r>
            <a:endParaRPr xmlns:a="http://schemas.openxmlformats.org/drawingml/2006/main"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73694" y="1642249"/>
            <a:ext cx="12095019" cy="4834913"/>
          </a:xfrm>
          <a:prstGeom prst="rect">
            <a:avLst/>
          </a:prstGeom>
          <a:noFill/>
        </p:spPr>
        <p:txBody>
          <a:bodyPr wrap="square">
            <a:spAutoFit/>
          </a:bodyPr>
          <a:lstStyle/>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Lớp System.Windows.Window (nằm trong tập hợp PresentFramework.dll) đại diện cho một cửa sổ duy nhất thuộc sở hữu của lớp dẫn xuất Ứng dụng, bao gồm mọi hộp thoại được hiển thị bởi cửa sổ chính</a:t>
            </a:r>
          </a:p>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Nó đóng vai trò là gốc của một cửa sổ và cung cấp cho chúng ta đường viền tiêu chuẩn, thanh tiêu đề và các nút phóng to, thu nhỏ và đóng</a:t>
            </a:r>
          </a:p>
          <a:p>
            <a:pPr xmlns:a="http://schemas.openxmlformats.org/drawingml/2006/main"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Cửa sổ WPF là sự kết hợp của tệp XAML (.xaml), trong đó phần tử &lt;Window&gt; là gốc và tệp CodeBehind (.cs)</a:t>
            </a:r>
          </a:p>
        </p:txBody>
      </p:sp>
    </p:spTree>
    <p:extLst>
      <p:ext uri="{BB962C8B-B14F-4D97-AF65-F5344CB8AC3E}">
        <p14:creationId xmlns:p14="http://schemas.microsoft.com/office/powerpoint/2010/main" val="1219564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Lớp cửa sổ</a:t>
            </a:r>
            <a:endParaRPr xmlns:a="http://schemas.openxmlformats.org/drawingml/2006/main" lang="en-US" sz="4000" b="1" dirty="0"/>
          </a:p>
        </p:txBody>
      </p:sp>
      <p:sp>
        <p:nvSpPr>
          <p:cNvPr id="8" name="TextBox 7">
            <a:extLst>
              <a:ext uri="{FF2B5EF4-FFF2-40B4-BE49-F238E27FC236}">
                <a16:creationId xmlns:a16="http://schemas.microsoft.com/office/drawing/2014/main" id="{A7F61431-7525-463F-9ED1-81CE84F7CA3D}"/>
              </a:ext>
            </a:extLst>
          </p:cNvPr>
          <p:cNvSpPr txBox="1"/>
          <p:nvPr/>
        </p:nvSpPr>
        <p:spPr>
          <a:xfrm>
            <a:off x="320605" y="1344304"/>
            <a:ext cx="5403274" cy="2031325"/>
          </a:xfrm>
          <a:prstGeom prst="rect">
            <a:avLst/>
          </a:prstGeom>
          <a:noFill/>
          <a:ln>
            <a:solidFill>
              <a:srgbClr val="FF0000"/>
            </a:solidFill>
          </a:ln>
        </p:spPr>
        <p:txBody>
          <a:bodyPr wrap="square">
            <a:spAutoFit/>
          </a:bodyPr>
          <a:lstStyle/>
          <a:p>
            <a:pPr xmlns:a="http://schemas.openxmlformats.org/drawingml/2006/main" algn="just"/>
            <a:r xmlns:a="http://schemas.openxmlformats.org/drawingml/2006/main">
              <a:rPr lang="vi" b="0" i="0">
                <a:solidFill>
                  <a:srgbClr val="0101FD"/>
                </a:solidFill>
                <a:effectLst/>
                <a:latin typeface="Consolas" panose="020B0609020204030204" pitchFamily="49" charset="0"/>
              </a:rPr>
              <a:t>&lt;Window </a:t>
            </a:r>
            <a:r xmlns:a="http://schemas.openxmlformats.org/drawingml/2006/main">
              <a:rPr lang="vi" b="0" i="0">
                <a:solidFill>
                  <a:srgbClr val="0451A5"/>
                </a:solidFill>
                <a:effectLst/>
                <a:latin typeface="Consolas" panose="020B0609020204030204" pitchFamily="49" charset="0"/>
              </a:rPr>
              <a:t>xmlns </a:t>
            </a:r>
            <a:r xmlns:a="http://schemas.openxmlformats.org/drawingml/2006/main">
              <a:rPr lang="vi" b="0" i="0">
                <a:solidFill>
                  <a:srgbClr val="0101FD"/>
                </a:solidFill>
                <a:effectLst/>
                <a:latin typeface="Consolas" panose="020B0609020204030204" pitchFamily="49" charset="0"/>
              </a:rPr>
              <a:t>= </a:t>
            </a:r>
            <a:r xmlns:a="http://schemas.openxmlformats.org/drawingml/2006/main">
              <a:rPr lang="vi" b="0" i="0">
                <a:solidFill>
                  <a:srgbClr val="A31515"/>
                </a:solidFill>
                <a:effectLst/>
                <a:latin typeface="Consolas" panose="020B0609020204030204" pitchFamily="49" charset="0"/>
              </a:rPr>
              <a:t>"http://schemas.microsoft.com/winfx/2006/xaml/trình bày"</a:t>
            </a:r>
            <a:r xmlns:a="http://schemas.openxmlformats.org/drawingml/2006/main">
              <a:rPr lang="vi" b="0" i="0">
                <a:solidFill>
                  <a:srgbClr val="0101FD"/>
                </a:solidFill>
                <a:effectLst/>
                <a:latin typeface="Consolas" panose="020B0609020204030204" pitchFamily="49" charset="0"/>
              </a:rPr>
              <a:t> </a:t>
            </a:r>
          </a:p>
          <a:p>
            <a:pPr xmlns:a="http://schemas.openxmlformats.org/drawingml/2006/main" algn="just"/>
            <a:r xmlns:a="http://schemas.openxmlformats.org/drawingml/2006/main">
              <a:rPr lang="vi" b="0" i="0">
                <a:solidFill>
                  <a:srgbClr val="0451A5"/>
                </a:solidFill>
                <a:effectLst/>
                <a:latin typeface="Consolas" panose="020B0609020204030204" pitchFamily="49" charset="0"/>
              </a:rPr>
              <a:t>Title </a:t>
            </a:r>
            <a:r xmlns:a="http://schemas.openxmlformats.org/drawingml/2006/main">
              <a:rPr lang="vi" b="0" i="0">
                <a:solidFill>
                  <a:srgbClr val="0101FD"/>
                </a:solidFill>
                <a:effectLst/>
                <a:latin typeface="Consolas" panose="020B0609020204030204" pitchFamily="49" charset="0"/>
              </a:rPr>
              <a:t>= </a:t>
            </a:r>
            <a:r xmlns:a="http://schemas.openxmlformats.org/drawingml/2006/main">
              <a:rPr lang="vi" b="0" i="0">
                <a:solidFill>
                  <a:srgbClr val="A31515"/>
                </a:solidFill>
                <a:effectLst/>
                <a:latin typeface="Consolas" panose="020B0609020204030204" pitchFamily="49" charset="0"/>
              </a:rPr>
              <a:t>"Cửa sổ chính chỉ trong đánh dấu"</a:t>
            </a:r>
            <a:r xmlns:a="http://schemas.openxmlformats.org/drawingml/2006/main">
              <a:rPr lang="vi" b="0" i="0">
                <a:solidFill>
                  <a:srgbClr val="0101FD"/>
                </a:solidFill>
                <a:effectLst/>
                <a:latin typeface="Consolas" panose="020B0609020204030204" pitchFamily="49" charset="0"/>
              </a:rPr>
              <a:t> </a:t>
            </a:r>
            <a:r xmlns:a="http://schemas.openxmlformats.org/drawingml/2006/main">
              <a:rPr lang="vi" b="0" i="0">
                <a:solidFill>
                  <a:srgbClr val="0451A5"/>
                </a:solidFill>
                <a:effectLst/>
                <a:latin typeface="Consolas" panose="020B0609020204030204" pitchFamily="49" charset="0"/>
              </a:rPr>
              <a:t>Chiều cao </a:t>
            </a:r>
            <a:r xmlns:a="http://schemas.openxmlformats.org/drawingml/2006/main">
              <a:rPr lang="vi" b="0" i="0">
                <a:solidFill>
                  <a:srgbClr val="0101FD"/>
                </a:solidFill>
                <a:effectLst/>
                <a:latin typeface="Consolas" panose="020B0609020204030204" pitchFamily="49" charset="0"/>
              </a:rPr>
              <a:t>= </a:t>
            </a:r>
            <a:r xmlns:a="http://schemas.openxmlformats.org/drawingml/2006/main">
              <a:rPr lang="vi" b="0" i="0">
                <a:solidFill>
                  <a:srgbClr val="A31515"/>
                </a:solidFill>
                <a:effectLst/>
                <a:latin typeface="Consolas" panose="020B0609020204030204" pitchFamily="49" charset="0"/>
              </a:rPr>
              <a:t>"300"</a:t>
            </a:r>
            <a:r xmlns:a="http://schemas.openxmlformats.org/drawingml/2006/main">
              <a:rPr lang="vi" b="0" i="0">
                <a:solidFill>
                  <a:srgbClr val="0101FD"/>
                </a:solidFill>
                <a:effectLst/>
                <a:latin typeface="Consolas" panose="020B0609020204030204" pitchFamily="49" charset="0"/>
              </a:rPr>
              <a:t> </a:t>
            </a:r>
          </a:p>
          <a:p>
            <a:pPr xmlns:a="http://schemas.openxmlformats.org/drawingml/2006/main" algn="just"/>
            <a:r xmlns:a="http://schemas.openxmlformats.org/drawingml/2006/main">
              <a:rPr lang="vi" b="0" i="0">
                <a:solidFill>
                  <a:srgbClr val="0451A5"/>
                </a:solidFill>
                <a:effectLst/>
                <a:latin typeface="Consolas" panose="020B0609020204030204" pitchFamily="49" charset="0"/>
              </a:rPr>
              <a:t>Chiều rộng </a:t>
            </a:r>
            <a:r xmlns:a="http://schemas.openxmlformats.org/drawingml/2006/main">
              <a:rPr lang="vi" b="0" i="0">
                <a:solidFill>
                  <a:srgbClr val="0101FD"/>
                </a:solidFill>
                <a:effectLst/>
                <a:latin typeface="Consolas" panose="020B0609020204030204" pitchFamily="49" charset="0"/>
              </a:rPr>
              <a:t>= </a:t>
            </a:r>
            <a:r xmlns:a="http://schemas.openxmlformats.org/drawingml/2006/main">
              <a:rPr lang="vi" b="0" i="0">
                <a:solidFill>
                  <a:srgbClr val="A31515"/>
                </a:solidFill>
                <a:effectLst/>
                <a:latin typeface="Consolas" panose="020B0609020204030204" pitchFamily="49" charset="0"/>
              </a:rPr>
              <a:t>"300"</a:t>
            </a:r>
            <a:r xmlns:a="http://schemas.openxmlformats.org/drawingml/2006/main">
              <a:rPr lang="vi" b="0" i="0">
                <a:solidFill>
                  <a:srgbClr val="0101FD"/>
                </a:solidFill>
                <a:effectLst/>
                <a:latin typeface="Consolas" panose="020B0609020204030204" pitchFamily="49" charset="0"/>
              </a:rPr>
              <a:t> </a:t>
            </a:r>
          </a:p>
          <a:p>
            <a:pPr xmlns:a="http://schemas.openxmlformats.org/drawingml/2006/main" algn="just"/>
            <a:r xmlns:a="http://schemas.openxmlformats.org/drawingml/2006/main">
              <a:rPr lang="vi" b="0" i="0">
                <a:solidFill>
                  <a:srgbClr val="0101FD"/>
                </a:solidFill>
                <a:effectLst/>
                <a:latin typeface="Consolas" panose="020B0609020204030204" pitchFamily="49" charset="0"/>
              </a:rPr>
              <a:t>/&gt;</a:t>
            </a:r>
            <a:endParaRPr xmlns:a="http://schemas.openxmlformats.org/drawingml/2006/main" lang="en-US">
              <a:latin typeface="Consolas" panose="020B0609020204030204" pitchFamily="49" charset="0"/>
            </a:endParaRPr>
          </a:p>
        </p:txBody>
      </p:sp>
      <p:sp>
        <p:nvSpPr>
          <p:cNvPr id="10" name="TextBox 9">
            <a:extLst>
              <a:ext uri="{FF2B5EF4-FFF2-40B4-BE49-F238E27FC236}">
                <a16:creationId xmlns:a16="http://schemas.microsoft.com/office/drawing/2014/main" id="{13EF41DB-5ACE-4D5C-8028-BEA3CE061349}"/>
              </a:ext>
            </a:extLst>
          </p:cNvPr>
          <p:cNvSpPr txBox="1"/>
          <p:nvPr/>
        </p:nvSpPr>
        <p:spPr>
          <a:xfrm>
            <a:off x="5704609" y="3572830"/>
            <a:ext cx="6430060" cy="2862322"/>
          </a:xfrm>
          <a:prstGeom prst="rect">
            <a:avLst/>
          </a:prstGeom>
          <a:noFill/>
          <a:ln>
            <a:solidFill>
              <a:srgbClr val="FF0000"/>
            </a:solidFill>
          </a:ln>
        </p:spPr>
        <p:txBody>
          <a:bodyPr wrap="square">
            <a:spAutoFit/>
          </a:bodyPr>
          <a:lstStyle/>
          <a:p>
            <a:pPr xmlns:a="http://schemas.openxmlformats.org/drawingml/2006/main" algn="just"/>
            <a:r xmlns:a="http://schemas.openxmlformats.org/drawingml/2006/main">
              <a:rPr lang="vi" b="0" i="0">
                <a:solidFill>
                  <a:srgbClr val="0101FD"/>
                </a:solidFill>
                <a:effectLst/>
                <a:latin typeface="Consolas" panose="020B0609020204030204" pitchFamily="49" charset="0"/>
              </a:rPr>
              <a:t>sử dụng </a:t>
            </a:r>
            <a:r xmlns:a="http://schemas.openxmlformats.org/drawingml/2006/main">
              <a:rPr lang="vi" b="0" i="0">
                <a:solidFill>
                  <a:srgbClr val="171717"/>
                </a:solidFill>
                <a:effectLst/>
                <a:latin typeface="Consolas" panose="020B0609020204030204" pitchFamily="49" charset="0"/>
              </a:rPr>
              <a:t>Hệ thống;</a:t>
            </a:r>
          </a:p>
          <a:p>
            <a:pPr xmlns:a="http://schemas.openxmlformats.org/drawingml/2006/main" algn="just"/>
            <a:r xmlns:a="http://schemas.openxmlformats.org/drawingml/2006/main">
              <a:rPr lang="vi" b="0" i="0">
                <a:solidFill>
                  <a:srgbClr val="0101FD"/>
                </a:solidFill>
                <a:effectLst/>
                <a:latin typeface="Consolas" panose="020B0609020204030204" pitchFamily="49" charset="0"/>
              </a:rPr>
              <a:t>sử dụng </a:t>
            </a:r>
            <a:r xmlns:a="http://schemas.openxmlformats.org/drawingml/2006/main">
              <a:rPr lang="vi" b="0" i="0">
                <a:solidFill>
                  <a:srgbClr val="171717"/>
                </a:solidFill>
                <a:effectLst/>
                <a:latin typeface="Consolas" panose="020B0609020204030204" pitchFamily="49" charset="0"/>
              </a:rPr>
              <a:t>System.Windows;</a:t>
            </a:r>
          </a:p>
          <a:p>
            <a:pPr xmlns:a="http://schemas.openxmlformats.org/drawingml/2006/main" algn="just"/>
            <a:r xmlns:a="http://schemas.openxmlformats.org/drawingml/2006/main">
              <a:rPr lang="vi" b="0" i="0">
                <a:solidFill>
                  <a:srgbClr val="0101FD"/>
                </a:solidFill>
                <a:effectLst/>
                <a:latin typeface="Consolas" panose="020B0609020204030204" pitchFamily="49" charset="0"/>
              </a:rPr>
              <a:t>không gian tên</a:t>
            </a:r>
            <a:r xmlns:a="http://schemas.openxmlformats.org/drawingml/2006/main">
              <a:rPr lang="vi" b="0" i="0">
                <a:solidFill>
                  <a:srgbClr val="171717"/>
                </a:solidFill>
                <a:effectLst/>
                <a:latin typeface="Consolas" panose="020B0609020204030204" pitchFamily="49" charset="0"/>
              </a:rPr>
              <a:t> </a:t>
            </a:r>
            <a:r xmlns:a="http://schemas.openxmlformats.org/drawingml/2006/main">
              <a:rPr lang="vi" b="0" i="0">
                <a:solidFill>
                  <a:srgbClr val="007D9A"/>
                </a:solidFill>
                <a:effectLst/>
                <a:latin typeface="Consolas" panose="020B0609020204030204" pitchFamily="49" charset="0"/>
              </a:rPr>
              <a:t>CSharp </a:t>
            </a:r>
            <a:r xmlns:a="http://schemas.openxmlformats.org/drawingml/2006/main">
              <a:rPr lang="vi" b="0" i="0">
                <a:solidFill>
                  <a:srgbClr val="171717"/>
                </a:solidFill>
                <a:effectLst/>
                <a:latin typeface="Consolas" panose="020B0609020204030204" pitchFamily="49" charset="0"/>
              </a:rPr>
              <a:t>{</a:t>
            </a:r>
          </a:p>
          <a:p>
            <a:pPr xmlns:a="http://schemas.openxmlformats.org/drawingml/2006/main" algn="just"/>
            <a:r xmlns:a="http://schemas.openxmlformats.org/drawingml/2006/main">
              <a:rPr lang="vi" b="0" i="0">
                <a:solidFill>
                  <a:srgbClr val="0101FD"/>
                </a:solidFill>
                <a:effectLst/>
                <a:latin typeface="Consolas" panose="020B0609020204030204" pitchFamily="49" charset="0"/>
              </a:rPr>
              <a:t>công cộng</a:t>
            </a:r>
            <a:r xmlns:a="http://schemas.openxmlformats.org/drawingml/2006/main">
              <a:rPr lang="vi" b="0" i="0">
                <a:solidFill>
                  <a:srgbClr val="171717"/>
                </a:solidFill>
                <a:effectLst/>
                <a:latin typeface="Consolas" panose="020B0609020204030204" pitchFamily="49" charset="0"/>
              </a:rPr>
              <a:t> </a:t>
            </a:r>
            <a:r xmlns:a="http://schemas.openxmlformats.org/drawingml/2006/main">
              <a:rPr lang="vi" b="0" i="0">
                <a:solidFill>
                  <a:srgbClr val="0101FD"/>
                </a:solidFill>
                <a:effectLst/>
                <a:latin typeface="Consolas" panose="020B0609020204030204" pitchFamily="49" charset="0"/>
              </a:rPr>
              <a:t>một phần</a:t>
            </a:r>
            <a:r xmlns:a="http://schemas.openxmlformats.org/drawingml/2006/main">
              <a:rPr lang="vi" b="0" i="0">
                <a:solidFill>
                  <a:srgbClr val="171717"/>
                </a:solidFill>
                <a:effectLst/>
                <a:latin typeface="Consolas" panose="020B0609020204030204" pitchFamily="49" charset="0"/>
              </a:rPr>
              <a:t> </a:t>
            </a:r>
            <a:r xmlns:a="http://schemas.openxmlformats.org/drawingml/2006/main">
              <a:rPr lang="vi" b="0" i="0">
                <a:solidFill>
                  <a:srgbClr val="0101FD"/>
                </a:solidFill>
                <a:effectLst/>
                <a:latin typeface="Consolas" panose="020B0609020204030204" pitchFamily="49" charset="0"/>
              </a:rPr>
              <a:t>lớp học</a:t>
            </a:r>
            <a:r xmlns:a="http://schemas.openxmlformats.org/drawingml/2006/main">
              <a:rPr lang="vi" b="0" i="0">
                <a:solidFill>
                  <a:srgbClr val="171717"/>
                </a:solidFill>
                <a:effectLst/>
                <a:latin typeface="Consolas" panose="020B0609020204030204" pitchFamily="49" charset="0"/>
              </a:rPr>
              <a:t> </a:t>
            </a:r>
            <a:r xmlns:a="http://schemas.openxmlformats.org/drawingml/2006/main">
              <a:rPr lang="vi" b="0" i="0">
                <a:solidFill>
                  <a:srgbClr val="007D9A"/>
                </a:solidFill>
                <a:effectLst/>
                <a:latin typeface="Consolas" panose="020B0609020204030204" pitchFamily="49" charset="0"/>
              </a:rPr>
              <a:t>CodeOnlyWindow </a:t>
            </a:r>
            <a:r xmlns:a="http://schemas.openxmlformats.org/drawingml/2006/main">
              <a:rPr lang="vi" b="0" i="0">
                <a:solidFill>
                  <a:srgbClr val="171717"/>
                </a:solidFill>
                <a:effectLst/>
                <a:latin typeface="Consolas" panose="020B0609020204030204" pitchFamily="49" charset="0"/>
              </a:rPr>
              <a:t>: </a:t>
            </a:r>
            <a:r xmlns:a="http://schemas.openxmlformats.org/drawingml/2006/main">
              <a:rPr lang="vi" b="0" i="0">
                <a:solidFill>
                  <a:srgbClr val="007D9A"/>
                </a:solidFill>
                <a:effectLst/>
                <a:latin typeface="Consolas" panose="020B0609020204030204" pitchFamily="49" charset="0"/>
              </a:rPr>
              <a:t>Cửa sổ </a:t>
            </a:r>
            <a:r xmlns:a="http://schemas.openxmlformats.org/drawingml/2006/main">
              <a:rPr lang="vi" b="0" i="0">
                <a:solidFill>
                  <a:srgbClr val="171717"/>
                </a:solidFill>
                <a:effectLst/>
                <a:latin typeface="Consolas" panose="020B0609020204030204" pitchFamily="49" charset="0"/>
              </a:rPr>
              <a:t>{</a:t>
            </a:r>
          </a:p>
          <a:p>
            <a:pPr xmlns:a="http://schemas.openxmlformats.org/drawingml/2006/main" algn="just"/>
            <a:r xmlns:a="http://schemas.openxmlformats.org/drawingml/2006/main">
              <a:rPr lang="vi">
                <a:solidFill>
                  <a:srgbClr val="171717"/>
                </a:solidFill>
                <a:latin typeface="Consolas" panose="020B0609020204030204" pitchFamily="49" charset="0"/>
              </a:rPr>
              <a:t>  </a:t>
            </a:r>
            <a:r xmlns:a="http://schemas.openxmlformats.org/drawingml/2006/main">
              <a:rPr lang="vi" b="0" i="0">
                <a:solidFill>
                  <a:srgbClr val="0101FD"/>
                </a:solidFill>
                <a:effectLst/>
                <a:latin typeface="Consolas" panose="020B0609020204030204" pitchFamily="49" charset="0"/>
              </a:rPr>
              <a:t>công cộng</a:t>
            </a:r>
            <a:r xmlns:a="http://schemas.openxmlformats.org/drawingml/2006/main">
              <a:rPr lang="vi" b="0" i="0">
                <a:solidFill>
                  <a:srgbClr val="171717"/>
                </a:solidFill>
                <a:effectLst/>
                <a:latin typeface="Consolas" panose="020B0609020204030204" pitchFamily="49" charset="0"/>
              </a:rPr>
              <a:t> </a:t>
            </a:r>
            <a:r xmlns:a="http://schemas.openxmlformats.org/drawingml/2006/main">
              <a:rPr lang="vi" b="0" i="0">
                <a:solidFill>
                  <a:srgbClr val="007D9A"/>
                </a:solidFill>
                <a:effectLst/>
                <a:latin typeface="Consolas" panose="020B0609020204030204" pitchFamily="49" charset="0"/>
              </a:rPr>
              <a:t>CodeOnlyWindow </a:t>
            </a:r>
            <a:r xmlns:a="http://schemas.openxmlformats.org/drawingml/2006/main">
              <a:rPr lang="vi" b="0" i="0">
                <a:solidFill>
                  <a:srgbClr val="171717"/>
                </a:solidFill>
                <a:effectLst/>
                <a:latin typeface="Consolas" panose="020B0609020204030204" pitchFamily="49" charset="0"/>
              </a:rPr>
              <a:t>() {</a:t>
            </a:r>
          </a:p>
          <a:p>
            <a:pPr xmlns:a="http://schemas.openxmlformats.org/drawingml/2006/main" algn="just"/>
            <a:r xmlns:a="http://schemas.openxmlformats.org/drawingml/2006/main">
              <a:rPr lang="vi" b="0" i="0">
                <a:solidFill>
                  <a:srgbClr val="0101FD"/>
                </a:solidFill>
                <a:effectLst/>
                <a:latin typeface="Consolas" panose="020B0609020204030204" pitchFamily="49" charset="0"/>
              </a:rPr>
              <a:t>this </a:t>
            </a:r>
            <a:r xmlns:a="http://schemas.openxmlformats.org/drawingml/2006/main">
              <a:rPr lang="vi" b="0" i="0">
                <a:solidFill>
                  <a:srgbClr val="171717"/>
                </a:solidFill>
                <a:effectLst/>
                <a:latin typeface="Consolas" panose="020B0609020204030204" pitchFamily="49" charset="0"/>
              </a:rPr>
              <a:t>.Title = </a:t>
            </a:r>
            <a:r xmlns:a="http://schemas.openxmlformats.org/drawingml/2006/main">
              <a:rPr lang="vi" b="0" i="0">
                <a:solidFill>
                  <a:srgbClr val="A31515"/>
                </a:solidFill>
                <a:effectLst/>
                <a:latin typeface="Consolas" panose="020B0609020204030204" pitchFamily="49" charset="0"/>
              </a:rPr>
              <a:t>"Cửa sổ chính chỉ có mã" </a:t>
            </a:r>
            <a:r xmlns:a="http://schemas.openxmlformats.org/drawingml/2006/main">
              <a:rPr lang="vi" b="0" i="0">
                <a:solidFill>
                  <a:srgbClr val="171717"/>
                </a:solidFill>
                <a:effectLst/>
                <a:latin typeface="Consolas" panose="020B0609020204030204" pitchFamily="49" charset="0"/>
              </a:rPr>
              <a:t>;</a:t>
            </a:r>
          </a:p>
          <a:p>
            <a:pPr xmlns:a="http://schemas.openxmlformats.org/drawingml/2006/main" algn="just"/>
            <a:r xmlns:a="http://schemas.openxmlformats.org/drawingml/2006/main">
              <a:rPr lang="vi">
                <a:solidFill>
                  <a:srgbClr val="171717"/>
                </a:solidFill>
                <a:latin typeface="Consolas" panose="020B0609020204030204" pitchFamily="49" charset="0"/>
              </a:rPr>
              <a:t>    </a:t>
            </a:r>
            <a:r xmlns:a="http://schemas.openxmlformats.org/drawingml/2006/main">
              <a:rPr lang="vi" b="0" i="0">
                <a:solidFill>
                  <a:srgbClr val="0101FD"/>
                </a:solidFill>
                <a:effectLst/>
                <a:latin typeface="Consolas" panose="020B0609020204030204" pitchFamily="49" charset="0"/>
              </a:rPr>
              <a:t>cái này </a:t>
            </a:r>
            <a:r xmlns:a="http://schemas.openxmlformats.org/drawingml/2006/main">
              <a:rPr lang="vi" b="0" i="0">
                <a:solidFill>
                  <a:srgbClr val="171717"/>
                </a:solidFill>
                <a:effectLst/>
                <a:latin typeface="Consolas" panose="020B0609020204030204" pitchFamily="49" charset="0"/>
              </a:rPr>
              <a:t>.Width = 300; </a:t>
            </a:r>
            <a:r xmlns:a="http://schemas.openxmlformats.org/drawingml/2006/main">
              <a:rPr lang="vi" b="0" i="0">
                <a:solidFill>
                  <a:srgbClr val="0101FD"/>
                </a:solidFill>
                <a:effectLst/>
                <a:latin typeface="Consolas" panose="020B0609020204030204" pitchFamily="49" charset="0"/>
              </a:rPr>
              <a:t>cái này </a:t>
            </a:r>
            <a:r xmlns:a="http://schemas.openxmlformats.org/drawingml/2006/main">
              <a:rPr lang="vi" b="0" i="0">
                <a:solidFill>
                  <a:srgbClr val="171717"/>
                </a:solidFill>
                <a:effectLst/>
                <a:latin typeface="Consolas" panose="020B0609020204030204" pitchFamily="49" charset="0"/>
              </a:rPr>
              <a:t>.Height = 300;</a:t>
            </a:r>
          </a:p>
          <a:p>
            <a:pPr xmlns:a="http://schemas.openxmlformats.org/drawingml/2006/main" algn="just"/>
            <a:r xmlns:a="http://schemas.openxmlformats.org/drawingml/2006/main">
              <a:rPr lang="vi" b="0" i="0">
                <a:solidFill>
                  <a:srgbClr val="171717"/>
                </a:solidFill>
                <a:effectLst/>
                <a:latin typeface="Consolas" panose="020B0609020204030204" pitchFamily="49" charset="0"/>
              </a:rPr>
              <a:t>}</a:t>
            </a:r>
          </a:p>
          <a:p>
            <a:pPr xmlns:a="http://schemas.openxmlformats.org/drawingml/2006/main" algn="just"/>
            <a:r xmlns:a="http://schemas.openxmlformats.org/drawingml/2006/main">
              <a:rPr lang="vi" b="0" i="0">
                <a:solidFill>
                  <a:srgbClr val="171717"/>
                </a:solidFill>
                <a:effectLst/>
                <a:latin typeface="Consolas" panose="020B0609020204030204" pitchFamily="49" charset="0"/>
              </a:rPr>
              <a:t>}</a:t>
            </a:r>
          </a:p>
          <a:p>
            <a:pPr xmlns:a="http://schemas.openxmlformats.org/drawingml/2006/main" algn="just"/>
            <a:r xmlns:a="http://schemas.openxmlformats.org/drawingml/2006/main">
              <a:rPr lang="vi" b="0" i="0">
                <a:solidFill>
                  <a:srgbClr val="171717"/>
                </a:solidFill>
                <a:effectLst/>
                <a:latin typeface="Consolas" panose="020B0609020204030204" pitchFamily="49" charset="0"/>
              </a:rPr>
              <a:t>}</a:t>
            </a:r>
            <a:endParaRPr xmlns:a="http://schemas.openxmlformats.org/drawingml/2006/main" lang="en-US">
              <a:latin typeface="Consolas" panose="020B0609020204030204" pitchFamily="49" charset="0"/>
            </a:endParaRPr>
          </a:p>
        </p:txBody>
      </p:sp>
      <p:sp>
        <p:nvSpPr>
          <p:cNvPr id="11" name="Freeform 5">
            <a:extLst>
              <a:ext uri="{FF2B5EF4-FFF2-40B4-BE49-F238E27FC236}">
                <a16:creationId xmlns:a16="http://schemas.microsoft.com/office/drawing/2014/main" id="{D4E5FAD6-63D2-4AF4-BEA5-63CF1A466216}"/>
              </a:ext>
            </a:extLst>
          </p:cNvPr>
          <p:cNvSpPr>
            <a:spLocks/>
          </p:cNvSpPr>
          <p:nvPr/>
        </p:nvSpPr>
        <p:spPr bwMode="auto">
          <a:xfrm rot="20061493" flipH="1">
            <a:off x="3428223" y="2818710"/>
            <a:ext cx="1809571" cy="2569285"/>
          </a:xfrm>
          <a:custGeom>
            <a:avLst/>
            <a:gdLst>
              <a:gd name="T0" fmla="*/ 2147483646 w 1036"/>
              <a:gd name="T1" fmla="*/ 2147483646 h 959"/>
              <a:gd name="T2" fmla="*/ 2147483646 w 1036"/>
              <a:gd name="T3" fmla="*/ 2147483646 h 959"/>
              <a:gd name="T4" fmla="*/ 2147483646 w 1036"/>
              <a:gd name="T5" fmla="*/ 2147483646 h 959"/>
              <a:gd name="T6" fmla="*/ 2147483646 w 1036"/>
              <a:gd name="T7" fmla="*/ 2147483646 h 959"/>
              <a:gd name="T8" fmla="*/ 2147483646 w 1036"/>
              <a:gd name="T9" fmla="*/ 2147483646 h 959"/>
              <a:gd name="T10" fmla="*/ 2147483646 w 1036"/>
              <a:gd name="T11" fmla="*/ 2147483646 h 959"/>
              <a:gd name="T12" fmla="*/ 2147483646 w 1036"/>
              <a:gd name="T13" fmla="*/ 2147483646 h 959"/>
              <a:gd name="T14" fmla="*/ 2147483646 w 1036"/>
              <a:gd name="T15" fmla="*/ 2147483646 h 959"/>
              <a:gd name="T16" fmla="*/ 2147483646 w 1036"/>
              <a:gd name="T17" fmla="*/ 2147483646 h 959"/>
              <a:gd name="T18" fmla="*/ 2147483646 w 1036"/>
              <a:gd name="T19" fmla="*/ 2147483646 h 959"/>
              <a:gd name="T20" fmla="*/ 2147483646 w 1036"/>
              <a:gd name="T21" fmla="*/ 2147483646 h 959"/>
              <a:gd name="T22" fmla="*/ 2147483646 w 1036"/>
              <a:gd name="T23" fmla="*/ 2147483646 h 959"/>
              <a:gd name="T24" fmla="*/ 2147483646 w 1036"/>
              <a:gd name="T25" fmla="*/ 2147483646 h 959"/>
              <a:gd name="T26" fmla="*/ 2147483646 w 1036"/>
              <a:gd name="T27" fmla="*/ 2147483646 h 959"/>
              <a:gd name="T28" fmla="*/ 2147483646 w 1036"/>
              <a:gd name="T29" fmla="*/ 2147483646 h 959"/>
              <a:gd name="T30" fmla="*/ 2147483646 w 1036"/>
              <a:gd name="T31" fmla="*/ 2147483646 h 959"/>
              <a:gd name="T32" fmla="*/ 2147483646 w 1036"/>
              <a:gd name="T33" fmla="*/ 2147483646 h 959"/>
              <a:gd name="T34" fmla="*/ 2147483646 w 1036"/>
              <a:gd name="T35" fmla="*/ 2147483646 h 959"/>
              <a:gd name="T36" fmla="*/ 2147483646 w 1036"/>
              <a:gd name="T37" fmla="*/ 2147483646 h 959"/>
              <a:gd name="T38" fmla="*/ 2147483646 w 1036"/>
              <a:gd name="T39" fmla="*/ 2147483646 h 959"/>
              <a:gd name="T40" fmla="*/ 2147483646 w 1036"/>
              <a:gd name="T41" fmla="*/ 2147483646 h 959"/>
              <a:gd name="T42" fmla="*/ 2147483646 w 1036"/>
              <a:gd name="T43" fmla="*/ 2147483646 h 959"/>
              <a:gd name="T44" fmla="*/ 2147483646 w 1036"/>
              <a:gd name="T45" fmla="*/ 2147483646 h 959"/>
              <a:gd name="T46" fmla="*/ 2147483646 w 1036"/>
              <a:gd name="T47" fmla="*/ 2147483646 h 959"/>
              <a:gd name="T48" fmla="*/ 2147483646 w 1036"/>
              <a:gd name="T49" fmla="*/ 2147483646 h 959"/>
              <a:gd name="T50" fmla="*/ 2147483646 w 1036"/>
              <a:gd name="T51" fmla="*/ 2147483646 h 959"/>
              <a:gd name="T52" fmla="*/ 2147483646 w 1036"/>
              <a:gd name="T53" fmla="*/ 2147483646 h 959"/>
              <a:gd name="T54" fmla="*/ 0 w 1036"/>
              <a:gd name="T55" fmla="*/ 2147483646 h 959"/>
              <a:gd name="T56" fmla="*/ 2147483646 w 1036"/>
              <a:gd name="T57" fmla="*/ 2147483646 h 959"/>
              <a:gd name="T58" fmla="*/ 2147483646 w 1036"/>
              <a:gd name="T59" fmla="*/ 2147483646 h 959"/>
              <a:gd name="T60" fmla="*/ 2147483646 w 1036"/>
              <a:gd name="T61" fmla="*/ 2147483646 h 959"/>
              <a:gd name="T62" fmla="*/ 2147483646 w 1036"/>
              <a:gd name="T63" fmla="*/ 2147483646 h 959"/>
              <a:gd name="T64" fmla="*/ 2147483646 w 1036"/>
              <a:gd name="T65" fmla="*/ 2147483646 h 959"/>
              <a:gd name="T66" fmla="*/ 2147483646 w 1036"/>
              <a:gd name="T67" fmla="*/ 2147483646 h 959"/>
              <a:gd name="T68" fmla="*/ 2147483646 w 1036"/>
              <a:gd name="T69" fmla="*/ 2147483646 h 959"/>
              <a:gd name="T70" fmla="*/ 2147483646 w 1036"/>
              <a:gd name="T71" fmla="*/ 2147483646 h 959"/>
              <a:gd name="T72" fmla="*/ 2147483646 w 1036"/>
              <a:gd name="T73" fmla="*/ 2147483646 h 959"/>
              <a:gd name="T74" fmla="*/ 2147483646 w 1036"/>
              <a:gd name="T75" fmla="*/ 2147483646 h 959"/>
              <a:gd name="T76" fmla="*/ 2147483646 w 1036"/>
              <a:gd name="T77" fmla="*/ 2147483646 h 959"/>
              <a:gd name="T78" fmla="*/ 2147483646 w 1036"/>
              <a:gd name="T79" fmla="*/ 2147483646 h 959"/>
              <a:gd name="T80" fmla="*/ 2147483646 w 1036"/>
              <a:gd name="T81" fmla="*/ 2147483646 h 959"/>
              <a:gd name="T82" fmla="*/ 2147483646 w 1036"/>
              <a:gd name="T83" fmla="*/ 2147483646 h 959"/>
              <a:gd name="T84" fmla="*/ 2147483646 w 1036"/>
              <a:gd name="T85" fmla="*/ 2147483646 h 959"/>
              <a:gd name="T86" fmla="*/ 2147483646 w 1036"/>
              <a:gd name="T87" fmla="*/ 2147483646 h 959"/>
              <a:gd name="T88" fmla="*/ 2147483646 w 1036"/>
              <a:gd name="T89" fmla="*/ 2147483646 h 959"/>
              <a:gd name="T90" fmla="*/ 2147483646 w 1036"/>
              <a:gd name="T91" fmla="*/ 2147483646 h 959"/>
              <a:gd name="T92" fmla="*/ 2147483646 w 1036"/>
              <a:gd name="T93" fmla="*/ 2147483646 h 959"/>
              <a:gd name="T94" fmla="*/ 2147483646 w 1036"/>
              <a:gd name="T95" fmla="*/ 2147483646 h 959"/>
              <a:gd name="T96" fmla="*/ 2147483646 w 1036"/>
              <a:gd name="T97" fmla="*/ 2147483646 h 959"/>
              <a:gd name="T98" fmla="*/ 2147483646 w 1036"/>
              <a:gd name="T99" fmla="*/ 2147483646 h 959"/>
              <a:gd name="T100" fmla="*/ 2147483646 w 1036"/>
              <a:gd name="T101" fmla="*/ 2147483646 h 959"/>
              <a:gd name="T102" fmla="*/ 2147483646 w 1036"/>
              <a:gd name="T103" fmla="*/ 2147483646 h 95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6"/>
              <a:gd name="T157" fmla="*/ 0 h 959"/>
              <a:gd name="T158" fmla="*/ 1036 w 1036"/>
              <a:gd name="T159" fmla="*/ 959 h 95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6" h="959">
                <a:moveTo>
                  <a:pt x="1001" y="0"/>
                </a:moveTo>
                <a:lnTo>
                  <a:pt x="1008" y="25"/>
                </a:lnTo>
                <a:lnTo>
                  <a:pt x="1016" y="50"/>
                </a:lnTo>
                <a:lnTo>
                  <a:pt x="1022" y="74"/>
                </a:lnTo>
                <a:lnTo>
                  <a:pt x="1026" y="99"/>
                </a:lnTo>
                <a:lnTo>
                  <a:pt x="1030" y="122"/>
                </a:lnTo>
                <a:lnTo>
                  <a:pt x="1033" y="145"/>
                </a:lnTo>
                <a:lnTo>
                  <a:pt x="1035" y="169"/>
                </a:lnTo>
                <a:lnTo>
                  <a:pt x="1036" y="192"/>
                </a:lnTo>
                <a:lnTo>
                  <a:pt x="1036" y="214"/>
                </a:lnTo>
                <a:lnTo>
                  <a:pt x="1036" y="235"/>
                </a:lnTo>
                <a:lnTo>
                  <a:pt x="1035" y="256"/>
                </a:lnTo>
                <a:lnTo>
                  <a:pt x="1032" y="277"/>
                </a:lnTo>
                <a:lnTo>
                  <a:pt x="1029" y="298"/>
                </a:lnTo>
                <a:lnTo>
                  <a:pt x="1024" y="318"/>
                </a:lnTo>
                <a:lnTo>
                  <a:pt x="1020" y="338"/>
                </a:lnTo>
                <a:lnTo>
                  <a:pt x="1014" y="357"/>
                </a:lnTo>
                <a:lnTo>
                  <a:pt x="1008" y="376"/>
                </a:lnTo>
                <a:lnTo>
                  <a:pt x="1001" y="395"/>
                </a:lnTo>
                <a:lnTo>
                  <a:pt x="994" y="414"/>
                </a:lnTo>
                <a:lnTo>
                  <a:pt x="987" y="432"/>
                </a:lnTo>
                <a:lnTo>
                  <a:pt x="977" y="450"/>
                </a:lnTo>
                <a:lnTo>
                  <a:pt x="968" y="467"/>
                </a:lnTo>
                <a:lnTo>
                  <a:pt x="958" y="485"/>
                </a:lnTo>
                <a:lnTo>
                  <a:pt x="948" y="501"/>
                </a:lnTo>
                <a:lnTo>
                  <a:pt x="936" y="516"/>
                </a:lnTo>
                <a:lnTo>
                  <a:pt x="924" y="532"/>
                </a:lnTo>
                <a:lnTo>
                  <a:pt x="913" y="548"/>
                </a:lnTo>
                <a:lnTo>
                  <a:pt x="900" y="564"/>
                </a:lnTo>
                <a:lnTo>
                  <a:pt x="887" y="579"/>
                </a:lnTo>
                <a:lnTo>
                  <a:pt x="872" y="593"/>
                </a:lnTo>
                <a:lnTo>
                  <a:pt x="859" y="608"/>
                </a:lnTo>
                <a:lnTo>
                  <a:pt x="845" y="622"/>
                </a:lnTo>
                <a:lnTo>
                  <a:pt x="814" y="648"/>
                </a:lnTo>
                <a:lnTo>
                  <a:pt x="798" y="661"/>
                </a:lnTo>
                <a:lnTo>
                  <a:pt x="782" y="674"/>
                </a:lnTo>
                <a:lnTo>
                  <a:pt x="750" y="699"/>
                </a:lnTo>
                <a:lnTo>
                  <a:pt x="716" y="722"/>
                </a:lnTo>
                <a:lnTo>
                  <a:pt x="681" y="744"/>
                </a:lnTo>
                <a:lnTo>
                  <a:pt x="646" y="766"/>
                </a:lnTo>
                <a:lnTo>
                  <a:pt x="627" y="776"/>
                </a:lnTo>
                <a:lnTo>
                  <a:pt x="610" y="785"/>
                </a:lnTo>
                <a:lnTo>
                  <a:pt x="591" y="795"/>
                </a:lnTo>
                <a:lnTo>
                  <a:pt x="574" y="803"/>
                </a:lnTo>
                <a:lnTo>
                  <a:pt x="536" y="821"/>
                </a:lnTo>
                <a:lnTo>
                  <a:pt x="500" y="837"/>
                </a:lnTo>
                <a:lnTo>
                  <a:pt x="462" y="853"/>
                </a:lnTo>
                <a:lnTo>
                  <a:pt x="426" y="867"/>
                </a:lnTo>
                <a:lnTo>
                  <a:pt x="390" y="880"/>
                </a:lnTo>
                <a:lnTo>
                  <a:pt x="353" y="892"/>
                </a:lnTo>
                <a:lnTo>
                  <a:pt x="319" y="903"/>
                </a:lnTo>
                <a:lnTo>
                  <a:pt x="285" y="914"/>
                </a:lnTo>
                <a:lnTo>
                  <a:pt x="300" y="935"/>
                </a:lnTo>
                <a:lnTo>
                  <a:pt x="316" y="959"/>
                </a:lnTo>
                <a:lnTo>
                  <a:pt x="158" y="959"/>
                </a:lnTo>
                <a:lnTo>
                  <a:pt x="0" y="959"/>
                </a:lnTo>
                <a:lnTo>
                  <a:pt x="10" y="950"/>
                </a:lnTo>
                <a:lnTo>
                  <a:pt x="36" y="928"/>
                </a:lnTo>
                <a:lnTo>
                  <a:pt x="117" y="864"/>
                </a:lnTo>
                <a:lnTo>
                  <a:pt x="236" y="770"/>
                </a:lnTo>
                <a:lnTo>
                  <a:pt x="246" y="825"/>
                </a:lnTo>
                <a:lnTo>
                  <a:pt x="255" y="824"/>
                </a:lnTo>
                <a:lnTo>
                  <a:pt x="284" y="818"/>
                </a:lnTo>
                <a:lnTo>
                  <a:pt x="326" y="808"/>
                </a:lnTo>
                <a:lnTo>
                  <a:pt x="352" y="801"/>
                </a:lnTo>
                <a:lnTo>
                  <a:pt x="381" y="792"/>
                </a:lnTo>
                <a:lnTo>
                  <a:pt x="411" y="782"/>
                </a:lnTo>
                <a:lnTo>
                  <a:pt x="445" y="770"/>
                </a:lnTo>
                <a:lnTo>
                  <a:pt x="479" y="759"/>
                </a:lnTo>
                <a:lnTo>
                  <a:pt x="517" y="744"/>
                </a:lnTo>
                <a:lnTo>
                  <a:pt x="553" y="727"/>
                </a:lnTo>
                <a:lnTo>
                  <a:pt x="572" y="718"/>
                </a:lnTo>
                <a:lnTo>
                  <a:pt x="592" y="709"/>
                </a:lnTo>
                <a:lnTo>
                  <a:pt x="630" y="689"/>
                </a:lnTo>
                <a:lnTo>
                  <a:pt x="668" y="667"/>
                </a:lnTo>
                <a:lnTo>
                  <a:pt x="707" y="644"/>
                </a:lnTo>
                <a:lnTo>
                  <a:pt x="743" y="618"/>
                </a:lnTo>
                <a:lnTo>
                  <a:pt x="762" y="603"/>
                </a:lnTo>
                <a:lnTo>
                  <a:pt x="779" y="589"/>
                </a:lnTo>
                <a:lnTo>
                  <a:pt x="798" y="574"/>
                </a:lnTo>
                <a:lnTo>
                  <a:pt x="814" y="560"/>
                </a:lnTo>
                <a:lnTo>
                  <a:pt x="832" y="544"/>
                </a:lnTo>
                <a:lnTo>
                  <a:pt x="848" y="527"/>
                </a:lnTo>
                <a:lnTo>
                  <a:pt x="864" y="509"/>
                </a:lnTo>
                <a:lnTo>
                  <a:pt x="879" y="492"/>
                </a:lnTo>
                <a:lnTo>
                  <a:pt x="894" y="474"/>
                </a:lnTo>
                <a:lnTo>
                  <a:pt x="908" y="456"/>
                </a:lnTo>
                <a:lnTo>
                  <a:pt x="922" y="435"/>
                </a:lnTo>
                <a:lnTo>
                  <a:pt x="933" y="415"/>
                </a:lnTo>
                <a:lnTo>
                  <a:pt x="946" y="395"/>
                </a:lnTo>
                <a:lnTo>
                  <a:pt x="956" y="373"/>
                </a:lnTo>
                <a:lnTo>
                  <a:pt x="966" y="351"/>
                </a:lnTo>
                <a:lnTo>
                  <a:pt x="977" y="328"/>
                </a:lnTo>
                <a:lnTo>
                  <a:pt x="984" y="305"/>
                </a:lnTo>
                <a:lnTo>
                  <a:pt x="991" y="280"/>
                </a:lnTo>
                <a:lnTo>
                  <a:pt x="998" y="256"/>
                </a:lnTo>
                <a:lnTo>
                  <a:pt x="1003" y="231"/>
                </a:lnTo>
                <a:lnTo>
                  <a:pt x="1007" y="205"/>
                </a:lnTo>
                <a:lnTo>
                  <a:pt x="1010" y="177"/>
                </a:lnTo>
                <a:lnTo>
                  <a:pt x="1011" y="150"/>
                </a:lnTo>
                <a:lnTo>
                  <a:pt x="1013" y="121"/>
                </a:lnTo>
                <a:lnTo>
                  <a:pt x="1011" y="92"/>
                </a:lnTo>
                <a:lnTo>
                  <a:pt x="1008" y="63"/>
                </a:lnTo>
                <a:lnTo>
                  <a:pt x="1006" y="32"/>
                </a:lnTo>
                <a:lnTo>
                  <a:pt x="1001" y="0"/>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341612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Lớp cửa sổ</a:t>
            </a:r>
            <a:endParaRPr xmlns:a="http://schemas.openxmlformats.org/drawingml/2006/main" lang="en-US" sz="4000" b="1" dirty="0"/>
          </a:p>
        </p:txBody>
      </p:sp>
      <p:graphicFrame>
        <p:nvGraphicFramePr>
          <p:cNvPr id="12" name="Table 11">
            <a:extLst>
              <a:ext uri="{FF2B5EF4-FFF2-40B4-BE49-F238E27FC236}">
                <a16:creationId xmlns:a16="http://schemas.microsoft.com/office/drawing/2014/main" id="{B173E672-6CCF-47B5-99B1-771C780457B6}"/>
              </a:ext>
            </a:extLst>
          </p:cNvPr>
          <p:cNvGraphicFramePr>
            <a:graphicFrameLocks noGrp="1"/>
          </p:cNvGraphicFramePr>
          <p:nvPr>
            <p:extLst>
              <p:ext uri="{D42A27DB-BD31-4B8C-83A1-F6EECF244321}">
                <p14:modId xmlns:p14="http://schemas.microsoft.com/office/powerpoint/2010/main" val="1286322260"/>
              </p:ext>
            </p:extLst>
          </p:nvPr>
        </p:nvGraphicFramePr>
        <p:xfrm>
          <a:off x="71618" y="1874639"/>
          <a:ext cx="12048763" cy="4585857"/>
        </p:xfrm>
        <a:graphic>
          <a:graphicData uri="http://schemas.openxmlformats.org/drawingml/2006/table">
            <a:tbl>
              <a:tblPr firstRow="1" bandRow="1">
                <a:tableStyleId>{5C22544A-7EE6-4342-B048-85BDC9FD1C3A}</a:tableStyleId>
              </a:tblPr>
              <a:tblGrid>
                <a:gridCol w="2683090">
                  <a:extLst>
                    <a:ext uri="{9D8B030D-6E8A-4147-A177-3AD203B41FA5}">
                      <a16:colId xmlns:a16="http://schemas.microsoft.com/office/drawing/2014/main" val="20000"/>
                    </a:ext>
                  </a:extLst>
                </a:gridCol>
                <a:gridCol w="9365673">
                  <a:extLst>
                    <a:ext uri="{9D8B030D-6E8A-4147-A177-3AD203B41FA5}">
                      <a16:colId xmlns:a16="http://schemas.microsoft.com/office/drawing/2014/main" val="20001"/>
                    </a:ext>
                  </a:extLst>
                </a:gridCol>
              </a:tblGrid>
              <a:tr h="405488">
                <a:tc>
                  <a:txBody>
                    <a:bodyPr/>
                    <a:lstStyle/>
                    <a:p>
                      <a:pPr xmlns:a="http://schemas.openxmlformats.org/drawingml/2006/main" marL="0" algn="l" defTabSz="914400" rtl="0" eaLnBrk="1" latinLnBrk="0" hangingPunct="1"/>
                      <a:r xmlns:a="http://schemas.openxmlformats.org/drawingml/2006/main">
                        <a:rPr lang="vi" sz="2000" b="1" kern="1200">
                          <a:solidFill>
                            <a:schemeClr val="lt1"/>
                          </a:solidFill>
                          <a:latin typeface="+mn-lt"/>
                          <a:ea typeface="+mn-ea"/>
                          <a:cs typeface="+mn-cs"/>
                        </a:rPr>
                        <a:t>Tài sản</a:t>
                      </a:r>
                      <a:endParaRPr xmlns:a="http://schemas.openxmlformats.org/drawingml/2006/main" lang="en-US" sz="2000" b="1" kern="1200" dirty="0">
                        <a:solidFill>
                          <a:schemeClr val="lt1"/>
                        </a:solidFill>
                        <a:latin typeface="+mn-lt"/>
                        <a:ea typeface="+mn-ea"/>
                        <a:cs typeface="+mn-cs"/>
                      </a:endParaRPr>
                    </a:p>
                  </a:txBody>
                  <a:tcPr/>
                </a:tc>
                <a:tc>
                  <a:txBody>
                    <a:bodyPr/>
                    <a:lstStyle/>
                    <a:p>
                      <a:r xmlns:a="http://schemas.openxmlformats.org/drawingml/2006/main">
                        <a:rPr lang="vi" sz="2000" dirty="0"/>
                        <a:t>Sự miêu tả</a:t>
                      </a:r>
                    </a:p>
                  </a:txBody>
                  <a:tcPr/>
                </a:tc>
                <a:extLst>
                  <a:ext uri="{0D108BD9-81ED-4DB2-BD59-A6C34878D82A}">
                    <a16:rowId xmlns:a16="http://schemas.microsoft.com/office/drawing/2014/main" val="10000"/>
                  </a:ext>
                </a:extLst>
              </a:tr>
              <a:tr h="375566">
                <a:tc>
                  <a:txBody>
                    <a:bodyPr/>
                    <a:lstStyle/>
                    <a:p>
                      <a:pPr xmlns:a="http://schemas.openxmlformats.org/drawingml/2006/main" algn="l" fontAlgn="t"/>
                      <a:r xmlns:a="http://schemas.openxmlformats.org/drawingml/2006/main">
                        <a:rPr lang="vi" sz="1800" u="none" strike="noStrike">
                          <a:effectLst/>
                        </a:rPr>
                        <a:t>Bối cảnh dữ liệu</a:t>
                      </a:r>
                      <a:endParaRPr xmlns:a="http://schemas.openxmlformats.org/drawingml/2006/main" lang="en-US" sz="1800">
                        <a:effectLst/>
                      </a:endParaRPr>
                    </a:p>
                  </a:txBody>
                  <a:tcPr/>
                </a:tc>
                <a:tc>
                  <a:txBody>
                    <a:bodyPr/>
                    <a:lstStyle/>
                    <a:p>
                      <a:pPr xmlns:a="http://schemas.openxmlformats.org/drawingml/2006/main" algn="just" fontAlgn="t"/>
                      <a:r xmlns:a="http://schemas.openxmlformats.org/drawingml/2006/main">
                        <a:rPr lang="vi" sz="1800">
                          <a:effectLst/>
                        </a:rPr>
                        <a:t>Lấy hoặc đặt bối cảnh dữ liệu cho một phần tử khi nó tham gia liên kết dữ liệu</a:t>
                      </a:r>
                    </a:p>
                  </a:txBody>
                  <a:tcPr/>
                </a:tc>
                <a:extLst>
                  <a:ext uri="{0D108BD9-81ED-4DB2-BD59-A6C34878D82A}">
                    <a16:rowId xmlns:a16="http://schemas.microsoft.com/office/drawing/2014/main" val="10003"/>
                  </a:ext>
                </a:extLst>
              </a:tr>
              <a:tr h="468082">
                <a:tc>
                  <a:txBody>
                    <a:bodyPr/>
                    <a:lstStyle/>
                    <a:p>
                      <a:pPr xmlns:a="http://schemas.openxmlformats.org/drawingml/2006/main" algn="l" fontAlgn="t"/>
                      <a:r xmlns:a="http://schemas.openxmlformats.org/drawingml/2006/main">
                        <a:rPr lang="vi" sz="1800" u="none" strike="noStrike">
                          <a:effectLst/>
                        </a:rPr>
                        <a:t>Hộp thoạiKết quả</a:t>
                      </a:r>
                      <a:endParaRPr xmlns:a="http://schemas.openxmlformats.org/drawingml/2006/main" lang="en-US" sz="1800">
                        <a:effectLst/>
                      </a:endParaRPr>
                    </a:p>
                  </a:txBody>
                  <a:tcPr/>
                </a:tc>
                <a:tc>
                  <a:txBody>
                    <a:bodyPr/>
                    <a:lstStyle/>
                    <a:p>
                      <a:pPr xmlns:a="http://schemas.openxmlformats.org/drawingml/2006/main" algn="just" fontAlgn="t"/>
                      <a:r xmlns:a="http://schemas.openxmlformats.org/drawingml/2006/main">
                        <a:rPr lang="vi" sz="1800">
                          <a:effectLst/>
                        </a:rPr>
                        <a:t>Lấy hoặc đặt giá trị kết quả của hộp thoại, là giá trị được trả về từ </a:t>
                      </a:r>
                      <a:r xmlns:a="http://schemas.openxmlformats.org/drawingml/2006/main">
                        <a:rPr lang="vi" sz="1800">
                          <a:effectLst/>
                        </a:rPr>
                        <a:t>phương thức </a:t>
                      </a:r>
                      <a:r xmlns:a="http://schemas.openxmlformats.org/drawingml/2006/main">
                        <a:rPr lang="vi" sz="1800" u="none" strike="noStrike">
                          <a:effectLst/>
                        </a:rPr>
                        <a:t>ShowDialog()</a:t>
                      </a:r>
                    </a:p>
                  </a:txBody>
                  <a:tcPr/>
                </a:tc>
                <a:extLst>
                  <a:ext uri="{0D108BD9-81ED-4DB2-BD59-A6C34878D82A}">
                    <a16:rowId xmlns:a16="http://schemas.microsoft.com/office/drawing/2014/main" val="10004"/>
                  </a:ext>
                </a:extLst>
              </a:tr>
              <a:tr h="392714">
                <a:tc>
                  <a:txBody>
                    <a:bodyPr/>
                    <a:lstStyle/>
                    <a:p>
                      <a:pPr xmlns:a="http://schemas.openxmlformats.org/drawingml/2006/main" algn="l" fontAlgn="t"/>
                      <a:r xmlns:a="http://schemas.openxmlformats.org/drawingml/2006/main">
                        <a:rPr lang="vi" sz="1800" u="none" strike="noStrike">
                          <a:effectLst/>
                        </a:rPr>
                        <a:t>Kích thướcToNội dung</a:t>
                      </a:r>
                      <a:endParaRPr xmlns:a="http://schemas.openxmlformats.org/drawingml/2006/main" lang="en-US" sz="1800">
                        <a:effectLst/>
                      </a:endParaRPr>
                    </a:p>
                  </a:txBody>
                  <a:tcPr/>
                </a:tc>
                <a:tc>
                  <a:txBody>
                    <a:bodyPr/>
                    <a:lstStyle/>
                    <a:p>
                      <a:pPr xmlns:a="http://schemas.openxmlformats.org/drawingml/2006/main" algn="just" fontAlgn="t"/>
                      <a:r xmlns:a="http://schemas.openxmlformats.org/drawingml/2006/main">
                        <a:rPr lang="vi" sz="1800">
                          <a:effectLst/>
                        </a:rPr>
                        <a:t>Quyết định xem Cửa sổ có nên tự thay đổi kích thước để tự động phù hợp với nội dung của nó hay không. Mặc định là Manual, nghĩa là cửa sổ không tự động thay đổi kích thước</a:t>
                      </a:r>
                    </a:p>
                  </a:txBody>
                  <a:tcPr/>
                </a:tc>
                <a:extLst>
                  <a:ext uri="{0D108BD9-81ED-4DB2-BD59-A6C34878D82A}">
                    <a16:rowId xmlns:a16="http://schemas.microsoft.com/office/drawing/2014/main" val="207236356"/>
                  </a:ext>
                </a:extLst>
              </a:tr>
              <a:tr h="365698">
                <a:tc>
                  <a:txBody>
                    <a:bodyPr/>
                    <a:lstStyle/>
                    <a:p>
                      <a:pPr xmlns:a="http://schemas.openxmlformats.org/drawingml/2006/main" algn="l" fontAlgn="t"/>
                      <a:r xmlns:a="http://schemas.openxmlformats.org/drawingml/2006/main">
                        <a:rPr lang="vi" sz="1800" u="none" strike="noStrike" kern="1200">
                          <a:solidFill>
                            <a:schemeClr val="dk1"/>
                          </a:solidFill>
                          <a:effectLst/>
                          <a:latin typeface="+mn-lt"/>
                          <a:ea typeface="+mn-ea"/>
                          <a:cs typeface="+mn-cs"/>
                        </a:rPr>
                        <a:t>Trên cùng</a:t>
                      </a:r>
                    </a:p>
                  </a:txBody>
                  <a:tcPr/>
                </a:tc>
                <a:tc>
                  <a:txBody>
                    <a:bodyPr/>
                    <a:lstStyle/>
                    <a:p>
                      <a:pPr xmlns:a="http://schemas.openxmlformats.org/drawingml/2006/main" algn="just" fontAlgn="t"/>
                      <a:r xmlns:a="http://schemas.openxmlformats.org/drawingml/2006/main">
                        <a:rPr lang="vi" sz="1800">
                          <a:effectLst/>
                        </a:rPr>
                        <a:t>Mặc định là sai, nhưng nếu được đặt thành true, Cửa sổ của chúng ta sẽ nằm trên các cửa sổ khác trừ khi được thu nhỏ. Chỉ hữu ích cho những tình huống đặc biệt</a:t>
                      </a:r>
                    </a:p>
                  </a:txBody>
                  <a:tcPr/>
                </a:tc>
                <a:extLst>
                  <a:ext uri="{0D108BD9-81ED-4DB2-BD59-A6C34878D82A}">
                    <a16:rowId xmlns:a16="http://schemas.microsoft.com/office/drawing/2014/main" val="4089918542"/>
                  </a:ext>
                </a:extLst>
              </a:tr>
              <a:tr h="411418">
                <a:tc>
                  <a:txBody>
                    <a:bodyPr/>
                    <a:lstStyle/>
                    <a:p>
                      <a:pPr xmlns:a="http://schemas.openxmlformats.org/drawingml/2006/main" algn="l" fontAlgn="t"/>
                      <a:r xmlns:a="http://schemas.openxmlformats.org/drawingml/2006/main">
                        <a:rPr lang="vi" sz="1800" u="none" strike="noStrike">
                          <a:effectLst/>
                        </a:rPr>
                        <a:t>Độ mờ</a:t>
                      </a:r>
                      <a:endParaRPr xmlns:a="http://schemas.openxmlformats.org/drawingml/2006/main" lang="en-US" sz="1800">
                        <a:effectLst/>
                      </a:endParaRPr>
                    </a:p>
                  </a:txBody>
                  <a:tcPr/>
                </a:tc>
                <a:tc>
                  <a:txBody>
                    <a:bodyPr/>
                    <a:lstStyle/>
                    <a:p>
                      <a:pPr xmlns:a="http://schemas.openxmlformats.org/drawingml/2006/main" algn="just" fontAlgn="t"/>
                      <a:r xmlns:a="http://schemas.openxmlformats.org/drawingml/2006/main">
                        <a:rPr lang="vi" sz="1800">
                          <a:effectLst/>
                        </a:rPr>
                        <a:t>Nhận hoặc đặt hệ số độ mờ được áp dụng cho toàn bộ </a:t>
                      </a:r>
                      <a:r xmlns:a="http://schemas.openxmlformats.org/drawingml/2006/main">
                        <a:rPr lang="vi" sz="1800" u="none" strike="noStrike">
                          <a:effectLst/>
                        </a:rPr>
                        <a:t>UIElement </a:t>
                      </a:r>
                      <a:r xmlns:a="http://schemas.openxmlformats.org/drawingml/2006/main">
                        <a:rPr lang="vi" sz="1800">
                          <a:effectLst/>
                        </a:rPr>
                        <a:t>khi nó được hiển thị trong giao diện người dùng (UI). Đây là một tài sản phụ thuộc</a:t>
                      </a:r>
                    </a:p>
                  </a:txBody>
                  <a:tcPr/>
                </a:tc>
                <a:extLst>
                  <a:ext uri="{0D108BD9-81ED-4DB2-BD59-A6C34878D82A}">
                    <a16:rowId xmlns:a16="http://schemas.microsoft.com/office/drawing/2014/main" val="2259037351"/>
                  </a:ext>
                </a:extLst>
              </a:tr>
              <a:tr h="374649">
                <a:tc>
                  <a:txBody>
                    <a:bodyPr/>
                    <a:lstStyle/>
                    <a:p>
                      <a:pPr xmlns:a="http://schemas.openxmlformats.org/drawingml/2006/main" algn="l" fontAlgn="t"/>
                      <a:r xmlns:a="http://schemas.openxmlformats.org/drawingml/2006/main">
                        <a:rPr lang="vi" sz="1800" u="none" strike="noStrike">
                          <a:effectLst/>
                        </a:rPr>
                        <a:t>Cửa sổKhởi độngVị trí</a:t>
                      </a:r>
                      <a:endParaRPr xmlns:a="http://schemas.openxmlformats.org/drawingml/2006/main" lang="en-US" sz="1800">
                        <a:effectLst/>
                      </a:endParaRPr>
                    </a:p>
                  </a:txBody>
                  <a:tcPr/>
                </a:tc>
                <a:tc>
                  <a:txBody>
                    <a:bodyPr/>
                    <a:lstStyle/>
                    <a:p>
                      <a:pPr xmlns:a="http://schemas.openxmlformats.org/drawingml/2006/main" algn="just" fontAlgn="t"/>
                      <a:r xmlns:a="http://schemas.openxmlformats.org/drawingml/2006/main">
                        <a:rPr lang="vi" sz="1800">
                          <a:effectLst/>
                        </a:rPr>
                        <a:t>Lấy hoặc đặt vị trí của cửa sổ khi hiển thị lần đầu tiên</a:t>
                      </a:r>
                    </a:p>
                  </a:txBody>
                  <a:tcPr/>
                </a:tc>
                <a:extLst>
                  <a:ext uri="{0D108BD9-81ED-4DB2-BD59-A6C34878D82A}">
                    <a16:rowId xmlns:a16="http://schemas.microsoft.com/office/drawing/2014/main" val="517965606"/>
                  </a:ext>
                </a:extLst>
              </a:tr>
              <a:tr h="434917">
                <a:tc>
                  <a:txBody>
                    <a:bodyPr/>
                    <a:lstStyle/>
                    <a:p>
                      <a:pPr xmlns:a="http://schemas.openxmlformats.org/drawingml/2006/main" algn="l" fontAlgn="t"/>
                      <a:r xmlns:a="http://schemas.openxmlformats.org/drawingml/2006/main">
                        <a:rPr lang="vi" sz="1800" u="none" strike="noStrike">
                          <a:effectLst/>
                        </a:rPr>
                        <a:t>Cửa sổTrạng thái</a:t>
                      </a:r>
                      <a:endParaRPr xmlns:a="http://schemas.openxmlformats.org/drawingml/2006/main" lang="en-US" sz="1800">
                        <a:effectLst/>
                      </a:endParaRPr>
                    </a:p>
                  </a:txBody>
                  <a:tcPr/>
                </a:tc>
                <a:tc>
                  <a:txBody>
                    <a:bodyPr/>
                    <a:lstStyle/>
                    <a:p>
                      <a:pPr xmlns:a="http://schemas.openxmlformats.org/drawingml/2006/main" algn="just" fontAlgn="t"/>
                      <a:r xmlns:a="http://schemas.openxmlformats.org/drawingml/2006/main">
                        <a:rPr lang="vi" sz="1800">
                          <a:effectLst/>
                        </a:rPr>
                        <a:t>Nhận hoặc đặt giá trị cho biết cửa sổ được khôi phục, thu nhỏ hay phóng to</a:t>
                      </a:r>
                    </a:p>
                  </a:txBody>
                  <a:tcPr/>
                </a:tc>
                <a:extLst>
                  <a:ext uri="{0D108BD9-81ED-4DB2-BD59-A6C34878D82A}">
                    <a16:rowId xmlns:a16="http://schemas.microsoft.com/office/drawing/2014/main" val="3897958109"/>
                  </a:ext>
                </a:extLst>
              </a:tr>
              <a:tr h="434917">
                <a:tc>
                  <a:txBody>
                    <a:bodyPr/>
                    <a:lstStyle/>
                    <a:p>
                      <a:pPr xmlns:a="http://schemas.openxmlformats.org/drawingml/2006/main" algn="l" fontAlgn="t"/>
                      <a:r xmlns:a="http://schemas.openxmlformats.org/drawingml/2006/main">
                        <a:rPr lang="vi" sz="1800" u="none" strike="noStrike">
                          <a:effectLst/>
                        </a:rPr>
                        <a:t>Kiểu cửa sổ</a:t>
                      </a:r>
                      <a:endParaRPr xmlns:a="http://schemas.openxmlformats.org/drawingml/2006/main" lang="en-US" sz="1800">
                        <a:effectLst/>
                      </a:endParaRPr>
                    </a:p>
                  </a:txBody>
                  <a:tcPr/>
                </a:tc>
                <a:tc>
                  <a:txBody>
                    <a:bodyPr/>
                    <a:lstStyle/>
                    <a:p>
                      <a:pPr xmlns:a="http://schemas.openxmlformats.org/drawingml/2006/main" algn="l" fontAlgn="t"/>
                      <a:r xmlns:a="http://schemas.openxmlformats.org/drawingml/2006/main">
                        <a:rPr lang="vi" sz="1800">
                          <a:effectLst/>
                        </a:rPr>
                        <a:t>Lấy hoặc đặt kiểu đường viền của cửa sổ</a:t>
                      </a:r>
                    </a:p>
                  </a:txBody>
                  <a:tcPr/>
                </a:tc>
                <a:extLst>
                  <a:ext uri="{0D108BD9-81ED-4DB2-BD59-A6C34878D82A}">
                    <a16:rowId xmlns:a16="http://schemas.microsoft.com/office/drawing/2014/main" val="1422009998"/>
                  </a:ext>
                </a:extLst>
              </a:tr>
            </a:tbl>
          </a:graphicData>
        </a:graphic>
      </p:graphicFrame>
      <p:sp>
        <p:nvSpPr>
          <p:cNvPr id="13" name="TextBox 12">
            <a:extLst>
              <a:ext uri="{FF2B5EF4-FFF2-40B4-BE49-F238E27FC236}">
                <a16:creationId xmlns:a16="http://schemas.microsoft.com/office/drawing/2014/main" id="{FB971741-669C-4C02-9532-596B9BA13185}"/>
              </a:ext>
            </a:extLst>
          </p:cNvPr>
          <p:cNvSpPr txBox="1"/>
          <p:nvPr/>
        </p:nvSpPr>
        <p:spPr>
          <a:xfrm>
            <a:off x="-20782" y="1284013"/>
            <a:ext cx="11514682" cy="618374"/>
          </a:xfrm>
          <a:prstGeom prst="rect">
            <a:avLst/>
          </a:prstGeom>
          <a:noFill/>
        </p:spPr>
        <p:txBody>
          <a:bodyPr wrap="square">
            <a:spAutoFit/>
          </a:bodyPr>
          <a:lstStyle/>
          <a:p>
            <a:pPr xmlns:a="http://schemas.openxmlformats.org/drawingml/2006/main" marL="342900" indent="-342900" algn="just">
              <a:lnSpc>
                <a:spcPct val="150000"/>
              </a:lnSpc>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Bảng sau mô tả một số thuộc tính chính:</a:t>
            </a:r>
            <a:endParaRPr xmlns:a="http://schemas.openxmlformats.org/drawingml/2006/main" lang="en-US" sz="2600" dirty="0">
              <a:solidFill>
                <a:srgbClr val="111111"/>
              </a:solidFill>
              <a:latin typeface="+mj-lt"/>
            </a:endParaRPr>
          </a:p>
        </p:txBody>
      </p:sp>
    </p:spTree>
    <p:extLst>
      <p:ext uri="{BB962C8B-B14F-4D97-AF65-F5344CB8AC3E}">
        <p14:creationId xmlns:p14="http://schemas.microsoft.com/office/powerpoint/2010/main" val="1052367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Lớp cửa sổ</a:t>
            </a:r>
            <a:endParaRPr xmlns:a="http://schemas.openxmlformats.org/drawingml/2006/main" lang="en-US" sz="4000" b="1" dirty="0"/>
          </a:p>
        </p:txBody>
      </p:sp>
      <p:graphicFrame>
        <p:nvGraphicFramePr>
          <p:cNvPr id="12" name="Table 11">
            <a:extLst>
              <a:ext uri="{FF2B5EF4-FFF2-40B4-BE49-F238E27FC236}">
                <a16:creationId xmlns:a16="http://schemas.microsoft.com/office/drawing/2014/main" id="{B173E672-6CCF-47B5-99B1-771C780457B6}"/>
              </a:ext>
            </a:extLst>
          </p:cNvPr>
          <p:cNvGraphicFramePr>
            <a:graphicFrameLocks noGrp="1"/>
          </p:cNvGraphicFramePr>
          <p:nvPr/>
        </p:nvGraphicFramePr>
        <p:xfrm>
          <a:off x="21642" y="1798323"/>
          <a:ext cx="12125331" cy="4669915"/>
        </p:xfrm>
        <a:graphic>
          <a:graphicData uri="http://schemas.openxmlformats.org/drawingml/2006/table">
            <a:tbl>
              <a:tblPr firstRow="1" bandRow="1">
                <a:tableStyleId>{5C22544A-7EE6-4342-B048-85BDC9FD1C3A}</a:tableStyleId>
              </a:tblPr>
              <a:tblGrid>
                <a:gridCol w="3485762">
                  <a:extLst>
                    <a:ext uri="{9D8B030D-6E8A-4147-A177-3AD203B41FA5}">
                      <a16:colId xmlns:a16="http://schemas.microsoft.com/office/drawing/2014/main" val="20000"/>
                    </a:ext>
                  </a:extLst>
                </a:gridCol>
                <a:gridCol w="8639569">
                  <a:extLst>
                    <a:ext uri="{9D8B030D-6E8A-4147-A177-3AD203B41FA5}">
                      <a16:colId xmlns:a16="http://schemas.microsoft.com/office/drawing/2014/main" val="20001"/>
                    </a:ext>
                  </a:extLst>
                </a:gridCol>
              </a:tblGrid>
              <a:tr h="405488">
                <a:tc>
                  <a:txBody>
                    <a:bodyPr/>
                    <a:lstStyle/>
                    <a:p>
                      <a:pPr xmlns:a="http://schemas.openxmlformats.org/drawingml/2006/main" marL="0" algn="l" defTabSz="914400" rtl="0" eaLnBrk="1" latinLnBrk="0" hangingPunct="1"/>
                      <a:r xmlns:a="http://schemas.openxmlformats.org/drawingml/2006/main">
                        <a:rPr lang="vi" sz="2000" b="1" kern="1200">
                          <a:solidFill>
                            <a:schemeClr val="lt1"/>
                          </a:solidFill>
                          <a:latin typeface="+mn-lt"/>
                          <a:ea typeface="+mn-ea"/>
                          <a:cs typeface="+mn-cs"/>
                        </a:rPr>
                        <a:t>Phương pháp</a:t>
                      </a:r>
                      <a:endParaRPr xmlns:a="http://schemas.openxmlformats.org/drawingml/2006/main" lang="en-US" sz="2000" b="1" kern="1200" dirty="0">
                        <a:solidFill>
                          <a:schemeClr val="lt1"/>
                        </a:solidFill>
                        <a:latin typeface="+mn-lt"/>
                        <a:ea typeface="+mn-ea"/>
                        <a:cs typeface="+mn-cs"/>
                      </a:endParaRPr>
                    </a:p>
                  </a:txBody>
                  <a:tcPr/>
                </a:tc>
                <a:tc>
                  <a:txBody>
                    <a:bodyPr/>
                    <a:lstStyle/>
                    <a:p>
                      <a:r xmlns:a="http://schemas.openxmlformats.org/drawingml/2006/main">
                        <a:rPr lang="vi" sz="2000" dirty="0"/>
                        <a:t>Sự miêu tả</a:t>
                      </a:r>
                    </a:p>
                  </a:txBody>
                  <a:tcPr/>
                </a:tc>
                <a:extLst>
                  <a:ext uri="{0D108BD9-81ED-4DB2-BD59-A6C34878D82A}">
                    <a16:rowId xmlns:a16="http://schemas.microsoft.com/office/drawing/2014/main" val="10000"/>
                  </a:ext>
                </a:extLst>
              </a:tr>
              <a:tr h="354145">
                <a:tc>
                  <a:txBody>
                    <a:bodyPr/>
                    <a:lstStyle/>
                    <a:p>
                      <a:pPr xmlns:a="http://schemas.openxmlformats.org/drawingml/2006/main" algn="l" fontAlgn="t"/>
                      <a:r xmlns:a="http://schemas.openxmlformats.org/drawingml/2006/main">
                        <a:rPr lang="vi" sz="1800" u="none" strike="noStrike">
                          <a:effectLst/>
                        </a:rPr>
                        <a:t>Kích hoạt()</a:t>
                      </a:r>
                      <a:endParaRPr xmlns:a="http://schemas.openxmlformats.org/drawingml/2006/main" lang="en-US" sz="1800">
                        <a:effectLst/>
                      </a:endParaRPr>
                    </a:p>
                  </a:txBody>
                  <a:tcPr/>
                </a:tc>
                <a:tc>
                  <a:txBody>
                    <a:bodyPr/>
                    <a:lstStyle/>
                    <a:p>
                      <a:pPr xmlns:a="http://schemas.openxmlformats.org/drawingml/2006/main" algn="l" fontAlgn="t"/>
                      <a:r xmlns:a="http://schemas.openxmlformats.org/drawingml/2006/main">
                        <a:rPr lang="vi" sz="1800">
                          <a:effectLst/>
                        </a:rPr>
                        <a:t>Cố gắng đưa cửa sổ lên nền trước và kích hoạt nó</a:t>
                      </a:r>
                    </a:p>
                  </a:txBody>
                  <a:tcPr/>
                </a:tc>
                <a:extLst>
                  <a:ext uri="{0D108BD9-81ED-4DB2-BD59-A6C34878D82A}">
                    <a16:rowId xmlns:a16="http://schemas.microsoft.com/office/drawing/2014/main" val="10001"/>
                  </a:ext>
                </a:extLst>
              </a:tr>
              <a:tr h="308548">
                <a:tc>
                  <a:txBody>
                    <a:bodyPr/>
                    <a:lstStyle/>
                    <a:p>
                      <a:pPr xmlns:a="http://schemas.openxmlformats.org/drawingml/2006/main" algn="l" fontAlgn="t"/>
                      <a:r xmlns:a="http://schemas.openxmlformats.org/drawingml/2006/main">
                        <a:rPr lang="vi" sz="1800" u="none" strike="noStrike">
                          <a:effectLst/>
                        </a:rPr>
                        <a:t>Thêm văn bản(Chuỗi)</a:t>
                      </a:r>
                      <a:endParaRPr xmlns:a="http://schemas.openxmlformats.org/drawingml/2006/main" lang="en-US" sz="1800">
                        <a:effectLst/>
                      </a:endParaRPr>
                    </a:p>
                  </a:txBody>
                  <a:tcPr/>
                </a:tc>
                <a:tc>
                  <a:txBody>
                    <a:bodyPr/>
                    <a:lstStyle/>
                    <a:p>
                      <a:pPr xmlns:a="http://schemas.openxmlformats.org/drawingml/2006/main" algn="l" fontAlgn="t"/>
                      <a:r xmlns:a="http://schemas.openxmlformats.org/drawingml/2006/main">
                        <a:rPr lang="vi" sz="1800">
                          <a:effectLst/>
                        </a:rPr>
                        <a:t>Thêm một chuỗi văn bản được chỉ định vào </a:t>
                      </a:r>
                      <a:r xmlns:a="http://schemas.openxmlformats.org/drawingml/2006/main">
                        <a:rPr lang="vi" sz="1800" u="none" strike="noStrike">
                          <a:effectLst/>
                        </a:rPr>
                        <a:t>ContentControl</a:t>
                      </a:r>
                      <a:endParaRPr xmlns:a="http://schemas.openxmlformats.org/drawingml/2006/main" lang="en-US" sz="1800">
                        <a:effectLst/>
                      </a:endParaRPr>
                    </a:p>
                  </a:txBody>
                  <a:tcPr/>
                </a:tc>
                <a:extLst>
                  <a:ext uri="{0D108BD9-81ED-4DB2-BD59-A6C34878D82A}">
                    <a16:rowId xmlns:a16="http://schemas.microsoft.com/office/drawing/2014/main" val="10003"/>
                  </a:ext>
                </a:extLst>
              </a:tr>
              <a:tr h="369400">
                <a:tc>
                  <a:txBody>
                    <a:bodyPr/>
                    <a:lstStyle/>
                    <a:p>
                      <a:pPr xmlns:a="http://schemas.openxmlformats.org/drawingml/2006/main" algn="l" fontAlgn="t"/>
                      <a:r xmlns:a="http://schemas.openxmlformats.org/drawingml/2006/main">
                        <a:rPr lang="vi" sz="1800" u="none" strike="noStrike">
                          <a:effectLst/>
                        </a:rPr>
                        <a:t>Đóng()</a:t>
                      </a:r>
                      <a:endParaRPr xmlns:a="http://schemas.openxmlformats.org/drawingml/2006/main" lang="en-US" sz="1800">
                        <a:effectLst/>
                      </a:endParaRPr>
                    </a:p>
                  </a:txBody>
                  <a:tcPr/>
                </a:tc>
                <a:tc>
                  <a:txBody>
                    <a:bodyPr/>
                    <a:lstStyle/>
                    <a:p>
                      <a:pPr xmlns:a="http://schemas.openxmlformats.org/drawingml/2006/main" algn="l" fontAlgn="t"/>
                      <a:r xmlns:a="http://schemas.openxmlformats.org/drawingml/2006/main">
                        <a:rPr lang="vi" sz="1800">
                          <a:effectLst/>
                        </a:rPr>
                        <a:t>Đóng một </a:t>
                      </a:r>
                      <a:r xmlns:a="http://schemas.openxmlformats.org/drawingml/2006/main">
                        <a:rPr lang="vi" sz="1800" u="none" strike="noStrike">
                          <a:effectLst/>
                        </a:rPr>
                        <a:t>cửa sổ theo cách thủ công</a:t>
                      </a:r>
                      <a:endParaRPr xmlns:a="http://schemas.openxmlformats.org/drawingml/2006/main" lang="en-US" sz="1800">
                        <a:effectLst/>
                      </a:endParaRPr>
                    </a:p>
                  </a:txBody>
                  <a:tcPr/>
                </a:tc>
                <a:extLst>
                  <a:ext uri="{0D108BD9-81ED-4DB2-BD59-A6C34878D82A}">
                    <a16:rowId xmlns:a16="http://schemas.microsoft.com/office/drawing/2014/main" val="10004"/>
                  </a:ext>
                </a:extLst>
              </a:tr>
              <a:tr h="311143">
                <a:tc>
                  <a:txBody>
                    <a:bodyPr/>
                    <a:lstStyle/>
                    <a:p>
                      <a:pPr xmlns:a="http://schemas.openxmlformats.org/drawingml/2006/main" algn="l" fontAlgn="t"/>
                      <a:r xmlns:a="http://schemas.openxmlformats.org/drawingml/2006/main">
                        <a:rPr lang="vi" sz="1800" u="none" strike="noStrike">
                          <a:effectLst/>
                        </a:rPr>
                        <a:t>Trốn()</a:t>
                      </a:r>
                      <a:endParaRPr xmlns:a="http://schemas.openxmlformats.org/drawingml/2006/main" lang="en-US" sz="1800">
                        <a:effectLst/>
                      </a:endParaRPr>
                    </a:p>
                  </a:txBody>
                  <a:tcPr/>
                </a:tc>
                <a:tc>
                  <a:txBody>
                    <a:bodyPr/>
                    <a:lstStyle/>
                    <a:p>
                      <a:pPr xmlns:a="http://schemas.openxmlformats.org/drawingml/2006/main" algn="l" fontAlgn="t"/>
                      <a:r xmlns:a="http://schemas.openxmlformats.org/drawingml/2006/main">
                        <a:rPr lang="vi" sz="1800">
                          <a:effectLst/>
                        </a:rPr>
                        <a:t>Làm cho một cửa sổ trở nên vô hình</a:t>
                      </a:r>
                    </a:p>
                  </a:txBody>
                  <a:tcPr/>
                </a:tc>
                <a:extLst>
                  <a:ext uri="{0D108BD9-81ED-4DB2-BD59-A6C34878D82A}">
                    <a16:rowId xmlns:a16="http://schemas.microsoft.com/office/drawing/2014/main" val="207236356"/>
                  </a:ext>
                </a:extLst>
              </a:tr>
              <a:tr h="365698">
                <a:tc>
                  <a:txBody>
                    <a:bodyPr/>
                    <a:lstStyle/>
                    <a:p>
                      <a:pPr xmlns:a="http://schemas.openxmlformats.org/drawingml/2006/main" algn="l" fontAlgn="t"/>
                      <a:r xmlns:a="http://schemas.openxmlformats.org/drawingml/2006/main">
                        <a:rPr lang="vi" sz="1800" u="none" strike="noStrike">
                          <a:effectLst/>
                        </a:rPr>
                        <a:t>Trình diễn()</a:t>
                      </a:r>
                      <a:endParaRPr xmlns:a="http://schemas.openxmlformats.org/drawingml/2006/main" lang="en-US" sz="1800">
                        <a:effectLst/>
                      </a:endParaRPr>
                    </a:p>
                  </a:txBody>
                  <a:tcPr/>
                </a:tc>
                <a:tc>
                  <a:txBody>
                    <a:bodyPr/>
                    <a:lstStyle/>
                    <a:p>
                      <a:pPr xmlns:a="http://schemas.openxmlformats.org/drawingml/2006/main" algn="l" fontAlgn="t"/>
                      <a:r xmlns:a="http://schemas.openxmlformats.org/drawingml/2006/main">
                        <a:rPr lang="vi" sz="1800">
                          <a:effectLst/>
                        </a:rPr>
                        <a:t>Mở một cửa sổ và quay lại mà không cần đợi cửa sổ mới mở đóng lại</a:t>
                      </a:r>
                    </a:p>
                  </a:txBody>
                  <a:tcPr/>
                </a:tc>
                <a:extLst>
                  <a:ext uri="{0D108BD9-81ED-4DB2-BD59-A6C34878D82A}">
                    <a16:rowId xmlns:a16="http://schemas.microsoft.com/office/drawing/2014/main" val="4089918542"/>
                  </a:ext>
                </a:extLst>
              </a:tr>
              <a:tr h="411418">
                <a:tc>
                  <a:txBody>
                    <a:bodyPr/>
                    <a:lstStyle/>
                    <a:p>
                      <a:pPr xmlns:a="http://schemas.openxmlformats.org/drawingml/2006/main" algn="l" fontAlgn="t"/>
                      <a:r xmlns:a="http://schemas.openxmlformats.org/drawingml/2006/main">
                        <a:rPr lang="vi" sz="1800" u="none" strike="noStrike">
                          <a:effectLst/>
                        </a:rPr>
                        <a:t>ShowDialog()</a:t>
                      </a:r>
                      <a:endParaRPr xmlns:a="http://schemas.openxmlformats.org/drawingml/2006/main" lang="en-US" sz="1800">
                        <a:effectLst/>
                      </a:endParaRPr>
                    </a:p>
                  </a:txBody>
                  <a:tcPr/>
                </a:tc>
                <a:tc>
                  <a:txBody>
                    <a:bodyPr/>
                    <a:lstStyle/>
                    <a:p>
                      <a:pPr xmlns:a="http://schemas.openxmlformats.org/drawingml/2006/main" algn="l" fontAlgn="t"/>
                      <a:r xmlns:a="http://schemas.openxmlformats.org/drawingml/2006/main">
                        <a:rPr lang="vi" sz="1800">
                          <a:effectLst/>
                        </a:rPr>
                        <a:t>Mở một cửa sổ và chỉ quay lại khi cửa sổ mới mở được đóng lại</a:t>
                      </a:r>
                    </a:p>
                  </a:txBody>
                  <a:tcPr/>
                </a:tc>
                <a:extLst>
                  <a:ext uri="{0D108BD9-81ED-4DB2-BD59-A6C34878D82A}">
                    <a16:rowId xmlns:a16="http://schemas.microsoft.com/office/drawing/2014/main" val="2259037351"/>
                  </a:ext>
                </a:extLst>
              </a:tr>
              <a:tr h="374649">
                <a:tc>
                  <a:txBody>
                    <a:bodyPr/>
                    <a:lstStyle/>
                    <a:p>
                      <a:pPr xmlns:a="http://schemas.openxmlformats.org/drawingml/2006/main" algn="l" fontAlgn="t"/>
                      <a:r xmlns:a="http://schemas.openxmlformats.org/drawingml/2006/main">
                        <a:rPr lang="vi" sz="1800" u="none" strike="noStrike">
                          <a:effectLst/>
                        </a:rPr>
                        <a:t>Trình diễn()</a:t>
                      </a:r>
                      <a:endParaRPr xmlns:a="http://schemas.openxmlformats.org/drawingml/2006/main" lang="en-US" sz="1800">
                        <a:effectLst/>
                      </a:endParaRPr>
                    </a:p>
                  </a:txBody>
                  <a:tcPr/>
                </a:tc>
                <a:tc>
                  <a:txBody>
                    <a:bodyPr/>
                    <a:lstStyle/>
                    <a:p>
                      <a:pPr xmlns:a="http://schemas.openxmlformats.org/drawingml/2006/main" algn="l" fontAlgn="t"/>
                      <a:r xmlns:a="http://schemas.openxmlformats.org/drawingml/2006/main">
                        <a:rPr lang="vi" sz="1800">
                          <a:effectLst/>
                        </a:rPr>
                        <a:t>Mở một cửa sổ và quay lại mà không cần đợi cửa sổ mới mở đóng lại</a:t>
                      </a:r>
                    </a:p>
                  </a:txBody>
                  <a:tcPr/>
                </a:tc>
                <a:extLst>
                  <a:ext uri="{0D108BD9-81ED-4DB2-BD59-A6C34878D82A}">
                    <a16:rowId xmlns:a16="http://schemas.microsoft.com/office/drawing/2014/main" val="517965606"/>
                  </a:ext>
                </a:extLst>
              </a:tr>
              <a:tr h="341801">
                <a:tc>
                  <a:txBody>
                    <a:bodyPr/>
                    <a:lstStyle/>
                    <a:p>
                      <a:pPr xmlns:a="http://schemas.openxmlformats.org/drawingml/2006/main" algn="l" fontAlgn="t"/>
                      <a:r xmlns:a="http://schemas.openxmlformats.org/drawingml/2006/main">
                        <a:rPr lang="vi" u="none" strike="noStrike">
                          <a:effectLst/>
                        </a:rPr>
                        <a:t>Cập nhậtLayout()</a:t>
                      </a:r>
                      <a:endParaRPr xmlns:a="http://schemas.openxmlformats.org/drawingml/2006/main" lang="en-US">
                        <a:effectLst/>
                      </a:endParaRPr>
                    </a:p>
                  </a:txBody>
                  <a:tcPr/>
                </a:tc>
                <a:tc>
                  <a:txBody>
                    <a:bodyPr/>
                    <a:lstStyle/>
                    <a:p>
                      <a:pPr xmlns:a="http://schemas.openxmlformats.org/drawingml/2006/main" algn="l" fontAlgn="t"/>
                      <a:r xmlns:a="http://schemas.openxmlformats.org/drawingml/2006/main">
                        <a:rPr lang="vi">
                          <a:effectLst/>
                        </a:rPr>
                        <a:t>Đảm bảo rằng tất cả các phần tử con trực quan của phần tử này đều được cập nhật chính xác cho bố cục</a:t>
                      </a:r>
                    </a:p>
                  </a:txBody>
                  <a:tcPr/>
                </a:tc>
                <a:extLst>
                  <a:ext uri="{0D108BD9-81ED-4DB2-BD59-A6C34878D82A}">
                    <a16:rowId xmlns:a16="http://schemas.microsoft.com/office/drawing/2014/main" val="3897958109"/>
                  </a:ext>
                </a:extLst>
              </a:tr>
              <a:tr h="434917">
                <a:tc>
                  <a:txBody>
                    <a:bodyPr/>
                    <a:lstStyle/>
                    <a:p>
                      <a:pPr xmlns:a="http://schemas.openxmlformats.org/drawingml/2006/main" algn="l" fontAlgn="t"/>
                      <a:r xmlns:a="http://schemas.openxmlformats.org/drawingml/2006/main">
                        <a:rPr lang="vi" u="none" strike="noStrike">
                          <a:effectLst/>
                        </a:rPr>
                        <a:t>TransformToDescendant(Trực quan)</a:t>
                      </a:r>
                      <a:endParaRPr xmlns:a="http://schemas.openxmlformats.org/drawingml/2006/main" lang="en-US">
                        <a:effectLst/>
                      </a:endParaRPr>
                    </a:p>
                  </a:txBody>
                  <a:tcPr/>
                </a:tc>
                <a:tc>
                  <a:txBody>
                    <a:bodyPr/>
                    <a:lstStyle/>
                    <a:p>
                      <a:pPr xmlns:a="http://schemas.openxmlformats.org/drawingml/2006/main" algn="l" fontAlgn="t"/>
                      <a:r xmlns:a="http://schemas.openxmlformats.org/drawingml/2006/main">
                        <a:rPr lang="vi">
                          <a:effectLst/>
                        </a:rPr>
                        <a:t>Trả về một phép biến đổi có thể được sử dụng để chuyển đổi tọa độ từ Trực </a:t>
                      </a:r>
                      <a:r xmlns:a="http://schemas.openxmlformats.org/drawingml/2006/main">
                        <a:rPr lang="vi" u="none" strike="noStrike">
                          <a:effectLst/>
                        </a:rPr>
                        <a:t>quan </a:t>
                      </a:r>
                      <a:r xmlns:a="http://schemas.openxmlformats.org/drawingml/2006/main">
                        <a:rPr lang="vi">
                          <a:effectLst/>
                        </a:rPr>
                        <a:t>sang đối tượng trực quan được chỉ định</a:t>
                      </a:r>
                    </a:p>
                  </a:txBody>
                  <a:tcPr/>
                </a:tc>
                <a:extLst>
                  <a:ext uri="{0D108BD9-81ED-4DB2-BD59-A6C34878D82A}">
                    <a16:rowId xmlns:a16="http://schemas.microsoft.com/office/drawing/2014/main" val="1422009998"/>
                  </a:ext>
                </a:extLst>
              </a:tr>
              <a:tr h="333488">
                <a:tc>
                  <a:txBody>
                    <a:bodyPr/>
                    <a:lstStyle/>
                    <a:p>
                      <a:pPr xmlns:a="http://schemas.openxmlformats.org/drawingml/2006/main" algn="l" fontAlgn="t"/>
                      <a:r xmlns:a="http://schemas.openxmlformats.org/drawingml/2006/main">
                        <a:rPr lang="vi" u="none" strike="noStrike">
                          <a:effectLst/>
                        </a:rPr>
                        <a:t>BeginStoryboard(Bảng phân cảnh)</a:t>
                      </a:r>
                      <a:endParaRPr xmlns:a="http://schemas.openxmlformats.org/drawingml/2006/main" lang="en-US">
                        <a:effectLst/>
                      </a:endParaRPr>
                    </a:p>
                  </a:txBody>
                  <a:tcPr/>
                </a:tc>
                <a:tc>
                  <a:txBody>
                    <a:bodyPr/>
                    <a:lstStyle/>
                    <a:p>
                      <a:pPr xmlns:a="http://schemas.openxmlformats.org/drawingml/2006/main" algn="l" fontAlgn="t"/>
                      <a:r xmlns:a="http://schemas.openxmlformats.org/drawingml/2006/main">
                        <a:rPr lang="vi">
                          <a:effectLst/>
                        </a:rPr>
                        <a:t>Bắt đầu chuỗi hành động có trong bảng phân cảnh được cung cấp</a:t>
                      </a:r>
                    </a:p>
                  </a:txBody>
                  <a:tcPr/>
                </a:tc>
                <a:extLst>
                  <a:ext uri="{0D108BD9-81ED-4DB2-BD59-A6C34878D82A}">
                    <a16:rowId xmlns:a16="http://schemas.microsoft.com/office/drawing/2014/main" val="3275800812"/>
                  </a:ext>
                </a:extLst>
              </a:tr>
            </a:tbl>
          </a:graphicData>
        </a:graphic>
      </p:graphicFrame>
      <p:sp>
        <p:nvSpPr>
          <p:cNvPr id="13" name="TextBox 12">
            <a:extLst>
              <a:ext uri="{FF2B5EF4-FFF2-40B4-BE49-F238E27FC236}">
                <a16:creationId xmlns:a16="http://schemas.microsoft.com/office/drawing/2014/main" id="{FB971741-669C-4C02-9532-596B9BA13185}"/>
              </a:ext>
            </a:extLst>
          </p:cNvPr>
          <p:cNvSpPr txBox="1"/>
          <p:nvPr/>
        </p:nvSpPr>
        <p:spPr>
          <a:xfrm>
            <a:off x="-75031" y="1258222"/>
            <a:ext cx="11514682" cy="618374"/>
          </a:xfrm>
          <a:prstGeom prst="rect">
            <a:avLst/>
          </a:prstGeom>
          <a:noFill/>
        </p:spPr>
        <p:txBody>
          <a:bodyPr wrap="square">
            <a:spAutoFit/>
          </a:bodyPr>
          <a:lstStyle/>
          <a:p>
            <a:pPr xmlns:a="http://schemas.openxmlformats.org/drawingml/2006/main" marL="342900" indent="-342900" algn="just">
              <a:lnSpc>
                <a:spcPct val="150000"/>
              </a:lnSpc>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Bảng sau mô tả một số phương pháp chính:</a:t>
            </a:r>
            <a:endParaRPr xmlns:a="http://schemas.openxmlformats.org/drawingml/2006/main" lang="en-US" sz="2600" dirty="0">
              <a:solidFill>
                <a:srgbClr val="111111"/>
              </a:solidFill>
              <a:latin typeface="+mj-lt"/>
            </a:endParaRPr>
          </a:p>
        </p:txBody>
      </p:sp>
    </p:spTree>
    <p:extLst>
      <p:ext uri="{BB962C8B-B14F-4D97-AF65-F5344CB8AC3E}">
        <p14:creationId xmlns:p14="http://schemas.microsoft.com/office/powerpoint/2010/main" val="1899738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2804070-F711-491B-92BF-7D4C484D19B0}"/>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itle 1">
            <a:extLst>
              <a:ext uri="{FF2B5EF4-FFF2-40B4-BE49-F238E27FC236}">
                <a16:creationId xmlns:a16="http://schemas.microsoft.com/office/drawing/2014/main" id="{A2681FCF-B028-4064-A53F-21CF26DE3259}"/>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Xác định ứng dụng</a:t>
            </a:r>
            <a:endParaRPr xmlns:a="http://schemas.openxmlformats.org/drawingml/2006/main" lang="en-US" sz="4000" b="1" dirty="0"/>
          </a:p>
        </p:txBody>
      </p:sp>
      <p:sp>
        <p:nvSpPr>
          <p:cNvPr id="10" name="TextBox 9">
            <a:extLst>
              <a:ext uri="{FF2B5EF4-FFF2-40B4-BE49-F238E27FC236}">
                <a16:creationId xmlns:a16="http://schemas.microsoft.com/office/drawing/2014/main" id="{AD461F9F-336C-4B26-9902-E40CC2D15418}"/>
              </a:ext>
            </a:extLst>
          </p:cNvPr>
          <p:cNvSpPr txBox="1"/>
          <p:nvPr/>
        </p:nvSpPr>
        <p:spPr>
          <a:xfrm>
            <a:off x="-20782" y="1476837"/>
            <a:ext cx="9887816" cy="492443"/>
          </a:xfrm>
          <a:prstGeom prst="rect">
            <a:avLst/>
          </a:prstGeom>
          <a:noFill/>
        </p:spPr>
        <p:txBody>
          <a:bodyPr wrap="square">
            <a:spAutoFit/>
          </a:bodyPr>
          <a:lstStyle/>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altLang="en-US" sz="2600">
                <a:solidFill>
                  <a:srgbClr val="111111"/>
                </a:solidFill>
                <a:latin typeface="+mj-lt"/>
              </a:rPr>
              <a:t>Visual Studio tạo tệp ứng dụng XAML chỉ định:</a:t>
            </a:r>
          </a:p>
        </p:txBody>
      </p:sp>
      <p:sp>
        <p:nvSpPr>
          <p:cNvPr id="12" name="TextBox 11">
            <a:extLst>
              <a:ext uri="{FF2B5EF4-FFF2-40B4-BE49-F238E27FC236}">
                <a16:creationId xmlns:a16="http://schemas.microsoft.com/office/drawing/2014/main" id="{50055EF6-3A03-493E-963C-43C6ABFF9DC7}"/>
              </a:ext>
            </a:extLst>
          </p:cNvPr>
          <p:cNvSpPr txBox="1"/>
          <p:nvPr/>
        </p:nvSpPr>
        <p:spPr>
          <a:xfrm>
            <a:off x="264102" y="1990062"/>
            <a:ext cx="6115050" cy="1563570"/>
          </a:xfrm>
          <a:prstGeom prst="rect">
            <a:avLst/>
          </a:prstGeom>
          <a:noFill/>
        </p:spPr>
        <p:txBody>
          <a:bodyPr wrap="square">
            <a:spAutoFit/>
          </a:bodyPr>
          <a:lstStyle/>
          <a:p>
            <a:pPr xmlns:a="http://schemas.openxmlformats.org/drawingml/2006/main" marL="514350" indent="-230188">
              <a:lnSpc>
                <a:spcPct val="110000"/>
              </a:lnSpc>
              <a:spcBef>
                <a:spcPts val="1000"/>
              </a:spcBef>
              <a:spcAft>
                <a:spcPts val="300"/>
              </a:spcAft>
              <a:buClr>
                <a:srgbClr val="973735"/>
              </a:buClr>
              <a:buSzPct val="70000"/>
              <a:buFont typeface="Wingdings" panose="05000000000000000000" pitchFamily="2" charset="2"/>
              <a:buChar char="§"/>
              <a:defRPr/>
            </a:pPr>
            <a:r xmlns:a="http://schemas.openxmlformats.org/drawingml/2006/main">
              <a:rPr lang="vi" altLang="en-US" sz="2300"/>
              <a:t>Lớp mã phía sau cho ứng dụng</a:t>
            </a:r>
          </a:p>
          <a:p>
            <a:pPr xmlns:a="http://schemas.openxmlformats.org/drawingml/2006/main" marL="514350" indent="-230188">
              <a:lnSpc>
                <a:spcPct val="110000"/>
              </a:lnSpc>
              <a:spcBef>
                <a:spcPts val="1000"/>
              </a:spcBef>
              <a:spcAft>
                <a:spcPts val="300"/>
              </a:spcAft>
              <a:buClr>
                <a:srgbClr val="973735"/>
              </a:buClr>
              <a:buSzPct val="70000"/>
              <a:buFont typeface="Wingdings" panose="05000000000000000000" pitchFamily="2" charset="2"/>
              <a:buChar char="§"/>
              <a:defRPr/>
            </a:pPr>
            <a:r xmlns:a="http://schemas.openxmlformats.org/drawingml/2006/main">
              <a:rPr lang="vi" altLang="en-US" sz="2300"/>
              <a:t>Cửa sổ hoặc trang khởi động</a:t>
            </a:r>
          </a:p>
          <a:p>
            <a:pPr xmlns:a="http://schemas.openxmlformats.org/drawingml/2006/main" marL="514350" indent="-230188">
              <a:lnSpc>
                <a:spcPct val="110000"/>
              </a:lnSpc>
              <a:spcBef>
                <a:spcPts val="1000"/>
              </a:spcBef>
              <a:spcAft>
                <a:spcPts val="300"/>
              </a:spcAft>
              <a:buClr>
                <a:srgbClr val="973735"/>
              </a:buClr>
              <a:buSzPct val="70000"/>
              <a:buFont typeface="Wingdings" panose="05000000000000000000" pitchFamily="2" charset="2"/>
              <a:buChar char="§"/>
              <a:defRPr/>
            </a:pPr>
            <a:r xmlns:a="http://schemas.openxmlformats.org/drawingml/2006/main">
              <a:rPr lang="vi" altLang="en-US" sz="2300"/>
              <a:t>Tài nguyên trên toàn ứng dụng</a:t>
            </a:r>
          </a:p>
        </p:txBody>
      </p:sp>
      <p:grpSp>
        <p:nvGrpSpPr>
          <p:cNvPr id="32" name="Group 31">
            <a:extLst>
              <a:ext uri="{FF2B5EF4-FFF2-40B4-BE49-F238E27FC236}">
                <a16:creationId xmlns:a16="http://schemas.microsoft.com/office/drawing/2014/main" id="{A80A73B4-B762-4ECA-A714-791C3AC05FB5}"/>
              </a:ext>
            </a:extLst>
          </p:cNvPr>
          <p:cNvGrpSpPr/>
          <p:nvPr/>
        </p:nvGrpSpPr>
        <p:grpSpPr>
          <a:xfrm>
            <a:off x="8666924" y="3684533"/>
            <a:ext cx="3458908" cy="2222719"/>
            <a:chOff x="8158128" y="3595196"/>
            <a:chExt cx="3799063" cy="2149952"/>
          </a:xfrm>
        </p:grpSpPr>
        <p:pic>
          <p:nvPicPr>
            <p:cNvPr id="15" name="Picture 14">
              <a:extLst>
                <a:ext uri="{FF2B5EF4-FFF2-40B4-BE49-F238E27FC236}">
                  <a16:creationId xmlns:a16="http://schemas.microsoft.com/office/drawing/2014/main" id="{AE04A094-69D0-424D-A279-9A15F254B3CF}"/>
                </a:ext>
              </a:extLst>
            </p:cNvPr>
            <p:cNvPicPr>
              <a:picLocks noChangeAspect="1"/>
            </p:cNvPicPr>
            <p:nvPr/>
          </p:nvPicPr>
          <p:blipFill>
            <a:blip r:embed="rId2"/>
            <a:stretch>
              <a:fillRect/>
            </a:stretch>
          </p:blipFill>
          <p:spPr>
            <a:xfrm>
              <a:off x="8158128" y="3595196"/>
              <a:ext cx="3799063" cy="2149952"/>
            </a:xfrm>
            <a:prstGeom prst="rect">
              <a:avLst/>
            </a:prstGeom>
          </p:spPr>
        </p:pic>
        <p:sp>
          <p:nvSpPr>
            <p:cNvPr id="17" name="Rectangle 16">
              <a:extLst>
                <a:ext uri="{FF2B5EF4-FFF2-40B4-BE49-F238E27FC236}">
                  <a16:creationId xmlns:a16="http://schemas.microsoft.com/office/drawing/2014/main" id="{3C90F711-3354-4044-A564-018CEA59C197}"/>
                </a:ext>
              </a:extLst>
            </p:cNvPr>
            <p:cNvSpPr/>
            <p:nvPr/>
          </p:nvSpPr>
          <p:spPr>
            <a:xfrm>
              <a:off x="8393409" y="4474407"/>
              <a:ext cx="1828800"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D51C368-9341-4A4F-B94D-00EA77396405}"/>
                </a:ext>
              </a:extLst>
            </p:cNvPr>
            <p:cNvSpPr/>
            <p:nvPr/>
          </p:nvSpPr>
          <p:spPr>
            <a:xfrm>
              <a:off x="8393409" y="5364109"/>
              <a:ext cx="2298836"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8">
            <a:extLst>
              <a:ext uri="{FF2B5EF4-FFF2-40B4-BE49-F238E27FC236}">
                <a16:creationId xmlns:a16="http://schemas.microsoft.com/office/drawing/2014/main" id="{824723AF-4FFC-427E-BF60-563D727DB3AE}"/>
              </a:ext>
            </a:extLst>
          </p:cNvPr>
          <p:cNvPicPr>
            <a:picLocks noChangeAspect="1"/>
          </p:cNvPicPr>
          <p:nvPr/>
        </p:nvPicPr>
        <p:blipFill>
          <a:blip r:embed="rId3"/>
          <a:stretch>
            <a:fillRect/>
          </a:stretch>
        </p:blipFill>
        <p:spPr>
          <a:xfrm>
            <a:off x="41565" y="3684533"/>
            <a:ext cx="7687888" cy="2217504"/>
          </a:xfrm>
          <a:prstGeom prst="rect">
            <a:avLst/>
          </a:prstGeom>
          <a:ln w="19050">
            <a:solidFill>
              <a:srgbClr val="FF0000"/>
            </a:solidFill>
          </a:ln>
        </p:spPr>
      </p:pic>
      <p:cxnSp>
        <p:nvCxnSpPr>
          <p:cNvPr id="30" name="Straight Arrow Connector 29">
            <a:extLst>
              <a:ext uri="{FF2B5EF4-FFF2-40B4-BE49-F238E27FC236}">
                <a16:creationId xmlns:a16="http://schemas.microsoft.com/office/drawing/2014/main" id="{A590CCA7-6319-453E-A234-514DCAB5CF37}"/>
              </a:ext>
            </a:extLst>
          </p:cNvPr>
          <p:cNvCxnSpPr>
            <a:cxnSpLocks/>
          </p:cNvCxnSpPr>
          <p:nvPr/>
        </p:nvCxnSpPr>
        <p:spPr>
          <a:xfrm>
            <a:off x="7729453" y="4593502"/>
            <a:ext cx="1151686" cy="17016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1" name="Straight Arrow Connector 30">
            <a:extLst>
              <a:ext uri="{FF2B5EF4-FFF2-40B4-BE49-F238E27FC236}">
                <a16:creationId xmlns:a16="http://schemas.microsoft.com/office/drawing/2014/main" id="{44D87382-D34C-4D1B-BA29-C3A619A18EA0}"/>
              </a:ext>
            </a:extLst>
          </p:cNvPr>
          <p:cNvCxnSpPr>
            <a:cxnSpLocks/>
          </p:cNvCxnSpPr>
          <p:nvPr/>
        </p:nvCxnSpPr>
        <p:spPr>
          <a:xfrm>
            <a:off x="4145972" y="4894566"/>
            <a:ext cx="4735167" cy="77806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9" name="Rectangle 38">
            <a:extLst>
              <a:ext uri="{FF2B5EF4-FFF2-40B4-BE49-F238E27FC236}">
                <a16:creationId xmlns:a16="http://schemas.microsoft.com/office/drawing/2014/main" id="{1D595DD4-B390-45A1-8AFB-CEB3CCE75450}"/>
              </a:ext>
            </a:extLst>
          </p:cNvPr>
          <p:cNvSpPr/>
          <p:nvPr/>
        </p:nvSpPr>
        <p:spPr>
          <a:xfrm>
            <a:off x="1179653" y="4645392"/>
            <a:ext cx="2966319" cy="2884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487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Lớp ứng dụng</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8957"/>
            <a:ext cx="12255053" cy="1692771"/>
          </a:xfrm>
          <a:prstGeom prst="rect">
            <a:avLst/>
          </a:prstGeom>
          <a:noFill/>
        </p:spPr>
        <p:txBody>
          <a:bodyPr wrap="square">
            <a:spAutoFit/>
          </a:bodyPr>
          <a:lstStyle/>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Lớp System.Windows.Application đại diện cho một phiên bản toàn cục của một ứng dụng WPF đang chạy</a:t>
            </a:r>
          </a:p>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Lớp này cung cấp một loạt các sự kiện mà chúng tôi có thể xử lý để tương tác với vòng đời của ứng dụng (chẳng hạn như OnStartup và OnExit)</a:t>
            </a:r>
          </a:p>
        </p:txBody>
      </p:sp>
      <p:pic>
        <p:nvPicPr>
          <p:cNvPr id="5" name="Picture 4">
            <a:extLst>
              <a:ext uri="{FF2B5EF4-FFF2-40B4-BE49-F238E27FC236}">
                <a16:creationId xmlns:a16="http://schemas.microsoft.com/office/drawing/2014/main" id="{A26E90FB-2368-429B-BB12-9C20D7CA9F7D}"/>
              </a:ext>
            </a:extLst>
          </p:cNvPr>
          <p:cNvPicPr>
            <a:picLocks noChangeAspect="1"/>
          </p:cNvPicPr>
          <p:nvPr/>
        </p:nvPicPr>
        <p:blipFill>
          <a:blip r:embed="rId3"/>
          <a:stretch>
            <a:fillRect/>
          </a:stretch>
        </p:blipFill>
        <p:spPr>
          <a:xfrm>
            <a:off x="269794" y="2986430"/>
            <a:ext cx="6096372" cy="3457285"/>
          </a:xfrm>
          <a:prstGeom prst="rect">
            <a:avLst/>
          </a:prstGeom>
        </p:spPr>
      </p:pic>
      <p:sp>
        <p:nvSpPr>
          <p:cNvPr id="12" name="Rectangle 11">
            <a:extLst>
              <a:ext uri="{FF2B5EF4-FFF2-40B4-BE49-F238E27FC236}">
                <a16:creationId xmlns:a16="http://schemas.microsoft.com/office/drawing/2014/main" id="{F118FC99-6B06-4F2B-86A1-F15D4F6DF3ED}"/>
              </a:ext>
            </a:extLst>
          </p:cNvPr>
          <p:cNvSpPr/>
          <p:nvPr/>
        </p:nvSpPr>
        <p:spPr>
          <a:xfrm>
            <a:off x="615073" y="4141877"/>
            <a:ext cx="5751094" cy="21342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1920B6F-CC81-4593-AB07-25BDE61356B3}"/>
              </a:ext>
            </a:extLst>
          </p:cNvPr>
          <p:cNvPicPr>
            <a:picLocks noChangeAspect="1"/>
          </p:cNvPicPr>
          <p:nvPr/>
        </p:nvPicPr>
        <p:blipFill>
          <a:blip r:embed="rId4"/>
          <a:stretch>
            <a:fillRect/>
          </a:stretch>
        </p:blipFill>
        <p:spPr>
          <a:xfrm>
            <a:off x="8037637" y="4126157"/>
            <a:ext cx="3799063" cy="2149952"/>
          </a:xfrm>
          <a:prstGeom prst="rect">
            <a:avLst/>
          </a:prstGeom>
        </p:spPr>
      </p:pic>
      <p:cxnSp>
        <p:nvCxnSpPr>
          <p:cNvPr id="14" name="Straight Arrow Connector 13">
            <a:extLst>
              <a:ext uri="{FF2B5EF4-FFF2-40B4-BE49-F238E27FC236}">
                <a16:creationId xmlns:a16="http://schemas.microsoft.com/office/drawing/2014/main" id="{33F2852C-4B7E-4B15-9BAE-7B09E946561C}"/>
              </a:ext>
            </a:extLst>
          </p:cNvPr>
          <p:cNvCxnSpPr>
            <a:cxnSpLocks/>
          </p:cNvCxnSpPr>
          <p:nvPr/>
        </p:nvCxnSpPr>
        <p:spPr>
          <a:xfrm>
            <a:off x="6366166" y="5275099"/>
            <a:ext cx="2195943" cy="19394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Rectangle 18">
            <a:extLst>
              <a:ext uri="{FF2B5EF4-FFF2-40B4-BE49-F238E27FC236}">
                <a16:creationId xmlns:a16="http://schemas.microsoft.com/office/drawing/2014/main" id="{7326F4FD-5D1E-474B-A4FE-88F3FC0155D4}"/>
              </a:ext>
            </a:extLst>
          </p:cNvPr>
          <p:cNvSpPr/>
          <p:nvPr/>
        </p:nvSpPr>
        <p:spPr>
          <a:xfrm>
            <a:off x="8551719" y="5295881"/>
            <a:ext cx="1828800" cy="329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55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xmlns:a="http://schemas.openxmlformats.org/drawingml/2006/main">
              <a:rPr lang="vi" sz="4000" b="1"/>
              <a:t>Nền tảng trình bày Windows là gì?</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353399"/>
            <a:ext cx="12255053" cy="5127301"/>
          </a:xfrm>
          <a:prstGeom prst="rect">
            <a:avLst/>
          </a:prstGeom>
          <a:noFill/>
        </p:spPr>
        <p:txBody>
          <a:bodyPr wrap="square">
            <a:spAutoFit/>
          </a:bodyPr>
          <a:lstStyle/>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Windows Present Foundation (WPF) là một khung giao diện người dùng tạo ra các ứng dụng máy tính để bàn</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Nền tảng phát triển WPF hỗ trợ một loạt các tính năng phát triển ứng dụng, bao gồm mô hình ứng dụng, tài nguyên, điều khiển, đồ họa, bố cục, liên kết dữ liệu, tài liệu và bảo mật</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Framework này là một phần của .NET, vì vậy nếu trước đây chúng ta đã xây dựng các ứng dụng với .NET bằng ASP.NET hoặc Windows Forms thì trải nghiệm lập trình sẽ quen thuộc</a:t>
            </a:r>
          </a:p>
        </p:txBody>
      </p:sp>
    </p:spTree>
    <p:extLst>
      <p:ext uri="{BB962C8B-B14F-4D97-AF65-F5344CB8AC3E}">
        <p14:creationId xmlns:p14="http://schemas.microsoft.com/office/powerpoint/2010/main" val="3522087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50</a:t>
            </a:fld>
            <a:endParaRPr lang="en-US" dirty="0"/>
          </a:p>
        </p:txBody>
      </p:sp>
      <p:graphicFrame>
        <p:nvGraphicFramePr>
          <p:cNvPr id="6" name="Table 5">
            <a:extLst>
              <a:ext uri="{FF2B5EF4-FFF2-40B4-BE49-F238E27FC236}">
                <a16:creationId xmlns:a16="http://schemas.microsoft.com/office/drawing/2014/main" id="{31A112F0-8B85-454D-8560-B0DBA5C26135}"/>
              </a:ext>
            </a:extLst>
          </p:cNvPr>
          <p:cNvGraphicFramePr>
            <a:graphicFrameLocks noGrp="1"/>
          </p:cNvGraphicFramePr>
          <p:nvPr>
            <p:extLst>
              <p:ext uri="{D42A27DB-BD31-4B8C-83A1-F6EECF244321}">
                <p14:modId xmlns:p14="http://schemas.microsoft.com/office/powerpoint/2010/main" val="3996866282"/>
              </p:ext>
            </p:extLst>
          </p:nvPr>
        </p:nvGraphicFramePr>
        <p:xfrm>
          <a:off x="0" y="2060721"/>
          <a:ext cx="12048763" cy="4210659"/>
        </p:xfrm>
        <a:graphic>
          <a:graphicData uri="http://schemas.openxmlformats.org/drawingml/2006/table">
            <a:tbl>
              <a:tblPr firstRow="1" bandRow="1">
                <a:tableStyleId>{5C22544A-7EE6-4342-B048-85BDC9FD1C3A}</a:tableStyleId>
              </a:tblPr>
              <a:tblGrid>
                <a:gridCol w="1849581">
                  <a:extLst>
                    <a:ext uri="{9D8B030D-6E8A-4147-A177-3AD203B41FA5}">
                      <a16:colId xmlns:a16="http://schemas.microsoft.com/office/drawing/2014/main" val="20000"/>
                    </a:ext>
                  </a:extLst>
                </a:gridCol>
                <a:gridCol w="10199182">
                  <a:extLst>
                    <a:ext uri="{9D8B030D-6E8A-4147-A177-3AD203B41FA5}">
                      <a16:colId xmlns:a16="http://schemas.microsoft.com/office/drawing/2014/main" val="20001"/>
                    </a:ext>
                  </a:extLst>
                </a:gridCol>
              </a:tblGrid>
              <a:tr h="442020">
                <a:tc>
                  <a:txBody>
                    <a:bodyPr/>
                    <a:lstStyle/>
                    <a:p>
                      <a:pPr xmlns:a="http://schemas.openxmlformats.org/drawingml/2006/main" marL="0" algn="l" defTabSz="914400" rtl="0" eaLnBrk="1" latinLnBrk="0" hangingPunct="1"/>
                      <a:r xmlns:a="http://schemas.openxmlformats.org/drawingml/2006/main">
                        <a:rPr lang="vi" sz="2000" b="1" kern="1200">
                          <a:solidFill>
                            <a:schemeClr val="lt1"/>
                          </a:solidFill>
                          <a:latin typeface="+mn-lt"/>
                          <a:ea typeface="+mn-ea"/>
                          <a:cs typeface="+mn-cs"/>
                        </a:rPr>
                        <a:t>Tài sản</a:t>
                      </a:r>
                      <a:endParaRPr xmlns:a="http://schemas.openxmlformats.org/drawingml/2006/main" lang="en-US" sz="2000" b="1" kern="1200" dirty="0">
                        <a:solidFill>
                          <a:schemeClr val="lt1"/>
                        </a:solidFill>
                        <a:latin typeface="+mn-lt"/>
                        <a:ea typeface="+mn-ea"/>
                        <a:cs typeface="+mn-cs"/>
                      </a:endParaRPr>
                    </a:p>
                  </a:txBody>
                  <a:tcPr/>
                </a:tc>
                <a:tc>
                  <a:txBody>
                    <a:bodyPr/>
                    <a:lstStyle/>
                    <a:p>
                      <a:r xmlns:a="http://schemas.openxmlformats.org/drawingml/2006/main">
                        <a:rPr lang="vi" sz="2000" dirty="0"/>
                        <a:t>Sự miêu tả</a:t>
                      </a:r>
                    </a:p>
                  </a:txBody>
                  <a:tcPr/>
                </a:tc>
                <a:extLst>
                  <a:ext uri="{0D108BD9-81ED-4DB2-BD59-A6C34878D82A}">
                    <a16:rowId xmlns:a16="http://schemas.microsoft.com/office/drawing/2014/main" val="10000"/>
                  </a:ext>
                </a:extLst>
              </a:tr>
              <a:tr h="714034">
                <a:tc>
                  <a:txBody>
                    <a:bodyPr/>
                    <a:lstStyle/>
                    <a:p>
                      <a:pPr xmlns:a="http://schemas.openxmlformats.org/drawingml/2006/main" fontAlgn="t"/>
                      <a:r xmlns:a="http://schemas.openxmlformats.org/drawingml/2006/main">
                        <a:rPr lang="vi"/>
                        <a:t>Hiện hành</a:t>
                      </a:r>
                      <a:endParaRPr xmlns:a="http://schemas.openxmlformats.org/drawingml/2006/main" lang="en-US" sz="1800">
                        <a:solidFill>
                          <a:srgbClr val="414141"/>
                        </a:solidFill>
                        <a:effectLst/>
                      </a:endParaRPr>
                    </a:p>
                  </a:txBody>
                  <a:tcPr anchor="ctr"/>
                </a:tc>
                <a:tc>
                  <a:txBody>
                    <a:bodyPr/>
                    <a:lstStyle/>
                    <a:p>
                      <a:pPr xmlns:a="http://schemas.openxmlformats.org/drawingml/2006/main" algn="just" fontAlgn="t"/>
                      <a:r xmlns:a="http://schemas.openxmlformats.org/drawingml/2006/main">
                        <a:rPr lang="vi"/>
                        <a:t>Thuộc tính tĩnh này cho phép chúng ta có quyền truy cập vào đối tượng Ứng dụng đang chạy từ bất kỳ đâu trong mã của chúng ta. Điều này có thể hữu ích khi một cửa sổ hoặc hộp thoại cần có quyền truy cập vào đối tượng Ứng dụng đã tạo ra nó, thường là để truy cập các biến và chức năng trên toàn ứng dụng</a:t>
                      </a:r>
                      <a:endParaRPr xmlns:a="http://schemas.openxmlformats.org/drawingml/2006/main" lang="en-US" sz="1800">
                        <a:solidFill>
                          <a:srgbClr val="414141"/>
                        </a:solidFill>
                        <a:effectLst/>
                      </a:endParaRPr>
                    </a:p>
                  </a:txBody>
                  <a:tcPr anchor="ctr"/>
                </a:tc>
                <a:extLst>
                  <a:ext uri="{0D108BD9-81ED-4DB2-BD59-A6C34878D82A}">
                    <a16:rowId xmlns:a16="http://schemas.microsoft.com/office/drawing/2014/main" val="10001"/>
                  </a:ext>
                </a:extLst>
              </a:tr>
              <a:tr h="603568">
                <a:tc>
                  <a:txBody>
                    <a:bodyPr/>
                    <a:lstStyle/>
                    <a:p>
                      <a:pPr xmlns:a="http://schemas.openxmlformats.org/drawingml/2006/main" fontAlgn="t"/>
                      <a:r xmlns:a="http://schemas.openxmlformats.org/drawingml/2006/main">
                        <a:rPr lang="vi"/>
                        <a:t>Cửa sổ chính</a:t>
                      </a:r>
                      <a:endParaRPr xmlns:a="http://schemas.openxmlformats.org/drawingml/2006/main" lang="en-US" sz="1800">
                        <a:solidFill>
                          <a:srgbClr val="414141"/>
                        </a:solidFill>
                        <a:effectLst/>
                      </a:endParaRPr>
                    </a:p>
                  </a:txBody>
                  <a:tcPr anchor="ctr"/>
                </a:tc>
                <a:tc>
                  <a:txBody>
                    <a:bodyPr/>
                    <a:lstStyle/>
                    <a:p>
                      <a:pPr xmlns:a="http://schemas.openxmlformats.org/drawingml/2006/main" algn="just" fontAlgn="t"/>
                      <a:r xmlns:a="http://schemas.openxmlformats.org/drawingml/2006/main">
                        <a:rPr lang="vi"/>
                        <a:t>Thuộc tính này cho phép chúng ta lập trình lấy hoặc đặt cửa sổ chính của ứng dụng</a:t>
                      </a:r>
                      <a:endParaRPr xmlns:a="http://schemas.openxmlformats.org/drawingml/2006/main"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696191">
                <a:tc>
                  <a:txBody>
                    <a:bodyPr/>
                    <a:lstStyle/>
                    <a:p>
                      <a:pPr xmlns:a="http://schemas.openxmlformats.org/drawingml/2006/main" fontAlgn="t"/>
                      <a:r xmlns:a="http://schemas.openxmlformats.org/drawingml/2006/main">
                        <a:rPr lang="vi"/>
                        <a:t>Của cải</a:t>
                      </a:r>
                      <a:endParaRPr xmlns:a="http://schemas.openxmlformats.org/drawingml/2006/main" lang="en-US" sz="1800">
                        <a:solidFill>
                          <a:srgbClr val="414141"/>
                        </a:solidFill>
                        <a:effectLst/>
                      </a:endParaRPr>
                    </a:p>
                  </a:txBody>
                  <a:tcPr anchor="ctr"/>
                </a:tc>
                <a:tc>
                  <a:txBody>
                    <a:bodyPr/>
                    <a:lstStyle/>
                    <a:p>
                      <a:pPr xmlns:a="http://schemas.openxmlformats.org/drawingml/2006/main" algn="just" fontAlgn="t"/>
                      <a:r xmlns:a="http://schemas.openxmlformats.org/drawingml/2006/main">
                        <a:rPr lang="vi"/>
                        <a:t>Thuộc tính này cho phép chúng ta thiết lập và lấy dữ liệu có thể truy cập được trong tất cả các khía cạnh của ứng dụng WPF (cửa sổ, hộp thoại, v.v.)</a:t>
                      </a:r>
                      <a:endParaRPr xmlns:a="http://schemas.openxmlformats.org/drawingml/2006/main"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513310">
                <a:tc>
                  <a:txBody>
                    <a:bodyPr/>
                    <a:lstStyle/>
                    <a:p>
                      <a:pPr xmlns:a="http://schemas.openxmlformats.org/drawingml/2006/main" fontAlgn="t"/>
                      <a:r xmlns:a="http://schemas.openxmlformats.org/drawingml/2006/main">
                        <a:rPr lang="vi"/>
                        <a:t>Khởi độngUri</a:t>
                      </a:r>
                      <a:endParaRPr xmlns:a="http://schemas.openxmlformats.org/drawingml/2006/main" lang="en-US" sz="1800">
                        <a:solidFill>
                          <a:srgbClr val="414141"/>
                        </a:solidFill>
                        <a:effectLst/>
                      </a:endParaRPr>
                    </a:p>
                  </a:txBody>
                  <a:tcPr anchor="ctr"/>
                </a:tc>
                <a:tc>
                  <a:txBody>
                    <a:bodyPr/>
                    <a:lstStyle/>
                    <a:p>
                      <a:pPr xmlns:a="http://schemas.openxmlformats.org/drawingml/2006/main" algn="just" fontAlgn="t"/>
                      <a:r xmlns:a="http://schemas.openxmlformats.org/drawingml/2006/main">
                        <a:rPr lang="vi"/>
                        <a:t>Thuộc tính này nhận hoặc đặt URI chỉ định cửa sổ hoặc trang sẽ tự động mở khi ứng dụng khởi động</a:t>
                      </a:r>
                      <a:endParaRPr xmlns:a="http://schemas.openxmlformats.org/drawingml/2006/main"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714034">
                <a:tc>
                  <a:txBody>
                    <a:bodyPr/>
                    <a:lstStyle/>
                    <a:p>
                      <a:pPr xmlns:a="http://schemas.openxmlformats.org/drawingml/2006/main" fontAlgn="t"/>
                      <a:r xmlns:a="http://schemas.openxmlformats.org/drawingml/2006/main">
                        <a:rPr lang="vi"/>
                        <a:t>các cửa sổ</a:t>
                      </a:r>
                      <a:endParaRPr xmlns:a="http://schemas.openxmlformats.org/drawingml/2006/main" lang="en-US" sz="1800">
                        <a:solidFill>
                          <a:srgbClr val="414141"/>
                        </a:solidFill>
                        <a:effectLst/>
                      </a:endParaRPr>
                    </a:p>
                  </a:txBody>
                  <a:tcPr anchor="ctr"/>
                </a:tc>
                <a:tc>
                  <a:txBody>
                    <a:bodyPr/>
                    <a:lstStyle/>
                    <a:p>
                      <a:pPr xmlns:a="http://schemas.openxmlformats.org/drawingml/2006/main" algn="just" fontAlgn="t"/>
                      <a:r xmlns:a="http://schemas.openxmlformats.org/drawingml/2006/main">
                        <a:rPr lang="vi"/>
                        <a:t>Thuộc tính này trả về kiểu WindowCollection, cung cấp quyền truy cập vào từng cửa sổ được tạo từ luồng đã tạo đối tượng Ứng dụng. Điều này có thể hữu ích khi chúng ta muốn lặp qua từng cửa sổ đang mở của ứng dụng và thay đổi trạng thái của nó (chẳng hạn như thu nhỏ tất cả các cửa sổ)</a:t>
                      </a:r>
                      <a:endParaRPr xmlns:a="http://schemas.openxmlformats.org/drawingml/2006/main" lang="en-US" sz="1800" kern="1200">
                        <a:solidFill>
                          <a:schemeClr val="dk1"/>
                        </a:solidFill>
                        <a:latin typeface="+mn-lt"/>
                        <a:ea typeface="+mn-ea"/>
                        <a:cs typeface="+mn-cs"/>
                      </a:endParaRPr>
                    </a:p>
                  </a:txBody>
                  <a:tcPr anchor="ctr"/>
                </a:tc>
                <a:extLst>
                  <a:ext uri="{0D108BD9-81ED-4DB2-BD59-A6C34878D82A}">
                    <a16:rowId xmlns:a16="http://schemas.microsoft.com/office/drawing/2014/main" val="207236356"/>
                  </a:ext>
                </a:extLst>
              </a:tr>
            </a:tbl>
          </a:graphicData>
        </a:graphic>
      </p:graphicFrame>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Lớp ứng dụng</a:t>
            </a:r>
            <a:endParaRPr xmlns:a="http://schemas.openxmlformats.org/drawingml/2006/main"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51955" y="1408248"/>
            <a:ext cx="9142091" cy="618374"/>
          </a:xfrm>
          <a:prstGeom prst="rect">
            <a:avLst/>
          </a:prstGeom>
          <a:noFill/>
        </p:spPr>
        <p:txBody>
          <a:bodyPr wrap="square">
            <a:spAutoFit/>
          </a:bodyPr>
          <a:lstStyle/>
          <a:p>
            <a:pPr xmlns:a="http://schemas.openxmlformats.org/drawingml/2006/main" marL="342900" indent="-342900" algn="just">
              <a:lnSpc>
                <a:spcPct val="150000"/>
              </a:lnSpc>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Bảng sau mô tả một số thuộc tính chính:</a:t>
            </a:r>
            <a:endParaRPr xmlns:a="http://schemas.openxmlformats.org/drawingml/2006/main" lang="en-US" sz="2600" dirty="0">
              <a:solidFill>
                <a:srgbClr val="111111"/>
              </a:solidFill>
              <a:latin typeface="+mj-lt"/>
            </a:endParaRPr>
          </a:p>
        </p:txBody>
      </p:sp>
    </p:spTree>
    <p:extLst>
      <p:ext uri="{BB962C8B-B14F-4D97-AF65-F5344CB8AC3E}">
        <p14:creationId xmlns:p14="http://schemas.microsoft.com/office/powerpoint/2010/main" val="443939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4233" y="2241458"/>
            <a:ext cx="10333702"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000" b="1">
                <a:latin typeface="Arial" panose="020B0604020202020204" pitchFamily="34" charset="0"/>
                <a:cs typeface="Arial" panose="020B0604020202020204" pitchFamily="34" charset="0"/>
              </a:rPr>
              <a:t> </a:t>
            </a: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Điều khiển và bố cục trong WPF</a:t>
            </a:r>
            <a:endParaRPr xmlns:a="http://schemas.openxmlformats.org/drawingml/2006/main"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41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3" y="720006"/>
            <a:ext cx="11624561" cy="575433"/>
          </a:xfrm>
        </p:spPr>
        <p:txBody>
          <a:bodyPr>
            <a:noAutofit/>
          </a:bodyPr>
          <a:lstStyle/>
          <a:p>
            <a:r xmlns:a="http://schemas.openxmlformats.org/drawingml/2006/main">
              <a:rPr lang="vi" sz="4000" b="1"/>
              <a:t>System.Windows.Controls.Control</a:t>
            </a:r>
            <a:endParaRPr xmlns:a="http://schemas.openxmlformats.org/drawingml/2006/main" lang="en-US" sz="4000" b="1" dirty="0"/>
          </a:p>
        </p:txBody>
      </p:sp>
      <p:sp>
        <p:nvSpPr>
          <p:cNvPr id="9" name="TextBox 8">
            <a:extLst>
              <a:ext uri="{FF2B5EF4-FFF2-40B4-BE49-F238E27FC236}">
                <a16:creationId xmlns:a16="http://schemas.microsoft.com/office/drawing/2014/main" id="{55B365E7-262A-41D9-AA3A-5E030E12F922}"/>
              </a:ext>
            </a:extLst>
          </p:cNvPr>
          <p:cNvSpPr txBox="1"/>
          <p:nvPr/>
        </p:nvSpPr>
        <p:spPr>
          <a:xfrm>
            <a:off x="-73695" y="1417936"/>
            <a:ext cx="12095019" cy="5127301"/>
          </a:xfrm>
          <a:prstGeom prst="rect">
            <a:avLst/>
          </a:prstGeom>
          <a:noFill/>
        </p:spPr>
        <p:txBody>
          <a:bodyPr wrap="square">
            <a:spAutoFit/>
          </a:bodyPr>
          <a:lstStyle/>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Đại diện cho lớp cơ sở cho các thành phần giao diện người dùng (UI) sử dụng ControlTemplate để xác định giao diện của chúng</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Thuộc tính Mẫu, là ControlTemplate, chỉ định hình thức của Điều khiển. Nếu chúng ta muốn thay đổi giao diện của điều khiển nhưng vẫn giữ nguyên chức năng của nó, chúng ta nên xem xét việc tạo ControlTemplate mới thay vì tạo một lớp mới</a:t>
            </a:r>
          </a:p>
          <a:p>
            <a:pPr xmlns:a="http://schemas.openxmlformats.org/drawingml/2006/main"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Lớp Control là lớp cơ sở cho nhiều điều khiển mà chúng ta thêm vào ứng dụng như TextBlock, Button, ListBox, v.v.</a:t>
            </a:r>
          </a:p>
        </p:txBody>
      </p:sp>
    </p:spTree>
    <p:extLst>
      <p:ext uri="{BB962C8B-B14F-4D97-AF65-F5344CB8AC3E}">
        <p14:creationId xmlns:p14="http://schemas.microsoft.com/office/powerpoint/2010/main" val="16470970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33902C-5E81-4056-8AFF-F6B74A9F2AE8}"/>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7" name="Title 1">
            <a:extLst>
              <a:ext uri="{FF2B5EF4-FFF2-40B4-BE49-F238E27FC236}">
                <a16:creationId xmlns:a16="http://schemas.microsoft.com/office/drawing/2014/main" id="{4173BFC9-FA3C-4B2E-A03E-38EA4E417FB4}"/>
              </a:ext>
            </a:extLst>
          </p:cNvPr>
          <p:cNvSpPr>
            <a:spLocks noGrp="1"/>
          </p:cNvSpPr>
          <p:nvPr>
            <p:ph type="title"/>
          </p:nvPr>
        </p:nvSpPr>
        <p:spPr>
          <a:xfrm>
            <a:off x="396763" y="720006"/>
            <a:ext cx="11624561" cy="575433"/>
          </a:xfrm>
        </p:spPr>
        <p:txBody>
          <a:bodyPr>
            <a:noAutofit/>
          </a:bodyPr>
          <a:lstStyle/>
          <a:p>
            <a:r xmlns:a="http://schemas.openxmlformats.org/drawingml/2006/main">
              <a:rPr lang="vi" sz="4000" b="1"/>
              <a:t>System.Windows.Controls.Control</a:t>
            </a:r>
            <a:endParaRPr xmlns:a="http://schemas.openxmlformats.org/drawingml/2006/main" lang="en-US" sz="4000" b="1" dirty="0"/>
          </a:p>
        </p:txBody>
      </p:sp>
      <p:graphicFrame>
        <p:nvGraphicFramePr>
          <p:cNvPr id="6" name="Table 5">
            <a:extLst>
              <a:ext uri="{FF2B5EF4-FFF2-40B4-BE49-F238E27FC236}">
                <a16:creationId xmlns:a16="http://schemas.microsoft.com/office/drawing/2014/main" id="{CCD3FD42-56E0-4332-A916-87D4C123E049}"/>
              </a:ext>
            </a:extLst>
          </p:cNvPr>
          <p:cNvGraphicFramePr>
            <a:graphicFrameLocks noGrp="1"/>
          </p:cNvGraphicFramePr>
          <p:nvPr>
            <p:extLst>
              <p:ext uri="{D42A27DB-BD31-4B8C-83A1-F6EECF244321}">
                <p14:modId xmlns:p14="http://schemas.microsoft.com/office/powerpoint/2010/main" val="2553282975"/>
              </p:ext>
            </p:extLst>
          </p:nvPr>
        </p:nvGraphicFramePr>
        <p:xfrm>
          <a:off x="200722" y="2210101"/>
          <a:ext cx="11820602" cy="4149136"/>
        </p:xfrm>
        <a:graphic>
          <a:graphicData uri="http://schemas.openxmlformats.org/drawingml/2006/table">
            <a:tbl>
              <a:tblPr firstRow="1" bandRow="1">
                <a:tableStyleId>{5C22544A-7EE6-4342-B048-85BDC9FD1C3A}</a:tableStyleId>
              </a:tblPr>
              <a:tblGrid>
                <a:gridCol w="5549006">
                  <a:extLst>
                    <a:ext uri="{9D8B030D-6E8A-4147-A177-3AD203B41FA5}">
                      <a16:colId xmlns:a16="http://schemas.microsoft.com/office/drawing/2014/main" val="20000"/>
                    </a:ext>
                  </a:extLst>
                </a:gridCol>
                <a:gridCol w="6271596">
                  <a:extLst>
                    <a:ext uri="{9D8B030D-6E8A-4147-A177-3AD203B41FA5}">
                      <a16:colId xmlns:a16="http://schemas.microsoft.com/office/drawing/2014/main" val="20001"/>
                    </a:ext>
                  </a:extLst>
                </a:gridCol>
              </a:tblGrid>
              <a:tr h="433592">
                <a:tc>
                  <a:txBody>
                    <a:bodyPr/>
                    <a:lstStyle/>
                    <a:p>
                      <a:pPr xmlns:a="http://schemas.openxmlformats.org/drawingml/2006/main" marL="0" algn="l" defTabSz="914400" rtl="0" eaLnBrk="1" latinLnBrk="0" hangingPunct="1"/>
                      <a:r xmlns:a="http://schemas.openxmlformats.org/drawingml/2006/main">
                        <a:rPr lang="vi" sz="2000" b="1" kern="1200">
                          <a:solidFill>
                            <a:schemeClr val="lt1"/>
                          </a:solidFill>
                          <a:latin typeface="+mn-lt"/>
                          <a:ea typeface="+mn-ea"/>
                          <a:cs typeface="+mn-cs"/>
                        </a:rPr>
                        <a:t>Các thành viên</a:t>
                      </a:r>
                      <a:endParaRPr xmlns:a="http://schemas.openxmlformats.org/drawingml/2006/main" lang="en-US" sz="2000" b="1" kern="1200" dirty="0">
                        <a:solidFill>
                          <a:schemeClr val="lt1"/>
                        </a:solidFill>
                        <a:latin typeface="+mn-lt"/>
                        <a:ea typeface="+mn-ea"/>
                        <a:cs typeface="+mn-cs"/>
                      </a:endParaRPr>
                    </a:p>
                  </a:txBody>
                  <a:tcPr/>
                </a:tc>
                <a:tc>
                  <a:txBody>
                    <a:bodyPr/>
                    <a:lstStyle/>
                    <a:p>
                      <a:r xmlns:a="http://schemas.openxmlformats.org/drawingml/2006/main">
                        <a:rPr lang="vi" sz="2000" dirty="0"/>
                        <a:t>Sự miêu tả</a:t>
                      </a:r>
                    </a:p>
                  </a:txBody>
                  <a:tcPr/>
                </a:tc>
                <a:extLst>
                  <a:ext uri="{0D108BD9-81ED-4DB2-BD59-A6C34878D82A}">
                    <a16:rowId xmlns:a16="http://schemas.microsoft.com/office/drawing/2014/main" val="10000"/>
                  </a:ext>
                </a:extLst>
              </a:tr>
              <a:tr h="1271107">
                <a:tc>
                  <a:txBody>
                    <a:bodyPr/>
                    <a:lstStyle/>
                    <a:p>
                      <a:pPr xmlns:a="http://schemas.openxmlformats.org/drawingml/2006/main" algn="l" fontAlgn="t"/>
                      <a:r xmlns:a="http://schemas.openxmlformats.org/drawingml/2006/main">
                        <a:rPr lang="vi"/>
                        <a:t>Nền, Tiền cảnh, BorderBrush, BorderThickness, Padding, HorizontalContentAlignment, VerticalContentAlignment</a:t>
                      </a:r>
                      <a:endParaRPr xmlns:a="http://schemas.openxmlformats.org/drawingml/2006/main" lang="en-US" sz="1800">
                        <a:effectLst/>
                      </a:endParaRPr>
                    </a:p>
                  </a:txBody>
                  <a:tcPr/>
                </a:tc>
                <a:tc>
                  <a:txBody>
                    <a:bodyPr/>
                    <a:lstStyle/>
                    <a:p>
                      <a:pPr xmlns:a="http://schemas.openxmlformats.org/drawingml/2006/main" algn="l" fontAlgn="t"/>
                      <a:r xmlns:a="http://schemas.openxmlformats.org/drawingml/2006/main">
                        <a:rPr lang="vi" sz="1800">
                          <a:effectLst/>
                        </a:rPr>
                        <a:t>Những thuộc tính này cho phép chúng ta thiết lập cơ bản</a:t>
                      </a:r>
                    </a:p>
                    <a:p>
                      <a:pPr xmlns:a="http://schemas.openxmlformats.org/drawingml/2006/main" algn="l" fontAlgn="t"/>
                      <a:r xmlns:a="http://schemas.openxmlformats.org/drawingml/2006/main">
                        <a:rPr lang="vi" sz="1800">
                          <a:effectLst/>
                        </a:rPr>
                        <a:t>cài đặt liên quan đến cách điều khiển sẽ như thế nào</a:t>
                      </a:r>
                    </a:p>
                    <a:p>
                      <a:pPr xmlns:a="http://schemas.openxmlformats.org/drawingml/2006/main" algn="l" fontAlgn="t"/>
                      <a:r xmlns:a="http://schemas.openxmlformats.org/drawingml/2006/main">
                        <a:rPr lang="vi" sz="1800">
                          <a:effectLst/>
                        </a:rPr>
                        <a:t>được hiển thị và định vị</a:t>
                      </a:r>
                    </a:p>
                  </a:txBody>
                  <a:tcPr/>
                </a:tc>
                <a:extLst>
                  <a:ext uri="{0D108BD9-81ED-4DB2-BD59-A6C34878D82A}">
                    <a16:rowId xmlns:a16="http://schemas.microsoft.com/office/drawing/2014/main" val="10001"/>
                  </a:ext>
                </a:extLst>
              </a:tr>
              <a:tr h="391110">
                <a:tc>
                  <a:txBody>
                    <a:bodyPr/>
                    <a:lstStyle/>
                    <a:p>
                      <a:pPr xmlns:a="http://schemas.openxmlformats.org/drawingml/2006/main" algn="l" fontAlgn="t"/>
                      <a:r xmlns:a="http://schemas.openxmlformats.org/drawingml/2006/main">
                        <a:rPr lang="vi"/>
                        <a:t>FontFamily, FontSize, FontStretch, FontWeight</a:t>
                      </a:r>
                      <a:endParaRPr xmlns:a="http://schemas.openxmlformats.org/drawingml/2006/main" lang="en-US" sz="1800">
                        <a:effectLst/>
                      </a:endParaRPr>
                    </a:p>
                  </a:txBody>
                  <a:tcPr/>
                </a:tc>
                <a:tc>
                  <a:txBody>
                    <a:bodyPr/>
                    <a:lstStyle/>
                    <a:p>
                      <a:pPr xmlns:a="http://schemas.openxmlformats.org/drawingml/2006/main" algn="l" fontAlgn="t"/>
                      <a:r xmlns:a="http://schemas.openxmlformats.org/drawingml/2006/main">
                        <a:rPr lang="vi"/>
                        <a:t>Các thuộc tính này kiểm soát các cài đặt tập trung vào phông chữ khác nhau</a:t>
                      </a:r>
                      <a:endParaRPr xmlns:a="http://schemas.openxmlformats.org/drawingml/2006/main" lang="en-US" sz="1800">
                        <a:effectLst/>
                      </a:endParaRPr>
                    </a:p>
                  </a:txBody>
                  <a:tcPr/>
                </a:tc>
                <a:extLst>
                  <a:ext uri="{0D108BD9-81ED-4DB2-BD59-A6C34878D82A}">
                    <a16:rowId xmlns:a16="http://schemas.microsoft.com/office/drawing/2014/main" val="10003"/>
                  </a:ext>
                </a:extLst>
              </a:tr>
              <a:tr h="684442">
                <a:tc>
                  <a:txBody>
                    <a:bodyPr/>
                    <a:lstStyle/>
                    <a:p>
                      <a:pPr xmlns:a="http://schemas.openxmlformats.org/drawingml/2006/main" algn="l" fontAlgn="t"/>
                      <a:r xmlns:a="http://schemas.openxmlformats.org/drawingml/2006/main">
                        <a:rPr lang="vi"/>
                        <a:t>IsTabStop, Tab Index</a:t>
                      </a:r>
                      <a:endParaRPr xmlns:a="http://schemas.openxmlformats.org/drawingml/2006/main" lang="en-US" sz="1800">
                        <a:effectLst/>
                      </a:endParaRPr>
                    </a:p>
                  </a:txBody>
                  <a:tcPr/>
                </a:tc>
                <a:tc>
                  <a:txBody>
                    <a:bodyPr/>
                    <a:lstStyle/>
                    <a:p>
                      <a:pPr xmlns:a="http://schemas.openxmlformats.org/drawingml/2006/main" algn="l" fontAlgn="t"/>
                      <a:r xmlns:a="http://schemas.openxmlformats.org/drawingml/2006/main">
                        <a:rPr lang="vi"/>
                        <a:t>Các thuộc tính này được sử dụng để thiết lập thứ tự tab giữa các điều khiển trên cửa sổ</a:t>
                      </a:r>
                      <a:endParaRPr xmlns:a="http://schemas.openxmlformats.org/drawingml/2006/main" lang="en-US" sz="1800">
                        <a:effectLst/>
                      </a:endParaRPr>
                    </a:p>
                  </a:txBody>
                  <a:tcPr/>
                </a:tc>
                <a:extLst>
                  <a:ext uri="{0D108BD9-81ED-4DB2-BD59-A6C34878D82A}">
                    <a16:rowId xmlns:a16="http://schemas.microsoft.com/office/drawing/2014/main" val="10004"/>
                  </a:ext>
                </a:extLst>
              </a:tr>
              <a:tr h="391110">
                <a:tc>
                  <a:txBody>
                    <a:bodyPr/>
                    <a:lstStyle/>
                    <a:p>
                      <a:pPr xmlns:a="http://schemas.openxmlformats.org/drawingml/2006/main" algn="l" fontAlgn="t"/>
                      <a:r xmlns:a="http://schemas.openxmlformats.org/drawingml/2006/main">
                        <a:rPr lang="vi"/>
                        <a:t>ChuộtDoubleClick, Xem trướcChuộtDoubleClick</a:t>
                      </a:r>
                      <a:endParaRPr xmlns:a="http://schemas.openxmlformats.org/drawingml/2006/main" lang="en-US" sz="1800">
                        <a:effectLst/>
                      </a:endParaRPr>
                    </a:p>
                  </a:txBody>
                  <a:tcPr/>
                </a:tc>
                <a:tc>
                  <a:txBody>
                    <a:bodyPr/>
                    <a:lstStyle/>
                    <a:p>
                      <a:pPr xmlns:a="http://schemas.openxmlformats.org/drawingml/2006/main" algn="l" fontAlgn="t"/>
                      <a:r xmlns:a="http://schemas.openxmlformats.org/drawingml/2006/main">
                        <a:rPr lang="vi"/>
                        <a:t>Những sự kiện này xử lý hành động nhấp đúp vào một tiện ích</a:t>
                      </a:r>
                      <a:endParaRPr xmlns:a="http://schemas.openxmlformats.org/drawingml/2006/main" lang="en-US" sz="1800">
                        <a:effectLst/>
                      </a:endParaRPr>
                    </a:p>
                  </a:txBody>
                  <a:tcPr/>
                </a:tc>
                <a:extLst>
                  <a:ext uri="{0D108BD9-81ED-4DB2-BD59-A6C34878D82A}">
                    <a16:rowId xmlns:a16="http://schemas.microsoft.com/office/drawing/2014/main" val="207236356"/>
                  </a:ext>
                </a:extLst>
              </a:tr>
              <a:tr h="977775">
                <a:tc>
                  <a:txBody>
                    <a:bodyPr/>
                    <a:lstStyle/>
                    <a:p>
                      <a:pPr xmlns:a="http://schemas.openxmlformats.org/drawingml/2006/main" algn="l" fontAlgn="t"/>
                      <a:r xmlns:a="http://schemas.openxmlformats.org/drawingml/2006/main">
                        <a:rPr lang="vi"/>
                        <a:t>Bản mẫu</a:t>
                      </a:r>
                      <a:endParaRPr xmlns:a="http://schemas.openxmlformats.org/drawingml/2006/main" lang="en-US" sz="1800">
                        <a:effectLst/>
                      </a:endParaRPr>
                    </a:p>
                  </a:txBody>
                  <a:tcPr/>
                </a:tc>
                <a:tc>
                  <a:txBody>
                    <a:bodyPr/>
                    <a:lstStyle/>
                    <a:p>
                      <a:pPr xmlns:a="http://schemas.openxmlformats.org/drawingml/2006/main" algn="l" fontAlgn="t"/>
                      <a:r xmlns:a="http://schemas.openxmlformats.org/drawingml/2006/main">
                        <a:rPr lang="vi"/>
                        <a:t>Thuộc tính này cho phép chúng ta lấy và đặt mẫu của điều khiển, mẫu này có thể được sử dụng để thay đổi kết quả hiển thị của tiện ích</a:t>
                      </a:r>
                      <a:endParaRPr xmlns:a="http://schemas.openxmlformats.org/drawingml/2006/main" lang="en-US" sz="1800">
                        <a:effectLst/>
                      </a:endParaRPr>
                    </a:p>
                  </a:txBody>
                  <a:tcPr/>
                </a:tc>
                <a:extLst>
                  <a:ext uri="{0D108BD9-81ED-4DB2-BD59-A6C34878D82A}">
                    <a16:rowId xmlns:a16="http://schemas.microsoft.com/office/drawing/2014/main" val="4089918542"/>
                  </a:ext>
                </a:extLst>
              </a:tr>
            </a:tbl>
          </a:graphicData>
        </a:graphic>
      </p:graphicFrame>
      <p:sp>
        <p:nvSpPr>
          <p:cNvPr id="8" name="TextBox 7">
            <a:extLst>
              <a:ext uri="{FF2B5EF4-FFF2-40B4-BE49-F238E27FC236}">
                <a16:creationId xmlns:a16="http://schemas.microsoft.com/office/drawing/2014/main" id="{703A9E17-33DE-4714-8982-34120A9B225F}"/>
              </a:ext>
            </a:extLst>
          </p:cNvPr>
          <p:cNvSpPr txBox="1"/>
          <p:nvPr/>
        </p:nvSpPr>
        <p:spPr>
          <a:xfrm>
            <a:off x="0" y="1433192"/>
            <a:ext cx="12125330" cy="618374"/>
          </a:xfrm>
          <a:prstGeom prst="rect">
            <a:avLst/>
          </a:prstGeom>
          <a:noFill/>
        </p:spPr>
        <p:txBody>
          <a:bodyPr wrap="square">
            <a:spAutoFit/>
          </a:bodyPr>
          <a:lstStyle/>
          <a:p>
            <a:pPr xmlns:a="http://schemas.openxmlformats.org/drawingml/2006/main" marL="342900" indent="-342900" algn="just">
              <a:lnSpc>
                <a:spcPct val="150000"/>
              </a:lnSpc>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Bảng sau mô tả một số thành phần chính của loại Điều khiển:</a:t>
            </a:r>
            <a:endParaRPr xmlns:a="http://schemas.openxmlformats.org/drawingml/2006/main" lang="en-US" sz="2600" dirty="0">
              <a:solidFill>
                <a:srgbClr val="111111"/>
              </a:solidFill>
              <a:latin typeface="+mj-lt"/>
            </a:endParaRPr>
          </a:p>
        </p:txBody>
      </p:sp>
    </p:spTree>
    <p:extLst>
      <p:ext uri="{BB962C8B-B14F-4D97-AF65-F5344CB8AC3E}">
        <p14:creationId xmlns:p14="http://schemas.microsoft.com/office/powerpoint/2010/main" val="3118495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Kiểu và Mẫu</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625277"/>
            <a:ext cx="12255053" cy="4708981"/>
          </a:xfrm>
          <a:prstGeom prst="rect">
            <a:avLst/>
          </a:prstGeom>
          <a:noFill/>
        </p:spPr>
        <p:txBody>
          <a:bodyPr wrap="square">
            <a:spAutoFit/>
          </a:bodyPr>
          <a:lstStyle/>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Tạo kiểu và tạo khuôn mẫu WPF đề cập đến một bộ tính năng cho phép các nhà phát triển và nhà thiết kế tạo ra các hiệu ứng trực quan hấp dẫn và giao diện nhất quán cho sản phẩm của họ</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Khi tùy chỉnh giao diện của một ứng dụng, chúng tôi muốn có một mô hình tạo kiểu và tạo khuôn mẫu mạnh mẽ cho phép duy trì và chia sẻ giao diện bên trong và giữa các ứng dụng. WPF cung cấp mô hình đó</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Một tính năng khác của mô hình tạo kiểu WPF là sự tách biệt giữa cách trình bày và logic. Nhà thiết kế có thể làm việc dựa trên giao diện của ứng dụng bằng cách chỉ sử dụng XAML trong khi nhà phát triển làm việc trên logic lập trình bằng cách sử dụng C# hoặc Visual Basic</a:t>
            </a:r>
            <a:endParaRPr xmlns:a="http://schemas.openxmlformats.org/drawingml/2006/main" lang="en-US" sz="2600" dirty="0">
              <a:solidFill>
                <a:srgbClr val="111111"/>
              </a:solidFill>
              <a:latin typeface="+mj-lt"/>
            </a:endParaRPr>
          </a:p>
        </p:txBody>
      </p:sp>
    </p:spTree>
    <p:extLst>
      <p:ext uri="{BB962C8B-B14F-4D97-AF65-F5344CB8AC3E}">
        <p14:creationId xmlns:p14="http://schemas.microsoft.com/office/powerpoint/2010/main" val="2609718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Kiểu dáng</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0341" y="1430903"/>
            <a:ext cx="12217471" cy="4819524"/>
          </a:xfrm>
          <a:prstGeom prst="rect">
            <a:avLst/>
          </a:prstGeom>
          <a:noFill/>
        </p:spPr>
        <p:txBody>
          <a:bodyPr wrap="square">
            <a:spAutoFit/>
          </a:bodyPr>
          <a:lstStyle/>
          <a:p>
            <a:pPr xmlns:a="http://schemas.openxmlformats.org/drawingml/2006/main" marL="342900" indent="-342900" algn="just">
              <a:lnSpc>
                <a:spcPct val="150000"/>
              </a:lnSpc>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Kiểu là một cách thuận tiện để áp dụng một tập hợp các giá trị thuộc tính cho nhiều phần tử</a:t>
            </a:r>
          </a:p>
          <a:p>
            <a:pPr xmlns:a="http://schemas.openxmlformats.org/drawingml/2006/main" marL="342900" indent="-342900" algn="just">
              <a:lnSpc>
                <a:spcPct val="150000"/>
              </a:lnSpc>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Chúng ta có thể sử dụng kiểu trên bất kỳ phần tử nào xuất phát từ FrameworkElement hoặc FrameworkContentElement, chẳng hạn như Cửa sổ hoặc Nút</a:t>
            </a:r>
          </a:p>
          <a:p>
            <a:pPr xmlns:a="http://schemas.openxmlformats.org/drawingml/2006/main" marL="342900" indent="-342900" algn="just">
              <a:lnSpc>
                <a:spcPct val="150000"/>
              </a:lnSpc>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Cách phổ biến nhất để khai báo kiểu là sử dụng tài nguyên trong phần Tài nguyên trong tệp XAML</a:t>
            </a:r>
          </a:p>
          <a:p>
            <a:pPr xmlns:a="http://schemas.openxmlformats.org/drawingml/2006/main" marL="342900" indent="-342900" algn="just">
              <a:lnSpc>
                <a:spcPct val="150000"/>
              </a:lnSpc>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Nếu chúng ta khai báo kiểu trong phần tử gốc của tệp XAML định nghĩa ứng dụng, thì kiểu đó có thể được sử dụng ở bất kỳ đâu trong ứng dụng</a:t>
            </a:r>
          </a:p>
        </p:txBody>
      </p:sp>
    </p:spTree>
    <p:extLst>
      <p:ext uri="{BB962C8B-B14F-4D97-AF65-F5344CB8AC3E}">
        <p14:creationId xmlns:p14="http://schemas.microsoft.com/office/powerpoint/2010/main" val="2985499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Kiểu dáng</a:t>
            </a:r>
            <a:endParaRPr xmlns:a="http://schemas.openxmlformats.org/drawingml/2006/main" lang="en-US" sz="4000" b="1" dirty="0"/>
          </a:p>
        </p:txBody>
      </p:sp>
      <p:sp>
        <p:nvSpPr>
          <p:cNvPr id="7" name="TextBox 6">
            <a:extLst>
              <a:ext uri="{FF2B5EF4-FFF2-40B4-BE49-F238E27FC236}">
                <a16:creationId xmlns:a16="http://schemas.microsoft.com/office/drawing/2014/main" id="{D882AC71-2BC5-49F5-86CD-23616CD0A92D}"/>
              </a:ext>
            </a:extLst>
          </p:cNvPr>
          <p:cNvSpPr txBox="1"/>
          <p:nvPr/>
        </p:nvSpPr>
        <p:spPr>
          <a:xfrm>
            <a:off x="74819" y="1764411"/>
            <a:ext cx="7508008" cy="4247317"/>
          </a:xfrm>
          <a:prstGeom prst="rect">
            <a:avLst/>
          </a:prstGeom>
          <a:noFill/>
        </p:spPr>
        <p:txBody>
          <a:bodyPr wrap="square">
            <a:spAutoFit/>
          </a:bodyPr>
          <a:lstStyle/>
          <a:p>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Cửa sổ </a:t>
            </a:r>
            <a:r xmlns:a="http://schemas.openxmlformats.org/drawingml/2006/main">
              <a:rPr lang="vi" sz="1800">
                <a:solidFill>
                  <a:srgbClr val="FF0000"/>
                </a:solidFill>
                <a:latin typeface="Consolas" panose="020B0609020204030204" pitchFamily="49" charset="0"/>
              </a:rPr>
              <a:t>x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Lớp </a:t>
            </a:r>
            <a:r xmlns:a="http://schemas.openxmlformats.org/drawingml/2006/main">
              <a:rPr lang="vi" sz="1800">
                <a:solidFill>
                  <a:srgbClr val="0000FF"/>
                </a:solidFill>
                <a:latin typeface="Consolas" panose="020B0609020204030204" pitchFamily="49" charset="0"/>
              </a:rPr>
              <a:t>="DemoWPFControls.DemoStyle"</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&lt;!--xmlns:--&gt;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Tiêu đề </a:t>
            </a:r>
            <a:r xmlns:a="http://schemas.openxmlformats.org/drawingml/2006/main">
              <a:rPr lang="vi" sz="1800">
                <a:solidFill>
                  <a:srgbClr val="0000FF"/>
                </a:solidFill>
                <a:latin typeface="Consolas" panose="020B0609020204030204" pitchFamily="49" charset="0"/>
              </a:rPr>
              <a:t>="DemoStyle" </a:t>
            </a:r>
            <a:r xmlns:a="http://schemas.openxmlformats.org/drawingml/2006/main">
              <a:rPr lang="vi" sz="1800">
                <a:solidFill>
                  <a:srgbClr val="FF0000"/>
                </a:solidFill>
                <a:latin typeface="Consolas" panose="020B0609020204030204" pitchFamily="49" charset="0"/>
              </a:rPr>
              <a:t>Chiều cao </a:t>
            </a:r>
            <a:r xmlns:a="http://schemas.openxmlformats.org/drawingml/2006/main">
              <a:rPr lang="vi" sz="1800">
                <a:solidFill>
                  <a:srgbClr val="0000FF"/>
                </a:solidFill>
                <a:latin typeface="Consolas" panose="020B0609020204030204" pitchFamily="49" charset="0"/>
              </a:rPr>
              <a:t>="200" </a:t>
            </a:r>
            <a:r xmlns:a="http://schemas.openxmlformats.org/drawingml/2006/main">
              <a:rPr lang="vi" sz="1800">
                <a:solidFill>
                  <a:srgbClr val="FF0000"/>
                </a:solidFill>
                <a:latin typeface="Consolas" panose="020B0609020204030204" pitchFamily="49" charset="0"/>
              </a:rPr>
              <a:t>Chiều rộng </a:t>
            </a:r>
            <a:r xmlns:a="http://schemas.openxmlformats.org/drawingml/2006/main">
              <a:rPr lang="vi" sz="1800">
                <a:solidFill>
                  <a:srgbClr val="0000FF"/>
                </a:solidFill>
                <a:latin typeface="Consolas" panose="020B0609020204030204" pitchFamily="49" charset="0"/>
              </a:rPr>
              <a:t>="300"&gt;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Window.Resources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Kiểu </a:t>
            </a:r>
            <a:r xmlns:a="http://schemas.openxmlformats.org/drawingml/2006/main">
              <a:rPr lang="vi" sz="1800">
                <a:solidFill>
                  <a:srgbClr val="FF0000"/>
                </a:solidFill>
                <a:latin typeface="Consolas" panose="020B0609020204030204" pitchFamily="49" charset="0"/>
              </a:rPr>
              <a:t>TargetType </a:t>
            </a:r>
            <a:r xmlns:a="http://schemas.openxmlformats.org/drawingml/2006/main">
              <a:rPr lang="vi" sz="1800">
                <a:solidFill>
                  <a:srgbClr val="0000FF"/>
                </a:solidFill>
                <a:latin typeface="Consolas" panose="020B0609020204030204" pitchFamily="49" charset="0"/>
              </a:rPr>
              <a:t>="TextBlock"&gt;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FF0000"/>
                </a:solidFill>
                <a:latin typeface="Consolas" panose="020B0609020204030204" pitchFamily="49" charset="0"/>
              </a:rPr>
              <a:t>Thuộc tính </a:t>
            </a:r>
            <a:r xmlns:a="http://schemas.openxmlformats.org/drawingml/2006/main">
              <a:rPr lang="vi" sz="1800">
                <a:solidFill>
                  <a:srgbClr val="A31515"/>
                </a:solidFill>
                <a:latin typeface="Consolas" panose="020B0609020204030204" pitchFamily="49" charset="0"/>
              </a:rPr>
              <a:t>Setter </a:t>
            </a:r>
            <a:r xmlns:a="http://schemas.openxmlformats.org/drawingml/2006/main">
              <a:rPr lang="vi" sz="1800">
                <a:solidFill>
                  <a:srgbClr val="0000FF"/>
                </a:solidFill>
                <a:latin typeface="Consolas" panose="020B0609020204030204" pitchFamily="49" charset="0"/>
              </a:rPr>
              <a:t>="Tiền cảnh" </a:t>
            </a:r>
            <a:r xmlns:a="http://schemas.openxmlformats.org/drawingml/2006/main">
              <a:rPr lang="vi" sz="1800">
                <a:solidFill>
                  <a:srgbClr val="FF0000"/>
                </a:solidFill>
                <a:latin typeface="Consolas" panose="020B0609020204030204" pitchFamily="49" charset="0"/>
              </a:rPr>
              <a:t>Giá trị </a:t>
            </a:r>
            <a:r xmlns:a="http://schemas.openxmlformats.org/drawingml/2006/main">
              <a:rPr lang="vi" sz="1800">
                <a:solidFill>
                  <a:srgbClr val="0000FF"/>
                </a:solidFill>
                <a:latin typeface="Consolas" panose="020B0609020204030204" pitchFamily="49" charset="0"/>
              </a:rPr>
              <a:t>="Xanh" /&gt;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FF0000"/>
                </a:solidFill>
                <a:latin typeface="Consolas" panose="020B0609020204030204" pitchFamily="49" charset="0"/>
              </a:rPr>
              <a:t>Thuộc tính </a:t>
            </a:r>
            <a:r xmlns:a="http://schemas.openxmlformats.org/drawingml/2006/main">
              <a:rPr lang="vi" sz="1800">
                <a:solidFill>
                  <a:srgbClr val="A31515"/>
                </a:solidFill>
                <a:latin typeface="Consolas" panose="020B0609020204030204" pitchFamily="49" charset="0"/>
              </a:rPr>
              <a:t>Setter </a:t>
            </a:r>
            <a:r xmlns:a="http://schemas.openxmlformats.org/drawingml/2006/main">
              <a:rPr lang="vi" sz="1800">
                <a:solidFill>
                  <a:srgbClr val="0000FF"/>
                </a:solidFill>
                <a:latin typeface="Consolas" panose="020B0609020204030204" pitchFamily="49" charset="0"/>
              </a:rPr>
              <a:t>="FontSize" </a:t>
            </a:r>
            <a:r xmlns:a="http://schemas.openxmlformats.org/drawingml/2006/main">
              <a:rPr lang="vi" sz="1800">
                <a:solidFill>
                  <a:srgbClr val="FF0000"/>
                </a:solidFill>
                <a:latin typeface="Consolas" panose="020B0609020204030204" pitchFamily="49" charset="0"/>
              </a:rPr>
              <a:t>Giá trị </a:t>
            </a:r>
            <a:r xmlns:a="http://schemas.openxmlformats.org/drawingml/2006/main">
              <a:rPr lang="vi" sz="1800">
                <a:solidFill>
                  <a:srgbClr val="0000FF"/>
                </a:solidFill>
                <a:latin typeface="Consolas" panose="020B0609020204030204" pitchFamily="49" charset="0"/>
              </a:rPr>
              <a:t>="24" /&gt;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Phong cách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Window.Resources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FF0000"/>
                </a:solidFill>
                <a:latin typeface="Consolas" panose="020B0609020204030204" pitchFamily="49" charset="0"/>
              </a:rPr>
              <a:t>Lề </a:t>
            </a:r>
            <a:r xmlns:a="http://schemas.openxmlformats.org/drawingml/2006/main">
              <a:rPr lang="vi" sz="1800">
                <a:solidFill>
                  <a:srgbClr val="A31515"/>
                </a:solidFill>
                <a:latin typeface="Consolas" panose="020B0609020204030204" pitchFamily="49" charset="0"/>
              </a:rPr>
              <a:t>StackPanel </a:t>
            </a:r>
            <a:r xmlns:a="http://schemas.openxmlformats.org/drawingml/2006/main">
              <a:rPr lang="vi" sz="1800">
                <a:solidFill>
                  <a:srgbClr val="0000FF"/>
                </a:solidFill>
                <a:latin typeface="Consolas" panose="020B0609020204030204" pitchFamily="49" charset="0"/>
              </a:rPr>
              <a:t>="10"&gt;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TextBlock </a:t>
            </a:r>
            <a:r xmlns:a="http://schemas.openxmlformats.org/drawingml/2006/main">
              <a:rPr lang="vi" sz="1800">
                <a:solidFill>
                  <a:srgbClr val="0000FF"/>
                </a:solidFill>
                <a:latin typeface="Consolas" panose="020B0609020204030204" pitchFamily="49" charset="0"/>
              </a:rPr>
              <a:t>&gt; </a:t>
            </a:r>
            <a:r xmlns:a="http://schemas.openxmlformats.org/drawingml/2006/main">
              <a:rPr lang="vi" sz="1800">
                <a:solidFill>
                  <a:srgbClr val="000000"/>
                </a:solidFill>
                <a:latin typeface="Consolas" panose="020B0609020204030204" pitchFamily="49" charset="0"/>
              </a:rPr>
              <a:t>WPF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TextBlock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TextBlock </a:t>
            </a:r>
            <a:r xmlns:a="http://schemas.openxmlformats.org/drawingml/2006/main">
              <a:rPr lang="vi" sz="1800">
                <a:solidFill>
                  <a:srgbClr val="0000FF"/>
                </a:solidFill>
                <a:latin typeface="Consolas" panose="020B0609020204030204" pitchFamily="49" charset="0"/>
              </a:rPr>
              <a:t>&gt; </a:t>
            </a:r>
            <a:r xmlns:a="http://schemas.openxmlformats.org/drawingml/2006/main">
              <a:rPr lang="vi" sz="1800">
                <a:solidFill>
                  <a:srgbClr val="000000"/>
                </a:solidFill>
                <a:latin typeface="Consolas" panose="020B0609020204030204" pitchFamily="49" charset="0"/>
              </a:rPr>
              <a:t>.NET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TextBlock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FF0000"/>
                </a:solidFill>
                <a:latin typeface="Consolas" panose="020B0609020204030204" pitchFamily="49" charset="0"/>
              </a:rPr>
              <a:t>Tiền cảnh </a:t>
            </a:r>
            <a:r xmlns:a="http://schemas.openxmlformats.org/drawingml/2006/main">
              <a:rPr lang="vi" sz="1800">
                <a:solidFill>
                  <a:srgbClr val="A31515"/>
                </a:solidFill>
                <a:latin typeface="Consolas" panose="020B0609020204030204" pitchFamily="49" charset="0"/>
              </a:rPr>
              <a:t>TextBlock </a:t>
            </a:r>
            <a:r xmlns:a="http://schemas.openxmlformats.org/drawingml/2006/main">
              <a:rPr lang="vi" sz="1800">
                <a:solidFill>
                  <a:srgbClr val="0000FF"/>
                </a:solidFill>
                <a:latin typeface="Consolas" panose="020B0609020204030204" pitchFamily="49" charset="0"/>
              </a:rPr>
              <a:t>="Blue"&gt; </a:t>
            </a:r>
            <a:r xmlns:a="http://schemas.openxmlformats.org/drawingml/2006/main">
              <a:rPr lang="vi" sz="1800">
                <a:solidFill>
                  <a:srgbClr val="000000"/>
                </a:solidFill>
                <a:latin typeface="Consolas" panose="020B0609020204030204" pitchFamily="49" charset="0"/>
              </a:rPr>
              <a:t>C#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TextBlock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StackPanel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Cửa sổ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a:p>
        </p:txBody>
      </p:sp>
      <p:pic>
        <p:nvPicPr>
          <p:cNvPr id="8" name="Picture 7">
            <a:extLst>
              <a:ext uri="{FF2B5EF4-FFF2-40B4-BE49-F238E27FC236}">
                <a16:creationId xmlns:a16="http://schemas.microsoft.com/office/drawing/2014/main" id="{7E67A55F-4F74-4497-BD3B-68EBCC09AB7D}"/>
              </a:ext>
            </a:extLst>
          </p:cNvPr>
          <p:cNvPicPr>
            <a:picLocks noChangeAspect="1"/>
          </p:cNvPicPr>
          <p:nvPr/>
        </p:nvPicPr>
        <p:blipFill>
          <a:blip r:embed="rId3"/>
          <a:stretch>
            <a:fillRect/>
          </a:stretch>
        </p:blipFill>
        <p:spPr>
          <a:xfrm>
            <a:off x="7765082" y="1875921"/>
            <a:ext cx="4333991" cy="2921520"/>
          </a:xfrm>
          <a:prstGeom prst="rect">
            <a:avLst/>
          </a:prstGeom>
        </p:spPr>
      </p:pic>
    </p:spTree>
    <p:extLst>
      <p:ext uri="{BB962C8B-B14F-4D97-AF65-F5344CB8AC3E}">
        <p14:creationId xmlns:p14="http://schemas.microsoft.com/office/powerpoint/2010/main" val="451593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Mẫu</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5471" y="1564837"/>
            <a:ext cx="12217471" cy="4646465"/>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Mẫu mô tả giao diện tổng thể và hình thức trực quan của điều khiển. Đối với mỗi điều khiển, có một mẫu mặc định được liên kết với nó để mang lại diện mạo cho điều khiển</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Trong các ứng dụng WPF, chúng ta có thể dễ dàng tạo các mẫu khi muốn tùy chỉnh hành vi trực quan và hình thức trực quan của điều khiển</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Khả năng kết nối giữa logic và mẫu có thể đạt được bằng cách liên kết dữ liệu. Sự khác biệt chính giữa kiểu và mẫu được liệt kê bên dưới</a:t>
            </a:r>
          </a:p>
          <a:p>
            <a:pPr xmlns:a="http://schemas.openxmlformats.org/drawingml/2006/main" marL="514350" indent="-230188">
              <a:lnSpc>
                <a:spcPct val="110000"/>
              </a:lnSpc>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300"/>
              <a:t>Kiểu chỉ có thể thay đổi giao diện của điều khiển với thuộc tính mặc định của điều khiển đó</a:t>
            </a:r>
          </a:p>
          <a:p>
            <a:pPr xmlns:a="http://schemas.openxmlformats.org/drawingml/2006/main" marL="514350" indent="-230188">
              <a:lnSpc>
                <a:spcPct val="110000"/>
              </a:lnSpc>
              <a:spcBef>
                <a:spcPts val="600"/>
              </a:spcBef>
              <a:spcAft>
                <a:spcPts val="600"/>
              </a:spcAft>
              <a:buClr>
                <a:srgbClr val="973735"/>
              </a:buClr>
              <a:buSzPct val="70000"/>
              <a:buFont typeface="Wingdings" panose="05000000000000000000" pitchFamily="2" charset="2"/>
              <a:buChar char="§"/>
              <a:tabLst>
                <a:tab pos="241300" algn="l"/>
              </a:tabLst>
              <a:defRPr/>
            </a:pPr>
            <a:r xmlns:a="http://schemas.openxmlformats.org/drawingml/2006/main">
              <a:rPr lang="vi" sz="2300"/>
              <a:t>Với các mẫu, chúng ta có thể truy cập vào nhiều phần của điều khiển hơn là trong kiểu. chúng ta cũng có thể chỉ định cả hành vi hiện có và hành vi mới của điều khiển</a:t>
            </a:r>
            <a:endParaRPr xmlns:a="http://schemas.openxmlformats.org/drawingml/2006/main" lang="en-US" sz="2600">
              <a:solidFill>
                <a:srgbClr val="111111"/>
              </a:solidFill>
              <a:latin typeface="+mj-lt"/>
            </a:endParaRPr>
          </a:p>
        </p:txBody>
      </p:sp>
    </p:spTree>
    <p:extLst>
      <p:ext uri="{BB962C8B-B14F-4D97-AF65-F5344CB8AC3E}">
        <p14:creationId xmlns:p14="http://schemas.microsoft.com/office/powerpoint/2010/main" val="24349747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Mẫu</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5471" y="1564837"/>
            <a:ext cx="12217471" cy="4924425"/>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Có hai loại mẫu được sử dụng phổ biến nhất: </a:t>
            </a:r>
            <a:r xmlns:a="http://schemas.openxmlformats.org/drawingml/2006/main">
              <a:rPr lang="vi" sz="2600" b="1">
                <a:solidFill>
                  <a:srgbClr val="111111"/>
                </a:solidFill>
                <a:latin typeface="+mj-lt"/>
              </a:rPr>
              <a:t>Mẫu điều khiển </a:t>
            </a:r>
            <a:r xmlns:a="http://schemas.openxmlformats.org/drawingml/2006/main">
              <a:rPr lang="vi" sz="2600">
                <a:solidFill>
                  <a:srgbClr val="111111"/>
                </a:solidFill>
                <a:latin typeface="+mj-lt"/>
              </a:rPr>
              <a:t>và </a:t>
            </a:r>
            <a:r xmlns:a="http://schemas.openxmlformats.org/drawingml/2006/main">
              <a:rPr lang="vi" sz="2600" b="1">
                <a:solidFill>
                  <a:srgbClr val="111111"/>
                </a:solidFill>
                <a:latin typeface="+mj-lt"/>
              </a:rPr>
              <a:t>Mẫu dữ liệu</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Mẫu điều khiển </a:t>
            </a:r>
            <a:r xmlns:a="http://schemas.openxmlformats.org/drawingml/2006/main">
              <a:rPr lang="vi" sz="2600">
                <a:solidFill>
                  <a:srgbClr val="111111"/>
                </a:solidFill>
                <a:latin typeface="+mj-lt"/>
              </a:rPr>
              <a:t>xác định hình thức trực quan của điều khiển. Tất cả các thành phần giao diện người dùng đều có một số loại hình thức cũng như hành vi, ví dụ: Mẫu có thể được áp dụng chung cho ứng dụng, cửa sổ và trang hoặc trực tiếp cho các điều khiển. Hầu hết các trường hợp yêu cầu chúng ta tạo điều khiển mới có thể được thực hiện bằng cách tạo mẫu mới cho điều khiển hiện có.</a:t>
            </a:r>
          </a:p>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800" b="1" i="0">
                <a:solidFill>
                  <a:srgbClr val="000000"/>
                </a:solidFill>
                <a:effectLst/>
                <a:latin typeface="Arial" panose="020B0604020202020204" pitchFamily="34" charset="0"/>
              </a:rPr>
              <a:t>Mẫu dữ liệu </a:t>
            </a:r>
            <a:r xmlns:a="http://schemas.openxmlformats.org/drawingml/2006/main">
              <a:rPr lang="vi" sz="2600">
                <a:solidFill>
                  <a:srgbClr val="111111"/>
                </a:solidFill>
                <a:latin typeface="+mj-lt"/>
              </a:rPr>
              <a:t>xác định và chỉ định hình thức cũng như cấu trúc của một tập hợp dữ liệu. Nó cung cấp sự linh hoạt để định dạng và xác định cách trình bày dữ liệu trên bất kỳ thành phần UI nào. Nó chủ yếu được sử dụng trên các điều khiển Mục liên quan đến dữ liệu như ComboBox, ListBox, v.v.</a:t>
            </a:r>
          </a:p>
        </p:txBody>
      </p:sp>
    </p:spTree>
    <p:extLst>
      <p:ext uri="{BB962C8B-B14F-4D97-AF65-F5344CB8AC3E}">
        <p14:creationId xmlns:p14="http://schemas.microsoft.com/office/powerpoint/2010/main" val="649965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B258487-D053-43D5-92DE-0C392D4DE03A}"/>
              </a:ext>
            </a:extLst>
          </p:cNvPr>
          <p:cNvSpPr>
            <a:spLocks noGrp="1"/>
          </p:cNvSpPr>
          <p:nvPr>
            <p:ph type="sldNum" sz="quarter" idx="12"/>
          </p:nvPr>
        </p:nvSpPr>
        <p:spPr/>
        <p:txBody>
          <a:bodyPr/>
          <a:lstStyle/>
          <a:p>
            <a:fld id="{CC0149FD-98BB-4821-915B-09C9BFE4B727}" type="slidenum">
              <a:rPr lang="en-US" smtClean="0"/>
              <a:pPr/>
              <a:t>59</a:t>
            </a:fld>
            <a:endParaRPr lang="en-US" dirty="0"/>
          </a:p>
        </p:txBody>
      </p:sp>
      <p:pic>
        <p:nvPicPr>
          <p:cNvPr id="7" name="Picture 6">
            <a:extLst>
              <a:ext uri="{FF2B5EF4-FFF2-40B4-BE49-F238E27FC236}">
                <a16:creationId xmlns:a16="http://schemas.microsoft.com/office/drawing/2014/main" id="{C53636DF-36D5-4B28-AAA3-6585DB8F9AC6}"/>
              </a:ext>
            </a:extLst>
          </p:cNvPr>
          <p:cNvPicPr>
            <a:picLocks noChangeAspect="1"/>
          </p:cNvPicPr>
          <p:nvPr/>
        </p:nvPicPr>
        <p:blipFill>
          <a:blip r:embed="rId2"/>
          <a:stretch>
            <a:fillRect/>
          </a:stretch>
        </p:blipFill>
        <p:spPr>
          <a:xfrm>
            <a:off x="0" y="1370968"/>
            <a:ext cx="9324975" cy="5057775"/>
          </a:xfrm>
          <a:prstGeom prst="rect">
            <a:avLst/>
          </a:prstGeom>
        </p:spPr>
      </p:pic>
      <p:pic>
        <p:nvPicPr>
          <p:cNvPr id="9" name="Picture 8">
            <a:extLst>
              <a:ext uri="{FF2B5EF4-FFF2-40B4-BE49-F238E27FC236}">
                <a16:creationId xmlns:a16="http://schemas.microsoft.com/office/drawing/2014/main" id="{80E9508C-F022-4F5D-BF28-0E9265F4E7DB}"/>
              </a:ext>
            </a:extLst>
          </p:cNvPr>
          <p:cNvPicPr>
            <a:picLocks noChangeAspect="1"/>
          </p:cNvPicPr>
          <p:nvPr/>
        </p:nvPicPr>
        <p:blipFill>
          <a:blip r:embed="rId3"/>
          <a:stretch>
            <a:fillRect/>
          </a:stretch>
        </p:blipFill>
        <p:spPr>
          <a:xfrm>
            <a:off x="7850295" y="1662138"/>
            <a:ext cx="4210557" cy="2417944"/>
          </a:xfrm>
          <a:prstGeom prst="rect">
            <a:avLst/>
          </a:prstGeom>
        </p:spPr>
      </p:pic>
      <p:sp>
        <p:nvSpPr>
          <p:cNvPr id="12" name="Rectangle 11">
            <a:extLst>
              <a:ext uri="{FF2B5EF4-FFF2-40B4-BE49-F238E27FC236}">
                <a16:creationId xmlns:a16="http://schemas.microsoft.com/office/drawing/2014/main" id="{6E1E4ACB-D492-4E12-918D-2BDD6FB885A5}"/>
              </a:ext>
            </a:extLst>
          </p:cNvPr>
          <p:cNvSpPr/>
          <p:nvPr/>
        </p:nvSpPr>
        <p:spPr>
          <a:xfrm>
            <a:off x="1072273" y="1984664"/>
            <a:ext cx="5751094" cy="12157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FC3062C-0ADE-4A4C-B7DD-5727BB40AA06}"/>
              </a:ext>
            </a:extLst>
          </p:cNvPr>
          <p:cNvCxnSpPr>
            <a:cxnSpLocks/>
          </p:cNvCxnSpPr>
          <p:nvPr/>
        </p:nvCxnSpPr>
        <p:spPr>
          <a:xfrm>
            <a:off x="6808059" y="2511824"/>
            <a:ext cx="2516916" cy="359286"/>
          </a:xfrm>
          <a:prstGeom prst="straightConnector1">
            <a:avLst/>
          </a:prstGeom>
          <a:ln w="31750">
            <a:solidFill>
              <a:srgbClr val="00B0F0"/>
            </a:solidFill>
            <a:tailEnd type="triangle"/>
          </a:ln>
        </p:spPr>
        <p:style>
          <a:lnRef idx="3">
            <a:schemeClr val="accent5"/>
          </a:lnRef>
          <a:fillRef idx="0">
            <a:schemeClr val="accent5"/>
          </a:fillRef>
          <a:effectRef idx="2">
            <a:schemeClr val="accent5"/>
          </a:effectRef>
          <a:fontRef idx="minor">
            <a:schemeClr val="tx1"/>
          </a:fontRef>
        </p:style>
      </p:cxnSp>
      <p:sp>
        <p:nvSpPr>
          <p:cNvPr id="17" name="Rectangle 16">
            <a:extLst>
              <a:ext uri="{FF2B5EF4-FFF2-40B4-BE49-F238E27FC236}">
                <a16:creationId xmlns:a16="http://schemas.microsoft.com/office/drawing/2014/main" id="{8E292F2E-1F99-4D05-9445-C6B46C656432}"/>
              </a:ext>
            </a:extLst>
          </p:cNvPr>
          <p:cNvSpPr/>
          <p:nvPr/>
        </p:nvSpPr>
        <p:spPr>
          <a:xfrm>
            <a:off x="2815069" y="4155611"/>
            <a:ext cx="6453621" cy="6589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82E3C743-A425-45F5-8794-8E573986ACEE}"/>
              </a:ext>
            </a:extLst>
          </p:cNvPr>
          <p:cNvSpPr txBox="1">
            <a:spLocks/>
          </p:cNvSpPr>
          <p:nvPr/>
        </p:nvSpPr>
        <p:spPr>
          <a:xfrm>
            <a:off x="396764" y="720006"/>
            <a:ext cx="11154104"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xmlns:a="http://schemas.openxmlformats.org/drawingml/2006/main">
              <a:rPr lang="vi" sz="4000" b="1"/>
              <a:t>Mẫu điều khiển bằng nút Demo</a:t>
            </a:r>
            <a:endParaRPr xmlns:a="http://schemas.openxmlformats.org/drawingml/2006/main" lang="en-US" sz="4000" b="1" dirty="0"/>
          </a:p>
        </p:txBody>
      </p:sp>
      <p:cxnSp>
        <p:nvCxnSpPr>
          <p:cNvPr id="15" name="Straight Arrow Connector 14">
            <a:extLst>
              <a:ext uri="{FF2B5EF4-FFF2-40B4-BE49-F238E27FC236}">
                <a16:creationId xmlns:a16="http://schemas.microsoft.com/office/drawing/2014/main" id="{DC52CA63-91A9-44B9-98BD-B2EC57221F0E}"/>
              </a:ext>
            </a:extLst>
          </p:cNvPr>
          <p:cNvCxnSpPr>
            <a:cxnSpLocks/>
          </p:cNvCxnSpPr>
          <p:nvPr/>
        </p:nvCxnSpPr>
        <p:spPr>
          <a:xfrm flipV="1">
            <a:off x="6823367" y="3123741"/>
            <a:ext cx="2501608" cy="1008299"/>
          </a:xfrm>
          <a:prstGeom prst="straightConnector1">
            <a:avLst/>
          </a:prstGeom>
          <a:ln w="31750">
            <a:solidFill>
              <a:srgbClr val="00B0F0"/>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8542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xmlns:a="http://schemas.openxmlformats.org/drawingml/2006/main">
              <a:rPr lang="vi" sz="4000" b="1"/>
              <a:t>Nền tảng trình bày Windows là gì?</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27" y="1561591"/>
            <a:ext cx="12255053" cy="4647426"/>
          </a:xfrm>
          <a:prstGeom prst="rect">
            <a:avLst/>
          </a:prstGeom>
          <a:noFill/>
        </p:spPr>
        <p:txBody>
          <a:bodyPr wrap="square">
            <a:spAutoFit/>
          </a:bodyPr>
          <a:lstStyle/>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WPF sử dụng Ngôn ngữ đánh dấu ứng dụng mở rộng (XAML) để cung cấp mô hình khai báo cho lập trình ứng dụng</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Các ứng dụng WPF dựa trên kiến trúc đồ họa vector. Điều này cho phép các ứng dụng trông đẹp mắt trên màn hình có độ phân giải cao (Dots per inch) vì chúng có thể được thu nhỏ vô hạn.</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WPF cũng bao gồm một mô hình lưu trữ linh hoạt, giúp việc lưu trữ video trong một nút trở nên đơn giản, chẳng hạn như</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Trình thiết kế hình ảnh được cung cấp trong Visual Studio giúp bạn dễ dàng xây dựng ứng dụng WPF bằng cách kéo vào thả và/hoặc chỉnh sửa trực tiếp đánh dấu XAML</a:t>
            </a:r>
          </a:p>
        </p:txBody>
      </p:sp>
    </p:spTree>
    <p:extLst>
      <p:ext uri="{BB962C8B-B14F-4D97-AF65-F5344CB8AC3E}">
        <p14:creationId xmlns:p14="http://schemas.microsoft.com/office/powerpoint/2010/main" val="11838601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Kiểm soát bố cục nội dung bằng bảng điều khiển</a:t>
            </a:r>
            <a:endParaRPr xmlns:a="http://schemas.openxmlformats.org/drawingml/2006/main" lang="en-US" sz="4000" b="1" dirty="0"/>
          </a:p>
        </p:txBody>
      </p:sp>
      <p:sp>
        <p:nvSpPr>
          <p:cNvPr id="8" name="TextBox 7">
            <a:extLst>
              <a:ext uri="{FF2B5EF4-FFF2-40B4-BE49-F238E27FC236}">
                <a16:creationId xmlns:a16="http://schemas.microsoft.com/office/drawing/2014/main" id="{23D4539E-F57C-4DB9-AD6B-64F059C9489D}"/>
              </a:ext>
            </a:extLst>
          </p:cNvPr>
          <p:cNvSpPr txBox="1"/>
          <p:nvPr/>
        </p:nvSpPr>
        <p:spPr>
          <a:xfrm>
            <a:off x="-51956" y="1601343"/>
            <a:ext cx="12051544" cy="4939814"/>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Ứng dụng WPF luôn chứa nhiều thành phần UI (ví dụ: điều khiển đầu vào của người dùng, nội dung đồ họa, hệ thống menu và thanh trạng thái) cần được tổ chức tốt trong nhiều cửa sổ khác nhau.</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Sau khi đặt các thành phần giao diện người dùng, chúng ta cần đảm bảo chúng hoạt động như dự định khi người dùng cuối thay đổi kích thước cửa sổ hoặc có thể là một phần của cửa sổ (như trong trường hợp cửa sổ phân tách)</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Để đảm bảo các điều khiển WPF của chúng tôi giữ được vị trí của chúng trong cửa sổ lưu trữ, chúng tôi có thể tận dụng nhiều loại bảng điều khiển (còn được gọi là trình quản lý bố cục)</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Theo mặc định, Cửa sổ WPF mới được tạo bằng Visual Studio sẽ sử dụng trình quản lý bố cục kiểu Grid</a:t>
            </a:r>
          </a:p>
        </p:txBody>
      </p:sp>
    </p:spTree>
    <p:extLst>
      <p:ext uri="{BB962C8B-B14F-4D97-AF65-F5344CB8AC3E}">
        <p14:creationId xmlns:p14="http://schemas.microsoft.com/office/powerpoint/2010/main" val="12428703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61</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73679"/>
            <a:ext cx="12255053" cy="1292662"/>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Không gian tên System.Windows.Controls cung cấp nhiều bảng, mỗi bảng kiểm soát cách duy trì các phần tử phụ. Bảng sau đây ghi lại vai trò của một số điều khiển bảng WPF thường được sử dụng:</a:t>
            </a:r>
          </a:p>
        </p:txBody>
      </p:sp>
      <p:sp>
        <p:nvSpPr>
          <p:cNvPr id="8" name="Title 1">
            <a:extLst>
              <a:ext uri="{FF2B5EF4-FFF2-40B4-BE49-F238E27FC236}">
                <a16:creationId xmlns:a16="http://schemas.microsoft.com/office/drawing/2014/main" id="{A4B61502-2C40-4D24-A389-E56D3944C182}"/>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Kiểm soát bố cục nội dung bằng bảng điều khiển</a:t>
            </a:r>
            <a:endParaRPr xmlns:a="http://schemas.openxmlformats.org/drawingml/2006/main" lang="en-US" sz="4000" b="1" dirty="0"/>
          </a:p>
        </p:txBody>
      </p:sp>
      <p:graphicFrame>
        <p:nvGraphicFramePr>
          <p:cNvPr id="10" name="Table 9">
            <a:extLst>
              <a:ext uri="{FF2B5EF4-FFF2-40B4-BE49-F238E27FC236}">
                <a16:creationId xmlns:a16="http://schemas.microsoft.com/office/drawing/2014/main" id="{851E388A-616B-4531-B7E5-B288A96EEE31}"/>
              </a:ext>
            </a:extLst>
          </p:cNvPr>
          <p:cNvGraphicFramePr>
            <a:graphicFrameLocks noGrp="1"/>
          </p:cNvGraphicFramePr>
          <p:nvPr>
            <p:extLst>
              <p:ext uri="{D42A27DB-BD31-4B8C-83A1-F6EECF244321}">
                <p14:modId xmlns:p14="http://schemas.microsoft.com/office/powerpoint/2010/main" val="2228818856"/>
              </p:ext>
            </p:extLst>
          </p:nvPr>
        </p:nvGraphicFramePr>
        <p:xfrm>
          <a:off x="78927" y="2780992"/>
          <a:ext cx="12034146" cy="3651401"/>
        </p:xfrm>
        <a:graphic>
          <a:graphicData uri="http://schemas.openxmlformats.org/drawingml/2006/table">
            <a:tbl>
              <a:tblPr firstRow="1" bandRow="1">
                <a:tableStyleId>{5C22544A-7EE6-4342-B048-85BDC9FD1C3A}</a:tableStyleId>
              </a:tblPr>
              <a:tblGrid>
                <a:gridCol w="2014508">
                  <a:extLst>
                    <a:ext uri="{9D8B030D-6E8A-4147-A177-3AD203B41FA5}">
                      <a16:colId xmlns:a16="http://schemas.microsoft.com/office/drawing/2014/main" val="20000"/>
                    </a:ext>
                  </a:extLst>
                </a:gridCol>
                <a:gridCol w="10019638">
                  <a:extLst>
                    <a:ext uri="{9D8B030D-6E8A-4147-A177-3AD203B41FA5}">
                      <a16:colId xmlns:a16="http://schemas.microsoft.com/office/drawing/2014/main" val="20001"/>
                    </a:ext>
                  </a:extLst>
                </a:gridCol>
              </a:tblGrid>
              <a:tr h="442020">
                <a:tc>
                  <a:txBody>
                    <a:bodyPr/>
                    <a:lstStyle/>
                    <a:p>
                      <a:pPr xmlns:a="http://schemas.openxmlformats.org/drawingml/2006/main" marL="0" algn="just" defTabSz="914400" rtl="0" eaLnBrk="1" latinLnBrk="0" hangingPunct="1"/>
                      <a:r xmlns:a="http://schemas.openxmlformats.org/drawingml/2006/main">
                        <a:rPr lang="vi" sz="2000" b="1" kern="1200">
                          <a:solidFill>
                            <a:schemeClr val="lt1"/>
                          </a:solidFill>
                          <a:latin typeface="+mn-lt"/>
                          <a:ea typeface="+mn-ea"/>
                          <a:cs typeface="+mn-cs"/>
                        </a:rPr>
                        <a:t>Bảng điều khiển</a:t>
                      </a:r>
                      <a:endParaRPr xmlns:a="http://schemas.openxmlformats.org/drawingml/2006/main" lang="en-US" sz="2000" b="1" kern="1200" dirty="0">
                        <a:solidFill>
                          <a:schemeClr val="lt1"/>
                        </a:solidFill>
                        <a:latin typeface="+mn-lt"/>
                        <a:ea typeface="+mn-ea"/>
                        <a:cs typeface="+mn-cs"/>
                      </a:endParaRPr>
                    </a:p>
                  </a:txBody>
                  <a:tcPr/>
                </a:tc>
                <a:tc>
                  <a:txBody>
                    <a:bodyPr/>
                    <a:lstStyle/>
                    <a:p>
                      <a:pPr xmlns:a="http://schemas.openxmlformats.org/drawingml/2006/main" algn="just"/>
                      <a:r xmlns:a="http://schemas.openxmlformats.org/drawingml/2006/main">
                        <a:rPr lang="vi" sz="2000"/>
                        <a:t>Sự miêu tả</a:t>
                      </a:r>
                      <a:endParaRPr xmlns:a="http://schemas.openxmlformats.org/drawingml/2006/main" lang="en-US" sz="2000" dirty="0"/>
                    </a:p>
                  </a:txBody>
                  <a:tcPr/>
                </a:tc>
                <a:extLst>
                  <a:ext uri="{0D108BD9-81ED-4DB2-BD59-A6C34878D82A}">
                    <a16:rowId xmlns:a16="http://schemas.microsoft.com/office/drawing/2014/main" val="10000"/>
                  </a:ext>
                </a:extLst>
              </a:tr>
              <a:tr h="583359">
                <a:tc>
                  <a:txBody>
                    <a:bodyPr/>
                    <a:lstStyle/>
                    <a:p>
                      <a:pPr xmlns:a="http://schemas.openxmlformats.org/drawingml/2006/main" algn="just"/>
                      <a:r xmlns:a="http://schemas.openxmlformats.org/drawingml/2006/main">
                        <a:rPr lang="vi" sz="2000"/>
                        <a:t>Tranh sơn dầu</a:t>
                      </a:r>
                      <a:endParaRPr xmlns:a="http://schemas.openxmlformats.org/drawingml/2006/main" lang="en-US" sz="2000" kern="1200" baseline="0" dirty="0">
                        <a:solidFill>
                          <a:schemeClr val="tx1"/>
                        </a:solidFill>
                        <a:latin typeface="+mj-lt"/>
                        <a:ea typeface="+mn-ea"/>
                        <a:cs typeface="+mn-cs"/>
                      </a:endParaRPr>
                    </a:p>
                  </a:txBody>
                  <a:tcPr marT="45717" marB="45717" anchor="ctr" horzOverflow="overflow"/>
                </a:tc>
                <a:tc>
                  <a:txBody>
                    <a:bodyPr/>
                    <a:lstStyle/>
                    <a:p>
                      <a:pPr xmlns:a="http://schemas.openxmlformats.org/drawingml/2006/main" algn="just"/>
                      <a:r xmlns:a="http://schemas.openxmlformats.org/drawingml/2006/main">
                        <a:rPr lang="vi" sz="2000"/>
                        <a:t>Cung cấp chế độ sắp xếp nội dung cổ điển. Các mục vẫn ở chính xác nơi chúng tôi đặt chúng vào thời điểm thiết kế</a:t>
                      </a:r>
                      <a:endParaRPr xmlns:a="http://schemas.openxmlformats.org/drawingml/2006/main"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1"/>
                  </a:ext>
                </a:extLst>
              </a:tr>
              <a:tr h="342901">
                <a:tc>
                  <a:txBody>
                    <a:bodyPr/>
                    <a:lstStyle/>
                    <a:p>
                      <a:pPr xmlns:a="http://schemas.openxmlformats.org/drawingml/2006/main" algn="just"/>
                      <a:r xmlns:a="http://schemas.openxmlformats.org/drawingml/2006/main">
                        <a:rPr lang="vi" sz="2000"/>
                        <a:t>Bảng điều khiển Dock</a:t>
                      </a:r>
                      <a:endParaRPr xmlns:a="http://schemas.openxmlformats.org/drawingml/2006/main" lang="en-US" sz="2000" kern="1200" baseline="0" dirty="0">
                        <a:solidFill>
                          <a:schemeClr val="tx1"/>
                        </a:solidFill>
                        <a:latin typeface="+mj-lt"/>
                        <a:ea typeface="+mn-ea"/>
                        <a:cs typeface="+mn-cs"/>
                      </a:endParaRPr>
                    </a:p>
                  </a:txBody>
                  <a:tcPr marT="45717" marB="45717" anchor="ctr" horzOverflow="overflow"/>
                </a:tc>
                <a:tc>
                  <a:txBody>
                    <a:bodyPr/>
                    <a:lstStyle/>
                    <a:p>
                      <a:pPr xmlns:a="http://schemas.openxmlformats.org/drawingml/2006/main" algn="just"/>
                      <a:r xmlns:a="http://schemas.openxmlformats.org/drawingml/2006/main">
                        <a:rPr lang="vi" sz="2000"/>
                        <a:t>Khóa nội dung vào một phía được chỉ định của bảng điều khiển (Trên, Dưới, Trái hoặc Phải)</a:t>
                      </a:r>
                      <a:endParaRPr xmlns:a="http://schemas.openxmlformats.org/drawingml/2006/main"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2"/>
                  </a:ext>
                </a:extLst>
              </a:tr>
              <a:tr h="405245">
                <a:tc>
                  <a:txBody>
                    <a:bodyPr/>
                    <a:lstStyle/>
                    <a:p>
                      <a:pPr xmlns:a="http://schemas.openxmlformats.org/drawingml/2006/main" algn="just"/>
                      <a:r xmlns:a="http://schemas.openxmlformats.org/drawingml/2006/main">
                        <a:rPr lang="vi" sz="2000"/>
                        <a:t>Lưới</a:t>
                      </a:r>
                      <a:endParaRPr xmlns:a="http://schemas.openxmlformats.org/drawingml/2006/main" lang="en-US" sz="2000" kern="1200" baseline="0" dirty="0">
                        <a:solidFill>
                          <a:schemeClr val="tx1"/>
                        </a:solidFill>
                        <a:latin typeface="+mj-lt"/>
                        <a:ea typeface="+mn-ea"/>
                        <a:cs typeface="+mn-cs"/>
                      </a:endParaRPr>
                    </a:p>
                  </a:txBody>
                  <a:tcPr marT="45717" marB="45717" anchor="ctr" horzOverflow="overflow"/>
                </a:tc>
                <a:tc>
                  <a:txBody>
                    <a:bodyPr/>
                    <a:lstStyle/>
                    <a:p>
                      <a:pPr xmlns:a="http://schemas.openxmlformats.org/drawingml/2006/main" algn="just"/>
                      <a:r xmlns:a="http://schemas.openxmlformats.org/drawingml/2006/main">
                        <a:rPr lang="vi" sz="2000"/>
                        <a:t>Sắp xếp nội dung trong một chuỗi ô, được duy trì trong lưới dạng bảng</a:t>
                      </a:r>
                      <a:endParaRPr xmlns:a="http://schemas.openxmlformats.org/drawingml/2006/main"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3"/>
                  </a:ext>
                </a:extLst>
              </a:tr>
              <a:tr h="394855">
                <a:tc>
                  <a:txBody>
                    <a:bodyPr/>
                    <a:lstStyle/>
                    <a:p>
                      <a:pPr xmlns:a="http://schemas.openxmlformats.org/drawingml/2006/main" algn="just"/>
                      <a:r xmlns:a="http://schemas.openxmlformats.org/drawingml/2006/main">
                        <a:rPr lang="vi" sz="2000"/>
                        <a:t>ngăn xếp</a:t>
                      </a:r>
                      <a:endParaRPr xmlns:a="http://schemas.openxmlformats.org/drawingml/2006/main" lang="en-US" sz="2000" kern="1200" baseline="0" dirty="0">
                        <a:solidFill>
                          <a:schemeClr val="tx1"/>
                        </a:solidFill>
                        <a:latin typeface="+mj-lt"/>
                        <a:ea typeface="+mn-ea"/>
                        <a:cs typeface="+mn-cs"/>
                      </a:endParaRPr>
                    </a:p>
                  </a:txBody>
                  <a:tcPr marT="45717" marB="45717" anchor="ctr" horzOverflow="overflow"/>
                </a:tc>
                <a:tc>
                  <a:txBody>
                    <a:bodyPr/>
                    <a:lstStyle/>
                    <a:p>
                      <a:pPr xmlns:a="http://schemas.openxmlformats.org/drawingml/2006/main" algn="just"/>
                      <a:r xmlns:a="http://schemas.openxmlformats.org/drawingml/2006/main">
                        <a:rPr lang="vi" sz="2000"/>
                        <a:t>Xếp chồng nội dung theo chiều dọc hoặc chiều ngang, theo quy định của thuộc tính Định hướng</a:t>
                      </a:r>
                      <a:endParaRPr xmlns:a="http://schemas.openxmlformats.org/drawingml/2006/main"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4"/>
                  </a:ext>
                </a:extLst>
              </a:tr>
              <a:tr h="457200">
                <a:tc>
                  <a:txBody>
                    <a:bodyPr/>
                    <a:lstStyle/>
                    <a:p>
                      <a:pPr xmlns:a="http://schemas.openxmlformats.org/drawingml/2006/main" algn="just"/>
                      <a:r xmlns:a="http://schemas.openxmlformats.org/drawingml/2006/main">
                        <a:rPr lang="vi" sz="2000"/>
                        <a:t>WrapPanel</a:t>
                      </a:r>
                      <a:endParaRPr xmlns:a="http://schemas.openxmlformats.org/drawingml/2006/main" lang="en-US" sz="2000" kern="1200" baseline="0" dirty="0">
                        <a:solidFill>
                          <a:schemeClr val="tx1"/>
                        </a:solidFill>
                        <a:latin typeface="+mj-lt"/>
                        <a:ea typeface="+mn-ea"/>
                        <a:cs typeface="+mn-cs"/>
                      </a:endParaRPr>
                    </a:p>
                  </a:txBody>
                  <a:tcPr marT="45717" marB="45717" anchor="ctr" horzOverflow="overflow"/>
                </a:tc>
                <a:tc>
                  <a:txBody>
                    <a:bodyPr/>
                    <a:lstStyle/>
                    <a:p>
                      <a:pPr xmlns:a="http://schemas.openxmlformats.org/drawingml/2006/main" algn="just"/>
                      <a:r xmlns:a="http://schemas.openxmlformats.org/drawingml/2006/main">
                        <a:rPr lang="vi" sz="2000"/>
                        <a:t>Định vị nội dung từ trái sang phải, ngắt nội dung sang dòng tiếp theo ở cạnh hộp chứa. Thứ tự tiếp theo diễn ra tuần tự từ trên xuống dưới hoặc từ phải sang trái, tùy thuộc vào giá trị của thuộc tính Orientation</a:t>
                      </a:r>
                      <a:endParaRPr xmlns:a="http://schemas.openxmlformats.org/drawingml/2006/main" lang="en-US" sz="20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207236356"/>
                  </a:ext>
                </a:extLst>
              </a:tr>
            </a:tbl>
          </a:graphicData>
        </a:graphic>
      </p:graphicFrame>
    </p:spTree>
    <p:extLst>
      <p:ext uri="{BB962C8B-B14F-4D97-AF65-F5344CB8AC3E}">
        <p14:creationId xmlns:p14="http://schemas.microsoft.com/office/powerpoint/2010/main" val="30439608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Bản trình diễn bảng canvas</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06553" y="1295439"/>
            <a:ext cx="10464912" cy="492443"/>
          </a:xfrm>
          <a:prstGeom prst="rect">
            <a:avLst/>
          </a:prstGeom>
          <a:noFill/>
        </p:spPr>
        <p:txBody>
          <a:bodyPr wrap="square">
            <a:spAutoFit/>
          </a:bodyPr>
          <a:lstStyle/>
          <a:p>
            <a:pPr xmlns:a="http://schemas.openxmlformats.org/drawingml/2006/main" algn="just">
              <a:spcBef>
                <a:spcPts val="1000"/>
              </a:spcBef>
              <a:buClr>
                <a:srgbClr val="973735"/>
              </a:buClr>
              <a:buSzPct val="50000"/>
              <a:tabLst>
                <a:tab pos="241300" algn="l"/>
              </a:tabLst>
              <a:defRPr/>
            </a:pPr>
            <a:r xmlns:a="http://schemas.openxmlformats.org/drawingml/2006/main">
              <a:rPr lang="vi" sz="2600">
                <a:solidFill>
                  <a:srgbClr val="111111"/>
                </a:solidFill>
                <a:latin typeface="+mj-lt"/>
              </a:rPr>
              <a:t>1. Tạo DemoCanvasPanel.xaml và viết mã như sau:</a:t>
            </a:r>
            <a:endParaRPr xmlns:a="http://schemas.openxmlformats.org/drawingml/2006/main" lang="en-US" sz="2600" dirty="0">
              <a:solidFill>
                <a:srgbClr val="111111"/>
              </a:solidFill>
              <a:latin typeface="+mj-lt"/>
            </a:endParaRPr>
          </a:p>
        </p:txBody>
      </p:sp>
      <p:sp>
        <p:nvSpPr>
          <p:cNvPr id="10" name="TextBox 9">
            <a:extLst>
              <a:ext uri="{FF2B5EF4-FFF2-40B4-BE49-F238E27FC236}">
                <a16:creationId xmlns:a16="http://schemas.microsoft.com/office/drawing/2014/main" id="{E0241703-1553-476C-8A90-DADEF675B588}"/>
              </a:ext>
            </a:extLst>
          </p:cNvPr>
          <p:cNvSpPr txBox="1"/>
          <p:nvPr/>
        </p:nvSpPr>
        <p:spPr>
          <a:xfrm>
            <a:off x="41247" y="1861308"/>
            <a:ext cx="12109506" cy="4524315"/>
          </a:xfrm>
          <a:prstGeom prst="rect">
            <a:avLst/>
          </a:prstGeom>
          <a:noFill/>
          <a:ln w="19050">
            <a:solidFill>
              <a:srgbClr val="92D050"/>
            </a:solidFill>
          </a:ln>
        </p:spPr>
        <p:txBody>
          <a:bodyPr wrap="square">
            <a:spAutoFit/>
          </a:bodyPr>
          <a:lstStyle/>
          <a:p>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Cửa sổ </a:t>
            </a:r>
            <a:r xmlns:a="http://schemas.openxmlformats.org/drawingml/2006/main">
              <a:rPr lang="vi" sz="1600">
                <a:solidFill>
                  <a:srgbClr val="FF0000"/>
                </a:solidFill>
                <a:latin typeface="Consolas" panose="020B0609020204030204" pitchFamily="49" charset="0"/>
              </a:rPr>
              <a:t>x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Lớp </a:t>
            </a:r>
            <a:r xmlns:a="http://schemas.openxmlformats.org/drawingml/2006/main">
              <a:rPr lang="vi" sz="1600">
                <a:solidFill>
                  <a:srgbClr val="0000FF"/>
                </a:solidFill>
                <a:latin typeface="Consolas" panose="020B0609020204030204" pitchFamily="49" charset="0"/>
              </a:rPr>
              <a:t>="MyWPFApp.DemoCanvasPanel"</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&lt;!–- </a:t>
            </a:r>
            <a:r xmlns:a="http://schemas.openxmlformats.org/drawingml/2006/main">
              <a:rPr lang="vi" sz="1800">
                <a:solidFill>
                  <a:srgbClr val="FF0000"/>
                </a:solidFill>
                <a:latin typeface="Consolas" panose="020B0609020204030204" pitchFamily="49" charset="0"/>
              </a:rPr>
              <a:t>xmlns=… </a:t>
            </a:r>
            <a:r xmlns:a="http://schemas.openxmlformats.org/drawingml/2006/main">
              <a:rPr lang="vi" sz="1600">
                <a:solidFill>
                  <a:srgbClr val="000000"/>
                </a:solidFill>
                <a:latin typeface="Consolas" panose="020B0609020204030204" pitchFamily="49" charset="0"/>
              </a:rPr>
              <a:t>--&gt;</a:t>
            </a: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Tiêu đề </a:t>
            </a:r>
            <a:r xmlns:a="http://schemas.openxmlformats.org/drawingml/2006/main">
              <a:rPr lang="vi" sz="1600">
                <a:solidFill>
                  <a:srgbClr val="0000FF"/>
                </a:solidFill>
                <a:latin typeface="Consolas" panose="020B0609020204030204" pitchFamily="49" charset="0"/>
              </a:rPr>
              <a:t>="Bảng điều khiển Canvas" </a:t>
            </a:r>
            <a:r xmlns:a="http://schemas.openxmlformats.org/drawingml/2006/main">
              <a:rPr lang="vi" sz="1600">
                <a:solidFill>
                  <a:srgbClr val="FF0000"/>
                </a:solidFill>
                <a:latin typeface="Consolas" panose="020B0609020204030204" pitchFamily="49" charset="0"/>
              </a:rPr>
              <a:t>Chiều cao </a:t>
            </a:r>
            <a:r xmlns:a="http://schemas.openxmlformats.org/drawingml/2006/main">
              <a:rPr lang="vi" sz="1600">
                <a:solidFill>
                  <a:srgbClr val="0000FF"/>
                </a:solidFill>
                <a:latin typeface="Consolas" panose="020B0609020204030204" pitchFamily="49" charset="0"/>
              </a:rPr>
              <a:t>="300"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="400" </a:t>
            </a:r>
            <a:r xmlns:a="http://schemas.openxmlformats.org/drawingml/2006/main">
              <a:rPr lang="vi" sz="1600">
                <a:solidFill>
                  <a:srgbClr val="FF0000"/>
                </a:solidFill>
                <a:latin typeface="Consolas" panose="020B0609020204030204" pitchFamily="49" charset="0"/>
              </a:rPr>
              <a:t>WindowStartupLocation </a:t>
            </a:r>
            <a:r xmlns:a="http://schemas.openxmlformats.org/drawingml/2006/main">
              <a:rPr lang="vi" sz="1600">
                <a:solidFill>
                  <a:srgbClr val="0000FF"/>
                </a:solidFill>
                <a:latin typeface="Consolas" panose="020B0609020204030204" pitchFamily="49" charset="0"/>
              </a:rPr>
              <a:t>="CenterScreen" &gt;</a:t>
            </a:r>
          </a:p>
          <a:p>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Lưới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Nền </a:t>
            </a:r>
            <a:r xmlns:a="http://schemas.openxmlformats.org/drawingml/2006/main">
              <a:rPr lang="vi" sz="1600">
                <a:solidFill>
                  <a:srgbClr val="FF0000"/>
                </a:solidFill>
                <a:latin typeface="Consolas" panose="020B0609020204030204" pitchFamily="49" charset="0"/>
              </a:rPr>
              <a:t>vải </a:t>
            </a:r>
            <a:r xmlns:a="http://schemas.openxmlformats.org/drawingml/2006/main">
              <a:rPr lang="vi" sz="1600">
                <a:solidFill>
                  <a:srgbClr val="0000FF"/>
                </a:solidFill>
                <a:latin typeface="Consolas" panose="020B0609020204030204" pitchFamily="49" charset="0"/>
              </a:rPr>
              <a:t>="LightBlue"&gt;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Nút </a:t>
            </a:r>
            <a:r xmlns:a="http://schemas.openxmlformats.org/drawingml/2006/main">
              <a:rPr lang="vi" sz="1600">
                <a:solidFill>
                  <a:srgbClr val="FF0000"/>
                </a:solidFill>
                <a:latin typeface="Consolas" panose="020B0609020204030204" pitchFamily="49" charset="0"/>
              </a:rPr>
              <a:t>x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0000FF"/>
                </a:solidFill>
                <a:latin typeface="Consolas" panose="020B0609020204030204" pitchFamily="49" charset="0"/>
              </a:rPr>
              <a:t>="btnDisplay" </a:t>
            </a:r>
            <a:r xmlns:a="http://schemas.openxmlformats.org/drawingml/2006/main">
              <a:rPr lang="vi" sz="1600">
                <a:solidFill>
                  <a:srgbClr val="FF0000"/>
                </a:solidFill>
                <a:latin typeface="Consolas" panose="020B0609020204030204" pitchFamily="49" charset="0"/>
              </a:rPr>
              <a:t>Canvas.Left </a:t>
            </a:r>
            <a:r xmlns:a="http://schemas.openxmlformats.org/drawingml/2006/main">
              <a:rPr lang="vi" sz="1600">
                <a:solidFill>
                  <a:srgbClr val="0000FF"/>
                </a:solidFill>
                <a:latin typeface="Consolas" panose="020B0609020204030204" pitchFamily="49" charset="0"/>
              </a:rPr>
              <a:t>="94" </a:t>
            </a:r>
            <a:r xmlns:a="http://schemas.openxmlformats.org/drawingml/2006/main">
              <a:rPr lang="vi" sz="1600">
                <a:solidFill>
                  <a:srgbClr val="FF0000"/>
                </a:solidFill>
                <a:latin typeface="Consolas" panose="020B0609020204030204" pitchFamily="49" charset="0"/>
              </a:rPr>
              <a:t>Chiều cao </a:t>
            </a:r>
            <a:r xmlns:a="http://schemas.openxmlformats.org/drawingml/2006/main">
              <a:rPr lang="vi" sz="1600">
                <a:solidFill>
                  <a:srgbClr val="0000FF"/>
                </a:solidFill>
                <a:latin typeface="Consolas" panose="020B0609020204030204" pitchFamily="49" charset="0"/>
              </a:rPr>
              <a:t>="28" </a:t>
            </a:r>
            <a:r xmlns:a="http://schemas.openxmlformats.org/drawingml/2006/main">
              <a:rPr lang="vi" sz="1600">
                <a:solidFill>
                  <a:srgbClr val="FF0000"/>
                </a:solidFill>
                <a:latin typeface="Consolas" panose="020B0609020204030204" pitchFamily="49" charset="0"/>
              </a:rPr>
              <a:t>Canvas.Top </a:t>
            </a:r>
            <a:r xmlns:a="http://schemas.openxmlformats.org/drawingml/2006/main">
              <a:rPr lang="vi" sz="1600">
                <a:solidFill>
                  <a:srgbClr val="0000FF"/>
                </a:solidFill>
                <a:latin typeface="Consolas" panose="020B0609020204030204" pitchFamily="49" charset="0"/>
              </a:rPr>
              <a:t>="203"</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="80"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="Hiển thị"</a:t>
            </a:r>
            <a:r xmlns:a="http://schemas.openxmlformats.org/drawingml/2006/main">
              <a:rPr lang="vi" sz="1600">
                <a:solidFill>
                  <a:srgbClr val="FF0000"/>
                </a:solidFill>
                <a:latin typeface="Consolas" panose="020B0609020204030204" pitchFamily="49" charset="0"/>
              </a:rPr>
              <a:t> </a:t>
            </a:r>
            <a:r xmlns:a="http://schemas.openxmlformats.org/drawingml/2006/main">
              <a:rPr lang="vi" sz="1600">
                <a:solidFill>
                  <a:srgbClr val="FF0000"/>
                </a:solidFill>
                <a:highlight>
                  <a:srgbClr val="FFFF00"/>
                </a:highlight>
                <a:latin typeface="Consolas" panose="020B0609020204030204" pitchFamily="49" charset="0"/>
              </a:rPr>
              <a:t>Nhấp vào </a:t>
            </a:r>
            <a:r xmlns:a="http://schemas.openxmlformats.org/drawingml/2006/main">
              <a:rPr lang="vi" sz="1600">
                <a:solidFill>
                  <a:srgbClr val="0000FF"/>
                </a:solidFill>
                <a:highlight>
                  <a:srgbClr val="FFFF00"/>
                </a:highlight>
                <a:latin typeface="Consolas" panose="020B0609020204030204" pitchFamily="49" charset="0"/>
              </a:rPr>
              <a:t>="btnDisplay_Click"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Nhãn </a:t>
            </a:r>
            <a:r xmlns:a="http://schemas.openxmlformats.org/drawingml/2006/main">
              <a:rPr lang="vi" sz="1600">
                <a:solidFill>
                  <a:srgbClr val="FF0000"/>
                </a:solidFill>
                <a:latin typeface="Consolas" panose="020B0609020204030204" pitchFamily="49" charset="0"/>
              </a:rPr>
              <a:t>x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0000FF"/>
                </a:solidFill>
                <a:latin typeface="Consolas" panose="020B0609020204030204" pitchFamily="49" charset="0"/>
              </a:rPr>
              <a:t>="lblInstructions" </a:t>
            </a:r>
            <a:r xmlns:a="http://schemas.openxmlformats.org/drawingml/2006/main">
              <a:rPr lang="vi" sz="1600">
                <a:solidFill>
                  <a:srgbClr val="FF0000"/>
                </a:solidFill>
                <a:latin typeface="Consolas" panose="020B0609020204030204" pitchFamily="49" charset="0"/>
              </a:rPr>
              <a:t>Canvas.Left </a:t>
            </a:r>
            <a:r xmlns:a="http://schemas.openxmlformats.org/drawingml/2006/main">
              <a:rPr lang="vi" sz="1600">
                <a:solidFill>
                  <a:srgbClr val="0000FF"/>
                </a:solidFill>
                <a:latin typeface="Consolas" panose="020B0609020204030204" pitchFamily="49" charset="0"/>
              </a:rPr>
              <a:t>="17" </a:t>
            </a:r>
            <a:r xmlns:a="http://schemas.openxmlformats.org/drawingml/2006/main">
              <a:rPr lang="vi" sz="1600">
                <a:solidFill>
                  <a:srgbClr val="FF0000"/>
                </a:solidFill>
                <a:latin typeface="Consolas" panose="020B0609020204030204" pitchFamily="49" charset="0"/>
              </a:rPr>
              <a:t>Canvas.Top </a:t>
            </a:r>
            <a:r xmlns:a="http://schemas.openxmlformats.org/drawingml/2006/main">
              <a:rPr lang="vi" sz="1600">
                <a:solidFill>
                  <a:srgbClr val="0000FF"/>
                </a:solidFill>
                <a:latin typeface="Consolas" panose="020B0609020204030204" pitchFamily="49" charset="0"/>
              </a:rPr>
              <a:t>="14"</a:t>
            </a:r>
            <a:r xmlns:a="http://schemas.openxmlformats.org/drawingml/2006/main">
              <a:rPr lang="vi" sz="1600">
                <a:solidFill>
                  <a:srgbClr val="000000"/>
                </a:solidFill>
                <a:latin typeface="Consolas" panose="020B0609020204030204" pitchFamily="49" charset="0"/>
              </a:rPr>
              <a:t> </a:t>
            </a: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="328" </a:t>
            </a:r>
            <a:r xmlns:a="http://schemas.openxmlformats.org/drawingml/2006/main">
              <a:rPr lang="vi" sz="1600">
                <a:solidFill>
                  <a:srgbClr val="FF0000"/>
                </a:solidFill>
                <a:latin typeface="Consolas" panose="020B0609020204030204" pitchFamily="49" charset="0"/>
              </a:rPr>
              <a:t>Chiều cao </a:t>
            </a:r>
            <a:r xmlns:a="http://schemas.openxmlformats.org/drawingml/2006/main">
              <a:rPr lang="vi" sz="1600">
                <a:solidFill>
                  <a:srgbClr val="0000FF"/>
                </a:solidFill>
                <a:latin typeface="Consolas" panose="020B0609020204030204" pitchFamily="49" charset="0"/>
              </a:rPr>
              <a:t>="27" </a:t>
            </a:r>
            <a:r xmlns:a="http://schemas.openxmlformats.org/drawingml/2006/main">
              <a:rPr lang="vi" sz="1600">
                <a:solidFill>
                  <a:srgbClr val="FF0000"/>
                </a:solidFill>
                <a:latin typeface="Consolas" panose="020B0609020204030204" pitchFamily="49" charset="0"/>
              </a:rPr>
              <a:t>FontSize </a:t>
            </a:r>
            <a:r xmlns:a="http://schemas.openxmlformats.org/drawingml/2006/main">
              <a:rPr lang="vi" sz="1600">
                <a:solidFill>
                  <a:srgbClr val="0000FF"/>
                </a:solidFill>
                <a:latin typeface="Consolas" panose="020B0609020204030204" pitchFamily="49" charset="0"/>
              </a:rPr>
              <a:t>="15"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="Nhập thông tin xe"/&gt;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Nhãn </a:t>
            </a:r>
            <a:r xmlns:a="http://schemas.openxmlformats.org/drawingml/2006/main">
              <a:rPr lang="vi" sz="1600">
                <a:solidFill>
                  <a:srgbClr val="FF0000"/>
                </a:solidFill>
                <a:latin typeface="Consolas" panose="020B0609020204030204" pitchFamily="49" charset="0"/>
              </a:rPr>
              <a:t>x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0000FF"/>
                </a:solidFill>
                <a:latin typeface="Consolas" panose="020B0609020204030204" pitchFamily="49" charset="0"/>
              </a:rPr>
              <a:t>="lblCarName" </a:t>
            </a:r>
            <a:r xmlns:a="http://schemas.openxmlformats.org/drawingml/2006/main">
              <a:rPr lang="vi" sz="1600">
                <a:solidFill>
                  <a:srgbClr val="FF0000"/>
                </a:solidFill>
                <a:latin typeface="Consolas" panose="020B0609020204030204" pitchFamily="49" charset="0"/>
              </a:rPr>
              <a:t>Canvas.Left </a:t>
            </a:r>
            <a:r xmlns:a="http://schemas.openxmlformats.org/drawingml/2006/main">
              <a:rPr lang="vi" sz="1600">
                <a:solidFill>
                  <a:srgbClr val="0000FF"/>
                </a:solidFill>
                <a:latin typeface="Consolas" panose="020B0609020204030204" pitchFamily="49" charset="0"/>
              </a:rPr>
              <a:t>="17" </a:t>
            </a:r>
            <a:r xmlns:a="http://schemas.openxmlformats.org/drawingml/2006/main">
              <a:rPr lang="vi" sz="1600">
                <a:solidFill>
                  <a:srgbClr val="FF0000"/>
                </a:solidFill>
                <a:latin typeface="Consolas" panose="020B0609020204030204" pitchFamily="49" charset="0"/>
              </a:rPr>
              <a:t>Canvas.Top </a:t>
            </a:r>
            <a:r xmlns:a="http://schemas.openxmlformats.org/drawingml/2006/main">
              <a:rPr lang="vi" sz="1600">
                <a:solidFill>
                  <a:srgbClr val="0000FF"/>
                </a:solidFill>
                <a:latin typeface="Consolas" panose="020B0609020204030204" pitchFamily="49" charset="0"/>
              </a:rPr>
              <a:t>="60"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="Tên xe"/&gt;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TextBox </a:t>
            </a:r>
            <a:r xmlns:a="http://schemas.openxmlformats.org/drawingml/2006/main">
              <a:rPr lang="vi" sz="1600">
                <a:solidFill>
                  <a:srgbClr val="FF0000"/>
                </a:solidFill>
                <a:latin typeface="Consolas" panose="020B0609020204030204" pitchFamily="49" charset="0"/>
              </a:rPr>
              <a:t>x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0000FF"/>
                </a:solidFill>
                <a:latin typeface="Consolas" panose="020B0609020204030204" pitchFamily="49" charset="0"/>
              </a:rPr>
              <a:t>="txtCarName" </a:t>
            </a:r>
            <a:r xmlns:a="http://schemas.openxmlformats.org/drawingml/2006/main">
              <a:rPr lang="vi" sz="1600">
                <a:solidFill>
                  <a:srgbClr val="FF0000"/>
                </a:solidFill>
                <a:latin typeface="Consolas" panose="020B0609020204030204" pitchFamily="49" charset="0"/>
              </a:rPr>
              <a:t>Canvas.Left </a:t>
            </a:r>
            <a:r xmlns:a="http://schemas.openxmlformats.org/drawingml/2006/main">
              <a:rPr lang="vi" sz="1600">
                <a:solidFill>
                  <a:srgbClr val="0000FF"/>
                </a:solidFill>
                <a:latin typeface="Consolas" panose="020B0609020204030204" pitchFamily="49" charset="0"/>
              </a:rPr>
              <a:t>="94" </a:t>
            </a:r>
            <a:r xmlns:a="http://schemas.openxmlformats.org/drawingml/2006/main">
              <a:rPr lang="vi" sz="1600">
                <a:solidFill>
                  <a:srgbClr val="FF0000"/>
                </a:solidFill>
                <a:latin typeface="Consolas" panose="020B0609020204030204" pitchFamily="49" charset="0"/>
              </a:rPr>
              <a:t>Canvas.Top </a:t>
            </a:r>
            <a:r xmlns:a="http://schemas.openxmlformats.org/drawingml/2006/main">
              <a:rPr lang="vi" sz="1600">
                <a:solidFill>
                  <a:srgbClr val="0000FF"/>
                </a:solidFill>
                <a:latin typeface="Consolas" panose="020B0609020204030204" pitchFamily="49" charset="0"/>
              </a:rPr>
              <a:t>="60"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="193" </a:t>
            </a:r>
            <a:r xmlns:a="http://schemas.openxmlformats.org/drawingml/2006/main">
              <a:rPr lang="vi" sz="1600">
                <a:solidFill>
                  <a:srgbClr val="FF0000"/>
                </a:solidFill>
                <a:latin typeface="Consolas" panose="020B0609020204030204" pitchFamily="49" charset="0"/>
              </a:rPr>
              <a:t>Chiều cao </a:t>
            </a:r>
            <a:r xmlns:a="http://schemas.openxmlformats.org/drawingml/2006/main">
              <a:rPr lang="vi" sz="1600">
                <a:solidFill>
                  <a:srgbClr val="0000FF"/>
                </a:solidFill>
                <a:latin typeface="Consolas" panose="020B0609020204030204" pitchFamily="49" charset="0"/>
              </a:rPr>
              <a:t>="25"/&gt;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Nhãn </a:t>
            </a:r>
            <a:r xmlns:a="http://schemas.openxmlformats.org/drawingml/2006/main">
              <a:rPr lang="vi" sz="1600">
                <a:solidFill>
                  <a:srgbClr val="FF0000"/>
                </a:solidFill>
                <a:latin typeface="Consolas" panose="020B0609020204030204" pitchFamily="49" charset="0"/>
              </a:rPr>
              <a:t>x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0000FF"/>
                </a:solidFill>
                <a:latin typeface="Consolas" panose="020B0609020204030204" pitchFamily="49" charset="0"/>
              </a:rPr>
              <a:t>="lblColor" </a:t>
            </a:r>
            <a:r xmlns:a="http://schemas.openxmlformats.org/drawingml/2006/main">
              <a:rPr lang="vi" sz="1600">
                <a:solidFill>
                  <a:srgbClr val="FF0000"/>
                </a:solidFill>
                <a:latin typeface="Consolas" panose="020B0609020204030204" pitchFamily="49" charset="0"/>
              </a:rPr>
              <a:t>Canvas.Left </a:t>
            </a:r>
            <a:r xmlns:a="http://schemas.openxmlformats.org/drawingml/2006/main">
              <a:rPr lang="vi" sz="1600">
                <a:solidFill>
                  <a:srgbClr val="0000FF"/>
                </a:solidFill>
                <a:latin typeface="Consolas" panose="020B0609020204030204" pitchFamily="49" charset="0"/>
              </a:rPr>
              <a:t>="17" </a:t>
            </a:r>
            <a:r xmlns:a="http://schemas.openxmlformats.org/drawingml/2006/main">
              <a:rPr lang="vi" sz="1600">
                <a:solidFill>
                  <a:srgbClr val="FF0000"/>
                </a:solidFill>
                <a:latin typeface="Consolas" panose="020B0609020204030204" pitchFamily="49" charset="0"/>
              </a:rPr>
              <a:t>Canvas.Top </a:t>
            </a:r>
            <a:r xmlns:a="http://schemas.openxmlformats.org/drawingml/2006/main">
              <a:rPr lang="vi" sz="1600">
                <a:solidFill>
                  <a:srgbClr val="0000FF"/>
                </a:solidFill>
                <a:latin typeface="Consolas" panose="020B0609020204030204" pitchFamily="49" charset="0"/>
              </a:rPr>
              <a:t>="109"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="Color"/&gt;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TextBox </a:t>
            </a:r>
            <a:r xmlns:a="http://schemas.openxmlformats.org/drawingml/2006/main">
              <a:rPr lang="vi" sz="1600">
                <a:solidFill>
                  <a:srgbClr val="FF0000"/>
                </a:solidFill>
                <a:latin typeface="Consolas" panose="020B0609020204030204" pitchFamily="49" charset="0"/>
              </a:rPr>
              <a:t>x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0000FF"/>
                </a:solidFill>
                <a:latin typeface="Consolas" panose="020B0609020204030204" pitchFamily="49" charset="0"/>
              </a:rPr>
              <a:t>="txtColor" </a:t>
            </a:r>
            <a:r xmlns:a="http://schemas.openxmlformats.org/drawingml/2006/main">
              <a:rPr lang="vi" sz="1600">
                <a:solidFill>
                  <a:srgbClr val="FF0000"/>
                </a:solidFill>
                <a:latin typeface="Consolas" panose="020B0609020204030204" pitchFamily="49" charset="0"/>
              </a:rPr>
              <a:t>Canvas.Left </a:t>
            </a:r>
            <a:r xmlns:a="http://schemas.openxmlformats.org/drawingml/2006/main">
              <a:rPr lang="vi" sz="1600">
                <a:solidFill>
                  <a:srgbClr val="0000FF"/>
                </a:solidFill>
                <a:latin typeface="Consolas" panose="020B0609020204030204" pitchFamily="49" charset="0"/>
              </a:rPr>
              <a:t>="94" </a:t>
            </a:r>
            <a:r xmlns:a="http://schemas.openxmlformats.org/drawingml/2006/main">
              <a:rPr lang="vi" sz="1600">
                <a:solidFill>
                  <a:srgbClr val="FF0000"/>
                </a:solidFill>
                <a:latin typeface="Consolas" panose="020B0609020204030204" pitchFamily="49" charset="0"/>
              </a:rPr>
              <a:t>Canvas.Top </a:t>
            </a:r>
            <a:r xmlns:a="http://schemas.openxmlformats.org/drawingml/2006/main">
              <a:rPr lang="vi" sz="1600">
                <a:solidFill>
                  <a:srgbClr val="0000FF"/>
                </a:solidFill>
                <a:latin typeface="Consolas" panose="020B0609020204030204" pitchFamily="49" charset="0"/>
              </a:rPr>
              <a:t>="107"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="193" </a:t>
            </a:r>
            <a:r xmlns:a="http://schemas.openxmlformats.org/drawingml/2006/main">
              <a:rPr lang="vi" sz="1600">
                <a:solidFill>
                  <a:srgbClr val="FF0000"/>
                </a:solidFill>
                <a:latin typeface="Consolas" panose="020B0609020204030204" pitchFamily="49" charset="0"/>
              </a:rPr>
              <a:t>Chiều cao </a:t>
            </a:r>
            <a:r xmlns:a="http://schemas.openxmlformats.org/drawingml/2006/main">
              <a:rPr lang="vi" sz="1600">
                <a:solidFill>
                  <a:srgbClr val="0000FF"/>
                </a:solidFill>
                <a:latin typeface="Consolas" panose="020B0609020204030204" pitchFamily="49" charset="0"/>
              </a:rPr>
              <a:t>="25"/&gt;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Nhãn </a:t>
            </a:r>
            <a:r xmlns:a="http://schemas.openxmlformats.org/drawingml/2006/main">
              <a:rPr lang="vi" sz="1600">
                <a:solidFill>
                  <a:srgbClr val="FF0000"/>
                </a:solidFill>
                <a:latin typeface="Consolas" panose="020B0609020204030204" pitchFamily="49" charset="0"/>
              </a:rPr>
              <a:t>x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0000FF"/>
                </a:solidFill>
                <a:latin typeface="Consolas" panose="020B0609020204030204" pitchFamily="49" charset="0"/>
              </a:rPr>
              <a:t>="lblBrand" </a:t>
            </a:r>
            <a:r xmlns:a="http://schemas.openxmlformats.org/drawingml/2006/main">
              <a:rPr lang="vi" sz="1600">
                <a:solidFill>
                  <a:srgbClr val="FF0000"/>
                </a:solidFill>
                <a:latin typeface="Consolas" panose="020B0609020204030204" pitchFamily="49" charset="0"/>
              </a:rPr>
              <a:t>Canvas.Left </a:t>
            </a:r>
            <a:r xmlns:a="http://schemas.openxmlformats.org/drawingml/2006/main">
              <a:rPr lang="vi" sz="1600">
                <a:solidFill>
                  <a:srgbClr val="0000FF"/>
                </a:solidFill>
                <a:latin typeface="Consolas" panose="020B0609020204030204" pitchFamily="49" charset="0"/>
              </a:rPr>
              <a:t>="17" </a:t>
            </a:r>
            <a:r xmlns:a="http://schemas.openxmlformats.org/drawingml/2006/main">
              <a:rPr lang="vi" sz="1600">
                <a:solidFill>
                  <a:srgbClr val="FF0000"/>
                </a:solidFill>
                <a:latin typeface="Consolas" panose="020B0609020204030204" pitchFamily="49" charset="0"/>
              </a:rPr>
              <a:t>Canvas.Top </a:t>
            </a:r>
            <a:r xmlns:a="http://schemas.openxmlformats.org/drawingml/2006/main">
              <a:rPr lang="vi" sz="1600">
                <a:solidFill>
                  <a:srgbClr val="0000FF"/>
                </a:solidFill>
                <a:latin typeface="Consolas" panose="020B0609020204030204" pitchFamily="49" charset="0"/>
              </a:rPr>
              <a:t>="155"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="Thương hiệu"/&gt;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TextBox </a:t>
            </a:r>
            <a:r xmlns:a="http://schemas.openxmlformats.org/drawingml/2006/main">
              <a:rPr lang="vi" sz="1600">
                <a:solidFill>
                  <a:srgbClr val="FF0000"/>
                </a:solidFill>
                <a:latin typeface="Consolas" panose="020B0609020204030204" pitchFamily="49" charset="0"/>
              </a:rPr>
              <a:t>x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0000FF"/>
                </a:solidFill>
                <a:latin typeface="Consolas" panose="020B0609020204030204" pitchFamily="49" charset="0"/>
              </a:rPr>
              <a:t>="txtBrand" </a:t>
            </a:r>
            <a:r xmlns:a="http://schemas.openxmlformats.org/drawingml/2006/main">
              <a:rPr lang="vi" sz="1600">
                <a:solidFill>
                  <a:srgbClr val="FF0000"/>
                </a:solidFill>
                <a:latin typeface="Consolas" panose="020B0609020204030204" pitchFamily="49" charset="0"/>
              </a:rPr>
              <a:t>Canvas.Left </a:t>
            </a:r>
            <a:r xmlns:a="http://schemas.openxmlformats.org/drawingml/2006/main">
              <a:rPr lang="vi" sz="1600">
                <a:solidFill>
                  <a:srgbClr val="0000FF"/>
                </a:solidFill>
                <a:latin typeface="Consolas" panose="020B0609020204030204" pitchFamily="49" charset="0"/>
              </a:rPr>
              <a:t>="94" </a:t>
            </a:r>
            <a:r xmlns:a="http://schemas.openxmlformats.org/drawingml/2006/main">
              <a:rPr lang="vi" sz="1600">
                <a:solidFill>
                  <a:srgbClr val="FF0000"/>
                </a:solidFill>
                <a:latin typeface="Consolas" panose="020B0609020204030204" pitchFamily="49" charset="0"/>
              </a:rPr>
              <a:t>Canvas.Top </a:t>
            </a:r>
            <a:r xmlns:a="http://schemas.openxmlformats.org/drawingml/2006/main">
              <a:rPr lang="vi" sz="1600">
                <a:solidFill>
                  <a:srgbClr val="0000FF"/>
                </a:solidFill>
                <a:latin typeface="Consolas" panose="020B0609020204030204" pitchFamily="49" charset="0"/>
              </a:rPr>
              <a:t>="153"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="193" </a:t>
            </a:r>
            <a:r xmlns:a="http://schemas.openxmlformats.org/drawingml/2006/main">
              <a:rPr lang="vi" sz="1600">
                <a:solidFill>
                  <a:srgbClr val="FF0000"/>
                </a:solidFill>
                <a:latin typeface="Consolas" panose="020B0609020204030204" pitchFamily="49" charset="0"/>
              </a:rPr>
              <a:t>Chiều cao </a:t>
            </a:r>
            <a:r xmlns:a="http://schemas.openxmlformats.org/drawingml/2006/main">
              <a:rPr lang="vi" sz="1600">
                <a:solidFill>
                  <a:srgbClr val="0000FF"/>
                </a:solidFill>
                <a:latin typeface="Consolas" panose="020B0609020204030204" pitchFamily="49" charset="0"/>
              </a:rPr>
              <a:t>="25"/&gt;</a:t>
            </a:r>
            <a:r xmlns:a="http://schemas.openxmlformats.org/drawingml/2006/main">
              <a:rPr lang="vi" sz="1600">
                <a:solidFill>
                  <a:srgbClr val="000000"/>
                </a:solidFill>
                <a:latin typeface="Consolas" panose="020B0609020204030204" pitchFamily="49" charset="0"/>
              </a:rPr>
              <a:t>          </a:t>
            </a: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Canvas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Lưới </a:t>
            </a:r>
            <a:r xmlns:a="http://schemas.openxmlformats.org/drawingml/2006/main">
              <a:rPr lang="vi" sz="1600">
                <a:solidFill>
                  <a:srgbClr val="0000FF"/>
                </a:solidFill>
                <a:latin typeface="Consolas" panose="020B0609020204030204" pitchFamily="49" charset="0"/>
              </a:rPr>
              <a:t>&gt;</a:t>
            </a:r>
          </a:p>
          <a:p>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Cửa sổ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p>
        </p:txBody>
      </p:sp>
    </p:spTree>
    <p:extLst>
      <p:ext uri="{BB962C8B-B14F-4D97-AF65-F5344CB8AC3E}">
        <p14:creationId xmlns:p14="http://schemas.microsoft.com/office/powerpoint/2010/main" val="39225622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Bản trình diễn bảng canvas</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164988" y="1470213"/>
            <a:ext cx="11607912" cy="492443"/>
          </a:xfrm>
          <a:prstGeom prst="rect">
            <a:avLst/>
          </a:prstGeom>
          <a:noFill/>
        </p:spPr>
        <p:txBody>
          <a:bodyPr wrap="square">
            <a:spAutoFit/>
          </a:bodyPr>
          <a:lstStyle/>
          <a:p>
            <a:pPr xmlns:a="http://schemas.openxmlformats.org/drawingml/2006/main" algn="just">
              <a:spcBef>
                <a:spcPts val="1000"/>
              </a:spcBef>
              <a:buClr>
                <a:srgbClr val="973735"/>
              </a:buClr>
              <a:buSzPct val="50000"/>
              <a:tabLst>
                <a:tab pos="241300" algn="l"/>
              </a:tabLst>
              <a:defRPr/>
            </a:pPr>
            <a:r xmlns:a="http://schemas.openxmlformats.org/drawingml/2006/main">
              <a:rPr lang="vi" sz="2600">
                <a:solidFill>
                  <a:srgbClr val="111111"/>
                </a:solidFill>
                <a:latin typeface="+mj-lt"/>
              </a:rPr>
              <a:t>2. Mở DemoCanvasPanel.xaml.cs sau đó viết code và chạy</a:t>
            </a:r>
            <a:endParaRPr xmlns:a="http://schemas.openxmlformats.org/drawingml/2006/main" lang="en-US" sz="2600" dirty="0">
              <a:solidFill>
                <a:srgbClr val="111111"/>
              </a:solidFill>
              <a:latin typeface="+mj-lt"/>
            </a:endParaRPr>
          </a:p>
        </p:txBody>
      </p:sp>
      <p:pic>
        <p:nvPicPr>
          <p:cNvPr id="5" name="Picture 4">
            <a:extLst>
              <a:ext uri="{FF2B5EF4-FFF2-40B4-BE49-F238E27FC236}">
                <a16:creationId xmlns:a16="http://schemas.microsoft.com/office/drawing/2014/main" id="{FE0ABB8B-AD32-43EC-9CBC-2C71FF0A2D7E}"/>
              </a:ext>
            </a:extLst>
          </p:cNvPr>
          <p:cNvPicPr>
            <a:picLocks noChangeAspect="1"/>
          </p:cNvPicPr>
          <p:nvPr/>
        </p:nvPicPr>
        <p:blipFill>
          <a:blip r:embed="rId3"/>
          <a:stretch>
            <a:fillRect/>
          </a:stretch>
        </p:blipFill>
        <p:spPr>
          <a:xfrm>
            <a:off x="164988" y="2058063"/>
            <a:ext cx="8057838" cy="2503848"/>
          </a:xfrm>
          <a:prstGeom prst="rect">
            <a:avLst/>
          </a:prstGeom>
        </p:spPr>
      </p:pic>
      <p:pic>
        <p:nvPicPr>
          <p:cNvPr id="8" name="Picture 7">
            <a:extLst>
              <a:ext uri="{FF2B5EF4-FFF2-40B4-BE49-F238E27FC236}">
                <a16:creationId xmlns:a16="http://schemas.microsoft.com/office/drawing/2014/main" id="{D9BE603F-92B2-4214-9D3C-28CD25EA4D94}"/>
              </a:ext>
            </a:extLst>
          </p:cNvPr>
          <p:cNvPicPr>
            <a:picLocks noChangeAspect="1"/>
          </p:cNvPicPr>
          <p:nvPr/>
        </p:nvPicPr>
        <p:blipFill>
          <a:blip r:embed="rId4"/>
          <a:stretch>
            <a:fillRect/>
          </a:stretch>
        </p:blipFill>
        <p:spPr>
          <a:xfrm>
            <a:off x="7748154" y="3141417"/>
            <a:ext cx="4381500" cy="3304230"/>
          </a:xfrm>
          <a:prstGeom prst="rect">
            <a:avLst/>
          </a:prstGeom>
        </p:spPr>
      </p:pic>
    </p:spTree>
    <p:extLst>
      <p:ext uri="{BB962C8B-B14F-4D97-AF65-F5344CB8AC3E}">
        <p14:creationId xmlns:p14="http://schemas.microsoft.com/office/powerpoint/2010/main" val="3066303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Bản demo WrapPanel</a:t>
            </a:r>
            <a:endParaRPr xmlns:a="http://schemas.openxmlformats.org/drawingml/2006/main" lang="en-US" sz="4000" b="1" dirty="0"/>
          </a:p>
        </p:txBody>
      </p:sp>
      <p:pic>
        <p:nvPicPr>
          <p:cNvPr id="10" name="Picture 9">
            <a:extLst>
              <a:ext uri="{FF2B5EF4-FFF2-40B4-BE49-F238E27FC236}">
                <a16:creationId xmlns:a16="http://schemas.microsoft.com/office/drawing/2014/main" id="{D54A06B4-4AF2-4BE4-8757-C5654EB3604C}"/>
              </a:ext>
            </a:extLst>
          </p:cNvPr>
          <p:cNvPicPr>
            <a:picLocks noChangeAspect="1"/>
          </p:cNvPicPr>
          <p:nvPr/>
        </p:nvPicPr>
        <p:blipFill>
          <a:blip r:embed="rId3"/>
          <a:stretch>
            <a:fillRect/>
          </a:stretch>
        </p:blipFill>
        <p:spPr>
          <a:xfrm>
            <a:off x="8285747" y="2636308"/>
            <a:ext cx="3831995" cy="3754874"/>
          </a:xfrm>
          <a:prstGeom prst="rect">
            <a:avLst/>
          </a:prstGeom>
        </p:spPr>
      </p:pic>
      <p:sp>
        <p:nvSpPr>
          <p:cNvPr id="12" name="TextBox 11">
            <a:extLst>
              <a:ext uri="{FF2B5EF4-FFF2-40B4-BE49-F238E27FC236}">
                <a16:creationId xmlns:a16="http://schemas.microsoft.com/office/drawing/2014/main" id="{E17A5098-0DE7-4135-AA45-8F6D16C87395}"/>
              </a:ext>
            </a:extLst>
          </p:cNvPr>
          <p:cNvSpPr txBox="1"/>
          <p:nvPr/>
        </p:nvSpPr>
        <p:spPr>
          <a:xfrm>
            <a:off x="51956" y="2636308"/>
            <a:ext cx="8099586" cy="3754874"/>
          </a:xfrm>
          <a:prstGeom prst="rect">
            <a:avLst/>
          </a:prstGeom>
          <a:noFill/>
          <a:ln w="19050">
            <a:solidFill>
              <a:srgbClr val="92D050"/>
            </a:solidFill>
          </a:ln>
        </p:spPr>
        <p:txBody>
          <a:bodyPr wrap="square">
            <a:spAutoFit/>
          </a:bodyPr>
          <a:lstStyle/>
          <a:p>
            <a:r xmlns:a="http://schemas.openxmlformats.org/drawingml/2006/main">
              <a:rPr lang="vi" sz="1700">
                <a:solidFill>
                  <a:srgbClr val="A31515"/>
                </a:solidFill>
                <a:latin typeface="Consolas" panose="020B0609020204030204" pitchFamily="49" charset="0"/>
              </a:rPr>
              <a:t>Lưới </a:t>
            </a:r>
            <a:r xmlns:a="http://schemas.openxmlformats.org/drawingml/2006/main">
              <a:rPr lang="vi" sz="1700">
                <a:solidFill>
                  <a:srgbClr val="0000FF"/>
                </a:solidFill>
                <a:latin typeface="Consolas" panose="020B0609020204030204" pitchFamily="49" charset="0"/>
              </a:rPr>
              <a:t>&gt;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FF0000"/>
                </a:solidFill>
                <a:latin typeface="Consolas" panose="020B0609020204030204" pitchFamily="49" charset="0"/>
              </a:rPr>
              <a:t>Nền </a:t>
            </a:r>
            <a:r xmlns:a="http://schemas.openxmlformats.org/drawingml/2006/main">
              <a:rPr lang="vi" sz="1700">
                <a:solidFill>
                  <a:srgbClr val="A31515"/>
                </a:solidFill>
                <a:latin typeface="Consolas" panose="020B0609020204030204" pitchFamily="49" charset="0"/>
              </a:rPr>
              <a:t>WrapPanel </a:t>
            </a:r>
            <a:r xmlns:a="http://schemas.openxmlformats.org/drawingml/2006/main">
              <a:rPr lang="vi" sz="1700">
                <a:solidFill>
                  <a:srgbClr val="0000FF"/>
                </a:solidFill>
                <a:latin typeface="Consolas" panose="020B0609020204030204" pitchFamily="49" charset="0"/>
              </a:rPr>
              <a:t>="LightBlue"</a:t>
            </a:r>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FF0000"/>
                </a:solidFill>
                <a:latin typeface="Consolas" panose="020B0609020204030204" pitchFamily="49" charset="0"/>
              </a:rPr>
              <a:t>Định hướng </a:t>
            </a:r>
            <a:r xmlns:a="http://schemas.openxmlformats.org/drawingml/2006/main">
              <a:rPr lang="vi" sz="1700">
                <a:solidFill>
                  <a:srgbClr val="0000FF"/>
                </a:solidFill>
                <a:latin typeface="Consolas" panose="020B0609020204030204" pitchFamily="49" charset="0"/>
              </a:rPr>
              <a:t>="Dọc"&gt;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A31515"/>
                </a:solidFill>
                <a:latin typeface="Consolas" panose="020B0609020204030204" pitchFamily="49" charset="0"/>
              </a:rPr>
              <a:t>Tên </a:t>
            </a:r>
            <a:r xmlns:a="http://schemas.openxmlformats.org/drawingml/2006/main">
              <a:rPr lang="vi" sz="1700">
                <a:solidFill>
                  <a:srgbClr val="FF0000"/>
                </a:solidFill>
                <a:latin typeface="Consolas" panose="020B0609020204030204" pitchFamily="49" charset="0"/>
              </a:rPr>
              <a:t>nhãn </a:t>
            </a:r>
            <a:r xmlns:a="http://schemas.openxmlformats.org/drawingml/2006/main">
              <a:rPr lang="vi" sz="1700">
                <a:solidFill>
                  <a:srgbClr val="0000FF"/>
                </a:solidFill>
                <a:latin typeface="Consolas" panose="020B0609020204030204" pitchFamily="49" charset="0"/>
              </a:rPr>
              <a:t>="lblInstruction"</a:t>
            </a:r>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FF0000"/>
                </a:solidFill>
                <a:latin typeface="Consolas" panose="020B0609020204030204" pitchFamily="49" charset="0"/>
              </a:rPr>
              <a:t>Chiều rộng </a:t>
            </a:r>
            <a:r xmlns:a="http://schemas.openxmlformats.org/drawingml/2006/main">
              <a:rPr lang="vi" sz="1700">
                <a:solidFill>
                  <a:srgbClr val="0000FF"/>
                </a:solidFill>
                <a:latin typeface="Consolas" panose="020B0609020204030204" pitchFamily="49" charset="0"/>
              </a:rPr>
              <a:t>="328" </a:t>
            </a:r>
            <a:r xmlns:a="http://schemas.openxmlformats.org/drawingml/2006/main">
              <a:rPr lang="vi" sz="1700">
                <a:solidFill>
                  <a:srgbClr val="FF0000"/>
                </a:solidFill>
                <a:latin typeface="Consolas" panose="020B0609020204030204" pitchFamily="49" charset="0"/>
              </a:rPr>
              <a:t>Chiều cao </a:t>
            </a:r>
            <a:r xmlns:a="http://schemas.openxmlformats.org/drawingml/2006/main">
              <a:rPr lang="vi" sz="1700">
                <a:solidFill>
                  <a:srgbClr val="0000FF"/>
                </a:solidFill>
                <a:latin typeface="Consolas" panose="020B0609020204030204" pitchFamily="49" charset="0"/>
              </a:rPr>
              <a:t>="27"</a:t>
            </a:r>
          </a:p>
          <a:p>
            <a:r xmlns:a="http://schemas.openxmlformats.org/drawingml/2006/main">
              <a:rPr lang="vi" sz="1700">
                <a:solidFill>
                  <a:srgbClr val="0000FF"/>
                </a:solidFill>
                <a:latin typeface="Consolas" panose="020B0609020204030204" pitchFamily="49" charset="0"/>
              </a:rPr>
              <a:t>         </a:t>
            </a:r>
            <a:r xmlns:a="http://schemas.openxmlformats.org/drawingml/2006/main">
              <a:rPr lang="vi" sz="1700">
                <a:solidFill>
                  <a:srgbClr val="FF0000"/>
                </a:solidFill>
                <a:latin typeface="Consolas" panose="020B0609020204030204" pitchFamily="49" charset="0"/>
              </a:rPr>
              <a:t>FontSize </a:t>
            </a:r>
            <a:r xmlns:a="http://schemas.openxmlformats.org/drawingml/2006/main">
              <a:rPr lang="vi" sz="1700">
                <a:solidFill>
                  <a:srgbClr val="0000FF"/>
                </a:solidFill>
                <a:latin typeface="Consolas" panose="020B0609020204030204" pitchFamily="49" charset="0"/>
              </a:rPr>
              <a:t>="15" </a:t>
            </a:r>
            <a:r xmlns:a="http://schemas.openxmlformats.org/drawingml/2006/main">
              <a:rPr lang="vi" sz="1700">
                <a:solidFill>
                  <a:srgbClr val="FF0000"/>
                </a:solidFill>
                <a:latin typeface="Consolas" panose="020B0609020204030204" pitchFamily="49" charset="0"/>
              </a:rPr>
              <a:t>Content </a:t>
            </a:r>
            <a:r xmlns:a="http://schemas.openxmlformats.org/drawingml/2006/main">
              <a:rPr lang="vi" sz="1700">
                <a:solidFill>
                  <a:srgbClr val="0000FF"/>
                </a:solidFill>
                <a:latin typeface="Consolas" panose="020B0609020204030204" pitchFamily="49" charset="0"/>
              </a:rPr>
              <a:t>="Nhập thông tin ô tô"/&gt;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FF0000"/>
                </a:solidFill>
                <a:latin typeface="Consolas" panose="020B0609020204030204" pitchFamily="49" charset="0"/>
              </a:rPr>
              <a:t>Tên </a:t>
            </a:r>
            <a:r xmlns:a="http://schemas.openxmlformats.org/drawingml/2006/main">
              <a:rPr lang="vi" sz="1700">
                <a:solidFill>
                  <a:srgbClr val="A31515"/>
                </a:solidFill>
                <a:latin typeface="Consolas" panose="020B0609020204030204" pitchFamily="49" charset="0"/>
              </a:rPr>
              <a:t>nhãn </a:t>
            </a:r>
            <a:r xmlns:a="http://schemas.openxmlformats.org/drawingml/2006/main">
              <a:rPr lang="vi" sz="1700">
                <a:solidFill>
                  <a:srgbClr val="0000FF"/>
                </a:solidFill>
                <a:latin typeface="Consolas" panose="020B0609020204030204" pitchFamily="49" charset="0"/>
              </a:rPr>
              <a:t>="lblCarName" </a:t>
            </a:r>
            <a:r xmlns:a="http://schemas.openxmlformats.org/drawingml/2006/main">
              <a:rPr lang="vi" sz="1700">
                <a:solidFill>
                  <a:srgbClr val="FF0000"/>
                </a:solidFill>
                <a:latin typeface="Consolas" panose="020B0609020204030204" pitchFamily="49" charset="0"/>
              </a:rPr>
              <a:t>Nội dung </a:t>
            </a:r>
            <a:r xmlns:a="http://schemas.openxmlformats.org/drawingml/2006/main">
              <a:rPr lang="vi" sz="1700">
                <a:solidFill>
                  <a:srgbClr val="0000FF"/>
                </a:solidFill>
                <a:latin typeface="Consolas" panose="020B0609020204030204" pitchFamily="49" charset="0"/>
              </a:rPr>
              <a:t>="Tên ô tô"/&gt;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FF0000"/>
                </a:solidFill>
                <a:latin typeface="Consolas" panose="020B0609020204030204" pitchFamily="49" charset="0"/>
              </a:rPr>
              <a:t>Tên </a:t>
            </a:r>
            <a:r xmlns:a="http://schemas.openxmlformats.org/drawingml/2006/main">
              <a:rPr lang="vi" sz="1700">
                <a:solidFill>
                  <a:srgbClr val="A31515"/>
                </a:solidFill>
                <a:latin typeface="Consolas" panose="020B0609020204030204" pitchFamily="49" charset="0"/>
              </a:rPr>
              <a:t>hộp văn bản </a:t>
            </a:r>
            <a:r xmlns:a="http://schemas.openxmlformats.org/drawingml/2006/main">
              <a:rPr lang="vi" sz="1700">
                <a:solidFill>
                  <a:srgbClr val="0000FF"/>
                </a:solidFill>
                <a:latin typeface="Consolas" panose="020B0609020204030204" pitchFamily="49" charset="0"/>
              </a:rPr>
              <a:t>="txtCarName" </a:t>
            </a:r>
            <a:r xmlns:a="http://schemas.openxmlformats.org/drawingml/2006/main">
              <a:rPr lang="vi" sz="1700">
                <a:solidFill>
                  <a:srgbClr val="FF0000"/>
                </a:solidFill>
                <a:latin typeface="Consolas" panose="020B0609020204030204" pitchFamily="49" charset="0"/>
              </a:rPr>
              <a:t>Chiều rộng </a:t>
            </a:r>
            <a:r xmlns:a="http://schemas.openxmlformats.org/drawingml/2006/main">
              <a:rPr lang="vi" sz="1700">
                <a:solidFill>
                  <a:srgbClr val="0000FF"/>
                </a:solidFill>
                <a:latin typeface="Consolas" panose="020B0609020204030204" pitchFamily="49" charset="0"/>
              </a:rPr>
              <a:t>="193" </a:t>
            </a:r>
            <a:r xmlns:a="http://schemas.openxmlformats.org/drawingml/2006/main">
              <a:rPr lang="vi" sz="1700">
                <a:solidFill>
                  <a:srgbClr val="FF0000"/>
                </a:solidFill>
                <a:latin typeface="Consolas" panose="020B0609020204030204" pitchFamily="49" charset="0"/>
              </a:rPr>
              <a:t>Chiều cao </a:t>
            </a:r>
            <a:r xmlns:a="http://schemas.openxmlformats.org/drawingml/2006/main">
              <a:rPr lang="vi" sz="1700">
                <a:solidFill>
                  <a:srgbClr val="0000FF"/>
                </a:solidFill>
                <a:latin typeface="Consolas" panose="020B0609020204030204" pitchFamily="49" charset="0"/>
              </a:rPr>
              <a:t>="25"/&gt;</a:t>
            </a:r>
            <a:r xmlns:a="http://schemas.openxmlformats.org/drawingml/2006/main">
              <a:rPr lang="vi" sz="1700">
                <a:solidFill>
                  <a:srgbClr val="000000"/>
                </a:solidFill>
                <a:latin typeface="Consolas" panose="020B0609020204030204" pitchFamily="49" charset="0"/>
              </a:rPr>
              <a:t>           </a:t>
            </a: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FF0000"/>
                </a:solidFill>
                <a:latin typeface="Consolas" panose="020B0609020204030204" pitchFamily="49" charset="0"/>
              </a:rPr>
              <a:t>Tên </a:t>
            </a:r>
            <a:r xmlns:a="http://schemas.openxmlformats.org/drawingml/2006/main">
              <a:rPr lang="vi" sz="1700">
                <a:solidFill>
                  <a:srgbClr val="A31515"/>
                </a:solidFill>
                <a:latin typeface="Consolas" panose="020B0609020204030204" pitchFamily="49" charset="0"/>
              </a:rPr>
              <a:t>nhãn </a:t>
            </a:r>
            <a:r xmlns:a="http://schemas.openxmlformats.org/drawingml/2006/main">
              <a:rPr lang="vi" sz="1700">
                <a:solidFill>
                  <a:srgbClr val="0000FF"/>
                </a:solidFill>
                <a:latin typeface="Consolas" panose="020B0609020204030204" pitchFamily="49" charset="0"/>
              </a:rPr>
              <a:t>="lblColor" </a:t>
            </a:r>
            <a:r xmlns:a="http://schemas.openxmlformats.org/drawingml/2006/main">
              <a:rPr lang="vi" sz="1700">
                <a:solidFill>
                  <a:srgbClr val="FF0000"/>
                </a:solidFill>
                <a:latin typeface="Consolas" panose="020B0609020204030204" pitchFamily="49" charset="0"/>
              </a:rPr>
              <a:t>Nội dung </a:t>
            </a:r>
            <a:r xmlns:a="http://schemas.openxmlformats.org/drawingml/2006/main">
              <a:rPr lang="vi" sz="1700">
                <a:solidFill>
                  <a:srgbClr val="0000FF"/>
                </a:solidFill>
                <a:latin typeface="Consolas" panose="020B0609020204030204" pitchFamily="49" charset="0"/>
              </a:rPr>
              <a:t>="Color"/&gt;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FF0000"/>
                </a:solidFill>
                <a:latin typeface="Consolas" panose="020B0609020204030204" pitchFamily="49" charset="0"/>
              </a:rPr>
              <a:t>Tên </a:t>
            </a:r>
            <a:r xmlns:a="http://schemas.openxmlformats.org/drawingml/2006/main">
              <a:rPr lang="vi" sz="1700">
                <a:solidFill>
                  <a:srgbClr val="A31515"/>
                </a:solidFill>
                <a:latin typeface="Consolas" panose="020B0609020204030204" pitchFamily="49" charset="0"/>
              </a:rPr>
              <a:t>hộp văn bản </a:t>
            </a:r>
            <a:r xmlns:a="http://schemas.openxmlformats.org/drawingml/2006/main">
              <a:rPr lang="vi" sz="1700">
                <a:solidFill>
                  <a:srgbClr val="0000FF"/>
                </a:solidFill>
                <a:latin typeface="Consolas" panose="020B0609020204030204" pitchFamily="49" charset="0"/>
              </a:rPr>
              <a:t>="txtColor" </a:t>
            </a:r>
            <a:r xmlns:a="http://schemas.openxmlformats.org/drawingml/2006/main">
              <a:rPr lang="vi" sz="1700">
                <a:solidFill>
                  <a:srgbClr val="FF0000"/>
                </a:solidFill>
                <a:latin typeface="Consolas" panose="020B0609020204030204" pitchFamily="49" charset="0"/>
              </a:rPr>
              <a:t>Chiều rộng </a:t>
            </a:r>
            <a:r xmlns:a="http://schemas.openxmlformats.org/drawingml/2006/main">
              <a:rPr lang="vi" sz="1700">
                <a:solidFill>
                  <a:srgbClr val="0000FF"/>
                </a:solidFill>
                <a:latin typeface="Consolas" panose="020B0609020204030204" pitchFamily="49" charset="0"/>
              </a:rPr>
              <a:t>="193" </a:t>
            </a:r>
            <a:r xmlns:a="http://schemas.openxmlformats.org/drawingml/2006/main">
              <a:rPr lang="vi" sz="1700">
                <a:solidFill>
                  <a:srgbClr val="FF0000"/>
                </a:solidFill>
                <a:latin typeface="Consolas" panose="020B0609020204030204" pitchFamily="49" charset="0"/>
              </a:rPr>
              <a:t>Chiều cao </a:t>
            </a:r>
            <a:r xmlns:a="http://schemas.openxmlformats.org/drawingml/2006/main">
              <a:rPr lang="vi" sz="1700">
                <a:solidFill>
                  <a:srgbClr val="0000FF"/>
                </a:solidFill>
                <a:latin typeface="Consolas" panose="020B0609020204030204" pitchFamily="49" charset="0"/>
              </a:rPr>
              <a:t>="25"/&gt;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FF0000"/>
                </a:solidFill>
                <a:latin typeface="Consolas" panose="020B0609020204030204" pitchFamily="49" charset="0"/>
              </a:rPr>
              <a:t>Tên </a:t>
            </a:r>
            <a:r xmlns:a="http://schemas.openxmlformats.org/drawingml/2006/main">
              <a:rPr lang="vi" sz="1700">
                <a:solidFill>
                  <a:srgbClr val="A31515"/>
                </a:solidFill>
                <a:latin typeface="Consolas" panose="020B0609020204030204" pitchFamily="49" charset="0"/>
              </a:rPr>
              <a:t>nhãn </a:t>
            </a:r>
            <a:r xmlns:a="http://schemas.openxmlformats.org/drawingml/2006/main">
              <a:rPr lang="vi" sz="1700">
                <a:solidFill>
                  <a:srgbClr val="0000FF"/>
                </a:solidFill>
                <a:latin typeface="Consolas" panose="020B0609020204030204" pitchFamily="49" charset="0"/>
              </a:rPr>
              <a:t>="lblBrand" </a:t>
            </a:r>
            <a:r xmlns:a="http://schemas.openxmlformats.org/drawingml/2006/main">
              <a:rPr lang="vi" sz="1700">
                <a:solidFill>
                  <a:srgbClr val="FF0000"/>
                </a:solidFill>
                <a:latin typeface="Consolas" panose="020B0609020204030204" pitchFamily="49" charset="0"/>
              </a:rPr>
              <a:t>Nội dung </a:t>
            </a:r>
            <a:r xmlns:a="http://schemas.openxmlformats.org/drawingml/2006/main">
              <a:rPr lang="vi" sz="1700">
                <a:solidFill>
                  <a:srgbClr val="0000FF"/>
                </a:solidFill>
                <a:latin typeface="Consolas" panose="020B0609020204030204" pitchFamily="49" charset="0"/>
              </a:rPr>
              <a:t>="Thương hiệu"/&gt;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FF0000"/>
                </a:solidFill>
                <a:latin typeface="Consolas" panose="020B0609020204030204" pitchFamily="49" charset="0"/>
              </a:rPr>
              <a:t>Tên </a:t>
            </a:r>
            <a:r xmlns:a="http://schemas.openxmlformats.org/drawingml/2006/main">
              <a:rPr lang="vi" sz="1700">
                <a:solidFill>
                  <a:srgbClr val="A31515"/>
                </a:solidFill>
                <a:latin typeface="Consolas" panose="020B0609020204030204" pitchFamily="49" charset="0"/>
              </a:rPr>
              <a:t>hộp văn bản </a:t>
            </a:r>
            <a:r xmlns:a="http://schemas.openxmlformats.org/drawingml/2006/main">
              <a:rPr lang="vi" sz="1700">
                <a:solidFill>
                  <a:srgbClr val="0000FF"/>
                </a:solidFill>
                <a:latin typeface="Consolas" panose="020B0609020204030204" pitchFamily="49" charset="0"/>
              </a:rPr>
              <a:t>="txtBrand" </a:t>
            </a:r>
            <a:r xmlns:a="http://schemas.openxmlformats.org/drawingml/2006/main">
              <a:rPr lang="vi" sz="1700">
                <a:solidFill>
                  <a:srgbClr val="FF0000"/>
                </a:solidFill>
                <a:latin typeface="Consolas" panose="020B0609020204030204" pitchFamily="49" charset="0"/>
              </a:rPr>
              <a:t>Chiều rộng </a:t>
            </a:r>
            <a:r xmlns:a="http://schemas.openxmlformats.org/drawingml/2006/main">
              <a:rPr lang="vi" sz="1700">
                <a:solidFill>
                  <a:srgbClr val="0000FF"/>
                </a:solidFill>
                <a:latin typeface="Consolas" panose="020B0609020204030204" pitchFamily="49" charset="0"/>
              </a:rPr>
              <a:t>="193" </a:t>
            </a:r>
            <a:r xmlns:a="http://schemas.openxmlformats.org/drawingml/2006/main">
              <a:rPr lang="vi" sz="1700">
                <a:solidFill>
                  <a:srgbClr val="FF0000"/>
                </a:solidFill>
                <a:latin typeface="Consolas" panose="020B0609020204030204" pitchFamily="49" charset="0"/>
              </a:rPr>
              <a:t>Chiều cao </a:t>
            </a:r>
            <a:r xmlns:a="http://schemas.openxmlformats.org/drawingml/2006/main">
              <a:rPr lang="vi" sz="1700">
                <a:solidFill>
                  <a:srgbClr val="0000FF"/>
                </a:solidFill>
                <a:latin typeface="Consolas" panose="020B0609020204030204" pitchFamily="49" charset="0"/>
              </a:rPr>
              <a:t>="25"/&gt;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FF0000"/>
                </a:solidFill>
                <a:latin typeface="Consolas" panose="020B0609020204030204" pitchFamily="49" charset="0"/>
              </a:rPr>
              <a:t>Tên </a:t>
            </a:r>
            <a:r xmlns:a="http://schemas.openxmlformats.org/drawingml/2006/main">
              <a:rPr lang="vi" sz="1700">
                <a:solidFill>
                  <a:srgbClr val="A31515"/>
                </a:solidFill>
                <a:latin typeface="Consolas" panose="020B0609020204030204" pitchFamily="49" charset="0"/>
              </a:rPr>
              <a:t>nút </a:t>
            </a:r>
            <a:r xmlns:a="http://schemas.openxmlformats.org/drawingml/2006/main">
              <a:rPr lang="vi" sz="1700">
                <a:solidFill>
                  <a:srgbClr val="0000FF"/>
                </a:solidFill>
                <a:latin typeface="Consolas" panose="020B0609020204030204" pitchFamily="49" charset="0"/>
              </a:rPr>
              <a:t>="btnDisplay" </a:t>
            </a:r>
            <a:r xmlns:a="http://schemas.openxmlformats.org/drawingml/2006/main">
              <a:rPr lang="vi" sz="1700">
                <a:solidFill>
                  <a:srgbClr val="FF0000"/>
                </a:solidFill>
                <a:latin typeface="Consolas" panose="020B0609020204030204" pitchFamily="49" charset="0"/>
              </a:rPr>
              <a:t>Chiều rộng </a:t>
            </a:r>
            <a:r xmlns:a="http://schemas.openxmlformats.org/drawingml/2006/main">
              <a:rPr lang="vi" sz="1700">
                <a:solidFill>
                  <a:srgbClr val="0000FF"/>
                </a:solidFill>
                <a:latin typeface="Consolas" panose="020B0609020204030204" pitchFamily="49" charset="0"/>
              </a:rPr>
              <a:t>="80"</a:t>
            </a:r>
            <a:r xmlns:a="http://schemas.openxmlformats.org/drawingml/2006/main">
              <a:rPr lang="vi" sz="1700">
                <a:solidFill>
                  <a:srgbClr val="FF0000"/>
                </a:solidFill>
                <a:latin typeface="Consolas" panose="020B0609020204030204" pitchFamily="49" charset="0"/>
              </a:rPr>
              <a:t> </a:t>
            </a:r>
          </a:p>
          <a:p>
            <a:r xmlns:a="http://schemas.openxmlformats.org/drawingml/2006/main">
              <a:rPr lang="vi" sz="1700">
                <a:solidFill>
                  <a:srgbClr val="FF0000"/>
                </a:solidFill>
                <a:latin typeface="Consolas" panose="020B0609020204030204" pitchFamily="49" charset="0"/>
              </a:rPr>
              <a:t>Ký quỹ </a:t>
            </a:r>
            <a:r xmlns:a="http://schemas.openxmlformats.org/drawingml/2006/main">
              <a:rPr lang="vi" sz="1700">
                <a:solidFill>
                  <a:srgbClr val="0000FF"/>
                </a:solidFill>
                <a:latin typeface="Consolas" panose="020B0609020204030204" pitchFamily="49" charset="0"/>
              </a:rPr>
              <a:t>="0,10,0,0" </a:t>
            </a:r>
            <a:r xmlns:a="http://schemas.openxmlformats.org/drawingml/2006/main">
              <a:rPr lang="vi" sz="1700">
                <a:solidFill>
                  <a:srgbClr val="FF0000"/>
                </a:solidFill>
                <a:latin typeface="Consolas" panose="020B0609020204030204" pitchFamily="49" charset="0"/>
              </a:rPr>
              <a:t>Nội dung </a:t>
            </a:r>
            <a:r xmlns:a="http://schemas.openxmlformats.org/drawingml/2006/main">
              <a:rPr lang="vi" sz="1700">
                <a:solidFill>
                  <a:srgbClr val="0000FF"/>
                </a:solidFill>
                <a:latin typeface="Consolas" panose="020B0609020204030204" pitchFamily="49" charset="0"/>
              </a:rPr>
              <a:t>="Hiển thị"/&gt;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A31515"/>
                </a:solidFill>
                <a:latin typeface="Consolas" panose="020B0609020204030204" pitchFamily="49" charset="0"/>
              </a:rPr>
              <a:t>WrapPanel </a:t>
            </a:r>
            <a:r xmlns:a="http://schemas.openxmlformats.org/drawingml/2006/main">
              <a:rPr lang="vi" sz="1700">
                <a:solidFill>
                  <a:srgbClr val="0000FF"/>
                </a:solidFill>
                <a:latin typeface="Consolas" panose="020B0609020204030204" pitchFamily="49" charset="0"/>
              </a:rPr>
              <a:t>&gt;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A31515"/>
                </a:solidFill>
                <a:latin typeface="Consolas" panose="020B0609020204030204" pitchFamily="49" charset="0"/>
              </a:rPr>
              <a:t>Lưới </a:t>
            </a:r>
            <a:r xmlns:a="http://schemas.openxmlformats.org/drawingml/2006/main">
              <a:rPr lang="vi" sz="1700">
                <a:solidFill>
                  <a:srgbClr val="0000FF"/>
                </a:solidFill>
                <a:latin typeface="Consolas" panose="020B0609020204030204" pitchFamily="49" charset="0"/>
              </a:rPr>
              <a:t>&gt;&lt;</a:t>
            </a:r>
            <a:endParaRPr xmlns:a="http://schemas.openxmlformats.org/drawingml/2006/main" lang="en-US" sz="1700"/>
          </a:p>
        </p:txBody>
      </p:sp>
      <p:sp>
        <p:nvSpPr>
          <p:cNvPr id="8" name="TextBox 7">
            <a:extLst>
              <a:ext uri="{FF2B5EF4-FFF2-40B4-BE49-F238E27FC236}">
                <a16:creationId xmlns:a16="http://schemas.microsoft.com/office/drawing/2014/main" id="{D8E668D5-67EA-4865-8932-4D56845FC0DB}"/>
              </a:ext>
            </a:extLst>
          </p:cNvPr>
          <p:cNvSpPr txBox="1"/>
          <p:nvPr/>
        </p:nvSpPr>
        <p:spPr>
          <a:xfrm>
            <a:off x="-96207" y="1427821"/>
            <a:ext cx="12288207" cy="1154162"/>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300">
                <a:solidFill>
                  <a:srgbClr val="111111"/>
                </a:solidFill>
                <a:latin typeface="+mj-lt"/>
              </a:rPr>
              <a:t>Định vị các phần tử con ở vị trí tuần tự từ trái sang phải, ngắt nội dung sang dòng tiếp theo ở cạnh của hộp chứa. Thứ tự tiếp theo diễn ra tuần tự từ trên xuống dưới hoặc từ phải sang trái, tùy thuộc vào giá trị của thuộc tính Orientation</a:t>
            </a:r>
          </a:p>
        </p:txBody>
      </p:sp>
    </p:spTree>
    <p:extLst>
      <p:ext uri="{BB962C8B-B14F-4D97-AF65-F5344CB8AC3E}">
        <p14:creationId xmlns:p14="http://schemas.microsoft.com/office/powerpoint/2010/main" val="13445785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Bản demo StackPanel</a:t>
            </a:r>
            <a:endParaRPr xmlns:a="http://schemas.openxmlformats.org/drawingml/2006/main" lang="en-US" sz="4000" b="1" dirty="0"/>
          </a:p>
        </p:txBody>
      </p:sp>
      <p:sp>
        <p:nvSpPr>
          <p:cNvPr id="12" name="TextBox 11">
            <a:extLst>
              <a:ext uri="{FF2B5EF4-FFF2-40B4-BE49-F238E27FC236}">
                <a16:creationId xmlns:a16="http://schemas.microsoft.com/office/drawing/2014/main" id="{E17A5098-0DE7-4135-AA45-8F6D16C87395}"/>
              </a:ext>
            </a:extLst>
          </p:cNvPr>
          <p:cNvSpPr txBox="1"/>
          <p:nvPr/>
        </p:nvSpPr>
        <p:spPr>
          <a:xfrm>
            <a:off x="112022" y="2623207"/>
            <a:ext cx="7180118" cy="3539430"/>
          </a:xfrm>
          <a:prstGeom prst="rect">
            <a:avLst/>
          </a:prstGeom>
          <a:noFill/>
          <a:ln w="19050">
            <a:solidFill>
              <a:srgbClr val="92D050"/>
            </a:solidFill>
          </a:ln>
        </p:spPr>
        <p:txBody>
          <a:bodyPr wrap="square">
            <a:spAutoFit/>
          </a:bodyPr>
          <a:lstStyle/>
          <a:p>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Lưới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Nền </a:t>
            </a:r>
            <a:r xmlns:a="http://schemas.openxmlformats.org/drawingml/2006/main">
              <a:rPr lang="vi" sz="1600">
                <a:solidFill>
                  <a:srgbClr val="A31515"/>
                </a:solidFill>
                <a:latin typeface="Consolas" panose="020B0609020204030204" pitchFamily="49" charset="0"/>
              </a:rPr>
              <a:t>StackPanel </a:t>
            </a:r>
            <a:r xmlns:a="http://schemas.openxmlformats.org/drawingml/2006/main">
              <a:rPr lang="vi" sz="1600">
                <a:solidFill>
                  <a:srgbClr val="0000FF"/>
                </a:solidFill>
                <a:latin typeface="Consolas" panose="020B0609020204030204" pitchFamily="49" charset="0"/>
              </a:rPr>
              <a:t>="LightBlue“ </a:t>
            </a:r>
            <a:r xmlns:a="http://schemas.openxmlformats.org/drawingml/2006/main">
              <a:rPr lang="vi" sz="1600">
                <a:solidFill>
                  <a:srgbClr val="FF0000"/>
                </a:solidFill>
                <a:latin typeface="Consolas" panose="020B0609020204030204" pitchFamily="49" charset="0"/>
              </a:rPr>
              <a:t>Định hướng </a:t>
            </a:r>
            <a:r xmlns:a="http://schemas.openxmlformats.org/drawingml/2006/main">
              <a:rPr lang="vi" sz="1600">
                <a:solidFill>
                  <a:srgbClr val="0000FF"/>
                </a:solidFill>
                <a:latin typeface="Consolas" panose="020B0609020204030204" pitchFamily="49" charset="0"/>
              </a:rPr>
              <a:t>="Dọc"&gt;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Tên </a:t>
            </a:r>
            <a:r xmlns:a="http://schemas.openxmlformats.org/drawingml/2006/main">
              <a:rPr lang="vi" sz="1600">
                <a:solidFill>
                  <a:srgbClr val="FF0000"/>
                </a:solidFill>
                <a:latin typeface="Consolas" panose="020B0609020204030204" pitchFamily="49" charset="0"/>
              </a:rPr>
              <a:t>nhãn </a:t>
            </a:r>
            <a:r xmlns:a="http://schemas.openxmlformats.org/drawingml/2006/main">
              <a:rPr lang="vi" sz="1600">
                <a:solidFill>
                  <a:srgbClr val="0000FF"/>
                </a:solidFill>
                <a:latin typeface="Consolas" panose="020B0609020204030204" pitchFamily="49" charset="0"/>
              </a:rPr>
              <a:t>="lblInstruction"</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FontSize </a:t>
            </a:r>
            <a:r xmlns:a="http://schemas.openxmlformats.org/drawingml/2006/main">
              <a:rPr lang="vi" sz="1600">
                <a:solidFill>
                  <a:srgbClr val="0000FF"/>
                </a:solidFill>
                <a:latin typeface="Consolas" panose="020B0609020204030204" pitchFamily="49" charset="0"/>
              </a:rPr>
              <a:t>="15" </a:t>
            </a:r>
            <a:r xmlns:a="http://schemas.openxmlformats.org/drawingml/2006/main">
              <a:rPr lang="vi" sz="1600">
                <a:solidFill>
                  <a:srgbClr val="FF0000"/>
                </a:solidFill>
                <a:latin typeface="Consolas" panose="020B0609020204030204" pitchFamily="49" charset="0"/>
              </a:rPr>
              <a:t>Content </a:t>
            </a:r>
            <a:r xmlns:a="http://schemas.openxmlformats.org/drawingml/2006/main">
              <a:rPr lang="vi" sz="1600">
                <a:solidFill>
                  <a:srgbClr val="0000FF"/>
                </a:solidFill>
                <a:latin typeface="Consolas" panose="020B0609020204030204" pitchFamily="49" charset="0"/>
              </a:rPr>
              <a:t>="Nhập thông tin ô tô"/&gt;</a:t>
            </a:r>
            <a:endParaRPr xmlns:a="http://schemas.openxmlformats.org/drawingml/2006/main" lang="fr-FR"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A31515"/>
                </a:solidFill>
                <a:latin typeface="Consolas" panose="020B0609020204030204" pitchFamily="49" charset="0"/>
              </a:rPr>
              <a:t>nhãn </a:t>
            </a:r>
            <a:r xmlns:a="http://schemas.openxmlformats.org/drawingml/2006/main">
              <a:rPr lang="vi" sz="1600">
                <a:solidFill>
                  <a:srgbClr val="0000FF"/>
                </a:solidFill>
                <a:latin typeface="Consolas" panose="020B0609020204030204" pitchFamily="49" charset="0"/>
              </a:rPr>
              <a:t>="lblCarName"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="Tên ô tô"/&gt;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A31515"/>
                </a:solidFill>
                <a:latin typeface="Consolas" panose="020B0609020204030204" pitchFamily="49" charset="0"/>
              </a:rPr>
              <a:t>hộp văn bản </a:t>
            </a:r>
            <a:r xmlns:a="http://schemas.openxmlformats.org/drawingml/2006/main">
              <a:rPr lang="vi" sz="1600">
                <a:solidFill>
                  <a:srgbClr val="0000FF"/>
                </a:solidFill>
                <a:latin typeface="Consolas" panose="020B0609020204030204" pitchFamily="49" charset="0"/>
              </a:rPr>
              <a:t>="txtCarName"</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Chiều cao </a:t>
            </a:r>
            <a:r xmlns:a="http://schemas.openxmlformats.org/drawingml/2006/main">
              <a:rPr lang="vi" sz="1600">
                <a:solidFill>
                  <a:srgbClr val="0000FF"/>
                </a:solidFill>
                <a:latin typeface="Consolas" panose="020B0609020204030204" pitchFamily="49" charset="0"/>
              </a:rPr>
              <a:t>="25"/&gt;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A31515"/>
                </a:solidFill>
                <a:latin typeface="Consolas" panose="020B0609020204030204" pitchFamily="49" charset="0"/>
              </a:rPr>
              <a:t>nhãn </a:t>
            </a:r>
            <a:r xmlns:a="http://schemas.openxmlformats.org/drawingml/2006/main">
              <a:rPr lang="vi" sz="1600">
                <a:solidFill>
                  <a:srgbClr val="0000FF"/>
                </a:solidFill>
                <a:latin typeface="Consolas" panose="020B0609020204030204" pitchFamily="49" charset="0"/>
              </a:rPr>
              <a:t>="lblColor"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="Color"/&gt;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A31515"/>
                </a:solidFill>
                <a:latin typeface="Consolas" panose="020B0609020204030204" pitchFamily="49" charset="0"/>
              </a:rPr>
              <a:t>hộp văn bản </a:t>
            </a:r>
            <a:r xmlns:a="http://schemas.openxmlformats.org/drawingml/2006/main">
              <a:rPr lang="vi" sz="1600">
                <a:solidFill>
                  <a:srgbClr val="0000FF"/>
                </a:solidFill>
                <a:latin typeface="Consolas" panose="020B0609020204030204" pitchFamily="49" charset="0"/>
              </a:rPr>
              <a:t>="txtColor"</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Chiều cao </a:t>
            </a:r>
            <a:r xmlns:a="http://schemas.openxmlformats.org/drawingml/2006/main">
              <a:rPr lang="vi" sz="1600">
                <a:solidFill>
                  <a:srgbClr val="0000FF"/>
                </a:solidFill>
                <a:latin typeface="Consolas" panose="020B0609020204030204" pitchFamily="49" charset="0"/>
              </a:rPr>
              <a:t>="25"/&gt;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A31515"/>
                </a:solidFill>
                <a:latin typeface="Consolas" panose="020B0609020204030204" pitchFamily="49" charset="0"/>
              </a:rPr>
              <a:t>nhãn </a:t>
            </a:r>
            <a:r xmlns:a="http://schemas.openxmlformats.org/drawingml/2006/main">
              <a:rPr lang="vi" sz="1600">
                <a:solidFill>
                  <a:srgbClr val="0000FF"/>
                </a:solidFill>
                <a:latin typeface="Consolas" panose="020B0609020204030204" pitchFamily="49" charset="0"/>
              </a:rPr>
              <a:t>="lblBrand"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="Thương hiệu"/&gt;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A31515"/>
                </a:solidFill>
                <a:latin typeface="Consolas" panose="020B0609020204030204" pitchFamily="49" charset="0"/>
              </a:rPr>
              <a:t>hộp văn bản </a:t>
            </a:r>
            <a:r xmlns:a="http://schemas.openxmlformats.org/drawingml/2006/main">
              <a:rPr lang="vi" sz="1600">
                <a:solidFill>
                  <a:srgbClr val="0000FF"/>
                </a:solidFill>
                <a:latin typeface="Consolas" panose="020B0609020204030204" pitchFamily="49" charset="0"/>
              </a:rPr>
              <a:t>="txtBrand" </a:t>
            </a:r>
            <a:r xmlns:a="http://schemas.openxmlformats.org/drawingml/2006/main">
              <a:rPr lang="vi" sz="1600">
                <a:solidFill>
                  <a:srgbClr val="FF0000"/>
                </a:solidFill>
                <a:latin typeface="Consolas" panose="020B0609020204030204" pitchFamily="49" charset="0"/>
              </a:rPr>
              <a:t>Chiều cao </a:t>
            </a:r>
            <a:r xmlns:a="http://schemas.openxmlformats.org/drawingml/2006/main">
              <a:rPr lang="vi" sz="1600">
                <a:solidFill>
                  <a:srgbClr val="0000FF"/>
                </a:solidFill>
                <a:latin typeface="Consolas" panose="020B0609020204030204" pitchFamily="49" charset="0"/>
              </a:rPr>
              <a:t>="25"/&gt;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A31515"/>
                </a:solidFill>
                <a:latin typeface="Consolas" panose="020B0609020204030204" pitchFamily="49" charset="0"/>
              </a:rPr>
              <a:t>nút </a:t>
            </a:r>
            <a:r xmlns:a="http://schemas.openxmlformats.org/drawingml/2006/main">
              <a:rPr lang="vi" sz="1600">
                <a:solidFill>
                  <a:srgbClr val="0000FF"/>
                </a:solidFill>
                <a:latin typeface="Consolas" panose="020B0609020204030204" pitchFamily="49" charset="0"/>
              </a:rPr>
              <a:t>="btnDisplay"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="80"</a:t>
            </a:r>
            <a:r xmlns:a="http://schemas.openxmlformats.org/drawingml/2006/main">
              <a:rPr lang="vi" sz="1600">
                <a:solidFill>
                  <a:srgbClr val="000000"/>
                </a:solidFill>
                <a:latin typeface="Consolas" panose="020B0609020204030204" pitchFamily="49" charset="0"/>
              </a:rPr>
              <a:t> </a:t>
            </a: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Ký quỹ </a:t>
            </a:r>
            <a:r xmlns:a="http://schemas.openxmlformats.org/drawingml/2006/main">
              <a:rPr lang="vi" sz="1600">
                <a:solidFill>
                  <a:srgbClr val="0000FF"/>
                </a:solidFill>
                <a:latin typeface="Consolas" panose="020B0609020204030204" pitchFamily="49" charset="0"/>
              </a:rPr>
              <a:t>="0,10,0,0"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="Hiển thị"/&gt;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StackPanel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Lưới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p>
        </p:txBody>
      </p:sp>
      <p:pic>
        <p:nvPicPr>
          <p:cNvPr id="5" name="Picture 4">
            <a:extLst>
              <a:ext uri="{FF2B5EF4-FFF2-40B4-BE49-F238E27FC236}">
                <a16:creationId xmlns:a16="http://schemas.microsoft.com/office/drawing/2014/main" id="{418C1EF9-588B-436D-99EB-D918AB8B04C7}"/>
              </a:ext>
            </a:extLst>
          </p:cNvPr>
          <p:cNvPicPr>
            <a:picLocks noChangeAspect="1"/>
          </p:cNvPicPr>
          <p:nvPr/>
        </p:nvPicPr>
        <p:blipFill>
          <a:blip r:embed="rId3"/>
          <a:stretch>
            <a:fillRect/>
          </a:stretch>
        </p:blipFill>
        <p:spPr>
          <a:xfrm>
            <a:off x="7446270" y="2623207"/>
            <a:ext cx="4610100" cy="3539430"/>
          </a:xfrm>
          <a:prstGeom prst="rect">
            <a:avLst/>
          </a:prstGeom>
        </p:spPr>
      </p:pic>
      <p:sp>
        <p:nvSpPr>
          <p:cNvPr id="8" name="TextBox 7">
            <a:extLst>
              <a:ext uri="{FF2B5EF4-FFF2-40B4-BE49-F238E27FC236}">
                <a16:creationId xmlns:a16="http://schemas.microsoft.com/office/drawing/2014/main" id="{C12D26D2-93C2-46A5-A216-F1FEB504EEF0}"/>
              </a:ext>
            </a:extLst>
          </p:cNvPr>
          <p:cNvSpPr txBox="1"/>
          <p:nvPr/>
        </p:nvSpPr>
        <p:spPr>
          <a:xfrm>
            <a:off x="-22302" y="1582775"/>
            <a:ext cx="12192000" cy="892552"/>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Sắp xếp các phần tử con thành một dòng duy nhất có thể định hướng theo chiều ngang hoặc chiều dọc</a:t>
            </a:r>
          </a:p>
        </p:txBody>
      </p:sp>
    </p:spTree>
    <p:extLst>
      <p:ext uri="{BB962C8B-B14F-4D97-AF65-F5344CB8AC3E}">
        <p14:creationId xmlns:p14="http://schemas.microsoft.com/office/powerpoint/2010/main" val="10465940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Bản trình diễn bảng lưới</a:t>
            </a:r>
            <a:endParaRPr xmlns:a="http://schemas.openxmlformats.org/drawingml/2006/main" lang="en-US" sz="4000" b="1" dirty="0"/>
          </a:p>
        </p:txBody>
      </p:sp>
      <p:pic>
        <p:nvPicPr>
          <p:cNvPr id="8" name="Picture 7">
            <a:extLst>
              <a:ext uri="{FF2B5EF4-FFF2-40B4-BE49-F238E27FC236}">
                <a16:creationId xmlns:a16="http://schemas.microsoft.com/office/drawing/2014/main" id="{78E70504-B829-485C-8BD7-5D30D763647A}"/>
              </a:ext>
            </a:extLst>
          </p:cNvPr>
          <p:cNvPicPr>
            <a:picLocks noChangeAspect="1"/>
          </p:cNvPicPr>
          <p:nvPr/>
        </p:nvPicPr>
        <p:blipFill>
          <a:blip r:embed="rId3"/>
          <a:stretch>
            <a:fillRect/>
          </a:stretch>
        </p:blipFill>
        <p:spPr>
          <a:xfrm>
            <a:off x="6670617" y="1951421"/>
            <a:ext cx="4880251" cy="4456422"/>
          </a:xfrm>
          <a:prstGeom prst="rect">
            <a:avLst/>
          </a:prstGeom>
        </p:spPr>
      </p:pic>
      <p:pic>
        <p:nvPicPr>
          <p:cNvPr id="5" name="Picture 4">
            <a:extLst>
              <a:ext uri="{FF2B5EF4-FFF2-40B4-BE49-F238E27FC236}">
                <a16:creationId xmlns:a16="http://schemas.microsoft.com/office/drawing/2014/main" id="{03DFE26F-5BBF-429A-88AF-1CE0F71E37FC}"/>
              </a:ext>
            </a:extLst>
          </p:cNvPr>
          <p:cNvPicPr>
            <a:picLocks noChangeAspect="1"/>
          </p:cNvPicPr>
          <p:nvPr/>
        </p:nvPicPr>
        <p:blipFill>
          <a:blip r:embed="rId4"/>
          <a:stretch>
            <a:fillRect/>
          </a:stretch>
        </p:blipFill>
        <p:spPr>
          <a:xfrm>
            <a:off x="301336" y="1997566"/>
            <a:ext cx="5597659" cy="4410277"/>
          </a:xfrm>
          <a:prstGeom prst="rect">
            <a:avLst/>
          </a:prstGeom>
          <a:ln w="19050">
            <a:solidFill>
              <a:srgbClr val="92D050"/>
            </a:solidFill>
          </a:ln>
        </p:spPr>
      </p:pic>
      <p:sp>
        <p:nvSpPr>
          <p:cNvPr id="10" name="TextBox 9">
            <a:extLst>
              <a:ext uri="{FF2B5EF4-FFF2-40B4-BE49-F238E27FC236}">
                <a16:creationId xmlns:a16="http://schemas.microsoft.com/office/drawing/2014/main" id="{209A81D5-62DF-4EAD-BE75-1697DD4379CD}"/>
              </a:ext>
            </a:extLst>
          </p:cNvPr>
          <p:cNvSpPr txBox="1"/>
          <p:nvPr/>
        </p:nvSpPr>
        <p:spPr>
          <a:xfrm>
            <a:off x="212128" y="1409891"/>
            <a:ext cx="10102752" cy="492443"/>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Xác định vùng lưới linh hoạt bao gồm các cột và hàng</a:t>
            </a:r>
          </a:p>
        </p:txBody>
      </p:sp>
    </p:spTree>
    <p:extLst>
      <p:ext uri="{BB962C8B-B14F-4D97-AF65-F5344CB8AC3E}">
        <p14:creationId xmlns:p14="http://schemas.microsoft.com/office/powerpoint/2010/main" val="36203053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Bản demo DockPanel</a:t>
            </a:r>
            <a:endParaRPr xmlns:a="http://schemas.openxmlformats.org/drawingml/2006/main" lang="en-US" sz="4000" b="1" dirty="0"/>
          </a:p>
        </p:txBody>
      </p:sp>
      <p:pic>
        <p:nvPicPr>
          <p:cNvPr id="6" name="Picture 5">
            <a:extLst>
              <a:ext uri="{FF2B5EF4-FFF2-40B4-BE49-F238E27FC236}">
                <a16:creationId xmlns:a16="http://schemas.microsoft.com/office/drawing/2014/main" id="{F718AFB2-1F08-4281-894D-8E191C3C9673}"/>
              </a:ext>
            </a:extLst>
          </p:cNvPr>
          <p:cNvPicPr>
            <a:picLocks noChangeAspect="1"/>
          </p:cNvPicPr>
          <p:nvPr/>
        </p:nvPicPr>
        <p:blipFill>
          <a:blip r:embed="rId3"/>
          <a:stretch>
            <a:fillRect/>
          </a:stretch>
        </p:blipFill>
        <p:spPr>
          <a:xfrm>
            <a:off x="6940742" y="2328396"/>
            <a:ext cx="4488518" cy="4110376"/>
          </a:xfrm>
          <a:prstGeom prst="rect">
            <a:avLst/>
          </a:prstGeom>
        </p:spPr>
      </p:pic>
      <p:pic>
        <p:nvPicPr>
          <p:cNvPr id="18" name="Picture 17">
            <a:extLst>
              <a:ext uri="{FF2B5EF4-FFF2-40B4-BE49-F238E27FC236}">
                <a16:creationId xmlns:a16="http://schemas.microsoft.com/office/drawing/2014/main" id="{1C4D8016-F60D-43E0-9F71-77DCC1ECF34A}"/>
              </a:ext>
            </a:extLst>
          </p:cNvPr>
          <p:cNvPicPr>
            <a:picLocks noChangeAspect="1"/>
          </p:cNvPicPr>
          <p:nvPr/>
        </p:nvPicPr>
        <p:blipFill>
          <a:blip r:embed="rId4"/>
          <a:stretch>
            <a:fillRect/>
          </a:stretch>
        </p:blipFill>
        <p:spPr>
          <a:xfrm>
            <a:off x="630934" y="2352907"/>
            <a:ext cx="5465065" cy="4085865"/>
          </a:xfrm>
          <a:prstGeom prst="rect">
            <a:avLst/>
          </a:prstGeom>
          <a:ln w="19050">
            <a:solidFill>
              <a:srgbClr val="92D050"/>
            </a:solidFill>
          </a:ln>
        </p:spPr>
      </p:pic>
      <p:sp>
        <p:nvSpPr>
          <p:cNvPr id="8" name="TextBox 7">
            <a:extLst>
              <a:ext uri="{FF2B5EF4-FFF2-40B4-BE49-F238E27FC236}">
                <a16:creationId xmlns:a16="http://schemas.microsoft.com/office/drawing/2014/main" id="{EE10D98C-1ABE-4281-B4CA-195902F9A12D}"/>
              </a:ext>
            </a:extLst>
          </p:cNvPr>
          <p:cNvSpPr txBox="1"/>
          <p:nvPr/>
        </p:nvSpPr>
        <p:spPr>
          <a:xfrm>
            <a:off x="-49701" y="1428938"/>
            <a:ext cx="12047034" cy="892552"/>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Xác định một khu vực nơi chúng ta có thể sắp xếp các phần tử con theo chiều ngang hoặc chiều dọc, tương đối với nhau</a:t>
            </a:r>
          </a:p>
        </p:txBody>
      </p:sp>
    </p:spTree>
    <p:extLst>
      <p:ext uri="{BB962C8B-B14F-4D97-AF65-F5344CB8AC3E}">
        <p14:creationId xmlns:p14="http://schemas.microsoft.com/office/powerpoint/2010/main" val="36269811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Điều khiển trong WPF</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420929"/>
            <a:ext cx="12255053" cy="892552"/>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WPF có một bộ điều khiển giao diện người dùng phong phú. Các điều khiển này được nhóm thành nhiều loại khác nhau tùy thuộc vào chức năng của chúng, như được hiển thị trong bảng sau:</a:t>
            </a:r>
            <a:endParaRPr xmlns:a="http://schemas.openxmlformats.org/drawingml/2006/main" lang="en-US" sz="2600" dirty="0">
              <a:solidFill>
                <a:srgbClr val="111111"/>
              </a:solidFill>
              <a:latin typeface="+mj-lt"/>
            </a:endParaRPr>
          </a:p>
        </p:txBody>
      </p:sp>
      <p:graphicFrame>
        <p:nvGraphicFramePr>
          <p:cNvPr id="8" name="Table 7">
            <a:extLst>
              <a:ext uri="{FF2B5EF4-FFF2-40B4-BE49-F238E27FC236}">
                <a16:creationId xmlns:a16="http://schemas.microsoft.com/office/drawing/2014/main" id="{026D2D28-6F11-46CF-94FA-BF51FE3504C1}"/>
              </a:ext>
            </a:extLst>
          </p:cNvPr>
          <p:cNvGraphicFramePr>
            <a:graphicFrameLocks noGrp="1"/>
          </p:cNvGraphicFramePr>
          <p:nvPr/>
        </p:nvGraphicFramePr>
        <p:xfrm>
          <a:off x="81655" y="2404695"/>
          <a:ext cx="12034146" cy="3821131"/>
        </p:xfrm>
        <a:graphic>
          <a:graphicData uri="http://schemas.openxmlformats.org/drawingml/2006/table">
            <a:tbl>
              <a:tblPr firstRow="1" bandRow="1">
                <a:tableStyleId>{5C22544A-7EE6-4342-B048-85BDC9FD1C3A}</a:tableStyleId>
              </a:tblPr>
              <a:tblGrid>
                <a:gridCol w="2014508">
                  <a:extLst>
                    <a:ext uri="{9D8B030D-6E8A-4147-A177-3AD203B41FA5}">
                      <a16:colId xmlns:a16="http://schemas.microsoft.com/office/drawing/2014/main" val="20000"/>
                    </a:ext>
                  </a:extLst>
                </a:gridCol>
                <a:gridCol w="10019638">
                  <a:extLst>
                    <a:ext uri="{9D8B030D-6E8A-4147-A177-3AD203B41FA5}">
                      <a16:colId xmlns:a16="http://schemas.microsoft.com/office/drawing/2014/main" val="20001"/>
                    </a:ext>
                  </a:extLst>
                </a:gridCol>
              </a:tblGrid>
              <a:tr h="442020">
                <a:tc>
                  <a:txBody>
                    <a:bodyPr/>
                    <a:lstStyle/>
                    <a:p>
                      <a:pPr xmlns:a="http://schemas.openxmlformats.org/drawingml/2006/main" marL="0" algn="l" defTabSz="914400" rtl="0" eaLnBrk="1" latinLnBrk="0" hangingPunct="1"/>
                      <a:r xmlns:a="http://schemas.openxmlformats.org/drawingml/2006/main">
                        <a:rPr lang="vi" sz="2000" b="1" kern="1200">
                          <a:solidFill>
                            <a:schemeClr val="lt1"/>
                          </a:solidFill>
                          <a:latin typeface="+mn-lt"/>
                          <a:ea typeface="+mn-ea"/>
                          <a:cs typeface="+mn-cs"/>
                        </a:rPr>
                        <a:t>Loại</a:t>
                      </a:r>
                      <a:endParaRPr xmlns:a="http://schemas.openxmlformats.org/drawingml/2006/main" lang="en-US" sz="2000" b="1" kern="1200" dirty="0">
                        <a:solidFill>
                          <a:schemeClr val="lt1"/>
                        </a:solidFill>
                        <a:latin typeface="+mn-lt"/>
                        <a:ea typeface="+mn-ea"/>
                        <a:cs typeface="+mn-cs"/>
                      </a:endParaRPr>
                    </a:p>
                  </a:txBody>
                  <a:tcPr/>
                </a:tc>
                <a:tc>
                  <a:txBody>
                    <a:bodyPr/>
                    <a:lstStyle/>
                    <a:p>
                      <a:r xmlns:a="http://schemas.openxmlformats.org/drawingml/2006/main">
                        <a:rPr lang="vi" sz="2000"/>
                        <a:t>Điều khiển</a:t>
                      </a:r>
                      <a:endParaRPr xmlns:a="http://schemas.openxmlformats.org/drawingml/2006/main" lang="en-US" sz="2000" dirty="0"/>
                    </a:p>
                  </a:txBody>
                  <a:tcPr/>
                </a:tc>
                <a:extLst>
                  <a:ext uri="{0D108BD9-81ED-4DB2-BD59-A6C34878D82A}">
                    <a16:rowId xmlns:a16="http://schemas.microsoft.com/office/drawing/2014/main" val="10000"/>
                  </a:ext>
                </a:extLst>
              </a:tr>
              <a:tr h="583359">
                <a:tc>
                  <a:txBody>
                    <a:bodyPr/>
                    <a:lstStyle/>
                    <a:p>
                      <a:r xmlns:a="http://schemas.openxmlformats.org/drawingml/2006/main">
                        <a:rPr lang="vi" sz="1800" kern="1200" baseline="0" dirty="0">
                          <a:solidFill>
                            <a:schemeClr val="tx1"/>
                          </a:solidFill>
                          <a:latin typeface="+mj-lt"/>
                          <a:ea typeface="+mn-ea"/>
                          <a:cs typeface="+mn-cs"/>
                        </a:rPr>
                        <a:t>Cách trình bày</a:t>
                      </a:r>
                    </a:p>
                  </a:txBody>
                  <a:tcPr marT="45717" marB="45717" anchor="ctr" horzOverflow="overflow"/>
                </a:tc>
                <a:tc>
                  <a:txBody>
                    <a:bodyPr/>
                    <a:lstStyle/>
                    <a:p>
                      <a:r xmlns:a="http://schemas.openxmlformats.org/drawingml/2006/main">
                        <a:rPr lang="vi" sz="1800" kern="1200" baseline="0">
                          <a:solidFill>
                            <a:schemeClr val="tx1"/>
                          </a:solidFill>
                          <a:latin typeface="+mj-lt"/>
                          <a:ea typeface="+mn-ea"/>
                          <a:cs typeface="+mn-cs"/>
                        </a:rPr>
                        <a:t>Đường viền, Canvas, DockPanel, Lưới, GridView, GridSplitter, GroupBox, Panel, StackPanel, Viewbox, WrapPanel</a:t>
                      </a:r>
                      <a:r xmlns:a="http://schemas.openxmlformats.org/drawingml/2006/main">
                        <a:rPr lang="vi"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1"/>
                  </a:ext>
                </a:extLst>
              </a:tr>
              <a:tr h="342901">
                <a:tc>
                  <a:txBody>
                    <a:bodyPr/>
                    <a:lstStyle/>
                    <a:p>
                      <a:r xmlns:a="http://schemas.openxmlformats.org/drawingml/2006/main">
                        <a:rPr lang="vi"/>
                        <a:t>Kiểm soát đầu vào của người dùng cốt lõi</a:t>
                      </a:r>
                      <a:r xmlns:a="http://schemas.openxmlformats.org/drawingml/2006/main">
                        <a:rPr lang="vi" sz="1800" kern="1200" baseline="0" dirty="0">
                          <a:solidFill>
                            <a:schemeClr val="tx1"/>
                          </a:solidFill>
                          <a:latin typeface="+mj-lt"/>
                          <a:ea typeface="+mn-ea"/>
                          <a:cs typeface="+mn-cs"/>
                        </a:rPr>
                        <a:t> </a:t>
                      </a:r>
                    </a:p>
                  </a:txBody>
                  <a:tcPr marT="45717" marB="45717" anchor="ctr" horzOverflow="overflow"/>
                </a:tc>
                <a:tc>
                  <a:txBody>
                    <a:bodyPr/>
                    <a:lstStyle/>
                    <a:p>
                      <a:r xmlns:a="http://schemas.openxmlformats.org/drawingml/2006/main">
                        <a:rPr lang="vi" sz="1800" kern="1200" baseline="0">
                          <a:solidFill>
                            <a:schemeClr val="tx1"/>
                          </a:solidFill>
                          <a:latin typeface="+mj-lt"/>
                          <a:ea typeface="+mn-ea"/>
                          <a:cs typeface="+mn-cs"/>
                        </a:rPr>
                        <a:t>Nút, Lịch, DatePicker, Expander, DataGrid, ToggleButton, ScrollBar, Thanh trượt, TextBlock, TextBox, RepeatButton, RichTextBox, Nhãn, Hộp mật khẩu</a:t>
                      </a:r>
                      <a:r xmlns:a="http://schemas.openxmlformats.org/drawingml/2006/main">
                        <a:rPr lang="vi"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2"/>
                  </a:ext>
                </a:extLst>
              </a:tr>
              <a:tr h="405245">
                <a:tc>
                  <a:txBody>
                    <a:bodyPr/>
                    <a:lstStyle/>
                    <a:p>
                      <a:r xmlns:a="http://schemas.openxmlformats.org/drawingml/2006/main">
                        <a:rPr lang="vi" sz="1800" kern="1200" baseline="0" dirty="0">
                          <a:solidFill>
                            <a:schemeClr val="tx1"/>
                          </a:solidFill>
                          <a:latin typeface="+mj-lt"/>
                          <a:ea typeface="+mn-ea"/>
                          <a:cs typeface="+mn-cs"/>
                        </a:rPr>
                        <a:t>Thực đơn</a:t>
                      </a:r>
                    </a:p>
                  </a:txBody>
                  <a:tcPr marT="45717" marB="45717" anchor="ctr" horzOverflow="overflow"/>
                </a:tc>
                <a:tc>
                  <a:txBody>
                    <a:bodyPr/>
                    <a:lstStyle/>
                    <a:p>
                      <a:r xmlns:a="http://schemas.openxmlformats.org/drawingml/2006/main">
                        <a:rPr lang="vi" sz="1800" kern="1200" baseline="0" dirty="0" err="1">
                          <a:solidFill>
                            <a:schemeClr val="tx1"/>
                          </a:solidFill>
                          <a:latin typeface="+mj-lt"/>
                          <a:ea typeface="+mn-ea"/>
                          <a:cs typeface="+mn-cs"/>
                        </a:rPr>
                        <a:t>ContextMenu </a:t>
                      </a:r>
                      <a:r xmlns:a="http://schemas.openxmlformats.org/drawingml/2006/main">
                        <a:rPr lang="vi" sz="1800" kern="1200" baseline="0">
                          <a:solidFill>
                            <a:schemeClr val="tx1"/>
                          </a:solidFill>
                          <a:latin typeface="+mj-lt"/>
                          <a:ea typeface="+mn-ea"/>
                          <a:cs typeface="+mn-cs"/>
                        </a:rPr>
                        <a:t>, Menu, Thanh công cụ</a:t>
                      </a:r>
                      <a:endParaRPr xmlns:a="http://schemas.openxmlformats.org/drawingml/2006/main" lang="en-US" sz="1800" kern="1200" baseline="0" dirty="0">
                        <a:solidFill>
                          <a:schemeClr val="tx1"/>
                        </a:solidFill>
                        <a:latin typeface="+mj-lt"/>
                        <a:ea typeface="+mn-ea"/>
                        <a:cs typeface="+mn-cs"/>
                      </a:endParaRPr>
                    </a:p>
                  </a:txBody>
                  <a:tcPr marT="45717" marB="45717" anchor="ctr" horzOverflow="overflow"/>
                </a:tc>
                <a:extLst>
                  <a:ext uri="{0D108BD9-81ED-4DB2-BD59-A6C34878D82A}">
                    <a16:rowId xmlns:a16="http://schemas.microsoft.com/office/drawing/2014/main" val="10003"/>
                  </a:ext>
                </a:extLst>
              </a:tr>
              <a:tr h="394855">
                <a:tc>
                  <a:txBody>
                    <a:bodyPr/>
                    <a:lstStyle/>
                    <a:p>
                      <a:r xmlns:a="http://schemas.openxmlformats.org/drawingml/2006/main">
                        <a:rPr lang="vi" sz="1800" kern="1200" baseline="0" dirty="0">
                          <a:solidFill>
                            <a:schemeClr val="tx1"/>
                          </a:solidFill>
                          <a:latin typeface="+mj-lt"/>
                          <a:ea typeface="+mn-ea"/>
                          <a:cs typeface="+mn-cs"/>
                        </a:rPr>
                        <a:t>Lựa chọn</a:t>
                      </a:r>
                    </a:p>
                  </a:txBody>
                  <a:tcPr marT="45717" marB="45717" anchor="ctr" horzOverflow="overflow"/>
                </a:tc>
                <a:tc>
                  <a:txBody>
                    <a:bodyPr/>
                    <a:lstStyle/>
                    <a:p>
                      <a:r xmlns:a="http://schemas.openxmlformats.org/drawingml/2006/main">
                        <a:rPr lang="vi" sz="1800" kern="1200" baseline="0" dirty="0" err="1">
                          <a:solidFill>
                            <a:schemeClr val="tx1"/>
                          </a:solidFill>
                          <a:latin typeface="+mj-lt"/>
                          <a:ea typeface="+mn-ea"/>
                          <a:cs typeface="+mn-cs"/>
                        </a:rPr>
                        <a:t>Hộp kiểm </a:t>
                      </a:r>
                      <a:r xmlns:a="http://schemas.openxmlformats.org/drawingml/2006/main">
                        <a:rPr lang="vi" sz="1800" kern="1200" baseline="0" dirty="0">
                          <a:solidFill>
                            <a:schemeClr val="tx1"/>
                          </a:solidFill>
                          <a:latin typeface="+mj-lt"/>
                          <a:ea typeface="+mn-ea"/>
                          <a:cs typeface="+mn-cs"/>
                        </a:rPr>
                        <a:t>, </a:t>
                      </a:r>
                      <a:r xmlns:a="http://schemas.openxmlformats.org/drawingml/2006/main">
                        <a:rPr lang="vi" sz="1800" kern="1200" baseline="0" dirty="0" err="1">
                          <a:solidFill>
                            <a:schemeClr val="tx1"/>
                          </a:solidFill>
                          <a:latin typeface="+mj-lt"/>
                          <a:ea typeface="+mn-ea"/>
                          <a:cs typeface="+mn-cs"/>
                        </a:rPr>
                        <a:t>ComboBox </a:t>
                      </a:r>
                      <a:r xmlns:a="http://schemas.openxmlformats.org/drawingml/2006/main">
                        <a:rPr lang="vi" sz="1800" kern="1200" baseline="0" dirty="0">
                          <a:solidFill>
                            <a:schemeClr val="tx1"/>
                          </a:solidFill>
                          <a:latin typeface="+mj-lt"/>
                          <a:ea typeface="+mn-ea"/>
                          <a:cs typeface="+mn-cs"/>
                        </a:rPr>
                        <a:t>, </a:t>
                      </a:r>
                      <a:r xmlns:a="http://schemas.openxmlformats.org/drawingml/2006/main">
                        <a:rPr lang="vi" sz="1800" kern="1200" baseline="0" dirty="0" err="1">
                          <a:solidFill>
                            <a:schemeClr val="tx1"/>
                          </a:solidFill>
                          <a:latin typeface="+mj-lt"/>
                          <a:ea typeface="+mn-ea"/>
                          <a:cs typeface="+mn-cs"/>
                        </a:rPr>
                        <a:t>ListBox </a:t>
                      </a:r>
                      <a:r xmlns:a="http://schemas.openxmlformats.org/drawingml/2006/main">
                        <a:rPr lang="vi" sz="1800" kern="1200" baseline="0" dirty="0">
                          <a:solidFill>
                            <a:schemeClr val="tx1"/>
                          </a:solidFill>
                          <a:latin typeface="+mj-lt"/>
                          <a:ea typeface="+mn-ea"/>
                          <a:cs typeface="+mn-cs"/>
                        </a:rPr>
                        <a:t>, </a:t>
                      </a:r>
                      <a:r xmlns:a="http://schemas.openxmlformats.org/drawingml/2006/main">
                        <a:rPr lang="vi" sz="1800" kern="1200" baseline="0" dirty="0" err="1">
                          <a:solidFill>
                            <a:schemeClr val="tx1"/>
                          </a:solidFill>
                          <a:latin typeface="+mj-lt"/>
                          <a:ea typeface="+mn-ea"/>
                          <a:cs typeface="+mn-cs"/>
                        </a:rPr>
                        <a:t>ListView </a:t>
                      </a:r>
                      <a:r xmlns:a="http://schemas.openxmlformats.org/drawingml/2006/main">
                        <a:rPr lang="vi" sz="1800" kern="1200" baseline="0" dirty="0">
                          <a:solidFill>
                            <a:schemeClr val="tx1"/>
                          </a:solidFill>
                          <a:latin typeface="+mj-lt"/>
                          <a:ea typeface="+mn-ea"/>
                          <a:cs typeface="+mn-cs"/>
                        </a:rPr>
                        <a:t>, </a:t>
                      </a:r>
                      <a:r xmlns:a="http://schemas.openxmlformats.org/drawingml/2006/main">
                        <a:rPr lang="vi" sz="1800" kern="1200" baseline="0" dirty="0" err="1">
                          <a:solidFill>
                            <a:schemeClr val="tx1"/>
                          </a:solidFill>
                          <a:latin typeface="+mj-lt"/>
                          <a:ea typeface="+mn-ea"/>
                          <a:cs typeface="+mn-cs"/>
                        </a:rPr>
                        <a:t>TreeView </a:t>
                      </a:r>
                      <a:r xmlns:a="http://schemas.openxmlformats.org/drawingml/2006/main">
                        <a:rPr lang="vi" sz="1800" kern="1200" baseline="0" dirty="0">
                          <a:solidFill>
                            <a:schemeClr val="tx1"/>
                          </a:solidFill>
                          <a:latin typeface="+mj-lt"/>
                          <a:ea typeface="+mn-ea"/>
                          <a:cs typeface="+mn-cs"/>
                        </a:rPr>
                        <a:t>, </a:t>
                      </a:r>
                      <a:r xmlns:a="http://schemas.openxmlformats.org/drawingml/2006/main">
                        <a:rPr lang="vi" sz="1800" kern="1200" baseline="0" dirty="0" err="1">
                          <a:solidFill>
                            <a:schemeClr val="tx1"/>
                          </a:solidFill>
                          <a:latin typeface="+mj-lt"/>
                          <a:ea typeface="+mn-ea"/>
                          <a:cs typeface="+mn-cs"/>
                        </a:rPr>
                        <a:t>RadioButton</a:t>
                      </a:r>
                      <a:r xmlns:a="http://schemas.openxmlformats.org/drawingml/2006/main">
                        <a:rPr lang="vi"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10004"/>
                  </a:ext>
                </a:extLst>
              </a:tr>
              <a:tr h="457200">
                <a:tc>
                  <a:txBody>
                    <a:bodyPr/>
                    <a:lstStyle/>
                    <a:p>
                      <a:r xmlns:a="http://schemas.openxmlformats.org/drawingml/2006/main">
                        <a:rPr lang="vi" sz="1800" kern="1200" baseline="0" dirty="0">
                          <a:solidFill>
                            <a:schemeClr val="tx1"/>
                          </a:solidFill>
                          <a:latin typeface="+mj-lt"/>
                          <a:ea typeface="+mn-ea"/>
                          <a:cs typeface="+mn-cs"/>
                        </a:rPr>
                        <a:t>dẫn đường</a:t>
                      </a:r>
                    </a:p>
                  </a:txBody>
                  <a:tcPr marT="45717" marB="45717" anchor="ctr" horzOverflow="overflow"/>
                </a:tc>
                <a:tc>
                  <a:txBody>
                    <a:bodyPr/>
                    <a:lstStyle/>
                    <a:p>
                      <a:r xmlns:a="http://schemas.openxmlformats.org/drawingml/2006/main">
                        <a:rPr lang="vi" sz="1800" kern="1200" baseline="0" dirty="0">
                          <a:solidFill>
                            <a:schemeClr val="tx1"/>
                          </a:solidFill>
                          <a:latin typeface="+mj-lt"/>
                          <a:ea typeface="+mn-ea"/>
                          <a:cs typeface="+mn-cs"/>
                        </a:rPr>
                        <a:t>Khung, Siêu liên kết, Trang, </a:t>
                      </a:r>
                      <a:r xmlns:a="http://schemas.openxmlformats.org/drawingml/2006/main">
                        <a:rPr lang="vi" sz="1800" kern="1200" baseline="0" dirty="0" err="1">
                          <a:solidFill>
                            <a:schemeClr val="tx1"/>
                          </a:solidFill>
                          <a:latin typeface="+mj-lt"/>
                          <a:ea typeface="+mn-ea"/>
                          <a:cs typeface="+mn-cs"/>
                        </a:rPr>
                        <a:t>Cửa sổ điều hướng </a:t>
                      </a:r>
                      <a:r xmlns:a="http://schemas.openxmlformats.org/drawingml/2006/main">
                        <a:rPr lang="vi" sz="1800" kern="1200" baseline="0" dirty="0">
                          <a:solidFill>
                            <a:schemeClr val="tx1"/>
                          </a:solidFill>
                          <a:latin typeface="+mj-lt"/>
                          <a:ea typeface="+mn-ea"/>
                          <a:cs typeface="+mn-cs"/>
                        </a:rPr>
                        <a:t>, </a:t>
                      </a:r>
                      <a:r xmlns:a="http://schemas.openxmlformats.org/drawingml/2006/main">
                        <a:rPr lang="vi" sz="1800" kern="1200" baseline="0" dirty="0" err="1">
                          <a:solidFill>
                            <a:schemeClr val="tx1"/>
                          </a:solidFill>
                          <a:latin typeface="+mj-lt"/>
                          <a:ea typeface="+mn-ea"/>
                          <a:cs typeface="+mn-cs"/>
                        </a:rPr>
                        <a:t>TabControl</a:t>
                      </a:r>
                      <a:r xmlns:a="http://schemas.openxmlformats.org/drawingml/2006/main">
                        <a:rPr lang="vi"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207236356"/>
                  </a:ext>
                </a:extLst>
              </a:tr>
              <a:tr h="467590">
                <a:tc>
                  <a:txBody>
                    <a:bodyPr/>
                    <a:lstStyle/>
                    <a:p>
                      <a:r xmlns:a="http://schemas.openxmlformats.org/drawingml/2006/main">
                        <a:rPr lang="vi" sz="1800" kern="1200" baseline="0" dirty="0">
                          <a:solidFill>
                            <a:schemeClr val="tx1"/>
                          </a:solidFill>
                          <a:latin typeface="+mj-lt"/>
                          <a:ea typeface="+mn-ea"/>
                          <a:cs typeface="+mn-cs"/>
                        </a:rPr>
                        <a:t>Thông tin người dùng</a:t>
                      </a:r>
                    </a:p>
                  </a:txBody>
                  <a:tcPr marT="45717" marB="45717" anchor="ctr" horzOverflow="overflow"/>
                </a:tc>
                <a:tc>
                  <a:txBody>
                    <a:bodyPr/>
                    <a:lstStyle/>
                    <a:p>
                      <a:r xmlns:a="http://schemas.openxmlformats.org/drawingml/2006/main">
                        <a:rPr lang="vi" sz="1800" kern="1200" baseline="0" dirty="0" err="1">
                          <a:solidFill>
                            <a:schemeClr val="tx1"/>
                          </a:solidFill>
                          <a:latin typeface="+mj-lt"/>
                          <a:ea typeface="+mn-ea"/>
                          <a:cs typeface="+mn-cs"/>
                        </a:rPr>
                        <a:t>AccessText </a:t>
                      </a:r>
                      <a:r xmlns:a="http://schemas.openxmlformats.org/drawingml/2006/main">
                        <a:rPr lang="vi" sz="1800" kern="1200" baseline="0" dirty="0">
                          <a:solidFill>
                            <a:schemeClr val="tx1"/>
                          </a:solidFill>
                          <a:latin typeface="+mj-lt"/>
                          <a:ea typeface="+mn-ea"/>
                          <a:cs typeface="+mn-cs"/>
                        </a:rPr>
                        <a:t>, Nhãn, Cửa sổ bật lên, </a:t>
                      </a:r>
                      <a:r xmlns:a="http://schemas.openxmlformats.org/drawingml/2006/main">
                        <a:rPr lang="vi" sz="1800" kern="1200" baseline="0" dirty="0" err="1">
                          <a:solidFill>
                            <a:schemeClr val="tx1"/>
                          </a:solidFill>
                          <a:latin typeface="+mj-lt"/>
                          <a:ea typeface="+mn-ea"/>
                          <a:cs typeface="+mn-cs"/>
                        </a:rPr>
                        <a:t>ProgressBar </a:t>
                      </a:r>
                      <a:r xmlns:a="http://schemas.openxmlformats.org/drawingml/2006/main">
                        <a:rPr lang="vi" sz="1800" kern="1200" baseline="0" dirty="0">
                          <a:solidFill>
                            <a:schemeClr val="tx1"/>
                          </a:solidFill>
                          <a:latin typeface="+mj-lt"/>
                          <a:ea typeface="+mn-ea"/>
                          <a:cs typeface="+mn-cs"/>
                        </a:rPr>
                        <a:t>, </a:t>
                      </a:r>
                      <a:r xmlns:a="http://schemas.openxmlformats.org/drawingml/2006/main">
                        <a:rPr lang="vi" sz="1800" kern="1200" baseline="0" dirty="0" err="1">
                          <a:solidFill>
                            <a:schemeClr val="tx1"/>
                          </a:solidFill>
                          <a:latin typeface="+mj-lt"/>
                          <a:ea typeface="+mn-ea"/>
                          <a:cs typeface="+mn-cs"/>
                        </a:rPr>
                        <a:t>StatusBar </a:t>
                      </a:r>
                      <a:r xmlns:a="http://schemas.openxmlformats.org/drawingml/2006/main">
                        <a:rPr lang="vi" sz="1800" kern="1200" baseline="0" dirty="0">
                          <a:solidFill>
                            <a:schemeClr val="tx1"/>
                          </a:solidFill>
                          <a:latin typeface="+mj-lt"/>
                          <a:ea typeface="+mn-ea"/>
                          <a:cs typeface="+mn-cs"/>
                        </a:rPr>
                        <a:t>, </a:t>
                      </a:r>
                      <a:r xmlns:a="http://schemas.openxmlformats.org/drawingml/2006/main">
                        <a:rPr lang="vi" sz="1800" kern="1200" baseline="0" dirty="0" err="1">
                          <a:solidFill>
                            <a:schemeClr val="tx1"/>
                          </a:solidFill>
                          <a:latin typeface="+mj-lt"/>
                          <a:ea typeface="+mn-ea"/>
                          <a:cs typeface="+mn-cs"/>
                        </a:rPr>
                        <a:t>TextBlock </a:t>
                      </a:r>
                      <a:r xmlns:a="http://schemas.openxmlformats.org/drawingml/2006/main">
                        <a:rPr lang="vi" sz="1800" kern="1200" baseline="0" dirty="0">
                          <a:solidFill>
                            <a:schemeClr val="tx1"/>
                          </a:solidFill>
                          <a:latin typeface="+mj-lt"/>
                          <a:ea typeface="+mn-ea"/>
                          <a:cs typeface="+mn-cs"/>
                        </a:rPr>
                        <a:t>, ToolTip</a:t>
                      </a:r>
                    </a:p>
                  </a:txBody>
                  <a:tcPr marT="45717" marB="45717" anchor="ctr" horzOverflow="overflow"/>
                </a:tc>
                <a:extLst>
                  <a:ext uri="{0D108BD9-81ED-4DB2-BD59-A6C34878D82A}">
                    <a16:rowId xmlns:a16="http://schemas.microsoft.com/office/drawing/2014/main" val="747550591"/>
                  </a:ext>
                </a:extLst>
              </a:tr>
              <a:tr h="374073">
                <a:tc>
                  <a:txBody>
                    <a:bodyPr/>
                    <a:lstStyle/>
                    <a:p>
                      <a:r xmlns:a="http://schemas.openxmlformats.org/drawingml/2006/main">
                        <a:rPr lang="vi" sz="1800" kern="1200" baseline="0" dirty="0">
                          <a:solidFill>
                            <a:schemeClr val="tx1"/>
                          </a:solidFill>
                          <a:latin typeface="+mj-lt"/>
                          <a:ea typeface="+mn-ea"/>
                          <a:cs typeface="+mn-cs"/>
                        </a:rPr>
                        <a:t>Phương tiện truyền thông</a:t>
                      </a:r>
                    </a:p>
                  </a:txBody>
                  <a:tcPr marT="45717" marB="45717" anchor="ctr" horzOverflow="overflow"/>
                </a:tc>
                <a:tc>
                  <a:txBody>
                    <a:bodyPr/>
                    <a:lstStyle/>
                    <a:p>
                      <a:r xmlns:a="http://schemas.openxmlformats.org/drawingml/2006/main">
                        <a:rPr lang="vi" sz="1800" kern="1200" baseline="0" dirty="0">
                          <a:solidFill>
                            <a:schemeClr val="tx1"/>
                          </a:solidFill>
                          <a:latin typeface="+mj-lt"/>
                          <a:ea typeface="+mn-ea"/>
                          <a:cs typeface="+mn-cs"/>
                        </a:rPr>
                        <a:t>Hình ảnh, </a:t>
                      </a:r>
                      <a:r xmlns:a="http://schemas.openxmlformats.org/drawingml/2006/main">
                        <a:rPr lang="vi" sz="1800" kern="1200" baseline="0" dirty="0" err="1">
                          <a:solidFill>
                            <a:schemeClr val="tx1"/>
                          </a:solidFill>
                          <a:latin typeface="+mj-lt"/>
                          <a:ea typeface="+mn-ea"/>
                          <a:cs typeface="+mn-cs"/>
                        </a:rPr>
                        <a:t>MediaElement </a:t>
                      </a:r>
                      <a:r xmlns:a="http://schemas.openxmlformats.org/drawingml/2006/main">
                        <a:rPr lang="vi" sz="1800" kern="1200" baseline="0" dirty="0">
                          <a:solidFill>
                            <a:schemeClr val="tx1"/>
                          </a:solidFill>
                          <a:latin typeface="+mj-lt"/>
                          <a:ea typeface="+mn-ea"/>
                          <a:cs typeface="+mn-cs"/>
                        </a:rPr>
                        <a:t>, </a:t>
                      </a:r>
                      <a:r xmlns:a="http://schemas.openxmlformats.org/drawingml/2006/main">
                        <a:rPr lang="vi" sz="1800" kern="1200" baseline="0" dirty="0" err="1">
                          <a:solidFill>
                            <a:schemeClr val="tx1"/>
                          </a:solidFill>
                          <a:latin typeface="+mj-lt"/>
                          <a:ea typeface="+mn-ea"/>
                          <a:cs typeface="+mn-cs"/>
                        </a:rPr>
                        <a:t>SoundPlayerAction</a:t>
                      </a:r>
                      <a:r xmlns:a="http://schemas.openxmlformats.org/drawingml/2006/main">
                        <a:rPr lang="vi" sz="1800" kern="1200" baseline="0" dirty="0">
                          <a:solidFill>
                            <a:schemeClr val="tx1"/>
                          </a:solidFill>
                          <a:latin typeface="+mj-lt"/>
                          <a:ea typeface="+mn-ea"/>
                          <a:cs typeface="+mn-cs"/>
                        </a:rPr>
                        <a:t>  </a:t>
                      </a:r>
                    </a:p>
                  </a:txBody>
                  <a:tcPr marT="45717" marB="45717" anchor="ctr" horzOverflow="overflow"/>
                </a:tc>
                <a:extLst>
                  <a:ext uri="{0D108BD9-81ED-4DB2-BD59-A6C34878D82A}">
                    <a16:rowId xmlns:a16="http://schemas.microsoft.com/office/drawing/2014/main" val="3628731369"/>
                  </a:ext>
                </a:extLst>
              </a:tr>
            </a:tbl>
          </a:graphicData>
        </a:graphic>
      </p:graphicFrame>
    </p:spTree>
    <p:extLst>
      <p:ext uri="{BB962C8B-B14F-4D97-AF65-F5344CB8AC3E}">
        <p14:creationId xmlns:p14="http://schemas.microsoft.com/office/powerpoint/2010/main" val="1873084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khối văn bản</a:t>
            </a:r>
          </a:p>
        </p:txBody>
      </p:sp>
      <p:sp>
        <p:nvSpPr>
          <p:cNvPr id="6" name="TextBox 5">
            <a:extLst>
              <a:ext uri="{FF2B5EF4-FFF2-40B4-BE49-F238E27FC236}">
                <a16:creationId xmlns:a16="http://schemas.microsoft.com/office/drawing/2014/main" id="{DC40B99B-89B9-4DBA-B286-85BE9A31140F}"/>
              </a:ext>
            </a:extLst>
          </p:cNvPr>
          <p:cNvSpPr txBox="1"/>
          <p:nvPr/>
        </p:nvSpPr>
        <p:spPr>
          <a:xfrm>
            <a:off x="-15766" y="1332182"/>
            <a:ext cx="11566634" cy="492443"/>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b="0" i="0">
                <a:solidFill>
                  <a:srgbClr val="171717"/>
                </a:solidFill>
                <a:effectLst/>
                <a:latin typeface="+mj-lt"/>
              </a:rPr>
              <a:t>Cung cấp một điều khiển nhẹ để hiển thị một lượng nhỏ nội dung luồng</a:t>
            </a:r>
            <a:endParaRPr xmlns:a="http://schemas.openxmlformats.org/drawingml/2006/main" lang="en-US" sz="2600" dirty="0">
              <a:solidFill>
                <a:srgbClr val="111111"/>
              </a:solidFill>
              <a:latin typeface="+mj-lt"/>
            </a:endParaRPr>
          </a:p>
        </p:txBody>
      </p:sp>
      <p:sp>
        <p:nvSpPr>
          <p:cNvPr id="11" name="TextBox 10">
            <a:extLst>
              <a:ext uri="{FF2B5EF4-FFF2-40B4-BE49-F238E27FC236}">
                <a16:creationId xmlns:a16="http://schemas.microsoft.com/office/drawing/2014/main" id="{F9CC0706-3B32-4D38-9D36-45DA210E98B4}"/>
              </a:ext>
            </a:extLst>
          </p:cNvPr>
          <p:cNvSpPr txBox="1"/>
          <p:nvPr/>
        </p:nvSpPr>
        <p:spPr>
          <a:xfrm>
            <a:off x="4064" y="1756115"/>
            <a:ext cx="9697500" cy="4816703"/>
          </a:xfrm>
          <a:prstGeom prst="rect">
            <a:avLst/>
          </a:prstGeom>
          <a:noFill/>
        </p:spPr>
        <p:txBody>
          <a:bodyPr wrap="square">
            <a:spAutoFit/>
          </a:bodyPr>
          <a:lstStyle/>
          <a:p>
            <a:r xmlns:a="http://schemas.openxmlformats.org/drawingml/2006/main">
              <a:rPr lang="vi" sz="1800">
                <a:solidFill>
                  <a:srgbClr val="0000FF"/>
                </a:solidFill>
                <a:latin typeface="Consolas" panose="020B0609020204030204" pitchFamily="49" charset="0"/>
              </a:rPr>
              <a:t>&lt; </a:t>
            </a:r>
            <a:r xmlns:a="http://schemas.openxmlformats.org/drawingml/2006/main">
              <a:rPr lang="vi" sz="1700">
                <a:solidFill>
                  <a:srgbClr val="A31515"/>
                </a:solidFill>
                <a:latin typeface="Consolas" panose="020B0609020204030204" pitchFamily="49" charset="0"/>
              </a:rPr>
              <a:t>Lưới </a:t>
            </a:r>
            <a:r xmlns:a="http://schemas.openxmlformats.org/drawingml/2006/main">
              <a:rPr lang="vi" sz="1700">
                <a:solidFill>
                  <a:srgbClr val="0000FF"/>
                </a:solidFill>
                <a:latin typeface="Consolas" panose="020B0609020204030204" pitchFamily="49" charset="0"/>
              </a:rPr>
              <a:t>&gt;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A31515"/>
                </a:solidFill>
                <a:latin typeface="Consolas" panose="020B0609020204030204" pitchFamily="49" charset="0"/>
              </a:rPr>
              <a:t>StackPanel </a:t>
            </a:r>
            <a:r xmlns:a="http://schemas.openxmlformats.org/drawingml/2006/main">
              <a:rPr lang="vi" sz="1700">
                <a:solidFill>
                  <a:srgbClr val="0000FF"/>
                </a:solidFill>
                <a:latin typeface="Consolas" panose="020B0609020204030204" pitchFamily="49" charset="0"/>
              </a:rPr>
              <a:t>&gt;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FF0000"/>
                </a:solidFill>
                <a:latin typeface="Consolas" panose="020B0609020204030204" pitchFamily="49" charset="0"/>
              </a:rPr>
              <a:t>Tên </a:t>
            </a:r>
            <a:r xmlns:a="http://schemas.openxmlformats.org/drawingml/2006/main">
              <a:rPr lang="vi" sz="1700">
                <a:solidFill>
                  <a:srgbClr val="A31515"/>
                </a:solidFill>
                <a:latin typeface="Consolas" panose="020B0609020204030204" pitchFamily="49" charset="0"/>
              </a:rPr>
              <a:t>TextBlock </a:t>
            </a:r>
            <a:r xmlns:a="http://schemas.openxmlformats.org/drawingml/2006/main">
              <a:rPr lang="vi" sz="1700">
                <a:solidFill>
                  <a:srgbClr val="0000FF"/>
                </a:solidFill>
                <a:latin typeface="Consolas" panose="020B0609020204030204" pitchFamily="49" charset="0"/>
              </a:rPr>
              <a:t>="textBlock1" </a:t>
            </a:r>
            <a:r xmlns:a="http://schemas.openxmlformats.org/drawingml/2006/main">
              <a:rPr lang="vi" sz="1700">
                <a:solidFill>
                  <a:srgbClr val="FF0000"/>
                </a:solidFill>
                <a:latin typeface="Consolas" panose="020B0609020204030204" pitchFamily="49" charset="0"/>
              </a:rPr>
              <a:t>TextWrapping </a:t>
            </a:r>
            <a:r xmlns:a="http://schemas.openxmlformats.org/drawingml/2006/main">
              <a:rPr lang="vi" sz="1700">
                <a:solidFill>
                  <a:srgbClr val="0000FF"/>
                </a:solidFill>
                <a:latin typeface="Consolas" panose="020B0609020204030204" pitchFamily="49" charset="0"/>
              </a:rPr>
              <a:t>="Wrap"&gt;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A31515"/>
                </a:solidFill>
                <a:latin typeface="Consolas" panose="020B0609020204030204" pitchFamily="49" charset="0"/>
              </a:rPr>
              <a:t>Bold </a:t>
            </a:r>
            <a:r xmlns:a="http://schemas.openxmlformats.org/drawingml/2006/main">
              <a:rPr lang="vi" sz="1700">
                <a:solidFill>
                  <a:srgbClr val="0000FF"/>
                </a:solidFill>
                <a:latin typeface="Consolas" panose="020B0609020204030204" pitchFamily="49" charset="0"/>
              </a:rPr>
              <a:t>&gt; </a:t>
            </a:r>
            <a:r xmlns:a="http://schemas.openxmlformats.org/drawingml/2006/main">
              <a:rPr lang="vi" sz="1700">
                <a:solidFill>
                  <a:srgbClr val="000000"/>
                </a:solidFill>
                <a:latin typeface="Consolas" panose="020B0609020204030204" pitchFamily="49" charset="0"/>
              </a:rPr>
              <a:t>TextBlock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A31515"/>
                </a:solidFill>
                <a:latin typeface="Consolas" panose="020B0609020204030204" pitchFamily="49" charset="0"/>
              </a:rPr>
              <a:t>Bold </a:t>
            </a:r>
            <a:r xmlns:a="http://schemas.openxmlformats.org/drawingml/2006/main">
              <a:rPr lang="vi" sz="1700">
                <a:solidFill>
                  <a:srgbClr val="0000FF"/>
                </a:solidFill>
                <a:latin typeface="Consolas" panose="020B0609020204030204" pitchFamily="49" charset="0"/>
              </a:rPr>
              <a:t>&gt; </a:t>
            </a:r>
            <a:r xmlns:a="http://schemas.openxmlformats.org/drawingml/2006/main">
              <a:rPr lang="vi" sz="1700">
                <a:solidFill>
                  <a:srgbClr val="000000"/>
                </a:solidFill>
                <a:latin typeface="Consolas" panose="020B0609020204030204" pitchFamily="49" charset="0"/>
              </a:rPr>
              <a:t>được thiết kế để</a:t>
            </a: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A31515"/>
                </a:solidFill>
                <a:latin typeface="Consolas" panose="020B0609020204030204" pitchFamily="49" charset="0"/>
              </a:rPr>
              <a:t>Nghiêng </a:t>
            </a:r>
            <a:r xmlns:a="http://schemas.openxmlformats.org/drawingml/2006/main">
              <a:rPr lang="vi" sz="1700">
                <a:solidFill>
                  <a:srgbClr val="0000FF"/>
                </a:solidFill>
                <a:latin typeface="Consolas" panose="020B0609020204030204" pitchFamily="49" charset="0"/>
              </a:rPr>
              <a:t>&gt; </a:t>
            </a:r>
            <a:r xmlns:a="http://schemas.openxmlformats.org/drawingml/2006/main">
              <a:rPr lang="vi" sz="1700">
                <a:solidFill>
                  <a:srgbClr val="000000"/>
                </a:solidFill>
                <a:latin typeface="Consolas" panose="020B0609020204030204" pitchFamily="49" charset="0"/>
              </a:rPr>
              <a:t>nhẹ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A31515"/>
                </a:solidFill>
                <a:latin typeface="Consolas" panose="020B0609020204030204" pitchFamily="49" charset="0"/>
              </a:rPr>
              <a:t>Nghiêng </a:t>
            </a:r>
            <a:r xmlns:a="http://schemas.openxmlformats.org/drawingml/2006/main">
              <a:rPr lang="vi" sz="1700">
                <a:solidFill>
                  <a:srgbClr val="0000FF"/>
                </a:solidFill>
                <a:latin typeface="Consolas" panose="020B0609020204030204" pitchFamily="49" charset="0"/>
              </a:rPr>
              <a:t>&gt; </a:t>
            </a:r>
            <a:r xmlns:a="http://schemas.openxmlformats.org/drawingml/2006/main">
              <a:rPr lang="vi" sz="1700">
                <a:solidFill>
                  <a:srgbClr val="000000"/>
                </a:solidFill>
                <a:latin typeface="Consolas" panose="020B0609020204030204" pitchFamily="49" charset="0"/>
              </a:rPr>
              <a:t>,</a:t>
            </a:r>
          </a:p>
          <a:p>
            <a:r xmlns:a="http://schemas.openxmlformats.org/drawingml/2006/main">
              <a:rPr lang="vi" sz="1700">
                <a:solidFill>
                  <a:srgbClr val="000000"/>
                </a:solidFill>
                <a:latin typeface="Consolas" panose="020B0609020204030204" pitchFamily="49" charset="0"/>
              </a:rPr>
              <a:t>và đặc biệt hướng đến việc tích hợp</a:t>
            </a: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A31515"/>
                </a:solidFill>
                <a:latin typeface="Consolas" panose="020B0609020204030204" pitchFamily="49" charset="0"/>
              </a:rPr>
              <a:t>Nghiêng </a:t>
            </a:r>
            <a:r xmlns:a="http://schemas.openxmlformats.org/drawingml/2006/main">
              <a:rPr lang="vi" sz="1700">
                <a:solidFill>
                  <a:srgbClr val="0000FF"/>
                </a:solidFill>
                <a:latin typeface="Consolas" panose="020B0609020204030204" pitchFamily="49" charset="0"/>
              </a:rPr>
              <a:t>&gt; </a:t>
            </a:r>
            <a:r xmlns:a="http://schemas.openxmlformats.org/drawingml/2006/main">
              <a:rPr lang="vi" sz="1700">
                <a:solidFill>
                  <a:srgbClr val="000000"/>
                </a:solidFill>
                <a:latin typeface="Consolas" panose="020B0609020204030204" pitchFamily="49" charset="0"/>
              </a:rPr>
              <a:t>nhỏ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A31515"/>
                </a:solidFill>
                <a:latin typeface="Consolas" panose="020B0609020204030204" pitchFamily="49" charset="0"/>
              </a:rPr>
              <a:t>Nghiêng </a:t>
            </a:r>
            <a:r xmlns:a="http://schemas.openxmlformats.org/drawingml/2006/main">
              <a:rPr lang="vi" sz="1700">
                <a:solidFill>
                  <a:srgbClr val="0000FF"/>
                </a:solidFill>
                <a:latin typeface="Consolas" panose="020B0609020204030204" pitchFamily="49" charset="0"/>
              </a:rPr>
              <a:t>&gt;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các phần của nội dung chuyển vào giao diện người dùng.</a:t>
            </a: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A31515"/>
                </a:solidFill>
                <a:latin typeface="Consolas" panose="020B0609020204030204" pitchFamily="49" charset="0"/>
              </a:rPr>
              <a:t>TextBlock </a:t>
            </a:r>
            <a:r xmlns:a="http://schemas.openxmlformats.org/drawingml/2006/main">
              <a:rPr lang="vi" sz="1700">
                <a:solidFill>
                  <a:srgbClr val="0000FF"/>
                </a:solidFill>
                <a:latin typeface="Consolas" panose="020B0609020204030204" pitchFamily="49" charset="0"/>
              </a:rPr>
              <a:t>&gt;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FF0000"/>
                </a:solidFill>
                <a:latin typeface="Consolas" panose="020B0609020204030204" pitchFamily="49" charset="0"/>
              </a:rPr>
              <a:t>Độ rộng </a:t>
            </a:r>
            <a:r xmlns:a="http://schemas.openxmlformats.org/drawingml/2006/main">
              <a:rPr lang="vi" sz="1700">
                <a:solidFill>
                  <a:srgbClr val="A31515"/>
                </a:solidFill>
                <a:latin typeface="Consolas" panose="020B0609020204030204" pitchFamily="49" charset="0"/>
              </a:rPr>
              <a:t>nút </a:t>
            </a:r>
            <a:r xmlns:a="http://schemas.openxmlformats.org/drawingml/2006/main">
              <a:rPr lang="vi" sz="1700">
                <a:solidFill>
                  <a:srgbClr val="0000FF"/>
                </a:solidFill>
                <a:latin typeface="Consolas" panose="020B0609020204030204" pitchFamily="49" charset="0"/>
              </a:rPr>
              <a:t>="100" </a:t>
            </a:r>
            <a:r xmlns:a="http://schemas.openxmlformats.org/drawingml/2006/main">
              <a:rPr lang="vi" sz="1700">
                <a:solidFill>
                  <a:srgbClr val="FF0000"/>
                </a:solidFill>
                <a:latin typeface="Consolas" panose="020B0609020204030204" pitchFamily="49" charset="0"/>
              </a:rPr>
              <a:t>Lề </a:t>
            </a:r>
            <a:r xmlns:a="http://schemas.openxmlformats.org/drawingml/2006/main">
              <a:rPr lang="vi" sz="1700">
                <a:solidFill>
                  <a:srgbClr val="0000FF"/>
                </a:solidFill>
                <a:latin typeface="Consolas" panose="020B0609020204030204" pitchFamily="49" charset="0"/>
              </a:rPr>
              <a:t>="10"&gt; </a:t>
            </a:r>
            <a:r xmlns:a="http://schemas.openxmlformats.org/drawingml/2006/main">
              <a:rPr lang="vi" sz="1700">
                <a:solidFill>
                  <a:srgbClr val="000000"/>
                </a:solidFill>
                <a:latin typeface="Consolas" panose="020B0609020204030204" pitchFamily="49" charset="0"/>
              </a:rPr>
              <a:t>Nhấp vào tôi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A31515"/>
                </a:solidFill>
                <a:latin typeface="Consolas" panose="020B0609020204030204" pitchFamily="49" charset="0"/>
              </a:rPr>
              <a:t>Nút </a:t>
            </a:r>
            <a:r xmlns:a="http://schemas.openxmlformats.org/drawingml/2006/main">
              <a:rPr lang="vi" sz="1700">
                <a:solidFill>
                  <a:srgbClr val="0000FF"/>
                </a:solidFill>
                <a:latin typeface="Consolas" panose="020B0609020204030204" pitchFamily="49" charset="0"/>
              </a:rPr>
              <a:t>&gt;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A31515"/>
                </a:solidFill>
                <a:latin typeface="Consolas" panose="020B0609020204030204" pitchFamily="49" charset="0"/>
              </a:rPr>
              <a:t>Khối văn bản</a:t>
            </a:r>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FF0000"/>
                </a:solidFill>
                <a:latin typeface="Consolas" panose="020B0609020204030204" pitchFamily="49" charset="0"/>
              </a:rPr>
              <a:t>Tên </a:t>
            </a:r>
            <a:r xmlns:a="http://schemas.openxmlformats.org/drawingml/2006/main">
              <a:rPr lang="vi" sz="1700">
                <a:solidFill>
                  <a:srgbClr val="0000FF"/>
                </a:solidFill>
                <a:latin typeface="Consolas" panose="020B0609020204030204" pitchFamily="49" charset="0"/>
              </a:rPr>
              <a:t>="textBlock2" </a:t>
            </a:r>
            <a:r xmlns:a="http://schemas.openxmlformats.org/drawingml/2006/main">
              <a:rPr lang="vi" sz="1700">
                <a:solidFill>
                  <a:srgbClr val="FF0000"/>
                </a:solidFill>
                <a:latin typeface="Consolas" panose="020B0609020204030204" pitchFamily="49" charset="0"/>
              </a:rPr>
              <a:t>TextWrapping </a:t>
            </a:r>
            <a:r xmlns:a="http://schemas.openxmlformats.org/drawingml/2006/main">
              <a:rPr lang="vi" sz="1700">
                <a:solidFill>
                  <a:srgbClr val="0000FF"/>
                </a:solidFill>
                <a:latin typeface="Consolas" panose="020B0609020204030204" pitchFamily="49" charset="0"/>
              </a:rPr>
              <a:t>="Wrap"</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FF0000"/>
                </a:solidFill>
                <a:latin typeface="Consolas" panose="020B0609020204030204" pitchFamily="49" charset="0"/>
              </a:rPr>
              <a:t>Nền </a:t>
            </a:r>
            <a:r xmlns:a="http://schemas.openxmlformats.org/drawingml/2006/main">
              <a:rPr lang="vi" sz="1700">
                <a:solidFill>
                  <a:srgbClr val="0000FF"/>
                </a:solidFill>
                <a:latin typeface="Consolas" panose="020B0609020204030204" pitchFamily="49" charset="0"/>
              </a:rPr>
              <a:t>="AntiqueWhite" </a:t>
            </a:r>
            <a:r xmlns:a="http://schemas.openxmlformats.org/drawingml/2006/main">
              <a:rPr lang="vi" sz="1700">
                <a:solidFill>
                  <a:srgbClr val="FF0000"/>
                </a:solidFill>
                <a:latin typeface="Consolas" panose="020B0609020204030204" pitchFamily="49" charset="0"/>
              </a:rPr>
              <a:t>TextAlignment </a:t>
            </a:r>
            <a:r xmlns:a="http://schemas.openxmlformats.org/drawingml/2006/main">
              <a:rPr lang="vi" sz="1700">
                <a:solidFill>
                  <a:srgbClr val="0000FF"/>
                </a:solidFill>
                <a:latin typeface="Consolas" panose="020B0609020204030204" pitchFamily="49" charset="0"/>
              </a:rPr>
              <a:t>="Center"&gt;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Theo mặc định, TextBlock không cung cấp giao diện người dùng</a:t>
            </a:r>
          </a:p>
          <a:p>
            <a:r xmlns:a="http://schemas.openxmlformats.org/drawingml/2006/main">
              <a:rPr lang="vi" sz="1700">
                <a:solidFill>
                  <a:srgbClr val="000000"/>
                </a:solidFill>
                <a:latin typeface="Consolas" panose="020B0609020204030204" pitchFamily="49" charset="0"/>
              </a:rPr>
              <a:t>ngoài việc chỉ hiển thị nội dung của nó.</a:t>
            </a: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A31515"/>
                </a:solidFill>
                <a:latin typeface="Consolas" panose="020B0609020204030204" pitchFamily="49" charset="0"/>
              </a:rPr>
              <a:t>TextBlock </a:t>
            </a:r>
            <a:r xmlns:a="http://schemas.openxmlformats.org/drawingml/2006/main">
              <a:rPr lang="vi" sz="1700">
                <a:solidFill>
                  <a:srgbClr val="0000FF"/>
                </a:solidFill>
                <a:latin typeface="Consolas" panose="020B0609020204030204" pitchFamily="49" charset="0"/>
              </a:rPr>
              <a:t>&gt;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FF0000"/>
                </a:solidFill>
                <a:latin typeface="Consolas" panose="020B0609020204030204" pitchFamily="49" charset="0"/>
              </a:rPr>
              <a:t>Độ rộng </a:t>
            </a:r>
            <a:r xmlns:a="http://schemas.openxmlformats.org/drawingml/2006/main">
              <a:rPr lang="vi" sz="1700">
                <a:solidFill>
                  <a:srgbClr val="A31515"/>
                </a:solidFill>
                <a:latin typeface="Consolas" panose="020B0609020204030204" pitchFamily="49" charset="0"/>
              </a:rPr>
              <a:t>nút </a:t>
            </a:r>
            <a:r xmlns:a="http://schemas.openxmlformats.org/drawingml/2006/main">
              <a:rPr lang="vi" sz="1700">
                <a:solidFill>
                  <a:srgbClr val="0000FF"/>
                </a:solidFill>
                <a:latin typeface="Consolas" panose="020B0609020204030204" pitchFamily="49" charset="0"/>
              </a:rPr>
              <a:t>="100" </a:t>
            </a:r>
            <a:r xmlns:a="http://schemas.openxmlformats.org/drawingml/2006/main">
              <a:rPr lang="vi" sz="1700">
                <a:solidFill>
                  <a:srgbClr val="FF0000"/>
                </a:solidFill>
                <a:latin typeface="Consolas" panose="020B0609020204030204" pitchFamily="49" charset="0"/>
              </a:rPr>
              <a:t>Lề </a:t>
            </a:r>
            <a:r xmlns:a="http://schemas.openxmlformats.org/drawingml/2006/main">
              <a:rPr lang="vi" sz="1700">
                <a:solidFill>
                  <a:srgbClr val="0000FF"/>
                </a:solidFill>
                <a:latin typeface="Consolas" panose="020B0609020204030204" pitchFamily="49" charset="0"/>
              </a:rPr>
              <a:t>="10"&gt; </a:t>
            </a:r>
            <a:r xmlns:a="http://schemas.openxmlformats.org/drawingml/2006/main">
              <a:rPr lang="vi" sz="1700">
                <a:solidFill>
                  <a:srgbClr val="000000"/>
                </a:solidFill>
                <a:latin typeface="Consolas" panose="020B0609020204030204" pitchFamily="49" charset="0"/>
              </a:rPr>
              <a:t>Nhấp vào tôi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A31515"/>
                </a:solidFill>
                <a:latin typeface="Consolas" panose="020B0609020204030204" pitchFamily="49" charset="0"/>
              </a:rPr>
              <a:t>Nút </a:t>
            </a:r>
            <a:r xmlns:a="http://schemas.openxmlformats.org/drawingml/2006/main">
              <a:rPr lang="vi" sz="1700">
                <a:solidFill>
                  <a:srgbClr val="0000FF"/>
                </a:solidFill>
                <a:latin typeface="Consolas" panose="020B0609020204030204" pitchFamily="49" charset="0"/>
              </a:rPr>
              <a:t>&gt;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00"/>
                </a:solidFill>
                <a:latin typeface="Consolas" panose="020B0609020204030204" pitchFamily="49" charset="0"/>
              </a:rPr>
              <a:t>   </a:t>
            </a:r>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A31515"/>
                </a:solidFill>
                <a:latin typeface="Consolas" panose="020B0609020204030204" pitchFamily="49" charset="0"/>
              </a:rPr>
              <a:t>StackPanel </a:t>
            </a:r>
            <a:r xmlns:a="http://schemas.openxmlformats.org/drawingml/2006/main">
              <a:rPr lang="vi" sz="1700">
                <a:solidFill>
                  <a:srgbClr val="0000FF"/>
                </a:solidFill>
                <a:latin typeface="Consolas" panose="020B0609020204030204" pitchFamily="49" charset="0"/>
              </a:rPr>
              <a:t>&gt;</a:t>
            </a:r>
            <a:endParaRPr xmlns:a="http://schemas.openxmlformats.org/drawingml/2006/main" lang="en-US" sz="1700">
              <a:solidFill>
                <a:srgbClr val="000000"/>
              </a:solidFill>
              <a:latin typeface="Consolas" panose="020B0609020204030204" pitchFamily="49" charset="0"/>
            </a:endParaRPr>
          </a:p>
          <a:p>
            <a:r xmlns:a="http://schemas.openxmlformats.org/drawingml/2006/main">
              <a:rPr lang="vi" sz="1700">
                <a:solidFill>
                  <a:srgbClr val="0000FF"/>
                </a:solidFill>
                <a:latin typeface="Consolas" panose="020B0609020204030204" pitchFamily="49" charset="0"/>
              </a:rPr>
              <a:t>&lt;/ </a:t>
            </a:r>
            <a:r xmlns:a="http://schemas.openxmlformats.org/drawingml/2006/main">
              <a:rPr lang="vi" sz="1700">
                <a:solidFill>
                  <a:srgbClr val="A31515"/>
                </a:solidFill>
                <a:latin typeface="Consolas" panose="020B0609020204030204" pitchFamily="49" charset="0"/>
              </a:rPr>
              <a:t>Lưới </a:t>
            </a:r>
            <a:r xmlns:a="http://schemas.openxmlformats.org/drawingml/2006/main">
              <a:rPr lang="vi" sz="1700">
                <a:solidFill>
                  <a:srgbClr val="0000FF"/>
                </a:solidFill>
                <a:latin typeface="Consolas" panose="020B0609020204030204" pitchFamily="49" charset="0"/>
              </a:rPr>
              <a:t>&gt;</a:t>
            </a:r>
            <a:r xmlns:a="http://schemas.openxmlformats.org/drawingml/2006/main">
              <a:rPr lang="vi" sz="1700">
                <a:solidFill>
                  <a:srgbClr val="000000"/>
                </a:solidFill>
                <a:latin typeface="Consolas" panose="020B0609020204030204" pitchFamily="49" charset="0"/>
              </a:rPr>
              <a:t> </a:t>
            </a:r>
            <a:endParaRPr xmlns:a="http://schemas.openxmlformats.org/drawingml/2006/main" lang="en-US" sz="1700"/>
          </a:p>
        </p:txBody>
      </p:sp>
      <p:pic>
        <p:nvPicPr>
          <p:cNvPr id="7" name="Picture 6">
            <a:extLst>
              <a:ext uri="{FF2B5EF4-FFF2-40B4-BE49-F238E27FC236}">
                <a16:creationId xmlns:a16="http://schemas.microsoft.com/office/drawing/2014/main" id="{CE4F3F02-C419-4E9C-9436-29948FA1799F}"/>
              </a:ext>
            </a:extLst>
          </p:cNvPr>
          <p:cNvPicPr>
            <a:picLocks noChangeAspect="1"/>
          </p:cNvPicPr>
          <p:nvPr/>
        </p:nvPicPr>
        <p:blipFill>
          <a:blip r:embed="rId3"/>
          <a:stretch>
            <a:fillRect/>
          </a:stretch>
        </p:blipFill>
        <p:spPr>
          <a:xfrm>
            <a:off x="7532104" y="2377881"/>
            <a:ext cx="4655832" cy="3364997"/>
          </a:xfrm>
          <a:prstGeom prst="rect">
            <a:avLst/>
          </a:prstGeom>
        </p:spPr>
      </p:pic>
    </p:spTree>
    <p:extLst>
      <p:ext uri="{BB962C8B-B14F-4D97-AF65-F5344CB8AC3E}">
        <p14:creationId xmlns:p14="http://schemas.microsoft.com/office/powerpoint/2010/main" val="66553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xmlns:a="http://schemas.openxmlformats.org/drawingml/2006/main">
              <a:rPr lang="vi" sz="4000" b="1"/>
              <a:t>Kiến trúc WPF</a:t>
            </a:r>
            <a:endParaRPr xmlns:a="http://schemas.openxmlformats.org/drawingml/2006/main" lang="en-US" sz="4000" b="1" dirty="0"/>
          </a:p>
        </p:txBody>
      </p:sp>
      <p:pic>
        <p:nvPicPr>
          <p:cNvPr id="5" name="Picture 4">
            <a:extLst>
              <a:ext uri="{FF2B5EF4-FFF2-40B4-BE49-F238E27FC236}">
                <a16:creationId xmlns:a16="http://schemas.microsoft.com/office/drawing/2014/main" id="{5CBA1882-A5A9-4C33-98C1-D0394247ED50}"/>
              </a:ext>
            </a:extLst>
          </p:cNvPr>
          <p:cNvPicPr>
            <a:picLocks noChangeAspect="1"/>
          </p:cNvPicPr>
          <p:nvPr/>
        </p:nvPicPr>
        <p:blipFill>
          <a:blip r:embed="rId3"/>
          <a:stretch>
            <a:fillRect/>
          </a:stretch>
        </p:blipFill>
        <p:spPr>
          <a:xfrm>
            <a:off x="6566082" y="1070264"/>
            <a:ext cx="5546899" cy="5372100"/>
          </a:xfrm>
          <a:prstGeom prst="rect">
            <a:avLst/>
          </a:prstGeom>
        </p:spPr>
      </p:pic>
      <p:sp>
        <p:nvSpPr>
          <p:cNvPr id="10" name="TextBox 9">
            <a:extLst>
              <a:ext uri="{FF2B5EF4-FFF2-40B4-BE49-F238E27FC236}">
                <a16:creationId xmlns:a16="http://schemas.microsoft.com/office/drawing/2014/main" id="{FF54F4E9-25C5-4AFB-916E-FB72B21FFC5C}"/>
              </a:ext>
            </a:extLst>
          </p:cNvPr>
          <p:cNvSpPr txBox="1"/>
          <p:nvPr/>
        </p:nvSpPr>
        <p:spPr>
          <a:xfrm>
            <a:off x="-80145" y="1406486"/>
            <a:ext cx="6343624" cy="4739759"/>
          </a:xfrm>
          <a:prstGeom prst="rect">
            <a:avLst/>
          </a:prstGeom>
          <a:noFill/>
        </p:spPr>
        <p:txBody>
          <a:bodyPr wrap="square">
            <a:spAutoFit/>
          </a:bodyPr>
          <a:lstStyle/>
          <a:p>
            <a:pPr xmlns:a="http://schemas.openxmlformats.org/drawingml/2006/main" marL="342900" indent="-342900" algn="just">
              <a:spcBef>
                <a:spcPts val="600"/>
              </a:spcBef>
              <a:spcAft>
                <a:spcPts val="6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Lớp được quản lý: Lớp này bao gồm ba dịch vụ khác nhau:</a:t>
            </a:r>
          </a:p>
          <a:p>
            <a:pPr xmlns:a="http://schemas.openxmlformats.org/drawingml/2006/main" marL="514350" indent="-230188" algn="just">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b="1"/>
              <a:t>Trình bàyFramework.dll </a:t>
            </a:r>
            <a:r xmlns:a="http://schemas.openxmlformats.org/drawingml/2006/main">
              <a:rPr lang="vi" sz="2300"/>
              <a:t>: DLL này cung cấp các loại cơ bản để xây dựng ứng dụng WPF, chẳng hạn như cửa sổ, điều khiển, hình dạng, phương tiện, tài liệu, hoạt ảnh, liên kết dữ liệu, kiểu và nhiều hơn nữa</a:t>
            </a:r>
          </a:p>
          <a:p>
            <a:pPr xmlns:a="http://schemas.openxmlformats.org/drawingml/2006/main" marL="514350" indent="-230188" algn="just">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b="1"/>
              <a:t>PresentCore.dll </a:t>
            </a:r>
            <a:r xmlns:a="http://schemas.openxmlformats.org/drawingml/2006/main">
              <a:rPr lang="vi" sz="2300"/>
              <a:t>: DLL này cung cấp các loại cơ bản như UIElement và Visual. UIElement xác định các hành động và thuộc tính bố cục phần tử, đồng thời cung cấp các lớp để ghi đè chúng nếu được yêu cầu</a:t>
            </a:r>
          </a:p>
        </p:txBody>
      </p:sp>
      <p:sp>
        <p:nvSpPr>
          <p:cNvPr id="11" name="Rectangle 10">
            <a:extLst>
              <a:ext uri="{FF2B5EF4-FFF2-40B4-BE49-F238E27FC236}">
                <a16:creationId xmlns:a16="http://schemas.microsoft.com/office/drawing/2014/main" id="{860DAAC3-064D-4DFF-843B-B3489BE5005E}"/>
              </a:ext>
            </a:extLst>
          </p:cNvPr>
          <p:cNvSpPr/>
          <p:nvPr/>
        </p:nvSpPr>
        <p:spPr>
          <a:xfrm>
            <a:off x="7560527" y="1031928"/>
            <a:ext cx="3480701" cy="3916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42099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Cái nút</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533238"/>
            <a:ext cx="11566634" cy="492443"/>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b="0" i="0">
                <a:solidFill>
                  <a:srgbClr val="171717"/>
                </a:solidFill>
                <a:effectLst/>
                <a:latin typeface="+mj-lt"/>
              </a:rPr>
              <a:t>Đại diện cho một nút điều khiển Windows, phản ứng với sự kiện Click</a:t>
            </a:r>
            <a:endParaRPr xmlns:a="http://schemas.openxmlformats.org/drawingml/2006/main" lang="en-US" sz="2600" dirty="0">
              <a:solidFill>
                <a:srgbClr val="111111"/>
              </a:solidFill>
              <a:latin typeface="+mj-lt"/>
            </a:endParaRPr>
          </a:p>
        </p:txBody>
      </p:sp>
      <p:sp>
        <p:nvSpPr>
          <p:cNvPr id="8" name="TextBox 7">
            <a:extLst>
              <a:ext uri="{FF2B5EF4-FFF2-40B4-BE49-F238E27FC236}">
                <a16:creationId xmlns:a16="http://schemas.microsoft.com/office/drawing/2014/main" id="{ED390CDF-E01F-4F3B-B6E3-40807D8417D9}"/>
              </a:ext>
            </a:extLst>
          </p:cNvPr>
          <p:cNvSpPr txBox="1"/>
          <p:nvPr/>
        </p:nvSpPr>
        <p:spPr>
          <a:xfrm>
            <a:off x="55755" y="2374992"/>
            <a:ext cx="7803065" cy="3970318"/>
          </a:xfrm>
          <a:prstGeom prst="rect">
            <a:avLst/>
          </a:prstGeom>
          <a:noFill/>
        </p:spPr>
        <p:txBody>
          <a:bodyPr wrap="square">
            <a:spAutoFit/>
          </a:bodyPr>
          <a:lstStyle/>
          <a:p>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Cửa sổ </a:t>
            </a:r>
            <a:r xmlns:a="http://schemas.openxmlformats.org/drawingml/2006/main">
              <a:rPr lang="vi" sz="1800">
                <a:solidFill>
                  <a:srgbClr val="FF0000"/>
                </a:solidFill>
                <a:latin typeface="Consolas" panose="020B0609020204030204" pitchFamily="49" charset="0"/>
              </a:rPr>
              <a:t>x </a:t>
            </a:r>
            <a:r xmlns:a="http://schemas.openxmlformats.org/drawingml/2006/main">
              <a:rPr lang="vi" sz="1800">
                <a:solidFill>
                  <a:srgbClr val="0000FF"/>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Lớp </a:t>
            </a:r>
            <a:r xmlns:a="http://schemas.openxmlformats.org/drawingml/2006/main">
              <a:rPr lang="vi" sz="1800">
                <a:solidFill>
                  <a:srgbClr val="0000FF"/>
                </a:solidFill>
                <a:latin typeface="Consolas" panose="020B0609020204030204" pitchFamily="49" charset="0"/>
              </a:rPr>
              <a:t>="DemoWPFControls.MainWindow"</a:t>
            </a:r>
          </a:p>
          <a:p>
            <a:r xmlns:a="http://schemas.openxmlformats.org/drawingml/2006/main">
              <a:rPr lang="vi">
                <a:solidFill>
                  <a:srgbClr val="0000FF"/>
                </a:solidFill>
                <a:latin typeface="Consolas" panose="020B0609020204030204" pitchFamily="49" charset="0"/>
              </a:rPr>
              <a:t>//xmlns:…</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FF0000"/>
                </a:solidFill>
                <a:latin typeface="Consolas" panose="020B0609020204030204" pitchFamily="49" charset="0"/>
              </a:rPr>
              <a:t>Tiêu đề </a:t>
            </a:r>
            <a:r xmlns:a="http://schemas.openxmlformats.org/drawingml/2006/main">
              <a:rPr lang="vi" sz="1800">
                <a:solidFill>
                  <a:srgbClr val="0000FF"/>
                </a:solidFill>
                <a:latin typeface="Consolas" panose="020B0609020204030204" pitchFamily="49" charset="0"/>
              </a:rPr>
              <a:t>="MainWindow" </a:t>
            </a:r>
            <a:r xmlns:a="http://schemas.openxmlformats.org/drawingml/2006/main">
              <a:rPr lang="vi" sz="1800">
                <a:solidFill>
                  <a:srgbClr val="FF0000"/>
                </a:solidFill>
                <a:latin typeface="Consolas" panose="020B0609020204030204" pitchFamily="49" charset="0"/>
              </a:rPr>
              <a:t>Chiều cao </a:t>
            </a:r>
            <a:r xmlns:a="http://schemas.openxmlformats.org/drawingml/2006/main">
              <a:rPr lang="vi" sz="1800">
                <a:solidFill>
                  <a:srgbClr val="0000FF"/>
                </a:solidFill>
                <a:latin typeface="Consolas" panose="020B0609020204030204" pitchFamily="49" charset="0"/>
              </a:rPr>
              <a:t>="250" </a:t>
            </a:r>
            <a:r xmlns:a="http://schemas.openxmlformats.org/drawingml/2006/main">
              <a:rPr lang="vi" sz="1800">
                <a:solidFill>
                  <a:srgbClr val="FF0000"/>
                </a:solidFill>
                <a:latin typeface="Consolas" panose="020B0609020204030204" pitchFamily="49" charset="0"/>
              </a:rPr>
              <a:t>Chiều rộng </a:t>
            </a:r>
            <a:r xmlns:a="http://schemas.openxmlformats.org/drawingml/2006/main">
              <a:rPr lang="vi" sz="1800">
                <a:solidFill>
                  <a:srgbClr val="0000FF"/>
                </a:solidFill>
                <a:latin typeface="Consolas" panose="020B0609020204030204" pitchFamily="49" charset="0"/>
              </a:rPr>
              <a:t>="350"&gt;</a:t>
            </a:r>
            <a:r xmlns:a="http://schemas.openxmlformats.org/drawingml/2006/main">
              <a:rPr lang="vi" sz="1800">
                <a:solidFill>
                  <a:srgbClr val="000000"/>
                </a:solidFill>
                <a:latin typeface="Consolas" panose="020B0609020204030204" pitchFamily="49" charset="0"/>
              </a:rPr>
              <a:t>    </a:t>
            </a: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Lưới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FF0000"/>
                </a:solidFill>
                <a:latin typeface="Consolas" panose="020B0609020204030204" pitchFamily="49" charset="0"/>
              </a:rPr>
              <a:t>Lề </a:t>
            </a:r>
            <a:r xmlns:a="http://schemas.openxmlformats.org/drawingml/2006/main">
              <a:rPr lang="vi" sz="1800">
                <a:solidFill>
                  <a:srgbClr val="A31515"/>
                </a:solidFill>
                <a:latin typeface="Consolas" panose="020B0609020204030204" pitchFamily="49" charset="0"/>
              </a:rPr>
              <a:t>nút </a:t>
            </a:r>
            <a:r xmlns:a="http://schemas.openxmlformats.org/drawingml/2006/main">
              <a:rPr lang="vi" sz="1800">
                <a:solidFill>
                  <a:srgbClr val="0000FF"/>
                </a:solidFill>
                <a:latin typeface="Consolas" panose="020B0609020204030204" pitchFamily="49" charset="0"/>
              </a:rPr>
              <a:t>="10"&gt;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Lưới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FF0000"/>
                </a:solidFill>
                <a:latin typeface="Consolas" panose="020B0609020204030204" pitchFamily="49" charset="0"/>
              </a:rPr>
              <a:t>Điểm </a:t>
            </a:r>
            <a:r xmlns:a="http://schemas.openxmlformats.org/drawingml/2006/main">
              <a:rPr lang="vi" sz="1800">
                <a:solidFill>
                  <a:srgbClr val="A31515"/>
                </a:solidFill>
                <a:latin typeface="Consolas" panose="020B0609020204030204" pitchFamily="49" charset="0"/>
              </a:rPr>
              <a:t>đa giác </a:t>
            </a:r>
            <a:r xmlns:a="http://schemas.openxmlformats.org/drawingml/2006/main">
              <a:rPr lang="vi" sz="1800">
                <a:solidFill>
                  <a:srgbClr val="0000FF"/>
                </a:solidFill>
                <a:latin typeface="Consolas" panose="020B0609020204030204" pitchFamily="49" charset="0"/>
              </a:rPr>
              <a:t>="100,25 125,0 200,25 125,50"</a:t>
            </a:r>
            <a:endParaRPr xmlns:a="http://schemas.openxmlformats.org/drawingml/2006/main" lang="fr-FR"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Điền </a:t>
            </a:r>
            <a:r xmlns:a="http://schemas.openxmlformats.org/drawingml/2006/main">
              <a:rPr lang="vi" sz="1800">
                <a:solidFill>
                  <a:srgbClr val="0000FF"/>
                </a:solidFill>
                <a:latin typeface="Consolas" panose="020B0609020204030204" pitchFamily="49" charset="0"/>
              </a:rPr>
              <a:t>="LightSteelBlue" /&gt;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FF0000"/>
                </a:solidFill>
                <a:latin typeface="Consolas" panose="020B0609020204030204" pitchFamily="49" charset="0"/>
              </a:rPr>
              <a:t>Điểm </a:t>
            </a:r>
            <a:r xmlns:a="http://schemas.openxmlformats.org/drawingml/2006/main">
              <a:rPr lang="vi" sz="1800">
                <a:solidFill>
                  <a:srgbClr val="A31515"/>
                </a:solidFill>
                <a:latin typeface="Consolas" panose="020B0609020204030204" pitchFamily="49" charset="0"/>
              </a:rPr>
              <a:t>đa giác </a:t>
            </a:r>
            <a:r xmlns:a="http://schemas.openxmlformats.org/drawingml/2006/main">
              <a:rPr lang="vi" sz="1800">
                <a:solidFill>
                  <a:srgbClr val="0000FF"/>
                </a:solidFill>
                <a:latin typeface="Consolas" panose="020B0609020204030204" pitchFamily="49" charset="0"/>
              </a:rPr>
              <a:t>="100,25 75,0 0,25 75,50"</a:t>
            </a:r>
            <a:endParaRPr xmlns:a="http://schemas.openxmlformats.org/drawingml/2006/main" lang="fr-FR"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FF0000"/>
                </a:solidFill>
                <a:latin typeface="Consolas" panose="020B0609020204030204" pitchFamily="49" charset="0"/>
              </a:rPr>
              <a:t>Điền vào </a:t>
            </a:r>
            <a:r xmlns:a="http://schemas.openxmlformats.org/drawingml/2006/main">
              <a:rPr lang="vi" sz="1800">
                <a:solidFill>
                  <a:srgbClr val="0000FF"/>
                </a:solidFill>
                <a:latin typeface="Consolas" panose="020B0609020204030204" pitchFamily="49" charset="0"/>
              </a:rPr>
              <a:t>="Trắng"/&gt;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Lưới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Nút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a:p>
            <a:r xmlns:a="http://schemas.openxmlformats.org/drawingml/2006/main">
              <a:rPr lang="vi" sz="1800">
                <a:solidFill>
                  <a:srgbClr val="000000"/>
                </a:solidFill>
                <a:latin typeface="Consolas" panose="020B0609020204030204" pitchFamily="49" charset="0"/>
              </a:rPr>
              <a:t>    </a:t>
            </a:r>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Lưới </a:t>
            </a:r>
            <a:r xmlns:a="http://schemas.openxmlformats.org/drawingml/2006/main">
              <a:rPr lang="vi" sz="1800">
                <a:solidFill>
                  <a:srgbClr val="0000FF"/>
                </a:solidFill>
                <a:latin typeface="Consolas" panose="020B0609020204030204" pitchFamily="49" charset="0"/>
              </a:rPr>
              <a:t>&gt;</a:t>
            </a:r>
            <a:r xmlns:a="http://schemas.openxmlformats.org/drawingml/2006/main">
              <a:rPr lang="vi" sz="1800">
                <a:solidFill>
                  <a:srgbClr val="000000"/>
                </a:solidFill>
                <a:latin typeface="Consolas" panose="020B0609020204030204" pitchFamily="49" charset="0"/>
              </a:rPr>
              <a:t>    </a:t>
            </a:r>
          </a:p>
          <a:p>
            <a:r xmlns:a="http://schemas.openxmlformats.org/drawingml/2006/main">
              <a:rPr lang="vi" sz="1800">
                <a:solidFill>
                  <a:srgbClr val="0000FF"/>
                </a:solidFill>
                <a:latin typeface="Consolas" panose="020B0609020204030204" pitchFamily="49" charset="0"/>
              </a:rPr>
              <a:t>&lt;/ </a:t>
            </a:r>
            <a:r xmlns:a="http://schemas.openxmlformats.org/drawingml/2006/main">
              <a:rPr lang="vi" sz="1800">
                <a:solidFill>
                  <a:srgbClr val="A31515"/>
                </a:solidFill>
                <a:latin typeface="Consolas" panose="020B0609020204030204" pitchFamily="49" charset="0"/>
              </a:rPr>
              <a:t>Cửa sổ </a:t>
            </a:r>
            <a:r xmlns:a="http://schemas.openxmlformats.org/drawingml/2006/main">
              <a:rPr lang="vi" sz="1800">
                <a:solidFill>
                  <a:srgbClr val="0000FF"/>
                </a:solidFill>
                <a:latin typeface="Consolas" panose="020B0609020204030204" pitchFamily="49" charset="0"/>
              </a:rPr>
              <a:t>&gt;</a:t>
            </a:r>
            <a:endParaRPr xmlns:a="http://schemas.openxmlformats.org/drawingml/2006/main" lang="en-US" sz="1800">
              <a:solidFill>
                <a:srgbClr val="000000"/>
              </a:solidFill>
              <a:latin typeface="Consolas" panose="020B0609020204030204" pitchFamily="49" charset="0"/>
            </a:endParaRPr>
          </a:p>
        </p:txBody>
      </p:sp>
      <p:pic>
        <p:nvPicPr>
          <p:cNvPr id="10" name="Picture 9">
            <a:extLst>
              <a:ext uri="{FF2B5EF4-FFF2-40B4-BE49-F238E27FC236}">
                <a16:creationId xmlns:a16="http://schemas.microsoft.com/office/drawing/2014/main" id="{2F709272-10C5-48EC-9043-23AFA5211328}"/>
              </a:ext>
            </a:extLst>
          </p:cNvPr>
          <p:cNvPicPr>
            <a:picLocks noChangeAspect="1"/>
          </p:cNvPicPr>
          <p:nvPr/>
        </p:nvPicPr>
        <p:blipFill>
          <a:blip r:embed="rId3"/>
          <a:stretch>
            <a:fillRect/>
          </a:stretch>
        </p:blipFill>
        <p:spPr>
          <a:xfrm>
            <a:off x="8047885" y="2419637"/>
            <a:ext cx="4019550" cy="2905125"/>
          </a:xfrm>
          <a:prstGeom prst="rect">
            <a:avLst/>
          </a:prstGeom>
        </p:spPr>
      </p:pic>
    </p:spTree>
    <p:extLst>
      <p:ext uri="{BB962C8B-B14F-4D97-AF65-F5344CB8AC3E}">
        <p14:creationId xmlns:p14="http://schemas.microsoft.com/office/powerpoint/2010/main" val="18869915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Nút radio</a:t>
            </a:r>
          </a:p>
        </p:txBody>
      </p:sp>
      <p:sp>
        <p:nvSpPr>
          <p:cNvPr id="7" name="TextBox 6">
            <a:extLst>
              <a:ext uri="{FF2B5EF4-FFF2-40B4-BE49-F238E27FC236}">
                <a16:creationId xmlns:a16="http://schemas.microsoft.com/office/drawing/2014/main" id="{D621DDF4-0615-4BDD-94A1-EEFDA3C470D6}"/>
              </a:ext>
            </a:extLst>
          </p:cNvPr>
          <p:cNvSpPr txBox="1"/>
          <p:nvPr/>
        </p:nvSpPr>
        <p:spPr>
          <a:xfrm>
            <a:off x="256476" y="1309556"/>
            <a:ext cx="10850138" cy="492443"/>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71717"/>
                </a:solidFill>
                <a:latin typeface="+mj-lt"/>
              </a:rPr>
              <a:t>Biểu thị một nút mà người dùng có thể chọn nhưng không thể xóa</a:t>
            </a:r>
          </a:p>
        </p:txBody>
      </p:sp>
      <p:pic>
        <p:nvPicPr>
          <p:cNvPr id="11" name="Picture 10">
            <a:extLst>
              <a:ext uri="{FF2B5EF4-FFF2-40B4-BE49-F238E27FC236}">
                <a16:creationId xmlns:a16="http://schemas.microsoft.com/office/drawing/2014/main" id="{AD54B3C8-2874-47D1-BE09-6CEBEDBC4C37}"/>
              </a:ext>
            </a:extLst>
          </p:cNvPr>
          <p:cNvPicPr>
            <a:picLocks noChangeAspect="1"/>
          </p:cNvPicPr>
          <p:nvPr/>
        </p:nvPicPr>
        <p:blipFill>
          <a:blip r:embed="rId3"/>
          <a:stretch>
            <a:fillRect/>
          </a:stretch>
        </p:blipFill>
        <p:spPr>
          <a:xfrm>
            <a:off x="649325" y="1816115"/>
            <a:ext cx="5316814" cy="4654073"/>
          </a:xfrm>
          <a:prstGeom prst="rect">
            <a:avLst/>
          </a:prstGeom>
        </p:spPr>
      </p:pic>
      <p:pic>
        <p:nvPicPr>
          <p:cNvPr id="13" name="Picture 12">
            <a:extLst>
              <a:ext uri="{FF2B5EF4-FFF2-40B4-BE49-F238E27FC236}">
                <a16:creationId xmlns:a16="http://schemas.microsoft.com/office/drawing/2014/main" id="{B852672D-F03E-4808-B0A0-8BC2F64FDE56}"/>
              </a:ext>
            </a:extLst>
          </p:cNvPr>
          <p:cNvPicPr>
            <a:picLocks noChangeAspect="1"/>
          </p:cNvPicPr>
          <p:nvPr/>
        </p:nvPicPr>
        <p:blipFill>
          <a:blip r:embed="rId4"/>
          <a:stretch>
            <a:fillRect/>
          </a:stretch>
        </p:blipFill>
        <p:spPr>
          <a:xfrm>
            <a:off x="6885182" y="2158442"/>
            <a:ext cx="5180438" cy="2541115"/>
          </a:xfrm>
          <a:prstGeom prst="rect">
            <a:avLst/>
          </a:prstGeom>
        </p:spPr>
      </p:pic>
    </p:spTree>
    <p:extLst>
      <p:ext uri="{BB962C8B-B14F-4D97-AF65-F5344CB8AC3E}">
        <p14:creationId xmlns:p14="http://schemas.microsoft.com/office/powerpoint/2010/main" val="6884590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72</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Hộp danh sách</a:t>
            </a:r>
          </a:p>
        </p:txBody>
      </p:sp>
      <p:sp>
        <p:nvSpPr>
          <p:cNvPr id="8" name="TextBox 7">
            <a:extLst>
              <a:ext uri="{FF2B5EF4-FFF2-40B4-BE49-F238E27FC236}">
                <a16:creationId xmlns:a16="http://schemas.microsoft.com/office/drawing/2014/main" id="{CCDC6A57-73D7-4A62-9EAA-669A21D1F12D}"/>
              </a:ext>
            </a:extLst>
          </p:cNvPr>
          <p:cNvSpPr txBox="1"/>
          <p:nvPr/>
        </p:nvSpPr>
        <p:spPr>
          <a:xfrm>
            <a:off x="-42746" y="1383389"/>
            <a:ext cx="5584902" cy="492443"/>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71717"/>
                </a:solidFill>
                <a:latin typeface="+mj-lt"/>
              </a:rPr>
              <a:t>Chứa danh sách các mục có thể lựa chọn</a:t>
            </a:r>
          </a:p>
        </p:txBody>
      </p:sp>
      <p:grpSp>
        <p:nvGrpSpPr>
          <p:cNvPr id="12" name="Group 11">
            <a:extLst>
              <a:ext uri="{FF2B5EF4-FFF2-40B4-BE49-F238E27FC236}">
                <a16:creationId xmlns:a16="http://schemas.microsoft.com/office/drawing/2014/main" id="{37E43113-C90C-4933-986E-1B0C7CDEBDA4}"/>
              </a:ext>
            </a:extLst>
          </p:cNvPr>
          <p:cNvGrpSpPr/>
          <p:nvPr/>
        </p:nvGrpSpPr>
        <p:grpSpPr>
          <a:xfrm>
            <a:off x="88940" y="1875832"/>
            <a:ext cx="6984919" cy="4187980"/>
            <a:chOff x="88940" y="1950014"/>
            <a:chExt cx="6984919" cy="4187980"/>
          </a:xfrm>
        </p:grpSpPr>
        <p:pic>
          <p:nvPicPr>
            <p:cNvPr id="10" name="Picture 9">
              <a:extLst>
                <a:ext uri="{FF2B5EF4-FFF2-40B4-BE49-F238E27FC236}">
                  <a16:creationId xmlns:a16="http://schemas.microsoft.com/office/drawing/2014/main" id="{9428A43A-EFED-4B66-85B2-DCA94652D23A}"/>
                </a:ext>
              </a:extLst>
            </p:cNvPr>
            <p:cNvPicPr>
              <a:picLocks noChangeAspect="1"/>
            </p:cNvPicPr>
            <p:nvPr/>
          </p:nvPicPr>
          <p:blipFill>
            <a:blip r:embed="rId2"/>
            <a:stretch>
              <a:fillRect/>
            </a:stretch>
          </p:blipFill>
          <p:spPr>
            <a:xfrm>
              <a:off x="88940" y="1950014"/>
              <a:ext cx="6984919" cy="4187980"/>
            </a:xfrm>
            <a:prstGeom prst="rect">
              <a:avLst/>
            </a:prstGeom>
          </p:spPr>
        </p:pic>
        <p:sp>
          <p:nvSpPr>
            <p:cNvPr id="11" name="Rectangle 10">
              <a:extLst>
                <a:ext uri="{FF2B5EF4-FFF2-40B4-BE49-F238E27FC236}">
                  <a16:creationId xmlns:a16="http://schemas.microsoft.com/office/drawing/2014/main" id="{9387C47F-3171-4746-9CFB-5B776CA0ECFD}"/>
                </a:ext>
              </a:extLst>
            </p:cNvPr>
            <p:cNvSpPr/>
            <p:nvPr/>
          </p:nvSpPr>
          <p:spPr>
            <a:xfrm>
              <a:off x="3366402" y="5150915"/>
              <a:ext cx="2432232" cy="2239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B871AF49-C67B-4C99-A188-25ED476DAA69}"/>
              </a:ext>
            </a:extLst>
          </p:cNvPr>
          <p:cNvPicPr>
            <a:picLocks noChangeAspect="1"/>
          </p:cNvPicPr>
          <p:nvPr/>
        </p:nvPicPr>
        <p:blipFill>
          <a:blip r:embed="rId3"/>
          <a:stretch>
            <a:fillRect/>
          </a:stretch>
        </p:blipFill>
        <p:spPr>
          <a:xfrm>
            <a:off x="7909296" y="4153009"/>
            <a:ext cx="4011358" cy="2295393"/>
          </a:xfrm>
          <a:prstGeom prst="rect">
            <a:avLst/>
          </a:prstGeom>
        </p:spPr>
      </p:pic>
      <p:grpSp>
        <p:nvGrpSpPr>
          <p:cNvPr id="20" name="Group 19">
            <a:extLst>
              <a:ext uri="{FF2B5EF4-FFF2-40B4-BE49-F238E27FC236}">
                <a16:creationId xmlns:a16="http://schemas.microsoft.com/office/drawing/2014/main" id="{856FEC91-9B34-4550-9C37-CB96B445485D}"/>
              </a:ext>
            </a:extLst>
          </p:cNvPr>
          <p:cNvGrpSpPr/>
          <p:nvPr/>
        </p:nvGrpSpPr>
        <p:grpSpPr>
          <a:xfrm>
            <a:off x="5973816" y="1417742"/>
            <a:ext cx="6172421" cy="2763969"/>
            <a:chOff x="5973816" y="1607309"/>
            <a:chExt cx="6172421" cy="2763969"/>
          </a:xfrm>
        </p:grpSpPr>
        <p:pic>
          <p:nvPicPr>
            <p:cNvPr id="16" name="Picture 15">
              <a:extLst>
                <a:ext uri="{FF2B5EF4-FFF2-40B4-BE49-F238E27FC236}">
                  <a16:creationId xmlns:a16="http://schemas.microsoft.com/office/drawing/2014/main" id="{D749F5B5-7643-4CAA-B24C-7FCD7E066258}"/>
                </a:ext>
              </a:extLst>
            </p:cNvPr>
            <p:cNvPicPr>
              <a:picLocks noChangeAspect="1"/>
            </p:cNvPicPr>
            <p:nvPr/>
          </p:nvPicPr>
          <p:blipFill>
            <a:blip r:embed="rId4"/>
            <a:stretch>
              <a:fillRect/>
            </a:stretch>
          </p:blipFill>
          <p:spPr>
            <a:xfrm>
              <a:off x="5973816" y="1607309"/>
              <a:ext cx="6172421" cy="2763969"/>
            </a:xfrm>
            <a:prstGeom prst="rect">
              <a:avLst/>
            </a:prstGeom>
          </p:spPr>
        </p:pic>
        <p:sp>
          <p:nvSpPr>
            <p:cNvPr id="19" name="Rectangle 18">
              <a:extLst>
                <a:ext uri="{FF2B5EF4-FFF2-40B4-BE49-F238E27FC236}">
                  <a16:creationId xmlns:a16="http://schemas.microsoft.com/office/drawing/2014/main" id="{8DF03B22-677B-4AF6-A1CA-75FE9A3C877B}"/>
                </a:ext>
              </a:extLst>
            </p:cNvPr>
            <p:cNvSpPr/>
            <p:nvPr/>
          </p:nvSpPr>
          <p:spPr>
            <a:xfrm>
              <a:off x="6253828" y="1988276"/>
              <a:ext cx="5666826" cy="21376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00686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73</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ComboBox</a:t>
            </a:r>
          </a:p>
        </p:txBody>
      </p:sp>
      <p:sp>
        <p:nvSpPr>
          <p:cNvPr id="8" name="TextBox 7">
            <a:extLst>
              <a:ext uri="{FF2B5EF4-FFF2-40B4-BE49-F238E27FC236}">
                <a16:creationId xmlns:a16="http://schemas.microsoft.com/office/drawing/2014/main" id="{CCDC6A57-73D7-4A62-9EAA-669A21D1F12D}"/>
              </a:ext>
            </a:extLst>
          </p:cNvPr>
          <p:cNvSpPr txBox="1"/>
          <p:nvPr/>
        </p:nvSpPr>
        <p:spPr>
          <a:xfrm>
            <a:off x="-42746" y="1383389"/>
            <a:ext cx="12097214" cy="800219"/>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300">
                <a:solidFill>
                  <a:srgbClr val="171717"/>
                </a:solidFill>
                <a:latin typeface="+mj-lt"/>
              </a:rPr>
              <a:t>Thể hiện một điều khiển lựa chọn với một danh sách thả xuống có thể được hiển thị hoặc ẩn bằng cách bấm vào mũi tên trên điều khiển</a:t>
            </a:r>
          </a:p>
        </p:txBody>
      </p:sp>
      <p:grpSp>
        <p:nvGrpSpPr>
          <p:cNvPr id="22" name="Group 21">
            <a:extLst>
              <a:ext uri="{FF2B5EF4-FFF2-40B4-BE49-F238E27FC236}">
                <a16:creationId xmlns:a16="http://schemas.microsoft.com/office/drawing/2014/main" id="{88DE92E6-600D-4C59-80A3-DFC3A453CE0F}"/>
              </a:ext>
            </a:extLst>
          </p:cNvPr>
          <p:cNvGrpSpPr/>
          <p:nvPr/>
        </p:nvGrpSpPr>
        <p:grpSpPr>
          <a:xfrm>
            <a:off x="0" y="2142609"/>
            <a:ext cx="7329625" cy="4293485"/>
            <a:chOff x="0" y="2142609"/>
            <a:chExt cx="7329625" cy="4293485"/>
          </a:xfrm>
        </p:grpSpPr>
        <p:pic>
          <p:nvPicPr>
            <p:cNvPr id="9" name="Picture 8">
              <a:extLst>
                <a:ext uri="{FF2B5EF4-FFF2-40B4-BE49-F238E27FC236}">
                  <a16:creationId xmlns:a16="http://schemas.microsoft.com/office/drawing/2014/main" id="{5B04DE62-2687-4E1D-930A-C72DEAF53D02}"/>
                </a:ext>
              </a:extLst>
            </p:cNvPr>
            <p:cNvPicPr>
              <a:picLocks noChangeAspect="1"/>
            </p:cNvPicPr>
            <p:nvPr/>
          </p:nvPicPr>
          <p:blipFill>
            <a:blip r:embed="rId2"/>
            <a:stretch>
              <a:fillRect/>
            </a:stretch>
          </p:blipFill>
          <p:spPr>
            <a:xfrm>
              <a:off x="0" y="2142609"/>
              <a:ext cx="7329625" cy="4293485"/>
            </a:xfrm>
            <a:prstGeom prst="rect">
              <a:avLst/>
            </a:prstGeom>
          </p:spPr>
        </p:pic>
        <p:sp>
          <p:nvSpPr>
            <p:cNvPr id="21" name="Rectangle 20">
              <a:extLst>
                <a:ext uri="{FF2B5EF4-FFF2-40B4-BE49-F238E27FC236}">
                  <a16:creationId xmlns:a16="http://schemas.microsoft.com/office/drawing/2014/main" id="{C7E77F71-F0F2-4BA6-9631-52926BEE80CC}"/>
                </a:ext>
              </a:extLst>
            </p:cNvPr>
            <p:cNvSpPr/>
            <p:nvPr/>
          </p:nvSpPr>
          <p:spPr>
            <a:xfrm>
              <a:off x="1359181" y="2634615"/>
              <a:ext cx="4316789" cy="2423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a:extLst>
              <a:ext uri="{FF2B5EF4-FFF2-40B4-BE49-F238E27FC236}">
                <a16:creationId xmlns:a16="http://schemas.microsoft.com/office/drawing/2014/main" id="{C767129C-08AF-416E-A8C9-6278223C160F}"/>
              </a:ext>
            </a:extLst>
          </p:cNvPr>
          <p:cNvPicPr>
            <a:picLocks noChangeAspect="1"/>
          </p:cNvPicPr>
          <p:nvPr/>
        </p:nvPicPr>
        <p:blipFill>
          <a:blip r:embed="rId3"/>
          <a:stretch>
            <a:fillRect/>
          </a:stretch>
        </p:blipFill>
        <p:spPr>
          <a:xfrm>
            <a:off x="7207046" y="1856799"/>
            <a:ext cx="4984954" cy="2611722"/>
          </a:xfrm>
          <a:prstGeom prst="rect">
            <a:avLst/>
          </a:prstGeom>
        </p:spPr>
      </p:pic>
      <p:pic>
        <p:nvPicPr>
          <p:cNvPr id="25" name="Picture 24">
            <a:extLst>
              <a:ext uri="{FF2B5EF4-FFF2-40B4-BE49-F238E27FC236}">
                <a16:creationId xmlns:a16="http://schemas.microsoft.com/office/drawing/2014/main" id="{1547A0BA-E828-461A-8A85-974E5F53B9C0}"/>
              </a:ext>
            </a:extLst>
          </p:cNvPr>
          <p:cNvPicPr>
            <a:picLocks noChangeAspect="1"/>
          </p:cNvPicPr>
          <p:nvPr/>
        </p:nvPicPr>
        <p:blipFill>
          <a:blip r:embed="rId4"/>
          <a:stretch>
            <a:fillRect/>
          </a:stretch>
        </p:blipFill>
        <p:spPr>
          <a:xfrm>
            <a:off x="7329625" y="4574498"/>
            <a:ext cx="4724843" cy="1800225"/>
          </a:xfrm>
          <a:prstGeom prst="rect">
            <a:avLst/>
          </a:prstGeom>
        </p:spPr>
      </p:pic>
    </p:spTree>
    <p:extLst>
      <p:ext uri="{BB962C8B-B14F-4D97-AF65-F5344CB8AC3E}">
        <p14:creationId xmlns:p14="http://schemas.microsoft.com/office/powerpoint/2010/main" val="42780493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03BF74-FA64-49FA-BF03-F2A089B31A51}"/>
              </a:ext>
            </a:extLst>
          </p:cNvPr>
          <p:cNvSpPr>
            <a:spLocks noGrp="1"/>
          </p:cNvSpPr>
          <p:nvPr>
            <p:ph type="sldNum" sz="quarter" idx="12"/>
          </p:nvPr>
        </p:nvSpPr>
        <p:spPr/>
        <p:txBody>
          <a:bodyPr/>
          <a:lstStyle/>
          <a:p>
            <a:fld id="{CC0149FD-98BB-4821-915B-09C9BFE4B727}" type="slidenum">
              <a:rPr lang="en-US" smtClean="0"/>
              <a:pPr/>
              <a:t>74</a:t>
            </a:fld>
            <a:endParaRPr lang="en-US" dirty="0"/>
          </a:p>
        </p:txBody>
      </p:sp>
      <p:sp>
        <p:nvSpPr>
          <p:cNvPr id="6" name="Title 1">
            <a:extLst>
              <a:ext uri="{FF2B5EF4-FFF2-40B4-BE49-F238E27FC236}">
                <a16:creationId xmlns:a16="http://schemas.microsoft.com/office/drawing/2014/main" id="{B86F1DAF-DB44-4AF7-B232-9EC429C9C5BE}"/>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Lưới dữ liệu</a:t>
            </a:r>
          </a:p>
        </p:txBody>
      </p:sp>
      <p:sp>
        <p:nvSpPr>
          <p:cNvPr id="8" name="TextBox 7">
            <a:extLst>
              <a:ext uri="{FF2B5EF4-FFF2-40B4-BE49-F238E27FC236}">
                <a16:creationId xmlns:a16="http://schemas.microsoft.com/office/drawing/2014/main" id="{CCDC6A57-73D7-4A62-9EAA-669A21D1F12D}"/>
              </a:ext>
            </a:extLst>
          </p:cNvPr>
          <p:cNvSpPr txBox="1"/>
          <p:nvPr/>
        </p:nvSpPr>
        <p:spPr>
          <a:xfrm>
            <a:off x="-74791" y="1413234"/>
            <a:ext cx="8760851" cy="446276"/>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300">
                <a:solidFill>
                  <a:srgbClr val="171717"/>
                </a:solidFill>
                <a:latin typeface="+mj-lt"/>
              </a:rPr>
              <a:t>Đại diện cho một điều khiển hiển thị dữ liệu trong một lưới có thể tùy chỉnh</a:t>
            </a:r>
          </a:p>
        </p:txBody>
      </p:sp>
      <p:pic>
        <p:nvPicPr>
          <p:cNvPr id="3" name="Picture 2">
            <a:extLst>
              <a:ext uri="{FF2B5EF4-FFF2-40B4-BE49-F238E27FC236}">
                <a16:creationId xmlns:a16="http://schemas.microsoft.com/office/drawing/2014/main" id="{F3F9560B-3DFB-4941-AB44-0E4C83FCC83A}"/>
              </a:ext>
            </a:extLst>
          </p:cNvPr>
          <p:cNvPicPr>
            <a:picLocks noChangeAspect="1"/>
          </p:cNvPicPr>
          <p:nvPr/>
        </p:nvPicPr>
        <p:blipFill>
          <a:blip r:embed="rId2"/>
          <a:stretch>
            <a:fillRect/>
          </a:stretch>
        </p:blipFill>
        <p:spPr>
          <a:xfrm>
            <a:off x="884664" y="4739752"/>
            <a:ext cx="4027700" cy="1698165"/>
          </a:xfrm>
          <a:prstGeom prst="rect">
            <a:avLst/>
          </a:prstGeom>
        </p:spPr>
      </p:pic>
      <p:pic>
        <p:nvPicPr>
          <p:cNvPr id="10" name="Picture 9">
            <a:extLst>
              <a:ext uri="{FF2B5EF4-FFF2-40B4-BE49-F238E27FC236}">
                <a16:creationId xmlns:a16="http://schemas.microsoft.com/office/drawing/2014/main" id="{74ED02BF-8BE4-46C6-BD9B-443AF7BCCE0D}"/>
              </a:ext>
            </a:extLst>
          </p:cNvPr>
          <p:cNvPicPr>
            <a:picLocks noChangeAspect="1"/>
          </p:cNvPicPr>
          <p:nvPr/>
        </p:nvPicPr>
        <p:blipFill>
          <a:blip r:embed="rId3"/>
          <a:stretch>
            <a:fillRect/>
          </a:stretch>
        </p:blipFill>
        <p:spPr>
          <a:xfrm>
            <a:off x="31849" y="1902292"/>
            <a:ext cx="5699877" cy="2794677"/>
          </a:xfrm>
          <a:prstGeom prst="rect">
            <a:avLst/>
          </a:prstGeom>
        </p:spPr>
      </p:pic>
      <p:pic>
        <p:nvPicPr>
          <p:cNvPr id="12" name="Picture 11">
            <a:extLst>
              <a:ext uri="{FF2B5EF4-FFF2-40B4-BE49-F238E27FC236}">
                <a16:creationId xmlns:a16="http://schemas.microsoft.com/office/drawing/2014/main" id="{022339F8-64F6-4F6C-BC77-69ABCD5557EE}"/>
              </a:ext>
            </a:extLst>
          </p:cNvPr>
          <p:cNvPicPr>
            <a:picLocks noChangeAspect="1"/>
          </p:cNvPicPr>
          <p:nvPr/>
        </p:nvPicPr>
        <p:blipFill>
          <a:blip r:embed="rId4"/>
          <a:stretch>
            <a:fillRect/>
          </a:stretch>
        </p:blipFill>
        <p:spPr>
          <a:xfrm>
            <a:off x="5731727" y="1902291"/>
            <a:ext cx="6409202" cy="4535626"/>
          </a:xfrm>
          <a:prstGeom prst="rect">
            <a:avLst/>
          </a:prstGeom>
        </p:spPr>
      </p:pic>
      <p:sp>
        <p:nvSpPr>
          <p:cNvPr id="9" name="Rectangle 8">
            <a:extLst>
              <a:ext uri="{FF2B5EF4-FFF2-40B4-BE49-F238E27FC236}">
                <a16:creationId xmlns:a16="http://schemas.microsoft.com/office/drawing/2014/main" id="{49F66BD1-86EF-4E3F-885A-5B3B06C6B743}"/>
              </a:ext>
            </a:extLst>
          </p:cNvPr>
          <p:cNvSpPr/>
          <p:nvPr/>
        </p:nvSpPr>
        <p:spPr>
          <a:xfrm>
            <a:off x="2808840" y="2734976"/>
            <a:ext cx="2711012"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A02ADE-64D5-40BD-B3FD-8D6B9DF1BA06}"/>
              </a:ext>
            </a:extLst>
          </p:cNvPr>
          <p:cNvSpPr/>
          <p:nvPr/>
        </p:nvSpPr>
        <p:spPr>
          <a:xfrm>
            <a:off x="2797689" y="3296649"/>
            <a:ext cx="2599500"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422A69-8AAC-494D-B6A2-3129F502F059}"/>
              </a:ext>
            </a:extLst>
          </p:cNvPr>
          <p:cNvSpPr/>
          <p:nvPr/>
        </p:nvSpPr>
        <p:spPr>
          <a:xfrm>
            <a:off x="2764236" y="3847171"/>
            <a:ext cx="2599500" cy="2647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7646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xmlns:a="http://schemas.openxmlformats.org/drawingml/2006/main">
              <a:rPr lang="vi" sz="4000" b="1"/>
              <a:t>Hiểu ràng buộc dữ liệu</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3" y="1381935"/>
            <a:ext cx="12255053" cy="5278368"/>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Liên kết dữ liệu là quá trình thiết lập kết nối giữa giao diện người dùng ứng dụng và dữ liệu mà nó hiển thị. Nếu liên kết có cài đặt chính xác và dữ liệu cung cấp thông báo thích hợp thì khi dữ liệu thay đổi giá trị, các phần tử được liên kết với dữ liệu sẽ tự động phản ánh các thay đổi</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Liên kết dữ liệu cũng có thể có nghĩa là nếu biểu diễn bên ngoài của dữ liệu trong một phần tử thay đổi thì dữ liệu cơ bản có thể được cập nhật tự động để phản ánh thay đổi.</a:t>
            </a:r>
          </a:p>
          <a:p>
            <a:pPr xmlns:a="http://schemas.openxmlformats.org/drawingml/2006/main" marL="514350" indent="-230188">
              <a:lnSpc>
                <a:spcPct val="90000"/>
              </a:lnSpc>
              <a:spcBef>
                <a:spcPts val="1000"/>
              </a:spcBef>
              <a:spcAft>
                <a:spcPts val="300"/>
              </a:spcAft>
              <a:buClr>
                <a:srgbClr val="973735"/>
              </a:buClr>
              <a:buSzPct val="70000"/>
              <a:buFont typeface="Wingdings" panose="05000000000000000000" pitchFamily="2" charset="2"/>
              <a:buChar char="§"/>
              <a:tabLst>
                <a:tab pos="241300" algn="l"/>
              </a:tabLst>
              <a:defRPr/>
            </a:pPr>
            <a:r xmlns:a="http://schemas.openxmlformats.org/drawingml/2006/main">
              <a:rPr lang="vi" sz="2300"/>
              <a:t>Ví dụ: nếu người dùng chỉnh sửa giá trị trong phần tử TextBox, giá trị dữ liệu cơ bản sẽ tự động được cập nhật để phản ánh thay đổi đó</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Cách sử dụng liên kết dữ liệu điển hình là đặt dữ liệu cấu hình cục bộ hoặc máy chủ vào các biểu mẫu hoặc các điều khiển giao diện người dùng khác. Trong WPF, khái niệm này được mở rộng để bao gồm việc liên kết một phạm vi rộng các thuộc tính với nhiều nguồn dữ liệu khác nhau.</a:t>
            </a:r>
            <a:endParaRPr xmlns:a="http://schemas.openxmlformats.org/drawingml/2006/main" lang="en-US" sz="2600" dirty="0">
              <a:solidFill>
                <a:srgbClr val="111111"/>
              </a:solidFill>
              <a:latin typeface="+mj-lt"/>
            </a:endParaRPr>
          </a:p>
        </p:txBody>
      </p:sp>
    </p:spTree>
    <p:extLst>
      <p:ext uri="{BB962C8B-B14F-4D97-AF65-F5344CB8AC3E}">
        <p14:creationId xmlns:p14="http://schemas.microsoft.com/office/powerpoint/2010/main" val="30024597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xmlns:a="http://schemas.openxmlformats.org/drawingml/2006/main">
              <a:rPr lang="vi" sz="4000" b="1"/>
              <a:t>Hiểu ràng buộc dữ liệu</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404237"/>
            <a:ext cx="7456312" cy="492443"/>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Thông thường, mỗi ràng buộc có bốn thành phần:</a:t>
            </a:r>
          </a:p>
        </p:txBody>
      </p:sp>
      <p:sp>
        <p:nvSpPr>
          <p:cNvPr id="10" name="TextBox 9">
            <a:extLst>
              <a:ext uri="{FF2B5EF4-FFF2-40B4-BE49-F238E27FC236}">
                <a16:creationId xmlns:a16="http://schemas.microsoft.com/office/drawing/2014/main" id="{99D78966-969A-45FE-849C-656823655CAD}"/>
              </a:ext>
            </a:extLst>
          </p:cNvPr>
          <p:cNvSpPr txBox="1"/>
          <p:nvPr/>
        </p:nvSpPr>
        <p:spPr>
          <a:xfrm>
            <a:off x="62228" y="1927421"/>
            <a:ext cx="6862680" cy="1866665"/>
          </a:xfrm>
          <a:prstGeom prst="rect">
            <a:avLst/>
          </a:prstGeom>
          <a:noFill/>
        </p:spPr>
        <p:txBody>
          <a:bodyPr wrap="square">
            <a:spAutoFit/>
          </a:bodyPr>
          <a:lstStyle/>
          <a:p>
            <a:pPr xmlns:a="http://schemas.openxmlformats.org/drawingml/2006/main" marL="514350" indent="-230188">
              <a:lnSpc>
                <a:spcPct val="9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Một đối tượng mục tiêu ràng buộc</a:t>
            </a:r>
          </a:p>
          <a:p>
            <a:pPr xmlns:a="http://schemas.openxmlformats.org/drawingml/2006/main" marL="514350" indent="-230188">
              <a:lnSpc>
                <a:spcPct val="9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Thuộc tính mục tiêu</a:t>
            </a:r>
          </a:p>
          <a:p>
            <a:pPr xmlns:a="http://schemas.openxmlformats.org/drawingml/2006/main" marL="514350" indent="-230188">
              <a:lnSpc>
                <a:spcPct val="9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Nguồn ràng buộc</a:t>
            </a:r>
          </a:p>
          <a:p>
            <a:pPr xmlns:a="http://schemas.openxmlformats.org/drawingml/2006/main" marL="514350" indent="-230188">
              <a:lnSpc>
                <a:spcPct val="90000"/>
              </a:lnSpc>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a:t>Đường dẫn đến giá trị trong nguồn liên kết để sử dụng</a:t>
            </a:r>
          </a:p>
        </p:txBody>
      </p:sp>
      <p:pic>
        <p:nvPicPr>
          <p:cNvPr id="11" name="Picture 10">
            <a:extLst>
              <a:ext uri="{FF2B5EF4-FFF2-40B4-BE49-F238E27FC236}">
                <a16:creationId xmlns:a16="http://schemas.microsoft.com/office/drawing/2014/main" id="{38DD3400-2906-4366-9EE6-615C3A3426F2}"/>
              </a:ext>
            </a:extLst>
          </p:cNvPr>
          <p:cNvPicPr>
            <a:picLocks noChangeAspect="1"/>
          </p:cNvPicPr>
          <p:nvPr/>
        </p:nvPicPr>
        <p:blipFill>
          <a:blip r:embed="rId3"/>
          <a:stretch>
            <a:fillRect/>
          </a:stretch>
        </p:blipFill>
        <p:spPr>
          <a:xfrm>
            <a:off x="2322974" y="3749482"/>
            <a:ext cx="7646009" cy="2676103"/>
          </a:xfrm>
          <a:prstGeom prst="rect">
            <a:avLst/>
          </a:prstGeom>
        </p:spPr>
      </p:pic>
    </p:spTree>
    <p:extLst>
      <p:ext uri="{BB962C8B-B14F-4D97-AF65-F5344CB8AC3E}">
        <p14:creationId xmlns:p14="http://schemas.microsoft.com/office/powerpoint/2010/main" val="13590754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xmlns:a="http://schemas.openxmlformats.org/drawingml/2006/main">
              <a:rPr lang="vi" sz="4000" b="1"/>
              <a:t>Hiểu ràng buộc dữ liệu</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52" y="1448841"/>
            <a:ext cx="7456312" cy="492443"/>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WPF hỗ trợ bốn chế độ liên kết dữ liệu:</a:t>
            </a:r>
          </a:p>
        </p:txBody>
      </p:sp>
      <p:pic>
        <p:nvPicPr>
          <p:cNvPr id="12" name="Picture 11">
            <a:extLst>
              <a:ext uri="{FF2B5EF4-FFF2-40B4-BE49-F238E27FC236}">
                <a16:creationId xmlns:a16="http://schemas.microsoft.com/office/drawing/2014/main" id="{FE759D05-AD17-4327-8877-F96D8ED748A9}"/>
              </a:ext>
            </a:extLst>
          </p:cNvPr>
          <p:cNvPicPr>
            <a:picLocks noChangeAspect="1"/>
          </p:cNvPicPr>
          <p:nvPr/>
        </p:nvPicPr>
        <p:blipFill>
          <a:blip r:embed="rId3"/>
          <a:stretch>
            <a:fillRect/>
          </a:stretch>
        </p:blipFill>
        <p:spPr>
          <a:xfrm>
            <a:off x="2029745" y="2118713"/>
            <a:ext cx="8334349" cy="4267994"/>
          </a:xfrm>
          <a:prstGeom prst="rect">
            <a:avLst/>
          </a:prstGeom>
        </p:spPr>
      </p:pic>
      <p:sp>
        <p:nvSpPr>
          <p:cNvPr id="15" name="Rectangle 14">
            <a:extLst>
              <a:ext uri="{FF2B5EF4-FFF2-40B4-BE49-F238E27FC236}">
                <a16:creationId xmlns:a16="http://schemas.microsoft.com/office/drawing/2014/main" id="{86F753FF-7982-4B66-8178-DFB5C4615761}"/>
              </a:ext>
            </a:extLst>
          </p:cNvPr>
          <p:cNvSpPr/>
          <p:nvPr/>
        </p:nvSpPr>
        <p:spPr>
          <a:xfrm>
            <a:off x="4785658" y="3002606"/>
            <a:ext cx="2711012" cy="1970838"/>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8453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xmlns:a="http://schemas.openxmlformats.org/drawingml/2006/main">
              <a:rPr lang="vi" sz="4000" b="1"/>
              <a:t>Hiểu ràng buộc dữ liệu</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60706"/>
            <a:ext cx="12192000" cy="4401205"/>
          </a:xfrm>
          <a:prstGeom prst="rect">
            <a:avLst/>
          </a:prstGeom>
          <a:noFill/>
        </p:spPr>
        <p:txBody>
          <a:bodyPr wrap="square">
            <a:spAutoFit/>
          </a:bodyPr>
          <a:lstStyle/>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OneWay </a:t>
            </a:r>
            <a:r xmlns:a="http://schemas.openxmlformats.org/drawingml/2006/main">
              <a:rPr lang="vi" sz="2600">
                <a:solidFill>
                  <a:srgbClr val="111111"/>
                </a:solidFill>
                <a:latin typeface="+mj-lt"/>
              </a:rPr>
              <a:t>khiến các thay đổi đối với thuộc tính nguồn tự động cập nhật thuộc tính đích, nhưng các thay đổi đối với thuộc tính đích không được truyền trở lại thuộc tính nguồn. Kiểu liên kết này phù hợp nếu điều khiển bị ràng buộc hoàn toàn chỉ đọc</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TwoWay </a:t>
            </a:r>
            <a:r xmlns:a="http://schemas.openxmlformats.org/drawingml/2006/main">
              <a:rPr lang="vi" sz="2600">
                <a:solidFill>
                  <a:srgbClr val="111111"/>
                </a:solidFill>
                <a:latin typeface="+mj-lt"/>
              </a:rPr>
              <a:t>khiến các thay đổi đối với thuộc tính nguồn hoặc thuộc tính đích tự động cập nhật thuộc tính kia. Kiểu liên kết này phù hợp với các biểu mẫu có thể chỉnh sửa hoặc các kịch bản giao diện người dùng tương tác đầy đủ khác. Hầu hết các thuộc tính mặc định là liên kết OneWay, nhưng một số thuộc tính phụ thuộc (thường là thuộc tính của các điều khiển người dùng có thể chỉnh sửa như TextBox.Text và CheckBox.IsChecked) mặc định là liên kết TwoWay</a:t>
            </a:r>
          </a:p>
        </p:txBody>
      </p:sp>
    </p:spTree>
    <p:extLst>
      <p:ext uri="{BB962C8B-B14F-4D97-AF65-F5344CB8AC3E}">
        <p14:creationId xmlns:p14="http://schemas.microsoft.com/office/powerpoint/2010/main" val="897138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7632114" cy="575433"/>
          </a:xfrm>
        </p:spPr>
        <p:txBody>
          <a:bodyPr>
            <a:noAutofit/>
          </a:bodyPr>
          <a:lstStyle/>
          <a:p>
            <a:r xmlns:a="http://schemas.openxmlformats.org/drawingml/2006/main">
              <a:rPr lang="vi" sz="4000" b="1"/>
              <a:t>Hiểu ràng buộc dữ liệu</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22303" y="1398379"/>
            <a:ext cx="12121375" cy="4947765"/>
          </a:xfrm>
          <a:prstGeom prst="rect">
            <a:avLst/>
          </a:prstGeom>
          <a:noFill/>
        </p:spPr>
        <p:txBody>
          <a:bodyPr wrap="square">
            <a:spAutoFit/>
          </a:bodyPr>
          <a:lstStyle/>
          <a:p>
            <a:pPr xmlns:a="http://schemas.openxmlformats.org/drawingml/2006/main" marL="342900" indent="-342900" algn="just">
              <a:lnSpc>
                <a:spcPct val="150000"/>
              </a:lnSpc>
              <a:spcBef>
                <a:spcPts val="1000"/>
              </a:spcBef>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OneWayToSource </a:t>
            </a:r>
            <a:r xmlns:a="http://schemas.openxmlformats.org/drawingml/2006/main">
              <a:rPr lang="vi" sz="2600">
                <a:solidFill>
                  <a:srgbClr val="111111"/>
                </a:solidFill>
                <a:latin typeface="+mj-lt"/>
              </a:rPr>
              <a:t>là mặt trái của ràng buộc OneWay; nó cập nhật thuộc tính nguồn khi thuộc tính đích thay đổi. Một tình huống ví dụ là nếu chúng ta chỉ cần đánh giá lại giá trị nguồn từ giao diện người dùng</a:t>
            </a:r>
          </a:p>
          <a:p>
            <a:pPr xmlns:a="http://schemas.openxmlformats.org/drawingml/2006/main" marL="342900" indent="-342900" algn="just">
              <a:lnSpc>
                <a:spcPct val="150000"/>
              </a:lnSpc>
              <a:spcBef>
                <a:spcPts val="1000"/>
              </a:spcBef>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OneTime </a:t>
            </a:r>
            <a:r xmlns:a="http://schemas.openxmlformats.org/drawingml/2006/main">
              <a:rPr lang="vi" sz="2600">
                <a:solidFill>
                  <a:srgbClr val="111111"/>
                </a:solidFill>
                <a:latin typeface="+mj-lt"/>
              </a:rPr>
              <a:t>về cơ bản là một dạng liên kết OneWay đơn giản hơn, cung cấp hiệu suất tốt hơn trong trường hợp giá trị nguồn không thay đổi. Cập nhật mục tiêu liên kết khi ứng dụng khởi động hoặc khi bối cảnh dữ liệu thay đổi. Loại liên kết này phù hợp nếu chúng ta đang sử dụng dữ liệu trong đó ảnh chụp nhanh trạng thái hiện tại phù hợp để sử dụng hoặc dữ liệu thực sự tĩnh</a:t>
            </a:r>
          </a:p>
        </p:txBody>
      </p:sp>
    </p:spTree>
    <p:extLst>
      <p:ext uri="{BB962C8B-B14F-4D97-AF65-F5344CB8AC3E}">
        <p14:creationId xmlns:p14="http://schemas.microsoft.com/office/powerpoint/2010/main" val="182580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xmlns:a="http://schemas.openxmlformats.org/drawingml/2006/main">
              <a:rPr lang="vi" sz="4000" b="1"/>
              <a:t>Kiến trúc WPF</a:t>
            </a:r>
            <a:endParaRPr xmlns:a="http://schemas.openxmlformats.org/drawingml/2006/main" lang="en-US" sz="4000" b="1" dirty="0"/>
          </a:p>
        </p:txBody>
      </p:sp>
      <p:pic>
        <p:nvPicPr>
          <p:cNvPr id="6" name="Picture 5">
            <a:extLst>
              <a:ext uri="{FF2B5EF4-FFF2-40B4-BE49-F238E27FC236}">
                <a16:creationId xmlns:a16="http://schemas.microsoft.com/office/drawing/2014/main" id="{997C7A1F-C834-4704-8FCA-AA5237077B75}"/>
              </a:ext>
            </a:extLst>
          </p:cNvPr>
          <p:cNvPicPr>
            <a:picLocks noChangeAspect="1"/>
          </p:cNvPicPr>
          <p:nvPr/>
        </p:nvPicPr>
        <p:blipFill>
          <a:blip r:embed="rId3"/>
          <a:stretch>
            <a:fillRect/>
          </a:stretch>
        </p:blipFill>
        <p:spPr>
          <a:xfrm>
            <a:off x="6750286" y="1049482"/>
            <a:ext cx="5382123" cy="5399921"/>
          </a:xfrm>
          <a:prstGeom prst="rect">
            <a:avLst/>
          </a:prstGeom>
        </p:spPr>
      </p:pic>
      <p:sp>
        <p:nvSpPr>
          <p:cNvPr id="7" name="TextBox 6">
            <a:extLst>
              <a:ext uri="{FF2B5EF4-FFF2-40B4-BE49-F238E27FC236}">
                <a16:creationId xmlns:a16="http://schemas.microsoft.com/office/drawing/2014/main" id="{26100A14-A281-4FD9-BF66-53ECD3AC1327}"/>
              </a:ext>
            </a:extLst>
          </p:cNvPr>
          <p:cNvSpPr txBox="1"/>
          <p:nvPr/>
        </p:nvSpPr>
        <p:spPr>
          <a:xfrm>
            <a:off x="-334587" y="1416160"/>
            <a:ext cx="6969563" cy="4878259"/>
          </a:xfrm>
          <a:prstGeom prst="rect">
            <a:avLst/>
          </a:prstGeom>
          <a:noFill/>
        </p:spPr>
        <p:txBody>
          <a:bodyPr wrap="square">
            <a:spAutoFit/>
          </a:bodyPr>
          <a:lstStyle/>
          <a:p>
            <a:pPr xmlns:a="http://schemas.openxmlformats.org/drawingml/2006/main" marL="514350" indent="-230188" algn="just">
              <a:spcBef>
                <a:spcPts val="600"/>
              </a:spcBef>
              <a:spcAft>
                <a:spcPts val="600"/>
              </a:spcAft>
              <a:buClr>
                <a:srgbClr val="973735"/>
              </a:buClr>
              <a:buSzPct val="70000"/>
              <a:buFont typeface="Wingdings" panose="05000000000000000000" pitchFamily="2" charset="2"/>
              <a:buChar char="§"/>
              <a:defRPr/>
            </a:pPr>
            <a:r xmlns:a="http://schemas.openxmlformats.org/drawingml/2006/main">
              <a:rPr lang="vi" sz="2300" b="1"/>
              <a:t>WindowBase.dll: </a:t>
            </a:r>
            <a:r xmlns:a="http://schemas.openxmlformats.org/drawingml/2006/main">
              <a:rPr lang="vi" sz="2300"/>
              <a:t>DLL này chứa các loại cơ bản của WPF như DependencyProperty, DependencyObject, DispatcherObject và các loại khác. Điều quan trọng được đưa ra dưới đây:</a:t>
            </a:r>
          </a:p>
          <a:p>
            <a:pPr xmlns:a="http://schemas.openxmlformats.org/drawingml/2006/main" marL="862013" indent="-342900" algn="just">
              <a:spcBef>
                <a:spcPts val="600"/>
              </a:spcBef>
              <a:spcAft>
                <a:spcPts val="600"/>
              </a:spcAft>
              <a:buClr>
                <a:srgbClr val="973735"/>
              </a:buClr>
              <a:buSzPct val="70000"/>
              <a:buFont typeface="Arial" panose="020B0604020202020204" pitchFamily="34" charset="0"/>
              <a:buChar char="•"/>
              <a:defRPr/>
            </a:pPr>
            <a:r xmlns:a="http://schemas.openxmlformats.org/drawingml/2006/main">
              <a:rPr lang="vi" sz="2100"/>
              <a:t>DependencyProperty: cung cấp một hệ thống thuộc tính mới có thể bật hoặc tắt chức năng như liên kết dữ liệu, xác định thuộc tính đính kèm, v.v.</a:t>
            </a:r>
          </a:p>
          <a:p>
            <a:pPr xmlns:a="http://schemas.openxmlformats.org/drawingml/2006/main" marL="862013" indent="-342900" algn="just">
              <a:spcBef>
                <a:spcPts val="600"/>
              </a:spcBef>
              <a:spcAft>
                <a:spcPts val="600"/>
              </a:spcAft>
              <a:buClr>
                <a:srgbClr val="973735"/>
              </a:buClr>
              <a:buSzPct val="70000"/>
              <a:buFont typeface="Arial" panose="020B0604020202020204" pitchFamily="34" charset="0"/>
              <a:buChar char="•"/>
              <a:defRPr/>
            </a:pPr>
            <a:r xmlns:a="http://schemas.openxmlformats.org/drawingml/2006/main">
              <a:rPr lang="vi" sz="2100"/>
              <a:t>DependencyObject: là cơ sở của mọi loại WPF và cung cấp chức năng kích hoạt thông báo thuộc tính</a:t>
            </a:r>
          </a:p>
          <a:p>
            <a:pPr xmlns:a="http://schemas.openxmlformats.org/drawingml/2006/main" marL="862013" indent="-342900" algn="just">
              <a:spcBef>
                <a:spcPts val="600"/>
              </a:spcBef>
              <a:spcAft>
                <a:spcPts val="600"/>
              </a:spcAft>
              <a:buClr>
                <a:srgbClr val="973735"/>
              </a:buClr>
              <a:buSzPct val="70000"/>
              <a:buFont typeface="Arial" panose="020B0604020202020204" pitchFamily="34" charset="0"/>
              <a:buChar char="•"/>
              <a:defRPr/>
            </a:pPr>
            <a:r xmlns:a="http://schemas.openxmlformats.org/drawingml/2006/main">
              <a:rPr lang="vi" sz="2100"/>
              <a:t>DispatcherObject: Lớp này cung cấp một cách để đảm bảo an toàn cho luồng và các luồng không phải do Dispatcher tạo ra không thể truy cập trực tiếp vào nó</a:t>
            </a:r>
          </a:p>
        </p:txBody>
      </p:sp>
      <p:sp>
        <p:nvSpPr>
          <p:cNvPr id="8" name="Rectangle 7">
            <a:extLst>
              <a:ext uri="{FF2B5EF4-FFF2-40B4-BE49-F238E27FC236}">
                <a16:creationId xmlns:a16="http://schemas.microsoft.com/office/drawing/2014/main" id="{E286E9D7-F8D4-4D47-9691-27D84E466905}"/>
              </a:ext>
            </a:extLst>
          </p:cNvPr>
          <p:cNvSpPr/>
          <p:nvPr/>
        </p:nvSpPr>
        <p:spPr>
          <a:xfrm>
            <a:off x="6896667" y="1516566"/>
            <a:ext cx="1957402" cy="6913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6303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0C9393-D4CC-4A41-BBD7-AC0F4DD52F3F}"/>
              </a:ext>
            </a:extLst>
          </p:cNvPr>
          <p:cNvSpPr>
            <a:spLocks noGrp="1"/>
          </p:cNvSpPr>
          <p:nvPr>
            <p:ph type="ctrTitle"/>
          </p:nvPr>
        </p:nvSpPr>
        <p:spPr>
          <a:xfrm>
            <a:off x="724829" y="2241458"/>
            <a:ext cx="1076092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000" b="1">
                <a:solidFill>
                  <a:schemeClr val="accent2"/>
                </a:solidFill>
                <a:latin typeface="Arial" panose="020B0604020202020204" pitchFamily="34" charset="0"/>
                <a:cs typeface="Arial" panose="020B0604020202020204" pitchFamily="34" charset="0"/>
              </a:rPr>
              <a:t>Truy cập vào trình diễn cơ sở dữ liệu</a:t>
            </a:r>
            <a:endParaRPr xmlns:a="http://schemas.openxmlformats.org/drawingml/2006/main" lang="en-US" sz="40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18521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81</a:t>
            </a:fld>
            <a:endParaRPr lang="en-US" dirty="0"/>
          </a:p>
        </p:txBody>
      </p:sp>
      <p:pic>
        <p:nvPicPr>
          <p:cNvPr id="13" name="Picture 12">
            <a:extLst>
              <a:ext uri="{FF2B5EF4-FFF2-40B4-BE49-F238E27FC236}">
                <a16:creationId xmlns:a16="http://schemas.microsoft.com/office/drawing/2014/main" id="{CE7C40C0-C836-4636-8E76-B8391EECDBA6}"/>
              </a:ext>
            </a:extLst>
          </p:cNvPr>
          <p:cNvPicPr>
            <a:picLocks noChangeAspect="1"/>
          </p:cNvPicPr>
          <p:nvPr/>
        </p:nvPicPr>
        <p:blipFill>
          <a:blip r:embed="rId3"/>
          <a:stretch>
            <a:fillRect/>
          </a:stretch>
        </p:blipFill>
        <p:spPr>
          <a:xfrm>
            <a:off x="7237448" y="2167802"/>
            <a:ext cx="2897224" cy="3552249"/>
          </a:xfrm>
          <a:prstGeom prst="rect">
            <a:avLst/>
          </a:prstGeom>
        </p:spPr>
      </p:pic>
      <p:pic>
        <p:nvPicPr>
          <p:cNvPr id="6" name="Picture 5">
            <a:extLst>
              <a:ext uri="{FF2B5EF4-FFF2-40B4-BE49-F238E27FC236}">
                <a16:creationId xmlns:a16="http://schemas.microsoft.com/office/drawing/2014/main" id="{2F760A43-9F2A-43C0-A2C8-86B220EB8420}"/>
              </a:ext>
            </a:extLst>
          </p:cNvPr>
          <p:cNvPicPr>
            <a:picLocks noChangeAspect="1"/>
          </p:cNvPicPr>
          <p:nvPr/>
        </p:nvPicPr>
        <p:blipFill>
          <a:blip r:embed="rId4"/>
          <a:stretch>
            <a:fillRect/>
          </a:stretch>
        </p:blipFill>
        <p:spPr>
          <a:xfrm>
            <a:off x="1642946" y="2167802"/>
            <a:ext cx="5161156" cy="2278595"/>
          </a:xfrm>
          <a:prstGeom prst="rect">
            <a:avLst/>
          </a:prstGeom>
        </p:spPr>
      </p:pic>
      <p:sp>
        <p:nvSpPr>
          <p:cNvPr id="12" name="TextBox 11">
            <a:extLst>
              <a:ext uri="{FF2B5EF4-FFF2-40B4-BE49-F238E27FC236}">
                <a16:creationId xmlns:a16="http://schemas.microsoft.com/office/drawing/2014/main" id="{20A60EB0-AD6B-4DF5-9581-CBC9240CA74D}"/>
              </a:ext>
            </a:extLst>
          </p:cNvPr>
          <p:cNvSpPr txBox="1"/>
          <p:nvPr/>
        </p:nvSpPr>
        <p:spPr>
          <a:xfrm>
            <a:off x="272739" y="804985"/>
            <a:ext cx="11636763" cy="923330"/>
          </a:xfrm>
          <a:prstGeom prst="rect">
            <a:avLst/>
          </a:prstGeom>
          <a:noFill/>
        </p:spPr>
        <p:txBody>
          <a:bodyPr wrap="square">
            <a:spAutoFit/>
          </a:bodyPr>
          <a:lstStyle/>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Tạo một cơ sở dữ liệu mẫu có tên </a:t>
            </a:r>
            <a:r xmlns:a="http://schemas.openxmlformats.org/drawingml/2006/main">
              <a:rPr lang="vi" sz="2600" b="1">
                <a:solidFill>
                  <a:srgbClr val="111111"/>
                </a:solidFill>
                <a:latin typeface="+mj-lt"/>
              </a:rPr>
              <a:t>MyStore </a:t>
            </a:r>
            <a:r xmlns:a="http://schemas.openxmlformats.org/drawingml/2006/main">
              <a:rPr lang="vi" sz="2600">
                <a:solidFill>
                  <a:srgbClr val="111111"/>
                </a:solidFill>
                <a:latin typeface="+mj-lt"/>
              </a:rPr>
              <a:t>bao gồm một bảng có tên là Danh </a:t>
            </a:r>
            <a:r xmlns:a="http://schemas.openxmlformats.org/drawingml/2006/main">
              <a:rPr lang="vi" sz="2600" b="1">
                <a:solidFill>
                  <a:srgbClr val="111111"/>
                </a:solidFill>
                <a:latin typeface="+mj-lt"/>
              </a:rPr>
              <a:t>mục </a:t>
            </a:r>
            <a:r xmlns:a="http://schemas.openxmlformats.org/drawingml/2006/main">
              <a:rPr lang="vi" sz="2600">
                <a:solidFill>
                  <a:srgbClr val="111111"/>
                </a:solidFill>
                <a:latin typeface="+mj-lt"/>
              </a:rPr>
              <a:t>như sau:</a:t>
            </a:r>
          </a:p>
        </p:txBody>
      </p:sp>
    </p:spTree>
    <p:extLst>
      <p:ext uri="{BB962C8B-B14F-4D97-AF65-F5344CB8AC3E}">
        <p14:creationId xmlns:p14="http://schemas.microsoft.com/office/powerpoint/2010/main" val="42497628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82</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722823"/>
            <a:ext cx="12003291" cy="840808"/>
          </a:xfrm>
          <a:prstGeom prst="rect">
            <a:avLst/>
          </a:prstGeom>
          <a:noFill/>
        </p:spPr>
        <p:txBody>
          <a:bodyPr wrap="square">
            <a:spAutoFit/>
          </a:bodyPr>
          <a:lstStyle/>
          <a:p>
            <a:pPr xmlns:a="http://schemas.openxmlformats.org/drawingml/2006/main" algn="just">
              <a:lnSpc>
                <a:spcPct val="110000"/>
              </a:lnSpc>
              <a:spcBef>
                <a:spcPts val="1000"/>
              </a:spcBef>
              <a:spcAft>
                <a:spcPts val="300"/>
              </a:spcAft>
              <a:buClr>
                <a:srgbClr val="973735"/>
              </a:buClr>
              <a:buSzPct val="50000"/>
              <a:tabLst>
                <a:tab pos="461963" algn="l"/>
              </a:tabLst>
              <a:defRPr/>
            </a:pPr>
            <a:r xmlns:a="http://schemas.openxmlformats.org/drawingml/2006/main">
              <a:rPr lang="vi" sz="2300">
                <a:solidFill>
                  <a:srgbClr val="111111"/>
                </a:solidFill>
                <a:latin typeface="+mj-lt"/>
              </a:rPr>
              <a:t>1.Tạo một ứng dụng WPF có tên </a:t>
            </a:r>
            <a:r xmlns:a="http://schemas.openxmlformats.org/drawingml/2006/main">
              <a:rPr lang="vi" sz="2300" b="1">
                <a:solidFill>
                  <a:srgbClr val="111111"/>
                </a:solidFill>
                <a:latin typeface="+mj-lt"/>
              </a:rPr>
              <a:t>ManaCategoriesApp </a:t>
            </a:r>
            <a:r xmlns:a="http://schemas.openxmlformats.org/drawingml/2006/main">
              <a:rPr lang="vi" sz="2300">
                <a:solidFill>
                  <a:srgbClr val="111111"/>
                </a:solidFill>
                <a:latin typeface="+mj-lt"/>
              </a:rPr>
              <a:t>bao gồm một cửa sổ có tên </a:t>
            </a:r>
            <a:r xmlns:a="http://schemas.openxmlformats.org/drawingml/2006/main">
              <a:rPr lang="vi" sz="2300" b="1">
                <a:solidFill>
                  <a:srgbClr val="111111"/>
                </a:solidFill>
                <a:latin typeface="+mj-lt"/>
              </a:rPr>
              <a:t>WindowManagerCategories.xaml </a:t>
            </a:r>
            <a:r xmlns:a="http://schemas.openxmlformats.org/drawingml/2006/main">
              <a:rPr lang="vi" sz="2300">
                <a:solidFill>
                  <a:srgbClr val="111111"/>
                </a:solidFill>
                <a:latin typeface="+mj-lt"/>
              </a:rPr>
              <a:t>có các điều khiển như sau:</a:t>
            </a:r>
          </a:p>
        </p:txBody>
      </p:sp>
      <p:pic>
        <p:nvPicPr>
          <p:cNvPr id="3" name="Picture 2">
            <a:extLst>
              <a:ext uri="{FF2B5EF4-FFF2-40B4-BE49-F238E27FC236}">
                <a16:creationId xmlns:a16="http://schemas.microsoft.com/office/drawing/2014/main" id="{77500E3A-3ABA-40F9-95F0-D079CC7AF3A0}"/>
              </a:ext>
            </a:extLst>
          </p:cNvPr>
          <p:cNvPicPr>
            <a:picLocks noChangeAspect="1"/>
          </p:cNvPicPr>
          <p:nvPr/>
        </p:nvPicPr>
        <p:blipFill>
          <a:blip r:embed="rId2"/>
          <a:stretch>
            <a:fillRect/>
          </a:stretch>
        </p:blipFill>
        <p:spPr>
          <a:xfrm>
            <a:off x="3169672" y="1576732"/>
            <a:ext cx="5841846" cy="4870514"/>
          </a:xfrm>
          <a:prstGeom prst="rect">
            <a:avLst/>
          </a:prstGeom>
        </p:spPr>
      </p:pic>
      <p:sp>
        <p:nvSpPr>
          <p:cNvPr id="9" name="Rectangle: Rounded Corners 8">
            <a:extLst>
              <a:ext uri="{FF2B5EF4-FFF2-40B4-BE49-F238E27FC236}">
                <a16:creationId xmlns:a16="http://schemas.microsoft.com/office/drawing/2014/main" id="{CEC6DC63-9ECA-41A2-B5F1-4E4484A09BC5}"/>
              </a:ext>
            </a:extLst>
          </p:cNvPr>
          <p:cNvSpPr/>
          <p:nvPr/>
        </p:nvSpPr>
        <p:spPr>
          <a:xfrm>
            <a:off x="4899451" y="521060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chemeClr val="bg1"/>
                </a:solidFill>
              </a:rPr>
              <a:t>Kiểm soát chế độ xem danh sách</a:t>
            </a:r>
            <a:endParaRPr xmlns:a="http://schemas.openxmlformats.org/drawingml/2006/main" lang="en-US" b="1" i="1">
              <a:solidFill>
                <a:schemeClr val="bg1"/>
              </a:solidFill>
            </a:endParaRPr>
          </a:p>
        </p:txBody>
      </p:sp>
      <p:grpSp>
        <p:nvGrpSpPr>
          <p:cNvPr id="33" name="Group 32">
            <a:extLst>
              <a:ext uri="{FF2B5EF4-FFF2-40B4-BE49-F238E27FC236}">
                <a16:creationId xmlns:a16="http://schemas.microsoft.com/office/drawing/2014/main" id="{E1109B5A-1272-4A53-BAF1-F7E6184FA34D}"/>
              </a:ext>
            </a:extLst>
          </p:cNvPr>
          <p:cNvGrpSpPr/>
          <p:nvPr/>
        </p:nvGrpSpPr>
        <p:grpSpPr>
          <a:xfrm>
            <a:off x="7469939" y="2009288"/>
            <a:ext cx="4091014" cy="1759824"/>
            <a:chOff x="6566527" y="2041200"/>
            <a:chExt cx="4091014" cy="1759824"/>
          </a:xfrm>
        </p:grpSpPr>
        <p:cxnSp>
          <p:nvCxnSpPr>
            <p:cNvPr id="10" name="Straight Arrow Connector 9">
              <a:extLst>
                <a:ext uri="{FF2B5EF4-FFF2-40B4-BE49-F238E27FC236}">
                  <a16:creationId xmlns:a16="http://schemas.microsoft.com/office/drawing/2014/main" id="{DF98F63D-9068-4D3A-8435-4E360B9CE66F}"/>
                </a:ext>
              </a:extLst>
            </p:cNvPr>
            <p:cNvCxnSpPr>
              <a:cxnSpLocks/>
            </p:cNvCxnSpPr>
            <p:nvPr/>
          </p:nvCxnSpPr>
          <p:spPr>
            <a:xfrm flipH="1">
              <a:off x="6645960" y="2616965"/>
              <a:ext cx="2334857" cy="30442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1" name="Rectangle: Rounded Corners 10">
              <a:extLst>
                <a:ext uri="{FF2B5EF4-FFF2-40B4-BE49-F238E27FC236}">
                  <a16:creationId xmlns:a16="http://schemas.microsoft.com/office/drawing/2014/main" id="{80D584C4-AAEA-462E-8A3F-31B5C096DD0F}"/>
                </a:ext>
              </a:extLst>
            </p:cNvPr>
            <p:cNvSpPr/>
            <p:nvPr/>
          </p:nvSpPr>
          <p:spPr>
            <a:xfrm>
              <a:off x="8859914" y="2041200"/>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chemeClr val="bg1"/>
                  </a:solidFill>
                </a:rPr>
                <a:t>Kiểm soát hộp văn bản</a:t>
              </a:r>
              <a:endParaRPr xmlns:a="http://schemas.openxmlformats.org/drawingml/2006/main" lang="en-US" b="1" i="1">
                <a:solidFill>
                  <a:schemeClr val="bg1"/>
                </a:solidFill>
              </a:endParaRPr>
            </a:p>
          </p:txBody>
        </p:sp>
        <p:cxnSp>
          <p:nvCxnSpPr>
            <p:cNvPr id="12" name="Straight Arrow Connector 11">
              <a:extLst>
                <a:ext uri="{FF2B5EF4-FFF2-40B4-BE49-F238E27FC236}">
                  <a16:creationId xmlns:a16="http://schemas.microsoft.com/office/drawing/2014/main" id="{533F6967-F0D1-4204-9CDE-E5B4F3170077}"/>
                </a:ext>
              </a:extLst>
            </p:cNvPr>
            <p:cNvCxnSpPr>
              <a:cxnSpLocks/>
            </p:cNvCxnSpPr>
            <p:nvPr/>
          </p:nvCxnSpPr>
          <p:spPr>
            <a:xfrm flipH="1">
              <a:off x="6566527" y="2639267"/>
              <a:ext cx="2334857" cy="116175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1" name="Group 30">
            <a:extLst>
              <a:ext uri="{FF2B5EF4-FFF2-40B4-BE49-F238E27FC236}">
                <a16:creationId xmlns:a16="http://schemas.microsoft.com/office/drawing/2014/main" id="{9E6187E1-6B1A-4F2A-9624-E37DBED73789}"/>
              </a:ext>
            </a:extLst>
          </p:cNvPr>
          <p:cNvGrpSpPr/>
          <p:nvPr/>
        </p:nvGrpSpPr>
        <p:grpSpPr>
          <a:xfrm>
            <a:off x="511194" y="1944863"/>
            <a:ext cx="2867622" cy="1415326"/>
            <a:chOff x="321627" y="1944863"/>
            <a:chExt cx="2867622" cy="1415326"/>
          </a:xfrm>
        </p:grpSpPr>
        <p:sp>
          <p:nvSpPr>
            <p:cNvPr id="15" name="Rectangle: Rounded Corners 14">
              <a:extLst>
                <a:ext uri="{FF2B5EF4-FFF2-40B4-BE49-F238E27FC236}">
                  <a16:creationId xmlns:a16="http://schemas.microsoft.com/office/drawing/2014/main" id="{D7E8FD12-7FBC-41B8-B8D3-8D42C5E2E656}"/>
                </a:ext>
              </a:extLst>
            </p:cNvPr>
            <p:cNvSpPr/>
            <p:nvPr/>
          </p:nvSpPr>
          <p:spPr>
            <a:xfrm>
              <a:off x="321627" y="194486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chemeClr val="bg1"/>
                  </a:solidFill>
                </a:rPr>
                <a:t>Kiểm soát nhãn</a:t>
              </a:r>
              <a:endParaRPr xmlns:a="http://schemas.openxmlformats.org/drawingml/2006/main" lang="en-US" b="1" i="1">
                <a:solidFill>
                  <a:schemeClr val="bg1"/>
                </a:solidFill>
              </a:endParaRPr>
            </a:p>
          </p:txBody>
        </p:sp>
        <p:cxnSp>
          <p:nvCxnSpPr>
            <p:cNvPr id="17" name="Straight Arrow Connector 16">
              <a:extLst>
                <a:ext uri="{FF2B5EF4-FFF2-40B4-BE49-F238E27FC236}">
                  <a16:creationId xmlns:a16="http://schemas.microsoft.com/office/drawing/2014/main" id="{D6D658DA-5D47-451A-947C-46673D840EFE}"/>
                </a:ext>
              </a:extLst>
            </p:cNvPr>
            <p:cNvCxnSpPr>
              <a:cxnSpLocks/>
              <a:stCxn id="15" idx="3"/>
            </p:cNvCxnSpPr>
            <p:nvPr/>
          </p:nvCxnSpPr>
          <p:spPr>
            <a:xfrm flipV="1">
              <a:off x="2119254" y="2274849"/>
              <a:ext cx="1069995" cy="933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A2BC1E8E-9A10-4508-B285-DE0E9223FB34}"/>
                </a:ext>
              </a:extLst>
            </p:cNvPr>
            <p:cNvCxnSpPr>
              <a:cxnSpLocks/>
              <a:stCxn id="15" idx="3"/>
            </p:cNvCxnSpPr>
            <p:nvPr/>
          </p:nvCxnSpPr>
          <p:spPr>
            <a:xfrm>
              <a:off x="2119254" y="2368229"/>
              <a:ext cx="1069995" cy="3299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1" name="Straight Arrow Connector 20">
              <a:extLst>
                <a:ext uri="{FF2B5EF4-FFF2-40B4-BE49-F238E27FC236}">
                  <a16:creationId xmlns:a16="http://schemas.microsoft.com/office/drawing/2014/main" id="{CEE9EFA2-BED1-4C59-A6FD-A30A9DFBB2AA}"/>
                </a:ext>
              </a:extLst>
            </p:cNvPr>
            <p:cNvCxnSpPr>
              <a:cxnSpLocks/>
              <a:stCxn id="15" idx="3"/>
            </p:cNvCxnSpPr>
            <p:nvPr/>
          </p:nvCxnSpPr>
          <p:spPr>
            <a:xfrm>
              <a:off x="2119254" y="2368229"/>
              <a:ext cx="1069995" cy="99196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2" name="Group 31">
            <a:extLst>
              <a:ext uri="{FF2B5EF4-FFF2-40B4-BE49-F238E27FC236}">
                <a16:creationId xmlns:a16="http://schemas.microsoft.com/office/drawing/2014/main" id="{B1FD5883-FCD0-454F-991A-B59914BA36BD}"/>
              </a:ext>
            </a:extLst>
          </p:cNvPr>
          <p:cNvGrpSpPr/>
          <p:nvPr/>
        </p:nvGrpSpPr>
        <p:grpSpPr>
          <a:xfrm>
            <a:off x="511193" y="3654554"/>
            <a:ext cx="6958746" cy="846731"/>
            <a:chOff x="321626" y="3654554"/>
            <a:chExt cx="6958746" cy="846731"/>
          </a:xfrm>
        </p:grpSpPr>
        <p:sp>
          <p:nvSpPr>
            <p:cNvPr id="16" name="Rectangle: Rounded Corners 15">
              <a:extLst>
                <a:ext uri="{FF2B5EF4-FFF2-40B4-BE49-F238E27FC236}">
                  <a16:creationId xmlns:a16="http://schemas.microsoft.com/office/drawing/2014/main" id="{24060220-3770-46A9-BCE0-F76E49219551}"/>
                </a:ext>
              </a:extLst>
            </p:cNvPr>
            <p:cNvSpPr/>
            <p:nvPr/>
          </p:nvSpPr>
          <p:spPr>
            <a:xfrm>
              <a:off x="321626" y="365455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chemeClr val="bg1"/>
                  </a:solidFill>
                </a:rPr>
                <a:t>Điều khiển nút</a:t>
              </a:r>
              <a:endParaRPr xmlns:a="http://schemas.openxmlformats.org/drawingml/2006/main" lang="en-US" b="1" i="1">
                <a:solidFill>
                  <a:schemeClr val="bg1"/>
                </a:solidFill>
              </a:endParaRPr>
            </a:p>
          </p:txBody>
        </p:sp>
        <p:cxnSp>
          <p:nvCxnSpPr>
            <p:cNvPr id="27" name="Straight Arrow Connector 26">
              <a:extLst>
                <a:ext uri="{FF2B5EF4-FFF2-40B4-BE49-F238E27FC236}">
                  <a16:creationId xmlns:a16="http://schemas.microsoft.com/office/drawing/2014/main" id="{9EF561FD-D3C1-41FC-AC3B-49E954E68135}"/>
                </a:ext>
              </a:extLst>
            </p:cNvPr>
            <p:cNvCxnSpPr>
              <a:cxnSpLocks/>
            </p:cNvCxnSpPr>
            <p:nvPr/>
          </p:nvCxnSpPr>
          <p:spPr>
            <a:xfrm>
              <a:off x="2119253" y="4133899"/>
              <a:ext cx="106999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0" name="Rectangle 29">
              <a:extLst>
                <a:ext uri="{FF2B5EF4-FFF2-40B4-BE49-F238E27FC236}">
                  <a16:creationId xmlns:a16="http://schemas.microsoft.com/office/drawing/2014/main" id="{856B3DCA-B21F-49AB-AFB9-69295305D877}"/>
                </a:ext>
              </a:extLst>
            </p:cNvPr>
            <p:cNvSpPr/>
            <p:nvPr/>
          </p:nvSpPr>
          <p:spPr>
            <a:xfrm>
              <a:off x="3189249" y="3949065"/>
              <a:ext cx="4091123" cy="3651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55195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83</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289068" y="901552"/>
            <a:ext cx="6948071" cy="451470"/>
          </a:xfrm>
          <a:prstGeom prst="rect">
            <a:avLst/>
          </a:prstGeom>
          <a:noFill/>
        </p:spPr>
        <p:txBody>
          <a:bodyPr wrap="square">
            <a:spAutoFit/>
          </a:bodyPr>
          <a:lstStyle/>
          <a:p>
            <a:pPr xmlns:a="http://schemas.openxmlformats.org/drawingml/2006/main" algn="just">
              <a:lnSpc>
                <a:spcPct val="110000"/>
              </a:lnSpc>
              <a:spcBef>
                <a:spcPts val="1000"/>
              </a:spcBef>
              <a:spcAft>
                <a:spcPts val="300"/>
              </a:spcAft>
              <a:buClr>
                <a:srgbClr val="973735"/>
              </a:buClr>
              <a:buSzPct val="50000"/>
              <a:tabLst>
                <a:tab pos="461963" algn="l"/>
              </a:tabLst>
              <a:defRPr/>
            </a:pPr>
            <a:r xmlns:a="http://schemas.openxmlformats.org/drawingml/2006/main">
              <a:rPr lang="vi" sz="2300">
                <a:solidFill>
                  <a:srgbClr val="111111"/>
                </a:solidFill>
                <a:latin typeface="+mj-lt"/>
              </a:rPr>
              <a:t>Mã XAML của </a:t>
            </a:r>
            <a:r xmlns:a="http://schemas.openxmlformats.org/drawingml/2006/main">
              <a:rPr lang="vi" sz="2300" b="1">
                <a:solidFill>
                  <a:srgbClr val="111111"/>
                </a:solidFill>
                <a:latin typeface="+mj-lt"/>
              </a:rPr>
              <a:t>WindowManagerCategories.xaml </a:t>
            </a:r>
            <a:r xmlns:a="http://schemas.openxmlformats.org/drawingml/2006/main">
              <a:rPr lang="vi" sz="2300">
                <a:solidFill>
                  <a:srgbClr val="111111"/>
                </a:solidFill>
                <a:latin typeface="+mj-lt"/>
              </a:rPr>
              <a:t>:</a:t>
            </a:r>
          </a:p>
        </p:txBody>
      </p:sp>
      <p:pic>
        <p:nvPicPr>
          <p:cNvPr id="13" name="Picture 12">
            <a:extLst>
              <a:ext uri="{FF2B5EF4-FFF2-40B4-BE49-F238E27FC236}">
                <a16:creationId xmlns:a16="http://schemas.microsoft.com/office/drawing/2014/main" id="{EFF553FF-DC14-465A-B96B-105479BFAB14}"/>
              </a:ext>
            </a:extLst>
          </p:cNvPr>
          <p:cNvPicPr>
            <a:picLocks noChangeAspect="1"/>
          </p:cNvPicPr>
          <p:nvPr/>
        </p:nvPicPr>
        <p:blipFill>
          <a:blip r:embed="rId2"/>
          <a:stretch>
            <a:fillRect/>
          </a:stretch>
        </p:blipFill>
        <p:spPr>
          <a:xfrm>
            <a:off x="581025" y="2018371"/>
            <a:ext cx="11029950" cy="3736579"/>
          </a:xfrm>
          <a:prstGeom prst="rect">
            <a:avLst/>
          </a:prstGeom>
        </p:spPr>
      </p:pic>
      <p:sp>
        <p:nvSpPr>
          <p:cNvPr id="22" name="Rectangle 21">
            <a:extLst>
              <a:ext uri="{FF2B5EF4-FFF2-40B4-BE49-F238E27FC236}">
                <a16:creationId xmlns:a16="http://schemas.microsoft.com/office/drawing/2014/main" id="{123E2509-790A-4EAF-9B33-8BF13D72A8FE}"/>
              </a:ext>
            </a:extLst>
          </p:cNvPr>
          <p:cNvSpPr/>
          <p:nvPr/>
        </p:nvSpPr>
        <p:spPr>
          <a:xfrm>
            <a:off x="1360449" y="3982517"/>
            <a:ext cx="10068811" cy="6340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A5152C-4FBE-490E-86C8-240C49DD9F13}"/>
              </a:ext>
            </a:extLst>
          </p:cNvPr>
          <p:cNvSpPr/>
          <p:nvPr/>
        </p:nvSpPr>
        <p:spPr>
          <a:xfrm>
            <a:off x="1360447" y="4858419"/>
            <a:ext cx="1996069" cy="3380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8B91C2A9-42F5-48CC-A5E2-B06C8EF7F52C}"/>
              </a:ext>
            </a:extLst>
          </p:cNvPr>
          <p:cNvCxnSpPr>
            <a:cxnSpLocks/>
          </p:cNvCxnSpPr>
          <p:nvPr/>
        </p:nvCxnSpPr>
        <p:spPr>
          <a:xfrm flipH="1" flipV="1">
            <a:off x="3356516" y="5048485"/>
            <a:ext cx="1700450" cy="2221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5" name="Rectangle: Rounded Corners 24">
            <a:extLst>
              <a:ext uri="{FF2B5EF4-FFF2-40B4-BE49-F238E27FC236}">
                <a16:creationId xmlns:a16="http://schemas.microsoft.com/office/drawing/2014/main" id="{F1153568-BA43-4EF1-99EB-F3FF1D7AB047}"/>
              </a:ext>
            </a:extLst>
          </p:cNvPr>
          <p:cNvSpPr/>
          <p:nvPr/>
        </p:nvSpPr>
        <p:spPr>
          <a:xfrm>
            <a:off x="5056966" y="490302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a:solidFill>
                  <a:schemeClr val="bg1"/>
                </a:solidFill>
              </a:rPr>
              <a:t>Xem chi tiết ở slide tiếp theo</a:t>
            </a:r>
            <a:endParaRPr xmlns:a="http://schemas.openxmlformats.org/drawingml/2006/main" lang="en-US" b="1" i="1">
              <a:solidFill>
                <a:schemeClr val="bg1"/>
              </a:solidFill>
            </a:endParaRPr>
          </a:p>
        </p:txBody>
      </p:sp>
    </p:spTree>
    <p:extLst>
      <p:ext uri="{BB962C8B-B14F-4D97-AF65-F5344CB8AC3E}">
        <p14:creationId xmlns:p14="http://schemas.microsoft.com/office/powerpoint/2010/main" val="42784876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84</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667376"/>
            <a:ext cx="12003291" cy="451470"/>
          </a:xfrm>
          <a:prstGeom prst="rect">
            <a:avLst/>
          </a:prstGeom>
          <a:noFill/>
        </p:spPr>
        <p:txBody>
          <a:bodyPr wrap="square">
            <a:spAutoFit/>
          </a:bodyPr>
          <a:lstStyle/>
          <a:p>
            <a:pPr xmlns:a="http://schemas.openxmlformats.org/drawingml/2006/main" algn="just">
              <a:lnSpc>
                <a:spcPct val="110000"/>
              </a:lnSpc>
              <a:spcBef>
                <a:spcPts val="1000"/>
              </a:spcBef>
              <a:spcAft>
                <a:spcPts val="300"/>
              </a:spcAft>
              <a:buClr>
                <a:srgbClr val="973735"/>
              </a:buClr>
              <a:buSzPct val="50000"/>
              <a:tabLst>
                <a:tab pos="461963" algn="l"/>
              </a:tabLst>
              <a:defRPr/>
            </a:pPr>
            <a:r xmlns:a="http://schemas.openxmlformats.org/drawingml/2006/main">
              <a:rPr lang="vi" sz="2300">
                <a:solidFill>
                  <a:srgbClr val="111111"/>
                </a:solidFill>
                <a:latin typeface="+mj-lt"/>
              </a:rPr>
              <a:t>Mã XAML của </a:t>
            </a:r>
            <a:r xmlns:a="http://schemas.openxmlformats.org/drawingml/2006/main">
              <a:rPr lang="vi" sz="2300">
                <a:solidFill>
                  <a:srgbClr val="111111"/>
                </a:solidFill>
                <a:latin typeface="+mj-lt"/>
              </a:rPr>
              <a:t>thẻ </a:t>
            </a:r>
            <a:r xmlns:a="http://schemas.openxmlformats.org/drawingml/2006/main">
              <a:rPr lang="vi" sz="2300" b="1">
                <a:solidFill>
                  <a:srgbClr val="111111"/>
                </a:solidFill>
                <a:latin typeface="+mj-lt"/>
              </a:rPr>
              <a:t>Grid</a:t>
            </a:r>
          </a:p>
        </p:txBody>
      </p:sp>
      <p:sp>
        <p:nvSpPr>
          <p:cNvPr id="11" name="TextBox 10">
            <a:extLst>
              <a:ext uri="{FF2B5EF4-FFF2-40B4-BE49-F238E27FC236}">
                <a16:creationId xmlns:a16="http://schemas.microsoft.com/office/drawing/2014/main" id="{A22FF874-8031-4EC3-849F-4458F747C5EC}"/>
              </a:ext>
            </a:extLst>
          </p:cNvPr>
          <p:cNvSpPr txBox="1"/>
          <p:nvPr/>
        </p:nvSpPr>
        <p:spPr>
          <a:xfrm>
            <a:off x="10412" y="1141148"/>
            <a:ext cx="11418848" cy="5262979"/>
          </a:xfrm>
          <a:prstGeom prst="rect">
            <a:avLst/>
          </a:prstGeom>
          <a:noFill/>
        </p:spPr>
        <p:txBody>
          <a:bodyPr wrap="square">
            <a:spAutoFit/>
          </a:bodyPr>
          <a:lstStyle/>
          <a:p>
            <a:r xmlns:a="http://schemas.openxmlformats.org/drawingml/2006/main">
              <a:rPr lang="vi" sz="15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b="1">
                <a:solidFill>
                  <a:srgbClr val="A31515"/>
                </a:solidFill>
                <a:latin typeface="Consolas" panose="020B0609020204030204" pitchFamily="49" charset="0"/>
              </a:rPr>
              <a:t>Lưới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Grid.RowDefinitions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Chiều cao </a:t>
            </a:r>
            <a:r xmlns:a="http://schemas.openxmlformats.org/drawingml/2006/main">
              <a:rPr lang="vi" sz="1600">
                <a:solidFill>
                  <a:srgbClr val="A31515"/>
                </a:solidFill>
                <a:latin typeface="Consolas" panose="020B0609020204030204" pitchFamily="49" charset="0"/>
              </a:rPr>
              <a:t>định nghĩa hàng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Chiều cao </a:t>
            </a:r>
            <a:r xmlns:a="http://schemas.openxmlformats.org/drawingml/2006/main">
              <a:rPr lang="vi" sz="1600">
                <a:solidFill>
                  <a:srgbClr val="A31515"/>
                </a:solidFill>
                <a:latin typeface="Consolas" panose="020B0609020204030204" pitchFamily="49" charset="0"/>
              </a:rPr>
              <a:t>định nghĩa hàng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Grid.RowDefinitions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Nền </a:t>
            </a:r>
            <a:r xmlns:a="http://schemas.openxmlformats.org/drawingml/2006/main">
              <a:rPr lang="vi" sz="1600">
                <a:solidFill>
                  <a:srgbClr val="A31515"/>
                </a:solidFill>
                <a:latin typeface="Consolas" panose="020B0609020204030204" pitchFamily="49" charset="0"/>
              </a:rPr>
              <a:t>StackPanel </a:t>
            </a:r>
            <a:r xmlns:a="http://schemas.openxmlformats.org/drawingml/2006/main">
              <a:rPr lang="vi" sz="1600">
                <a:solidFill>
                  <a:srgbClr val="0000FF"/>
                </a:solidFill>
                <a:latin typeface="Consolas" panose="020B0609020204030204" pitchFamily="49" charset="0"/>
              </a:rPr>
              <a:t>="LightBlue"</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Định hướng </a:t>
            </a:r>
            <a:r xmlns:a="http://schemas.openxmlformats.org/drawingml/2006/main">
              <a:rPr lang="vi" sz="1600">
                <a:solidFill>
                  <a:srgbClr val="0000FF"/>
                </a:solidFill>
                <a:latin typeface="Consolas" panose="020B0609020204030204" pitchFamily="49" charset="0"/>
              </a:rPr>
              <a:t>="Dọc"</a:t>
            </a:r>
            <a:r xmlns:a="http://schemas.openxmlformats.org/drawingml/2006/main">
              <a:rPr lang="vi" sz="1600">
                <a:solidFill>
                  <a:srgbClr val="000000"/>
                </a:solidFill>
                <a:latin typeface="Consolas" panose="020B0609020204030204" pitchFamily="49" charset="0"/>
              </a:rPr>
              <a:t> </a:t>
            </a: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Căn chỉnh ngang </a:t>
            </a:r>
            <a:r xmlns:a="http://schemas.openxmlformats.org/drawingml/2006/main">
              <a:rPr lang="vi" sz="1600">
                <a:solidFill>
                  <a:srgbClr val="0000FF"/>
                </a:solidFill>
                <a:latin typeface="Consolas" panose="020B0609020204030204" pitchFamily="49" charset="0"/>
              </a:rPr>
              <a:t>="Trái"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="400"&gt;</a:t>
            </a:r>
            <a:endParaRPr xmlns:a="http://schemas.openxmlformats.org/drawingml/2006/main"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A31515"/>
                </a:solidFill>
                <a:latin typeface="Consolas" panose="020B0609020204030204" pitchFamily="49" charset="0"/>
              </a:rPr>
              <a:t>nhãn </a:t>
            </a:r>
            <a:r xmlns:a="http://schemas.openxmlformats.org/drawingml/2006/main">
              <a:rPr lang="vi" sz="1600">
                <a:solidFill>
                  <a:srgbClr val="0000FF"/>
                </a:solidFill>
                <a:latin typeface="Consolas" panose="020B0609020204030204" pitchFamily="49" charset="0"/>
              </a:rPr>
              <a:t>="lblInstruction" </a:t>
            </a:r>
            <a:r xmlns:a="http://schemas.openxmlformats.org/drawingml/2006/main">
              <a:rPr lang="vi" sz="1600">
                <a:solidFill>
                  <a:srgbClr val="FF0000"/>
                </a:solidFill>
                <a:latin typeface="Consolas" panose="020B0609020204030204" pitchFamily="49" charset="0"/>
              </a:rPr>
              <a:t>Tiền cảnh </a:t>
            </a:r>
            <a:r xmlns:a="http://schemas.openxmlformats.org/drawingml/2006/main">
              <a:rPr lang="vi" sz="1600">
                <a:solidFill>
                  <a:srgbClr val="0000FF"/>
                </a:solidFill>
                <a:latin typeface="Consolas" panose="020B0609020204030204" pitchFamily="49" charset="0"/>
              </a:rPr>
              <a:t>="Đỏ" </a:t>
            </a:r>
            <a:r xmlns:a="http://schemas.openxmlformats.org/drawingml/2006/main">
              <a:rPr lang="vi" sz="1600">
                <a:solidFill>
                  <a:srgbClr val="FF0000"/>
                </a:solidFill>
                <a:latin typeface="Consolas" panose="020B0609020204030204" pitchFamily="49" charset="0"/>
              </a:rPr>
              <a:t>FontWeight </a:t>
            </a:r>
            <a:r xmlns:a="http://schemas.openxmlformats.org/drawingml/2006/main">
              <a:rPr lang="vi" sz="1600">
                <a:solidFill>
                  <a:srgbClr val="0000FF"/>
                </a:solidFill>
                <a:latin typeface="Consolas" panose="020B0609020204030204" pitchFamily="49" charset="0"/>
              </a:rPr>
              <a:t>="DemiBold"</a:t>
            </a:r>
            <a:r xmlns:a="http://schemas.openxmlformats.org/drawingml/2006/main">
              <a:rPr lang="vi" sz="1600">
                <a:solidFill>
                  <a:srgbClr val="000000"/>
                </a:solidFill>
                <a:latin typeface="Consolas" panose="020B0609020204030204" pitchFamily="49" charset="0"/>
              </a:rPr>
              <a:t> </a:t>
            </a: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FontSize </a:t>
            </a:r>
            <a:r xmlns:a="http://schemas.openxmlformats.org/drawingml/2006/main">
              <a:rPr lang="vi" sz="1600">
                <a:solidFill>
                  <a:srgbClr val="0000FF"/>
                </a:solidFill>
                <a:latin typeface="Consolas" panose="020B0609020204030204" pitchFamily="49" charset="0"/>
              </a:rPr>
              <a:t>="20" </a:t>
            </a:r>
            <a:r xmlns:a="http://schemas.openxmlformats.org/drawingml/2006/main">
              <a:rPr lang="vi" sz="1600">
                <a:solidFill>
                  <a:srgbClr val="FF0000"/>
                </a:solidFill>
                <a:latin typeface="Consolas" panose="020B0609020204030204" pitchFamily="49" charset="0"/>
              </a:rPr>
              <a:t>Content </a:t>
            </a:r>
            <a:r xmlns:a="http://schemas.openxmlformats.org/drawingml/2006/main">
              <a:rPr lang="vi" sz="1600">
                <a:solidFill>
                  <a:srgbClr val="0000FF"/>
                </a:solidFill>
                <a:latin typeface="Consolas" panose="020B0609020204030204" pitchFamily="49" charset="0"/>
              </a:rPr>
              <a:t>="Thông tin danh mục"/&gt;</a:t>
            </a:r>
            <a:endParaRPr xmlns:a="http://schemas.openxmlformats.org/drawingml/2006/main"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Tên nhãn </a:t>
            </a:r>
            <a:r xmlns:a="http://schemas.openxmlformats.org/drawingml/2006/main">
              <a:rPr lang="vi" sz="1600">
                <a:solidFill>
                  <a:srgbClr val="FF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"lblCategoryID"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="CategoryID"/&gt;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A31515"/>
                </a:solidFill>
                <a:latin typeface="Consolas" panose="020B0609020204030204" pitchFamily="49" charset="0"/>
              </a:rPr>
              <a:t>hộp văn bản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0000FF"/>
                </a:solidFill>
                <a:highlight>
                  <a:srgbClr val="00FF00"/>
                </a:highlight>
                <a:latin typeface="Consolas" panose="020B0609020204030204" pitchFamily="49" charset="0"/>
              </a:rPr>
              <a:t>txtCategoryID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HorizontalAlignment </a:t>
            </a:r>
            <a:r xmlns:a="http://schemas.openxmlformats.org/drawingml/2006/main">
              <a:rPr lang="vi" sz="1600">
                <a:solidFill>
                  <a:srgbClr val="0000FF"/>
                </a:solidFill>
                <a:latin typeface="Consolas" panose="020B0609020204030204" pitchFamily="49" charset="0"/>
              </a:rPr>
              <a:t>="Trái"</a:t>
            </a:r>
            <a:r xmlns:a="http://schemas.openxmlformats.org/drawingml/2006/main">
              <a:rPr lang="vi" sz="1600">
                <a:solidFill>
                  <a:srgbClr val="000000"/>
                </a:solidFill>
                <a:latin typeface="Consolas" panose="020B0609020204030204" pitchFamily="49" charset="0"/>
              </a:rPr>
              <a:t> </a:t>
            </a: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IsReadOnly </a:t>
            </a:r>
            <a:r xmlns:a="http://schemas.openxmlformats.org/drawingml/2006/main">
              <a:rPr lang="vi" sz="1600">
                <a:solidFill>
                  <a:srgbClr val="0000FF"/>
                </a:solidFill>
                <a:latin typeface="Consolas" panose="020B0609020204030204" pitchFamily="49" charset="0"/>
              </a:rPr>
              <a:t>="Đúng" </a:t>
            </a:r>
            <a:r xmlns:a="http://schemas.openxmlformats.org/drawingml/2006/main">
              <a:rPr lang="vi" sz="1600">
                <a:solidFill>
                  <a:srgbClr val="FF0000"/>
                </a:solidFill>
                <a:latin typeface="Consolas" panose="020B0609020204030204" pitchFamily="49" charset="0"/>
              </a:rPr>
              <a:t>Chiều cao </a:t>
            </a:r>
            <a:r xmlns:a="http://schemas.openxmlformats.org/drawingml/2006/main">
              <a:rPr lang="vi" sz="1600">
                <a:solidFill>
                  <a:srgbClr val="0000FF"/>
                </a:solidFill>
                <a:latin typeface="Consolas" panose="020B0609020204030204" pitchFamily="49" charset="0"/>
              </a:rPr>
              <a:t>="25"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="300"</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 </a:t>
            </a:r>
            <a:r xmlns:a="http://schemas.openxmlformats.org/drawingml/2006/main">
              <a:rPr lang="vi" sz="1600">
                <a:solidFill>
                  <a:srgbClr val="FF0000"/>
                </a:solidFill>
                <a:highlight>
                  <a:srgbClr val="00FF00"/>
                </a:highlight>
                <a:latin typeface="Consolas" panose="020B0609020204030204" pitchFamily="49" charset="0"/>
              </a:rPr>
              <a:t>Text </a:t>
            </a:r>
            <a:r xmlns:a="http://schemas.openxmlformats.org/drawingml/2006/main">
              <a:rPr lang="vi" sz="1600">
                <a:solidFill>
                  <a:srgbClr val="0000FF"/>
                </a:solidFill>
                <a:highlight>
                  <a:srgbClr val="00FF00"/>
                </a:highlight>
                <a:latin typeface="Consolas" panose="020B0609020204030204" pitchFamily="49" charset="0"/>
              </a:rPr>
              <a:t>="{ </a:t>
            </a:r>
            <a:r xmlns:a="http://schemas.openxmlformats.org/drawingml/2006/main">
              <a:rPr lang="vi" sz="1600">
                <a:solidFill>
                  <a:srgbClr val="FF0000"/>
                </a:solidFill>
                <a:highlight>
                  <a:srgbClr val="00FF00"/>
                </a:highlight>
                <a:latin typeface="Consolas" panose="020B0609020204030204" pitchFamily="49" charset="0"/>
              </a:rPr>
              <a:t>Đường dẫn </a:t>
            </a:r>
            <a:r xmlns:a="http://schemas.openxmlformats.org/drawingml/2006/main">
              <a:rPr lang="vi" sz="1600">
                <a:solidFill>
                  <a:srgbClr val="A31515"/>
                </a:solidFill>
                <a:highlight>
                  <a:srgbClr val="00FF00"/>
                </a:highlight>
                <a:latin typeface="Consolas" panose="020B0609020204030204" pitchFamily="49" charset="0"/>
              </a:rPr>
              <a:t>liên kết </a:t>
            </a:r>
            <a:r xmlns:a="http://schemas.openxmlformats.org/drawingml/2006/main">
              <a:rPr lang="vi" sz="1600">
                <a:solidFill>
                  <a:srgbClr val="0000FF"/>
                </a:solidFill>
                <a:highlight>
                  <a:srgbClr val="00FF00"/>
                </a:highlight>
                <a:latin typeface="Consolas" panose="020B0609020204030204" pitchFamily="49" charset="0"/>
              </a:rPr>
              <a:t>=CategoryID, </a:t>
            </a:r>
            <a:r xmlns:a="http://schemas.openxmlformats.org/drawingml/2006/main">
              <a:rPr lang="vi" sz="1600">
                <a:solidFill>
                  <a:srgbClr val="FF0000"/>
                </a:solidFill>
                <a:highlight>
                  <a:srgbClr val="00FF00"/>
                </a:highlight>
                <a:latin typeface="Consolas" panose="020B0609020204030204" pitchFamily="49" charset="0"/>
              </a:rPr>
              <a:t>Mode </a:t>
            </a:r>
            <a:r xmlns:a="http://schemas.openxmlformats.org/drawingml/2006/main">
              <a:rPr lang="vi" sz="1600">
                <a:solidFill>
                  <a:srgbClr val="0000FF"/>
                </a:solidFill>
                <a:highlight>
                  <a:srgbClr val="00FF00"/>
                </a:highlight>
                <a:latin typeface="Consolas" panose="020B0609020204030204" pitchFamily="49" charset="0"/>
              </a:rPr>
              <a:t>=OneWay} </a:t>
            </a:r>
            <a:r xmlns:a="http://schemas.openxmlformats.org/drawingml/2006/main">
              <a:rPr lang="vi" sz="1600">
                <a:solidFill>
                  <a:srgbClr val="0000FF"/>
                </a:solidFill>
                <a:latin typeface="Consolas" panose="020B0609020204030204" pitchFamily="49" charset="0"/>
              </a:rPr>
              <a:t>"</a:t>
            </a:r>
            <a:r xmlns:a="http://schemas.openxmlformats.org/drawingml/2006/main">
              <a:rPr lang="vi" sz="1600">
                <a:solidFill>
                  <a:srgbClr val="000000"/>
                </a:solidFill>
                <a:latin typeface="Consolas" panose="020B0609020204030204" pitchFamily="49" charset="0"/>
              </a:rPr>
              <a:t>  </a:t>
            </a: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 </a:t>
            </a:r>
            <a:r xmlns:a="http://schemas.openxmlformats.org/drawingml/2006/main">
              <a:rPr lang="vi" sz="1600">
                <a:solidFill>
                  <a:srgbClr val="FF0000"/>
                </a:solidFill>
                <a:highlight>
                  <a:srgbClr val="00FF00"/>
                </a:highlight>
                <a:latin typeface="Consolas" panose="020B0609020204030204" pitchFamily="49" charset="0"/>
              </a:rPr>
              <a:t>DataContext </a:t>
            </a:r>
            <a:r xmlns:a="http://schemas.openxmlformats.org/drawingml/2006/main">
              <a:rPr lang="vi" sz="1600">
                <a:solidFill>
                  <a:srgbClr val="0000FF"/>
                </a:solidFill>
                <a:highlight>
                  <a:srgbClr val="00FF00"/>
                </a:highlight>
                <a:latin typeface="Consolas" panose="020B0609020204030204" pitchFamily="49" charset="0"/>
              </a:rPr>
              <a:t>="{ </a:t>
            </a:r>
            <a:r xmlns:a="http://schemas.openxmlformats.org/drawingml/2006/main">
              <a:rPr lang="vi" sz="1600">
                <a:solidFill>
                  <a:srgbClr val="A31515"/>
                </a:solidFill>
                <a:highlight>
                  <a:srgbClr val="00FF00"/>
                </a:highlight>
                <a:latin typeface="Consolas" panose="020B0609020204030204" pitchFamily="49" charset="0"/>
              </a:rPr>
              <a:t>Binding </a:t>
            </a:r>
            <a:r xmlns:a="http://schemas.openxmlformats.org/drawingml/2006/main">
              <a:rPr lang="vi" sz="1600">
                <a:solidFill>
                  <a:srgbClr val="FF0000"/>
                </a:solidFill>
                <a:highlight>
                  <a:srgbClr val="00FF00"/>
                </a:highlight>
                <a:latin typeface="Consolas" panose="020B0609020204030204" pitchFamily="49" charset="0"/>
              </a:rPr>
              <a:t>ElementName </a:t>
            </a:r>
            <a:r xmlns:a="http://schemas.openxmlformats.org/drawingml/2006/main">
              <a:rPr lang="vi" sz="1600">
                <a:solidFill>
                  <a:srgbClr val="0000FF"/>
                </a:solidFill>
                <a:highlight>
                  <a:srgbClr val="00FF00"/>
                </a:highlight>
                <a:latin typeface="Consolas" panose="020B0609020204030204" pitchFamily="49" charset="0"/>
              </a:rPr>
              <a:t>=lvCategories, </a:t>
            </a:r>
            <a:r xmlns:a="http://schemas.openxmlformats.org/drawingml/2006/main">
              <a:rPr lang="vi" sz="1600">
                <a:solidFill>
                  <a:srgbClr val="FF0000"/>
                </a:solidFill>
                <a:highlight>
                  <a:srgbClr val="00FF00"/>
                </a:highlight>
                <a:latin typeface="Consolas" panose="020B0609020204030204" pitchFamily="49" charset="0"/>
              </a:rPr>
              <a:t>Path </a:t>
            </a:r>
            <a:r xmlns:a="http://schemas.openxmlformats.org/drawingml/2006/main">
              <a:rPr lang="vi" sz="1600">
                <a:solidFill>
                  <a:srgbClr val="0000FF"/>
                </a:solidFill>
                <a:highlight>
                  <a:srgbClr val="00FF00"/>
                </a:highlight>
                <a:latin typeface="Consolas" panose="020B0609020204030204" pitchFamily="49" charset="0"/>
              </a:rPr>
              <a:t>=SelectedItem} </a:t>
            </a:r>
            <a:r xmlns:a="http://schemas.openxmlformats.org/drawingml/2006/main">
              <a:rPr lang="vi" sz="1600">
                <a:solidFill>
                  <a:srgbClr val="0000FF"/>
                </a:solidFill>
                <a:latin typeface="Consolas" panose="020B0609020204030204" pitchFamily="49" charset="0"/>
              </a:rPr>
              <a:t>" /&gt;</a:t>
            </a:r>
            <a:endParaRPr xmlns:a="http://schemas.openxmlformats.org/drawingml/2006/main" lang="en-US" sz="1600">
              <a:solidFill>
                <a:srgbClr val="000000"/>
              </a:solidFill>
              <a:latin typeface="Consolas" panose="020B0609020204030204" pitchFamily="49" charset="0"/>
            </a:endParaRPr>
          </a:p>
          <a:p>
            <a:endParaRPr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A31515"/>
                </a:solidFill>
                <a:latin typeface="Consolas" panose="020B0609020204030204" pitchFamily="49" charset="0"/>
              </a:rPr>
              <a:t>nhãn </a:t>
            </a:r>
            <a:r xmlns:a="http://schemas.openxmlformats.org/drawingml/2006/main">
              <a:rPr lang="vi" sz="1600">
                <a:solidFill>
                  <a:srgbClr val="0000FF"/>
                </a:solidFill>
                <a:latin typeface="Consolas" panose="020B0609020204030204" pitchFamily="49" charset="0"/>
              </a:rPr>
              <a:t>="lbCategoryName"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="Tên danh mục" /&gt;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A31515"/>
                </a:solidFill>
                <a:latin typeface="Consolas" panose="020B0609020204030204" pitchFamily="49" charset="0"/>
              </a:rPr>
              <a:t>hộp văn bản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0000FF"/>
                </a:solidFill>
                <a:highlight>
                  <a:srgbClr val="00FF00"/>
                </a:highlight>
                <a:latin typeface="Consolas" panose="020B0609020204030204" pitchFamily="49" charset="0"/>
              </a:rPr>
              <a:t>txtCategoryName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HorizontalAlignment </a:t>
            </a:r>
            <a:r xmlns:a="http://schemas.openxmlformats.org/drawingml/2006/main">
              <a:rPr lang="vi" sz="1600">
                <a:solidFill>
                  <a:srgbClr val="0000FF"/>
                </a:solidFill>
                <a:latin typeface="Consolas" panose="020B0609020204030204" pitchFamily="49" charset="0"/>
              </a:rPr>
              <a:t>="Trái"</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Chiều cao </a:t>
            </a:r>
            <a:r xmlns:a="http://schemas.openxmlformats.org/drawingml/2006/main">
              <a:rPr lang="vi" sz="1600">
                <a:solidFill>
                  <a:srgbClr val="0000FF"/>
                </a:solidFill>
                <a:latin typeface="Consolas" panose="020B0609020204030204" pitchFamily="49" charset="0"/>
              </a:rPr>
              <a:t>="25"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="300"</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 </a:t>
            </a:r>
            <a:r xmlns:a="http://schemas.openxmlformats.org/drawingml/2006/main">
              <a:rPr lang="vi" sz="1600">
                <a:solidFill>
                  <a:srgbClr val="FF0000"/>
                </a:solidFill>
                <a:highlight>
                  <a:srgbClr val="00FF00"/>
                </a:highlight>
                <a:latin typeface="Consolas" panose="020B0609020204030204" pitchFamily="49" charset="0"/>
              </a:rPr>
              <a:t>Text </a:t>
            </a:r>
            <a:r xmlns:a="http://schemas.openxmlformats.org/drawingml/2006/main">
              <a:rPr lang="vi" sz="1600">
                <a:solidFill>
                  <a:srgbClr val="0000FF"/>
                </a:solidFill>
                <a:highlight>
                  <a:srgbClr val="00FF00"/>
                </a:highlight>
                <a:latin typeface="Consolas" panose="020B0609020204030204" pitchFamily="49" charset="0"/>
              </a:rPr>
              <a:t>="{ </a:t>
            </a:r>
            <a:r xmlns:a="http://schemas.openxmlformats.org/drawingml/2006/main">
              <a:rPr lang="vi" sz="1600">
                <a:solidFill>
                  <a:srgbClr val="FF0000"/>
                </a:solidFill>
                <a:highlight>
                  <a:srgbClr val="00FF00"/>
                </a:highlight>
                <a:latin typeface="Consolas" panose="020B0609020204030204" pitchFamily="49" charset="0"/>
              </a:rPr>
              <a:t>Đường dẫn </a:t>
            </a:r>
            <a:r xmlns:a="http://schemas.openxmlformats.org/drawingml/2006/main">
              <a:rPr lang="vi" sz="1600">
                <a:solidFill>
                  <a:srgbClr val="A31515"/>
                </a:solidFill>
                <a:highlight>
                  <a:srgbClr val="00FF00"/>
                </a:highlight>
                <a:latin typeface="Consolas" panose="020B0609020204030204" pitchFamily="49" charset="0"/>
              </a:rPr>
              <a:t>liên kết </a:t>
            </a:r>
            <a:r xmlns:a="http://schemas.openxmlformats.org/drawingml/2006/main">
              <a:rPr lang="vi" sz="1600">
                <a:solidFill>
                  <a:srgbClr val="0000FF"/>
                </a:solidFill>
                <a:highlight>
                  <a:srgbClr val="00FF00"/>
                </a:highlight>
                <a:latin typeface="Consolas" panose="020B0609020204030204" pitchFamily="49" charset="0"/>
              </a:rPr>
              <a:t>=Tên danh mục, </a:t>
            </a:r>
            <a:r xmlns:a="http://schemas.openxmlformats.org/drawingml/2006/main">
              <a:rPr lang="vi" sz="1600">
                <a:solidFill>
                  <a:srgbClr val="FF0000"/>
                </a:solidFill>
                <a:highlight>
                  <a:srgbClr val="00FF00"/>
                </a:highlight>
                <a:latin typeface="Consolas" panose="020B0609020204030204" pitchFamily="49" charset="0"/>
              </a:rPr>
              <a:t>Chế độ </a:t>
            </a:r>
            <a:r xmlns:a="http://schemas.openxmlformats.org/drawingml/2006/main">
              <a:rPr lang="vi" sz="1600">
                <a:solidFill>
                  <a:srgbClr val="0000FF"/>
                </a:solidFill>
                <a:highlight>
                  <a:srgbClr val="00FF00"/>
                </a:highlight>
                <a:latin typeface="Consolas" panose="020B0609020204030204" pitchFamily="49" charset="0"/>
              </a:rPr>
              <a:t>=Một chiều} </a:t>
            </a:r>
            <a:r xmlns:a="http://schemas.openxmlformats.org/drawingml/2006/main">
              <a:rPr lang="vi" sz="1600">
                <a:solidFill>
                  <a:srgbClr val="0000FF"/>
                </a:solidFill>
                <a:latin typeface="Consolas" panose="020B0609020204030204" pitchFamily="49" charset="0"/>
              </a:rPr>
              <a: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 </a:t>
            </a:r>
            <a:r xmlns:a="http://schemas.openxmlformats.org/drawingml/2006/main">
              <a:rPr lang="vi" sz="1600">
                <a:solidFill>
                  <a:srgbClr val="FF0000"/>
                </a:solidFill>
                <a:highlight>
                  <a:srgbClr val="00FF00"/>
                </a:highlight>
                <a:latin typeface="Consolas" panose="020B0609020204030204" pitchFamily="49" charset="0"/>
              </a:rPr>
              <a:t>DataContext </a:t>
            </a:r>
            <a:r xmlns:a="http://schemas.openxmlformats.org/drawingml/2006/main">
              <a:rPr lang="vi" sz="1600">
                <a:solidFill>
                  <a:srgbClr val="0000FF"/>
                </a:solidFill>
                <a:highlight>
                  <a:srgbClr val="00FF00"/>
                </a:highlight>
                <a:latin typeface="Consolas" panose="020B0609020204030204" pitchFamily="49" charset="0"/>
              </a:rPr>
              <a:t>="{ </a:t>
            </a:r>
            <a:r xmlns:a="http://schemas.openxmlformats.org/drawingml/2006/main">
              <a:rPr lang="vi" sz="1600">
                <a:solidFill>
                  <a:srgbClr val="A31515"/>
                </a:solidFill>
                <a:highlight>
                  <a:srgbClr val="00FF00"/>
                </a:highlight>
                <a:latin typeface="Consolas" panose="020B0609020204030204" pitchFamily="49" charset="0"/>
              </a:rPr>
              <a:t>Binding </a:t>
            </a:r>
            <a:r xmlns:a="http://schemas.openxmlformats.org/drawingml/2006/main">
              <a:rPr lang="vi" sz="1600">
                <a:solidFill>
                  <a:srgbClr val="FF0000"/>
                </a:solidFill>
                <a:highlight>
                  <a:srgbClr val="00FF00"/>
                </a:highlight>
                <a:latin typeface="Consolas" panose="020B0609020204030204" pitchFamily="49" charset="0"/>
              </a:rPr>
              <a:t>ElementName </a:t>
            </a:r>
            <a:r xmlns:a="http://schemas.openxmlformats.org/drawingml/2006/main">
              <a:rPr lang="vi" sz="1600">
                <a:solidFill>
                  <a:srgbClr val="0000FF"/>
                </a:solidFill>
                <a:highlight>
                  <a:srgbClr val="00FF00"/>
                </a:highlight>
                <a:latin typeface="Consolas" panose="020B0609020204030204" pitchFamily="49" charset="0"/>
              </a:rPr>
              <a:t>=lvCategories, </a:t>
            </a:r>
            <a:r xmlns:a="http://schemas.openxmlformats.org/drawingml/2006/main">
              <a:rPr lang="vi" sz="1600">
                <a:solidFill>
                  <a:srgbClr val="FF0000"/>
                </a:solidFill>
                <a:highlight>
                  <a:srgbClr val="00FF00"/>
                </a:highlight>
                <a:latin typeface="Consolas" panose="020B0609020204030204" pitchFamily="49" charset="0"/>
              </a:rPr>
              <a:t>Path </a:t>
            </a:r>
            <a:r xmlns:a="http://schemas.openxmlformats.org/drawingml/2006/main">
              <a:rPr lang="vi" sz="1600">
                <a:solidFill>
                  <a:srgbClr val="0000FF"/>
                </a:solidFill>
                <a:highlight>
                  <a:srgbClr val="00FF00"/>
                </a:highlight>
                <a:latin typeface="Consolas" panose="020B0609020204030204" pitchFamily="49" charset="0"/>
              </a:rPr>
              <a:t>=SelectedItem} </a:t>
            </a:r>
            <a:r xmlns:a="http://schemas.openxmlformats.org/drawingml/2006/main">
              <a:rPr lang="vi" sz="1600">
                <a:solidFill>
                  <a:srgbClr val="0000FF"/>
                </a:solidFill>
                <a:latin typeface="Consolas" panose="020B0609020204030204" pitchFamily="49" charset="0"/>
              </a:rPr>
              <a:t>" /&gt;</a:t>
            </a:r>
            <a:endParaRPr xmlns:a="http://schemas.openxmlformats.org/drawingml/2006/main" lang="en-US" sz="1600"/>
          </a:p>
        </p:txBody>
      </p:sp>
      <p:grpSp>
        <p:nvGrpSpPr>
          <p:cNvPr id="12" name="Group 11">
            <a:extLst>
              <a:ext uri="{FF2B5EF4-FFF2-40B4-BE49-F238E27FC236}">
                <a16:creationId xmlns:a16="http://schemas.microsoft.com/office/drawing/2014/main" id="{7341002F-6435-470A-8751-7F5A879FD0E6}"/>
              </a:ext>
            </a:extLst>
          </p:cNvPr>
          <p:cNvGrpSpPr/>
          <p:nvPr/>
        </p:nvGrpSpPr>
        <p:grpSpPr>
          <a:xfrm>
            <a:off x="7504772" y="3039345"/>
            <a:ext cx="4250894" cy="2781592"/>
            <a:chOff x="6099717" y="1927140"/>
            <a:chExt cx="4250894" cy="2781592"/>
          </a:xfrm>
        </p:grpSpPr>
        <p:cxnSp>
          <p:nvCxnSpPr>
            <p:cNvPr id="14" name="Straight Arrow Connector 13">
              <a:extLst>
                <a:ext uri="{FF2B5EF4-FFF2-40B4-BE49-F238E27FC236}">
                  <a16:creationId xmlns:a16="http://schemas.microsoft.com/office/drawing/2014/main" id="{927245F6-3F46-45F8-9F75-D1657FC7EC87}"/>
                </a:ext>
              </a:extLst>
            </p:cNvPr>
            <p:cNvCxnSpPr>
              <a:cxnSpLocks/>
            </p:cNvCxnSpPr>
            <p:nvPr/>
          </p:nvCxnSpPr>
          <p:spPr>
            <a:xfrm flipH="1">
              <a:off x="6099717" y="2706451"/>
              <a:ext cx="2453267" cy="89539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id="{7C172D67-3B7F-4310-9242-EBCB38F97E67}"/>
                </a:ext>
              </a:extLst>
            </p:cNvPr>
            <p:cNvSpPr/>
            <p:nvPr/>
          </p:nvSpPr>
          <p:spPr>
            <a:xfrm>
              <a:off x="8552984" y="1927140"/>
              <a:ext cx="1797627" cy="999078"/>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b="1" i="1">
                  <a:solidFill>
                    <a:schemeClr val="bg1"/>
                  </a:solidFill>
                </a:rPr>
                <a:t>Liên kết dữ liệu: Chế độ OneWay</a:t>
              </a:r>
            </a:p>
          </p:txBody>
        </p:sp>
        <p:cxnSp>
          <p:nvCxnSpPr>
            <p:cNvPr id="16" name="Straight Arrow Connector 15">
              <a:extLst>
                <a:ext uri="{FF2B5EF4-FFF2-40B4-BE49-F238E27FC236}">
                  <a16:creationId xmlns:a16="http://schemas.microsoft.com/office/drawing/2014/main" id="{8A357608-12D4-4A59-AF59-AB4AAE416938}"/>
                </a:ext>
              </a:extLst>
            </p:cNvPr>
            <p:cNvCxnSpPr>
              <a:cxnSpLocks/>
            </p:cNvCxnSpPr>
            <p:nvPr/>
          </p:nvCxnSpPr>
          <p:spPr>
            <a:xfrm flipH="1">
              <a:off x="8652605" y="2948519"/>
              <a:ext cx="931931" cy="176021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8267058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85</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667376"/>
            <a:ext cx="12003291" cy="451470"/>
          </a:xfrm>
          <a:prstGeom prst="rect">
            <a:avLst/>
          </a:prstGeom>
          <a:noFill/>
        </p:spPr>
        <p:txBody>
          <a:bodyPr wrap="square">
            <a:spAutoFit/>
          </a:bodyPr>
          <a:lstStyle/>
          <a:p>
            <a:pPr xmlns:a="http://schemas.openxmlformats.org/drawingml/2006/main" algn="just">
              <a:lnSpc>
                <a:spcPct val="110000"/>
              </a:lnSpc>
              <a:spcBef>
                <a:spcPts val="1000"/>
              </a:spcBef>
              <a:spcAft>
                <a:spcPts val="300"/>
              </a:spcAft>
              <a:buClr>
                <a:srgbClr val="973735"/>
              </a:buClr>
              <a:buSzPct val="50000"/>
              <a:tabLst>
                <a:tab pos="461963" algn="l"/>
              </a:tabLst>
              <a:defRPr/>
            </a:pPr>
            <a:r xmlns:a="http://schemas.openxmlformats.org/drawingml/2006/main">
              <a:rPr lang="vi" sz="2300">
                <a:solidFill>
                  <a:srgbClr val="111111"/>
                </a:solidFill>
                <a:latin typeface="+mj-lt"/>
              </a:rPr>
              <a:t>Mã XAML của thẻ </a:t>
            </a:r>
            <a:r xmlns:a="http://schemas.openxmlformats.org/drawingml/2006/main">
              <a:rPr lang="vi" sz="2300" b="1">
                <a:solidFill>
                  <a:srgbClr val="111111"/>
                </a:solidFill>
                <a:latin typeface="+mj-lt"/>
              </a:rPr>
              <a:t>Grid </a:t>
            </a:r>
            <a:r xmlns:a="http://schemas.openxmlformats.org/drawingml/2006/main">
              <a:rPr lang="vi" sz="2300">
                <a:solidFill>
                  <a:srgbClr val="111111"/>
                </a:solidFill>
                <a:latin typeface="+mj-lt"/>
              </a:rPr>
              <a:t>(tiếp theo)</a:t>
            </a:r>
          </a:p>
        </p:txBody>
      </p:sp>
      <p:sp>
        <p:nvSpPr>
          <p:cNvPr id="7" name="TextBox 6">
            <a:extLst>
              <a:ext uri="{FF2B5EF4-FFF2-40B4-BE49-F238E27FC236}">
                <a16:creationId xmlns:a16="http://schemas.microsoft.com/office/drawing/2014/main" id="{0567DB70-58BE-4AC0-BD5A-B4CFA70D3063}"/>
              </a:ext>
            </a:extLst>
          </p:cNvPr>
          <p:cNvSpPr txBox="1"/>
          <p:nvPr/>
        </p:nvSpPr>
        <p:spPr>
          <a:xfrm>
            <a:off x="267629" y="1118846"/>
            <a:ext cx="10917044" cy="5262979"/>
          </a:xfrm>
          <a:prstGeom prst="rect">
            <a:avLst/>
          </a:prstGeom>
          <a:noFill/>
        </p:spPr>
        <p:txBody>
          <a:bodyPr wrap="square">
            <a:spAutoFit/>
          </a:bodyPr>
          <a:lstStyle/>
          <a:p>
            <a:endParaRPr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Định hướng </a:t>
            </a:r>
            <a:r xmlns:a="http://schemas.openxmlformats.org/drawingml/2006/main">
              <a:rPr lang="vi" sz="1600">
                <a:solidFill>
                  <a:srgbClr val="A31515"/>
                </a:solidFill>
                <a:latin typeface="Consolas" panose="020B0609020204030204" pitchFamily="49" charset="0"/>
              </a:rPr>
              <a:t>StackPanel </a:t>
            </a:r>
            <a:r xmlns:a="http://schemas.openxmlformats.org/drawingml/2006/main">
              <a:rPr lang="vi" sz="1600">
                <a:solidFill>
                  <a:srgbClr val="0000FF"/>
                </a:solidFill>
                <a:latin typeface="Consolas" panose="020B0609020204030204" pitchFamily="49" charset="0"/>
              </a:rPr>
              <a:t>="Ngang"</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Căn chỉnh ngang </a:t>
            </a:r>
            <a:r xmlns:a="http://schemas.openxmlformats.org/drawingml/2006/main">
              <a:rPr lang="vi" sz="1600">
                <a:solidFill>
                  <a:srgbClr val="0000FF"/>
                </a:solidFill>
                <a:latin typeface="Consolas" panose="020B0609020204030204" pitchFamily="49" charset="0"/>
              </a:rPr>
              <a:t>="Trái"&gt;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Nút </a:t>
            </a:r>
            <a:r xmlns:a="http://schemas.openxmlformats.org/drawingml/2006/main">
              <a:rPr lang="vi" sz="1600">
                <a:solidFill>
                  <a:srgbClr val="FF0000"/>
                </a:solidFill>
                <a:latin typeface="Consolas" panose="020B0609020204030204" pitchFamily="49" charset="0"/>
              </a:rPr>
              <a:t>x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0000FF"/>
                </a:solidFill>
                <a:latin typeface="Consolas" panose="020B0609020204030204" pitchFamily="49" charset="0"/>
              </a:rPr>
              <a:t>="btnInsert" </a:t>
            </a:r>
            <a:r xmlns:a="http://schemas.openxmlformats.org/drawingml/2006/main">
              <a:rPr lang="vi" sz="1600">
                <a:solidFill>
                  <a:srgbClr val="FF0000"/>
                </a:solidFill>
                <a:latin typeface="Consolas" panose="020B0609020204030204" pitchFamily="49" charset="0"/>
              </a:rPr>
              <a:t>Lề </a:t>
            </a:r>
            <a:r xmlns:a="http://schemas.openxmlformats.org/drawingml/2006/main">
              <a:rPr lang="vi" sz="1600">
                <a:solidFill>
                  <a:srgbClr val="0000FF"/>
                </a:solidFill>
                <a:latin typeface="Consolas" panose="020B0609020204030204" pitchFamily="49" charset="0"/>
              </a:rPr>
              <a:t>="10"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="80"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="Chèn"</a:t>
            </a:r>
            <a:r xmlns:a="http://schemas.openxmlformats.org/drawingml/2006/main">
              <a:rPr lang="vi" sz="1600">
                <a:solidFill>
                  <a:srgbClr val="000000"/>
                </a:solidFill>
                <a:latin typeface="Consolas" panose="020B0609020204030204" pitchFamily="49" charset="0"/>
              </a:rPr>
              <a:t> </a:t>
            </a: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 </a:t>
            </a:r>
            <a:r xmlns:a="http://schemas.openxmlformats.org/drawingml/2006/main">
              <a:rPr lang="vi" sz="1600">
                <a:solidFill>
                  <a:srgbClr val="FF0000"/>
                </a:solidFill>
                <a:highlight>
                  <a:srgbClr val="00FF00"/>
                </a:highlight>
                <a:latin typeface="Consolas" panose="020B0609020204030204" pitchFamily="49" charset="0"/>
              </a:rPr>
              <a:t>Nhấp vào </a:t>
            </a:r>
            <a:r xmlns:a="http://schemas.openxmlformats.org/drawingml/2006/main">
              <a:rPr lang="vi" sz="1600">
                <a:solidFill>
                  <a:srgbClr val="0000FF"/>
                </a:solidFill>
                <a:highlight>
                  <a:srgbClr val="00FF00"/>
                </a:highlight>
                <a:latin typeface="Consolas" panose="020B0609020204030204" pitchFamily="49" charset="0"/>
              </a:rPr>
              <a:t>="btnInsert_Click"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Nút </a:t>
            </a:r>
            <a:r xmlns:a="http://schemas.openxmlformats.org/drawingml/2006/main">
              <a:rPr lang="vi" sz="1600">
                <a:solidFill>
                  <a:srgbClr val="FF0000"/>
                </a:solidFill>
                <a:latin typeface="Consolas" panose="020B0609020204030204" pitchFamily="49" charset="0"/>
              </a:rPr>
              <a:t>x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0000FF"/>
                </a:solidFill>
                <a:latin typeface="Consolas" panose="020B0609020204030204" pitchFamily="49" charset="0"/>
              </a:rPr>
              <a:t>="btnUpdate"</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Lề </a:t>
            </a:r>
            <a:r xmlns:a="http://schemas.openxmlformats.org/drawingml/2006/main">
              <a:rPr lang="vi" sz="1600">
                <a:solidFill>
                  <a:srgbClr val="0000FF"/>
                </a:solidFill>
                <a:latin typeface="Consolas" panose="020B0609020204030204" pitchFamily="49" charset="0"/>
              </a:rPr>
              <a:t>="10"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="80"</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 "Cập nhật"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 </a:t>
            </a:r>
            <a:r xmlns:a="http://schemas.openxmlformats.org/drawingml/2006/main">
              <a:rPr lang="vi" sz="1600">
                <a:solidFill>
                  <a:srgbClr val="FF0000"/>
                </a:solidFill>
                <a:highlight>
                  <a:srgbClr val="00FF00"/>
                </a:highlight>
                <a:latin typeface="Consolas" panose="020B0609020204030204" pitchFamily="49" charset="0"/>
              </a:rPr>
              <a:t>Nhấp vào </a:t>
            </a:r>
            <a:r xmlns:a="http://schemas.openxmlformats.org/drawingml/2006/main">
              <a:rPr lang="vi" sz="1600">
                <a:solidFill>
                  <a:srgbClr val="0000FF"/>
                </a:solidFill>
                <a:highlight>
                  <a:srgbClr val="00FF00"/>
                </a:highlight>
                <a:latin typeface="Consolas" panose="020B0609020204030204" pitchFamily="49" charset="0"/>
              </a:rPr>
              <a:t>="btnUpdate_Click"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Nút </a:t>
            </a:r>
            <a:r xmlns:a="http://schemas.openxmlformats.org/drawingml/2006/main">
              <a:rPr lang="vi" sz="1600">
                <a:solidFill>
                  <a:srgbClr val="FF0000"/>
                </a:solidFill>
                <a:latin typeface="Consolas" panose="020B0609020204030204" pitchFamily="49" charset="0"/>
              </a:rPr>
              <a:t>x </a:t>
            </a:r>
            <a:r xmlns:a="http://schemas.openxmlformats.org/drawingml/2006/main">
              <a:rPr lang="vi" sz="1600">
                <a:solidFill>
                  <a:srgbClr val="0000FF"/>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Tên </a:t>
            </a:r>
            <a:r xmlns:a="http://schemas.openxmlformats.org/drawingml/2006/main">
              <a:rPr lang="vi" sz="1600">
                <a:solidFill>
                  <a:srgbClr val="0000FF"/>
                </a:solidFill>
                <a:latin typeface="Consolas" panose="020B0609020204030204" pitchFamily="49" charset="0"/>
              </a:rPr>
              <a:t>="btnDelete" </a:t>
            </a:r>
            <a:r xmlns:a="http://schemas.openxmlformats.org/drawingml/2006/main">
              <a:rPr lang="vi" sz="1600">
                <a:solidFill>
                  <a:srgbClr val="FF0000"/>
                </a:solidFill>
                <a:latin typeface="Consolas" panose="020B0609020204030204" pitchFamily="49" charset="0"/>
              </a:rPr>
              <a:t>Lề </a:t>
            </a:r>
            <a:r xmlns:a="http://schemas.openxmlformats.org/drawingml/2006/main">
              <a:rPr lang="vi" sz="1600">
                <a:solidFill>
                  <a:srgbClr val="0000FF"/>
                </a:solidFill>
                <a:latin typeface="Consolas" panose="020B0609020204030204" pitchFamily="49" charset="0"/>
              </a:rPr>
              <a:t>="10"</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="80" </a:t>
            </a:r>
            <a:r xmlns:a="http://schemas.openxmlformats.org/drawingml/2006/main">
              <a:rPr lang="vi" sz="1600">
                <a:solidFill>
                  <a:srgbClr val="FF0000"/>
                </a:solidFill>
                <a:latin typeface="Consolas" panose="020B0609020204030204" pitchFamily="49" charset="0"/>
              </a:rPr>
              <a:t>Nội dung </a:t>
            </a:r>
            <a:r xmlns:a="http://schemas.openxmlformats.org/drawingml/2006/main">
              <a:rPr lang="vi" sz="1600">
                <a:solidFill>
                  <a:srgbClr val="0000FF"/>
                </a:solidFill>
                <a:latin typeface="Consolas" panose="020B0609020204030204" pitchFamily="49" charset="0"/>
              </a:rPr>
              <a:t>="Xóa"</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 </a:t>
            </a:r>
            <a:r xmlns:a="http://schemas.openxmlformats.org/drawingml/2006/main">
              <a:rPr lang="vi" sz="1600">
                <a:solidFill>
                  <a:srgbClr val="FF0000"/>
                </a:solidFill>
                <a:highlight>
                  <a:srgbClr val="00FF00"/>
                </a:highlight>
                <a:latin typeface="Consolas" panose="020B0609020204030204" pitchFamily="49" charset="0"/>
              </a:rPr>
              <a:t>Nhấp vào </a:t>
            </a:r>
            <a:r xmlns:a="http://schemas.openxmlformats.org/drawingml/2006/main">
              <a:rPr lang="vi" sz="1600">
                <a:solidFill>
                  <a:srgbClr val="0000FF"/>
                </a:solidFill>
                <a:highlight>
                  <a:srgbClr val="00FF00"/>
                </a:highlight>
                <a:latin typeface="Consolas" panose="020B0609020204030204" pitchFamily="49" charset="0"/>
              </a:rPr>
              <a:t>="btnDelete_Click"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StackPanel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StackPanel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ListView </a:t>
            </a:r>
            <a:r xmlns:a="http://schemas.openxmlformats.org/drawingml/2006/main">
              <a:rPr lang="vi" sz="1600">
                <a:solidFill>
                  <a:srgbClr val="FF0000"/>
                </a:solidFill>
                <a:latin typeface="Consolas" panose="020B0609020204030204" pitchFamily="49" charset="0"/>
              </a:rPr>
              <a:t>Grid.Row </a:t>
            </a:r>
            <a:r xmlns:a="http://schemas.openxmlformats.org/drawingml/2006/main">
              <a:rPr lang="vi" sz="1600">
                <a:solidFill>
                  <a:srgbClr val="0000FF"/>
                </a:solidFill>
                <a:latin typeface="Consolas" panose="020B0609020204030204" pitchFamily="49" charset="0"/>
              </a:rPr>
              <a:t>="1"</a:t>
            </a:r>
            <a:r xmlns:a="http://schemas.openxmlformats.org/drawingml/2006/main">
              <a:rPr lang="vi" sz="1600">
                <a:solidFill>
                  <a:srgbClr val="FF0000"/>
                </a:solidFill>
                <a:latin typeface="Consolas" panose="020B0609020204030204" pitchFamily="49" charset="0"/>
              </a:rPr>
              <a:t> </a:t>
            </a:r>
            <a:r xmlns:a="http://schemas.openxmlformats.org/drawingml/2006/main">
              <a:rPr lang="vi" sz="1600">
                <a:solidFill>
                  <a:srgbClr val="FF0000"/>
                </a:solidFill>
                <a:highlight>
                  <a:srgbClr val="00FF00"/>
                </a:highlight>
                <a:latin typeface="Consolas" panose="020B0609020204030204" pitchFamily="49" charset="0"/>
              </a:rPr>
              <a:t>Tên </a:t>
            </a:r>
            <a:r xmlns:a="http://schemas.openxmlformats.org/drawingml/2006/main">
              <a:rPr lang="vi" sz="1600">
                <a:solidFill>
                  <a:srgbClr val="0000FF"/>
                </a:solidFill>
                <a:highlight>
                  <a:srgbClr val="00FF00"/>
                </a:highlight>
                <a:latin typeface="Consolas" panose="020B0609020204030204" pitchFamily="49" charset="0"/>
              </a:rPr>
              <a:t>="lvCategories"</a:t>
            </a:r>
            <a:r xmlns:a="http://schemas.openxmlformats.org/drawingml/2006/main">
              <a:rPr lang="vi" sz="1600">
                <a:solidFill>
                  <a:srgbClr val="FF0000"/>
                </a:solidFill>
                <a:highlight>
                  <a:srgbClr val="00FF00"/>
                </a:highlight>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="400" &gt;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ListView.View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Chế độ xem lưới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Tiêu đề </a:t>
            </a:r>
            <a:r xmlns:a="http://schemas.openxmlformats.org/drawingml/2006/main">
              <a:rPr lang="vi" sz="1600">
                <a:solidFill>
                  <a:srgbClr val="A31515"/>
                </a:solidFill>
                <a:latin typeface="Consolas" panose="020B0609020204030204" pitchFamily="49" charset="0"/>
              </a:rPr>
              <a:t>GridViewColumn </a:t>
            </a:r>
            <a:r xmlns:a="http://schemas.openxmlformats.org/drawingml/2006/main">
              <a:rPr lang="vi" sz="1600">
                <a:solidFill>
                  <a:srgbClr val="0000FF"/>
                </a:solidFill>
                <a:latin typeface="Consolas" panose="020B0609020204030204" pitchFamily="49" charset="0"/>
              </a:rPr>
              <a:t>="ID danh mục"</a:t>
            </a:r>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 "100"</a:t>
            </a:r>
            <a:r xmlns:a="http://schemas.openxmlformats.org/drawingml/2006/main">
              <a:rPr lang="vi" sz="1600">
                <a:solidFill>
                  <a:srgbClr val="000000"/>
                </a:solidFill>
                <a:latin typeface="Consolas" panose="020B0609020204030204" pitchFamily="49" charset="0"/>
              </a:rPr>
              <a:t> </a:t>
            </a: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 </a:t>
            </a:r>
            <a:r xmlns:a="http://schemas.openxmlformats.org/drawingml/2006/main">
              <a:rPr lang="vi" sz="1600">
                <a:solidFill>
                  <a:srgbClr val="FF0000"/>
                </a:solidFill>
                <a:highlight>
                  <a:srgbClr val="00FF00"/>
                </a:highlight>
                <a:latin typeface="Consolas" panose="020B0609020204030204" pitchFamily="49" charset="0"/>
              </a:rPr>
              <a:t>DisplayMemberBinding </a:t>
            </a:r>
            <a:r xmlns:a="http://schemas.openxmlformats.org/drawingml/2006/main">
              <a:rPr lang="vi" sz="1600">
                <a:solidFill>
                  <a:srgbClr val="0000FF"/>
                </a:solidFill>
                <a:highlight>
                  <a:srgbClr val="00FF00"/>
                </a:highlight>
                <a:latin typeface="Consolas" panose="020B0609020204030204" pitchFamily="49" charset="0"/>
              </a:rPr>
              <a:t>="{ </a:t>
            </a:r>
            <a:r xmlns:a="http://schemas.openxmlformats.org/drawingml/2006/main">
              <a:rPr lang="vi" sz="1600">
                <a:solidFill>
                  <a:srgbClr val="FF0000"/>
                </a:solidFill>
                <a:highlight>
                  <a:srgbClr val="00FF00"/>
                </a:highlight>
                <a:latin typeface="Consolas" panose="020B0609020204030204" pitchFamily="49" charset="0"/>
              </a:rPr>
              <a:t>Đường dẫn </a:t>
            </a:r>
            <a:r xmlns:a="http://schemas.openxmlformats.org/drawingml/2006/main">
              <a:rPr lang="vi" sz="1600">
                <a:solidFill>
                  <a:srgbClr val="A31515"/>
                </a:solidFill>
                <a:highlight>
                  <a:srgbClr val="00FF00"/>
                </a:highlight>
                <a:latin typeface="Consolas" panose="020B0609020204030204" pitchFamily="49" charset="0"/>
              </a:rPr>
              <a:t>liên kết </a:t>
            </a:r>
            <a:r xmlns:a="http://schemas.openxmlformats.org/drawingml/2006/main">
              <a:rPr lang="vi" sz="1600">
                <a:solidFill>
                  <a:srgbClr val="0000FF"/>
                </a:solidFill>
                <a:highlight>
                  <a:srgbClr val="00FF00"/>
                </a:highlight>
                <a:latin typeface="Consolas" panose="020B0609020204030204" pitchFamily="49" charset="0"/>
              </a:rPr>
              <a:t>=CategoryID }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FF0000"/>
                </a:solidFill>
                <a:latin typeface="Consolas" panose="020B0609020204030204" pitchFamily="49" charset="0"/>
              </a:rPr>
              <a:t>Tiêu đề </a:t>
            </a:r>
            <a:r xmlns:a="http://schemas.openxmlformats.org/drawingml/2006/main">
              <a:rPr lang="vi" sz="1600">
                <a:solidFill>
                  <a:srgbClr val="A31515"/>
                </a:solidFill>
                <a:latin typeface="Consolas" panose="020B0609020204030204" pitchFamily="49" charset="0"/>
              </a:rPr>
              <a:t>GridViewColumn </a:t>
            </a:r>
            <a:r xmlns:a="http://schemas.openxmlformats.org/drawingml/2006/main">
              <a:rPr lang="vi" sz="1600">
                <a:solidFill>
                  <a:srgbClr val="0000FF"/>
                </a:solidFill>
                <a:latin typeface="Consolas" panose="020B0609020204030204" pitchFamily="49" charset="0"/>
              </a:rPr>
              <a:t>="Tên danh mục" </a:t>
            </a:r>
            <a:r xmlns:a="http://schemas.openxmlformats.org/drawingml/2006/main">
              <a:rPr lang="vi" sz="1600">
                <a:solidFill>
                  <a:srgbClr val="FF0000"/>
                </a:solidFill>
                <a:latin typeface="Consolas" panose="020B0609020204030204" pitchFamily="49" charset="0"/>
              </a:rPr>
              <a:t>Chiều rộng </a:t>
            </a:r>
            <a:r xmlns:a="http://schemas.openxmlformats.org/drawingml/2006/main">
              <a:rPr lang="vi" sz="1600">
                <a:solidFill>
                  <a:srgbClr val="0000FF"/>
                </a:solidFill>
                <a:latin typeface="Consolas" panose="020B0609020204030204" pitchFamily="49" charset="0"/>
              </a:rPr>
              <a:t>="200"</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FF0000"/>
                </a:solidFill>
                <a:latin typeface="Consolas" panose="020B0609020204030204" pitchFamily="49" charset="0"/>
              </a:rPr>
              <a:t> </a:t>
            </a:r>
            <a:r xmlns:a="http://schemas.openxmlformats.org/drawingml/2006/main">
              <a:rPr lang="vi" sz="1600">
                <a:solidFill>
                  <a:srgbClr val="FF0000"/>
                </a:solidFill>
                <a:highlight>
                  <a:srgbClr val="00FF00"/>
                </a:highlight>
                <a:latin typeface="Consolas" panose="020B0609020204030204" pitchFamily="49" charset="0"/>
              </a:rPr>
              <a:t>DisplayMemberBinding </a:t>
            </a:r>
            <a:r xmlns:a="http://schemas.openxmlformats.org/drawingml/2006/main">
              <a:rPr lang="vi" sz="1600">
                <a:solidFill>
                  <a:srgbClr val="0000FF"/>
                </a:solidFill>
                <a:highlight>
                  <a:srgbClr val="00FF00"/>
                </a:highlight>
                <a:latin typeface="Consolas" panose="020B0609020204030204" pitchFamily="49" charset="0"/>
              </a:rPr>
              <a:t>="{ </a:t>
            </a:r>
            <a:r xmlns:a="http://schemas.openxmlformats.org/drawingml/2006/main">
              <a:rPr lang="vi" sz="1600">
                <a:solidFill>
                  <a:srgbClr val="FF0000"/>
                </a:solidFill>
                <a:highlight>
                  <a:srgbClr val="00FF00"/>
                </a:highlight>
                <a:latin typeface="Consolas" panose="020B0609020204030204" pitchFamily="49" charset="0"/>
              </a:rPr>
              <a:t>Đường dẫn </a:t>
            </a:r>
            <a:r xmlns:a="http://schemas.openxmlformats.org/drawingml/2006/main">
              <a:rPr lang="vi" sz="1600">
                <a:solidFill>
                  <a:srgbClr val="A31515"/>
                </a:solidFill>
                <a:highlight>
                  <a:srgbClr val="00FF00"/>
                </a:highlight>
                <a:latin typeface="Consolas" panose="020B0609020204030204" pitchFamily="49" charset="0"/>
              </a:rPr>
              <a:t>liên kết </a:t>
            </a:r>
            <a:r xmlns:a="http://schemas.openxmlformats.org/drawingml/2006/main">
              <a:rPr lang="vi" sz="1600">
                <a:solidFill>
                  <a:srgbClr val="0000FF"/>
                </a:solidFill>
                <a:highlight>
                  <a:srgbClr val="00FF00"/>
                </a:highlight>
                <a:latin typeface="Consolas" panose="020B0609020204030204" pitchFamily="49" charset="0"/>
              </a:rPr>
              <a:t>=CategoryName}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GridView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ListView.View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a:solidFill>
                  <a:srgbClr val="000000"/>
                </a:solidFill>
                <a:latin typeface="Consolas" panose="020B0609020204030204" pitchFamily="49" charset="0"/>
              </a:rPr>
              <a:t>            </a:t>
            </a:r>
            <a:r xmlns:a="http://schemas.openxmlformats.org/drawingml/2006/main">
              <a:rPr lang="vi" sz="1600">
                <a:solidFill>
                  <a:srgbClr val="0000FF"/>
                </a:solidFill>
                <a:latin typeface="Consolas" panose="020B0609020204030204" pitchFamily="49" charset="0"/>
              </a:rPr>
              <a:t>&lt;/ </a:t>
            </a:r>
            <a:r xmlns:a="http://schemas.openxmlformats.org/drawingml/2006/main">
              <a:rPr lang="vi" sz="1600">
                <a:solidFill>
                  <a:srgbClr val="A31515"/>
                </a:solidFill>
                <a:latin typeface="Consolas" panose="020B0609020204030204" pitchFamily="49" charset="0"/>
              </a:rPr>
              <a:t>ListView </a:t>
            </a:r>
            <a:r xmlns:a="http://schemas.openxmlformats.org/drawingml/2006/main">
              <a:rPr lang="vi" sz="1600">
                <a:solidFill>
                  <a:srgbClr val="0000FF"/>
                </a:solidFill>
                <a:latin typeface="Consolas" panose="020B0609020204030204" pitchFamily="49" charset="0"/>
              </a:rPr>
              <a:t>&gt;</a:t>
            </a:r>
            <a:endParaRPr xmlns:a="http://schemas.openxmlformats.org/drawingml/2006/main" lang="en-US" sz="1600">
              <a:solidFill>
                <a:srgbClr val="000000"/>
              </a:solidFill>
              <a:latin typeface="Consolas" panose="020B0609020204030204" pitchFamily="49" charset="0"/>
            </a:endParaRPr>
          </a:p>
          <a:p>
            <a:r xmlns:a="http://schemas.openxmlformats.org/drawingml/2006/main">
              <a:rPr lang="vi" sz="1600" b="1">
                <a:solidFill>
                  <a:srgbClr val="000000"/>
                </a:solidFill>
                <a:latin typeface="Consolas" panose="020B0609020204030204" pitchFamily="49" charset="0"/>
              </a:rPr>
              <a:t>     </a:t>
            </a:r>
            <a:r xmlns:a="http://schemas.openxmlformats.org/drawingml/2006/main">
              <a:rPr lang="vi" sz="1600" b="1">
                <a:solidFill>
                  <a:srgbClr val="0000FF"/>
                </a:solidFill>
                <a:latin typeface="Consolas" panose="020B0609020204030204" pitchFamily="49" charset="0"/>
              </a:rPr>
              <a:t>&lt;/ </a:t>
            </a:r>
            <a:r xmlns:a="http://schemas.openxmlformats.org/drawingml/2006/main">
              <a:rPr lang="vi" sz="1600" b="1">
                <a:solidFill>
                  <a:srgbClr val="A31515"/>
                </a:solidFill>
                <a:latin typeface="Consolas" panose="020B0609020204030204" pitchFamily="49" charset="0"/>
              </a:rPr>
              <a:t>Lưới </a:t>
            </a:r>
            <a:r xmlns:a="http://schemas.openxmlformats.org/drawingml/2006/main">
              <a:rPr lang="vi" sz="1600" b="1">
                <a:solidFill>
                  <a:srgbClr val="0000FF"/>
                </a:solidFill>
                <a:latin typeface="Consolas" panose="020B0609020204030204" pitchFamily="49" charset="0"/>
              </a:rPr>
              <a:t>&gt;</a:t>
            </a:r>
            <a:endParaRPr xmlns:a="http://schemas.openxmlformats.org/drawingml/2006/main" lang="en-US" sz="1600" b="1"/>
          </a:p>
        </p:txBody>
      </p:sp>
      <p:grpSp>
        <p:nvGrpSpPr>
          <p:cNvPr id="8" name="Group 7">
            <a:extLst>
              <a:ext uri="{FF2B5EF4-FFF2-40B4-BE49-F238E27FC236}">
                <a16:creationId xmlns:a16="http://schemas.microsoft.com/office/drawing/2014/main" id="{E1FAA201-DCDA-420D-993D-77EF70C356BD}"/>
              </a:ext>
            </a:extLst>
          </p:cNvPr>
          <p:cNvGrpSpPr/>
          <p:nvPr/>
        </p:nvGrpSpPr>
        <p:grpSpPr>
          <a:xfrm>
            <a:off x="89209" y="1676784"/>
            <a:ext cx="2967122" cy="1321946"/>
            <a:chOff x="222127" y="1944863"/>
            <a:chExt cx="2967122" cy="1321946"/>
          </a:xfrm>
        </p:grpSpPr>
        <p:sp>
          <p:nvSpPr>
            <p:cNvPr id="9" name="Rectangle: Rounded Corners 8">
              <a:extLst>
                <a:ext uri="{FF2B5EF4-FFF2-40B4-BE49-F238E27FC236}">
                  <a16:creationId xmlns:a16="http://schemas.microsoft.com/office/drawing/2014/main" id="{FE5578B2-4D0B-4ED3-BCDF-EB3DF664D043}"/>
                </a:ext>
              </a:extLst>
            </p:cNvPr>
            <p:cNvSpPr/>
            <p:nvPr/>
          </p:nvSpPr>
          <p:spPr>
            <a:xfrm>
              <a:off x="222127" y="1944863"/>
              <a:ext cx="1986336"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b="1" i="1">
                  <a:solidFill>
                    <a:schemeClr val="bg1"/>
                  </a:solidFill>
                </a:rPr>
                <a:t>Trình xử lý sự kiện: Nhấp vào</a:t>
              </a:r>
            </a:p>
          </p:txBody>
        </p:sp>
        <p:cxnSp>
          <p:nvCxnSpPr>
            <p:cNvPr id="10" name="Straight Arrow Connector 9">
              <a:extLst>
                <a:ext uri="{FF2B5EF4-FFF2-40B4-BE49-F238E27FC236}">
                  <a16:creationId xmlns:a16="http://schemas.microsoft.com/office/drawing/2014/main" id="{D04C5403-329F-4649-A0C9-D6AE16C86664}"/>
                </a:ext>
              </a:extLst>
            </p:cNvPr>
            <p:cNvCxnSpPr>
              <a:cxnSpLocks/>
              <a:stCxn id="9" idx="3"/>
            </p:cNvCxnSpPr>
            <p:nvPr/>
          </p:nvCxnSpPr>
          <p:spPr>
            <a:xfrm flipV="1">
              <a:off x="2208463" y="2264147"/>
              <a:ext cx="980786" cy="10408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Straight Arrow Connector 10">
              <a:extLst>
                <a:ext uri="{FF2B5EF4-FFF2-40B4-BE49-F238E27FC236}">
                  <a16:creationId xmlns:a16="http://schemas.microsoft.com/office/drawing/2014/main" id="{F38300CC-059C-4155-8C02-DE65E33573E4}"/>
                </a:ext>
              </a:extLst>
            </p:cNvPr>
            <p:cNvCxnSpPr>
              <a:cxnSpLocks/>
            </p:cNvCxnSpPr>
            <p:nvPr/>
          </p:nvCxnSpPr>
          <p:spPr>
            <a:xfrm>
              <a:off x="2119255" y="2604835"/>
              <a:ext cx="1069994" cy="18675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44317CAA-58D1-44C7-8D9E-3FF7302ED137}"/>
                </a:ext>
              </a:extLst>
            </p:cNvPr>
            <p:cNvCxnSpPr>
              <a:cxnSpLocks/>
            </p:cNvCxnSpPr>
            <p:nvPr/>
          </p:nvCxnSpPr>
          <p:spPr>
            <a:xfrm>
              <a:off x="1939416" y="2791594"/>
              <a:ext cx="1249833" cy="47521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2" name="Group 21">
            <a:extLst>
              <a:ext uri="{FF2B5EF4-FFF2-40B4-BE49-F238E27FC236}">
                <a16:creationId xmlns:a16="http://schemas.microsoft.com/office/drawing/2014/main" id="{87FBE1AE-DB12-4E24-B468-7F44435E5D0D}"/>
              </a:ext>
            </a:extLst>
          </p:cNvPr>
          <p:cNvGrpSpPr/>
          <p:nvPr/>
        </p:nvGrpSpPr>
        <p:grpSpPr>
          <a:xfrm>
            <a:off x="8686060" y="3191691"/>
            <a:ext cx="3069606" cy="1837509"/>
            <a:chOff x="7281005" y="2079486"/>
            <a:chExt cx="3069606" cy="1837509"/>
          </a:xfrm>
        </p:grpSpPr>
        <p:cxnSp>
          <p:nvCxnSpPr>
            <p:cNvPr id="23" name="Straight Arrow Connector 22">
              <a:extLst>
                <a:ext uri="{FF2B5EF4-FFF2-40B4-BE49-F238E27FC236}">
                  <a16:creationId xmlns:a16="http://schemas.microsoft.com/office/drawing/2014/main" id="{21D42E7C-0129-4BED-9798-D221269F9C36}"/>
                </a:ext>
              </a:extLst>
            </p:cNvPr>
            <p:cNvCxnSpPr>
              <a:cxnSpLocks/>
            </p:cNvCxnSpPr>
            <p:nvPr/>
          </p:nvCxnSpPr>
          <p:spPr>
            <a:xfrm flipH="1">
              <a:off x="7281005" y="2706451"/>
              <a:ext cx="1271980" cy="76449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Rounded Corners 23">
              <a:extLst>
                <a:ext uri="{FF2B5EF4-FFF2-40B4-BE49-F238E27FC236}">
                  <a16:creationId xmlns:a16="http://schemas.microsoft.com/office/drawing/2014/main" id="{F0375D26-06E2-4608-A04F-FE4702C5CE1A}"/>
                </a:ext>
              </a:extLst>
            </p:cNvPr>
            <p:cNvSpPr/>
            <p:nvPr/>
          </p:nvSpPr>
          <p:spPr>
            <a:xfrm>
              <a:off x="8552984" y="2079486"/>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xmlns:a="http://schemas.openxmlformats.org/drawingml/2006/main" algn="ctr"/>
              <a:r xmlns:a="http://schemas.openxmlformats.org/drawingml/2006/main">
                <a:rPr lang="vi" b="1" i="1">
                  <a:solidFill>
                    <a:schemeClr val="bg1"/>
                  </a:solidFill>
                </a:rPr>
                <a:t>Ràng buộc dữ liệu</a:t>
              </a:r>
            </a:p>
          </p:txBody>
        </p:sp>
        <p:cxnSp>
          <p:nvCxnSpPr>
            <p:cNvPr id="25" name="Straight Arrow Connector 24">
              <a:extLst>
                <a:ext uri="{FF2B5EF4-FFF2-40B4-BE49-F238E27FC236}">
                  <a16:creationId xmlns:a16="http://schemas.microsoft.com/office/drawing/2014/main" id="{DB6B0C5B-49EE-4882-9307-A72D2B8DFCEB}"/>
                </a:ext>
              </a:extLst>
            </p:cNvPr>
            <p:cNvCxnSpPr>
              <a:cxnSpLocks/>
            </p:cNvCxnSpPr>
            <p:nvPr/>
          </p:nvCxnSpPr>
          <p:spPr>
            <a:xfrm flipH="1">
              <a:off x="8552984" y="2948519"/>
              <a:ext cx="1031553" cy="96847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5020379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86</a:t>
            </a:fld>
            <a:endParaRPr lang="en-US" dirty="0"/>
          </a:p>
        </p:txBody>
      </p:sp>
      <p:grpSp>
        <p:nvGrpSpPr>
          <p:cNvPr id="2" name="Group 1">
            <a:extLst>
              <a:ext uri="{FF2B5EF4-FFF2-40B4-BE49-F238E27FC236}">
                <a16:creationId xmlns:a16="http://schemas.microsoft.com/office/drawing/2014/main" id="{58AB0D1A-F975-4ED9-9FE5-33A75B772A34}"/>
              </a:ext>
            </a:extLst>
          </p:cNvPr>
          <p:cNvGrpSpPr/>
          <p:nvPr/>
        </p:nvGrpSpPr>
        <p:grpSpPr>
          <a:xfrm>
            <a:off x="1573321" y="1290826"/>
            <a:ext cx="10408080" cy="5071957"/>
            <a:chOff x="404520" y="893021"/>
            <a:chExt cx="10408080" cy="5071957"/>
          </a:xfrm>
        </p:grpSpPr>
        <p:pic>
          <p:nvPicPr>
            <p:cNvPr id="16" name="Picture 15">
              <a:extLst>
                <a:ext uri="{FF2B5EF4-FFF2-40B4-BE49-F238E27FC236}">
                  <a16:creationId xmlns:a16="http://schemas.microsoft.com/office/drawing/2014/main" id="{ACCC5FAA-A598-4B83-9B7C-6B9E76C28287}"/>
                </a:ext>
              </a:extLst>
            </p:cNvPr>
            <p:cNvPicPr>
              <a:picLocks noChangeAspect="1"/>
            </p:cNvPicPr>
            <p:nvPr/>
          </p:nvPicPr>
          <p:blipFill>
            <a:blip r:embed="rId2"/>
            <a:stretch>
              <a:fillRect/>
            </a:stretch>
          </p:blipFill>
          <p:spPr>
            <a:xfrm>
              <a:off x="404520" y="893021"/>
              <a:ext cx="10408080" cy="5071957"/>
            </a:xfrm>
            <a:prstGeom prst="rect">
              <a:avLst/>
            </a:prstGeom>
          </p:spPr>
        </p:pic>
        <p:sp>
          <p:nvSpPr>
            <p:cNvPr id="6" name="Rectangle 5">
              <a:extLst>
                <a:ext uri="{FF2B5EF4-FFF2-40B4-BE49-F238E27FC236}">
                  <a16:creationId xmlns:a16="http://schemas.microsoft.com/office/drawing/2014/main" id="{816BF321-FA4D-4339-8980-7D8B8D280A67}"/>
                </a:ext>
              </a:extLst>
            </p:cNvPr>
            <p:cNvSpPr/>
            <p:nvPr/>
          </p:nvSpPr>
          <p:spPr>
            <a:xfrm>
              <a:off x="3844532" y="3563868"/>
              <a:ext cx="5745782" cy="2896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FF6726A6-5323-44B6-BDE1-BC8B71EB7737}"/>
              </a:ext>
            </a:extLst>
          </p:cNvPr>
          <p:cNvSpPr txBox="1"/>
          <p:nvPr/>
        </p:nvSpPr>
        <p:spPr>
          <a:xfrm>
            <a:off x="155430" y="560533"/>
            <a:ext cx="11884170" cy="840808"/>
          </a:xfrm>
          <a:prstGeom prst="rect">
            <a:avLst/>
          </a:prstGeom>
          <a:noFill/>
        </p:spPr>
        <p:txBody>
          <a:bodyPr wrap="square">
            <a:spAutoFit/>
          </a:bodyPr>
          <a:lstStyle/>
          <a:p>
            <a:pPr xmlns:a="http://schemas.openxmlformats.org/drawingml/2006/main" algn="just">
              <a:lnSpc>
                <a:spcPct val="110000"/>
              </a:lnSpc>
              <a:spcBef>
                <a:spcPts val="1000"/>
              </a:spcBef>
              <a:spcAft>
                <a:spcPts val="300"/>
              </a:spcAft>
              <a:buClr>
                <a:srgbClr val="973735"/>
              </a:buClr>
              <a:buSzPct val="50000"/>
              <a:tabLst>
                <a:tab pos="461963" algn="l"/>
              </a:tabLst>
              <a:defRPr/>
            </a:pPr>
            <a:r xmlns:a="http://schemas.openxmlformats.org/drawingml/2006/main">
              <a:rPr lang="vi" sz="2300">
                <a:solidFill>
                  <a:srgbClr val="111111"/>
                </a:solidFill>
                <a:latin typeface="+mj-lt"/>
              </a:rPr>
              <a:t>2.Nhấp chuột phải vào dự án | </a:t>
            </a:r>
            <a:r xmlns:a="http://schemas.openxmlformats.org/drawingml/2006/main">
              <a:rPr lang="vi" sz="2300" b="1">
                <a:solidFill>
                  <a:srgbClr val="111111"/>
                </a:solidFill>
                <a:latin typeface="+mj-lt"/>
              </a:rPr>
              <a:t>Thêm </a:t>
            </a:r>
            <a:r xmlns:a="http://schemas.openxmlformats.org/drawingml/2006/main">
              <a:rPr lang="vi" sz="2300">
                <a:solidFill>
                  <a:srgbClr val="111111"/>
                </a:solidFill>
                <a:latin typeface="+mj-lt"/>
              </a:rPr>
              <a:t>| </a:t>
            </a:r>
            <a:r xmlns:a="http://schemas.openxmlformats.org/drawingml/2006/main">
              <a:rPr lang="vi" sz="2300" b="1">
                <a:solidFill>
                  <a:srgbClr val="111111"/>
                </a:solidFill>
                <a:latin typeface="+mj-lt"/>
              </a:rPr>
              <a:t>Class </a:t>
            </a:r>
            <a:r xmlns:a="http://schemas.openxmlformats.org/drawingml/2006/main">
              <a:rPr lang="vi" sz="2300">
                <a:solidFill>
                  <a:srgbClr val="111111"/>
                </a:solidFill>
                <a:latin typeface="+mj-lt"/>
              </a:rPr>
              <a:t>, có tên là </a:t>
            </a:r>
            <a:r xmlns:a="http://schemas.openxmlformats.org/drawingml/2006/main">
              <a:rPr lang="vi" sz="2300" b="1">
                <a:solidFill>
                  <a:srgbClr val="111111"/>
                </a:solidFill>
                <a:latin typeface="+mj-lt"/>
              </a:rPr>
              <a:t>ManaCategories.cs </a:t>
            </a:r>
            <a:r xmlns:a="http://schemas.openxmlformats.org/drawingml/2006/main">
              <a:rPr lang="vi" sz="2300">
                <a:solidFill>
                  <a:srgbClr val="111111"/>
                </a:solidFill>
                <a:latin typeface="+mj-lt"/>
              </a:rPr>
              <a:t>rồi</a:t>
            </a:r>
            <a:r xmlns:a="http://schemas.openxmlformats.org/drawingml/2006/main">
              <a:rPr lang="vi" sz="2300" b="1">
                <a:solidFill>
                  <a:srgbClr val="111111"/>
                </a:solidFill>
                <a:latin typeface="+mj-lt"/>
              </a:rPr>
              <a:t> </a:t>
            </a:r>
            <a:r xmlns:a="http://schemas.openxmlformats.org/drawingml/2006/main">
              <a:rPr lang="vi" sz="2300">
                <a:solidFill>
                  <a:srgbClr val="111111"/>
                </a:solidFill>
                <a:latin typeface="+mj-lt"/>
              </a:rPr>
              <a:t>viết mã như sau (Lưu ý: Cài đặt gói Microsoft.Data.SqlClient từ Nuget)</a:t>
            </a:r>
            <a:endParaRPr xmlns:a="http://schemas.openxmlformats.org/drawingml/2006/main" lang="en-US" sz="2300" b="1">
              <a:solidFill>
                <a:srgbClr val="111111"/>
              </a:solidFill>
              <a:latin typeface="+mj-lt"/>
            </a:endParaRPr>
          </a:p>
        </p:txBody>
      </p:sp>
    </p:spTree>
    <p:extLst>
      <p:ext uri="{BB962C8B-B14F-4D97-AF65-F5344CB8AC3E}">
        <p14:creationId xmlns:p14="http://schemas.microsoft.com/office/powerpoint/2010/main" val="17121011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87</a:t>
            </a:fld>
            <a:endParaRPr lang="en-US" dirty="0"/>
          </a:p>
        </p:txBody>
      </p:sp>
      <p:pic>
        <p:nvPicPr>
          <p:cNvPr id="3" name="Picture 2">
            <a:extLst>
              <a:ext uri="{FF2B5EF4-FFF2-40B4-BE49-F238E27FC236}">
                <a16:creationId xmlns:a16="http://schemas.microsoft.com/office/drawing/2014/main" id="{CEE20DBE-A997-488D-BF85-FA44F20E10B4}"/>
              </a:ext>
            </a:extLst>
          </p:cNvPr>
          <p:cNvPicPr>
            <a:picLocks noChangeAspect="1"/>
          </p:cNvPicPr>
          <p:nvPr/>
        </p:nvPicPr>
        <p:blipFill>
          <a:blip r:embed="rId2"/>
          <a:stretch>
            <a:fillRect/>
          </a:stretch>
        </p:blipFill>
        <p:spPr>
          <a:xfrm>
            <a:off x="200535" y="708553"/>
            <a:ext cx="8733654" cy="5740616"/>
          </a:xfrm>
          <a:prstGeom prst="rect">
            <a:avLst/>
          </a:prstGeom>
        </p:spPr>
      </p:pic>
      <p:pic>
        <p:nvPicPr>
          <p:cNvPr id="12" name="Picture 11">
            <a:extLst>
              <a:ext uri="{FF2B5EF4-FFF2-40B4-BE49-F238E27FC236}">
                <a16:creationId xmlns:a16="http://schemas.microsoft.com/office/drawing/2014/main" id="{39BDE508-FFDB-4FBF-B620-58369DD90DF1}"/>
              </a:ext>
            </a:extLst>
          </p:cNvPr>
          <p:cNvPicPr>
            <a:picLocks noChangeAspect="1"/>
          </p:cNvPicPr>
          <p:nvPr/>
        </p:nvPicPr>
        <p:blipFill>
          <a:blip r:embed="rId3"/>
          <a:stretch>
            <a:fillRect/>
          </a:stretch>
        </p:blipFill>
        <p:spPr>
          <a:xfrm>
            <a:off x="8019133" y="740083"/>
            <a:ext cx="4172867" cy="2589517"/>
          </a:xfrm>
          <a:prstGeom prst="rect">
            <a:avLst/>
          </a:prstGeom>
        </p:spPr>
      </p:pic>
    </p:spTree>
    <p:extLst>
      <p:ext uri="{BB962C8B-B14F-4D97-AF65-F5344CB8AC3E}">
        <p14:creationId xmlns:p14="http://schemas.microsoft.com/office/powerpoint/2010/main" val="13497833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88</a:t>
            </a:fld>
            <a:endParaRPr lang="en-US" dirty="0"/>
          </a:p>
        </p:txBody>
      </p:sp>
      <p:pic>
        <p:nvPicPr>
          <p:cNvPr id="10" name="Picture 9">
            <a:extLst>
              <a:ext uri="{FF2B5EF4-FFF2-40B4-BE49-F238E27FC236}">
                <a16:creationId xmlns:a16="http://schemas.microsoft.com/office/drawing/2014/main" id="{AF4F5E98-5B66-443E-94B7-E49F577F32F2}"/>
              </a:ext>
            </a:extLst>
          </p:cNvPr>
          <p:cNvPicPr>
            <a:picLocks noChangeAspect="1"/>
          </p:cNvPicPr>
          <p:nvPr/>
        </p:nvPicPr>
        <p:blipFill>
          <a:blip r:embed="rId2"/>
          <a:stretch>
            <a:fillRect/>
          </a:stretch>
        </p:blipFill>
        <p:spPr>
          <a:xfrm>
            <a:off x="332143" y="886473"/>
            <a:ext cx="11527713" cy="4883706"/>
          </a:xfrm>
          <a:prstGeom prst="rect">
            <a:avLst/>
          </a:prstGeom>
        </p:spPr>
      </p:pic>
    </p:spTree>
    <p:extLst>
      <p:ext uri="{BB962C8B-B14F-4D97-AF65-F5344CB8AC3E}">
        <p14:creationId xmlns:p14="http://schemas.microsoft.com/office/powerpoint/2010/main" val="11932930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89</a:t>
            </a:fld>
            <a:endParaRPr lang="en-US" dirty="0"/>
          </a:p>
        </p:txBody>
      </p:sp>
      <p:pic>
        <p:nvPicPr>
          <p:cNvPr id="31" name="Picture 30">
            <a:extLst>
              <a:ext uri="{FF2B5EF4-FFF2-40B4-BE49-F238E27FC236}">
                <a16:creationId xmlns:a16="http://schemas.microsoft.com/office/drawing/2014/main" id="{119D3830-FFFA-4C5A-9ED0-80A6BF26E4A9}"/>
              </a:ext>
            </a:extLst>
          </p:cNvPr>
          <p:cNvPicPr>
            <a:picLocks noChangeAspect="1"/>
          </p:cNvPicPr>
          <p:nvPr/>
        </p:nvPicPr>
        <p:blipFill>
          <a:blip r:embed="rId2"/>
          <a:stretch>
            <a:fillRect/>
          </a:stretch>
        </p:blipFill>
        <p:spPr>
          <a:xfrm>
            <a:off x="281083" y="658542"/>
            <a:ext cx="9338865" cy="5051561"/>
          </a:xfrm>
          <a:prstGeom prst="rect">
            <a:avLst/>
          </a:prstGeom>
        </p:spPr>
      </p:pic>
      <p:sp>
        <p:nvSpPr>
          <p:cNvPr id="32" name="TextBox 31">
            <a:extLst>
              <a:ext uri="{FF2B5EF4-FFF2-40B4-BE49-F238E27FC236}">
                <a16:creationId xmlns:a16="http://schemas.microsoft.com/office/drawing/2014/main" id="{C63A2451-1E06-4994-8D77-3716470C6C88}"/>
              </a:ext>
            </a:extLst>
          </p:cNvPr>
          <p:cNvSpPr txBox="1"/>
          <p:nvPr/>
        </p:nvSpPr>
        <p:spPr>
          <a:xfrm>
            <a:off x="1" y="5776390"/>
            <a:ext cx="9801922" cy="467051"/>
          </a:xfrm>
          <a:prstGeom prst="rect">
            <a:avLst/>
          </a:prstGeom>
          <a:noFill/>
        </p:spPr>
        <p:txBody>
          <a:bodyPr wrap="square">
            <a:spAutoFit/>
          </a:bodyPr>
          <a:lstStyle/>
          <a:p>
            <a:pPr xmlns:a="http://schemas.openxmlformats.org/drawingml/2006/main" algn="just">
              <a:lnSpc>
                <a:spcPct val="110000"/>
              </a:lnSpc>
              <a:spcBef>
                <a:spcPts val="1000"/>
              </a:spcBef>
              <a:spcAft>
                <a:spcPts val="300"/>
              </a:spcAft>
              <a:buClr>
                <a:srgbClr val="973735"/>
              </a:buClr>
              <a:buSzPct val="50000"/>
              <a:tabLst>
                <a:tab pos="461963" algn="l"/>
              </a:tabLst>
              <a:defRPr/>
            </a:pPr>
            <a:r xmlns:a="http://schemas.openxmlformats.org/drawingml/2006/main">
              <a:rPr lang="vi" sz="2300">
                <a:solidFill>
                  <a:srgbClr val="111111"/>
                </a:solidFill>
                <a:latin typeface="+mj-lt"/>
              </a:rPr>
              <a:t>3.Viết mã trong </a:t>
            </a:r>
            <a:r xmlns:a="http://schemas.openxmlformats.org/drawingml/2006/main">
              <a:rPr lang="vi" sz="2400" b="1">
                <a:solidFill>
                  <a:srgbClr val="111111"/>
                </a:solidFill>
                <a:latin typeface="+mj-lt"/>
              </a:rPr>
              <a:t>WindowManagerCategories.xaml </a:t>
            </a:r>
            <a:r xmlns:a="http://schemas.openxmlformats.org/drawingml/2006/main">
              <a:rPr lang="vi" sz="2400" b="1" kern="1200">
                <a:solidFill>
                  <a:schemeClr val="dk1"/>
                </a:solidFill>
                <a:latin typeface="+mn-lt"/>
                <a:ea typeface="+mn-ea"/>
                <a:cs typeface="+mn-cs"/>
              </a:rPr>
              <a:t>.cs </a:t>
            </a:r>
            <a:r xmlns:a="http://schemas.openxmlformats.org/drawingml/2006/main">
              <a:rPr lang="vi" sz="2300">
                <a:solidFill>
                  <a:srgbClr val="111111"/>
                </a:solidFill>
                <a:latin typeface="+mj-lt"/>
              </a:rPr>
              <a:t>như sau:</a:t>
            </a:r>
            <a:endParaRPr xmlns:a="http://schemas.openxmlformats.org/drawingml/2006/main" lang="en-US" sz="2300" b="1">
              <a:solidFill>
                <a:srgbClr val="111111"/>
              </a:solidFill>
              <a:latin typeface="+mj-lt"/>
            </a:endParaRPr>
          </a:p>
        </p:txBody>
      </p:sp>
    </p:spTree>
    <p:extLst>
      <p:ext uri="{BB962C8B-B14F-4D97-AF65-F5344CB8AC3E}">
        <p14:creationId xmlns:p14="http://schemas.microsoft.com/office/powerpoint/2010/main" val="88853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9883" y="685676"/>
            <a:ext cx="4601263" cy="575433"/>
          </a:xfrm>
        </p:spPr>
        <p:txBody>
          <a:bodyPr>
            <a:noAutofit/>
          </a:bodyPr>
          <a:lstStyle/>
          <a:p>
            <a:r xmlns:a="http://schemas.openxmlformats.org/drawingml/2006/main">
              <a:rPr lang="vi" sz="4000" b="1"/>
              <a:t>Kiến trúc WPF</a:t>
            </a:r>
            <a:endParaRPr xmlns:a="http://schemas.openxmlformats.org/drawingml/2006/main" lang="en-US" sz="4000" b="1" dirty="0"/>
          </a:p>
        </p:txBody>
      </p:sp>
      <p:pic>
        <p:nvPicPr>
          <p:cNvPr id="5" name="Picture 4">
            <a:extLst>
              <a:ext uri="{FF2B5EF4-FFF2-40B4-BE49-F238E27FC236}">
                <a16:creationId xmlns:a16="http://schemas.microsoft.com/office/drawing/2014/main" id="{5CBA1882-A5A9-4C33-98C1-D0394247ED50}"/>
              </a:ext>
            </a:extLst>
          </p:cNvPr>
          <p:cNvPicPr>
            <a:picLocks noChangeAspect="1"/>
          </p:cNvPicPr>
          <p:nvPr/>
        </p:nvPicPr>
        <p:blipFill>
          <a:blip r:embed="rId3"/>
          <a:stretch>
            <a:fillRect/>
          </a:stretch>
        </p:blipFill>
        <p:spPr>
          <a:xfrm>
            <a:off x="6714447" y="1165249"/>
            <a:ext cx="5477553" cy="5304940"/>
          </a:xfrm>
          <a:prstGeom prst="rect">
            <a:avLst/>
          </a:prstGeom>
        </p:spPr>
      </p:pic>
      <p:sp>
        <p:nvSpPr>
          <p:cNvPr id="10" name="TextBox 9">
            <a:extLst>
              <a:ext uri="{FF2B5EF4-FFF2-40B4-BE49-F238E27FC236}">
                <a16:creationId xmlns:a16="http://schemas.microsoft.com/office/drawing/2014/main" id="{FF54F4E9-25C5-4AFB-916E-FB72B21FFC5C}"/>
              </a:ext>
            </a:extLst>
          </p:cNvPr>
          <p:cNvSpPr txBox="1"/>
          <p:nvPr/>
        </p:nvSpPr>
        <p:spPr>
          <a:xfrm>
            <a:off x="-80145" y="1364922"/>
            <a:ext cx="6687472" cy="5139869"/>
          </a:xfrm>
          <a:prstGeom prst="rect">
            <a:avLst/>
          </a:prstGeom>
          <a:noFill/>
        </p:spPr>
        <p:txBody>
          <a:bodyPr wrap="square">
            <a:spAutoFit/>
          </a:bodyPr>
          <a:lstStyle/>
          <a:p>
            <a:pPr xmlns:a="http://schemas.openxmlformats.org/drawingml/2006/main" marL="342900" indent="-342900" algn="jus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Lớp không được quản lý: Lớp này bao gồm hai dịch vụ khác nhau:</a:t>
            </a:r>
          </a:p>
          <a:p>
            <a:pPr xmlns:a="http://schemas.openxmlformats.org/drawingml/2006/main" marL="514350" indent="-230188" algn="just">
              <a:buClr>
                <a:srgbClr val="973735"/>
              </a:buClr>
              <a:buSzPct val="70000"/>
              <a:buFont typeface="Wingdings" panose="05000000000000000000" pitchFamily="2" charset="2"/>
              <a:buChar char="§"/>
              <a:defRPr/>
            </a:pPr>
            <a:r xmlns:a="http://schemas.openxmlformats.org/drawingml/2006/main">
              <a:rPr lang="vi" sz="2300" b="1"/>
              <a:t>Milcore.dll </a:t>
            </a:r>
            <a:r xmlns:a="http://schemas.openxmlformats.org/drawingml/2006/main">
              <a:rPr lang="vi" sz="2300"/>
              <a:t>: Đây là thư viện tích hợp phương tiện hoặc milcore cung cấp tương tác trực tiếp với DirectX và hiển thị tất cả các thành phần UI thông qua công cụ này</a:t>
            </a:r>
          </a:p>
          <a:p>
            <a:pPr xmlns:a="http://schemas.openxmlformats.org/drawingml/2006/main" marL="514350" indent="-230188" algn="just">
              <a:buClr>
                <a:srgbClr val="973735"/>
              </a:buClr>
              <a:buSzPct val="70000"/>
              <a:buFont typeface="Wingdings" panose="05000000000000000000" pitchFamily="2" charset="2"/>
              <a:buChar char="§"/>
              <a:defRPr/>
            </a:pPr>
            <a:r xmlns:a="http://schemas.openxmlformats.org/drawingml/2006/main">
              <a:rPr lang="vi" sz="2300" b="1"/>
              <a:t>WindowsCodecs.dll </a:t>
            </a:r>
            <a:r xmlns:a="http://schemas.openxmlformats.org/drawingml/2006/main">
              <a:rPr lang="vi" sz="2300"/>
              <a:t>: DLL này cung cấp các dịch vụ cho hình ảnh như hiển thị, chia tỷ lệ, v.v.</a:t>
            </a:r>
          </a:p>
          <a:p>
            <a:pPr xmlns:a="http://schemas.openxmlformats.org/drawingml/2006/main" marL="514350" indent="-230188" algn="just">
              <a:buClr>
                <a:srgbClr val="973735"/>
              </a:buClr>
              <a:buSzPct val="70000"/>
              <a:buFont typeface="Wingdings" panose="05000000000000000000" pitchFamily="2" charset="2"/>
              <a:buChar char="§"/>
              <a:defRPr/>
            </a:pPr>
            <a:r xmlns:a="http://schemas.openxmlformats.org/drawingml/2006/main">
              <a:rPr lang="vi" sz="2300" b="1"/>
              <a:t>Direct3D </a:t>
            </a:r>
            <a:r xmlns:a="http://schemas.openxmlformats.org/drawingml/2006/main">
              <a:rPr lang="vi" sz="2300"/>
              <a:t>: DLL này cung cấp quyền truy cập vào API cấp thấp giúp hiển thị trong WPF</a:t>
            </a:r>
          </a:p>
          <a:p>
            <a:pPr xmlns:a="http://schemas.openxmlformats.org/drawingml/2006/main" marL="514350" indent="-230188" algn="just">
              <a:buClr>
                <a:srgbClr val="973735"/>
              </a:buClr>
              <a:buSzPct val="70000"/>
              <a:buFont typeface="Wingdings" panose="05000000000000000000" pitchFamily="2" charset="2"/>
              <a:buChar char="§"/>
              <a:defRPr/>
            </a:pPr>
            <a:r xmlns:a="http://schemas.openxmlformats.org/drawingml/2006/main">
              <a:rPr lang="vi" sz="2300" b="1"/>
              <a:t>User32 </a:t>
            </a:r>
            <a:r xmlns:a="http://schemas.openxmlformats.org/drawingml/2006/main">
              <a:rPr lang="vi" sz="2300"/>
              <a:t>: Đây là chức năng hệ điều hành cốt lõi cơ bản mà mọi ứng dụng trên Windows đều sử dụng</a:t>
            </a:r>
            <a:endParaRPr xmlns:a="http://schemas.openxmlformats.org/drawingml/2006/main" lang="en-US" sz="2600">
              <a:solidFill>
                <a:srgbClr val="111111"/>
              </a:solidFill>
              <a:latin typeface="+mj-lt"/>
            </a:endParaRPr>
          </a:p>
        </p:txBody>
      </p:sp>
      <p:sp>
        <p:nvSpPr>
          <p:cNvPr id="7" name="Rectangle 6">
            <a:extLst>
              <a:ext uri="{FF2B5EF4-FFF2-40B4-BE49-F238E27FC236}">
                <a16:creationId xmlns:a16="http://schemas.microsoft.com/office/drawing/2014/main" id="{9AC47908-729E-4894-951A-263E1AE6EE65}"/>
              </a:ext>
            </a:extLst>
          </p:cNvPr>
          <p:cNvSpPr/>
          <p:nvPr/>
        </p:nvSpPr>
        <p:spPr>
          <a:xfrm>
            <a:off x="8263054" y="2702143"/>
            <a:ext cx="3821826" cy="38446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2067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90</a:t>
            </a:fld>
            <a:endParaRPr lang="en-US" dirty="0"/>
          </a:p>
        </p:txBody>
      </p:sp>
      <p:pic>
        <p:nvPicPr>
          <p:cNvPr id="3" name="Picture 2">
            <a:extLst>
              <a:ext uri="{FF2B5EF4-FFF2-40B4-BE49-F238E27FC236}">
                <a16:creationId xmlns:a16="http://schemas.microsoft.com/office/drawing/2014/main" id="{38362F13-8C32-47FE-942D-AFAE72F140E5}"/>
              </a:ext>
            </a:extLst>
          </p:cNvPr>
          <p:cNvPicPr>
            <a:picLocks noChangeAspect="1"/>
          </p:cNvPicPr>
          <p:nvPr/>
        </p:nvPicPr>
        <p:blipFill>
          <a:blip r:embed="rId2"/>
          <a:stretch>
            <a:fillRect/>
          </a:stretch>
        </p:blipFill>
        <p:spPr>
          <a:xfrm>
            <a:off x="1480438" y="725525"/>
            <a:ext cx="9046312" cy="5699419"/>
          </a:xfrm>
          <a:prstGeom prst="rect">
            <a:avLst/>
          </a:prstGeom>
        </p:spPr>
      </p:pic>
    </p:spTree>
    <p:extLst>
      <p:ext uri="{BB962C8B-B14F-4D97-AF65-F5344CB8AC3E}">
        <p14:creationId xmlns:p14="http://schemas.microsoft.com/office/powerpoint/2010/main" val="40629743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91</a:t>
            </a:fld>
            <a:endParaRPr lang="en-US" dirty="0"/>
          </a:p>
        </p:txBody>
      </p:sp>
      <p:pic>
        <p:nvPicPr>
          <p:cNvPr id="3" name="Picture 2">
            <a:extLst>
              <a:ext uri="{FF2B5EF4-FFF2-40B4-BE49-F238E27FC236}">
                <a16:creationId xmlns:a16="http://schemas.microsoft.com/office/drawing/2014/main" id="{B195D291-261D-4D83-8FE0-73CF801AC789}"/>
              </a:ext>
            </a:extLst>
          </p:cNvPr>
          <p:cNvPicPr>
            <a:picLocks noChangeAspect="1"/>
          </p:cNvPicPr>
          <p:nvPr/>
        </p:nvPicPr>
        <p:blipFill>
          <a:blip r:embed="rId2"/>
          <a:stretch>
            <a:fillRect/>
          </a:stretch>
        </p:blipFill>
        <p:spPr>
          <a:xfrm>
            <a:off x="2348313" y="189570"/>
            <a:ext cx="6942557" cy="6211229"/>
          </a:xfrm>
          <a:prstGeom prst="rect">
            <a:avLst/>
          </a:prstGeom>
        </p:spPr>
      </p:pic>
    </p:spTree>
    <p:extLst>
      <p:ext uri="{BB962C8B-B14F-4D97-AF65-F5344CB8AC3E}">
        <p14:creationId xmlns:p14="http://schemas.microsoft.com/office/powerpoint/2010/main" val="18899599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92</a:t>
            </a:fld>
            <a:endParaRPr lang="en-US" dirty="0"/>
          </a:p>
        </p:txBody>
      </p:sp>
      <p:sp>
        <p:nvSpPr>
          <p:cNvPr id="9" name="TextBox 8">
            <a:extLst>
              <a:ext uri="{FF2B5EF4-FFF2-40B4-BE49-F238E27FC236}">
                <a16:creationId xmlns:a16="http://schemas.microsoft.com/office/drawing/2014/main" id="{B4B75E56-5597-4CB2-B79C-866D10234027}"/>
              </a:ext>
            </a:extLst>
          </p:cNvPr>
          <p:cNvSpPr txBox="1"/>
          <p:nvPr/>
        </p:nvSpPr>
        <p:spPr>
          <a:xfrm>
            <a:off x="156117" y="574714"/>
            <a:ext cx="10181064" cy="451470"/>
          </a:xfrm>
          <a:prstGeom prst="rect">
            <a:avLst/>
          </a:prstGeom>
          <a:noFill/>
        </p:spPr>
        <p:txBody>
          <a:bodyPr wrap="square">
            <a:spAutoFit/>
          </a:bodyPr>
          <a:lstStyle/>
          <a:p>
            <a:pPr xmlns:a="http://schemas.openxmlformats.org/drawingml/2006/main" algn="just">
              <a:lnSpc>
                <a:spcPct val="110000"/>
              </a:lnSpc>
              <a:spcBef>
                <a:spcPts val="1000"/>
              </a:spcBef>
              <a:spcAft>
                <a:spcPts val="300"/>
              </a:spcAft>
              <a:buClr>
                <a:srgbClr val="973735"/>
              </a:buClr>
              <a:buSzPct val="50000"/>
              <a:tabLst>
                <a:tab pos="461963" algn="l"/>
              </a:tabLst>
              <a:defRPr/>
            </a:pPr>
            <a:r xmlns:a="http://schemas.openxmlformats.org/drawingml/2006/main">
              <a:rPr lang="vi" sz="2300">
                <a:solidFill>
                  <a:srgbClr val="111111"/>
                </a:solidFill>
                <a:latin typeface="+mj-lt"/>
              </a:rPr>
              <a:t>4. Nhấn </a:t>
            </a:r>
            <a:r xmlns:a="http://schemas.openxmlformats.org/drawingml/2006/main">
              <a:rPr lang="vi" sz="2300" b="1">
                <a:solidFill>
                  <a:srgbClr val="111111"/>
                </a:solidFill>
                <a:latin typeface="+mj-lt"/>
              </a:rPr>
              <a:t>Ctrl+F5 </a:t>
            </a:r>
            <a:r xmlns:a="http://schemas.openxmlformats.org/drawingml/2006/main">
              <a:rPr lang="vi" sz="2300">
                <a:solidFill>
                  <a:srgbClr val="111111"/>
                </a:solidFill>
                <a:latin typeface="+mj-lt"/>
              </a:rPr>
              <a:t>để chạy dự án và xem kết quả</a:t>
            </a:r>
            <a:endParaRPr xmlns:a="http://schemas.openxmlformats.org/drawingml/2006/main" lang="en-US" sz="2300" b="1">
              <a:solidFill>
                <a:srgbClr val="111111"/>
              </a:solidFill>
              <a:latin typeface="+mj-lt"/>
            </a:endParaRPr>
          </a:p>
        </p:txBody>
      </p:sp>
      <p:pic>
        <p:nvPicPr>
          <p:cNvPr id="11" name="Picture 10">
            <a:extLst>
              <a:ext uri="{FF2B5EF4-FFF2-40B4-BE49-F238E27FC236}">
                <a16:creationId xmlns:a16="http://schemas.microsoft.com/office/drawing/2014/main" id="{204EBC13-7F25-4DEC-A98E-D5383DD7E223}"/>
              </a:ext>
            </a:extLst>
          </p:cNvPr>
          <p:cNvPicPr>
            <a:picLocks noChangeAspect="1"/>
          </p:cNvPicPr>
          <p:nvPr/>
        </p:nvPicPr>
        <p:blipFill>
          <a:blip r:embed="rId2"/>
          <a:stretch>
            <a:fillRect/>
          </a:stretch>
        </p:blipFill>
        <p:spPr>
          <a:xfrm>
            <a:off x="3537433" y="1089315"/>
            <a:ext cx="5117134" cy="5328253"/>
          </a:xfrm>
          <a:prstGeom prst="rect">
            <a:avLst/>
          </a:prstGeom>
        </p:spPr>
      </p:pic>
    </p:spTree>
    <p:extLst>
      <p:ext uri="{BB962C8B-B14F-4D97-AF65-F5344CB8AC3E}">
        <p14:creationId xmlns:p14="http://schemas.microsoft.com/office/powerpoint/2010/main" val="24728395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8" y="2241458"/>
            <a:ext cx="1017270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Giới thiệu về mẫu MVVM </a:t>
            </a:r>
            <a:br xmlns:a="http://schemas.openxmlformats.org/drawingml/2006/main">
              <a:rPr lang="en-US" altLang="ko-KR" sz="4400" b="1">
                <a:solidFill>
                  <a:schemeClr val="accent2"/>
                </a:solidFill>
                <a:latin typeface="Arial" panose="020B0604020202020204" pitchFamily="34" charset="0"/>
                <a:cs typeface="Arial" panose="020B0604020202020204" pitchFamily="34" charset="0"/>
              </a:rPr>
            </a:br>
            <a:r xmlns:a="http://schemas.openxmlformats.org/drawingml/2006/main">
              <a:rPr lang="vi" altLang="ko-KR" sz="4400" b="1">
                <a:solidFill>
                  <a:schemeClr val="accent2"/>
                </a:solidFill>
                <a:latin typeface="Arial" panose="020B0604020202020204" pitchFamily="34" charset="0"/>
                <a:cs typeface="Arial" panose="020B0604020202020204" pitchFamily="34" charset="0"/>
              </a:rPr>
              <a:t>(Model-View-ViewModel)</a:t>
            </a:r>
            <a:endParaRPr xmlns:a="http://schemas.openxmlformats.org/drawingml/2006/main" lang="en-US" sz="4400" dirty="0">
              <a:solidFill>
                <a:schemeClr val="accent2"/>
              </a:solidFill>
            </a:endParaRPr>
          </a:p>
        </p:txBody>
      </p:sp>
    </p:spTree>
    <p:extLst>
      <p:ext uri="{BB962C8B-B14F-4D97-AF65-F5344CB8AC3E}">
        <p14:creationId xmlns:p14="http://schemas.microsoft.com/office/powerpoint/2010/main" val="27820088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795236" cy="575433"/>
          </a:xfrm>
        </p:spPr>
        <p:txBody>
          <a:bodyPr>
            <a:noAutofit/>
          </a:bodyPr>
          <a:lstStyle/>
          <a:p>
            <a:r xmlns:a="http://schemas.openxmlformats.org/drawingml/2006/main">
              <a:rPr lang="vi" sz="4000" b="1"/>
              <a:t>Mẫu MVVM (Model-View-ViewModel)</a:t>
            </a:r>
            <a:endParaRPr xmlns:a="http://schemas.openxmlformats.org/drawingml/2006/main"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587979"/>
            <a:ext cx="12116508" cy="4708981"/>
          </a:xfrm>
          <a:prstGeom prst="rect">
            <a:avLst/>
          </a:prstGeom>
          <a:noFill/>
        </p:spPr>
        <p:txBody>
          <a:bodyPr wrap="square">
            <a:spAutoFit/>
          </a:bodyPr>
          <a:lstStyle/>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MVVM được John Gossman giới thiệu vào năm 2005 đặc biệt để sử dụng với WPF như một ứng dụng cụ thể của mẫu Mô hình trình bày rộng hơn của Martin Fowler</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Việc triển khai một ứng dụng, dựa trên các mẫu MVVM, sử dụng nhiều khả năng nền tảng khác nhau có sẵn ở một số dạng cho WPF, Silverlight Desktop/web và trên Windows. Nhiều ứng dụng thương mại, bao gồm cả các sản phẩm Microsoft Expression, được xây dựng theo MVVM</a:t>
            </a:r>
          </a:p>
          <a:p>
            <a:pPr xmlns:a="http://schemas.openxmlformats.org/drawingml/2006/main" marL="342900" indent="-342900" algn="just">
              <a:spcBef>
                <a:spcPts val="1200"/>
              </a:spcBef>
              <a:spcAft>
                <a:spcPts val="1200"/>
              </a:spcAft>
              <a:buClr>
                <a:srgbClr val="973735"/>
              </a:buClr>
              <a:buSzPct val="50000"/>
              <a:buFont typeface="Wingdings" pitchFamily="2" charset="2"/>
              <a:buChar char="u"/>
              <a:tabLst>
                <a:tab pos="241300" algn="l"/>
              </a:tabLst>
              <a:defRPr/>
            </a:pPr>
            <a:r xmlns:a="http://schemas.openxmlformats.org/drawingml/2006/main">
              <a:rPr lang="vi" sz="2600">
                <a:solidFill>
                  <a:srgbClr val="111111"/>
                </a:solidFill>
                <a:latin typeface="+mj-lt"/>
              </a:rPr>
              <a:t>Model, View, ViewModel (mẫu MVVM) hoàn toàn hướng dẫn chúng ta cách tổ chức và cấu trúc mã của chúng ta để viết </a:t>
            </a:r>
            <a:r xmlns:a="http://schemas.openxmlformats.org/drawingml/2006/main">
              <a:rPr lang="vi" sz="2600">
                <a:solidFill>
                  <a:srgbClr val="111111"/>
                </a:solidFill>
                <a:latin typeface="+mj-lt"/>
              </a:rPr>
              <a:t>các ứng dụng </a:t>
            </a:r>
            <a:r xmlns:a="http://schemas.openxmlformats.org/drawingml/2006/main">
              <a:rPr lang="vi" sz="2600" b="1">
                <a:solidFill>
                  <a:srgbClr val="111111"/>
                </a:solidFill>
                <a:latin typeface="+mj-lt"/>
              </a:rPr>
              <a:t>có thể bảo trì </a:t>
            </a:r>
            <a:r xmlns:a="http://schemas.openxmlformats.org/drawingml/2006/main">
              <a:rPr lang="vi" sz="2600">
                <a:solidFill>
                  <a:srgbClr val="111111"/>
                </a:solidFill>
                <a:latin typeface="+mj-lt"/>
              </a:rPr>
              <a:t>, </a:t>
            </a:r>
            <a:r xmlns:a="http://schemas.openxmlformats.org/drawingml/2006/main">
              <a:rPr lang="vi" sz="2600" b="1">
                <a:solidFill>
                  <a:srgbClr val="111111"/>
                </a:solidFill>
                <a:latin typeface="+mj-lt"/>
              </a:rPr>
              <a:t>có thể kiểm tra </a:t>
            </a:r>
            <a:r xmlns:a="http://schemas.openxmlformats.org/drawingml/2006/main">
              <a:rPr lang="vi" sz="2600">
                <a:solidFill>
                  <a:srgbClr val="111111"/>
                </a:solidFill>
                <a:latin typeface="+mj-lt"/>
              </a:rPr>
              <a:t>và </a:t>
            </a:r>
            <a:r xmlns:a="http://schemas.openxmlformats.org/drawingml/2006/main">
              <a:rPr lang="vi" sz="2600" b="1">
                <a:solidFill>
                  <a:srgbClr val="111111"/>
                </a:solidFill>
                <a:latin typeface="+mj-lt"/>
              </a:rPr>
              <a:t>mở rộng</a:t>
            </a:r>
          </a:p>
        </p:txBody>
      </p:sp>
    </p:spTree>
    <p:extLst>
      <p:ext uri="{BB962C8B-B14F-4D97-AF65-F5344CB8AC3E}">
        <p14:creationId xmlns:p14="http://schemas.microsoft.com/office/powerpoint/2010/main" val="21359423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95</a:t>
            </a:fld>
            <a:endParaRPr lang="en-US" dirty="0"/>
          </a:p>
        </p:txBody>
      </p:sp>
      <p:sp>
        <p:nvSpPr>
          <p:cNvPr id="8" name="Title 1">
            <a:extLst>
              <a:ext uri="{FF2B5EF4-FFF2-40B4-BE49-F238E27FC236}">
                <a16:creationId xmlns:a16="http://schemas.microsoft.com/office/drawing/2014/main" id="{13CFB75A-F8B5-4EE5-8B24-88207E41C4AD}"/>
              </a:ext>
            </a:extLst>
          </p:cNvPr>
          <p:cNvSpPr>
            <a:spLocks noGrp="1"/>
          </p:cNvSpPr>
          <p:nvPr>
            <p:ph type="title"/>
          </p:nvPr>
        </p:nvSpPr>
        <p:spPr>
          <a:xfrm>
            <a:off x="396764" y="720006"/>
            <a:ext cx="11795236" cy="575433"/>
          </a:xfrm>
        </p:spPr>
        <p:txBody>
          <a:bodyPr>
            <a:noAutofit/>
          </a:bodyPr>
          <a:lstStyle/>
          <a:p>
            <a:r xmlns:a="http://schemas.openxmlformats.org/drawingml/2006/main">
              <a:rPr lang="vi" sz="4000" b="1"/>
              <a:t>Mẫu MVVM (Model-View-ViewModel)</a:t>
            </a:r>
            <a:endParaRPr xmlns:a="http://schemas.openxmlformats.org/drawingml/2006/main" lang="en-US" sz="4000" b="1" dirty="0"/>
          </a:p>
        </p:txBody>
      </p:sp>
      <p:pic>
        <p:nvPicPr>
          <p:cNvPr id="12" name="Picture 11">
            <a:extLst>
              <a:ext uri="{FF2B5EF4-FFF2-40B4-BE49-F238E27FC236}">
                <a16:creationId xmlns:a16="http://schemas.microsoft.com/office/drawing/2014/main" id="{D9C48302-0953-44B8-8DB1-8739AF3A8D12}"/>
              </a:ext>
            </a:extLst>
          </p:cNvPr>
          <p:cNvPicPr>
            <a:picLocks noChangeAspect="1"/>
          </p:cNvPicPr>
          <p:nvPr/>
        </p:nvPicPr>
        <p:blipFill>
          <a:blip r:embed="rId3"/>
          <a:stretch>
            <a:fillRect/>
          </a:stretch>
        </p:blipFill>
        <p:spPr>
          <a:xfrm>
            <a:off x="983166" y="1430335"/>
            <a:ext cx="7013493" cy="4904957"/>
          </a:xfrm>
          <a:prstGeom prst="rect">
            <a:avLst/>
          </a:prstGeom>
        </p:spPr>
      </p:pic>
      <p:grpSp>
        <p:nvGrpSpPr>
          <p:cNvPr id="9" name="Group 8">
            <a:extLst>
              <a:ext uri="{FF2B5EF4-FFF2-40B4-BE49-F238E27FC236}">
                <a16:creationId xmlns:a16="http://schemas.microsoft.com/office/drawing/2014/main" id="{38A41DED-8735-454F-8E2C-BE89FBEA81DA}"/>
              </a:ext>
            </a:extLst>
          </p:cNvPr>
          <p:cNvGrpSpPr/>
          <p:nvPr/>
        </p:nvGrpSpPr>
        <p:grpSpPr>
          <a:xfrm>
            <a:off x="8555231" y="1321159"/>
            <a:ext cx="2406418" cy="5014133"/>
            <a:chOff x="8555231" y="1321159"/>
            <a:chExt cx="2406418" cy="5014133"/>
          </a:xfrm>
        </p:grpSpPr>
        <p:pic>
          <p:nvPicPr>
            <p:cNvPr id="7" name="Picture 6">
              <a:extLst>
                <a:ext uri="{FF2B5EF4-FFF2-40B4-BE49-F238E27FC236}">
                  <a16:creationId xmlns:a16="http://schemas.microsoft.com/office/drawing/2014/main" id="{F9817327-B751-478D-B982-47EF097B444F}"/>
                </a:ext>
              </a:extLst>
            </p:cNvPr>
            <p:cNvPicPr>
              <a:picLocks noChangeAspect="1"/>
            </p:cNvPicPr>
            <p:nvPr/>
          </p:nvPicPr>
          <p:blipFill>
            <a:blip r:embed="rId4"/>
            <a:stretch>
              <a:fillRect/>
            </a:stretch>
          </p:blipFill>
          <p:spPr>
            <a:xfrm>
              <a:off x="8555231" y="1321159"/>
              <a:ext cx="2406418" cy="5014133"/>
            </a:xfrm>
            <a:prstGeom prst="rect">
              <a:avLst/>
            </a:prstGeom>
          </p:spPr>
        </p:pic>
        <p:sp>
          <p:nvSpPr>
            <p:cNvPr id="11" name="Rectangle 10">
              <a:extLst>
                <a:ext uri="{FF2B5EF4-FFF2-40B4-BE49-F238E27FC236}">
                  <a16:creationId xmlns:a16="http://schemas.microsoft.com/office/drawing/2014/main" id="{E0E8616B-ED24-4941-889A-75E2380D4D60}"/>
                </a:ext>
              </a:extLst>
            </p:cNvPr>
            <p:cNvSpPr/>
            <p:nvPr/>
          </p:nvSpPr>
          <p:spPr>
            <a:xfrm>
              <a:off x="8692495" y="2534317"/>
              <a:ext cx="2124188" cy="124594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8C1BE26-E414-4FB4-B57F-EB74A5B27325}"/>
                </a:ext>
              </a:extLst>
            </p:cNvPr>
            <p:cNvSpPr/>
            <p:nvPr/>
          </p:nvSpPr>
          <p:spPr>
            <a:xfrm>
              <a:off x="8692495" y="3839376"/>
              <a:ext cx="2124188" cy="83298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794E6D-7905-415D-8097-10BA6F17E6F3}"/>
                </a:ext>
              </a:extLst>
            </p:cNvPr>
            <p:cNvSpPr/>
            <p:nvPr/>
          </p:nvSpPr>
          <p:spPr>
            <a:xfrm>
              <a:off x="8698072" y="5307979"/>
              <a:ext cx="2124188" cy="10121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0998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96</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616969"/>
            <a:ext cx="12105409" cy="4750018"/>
          </a:xfrm>
          <a:prstGeom prst="rect">
            <a:avLst/>
          </a:prstGeom>
          <a:noFill/>
        </p:spPr>
        <p:txBody>
          <a:bodyPr wrap="square">
            <a:spAutoFit/>
          </a:bodyPr>
          <a:lstStyle/>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Model </a:t>
            </a:r>
            <a:r xmlns:a="http://schemas.openxmlformats.org/drawingml/2006/main">
              <a:rPr lang="vi" sz="2600">
                <a:solidFill>
                  <a:srgbClr val="111111"/>
                </a:solidFill>
                <a:latin typeface="+mj-lt"/>
              </a:rPr>
              <a:t>: Model là sự biểu diễn đối tượng của dữ liệu. Trong MVVM, các mô hình về mặt khái niệm giống với các mô hình từ lớp truy cập dữ liệu (DAL)</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ViewModel </a:t>
            </a:r>
            <a:r xmlns:a="http://schemas.openxmlformats.org/drawingml/2006/main">
              <a:rPr lang="vi" sz="2600">
                <a:solidFill>
                  <a:srgbClr val="111111"/>
                </a:solidFill>
                <a:latin typeface="+mj-lt"/>
              </a:rPr>
              <a:t>là một lớp không trực quan. Mẫu thiết kế MVVM không xuất phát từ bất kỳ lớp dựa trên WPF nào. ViewModel không biết trực tiếp về chế độ xem. Giao tiếp giữa View và ViewModel thông qua một số thuộc tính và ràng buộc. Các mô hình được kết nối trực tiếp với ViewModel và gọi một phương thức bởi lớp mô hình, nó biết mô hình đó có những gì, như thuộc tính, phương thức, v.v. và cũng nhận thức được những gì khung nhìn cần</a:t>
            </a:r>
          </a:p>
          <a:p>
            <a:pPr xmlns:a="http://schemas.openxmlformats.org/drawingml/2006/main" marL="342900" indent="-342900" algn="just">
              <a:spcBef>
                <a:spcPts val="1000"/>
              </a:spcBef>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Chế độ xem </a:t>
            </a:r>
            <a:r xmlns:a="http://schemas.openxmlformats.org/drawingml/2006/main">
              <a:rPr lang="vi" sz="2600">
                <a:solidFill>
                  <a:srgbClr val="111111"/>
                </a:solidFill>
                <a:latin typeface="+mj-lt"/>
              </a:rPr>
              <a:t>: Chế độ xem là giao diện đồ họa phụ trách hiển thị dữ liệu cho người dùng và tương tác với họ. Trong ứng dụng WPF, Chế độ xem có thể là UserControl, Window hoặc Page</a:t>
            </a:r>
            <a:endParaRPr xmlns:a="http://schemas.openxmlformats.org/drawingml/2006/main" lang="en-US" sz="2600" dirty="0">
              <a:solidFill>
                <a:srgbClr val="111111"/>
              </a:solidFill>
              <a:latin typeface="+mj-lt"/>
            </a:endParaRPr>
          </a:p>
        </p:txBody>
      </p:sp>
      <p:sp>
        <p:nvSpPr>
          <p:cNvPr id="8" name="Title 1">
            <a:extLst>
              <a:ext uri="{FF2B5EF4-FFF2-40B4-BE49-F238E27FC236}">
                <a16:creationId xmlns:a16="http://schemas.microsoft.com/office/drawing/2014/main" id="{13CFB75A-F8B5-4EE5-8B24-88207E41C4AD}"/>
              </a:ext>
            </a:extLst>
          </p:cNvPr>
          <p:cNvSpPr>
            <a:spLocks noGrp="1"/>
          </p:cNvSpPr>
          <p:nvPr>
            <p:ph type="title"/>
          </p:nvPr>
        </p:nvSpPr>
        <p:spPr>
          <a:xfrm>
            <a:off x="396764" y="720006"/>
            <a:ext cx="11795236" cy="575433"/>
          </a:xfrm>
        </p:spPr>
        <p:txBody>
          <a:bodyPr>
            <a:noAutofit/>
          </a:bodyPr>
          <a:lstStyle/>
          <a:p>
            <a:r xmlns:a="http://schemas.openxmlformats.org/drawingml/2006/main">
              <a:rPr lang="vi" sz="4000" b="1"/>
              <a:t>Mẫu MVVM (Model-View-ViewModel)</a:t>
            </a:r>
            <a:endParaRPr xmlns:a="http://schemas.openxmlformats.org/drawingml/2006/main" lang="en-US" sz="4000" b="1" dirty="0"/>
          </a:p>
        </p:txBody>
      </p:sp>
    </p:spTree>
    <p:extLst>
      <p:ext uri="{BB962C8B-B14F-4D97-AF65-F5344CB8AC3E}">
        <p14:creationId xmlns:p14="http://schemas.microsoft.com/office/powerpoint/2010/main" val="25527951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xmlns:a="http://schemas.openxmlformats.org/drawingml/2006/main">
              <a:rPr lang="vi" sz="4000" b="1"/>
              <a:t>Ưu điểm của MVVM</a:t>
            </a:r>
            <a:endParaRPr xmlns:a="http://schemas.openxmlformats.org/drawingml/2006/main" lang="en-US" sz="4000" b="1" dirty="0"/>
          </a:p>
        </p:txBody>
      </p:sp>
      <p:sp>
        <p:nvSpPr>
          <p:cNvPr id="5" name="TextBox 4">
            <a:extLst>
              <a:ext uri="{FF2B5EF4-FFF2-40B4-BE49-F238E27FC236}">
                <a16:creationId xmlns:a16="http://schemas.microsoft.com/office/drawing/2014/main" id="{C481B288-5FFC-427B-AC38-2E2F8A19E30B}"/>
              </a:ext>
            </a:extLst>
          </p:cNvPr>
          <p:cNvSpPr txBox="1"/>
          <p:nvPr/>
        </p:nvSpPr>
        <p:spPr>
          <a:xfrm>
            <a:off x="0" y="1585210"/>
            <a:ext cx="12176173" cy="4782848"/>
          </a:xfrm>
          <a:prstGeom prst="rect">
            <a:avLst/>
          </a:prstGeom>
          <a:noFill/>
        </p:spPr>
        <p:txBody>
          <a:bodyPr wrap="square">
            <a:spAutoFit/>
          </a:bodyPr>
          <a:lstStyle/>
          <a:p>
            <a:pPr xmlns:a="http://schemas.openxmlformats.org/drawingml/2006/main" marL="342900" indent="-342900" algn="just">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Khả năng bảo trì</a:t>
            </a:r>
          </a:p>
          <a:p>
            <a:pPr xmlns:a="http://schemas.openxmlformats.org/drawingml/2006/main"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xmlns:a="http://schemas.openxmlformats.org/drawingml/2006/main">
              <a:rPr lang="vi" sz="2300"/>
              <a:t>Việc phân tách rõ ràng các loại mã khác nhau sẽ giúp bạn dễ dàng đi vào một hoặc một số phần chi tiết và tập trung hơn cũng như thực hiện các thay đổi mà không cần phải lo lắng. Điều đó có nghĩa là chúng tôi có thể duy trì tính linh hoạt và tiếp tục chuyển sang các bản phát hành mới một cách nhanh chóng</a:t>
            </a:r>
          </a:p>
          <a:p>
            <a:pPr xmlns:a="http://schemas.openxmlformats.org/drawingml/2006/main" marL="342900" indent="-342900" algn="just">
              <a:lnSpc>
                <a:spcPct val="90000"/>
              </a:lnSpc>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Khả năng kiểm tra</a:t>
            </a:r>
          </a:p>
          <a:p>
            <a:pPr xmlns:a="http://schemas.openxmlformats.org/drawingml/2006/main"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xmlns:a="http://schemas.openxmlformats.org/drawingml/2006/main">
              <a:rPr lang="vi" sz="2300"/>
              <a:t>Với MVVM, mỗi đoạn mã sẽ chi tiết hơn và nếu nó được triển khai đúng cách thì các phần phụ thuộc bên ngoài và bên trong của chúng ta sẽ nằm ở các đoạn mã riêng biệt với các phần có logic cốt lõi mà chúng ta muốn kiểm tra. Điều đó làm cho việc viết bài kiểm tra đơn vị dựa trên logic cốt lõi trở nên dễ dàng hơn nhiều</a:t>
            </a:r>
          </a:p>
          <a:p>
            <a:pPr xmlns:a="http://schemas.openxmlformats.org/drawingml/2006/main" marL="342900" indent="-342900" algn="just">
              <a:lnSpc>
                <a:spcPct val="90000"/>
              </a:lnSpc>
              <a:spcBef>
                <a:spcPts val="300"/>
              </a:spcBef>
              <a:spcAft>
                <a:spcPts val="300"/>
              </a:spcAft>
              <a:buClr>
                <a:srgbClr val="973735"/>
              </a:buClr>
              <a:buSzPct val="50000"/>
              <a:buFont typeface="Wingdings" pitchFamily="2" charset="2"/>
              <a:buChar char="u"/>
              <a:tabLst>
                <a:tab pos="241300" algn="l"/>
              </a:tabLst>
              <a:defRPr/>
            </a:pPr>
            <a:r xmlns:a="http://schemas.openxmlformats.org/drawingml/2006/main">
              <a:rPr lang="vi" sz="2600" b="1">
                <a:solidFill>
                  <a:srgbClr val="111111"/>
                </a:solidFill>
                <a:latin typeface="+mj-lt"/>
              </a:rPr>
              <a:t>Khả năng mở rộng</a:t>
            </a:r>
          </a:p>
          <a:p>
            <a:pPr xmlns:a="http://schemas.openxmlformats.org/drawingml/2006/main" marL="514350" indent="-230188" algn="just">
              <a:lnSpc>
                <a:spcPct val="90000"/>
              </a:lnSpc>
              <a:spcBef>
                <a:spcPts val="300"/>
              </a:spcBef>
              <a:spcAft>
                <a:spcPts val="300"/>
              </a:spcAft>
              <a:buClr>
                <a:srgbClr val="973735"/>
              </a:buClr>
              <a:buSzPct val="70000"/>
              <a:buFont typeface="Wingdings" panose="05000000000000000000" pitchFamily="2" charset="2"/>
              <a:buChar char="§"/>
              <a:defRPr/>
            </a:pPr>
            <a:r xmlns:a="http://schemas.openxmlformats.org/drawingml/2006/main">
              <a:rPr lang="vi" sz="2300"/>
              <a:t>Đôi khi nó trùng lặp với khả năng bảo trì do ranh giới phân tách rõ ràng và các đoạn mã chi tiết hơn. Chúng ta có cơ hội tốt hơn để làm cho bất kỳ bộ phận nào trong số đó có thể tái sử dụng được nhiều hơn</a:t>
            </a:r>
          </a:p>
        </p:txBody>
      </p:sp>
    </p:spTree>
    <p:extLst>
      <p:ext uri="{BB962C8B-B14F-4D97-AF65-F5344CB8AC3E}">
        <p14:creationId xmlns:p14="http://schemas.microsoft.com/office/powerpoint/2010/main" val="6289278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736222"/>
            <a:ext cx="10515600" cy="592642"/>
          </a:xfrm>
        </p:spPr>
        <p:txBody>
          <a:bodyPr>
            <a:noAutofit/>
          </a:bodyPr>
          <a:lstStyle/>
          <a:p>
            <a:r xmlns:a="http://schemas.openxmlformats.org/drawingml/2006/main">
              <a:rPr lang="vi" sz="4000" b="1" dirty="0"/>
              <a:t>Bản tóm tắt</a:t>
            </a:r>
          </a:p>
        </p:txBody>
      </p:sp>
      <p:sp>
        <p:nvSpPr>
          <p:cNvPr id="18435" name="Rectangle 3"/>
          <p:cNvSpPr>
            <a:spLocks noGrp="1"/>
          </p:cNvSpPr>
          <p:nvPr>
            <p:ph idx="1"/>
          </p:nvPr>
        </p:nvSpPr>
        <p:spPr>
          <a:xfrm>
            <a:off x="639144" y="1626041"/>
            <a:ext cx="11111884" cy="4551492"/>
          </a:xfrm>
        </p:spPr>
        <p:txBody>
          <a:bodyPr>
            <a:normAutofit fontScale="92500" lnSpcReduction="20000"/>
          </a:bodyPr>
          <a:lstStyle/>
          <a:p>
            <a:pPr xmlns:a="http://schemas.openxmlformats.org/drawingml/2006/main" marL="342900" indent="-342900">
              <a:lnSpc>
                <a:spcPct val="120000"/>
              </a:lnSpc>
              <a:buClr>
                <a:srgbClr val="973735"/>
              </a:buClr>
              <a:buSzPct val="50000"/>
              <a:buFont typeface="Wingdings" pitchFamily="2" charset="2"/>
              <a:buChar char="u"/>
              <a:defRPr/>
            </a:pPr>
            <a:r xmlns:a="http://schemas.openxmlformats.org/drawingml/2006/main">
              <a:rPr lang="vi" dirty="0"/>
              <a:t>Các khái niệm được giới thiệu:</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500"/>
              <a:t>Tổng quan Nền tảng trình bày Windows (WPF)</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500"/>
              <a:t>Tổng quan XAML(Ngôn ngữ đánh dấu ứng dụng mở rộng) trong WPF</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500"/>
              <a:t>Giải thích về Điều khiển và Bố cục trong WPF</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500"/>
              <a:t>Giải thích về Kiểu và Mẫu trong WPF</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500"/>
              <a:t>Giải thích về Mô hình liên kết dữ liệu WPF</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500"/>
              <a:t>Demo tạo ứng dụng WPF bằng dotnet CLI và Visual Studio.NET</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500"/>
              <a:t>Demo truy cập vào cơ sở dữ liệu bằng ứng dụng WPF</a:t>
            </a:r>
          </a:p>
          <a:p>
            <a:pPr xmlns:a="http://schemas.openxmlformats.org/drawingml/2006/main" marL="514350" indent="-230188">
              <a:lnSpc>
                <a:spcPct val="110000"/>
              </a:lnSpc>
              <a:spcAft>
                <a:spcPts val="300"/>
              </a:spcAft>
              <a:buClr>
                <a:srgbClr val="973735"/>
              </a:buClr>
              <a:buSzPct val="70000"/>
              <a:buFont typeface="Wingdings" panose="05000000000000000000" pitchFamily="2" charset="2"/>
              <a:buChar char="§"/>
              <a:defRPr/>
            </a:pPr>
            <a:r xmlns:a="http://schemas.openxmlformats.org/drawingml/2006/main">
              <a:rPr lang="vi" sz="2500"/>
              <a:t>Giải thích về Mẫu MVVM (Model-View-ViewModel)</a:t>
            </a:r>
            <a:endParaRPr xmlns:a="http://schemas.openxmlformats.org/drawingml/2006/main" lang="en-US" sz="25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98</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2C20A0-832D-419B-964E-3503022E9A5D}"/>
              </a:ext>
            </a:extLst>
          </p:cNvPr>
          <p:cNvSpPr>
            <a:spLocks noGrp="1"/>
          </p:cNvSpPr>
          <p:nvPr>
            <p:ph type="sldNum" sz="quarter" idx="12"/>
          </p:nvPr>
        </p:nvSpPr>
        <p:spPr/>
        <p:txBody>
          <a:bodyPr/>
          <a:lstStyle/>
          <a:p>
            <a:fld id="{CC0149FD-98BB-4821-915B-09C9BFE4B727}" type="slidenum">
              <a:rPr lang="en-US" smtClean="0"/>
              <a:pPr/>
              <a:t>99</a:t>
            </a:fld>
            <a:endParaRPr lang="en-US" dirty="0"/>
          </a:p>
        </p:txBody>
      </p:sp>
      <p:sp>
        <p:nvSpPr>
          <p:cNvPr id="6" name="Title 1">
            <a:extLst>
              <a:ext uri="{FF2B5EF4-FFF2-40B4-BE49-F238E27FC236}">
                <a16:creationId xmlns:a16="http://schemas.microsoft.com/office/drawing/2014/main" id="{D78C99DB-2627-4A00-B4AF-343B59F59AF4}"/>
              </a:ext>
            </a:extLst>
          </p:cNvPr>
          <p:cNvSpPr txBox="1">
            <a:spLocks/>
          </p:cNvSpPr>
          <p:nvPr/>
        </p:nvSpPr>
        <p:spPr>
          <a:xfrm>
            <a:off x="396763" y="2079734"/>
            <a:ext cx="11445765" cy="327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xmlns:a="http://schemas.openxmlformats.org/drawingml/2006/main">
              <a:lnSpc>
                <a:spcPct val="200000"/>
              </a:lnSpc>
            </a:pPr>
            <a:r xmlns:a="http://schemas.openxmlformats.org/drawingml/2006/main">
              <a:rPr lang="vi" altLang="ko-KR" sz="3000" b="1" dirty="0">
                <a:solidFill>
                  <a:schemeClr val="accent2"/>
                </a:solidFill>
                <a:latin typeface="Arial" panose="020B0604020202020204" pitchFamily="34" charset="0"/>
                <a:cs typeface="Arial" panose="020B0604020202020204" pitchFamily="34" charset="0"/>
              </a:rPr>
              <a:t>1. Thực hành Lab: </a:t>
            </a:r>
            <a:br xmlns:a="http://schemas.openxmlformats.org/drawingml/2006/main">
              <a:rPr lang="en-US" altLang="ko-KR" sz="3000" b="1" dirty="0">
                <a:solidFill>
                  <a:schemeClr val="accent2"/>
                </a:solidFill>
                <a:latin typeface="Arial" panose="020B0604020202020204" pitchFamily="34" charset="0"/>
                <a:cs typeface="Arial" panose="020B0604020202020204" pitchFamily="34" charset="0"/>
              </a:rPr>
            </a:br>
            <a:r xmlns:a="http://schemas.openxmlformats.org/drawingml/2006/main">
              <a:rPr lang="vi" altLang="ko-KR" sz="3000" b="1" dirty="0">
                <a:solidFill>
                  <a:schemeClr val="accent2"/>
                </a:solidFill>
                <a:latin typeface="Arial" panose="020B0604020202020204" pitchFamily="34" charset="0"/>
                <a:cs typeface="Arial" panose="020B0604020202020204" pitchFamily="34" charset="0"/>
              </a:rPr>
              <a:t>Lab_01_AutomobileQuản lý_Using_EntityFramework và WPF </a:t>
            </a:r>
            <a:br xmlns:a="http://schemas.openxmlformats.org/drawingml/2006/main">
              <a:rPr lang="en-US" altLang="ko-KR" sz="3000" b="1" dirty="0">
                <a:solidFill>
                  <a:schemeClr val="accent2"/>
                </a:solidFill>
                <a:latin typeface="Arial" panose="020B0604020202020204" pitchFamily="34" charset="0"/>
                <a:cs typeface="Arial" panose="020B0604020202020204" pitchFamily="34" charset="0"/>
              </a:rPr>
            </a:br>
            <a:r xmlns:a="http://schemas.openxmlformats.org/drawingml/2006/main">
              <a:rPr lang="vi" altLang="ko-KR" sz="3000" b="1" dirty="0">
                <a:solidFill>
                  <a:schemeClr val="accent2"/>
                </a:solidFill>
                <a:latin typeface="Arial" panose="020B0604020202020204" pitchFamily="34" charset="0"/>
                <a:cs typeface="Arial" panose="020B0604020202020204" pitchFamily="34" charset="0"/>
              </a:rPr>
              <a:t>2. Thực hiện </a:t>
            </a:r>
            <a:r xmlns:a="http://schemas.openxmlformats.org/drawingml/2006/main">
              <a:rPr lang="vi" altLang="ko-KR" sz="3000" b="1" dirty="0" err="1">
                <a:solidFill>
                  <a:schemeClr val="accent2"/>
                </a:solidFill>
                <a:latin typeface="Arial" panose="020B0604020202020204" pitchFamily="34" charset="0"/>
                <a:cs typeface="Arial" panose="020B0604020202020204" pitchFamily="34" charset="0"/>
              </a:rPr>
              <a:t>bài tập </a:t>
            </a:r>
            <a:r xmlns:a="http://schemas.openxmlformats.org/drawingml/2006/main">
              <a:rPr lang="vi" altLang="ko-KR" sz="3000" b="1" dirty="0">
                <a:solidFill>
                  <a:schemeClr val="accent2"/>
                </a:solidFill>
                <a:latin typeface="Arial" panose="020B0604020202020204" pitchFamily="34" charset="0"/>
                <a:cs typeface="Arial" panose="020B0604020202020204" pitchFamily="34" charset="0"/>
              </a:rPr>
              <a:t>:</a:t>
            </a:r>
            <a:br xmlns:a="http://schemas.openxmlformats.org/drawingml/2006/main">
              <a:rPr lang="en-US" altLang="ko-KR" sz="3000" b="1" dirty="0">
                <a:solidFill>
                  <a:schemeClr val="accent2"/>
                </a:solidFill>
                <a:latin typeface="Arial" panose="020B0604020202020204" pitchFamily="34" charset="0"/>
                <a:cs typeface="Arial" panose="020B0604020202020204" pitchFamily="34" charset="0"/>
              </a:rPr>
            </a:br>
            <a:r xmlns:a="http://schemas.openxmlformats.org/drawingml/2006/main">
              <a:rPr lang="vi" altLang="ko-KR" sz="3000" b="1" dirty="0">
                <a:solidFill>
                  <a:schemeClr val="accent2"/>
                </a:solidFill>
                <a:latin typeface="Arial" panose="020B0604020202020204" pitchFamily="34" charset="0"/>
                <a:cs typeface="Arial" panose="020B0604020202020204" pitchFamily="34" charset="0"/>
              </a:rPr>
              <a:t>     </a:t>
            </a:r>
            <a:r xmlns:a="http://schemas.openxmlformats.org/drawingml/2006/main">
              <a:rPr lang="vi" altLang="ko-KR" sz="3000" b="1" dirty="0" smtClean="0">
                <a:solidFill>
                  <a:schemeClr val="accent2"/>
                </a:solidFill>
                <a:latin typeface="Arial" panose="020B0604020202020204" pitchFamily="34" charset="0"/>
                <a:cs typeface="Arial" panose="020B0604020202020204" pitchFamily="34" charset="0"/>
              </a:rPr>
              <a:t>Bài tập_01_HotelQuản lý.pdf</a:t>
            </a:r>
            <a:endParaRPr xmlns:a="http://schemas.openxmlformats.org/drawingml/2006/main" lang="en-US" sz="3000" b="1" dirty="0">
              <a:solidFill>
                <a:schemeClr val="accent2"/>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7F35FAEE-C610-4B40-A883-1AF594E66C78}"/>
              </a:ext>
            </a:extLst>
          </p:cNvPr>
          <p:cNvSpPr>
            <a:spLocks noGrp="1"/>
          </p:cNvSpPr>
          <p:nvPr>
            <p:ph type="title"/>
          </p:nvPr>
        </p:nvSpPr>
        <p:spPr>
          <a:xfrm>
            <a:off x="396763" y="720006"/>
            <a:ext cx="11625755" cy="575433"/>
          </a:xfrm>
        </p:spPr>
        <p:txBody>
          <a:bodyPr>
            <a:noAutofit/>
          </a:bodyPr>
          <a:lstStyle/>
          <a:p>
            <a:r xmlns:a="http://schemas.openxmlformats.org/drawingml/2006/main">
              <a:rPr lang="vi" sz="4000" b="1" dirty="0"/>
              <a:t>Phòng thí nghiệm và </a:t>
            </a:r>
            <a:r xmlns:a="http://schemas.openxmlformats.org/drawingml/2006/main">
              <a:rPr lang="vi" sz="4000" b="1" dirty="0" err="1" smtClean="0"/>
              <a:t>bài tập</a:t>
            </a:r>
            <a:r xmlns:a="http://schemas.openxmlformats.org/drawingml/2006/main">
              <a:rPr lang="vi" sz="4000" b="1" dirty="0" smtClean="0"/>
              <a:t> </a:t>
            </a:r>
            <a:endParaRPr xmlns:a="http://schemas.openxmlformats.org/drawingml/2006/main" lang="en-US" sz="4000" b="1" dirty="0"/>
          </a:p>
        </p:txBody>
      </p:sp>
    </p:spTree>
    <p:extLst>
      <p:ext uri="{BB962C8B-B14F-4D97-AF65-F5344CB8AC3E}">
        <p14:creationId xmlns:p14="http://schemas.microsoft.com/office/powerpoint/2010/main" val="3507787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4331</TotalTime>
  <Words>7420</Words>
  <Application>Microsoft Office PowerPoint</Application>
  <PresentationFormat>Widescreen</PresentationFormat>
  <Paragraphs>797</Paragraphs>
  <Slides>99</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99</vt:i4>
      </vt:variant>
    </vt:vector>
  </HeadingPairs>
  <TitlesOfParts>
    <vt:vector size="106" baseType="lpstr">
      <vt:lpstr>Arial</vt:lpstr>
      <vt:lpstr>Calibri</vt:lpstr>
      <vt:lpstr>Consolas</vt:lpstr>
      <vt:lpstr>굴림</vt:lpstr>
      <vt:lpstr>Tahoma</vt:lpstr>
      <vt:lpstr>Wingdings</vt:lpstr>
      <vt:lpstr>Office Theme</vt:lpstr>
      <vt:lpstr> Building Windows Presentation Foundation (WPF) Application</vt:lpstr>
      <vt:lpstr>Objectives </vt:lpstr>
      <vt:lpstr> Overview Windows Presentation Foundation (WPF)</vt:lpstr>
      <vt:lpstr>WPF History</vt:lpstr>
      <vt:lpstr>What is Windows Presentation Foundation?</vt:lpstr>
      <vt:lpstr>What is Windows Presentation Foundation?</vt:lpstr>
      <vt:lpstr>WPF Architecture</vt:lpstr>
      <vt:lpstr>WPF Architecture</vt:lpstr>
      <vt:lpstr>WPF Architecture</vt:lpstr>
      <vt:lpstr>Basic Class Hierarchy of WPF Types</vt:lpstr>
      <vt:lpstr>Basic Class Hierarchy of WPF Types</vt:lpstr>
      <vt:lpstr>Basic Class Hierarchy of WPF Types</vt:lpstr>
      <vt:lpstr>WPF Capabilities and Features</vt:lpstr>
      <vt:lpstr>PowerPoint Presentation</vt:lpstr>
      <vt:lpstr>WPF Capabilities and Features</vt:lpstr>
      <vt:lpstr>WPF Capabilities and Features</vt:lpstr>
      <vt:lpstr>The WPF Assemblies</vt:lpstr>
      <vt:lpstr>The WPF Namespaces</vt:lpstr>
      <vt:lpstr>The WPF Namespaces</vt:lpstr>
      <vt:lpstr> Demo 01: Create a WPF Application using dotnet CLI</vt:lpstr>
      <vt:lpstr>PowerPoint Presentation</vt:lpstr>
      <vt:lpstr>PowerPoint Presentation</vt:lpstr>
      <vt:lpstr> Demo 02: Create a WPF Application using Visual Studio.NET</vt:lpstr>
      <vt:lpstr>PowerPoint Presentation</vt:lpstr>
      <vt:lpstr>PowerPoint Presentation</vt:lpstr>
      <vt:lpstr>PowerPoint Presentation</vt:lpstr>
      <vt:lpstr>PowerPoint Presentation</vt:lpstr>
      <vt:lpstr>PowerPoint Presentation</vt:lpstr>
      <vt:lpstr>WPF Build Pipeline</vt:lpstr>
      <vt:lpstr>  eXtensible Application Markup Language (XAML)</vt:lpstr>
      <vt:lpstr>Understanding XAML</vt:lpstr>
      <vt:lpstr>The Features of XAML</vt:lpstr>
      <vt:lpstr>Basic Structure of XAML</vt:lpstr>
      <vt:lpstr>Basic Structure of XAML</vt:lpstr>
      <vt:lpstr>Attributes in XAML</vt:lpstr>
      <vt:lpstr>Elements in XAML</vt:lpstr>
      <vt:lpstr>Defining the Window and Page</vt:lpstr>
      <vt:lpstr>PowerPoint Presentation</vt:lpstr>
      <vt:lpstr>PowerPoint Presentation</vt:lpstr>
      <vt:lpstr>PowerPoint Presentation</vt:lpstr>
      <vt:lpstr>PowerPoint Presentation</vt:lpstr>
      <vt:lpstr>PowerPoint Presentation</vt:lpstr>
      <vt:lpstr>PowerPoint Presentation</vt:lpstr>
      <vt:lpstr>The Window Class</vt:lpstr>
      <vt:lpstr>The Window Class</vt:lpstr>
      <vt:lpstr>The Window Class</vt:lpstr>
      <vt:lpstr>The Window Class</vt:lpstr>
      <vt:lpstr>Defining the Application</vt:lpstr>
      <vt:lpstr>The Application Class</vt:lpstr>
      <vt:lpstr>The Application Class</vt:lpstr>
      <vt:lpstr> Controls and Layouts in WPF</vt:lpstr>
      <vt:lpstr>System.Windows.Controls.Control</vt:lpstr>
      <vt:lpstr>System.Windows.Controls.Control</vt:lpstr>
      <vt:lpstr>Styles and Templates</vt:lpstr>
      <vt:lpstr>Styles</vt:lpstr>
      <vt:lpstr>Styles</vt:lpstr>
      <vt:lpstr>Templates</vt:lpstr>
      <vt:lpstr>Templates</vt:lpstr>
      <vt:lpstr>PowerPoint Presentation</vt:lpstr>
      <vt:lpstr>Controlling Content Layout Using Panels</vt:lpstr>
      <vt:lpstr>Controlling Content Layout Using Panels</vt:lpstr>
      <vt:lpstr>Canvas Panel Demo</vt:lpstr>
      <vt:lpstr>Canvas Panel Demo</vt:lpstr>
      <vt:lpstr>WrapPanel Demo</vt:lpstr>
      <vt:lpstr>StackPanel Demo</vt:lpstr>
      <vt:lpstr>Grid Panel Demo</vt:lpstr>
      <vt:lpstr>DockPanel Demo</vt:lpstr>
      <vt:lpstr>Controls in WPF</vt:lpstr>
      <vt:lpstr>TextBlock</vt:lpstr>
      <vt:lpstr>Button</vt:lpstr>
      <vt:lpstr>RadioButton</vt:lpstr>
      <vt:lpstr>ListBox</vt:lpstr>
      <vt:lpstr>ComboBox</vt:lpstr>
      <vt:lpstr>DataGrid</vt:lpstr>
      <vt:lpstr>Understanding Data Binding</vt:lpstr>
      <vt:lpstr>Understanding Data Binding</vt:lpstr>
      <vt:lpstr>Understanding Data Binding</vt:lpstr>
      <vt:lpstr>Understanding Data Binding</vt:lpstr>
      <vt:lpstr>Understanding Data Binding</vt:lpstr>
      <vt:lpstr>Access to Database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MVVM Pattern  (Model-View-ViewModel)</vt:lpstr>
      <vt:lpstr>MVVM Pattern (Model-View-ViewModel)</vt:lpstr>
      <vt:lpstr>MVVM Pattern (Model-View-ViewModel)</vt:lpstr>
      <vt:lpstr>MVVM Pattern (Model-View-ViewModel)</vt:lpstr>
      <vt:lpstr>MVVM Advantages</vt:lpstr>
      <vt:lpstr>Summary</vt:lpstr>
      <vt:lpstr>Lab and Assigment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633</cp:revision>
  <dcterms:created xsi:type="dcterms:W3CDTF">2021-01-25T08:25:31Z</dcterms:created>
  <dcterms:modified xsi:type="dcterms:W3CDTF">2024-04-08T03:38:48Z</dcterms:modified>
</cp:coreProperties>
</file>