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6"/>
  </p:notesMasterIdLst>
  <p:sldIdLst>
    <p:sldId id="256" r:id="rId2"/>
    <p:sldId id="278" r:id="rId3"/>
    <p:sldId id="463" r:id="rId4"/>
    <p:sldId id="537" r:id="rId5"/>
    <p:sldId id="536" r:id="rId6"/>
    <p:sldId id="464" r:id="rId7"/>
    <p:sldId id="442" r:id="rId8"/>
    <p:sldId id="459" r:id="rId9"/>
    <p:sldId id="482" r:id="rId10"/>
    <p:sldId id="483" r:id="rId11"/>
    <p:sldId id="465" r:id="rId12"/>
    <p:sldId id="466" r:id="rId13"/>
    <p:sldId id="467" r:id="rId14"/>
    <p:sldId id="468" r:id="rId15"/>
    <p:sldId id="469" r:id="rId16"/>
    <p:sldId id="470" r:id="rId17"/>
    <p:sldId id="472" r:id="rId18"/>
    <p:sldId id="473" r:id="rId19"/>
    <p:sldId id="474" r:id="rId20"/>
    <p:sldId id="471" r:id="rId21"/>
    <p:sldId id="492" r:id="rId22"/>
    <p:sldId id="494" r:id="rId23"/>
    <p:sldId id="495" r:id="rId24"/>
    <p:sldId id="496" r:id="rId25"/>
    <p:sldId id="493" r:id="rId26"/>
    <p:sldId id="490" r:id="rId27"/>
    <p:sldId id="487" r:id="rId28"/>
    <p:sldId id="488" r:id="rId29"/>
    <p:sldId id="491" r:id="rId30"/>
    <p:sldId id="489" r:id="rId31"/>
    <p:sldId id="475" r:id="rId32"/>
    <p:sldId id="485" r:id="rId33"/>
    <p:sldId id="484" r:id="rId34"/>
    <p:sldId id="486" r:id="rId35"/>
    <p:sldId id="501" r:id="rId36"/>
    <p:sldId id="481" r:id="rId37"/>
    <p:sldId id="476" r:id="rId38"/>
    <p:sldId id="497" r:id="rId39"/>
    <p:sldId id="525" r:id="rId40"/>
    <p:sldId id="526" r:id="rId41"/>
    <p:sldId id="478" r:id="rId42"/>
    <p:sldId id="480" r:id="rId43"/>
    <p:sldId id="479" r:id="rId44"/>
    <p:sldId id="462" r:id="rId45"/>
    <p:sldId id="502" r:id="rId46"/>
    <p:sldId id="516" r:id="rId47"/>
    <p:sldId id="508" r:id="rId48"/>
    <p:sldId id="517" r:id="rId49"/>
    <p:sldId id="518" r:id="rId50"/>
    <p:sldId id="521" r:id="rId51"/>
    <p:sldId id="519" r:id="rId52"/>
    <p:sldId id="522" r:id="rId53"/>
    <p:sldId id="523" r:id="rId54"/>
    <p:sldId id="520" r:id="rId55"/>
    <p:sldId id="524" r:id="rId56"/>
    <p:sldId id="527" r:id="rId57"/>
    <p:sldId id="528" r:id="rId58"/>
    <p:sldId id="529" r:id="rId59"/>
    <p:sldId id="531" r:id="rId60"/>
    <p:sldId id="530" r:id="rId61"/>
    <p:sldId id="532" r:id="rId62"/>
    <p:sldId id="533" r:id="rId63"/>
    <p:sldId id="534" r:id="rId64"/>
    <p:sldId id="266" r:id="rId65"/>
  </p:sldIdLst>
  <p:sldSz cx="12192000" cy="6858000"/>
  <p:notesSz cx="6858000" cy="9144000"/>
  <p:defaultTextStyle>
    <a:defPPr>
      <a:defRPr lang="v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4AF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8945" autoAdjust="0"/>
  </p:normalViewPr>
  <p:slideViewPr>
    <p:cSldViewPr snapToGrid="0">
      <p:cViewPr varScale="1">
        <p:scale>
          <a:sx n="60" d="100"/>
          <a:sy n="60" d="100"/>
        </p:scale>
        <p:origin x="908"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17A13E-60FF-453F-B712-D9BBD0C85FA1}" type="datetimeFigureOut">
              <a:rPr lang="en-US" smtClean="0"/>
              <a:t>4/8/2024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46C0E5-5FD0-48D4-A8DC-243893429241}" type="slidenum">
              <a:rPr lang="en-US" smtClean="0"/>
              <a:t>‹#›</a:t>
            </a:fld>
            <a:endParaRPr lang="en-US"/>
          </a:p>
        </p:txBody>
      </p:sp>
    </p:spTree>
    <p:extLst>
      <p:ext uri="{BB962C8B-B14F-4D97-AF65-F5344CB8AC3E}">
        <p14:creationId xmlns:p14="http://schemas.microsoft.com/office/powerpoint/2010/main" val="42912982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D46C0E5-5FD0-48D4-A8DC-243893429241}" type="slidenum">
              <a:rPr lang="en-US" smtClean="0"/>
              <a:t>1</a:t>
            </a:fld>
            <a:endParaRPr lang="en-US"/>
          </a:p>
        </p:txBody>
      </p:sp>
    </p:spTree>
    <p:extLst>
      <p:ext uri="{BB962C8B-B14F-4D97-AF65-F5344CB8AC3E}">
        <p14:creationId xmlns:p14="http://schemas.microsoft.com/office/powerpoint/2010/main" val="11207415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10F9E-0979-4C8E-BC74-25806C6B870B}" type="slidenum">
              <a:rPr lang="en-US" smtClean="0"/>
              <a:t>16</a:t>
            </a:fld>
            <a:endParaRPr lang="en-US"/>
          </a:p>
        </p:txBody>
      </p:sp>
    </p:spTree>
    <p:extLst>
      <p:ext uri="{BB962C8B-B14F-4D97-AF65-F5344CB8AC3E}">
        <p14:creationId xmlns:p14="http://schemas.microsoft.com/office/powerpoint/2010/main" val="24376598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10F9E-0979-4C8E-BC74-25806C6B870B}" type="slidenum">
              <a:rPr lang="en-US" smtClean="0"/>
              <a:t>17</a:t>
            </a:fld>
            <a:endParaRPr lang="en-US"/>
          </a:p>
        </p:txBody>
      </p:sp>
    </p:spTree>
    <p:extLst>
      <p:ext uri="{BB962C8B-B14F-4D97-AF65-F5344CB8AC3E}">
        <p14:creationId xmlns:p14="http://schemas.microsoft.com/office/powerpoint/2010/main" val="30644196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10F9E-0979-4C8E-BC74-25806C6B870B}" type="slidenum">
              <a:rPr lang="en-US" smtClean="0"/>
              <a:t>18</a:t>
            </a:fld>
            <a:endParaRPr lang="en-US"/>
          </a:p>
        </p:txBody>
      </p:sp>
    </p:spTree>
    <p:extLst>
      <p:ext uri="{BB962C8B-B14F-4D97-AF65-F5344CB8AC3E}">
        <p14:creationId xmlns:p14="http://schemas.microsoft.com/office/powerpoint/2010/main" val="33405017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10F9E-0979-4C8E-BC74-25806C6B870B}" type="slidenum">
              <a:rPr lang="en-US" smtClean="0"/>
              <a:t>19</a:t>
            </a:fld>
            <a:endParaRPr lang="en-US"/>
          </a:p>
        </p:txBody>
      </p:sp>
    </p:spTree>
    <p:extLst>
      <p:ext uri="{BB962C8B-B14F-4D97-AF65-F5344CB8AC3E}">
        <p14:creationId xmlns:p14="http://schemas.microsoft.com/office/powerpoint/2010/main" val="7231141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10F9E-0979-4C8E-BC74-25806C6B870B}" type="slidenum">
              <a:rPr lang="en-US" smtClean="0"/>
              <a:t>20</a:t>
            </a:fld>
            <a:endParaRPr lang="en-US"/>
          </a:p>
        </p:txBody>
      </p:sp>
    </p:spTree>
    <p:extLst>
      <p:ext uri="{BB962C8B-B14F-4D97-AF65-F5344CB8AC3E}">
        <p14:creationId xmlns:p14="http://schemas.microsoft.com/office/powerpoint/2010/main" val="42080184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10F9E-0979-4C8E-BC74-25806C6B870B}" type="slidenum">
              <a:rPr lang="en-US" smtClean="0"/>
              <a:t>21</a:t>
            </a:fld>
            <a:endParaRPr lang="en-US"/>
          </a:p>
        </p:txBody>
      </p:sp>
    </p:spTree>
    <p:extLst>
      <p:ext uri="{BB962C8B-B14F-4D97-AF65-F5344CB8AC3E}">
        <p14:creationId xmlns:p14="http://schemas.microsoft.com/office/powerpoint/2010/main" val="30950226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10F9E-0979-4C8E-BC74-25806C6B870B}" type="slidenum">
              <a:rPr lang="en-US" smtClean="0"/>
              <a:t>22</a:t>
            </a:fld>
            <a:endParaRPr lang="en-US"/>
          </a:p>
        </p:txBody>
      </p:sp>
    </p:spTree>
    <p:extLst>
      <p:ext uri="{BB962C8B-B14F-4D97-AF65-F5344CB8AC3E}">
        <p14:creationId xmlns:p14="http://schemas.microsoft.com/office/powerpoint/2010/main" val="244723243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10F9E-0979-4C8E-BC74-25806C6B870B}" type="slidenum">
              <a:rPr lang="en-US" smtClean="0"/>
              <a:t>25</a:t>
            </a:fld>
            <a:endParaRPr lang="en-US"/>
          </a:p>
        </p:txBody>
      </p:sp>
    </p:spTree>
    <p:extLst>
      <p:ext uri="{BB962C8B-B14F-4D97-AF65-F5344CB8AC3E}">
        <p14:creationId xmlns:p14="http://schemas.microsoft.com/office/powerpoint/2010/main" val="324976376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10F9E-0979-4C8E-BC74-25806C6B870B}" type="slidenum">
              <a:rPr lang="en-US" smtClean="0"/>
              <a:t>26</a:t>
            </a:fld>
            <a:endParaRPr lang="en-US"/>
          </a:p>
        </p:txBody>
      </p:sp>
    </p:spTree>
    <p:extLst>
      <p:ext uri="{BB962C8B-B14F-4D97-AF65-F5344CB8AC3E}">
        <p14:creationId xmlns:p14="http://schemas.microsoft.com/office/powerpoint/2010/main" val="354585769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10F9E-0979-4C8E-BC74-25806C6B870B}" type="slidenum">
              <a:rPr lang="en-US" smtClean="0"/>
              <a:t>27</a:t>
            </a:fld>
            <a:endParaRPr lang="en-US"/>
          </a:p>
        </p:txBody>
      </p:sp>
    </p:spTree>
    <p:extLst>
      <p:ext uri="{BB962C8B-B14F-4D97-AF65-F5344CB8AC3E}">
        <p14:creationId xmlns:p14="http://schemas.microsoft.com/office/powerpoint/2010/main" val="39757830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46C0E5-5FD0-48D4-A8DC-243893429241}" type="slidenum">
              <a:rPr lang="en-US" smtClean="0"/>
              <a:t>2</a:t>
            </a:fld>
            <a:endParaRPr lang="en-US"/>
          </a:p>
        </p:txBody>
      </p:sp>
    </p:spTree>
    <p:extLst>
      <p:ext uri="{BB962C8B-B14F-4D97-AF65-F5344CB8AC3E}">
        <p14:creationId xmlns:p14="http://schemas.microsoft.com/office/powerpoint/2010/main" val="288600603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10F9E-0979-4C8E-BC74-25806C6B870B}" type="slidenum">
              <a:rPr lang="en-US" smtClean="0"/>
              <a:t>28</a:t>
            </a:fld>
            <a:endParaRPr lang="en-US"/>
          </a:p>
        </p:txBody>
      </p:sp>
    </p:spTree>
    <p:extLst>
      <p:ext uri="{BB962C8B-B14F-4D97-AF65-F5344CB8AC3E}">
        <p14:creationId xmlns:p14="http://schemas.microsoft.com/office/powerpoint/2010/main" val="312099919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10F9E-0979-4C8E-BC74-25806C6B870B}" type="slidenum">
              <a:rPr lang="en-US" smtClean="0"/>
              <a:t>29</a:t>
            </a:fld>
            <a:endParaRPr lang="en-US"/>
          </a:p>
        </p:txBody>
      </p:sp>
    </p:spTree>
    <p:extLst>
      <p:ext uri="{BB962C8B-B14F-4D97-AF65-F5344CB8AC3E}">
        <p14:creationId xmlns:p14="http://schemas.microsoft.com/office/powerpoint/2010/main" val="265054127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10F9E-0979-4C8E-BC74-25806C6B870B}" type="slidenum">
              <a:rPr lang="en-US" smtClean="0"/>
              <a:t>30</a:t>
            </a:fld>
            <a:endParaRPr lang="en-US"/>
          </a:p>
        </p:txBody>
      </p:sp>
    </p:spTree>
    <p:extLst>
      <p:ext uri="{BB962C8B-B14F-4D97-AF65-F5344CB8AC3E}">
        <p14:creationId xmlns:p14="http://schemas.microsoft.com/office/powerpoint/2010/main" val="206116636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10F9E-0979-4C8E-BC74-25806C6B870B}" type="slidenum">
              <a:rPr lang="en-US" smtClean="0"/>
              <a:t>31</a:t>
            </a:fld>
            <a:endParaRPr lang="en-US"/>
          </a:p>
        </p:txBody>
      </p:sp>
    </p:spTree>
    <p:extLst>
      <p:ext uri="{BB962C8B-B14F-4D97-AF65-F5344CB8AC3E}">
        <p14:creationId xmlns:p14="http://schemas.microsoft.com/office/powerpoint/2010/main" val="340791541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D46C0E5-5FD0-48D4-A8DC-243893429241}" type="slidenum">
              <a:rPr lang="en-US" smtClean="0"/>
              <a:t>35</a:t>
            </a:fld>
            <a:endParaRPr lang="en-US"/>
          </a:p>
        </p:txBody>
      </p:sp>
    </p:spTree>
    <p:extLst>
      <p:ext uri="{BB962C8B-B14F-4D97-AF65-F5344CB8AC3E}">
        <p14:creationId xmlns:p14="http://schemas.microsoft.com/office/powerpoint/2010/main" val="247393008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10F9E-0979-4C8E-BC74-25806C6B870B}" type="slidenum">
              <a:rPr lang="en-US" smtClean="0"/>
              <a:t>36</a:t>
            </a:fld>
            <a:endParaRPr lang="en-US"/>
          </a:p>
        </p:txBody>
      </p:sp>
    </p:spTree>
    <p:extLst>
      <p:ext uri="{BB962C8B-B14F-4D97-AF65-F5344CB8AC3E}">
        <p14:creationId xmlns:p14="http://schemas.microsoft.com/office/powerpoint/2010/main" val="220678772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10F9E-0979-4C8E-BC74-25806C6B870B}" type="slidenum">
              <a:rPr lang="en-US" smtClean="0"/>
              <a:t>37</a:t>
            </a:fld>
            <a:endParaRPr lang="en-US"/>
          </a:p>
        </p:txBody>
      </p:sp>
    </p:spTree>
    <p:extLst>
      <p:ext uri="{BB962C8B-B14F-4D97-AF65-F5344CB8AC3E}">
        <p14:creationId xmlns:p14="http://schemas.microsoft.com/office/powerpoint/2010/main" val="123486474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10F9E-0979-4C8E-BC74-25806C6B870B}" type="slidenum">
              <a:rPr lang="en-US" smtClean="0"/>
              <a:t>38</a:t>
            </a:fld>
            <a:endParaRPr lang="en-US"/>
          </a:p>
        </p:txBody>
      </p:sp>
    </p:spTree>
    <p:extLst>
      <p:ext uri="{BB962C8B-B14F-4D97-AF65-F5344CB8AC3E}">
        <p14:creationId xmlns:p14="http://schemas.microsoft.com/office/powerpoint/2010/main" val="194237152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10F9E-0979-4C8E-BC74-25806C6B870B}" type="slidenum">
              <a:rPr lang="en-US" smtClean="0"/>
              <a:t>39</a:t>
            </a:fld>
            <a:endParaRPr lang="en-US"/>
          </a:p>
        </p:txBody>
      </p:sp>
    </p:spTree>
    <p:extLst>
      <p:ext uri="{BB962C8B-B14F-4D97-AF65-F5344CB8AC3E}">
        <p14:creationId xmlns:p14="http://schemas.microsoft.com/office/powerpoint/2010/main" val="90005699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10F9E-0979-4C8E-BC74-25806C6B870B}" type="slidenum">
              <a:rPr lang="en-US" smtClean="0"/>
              <a:t>40</a:t>
            </a:fld>
            <a:endParaRPr lang="en-US"/>
          </a:p>
        </p:txBody>
      </p:sp>
    </p:spTree>
    <p:extLst>
      <p:ext uri="{BB962C8B-B14F-4D97-AF65-F5344CB8AC3E}">
        <p14:creationId xmlns:p14="http://schemas.microsoft.com/office/powerpoint/2010/main" val="28957393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46C0E5-5FD0-48D4-A8DC-243893429241}" type="slidenum">
              <a:rPr lang="en-US" smtClean="0"/>
              <a:t>7</a:t>
            </a:fld>
            <a:endParaRPr lang="en-US"/>
          </a:p>
        </p:txBody>
      </p:sp>
    </p:spTree>
    <p:extLst>
      <p:ext uri="{BB962C8B-B14F-4D97-AF65-F5344CB8AC3E}">
        <p14:creationId xmlns:p14="http://schemas.microsoft.com/office/powerpoint/2010/main" val="408955805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10F9E-0979-4C8E-BC74-25806C6B870B}" type="slidenum">
              <a:rPr lang="en-US" smtClean="0"/>
              <a:t>41</a:t>
            </a:fld>
            <a:endParaRPr lang="en-US"/>
          </a:p>
        </p:txBody>
      </p:sp>
    </p:spTree>
    <p:extLst>
      <p:ext uri="{BB962C8B-B14F-4D97-AF65-F5344CB8AC3E}">
        <p14:creationId xmlns:p14="http://schemas.microsoft.com/office/powerpoint/2010/main" val="45575989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10F9E-0979-4C8E-BC74-25806C6B870B}" type="slidenum">
              <a:rPr lang="en-US" smtClean="0"/>
              <a:t>42</a:t>
            </a:fld>
            <a:endParaRPr lang="en-US"/>
          </a:p>
        </p:txBody>
      </p:sp>
    </p:spTree>
    <p:extLst>
      <p:ext uri="{BB962C8B-B14F-4D97-AF65-F5344CB8AC3E}">
        <p14:creationId xmlns:p14="http://schemas.microsoft.com/office/powerpoint/2010/main" val="399867224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10F9E-0979-4C8E-BC74-25806C6B870B}" type="slidenum">
              <a:rPr lang="en-US" smtClean="0"/>
              <a:t>43</a:t>
            </a:fld>
            <a:endParaRPr lang="en-US"/>
          </a:p>
        </p:txBody>
      </p:sp>
    </p:spTree>
    <p:extLst>
      <p:ext uri="{BB962C8B-B14F-4D97-AF65-F5344CB8AC3E}">
        <p14:creationId xmlns:p14="http://schemas.microsoft.com/office/powerpoint/2010/main" val="194404974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44</a:t>
            </a:fld>
            <a:endParaRPr lang="en-US"/>
          </a:p>
        </p:txBody>
      </p:sp>
    </p:spTree>
    <p:extLst>
      <p:ext uri="{BB962C8B-B14F-4D97-AF65-F5344CB8AC3E}">
        <p14:creationId xmlns:p14="http://schemas.microsoft.com/office/powerpoint/2010/main" val="51616317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56</a:t>
            </a:fld>
            <a:endParaRPr lang="en-US"/>
          </a:p>
        </p:txBody>
      </p:sp>
    </p:spTree>
    <p:extLst>
      <p:ext uri="{BB962C8B-B14F-4D97-AF65-F5344CB8AC3E}">
        <p14:creationId xmlns:p14="http://schemas.microsoft.com/office/powerpoint/2010/main" val="324109378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57</a:t>
            </a:fld>
            <a:endParaRPr lang="en-US"/>
          </a:p>
        </p:txBody>
      </p:sp>
    </p:spTree>
    <p:extLst>
      <p:ext uri="{BB962C8B-B14F-4D97-AF65-F5344CB8AC3E}">
        <p14:creationId xmlns:p14="http://schemas.microsoft.com/office/powerpoint/2010/main" val="145054439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58</a:t>
            </a:fld>
            <a:endParaRPr lang="en-US"/>
          </a:p>
        </p:txBody>
      </p:sp>
    </p:spTree>
    <p:extLst>
      <p:ext uri="{BB962C8B-B14F-4D97-AF65-F5344CB8AC3E}">
        <p14:creationId xmlns:p14="http://schemas.microsoft.com/office/powerpoint/2010/main" val="398079770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60</a:t>
            </a:fld>
            <a:endParaRPr lang="en-US"/>
          </a:p>
        </p:txBody>
      </p:sp>
    </p:spTree>
    <p:extLst>
      <p:ext uri="{BB962C8B-B14F-4D97-AF65-F5344CB8AC3E}">
        <p14:creationId xmlns:p14="http://schemas.microsoft.com/office/powerpoint/2010/main" val="72823603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61</a:t>
            </a:fld>
            <a:endParaRPr lang="en-US"/>
          </a:p>
        </p:txBody>
      </p:sp>
    </p:spTree>
    <p:extLst>
      <p:ext uri="{BB962C8B-B14F-4D97-AF65-F5344CB8AC3E}">
        <p14:creationId xmlns:p14="http://schemas.microsoft.com/office/powerpoint/2010/main" val="358788088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62</a:t>
            </a:fld>
            <a:endParaRPr lang="en-US"/>
          </a:p>
        </p:txBody>
      </p:sp>
    </p:spTree>
    <p:extLst>
      <p:ext uri="{BB962C8B-B14F-4D97-AF65-F5344CB8AC3E}">
        <p14:creationId xmlns:p14="http://schemas.microsoft.com/office/powerpoint/2010/main" val="8278302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10F9E-0979-4C8E-BC74-25806C6B870B}" type="slidenum">
              <a:rPr lang="en-US" smtClean="0"/>
              <a:t>8</a:t>
            </a:fld>
            <a:endParaRPr lang="en-US"/>
          </a:p>
        </p:txBody>
      </p:sp>
    </p:spTree>
    <p:extLst>
      <p:ext uri="{BB962C8B-B14F-4D97-AF65-F5344CB8AC3E}">
        <p14:creationId xmlns:p14="http://schemas.microsoft.com/office/powerpoint/2010/main" val="287226371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Rot="1" noChangeAspect="1" noTextEdit="1"/>
          </p:cNvSpPr>
          <p:nvPr>
            <p:ph type="sldImg"/>
          </p:nvPr>
        </p:nvSpPr>
        <p:spPr bwMode="auto">
          <a:noFill/>
          <a:ln>
            <a:solidFill>
              <a:srgbClr val="000000"/>
            </a:solidFill>
            <a:miter lim="800000"/>
            <a:headEnd/>
            <a:tailEnd/>
          </a:ln>
        </p:spPr>
      </p:sp>
      <p:sp>
        <p:nvSpPr>
          <p:cNvPr id="17411" name="Rectangle 3"/>
          <p:cNvSpPr>
            <a:spLocks noGrp="1"/>
          </p:cNvSpPr>
          <p:nvPr>
            <p:ph type="body" idx="1"/>
          </p:nvPr>
        </p:nvSpPr>
        <p:spPr bwMode="auto">
          <a:noFill/>
        </p:spPr>
        <p:txBody>
          <a:bodyPr wrap="square" numCol="1" anchor="t" anchorCtr="0" compatLnSpc="1">
            <a:prstTxWarp prst="textNoShape">
              <a:avLst/>
            </a:prstTxWarp>
          </a:bodyPr>
          <a:lstStyle/>
          <a:p>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10F9E-0979-4C8E-BC74-25806C6B870B}" type="slidenum">
              <a:rPr lang="en-US" smtClean="0"/>
              <a:t>11</a:t>
            </a:fld>
            <a:endParaRPr lang="en-US"/>
          </a:p>
        </p:txBody>
      </p:sp>
    </p:spTree>
    <p:extLst>
      <p:ext uri="{BB962C8B-B14F-4D97-AF65-F5344CB8AC3E}">
        <p14:creationId xmlns:p14="http://schemas.microsoft.com/office/powerpoint/2010/main" val="8119388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10F9E-0979-4C8E-BC74-25806C6B870B}" type="slidenum">
              <a:rPr lang="en-US" smtClean="0"/>
              <a:t>12</a:t>
            </a:fld>
            <a:endParaRPr lang="en-US"/>
          </a:p>
        </p:txBody>
      </p:sp>
    </p:spTree>
    <p:extLst>
      <p:ext uri="{BB962C8B-B14F-4D97-AF65-F5344CB8AC3E}">
        <p14:creationId xmlns:p14="http://schemas.microsoft.com/office/powerpoint/2010/main" val="15485905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10F9E-0979-4C8E-BC74-25806C6B870B}" type="slidenum">
              <a:rPr lang="en-US" smtClean="0"/>
              <a:t>13</a:t>
            </a:fld>
            <a:endParaRPr lang="en-US"/>
          </a:p>
        </p:txBody>
      </p:sp>
    </p:spTree>
    <p:extLst>
      <p:ext uri="{BB962C8B-B14F-4D97-AF65-F5344CB8AC3E}">
        <p14:creationId xmlns:p14="http://schemas.microsoft.com/office/powerpoint/2010/main" val="4516414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10F9E-0979-4C8E-BC74-25806C6B870B}" type="slidenum">
              <a:rPr lang="en-US" smtClean="0"/>
              <a:t>14</a:t>
            </a:fld>
            <a:endParaRPr lang="en-US"/>
          </a:p>
        </p:txBody>
      </p:sp>
    </p:spTree>
    <p:extLst>
      <p:ext uri="{BB962C8B-B14F-4D97-AF65-F5344CB8AC3E}">
        <p14:creationId xmlns:p14="http://schemas.microsoft.com/office/powerpoint/2010/main" val="34005615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10F9E-0979-4C8E-BC74-25806C6B870B}" type="slidenum">
              <a:rPr lang="en-US" smtClean="0"/>
              <a:t>15</a:t>
            </a:fld>
            <a:endParaRPr lang="en-US"/>
          </a:p>
        </p:txBody>
      </p:sp>
    </p:spTree>
    <p:extLst>
      <p:ext uri="{BB962C8B-B14F-4D97-AF65-F5344CB8AC3E}">
        <p14:creationId xmlns:p14="http://schemas.microsoft.com/office/powerpoint/2010/main" val="374270204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988598"/>
            <a:ext cx="9144000" cy="1521364"/>
          </a:xfrm>
          <a:solidFill>
            <a:schemeClr val="accent2"/>
          </a:solidFill>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227414"/>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10" name="TextBox 9"/>
          <p:cNvSpPr txBox="1"/>
          <p:nvPr userDrawn="1"/>
        </p:nvSpPr>
        <p:spPr>
          <a:xfrm>
            <a:off x="0" y="6461294"/>
            <a:ext cx="12192000" cy="403934"/>
          </a:xfrm>
          <a:prstGeom prst="rect">
            <a:avLst/>
          </a:prstGeom>
          <a:solidFill>
            <a:schemeClr val="accent2"/>
          </a:solidFill>
        </p:spPr>
        <p:txBody>
          <a:bodyPr wrap="square" rtlCol="0">
            <a:spAutoFit/>
          </a:bodyPr>
          <a:lstStyle/>
          <a:p>
            <a:endParaRPr lang="en-US"/>
          </a:p>
        </p:txBody>
      </p:sp>
      <p:pic>
        <p:nvPicPr>
          <p:cNvPr id="9" name="Picture 2" descr="NET Exceptions - System.Data.ObjectNotFoundException">
            <a:extLst>
              <a:ext uri="{FF2B5EF4-FFF2-40B4-BE49-F238E27FC236}">
                <a16:creationId xmlns:a16="http://schemas.microsoft.com/office/drawing/2014/main" id="{0E34F79C-EF24-43DE-BD57-B4D9A321B701}"/>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277178" y="0"/>
            <a:ext cx="1953088" cy="781235"/>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
            <a:extLst>
              <a:ext uri="{FF2B5EF4-FFF2-40B4-BE49-F238E27FC236}">
                <a16:creationId xmlns:a16="http://schemas.microsoft.com/office/drawing/2014/main" id="{7B940385-AA87-4844-88A2-440B6F604A02}"/>
              </a:ext>
            </a:extLst>
          </p:cNvPr>
          <p:cNvPicPr>
            <a:picLocks noChangeAspect="1" noChangeArrowheads="1"/>
          </p:cNvPicPr>
          <p:nvPr userDrawn="1"/>
        </p:nvPicPr>
        <p:blipFill>
          <a:blip r:embed="rId3"/>
          <a:srcRect/>
          <a:stretch>
            <a:fillRect/>
          </a:stretch>
        </p:blipFill>
        <p:spPr bwMode="auto">
          <a:xfrm>
            <a:off x="45757" y="25370"/>
            <a:ext cx="2078984" cy="575433"/>
          </a:xfrm>
          <a:prstGeom prst="rect">
            <a:avLst/>
          </a:prstGeom>
          <a:noFill/>
          <a:ln w="9525">
            <a:noFill/>
            <a:miter lim="800000"/>
            <a:headEnd/>
            <a:tailEnd/>
          </a:ln>
        </p:spPr>
      </p:pic>
    </p:spTree>
    <p:extLst>
      <p:ext uri="{BB962C8B-B14F-4D97-AF65-F5344CB8AC3E}">
        <p14:creationId xmlns:p14="http://schemas.microsoft.com/office/powerpoint/2010/main" val="12095516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E53B2DE-3060-4CA5-8D9B-E6A57D22F488}" type="datetime1">
              <a:rPr lang="en-US" smtClean="0"/>
              <a:t>4/8/2024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32204434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BC11E05-B59A-497D-8732-31C628F30D1D}" type="datetime1">
              <a:rPr lang="en-US" smtClean="0"/>
              <a:t>4/8/2024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28255953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extBox 7"/>
          <p:cNvSpPr txBox="1"/>
          <p:nvPr userDrawn="1"/>
        </p:nvSpPr>
        <p:spPr>
          <a:xfrm>
            <a:off x="0" y="6461294"/>
            <a:ext cx="12192000" cy="403934"/>
          </a:xfrm>
          <a:prstGeom prst="rect">
            <a:avLst/>
          </a:prstGeom>
          <a:solidFill>
            <a:schemeClr val="accent2"/>
          </a:solidFill>
        </p:spPr>
        <p:txBody>
          <a:bodyPr wrap="square" rtlCol="0">
            <a:spAutoFit/>
          </a:bodyPr>
          <a:lstStyle/>
          <a:p>
            <a:endParaRPr lang="en-US"/>
          </a:p>
        </p:txBody>
      </p:sp>
      <p:sp>
        <p:nvSpPr>
          <p:cNvPr id="2" name="Title 1"/>
          <p:cNvSpPr>
            <a:spLocks noGrp="1"/>
          </p:cNvSpPr>
          <p:nvPr>
            <p:ph type="title"/>
          </p:nvPr>
        </p:nvSpPr>
        <p:spPr>
          <a:xfrm>
            <a:off x="311727" y="620208"/>
            <a:ext cx="10515600" cy="575433"/>
          </a:xfrm>
          <a:solidFill>
            <a:schemeClr val="bg1"/>
          </a:solidFill>
        </p:spPr>
        <p:txBody>
          <a:bodyPr/>
          <a:lstStyle/>
          <a:p>
            <a:r>
              <a:rPr lang="en-US" dirty="0"/>
              <a:t>Click to edit Master title style</a:t>
            </a:r>
          </a:p>
        </p:txBody>
      </p:sp>
      <p:sp>
        <p:nvSpPr>
          <p:cNvPr id="3" name="Content Placeholder 2"/>
          <p:cNvSpPr>
            <a:spLocks noGrp="1"/>
          </p:cNvSpPr>
          <p:nvPr>
            <p:ph idx="1"/>
          </p:nvPr>
        </p:nvSpPr>
        <p:spPr>
          <a:xfrm>
            <a:off x="838200" y="1535811"/>
            <a:ext cx="10515600" cy="4351338"/>
          </a:xfrm>
        </p:spPr>
        <p:txBody>
          <a:bodyPr/>
          <a:lstStyle>
            <a:lvl1pPr>
              <a:defRPr sz="2600"/>
            </a:lvl1pPr>
            <a:lvl2pPr>
              <a:defRPr sz="2300"/>
            </a:lvl2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838200" y="6480699"/>
            <a:ext cx="2743200" cy="365125"/>
          </a:xfrm>
        </p:spPr>
        <p:txBody>
          <a:bodyPr/>
          <a:lstStyle>
            <a:lvl1pPr>
              <a:defRPr>
                <a:solidFill>
                  <a:schemeClr val="tx1"/>
                </a:solidFill>
              </a:defRPr>
            </a:lvl1pPr>
          </a:lstStyle>
          <a:p>
            <a:fld id="{9219A2EF-C045-4735-AA5F-0081D02EE198}" type="datetime1">
              <a:rPr lang="en-US" smtClean="0"/>
              <a:t>4/8/2024</a:t>
            </a:fld>
            <a:endParaRPr lang="en-US" dirty="0"/>
          </a:p>
        </p:txBody>
      </p:sp>
      <p:sp>
        <p:nvSpPr>
          <p:cNvPr id="6" name="Slide Number Placeholder 5"/>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a:t>
            </a:fld>
            <a:endParaRPr lang="en-US" dirty="0"/>
          </a:p>
        </p:txBody>
      </p:sp>
      <p:sp>
        <p:nvSpPr>
          <p:cNvPr id="13" name="TextBox 12"/>
          <p:cNvSpPr txBox="1"/>
          <p:nvPr userDrawn="1"/>
        </p:nvSpPr>
        <p:spPr>
          <a:xfrm>
            <a:off x="1" y="600803"/>
            <a:ext cx="207390" cy="973473"/>
          </a:xfrm>
          <a:prstGeom prst="rect">
            <a:avLst/>
          </a:prstGeom>
          <a:solidFill>
            <a:srgbClr val="F4AF80"/>
          </a:solidFill>
        </p:spPr>
        <p:txBody>
          <a:bodyPr wrap="square" rtlCol="0">
            <a:spAutoFit/>
          </a:bodyPr>
          <a:lstStyle/>
          <a:p>
            <a:endParaRPr lang="en-US"/>
          </a:p>
        </p:txBody>
      </p:sp>
      <p:pic>
        <p:nvPicPr>
          <p:cNvPr id="10" name="Picture 2" descr="NET Exceptions - System.Data.ObjectNotFoundException">
            <a:extLst>
              <a:ext uri="{FF2B5EF4-FFF2-40B4-BE49-F238E27FC236}">
                <a16:creationId xmlns:a16="http://schemas.microsoft.com/office/drawing/2014/main" id="{3B7C805C-C49E-470D-A3F6-88B774BFE7AE}"/>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277178" y="0"/>
            <a:ext cx="1953088" cy="781235"/>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
            <a:extLst>
              <a:ext uri="{FF2B5EF4-FFF2-40B4-BE49-F238E27FC236}">
                <a16:creationId xmlns:a16="http://schemas.microsoft.com/office/drawing/2014/main" id="{DB78142D-6D48-48A2-83B1-5FBEEEEC0974}"/>
              </a:ext>
            </a:extLst>
          </p:cNvPr>
          <p:cNvPicPr>
            <a:picLocks noChangeAspect="1" noChangeArrowheads="1"/>
          </p:cNvPicPr>
          <p:nvPr userDrawn="1"/>
        </p:nvPicPr>
        <p:blipFill>
          <a:blip r:embed="rId3"/>
          <a:srcRect/>
          <a:stretch>
            <a:fillRect/>
          </a:stretch>
        </p:blipFill>
        <p:spPr bwMode="auto">
          <a:xfrm>
            <a:off x="45757" y="25370"/>
            <a:ext cx="2078984" cy="575433"/>
          </a:xfrm>
          <a:prstGeom prst="rect">
            <a:avLst/>
          </a:prstGeom>
          <a:noFill/>
          <a:ln w="9525">
            <a:noFill/>
            <a:miter lim="800000"/>
            <a:headEnd/>
            <a:tailEnd/>
          </a:ln>
        </p:spPr>
      </p:pic>
    </p:spTree>
    <p:extLst>
      <p:ext uri="{BB962C8B-B14F-4D97-AF65-F5344CB8AC3E}">
        <p14:creationId xmlns:p14="http://schemas.microsoft.com/office/powerpoint/2010/main" val="23622277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293C304-2D43-4D17-838D-E632E3316D51}" type="datetime1">
              <a:rPr lang="en-US" smtClean="0"/>
              <a:t>4/8/2024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2990805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2C83C1D-51EC-4542-AE95-08810F5F69CC}" type="datetime1">
              <a:rPr lang="en-US" smtClean="0"/>
              <a:t>4/8/2024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41011258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8FBC935-1F3B-444D-8D93-5D948D1E8F87}" type="datetime1">
              <a:rPr lang="en-US" smtClean="0"/>
              <a:t>4/8/2024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9330549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B86C205-A15A-47CD-80F3-4F1FA6EAB170}" type="datetime1">
              <a:rPr lang="en-US" smtClean="0"/>
              <a:t>4/8/2024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36231305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41EC286-12CA-4EB7-8769-98911882365D}" type="datetime1">
              <a:rPr lang="en-US" smtClean="0"/>
              <a:t>4/8/2024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33204446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4E307EA-EC04-4323-B436-EB0FA55D4C99}" type="datetime1">
              <a:rPr lang="en-US" smtClean="0"/>
              <a:t>4/8/2024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15110758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DE805A7-961C-44F7-836A-D9FFBDF94146}" type="datetime1">
              <a:rPr lang="en-US" smtClean="0"/>
              <a:t>4/8/2024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22411777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5413671-66F6-475A-AF40-52EEF8CEC266}" type="datetime1">
              <a:rPr lang="en-US" smtClean="0"/>
              <a:t>4/8/2024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691216-F62E-4FB8-B968-3BF60F6CBEA2}" type="slidenum">
              <a:rPr lang="en-US" smtClean="0"/>
              <a:t>‹#›</a:t>
            </a:fld>
            <a:endParaRPr lang="en-US"/>
          </a:p>
        </p:txBody>
      </p:sp>
    </p:spTree>
    <p:extLst>
      <p:ext uri="{BB962C8B-B14F-4D97-AF65-F5344CB8AC3E}">
        <p14:creationId xmlns:p14="http://schemas.microsoft.com/office/powerpoint/2010/main" val="13047846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3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3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3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3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4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53.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48.png"/></Relationships>
</file>

<file path=ppt/slides/_rels/slide61.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50.png"/></Relationships>
</file>

<file path=ppt/slides/_rels/slide62.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39.xml"/><Relationship Id="rId1" Type="http://schemas.openxmlformats.org/officeDocument/2006/relationships/slideLayout" Target="../slideLayouts/slideLayout2.xml"/><Relationship Id="rId4" Type="http://schemas.openxmlformats.org/officeDocument/2006/relationships/image" Target="../media/image52.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hyperlink" Target="http://www.nuget.org/packages/Microsoft.EntityFrameworkCore.InMemory" TargetMode="External"/><Relationship Id="rId3" Type="http://schemas.openxmlformats.org/officeDocument/2006/relationships/hyperlink" Target="http://www.nuget.org/packages/Microsoft.EntityFrameworkCore.SqlServer" TargetMode="External"/><Relationship Id="rId7" Type="http://schemas.openxmlformats.org/officeDocument/2006/relationships/hyperlink" Target="http://www.nuget.org/packages/Oracle.ManagedDataAccess.Core"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hyperlink" Target="http://www.nuget.org/packages/Microsoft.EntityFrameworkCore.Sqlite" TargetMode="External"/><Relationship Id="rId5" Type="http://schemas.openxmlformats.org/officeDocument/2006/relationships/hyperlink" Target="http://www.nuget.org/packages/Npgsql.%20EntityFrameworkCore.PostgreSQL" TargetMode="External"/><Relationship Id="rId4" Type="http://schemas.openxmlformats.org/officeDocument/2006/relationships/hyperlink" Target="http://www.nuget.org/packages/MySQL.Data.EntityFrameworkCore" TargetMode="External"/><Relationship Id="rId9" Type="http://schemas.openxmlformats.org/officeDocument/2006/relationships/hyperlink" Target="https://docs.microsoft.com/en-us/ef/core/providers/"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25214" y="2241458"/>
            <a:ext cx="10825656" cy="1774360"/>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chor="ctr">
            <a:normAutofit/>
          </a:bodyPr>
          <a:lstStyle/>
          <a:p>
            <a:r xmlns:a="http://schemas.openxmlformats.org/drawingml/2006/main">
              <a:rPr lang="vi" altLang="ko-KR" sz="4400" b="1">
                <a:latin typeface="Arial" panose="020B0604020202020204" pitchFamily="34" charset="0"/>
                <a:cs typeface="Arial" panose="020B0604020202020204" pitchFamily="34" charset="0"/>
              </a:rPr>
              <a:t> </a:t>
            </a:r>
            <a:r xmlns:a="http://schemas.openxmlformats.org/drawingml/2006/main">
              <a:rPr lang="vi" altLang="ko-KR" sz="4400" b="1">
                <a:solidFill>
                  <a:schemeClr val="accent2"/>
                </a:solidFill>
                <a:latin typeface="Arial" panose="020B0604020202020204" pitchFamily="34" charset="0"/>
                <a:cs typeface="Arial" panose="020B0604020202020204" pitchFamily="34" charset="0"/>
              </a:rPr>
              <a:t>Làm việc với cơ sở dữ liệu bằng </a:t>
            </a:r>
            <a:br xmlns:a="http://schemas.openxmlformats.org/drawingml/2006/main">
              <a:rPr lang="en-US" altLang="ko-KR" sz="4400" b="1">
                <a:solidFill>
                  <a:schemeClr val="accent2"/>
                </a:solidFill>
                <a:latin typeface="Arial" panose="020B0604020202020204" pitchFamily="34" charset="0"/>
                <a:cs typeface="Arial" panose="020B0604020202020204" pitchFamily="34" charset="0"/>
              </a:rPr>
            </a:br>
            <a:r xmlns:a="http://schemas.openxmlformats.org/drawingml/2006/main">
              <a:rPr lang="vi" altLang="ko-KR" sz="4400" b="1">
                <a:solidFill>
                  <a:schemeClr val="accent2"/>
                </a:solidFill>
                <a:latin typeface="Arial" panose="020B0604020202020204" pitchFamily="34" charset="0"/>
                <a:cs typeface="Arial" panose="020B0604020202020204" pitchFamily="34" charset="0"/>
              </a:rPr>
              <a:t>Entity Framework Core</a:t>
            </a:r>
            <a:endParaRPr xmlns:a="http://schemas.openxmlformats.org/drawingml/2006/main" lang="en-US" sz="4400" b="1" dirty="0">
              <a:solidFill>
                <a:schemeClr val="accent2"/>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753910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E4DE66D0-4C65-4C9F-BB18-9CC269390770}"/>
              </a:ext>
            </a:extLst>
          </p:cNvPr>
          <p:cNvSpPr>
            <a:spLocks noGrp="1"/>
          </p:cNvSpPr>
          <p:nvPr>
            <p:ph type="sldNum" sz="quarter" idx="12"/>
          </p:nvPr>
        </p:nvSpPr>
        <p:spPr/>
        <p:txBody>
          <a:bodyPr/>
          <a:lstStyle/>
          <a:p>
            <a:fld id="{CC0149FD-98BB-4821-915B-09C9BFE4B727}" type="slidenum">
              <a:rPr lang="en-US" smtClean="0"/>
              <a:pPr/>
              <a:t>10</a:t>
            </a:fld>
            <a:endParaRPr lang="en-US" dirty="0"/>
          </a:p>
        </p:txBody>
      </p:sp>
      <p:graphicFrame>
        <p:nvGraphicFramePr>
          <p:cNvPr id="9" name="Table 8">
            <a:extLst>
              <a:ext uri="{FF2B5EF4-FFF2-40B4-BE49-F238E27FC236}">
                <a16:creationId xmlns:a16="http://schemas.microsoft.com/office/drawing/2014/main" id="{9FE589E7-B9E0-48D3-B72E-2E644BAF50D6}"/>
              </a:ext>
            </a:extLst>
          </p:cNvPr>
          <p:cNvGraphicFramePr>
            <a:graphicFrameLocks noGrp="1"/>
          </p:cNvGraphicFramePr>
          <p:nvPr>
            <p:extLst>
              <p:ext uri="{D42A27DB-BD31-4B8C-83A1-F6EECF244321}">
                <p14:modId xmlns:p14="http://schemas.microsoft.com/office/powerpoint/2010/main" val="2259771938"/>
              </p:ext>
            </p:extLst>
          </p:nvPr>
        </p:nvGraphicFramePr>
        <p:xfrm>
          <a:off x="195948" y="2152110"/>
          <a:ext cx="11733293" cy="4263772"/>
        </p:xfrm>
        <a:graphic>
          <a:graphicData uri="http://schemas.openxmlformats.org/drawingml/2006/table">
            <a:tbl>
              <a:tblPr firstRow="1" firstCol="1" bandRow="1"/>
              <a:tblGrid>
                <a:gridCol w="5065771">
                  <a:extLst>
                    <a:ext uri="{9D8B030D-6E8A-4147-A177-3AD203B41FA5}">
                      <a16:colId xmlns:a16="http://schemas.microsoft.com/office/drawing/2014/main" val="3949629544"/>
                    </a:ext>
                  </a:extLst>
                </a:gridCol>
                <a:gridCol w="6667522">
                  <a:extLst>
                    <a:ext uri="{9D8B030D-6E8A-4147-A177-3AD203B41FA5}">
                      <a16:colId xmlns:a16="http://schemas.microsoft.com/office/drawing/2014/main" val="95503329"/>
                    </a:ext>
                  </a:extLst>
                </a:gridCol>
              </a:tblGrid>
              <a:tr h="570069">
                <a:tc>
                  <a:txBody>
                    <a:bodyPr/>
                    <a:lstStyle/>
                    <a:p>
                      <a:pPr xmlns:a="http://schemas.openxmlformats.org/drawingml/2006/main" marL="0" marR="0">
                        <a:lnSpc>
                          <a:spcPct val="107000"/>
                        </a:lnSpc>
                        <a:spcBef>
                          <a:spcPts val="0"/>
                        </a:spcBef>
                        <a:spcAft>
                          <a:spcPts val="0"/>
                        </a:spcAft>
                      </a:pPr>
                      <a:r xmlns:a="http://schemas.openxmlformats.org/drawingml/2006/main">
                        <a:rPr lang="vi" sz="2600" b="1">
                          <a:solidFill>
                            <a:srgbClr val="FFFFFF"/>
                          </a:solidFill>
                          <a:effectLst/>
                          <a:latin typeface="+mj-lt"/>
                          <a:ea typeface="Times New Roman" panose="02020603050405020304" pitchFamily="18" charset="0"/>
                          <a:cs typeface="Times New Roman" panose="02020603050405020304" pitchFamily="18" charset="0"/>
                        </a:rPr>
                        <a:t>Cơ sở dữ liệu</a:t>
                      </a:r>
                      <a:endParaRPr xmlns:a="http://schemas.openxmlformats.org/drawingml/2006/main" lang="en-US" sz="2600">
                        <a:effectLst/>
                        <a:latin typeface="+mj-lt"/>
                        <a:ea typeface="Calibri" panose="020F0502020204030204" pitchFamily="34" charset="0"/>
                        <a:cs typeface="Times New Roman" panose="02020603050405020304" pitchFamily="18" charset="0"/>
                      </a:endParaRPr>
                    </a:p>
                  </a:txBody>
                  <a:tcPr marL="68580" marR="68580" marT="0" marB="0">
                    <a:lnL w="12700" cap="flat" cmpd="sng" algn="ctr">
                      <a:solidFill>
                        <a:srgbClr val="5B9BD5"/>
                      </a:solidFill>
                      <a:prstDash val="solid"/>
                      <a:round/>
                      <a:headEnd type="none" w="med" len="med"/>
                      <a:tailEnd type="none" w="med" len="med"/>
                    </a:lnL>
                    <a:lnR>
                      <a:noFill/>
                    </a:lnR>
                    <a:lnT w="12700" cap="flat" cmpd="sng" algn="ctr">
                      <a:solidFill>
                        <a:srgbClr val="5B9BD5"/>
                      </a:solidFill>
                      <a:prstDash val="solid"/>
                      <a:round/>
                      <a:headEnd type="none" w="med" len="med"/>
                      <a:tailEnd type="none" w="med" len="med"/>
                    </a:lnT>
                    <a:lnB w="12700" cap="flat" cmpd="sng" algn="ctr">
                      <a:solidFill>
                        <a:srgbClr val="5B9BD5"/>
                      </a:solidFill>
                      <a:prstDash val="solid"/>
                      <a:round/>
                      <a:headEnd type="none" w="med" len="med"/>
                      <a:tailEnd type="none" w="med" len="med"/>
                    </a:lnB>
                    <a:solidFill>
                      <a:srgbClr val="5B9BD5"/>
                    </a:solidFill>
                  </a:tcPr>
                </a:tc>
                <a:tc>
                  <a:txBody>
                    <a:bodyPr/>
                    <a:lstStyle/>
                    <a:p>
                      <a:pPr xmlns:a="http://schemas.openxmlformats.org/drawingml/2006/main" marL="0" marR="0">
                        <a:lnSpc>
                          <a:spcPct val="107000"/>
                        </a:lnSpc>
                        <a:spcBef>
                          <a:spcPts val="0"/>
                        </a:spcBef>
                        <a:spcAft>
                          <a:spcPts val="0"/>
                        </a:spcAft>
                      </a:pPr>
                      <a:r xmlns:a="http://schemas.openxmlformats.org/drawingml/2006/main">
                        <a:rPr lang="vi" sz="2600" b="1" kern="1200">
                          <a:solidFill>
                            <a:srgbClr val="FFFFFF"/>
                          </a:solidFill>
                          <a:effectLst/>
                          <a:latin typeface="+mj-lt"/>
                          <a:cs typeface="Times New Roman" panose="02020603050405020304" pitchFamily="18" charset="0"/>
                        </a:rPr>
                        <a:t>Tên gói NuGet</a:t>
                      </a:r>
                      <a:endParaRPr xmlns:a="http://schemas.openxmlformats.org/drawingml/2006/main" lang="en-US" sz="2600" b="1" kern="1200">
                        <a:solidFill>
                          <a:srgbClr val="FFFFFF"/>
                        </a:solidFill>
                        <a:effectLst/>
                        <a:latin typeface="+mj-lt"/>
                        <a:ea typeface="Calibri" panose="020F0502020204030204" pitchFamily="34" charset="0"/>
                        <a:cs typeface="Times New Roman" panose="02020603050405020304" pitchFamily="18" charset="0"/>
                      </a:endParaRPr>
                    </a:p>
                  </a:txBody>
                  <a:tcPr marL="68580" marR="68580" marT="0" marB="0">
                    <a:lnL>
                      <a:noFill/>
                    </a:lnL>
                    <a:lnR w="12700" cap="flat" cmpd="sng" algn="ctr">
                      <a:solidFill>
                        <a:srgbClr val="5B9BD5"/>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5B9BD5"/>
                      </a:solidFill>
                      <a:prstDash val="solid"/>
                      <a:round/>
                      <a:headEnd type="none" w="med" len="med"/>
                      <a:tailEnd type="none" w="med" len="med"/>
                    </a:lnB>
                    <a:solidFill>
                      <a:srgbClr val="5B9BD5"/>
                    </a:solidFill>
                  </a:tcPr>
                </a:tc>
                <a:extLst>
                  <a:ext uri="{0D108BD9-81ED-4DB2-BD59-A6C34878D82A}">
                    <a16:rowId xmlns:a16="http://schemas.microsoft.com/office/drawing/2014/main" val="3496399579"/>
                  </a:ext>
                </a:extLst>
              </a:tr>
              <a:tr h="600613">
                <a:tc>
                  <a:txBody>
                    <a:bodyPr/>
                    <a:lstStyle/>
                    <a:p>
                      <a:pPr xmlns:a="http://schemas.openxmlformats.org/drawingml/2006/main" marL="0" marR="0" algn="l" defTabSz="914400" rtl="0" eaLnBrk="1" latinLnBrk="0" hangingPunct="1">
                        <a:lnSpc>
                          <a:spcPct val="107000"/>
                        </a:lnSpc>
                        <a:spcBef>
                          <a:spcPts val="0"/>
                        </a:spcBef>
                        <a:spcAft>
                          <a:spcPts val="0"/>
                        </a:spcAft>
                      </a:pPr>
                      <a:r xmlns:a="http://schemas.openxmlformats.org/drawingml/2006/main">
                        <a:rPr lang="vi" sz="2300"/>
                        <a:t>Microsoft SQL Server 2012 trở lên</a:t>
                      </a:r>
                      <a:endParaRPr xmlns:a="http://schemas.openxmlformats.org/drawingml/2006/main" lang="en-US" sz="2300" b="1" kern="1200">
                        <a:solidFill>
                          <a:srgbClr val="171717"/>
                        </a:solidFill>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pPr xmlns:a="http://schemas.openxmlformats.org/drawingml/2006/main" marL="0" marR="0" algn="l" defTabSz="914400" rtl="0" eaLnBrk="1" latinLnBrk="0" hangingPunct="1">
                        <a:lnSpc>
                          <a:spcPct val="107000"/>
                        </a:lnSpc>
                        <a:spcBef>
                          <a:spcPts val="0"/>
                        </a:spcBef>
                        <a:spcAft>
                          <a:spcPts val="0"/>
                        </a:spcAft>
                      </a:pPr>
                      <a:r xmlns:a="http://schemas.openxmlformats.org/drawingml/2006/main">
                        <a:rPr lang="vi" sz="2300" dirty="0" err="1">
                          <a:solidFill>
                            <a:schemeClr val="tx1"/>
                          </a:solidFill>
                        </a:rPr>
                        <a:t>Microsoft.EntityFrameworkCore.SqlServer</a:t>
                      </a:r>
                      <a:endParaRPr xmlns:a="http://schemas.openxmlformats.org/drawingml/2006/main" lang="en-US" sz="2300" b="1" kern="12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extLst>
                  <a:ext uri="{0D108BD9-81ED-4DB2-BD59-A6C34878D82A}">
                    <a16:rowId xmlns:a16="http://schemas.microsoft.com/office/drawing/2014/main" val="3064862548"/>
                  </a:ext>
                </a:extLst>
              </a:tr>
              <a:tr h="626382">
                <a:tc>
                  <a:txBody>
                    <a:bodyPr/>
                    <a:lstStyle/>
                    <a:p>
                      <a:pPr xmlns:a="http://schemas.openxmlformats.org/drawingml/2006/main" marL="0" marR="0" algn="l" defTabSz="914400" rtl="0" eaLnBrk="1" latinLnBrk="0" hangingPunct="1">
                        <a:lnSpc>
                          <a:spcPct val="107000"/>
                        </a:lnSpc>
                        <a:spcBef>
                          <a:spcPts val="0"/>
                        </a:spcBef>
                        <a:spcAft>
                          <a:spcPts val="0"/>
                        </a:spcAft>
                      </a:pPr>
                      <a:r xmlns:a="http://schemas.openxmlformats.org/drawingml/2006/main">
                        <a:rPr lang="vi" sz="2300"/>
                        <a:t>SQLite 3.7 trở lên</a:t>
                      </a:r>
                      <a:endParaRPr xmlns:a="http://schemas.openxmlformats.org/drawingml/2006/main" lang="en-US" sz="2300" b="1" kern="1200">
                        <a:solidFill>
                          <a:srgbClr val="171717"/>
                        </a:solidFill>
                        <a:effectLst/>
                        <a:latin typeface="Arial" panose="020B0604020202020204" pitchFamily="34" charset="0"/>
                        <a:ea typeface="+mn-ea"/>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xmlns:a="http://schemas.openxmlformats.org/drawingml/2006/main" marL="0" marR="0">
                        <a:lnSpc>
                          <a:spcPct val="107000"/>
                        </a:lnSpc>
                        <a:spcBef>
                          <a:spcPts val="0"/>
                        </a:spcBef>
                        <a:spcAft>
                          <a:spcPts val="0"/>
                        </a:spcAft>
                      </a:pPr>
                      <a:r xmlns:a="http://schemas.openxmlformats.org/drawingml/2006/main">
                        <a:rPr lang="vi" sz="2300"/>
                        <a:t>Microsoft.EntityFrameworkCore.SQLite</a:t>
                      </a:r>
                      <a:endParaRPr xmlns:a="http://schemas.openxmlformats.org/drawingml/2006/main" lang="en-US" sz="23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extLst>
                  <a:ext uri="{0D108BD9-81ED-4DB2-BD59-A6C34878D82A}">
                    <a16:rowId xmlns:a16="http://schemas.microsoft.com/office/drawing/2014/main" val="1234346708"/>
                  </a:ext>
                </a:extLst>
              </a:tr>
              <a:tr h="616677">
                <a:tc>
                  <a:txBody>
                    <a:bodyPr/>
                    <a:lstStyle/>
                    <a:p>
                      <a:pPr xmlns:a="http://schemas.openxmlformats.org/drawingml/2006/main" marL="0" marR="0" algn="l" defTabSz="914400" rtl="0" eaLnBrk="1" latinLnBrk="0" hangingPunct="1">
                        <a:lnSpc>
                          <a:spcPct val="107000"/>
                        </a:lnSpc>
                        <a:spcBef>
                          <a:spcPts val="0"/>
                        </a:spcBef>
                        <a:spcAft>
                          <a:spcPts val="0"/>
                        </a:spcAft>
                      </a:pPr>
                      <a:r xmlns:a="http://schemas.openxmlformats.org/drawingml/2006/main">
                        <a:rPr lang="vi" sz="2300"/>
                        <a:t>MySQL</a:t>
                      </a:r>
                      <a:endParaRPr xmlns:a="http://schemas.openxmlformats.org/drawingml/2006/main" lang="en-US" sz="2300" b="1" kern="1200">
                        <a:solidFill>
                          <a:srgbClr val="171717"/>
                        </a:solidFill>
                        <a:effectLst/>
                        <a:latin typeface="Arial" panose="020B0604020202020204" pitchFamily="34" charset="0"/>
                        <a:ea typeface="+mn-ea"/>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xmlns:a="http://schemas.openxmlformats.org/drawingml/2006/main" marL="0" marR="0">
                        <a:lnSpc>
                          <a:spcPct val="107000"/>
                        </a:lnSpc>
                        <a:spcBef>
                          <a:spcPts val="0"/>
                        </a:spcBef>
                        <a:spcAft>
                          <a:spcPts val="0"/>
                        </a:spcAft>
                      </a:pPr>
                      <a:r xmlns:a="http://schemas.openxmlformats.org/drawingml/2006/main">
                        <a:rPr lang="vi" sz="2300"/>
                        <a:t>MySQL.Data.EntityFrameworkCore</a:t>
                      </a:r>
                      <a:endParaRPr xmlns:a="http://schemas.openxmlformats.org/drawingml/2006/main" lang="en-US" sz="23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extLst>
                  <a:ext uri="{0D108BD9-81ED-4DB2-BD59-A6C34878D82A}">
                    <a16:rowId xmlns:a16="http://schemas.microsoft.com/office/drawing/2014/main" val="1746504269"/>
                  </a:ext>
                </a:extLst>
              </a:tr>
              <a:tr h="616677">
                <a:tc>
                  <a:txBody>
                    <a:bodyPr/>
                    <a:lstStyle/>
                    <a:p>
                      <a:pPr xmlns:a="http://schemas.openxmlformats.org/drawingml/2006/main" marL="0" marR="0" algn="l" defTabSz="914400" rtl="0" eaLnBrk="1" latinLnBrk="0" hangingPunct="1">
                        <a:lnSpc>
                          <a:spcPct val="107000"/>
                        </a:lnSpc>
                        <a:spcBef>
                          <a:spcPts val="0"/>
                        </a:spcBef>
                        <a:spcAft>
                          <a:spcPts val="0"/>
                        </a:spcAft>
                      </a:pPr>
                      <a:r xmlns:a="http://schemas.openxmlformats.org/drawingml/2006/main">
                        <a:rPr lang="vi" sz="2300"/>
                        <a:t>Trong trí nhớ</a:t>
                      </a:r>
                      <a:endParaRPr xmlns:a="http://schemas.openxmlformats.org/drawingml/2006/main" lang="en-US" sz="2300" b="1" kern="1200">
                        <a:solidFill>
                          <a:srgbClr val="171717"/>
                        </a:solidFill>
                        <a:effectLst/>
                        <a:latin typeface="Arial" panose="020B0604020202020204" pitchFamily="34" charset="0"/>
                        <a:ea typeface="+mn-ea"/>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xmlns:a="http://schemas.openxmlformats.org/drawingml/2006/main" marL="0" marR="0">
                        <a:lnSpc>
                          <a:spcPct val="107000"/>
                        </a:lnSpc>
                        <a:spcBef>
                          <a:spcPts val="0"/>
                        </a:spcBef>
                        <a:spcAft>
                          <a:spcPts val="0"/>
                        </a:spcAft>
                      </a:pPr>
                      <a:r xmlns:a="http://schemas.openxmlformats.org/drawingml/2006/main">
                        <a:rPr lang="vi" sz="2300"/>
                        <a:t>Microsoft.EntityFrameworkCore.InMemory</a:t>
                      </a:r>
                      <a:endParaRPr xmlns:a="http://schemas.openxmlformats.org/drawingml/2006/main" lang="en-US" sz="23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extLst>
                  <a:ext uri="{0D108BD9-81ED-4DB2-BD59-A6C34878D82A}">
                    <a16:rowId xmlns:a16="http://schemas.microsoft.com/office/drawing/2014/main" val="1282410429"/>
                  </a:ext>
                </a:extLst>
              </a:tr>
              <a:tr h="616677">
                <a:tc>
                  <a:txBody>
                    <a:bodyPr/>
                    <a:lstStyle/>
                    <a:p>
                      <a:pPr xmlns:a="http://schemas.openxmlformats.org/drawingml/2006/main" marL="0" marR="0" algn="l" defTabSz="914400" rtl="0" eaLnBrk="1" latinLnBrk="0" hangingPunct="1">
                        <a:lnSpc>
                          <a:spcPct val="107000"/>
                        </a:lnSpc>
                        <a:spcBef>
                          <a:spcPts val="0"/>
                        </a:spcBef>
                        <a:spcAft>
                          <a:spcPts val="0"/>
                        </a:spcAft>
                      </a:pPr>
                      <a:r xmlns:a="http://schemas.openxmlformats.org/drawingml/2006/main">
                        <a:rPr lang="vi" sz="2300"/>
                        <a:t>API SQL của cơ sở dữ liệu Azure Cosmos</a:t>
                      </a:r>
                      <a:endParaRPr xmlns:a="http://schemas.openxmlformats.org/drawingml/2006/main" lang="en-US" sz="2300" b="1" kern="1200">
                        <a:solidFill>
                          <a:srgbClr val="171717"/>
                        </a:solidFill>
                        <a:effectLst/>
                        <a:latin typeface="Arial" panose="020B0604020202020204" pitchFamily="34" charset="0"/>
                        <a:ea typeface="+mn-ea"/>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xmlns:a="http://schemas.openxmlformats.org/drawingml/2006/main" marL="0" marR="0">
                        <a:lnSpc>
                          <a:spcPct val="107000"/>
                        </a:lnSpc>
                        <a:spcBef>
                          <a:spcPts val="0"/>
                        </a:spcBef>
                        <a:spcAft>
                          <a:spcPts val="0"/>
                        </a:spcAft>
                      </a:pPr>
                      <a:r xmlns:a="http://schemas.openxmlformats.org/drawingml/2006/main">
                        <a:rPr lang="vi" sz="2300"/>
                        <a:t>Microsoft.EntityFrameworkCore.Cosmos</a:t>
                      </a:r>
                      <a:endParaRPr xmlns:a="http://schemas.openxmlformats.org/drawingml/2006/main" lang="en-US" sz="23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extLst>
                  <a:ext uri="{0D108BD9-81ED-4DB2-BD59-A6C34878D82A}">
                    <a16:rowId xmlns:a16="http://schemas.microsoft.com/office/drawing/2014/main" val="380939081"/>
                  </a:ext>
                </a:extLst>
              </a:tr>
              <a:tr h="616677">
                <a:tc>
                  <a:txBody>
                    <a:bodyPr/>
                    <a:lstStyle/>
                    <a:p>
                      <a:pPr xmlns:a="http://schemas.openxmlformats.org/drawingml/2006/main" marL="0" marR="0" algn="l" defTabSz="914400" rtl="0" eaLnBrk="1" latinLnBrk="0" hangingPunct="1">
                        <a:lnSpc>
                          <a:spcPct val="107000"/>
                        </a:lnSpc>
                        <a:spcBef>
                          <a:spcPts val="0"/>
                        </a:spcBef>
                        <a:spcAft>
                          <a:spcPts val="0"/>
                        </a:spcAft>
                      </a:pPr>
                      <a:r xmlns:a="http://schemas.openxmlformats.org/drawingml/2006/main">
                        <a:rPr lang="vi" sz="2300"/>
                        <a:t>Oracle DB 11.2</a:t>
                      </a:r>
                      <a:endParaRPr xmlns:a="http://schemas.openxmlformats.org/drawingml/2006/main" lang="en-US" sz="2300" b="1" kern="1200">
                        <a:solidFill>
                          <a:srgbClr val="171717"/>
                        </a:solidFill>
                        <a:effectLst/>
                        <a:latin typeface="Arial" panose="020B0604020202020204" pitchFamily="34" charset="0"/>
                        <a:ea typeface="+mn-ea"/>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xmlns:a="http://schemas.openxmlformats.org/drawingml/2006/main" marL="0" marR="0">
                        <a:lnSpc>
                          <a:spcPct val="107000"/>
                        </a:lnSpc>
                        <a:spcBef>
                          <a:spcPts val="0"/>
                        </a:spcBef>
                        <a:spcAft>
                          <a:spcPts val="0"/>
                        </a:spcAft>
                      </a:pPr>
                      <a:r xmlns:a="http://schemas.openxmlformats.org/drawingml/2006/main">
                        <a:rPr lang="vi" sz="2300" dirty="0" err="1"/>
                        <a:t>Oracle.EntityFrameworkCore</a:t>
                      </a:r>
                      <a:r xmlns:a="http://schemas.openxmlformats.org/drawingml/2006/main">
                        <a:rPr lang="vi" sz="2300" dirty="0"/>
                        <a:t> </a:t>
                      </a:r>
                      <a:endParaRPr xmlns:a="http://schemas.openxmlformats.org/drawingml/2006/main" lang="en-US" sz="23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extLst>
                  <a:ext uri="{0D108BD9-81ED-4DB2-BD59-A6C34878D82A}">
                    <a16:rowId xmlns:a16="http://schemas.microsoft.com/office/drawing/2014/main" val="3647278646"/>
                  </a:ext>
                </a:extLst>
              </a:tr>
            </a:tbl>
          </a:graphicData>
        </a:graphic>
      </p:graphicFrame>
      <p:sp>
        <p:nvSpPr>
          <p:cNvPr id="8" name="Title 1">
            <a:extLst>
              <a:ext uri="{FF2B5EF4-FFF2-40B4-BE49-F238E27FC236}">
                <a16:creationId xmlns:a16="http://schemas.microsoft.com/office/drawing/2014/main" id="{C2C833CE-D939-4BED-9DE3-B1CE20D962F3}"/>
              </a:ext>
            </a:extLst>
          </p:cNvPr>
          <p:cNvSpPr>
            <a:spLocks noGrp="1"/>
          </p:cNvSpPr>
          <p:nvPr>
            <p:ph type="title"/>
          </p:nvPr>
        </p:nvSpPr>
        <p:spPr>
          <a:xfrm>
            <a:off x="275516" y="687426"/>
            <a:ext cx="11653725" cy="575433"/>
          </a:xfrm>
        </p:spPr>
        <p:txBody>
          <a:bodyPr>
            <a:normAutofit fontScale="90000"/>
          </a:bodyPr>
          <a:lstStyle/>
          <a:p>
            <a:r xmlns:a="http://schemas.openxmlformats.org/drawingml/2006/main">
              <a:rPr lang="vi" sz="4400" b="1">
                <a:latin typeface="+mj-lt"/>
                <a:ea typeface="+mj-ea"/>
                <a:cs typeface="+mj-cs"/>
              </a:rPr>
              <a:t>Hiểu </a:t>
            </a:r>
            <a:r xmlns:a="http://schemas.openxmlformats.org/drawingml/2006/main">
              <a:rPr lang="vi" b="1"/>
              <a:t>lõi khung thực thể</a:t>
            </a:r>
            <a:endParaRPr xmlns:a="http://schemas.openxmlformats.org/drawingml/2006/main" lang="en-US" dirty="0"/>
          </a:p>
        </p:txBody>
      </p:sp>
      <p:sp>
        <p:nvSpPr>
          <p:cNvPr id="7" name="TextBox 6">
            <a:extLst>
              <a:ext uri="{FF2B5EF4-FFF2-40B4-BE49-F238E27FC236}">
                <a16:creationId xmlns:a16="http://schemas.microsoft.com/office/drawing/2014/main" id="{9D085065-021C-48CD-B3FF-0183DB115FF1}"/>
              </a:ext>
            </a:extLst>
          </p:cNvPr>
          <p:cNvSpPr txBox="1"/>
          <p:nvPr/>
        </p:nvSpPr>
        <p:spPr>
          <a:xfrm>
            <a:off x="-52550" y="1367188"/>
            <a:ext cx="11153744" cy="618374"/>
          </a:xfrm>
          <a:prstGeom prst="rect">
            <a:avLst/>
          </a:prstGeom>
          <a:noFill/>
        </p:spPr>
        <p:txBody>
          <a:bodyPr wrap="square">
            <a:spAutoFit/>
          </a:bodyPr>
          <a:lstStyle/>
          <a:p>
            <a:pPr xmlns:a="http://schemas.openxmlformats.org/drawingml/2006/main" marL="342900" indent="-342900" algn="just">
              <a:lnSpc>
                <a:spcPct val="150000"/>
              </a:lnSpc>
              <a:spcBef>
                <a:spcPts val="1000"/>
              </a:spcBef>
              <a:buClr>
                <a:srgbClr val="973735"/>
              </a:buClr>
              <a:buSzPct val="50000"/>
              <a:buFont typeface="Wingdings" pitchFamily="2" charset="2"/>
              <a:buChar char="u"/>
              <a:tabLst>
                <a:tab pos="241300" algn="l"/>
              </a:tabLst>
              <a:defRPr/>
            </a:pPr>
            <a:r xmlns:a="http://schemas.openxmlformats.org/drawingml/2006/main">
              <a:rPr lang="vi" sz="2600">
                <a:solidFill>
                  <a:srgbClr val="111111"/>
                </a:solidFill>
                <a:latin typeface="+mj-lt"/>
              </a:rPr>
              <a:t>Các gói NuGet được phân phối như trong bảng sau:</a:t>
            </a:r>
          </a:p>
        </p:txBody>
      </p:sp>
    </p:spTree>
    <p:extLst>
      <p:ext uri="{BB962C8B-B14F-4D97-AF65-F5344CB8AC3E}">
        <p14:creationId xmlns:p14="http://schemas.microsoft.com/office/powerpoint/2010/main" val="37013514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11</a:t>
            </a:fld>
            <a:endParaRPr lang="en-US" dirty="0"/>
          </a:p>
        </p:txBody>
      </p:sp>
      <p:sp>
        <p:nvSpPr>
          <p:cNvPr id="13" name="TextBox 12">
            <a:extLst>
              <a:ext uri="{FF2B5EF4-FFF2-40B4-BE49-F238E27FC236}">
                <a16:creationId xmlns:a16="http://schemas.microsoft.com/office/drawing/2014/main" id="{794B0636-141A-48F4-9618-4F89090694F3}"/>
              </a:ext>
            </a:extLst>
          </p:cNvPr>
          <p:cNvSpPr txBox="1"/>
          <p:nvPr/>
        </p:nvSpPr>
        <p:spPr>
          <a:xfrm>
            <a:off x="-52550" y="1474984"/>
            <a:ext cx="12160467" cy="4875950"/>
          </a:xfrm>
          <a:prstGeom prst="rect">
            <a:avLst/>
          </a:prstGeom>
          <a:noFill/>
        </p:spPr>
        <p:txBody>
          <a:bodyPr wrap="square">
            <a:spAutoFit/>
          </a:bodyPr>
          <a:lstStyle/>
          <a:p>
            <a:pPr xmlns:a="http://schemas.openxmlformats.org/drawingml/2006/main" marL="342900" indent="-342900" algn="just">
              <a:spcBef>
                <a:spcPts val="1000"/>
              </a:spcBef>
              <a:buClr>
                <a:srgbClr val="973735"/>
              </a:buClr>
              <a:buSzPct val="50000"/>
              <a:buFont typeface="Wingdings" pitchFamily="2" charset="2"/>
              <a:buChar char="u"/>
              <a:tabLst>
                <a:tab pos="241300" algn="l"/>
              </a:tabLst>
              <a:defRPr/>
            </a:pPr>
            <a:r xmlns:a="http://schemas.openxmlformats.org/drawingml/2006/main">
              <a:rPr lang="vi" sz="2600">
                <a:solidFill>
                  <a:srgbClr val="111111"/>
                </a:solidFill>
                <a:latin typeface="+mj-lt"/>
              </a:rPr>
              <a:t>Trong thế giới cơ sở dữ liệu, cơ sở dữ liệu quan hệ rất phổ biến và thế giới lập trình chỉ xoay quanh các đối tượng</a:t>
            </a:r>
          </a:p>
          <a:p>
            <a:pPr xmlns:a="http://schemas.openxmlformats.org/drawingml/2006/main" marL="342900" indent="-342900" algn="just">
              <a:spcBef>
                <a:spcPts val="1000"/>
              </a:spcBef>
              <a:buClr>
                <a:srgbClr val="973735"/>
              </a:buClr>
              <a:buSzPct val="50000"/>
              <a:buFont typeface="Wingdings" pitchFamily="2" charset="2"/>
              <a:buChar char="u"/>
              <a:tabLst>
                <a:tab pos="241300" algn="l"/>
              </a:tabLst>
              <a:defRPr/>
            </a:pPr>
            <a:r xmlns:a="http://schemas.openxmlformats.org/drawingml/2006/main">
              <a:rPr lang="vi" sz="2600">
                <a:solidFill>
                  <a:srgbClr val="111111"/>
                </a:solidFill>
                <a:latin typeface="+mj-lt"/>
              </a:rPr>
              <a:t>Làm việc với các đối tượng dưới dạng các thể hiện của các lớp trong bộ nhớ là cốt lõi của lập trình hướng đối tượng (OOP)</a:t>
            </a:r>
          </a:p>
          <a:p>
            <a:pPr xmlns:a="http://schemas.openxmlformats.org/drawingml/2006/main" marL="342900" indent="-342900" algn="just">
              <a:lnSpc>
                <a:spcPct val="150000"/>
              </a:lnSpc>
              <a:spcBef>
                <a:spcPts val="1000"/>
              </a:spcBef>
              <a:spcAft>
                <a:spcPts val="1200"/>
              </a:spcAft>
              <a:buClr>
                <a:srgbClr val="973735"/>
              </a:buClr>
              <a:buSzPct val="50000"/>
              <a:buFont typeface="Wingdings" pitchFamily="2" charset="2"/>
              <a:buChar char="u"/>
              <a:tabLst>
                <a:tab pos="241300" algn="l"/>
              </a:tabLst>
              <a:defRPr/>
            </a:pPr>
            <a:r xmlns:a="http://schemas.openxmlformats.org/drawingml/2006/main">
              <a:rPr lang="vi" sz="2600">
                <a:solidFill>
                  <a:srgbClr val="111111"/>
                </a:solidFill>
                <a:latin typeface="+mj-lt"/>
              </a:rPr>
              <a:t>Hầu hết các ứng dụng cũng bao gồm yêu cầu lưu trữ dữ liệu vĩnh viễn trong các đối tượng, đặc biệt là trong cơ sở dữ liệu. Về cơ bản, có những cơ sở dữ liệu hướng đối tượng (OODB) có khả năng lưu trữ trực tiếp các đối tượng, nhưng cho đến nay, OODB chỉ có một phân phối nhỏ. Cơ sở dữ liệu quan hệ chiếm ưu thế hơn, nhưng chúng ánh xạ các cấu trúc dữ liệu khác với các mô hình đối tượng</a:t>
            </a:r>
            <a:endParaRPr xmlns:a="http://schemas.openxmlformats.org/drawingml/2006/main" lang="en-US" sz="2600" dirty="0">
              <a:solidFill>
                <a:srgbClr val="111111"/>
              </a:solidFill>
              <a:latin typeface="+mj-lt"/>
            </a:endParaRPr>
          </a:p>
        </p:txBody>
      </p:sp>
      <p:sp>
        <p:nvSpPr>
          <p:cNvPr id="8" name="Title 1">
            <a:extLst>
              <a:ext uri="{FF2B5EF4-FFF2-40B4-BE49-F238E27FC236}">
                <a16:creationId xmlns:a16="http://schemas.microsoft.com/office/drawing/2014/main" id="{E49C4D85-6E82-445E-B2FE-22A8E50DEA14}"/>
              </a:ext>
            </a:extLst>
          </p:cNvPr>
          <p:cNvSpPr>
            <a:spLocks noGrp="1"/>
          </p:cNvSpPr>
          <p:nvPr>
            <p:ph type="title"/>
          </p:nvPr>
        </p:nvSpPr>
        <p:spPr>
          <a:xfrm>
            <a:off x="275516" y="687426"/>
            <a:ext cx="11653725" cy="575433"/>
          </a:xfrm>
        </p:spPr>
        <p:txBody>
          <a:bodyPr>
            <a:normAutofit fontScale="90000"/>
          </a:bodyPr>
          <a:lstStyle/>
          <a:p>
            <a:r xmlns:a="http://schemas.openxmlformats.org/drawingml/2006/main">
              <a:rPr lang="vi" sz="4400" b="1">
                <a:latin typeface="+mj-lt"/>
                <a:ea typeface="+mj-ea"/>
                <a:cs typeface="+mj-cs"/>
              </a:rPr>
              <a:t>Trình ánh xạ quan hệ đối tượng (OR) là gì?</a:t>
            </a:r>
          </a:p>
        </p:txBody>
      </p:sp>
    </p:spTree>
    <p:extLst>
      <p:ext uri="{BB962C8B-B14F-4D97-AF65-F5344CB8AC3E}">
        <p14:creationId xmlns:p14="http://schemas.microsoft.com/office/powerpoint/2010/main" val="5692606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12</a:t>
            </a:fld>
            <a:endParaRPr lang="en-US" dirty="0"/>
          </a:p>
        </p:txBody>
      </p:sp>
      <p:sp>
        <p:nvSpPr>
          <p:cNvPr id="13" name="TextBox 12">
            <a:extLst>
              <a:ext uri="{FF2B5EF4-FFF2-40B4-BE49-F238E27FC236}">
                <a16:creationId xmlns:a16="http://schemas.microsoft.com/office/drawing/2014/main" id="{794B0636-141A-48F4-9618-4F89090694F3}"/>
              </a:ext>
            </a:extLst>
          </p:cNvPr>
          <p:cNvSpPr txBox="1"/>
          <p:nvPr/>
        </p:nvSpPr>
        <p:spPr>
          <a:xfrm>
            <a:off x="-63060" y="1383675"/>
            <a:ext cx="12181488" cy="5076005"/>
          </a:xfrm>
          <a:prstGeom prst="rect">
            <a:avLst/>
          </a:prstGeom>
          <a:noFill/>
        </p:spPr>
        <p:txBody>
          <a:bodyPr wrap="square">
            <a:spAutoFit/>
          </a:bodyPr>
          <a:lstStyle/>
          <a:p>
            <a:pPr xmlns:a="http://schemas.openxmlformats.org/drawingml/2006/main" marL="342900" indent="-342900" algn="just">
              <a:lnSpc>
                <a:spcPct val="150000"/>
              </a:lnSpc>
              <a:spcBef>
                <a:spcPts val="1000"/>
              </a:spcBef>
              <a:buClr>
                <a:srgbClr val="973735"/>
              </a:buClr>
              <a:buSzPct val="50000"/>
              <a:buFont typeface="Wingdings" pitchFamily="2" charset="2"/>
              <a:buChar char="u"/>
              <a:tabLst>
                <a:tab pos="241300" algn="l"/>
              </a:tabLst>
              <a:defRPr/>
            </a:pPr>
            <a:r xmlns:a="http://schemas.openxmlformats.org/drawingml/2006/main">
              <a:rPr lang="vi" sz="2600">
                <a:solidFill>
                  <a:srgbClr val="111111"/>
                </a:solidFill>
                <a:latin typeface="+mj-lt"/>
              </a:rPr>
              <a:t>Để làm cho việc xử lý cơ sở dữ liệu quan hệ trở nên tự nhiên hơn trong các hệ thống hướng đối tượng, ngành công nghiệp phần mềm đã dựa vào các trình ánh xạ quan hệ đối tượng.</a:t>
            </a:r>
          </a:p>
          <a:p>
            <a:pPr xmlns:a="http://schemas.openxmlformats.org/drawingml/2006/main" marL="342900" indent="-342900" algn="just">
              <a:lnSpc>
                <a:spcPct val="150000"/>
              </a:lnSpc>
              <a:spcBef>
                <a:spcPts val="1000"/>
              </a:spcBef>
              <a:buClr>
                <a:srgbClr val="973735"/>
              </a:buClr>
              <a:buSzPct val="50000"/>
              <a:buFont typeface="Wingdings" pitchFamily="2" charset="2"/>
              <a:buChar char="u"/>
              <a:tabLst>
                <a:tab pos="241300" algn="l"/>
              </a:tabLst>
              <a:defRPr/>
            </a:pPr>
            <a:r xmlns:a="http://schemas.openxmlformats.org/drawingml/2006/main">
              <a:rPr lang="vi" sz="2600">
                <a:solidFill>
                  <a:srgbClr val="111111"/>
                </a:solidFill>
                <a:latin typeface="+mj-lt"/>
              </a:rPr>
              <a:t>Các công cụ này dịch các khái niệm từ thế giới hướng đối tượng, chẳng hạn như các lớp, thuộc tính hoặc mối quan hệ giữa các lớp, sang các cấu trúc tương ứng của thế giới quan hệ, chẳng hạn như bảng, cột và khóa ngoại.</a:t>
            </a:r>
          </a:p>
          <a:p>
            <a:pPr xmlns:a="http://schemas.openxmlformats.org/drawingml/2006/main" marL="342900" indent="-342900" algn="just">
              <a:lnSpc>
                <a:spcPct val="150000"/>
              </a:lnSpc>
              <a:spcBef>
                <a:spcPts val="1000"/>
              </a:spcBef>
              <a:buClr>
                <a:srgbClr val="973735"/>
              </a:buClr>
              <a:buSzPct val="50000"/>
              <a:buFont typeface="Wingdings" pitchFamily="2" charset="2"/>
              <a:buChar char="u"/>
              <a:tabLst>
                <a:tab pos="241300" algn="l"/>
              </a:tabLst>
              <a:defRPr/>
            </a:pPr>
            <a:r xmlns:a="http://schemas.openxmlformats.org/drawingml/2006/main">
              <a:rPr lang="vi" sz="2600">
                <a:solidFill>
                  <a:srgbClr val="111111"/>
                </a:solidFill>
                <a:latin typeface="+mj-lt"/>
              </a:rPr>
              <a:t>Do đó, các nhà phát triển có thể vẫn ở trong thế giới hướng đối tượng và hướng dẫn trình ánh xạ OR tải hoặc lưu trữ một số đối tượng nhất định ở dạng bản ghi trong các bảng của cơ sở dữ liệu quan hệ</a:t>
            </a:r>
            <a:endParaRPr xmlns:a="http://schemas.openxmlformats.org/drawingml/2006/main" lang="en-US" sz="2600" dirty="0">
              <a:solidFill>
                <a:srgbClr val="111111"/>
              </a:solidFill>
              <a:latin typeface="+mj-lt"/>
            </a:endParaRPr>
          </a:p>
        </p:txBody>
      </p:sp>
      <p:sp>
        <p:nvSpPr>
          <p:cNvPr id="8" name="Title 1">
            <a:extLst>
              <a:ext uri="{FF2B5EF4-FFF2-40B4-BE49-F238E27FC236}">
                <a16:creationId xmlns:a16="http://schemas.microsoft.com/office/drawing/2014/main" id="{E49C4D85-6E82-445E-B2FE-22A8E50DEA14}"/>
              </a:ext>
            </a:extLst>
          </p:cNvPr>
          <p:cNvSpPr>
            <a:spLocks noGrp="1"/>
          </p:cNvSpPr>
          <p:nvPr>
            <p:ph type="title"/>
          </p:nvPr>
        </p:nvSpPr>
        <p:spPr>
          <a:xfrm>
            <a:off x="275516" y="687426"/>
            <a:ext cx="11653725" cy="575433"/>
          </a:xfrm>
        </p:spPr>
        <p:txBody>
          <a:bodyPr>
            <a:normAutofit fontScale="90000"/>
          </a:bodyPr>
          <a:lstStyle/>
          <a:p>
            <a:r xmlns:a="http://schemas.openxmlformats.org/drawingml/2006/main">
              <a:rPr lang="vi" sz="4400" b="1">
                <a:latin typeface="+mj-lt"/>
                <a:ea typeface="+mj-ea"/>
                <a:cs typeface="+mj-cs"/>
              </a:rPr>
              <a:t>Trình ánh xạ quan hệ đối tượng (OR) là gì?</a:t>
            </a:r>
          </a:p>
        </p:txBody>
      </p:sp>
    </p:spTree>
    <p:extLst>
      <p:ext uri="{BB962C8B-B14F-4D97-AF65-F5344CB8AC3E}">
        <p14:creationId xmlns:p14="http://schemas.microsoft.com/office/powerpoint/2010/main" val="18089477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13</a:t>
            </a:fld>
            <a:endParaRPr lang="en-US" dirty="0"/>
          </a:p>
        </p:txBody>
      </p:sp>
      <p:pic>
        <p:nvPicPr>
          <p:cNvPr id="5" name="Picture 4">
            <a:extLst>
              <a:ext uri="{FF2B5EF4-FFF2-40B4-BE49-F238E27FC236}">
                <a16:creationId xmlns:a16="http://schemas.microsoft.com/office/drawing/2014/main" id="{7F8F2B10-6BA6-48C2-94BE-ACBC34885B6F}"/>
              </a:ext>
            </a:extLst>
          </p:cNvPr>
          <p:cNvPicPr>
            <a:picLocks noChangeAspect="1"/>
          </p:cNvPicPr>
          <p:nvPr/>
        </p:nvPicPr>
        <p:blipFill>
          <a:blip r:embed="rId3"/>
          <a:stretch>
            <a:fillRect/>
          </a:stretch>
        </p:blipFill>
        <p:spPr>
          <a:xfrm>
            <a:off x="2469932" y="119969"/>
            <a:ext cx="7132858" cy="5987377"/>
          </a:xfrm>
          <a:prstGeom prst="rect">
            <a:avLst/>
          </a:prstGeom>
        </p:spPr>
      </p:pic>
      <p:sp>
        <p:nvSpPr>
          <p:cNvPr id="11" name="TextBox 10">
            <a:extLst>
              <a:ext uri="{FF2B5EF4-FFF2-40B4-BE49-F238E27FC236}">
                <a16:creationId xmlns:a16="http://schemas.microsoft.com/office/drawing/2014/main" id="{DC61ED2B-E118-4CA7-960E-A6B7CDA3B53D}"/>
              </a:ext>
            </a:extLst>
          </p:cNvPr>
          <p:cNvSpPr txBox="1"/>
          <p:nvPr/>
        </p:nvSpPr>
        <p:spPr>
          <a:xfrm>
            <a:off x="2312280" y="6131635"/>
            <a:ext cx="8061434" cy="338554"/>
          </a:xfrm>
          <a:prstGeom prst="rect">
            <a:avLst/>
          </a:prstGeom>
          <a:noFill/>
        </p:spPr>
        <p:txBody>
          <a:bodyPr wrap="square">
            <a:spAutoFit/>
          </a:bodyPr>
          <a:lstStyle/>
          <a:p>
            <a:r xmlns:a="http://schemas.openxmlformats.org/drawingml/2006/main">
              <a:rPr lang="vi" sz="1600" b="1" i="1" u="sng"/>
              <a:t>Trình ánh xạ OR dịch các cấu trúc của thế giới OOP sang thế giới quan hệ</a:t>
            </a:r>
          </a:p>
        </p:txBody>
      </p:sp>
    </p:spTree>
    <p:extLst>
      <p:ext uri="{BB962C8B-B14F-4D97-AF65-F5344CB8AC3E}">
        <p14:creationId xmlns:p14="http://schemas.microsoft.com/office/powerpoint/2010/main" val="33918713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14</a:t>
            </a:fld>
            <a:endParaRPr lang="en-US" dirty="0"/>
          </a:p>
        </p:txBody>
      </p:sp>
      <p:sp>
        <p:nvSpPr>
          <p:cNvPr id="13" name="TextBox 12">
            <a:extLst>
              <a:ext uri="{FF2B5EF4-FFF2-40B4-BE49-F238E27FC236}">
                <a16:creationId xmlns:a16="http://schemas.microsoft.com/office/drawing/2014/main" id="{794B0636-141A-48F4-9618-4F89090694F3}"/>
              </a:ext>
            </a:extLst>
          </p:cNvPr>
          <p:cNvSpPr txBox="1"/>
          <p:nvPr/>
        </p:nvSpPr>
        <p:spPr>
          <a:xfrm>
            <a:off x="-52251" y="1548932"/>
            <a:ext cx="12148458" cy="4616648"/>
          </a:xfrm>
          <a:prstGeom prst="rect">
            <a:avLst/>
          </a:prstGeom>
          <a:noFill/>
        </p:spPr>
        <p:txBody>
          <a:bodyPr wrap="square">
            <a:spAutoFit/>
          </a:bodyPr>
          <a:lstStyle/>
          <a:p>
            <a:pPr xmlns:a="http://schemas.openxmlformats.org/drawingml/2006/main" marL="342900" indent="-342900" algn="just">
              <a:spcBef>
                <a:spcPts val="1800"/>
              </a:spcBef>
              <a:spcAft>
                <a:spcPts val="1800"/>
              </a:spcAft>
              <a:buClr>
                <a:srgbClr val="973735"/>
              </a:buClr>
              <a:buSzPct val="50000"/>
              <a:buFont typeface="Wingdings" pitchFamily="2" charset="2"/>
              <a:buChar char="u"/>
              <a:tabLst>
                <a:tab pos="241300" algn="l"/>
              </a:tabLst>
              <a:defRPr/>
            </a:pPr>
            <a:r xmlns:a="http://schemas.openxmlformats.org/drawingml/2006/main">
              <a:rPr lang="vi" sz="2600">
                <a:latin typeface="+mj-lt"/>
              </a:rPr>
              <a:t>Entity Framework Core không chỉ chạy trên Windows, Linux và macOS mà còn chạy trên các thiết bị di động chạy Windows 10, iOS và Android. Tất nhiên, trên thiết bị di động chỉ có quyền truy cập vào cơ sở dữ liệu cục bộ (chẳng hạn như SQLite)</a:t>
            </a:r>
          </a:p>
          <a:p>
            <a:pPr xmlns:a="http://schemas.openxmlformats.org/drawingml/2006/main" marL="342900" indent="-342900" algn="just">
              <a:spcBef>
                <a:spcPts val="1800"/>
              </a:spcBef>
              <a:spcAft>
                <a:spcPts val="1800"/>
              </a:spcAft>
              <a:buClr>
                <a:srgbClr val="973735"/>
              </a:buClr>
              <a:buSzPct val="50000"/>
              <a:buFont typeface="Wingdings" pitchFamily="2" charset="2"/>
              <a:buChar char="u"/>
              <a:tabLst>
                <a:tab pos="241300" algn="l"/>
              </a:tabLst>
              <a:defRPr/>
            </a:pPr>
            <a:r xmlns:a="http://schemas.openxmlformats.org/drawingml/2006/main">
              <a:rPr lang="vi" sz="2600">
                <a:latin typeface="+mj-lt"/>
              </a:rPr>
              <a:t>Entity Framework Core cung cấp tốc độ thực thi nhanh hơn, đặc biệt là khi đọc dữ liệu (hiệu suất gần như tương tự như sao chép dữ liệu theo cách thủ công từ đối tượng DataReader sang đối tượng .NET được nhập)</a:t>
            </a:r>
          </a:p>
          <a:p>
            <a:pPr xmlns:a="http://schemas.openxmlformats.org/drawingml/2006/main" marL="342900" indent="-342900" algn="just">
              <a:spcBef>
                <a:spcPts val="1800"/>
              </a:spcBef>
              <a:spcAft>
                <a:spcPts val="1800"/>
              </a:spcAft>
              <a:buClr>
                <a:srgbClr val="973735"/>
              </a:buClr>
              <a:buSzPct val="50000"/>
              <a:buFont typeface="Wingdings" pitchFamily="2" charset="2"/>
              <a:buChar char="u"/>
              <a:tabLst>
                <a:tab pos="241300" algn="l"/>
              </a:tabLst>
              <a:defRPr/>
            </a:pPr>
            <a:r xmlns:a="http://schemas.openxmlformats.org/drawingml/2006/main">
              <a:rPr lang="vi" sz="2600">
                <a:latin typeface="+mj-lt"/>
              </a:rPr>
              <a:t>Batching cho phép Entity Framework Core hợp nhất các hoạt động INSERT, DELETE và UPDATE thành một hệ thống quản lý cơ sở dữ liệu khứ hồi thay vì gửi từng lệnh một lần</a:t>
            </a:r>
          </a:p>
        </p:txBody>
      </p:sp>
      <p:sp>
        <p:nvSpPr>
          <p:cNvPr id="8" name="Title 1">
            <a:extLst>
              <a:ext uri="{FF2B5EF4-FFF2-40B4-BE49-F238E27FC236}">
                <a16:creationId xmlns:a16="http://schemas.microsoft.com/office/drawing/2014/main" id="{E49C4D85-6E82-445E-B2FE-22A8E50DEA14}"/>
              </a:ext>
            </a:extLst>
          </p:cNvPr>
          <p:cNvSpPr>
            <a:spLocks noGrp="1"/>
          </p:cNvSpPr>
          <p:nvPr>
            <p:ph type="title"/>
          </p:nvPr>
        </p:nvSpPr>
        <p:spPr>
          <a:xfrm>
            <a:off x="275516" y="687426"/>
            <a:ext cx="11653725" cy="575433"/>
          </a:xfrm>
        </p:spPr>
        <p:txBody>
          <a:bodyPr>
            <a:normAutofit fontScale="90000"/>
          </a:bodyPr>
          <a:lstStyle/>
          <a:p>
            <a:r xmlns:a="http://schemas.openxmlformats.org/drawingml/2006/main">
              <a:rPr lang="vi" sz="4400" b="1">
                <a:latin typeface="+mj-lt"/>
                <a:ea typeface="+mj-ea"/>
                <a:cs typeface="+mj-cs"/>
              </a:rPr>
              <a:t>Các tính năng mới trong lõi khung thực thể</a:t>
            </a:r>
          </a:p>
        </p:txBody>
      </p:sp>
    </p:spTree>
    <p:extLst>
      <p:ext uri="{BB962C8B-B14F-4D97-AF65-F5344CB8AC3E}">
        <p14:creationId xmlns:p14="http://schemas.microsoft.com/office/powerpoint/2010/main" val="9597165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15</a:t>
            </a:fld>
            <a:endParaRPr lang="en-US" dirty="0"/>
          </a:p>
        </p:txBody>
      </p:sp>
      <p:sp>
        <p:nvSpPr>
          <p:cNvPr id="13" name="TextBox 12">
            <a:extLst>
              <a:ext uri="{FF2B5EF4-FFF2-40B4-BE49-F238E27FC236}">
                <a16:creationId xmlns:a16="http://schemas.microsoft.com/office/drawing/2014/main" id="{794B0636-141A-48F4-9618-4F89090694F3}"/>
              </a:ext>
            </a:extLst>
          </p:cNvPr>
          <p:cNvSpPr txBox="1"/>
          <p:nvPr/>
        </p:nvSpPr>
        <p:spPr>
          <a:xfrm>
            <a:off x="-64952" y="1538055"/>
            <a:ext cx="12122332" cy="4693593"/>
          </a:xfrm>
          <a:prstGeom prst="rect">
            <a:avLst/>
          </a:prstGeom>
          <a:noFill/>
        </p:spPr>
        <p:txBody>
          <a:bodyPr wrap="square">
            <a:spAutoFit/>
          </a:bodyPr>
          <a:lstStyle/>
          <a:p>
            <a:pPr xmlns:a="http://schemas.openxmlformats.org/drawingml/2006/main" marL="342900" indent="-342900" algn="just">
              <a:spcBef>
                <a:spcPts val="1300"/>
              </a:spcBef>
              <a:spcAft>
                <a:spcPts val="1300"/>
              </a:spcAft>
              <a:buClr>
                <a:srgbClr val="973735"/>
              </a:buClr>
              <a:buSzPct val="50000"/>
              <a:buFont typeface="Wingdings" pitchFamily="2" charset="2"/>
              <a:buChar char="u"/>
              <a:tabLst>
                <a:tab pos="241300" algn="l"/>
              </a:tabLst>
              <a:defRPr/>
            </a:pPr>
            <a:r xmlns:a="http://schemas.openxmlformats.org/drawingml/2006/main">
              <a:rPr lang="vi" sz="2600">
                <a:latin typeface="+mj-lt"/>
              </a:rPr>
              <a:t>Các phép chiếu với Select() giờ đây có thể được ánh xạ trực tiếp tới các lớp thực thể. Việc đi đường vòng qua các đối tượng .NET ẩn danh không còn cần thiết nữa</a:t>
            </a:r>
          </a:p>
          <a:p>
            <a:pPr xmlns:a="http://schemas.openxmlformats.org/drawingml/2006/main" marL="342900" indent="-342900" algn="just">
              <a:spcBef>
                <a:spcPts val="1300"/>
              </a:spcBef>
              <a:spcAft>
                <a:spcPts val="1300"/>
              </a:spcAft>
              <a:buClr>
                <a:srgbClr val="973735"/>
              </a:buClr>
              <a:buSzPct val="50000"/>
              <a:buFont typeface="Wingdings" pitchFamily="2" charset="2"/>
              <a:buChar char="u"/>
              <a:tabLst>
                <a:tab pos="241300" algn="l"/>
              </a:tabLst>
              <a:defRPr/>
            </a:pPr>
            <a:r xmlns:a="http://schemas.openxmlformats.org/drawingml/2006/main">
              <a:rPr lang="vi" sz="2600"/>
              <a:t>Giá trị mặc định cho các cột trong cơ sở dữ liệu hiện được hỗ trợ trong cả kỹ thuật đảo ngược và kỹ thuật chuyển tiếp</a:t>
            </a:r>
          </a:p>
          <a:p>
            <a:pPr xmlns:a="http://schemas.openxmlformats.org/drawingml/2006/main" marL="342900" indent="-342900" algn="just">
              <a:spcBef>
                <a:spcPts val="1300"/>
              </a:spcBef>
              <a:spcAft>
                <a:spcPts val="1300"/>
              </a:spcAft>
              <a:buClr>
                <a:srgbClr val="973735"/>
              </a:buClr>
              <a:buSzPct val="50000"/>
              <a:buFont typeface="Wingdings" pitchFamily="2" charset="2"/>
              <a:buChar char="u"/>
              <a:tabLst>
                <a:tab pos="241300" algn="l"/>
              </a:tabLst>
              <a:defRPr/>
            </a:pPr>
            <a:r xmlns:a="http://schemas.openxmlformats.org/drawingml/2006/main">
              <a:rPr lang="vi" sz="2600"/>
              <a:t>Ngoài các giá trị tăng tự động cổ điển, các phương pháp mới hơn như chuỗi hiện cũng được phép tạo khóa</a:t>
            </a:r>
          </a:p>
          <a:p>
            <a:pPr xmlns:a="http://schemas.openxmlformats.org/drawingml/2006/main" marL="342900" indent="-342900" algn="just">
              <a:spcBef>
                <a:spcPts val="1300"/>
              </a:spcBef>
              <a:spcAft>
                <a:spcPts val="1300"/>
              </a:spcAft>
              <a:buClr>
                <a:srgbClr val="973735"/>
              </a:buClr>
              <a:buSzPct val="50000"/>
              <a:buFont typeface="Wingdings" pitchFamily="2" charset="2"/>
              <a:buChar char="u"/>
              <a:tabLst>
                <a:tab pos="241300" algn="l"/>
              </a:tabLst>
              <a:defRPr/>
            </a:pPr>
            <a:r xmlns:a="http://schemas.openxmlformats.org/drawingml/2006/main">
              <a:rPr lang="vi" sz="2600"/>
              <a:t>Thuật ngữ thuộc tính bóng trong Entity Framework Core đề cập đến khả năng truy cập hiện có thể vào các cột của bảng cơ sở dữ liệu mà không có thuộc tính nào trong lớp</a:t>
            </a:r>
            <a:endParaRPr xmlns:a="http://schemas.openxmlformats.org/drawingml/2006/main" lang="en-US" sz="2600">
              <a:solidFill>
                <a:srgbClr val="111111"/>
              </a:solidFill>
              <a:latin typeface="+mj-lt"/>
            </a:endParaRPr>
          </a:p>
        </p:txBody>
      </p:sp>
      <p:sp>
        <p:nvSpPr>
          <p:cNvPr id="10" name="Title 1">
            <a:extLst>
              <a:ext uri="{FF2B5EF4-FFF2-40B4-BE49-F238E27FC236}">
                <a16:creationId xmlns:a16="http://schemas.microsoft.com/office/drawing/2014/main" id="{2D2C2A4B-0DFF-4B14-9F73-C338FB48C474}"/>
              </a:ext>
            </a:extLst>
          </p:cNvPr>
          <p:cNvSpPr>
            <a:spLocks noGrp="1"/>
          </p:cNvSpPr>
          <p:nvPr>
            <p:ph type="title"/>
          </p:nvPr>
        </p:nvSpPr>
        <p:spPr>
          <a:xfrm>
            <a:off x="275516" y="687426"/>
            <a:ext cx="11653725" cy="575433"/>
          </a:xfrm>
        </p:spPr>
        <p:txBody>
          <a:bodyPr>
            <a:normAutofit fontScale="90000"/>
          </a:bodyPr>
          <a:lstStyle/>
          <a:p>
            <a:r xmlns:a="http://schemas.openxmlformats.org/drawingml/2006/main">
              <a:rPr lang="vi" sz="4400" b="1">
                <a:latin typeface="+mj-lt"/>
                <a:ea typeface="+mj-ea"/>
                <a:cs typeface="+mj-cs"/>
              </a:rPr>
              <a:t>Các tính năng mới trong lõi khung thực thể</a:t>
            </a:r>
          </a:p>
        </p:txBody>
      </p:sp>
    </p:spTree>
    <p:extLst>
      <p:ext uri="{BB962C8B-B14F-4D97-AF65-F5344CB8AC3E}">
        <p14:creationId xmlns:p14="http://schemas.microsoft.com/office/powerpoint/2010/main" val="42907118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16</a:t>
            </a:fld>
            <a:endParaRPr lang="en-US" dirty="0"/>
          </a:p>
        </p:txBody>
      </p:sp>
      <p:sp>
        <p:nvSpPr>
          <p:cNvPr id="13" name="TextBox 12">
            <a:extLst>
              <a:ext uri="{FF2B5EF4-FFF2-40B4-BE49-F238E27FC236}">
                <a16:creationId xmlns:a16="http://schemas.microsoft.com/office/drawing/2014/main" id="{794B0636-141A-48F4-9618-4F89090694F3}"/>
              </a:ext>
            </a:extLst>
          </p:cNvPr>
          <p:cNvSpPr txBox="1"/>
          <p:nvPr/>
        </p:nvSpPr>
        <p:spPr>
          <a:xfrm>
            <a:off x="-60960" y="1496074"/>
            <a:ext cx="12167616" cy="2380139"/>
          </a:xfrm>
          <a:prstGeom prst="rect">
            <a:avLst/>
          </a:prstGeom>
          <a:noFill/>
        </p:spPr>
        <p:txBody>
          <a:bodyPr wrap="square">
            <a:spAutoFit/>
          </a:bodyPr>
          <a:lstStyle/>
          <a:p>
            <a:pPr xmlns:a="http://schemas.openxmlformats.org/drawingml/2006/main" marL="342900" indent="-342900" algn="just">
              <a:spcBef>
                <a:spcPts val="1000"/>
              </a:spcBef>
              <a:buClr>
                <a:srgbClr val="973735"/>
              </a:buClr>
              <a:buSzPct val="50000"/>
              <a:buFont typeface="Wingdings" pitchFamily="2" charset="2"/>
              <a:buChar char="u"/>
              <a:tabLst>
                <a:tab pos="241300" algn="l"/>
              </a:tabLst>
              <a:defRPr/>
            </a:pPr>
            <a:r xmlns:a="http://schemas.openxmlformats.org/drawingml/2006/main">
              <a:rPr lang="vi" sz="2600"/>
              <a:t>Entity Framework Core hỗ trợ những điều sau:</a:t>
            </a:r>
          </a:p>
          <a:p>
            <a:pPr xmlns:a="http://schemas.openxmlformats.org/drawingml/2006/main" marL="739775" indent="-339725">
              <a:spcBef>
                <a:spcPts val="1000"/>
              </a:spcBef>
              <a:buClr>
                <a:srgbClr val="973735"/>
              </a:buClr>
              <a:buSzPct val="70000"/>
              <a:buFont typeface="Wingdings" panose="05000000000000000000" pitchFamily="2" charset="2"/>
              <a:buChar char="§"/>
              <a:tabLst>
                <a:tab pos="241300" algn="l"/>
              </a:tabLst>
              <a:defRPr/>
            </a:pPr>
            <a:r xmlns:a="http://schemas.openxmlformats.org/drawingml/2006/main">
              <a:rPr lang="vi" sz="2600">
                <a:solidFill>
                  <a:srgbClr val="111111"/>
                </a:solidFill>
                <a:latin typeface="+mj-lt"/>
              </a:rPr>
              <a:t>Kỹ thuật đảo ngược cơ sở dữ liệu hiện có (một mô hình đối tượng được tạo từ lược đồ cơ sở dữ liệu hiện có)</a:t>
            </a:r>
          </a:p>
          <a:p>
            <a:pPr xmlns:a="http://schemas.openxmlformats.org/drawingml/2006/main" marL="739775" indent="-339725">
              <a:spcBef>
                <a:spcPts val="1000"/>
              </a:spcBef>
              <a:buClr>
                <a:srgbClr val="973735"/>
              </a:buClr>
              <a:buSzPct val="70000"/>
              <a:buFont typeface="Wingdings" panose="05000000000000000000" pitchFamily="2" charset="2"/>
              <a:buChar char="§"/>
              <a:tabLst>
                <a:tab pos="241300" algn="l"/>
              </a:tabLst>
              <a:defRPr/>
            </a:pPr>
            <a:r xmlns:a="http://schemas.openxmlformats.org/drawingml/2006/main">
              <a:rPr lang="vi" sz="2600">
                <a:solidFill>
                  <a:srgbClr val="111111"/>
                </a:solidFill>
                <a:latin typeface="+mj-lt"/>
              </a:rPr>
              <a:t>Kỹ thuật chuyển tiếp cơ sở dữ liệu (lược đồ cơ sở dữ liệu được tạo từ mô hình đối tượng)</a:t>
            </a:r>
          </a:p>
        </p:txBody>
      </p:sp>
      <p:sp>
        <p:nvSpPr>
          <p:cNvPr id="8" name="Title 1">
            <a:extLst>
              <a:ext uri="{FF2B5EF4-FFF2-40B4-BE49-F238E27FC236}">
                <a16:creationId xmlns:a16="http://schemas.microsoft.com/office/drawing/2014/main" id="{E49C4D85-6E82-445E-B2FE-22A8E50DEA14}"/>
              </a:ext>
            </a:extLst>
          </p:cNvPr>
          <p:cNvSpPr>
            <a:spLocks noGrp="1"/>
          </p:cNvSpPr>
          <p:nvPr>
            <p:ph type="title"/>
          </p:nvPr>
        </p:nvSpPr>
        <p:spPr>
          <a:xfrm>
            <a:off x="275516" y="687426"/>
            <a:ext cx="11653725" cy="575433"/>
          </a:xfrm>
        </p:spPr>
        <p:txBody>
          <a:bodyPr>
            <a:normAutofit fontScale="90000"/>
          </a:bodyPr>
          <a:lstStyle/>
          <a:p>
            <a:r xmlns:a="http://schemas.openxmlformats.org/drawingml/2006/main">
              <a:rPr lang="vi" sz="4400" b="1">
                <a:latin typeface="+mj-lt"/>
                <a:ea typeface="+mj-ea"/>
                <a:cs typeface="+mj-cs"/>
              </a:rPr>
              <a:t>Mô hình quy trình cho lõi khung thực thể</a:t>
            </a:r>
          </a:p>
        </p:txBody>
      </p:sp>
      <p:sp>
        <p:nvSpPr>
          <p:cNvPr id="7" name="TextBox 6">
            <a:extLst>
              <a:ext uri="{FF2B5EF4-FFF2-40B4-BE49-F238E27FC236}">
                <a16:creationId xmlns:a16="http://schemas.microsoft.com/office/drawing/2014/main" id="{D76A1A1D-709C-475D-84F7-CB7BBFAD16CE}"/>
              </a:ext>
            </a:extLst>
          </p:cNvPr>
          <p:cNvSpPr txBox="1"/>
          <p:nvPr/>
        </p:nvSpPr>
        <p:spPr>
          <a:xfrm>
            <a:off x="-60961" y="3775536"/>
            <a:ext cx="12167616" cy="2682786"/>
          </a:xfrm>
          <a:prstGeom prst="rect">
            <a:avLst/>
          </a:prstGeom>
          <a:noFill/>
        </p:spPr>
        <p:txBody>
          <a:bodyPr wrap="square">
            <a:spAutoFit/>
          </a:bodyPr>
          <a:lstStyle/>
          <a:p>
            <a:pPr xmlns:a="http://schemas.openxmlformats.org/drawingml/2006/main" marL="342900" indent="-342900" algn="just">
              <a:spcBef>
                <a:spcPts val="1000"/>
              </a:spcBef>
              <a:buClr>
                <a:srgbClr val="973735"/>
              </a:buClr>
              <a:buSzPct val="50000"/>
              <a:buFont typeface="Wingdings" pitchFamily="2" charset="2"/>
              <a:buChar char="u"/>
              <a:tabLst>
                <a:tab pos="241300" algn="l"/>
              </a:tabLst>
              <a:defRPr/>
            </a:pPr>
            <a:r xmlns:a="http://schemas.openxmlformats.org/drawingml/2006/main">
              <a:rPr lang="vi" sz="2600"/>
              <a:t>Kỹ thuật đảo ngược (thường được gọi là cơ sở dữ liệu trước tiên) rất hữu ích nếu chúng ta đã có cơ sở dữ liệu hoặc nếu nhà phát triển chọn tạo cơ sở dữ liệu theo cách truyền thống</a:t>
            </a:r>
          </a:p>
          <a:p>
            <a:pPr xmlns:a="http://schemas.openxmlformats.org/drawingml/2006/main" marL="342900" indent="-342900" algn="just">
              <a:spcBef>
                <a:spcPts val="1000"/>
              </a:spcBef>
              <a:buClr>
                <a:srgbClr val="973735"/>
              </a:buClr>
              <a:buSzPct val="50000"/>
              <a:buFont typeface="Wingdings" pitchFamily="2" charset="2"/>
              <a:buChar char="u"/>
              <a:tabLst>
                <a:tab pos="241300" algn="l"/>
              </a:tabLst>
              <a:defRPr/>
            </a:pPr>
            <a:r xmlns:a="http://schemas.openxmlformats.org/drawingml/2006/main">
              <a:rPr lang="vi" sz="2600"/>
              <a:t>Tùy chọn thứ hai, được gọi là kỹ thuật chuyển tiếp, cung cấp cho nhà phát triển khả năng thiết kế mô hình đối tượng. Từ đó, nhà phát triển có thể tạo lược đồ cơ sở dữ liệu</a:t>
            </a:r>
          </a:p>
        </p:txBody>
      </p:sp>
    </p:spTree>
    <p:extLst>
      <p:ext uri="{BB962C8B-B14F-4D97-AF65-F5344CB8AC3E}">
        <p14:creationId xmlns:p14="http://schemas.microsoft.com/office/powerpoint/2010/main" val="11945865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17</a:t>
            </a:fld>
            <a:endParaRPr lang="en-US" dirty="0"/>
          </a:p>
        </p:txBody>
      </p:sp>
      <p:sp>
        <p:nvSpPr>
          <p:cNvPr id="13" name="TextBox 12">
            <a:extLst>
              <a:ext uri="{FF2B5EF4-FFF2-40B4-BE49-F238E27FC236}">
                <a16:creationId xmlns:a16="http://schemas.microsoft.com/office/drawing/2014/main" id="{794B0636-141A-48F4-9618-4F89090694F3}"/>
              </a:ext>
            </a:extLst>
          </p:cNvPr>
          <p:cNvSpPr txBox="1"/>
          <p:nvPr/>
        </p:nvSpPr>
        <p:spPr>
          <a:xfrm>
            <a:off x="-64444" y="1368836"/>
            <a:ext cx="12097405" cy="4813818"/>
          </a:xfrm>
          <a:prstGeom prst="rect">
            <a:avLst/>
          </a:prstGeom>
          <a:noFill/>
        </p:spPr>
        <p:txBody>
          <a:bodyPr wrap="square">
            <a:spAutoFit/>
          </a:bodyPr>
          <a:lstStyle/>
          <a:p>
            <a:pPr xmlns:a="http://schemas.openxmlformats.org/drawingml/2006/main" marL="342900" indent="-342900" algn="just">
              <a:lnSpc>
                <a:spcPct val="150000"/>
              </a:lnSpc>
              <a:spcBef>
                <a:spcPts val="1800"/>
              </a:spcBef>
              <a:spcAft>
                <a:spcPts val="1800"/>
              </a:spcAft>
              <a:buClr>
                <a:srgbClr val="973735"/>
              </a:buClr>
              <a:buSzPct val="50000"/>
              <a:buFont typeface="Wingdings" pitchFamily="2" charset="2"/>
              <a:buChar char="u"/>
              <a:tabLst>
                <a:tab pos="241300" algn="l"/>
              </a:tabLst>
              <a:defRPr/>
            </a:pPr>
            <a:r xmlns:a="http://schemas.openxmlformats.org/drawingml/2006/main">
              <a:rPr lang="vi" sz="2800"/>
              <a:t>Đối với nhà phát triển, kỹ thuật chuyển tiếp thường tốt hơn vì chúng tôi có thể thiết kế mô hình đối tượng mà chúng tôi cần để lập trình</a:t>
            </a:r>
          </a:p>
          <a:p>
            <a:pPr xmlns:a="http://schemas.openxmlformats.org/drawingml/2006/main" marL="342900" indent="-342900" algn="just">
              <a:lnSpc>
                <a:spcPct val="150000"/>
              </a:lnSpc>
              <a:spcBef>
                <a:spcPts val="1800"/>
              </a:spcBef>
              <a:spcAft>
                <a:spcPts val="1800"/>
              </a:spcAft>
              <a:buClr>
                <a:srgbClr val="973735"/>
              </a:buClr>
              <a:buSzPct val="50000"/>
              <a:buFont typeface="Wingdings" pitchFamily="2" charset="2"/>
              <a:buChar char="u"/>
              <a:tabLst>
                <a:tab pos="241300" algn="l"/>
              </a:tabLst>
              <a:defRPr/>
            </a:pPr>
            <a:r xmlns:a="http://schemas.openxmlformats.org/drawingml/2006/main">
              <a:rPr lang="vi" sz="2800"/>
              <a:t>Kỹ thuật chuyển tiếp có thể được sử dụng tại thời điểm phát triển (thông qua cái gọi là di chuyển lược đồ) hoặc trong thời gian chạy</a:t>
            </a:r>
          </a:p>
          <a:p>
            <a:pPr xmlns:a="http://schemas.openxmlformats.org/drawingml/2006/main" marL="342900" indent="-342900" algn="just">
              <a:lnSpc>
                <a:spcPct val="150000"/>
              </a:lnSpc>
              <a:spcBef>
                <a:spcPts val="1800"/>
              </a:spcBef>
              <a:spcAft>
                <a:spcPts val="1800"/>
              </a:spcAft>
              <a:buClr>
                <a:srgbClr val="973735"/>
              </a:buClr>
              <a:buSzPct val="50000"/>
              <a:buFont typeface="Wingdings" pitchFamily="2" charset="2"/>
              <a:buChar char="u"/>
              <a:tabLst>
                <a:tab pos="241300" algn="l"/>
              </a:tabLst>
              <a:defRPr/>
            </a:pPr>
            <a:r xmlns:a="http://schemas.openxmlformats.org/drawingml/2006/main">
              <a:rPr lang="vi" sz="2800"/>
              <a:t>Di chuyển lược đồ là việc tạo cơ sở dữ liệu với lược đồ ban đầu hoặc phần mở rộng/sửa đổi lược đồ sau này</a:t>
            </a:r>
            <a:endParaRPr xmlns:a="http://schemas.openxmlformats.org/drawingml/2006/main" lang="en-US" sz="2600">
              <a:solidFill>
                <a:srgbClr val="111111"/>
              </a:solidFill>
              <a:latin typeface="+mj-lt"/>
            </a:endParaRPr>
          </a:p>
        </p:txBody>
      </p:sp>
      <p:sp>
        <p:nvSpPr>
          <p:cNvPr id="8" name="Title 1">
            <a:extLst>
              <a:ext uri="{FF2B5EF4-FFF2-40B4-BE49-F238E27FC236}">
                <a16:creationId xmlns:a16="http://schemas.microsoft.com/office/drawing/2014/main" id="{E49C4D85-6E82-445E-B2FE-22A8E50DEA14}"/>
              </a:ext>
            </a:extLst>
          </p:cNvPr>
          <p:cNvSpPr>
            <a:spLocks noGrp="1"/>
          </p:cNvSpPr>
          <p:nvPr>
            <p:ph type="title"/>
          </p:nvPr>
        </p:nvSpPr>
        <p:spPr>
          <a:xfrm>
            <a:off x="275516" y="687426"/>
            <a:ext cx="11653725" cy="575433"/>
          </a:xfrm>
        </p:spPr>
        <p:txBody>
          <a:bodyPr>
            <a:normAutofit fontScale="90000"/>
          </a:bodyPr>
          <a:lstStyle/>
          <a:p>
            <a:r xmlns:a="http://schemas.openxmlformats.org/drawingml/2006/main">
              <a:rPr lang="vi" sz="4400" b="1">
                <a:latin typeface="+mj-lt"/>
                <a:ea typeface="+mj-ea"/>
                <a:cs typeface="+mj-cs"/>
              </a:rPr>
              <a:t>Mô hình quy trình cho lõi khung thực thể</a:t>
            </a:r>
          </a:p>
        </p:txBody>
      </p:sp>
    </p:spTree>
    <p:extLst>
      <p:ext uri="{BB962C8B-B14F-4D97-AF65-F5344CB8AC3E}">
        <p14:creationId xmlns:p14="http://schemas.microsoft.com/office/powerpoint/2010/main" val="2536963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18</a:t>
            </a:fld>
            <a:endParaRPr lang="en-US" dirty="0"/>
          </a:p>
        </p:txBody>
      </p:sp>
      <p:pic>
        <p:nvPicPr>
          <p:cNvPr id="12" name="Picture 11">
            <a:extLst>
              <a:ext uri="{FF2B5EF4-FFF2-40B4-BE49-F238E27FC236}">
                <a16:creationId xmlns:a16="http://schemas.microsoft.com/office/drawing/2014/main" id="{A2AE641A-022F-474F-B9D0-88FA92EA0392}"/>
              </a:ext>
            </a:extLst>
          </p:cNvPr>
          <p:cNvPicPr>
            <a:picLocks noChangeAspect="1"/>
          </p:cNvPicPr>
          <p:nvPr/>
        </p:nvPicPr>
        <p:blipFill>
          <a:blip r:embed="rId3"/>
          <a:stretch>
            <a:fillRect/>
          </a:stretch>
        </p:blipFill>
        <p:spPr>
          <a:xfrm>
            <a:off x="1962150" y="106111"/>
            <a:ext cx="7854512" cy="5981374"/>
          </a:xfrm>
          <a:prstGeom prst="rect">
            <a:avLst/>
          </a:prstGeom>
        </p:spPr>
      </p:pic>
      <p:sp>
        <p:nvSpPr>
          <p:cNvPr id="14" name="TextBox 13">
            <a:extLst>
              <a:ext uri="{FF2B5EF4-FFF2-40B4-BE49-F238E27FC236}">
                <a16:creationId xmlns:a16="http://schemas.microsoft.com/office/drawing/2014/main" id="{AA42BED8-919F-4AA3-AC38-1872A09D32F9}"/>
              </a:ext>
            </a:extLst>
          </p:cNvPr>
          <p:cNvSpPr txBox="1"/>
          <p:nvPr/>
        </p:nvSpPr>
        <p:spPr>
          <a:xfrm>
            <a:off x="2312280" y="6131635"/>
            <a:ext cx="7504382" cy="338554"/>
          </a:xfrm>
          <a:prstGeom prst="rect">
            <a:avLst/>
          </a:prstGeom>
          <a:noFill/>
        </p:spPr>
        <p:txBody>
          <a:bodyPr wrap="square">
            <a:spAutoFit/>
          </a:bodyPr>
          <a:lstStyle/>
          <a:p>
            <a:r xmlns:a="http://schemas.openxmlformats.org/drawingml/2006/main">
              <a:rPr lang="vi" sz="1600" b="1" i="1" u="sng"/>
              <a:t>Kỹ thuật chuyển tiếp so với kỹ thuật đảo ngược cho Entity Framework Core</a:t>
            </a:r>
          </a:p>
        </p:txBody>
      </p:sp>
    </p:spTree>
    <p:extLst>
      <p:ext uri="{BB962C8B-B14F-4D97-AF65-F5344CB8AC3E}">
        <p14:creationId xmlns:p14="http://schemas.microsoft.com/office/powerpoint/2010/main" val="14384657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19</a:t>
            </a:fld>
            <a:endParaRPr lang="en-US" dirty="0"/>
          </a:p>
        </p:txBody>
      </p:sp>
      <p:sp>
        <p:nvSpPr>
          <p:cNvPr id="13" name="TextBox 12">
            <a:extLst>
              <a:ext uri="{FF2B5EF4-FFF2-40B4-BE49-F238E27FC236}">
                <a16:creationId xmlns:a16="http://schemas.microsoft.com/office/drawing/2014/main" id="{794B0636-141A-48F4-9618-4F89090694F3}"/>
              </a:ext>
            </a:extLst>
          </p:cNvPr>
          <p:cNvSpPr txBox="1"/>
          <p:nvPr/>
        </p:nvSpPr>
        <p:spPr>
          <a:xfrm>
            <a:off x="-64444" y="1382558"/>
            <a:ext cx="12146715" cy="5186035"/>
          </a:xfrm>
          <a:prstGeom prst="rect">
            <a:avLst/>
          </a:prstGeom>
          <a:noFill/>
        </p:spPr>
        <p:txBody>
          <a:bodyPr wrap="square">
            <a:spAutoFit/>
          </a:bodyPr>
          <a:lstStyle/>
          <a:p>
            <a:pPr xmlns:a="http://schemas.openxmlformats.org/drawingml/2006/main" marL="342900" indent="-342900" algn="just">
              <a:spcBef>
                <a:spcPts val="900"/>
              </a:spcBef>
              <a:spcAft>
                <a:spcPts val="900"/>
              </a:spcAft>
              <a:buClr>
                <a:srgbClr val="973735"/>
              </a:buClr>
              <a:buSzPct val="50000"/>
              <a:buFont typeface="Wingdings" pitchFamily="2" charset="2"/>
              <a:buChar char="u"/>
              <a:tabLst>
                <a:tab pos="241300" algn="l"/>
              </a:tabLst>
              <a:defRPr/>
            </a:pPr>
            <a:r xmlns:a="http://schemas.openxmlformats.org/drawingml/2006/main">
              <a:rPr lang="vi" sz="2600">
                <a:solidFill>
                  <a:srgbClr val="111111"/>
                </a:solidFill>
                <a:latin typeface="+mj-lt"/>
              </a:rPr>
              <a:t>Các lớp thực thể (các lớp đối tượng miền, các lớp đối tượng nghiệp vụ, các lớp dữ liệu hoặc các lớp liên tục) là các biểu diễn của bảng và dạng xem. Chúng chứa các thuộc tính hoặc trường được ánh xạ tới các cột của bảng/chế độ xem</a:t>
            </a:r>
          </a:p>
          <a:p>
            <a:pPr xmlns:a="http://schemas.openxmlformats.org/drawingml/2006/main" marL="342900" indent="-342900" algn="just">
              <a:spcBef>
                <a:spcPts val="900"/>
              </a:spcBef>
              <a:spcAft>
                <a:spcPts val="900"/>
              </a:spcAft>
              <a:buClr>
                <a:srgbClr val="973735"/>
              </a:buClr>
              <a:buSzPct val="50000"/>
              <a:buFont typeface="Wingdings" pitchFamily="2" charset="2"/>
              <a:buChar char="u"/>
              <a:tabLst>
                <a:tab pos="241300" algn="l"/>
              </a:tabLst>
              <a:defRPr/>
            </a:pPr>
            <a:r xmlns:a="http://schemas.openxmlformats.org/drawingml/2006/main">
              <a:rPr lang="vi" sz="2600">
                <a:solidFill>
                  <a:srgbClr val="111111"/>
                </a:solidFill>
                <a:latin typeface="+mj-lt"/>
              </a:rPr>
              <a:t>Các lớp thực thể có thể là các đối tượng CLR cũ đơn giản (các lớp POCO); nói cách khác, chúng không cần lớp cơ sở và không cần giao diện</a:t>
            </a:r>
          </a:p>
          <a:p>
            <a:pPr xmlns:a="http://schemas.openxmlformats.org/drawingml/2006/main" marL="342900" indent="-342900" algn="just">
              <a:spcBef>
                <a:spcPts val="900"/>
              </a:spcBef>
              <a:spcAft>
                <a:spcPts val="900"/>
              </a:spcAft>
              <a:buClr>
                <a:srgbClr val="973735"/>
              </a:buClr>
              <a:buSzPct val="50000"/>
              <a:buFont typeface="Wingdings" pitchFamily="2" charset="2"/>
              <a:buChar char="u"/>
              <a:tabLst>
                <a:tab pos="241300" algn="l"/>
              </a:tabLst>
              <a:defRPr/>
            </a:pPr>
            <a:r xmlns:a="http://schemas.openxmlformats.org/drawingml/2006/main">
              <a:rPr lang="vi" sz="2600"/>
              <a:t>Lớp ngữ cảnh là lớp luôn bắt nguồn từ lớp cơ sở </a:t>
            </a:r>
            <a:r xmlns:a="http://schemas.openxmlformats.org/drawingml/2006/main">
              <a:rPr lang="vi" sz="2600" b="1"/>
              <a:t>DbContext </a:t>
            </a:r>
            <a:r xmlns:a="http://schemas.openxmlformats.org/drawingml/2006/main">
              <a:rPr lang="vi" sz="2600"/>
              <a:t>. Nó có các thuộc tính kiểu </a:t>
            </a:r>
            <a:r xmlns:a="http://schemas.openxmlformats.org/drawingml/2006/main">
              <a:rPr lang="vi" sz="2600" b="1"/>
              <a:t>DbSet </a:t>
            </a:r>
            <a:r xmlns:a="http://schemas.openxmlformats.org/drawingml/2006/main">
              <a:rPr lang="vi" sz="2600"/>
              <a:t>cho từng lớp thực thể</a:t>
            </a:r>
          </a:p>
          <a:p>
            <a:pPr xmlns:a="http://schemas.openxmlformats.org/drawingml/2006/main" marL="342900" indent="-342900" algn="just">
              <a:spcBef>
                <a:spcPts val="900"/>
              </a:spcBef>
              <a:spcAft>
                <a:spcPts val="900"/>
              </a:spcAft>
              <a:buClr>
                <a:srgbClr val="973735"/>
              </a:buClr>
              <a:buSzPct val="50000"/>
              <a:buFont typeface="Wingdings" pitchFamily="2" charset="2"/>
              <a:buChar char="u"/>
              <a:tabLst>
                <a:tab pos="241300" algn="l"/>
              </a:tabLst>
              <a:defRPr/>
            </a:pPr>
            <a:r xmlns:a="http://schemas.openxmlformats.org/drawingml/2006/main">
              <a:rPr lang="vi" sz="2600"/>
              <a:t>Lớp ngữ cảnh hoặc thuộc tính </a:t>
            </a:r>
            <a:r xmlns:a="http://schemas.openxmlformats.org/drawingml/2006/main">
              <a:rPr lang="vi" sz="2600" b="1"/>
              <a:t>DbSet </a:t>
            </a:r>
            <a:r xmlns:a="http://schemas.openxmlformats.org/drawingml/2006/main">
              <a:rPr lang="vi" sz="2600"/>
              <a:t>nhận các lệnh của mã chương trình tự tạo dưới dạng lệnh LINQ, lệnh SQL, thủ tục lưu trữ và lệnh gọi hàm có giá trị bảng (TVF) hoặc lệnh gọi API đặc biệt để nối thêm, sửa đổi và xóa</a:t>
            </a:r>
          </a:p>
        </p:txBody>
      </p:sp>
      <p:sp>
        <p:nvSpPr>
          <p:cNvPr id="9" name="Title 1">
            <a:extLst>
              <a:ext uri="{FF2B5EF4-FFF2-40B4-BE49-F238E27FC236}">
                <a16:creationId xmlns:a16="http://schemas.microsoft.com/office/drawing/2014/main" id="{7C3A6C0E-573D-4DA8-BAED-D0E66A21CDAE}"/>
              </a:ext>
            </a:extLst>
          </p:cNvPr>
          <p:cNvSpPr>
            <a:spLocks noGrp="1"/>
          </p:cNvSpPr>
          <p:nvPr>
            <p:ph type="title"/>
          </p:nvPr>
        </p:nvSpPr>
        <p:spPr>
          <a:xfrm>
            <a:off x="258627" y="574013"/>
            <a:ext cx="11653725" cy="575433"/>
          </a:xfrm>
        </p:spPr>
        <p:txBody>
          <a:bodyPr>
            <a:normAutofit fontScale="90000"/>
          </a:bodyPr>
          <a:lstStyle/>
          <a:p>
            <a:r xmlns:a="http://schemas.openxmlformats.org/drawingml/2006/main">
              <a:rPr lang="vi" sz="4400" b="1">
                <a:latin typeface="+mj-lt"/>
                <a:ea typeface="+mj-ea"/>
                <a:cs typeface="+mj-cs"/>
              </a:rPr>
              <a:t>Các thành phần của lõi khung thực thể</a:t>
            </a:r>
          </a:p>
        </p:txBody>
      </p:sp>
    </p:spTree>
    <p:extLst>
      <p:ext uri="{BB962C8B-B14F-4D97-AF65-F5344CB8AC3E}">
        <p14:creationId xmlns:p14="http://schemas.microsoft.com/office/powerpoint/2010/main" val="22058084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CA15C064-DD44-4CAC-873E-2D1F54821676}" type="slidenum">
              <a:rPr kumimoji="0" lang="en-US" smtClean="0"/>
              <a:pPr/>
              <a:t>2</a:t>
            </a:fld>
            <a:endParaRPr kumimoji="0" lang="en-US" dirty="0"/>
          </a:p>
        </p:txBody>
      </p:sp>
      <p:sp>
        <p:nvSpPr>
          <p:cNvPr id="4" name="Content Placeholder 3"/>
          <p:cNvSpPr>
            <a:spLocks noGrp="1"/>
          </p:cNvSpPr>
          <p:nvPr>
            <p:ph sz="quarter" idx="1"/>
          </p:nvPr>
        </p:nvSpPr>
        <p:spPr>
          <a:xfrm>
            <a:off x="265043" y="1597572"/>
            <a:ext cx="11794435" cy="4584322"/>
          </a:xfrm>
        </p:spPr>
        <p:txBody>
          <a:bodyPr>
            <a:noAutofit/>
          </a:bodyPr>
          <a:lstStyle/>
          <a:p>
            <a:pPr xmlns:a="http://schemas.openxmlformats.org/drawingml/2006/main" marL="342900" indent="-342900">
              <a:lnSpc>
                <a:spcPct val="100000"/>
              </a:lnSpc>
              <a:buClr>
                <a:srgbClr val="973735"/>
              </a:buClr>
              <a:buSzPct val="50000"/>
              <a:buFont typeface="Wingdings" pitchFamily="2" charset="2"/>
              <a:buChar char="u"/>
              <a:defRPr/>
            </a:pPr>
            <a:r xmlns:a="http://schemas.openxmlformats.org/drawingml/2006/main">
              <a:rPr lang="vi" sz="2800"/>
              <a:t>Tổng quan Lõi khung thực thể (Lõi EF)</a:t>
            </a:r>
            <a:endParaRPr xmlns:a="http://schemas.openxmlformats.org/drawingml/2006/main" lang="en-US" sz="2800" dirty="0"/>
          </a:p>
          <a:p>
            <a:pPr xmlns:a="http://schemas.openxmlformats.org/drawingml/2006/main" marL="342900" indent="-342900">
              <a:lnSpc>
                <a:spcPct val="100000"/>
              </a:lnSpc>
              <a:buClr>
                <a:srgbClr val="973735"/>
              </a:buClr>
              <a:buSzPct val="50000"/>
              <a:buFont typeface="Wingdings" pitchFamily="2" charset="2"/>
              <a:buChar char="u"/>
              <a:defRPr/>
            </a:pPr>
            <a:r xmlns:a="http://schemas.openxmlformats.org/drawingml/2006/main">
              <a:rPr lang="vi" sz="2800"/>
              <a:t>Giải thích các thành phần bên trong Entity Framework Core</a:t>
            </a:r>
            <a:endParaRPr xmlns:a="http://schemas.openxmlformats.org/drawingml/2006/main" lang="en-US" sz="2800" dirty="0"/>
          </a:p>
          <a:p>
            <a:pPr xmlns:a="http://schemas.openxmlformats.org/drawingml/2006/main" marL="342900" indent="-342900">
              <a:lnSpc>
                <a:spcPct val="100000"/>
              </a:lnSpc>
              <a:buClr>
                <a:srgbClr val="973735"/>
              </a:buClr>
              <a:buSzPct val="50000"/>
              <a:buFont typeface="Wingdings" pitchFamily="2" charset="2"/>
              <a:buChar char="u"/>
              <a:defRPr/>
            </a:pPr>
            <a:r xmlns:a="http://schemas.openxmlformats.org/drawingml/2006/main">
              <a:rPr lang="vi" sz="2800"/>
              <a:t>Giải thích về Mô hình cơ sở dữ liệu đầu tiên và Mô hình mã</a:t>
            </a:r>
            <a:endParaRPr xmlns:a="http://schemas.openxmlformats.org/drawingml/2006/main" lang="en-US" sz="2800" dirty="0"/>
          </a:p>
          <a:p>
            <a:pPr xmlns:a="http://schemas.openxmlformats.org/drawingml/2006/main" marL="342900" indent="-342900">
              <a:lnSpc>
                <a:spcPct val="100000"/>
              </a:lnSpc>
              <a:buClr>
                <a:srgbClr val="973735"/>
              </a:buClr>
              <a:buSzPct val="50000"/>
              <a:buFont typeface="Wingdings" pitchFamily="2" charset="2"/>
              <a:buChar char="u"/>
              <a:defRPr/>
            </a:pPr>
            <a:r xmlns:a="http://schemas.openxmlformats.org/drawingml/2006/main">
              <a:rPr lang="vi" sz="2800" dirty="0"/>
              <a:t>Giải thích </a:t>
            </a:r>
            <a:r xmlns:a="http://schemas.openxmlformats.org/drawingml/2006/main">
              <a:rPr lang="vi" sz="2800"/>
              <a:t>về Thao tác dữ liệu với Entity Framework Core</a:t>
            </a:r>
            <a:endParaRPr xmlns:a="http://schemas.openxmlformats.org/drawingml/2006/main" lang="en-US" sz="2800" dirty="0"/>
          </a:p>
          <a:p>
            <a:pPr xmlns:a="http://schemas.openxmlformats.org/drawingml/2006/main" marL="342900" indent="-342900">
              <a:lnSpc>
                <a:spcPct val="100000"/>
              </a:lnSpc>
              <a:buClr>
                <a:srgbClr val="973735"/>
              </a:buClr>
              <a:buSzPct val="50000"/>
              <a:buFont typeface="Wingdings" pitchFamily="2" charset="2"/>
              <a:buChar char="u"/>
              <a:defRPr/>
            </a:pPr>
            <a:r xmlns:a="http://schemas.openxmlformats.org/drawingml/2006/main">
              <a:rPr lang="vi" sz="2800" dirty="0"/>
              <a:t>Demo </a:t>
            </a:r>
            <a:r xmlns:a="http://schemas.openxmlformats.org/drawingml/2006/main">
              <a:rPr lang="vi" sz="2800"/>
              <a:t>tạo quyền truy cập cơ sở dữ liệu bằng Entity Framework Core bằng Database First Model</a:t>
            </a:r>
          </a:p>
          <a:p>
            <a:pPr xmlns:a="http://schemas.openxmlformats.org/drawingml/2006/main" marL="342900" indent="-342900">
              <a:lnSpc>
                <a:spcPct val="100000"/>
              </a:lnSpc>
              <a:buClr>
                <a:srgbClr val="973735"/>
              </a:buClr>
              <a:buSzPct val="50000"/>
              <a:buFont typeface="Wingdings" pitchFamily="2" charset="2"/>
              <a:buChar char="u"/>
              <a:defRPr/>
            </a:pPr>
            <a:r xmlns:a="http://schemas.openxmlformats.org/drawingml/2006/main">
              <a:rPr lang="vi" sz="2800"/>
              <a:t>Demo tạo quyền truy cập cơ sở dữ liệu bằng Entity Framework Core bằng Code Model</a:t>
            </a:r>
          </a:p>
          <a:p>
            <a:pPr xmlns:a="http://schemas.openxmlformats.org/drawingml/2006/main" marL="342900" indent="-342900">
              <a:lnSpc>
                <a:spcPct val="100000"/>
              </a:lnSpc>
              <a:buClr>
                <a:srgbClr val="973735"/>
              </a:buClr>
              <a:buSzPct val="50000"/>
              <a:buFont typeface="Wingdings" pitchFamily="2" charset="2"/>
              <a:buChar char="u"/>
              <a:defRPr/>
            </a:pPr>
            <a:r xmlns:a="http://schemas.openxmlformats.org/drawingml/2006/main">
              <a:rPr lang="vi" sz="2800"/>
              <a:t>Bản trình diễn sử dụng </a:t>
            </a:r>
            <a:r xmlns:a="http://schemas.openxmlformats.org/drawingml/2006/main">
              <a:rPr lang="vi" altLang="ko-KR" sz="2800"/>
              <a:t>Truy vấn LINQ trong </a:t>
            </a:r>
            <a:r xmlns:a="http://schemas.openxmlformats.org/drawingml/2006/main">
              <a:rPr lang="vi" sz="2800"/>
              <a:t>Entity Framework Core</a:t>
            </a:r>
            <a:r xmlns:a="http://schemas.openxmlformats.org/drawingml/2006/main">
              <a:rPr lang="vi" altLang="ko-KR" sz="2800"/>
              <a:t> </a:t>
            </a:r>
            <a:endParaRPr xmlns:a="http://schemas.openxmlformats.org/drawingml/2006/main" lang="en-US" sz="2800"/>
          </a:p>
          <a:p>
            <a:pPr marL="342900" indent="-342900">
              <a:lnSpc>
                <a:spcPct val="100000"/>
              </a:lnSpc>
              <a:buClr>
                <a:srgbClr val="973735"/>
              </a:buClr>
              <a:buSzPct val="50000"/>
              <a:buFont typeface="Wingdings" pitchFamily="2" charset="2"/>
              <a:buChar char="u"/>
              <a:defRPr/>
            </a:pPr>
            <a:endParaRPr lang="en-US" sz="2800" dirty="0"/>
          </a:p>
        </p:txBody>
      </p:sp>
      <p:sp>
        <p:nvSpPr>
          <p:cNvPr id="8" name="Rectangle 2">
            <a:extLst>
              <a:ext uri="{FF2B5EF4-FFF2-40B4-BE49-F238E27FC236}">
                <a16:creationId xmlns:a16="http://schemas.microsoft.com/office/drawing/2014/main" id="{FF319F56-852E-4ECD-A4BE-395F066166B4}"/>
              </a:ext>
            </a:extLst>
          </p:cNvPr>
          <p:cNvSpPr>
            <a:spLocks noGrp="1"/>
          </p:cNvSpPr>
          <p:nvPr>
            <p:ph type="title"/>
          </p:nvPr>
        </p:nvSpPr>
        <p:spPr>
          <a:xfrm>
            <a:off x="410505" y="676106"/>
            <a:ext cx="10806720" cy="748017"/>
          </a:xfrm>
        </p:spPr>
        <p:txBody>
          <a:bodyPr>
            <a:normAutofit/>
          </a:bodyPr>
          <a:lstStyle/>
          <a:p>
            <a:r xmlns:a="http://schemas.openxmlformats.org/drawingml/2006/main">
              <a:rPr lang="vi" sz="4000" b="1" dirty="0"/>
              <a:t>Mục tiêu</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20</a:t>
            </a:fld>
            <a:endParaRPr lang="en-US" dirty="0"/>
          </a:p>
        </p:txBody>
      </p:sp>
      <p:sp>
        <p:nvSpPr>
          <p:cNvPr id="13" name="TextBox 12">
            <a:extLst>
              <a:ext uri="{FF2B5EF4-FFF2-40B4-BE49-F238E27FC236}">
                <a16:creationId xmlns:a16="http://schemas.microsoft.com/office/drawing/2014/main" id="{794B0636-141A-48F4-9618-4F89090694F3}"/>
              </a:ext>
            </a:extLst>
          </p:cNvPr>
          <p:cNvSpPr txBox="1"/>
          <p:nvPr/>
        </p:nvSpPr>
        <p:spPr>
          <a:xfrm>
            <a:off x="5573102" y="6114710"/>
            <a:ext cx="6505904" cy="338554"/>
          </a:xfrm>
          <a:prstGeom prst="rect">
            <a:avLst/>
          </a:prstGeom>
          <a:noFill/>
        </p:spPr>
        <p:txBody>
          <a:bodyPr wrap="square">
            <a:spAutoFit/>
          </a:bodyPr>
          <a:lstStyle/>
          <a:p>
            <a:pPr xmlns:a="http://schemas.openxmlformats.org/drawingml/2006/main" algn="just">
              <a:spcBef>
                <a:spcPts val="1000"/>
              </a:spcBef>
              <a:buClr>
                <a:srgbClr val="973735"/>
              </a:buClr>
              <a:buSzPct val="50000"/>
              <a:tabLst>
                <a:tab pos="241300" algn="l"/>
              </a:tabLst>
              <a:defRPr/>
            </a:pPr>
            <a:r xmlns:a="http://schemas.openxmlformats.org/drawingml/2006/main">
              <a:rPr lang="vi" sz="1600" b="1" i="1" u="sng"/>
              <a:t>Các tạo phẩm trung tâm trong Entity Framework Core và bối cảnh của chúng</a:t>
            </a:r>
          </a:p>
        </p:txBody>
      </p:sp>
      <p:sp>
        <p:nvSpPr>
          <p:cNvPr id="8" name="Title 1">
            <a:extLst>
              <a:ext uri="{FF2B5EF4-FFF2-40B4-BE49-F238E27FC236}">
                <a16:creationId xmlns:a16="http://schemas.microsoft.com/office/drawing/2014/main" id="{E49C4D85-6E82-445E-B2FE-22A8E50DEA14}"/>
              </a:ext>
            </a:extLst>
          </p:cNvPr>
          <p:cNvSpPr>
            <a:spLocks noGrp="1"/>
          </p:cNvSpPr>
          <p:nvPr>
            <p:ph type="title"/>
          </p:nvPr>
        </p:nvSpPr>
        <p:spPr>
          <a:xfrm>
            <a:off x="258627" y="574013"/>
            <a:ext cx="11653725" cy="575433"/>
          </a:xfrm>
        </p:spPr>
        <p:txBody>
          <a:bodyPr>
            <a:normAutofit fontScale="90000"/>
          </a:bodyPr>
          <a:lstStyle/>
          <a:p>
            <a:r xmlns:a="http://schemas.openxmlformats.org/drawingml/2006/main">
              <a:rPr lang="vi" sz="4400" b="1">
                <a:latin typeface="+mj-lt"/>
                <a:ea typeface="+mj-ea"/>
                <a:cs typeface="+mj-cs"/>
              </a:rPr>
              <a:t>Các thành phần của lõi khung thực thể</a:t>
            </a:r>
          </a:p>
        </p:txBody>
      </p:sp>
      <p:pic>
        <p:nvPicPr>
          <p:cNvPr id="5" name="Picture 4">
            <a:extLst>
              <a:ext uri="{FF2B5EF4-FFF2-40B4-BE49-F238E27FC236}">
                <a16:creationId xmlns:a16="http://schemas.microsoft.com/office/drawing/2014/main" id="{9E2618D1-3119-4E88-BFAD-D81CC40A1667}"/>
              </a:ext>
            </a:extLst>
          </p:cNvPr>
          <p:cNvPicPr>
            <a:picLocks noChangeAspect="1"/>
          </p:cNvPicPr>
          <p:nvPr/>
        </p:nvPicPr>
        <p:blipFill>
          <a:blip r:embed="rId3"/>
          <a:stretch>
            <a:fillRect/>
          </a:stretch>
        </p:blipFill>
        <p:spPr>
          <a:xfrm>
            <a:off x="5315612" y="1223016"/>
            <a:ext cx="6876388" cy="4951000"/>
          </a:xfrm>
          <a:prstGeom prst="rect">
            <a:avLst/>
          </a:prstGeom>
        </p:spPr>
      </p:pic>
      <p:sp>
        <p:nvSpPr>
          <p:cNvPr id="7" name="TextBox 6">
            <a:extLst>
              <a:ext uri="{FF2B5EF4-FFF2-40B4-BE49-F238E27FC236}">
                <a16:creationId xmlns:a16="http://schemas.microsoft.com/office/drawing/2014/main" id="{5AFDA1E1-F579-4196-92C2-E284FACC8570}"/>
              </a:ext>
            </a:extLst>
          </p:cNvPr>
          <p:cNvSpPr txBox="1"/>
          <p:nvPr/>
        </p:nvSpPr>
        <p:spPr>
          <a:xfrm>
            <a:off x="-67587" y="1389336"/>
            <a:ext cx="5362899" cy="5021888"/>
          </a:xfrm>
          <a:prstGeom prst="rect">
            <a:avLst/>
          </a:prstGeom>
          <a:noFill/>
        </p:spPr>
        <p:txBody>
          <a:bodyPr wrap="square">
            <a:spAutoFit/>
          </a:bodyPr>
          <a:lstStyle/>
          <a:p>
            <a:pPr xmlns:a="http://schemas.openxmlformats.org/drawingml/2006/main" marL="342900" indent="-342900" algn="just">
              <a:spcBef>
                <a:spcPts val="1000"/>
              </a:spcBef>
              <a:buClr>
                <a:srgbClr val="973735"/>
              </a:buClr>
              <a:buSzPct val="50000"/>
              <a:buFont typeface="Wingdings" pitchFamily="2" charset="2"/>
              <a:buChar char="u"/>
              <a:tabLst>
                <a:tab pos="241300" algn="l"/>
              </a:tabLst>
              <a:defRPr/>
            </a:pPr>
            <a:r xmlns:a="http://schemas.openxmlformats.org/drawingml/2006/main">
              <a:rPr lang="vi" sz="2600">
                <a:solidFill>
                  <a:srgbClr val="111111"/>
                </a:solidFill>
                <a:latin typeface="+mj-lt"/>
              </a:rPr>
              <a:t>Lớp ngữ cảnh gửi các lệnh đến nhà cung cấp dành riêng cho DBMS, nhà cung cấp này sẽ gửi các lệnh đến cơ sở dữ liệu thông qua các đối tượng </a:t>
            </a:r>
            <a:r xmlns:a="http://schemas.openxmlformats.org/drawingml/2006/main">
              <a:rPr lang="vi" sz="2600" b="1">
                <a:solidFill>
                  <a:srgbClr val="111111"/>
                </a:solidFill>
                <a:latin typeface="+mj-lt"/>
              </a:rPr>
              <a:t>DbCommand </a:t>
            </a:r>
            <a:r xmlns:a="http://schemas.openxmlformats.org/drawingml/2006/main">
              <a:rPr lang="vi" sz="2600">
                <a:solidFill>
                  <a:srgbClr val="111111"/>
                </a:solidFill>
                <a:latin typeface="+mj-lt"/>
              </a:rPr>
              <a:t>và nhận các tập kết quả trong </a:t>
            </a:r>
            <a:r xmlns:a="http://schemas.openxmlformats.org/drawingml/2006/main">
              <a:rPr lang="vi" sz="2600" b="1">
                <a:solidFill>
                  <a:srgbClr val="111111"/>
                </a:solidFill>
                <a:latin typeface="+mj-lt"/>
              </a:rPr>
              <a:t>DataReader </a:t>
            </a:r>
            <a:r xmlns:a="http://schemas.openxmlformats.org/drawingml/2006/main">
              <a:rPr lang="vi" sz="2600">
                <a:solidFill>
                  <a:srgbClr val="111111"/>
                </a:solidFill>
                <a:latin typeface="+mj-lt"/>
              </a:rPr>
              <a:t>từ cơ sở dữ liệu</a:t>
            </a:r>
          </a:p>
          <a:p>
            <a:pPr xmlns:a="http://schemas.openxmlformats.org/drawingml/2006/main" marL="342900" indent="-342900" algn="just">
              <a:spcBef>
                <a:spcPts val="1000"/>
              </a:spcBef>
              <a:buClr>
                <a:srgbClr val="973735"/>
              </a:buClr>
              <a:buSzPct val="50000"/>
              <a:buFont typeface="Wingdings" pitchFamily="2" charset="2"/>
              <a:buChar char="u"/>
              <a:tabLst>
                <a:tab pos="241300" algn="l"/>
              </a:tabLst>
              <a:defRPr/>
            </a:pPr>
            <a:r xmlns:a="http://schemas.openxmlformats.org/drawingml/2006/main">
              <a:rPr lang="vi" sz="2600">
                <a:solidFill>
                  <a:srgbClr val="111111"/>
                </a:solidFill>
                <a:latin typeface="+mj-lt"/>
              </a:rPr>
              <a:t>Lớp ngữ cảnh chuyển đổi nội dung của đối tượng DataReader thành các thể hiện của lớp thực thể. Quá trình này được gọi là </a:t>
            </a:r>
            <a:r xmlns:a="http://schemas.openxmlformats.org/drawingml/2006/main">
              <a:rPr lang="vi" sz="2600" b="1" i="1">
                <a:solidFill>
                  <a:srgbClr val="111111"/>
                </a:solidFill>
                <a:latin typeface="+mj-lt"/>
              </a:rPr>
              <a:t>vật chất hóa</a:t>
            </a:r>
            <a:endParaRPr xmlns:a="http://schemas.openxmlformats.org/drawingml/2006/main" lang="en-US" sz="2600" b="1" i="1"/>
          </a:p>
        </p:txBody>
      </p:sp>
    </p:spTree>
    <p:extLst>
      <p:ext uri="{BB962C8B-B14F-4D97-AF65-F5344CB8AC3E}">
        <p14:creationId xmlns:p14="http://schemas.microsoft.com/office/powerpoint/2010/main" val="23776399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21</a:t>
            </a:fld>
            <a:endParaRPr lang="en-US" dirty="0"/>
          </a:p>
        </p:txBody>
      </p:sp>
      <p:sp>
        <p:nvSpPr>
          <p:cNvPr id="8" name="Title 1">
            <a:extLst>
              <a:ext uri="{FF2B5EF4-FFF2-40B4-BE49-F238E27FC236}">
                <a16:creationId xmlns:a16="http://schemas.microsoft.com/office/drawing/2014/main" id="{E49C4D85-6E82-445E-B2FE-22A8E50DEA14}"/>
              </a:ext>
            </a:extLst>
          </p:cNvPr>
          <p:cNvSpPr>
            <a:spLocks noGrp="1"/>
          </p:cNvSpPr>
          <p:nvPr>
            <p:ph type="title"/>
          </p:nvPr>
        </p:nvSpPr>
        <p:spPr>
          <a:xfrm>
            <a:off x="275516" y="687426"/>
            <a:ext cx="11653725" cy="575433"/>
          </a:xfrm>
        </p:spPr>
        <p:txBody>
          <a:bodyPr>
            <a:normAutofit fontScale="90000"/>
          </a:bodyPr>
          <a:lstStyle/>
          <a:p>
            <a:r xmlns:a="http://schemas.openxmlformats.org/drawingml/2006/main">
              <a:rPr lang="vi" sz="4400" b="1">
                <a:latin typeface="+mj-lt"/>
                <a:ea typeface="+mj-ea"/>
                <a:cs typeface="+mj-cs"/>
              </a:rPr>
              <a:t>Lớp DbContext</a:t>
            </a:r>
          </a:p>
        </p:txBody>
      </p:sp>
      <p:sp>
        <p:nvSpPr>
          <p:cNvPr id="6" name="TextBox 5">
            <a:extLst>
              <a:ext uri="{FF2B5EF4-FFF2-40B4-BE49-F238E27FC236}">
                <a16:creationId xmlns:a16="http://schemas.microsoft.com/office/drawing/2014/main" id="{92D350AF-8CEA-45B6-BB6F-6B9ABEB1A89D}"/>
              </a:ext>
            </a:extLst>
          </p:cNvPr>
          <p:cNvSpPr txBox="1"/>
          <p:nvPr/>
        </p:nvSpPr>
        <p:spPr>
          <a:xfrm>
            <a:off x="-65315" y="1313866"/>
            <a:ext cx="12148458" cy="4928080"/>
          </a:xfrm>
          <a:prstGeom prst="rect">
            <a:avLst/>
          </a:prstGeom>
          <a:noFill/>
        </p:spPr>
        <p:txBody>
          <a:bodyPr wrap="square">
            <a:spAutoFit/>
          </a:bodyPr>
          <a:lstStyle/>
          <a:p>
            <a:pPr xmlns:a="http://schemas.openxmlformats.org/drawingml/2006/main" marL="342900" indent="-342900" algn="just">
              <a:lnSpc>
                <a:spcPct val="150000"/>
              </a:lnSpc>
              <a:spcBef>
                <a:spcPts val="1000"/>
              </a:spcBef>
              <a:spcAft>
                <a:spcPts val="1000"/>
              </a:spcAft>
              <a:buClr>
                <a:srgbClr val="973735"/>
              </a:buClr>
              <a:buSzPct val="50000"/>
              <a:buFont typeface="Wingdings" pitchFamily="2" charset="2"/>
              <a:buChar char="u"/>
              <a:tabLst>
                <a:tab pos="241300" algn="l"/>
              </a:tabLst>
              <a:defRPr/>
            </a:pPr>
            <a:r xmlns:a="http://schemas.openxmlformats.org/drawingml/2006/main">
              <a:rPr lang="vi" sz="2600"/>
              <a:t>DbContext </a:t>
            </a:r>
            <a:r xmlns:a="http://schemas.openxmlformats.org/drawingml/2006/main">
              <a:rPr lang="vi" sz="2600"/>
              <a:t>không được sử dụng trực tiếp mà thông qua các lớp kế thừa </a:t>
            </a:r>
            <a:r xmlns:a="http://schemas.openxmlformats.org/drawingml/2006/main">
              <a:rPr lang="vi" sz="2600" b="1"/>
              <a:t>từ </a:t>
            </a:r>
            <a:r xmlns:a="http://schemas.openxmlformats.org/drawingml/2006/main">
              <a:rPr lang="vi" sz="2600"/>
              <a:t>lớp </a:t>
            </a:r>
            <a:r xmlns:a="http://schemas.openxmlformats.org/drawingml/2006/main">
              <a:rPr lang="vi" sz="2600" b="1"/>
              <a:t>DbContext</a:t>
            </a:r>
          </a:p>
          <a:p>
            <a:pPr xmlns:a="http://schemas.openxmlformats.org/drawingml/2006/main" marL="342900" indent="-342900" algn="just">
              <a:lnSpc>
                <a:spcPct val="150000"/>
              </a:lnSpc>
              <a:spcBef>
                <a:spcPts val="1000"/>
              </a:spcBef>
              <a:spcAft>
                <a:spcPts val="1000"/>
              </a:spcAft>
              <a:buClr>
                <a:srgbClr val="973735"/>
              </a:buClr>
              <a:buSzPct val="50000"/>
              <a:buFont typeface="Wingdings" pitchFamily="2" charset="2"/>
              <a:buChar char="u"/>
              <a:tabLst>
                <a:tab pos="241300" algn="l"/>
              </a:tabLst>
              <a:defRPr/>
            </a:pPr>
            <a:r xmlns:a="http://schemas.openxmlformats.org/drawingml/2006/main">
              <a:rPr lang="vi" sz="2600"/>
              <a:t>Các thực thể được ánh xạ tới cơ sở dữ liệu sẽ được thêm dưới dạng thuộc tính </a:t>
            </a:r>
            <a:r xmlns:a="http://schemas.openxmlformats.org/drawingml/2006/main">
              <a:rPr lang="vi" sz="2600" b="1"/>
              <a:t>DbSet&lt;T&gt; </a:t>
            </a:r>
            <a:r xmlns:a="http://schemas.openxmlformats.org/drawingml/2006/main">
              <a:rPr lang="vi" sz="2600"/>
              <a:t>trên lớp dẫn xuất</a:t>
            </a:r>
          </a:p>
          <a:p>
            <a:pPr xmlns:a="http://schemas.openxmlformats.org/drawingml/2006/main" marL="342900" indent="-342900" algn="just">
              <a:lnSpc>
                <a:spcPct val="150000"/>
              </a:lnSpc>
              <a:spcBef>
                <a:spcPts val="1000"/>
              </a:spcBef>
              <a:spcAft>
                <a:spcPts val="1000"/>
              </a:spcAft>
              <a:buClr>
                <a:srgbClr val="973735"/>
              </a:buClr>
              <a:buSzPct val="50000"/>
              <a:buFont typeface="Wingdings" pitchFamily="2" charset="2"/>
              <a:buChar char="u"/>
              <a:tabLst>
                <a:tab pos="241300" algn="l"/>
              </a:tabLst>
              <a:defRPr/>
            </a:pPr>
            <a:r xmlns:a="http://schemas.openxmlformats.org/drawingml/2006/main">
              <a:rPr lang="vi" sz="2600"/>
              <a:t>Phương thức </a:t>
            </a:r>
            <a:r xmlns:a="http://schemas.openxmlformats.org/drawingml/2006/main">
              <a:rPr lang="vi" sz="2600" b="1"/>
              <a:t>OnModelCreating </a:t>
            </a:r>
            <a:r xmlns:a="http://schemas.openxmlformats.org/drawingml/2006/main">
              <a:rPr lang="vi" sz="2600"/>
              <a:t>được sử dụng để xác định thêm ánh xạ giữa các thực thể và cơ sở dữ liệu</a:t>
            </a:r>
          </a:p>
          <a:p>
            <a:pPr xmlns:a="http://schemas.openxmlformats.org/drawingml/2006/main" marL="342900" indent="-342900" algn="just">
              <a:lnSpc>
                <a:spcPct val="150000"/>
              </a:lnSpc>
              <a:spcBef>
                <a:spcPts val="1000"/>
              </a:spcBef>
              <a:spcAft>
                <a:spcPts val="1000"/>
              </a:spcAft>
              <a:buClr>
                <a:srgbClr val="973735"/>
              </a:buClr>
              <a:buSzPct val="50000"/>
              <a:buFont typeface="Wingdings" pitchFamily="2" charset="2"/>
              <a:buChar char="u"/>
              <a:tabLst>
                <a:tab pos="241300" algn="l"/>
              </a:tabLst>
              <a:defRPr/>
            </a:pPr>
            <a:r xmlns:a="http://schemas.openxmlformats.org/drawingml/2006/main">
              <a:rPr lang="vi" sz="2300">
                <a:solidFill>
                  <a:srgbClr val="111111"/>
                </a:solidFill>
                <a:latin typeface="+mj-lt"/>
              </a:rPr>
              <a:t>Bảng sau đây hiển thị một số thành viên được sử dụng phổ biến hơn của </a:t>
            </a:r>
            <a:r xmlns:a="http://schemas.openxmlformats.org/drawingml/2006/main">
              <a:rPr lang="vi" sz="2300" b="1">
                <a:solidFill>
                  <a:srgbClr val="111111"/>
                </a:solidFill>
                <a:latin typeface="+mj-lt"/>
              </a:rPr>
              <a:t>DbContext </a:t>
            </a:r>
            <a:r xmlns:a="http://schemas.openxmlformats.org/drawingml/2006/main">
              <a:rPr lang="vi" sz="2300">
                <a:solidFill>
                  <a:srgbClr val="111111"/>
                </a:solidFill>
                <a:latin typeface="+mj-lt"/>
              </a:rPr>
              <a:t>:</a:t>
            </a:r>
          </a:p>
        </p:txBody>
      </p:sp>
    </p:spTree>
    <p:extLst>
      <p:ext uri="{BB962C8B-B14F-4D97-AF65-F5344CB8AC3E}">
        <p14:creationId xmlns:p14="http://schemas.microsoft.com/office/powerpoint/2010/main" val="9451312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22</a:t>
            </a:fld>
            <a:endParaRPr lang="en-US" dirty="0"/>
          </a:p>
        </p:txBody>
      </p:sp>
      <p:graphicFrame>
        <p:nvGraphicFramePr>
          <p:cNvPr id="13" name="Table 12">
            <a:extLst>
              <a:ext uri="{FF2B5EF4-FFF2-40B4-BE49-F238E27FC236}">
                <a16:creationId xmlns:a16="http://schemas.microsoft.com/office/drawing/2014/main" id="{52DEB361-DC79-49DF-B6FD-4DBB27AB4021}"/>
              </a:ext>
            </a:extLst>
          </p:cNvPr>
          <p:cNvGraphicFramePr>
            <a:graphicFrameLocks noGrp="1"/>
          </p:cNvGraphicFramePr>
          <p:nvPr>
            <p:extLst>
              <p:ext uri="{D42A27DB-BD31-4B8C-83A1-F6EECF244321}">
                <p14:modId xmlns:p14="http://schemas.microsoft.com/office/powerpoint/2010/main" val="1628686329"/>
              </p:ext>
            </p:extLst>
          </p:nvPr>
        </p:nvGraphicFramePr>
        <p:xfrm>
          <a:off x="202525" y="793681"/>
          <a:ext cx="11934372" cy="5654001"/>
        </p:xfrm>
        <a:graphic>
          <a:graphicData uri="http://schemas.openxmlformats.org/drawingml/2006/table">
            <a:tbl>
              <a:tblPr firstRow="1" firstCol="1" bandRow="1"/>
              <a:tblGrid>
                <a:gridCol w="3559578">
                  <a:extLst>
                    <a:ext uri="{9D8B030D-6E8A-4147-A177-3AD203B41FA5}">
                      <a16:colId xmlns:a16="http://schemas.microsoft.com/office/drawing/2014/main" val="3949629544"/>
                    </a:ext>
                  </a:extLst>
                </a:gridCol>
                <a:gridCol w="8374794">
                  <a:extLst>
                    <a:ext uri="{9D8B030D-6E8A-4147-A177-3AD203B41FA5}">
                      <a16:colId xmlns:a16="http://schemas.microsoft.com/office/drawing/2014/main" val="95503329"/>
                    </a:ext>
                  </a:extLst>
                </a:gridCol>
              </a:tblGrid>
              <a:tr h="371413">
                <a:tc>
                  <a:txBody>
                    <a:bodyPr/>
                    <a:lstStyle/>
                    <a:p>
                      <a:pPr xmlns:a="http://schemas.openxmlformats.org/drawingml/2006/main" marL="0" marR="0" algn="l" defTabSz="914400" rtl="0" eaLnBrk="1" latinLnBrk="0" hangingPunct="1">
                        <a:lnSpc>
                          <a:spcPct val="107000"/>
                        </a:lnSpc>
                        <a:spcBef>
                          <a:spcPts val="0"/>
                        </a:spcBef>
                        <a:spcAft>
                          <a:spcPts val="0"/>
                        </a:spcAft>
                      </a:pPr>
                      <a:r xmlns:a="http://schemas.openxmlformats.org/drawingml/2006/main">
                        <a:rPr lang="vi" sz="2300" b="1" kern="1200">
                          <a:solidFill>
                            <a:srgbClr val="FFFFFF"/>
                          </a:solidFill>
                          <a:effectLst/>
                          <a:latin typeface="+mj-lt"/>
                          <a:ea typeface="+mn-ea"/>
                          <a:cs typeface="Times New Roman" panose="02020603050405020304" pitchFamily="18" charset="0"/>
                        </a:rPr>
                        <a:t>Thành viên của DbContext</a:t>
                      </a:r>
                    </a:p>
                  </a:txBody>
                  <a:tcPr marL="68580" marR="68580" marT="0" marB="0">
                    <a:lnL w="12700" cap="flat" cmpd="sng" algn="ctr">
                      <a:solidFill>
                        <a:srgbClr val="5B9BD5"/>
                      </a:solidFill>
                      <a:prstDash val="solid"/>
                      <a:round/>
                      <a:headEnd type="none" w="med" len="med"/>
                      <a:tailEnd type="none" w="med" len="med"/>
                    </a:lnL>
                    <a:lnR>
                      <a:noFill/>
                    </a:lnR>
                    <a:lnT w="12700" cap="flat" cmpd="sng" algn="ctr">
                      <a:solidFill>
                        <a:srgbClr val="5B9BD5"/>
                      </a:solidFill>
                      <a:prstDash val="solid"/>
                      <a:round/>
                      <a:headEnd type="none" w="med" len="med"/>
                      <a:tailEnd type="none" w="med" len="med"/>
                    </a:lnT>
                    <a:lnB w="12700" cap="flat" cmpd="sng" algn="ctr">
                      <a:solidFill>
                        <a:srgbClr val="5B9BD5"/>
                      </a:solidFill>
                      <a:prstDash val="solid"/>
                      <a:round/>
                      <a:headEnd type="none" w="med" len="med"/>
                      <a:tailEnd type="none" w="med" len="med"/>
                    </a:lnB>
                    <a:solidFill>
                      <a:srgbClr val="5B9BD5"/>
                    </a:solidFill>
                  </a:tcPr>
                </a:tc>
                <a:tc>
                  <a:txBody>
                    <a:bodyPr/>
                    <a:lstStyle/>
                    <a:p>
                      <a:pPr xmlns:a="http://schemas.openxmlformats.org/drawingml/2006/main" marL="0" marR="0">
                        <a:lnSpc>
                          <a:spcPct val="107000"/>
                        </a:lnSpc>
                        <a:spcBef>
                          <a:spcPts val="0"/>
                        </a:spcBef>
                        <a:spcAft>
                          <a:spcPts val="0"/>
                        </a:spcAft>
                      </a:pPr>
                      <a:r xmlns:a="http://schemas.openxmlformats.org/drawingml/2006/main">
                        <a:rPr lang="vi" sz="2300" b="1" kern="1200">
                          <a:solidFill>
                            <a:srgbClr val="FFFFFF"/>
                          </a:solidFill>
                          <a:effectLst/>
                          <a:latin typeface="+mj-lt"/>
                          <a:cs typeface="Times New Roman" panose="02020603050405020304" pitchFamily="18" charset="0"/>
                        </a:rPr>
                        <a:t>Sự miêu tả</a:t>
                      </a:r>
                      <a:endParaRPr xmlns:a="http://schemas.openxmlformats.org/drawingml/2006/main" lang="en-US" sz="2300" b="1" kern="1200">
                        <a:solidFill>
                          <a:srgbClr val="FFFFFF"/>
                        </a:solidFill>
                        <a:effectLst/>
                        <a:latin typeface="+mj-lt"/>
                        <a:ea typeface="Calibri" panose="020F0502020204030204" pitchFamily="34" charset="0"/>
                        <a:cs typeface="Times New Roman" panose="02020603050405020304" pitchFamily="18" charset="0"/>
                      </a:endParaRPr>
                    </a:p>
                  </a:txBody>
                  <a:tcPr marL="68580" marR="68580" marT="0" marB="0">
                    <a:lnL>
                      <a:noFill/>
                    </a:lnL>
                    <a:lnR w="12700" cap="flat" cmpd="sng" algn="ctr">
                      <a:solidFill>
                        <a:srgbClr val="5B9BD5"/>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5B9BD5"/>
                      </a:solidFill>
                      <a:prstDash val="solid"/>
                      <a:round/>
                      <a:headEnd type="none" w="med" len="med"/>
                      <a:tailEnd type="none" w="med" len="med"/>
                    </a:lnB>
                    <a:solidFill>
                      <a:srgbClr val="5B9BD5"/>
                    </a:solidFill>
                  </a:tcPr>
                </a:tc>
                <a:extLst>
                  <a:ext uri="{0D108BD9-81ED-4DB2-BD59-A6C34878D82A}">
                    <a16:rowId xmlns:a16="http://schemas.microsoft.com/office/drawing/2014/main" val="3496399579"/>
                  </a:ext>
                </a:extLst>
              </a:tr>
              <a:tr h="570647">
                <a:tc>
                  <a:txBody>
                    <a:bodyPr/>
                    <a:lstStyle/>
                    <a:p>
                      <a:pPr xmlns:a="http://schemas.openxmlformats.org/drawingml/2006/main" marL="0" marR="0" algn="l" defTabSz="914400" rtl="0" eaLnBrk="1" latinLnBrk="0" hangingPunct="1">
                        <a:lnSpc>
                          <a:spcPct val="107000"/>
                        </a:lnSpc>
                        <a:spcBef>
                          <a:spcPts val="0"/>
                        </a:spcBef>
                        <a:spcAft>
                          <a:spcPts val="0"/>
                        </a:spcAft>
                      </a:pPr>
                      <a:r xmlns:a="http://schemas.openxmlformats.org/drawingml/2006/main">
                        <a:rPr lang="vi" sz="1700"/>
                        <a:t>Cơ sở dữ liệu</a:t>
                      </a:r>
                      <a:endParaRPr xmlns:a="http://schemas.openxmlformats.org/drawingml/2006/main" lang="en-US" sz="1700" b="1" kern="1200">
                        <a:solidFill>
                          <a:srgbClr val="171717"/>
                        </a:solidFill>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pPr xmlns:a="http://schemas.openxmlformats.org/drawingml/2006/main" marL="0" marR="0" algn="l" defTabSz="914400" rtl="0" eaLnBrk="1" latinLnBrk="0" hangingPunct="1">
                        <a:lnSpc>
                          <a:spcPct val="107000"/>
                        </a:lnSpc>
                        <a:spcBef>
                          <a:spcPts val="0"/>
                        </a:spcBef>
                        <a:spcAft>
                          <a:spcPts val="0"/>
                        </a:spcAft>
                      </a:pPr>
                      <a:r xmlns:a="http://schemas.openxmlformats.org/drawingml/2006/main">
                        <a:rPr lang="vi" sz="1700"/>
                        <a:t>Cung cấp quyền truy cập vào thông tin và chức năng liên quan đến cơ sở dữ liệu, bao gồm cả việc thực thi các câu lệnh SQL</a:t>
                      </a:r>
                      <a:endParaRPr xmlns:a="http://schemas.openxmlformats.org/drawingml/2006/main" lang="en-US" sz="1700" b="1" kern="1200">
                        <a:solidFill>
                          <a:srgbClr val="FF0000"/>
                        </a:solidFill>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extLst>
                  <a:ext uri="{0D108BD9-81ED-4DB2-BD59-A6C34878D82A}">
                    <a16:rowId xmlns:a16="http://schemas.microsoft.com/office/drawing/2014/main" val="3064862548"/>
                  </a:ext>
                </a:extLst>
              </a:tr>
              <a:tr h="577292">
                <a:tc>
                  <a:txBody>
                    <a:bodyPr/>
                    <a:lstStyle/>
                    <a:p>
                      <a:pPr xmlns:a="http://schemas.openxmlformats.org/drawingml/2006/main" marL="0" marR="0" algn="l" defTabSz="914400" rtl="0" eaLnBrk="1" latinLnBrk="0" hangingPunct="1">
                        <a:lnSpc>
                          <a:spcPct val="107000"/>
                        </a:lnSpc>
                        <a:spcBef>
                          <a:spcPts val="0"/>
                        </a:spcBef>
                        <a:spcAft>
                          <a:spcPts val="0"/>
                        </a:spcAft>
                      </a:pPr>
                      <a:r xmlns:a="http://schemas.openxmlformats.org/drawingml/2006/main">
                        <a:rPr lang="vi" sz="1700"/>
                        <a:t>Người mẫu</a:t>
                      </a:r>
                      <a:endParaRPr xmlns:a="http://schemas.openxmlformats.org/drawingml/2006/main" lang="en-US" sz="1700" b="1" kern="1200">
                        <a:solidFill>
                          <a:srgbClr val="171717"/>
                        </a:solidFill>
                        <a:effectLst/>
                        <a:latin typeface="Arial" panose="020B0604020202020204" pitchFamily="34" charset="0"/>
                        <a:ea typeface="+mn-ea"/>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xmlns:a="http://schemas.openxmlformats.org/drawingml/2006/main" marL="0" marR="0">
                        <a:lnSpc>
                          <a:spcPct val="107000"/>
                        </a:lnSpc>
                        <a:spcBef>
                          <a:spcPts val="0"/>
                        </a:spcBef>
                        <a:spcAft>
                          <a:spcPts val="0"/>
                        </a:spcAft>
                      </a:pPr>
                      <a:r xmlns:a="http://schemas.openxmlformats.org/drawingml/2006/main">
                        <a:rPr lang="vi" sz="1700"/>
                        <a:t>Siêu dữ liệu về hình dạng của các thực thể, mối quan hệ giữa chúng và cách chúng ánh xạ tới cơ sở dữ liệu. Lưu ý: Thuộc tính này thường không được tương tác trực tiếp</a:t>
                      </a:r>
                      <a:endParaRPr xmlns:a="http://schemas.openxmlformats.org/drawingml/2006/main" lang="en-US" sz="17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extLst>
                  <a:ext uri="{0D108BD9-81ED-4DB2-BD59-A6C34878D82A}">
                    <a16:rowId xmlns:a16="http://schemas.microsoft.com/office/drawing/2014/main" val="1234346708"/>
                  </a:ext>
                </a:extLst>
              </a:tr>
              <a:tr h="577292">
                <a:tc>
                  <a:txBody>
                    <a:bodyPr/>
                    <a:lstStyle/>
                    <a:p>
                      <a:pPr xmlns:a="http://schemas.openxmlformats.org/drawingml/2006/main" marL="0" marR="0" algn="l" defTabSz="914400" rtl="0" eaLnBrk="1" latinLnBrk="0" hangingPunct="1">
                        <a:lnSpc>
                          <a:spcPct val="107000"/>
                        </a:lnSpc>
                        <a:spcBef>
                          <a:spcPts val="0"/>
                        </a:spcBef>
                        <a:spcAft>
                          <a:spcPts val="0"/>
                        </a:spcAft>
                      </a:pPr>
                      <a:r xmlns:a="http://schemas.openxmlformats.org/drawingml/2006/main">
                        <a:rPr lang="vi" sz="1700"/>
                        <a:t>Trình theo dõi thay đổi</a:t>
                      </a:r>
                      <a:endParaRPr xmlns:a="http://schemas.openxmlformats.org/drawingml/2006/main" lang="en-US" sz="1700" b="1" kern="1200">
                        <a:solidFill>
                          <a:srgbClr val="171717"/>
                        </a:solidFill>
                        <a:effectLst/>
                        <a:latin typeface="Arial" panose="020B0604020202020204" pitchFamily="34" charset="0"/>
                        <a:ea typeface="+mn-ea"/>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xmlns:a="http://schemas.openxmlformats.org/drawingml/2006/main" marL="0" marR="0">
                        <a:lnSpc>
                          <a:spcPct val="107000"/>
                        </a:lnSpc>
                        <a:spcBef>
                          <a:spcPts val="0"/>
                        </a:spcBef>
                        <a:spcAft>
                          <a:spcPts val="0"/>
                        </a:spcAft>
                      </a:pPr>
                      <a:r xmlns:a="http://schemas.openxmlformats.org/drawingml/2006/main">
                        <a:rPr lang="vi" sz="1700"/>
                        <a:t>Cung cấp quyền truy cập vào thông tin và hoạt động cho các phiên bản thực thể mà bối cảnh này đang theo dõi</a:t>
                      </a:r>
                      <a:endParaRPr xmlns:a="http://schemas.openxmlformats.org/drawingml/2006/main" lang="en-US" sz="17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extLst>
                  <a:ext uri="{0D108BD9-81ED-4DB2-BD59-A6C34878D82A}">
                    <a16:rowId xmlns:a16="http://schemas.microsoft.com/office/drawing/2014/main" val="1746504269"/>
                  </a:ext>
                </a:extLst>
              </a:tr>
              <a:tr h="577292">
                <a:tc>
                  <a:txBody>
                    <a:bodyPr/>
                    <a:lstStyle/>
                    <a:p>
                      <a:pPr xmlns:a="http://schemas.openxmlformats.org/drawingml/2006/main" marL="0" marR="0" algn="l" defTabSz="914400" rtl="0" eaLnBrk="1" latinLnBrk="0" hangingPunct="1">
                        <a:lnSpc>
                          <a:spcPct val="107000"/>
                        </a:lnSpc>
                        <a:spcBef>
                          <a:spcPts val="0"/>
                        </a:spcBef>
                        <a:spcAft>
                          <a:spcPts val="0"/>
                        </a:spcAft>
                      </a:pPr>
                      <a:r xmlns:a="http://schemas.openxmlformats.org/drawingml/2006/main">
                        <a:rPr lang="vi" sz="1700"/>
                        <a:t>DbSet&lt;T&gt;</a:t>
                      </a:r>
                      <a:endParaRPr xmlns:a="http://schemas.openxmlformats.org/drawingml/2006/main" lang="en-US" sz="1700" b="1" kern="1200">
                        <a:solidFill>
                          <a:srgbClr val="171717"/>
                        </a:solidFill>
                        <a:effectLst/>
                        <a:latin typeface="Arial" panose="020B0604020202020204" pitchFamily="34" charset="0"/>
                        <a:ea typeface="+mn-ea"/>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xmlns:a="http://schemas.openxmlformats.org/drawingml/2006/main" marL="0" marR="0">
                        <a:lnSpc>
                          <a:spcPct val="107000"/>
                        </a:lnSpc>
                        <a:spcBef>
                          <a:spcPts val="0"/>
                        </a:spcBef>
                        <a:spcAft>
                          <a:spcPts val="0"/>
                        </a:spcAft>
                      </a:pPr>
                      <a:r xmlns:a="http://schemas.openxmlformats.org/drawingml/2006/main">
                        <a:rPr lang="vi" sz="1700"/>
                        <a:t>Được sử dụng để truy vấn và lưu các phiên bản của thực thể ứng dụng. Các truy vấn LINQ đối với các thuộc tính DbSet được dịch sang các truy vấn SQL</a:t>
                      </a:r>
                      <a:endParaRPr xmlns:a="http://schemas.openxmlformats.org/drawingml/2006/main" lang="en-US" sz="17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extLst>
                  <a:ext uri="{0D108BD9-81ED-4DB2-BD59-A6C34878D82A}">
                    <a16:rowId xmlns:a16="http://schemas.microsoft.com/office/drawing/2014/main" val="1282410429"/>
                  </a:ext>
                </a:extLst>
              </a:tr>
              <a:tr h="873364">
                <a:tc>
                  <a:txBody>
                    <a:bodyPr/>
                    <a:lstStyle/>
                    <a:p>
                      <a:pPr xmlns:a="http://schemas.openxmlformats.org/drawingml/2006/main" marL="0" marR="0" algn="l" defTabSz="914400" rtl="0" eaLnBrk="1" latinLnBrk="0" hangingPunct="1">
                        <a:lnSpc>
                          <a:spcPct val="107000"/>
                        </a:lnSpc>
                        <a:spcBef>
                          <a:spcPts val="0"/>
                        </a:spcBef>
                        <a:spcAft>
                          <a:spcPts val="0"/>
                        </a:spcAft>
                      </a:pPr>
                      <a:r xmlns:a="http://schemas.openxmlformats.org/drawingml/2006/main">
                        <a:rPr lang="vi" sz="1700"/>
                        <a:t>EntryEntry&lt;TEntity&gt;</a:t>
                      </a:r>
                      <a:endParaRPr xmlns:a="http://schemas.openxmlformats.org/drawingml/2006/main" lang="en-US" sz="1700" b="1" kern="1200">
                        <a:solidFill>
                          <a:srgbClr val="171717"/>
                        </a:solidFill>
                        <a:effectLst/>
                        <a:latin typeface="Arial" panose="020B0604020202020204" pitchFamily="34" charset="0"/>
                        <a:ea typeface="+mn-ea"/>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xmlns:a="http://schemas.openxmlformats.org/drawingml/2006/main" marL="0" marR="0">
                        <a:lnSpc>
                          <a:spcPct val="107000"/>
                        </a:lnSpc>
                        <a:spcBef>
                          <a:spcPts val="0"/>
                        </a:spcBef>
                        <a:spcAft>
                          <a:spcPts val="0"/>
                        </a:spcAft>
                      </a:pPr>
                      <a:r xmlns:a="http://schemas.openxmlformats.org/drawingml/2006/main">
                        <a:rPr lang="vi" sz="1700"/>
                        <a:t>Cung cấp quyền truy cập để thay đổi thông tin theo dõi và hoạt động (chẳng hạn như thay đổi Trạng thái thực thể) cho thực thể. Cũng có thể được gọi trên một thực thể không được theo dõi để thay đổi trạng thái thành được theo dõi</a:t>
                      </a:r>
                      <a:endParaRPr xmlns:a="http://schemas.openxmlformats.org/drawingml/2006/main" lang="en-US" sz="17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extLst>
                  <a:ext uri="{0D108BD9-81ED-4DB2-BD59-A6C34878D82A}">
                    <a16:rowId xmlns:a16="http://schemas.microsoft.com/office/drawing/2014/main" val="380939081"/>
                  </a:ext>
                </a:extLst>
              </a:tr>
              <a:tr h="344822">
                <a:tc>
                  <a:txBody>
                    <a:bodyPr/>
                    <a:lstStyle/>
                    <a:p>
                      <a:pPr xmlns:a="http://schemas.openxmlformats.org/drawingml/2006/main" marL="0" marR="0" algn="l" defTabSz="914400" rtl="0" eaLnBrk="1" latinLnBrk="0" hangingPunct="1">
                        <a:lnSpc>
                          <a:spcPct val="107000"/>
                        </a:lnSpc>
                        <a:spcBef>
                          <a:spcPts val="0"/>
                        </a:spcBef>
                        <a:spcAft>
                          <a:spcPts val="0"/>
                        </a:spcAft>
                      </a:pPr>
                      <a:r xmlns:a="http://schemas.openxmlformats.org/drawingml/2006/main">
                        <a:rPr lang="vi" sz="1700"/>
                        <a:t>SaveChanges/SaveChangesAsync</a:t>
                      </a:r>
                      <a:endParaRPr xmlns:a="http://schemas.openxmlformats.org/drawingml/2006/main" lang="en-US" sz="1700" b="1" kern="1200">
                        <a:solidFill>
                          <a:srgbClr val="171717"/>
                        </a:solidFill>
                        <a:effectLst/>
                        <a:latin typeface="Arial" panose="020B0604020202020204" pitchFamily="34" charset="0"/>
                        <a:ea typeface="+mn-ea"/>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xmlns:a="http://schemas.openxmlformats.org/drawingml/2006/main" marL="0" marR="0">
                        <a:lnSpc>
                          <a:spcPct val="107000"/>
                        </a:lnSpc>
                        <a:spcBef>
                          <a:spcPts val="0"/>
                        </a:spcBef>
                        <a:spcAft>
                          <a:spcPts val="0"/>
                        </a:spcAft>
                      </a:pPr>
                      <a:r xmlns:a="http://schemas.openxmlformats.org/drawingml/2006/main">
                        <a:rPr lang="vi" sz="1700"/>
                        <a:t>Lưu tất cả các thay đổi thực thể vào cơ sở dữ liệu và trả về số lượng bản ghi bị ảnh hưởng</a:t>
                      </a:r>
                      <a:endParaRPr xmlns:a="http://schemas.openxmlformats.org/drawingml/2006/main" lang="en-US" sz="17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extLst>
                  <a:ext uri="{0D108BD9-81ED-4DB2-BD59-A6C34878D82A}">
                    <a16:rowId xmlns:a16="http://schemas.microsoft.com/office/drawing/2014/main" val="3647278646"/>
                  </a:ext>
                </a:extLst>
              </a:tr>
              <a:tr h="1169435">
                <a:tc>
                  <a:txBody>
                    <a:bodyPr/>
                    <a:lstStyle/>
                    <a:p>
                      <a:pPr xmlns:a="http://schemas.openxmlformats.org/drawingml/2006/main" marL="0" marR="0" algn="l" defTabSz="914400" rtl="0" eaLnBrk="1" latinLnBrk="0" hangingPunct="1">
                        <a:lnSpc>
                          <a:spcPct val="107000"/>
                        </a:lnSpc>
                        <a:spcBef>
                          <a:spcPts val="0"/>
                        </a:spcBef>
                        <a:spcAft>
                          <a:spcPts val="0"/>
                        </a:spcAft>
                      </a:pPr>
                      <a:r xmlns:a="http://schemas.openxmlformats.org/drawingml/2006/main">
                        <a:rPr lang="vi" sz="1700"/>
                        <a:t>Đang định cấu hình</a:t>
                      </a:r>
                      <a:endParaRPr xmlns:a="http://schemas.openxmlformats.org/drawingml/2006/main" lang="en-US" sz="1700" b="1" kern="1200">
                        <a:solidFill>
                          <a:srgbClr val="171717"/>
                        </a:solidFill>
                        <a:effectLst/>
                        <a:latin typeface="Arial" panose="020B0604020202020204" pitchFamily="34" charset="0"/>
                        <a:ea typeface="+mn-ea"/>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xmlns:a="http://schemas.openxmlformats.org/drawingml/2006/main" marL="0" marR="0">
                        <a:lnSpc>
                          <a:spcPct val="107000"/>
                        </a:lnSpc>
                        <a:spcBef>
                          <a:spcPts val="0"/>
                        </a:spcBef>
                        <a:spcAft>
                          <a:spcPts val="0"/>
                        </a:spcAft>
                      </a:pPr>
                      <a:r xmlns:a="http://schemas.openxmlformats.org/drawingml/2006/main">
                        <a:rPr lang="vi" sz="1700"/>
                        <a:t>Trình tạo được sử dụng để tạo hoặc sửa đổi các tùy chọn cho ngữ cảnh. Thực thi mỗi khi một phiên bản DbContext được tạo. Lưu ý: Không nên sử dụng tính năng này mà thay vào đó hãy sử dụng DbContextOptions để định cấu hình bối cảnh khi chạy và sử dụng phiên bản của IDesignTimeDbContextFactory tại thời điểm thiết kế</a:t>
                      </a:r>
                      <a:endParaRPr xmlns:a="http://schemas.openxmlformats.org/drawingml/2006/main" lang="en-US" sz="17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extLst>
                  <a:ext uri="{0D108BD9-81ED-4DB2-BD59-A6C34878D82A}">
                    <a16:rowId xmlns:a16="http://schemas.microsoft.com/office/drawing/2014/main" val="3766571808"/>
                  </a:ext>
                </a:extLst>
              </a:tr>
              <a:tr h="588826">
                <a:tc>
                  <a:txBody>
                    <a:bodyPr/>
                    <a:lstStyle/>
                    <a:p>
                      <a:pPr xmlns:a="http://schemas.openxmlformats.org/drawingml/2006/main" marL="0" marR="0" algn="l" defTabSz="914400" rtl="0" eaLnBrk="1" latinLnBrk="0" hangingPunct="1">
                        <a:lnSpc>
                          <a:spcPct val="107000"/>
                        </a:lnSpc>
                        <a:spcBef>
                          <a:spcPts val="0"/>
                        </a:spcBef>
                        <a:spcAft>
                          <a:spcPts val="0"/>
                        </a:spcAft>
                      </a:pPr>
                      <a:r xmlns:a="http://schemas.openxmlformats.org/drawingml/2006/main">
                        <a:rPr lang="vi" sz="1700"/>
                        <a:t>OnModelCreating</a:t>
                      </a:r>
                      <a:endParaRPr xmlns:a="http://schemas.openxmlformats.org/drawingml/2006/main" lang="en-US" sz="1700" b="1" kern="1200">
                        <a:solidFill>
                          <a:srgbClr val="171717"/>
                        </a:solidFill>
                        <a:effectLst/>
                        <a:latin typeface="Arial" panose="020B0604020202020204" pitchFamily="34" charset="0"/>
                        <a:ea typeface="+mn-ea"/>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xmlns:a="http://schemas.openxmlformats.org/drawingml/2006/main" marL="0" marR="0">
                        <a:lnSpc>
                          <a:spcPct val="107000"/>
                        </a:lnSpc>
                        <a:spcBef>
                          <a:spcPts val="0"/>
                        </a:spcBef>
                        <a:spcAft>
                          <a:spcPts val="0"/>
                        </a:spcAft>
                      </a:pPr>
                      <a:r xmlns:a="http://schemas.openxmlformats.org/drawingml/2006/main">
                        <a:rPr lang="vi" sz="1700"/>
                        <a:t>Được gọi khi một mô hình đã được khởi tạo nhưng trước khi nó được hoàn thiện. Các phương thức từ Fluent API được đặt trong phương thức này để hoàn thiện hình dạng của mô hình</a:t>
                      </a:r>
                      <a:endParaRPr xmlns:a="http://schemas.openxmlformats.org/drawingml/2006/main" lang="en-US" sz="17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extLst>
                  <a:ext uri="{0D108BD9-81ED-4DB2-BD59-A6C34878D82A}">
                    <a16:rowId xmlns:a16="http://schemas.microsoft.com/office/drawing/2014/main" val="230225242"/>
                  </a:ext>
                </a:extLst>
              </a:tr>
            </a:tbl>
          </a:graphicData>
        </a:graphic>
      </p:graphicFrame>
    </p:spTree>
    <p:extLst>
      <p:ext uri="{BB962C8B-B14F-4D97-AF65-F5344CB8AC3E}">
        <p14:creationId xmlns:p14="http://schemas.microsoft.com/office/powerpoint/2010/main" val="37844041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A16AAC8A-30A7-41AC-AABF-0A494F193F8A}"/>
              </a:ext>
            </a:extLst>
          </p:cNvPr>
          <p:cNvSpPr>
            <a:spLocks noGrp="1"/>
          </p:cNvSpPr>
          <p:nvPr>
            <p:ph type="sldNum" sz="quarter" idx="12"/>
          </p:nvPr>
        </p:nvSpPr>
        <p:spPr/>
        <p:txBody>
          <a:bodyPr/>
          <a:lstStyle/>
          <a:p>
            <a:fld id="{CC0149FD-98BB-4821-915B-09C9BFE4B727}" type="slidenum">
              <a:rPr lang="en-US" smtClean="0"/>
              <a:pPr/>
              <a:t>23</a:t>
            </a:fld>
            <a:endParaRPr lang="en-US" dirty="0"/>
          </a:p>
        </p:txBody>
      </p:sp>
      <p:sp>
        <p:nvSpPr>
          <p:cNvPr id="8" name="Title 1">
            <a:extLst>
              <a:ext uri="{FF2B5EF4-FFF2-40B4-BE49-F238E27FC236}">
                <a16:creationId xmlns:a16="http://schemas.microsoft.com/office/drawing/2014/main" id="{D299802A-8337-44F1-AA96-F493BBDC053D}"/>
              </a:ext>
            </a:extLst>
          </p:cNvPr>
          <p:cNvSpPr>
            <a:spLocks noGrp="1"/>
          </p:cNvSpPr>
          <p:nvPr>
            <p:ph type="title"/>
          </p:nvPr>
        </p:nvSpPr>
        <p:spPr>
          <a:xfrm>
            <a:off x="275516" y="687426"/>
            <a:ext cx="11653725" cy="575433"/>
          </a:xfrm>
        </p:spPr>
        <p:txBody>
          <a:bodyPr>
            <a:normAutofit fontScale="90000"/>
          </a:bodyPr>
          <a:lstStyle/>
          <a:p>
            <a:r xmlns:a="http://schemas.openxmlformats.org/drawingml/2006/main">
              <a:rPr lang="vi" sz="4400" b="1">
                <a:latin typeface="+mj-lt"/>
                <a:ea typeface="+mj-ea"/>
                <a:cs typeface="+mj-cs"/>
              </a:rPr>
              <a:t>Lớp DbSet</a:t>
            </a:r>
          </a:p>
        </p:txBody>
      </p:sp>
      <p:sp>
        <p:nvSpPr>
          <p:cNvPr id="10" name="TextBox 9">
            <a:extLst>
              <a:ext uri="{FF2B5EF4-FFF2-40B4-BE49-F238E27FC236}">
                <a16:creationId xmlns:a16="http://schemas.microsoft.com/office/drawing/2014/main" id="{C709DF76-D443-423F-973C-44758F0AA750}"/>
              </a:ext>
            </a:extLst>
          </p:cNvPr>
          <p:cNvSpPr txBox="1"/>
          <p:nvPr/>
        </p:nvSpPr>
        <p:spPr>
          <a:xfrm>
            <a:off x="-52252" y="1433877"/>
            <a:ext cx="12148458" cy="4834913"/>
          </a:xfrm>
          <a:prstGeom prst="rect">
            <a:avLst/>
          </a:prstGeom>
          <a:noFill/>
        </p:spPr>
        <p:txBody>
          <a:bodyPr wrap="square">
            <a:spAutoFit/>
          </a:bodyPr>
          <a:lstStyle/>
          <a:p>
            <a:pPr xmlns:a="http://schemas.openxmlformats.org/drawingml/2006/main" marL="342900" indent="-342900" algn="just">
              <a:lnSpc>
                <a:spcPct val="150000"/>
              </a:lnSpc>
              <a:spcBef>
                <a:spcPts val="1200"/>
              </a:spcBef>
              <a:spcAft>
                <a:spcPts val="1200"/>
              </a:spcAft>
              <a:buClr>
                <a:srgbClr val="973735"/>
              </a:buClr>
              <a:buSzPct val="50000"/>
              <a:buFont typeface="Wingdings" pitchFamily="2" charset="2"/>
              <a:buChar char="u"/>
              <a:tabLst>
                <a:tab pos="241300" algn="l"/>
              </a:tabLst>
              <a:defRPr/>
            </a:pPr>
            <a:r xmlns:a="http://schemas.openxmlformats.org/drawingml/2006/main">
              <a:rPr lang="vi" sz="2600"/>
              <a:t>Đối với mỗi thực thể trong mô hình đối tượng của chúng tôi, chúng tôi thêm một thuộc tính loại DbSet&lt;T&gt;. DbSet&lt;T&gt; là một thuộc tính bộ sưu tập chuyên dụng được sử dụng để tương tác với nhà cung cấp cơ sở dữ liệu nhằm lấy, thêm, cập nhật hoặc xóa các bản ghi trong cơ sở dữ liệu</a:t>
            </a:r>
          </a:p>
          <a:p>
            <a:pPr xmlns:a="http://schemas.openxmlformats.org/drawingml/2006/main" marL="342900" indent="-342900" algn="just">
              <a:lnSpc>
                <a:spcPct val="150000"/>
              </a:lnSpc>
              <a:spcBef>
                <a:spcPts val="1200"/>
              </a:spcBef>
              <a:spcAft>
                <a:spcPts val="1200"/>
              </a:spcAft>
              <a:buClr>
                <a:srgbClr val="973735"/>
              </a:buClr>
              <a:buSzPct val="50000"/>
              <a:buFont typeface="Wingdings" pitchFamily="2" charset="2"/>
              <a:buChar char="u"/>
              <a:tabLst>
                <a:tab pos="241300" algn="l"/>
              </a:tabLst>
              <a:defRPr/>
            </a:pPr>
            <a:r xmlns:a="http://schemas.openxmlformats.org/drawingml/2006/main">
              <a:rPr lang="vi" sz="2600"/>
              <a:t>Mỗi DbSet&lt;T&gt; cung cấp một số dịch vụ cốt lõi cho mỗi bộ sưu tập, chẳng hạn như tạo, xóa và tìm các bản ghi trong bảng được biểu diễn</a:t>
            </a:r>
          </a:p>
          <a:p>
            <a:pPr xmlns:a="http://schemas.openxmlformats.org/drawingml/2006/main" marL="342900" indent="-342900" algn="just">
              <a:lnSpc>
                <a:spcPct val="150000"/>
              </a:lnSpc>
              <a:spcBef>
                <a:spcPts val="1200"/>
              </a:spcBef>
              <a:spcAft>
                <a:spcPts val="1200"/>
              </a:spcAft>
              <a:buClr>
                <a:srgbClr val="973735"/>
              </a:buClr>
              <a:buSzPct val="50000"/>
              <a:buFont typeface="Wingdings" pitchFamily="2" charset="2"/>
              <a:buChar char="u"/>
              <a:tabLst>
                <a:tab pos="241300" algn="l"/>
              </a:tabLst>
              <a:defRPr/>
            </a:pPr>
            <a:r xmlns:a="http://schemas.openxmlformats.org/drawingml/2006/main">
              <a:rPr lang="vi" sz="2600"/>
              <a:t>Bảng sau mô tả một số thành viên cốt lõi của lớp DbSet&lt;T&gt;:</a:t>
            </a:r>
          </a:p>
        </p:txBody>
      </p:sp>
    </p:spTree>
    <p:extLst>
      <p:ext uri="{BB962C8B-B14F-4D97-AF65-F5344CB8AC3E}">
        <p14:creationId xmlns:p14="http://schemas.microsoft.com/office/powerpoint/2010/main" val="4996945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A16AAC8A-30A7-41AC-AABF-0A494F193F8A}"/>
              </a:ext>
            </a:extLst>
          </p:cNvPr>
          <p:cNvSpPr>
            <a:spLocks noGrp="1"/>
          </p:cNvSpPr>
          <p:nvPr>
            <p:ph type="sldNum" sz="quarter" idx="12"/>
          </p:nvPr>
        </p:nvSpPr>
        <p:spPr/>
        <p:txBody>
          <a:bodyPr/>
          <a:lstStyle/>
          <a:p>
            <a:fld id="{CC0149FD-98BB-4821-915B-09C9BFE4B727}" type="slidenum">
              <a:rPr lang="en-US" smtClean="0"/>
              <a:pPr/>
              <a:t>24</a:t>
            </a:fld>
            <a:endParaRPr lang="en-US" dirty="0"/>
          </a:p>
        </p:txBody>
      </p:sp>
      <p:graphicFrame>
        <p:nvGraphicFramePr>
          <p:cNvPr id="11" name="Table 10">
            <a:extLst>
              <a:ext uri="{FF2B5EF4-FFF2-40B4-BE49-F238E27FC236}">
                <a16:creationId xmlns:a16="http://schemas.microsoft.com/office/drawing/2014/main" id="{AA544B1F-554B-4536-A72C-BA446EDF66A6}"/>
              </a:ext>
            </a:extLst>
          </p:cNvPr>
          <p:cNvGraphicFramePr>
            <a:graphicFrameLocks noGrp="1"/>
          </p:cNvGraphicFramePr>
          <p:nvPr>
            <p:extLst>
              <p:ext uri="{D42A27DB-BD31-4B8C-83A1-F6EECF244321}">
                <p14:modId xmlns:p14="http://schemas.microsoft.com/office/powerpoint/2010/main" val="3997133169"/>
              </p:ext>
            </p:extLst>
          </p:nvPr>
        </p:nvGraphicFramePr>
        <p:xfrm>
          <a:off x="220720" y="1275682"/>
          <a:ext cx="11789916" cy="5198930"/>
        </p:xfrm>
        <a:graphic>
          <a:graphicData uri="http://schemas.openxmlformats.org/drawingml/2006/table">
            <a:tbl>
              <a:tblPr firstRow="1" firstCol="1" bandRow="1"/>
              <a:tblGrid>
                <a:gridCol w="3319943">
                  <a:extLst>
                    <a:ext uri="{9D8B030D-6E8A-4147-A177-3AD203B41FA5}">
                      <a16:colId xmlns:a16="http://schemas.microsoft.com/office/drawing/2014/main" val="1070503532"/>
                    </a:ext>
                  </a:extLst>
                </a:gridCol>
                <a:gridCol w="8469973">
                  <a:extLst>
                    <a:ext uri="{9D8B030D-6E8A-4147-A177-3AD203B41FA5}">
                      <a16:colId xmlns:a16="http://schemas.microsoft.com/office/drawing/2014/main" val="225269868"/>
                    </a:ext>
                  </a:extLst>
                </a:gridCol>
              </a:tblGrid>
              <a:tr h="374786">
                <a:tc>
                  <a:txBody>
                    <a:bodyPr/>
                    <a:lstStyle/>
                    <a:p>
                      <a:pPr xmlns:a="http://schemas.openxmlformats.org/drawingml/2006/main" marL="0" marR="0" algn="l" defTabSz="914400" rtl="0" eaLnBrk="1" latinLnBrk="0" hangingPunct="1">
                        <a:lnSpc>
                          <a:spcPct val="107000"/>
                        </a:lnSpc>
                        <a:spcBef>
                          <a:spcPts val="0"/>
                        </a:spcBef>
                        <a:spcAft>
                          <a:spcPts val="0"/>
                        </a:spcAft>
                      </a:pPr>
                      <a:r xmlns:a="http://schemas.openxmlformats.org/drawingml/2006/main">
                        <a:rPr lang="vi" sz="2300" b="1" kern="1200">
                          <a:solidFill>
                            <a:srgbClr val="FFFFFF"/>
                          </a:solidFill>
                          <a:effectLst/>
                          <a:latin typeface="+mj-lt"/>
                          <a:ea typeface="+mn-ea"/>
                          <a:cs typeface="Times New Roman" panose="02020603050405020304" pitchFamily="18" charset="0"/>
                        </a:rPr>
                        <a:t>Thành viên của DbSet&lt;T&gt;</a:t>
                      </a:r>
                    </a:p>
                  </a:txBody>
                  <a:tcPr marL="68580" marR="68580" marT="0" marB="0">
                    <a:lnL w="12700" cap="flat" cmpd="sng" algn="ctr">
                      <a:solidFill>
                        <a:srgbClr val="5B9BD5"/>
                      </a:solidFill>
                      <a:prstDash val="solid"/>
                      <a:round/>
                      <a:headEnd type="none" w="med" len="med"/>
                      <a:tailEnd type="none" w="med" len="med"/>
                    </a:lnL>
                    <a:lnR>
                      <a:noFill/>
                    </a:lnR>
                    <a:lnT w="12700" cap="flat" cmpd="sng" algn="ctr">
                      <a:solidFill>
                        <a:srgbClr val="5B9BD5"/>
                      </a:solidFill>
                      <a:prstDash val="solid"/>
                      <a:round/>
                      <a:headEnd type="none" w="med" len="med"/>
                      <a:tailEnd type="none" w="med" len="med"/>
                    </a:lnT>
                    <a:lnB w="12700" cap="flat" cmpd="sng" algn="ctr">
                      <a:solidFill>
                        <a:srgbClr val="5B9BD5"/>
                      </a:solidFill>
                      <a:prstDash val="solid"/>
                      <a:round/>
                      <a:headEnd type="none" w="med" len="med"/>
                      <a:tailEnd type="none" w="med" len="med"/>
                    </a:lnB>
                    <a:solidFill>
                      <a:srgbClr val="5B9BD5"/>
                    </a:solidFill>
                  </a:tcPr>
                </a:tc>
                <a:tc>
                  <a:txBody>
                    <a:bodyPr/>
                    <a:lstStyle/>
                    <a:p>
                      <a:pPr xmlns:a="http://schemas.openxmlformats.org/drawingml/2006/main" marL="0" marR="0">
                        <a:lnSpc>
                          <a:spcPct val="107000"/>
                        </a:lnSpc>
                        <a:spcBef>
                          <a:spcPts val="0"/>
                        </a:spcBef>
                        <a:spcAft>
                          <a:spcPts val="0"/>
                        </a:spcAft>
                      </a:pPr>
                      <a:r xmlns:a="http://schemas.openxmlformats.org/drawingml/2006/main">
                        <a:rPr lang="vi" sz="2300" b="1" kern="1200">
                          <a:solidFill>
                            <a:srgbClr val="FFFFFF"/>
                          </a:solidFill>
                          <a:effectLst/>
                          <a:latin typeface="+mj-lt"/>
                          <a:cs typeface="Times New Roman" panose="02020603050405020304" pitchFamily="18" charset="0"/>
                        </a:rPr>
                        <a:t>Sự miêu tả</a:t>
                      </a:r>
                      <a:endParaRPr xmlns:a="http://schemas.openxmlformats.org/drawingml/2006/main" lang="en-US" sz="2300" b="1" kern="1200">
                        <a:solidFill>
                          <a:srgbClr val="FFFFFF"/>
                        </a:solidFill>
                        <a:effectLst/>
                        <a:latin typeface="+mj-lt"/>
                        <a:ea typeface="Calibri" panose="020F0502020204030204" pitchFamily="34" charset="0"/>
                        <a:cs typeface="Times New Roman" panose="02020603050405020304" pitchFamily="18" charset="0"/>
                      </a:endParaRPr>
                    </a:p>
                  </a:txBody>
                  <a:tcPr marL="68580" marR="68580" marT="0" marB="0">
                    <a:lnL>
                      <a:noFill/>
                    </a:lnL>
                    <a:lnR w="12700" cap="flat" cmpd="sng" algn="ctr">
                      <a:solidFill>
                        <a:srgbClr val="5B9BD5"/>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5B9BD5"/>
                      </a:solidFill>
                      <a:prstDash val="solid"/>
                      <a:round/>
                      <a:headEnd type="none" w="med" len="med"/>
                      <a:tailEnd type="none" w="med" len="med"/>
                    </a:lnB>
                    <a:solidFill>
                      <a:srgbClr val="5B9BD5"/>
                    </a:solidFill>
                  </a:tcPr>
                </a:tc>
                <a:extLst>
                  <a:ext uri="{0D108BD9-81ED-4DB2-BD59-A6C34878D82A}">
                    <a16:rowId xmlns:a16="http://schemas.microsoft.com/office/drawing/2014/main" val="2283310658"/>
                  </a:ext>
                </a:extLst>
              </a:tr>
              <a:tr h="677379">
                <a:tc>
                  <a:txBody>
                    <a:bodyPr/>
                    <a:lstStyle/>
                    <a:p>
                      <a:pPr xmlns:a="http://schemas.openxmlformats.org/drawingml/2006/main" marL="0" marR="0" algn="l" defTabSz="914400" rtl="0" eaLnBrk="1" latinLnBrk="0" hangingPunct="1">
                        <a:lnSpc>
                          <a:spcPct val="107000"/>
                        </a:lnSpc>
                        <a:spcBef>
                          <a:spcPts val="0"/>
                        </a:spcBef>
                        <a:spcAft>
                          <a:spcPts val="0"/>
                        </a:spcAft>
                      </a:pPr>
                      <a:r xmlns:a="http://schemas.openxmlformats.org/drawingml/2006/main">
                        <a:rPr lang="vi" sz="2000"/>
                        <a:t>Thêm/Thêm phạm vi</a:t>
                      </a:r>
                      <a:endParaRPr xmlns:a="http://schemas.openxmlformats.org/drawingml/2006/main" lang="en-US" sz="2000" b="1" kern="1200">
                        <a:solidFill>
                          <a:srgbClr val="171717"/>
                        </a:solidFill>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pPr xmlns:a="http://schemas.openxmlformats.org/drawingml/2006/main" marL="0" marR="0" algn="l" defTabSz="914400" rtl="0" eaLnBrk="1" latinLnBrk="0" hangingPunct="1">
                        <a:lnSpc>
                          <a:spcPct val="107000"/>
                        </a:lnSpc>
                        <a:spcBef>
                          <a:spcPts val="0"/>
                        </a:spcBef>
                        <a:spcAft>
                          <a:spcPts val="0"/>
                        </a:spcAft>
                      </a:pPr>
                      <a:r xmlns:a="http://schemas.openxmlformats.org/drawingml/2006/main">
                        <a:rPr lang="vi" sz="2000"/>
                        <a:t>Bắt đầu theo dõi thực thể/các thực thể ở trạng thái Đã thêm. (Các) mục sẽ được thêm khi SaveChanges được gọi. Phiên bản Async cũng có sẵn</a:t>
                      </a:r>
                      <a:endParaRPr xmlns:a="http://schemas.openxmlformats.org/drawingml/2006/main" lang="en-US" sz="2000" b="1" kern="1200">
                        <a:solidFill>
                          <a:srgbClr val="FF0000"/>
                        </a:solidFill>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extLst>
                  <a:ext uri="{0D108BD9-81ED-4DB2-BD59-A6C34878D82A}">
                    <a16:rowId xmlns:a16="http://schemas.microsoft.com/office/drawing/2014/main" val="1068309107"/>
                  </a:ext>
                </a:extLst>
              </a:tr>
              <a:tr h="1036630">
                <a:tc>
                  <a:txBody>
                    <a:bodyPr/>
                    <a:lstStyle/>
                    <a:p>
                      <a:pPr xmlns:a="http://schemas.openxmlformats.org/drawingml/2006/main" marL="0" marR="0" algn="l" defTabSz="914400" rtl="0" eaLnBrk="1" latinLnBrk="0" hangingPunct="1">
                        <a:lnSpc>
                          <a:spcPct val="107000"/>
                        </a:lnSpc>
                        <a:spcBef>
                          <a:spcPts val="0"/>
                        </a:spcBef>
                        <a:spcAft>
                          <a:spcPts val="0"/>
                        </a:spcAft>
                      </a:pPr>
                      <a:r xmlns:a="http://schemas.openxmlformats.org/drawingml/2006/main">
                        <a:rPr lang="vi" sz="2000"/>
                        <a:t>Tìm thấy</a:t>
                      </a:r>
                      <a:endParaRPr xmlns:a="http://schemas.openxmlformats.org/drawingml/2006/main" lang="en-US" sz="2000" b="1" kern="1200">
                        <a:solidFill>
                          <a:srgbClr val="171717"/>
                        </a:solidFill>
                        <a:effectLst/>
                        <a:latin typeface="Arial" panose="020B0604020202020204" pitchFamily="34" charset="0"/>
                        <a:ea typeface="+mn-ea"/>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xmlns:a="http://schemas.openxmlformats.org/drawingml/2006/main" marL="0" marR="0">
                        <a:lnSpc>
                          <a:spcPct val="107000"/>
                        </a:lnSpc>
                        <a:spcBef>
                          <a:spcPts val="0"/>
                        </a:spcBef>
                        <a:spcAft>
                          <a:spcPts val="0"/>
                        </a:spcAft>
                      </a:pPr>
                      <a:r xmlns:a="http://schemas.openxmlformats.org/drawingml/2006/main">
                        <a:rPr lang="vi" sz="2000"/>
                        <a:t>Tìm kiếm thực thể trong ChangeTracker theo khóa chính. Nếu không tìm thấy, kho dữ liệu sẽ được truy vấn đối tượng. Phiên bản không đồng bộ cũng có sẵn</a:t>
                      </a:r>
                      <a:endParaRPr xmlns:a="http://schemas.openxmlformats.org/drawingml/2006/main"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extLst>
                  <a:ext uri="{0D108BD9-81ED-4DB2-BD59-A6C34878D82A}">
                    <a16:rowId xmlns:a16="http://schemas.microsoft.com/office/drawing/2014/main" val="2045490180"/>
                  </a:ext>
                </a:extLst>
              </a:tr>
              <a:tr h="1036630">
                <a:tc>
                  <a:txBody>
                    <a:bodyPr/>
                    <a:lstStyle/>
                    <a:p>
                      <a:pPr xmlns:a="http://schemas.openxmlformats.org/drawingml/2006/main" marL="0" marR="0" algn="l" defTabSz="914400" rtl="0" eaLnBrk="1" latinLnBrk="0" hangingPunct="1">
                        <a:lnSpc>
                          <a:spcPct val="107000"/>
                        </a:lnSpc>
                        <a:spcBef>
                          <a:spcPts val="0"/>
                        </a:spcBef>
                        <a:spcAft>
                          <a:spcPts val="0"/>
                        </a:spcAft>
                      </a:pPr>
                      <a:r xmlns:a="http://schemas.openxmlformats.org/drawingml/2006/main">
                        <a:rPr lang="vi" sz="2000"/>
                        <a:t>Cập nhật/Phạm vi cập nhật</a:t>
                      </a:r>
                      <a:endParaRPr xmlns:a="http://schemas.openxmlformats.org/drawingml/2006/main" lang="en-US" sz="2000" b="1" kern="1200">
                        <a:solidFill>
                          <a:srgbClr val="171717"/>
                        </a:solidFill>
                        <a:effectLst/>
                        <a:latin typeface="Arial" panose="020B0604020202020204" pitchFamily="34" charset="0"/>
                        <a:ea typeface="+mn-ea"/>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xmlns:a="http://schemas.openxmlformats.org/drawingml/2006/main" marL="0" marR="0">
                        <a:lnSpc>
                          <a:spcPct val="107000"/>
                        </a:lnSpc>
                        <a:spcBef>
                          <a:spcPts val="0"/>
                        </a:spcBef>
                        <a:spcAft>
                          <a:spcPts val="0"/>
                        </a:spcAft>
                      </a:pPr>
                      <a:r xmlns:a="http://schemas.openxmlformats.org/drawingml/2006/main">
                        <a:rPr lang="vi" sz="2000"/>
                        <a:t>Bắt đầu theo dõi thực thể/các thực thể ở trạng thái Đã sửa đổi. (Các) mục sẽ được cập nhật khi SaveChanges được gọi. Phiên bản Async cũng có sẵn</a:t>
                      </a:r>
                      <a:endParaRPr xmlns:a="http://schemas.openxmlformats.org/drawingml/2006/main"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extLst>
                  <a:ext uri="{0D108BD9-81ED-4DB2-BD59-A6C34878D82A}">
                    <a16:rowId xmlns:a16="http://schemas.microsoft.com/office/drawing/2014/main" val="1492382528"/>
                  </a:ext>
                </a:extLst>
              </a:tr>
              <a:tr h="1036630">
                <a:tc>
                  <a:txBody>
                    <a:bodyPr/>
                    <a:lstStyle/>
                    <a:p>
                      <a:pPr xmlns:a="http://schemas.openxmlformats.org/drawingml/2006/main" marL="0" marR="0" algn="l" defTabSz="914400" rtl="0" eaLnBrk="1" latinLnBrk="0" hangingPunct="1">
                        <a:lnSpc>
                          <a:spcPct val="107000"/>
                        </a:lnSpc>
                        <a:spcBef>
                          <a:spcPts val="0"/>
                        </a:spcBef>
                        <a:spcAft>
                          <a:spcPts val="0"/>
                        </a:spcAft>
                      </a:pPr>
                      <a:r xmlns:a="http://schemas.openxmlformats.org/drawingml/2006/main">
                        <a:rPr lang="vi" sz="2000"/>
                        <a:t>Xóa/Xóa phạm vi</a:t>
                      </a:r>
                      <a:endParaRPr xmlns:a="http://schemas.openxmlformats.org/drawingml/2006/main" lang="en-US" sz="2000" b="1" kern="1200">
                        <a:solidFill>
                          <a:srgbClr val="171717"/>
                        </a:solidFill>
                        <a:effectLst/>
                        <a:latin typeface="Arial" panose="020B0604020202020204" pitchFamily="34" charset="0"/>
                        <a:ea typeface="+mn-ea"/>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xmlns:a="http://schemas.openxmlformats.org/drawingml/2006/main" marL="0" marR="0">
                        <a:lnSpc>
                          <a:spcPct val="107000"/>
                        </a:lnSpc>
                        <a:spcBef>
                          <a:spcPts val="0"/>
                        </a:spcBef>
                        <a:spcAft>
                          <a:spcPts val="0"/>
                        </a:spcAft>
                      </a:pPr>
                      <a:r xmlns:a="http://schemas.openxmlformats.org/drawingml/2006/main">
                        <a:rPr lang="vi" sz="2000"/>
                        <a:t>Bắt đầu theo dõi thực thể/các thực thể ở trạng thái Đã xóa. (Các) mục sẽ bị xóa khi SaveChanges được gọi. Phiên bản Async cũng có sẵn</a:t>
                      </a:r>
                      <a:endParaRPr xmlns:a="http://schemas.openxmlformats.org/drawingml/2006/main"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extLst>
                  <a:ext uri="{0D108BD9-81ED-4DB2-BD59-A6C34878D82A}">
                    <a16:rowId xmlns:a16="http://schemas.microsoft.com/office/drawing/2014/main" val="3407628929"/>
                  </a:ext>
                </a:extLst>
              </a:tr>
              <a:tr h="1036630">
                <a:tc>
                  <a:txBody>
                    <a:bodyPr/>
                    <a:lstStyle/>
                    <a:p>
                      <a:pPr xmlns:a="http://schemas.openxmlformats.org/drawingml/2006/main" marL="0" marR="0" algn="l" defTabSz="914400" rtl="0" eaLnBrk="1" latinLnBrk="0" hangingPunct="1">
                        <a:lnSpc>
                          <a:spcPct val="107000"/>
                        </a:lnSpc>
                        <a:spcBef>
                          <a:spcPts val="0"/>
                        </a:spcBef>
                        <a:spcAft>
                          <a:spcPts val="0"/>
                        </a:spcAft>
                      </a:pPr>
                      <a:r xmlns:a="http://schemas.openxmlformats.org/drawingml/2006/main">
                        <a:rPr lang="vi" sz="2000"/>
                        <a:t>Đính kèm/Phạm vi đính kèm</a:t>
                      </a:r>
                      <a:endParaRPr xmlns:a="http://schemas.openxmlformats.org/drawingml/2006/main" lang="en-US" sz="2000" b="1" kern="1200">
                        <a:solidFill>
                          <a:srgbClr val="171717"/>
                        </a:solidFill>
                        <a:effectLst/>
                        <a:latin typeface="Arial" panose="020B0604020202020204" pitchFamily="34" charset="0"/>
                        <a:ea typeface="+mn-ea"/>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xmlns:a="http://schemas.openxmlformats.org/drawingml/2006/main" marL="0" marR="0">
                        <a:lnSpc>
                          <a:spcPct val="107000"/>
                        </a:lnSpc>
                        <a:spcBef>
                          <a:spcPts val="0"/>
                        </a:spcBef>
                        <a:spcAft>
                          <a:spcPts val="0"/>
                        </a:spcAft>
                      </a:pPr>
                      <a:r xmlns:a="http://schemas.openxmlformats.org/drawingml/2006/main">
                        <a:rPr lang="vi" sz="2000"/>
                        <a:t>Bắt đầu theo dõi thực thể/các thực thể ở trạng thái Không thay đổi. Sẽ không có thao tác nào được thực thi khi SaveChanges được gọi. Phiên bản Async cũng có sẵn</a:t>
                      </a:r>
                      <a:endParaRPr xmlns:a="http://schemas.openxmlformats.org/drawingml/2006/main"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extLst>
                  <a:ext uri="{0D108BD9-81ED-4DB2-BD59-A6C34878D82A}">
                    <a16:rowId xmlns:a16="http://schemas.microsoft.com/office/drawing/2014/main" val="755683338"/>
                  </a:ext>
                </a:extLst>
              </a:tr>
            </a:tbl>
          </a:graphicData>
        </a:graphic>
      </p:graphicFrame>
      <p:sp>
        <p:nvSpPr>
          <p:cNvPr id="6" name="TextBox 5">
            <a:extLst>
              <a:ext uri="{FF2B5EF4-FFF2-40B4-BE49-F238E27FC236}">
                <a16:creationId xmlns:a16="http://schemas.microsoft.com/office/drawing/2014/main" id="{47B34CBE-D1F6-4F55-AA2B-52B270C52B15}"/>
              </a:ext>
            </a:extLst>
          </p:cNvPr>
          <p:cNvSpPr txBox="1"/>
          <p:nvPr/>
        </p:nvSpPr>
        <p:spPr>
          <a:xfrm>
            <a:off x="220721" y="691617"/>
            <a:ext cx="11288108" cy="446276"/>
          </a:xfrm>
          <a:prstGeom prst="rect">
            <a:avLst/>
          </a:prstGeom>
          <a:noFill/>
        </p:spPr>
        <p:txBody>
          <a:bodyPr wrap="square">
            <a:spAutoFit/>
          </a:bodyPr>
          <a:lstStyle/>
          <a:p>
            <a:pPr xmlns:a="http://schemas.openxmlformats.org/drawingml/2006/main" marL="342900" indent="-342900" algn="just">
              <a:buClr>
                <a:srgbClr val="973735"/>
              </a:buClr>
              <a:buSzPct val="50000"/>
              <a:buFont typeface="Wingdings" pitchFamily="2" charset="2"/>
              <a:buChar char="u"/>
              <a:tabLst>
                <a:tab pos="241300" algn="l"/>
              </a:tabLst>
              <a:defRPr/>
            </a:pPr>
            <a:r xmlns:a="http://schemas.openxmlformats.org/drawingml/2006/main">
              <a:rPr lang="vi" sz="2300"/>
              <a:t>Bảng sau mô tả một số thành viên cốt lõi của lớp DbSet&lt;T&gt;:</a:t>
            </a:r>
          </a:p>
        </p:txBody>
      </p:sp>
    </p:spTree>
    <p:extLst>
      <p:ext uri="{BB962C8B-B14F-4D97-AF65-F5344CB8AC3E}">
        <p14:creationId xmlns:p14="http://schemas.microsoft.com/office/powerpoint/2010/main" val="1417680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25</a:t>
            </a:fld>
            <a:endParaRPr lang="en-US" dirty="0"/>
          </a:p>
        </p:txBody>
      </p:sp>
      <p:sp>
        <p:nvSpPr>
          <p:cNvPr id="8" name="Title 1">
            <a:extLst>
              <a:ext uri="{FF2B5EF4-FFF2-40B4-BE49-F238E27FC236}">
                <a16:creationId xmlns:a16="http://schemas.microsoft.com/office/drawing/2014/main" id="{E49C4D85-6E82-445E-B2FE-22A8E50DEA14}"/>
              </a:ext>
            </a:extLst>
          </p:cNvPr>
          <p:cNvSpPr>
            <a:spLocks noGrp="1"/>
          </p:cNvSpPr>
          <p:nvPr>
            <p:ph type="title"/>
          </p:nvPr>
        </p:nvSpPr>
        <p:spPr>
          <a:xfrm>
            <a:off x="275516" y="687426"/>
            <a:ext cx="11653725" cy="575433"/>
          </a:xfrm>
        </p:spPr>
        <p:txBody>
          <a:bodyPr>
            <a:normAutofit fontScale="90000"/>
          </a:bodyPr>
          <a:lstStyle/>
          <a:p>
            <a:r xmlns:a="http://schemas.openxmlformats.org/drawingml/2006/main">
              <a:rPr lang="vi" sz="4400" b="1">
                <a:latin typeface="+mj-lt"/>
                <a:ea typeface="+mj-ea"/>
                <a:cs typeface="+mj-cs"/>
              </a:rPr>
              <a:t>Thực thể</a:t>
            </a:r>
          </a:p>
        </p:txBody>
      </p:sp>
      <p:sp>
        <p:nvSpPr>
          <p:cNvPr id="7" name="TextBox 6">
            <a:extLst>
              <a:ext uri="{FF2B5EF4-FFF2-40B4-BE49-F238E27FC236}">
                <a16:creationId xmlns:a16="http://schemas.microsoft.com/office/drawing/2014/main" id="{86F563E1-9ABE-4C1D-BD4E-ADB2BEAC4E02}"/>
              </a:ext>
            </a:extLst>
          </p:cNvPr>
          <p:cNvSpPr txBox="1"/>
          <p:nvPr/>
        </p:nvSpPr>
        <p:spPr>
          <a:xfrm>
            <a:off x="-66426" y="1385404"/>
            <a:ext cx="12234042" cy="1692771"/>
          </a:xfrm>
          <a:prstGeom prst="rect">
            <a:avLst/>
          </a:prstGeom>
          <a:noFill/>
        </p:spPr>
        <p:txBody>
          <a:bodyPr wrap="square">
            <a:spAutoFit/>
          </a:bodyPr>
          <a:lstStyle/>
          <a:p>
            <a:pPr xmlns:a="http://schemas.openxmlformats.org/drawingml/2006/main" marL="342900" indent="-342900" algn="just">
              <a:spcAft>
                <a:spcPts val="600"/>
              </a:spcAft>
              <a:buClr>
                <a:srgbClr val="973735"/>
              </a:buClr>
              <a:buSzPct val="50000"/>
              <a:buFont typeface="Wingdings" pitchFamily="2" charset="2"/>
              <a:buChar char="u"/>
              <a:tabLst>
                <a:tab pos="241300" algn="l"/>
              </a:tabLst>
              <a:defRPr/>
            </a:pPr>
            <a:r xmlns:a="http://schemas.openxmlformats.org/drawingml/2006/main">
              <a:rPr lang="vi" sz="2600"/>
              <a:t>Các thực thể là một mô hình khái niệm của cơ sở dữ liệu vật lý ánh xạ tới miền kinh doanh của chúng ta. Mô hình này được gọi là mô hình dữ liệu thực thể (EDM). EDM là một tập hợp các lớp phía máy khách được ánh xạ tới cơ sở dữ liệu vật lý theo quy ước và cấu hình Entity Framework Core</a:t>
            </a:r>
          </a:p>
        </p:txBody>
      </p:sp>
      <p:pic>
        <p:nvPicPr>
          <p:cNvPr id="9" name="Picture 8">
            <a:extLst>
              <a:ext uri="{FF2B5EF4-FFF2-40B4-BE49-F238E27FC236}">
                <a16:creationId xmlns:a16="http://schemas.microsoft.com/office/drawing/2014/main" id="{FE5537BF-F8B0-4BFF-A214-86E506CA4DB6}"/>
              </a:ext>
            </a:extLst>
          </p:cNvPr>
          <p:cNvPicPr>
            <a:picLocks noChangeAspect="1"/>
          </p:cNvPicPr>
          <p:nvPr/>
        </p:nvPicPr>
        <p:blipFill>
          <a:blip r:embed="rId3"/>
          <a:stretch>
            <a:fillRect/>
          </a:stretch>
        </p:blipFill>
        <p:spPr>
          <a:xfrm>
            <a:off x="2322955" y="3090367"/>
            <a:ext cx="7504047" cy="3352481"/>
          </a:xfrm>
          <a:prstGeom prst="rect">
            <a:avLst/>
          </a:prstGeom>
        </p:spPr>
      </p:pic>
    </p:spTree>
    <p:extLst>
      <p:ext uri="{BB962C8B-B14F-4D97-AF65-F5344CB8AC3E}">
        <p14:creationId xmlns:p14="http://schemas.microsoft.com/office/powerpoint/2010/main" val="19257259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26</a:t>
            </a:fld>
            <a:endParaRPr lang="en-US" dirty="0"/>
          </a:p>
        </p:txBody>
      </p:sp>
      <p:sp>
        <p:nvSpPr>
          <p:cNvPr id="8" name="Title 1">
            <a:extLst>
              <a:ext uri="{FF2B5EF4-FFF2-40B4-BE49-F238E27FC236}">
                <a16:creationId xmlns:a16="http://schemas.microsoft.com/office/drawing/2014/main" id="{E49C4D85-6E82-445E-B2FE-22A8E50DEA14}"/>
              </a:ext>
            </a:extLst>
          </p:cNvPr>
          <p:cNvSpPr>
            <a:spLocks noGrp="1"/>
          </p:cNvSpPr>
          <p:nvPr>
            <p:ph type="title"/>
          </p:nvPr>
        </p:nvSpPr>
        <p:spPr>
          <a:xfrm>
            <a:off x="275516" y="687426"/>
            <a:ext cx="11653725" cy="575433"/>
          </a:xfrm>
        </p:spPr>
        <p:txBody>
          <a:bodyPr>
            <a:normAutofit fontScale="90000"/>
          </a:bodyPr>
          <a:lstStyle/>
          <a:p>
            <a:r xmlns:a="http://schemas.openxmlformats.org/drawingml/2006/main">
              <a:rPr lang="vi" sz="4400" b="1">
                <a:latin typeface="+mj-lt"/>
                <a:ea typeface="+mj-ea"/>
                <a:cs typeface="+mj-cs"/>
              </a:rPr>
              <a:t>Xác định các mô hình cốt lõi của khung thực thể</a:t>
            </a:r>
          </a:p>
        </p:txBody>
      </p:sp>
      <p:sp>
        <p:nvSpPr>
          <p:cNvPr id="7" name="TextBox 6">
            <a:extLst>
              <a:ext uri="{FF2B5EF4-FFF2-40B4-BE49-F238E27FC236}">
                <a16:creationId xmlns:a16="http://schemas.microsoft.com/office/drawing/2014/main" id="{1DCA56E8-ADA5-41D3-93EC-0ABAA95A3E49}"/>
              </a:ext>
            </a:extLst>
          </p:cNvPr>
          <p:cNvSpPr txBox="1"/>
          <p:nvPr/>
        </p:nvSpPr>
        <p:spPr>
          <a:xfrm>
            <a:off x="-52252" y="1250489"/>
            <a:ext cx="12192000" cy="4923399"/>
          </a:xfrm>
          <a:prstGeom prst="rect">
            <a:avLst/>
          </a:prstGeom>
          <a:noFill/>
        </p:spPr>
        <p:txBody>
          <a:bodyPr wrap="square">
            <a:spAutoFit/>
          </a:bodyPr>
          <a:lstStyle/>
          <a:p>
            <a:pPr xmlns:a="http://schemas.openxmlformats.org/drawingml/2006/main" marL="342900" indent="-342900" algn="just">
              <a:lnSpc>
                <a:spcPct val="200000"/>
              </a:lnSpc>
              <a:spcBef>
                <a:spcPts val="600"/>
              </a:spcBef>
              <a:spcAft>
                <a:spcPts val="600"/>
              </a:spcAft>
              <a:buClr>
                <a:srgbClr val="973735"/>
              </a:buClr>
              <a:buSzPct val="50000"/>
              <a:buFont typeface="Wingdings" pitchFamily="2" charset="2"/>
              <a:buChar char="u"/>
              <a:tabLst>
                <a:tab pos="241300" algn="l"/>
              </a:tabLst>
              <a:defRPr/>
            </a:pPr>
            <a:r xmlns:a="http://schemas.openxmlformats.org/drawingml/2006/main">
              <a:rPr lang="vi" sz="2600"/>
              <a:t>Một lớp thực thể đại diện cho cấu trúc của một bảng và một thể hiện của lớp đại diện cho một hàng trong bảng đó</a:t>
            </a:r>
          </a:p>
          <a:p>
            <a:pPr xmlns:a="http://schemas.openxmlformats.org/drawingml/2006/main" marL="342900" indent="-342900" algn="just">
              <a:lnSpc>
                <a:spcPct val="200000"/>
              </a:lnSpc>
              <a:spcBef>
                <a:spcPts val="600"/>
              </a:spcBef>
              <a:spcAft>
                <a:spcPts val="600"/>
              </a:spcAft>
              <a:buClr>
                <a:srgbClr val="973735"/>
              </a:buClr>
              <a:buSzPct val="50000"/>
              <a:buFont typeface="Wingdings" pitchFamily="2" charset="2"/>
              <a:buChar char="u"/>
              <a:tabLst>
                <a:tab pos="241300" algn="l"/>
              </a:tabLst>
              <a:defRPr/>
            </a:pPr>
            <a:r xmlns:a="http://schemas.openxmlformats.org/drawingml/2006/main">
              <a:rPr lang="vi" sz="2600">
                <a:solidFill>
                  <a:srgbClr val="111111"/>
                </a:solidFill>
              </a:rPr>
              <a:t>EF Core sử dụng kết hợp </a:t>
            </a:r>
            <a:r xmlns:a="http://schemas.openxmlformats.org/drawingml/2006/main">
              <a:rPr lang="vi" sz="2600" b="1">
                <a:solidFill>
                  <a:srgbClr val="111111"/>
                </a:solidFill>
              </a:rPr>
              <a:t>các câu lệnh Quy ước </a:t>
            </a:r>
            <a:r xmlns:a="http://schemas.openxmlformats.org/drawingml/2006/main">
              <a:rPr lang="vi" sz="2600">
                <a:solidFill>
                  <a:srgbClr val="111111"/>
                </a:solidFill>
              </a:rPr>
              <a:t>, </a:t>
            </a:r>
            <a:r xmlns:a="http://schemas.openxmlformats.org/drawingml/2006/main">
              <a:rPr lang="vi" sz="2600" b="1">
                <a:solidFill>
                  <a:srgbClr val="111111"/>
                </a:solidFill>
              </a:rPr>
              <a:t>Thuộc tính chú thích </a:t>
            </a:r>
            <a:r xmlns:a="http://schemas.openxmlformats.org/drawingml/2006/main">
              <a:rPr lang="vi" sz="2600">
                <a:solidFill>
                  <a:srgbClr val="111111"/>
                </a:solidFill>
              </a:rPr>
              <a:t>và </a:t>
            </a:r>
            <a:r xmlns:a="http://schemas.openxmlformats.org/drawingml/2006/main">
              <a:rPr lang="vi" sz="2600" b="1">
                <a:solidFill>
                  <a:srgbClr val="111111"/>
                </a:solidFill>
              </a:rPr>
              <a:t>API thông thạo </a:t>
            </a:r>
            <a:r xmlns:a="http://schemas.openxmlformats.org/drawingml/2006/main">
              <a:rPr lang="vi" sz="2600">
                <a:solidFill>
                  <a:srgbClr val="111111"/>
                </a:solidFill>
              </a:rPr>
              <a:t>để xây dựng mô hình thực thể trong thời gian chạy để mọi hành động được thực hiện trên các lớp sau này có thể được tự động chuyển thành các hành động được thực hiện trên cơ sở dữ liệu thực tế</a:t>
            </a:r>
          </a:p>
        </p:txBody>
      </p:sp>
    </p:spTree>
    <p:extLst>
      <p:ext uri="{BB962C8B-B14F-4D97-AF65-F5344CB8AC3E}">
        <p14:creationId xmlns:p14="http://schemas.microsoft.com/office/powerpoint/2010/main" val="26567895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27</a:t>
            </a:fld>
            <a:endParaRPr lang="en-US" dirty="0"/>
          </a:p>
        </p:txBody>
      </p:sp>
      <p:sp>
        <p:nvSpPr>
          <p:cNvPr id="13" name="TextBox 12">
            <a:extLst>
              <a:ext uri="{FF2B5EF4-FFF2-40B4-BE49-F238E27FC236}">
                <a16:creationId xmlns:a16="http://schemas.microsoft.com/office/drawing/2014/main" id="{794B0636-141A-48F4-9618-4F89090694F3}"/>
              </a:ext>
            </a:extLst>
          </p:cNvPr>
          <p:cNvSpPr txBox="1"/>
          <p:nvPr/>
        </p:nvSpPr>
        <p:spPr>
          <a:xfrm>
            <a:off x="-63573" y="1483306"/>
            <a:ext cx="12097405" cy="4765407"/>
          </a:xfrm>
          <a:prstGeom prst="rect">
            <a:avLst/>
          </a:prstGeom>
          <a:noFill/>
        </p:spPr>
        <p:txBody>
          <a:bodyPr wrap="square">
            <a:spAutoFit/>
          </a:bodyPr>
          <a:lstStyle/>
          <a:p>
            <a:pPr xmlns:a="http://schemas.openxmlformats.org/drawingml/2006/main" marL="342900" indent="-342900" algn="just">
              <a:spcBef>
                <a:spcPts val="1000"/>
              </a:spcBef>
              <a:buClr>
                <a:srgbClr val="973735"/>
              </a:buClr>
              <a:buSzPct val="50000"/>
              <a:buFont typeface="Wingdings" pitchFamily="2" charset="2"/>
              <a:buChar char="u"/>
              <a:tabLst>
                <a:tab pos="241300" algn="l"/>
              </a:tabLst>
              <a:defRPr/>
            </a:pPr>
            <a:r xmlns:a="http://schemas.openxmlformats.org/drawingml/2006/main">
              <a:rPr lang="vi" sz="2600" b="1"/>
              <a:t>Các quy ước cốt lõi của EF: </a:t>
            </a:r>
            <a:r xmlns:a="http://schemas.openxmlformats.org/drawingml/2006/main">
              <a:rPr lang="vi" sz="2600">
                <a:solidFill>
                  <a:srgbClr val="111111"/>
                </a:solidFill>
                <a:latin typeface="+mj-lt"/>
              </a:rPr>
              <a:t>Mã chúng tôi sẽ viết sẽ sử dụng các quy ước sau:</a:t>
            </a:r>
          </a:p>
          <a:p>
            <a:pPr xmlns:a="http://schemas.openxmlformats.org/drawingml/2006/main" marL="739775" indent="-339725">
              <a:spcBef>
                <a:spcPts val="1000"/>
              </a:spcBef>
              <a:buClr>
                <a:srgbClr val="973735"/>
              </a:buClr>
              <a:buSzPct val="70000"/>
              <a:buFont typeface="Wingdings" panose="05000000000000000000" pitchFamily="2" charset="2"/>
              <a:buChar char="§"/>
              <a:tabLst>
                <a:tab pos="241300" algn="l"/>
              </a:tabLst>
              <a:defRPr/>
            </a:pPr>
            <a:r xmlns:a="http://schemas.openxmlformats.org/drawingml/2006/main">
              <a:rPr lang="vi" sz="2600">
                <a:solidFill>
                  <a:srgbClr val="111111"/>
                </a:solidFill>
                <a:latin typeface="+mj-lt"/>
              </a:rPr>
              <a:t>Tên của bảng được giả định khớp với tên của thuộc tính DbSet&lt;T&gt; trong lớp DbContext, ví dụ: Sản phẩm</a:t>
            </a:r>
          </a:p>
          <a:p>
            <a:pPr xmlns:a="http://schemas.openxmlformats.org/drawingml/2006/main" marL="739775" indent="-339725">
              <a:spcBef>
                <a:spcPts val="1000"/>
              </a:spcBef>
              <a:buClr>
                <a:srgbClr val="973735"/>
              </a:buClr>
              <a:buSzPct val="70000"/>
              <a:buFont typeface="Wingdings" panose="05000000000000000000" pitchFamily="2" charset="2"/>
              <a:buChar char="§"/>
              <a:tabLst>
                <a:tab pos="241300" algn="l"/>
              </a:tabLst>
              <a:defRPr/>
            </a:pPr>
            <a:r xmlns:a="http://schemas.openxmlformats.org/drawingml/2006/main">
              <a:rPr lang="vi" sz="2600">
                <a:solidFill>
                  <a:srgbClr val="111111"/>
                </a:solidFill>
                <a:latin typeface="+mj-lt"/>
              </a:rPr>
              <a:t>Tên của các cột được giả sử trùng khớp với tên của các thuộc tính trong lớp, ví dụ ProductID</a:t>
            </a:r>
          </a:p>
          <a:p>
            <a:pPr xmlns:a="http://schemas.openxmlformats.org/drawingml/2006/main" marL="739775" indent="-339725">
              <a:spcBef>
                <a:spcPts val="1000"/>
              </a:spcBef>
              <a:buClr>
                <a:srgbClr val="973735"/>
              </a:buClr>
              <a:buSzPct val="70000"/>
              <a:buFont typeface="Wingdings" panose="05000000000000000000" pitchFamily="2" charset="2"/>
              <a:buChar char="§"/>
              <a:tabLst>
                <a:tab pos="241300" algn="l"/>
              </a:tabLst>
              <a:defRPr/>
            </a:pPr>
            <a:r xmlns:a="http://schemas.openxmlformats.org/drawingml/2006/main">
              <a:rPr lang="vi" sz="2600">
                <a:solidFill>
                  <a:srgbClr val="111111"/>
                </a:solidFill>
                <a:latin typeface="+mj-lt"/>
              </a:rPr>
              <a:t>Kiểu </a:t>
            </a:r>
            <a:r xmlns:a="http://schemas.openxmlformats.org/drawingml/2006/main">
              <a:rPr lang="vi" sz="2600" b="1">
                <a:solidFill>
                  <a:srgbClr val="111111"/>
                </a:solidFill>
                <a:latin typeface="+mj-lt"/>
              </a:rPr>
              <a:t>chuỗi </a:t>
            </a:r>
            <a:r xmlns:a="http://schemas.openxmlformats.org/drawingml/2006/main">
              <a:rPr lang="vi" sz="2600">
                <a:solidFill>
                  <a:srgbClr val="111111"/>
                </a:solidFill>
                <a:latin typeface="+mj-lt"/>
              </a:rPr>
              <a:t>.NET được coi là kiểu </a:t>
            </a:r>
            <a:r xmlns:a="http://schemas.openxmlformats.org/drawingml/2006/main">
              <a:rPr lang="vi" sz="2600" b="1" i="1">
                <a:solidFill>
                  <a:srgbClr val="111111"/>
                </a:solidFill>
                <a:latin typeface="+mj-lt"/>
              </a:rPr>
              <a:t>nvarchar </a:t>
            </a:r>
            <a:r xmlns:a="http://schemas.openxmlformats.org/drawingml/2006/main">
              <a:rPr lang="vi" sz="2600">
                <a:solidFill>
                  <a:srgbClr val="111111"/>
                </a:solidFill>
                <a:latin typeface="+mj-lt"/>
              </a:rPr>
              <a:t>trong cơ sở dữ liệu</a:t>
            </a:r>
          </a:p>
          <a:p>
            <a:pPr xmlns:a="http://schemas.openxmlformats.org/drawingml/2006/main" marL="739775" indent="-339725">
              <a:spcBef>
                <a:spcPts val="1000"/>
              </a:spcBef>
              <a:buClr>
                <a:srgbClr val="973735"/>
              </a:buClr>
              <a:buSzPct val="70000"/>
              <a:buFont typeface="Wingdings" panose="05000000000000000000" pitchFamily="2" charset="2"/>
              <a:buChar char="§"/>
              <a:tabLst>
                <a:tab pos="241300" algn="l"/>
              </a:tabLst>
              <a:defRPr/>
            </a:pPr>
            <a:r xmlns:a="http://schemas.openxmlformats.org/drawingml/2006/main">
              <a:rPr lang="vi" sz="2600">
                <a:solidFill>
                  <a:srgbClr val="111111"/>
                </a:solidFill>
                <a:latin typeface="+mj-lt"/>
              </a:rPr>
              <a:t>Kiểu </a:t>
            </a:r>
            <a:r xmlns:a="http://schemas.openxmlformats.org/drawingml/2006/main">
              <a:rPr lang="vi" sz="2600" b="1">
                <a:solidFill>
                  <a:srgbClr val="111111"/>
                </a:solidFill>
                <a:latin typeface="+mj-lt"/>
              </a:rPr>
              <a:t>int </a:t>
            </a:r>
            <a:r xmlns:a="http://schemas.openxmlformats.org/drawingml/2006/main">
              <a:rPr lang="vi" sz="2600">
                <a:solidFill>
                  <a:srgbClr val="111111"/>
                </a:solidFill>
                <a:latin typeface="+mj-lt"/>
              </a:rPr>
              <a:t>.NET được coi là kiểu </a:t>
            </a:r>
            <a:r xmlns:a="http://schemas.openxmlformats.org/drawingml/2006/main">
              <a:rPr lang="vi" sz="2600" b="1" i="1">
                <a:solidFill>
                  <a:srgbClr val="111111"/>
                </a:solidFill>
                <a:latin typeface="+mj-lt"/>
              </a:rPr>
              <a:t>int </a:t>
            </a:r>
            <a:r xmlns:a="http://schemas.openxmlformats.org/drawingml/2006/main">
              <a:rPr lang="vi" sz="2600">
                <a:solidFill>
                  <a:srgbClr val="111111"/>
                </a:solidFill>
                <a:latin typeface="+mj-lt"/>
              </a:rPr>
              <a:t>trong cơ sở dữ liệu</a:t>
            </a:r>
          </a:p>
          <a:p>
            <a:pPr xmlns:a="http://schemas.openxmlformats.org/drawingml/2006/main" marL="739775" indent="-339725">
              <a:spcBef>
                <a:spcPts val="1000"/>
              </a:spcBef>
              <a:buClr>
                <a:srgbClr val="973735"/>
              </a:buClr>
              <a:buSzPct val="70000"/>
              <a:buFont typeface="Wingdings" panose="05000000000000000000" pitchFamily="2" charset="2"/>
              <a:buChar char="§"/>
              <a:tabLst>
                <a:tab pos="241300" algn="l"/>
              </a:tabLst>
              <a:defRPr/>
            </a:pPr>
            <a:r xmlns:a="http://schemas.openxmlformats.org/drawingml/2006/main">
              <a:rPr lang="vi" sz="2600">
                <a:solidFill>
                  <a:srgbClr val="111111"/>
                </a:solidFill>
                <a:latin typeface="+mj-lt"/>
              </a:rPr>
              <a:t>Một thuộc tính có tên ID hoặc nếu lớp có tên là Product thì thuộc tính đó có thể được đặt tên là ProductID</a:t>
            </a:r>
          </a:p>
        </p:txBody>
      </p:sp>
      <p:sp>
        <p:nvSpPr>
          <p:cNvPr id="8" name="Title 1">
            <a:extLst>
              <a:ext uri="{FF2B5EF4-FFF2-40B4-BE49-F238E27FC236}">
                <a16:creationId xmlns:a16="http://schemas.microsoft.com/office/drawing/2014/main" id="{E49C4D85-6E82-445E-B2FE-22A8E50DEA14}"/>
              </a:ext>
            </a:extLst>
          </p:cNvPr>
          <p:cNvSpPr>
            <a:spLocks noGrp="1"/>
          </p:cNvSpPr>
          <p:nvPr>
            <p:ph type="title"/>
          </p:nvPr>
        </p:nvSpPr>
        <p:spPr>
          <a:xfrm>
            <a:off x="275516" y="687426"/>
            <a:ext cx="11653725" cy="575433"/>
          </a:xfrm>
        </p:spPr>
        <p:txBody>
          <a:bodyPr>
            <a:normAutofit fontScale="90000"/>
          </a:bodyPr>
          <a:lstStyle/>
          <a:p>
            <a:r xmlns:a="http://schemas.openxmlformats.org/drawingml/2006/main">
              <a:rPr lang="vi" sz="4400" b="1">
                <a:latin typeface="+mj-lt"/>
                <a:ea typeface="+mj-ea"/>
                <a:cs typeface="+mj-cs"/>
              </a:rPr>
              <a:t>Xác định các mô hình cốt lõi của khung thực thể</a:t>
            </a:r>
          </a:p>
        </p:txBody>
      </p:sp>
    </p:spTree>
    <p:extLst>
      <p:ext uri="{BB962C8B-B14F-4D97-AF65-F5344CB8AC3E}">
        <p14:creationId xmlns:p14="http://schemas.microsoft.com/office/powerpoint/2010/main" val="287471965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28</a:t>
            </a:fld>
            <a:endParaRPr lang="en-US" dirty="0"/>
          </a:p>
        </p:txBody>
      </p:sp>
      <p:sp>
        <p:nvSpPr>
          <p:cNvPr id="8" name="Title 1">
            <a:extLst>
              <a:ext uri="{FF2B5EF4-FFF2-40B4-BE49-F238E27FC236}">
                <a16:creationId xmlns:a16="http://schemas.microsoft.com/office/drawing/2014/main" id="{E49C4D85-6E82-445E-B2FE-22A8E50DEA14}"/>
              </a:ext>
            </a:extLst>
          </p:cNvPr>
          <p:cNvSpPr>
            <a:spLocks noGrp="1"/>
          </p:cNvSpPr>
          <p:nvPr>
            <p:ph type="title"/>
          </p:nvPr>
        </p:nvSpPr>
        <p:spPr>
          <a:xfrm>
            <a:off x="275516" y="687426"/>
            <a:ext cx="11653725" cy="575433"/>
          </a:xfrm>
        </p:spPr>
        <p:txBody>
          <a:bodyPr>
            <a:normAutofit fontScale="90000"/>
          </a:bodyPr>
          <a:lstStyle/>
          <a:p>
            <a:r xmlns:a="http://schemas.openxmlformats.org/drawingml/2006/main">
              <a:rPr lang="vi" sz="4400" b="1">
                <a:latin typeface="+mj-lt"/>
                <a:ea typeface="+mj-ea"/>
                <a:cs typeface="+mj-cs"/>
              </a:rPr>
              <a:t>Xác định các mô hình cốt lõi của khung thực thể</a:t>
            </a:r>
          </a:p>
        </p:txBody>
      </p:sp>
      <p:sp>
        <p:nvSpPr>
          <p:cNvPr id="6" name="TextBox 5">
            <a:extLst>
              <a:ext uri="{FF2B5EF4-FFF2-40B4-BE49-F238E27FC236}">
                <a16:creationId xmlns:a16="http://schemas.microsoft.com/office/drawing/2014/main" id="{92D350AF-8CEA-45B6-BB6F-6B9ABEB1A89D}"/>
              </a:ext>
            </a:extLst>
          </p:cNvPr>
          <p:cNvSpPr txBox="1"/>
          <p:nvPr/>
        </p:nvSpPr>
        <p:spPr>
          <a:xfrm>
            <a:off x="-63573" y="1522495"/>
            <a:ext cx="12192000" cy="2539157"/>
          </a:xfrm>
          <a:prstGeom prst="rect">
            <a:avLst/>
          </a:prstGeom>
          <a:noFill/>
        </p:spPr>
        <p:txBody>
          <a:bodyPr wrap="square">
            <a:spAutoFit/>
          </a:bodyPr>
          <a:lstStyle/>
          <a:p>
            <a:pPr xmlns:a="http://schemas.openxmlformats.org/drawingml/2006/main" marL="342900" indent="-342900" algn="just">
              <a:spcBef>
                <a:spcPts val="600"/>
              </a:spcBef>
              <a:spcAft>
                <a:spcPts val="600"/>
              </a:spcAft>
              <a:buClr>
                <a:srgbClr val="973735"/>
              </a:buClr>
              <a:buSzPct val="50000"/>
              <a:buFont typeface="Wingdings" pitchFamily="2" charset="2"/>
              <a:buChar char="u"/>
              <a:tabLst>
                <a:tab pos="241300" algn="l"/>
              </a:tabLst>
              <a:defRPr/>
            </a:pPr>
            <a:r xmlns:a="http://schemas.openxmlformats.org/drawingml/2006/main">
              <a:rPr lang="vi" sz="2600" b="1"/>
              <a:t>Thuộc tính Chú thích lõi của EF: </a:t>
            </a:r>
            <a:r xmlns:a="http://schemas.openxmlformats.org/drawingml/2006/main">
              <a:rPr lang="vi" sz="2600">
                <a:solidFill>
                  <a:srgbClr val="111111"/>
                </a:solidFill>
                <a:latin typeface="+mj-lt"/>
              </a:rPr>
              <a:t>Các quy ước thường không đủ để ánh xạ hoàn toàn các lớp tới các đối tượng cơ sở dữ liệu. Một cách khác để thêm nhiều thông minh hơn vào mô hình của chúng tôi là áp dụng các thuộc tính chú thích</a:t>
            </a:r>
          </a:p>
          <a:p>
            <a:pPr xmlns:a="http://schemas.openxmlformats.org/drawingml/2006/main" marL="739775" indent="-339725">
              <a:spcBef>
                <a:spcPts val="600"/>
              </a:spcBef>
              <a:spcAft>
                <a:spcPts val="600"/>
              </a:spcAft>
              <a:buClr>
                <a:srgbClr val="973735"/>
              </a:buClr>
              <a:buSzPct val="70000"/>
              <a:buFont typeface="Wingdings" panose="05000000000000000000" pitchFamily="2" charset="2"/>
              <a:buChar char="§"/>
              <a:tabLst>
                <a:tab pos="241300" algn="l"/>
              </a:tabLst>
              <a:defRPr/>
            </a:pPr>
            <a:r xmlns:a="http://schemas.openxmlformats.org/drawingml/2006/main">
              <a:rPr lang="vi" sz="2300">
                <a:solidFill>
                  <a:srgbClr val="111111"/>
                </a:solidFill>
                <a:latin typeface="+mj-lt"/>
              </a:rPr>
              <a:t>Ví dụ: trong cơ sở dữ liệu, độ dài tối đa của </a:t>
            </a:r>
            <a:r xmlns:a="http://schemas.openxmlformats.org/drawingml/2006/main">
              <a:rPr lang="vi" sz="2300" b="1">
                <a:solidFill>
                  <a:srgbClr val="111111"/>
                </a:solidFill>
                <a:latin typeface="+mj-lt"/>
              </a:rPr>
              <a:t>ProductName </a:t>
            </a:r>
            <a:r xmlns:a="http://schemas.openxmlformats.org/drawingml/2006/main">
              <a:rPr lang="vi" sz="2300">
                <a:solidFill>
                  <a:srgbClr val="111111"/>
                </a:solidFill>
                <a:latin typeface="+mj-lt"/>
              </a:rPr>
              <a:t>là </a:t>
            </a:r>
            <a:r xmlns:a="http://schemas.openxmlformats.org/drawingml/2006/main">
              <a:rPr lang="vi" sz="2300" b="1">
                <a:solidFill>
                  <a:srgbClr val="111111"/>
                </a:solidFill>
                <a:latin typeface="+mj-lt"/>
              </a:rPr>
              <a:t>40 </a:t>
            </a:r>
            <a:r xmlns:a="http://schemas.openxmlformats.org/drawingml/2006/main">
              <a:rPr lang="vi" sz="2300">
                <a:solidFill>
                  <a:srgbClr val="111111"/>
                </a:solidFill>
                <a:latin typeface="+mj-lt"/>
              </a:rPr>
              <a:t>và </a:t>
            </a:r>
            <a:r xmlns:a="http://schemas.openxmlformats.org/drawingml/2006/main">
              <a:rPr lang="vi" sz="2300" b="1">
                <a:solidFill>
                  <a:srgbClr val="111111"/>
                </a:solidFill>
                <a:latin typeface="+mj-lt"/>
              </a:rPr>
              <a:t>giá trị không thể là null </a:t>
            </a:r>
            <a:r xmlns:a="http://schemas.openxmlformats.org/drawingml/2006/main">
              <a:rPr lang="vi" sz="2300">
                <a:solidFill>
                  <a:srgbClr val="111111"/>
                </a:solidFill>
                <a:latin typeface="+mj-lt"/>
              </a:rPr>
              <a:t>. Trong lớp </a:t>
            </a:r>
            <a:r xmlns:a="http://schemas.openxmlformats.org/drawingml/2006/main">
              <a:rPr lang="vi" sz="2300" b="1">
                <a:solidFill>
                  <a:srgbClr val="111111"/>
                </a:solidFill>
                <a:latin typeface="+mj-lt"/>
              </a:rPr>
              <a:t>Sản phẩm </a:t>
            </a:r>
            <a:r xmlns:a="http://schemas.openxmlformats.org/drawingml/2006/main">
              <a:rPr lang="vi" sz="2300">
                <a:solidFill>
                  <a:srgbClr val="111111"/>
                </a:solidFill>
                <a:latin typeface="+mj-lt"/>
              </a:rPr>
              <a:t>, chúng ta có thể áp dụng các aribute để chỉ định điều này, như được hiển thị trong đoạn mã sau:</a:t>
            </a:r>
          </a:p>
        </p:txBody>
      </p:sp>
      <p:sp>
        <p:nvSpPr>
          <p:cNvPr id="10" name="Arrow: Right 9">
            <a:extLst>
              <a:ext uri="{FF2B5EF4-FFF2-40B4-BE49-F238E27FC236}">
                <a16:creationId xmlns:a16="http://schemas.microsoft.com/office/drawing/2014/main" id="{C5C683F5-9B8F-4E1B-B422-0443F8EE2F31}"/>
              </a:ext>
            </a:extLst>
          </p:cNvPr>
          <p:cNvSpPr/>
          <p:nvPr/>
        </p:nvSpPr>
        <p:spPr>
          <a:xfrm>
            <a:off x="6096000" y="5309378"/>
            <a:ext cx="875657" cy="282125"/>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3B7ACB33-D1D4-4B13-A5F7-D0ACB5B89EC4}"/>
              </a:ext>
            </a:extLst>
          </p:cNvPr>
          <p:cNvGrpSpPr/>
          <p:nvPr/>
        </p:nvGrpSpPr>
        <p:grpSpPr>
          <a:xfrm>
            <a:off x="709695" y="4652153"/>
            <a:ext cx="10719565" cy="1314450"/>
            <a:chOff x="526504" y="4708961"/>
            <a:chExt cx="10719565" cy="1314450"/>
          </a:xfrm>
        </p:grpSpPr>
        <p:pic>
          <p:nvPicPr>
            <p:cNvPr id="9" name="Picture 8">
              <a:extLst>
                <a:ext uri="{FF2B5EF4-FFF2-40B4-BE49-F238E27FC236}">
                  <a16:creationId xmlns:a16="http://schemas.microsoft.com/office/drawing/2014/main" id="{BE252C1B-1AC4-433C-AD46-12B3307E5C09}"/>
                </a:ext>
              </a:extLst>
            </p:cNvPr>
            <p:cNvPicPr>
              <a:picLocks noChangeAspect="1"/>
            </p:cNvPicPr>
            <p:nvPr/>
          </p:nvPicPr>
          <p:blipFill>
            <a:blip r:embed="rId3"/>
            <a:stretch>
              <a:fillRect/>
            </a:stretch>
          </p:blipFill>
          <p:spPr>
            <a:xfrm>
              <a:off x="6971657" y="4708961"/>
              <a:ext cx="4274412" cy="1133314"/>
            </a:xfrm>
            <a:prstGeom prst="rect">
              <a:avLst/>
            </a:prstGeom>
          </p:spPr>
        </p:pic>
        <p:pic>
          <p:nvPicPr>
            <p:cNvPr id="12" name="Picture 11">
              <a:extLst>
                <a:ext uri="{FF2B5EF4-FFF2-40B4-BE49-F238E27FC236}">
                  <a16:creationId xmlns:a16="http://schemas.microsoft.com/office/drawing/2014/main" id="{7BFF1322-53A6-41AC-B194-C09A7964D461}"/>
                </a:ext>
              </a:extLst>
            </p:cNvPr>
            <p:cNvPicPr>
              <a:picLocks noChangeAspect="1"/>
            </p:cNvPicPr>
            <p:nvPr/>
          </p:nvPicPr>
          <p:blipFill>
            <a:blip r:embed="rId4"/>
            <a:stretch>
              <a:fillRect/>
            </a:stretch>
          </p:blipFill>
          <p:spPr>
            <a:xfrm>
              <a:off x="526504" y="4708961"/>
              <a:ext cx="5495925" cy="1314450"/>
            </a:xfrm>
            <a:prstGeom prst="rect">
              <a:avLst/>
            </a:prstGeom>
          </p:spPr>
        </p:pic>
        <p:sp>
          <p:nvSpPr>
            <p:cNvPr id="14" name="Rectangle 13">
              <a:extLst>
                <a:ext uri="{FF2B5EF4-FFF2-40B4-BE49-F238E27FC236}">
                  <a16:creationId xmlns:a16="http://schemas.microsoft.com/office/drawing/2014/main" id="{681B2DD4-AAED-48D7-A040-D1084DD75740}"/>
                </a:ext>
              </a:extLst>
            </p:cNvPr>
            <p:cNvSpPr/>
            <p:nvPr/>
          </p:nvSpPr>
          <p:spPr>
            <a:xfrm>
              <a:off x="3825766" y="5309378"/>
              <a:ext cx="1755226" cy="366208"/>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A7E842EE-E3BE-4DE6-A20F-E9935407529F}"/>
                </a:ext>
              </a:extLst>
            </p:cNvPr>
            <p:cNvSpPr/>
            <p:nvPr/>
          </p:nvSpPr>
          <p:spPr>
            <a:xfrm>
              <a:off x="7024207" y="4796551"/>
              <a:ext cx="2161833" cy="658317"/>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24086424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29</a:t>
            </a:fld>
            <a:endParaRPr lang="en-US" dirty="0"/>
          </a:p>
        </p:txBody>
      </p:sp>
      <p:graphicFrame>
        <p:nvGraphicFramePr>
          <p:cNvPr id="13" name="Table 12">
            <a:extLst>
              <a:ext uri="{FF2B5EF4-FFF2-40B4-BE49-F238E27FC236}">
                <a16:creationId xmlns:a16="http://schemas.microsoft.com/office/drawing/2014/main" id="{52DEB361-DC79-49DF-B6FD-4DBB27AB4021}"/>
              </a:ext>
            </a:extLst>
          </p:cNvPr>
          <p:cNvGraphicFramePr>
            <a:graphicFrameLocks noGrp="1"/>
          </p:cNvGraphicFramePr>
          <p:nvPr>
            <p:extLst>
              <p:ext uri="{D42A27DB-BD31-4B8C-83A1-F6EECF244321}">
                <p14:modId xmlns:p14="http://schemas.microsoft.com/office/powerpoint/2010/main" val="755432981"/>
              </p:ext>
            </p:extLst>
          </p:nvPr>
        </p:nvGraphicFramePr>
        <p:xfrm>
          <a:off x="235731" y="1097819"/>
          <a:ext cx="11829269" cy="5321091"/>
        </p:xfrm>
        <a:graphic>
          <a:graphicData uri="http://schemas.openxmlformats.org/drawingml/2006/table">
            <a:tbl>
              <a:tblPr firstRow="1" firstCol="1" bandRow="1"/>
              <a:tblGrid>
                <a:gridCol w="2405869">
                  <a:extLst>
                    <a:ext uri="{9D8B030D-6E8A-4147-A177-3AD203B41FA5}">
                      <a16:colId xmlns:a16="http://schemas.microsoft.com/office/drawing/2014/main" val="3949629544"/>
                    </a:ext>
                  </a:extLst>
                </a:gridCol>
                <a:gridCol w="9423400">
                  <a:extLst>
                    <a:ext uri="{9D8B030D-6E8A-4147-A177-3AD203B41FA5}">
                      <a16:colId xmlns:a16="http://schemas.microsoft.com/office/drawing/2014/main" val="95503329"/>
                    </a:ext>
                  </a:extLst>
                </a:gridCol>
              </a:tblGrid>
              <a:tr h="368432">
                <a:tc>
                  <a:txBody>
                    <a:bodyPr/>
                    <a:lstStyle/>
                    <a:p>
                      <a:pPr xmlns:a="http://schemas.openxmlformats.org/drawingml/2006/main" marL="0" marR="0" algn="l" defTabSz="914400" rtl="0" eaLnBrk="1" latinLnBrk="0" hangingPunct="1">
                        <a:lnSpc>
                          <a:spcPct val="107000"/>
                        </a:lnSpc>
                        <a:spcBef>
                          <a:spcPts val="0"/>
                        </a:spcBef>
                        <a:spcAft>
                          <a:spcPts val="0"/>
                        </a:spcAft>
                      </a:pPr>
                      <a:r xmlns:a="http://schemas.openxmlformats.org/drawingml/2006/main">
                        <a:rPr lang="vi" sz="2300" b="1" kern="1200">
                          <a:solidFill>
                            <a:srgbClr val="FFFFFF"/>
                          </a:solidFill>
                          <a:effectLst/>
                          <a:latin typeface="+mj-lt"/>
                          <a:ea typeface="+mn-ea"/>
                          <a:cs typeface="Times New Roman" panose="02020603050405020304" pitchFamily="18" charset="0"/>
                        </a:rPr>
                        <a:t>Chú thích dữ liệu</a:t>
                      </a:r>
                    </a:p>
                  </a:txBody>
                  <a:tcPr marL="68580" marR="68580" marT="0" marB="0">
                    <a:lnL w="12700" cap="flat" cmpd="sng" algn="ctr">
                      <a:solidFill>
                        <a:srgbClr val="5B9BD5"/>
                      </a:solidFill>
                      <a:prstDash val="solid"/>
                      <a:round/>
                      <a:headEnd type="none" w="med" len="med"/>
                      <a:tailEnd type="none" w="med" len="med"/>
                    </a:lnL>
                    <a:lnR>
                      <a:noFill/>
                    </a:lnR>
                    <a:lnT w="12700" cap="flat" cmpd="sng" algn="ctr">
                      <a:solidFill>
                        <a:srgbClr val="5B9BD5"/>
                      </a:solidFill>
                      <a:prstDash val="solid"/>
                      <a:round/>
                      <a:headEnd type="none" w="med" len="med"/>
                      <a:tailEnd type="none" w="med" len="med"/>
                    </a:lnT>
                    <a:lnB w="12700" cap="flat" cmpd="sng" algn="ctr">
                      <a:solidFill>
                        <a:srgbClr val="5B9BD5"/>
                      </a:solidFill>
                      <a:prstDash val="solid"/>
                      <a:round/>
                      <a:headEnd type="none" w="med" len="med"/>
                      <a:tailEnd type="none" w="med" len="med"/>
                    </a:lnB>
                    <a:solidFill>
                      <a:srgbClr val="5B9BD5"/>
                    </a:solidFill>
                  </a:tcPr>
                </a:tc>
                <a:tc>
                  <a:txBody>
                    <a:bodyPr/>
                    <a:lstStyle/>
                    <a:p>
                      <a:pPr xmlns:a="http://schemas.openxmlformats.org/drawingml/2006/main" marL="0" marR="0">
                        <a:lnSpc>
                          <a:spcPct val="107000"/>
                        </a:lnSpc>
                        <a:spcBef>
                          <a:spcPts val="0"/>
                        </a:spcBef>
                        <a:spcAft>
                          <a:spcPts val="0"/>
                        </a:spcAft>
                      </a:pPr>
                      <a:r xmlns:a="http://schemas.openxmlformats.org/drawingml/2006/main">
                        <a:rPr lang="vi" sz="2300" b="1" kern="1200">
                          <a:solidFill>
                            <a:srgbClr val="FFFFFF"/>
                          </a:solidFill>
                          <a:effectLst/>
                          <a:latin typeface="+mj-lt"/>
                          <a:cs typeface="Times New Roman" panose="02020603050405020304" pitchFamily="18" charset="0"/>
                        </a:rPr>
                        <a:t>Sự miêu tả</a:t>
                      </a:r>
                      <a:endParaRPr xmlns:a="http://schemas.openxmlformats.org/drawingml/2006/main" lang="en-US" sz="2300" b="1" kern="1200">
                        <a:solidFill>
                          <a:srgbClr val="FFFFFF"/>
                        </a:solidFill>
                        <a:effectLst/>
                        <a:latin typeface="+mj-lt"/>
                        <a:ea typeface="Calibri" panose="020F0502020204030204" pitchFamily="34" charset="0"/>
                        <a:cs typeface="Times New Roman" panose="02020603050405020304" pitchFamily="18" charset="0"/>
                      </a:endParaRPr>
                    </a:p>
                  </a:txBody>
                  <a:tcPr marL="68580" marR="68580" marT="0" marB="0">
                    <a:lnL>
                      <a:noFill/>
                    </a:lnL>
                    <a:lnR w="12700" cap="flat" cmpd="sng" algn="ctr">
                      <a:solidFill>
                        <a:srgbClr val="5B9BD5"/>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5B9BD5"/>
                      </a:solidFill>
                      <a:prstDash val="solid"/>
                      <a:round/>
                      <a:headEnd type="none" w="med" len="med"/>
                      <a:tailEnd type="none" w="med" len="med"/>
                    </a:lnB>
                    <a:solidFill>
                      <a:srgbClr val="5B9BD5"/>
                    </a:solidFill>
                  </a:tcPr>
                </a:tc>
                <a:extLst>
                  <a:ext uri="{0D108BD9-81ED-4DB2-BD59-A6C34878D82A}">
                    <a16:rowId xmlns:a16="http://schemas.microsoft.com/office/drawing/2014/main" val="3496399579"/>
                  </a:ext>
                </a:extLst>
              </a:tr>
              <a:tr h="457036">
                <a:tc>
                  <a:txBody>
                    <a:bodyPr/>
                    <a:lstStyle/>
                    <a:p>
                      <a:pPr xmlns:a="http://schemas.openxmlformats.org/drawingml/2006/main" marL="0" marR="0" algn="l" defTabSz="914400" rtl="0" eaLnBrk="1" latinLnBrk="0" hangingPunct="1">
                        <a:lnSpc>
                          <a:spcPct val="107000"/>
                        </a:lnSpc>
                        <a:spcBef>
                          <a:spcPts val="0"/>
                        </a:spcBef>
                        <a:spcAft>
                          <a:spcPts val="0"/>
                        </a:spcAft>
                      </a:pPr>
                      <a:r xmlns:a="http://schemas.openxmlformats.org/drawingml/2006/main">
                        <a:rPr lang="vi" sz="1800"/>
                        <a:t>Bàn</a:t>
                      </a:r>
                      <a:endParaRPr xmlns:a="http://schemas.openxmlformats.org/drawingml/2006/main" lang="en-US" sz="1800" b="1" kern="1200">
                        <a:solidFill>
                          <a:srgbClr val="171717"/>
                        </a:solidFill>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pPr xmlns:a="http://schemas.openxmlformats.org/drawingml/2006/main" marL="0" marR="0" algn="l" defTabSz="914400" rtl="0" eaLnBrk="1" latinLnBrk="0" hangingPunct="1">
                        <a:lnSpc>
                          <a:spcPct val="107000"/>
                        </a:lnSpc>
                        <a:spcBef>
                          <a:spcPts val="0"/>
                        </a:spcBef>
                        <a:spcAft>
                          <a:spcPts val="0"/>
                        </a:spcAft>
                      </a:pPr>
                      <a:r xmlns:a="http://schemas.openxmlformats.org/drawingml/2006/main">
                        <a:rPr lang="vi" sz="1800"/>
                        <a:t>Xác định lược đồ và tên bảng cho thực thể</a:t>
                      </a:r>
                      <a:endParaRPr xmlns:a="http://schemas.openxmlformats.org/drawingml/2006/main" lang="en-US" sz="1800" b="1" kern="1200">
                        <a:solidFill>
                          <a:srgbClr val="FF0000"/>
                        </a:solidFill>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extLst>
                  <a:ext uri="{0D108BD9-81ED-4DB2-BD59-A6C34878D82A}">
                    <a16:rowId xmlns:a16="http://schemas.microsoft.com/office/drawing/2014/main" val="3064862548"/>
                  </a:ext>
                </a:extLst>
              </a:tr>
              <a:tr h="444368">
                <a:tc>
                  <a:txBody>
                    <a:bodyPr/>
                    <a:lstStyle/>
                    <a:p>
                      <a:pPr xmlns:a="http://schemas.openxmlformats.org/drawingml/2006/main" marL="0" marR="0" algn="l" defTabSz="914400" rtl="0" eaLnBrk="1" latinLnBrk="0" hangingPunct="1">
                        <a:lnSpc>
                          <a:spcPct val="107000"/>
                        </a:lnSpc>
                        <a:spcBef>
                          <a:spcPts val="0"/>
                        </a:spcBef>
                        <a:spcAft>
                          <a:spcPts val="0"/>
                        </a:spcAft>
                      </a:pPr>
                      <a:r xmlns:a="http://schemas.openxmlformats.org/drawingml/2006/main">
                        <a:rPr lang="vi" sz="1800"/>
                        <a:t>Cột</a:t>
                      </a:r>
                      <a:endParaRPr xmlns:a="http://schemas.openxmlformats.org/drawingml/2006/main" lang="en-US" sz="1800" b="1" kern="1200">
                        <a:solidFill>
                          <a:srgbClr val="171717"/>
                        </a:solidFill>
                        <a:effectLst/>
                        <a:latin typeface="Arial" panose="020B0604020202020204" pitchFamily="34" charset="0"/>
                        <a:ea typeface="+mn-ea"/>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xmlns:a="http://schemas.openxmlformats.org/drawingml/2006/main" marL="0" marR="0">
                        <a:lnSpc>
                          <a:spcPct val="107000"/>
                        </a:lnSpc>
                        <a:spcBef>
                          <a:spcPts val="0"/>
                        </a:spcBef>
                        <a:spcAft>
                          <a:spcPts val="0"/>
                        </a:spcAft>
                      </a:pPr>
                      <a:r xmlns:a="http://schemas.openxmlformats.org/drawingml/2006/main">
                        <a:rPr lang="vi" sz="1800"/>
                        <a:t>Xác định tên cột cho thuộc tính mô hình</a:t>
                      </a:r>
                      <a:endParaRPr xmlns:a="http://schemas.openxmlformats.org/drawingml/2006/main"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extLst>
                  <a:ext uri="{0D108BD9-81ED-4DB2-BD59-A6C34878D82A}">
                    <a16:rowId xmlns:a16="http://schemas.microsoft.com/office/drawing/2014/main" val="1234346708"/>
                  </a:ext>
                </a:extLst>
              </a:tr>
              <a:tr h="443975">
                <a:tc>
                  <a:txBody>
                    <a:bodyPr/>
                    <a:lstStyle/>
                    <a:p>
                      <a:pPr xmlns:a="http://schemas.openxmlformats.org/drawingml/2006/main" marL="0" marR="0" algn="l" defTabSz="914400" rtl="0" eaLnBrk="1" latinLnBrk="0" hangingPunct="1">
                        <a:lnSpc>
                          <a:spcPct val="107000"/>
                        </a:lnSpc>
                        <a:spcBef>
                          <a:spcPts val="0"/>
                        </a:spcBef>
                        <a:spcAft>
                          <a:spcPts val="0"/>
                        </a:spcAft>
                      </a:pPr>
                      <a:r xmlns:a="http://schemas.openxmlformats.org/drawingml/2006/main">
                        <a:rPr lang="vi" sz="1800"/>
                        <a:t>Chìa khóa</a:t>
                      </a:r>
                      <a:endParaRPr xmlns:a="http://schemas.openxmlformats.org/drawingml/2006/main" lang="en-US" sz="1800" b="1" kern="1200">
                        <a:solidFill>
                          <a:srgbClr val="171717"/>
                        </a:solidFill>
                        <a:effectLst/>
                        <a:latin typeface="Arial" panose="020B0604020202020204" pitchFamily="34" charset="0"/>
                        <a:ea typeface="+mn-ea"/>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xmlns:a="http://schemas.openxmlformats.org/drawingml/2006/main" marL="0" marR="0">
                        <a:lnSpc>
                          <a:spcPct val="107000"/>
                        </a:lnSpc>
                        <a:spcBef>
                          <a:spcPts val="0"/>
                        </a:spcBef>
                        <a:spcAft>
                          <a:spcPts val="0"/>
                        </a:spcAft>
                      </a:pPr>
                      <a:r xmlns:a="http://schemas.openxmlformats.org/drawingml/2006/main">
                        <a:rPr lang="vi" sz="1800"/>
                        <a:t>Xác định khóa chính cho mô hình. Các trường khóa cũng được ngầm định là [Bắt buộc]</a:t>
                      </a:r>
                      <a:endParaRPr xmlns:a="http://schemas.openxmlformats.org/drawingml/2006/main"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extLst>
                  <a:ext uri="{0D108BD9-81ED-4DB2-BD59-A6C34878D82A}">
                    <a16:rowId xmlns:a16="http://schemas.microsoft.com/office/drawing/2014/main" val="1746504269"/>
                  </a:ext>
                </a:extLst>
              </a:tr>
              <a:tr h="390160">
                <a:tc>
                  <a:txBody>
                    <a:bodyPr/>
                    <a:lstStyle/>
                    <a:p>
                      <a:pPr xmlns:a="http://schemas.openxmlformats.org/drawingml/2006/main" marL="0" marR="0" algn="l" defTabSz="914400" rtl="0" eaLnBrk="1" latinLnBrk="0" hangingPunct="1">
                        <a:lnSpc>
                          <a:spcPct val="107000"/>
                        </a:lnSpc>
                        <a:spcBef>
                          <a:spcPts val="0"/>
                        </a:spcBef>
                        <a:spcAft>
                          <a:spcPts val="0"/>
                        </a:spcAft>
                      </a:pPr>
                      <a:r xmlns:a="http://schemas.openxmlformats.org/drawingml/2006/main">
                        <a:rPr lang="vi" sz="1800"/>
                        <a:t>Yêu cầu</a:t>
                      </a:r>
                      <a:endParaRPr xmlns:a="http://schemas.openxmlformats.org/drawingml/2006/main" lang="en-US" sz="1800" b="1" kern="1200">
                        <a:solidFill>
                          <a:srgbClr val="171717"/>
                        </a:solidFill>
                        <a:effectLst/>
                        <a:latin typeface="Arial" panose="020B0604020202020204" pitchFamily="34" charset="0"/>
                        <a:ea typeface="+mn-ea"/>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xmlns:a="http://schemas.openxmlformats.org/drawingml/2006/main" marL="0" marR="0">
                        <a:lnSpc>
                          <a:spcPct val="107000"/>
                        </a:lnSpc>
                        <a:spcBef>
                          <a:spcPts val="0"/>
                        </a:spcBef>
                        <a:spcAft>
                          <a:spcPts val="0"/>
                        </a:spcAft>
                      </a:pPr>
                      <a:r xmlns:a="http://schemas.openxmlformats.org/drawingml/2006/main">
                        <a:rPr lang="vi" sz="1800"/>
                        <a:t>Khai báo thuộc tính là không thể rỗng trong cơ sở dữ liệu</a:t>
                      </a:r>
                      <a:endParaRPr xmlns:a="http://schemas.openxmlformats.org/drawingml/2006/main"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extLst>
                  <a:ext uri="{0D108BD9-81ED-4DB2-BD59-A6C34878D82A}">
                    <a16:rowId xmlns:a16="http://schemas.microsoft.com/office/drawing/2014/main" val="1282410429"/>
                  </a:ext>
                </a:extLst>
              </a:tr>
              <a:tr h="390160">
                <a:tc>
                  <a:txBody>
                    <a:bodyPr/>
                    <a:lstStyle/>
                    <a:p>
                      <a:pPr xmlns:a="http://schemas.openxmlformats.org/drawingml/2006/main" marL="0" marR="0" algn="l" defTabSz="914400" rtl="0" eaLnBrk="1" latinLnBrk="0" hangingPunct="1">
                        <a:lnSpc>
                          <a:spcPct val="107000"/>
                        </a:lnSpc>
                        <a:spcBef>
                          <a:spcPts val="0"/>
                        </a:spcBef>
                        <a:spcAft>
                          <a:spcPts val="0"/>
                        </a:spcAft>
                      </a:pPr>
                      <a:r xmlns:a="http://schemas.openxmlformats.org/drawingml/2006/main">
                        <a:rPr lang="vi" sz="1800"/>
                        <a:t>Khóa ngoại</a:t>
                      </a:r>
                      <a:endParaRPr xmlns:a="http://schemas.openxmlformats.org/drawingml/2006/main" lang="en-US" sz="1800" b="1" kern="1200">
                        <a:solidFill>
                          <a:srgbClr val="171717"/>
                        </a:solidFill>
                        <a:effectLst/>
                        <a:latin typeface="Arial" panose="020B0604020202020204" pitchFamily="34" charset="0"/>
                        <a:ea typeface="+mn-ea"/>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xmlns:a="http://schemas.openxmlformats.org/drawingml/2006/main" marL="0" marR="0">
                        <a:lnSpc>
                          <a:spcPct val="107000"/>
                        </a:lnSpc>
                        <a:spcBef>
                          <a:spcPts val="0"/>
                        </a:spcBef>
                        <a:spcAft>
                          <a:spcPts val="0"/>
                        </a:spcAft>
                      </a:pPr>
                      <a:r xmlns:a="http://schemas.openxmlformats.org/drawingml/2006/main">
                        <a:rPr lang="vi" sz="1800"/>
                        <a:t>Khai báo một thuộc tính được sử dụng làm khóa ngoại cho thuộc tính điều hướng</a:t>
                      </a:r>
                      <a:endParaRPr xmlns:a="http://schemas.openxmlformats.org/drawingml/2006/main"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extLst>
                  <a:ext uri="{0D108BD9-81ED-4DB2-BD59-A6C34878D82A}">
                    <a16:rowId xmlns:a16="http://schemas.microsoft.com/office/drawing/2014/main" val="380939081"/>
                  </a:ext>
                </a:extLst>
              </a:tr>
              <a:tr h="322891">
                <a:tc>
                  <a:txBody>
                    <a:bodyPr/>
                    <a:lstStyle/>
                    <a:p>
                      <a:pPr xmlns:a="http://schemas.openxmlformats.org/drawingml/2006/main" marL="0" marR="0" algn="l" defTabSz="914400" rtl="0" eaLnBrk="1" latinLnBrk="0" hangingPunct="1">
                        <a:lnSpc>
                          <a:spcPct val="107000"/>
                        </a:lnSpc>
                        <a:spcBef>
                          <a:spcPts val="0"/>
                        </a:spcBef>
                        <a:spcAft>
                          <a:spcPts val="0"/>
                        </a:spcAft>
                      </a:pPr>
                      <a:r xmlns:a="http://schemas.openxmlformats.org/drawingml/2006/main">
                        <a:rPr lang="vi" sz="1800"/>
                        <a:t>Thuộc tính nghịch đảo</a:t>
                      </a:r>
                      <a:endParaRPr xmlns:a="http://schemas.openxmlformats.org/drawingml/2006/main" lang="en-US" sz="1800" b="1" kern="1200">
                        <a:solidFill>
                          <a:srgbClr val="171717"/>
                        </a:solidFill>
                        <a:effectLst/>
                        <a:latin typeface="Arial" panose="020B0604020202020204" pitchFamily="34" charset="0"/>
                        <a:ea typeface="+mn-ea"/>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xmlns:a="http://schemas.openxmlformats.org/drawingml/2006/main" marL="0" marR="0">
                        <a:lnSpc>
                          <a:spcPct val="107000"/>
                        </a:lnSpc>
                        <a:spcBef>
                          <a:spcPts val="0"/>
                        </a:spcBef>
                        <a:spcAft>
                          <a:spcPts val="0"/>
                        </a:spcAft>
                      </a:pPr>
                      <a:r xmlns:a="http://schemas.openxmlformats.org/drawingml/2006/main">
                        <a:rPr lang="vi" sz="1800"/>
                        <a:t>Khai báo thuộc tính điều hướng ở đầu bên kia của mối quan hệ</a:t>
                      </a:r>
                      <a:endParaRPr xmlns:a="http://schemas.openxmlformats.org/drawingml/2006/main"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extLst>
                  <a:ext uri="{0D108BD9-81ED-4DB2-BD59-A6C34878D82A}">
                    <a16:rowId xmlns:a16="http://schemas.microsoft.com/office/drawing/2014/main" val="3647278646"/>
                  </a:ext>
                </a:extLst>
              </a:tr>
              <a:tr h="322891">
                <a:tc>
                  <a:txBody>
                    <a:bodyPr/>
                    <a:lstStyle/>
                    <a:p>
                      <a:pPr xmlns:a="http://schemas.openxmlformats.org/drawingml/2006/main" marL="0" marR="0" algn="l" defTabSz="914400" rtl="0" eaLnBrk="1" latinLnBrk="0" hangingPunct="1">
                        <a:lnSpc>
                          <a:spcPct val="107000"/>
                        </a:lnSpc>
                        <a:spcBef>
                          <a:spcPts val="0"/>
                        </a:spcBef>
                        <a:spcAft>
                          <a:spcPts val="0"/>
                        </a:spcAft>
                      </a:pPr>
                      <a:r xmlns:a="http://schemas.openxmlformats.org/drawingml/2006/main">
                        <a:rPr lang="vi" sz="1800"/>
                        <a:t>Chiều dài chuỗi</a:t>
                      </a:r>
                      <a:endParaRPr xmlns:a="http://schemas.openxmlformats.org/drawingml/2006/main" lang="en-US" sz="1800" b="1" kern="1200">
                        <a:solidFill>
                          <a:srgbClr val="171717"/>
                        </a:solidFill>
                        <a:effectLst/>
                        <a:latin typeface="Arial" panose="020B0604020202020204" pitchFamily="34" charset="0"/>
                        <a:ea typeface="+mn-ea"/>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xmlns:a="http://schemas.openxmlformats.org/drawingml/2006/main" marL="0" marR="0">
                        <a:lnSpc>
                          <a:spcPct val="107000"/>
                        </a:lnSpc>
                        <a:spcBef>
                          <a:spcPts val="0"/>
                        </a:spcBef>
                        <a:spcAft>
                          <a:spcPts val="0"/>
                        </a:spcAft>
                      </a:pPr>
                      <a:r xmlns:a="http://schemas.openxmlformats.org/drawingml/2006/main">
                        <a:rPr lang="vi" sz="1800"/>
                        <a:t>Chỉ định độ dài tối đa cho thuộc tính chuỗi</a:t>
                      </a:r>
                      <a:endParaRPr xmlns:a="http://schemas.openxmlformats.org/drawingml/2006/main"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extLst>
                  <a:ext uri="{0D108BD9-81ED-4DB2-BD59-A6C34878D82A}">
                    <a16:rowId xmlns:a16="http://schemas.microsoft.com/office/drawing/2014/main" val="3766571808"/>
                  </a:ext>
                </a:extLst>
              </a:tr>
              <a:tr h="606161">
                <a:tc>
                  <a:txBody>
                    <a:bodyPr/>
                    <a:lstStyle/>
                    <a:p>
                      <a:pPr xmlns:a="http://schemas.openxmlformats.org/drawingml/2006/main" marL="0" marR="0" algn="l" defTabSz="914400" rtl="0" eaLnBrk="1" latinLnBrk="0" hangingPunct="1">
                        <a:lnSpc>
                          <a:spcPct val="107000"/>
                        </a:lnSpc>
                        <a:spcBef>
                          <a:spcPts val="0"/>
                        </a:spcBef>
                        <a:spcAft>
                          <a:spcPts val="0"/>
                        </a:spcAft>
                      </a:pPr>
                      <a:r xmlns:a="http://schemas.openxmlformats.org/drawingml/2006/main">
                        <a:rPr lang="vi" sz="1800"/>
                        <a:t>Dấu thời gian</a:t>
                      </a:r>
                      <a:endParaRPr xmlns:a="http://schemas.openxmlformats.org/drawingml/2006/main" lang="en-US" sz="1800" b="1" kern="1200">
                        <a:solidFill>
                          <a:srgbClr val="171717"/>
                        </a:solidFill>
                        <a:effectLst/>
                        <a:latin typeface="Arial" panose="020B0604020202020204" pitchFamily="34" charset="0"/>
                        <a:ea typeface="+mn-ea"/>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xmlns:a="http://schemas.openxmlformats.org/drawingml/2006/main" marL="0" marR="0">
                        <a:lnSpc>
                          <a:spcPct val="107000"/>
                        </a:lnSpc>
                        <a:spcBef>
                          <a:spcPts val="0"/>
                        </a:spcBef>
                        <a:spcAft>
                          <a:spcPts val="0"/>
                        </a:spcAft>
                      </a:pPr>
                      <a:r xmlns:a="http://schemas.openxmlformats.org/drawingml/2006/main">
                        <a:rPr lang="vi" sz="1800"/>
                        <a:t>Khai báo một loại dưới dạng chuyển đổi hàng trong SQL Server và thêm kiểm tra đồng thời vào các hoạt động cơ sở dữ liệu liên quan đến thực thể</a:t>
                      </a:r>
                      <a:endParaRPr xmlns:a="http://schemas.openxmlformats.org/drawingml/2006/main"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extLst>
                  <a:ext uri="{0D108BD9-81ED-4DB2-BD59-A6C34878D82A}">
                    <a16:rowId xmlns:a16="http://schemas.microsoft.com/office/drawing/2014/main" val="230225242"/>
                  </a:ext>
                </a:extLst>
              </a:tr>
              <a:tr h="322891">
                <a:tc>
                  <a:txBody>
                    <a:bodyPr/>
                    <a:lstStyle/>
                    <a:p>
                      <a:pPr xmlns:a="http://schemas.openxmlformats.org/drawingml/2006/main" marL="0" marR="0" algn="l" defTabSz="914400" rtl="0" eaLnBrk="1" latinLnBrk="0" hangingPunct="1">
                        <a:lnSpc>
                          <a:spcPct val="107000"/>
                        </a:lnSpc>
                        <a:spcBef>
                          <a:spcPts val="0"/>
                        </a:spcBef>
                        <a:spcAft>
                          <a:spcPts val="0"/>
                        </a:spcAft>
                      </a:pPr>
                      <a:r xmlns:a="http://schemas.openxmlformats.org/drawingml/2006/main">
                        <a:rPr lang="vi" sz="1800"/>
                        <a:t>Kiểm tra đồng thời</a:t>
                      </a:r>
                      <a:endParaRPr xmlns:a="http://schemas.openxmlformats.org/drawingml/2006/main" lang="en-US" sz="1800" b="1" kern="1200">
                        <a:solidFill>
                          <a:srgbClr val="171717"/>
                        </a:solidFill>
                        <a:effectLst/>
                        <a:latin typeface="Arial" panose="020B0604020202020204" pitchFamily="34" charset="0"/>
                        <a:ea typeface="+mn-ea"/>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xmlns:a="http://schemas.openxmlformats.org/drawingml/2006/main" marL="0" marR="0">
                        <a:lnSpc>
                          <a:spcPct val="107000"/>
                        </a:lnSpc>
                        <a:spcBef>
                          <a:spcPts val="0"/>
                        </a:spcBef>
                        <a:spcAft>
                          <a:spcPts val="0"/>
                        </a:spcAft>
                      </a:pPr>
                      <a:r xmlns:a="http://schemas.openxmlformats.org/drawingml/2006/main">
                        <a:rPr lang="vi" sz="1800"/>
                        <a:t>Trường cờ được sử dụng để kiểm tra đồng thời khi thực hiện cập nhật và xóa</a:t>
                      </a:r>
                      <a:endParaRPr xmlns:a="http://schemas.openxmlformats.org/drawingml/2006/main"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extLst>
                  <a:ext uri="{0D108BD9-81ED-4DB2-BD59-A6C34878D82A}">
                    <a16:rowId xmlns:a16="http://schemas.microsoft.com/office/drawing/2014/main" val="36583747"/>
                  </a:ext>
                </a:extLst>
              </a:tr>
              <a:tr h="606161">
                <a:tc>
                  <a:txBody>
                    <a:bodyPr/>
                    <a:lstStyle/>
                    <a:p>
                      <a:pPr xmlns:a="http://schemas.openxmlformats.org/drawingml/2006/main" marL="0" marR="0" algn="l" defTabSz="914400" rtl="0" eaLnBrk="1" latinLnBrk="0" hangingPunct="1">
                        <a:lnSpc>
                          <a:spcPct val="107000"/>
                        </a:lnSpc>
                        <a:spcBef>
                          <a:spcPts val="0"/>
                        </a:spcBef>
                        <a:spcAft>
                          <a:spcPts val="0"/>
                        </a:spcAft>
                      </a:pPr>
                      <a:r xmlns:a="http://schemas.openxmlformats.org/drawingml/2006/main">
                        <a:rPr lang="vi" sz="1800"/>
                        <a:t>Cơ sở dữ liệu được tạo</a:t>
                      </a:r>
                      <a:endParaRPr xmlns:a="http://schemas.openxmlformats.org/drawingml/2006/main" lang="en-US" sz="1800" b="1" kern="1200">
                        <a:solidFill>
                          <a:srgbClr val="171717"/>
                        </a:solidFill>
                        <a:effectLst/>
                        <a:latin typeface="Arial" panose="020B0604020202020204" pitchFamily="34" charset="0"/>
                        <a:ea typeface="+mn-ea"/>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xmlns:a="http://schemas.openxmlformats.org/drawingml/2006/main" marL="0" marR="0">
                        <a:lnSpc>
                          <a:spcPct val="107000"/>
                        </a:lnSpc>
                        <a:spcBef>
                          <a:spcPts val="0"/>
                        </a:spcBef>
                        <a:spcAft>
                          <a:spcPts val="0"/>
                        </a:spcAft>
                      </a:pPr>
                      <a:r xmlns:a="http://schemas.openxmlformats.org/drawingml/2006/main">
                        <a:rPr lang="vi" sz="1800"/>
                        <a:t>Chỉ định xem trường có được tạo cơ sở dữ liệu hay không. Nhận giá trị DatabaseGeneratedOption là Được tính toán, Nhận dạng hoặc Không có</a:t>
                      </a:r>
                      <a:endParaRPr xmlns:a="http://schemas.openxmlformats.org/drawingml/2006/main"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extLst>
                  <a:ext uri="{0D108BD9-81ED-4DB2-BD59-A6C34878D82A}">
                    <a16:rowId xmlns:a16="http://schemas.microsoft.com/office/drawing/2014/main" val="3585985516"/>
                  </a:ext>
                </a:extLst>
              </a:tr>
              <a:tr h="322891">
                <a:tc>
                  <a:txBody>
                    <a:bodyPr/>
                    <a:lstStyle/>
                    <a:p>
                      <a:pPr xmlns:a="http://schemas.openxmlformats.org/drawingml/2006/main" marL="0" marR="0" algn="l" defTabSz="914400" rtl="0" eaLnBrk="1" latinLnBrk="0" hangingPunct="1">
                        <a:lnSpc>
                          <a:spcPct val="107000"/>
                        </a:lnSpc>
                        <a:spcBef>
                          <a:spcPts val="0"/>
                        </a:spcBef>
                        <a:spcAft>
                          <a:spcPts val="0"/>
                        </a:spcAft>
                      </a:pPr>
                      <a:r xmlns:a="http://schemas.openxmlformats.org/drawingml/2006/main">
                        <a:rPr lang="vi" sz="1800"/>
                        <a:t>Loại dữ liệu</a:t>
                      </a:r>
                      <a:endParaRPr xmlns:a="http://schemas.openxmlformats.org/drawingml/2006/main" lang="en-US" sz="1800" b="1" kern="1200">
                        <a:solidFill>
                          <a:srgbClr val="171717"/>
                        </a:solidFill>
                        <a:effectLst/>
                        <a:latin typeface="Arial" panose="020B0604020202020204" pitchFamily="34" charset="0"/>
                        <a:ea typeface="+mn-ea"/>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xmlns:a="http://schemas.openxmlformats.org/drawingml/2006/main" marL="0" marR="0">
                        <a:lnSpc>
                          <a:spcPct val="107000"/>
                        </a:lnSpc>
                        <a:spcBef>
                          <a:spcPts val="0"/>
                        </a:spcBef>
                        <a:spcAft>
                          <a:spcPts val="0"/>
                        </a:spcAft>
                      </a:pPr>
                      <a:r xmlns:a="http://schemas.openxmlformats.org/drawingml/2006/main">
                        <a:rPr lang="vi" sz="1800"/>
                        <a:t>Cung cấp định nghĩa cụ thể hơn về một trường so với kiểu dữ liệu nội tại</a:t>
                      </a:r>
                      <a:endParaRPr xmlns:a="http://schemas.openxmlformats.org/drawingml/2006/main"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extLst>
                  <a:ext uri="{0D108BD9-81ED-4DB2-BD59-A6C34878D82A}">
                    <a16:rowId xmlns:a16="http://schemas.microsoft.com/office/drawing/2014/main" val="3229479662"/>
                  </a:ext>
                </a:extLst>
              </a:tr>
              <a:tr h="316475">
                <a:tc>
                  <a:txBody>
                    <a:bodyPr/>
                    <a:lstStyle/>
                    <a:p>
                      <a:pPr xmlns:a="http://schemas.openxmlformats.org/drawingml/2006/main" marL="0" marR="0" algn="l" defTabSz="914400" rtl="0" eaLnBrk="1" latinLnBrk="0" hangingPunct="1">
                        <a:lnSpc>
                          <a:spcPct val="107000"/>
                        </a:lnSpc>
                        <a:spcBef>
                          <a:spcPts val="0"/>
                        </a:spcBef>
                        <a:spcAft>
                          <a:spcPts val="0"/>
                        </a:spcAft>
                      </a:pPr>
                      <a:r xmlns:a="http://schemas.openxmlformats.org/drawingml/2006/main">
                        <a:rPr lang="vi"/>
                        <a:t>Chưa được ánh xạ</a:t>
                      </a:r>
                      <a:endParaRPr xmlns:a="http://schemas.openxmlformats.org/drawingml/2006/main" lang="en-US" sz="1800" b="1" kern="1200">
                        <a:solidFill>
                          <a:srgbClr val="171717"/>
                        </a:solidFill>
                        <a:effectLst/>
                        <a:latin typeface="Arial" panose="020B0604020202020204" pitchFamily="34" charset="0"/>
                        <a:ea typeface="+mn-ea"/>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xmlns:a="http://schemas.openxmlformats.org/drawingml/2006/main" marL="0" marR="0">
                        <a:lnSpc>
                          <a:spcPct val="107000"/>
                        </a:lnSpc>
                        <a:spcBef>
                          <a:spcPts val="0"/>
                        </a:spcBef>
                        <a:spcAft>
                          <a:spcPts val="0"/>
                        </a:spcAft>
                      </a:pPr>
                      <a:r xmlns:a="http://schemas.openxmlformats.org/drawingml/2006/main">
                        <a:rPr lang="vi"/>
                        <a:t>Loại trừ thuộc tính hoặc lớp liên quan đến các trường và bảng cơ sở dữ liệu</a:t>
                      </a:r>
                      <a:endParaRPr xmlns:a="http://schemas.openxmlformats.org/drawingml/2006/main"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extLst>
                  <a:ext uri="{0D108BD9-81ED-4DB2-BD59-A6C34878D82A}">
                    <a16:rowId xmlns:a16="http://schemas.microsoft.com/office/drawing/2014/main" val="2328312148"/>
                  </a:ext>
                </a:extLst>
              </a:tr>
            </a:tbl>
          </a:graphicData>
        </a:graphic>
      </p:graphicFrame>
      <p:sp>
        <p:nvSpPr>
          <p:cNvPr id="17" name="TextBox 16">
            <a:extLst>
              <a:ext uri="{FF2B5EF4-FFF2-40B4-BE49-F238E27FC236}">
                <a16:creationId xmlns:a16="http://schemas.microsoft.com/office/drawing/2014/main" id="{E173A796-7367-4F85-809C-B6767096B224}"/>
              </a:ext>
            </a:extLst>
          </p:cNvPr>
          <p:cNvSpPr txBox="1"/>
          <p:nvPr/>
        </p:nvSpPr>
        <p:spPr>
          <a:xfrm>
            <a:off x="235731" y="605376"/>
            <a:ext cx="10224318" cy="492443"/>
          </a:xfrm>
          <a:prstGeom prst="rect">
            <a:avLst/>
          </a:prstGeom>
          <a:noFill/>
        </p:spPr>
        <p:txBody>
          <a:bodyPr wrap="square">
            <a:spAutoFit/>
          </a:bodyPr>
          <a:lstStyle/>
          <a:p>
            <a:pPr xmlns:a="http://schemas.openxmlformats.org/drawingml/2006/main" marL="342900" indent="-342900" algn="just">
              <a:spcBef>
                <a:spcPts val="600"/>
              </a:spcBef>
              <a:spcAft>
                <a:spcPts val="600"/>
              </a:spcAft>
              <a:buClr>
                <a:srgbClr val="973735"/>
              </a:buClr>
              <a:buSzPct val="50000"/>
              <a:buFont typeface="Wingdings" pitchFamily="2" charset="2"/>
              <a:buChar char="u"/>
              <a:tabLst>
                <a:tab pos="241300" algn="l"/>
              </a:tabLst>
              <a:defRPr/>
            </a:pPr>
            <a:r xmlns:a="http://schemas.openxmlformats.org/drawingml/2006/main">
              <a:rPr lang="vi" sz="2600"/>
              <a:t>Chú thích dữ liệu được hỗ trợ bởi khung thực thể</a:t>
            </a:r>
          </a:p>
        </p:txBody>
      </p:sp>
    </p:spTree>
    <p:extLst>
      <p:ext uri="{BB962C8B-B14F-4D97-AF65-F5344CB8AC3E}">
        <p14:creationId xmlns:p14="http://schemas.microsoft.com/office/powerpoint/2010/main" val="2027620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23D4C067-544C-48BA-89F4-9069974CD1E9}"/>
              </a:ext>
            </a:extLst>
          </p:cNvPr>
          <p:cNvSpPr>
            <a:spLocks noGrp="1"/>
          </p:cNvSpPr>
          <p:nvPr>
            <p:ph type="sldNum" sz="quarter" idx="12"/>
          </p:nvPr>
        </p:nvSpPr>
        <p:spPr/>
        <p:txBody>
          <a:bodyPr/>
          <a:lstStyle/>
          <a:p>
            <a:fld id="{CC0149FD-98BB-4821-915B-09C9BFE4B727}" type="slidenum">
              <a:rPr lang="en-US" smtClean="0"/>
              <a:pPr/>
              <a:t>3</a:t>
            </a:fld>
            <a:endParaRPr lang="en-US" dirty="0"/>
          </a:p>
        </p:txBody>
      </p:sp>
      <p:sp>
        <p:nvSpPr>
          <p:cNvPr id="7" name="TextBox 6">
            <a:extLst>
              <a:ext uri="{FF2B5EF4-FFF2-40B4-BE49-F238E27FC236}">
                <a16:creationId xmlns:a16="http://schemas.microsoft.com/office/drawing/2014/main" id="{5DD9A697-2F81-4AEF-8F92-C01E3C2E7B2E}"/>
              </a:ext>
            </a:extLst>
          </p:cNvPr>
          <p:cNvSpPr txBox="1"/>
          <p:nvPr/>
        </p:nvSpPr>
        <p:spPr>
          <a:xfrm>
            <a:off x="304801" y="661416"/>
            <a:ext cx="10342178" cy="646331"/>
          </a:xfrm>
          <a:prstGeom prst="rect">
            <a:avLst/>
          </a:prstGeom>
          <a:noFill/>
        </p:spPr>
        <p:txBody>
          <a:bodyPr wrap="square">
            <a:spAutoFit/>
          </a:bodyPr>
          <a:lstStyle/>
          <a:p>
            <a:pPr xmlns:a="http://schemas.openxmlformats.org/drawingml/2006/main" lvl="0">
              <a:lnSpc>
                <a:spcPct val="90000"/>
              </a:lnSpc>
              <a:buClr>
                <a:schemeClr val="dk1"/>
              </a:buClr>
              <a:buSzPts val="4000"/>
            </a:pPr>
            <a:r xmlns:a="http://schemas.openxmlformats.org/drawingml/2006/main">
              <a:rPr lang="vi" sz="4000" b="1">
                <a:solidFill>
                  <a:schemeClr val="dk1"/>
                </a:solidFill>
                <a:ea typeface="Arial"/>
                <a:cs typeface="Arial"/>
                <a:sym typeface="Arial"/>
              </a:rPr>
              <a:t>Cơ sở dữ liệu là gì?</a:t>
            </a:r>
            <a:endParaRPr xmlns:a="http://schemas.openxmlformats.org/drawingml/2006/main" lang="en-US" sz="4000" b="1" dirty="0">
              <a:solidFill>
                <a:schemeClr val="dk1"/>
              </a:solidFill>
              <a:ea typeface="Arial"/>
              <a:cs typeface="Arial"/>
              <a:sym typeface="Arial"/>
            </a:endParaRPr>
          </a:p>
        </p:txBody>
      </p:sp>
      <p:sp>
        <p:nvSpPr>
          <p:cNvPr id="9" name="TextBox 8">
            <a:extLst>
              <a:ext uri="{FF2B5EF4-FFF2-40B4-BE49-F238E27FC236}">
                <a16:creationId xmlns:a16="http://schemas.microsoft.com/office/drawing/2014/main" id="{F89BCAB0-F7DD-408D-AFED-CFD0BB30B3CB}"/>
              </a:ext>
            </a:extLst>
          </p:cNvPr>
          <p:cNvSpPr txBox="1"/>
          <p:nvPr/>
        </p:nvSpPr>
        <p:spPr>
          <a:xfrm>
            <a:off x="-63060" y="1201532"/>
            <a:ext cx="12160467" cy="5171672"/>
          </a:xfrm>
          <a:prstGeom prst="rect">
            <a:avLst/>
          </a:prstGeom>
          <a:noFill/>
        </p:spPr>
        <p:txBody>
          <a:bodyPr wrap="square">
            <a:spAutoFit/>
          </a:bodyPr>
          <a:lstStyle/>
          <a:p>
            <a:pPr xmlns:a="http://schemas.openxmlformats.org/drawingml/2006/main" marL="342900" lvl="0" indent="-342900" algn="just">
              <a:lnSpc>
                <a:spcPct val="120000"/>
              </a:lnSpc>
              <a:buClr>
                <a:srgbClr val="973735"/>
              </a:buClr>
              <a:buSzPct val="50000"/>
              <a:buFont typeface="Noto Sans Symbols"/>
              <a:buChar char="◆"/>
            </a:pPr>
            <a:r xmlns:a="http://schemas.openxmlformats.org/drawingml/2006/main">
              <a:rPr lang="vi" sz="2600" dirty="0">
                <a:solidFill>
                  <a:srgbClr val="111111"/>
                </a:solidFill>
                <a:ea typeface="Arial"/>
                <a:cs typeface="Arial"/>
                <a:sym typeface="Arial"/>
              </a:rPr>
              <a:t>Cơ sở dữ liệu là tập hợp các bản ghi có liên quan</a:t>
            </a:r>
            <a:endParaRPr xmlns:a="http://schemas.openxmlformats.org/drawingml/2006/main" lang="en-US" sz="2600" dirty="0"/>
          </a:p>
          <a:p>
            <a:pPr xmlns:a="http://schemas.openxmlformats.org/drawingml/2006/main" marL="342900" lvl="0" indent="-342900" algn="just">
              <a:lnSpc>
                <a:spcPct val="120000"/>
              </a:lnSpc>
              <a:spcBef>
                <a:spcPts val="2000"/>
              </a:spcBef>
              <a:buClr>
                <a:srgbClr val="973735"/>
              </a:buClr>
              <a:buSzPct val="50000"/>
              <a:buFont typeface="Noto Sans Symbols"/>
              <a:buChar char="◆"/>
            </a:pPr>
            <a:r xmlns:a="http://schemas.openxmlformats.org/drawingml/2006/main">
              <a:rPr lang="vi" sz="2600" dirty="0">
                <a:solidFill>
                  <a:srgbClr val="111111"/>
                </a:solidFill>
                <a:ea typeface="Arial"/>
                <a:cs typeface="Arial"/>
                <a:sym typeface="Arial"/>
              </a:rPr>
              <a:t>Thông tin trong DB được lưu trữ theo cách dễ dàng truy cập, quản lý và cập nhật dữ liệu hơn</a:t>
            </a:r>
            <a:endParaRPr xmlns:a="http://schemas.openxmlformats.org/drawingml/2006/main" lang="en-US" sz="2600" dirty="0"/>
          </a:p>
          <a:p>
            <a:pPr xmlns:a="http://schemas.openxmlformats.org/drawingml/2006/main" marL="342900" lvl="0" indent="-342900" algn="just">
              <a:lnSpc>
                <a:spcPct val="120000"/>
              </a:lnSpc>
              <a:spcBef>
                <a:spcPts val="2000"/>
              </a:spcBef>
              <a:buClr>
                <a:srgbClr val="973735"/>
              </a:buClr>
              <a:buSzPct val="50000"/>
              <a:buFont typeface="Noto Sans Symbols"/>
              <a:buChar char="◆"/>
            </a:pPr>
            <a:r xmlns:a="http://schemas.openxmlformats.org/drawingml/2006/main">
              <a:rPr lang="vi" sz="2600" dirty="0">
                <a:solidFill>
                  <a:srgbClr val="111111"/>
                </a:solidFill>
                <a:ea typeface="Arial"/>
                <a:cs typeface="Arial"/>
                <a:sym typeface="Arial"/>
              </a:rPr>
              <a:t>Dữ liệu từ DB có thể được truy cập bằng bất kỳ kiến trúc nào sau đây:</a:t>
            </a:r>
            <a:endParaRPr xmlns:a="http://schemas.openxmlformats.org/drawingml/2006/main" lang="en-US" sz="2600" dirty="0"/>
          </a:p>
          <a:p>
            <a:pPr xmlns:a="http://schemas.openxmlformats.org/drawingml/2006/main" marL="739775" lvl="1" indent="-339725" algn="just">
              <a:lnSpc>
                <a:spcPct val="120000"/>
              </a:lnSpc>
              <a:spcBef>
                <a:spcPts val="2000"/>
              </a:spcBef>
              <a:buClr>
                <a:srgbClr val="973735"/>
              </a:buClr>
              <a:buSzPct val="70000"/>
              <a:buFont typeface="Noto Sans Symbols"/>
              <a:buChar char="▪"/>
            </a:pPr>
            <a:r xmlns:a="http://schemas.openxmlformats.org/drawingml/2006/main">
              <a:rPr lang="vi" sz="2600" dirty="0">
                <a:solidFill>
                  <a:srgbClr val="111111"/>
                </a:solidFill>
                <a:ea typeface="Arial"/>
                <a:cs typeface="Arial"/>
                <a:sym typeface="Arial"/>
              </a:rPr>
              <a:t>Kiến trúc một tầng </a:t>
            </a:r>
            <a:endParaRPr xmlns:a="http://schemas.openxmlformats.org/drawingml/2006/main" lang="en-US" sz="2600" dirty="0"/>
            <a:r xmlns:a="http://schemas.openxmlformats.org/drawingml/2006/main">
              <a:rPr lang="vi" sz="2600" dirty="0"/>
              <a:t>S</a:t>
            </a:r>
          </a:p>
          <a:p>
            <a:pPr xmlns:a="http://schemas.openxmlformats.org/drawingml/2006/main" marL="739775" lvl="1" indent="-339725" algn="just">
              <a:lnSpc>
                <a:spcPct val="120000"/>
              </a:lnSpc>
              <a:spcBef>
                <a:spcPts val="2000"/>
              </a:spcBef>
              <a:buClr>
                <a:srgbClr val="973735"/>
              </a:buClr>
              <a:buSzPct val="70000"/>
              <a:buFont typeface="Noto Sans Symbols"/>
              <a:buChar char="▪"/>
            </a:pPr>
            <a:r xmlns:a="http://schemas.openxmlformats.org/drawingml/2006/main">
              <a:rPr lang="vi" sz="2600" dirty="0">
                <a:solidFill>
                  <a:srgbClr val="111111"/>
                </a:solidFill>
                <a:ea typeface="Arial"/>
                <a:cs typeface="Arial"/>
                <a:sym typeface="Arial"/>
              </a:rPr>
              <a:t>Kiến trúc hai tầng</a:t>
            </a:r>
            <a:endParaRPr xmlns:a="http://schemas.openxmlformats.org/drawingml/2006/main" lang="en-US" sz="2600" dirty="0"/>
          </a:p>
          <a:p>
            <a:pPr xmlns:a="http://schemas.openxmlformats.org/drawingml/2006/main" marL="739775" lvl="1" indent="-339725" algn="just">
              <a:lnSpc>
                <a:spcPct val="120000"/>
              </a:lnSpc>
              <a:spcBef>
                <a:spcPts val="2000"/>
              </a:spcBef>
              <a:buClr>
                <a:srgbClr val="973735"/>
              </a:buClr>
              <a:buSzPct val="70000"/>
              <a:buFont typeface="Noto Sans Symbols"/>
              <a:buChar char="▪"/>
            </a:pPr>
            <a:r xmlns:a="http://schemas.openxmlformats.org/drawingml/2006/main">
              <a:rPr lang="vi" sz="2600" dirty="0" smtClean="0">
                <a:solidFill>
                  <a:srgbClr val="111111"/>
                </a:solidFill>
                <a:ea typeface="Arial"/>
                <a:cs typeface="Arial"/>
                <a:sym typeface="Arial"/>
              </a:rPr>
              <a:t>Kiến trúc </a:t>
            </a:r>
            <a:r xmlns:a="http://schemas.openxmlformats.org/drawingml/2006/main">
              <a:rPr lang="vi" sz="2600" dirty="0">
                <a:solidFill>
                  <a:srgbClr val="111111"/>
                </a:solidFill>
                <a:ea typeface="Arial"/>
                <a:cs typeface="Arial"/>
                <a:sym typeface="Arial"/>
              </a:rPr>
              <a:t>ba tầng</a:t>
            </a:r>
            <a:r xmlns:a="http://schemas.openxmlformats.org/drawingml/2006/main">
              <a:rPr lang="vi" sz="2600" dirty="0" smtClean="0">
                <a:solidFill>
                  <a:srgbClr val="212121"/>
                </a:solidFill>
              </a:rPr>
              <a:t> </a:t>
            </a:r>
            <a:endParaRPr xmlns:a="http://schemas.openxmlformats.org/drawingml/2006/main" lang="en-US" sz="2600" dirty="0">
              <a:solidFill>
                <a:srgbClr val="212121"/>
              </a:solidFill>
            </a:endParaRPr>
          </a:p>
        </p:txBody>
      </p:sp>
      <p:sp>
        <p:nvSpPr>
          <p:cNvPr id="6" name="Google Shape;111;p3"/>
          <p:cNvSpPr/>
          <p:nvPr/>
        </p:nvSpPr>
        <p:spPr>
          <a:xfrm>
            <a:off x="6096000" y="4272247"/>
            <a:ext cx="5299268" cy="1652868"/>
          </a:xfrm>
          <a:prstGeom prst="rect">
            <a:avLst/>
          </a:prstGeom>
          <a:blipFill rotWithShape="1">
            <a:blip r:embed="rId2">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chemeClr val="dk1"/>
              </a:buClr>
              <a:buSzPts val="1400"/>
              <a:buFont typeface="Arial"/>
              <a:buNone/>
            </a:pPr>
            <a:endParaRPr sz="1400">
              <a:solidFill>
                <a:schemeClr val="dk1"/>
              </a:solidFill>
              <a:latin typeface="Courier New"/>
              <a:ea typeface="Courier New"/>
              <a:cs typeface="Courier New"/>
              <a:sym typeface="Courier New"/>
            </a:endParaRPr>
          </a:p>
        </p:txBody>
      </p:sp>
    </p:spTree>
    <p:extLst>
      <p:ext uri="{BB962C8B-B14F-4D97-AF65-F5344CB8AC3E}">
        <p14:creationId xmlns:p14="http://schemas.microsoft.com/office/powerpoint/2010/main" val="152489974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30</a:t>
            </a:fld>
            <a:endParaRPr lang="en-US" dirty="0"/>
          </a:p>
        </p:txBody>
      </p:sp>
      <p:sp>
        <p:nvSpPr>
          <p:cNvPr id="8" name="Title 1">
            <a:extLst>
              <a:ext uri="{FF2B5EF4-FFF2-40B4-BE49-F238E27FC236}">
                <a16:creationId xmlns:a16="http://schemas.microsoft.com/office/drawing/2014/main" id="{E49C4D85-6E82-445E-B2FE-22A8E50DEA14}"/>
              </a:ext>
            </a:extLst>
          </p:cNvPr>
          <p:cNvSpPr>
            <a:spLocks noGrp="1"/>
          </p:cNvSpPr>
          <p:nvPr>
            <p:ph type="title"/>
          </p:nvPr>
        </p:nvSpPr>
        <p:spPr>
          <a:xfrm>
            <a:off x="275516" y="687426"/>
            <a:ext cx="11653725" cy="575433"/>
          </a:xfrm>
        </p:spPr>
        <p:txBody>
          <a:bodyPr>
            <a:normAutofit fontScale="90000"/>
          </a:bodyPr>
          <a:lstStyle/>
          <a:p>
            <a:r xmlns:a="http://schemas.openxmlformats.org/drawingml/2006/main">
              <a:rPr lang="vi" sz="4400" b="1">
                <a:latin typeface="+mj-lt"/>
                <a:ea typeface="+mj-ea"/>
                <a:cs typeface="+mj-cs"/>
              </a:rPr>
              <a:t>Xác định các mô hình cốt lõi của khung thực thể</a:t>
            </a:r>
          </a:p>
        </p:txBody>
      </p:sp>
      <p:sp>
        <p:nvSpPr>
          <p:cNvPr id="6" name="TextBox 5">
            <a:extLst>
              <a:ext uri="{FF2B5EF4-FFF2-40B4-BE49-F238E27FC236}">
                <a16:creationId xmlns:a16="http://schemas.microsoft.com/office/drawing/2014/main" id="{92D350AF-8CEA-45B6-BB6F-6B9ABEB1A89D}"/>
              </a:ext>
            </a:extLst>
          </p:cNvPr>
          <p:cNvSpPr txBox="1"/>
          <p:nvPr/>
        </p:nvSpPr>
        <p:spPr>
          <a:xfrm>
            <a:off x="-55103" y="1403088"/>
            <a:ext cx="12192000" cy="3447098"/>
          </a:xfrm>
          <a:prstGeom prst="rect">
            <a:avLst/>
          </a:prstGeom>
          <a:noFill/>
        </p:spPr>
        <p:txBody>
          <a:bodyPr wrap="square">
            <a:spAutoFit/>
          </a:bodyPr>
          <a:lstStyle/>
          <a:p>
            <a:pPr xmlns:a="http://schemas.openxmlformats.org/drawingml/2006/main" marL="342900" indent="-342900" algn="just">
              <a:buClr>
                <a:srgbClr val="973735"/>
              </a:buClr>
              <a:buSzPct val="50000"/>
              <a:buFont typeface="Wingdings" pitchFamily="2" charset="2"/>
              <a:buChar char="u"/>
              <a:tabLst>
                <a:tab pos="241300" algn="l"/>
              </a:tabLst>
              <a:defRPr/>
            </a:pPr>
            <a:r xmlns:a="http://schemas.openxmlformats.org/drawingml/2006/main">
              <a:rPr lang="vi" sz="2600" b="1"/>
              <a:t>API thông thạo lõi của EF: </a:t>
            </a:r>
            <a:r xmlns:a="http://schemas.openxmlformats.org/drawingml/2006/main">
              <a:rPr lang="vi" sz="2600"/>
              <a:t>API thông thạo định cấu hình các thực thể ứng dụng thông qua mã C#. </a:t>
            </a:r>
            <a:r xmlns:a="http://schemas.openxmlformats.org/drawingml/2006/main">
              <a:rPr lang="vi" sz="2300">
                <a:solidFill>
                  <a:srgbClr val="111111"/>
                </a:solidFill>
                <a:latin typeface="+mj-lt"/>
              </a:rPr>
              <a:t>Các phương thức được hiển thị bởi phiên bản </a:t>
            </a:r>
            <a:r xmlns:a="http://schemas.openxmlformats.org/drawingml/2006/main">
              <a:rPr lang="vi" sz="2300" b="1">
                <a:solidFill>
                  <a:srgbClr val="111111"/>
                </a:solidFill>
                <a:latin typeface="+mj-lt"/>
              </a:rPr>
              <a:t>ModelBuilder </a:t>
            </a:r>
            <a:r xmlns:a="http://schemas.openxmlformats.org/drawingml/2006/main">
              <a:rPr lang="vi" sz="2300">
                <a:solidFill>
                  <a:srgbClr val="111111"/>
                </a:solidFill>
                <a:latin typeface="+mj-lt"/>
              </a:rPr>
              <a:t>có sẵn trong </a:t>
            </a:r>
            <a:r xmlns:a="http://schemas.openxmlformats.org/drawingml/2006/main">
              <a:rPr lang="vi" sz="2300" b="1">
                <a:solidFill>
                  <a:srgbClr val="111111"/>
                </a:solidFill>
                <a:latin typeface="+mj-lt"/>
              </a:rPr>
              <a:t>DbContext,</a:t>
            </a:r>
            <a:r xmlns:a="http://schemas.openxmlformats.org/drawingml/2006/main">
              <a:rPr lang="vi" sz="2300">
                <a:solidFill>
                  <a:srgbClr val="111111"/>
                </a:solidFill>
                <a:latin typeface="+mj-lt"/>
              </a:rPr>
              <a:t> </a:t>
            </a:r>
            <a:r xmlns:a="http://schemas.openxmlformats.org/drawingml/2006/main">
              <a:rPr lang="vi" sz="2300">
                <a:solidFill>
                  <a:srgbClr val="111111"/>
                </a:solidFill>
                <a:latin typeface="+mj-lt"/>
              </a:rPr>
              <a:t>Phương thức </a:t>
            </a:r>
            <a:r xmlns:a="http://schemas.openxmlformats.org/drawingml/2006/main">
              <a:rPr lang="vi" sz="2300" b="1">
                <a:solidFill>
                  <a:srgbClr val="111111"/>
                </a:solidFill>
                <a:latin typeface="+mj-lt"/>
              </a:rPr>
              <a:t>OnModelCreating</a:t>
            </a:r>
          </a:p>
          <a:p>
            <a:pPr xmlns:a="http://schemas.openxmlformats.org/drawingml/2006/main" marL="739775" indent="-339725">
              <a:buClr>
                <a:srgbClr val="973735"/>
              </a:buClr>
              <a:buSzPct val="70000"/>
              <a:buFont typeface="Wingdings" panose="05000000000000000000" pitchFamily="2" charset="2"/>
              <a:buChar char="§"/>
              <a:tabLst>
                <a:tab pos="241300" algn="l"/>
              </a:tabLst>
              <a:defRPr/>
            </a:pPr>
            <a:r xmlns:a="http://schemas.openxmlformats.org/drawingml/2006/main">
              <a:rPr lang="vi" sz="2300">
                <a:solidFill>
                  <a:srgbClr val="111111"/>
                </a:solidFill>
                <a:latin typeface="+mj-lt"/>
              </a:rPr>
              <a:t>API thông thạo là phương pháp cấu hình mạnh mẽ nhất và ghi đè mọi chú thích hoặc quy ước dữ liệu đang xung đột. Một số tùy chọn cấu hình chỉ khả dụng khi sử dụng Fluent API, chẳng hạn như các khóa và chỉ mục phức tạp</a:t>
            </a:r>
          </a:p>
          <a:p>
            <a:pPr xmlns:a="http://schemas.openxmlformats.org/drawingml/2006/main" marL="739775" indent="-339725">
              <a:spcBef>
                <a:spcPts val="600"/>
              </a:spcBef>
              <a:spcAft>
                <a:spcPts val="600"/>
              </a:spcAft>
              <a:buClr>
                <a:srgbClr val="973735"/>
              </a:buClr>
              <a:buSzPct val="70000"/>
              <a:buFont typeface="Wingdings" panose="05000000000000000000" pitchFamily="2" charset="2"/>
              <a:buChar char="§"/>
              <a:tabLst>
                <a:tab pos="241300" algn="l"/>
              </a:tabLst>
              <a:defRPr/>
            </a:pPr>
            <a:r xmlns:a="http://schemas.openxmlformats.org/drawingml/2006/main">
              <a:rPr lang="vi" sz="2300">
                <a:solidFill>
                  <a:srgbClr val="111111"/>
                </a:solidFill>
                <a:latin typeface="+mj-lt"/>
              </a:rPr>
              <a:t>Ví dụ: độ dài tối đa của </a:t>
            </a:r>
            <a:r xmlns:a="http://schemas.openxmlformats.org/drawingml/2006/main">
              <a:rPr lang="vi" sz="2300" b="1">
                <a:solidFill>
                  <a:srgbClr val="111111"/>
                </a:solidFill>
                <a:latin typeface="+mj-lt"/>
              </a:rPr>
              <a:t>ProductName </a:t>
            </a:r>
            <a:r xmlns:a="http://schemas.openxmlformats.org/drawingml/2006/main">
              <a:rPr lang="vi" sz="2300">
                <a:solidFill>
                  <a:srgbClr val="111111"/>
                </a:solidFill>
                <a:latin typeface="+mj-lt"/>
              </a:rPr>
              <a:t>là </a:t>
            </a:r>
            <a:r xmlns:a="http://schemas.openxmlformats.org/drawingml/2006/main">
              <a:rPr lang="vi" sz="2300" b="1">
                <a:solidFill>
                  <a:srgbClr val="111111"/>
                </a:solidFill>
                <a:latin typeface="+mj-lt"/>
              </a:rPr>
              <a:t>40 </a:t>
            </a:r>
            <a:r xmlns:a="http://schemas.openxmlformats.org/drawingml/2006/main">
              <a:rPr lang="vi" sz="2300">
                <a:solidFill>
                  <a:srgbClr val="111111"/>
                </a:solidFill>
                <a:latin typeface="+mj-lt"/>
              </a:rPr>
              <a:t>và giá </a:t>
            </a:r>
            <a:r xmlns:a="http://schemas.openxmlformats.org/drawingml/2006/main">
              <a:rPr lang="vi" sz="2300" b="1">
                <a:solidFill>
                  <a:srgbClr val="111111"/>
                </a:solidFill>
                <a:latin typeface="+mj-lt"/>
              </a:rPr>
              <a:t>trị không thể là null </a:t>
            </a:r>
            <a:r xmlns:a="http://schemas.openxmlformats.org/drawingml/2006/main">
              <a:rPr lang="vi" sz="2300">
                <a:solidFill>
                  <a:srgbClr val="111111"/>
                </a:solidFill>
                <a:latin typeface="+mj-lt"/>
              </a:rPr>
              <a:t>, chúng ta có thể áp dụng câu lệnh Fluent API Fluent API trong phương thức </a:t>
            </a:r>
            <a:r xmlns:a="http://schemas.openxmlformats.org/drawingml/2006/main">
              <a:rPr lang="vi" sz="2300" b="1">
                <a:solidFill>
                  <a:srgbClr val="111111"/>
                </a:solidFill>
                <a:latin typeface="+mj-lt"/>
              </a:rPr>
              <a:t>OnModelCreating </a:t>
            </a:r>
            <a:r xmlns:a="http://schemas.openxmlformats.org/drawingml/2006/main">
              <a:rPr lang="vi" sz="2300">
                <a:solidFill>
                  <a:srgbClr val="111111"/>
                </a:solidFill>
                <a:latin typeface="+mj-lt"/>
              </a:rPr>
              <a:t>của lớp ngữ cảnh cơ sở dữ liệu, như được hiển thị trong đoạn mã sau:</a:t>
            </a:r>
          </a:p>
        </p:txBody>
      </p:sp>
      <p:grpSp>
        <p:nvGrpSpPr>
          <p:cNvPr id="11" name="Group 10">
            <a:extLst>
              <a:ext uri="{FF2B5EF4-FFF2-40B4-BE49-F238E27FC236}">
                <a16:creationId xmlns:a16="http://schemas.microsoft.com/office/drawing/2014/main" id="{AC96710E-AD9F-4278-BD32-8E9CEFA5D528}"/>
              </a:ext>
            </a:extLst>
          </p:cNvPr>
          <p:cNvGrpSpPr/>
          <p:nvPr/>
        </p:nvGrpSpPr>
        <p:grpSpPr>
          <a:xfrm>
            <a:off x="1078001" y="5039047"/>
            <a:ext cx="10269804" cy="1228623"/>
            <a:chOff x="1048338" y="4492065"/>
            <a:chExt cx="10269804" cy="1228623"/>
          </a:xfrm>
        </p:grpSpPr>
        <p:grpSp>
          <p:nvGrpSpPr>
            <p:cNvPr id="7" name="Group 6">
              <a:extLst>
                <a:ext uri="{FF2B5EF4-FFF2-40B4-BE49-F238E27FC236}">
                  <a16:creationId xmlns:a16="http://schemas.microsoft.com/office/drawing/2014/main" id="{DBD427BE-2F84-47FB-B337-6B1DBEC318CD}"/>
                </a:ext>
              </a:extLst>
            </p:cNvPr>
            <p:cNvGrpSpPr/>
            <p:nvPr/>
          </p:nvGrpSpPr>
          <p:grpSpPr>
            <a:xfrm>
              <a:off x="1048338" y="4492065"/>
              <a:ext cx="10269804" cy="1228623"/>
              <a:chOff x="1184972" y="4741252"/>
              <a:chExt cx="10269804" cy="1228623"/>
            </a:xfrm>
          </p:grpSpPr>
          <p:sp>
            <p:nvSpPr>
              <p:cNvPr id="10" name="Arrow: Right 9">
                <a:extLst>
                  <a:ext uri="{FF2B5EF4-FFF2-40B4-BE49-F238E27FC236}">
                    <a16:creationId xmlns:a16="http://schemas.microsoft.com/office/drawing/2014/main" id="{C5C683F5-9B8F-4E1B-B422-0443F8EE2F31}"/>
                  </a:ext>
                </a:extLst>
              </p:cNvPr>
              <p:cNvSpPr/>
              <p:nvPr/>
            </p:nvSpPr>
            <p:spPr>
              <a:xfrm>
                <a:off x="5511934" y="5241887"/>
                <a:ext cx="875657" cy="282125"/>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3B7ACB33-D1D4-4B13-A5F7-D0ACB5B89EC4}"/>
                  </a:ext>
                </a:extLst>
              </p:cNvPr>
              <p:cNvGrpSpPr/>
              <p:nvPr/>
            </p:nvGrpSpPr>
            <p:grpSpPr>
              <a:xfrm>
                <a:off x="1184972" y="4866288"/>
                <a:ext cx="7637722" cy="1091709"/>
                <a:chOff x="6971657" y="4708961"/>
                <a:chExt cx="7637722" cy="1225309"/>
              </a:xfrm>
            </p:grpSpPr>
            <p:pic>
              <p:nvPicPr>
                <p:cNvPr id="9" name="Picture 8">
                  <a:extLst>
                    <a:ext uri="{FF2B5EF4-FFF2-40B4-BE49-F238E27FC236}">
                      <a16:creationId xmlns:a16="http://schemas.microsoft.com/office/drawing/2014/main" id="{BE252C1B-1AC4-433C-AD46-12B3307E5C09}"/>
                    </a:ext>
                  </a:extLst>
                </p:cNvPr>
                <p:cNvPicPr>
                  <a:picLocks noChangeAspect="1"/>
                </p:cNvPicPr>
                <p:nvPr/>
              </p:nvPicPr>
              <p:blipFill>
                <a:blip r:embed="rId3"/>
                <a:stretch>
                  <a:fillRect/>
                </a:stretch>
              </p:blipFill>
              <p:spPr>
                <a:xfrm>
                  <a:off x="6971657" y="4708961"/>
                  <a:ext cx="4274412" cy="1133314"/>
                </a:xfrm>
                <a:prstGeom prst="rect">
                  <a:avLst/>
                </a:prstGeom>
              </p:spPr>
            </p:pic>
            <p:sp>
              <p:nvSpPr>
                <p:cNvPr id="15" name="Rectangle 14">
                  <a:extLst>
                    <a:ext uri="{FF2B5EF4-FFF2-40B4-BE49-F238E27FC236}">
                      <a16:creationId xmlns:a16="http://schemas.microsoft.com/office/drawing/2014/main" id="{A7E842EE-E3BE-4DE6-A20F-E9935407529F}"/>
                    </a:ext>
                  </a:extLst>
                </p:cNvPr>
                <p:cNvSpPr/>
                <p:nvPr/>
              </p:nvSpPr>
              <p:spPr>
                <a:xfrm>
                  <a:off x="7024207" y="4796551"/>
                  <a:ext cx="2161833" cy="658317"/>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0AD82E38-8062-470D-91ED-781140ED7A8A}"/>
                    </a:ext>
                  </a:extLst>
                </p:cNvPr>
                <p:cNvSpPr/>
                <p:nvPr/>
              </p:nvSpPr>
              <p:spPr>
                <a:xfrm>
                  <a:off x="12447546" y="5244779"/>
                  <a:ext cx="2161833" cy="658318"/>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1C8EBB04-0DAF-4472-BFE0-14407909BF69}"/>
                    </a:ext>
                  </a:extLst>
                </p:cNvPr>
                <p:cNvSpPr/>
                <p:nvPr/>
              </p:nvSpPr>
              <p:spPr>
                <a:xfrm>
                  <a:off x="12392300" y="5275953"/>
                  <a:ext cx="2161833" cy="658317"/>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Picture 4">
                <a:extLst>
                  <a:ext uri="{FF2B5EF4-FFF2-40B4-BE49-F238E27FC236}">
                    <a16:creationId xmlns:a16="http://schemas.microsoft.com/office/drawing/2014/main" id="{E80D6B85-82BC-4991-B726-66811797C88E}"/>
                  </a:ext>
                </a:extLst>
              </p:cNvPr>
              <p:cNvPicPr>
                <a:picLocks noChangeAspect="1"/>
              </p:cNvPicPr>
              <p:nvPr/>
            </p:nvPicPr>
            <p:blipFill>
              <a:blip r:embed="rId4"/>
              <a:stretch>
                <a:fillRect/>
              </a:stretch>
            </p:blipFill>
            <p:spPr>
              <a:xfrm>
                <a:off x="6442837" y="4741252"/>
                <a:ext cx="5011939" cy="1228623"/>
              </a:xfrm>
              <a:prstGeom prst="rect">
                <a:avLst/>
              </a:prstGeom>
            </p:spPr>
          </p:pic>
        </p:grpSp>
        <p:sp>
          <p:nvSpPr>
            <p:cNvPr id="19" name="Rectangle 18">
              <a:extLst>
                <a:ext uri="{FF2B5EF4-FFF2-40B4-BE49-F238E27FC236}">
                  <a16:creationId xmlns:a16="http://schemas.microsoft.com/office/drawing/2014/main" id="{44869AAF-E658-4927-AA59-3DC7A880E77F}"/>
                </a:ext>
              </a:extLst>
            </p:cNvPr>
            <p:cNvSpPr/>
            <p:nvPr/>
          </p:nvSpPr>
          <p:spPr>
            <a:xfrm>
              <a:off x="6600493" y="5105911"/>
              <a:ext cx="2161833" cy="586538"/>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21945871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31</a:t>
            </a:fld>
            <a:endParaRPr lang="en-US" dirty="0"/>
          </a:p>
        </p:txBody>
      </p:sp>
      <p:sp>
        <p:nvSpPr>
          <p:cNvPr id="5" name="Title 1">
            <a:extLst>
              <a:ext uri="{FF2B5EF4-FFF2-40B4-BE49-F238E27FC236}">
                <a16:creationId xmlns:a16="http://schemas.microsoft.com/office/drawing/2014/main" id="{DB9C8EB9-64B5-4C6B-BD6C-B8C67772210B}"/>
              </a:ext>
            </a:extLst>
          </p:cNvPr>
          <p:cNvSpPr>
            <a:spLocks noGrp="1"/>
          </p:cNvSpPr>
          <p:nvPr>
            <p:ph type="title"/>
          </p:nvPr>
        </p:nvSpPr>
        <p:spPr>
          <a:xfrm>
            <a:off x="275516" y="687426"/>
            <a:ext cx="11653725" cy="575433"/>
          </a:xfrm>
        </p:spPr>
        <p:txBody>
          <a:bodyPr>
            <a:normAutofit fontScale="90000"/>
          </a:bodyPr>
          <a:lstStyle/>
          <a:p>
            <a:r xmlns:a="http://schemas.openxmlformats.org/drawingml/2006/main">
              <a:rPr lang="vi" sz="4400" b="1">
                <a:latin typeface="+mj-lt"/>
                <a:ea typeface="+mj-ea"/>
                <a:cs typeface="+mj-cs"/>
              </a:rPr>
              <a:t>Các lệnh CLI của Công cụ Toàn cầu EF Core</a:t>
            </a:r>
          </a:p>
        </p:txBody>
      </p:sp>
      <p:sp>
        <p:nvSpPr>
          <p:cNvPr id="6" name="TextBox 5">
            <a:extLst>
              <a:ext uri="{FF2B5EF4-FFF2-40B4-BE49-F238E27FC236}">
                <a16:creationId xmlns:a16="http://schemas.microsoft.com/office/drawing/2014/main" id="{6D9F21E4-D435-4EFF-A845-BF83F31CCA7F}"/>
              </a:ext>
            </a:extLst>
          </p:cNvPr>
          <p:cNvSpPr txBox="1"/>
          <p:nvPr/>
        </p:nvSpPr>
        <p:spPr>
          <a:xfrm>
            <a:off x="-78378" y="1431933"/>
            <a:ext cx="11855669" cy="1692771"/>
          </a:xfrm>
          <a:prstGeom prst="rect">
            <a:avLst/>
          </a:prstGeom>
          <a:noFill/>
        </p:spPr>
        <p:txBody>
          <a:bodyPr wrap="square">
            <a:spAutoFit/>
          </a:bodyPr>
          <a:lstStyle/>
          <a:p>
            <a:pPr xmlns:a="http://schemas.openxmlformats.org/drawingml/2006/main" marL="342900" indent="-342900" algn="just">
              <a:spcBef>
                <a:spcPts val="600"/>
              </a:spcBef>
              <a:spcAft>
                <a:spcPts val="600"/>
              </a:spcAft>
              <a:buClr>
                <a:srgbClr val="973735"/>
              </a:buClr>
              <a:buSzPct val="50000"/>
              <a:buFont typeface="Wingdings" pitchFamily="2" charset="2"/>
              <a:buChar char="u"/>
              <a:tabLst>
                <a:tab pos="241300" algn="l"/>
              </a:tabLst>
              <a:defRPr/>
            </a:pPr>
            <a:r xmlns:a="http://schemas.openxmlformats.org/drawingml/2006/main">
              <a:rPr lang="vi" sz="2600">
                <a:solidFill>
                  <a:srgbClr val="111111"/>
                </a:solidFill>
                <a:latin typeface="+mj-lt"/>
              </a:rPr>
              <a:t>Công cụ CLI toàn cầu </a:t>
            </a:r>
            <a:r xmlns:a="http://schemas.openxmlformats.org/drawingml/2006/main">
              <a:rPr lang="vi" sz="2600" b="1">
                <a:solidFill>
                  <a:srgbClr val="111111"/>
                </a:solidFill>
                <a:latin typeface="+mj-lt"/>
              </a:rPr>
              <a:t>dotnet-ef </a:t>
            </a:r>
            <a:r xmlns:a="http://schemas.openxmlformats.org/drawingml/2006/main">
              <a:rPr lang="vi" sz="2600">
                <a:solidFill>
                  <a:srgbClr val="111111"/>
                </a:solidFill>
                <a:latin typeface="+mj-lt"/>
              </a:rPr>
              <a:t>Công cụ EF Core chứa các lệnh cần thiết để sắp xếp các cơ sở dữ liệu hiện có thành mã, để tạo/xóa di chuyển (các thay đổi trong cấu trúc dữ liệu dựa trên các thực thể) và để vận hành trên cơ sở dữ liệu (cập nhật, thả, v.v. .)</a:t>
            </a:r>
          </a:p>
        </p:txBody>
      </p:sp>
      <p:sp>
        <p:nvSpPr>
          <p:cNvPr id="7" name="TextBox 6">
            <a:extLst>
              <a:ext uri="{FF2B5EF4-FFF2-40B4-BE49-F238E27FC236}">
                <a16:creationId xmlns:a16="http://schemas.microsoft.com/office/drawing/2014/main" id="{82277CB6-07AE-4870-8FFD-FC028B60B42E}"/>
              </a:ext>
            </a:extLst>
          </p:cNvPr>
          <p:cNvSpPr txBox="1"/>
          <p:nvPr/>
        </p:nvSpPr>
        <p:spPr>
          <a:xfrm>
            <a:off x="-52252" y="3194621"/>
            <a:ext cx="11929241" cy="1020792"/>
          </a:xfrm>
          <a:prstGeom prst="rect">
            <a:avLst/>
          </a:prstGeom>
          <a:noFill/>
        </p:spPr>
        <p:txBody>
          <a:bodyPr wrap="square">
            <a:spAutoFit/>
          </a:bodyPr>
          <a:lstStyle/>
          <a:p>
            <a:pPr xmlns:a="http://schemas.openxmlformats.org/drawingml/2006/main" marL="342900" indent="-342900" algn="just">
              <a:spcBef>
                <a:spcPts val="1000"/>
              </a:spcBef>
              <a:buClr>
                <a:srgbClr val="973735"/>
              </a:buClr>
              <a:buSzPct val="50000"/>
              <a:buFont typeface="Wingdings" pitchFamily="2" charset="2"/>
              <a:buChar char="u"/>
              <a:tabLst>
                <a:tab pos="241300" algn="l"/>
              </a:tabLst>
              <a:defRPr/>
            </a:pPr>
            <a:r xmlns:a="http://schemas.openxmlformats.org/drawingml/2006/main">
              <a:rPr lang="vi" sz="2600">
                <a:solidFill>
                  <a:srgbClr val="111111"/>
                </a:solidFill>
                <a:latin typeface="+mj-lt"/>
              </a:rPr>
              <a:t>Mở </a:t>
            </a:r>
            <a:r xmlns:a="http://schemas.openxmlformats.org/drawingml/2006/main">
              <a:rPr lang="vi" sz="2600" b="1">
                <a:solidFill>
                  <a:srgbClr val="111111"/>
                </a:solidFill>
                <a:latin typeface="+mj-lt"/>
              </a:rPr>
              <a:t>Dấu nhắc Lệnh (hoặc Terminal) </a:t>
            </a:r>
            <a:r xmlns:a="http://schemas.openxmlformats.org/drawingml/2006/main">
              <a:rPr lang="vi" sz="2600">
                <a:solidFill>
                  <a:srgbClr val="111111"/>
                </a:solidFill>
                <a:latin typeface="+mj-lt"/>
              </a:rPr>
              <a:t>sau đó chạy như lệnh sau:</a:t>
            </a:r>
          </a:p>
          <a:p>
            <a:pPr xmlns:a="http://schemas.openxmlformats.org/drawingml/2006/main" marL="739775" indent="-339725" algn="just">
              <a:spcBef>
                <a:spcPts val="1000"/>
              </a:spcBef>
              <a:buClr>
                <a:srgbClr val="973735"/>
              </a:buClr>
              <a:buSzPct val="70000"/>
              <a:buFont typeface="Wingdings" panose="05000000000000000000" pitchFamily="2" charset="2"/>
              <a:buChar char="§"/>
              <a:tabLst>
                <a:tab pos="241300" algn="l"/>
              </a:tabLst>
              <a:defRPr/>
            </a:pPr>
            <a:r xmlns:a="http://schemas.openxmlformats.org/drawingml/2006/main">
              <a:rPr lang="vi" sz="2600">
                <a:solidFill>
                  <a:srgbClr val="111111"/>
                </a:solidFill>
                <a:latin typeface="+mj-lt"/>
              </a:rPr>
              <a:t>Kiểm tra xem chúng tôi đã cài đặt </a:t>
            </a:r>
            <a:r xmlns:a="http://schemas.openxmlformats.org/drawingml/2006/main">
              <a:rPr lang="vi" sz="2600" b="1">
                <a:solidFill>
                  <a:srgbClr val="111111"/>
                </a:solidFill>
                <a:latin typeface="+mj-lt"/>
              </a:rPr>
              <a:t>dotnet-ef </a:t>
            </a:r>
            <a:r xmlns:a="http://schemas.openxmlformats.org/drawingml/2006/main">
              <a:rPr lang="vi" sz="2600">
                <a:solidFill>
                  <a:srgbClr val="111111"/>
                </a:solidFill>
                <a:latin typeface="+mj-lt"/>
              </a:rPr>
              <a:t>làm công cụ toàn cầu chưa</a:t>
            </a:r>
          </a:p>
        </p:txBody>
      </p:sp>
      <p:grpSp>
        <p:nvGrpSpPr>
          <p:cNvPr id="8" name="Group 7">
            <a:extLst>
              <a:ext uri="{FF2B5EF4-FFF2-40B4-BE49-F238E27FC236}">
                <a16:creationId xmlns:a16="http://schemas.microsoft.com/office/drawing/2014/main" id="{012A6C36-4495-4641-B0FF-F8A458B3984E}"/>
              </a:ext>
            </a:extLst>
          </p:cNvPr>
          <p:cNvGrpSpPr/>
          <p:nvPr/>
        </p:nvGrpSpPr>
        <p:grpSpPr>
          <a:xfrm>
            <a:off x="2919822" y="4293791"/>
            <a:ext cx="6289749" cy="1528624"/>
            <a:chOff x="2919822" y="4903391"/>
            <a:chExt cx="6289749" cy="1528624"/>
          </a:xfrm>
        </p:grpSpPr>
        <p:pic>
          <p:nvPicPr>
            <p:cNvPr id="9" name="Picture 8">
              <a:extLst>
                <a:ext uri="{FF2B5EF4-FFF2-40B4-BE49-F238E27FC236}">
                  <a16:creationId xmlns:a16="http://schemas.microsoft.com/office/drawing/2014/main" id="{5E52F9EE-7333-4722-ADE0-F15BBF11B03C}"/>
                </a:ext>
              </a:extLst>
            </p:cNvPr>
            <p:cNvPicPr>
              <a:picLocks noChangeAspect="1"/>
            </p:cNvPicPr>
            <p:nvPr/>
          </p:nvPicPr>
          <p:blipFill>
            <a:blip r:embed="rId3"/>
            <a:stretch>
              <a:fillRect/>
            </a:stretch>
          </p:blipFill>
          <p:spPr>
            <a:xfrm>
              <a:off x="2919822" y="4903391"/>
              <a:ext cx="6289749" cy="1528624"/>
            </a:xfrm>
            <a:prstGeom prst="rect">
              <a:avLst/>
            </a:prstGeom>
          </p:spPr>
        </p:pic>
        <p:sp>
          <p:nvSpPr>
            <p:cNvPr id="10" name="Rectangle 9">
              <a:extLst>
                <a:ext uri="{FF2B5EF4-FFF2-40B4-BE49-F238E27FC236}">
                  <a16:creationId xmlns:a16="http://schemas.microsoft.com/office/drawing/2014/main" id="{5940E2B0-8FEF-43A9-8C88-05FE918A75A3}"/>
                </a:ext>
              </a:extLst>
            </p:cNvPr>
            <p:cNvSpPr/>
            <p:nvPr/>
          </p:nvSpPr>
          <p:spPr>
            <a:xfrm>
              <a:off x="3457903" y="5244662"/>
              <a:ext cx="3552497" cy="33633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21407060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E4DE66D0-4C65-4C9F-BB18-9CC269390770}"/>
              </a:ext>
            </a:extLst>
          </p:cNvPr>
          <p:cNvSpPr>
            <a:spLocks noGrp="1"/>
          </p:cNvSpPr>
          <p:nvPr>
            <p:ph type="sldNum" sz="quarter" idx="12"/>
          </p:nvPr>
        </p:nvSpPr>
        <p:spPr/>
        <p:txBody>
          <a:bodyPr/>
          <a:lstStyle/>
          <a:p>
            <a:fld id="{CC0149FD-98BB-4821-915B-09C9BFE4B727}" type="slidenum">
              <a:rPr lang="en-US" smtClean="0"/>
              <a:pPr/>
              <a:t>32</a:t>
            </a:fld>
            <a:endParaRPr lang="en-US" dirty="0"/>
          </a:p>
        </p:txBody>
      </p:sp>
      <p:sp>
        <p:nvSpPr>
          <p:cNvPr id="8" name="TextBox 7">
            <a:extLst>
              <a:ext uri="{FF2B5EF4-FFF2-40B4-BE49-F238E27FC236}">
                <a16:creationId xmlns:a16="http://schemas.microsoft.com/office/drawing/2014/main" id="{8AD8D554-9BC6-440A-B4EB-7E98A1D70B6F}"/>
              </a:ext>
            </a:extLst>
          </p:cNvPr>
          <p:cNvSpPr txBox="1"/>
          <p:nvPr/>
        </p:nvSpPr>
        <p:spPr>
          <a:xfrm>
            <a:off x="275516" y="1443122"/>
            <a:ext cx="11653725" cy="892552"/>
          </a:xfrm>
          <a:prstGeom prst="rect">
            <a:avLst/>
          </a:prstGeom>
          <a:noFill/>
        </p:spPr>
        <p:txBody>
          <a:bodyPr wrap="square">
            <a:spAutoFit/>
          </a:bodyPr>
          <a:lstStyle/>
          <a:p>
            <a:pPr xmlns:a="http://schemas.openxmlformats.org/drawingml/2006/main" marL="400050" indent="-284163" algn="just">
              <a:spcBef>
                <a:spcPts val="1000"/>
              </a:spcBef>
              <a:buClr>
                <a:srgbClr val="973735"/>
              </a:buClr>
              <a:buSzPct val="70000"/>
              <a:buFont typeface="Wingdings" panose="05000000000000000000" pitchFamily="2" charset="2"/>
              <a:buChar char="§"/>
              <a:tabLst>
                <a:tab pos="241300" algn="l"/>
              </a:tabLst>
              <a:defRPr/>
            </a:pPr>
            <a:r xmlns:a="http://schemas.openxmlformats.org/drawingml/2006/main">
              <a:rPr lang="vi" sz="2600" dirty="0">
                <a:solidFill>
                  <a:srgbClr val="111111"/>
                </a:solidFill>
                <a:latin typeface="+mj-lt"/>
              </a:rPr>
              <a:t>Nếu phiên bản cũ đã được cài đặt, hãy gỡ cài đặt công cụ này, như minh họa trong lệnh sau:</a:t>
            </a:r>
          </a:p>
        </p:txBody>
      </p:sp>
      <p:sp>
        <p:nvSpPr>
          <p:cNvPr id="14" name="TextBox 13">
            <a:extLst>
              <a:ext uri="{FF2B5EF4-FFF2-40B4-BE49-F238E27FC236}">
                <a16:creationId xmlns:a16="http://schemas.microsoft.com/office/drawing/2014/main" id="{B7A7703A-2CC1-4CF1-B5CF-9B0B418474E5}"/>
              </a:ext>
            </a:extLst>
          </p:cNvPr>
          <p:cNvSpPr txBox="1"/>
          <p:nvPr/>
        </p:nvSpPr>
        <p:spPr>
          <a:xfrm>
            <a:off x="349944" y="2961323"/>
            <a:ext cx="9841815" cy="1020792"/>
          </a:xfrm>
          <a:prstGeom prst="rect">
            <a:avLst/>
          </a:prstGeom>
          <a:noFill/>
        </p:spPr>
        <p:txBody>
          <a:bodyPr wrap="square">
            <a:spAutoFit/>
          </a:bodyPr>
          <a:lstStyle/>
          <a:p>
            <a:pPr xmlns:a="http://schemas.openxmlformats.org/drawingml/2006/main" marL="400050" indent="-284163" algn="just">
              <a:spcBef>
                <a:spcPts val="1000"/>
              </a:spcBef>
              <a:buClr>
                <a:srgbClr val="973735"/>
              </a:buClr>
              <a:buSzPct val="70000"/>
              <a:buFont typeface="Wingdings" panose="05000000000000000000" pitchFamily="2" charset="2"/>
              <a:buChar char="§"/>
              <a:tabLst>
                <a:tab pos="241300" algn="l"/>
              </a:tabLst>
              <a:defRPr/>
            </a:pPr>
            <a:r xmlns:a="http://schemas.openxmlformats.org/drawingml/2006/main">
              <a:rPr lang="vi" sz="2600" dirty="0">
                <a:solidFill>
                  <a:srgbClr val="111111"/>
                </a:solidFill>
                <a:latin typeface="+mj-lt"/>
              </a:rPr>
              <a:t>Cài đặt phiên bản mới nhất, như trong lệnh sau </a:t>
            </a:r>
            <a:r xmlns:a="http://schemas.openxmlformats.org/drawingml/2006/main">
              <a:rPr lang="vi" sz="2600" dirty="0" smtClean="0">
                <a:solidFill>
                  <a:srgbClr val="111111"/>
                </a:solidFill>
                <a:latin typeface="+mj-lt"/>
              </a:rPr>
              <a:t>:</a:t>
            </a:r>
          </a:p>
          <a:p>
            <a:pPr xmlns:a="http://schemas.openxmlformats.org/drawingml/2006/main" marL="115887" algn="just">
              <a:spcBef>
                <a:spcPts val="1000"/>
              </a:spcBef>
              <a:buClr>
                <a:srgbClr val="973735"/>
              </a:buClr>
              <a:buSzPct val="70000"/>
              <a:tabLst>
                <a:tab pos="241300" algn="l"/>
              </a:tabLst>
              <a:defRPr/>
            </a:pPr>
            <a:r xmlns:a="http://schemas.openxmlformats.org/drawingml/2006/main">
              <a:rPr lang="vi" sz="2600" dirty="0" smtClean="0">
                <a:solidFill>
                  <a:srgbClr val="111111"/>
                </a:solidFill>
                <a:latin typeface="+mj-lt"/>
              </a:rPr>
              <a:t>   </a:t>
            </a:r>
            <a:r xmlns:a="http://schemas.openxmlformats.org/drawingml/2006/main">
              <a:rPr lang="vi" sz="2600" dirty="0" err="1" smtClean="0">
                <a:solidFill>
                  <a:srgbClr val="111111"/>
                </a:solidFill>
                <a:latin typeface="+mj-lt"/>
              </a:rPr>
              <a:t>dotnet</a:t>
            </a:r>
            <a:r xmlns:a="http://schemas.openxmlformats.org/drawingml/2006/main">
              <a:rPr lang="vi" sz="2600" dirty="0" smtClean="0">
                <a:solidFill>
                  <a:srgbClr val="111111"/>
                </a:solidFill>
                <a:latin typeface="+mj-lt"/>
              </a:rPr>
              <a:t> </a:t>
            </a:r>
            <a:r xmlns:a="http://schemas.openxmlformats.org/drawingml/2006/main">
              <a:rPr lang="vi" sz="2600" dirty="0">
                <a:solidFill>
                  <a:srgbClr val="111111"/>
                </a:solidFill>
                <a:latin typeface="+mj-lt"/>
              </a:rPr>
              <a:t>cài đặt công cụ --global </a:t>
            </a:r>
            <a:r xmlns:a="http://schemas.openxmlformats.org/drawingml/2006/main">
              <a:rPr lang="vi" sz="2600" dirty="0" err="1">
                <a:solidFill>
                  <a:srgbClr val="111111"/>
                </a:solidFill>
                <a:latin typeface="+mj-lt"/>
              </a:rPr>
              <a:t>dotnet-ef </a:t>
            </a:r>
            <a:r xmlns:a="http://schemas.openxmlformats.org/drawingml/2006/main">
              <a:rPr lang="vi" sz="2600" dirty="0">
                <a:solidFill>
                  <a:srgbClr val="111111"/>
                </a:solidFill>
                <a:latin typeface="+mj-lt"/>
              </a:rPr>
              <a:t>--version </a:t>
            </a:r>
            <a:r xmlns:a="http://schemas.openxmlformats.org/drawingml/2006/main">
              <a:rPr lang="vi" sz="2600" dirty="0" smtClean="0">
                <a:solidFill>
                  <a:srgbClr val="111111"/>
                </a:solidFill>
                <a:latin typeface="+mj-lt"/>
              </a:rPr>
              <a:t>8.0.2</a:t>
            </a:r>
            <a:endParaRPr xmlns:a="http://schemas.openxmlformats.org/drawingml/2006/main" lang="en-US" sz="2600" dirty="0">
              <a:solidFill>
                <a:srgbClr val="111111"/>
              </a:solidFill>
              <a:latin typeface="+mj-lt"/>
            </a:endParaRPr>
          </a:p>
        </p:txBody>
      </p:sp>
      <p:pic>
        <p:nvPicPr>
          <p:cNvPr id="19" name="Picture 18">
            <a:extLst>
              <a:ext uri="{FF2B5EF4-FFF2-40B4-BE49-F238E27FC236}">
                <a16:creationId xmlns:a16="http://schemas.microsoft.com/office/drawing/2014/main" id="{B2F932FB-CE2C-4CBB-83BA-E362C81851E5}"/>
              </a:ext>
            </a:extLst>
          </p:cNvPr>
          <p:cNvPicPr>
            <a:picLocks noChangeAspect="1"/>
          </p:cNvPicPr>
          <p:nvPr/>
        </p:nvPicPr>
        <p:blipFill>
          <a:blip r:embed="rId2"/>
          <a:stretch>
            <a:fillRect/>
          </a:stretch>
        </p:blipFill>
        <p:spPr>
          <a:xfrm>
            <a:off x="3849880" y="1889398"/>
            <a:ext cx="8267329" cy="1060894"/>
          </a:xfrm>
          <a:prstGeom prst="rect">
            <a:avLst/>
          </a:prstGeom>
        </p:spPr>
      </p:pic>
      <p:sp>
        <p:nvSpPr>
          <p:cNvPr id="15" name="Title 1">
            <a:extLst>
              <a:ext uri="{FF2B5EF4-FFF2-40B4-BE49-F238E27FC236}">
                <a16:creationId xmlns:a16="http://schemas.microsoft.com/office/drawing/2014/main" id="{6091EBE7-E6FB-47D1-9C4D-B10D51120564}"/>
              </a:ext>
            </a:extLst>
          </p:cNvPr>
          <p:cNvSpPr>
            <a:spLocks noGrp="1"/>
          </p:cNvSpPr>
          <p:nvPr>
            <p:ph type="title"/>
          </p:nvPr>
        </p:nvSpPr>
        <p:spPr>
          <a:xfrm>
            <a:off x="275516" y="687426"/>
            <a:ext cx="11653725" cy="575433"/>
          </a:xfrm>
        </p:spPr>
        <p:txBody>
          <a:bodyPr>
            <a:normAutofit fontScale="90000"/>
          </a:bodyPr>
          <a:lstStyle/>
          <a:p>
            <a:r xmlns:a="http://schemas.openxmlformats.org/drawingml/2006/main">
              <a:rPr lang="vi" sz="4400" b="1">
                <a:latin typeface="+mj-lt"/>
                <a:ea typeface="+mj-ea"/>
                <a:cs typeface="+mj-cs"/>
              </a:rPr>
              <a:t>Các lệnh CLI của Công cụ Toàn cầu EF Core</a:t>
            </a:r>
          </a:p>
        </p:txBody>
      </p:sp>
      <p:pic>
        <p:nvPicPr>
          <p:cNvPr id="2" name="Picture 1"/>
          <p:cNvPicPr>
            <a:picLocks noChangeAspect="1"/>
          </p:cNvPicPr>
          <p:nvPr/>
        </p:nvPicPr>
        <p:blipFill>
          <a:blip r:embed="rId3"/>
          <a:stretch>
            <a:fillRect/>
          </a:stretch>
        </p:blipFill>
        <p:spPr>
          <a:xfrm>
            <a:off x="878762" y="4091428"/>
            <a:ext cx="5942236" cy="1032672"/>
          </a:xfrm>
          <a:prstGeom prst="rect">
            <a:avLst/>
          </a:prstGeom>
        </p:spPr>
      </p:pic>
      <p:pic>
        <p:nvPicPr>
          <p:cNvPr id="3" name="Picture 2"/>
          <p:cNvPicPr>
            <a:picLocks noChangeAspect="1"/>
          </p:cNvPicPr>
          <p:nvPr/>
        </p:nvPicPr>
        <p:blipFill>
          <a:blip r:embed="rId4"/>
          <a:stretch>
            <a:fillRect/>
          </a:stretch>
        </p:blipFill>
        <p:spPr>
          <a:xfrm>
            <a:off x="8162478" y="3396568"/>
            <a:ext cx="4058562" cy="3083248"/>
          </a:xfrm>
          <a:prstGeom prst="rect">
            <a:avLst/>
          </a:prstGeom>
        </p:spPr>
      </p:pic>
    </p:spTree>
    <p:extLst>
      <p:ext uri="{BB962C8B-B14F-4D97-AF65-F5344CB8AC3E}">
        <p14:creationId xmlns:p14="http://schemas.microsoft.com/office/powerpoint/2010/main" val="81465257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E4DE66D0-4C65-4C9F-BB18-9CC269390770}"/>
              </a:ext>
            </a:extLst>
          </p:cNvPr>
          <p:cNvSpPr>
            <a:spLocks noGrp="1"/>
          </p:cNvSpPr>
          <p:nvPr>
            <p:ph type="sldNum" sz="quarter" idx="12"/>
          </p:nvPr>
        </p:nvSpPr>
        <p:spPr/>
        <p:txBody>
          <a:bodyPr/>
          <a:lstStyle/>
          <a:p>
            <a:fld id="{CC0149FD-98BB-4821-915B-09C9BFE4B727}" type="slidenum">
              <a:rPr lang="en-US" smtClean="0"/>
              <a:pPr/>
              <a:t>33</a:t>
            </a:fld>
            <a:endParaRPr lang="en-US" dirty="0"/>
          </a:p>
        </p:txBody>
      </p:sp>
      <p:sp>
        <p:nvSpPr>
          <p:cNvPr id="14" name="Title 1">
            <a:extLst>
              <a:ext uri="{FF2B5EF4-FFF2-40B4-BE49-F238E27FC236}">
                <a16:creationId xmlns:a16="http://schemas.microsoft.com/office/drawing/2014/main" id="{52968CBD-05D3-43B3-9343-DF28C31A43F3}"/>
              </a:ext>
            </a:extLst>
          </p:cNvPr>
          <p:cNvSpPr>
            <a:spLocks noGrp="1"/>
          </p:cNvSpPr>
          <p:nvPr>
            <p:ph type="title"/>
          </p:nvPr>
        </p:nvSpPr>
        <p:spPr>
          <a:xfrm>
            <a:off x="275516" y="687426"/>
            <a:ext cx="11653725" cy="575433"/>
          </a:xfrm>
        </p:spPr>
        <p:txBody>
          <a:bodyPr>
            <a:normAutofit fontScale="90000"/>
          </a:bodyPr>
          <a:lstStyle/>
          <a:p>
            <a:r xmlns:a="http://schemas.openxmlformats.org/drawingml/2006/main">
              <a:rPr lang="vi" sz="4400" b="1">
                <a:latin typeface="+mj-lt"/>
                <a:ea typeface="+mj-ea"/>
                <a:cs typeface="+mj-cs"/>
              </a:rPr>
              <a:t>Các lệnh CLI của Công cụ Toàn cầu EF Core</a:t>
            </a:r>
          </a:p>
        </p:txBody>
      </p:sp>
      <p:graphicFrame>
        <p:nvGraphicFramePr>
          <p:cNvPr id="9" name="Table 8">
            <a:extLst>
              <a:ext uri="{FF2B5EF4-FFF2-40B4-BE49-F238E27FC236}">
                <a16:creationId xmlns:a16="http://schemas.microsoft.com/office/drawing/2014/main" id="{4D12936A-1B9C-4F79-A762-644F5EB4A577}"/>
              </a:ext>
            </a:extLst>
          </p:cNvPr>
          <p:cNvGraphicFramePr>
            <a:graphicFrameLocks noGrp="1"/>
          </p:cNvGraphicFramePr>
          <p:nvPr>
            <p:extLst>
              <p:ext uri="{D42A27DB-BD31-4B8C-83A1-F6EECF244321}">
                <p14:modId xmlns:p14="http://schemas.microsoft.com/office/powerpoint/2010/main" val="3619825795"/>
              </p:ext>
            </p:extLst>
          </p:nvPr>
        </p:nvGraphicFramePr>
        <p:xfrm>
          <a:off x="133847" y="2454262"/>
          <a:ext cx="11937062" cy="1928314"/>
        </p:xfrm>
        <a:graphic>
          <a:graphicData uri="http://schemas.openxmlformats.org/drawingml/2006/table">
            <a:tbl>
              <a:tblPr firstRow="1" firstCol="1" bandRow="1"/>
              <a:tblGrid>
                <a:gridCol w="1708016">
                  <a:extLst>
                    <a:ext uri="{9D8B030D-6E8A-4147-A177-3AD203B41FA5}">
                      <a16:colId xmlns:a16="http://schemas.microsoft.com/office/drawing/2014/main" val="3788422285"/>
                    </a:ext>
                  </a:extLst>
                </a:gridCol>
                <a:gridCol w="10229046">
                  <a:extLst>
                    <a:ext uri="{9D8B030D-6E8A-4147-A177-3AD203B41FA5}">
                      <a16:colId xmlns:a16="http://schemas.microsoft.com/office/drawing/2014/main" val="3160137330"/>
                    </a:ext>
                  </a:extLst>
                </a:gridCol>
              </a:tblGrid>
              <a:tr h="368432">
                <a:tc>
                  <a:txBody>
                    <a:bodyPr/>
                    <a:lstStyle/>
                    <a:p>
                      <a:pPr xmlns:a="http://schemas.openxmlformats.org/drawingml/2006/main" marL="0" marR="0" algn="l" defTabSz="914400" rtl="0" eaLnBrk="1" latinLnBrk="0" hangingPunct="1">
                        <a:lnSpc>
                          <a:spcPct val="107000"/>
                        </a:lnSpc>
                        <a:spcBef>
                          <a:spcPts val="0"/>
                        </a:spcBef>
                        <a:spcAft>
                          <a:spcPts val="0"/>
                        </a:spcAft>
                      </a:pPr>
                      <a:r xmlns:a="http://schemas.openxmlformats.org/drawingml/2006/main">
                        <a:rPr lang="vi" sz="2300" b="1" kern="1200">
                          <a:solidFill>
                            <a:srgbClr val="FFFFFF"/>
                          </a:solidFill>
                          <a:effectLst/>
                          <a:latin typeface="+mj-lt"/>
                          <a:ea typeface="+mn-ea"/>
                          <a:cs typeface="Times New Roman" panose="02020603050405020304" pitchFamily="18" charset="0"/>
                        </a:rPr>
                        <a:t>Yêu cầu</a:t>
                      </a:r>
                    </a:p>
                  </a:txBody>
                  <a:tcPr marL="68580" marR="68580" marT="0" marB="0">
                    <a:lnL w="12700" cap="flat" cmpd="sng" algn="ctr">
                      <a:solidFill>
                        <a:srgbClr val="5B9BD5"/>
                      </a:solidFill>
                      <a:prstDash val="solid"/>
                      <a:round/>
                      <a:headEnd type="none" w="med" len="med"/>
                      <a:tailEnd type="none" w="med" len="med"/>
                    </a:lnL>
                    <a:lnR>
                      <a:noFill/>
                    </a:lnR>
                    <a:lnT w="12700" cap="flat" cmpd="sng" algn="ctr">
                      <a:solidFill>
                        <a:srgbClr val="5B9BD5"/>
                      </a:solidFill>
                      <a:prstDash val="solid"/>
                      <a:round/>
                      <a:headEnd type="none" w="med" len="med"/>
                      <a:tailEnd type="none" w="med" len="med"/>
                    </a:lnT>
                    <a:lnB w="12700" cap="flat" cmpd="sng" algn="ctr">
                      <a:solidFill>
                        <a:srgbClr val="5B9BD5"/>
                      </a:solidFill>
                      <a:prstDash val="solid"/>
                      <a:round/>
                      <a:headEnd type="none" w="med" len="med"/>
                      <a:tailEnd type="none" w="med" len="med"/>
                    </a:lnB>
                    <a:solidFill>
                      <a:srgbClr val="5B9BD5"/>
                    </a:solidFill>
                  </a:tcPr>
                </a:tc>
                <a:tc>
                  <a:txBody>
                    <a:bodyPr/>
                    <a:lstStyle/>
                    <a:p>
                      <a:pPr xmlns:a="http://schemas.openxmlformats.org/drawingml/2006/main" marL="0" marR="0">
                        <a:lnSpc>
                          <a:spcPct val="107000"/>
                        </a:lnSpc>
                        <a:spcBef>
                          <a:spcPts val="0"/>
                        </a:spcBef>
                        <a:spcAft>
                          <a:spcPts val="0"/>
                        </a:spcAft>
                      </a:pPr>
                      <a:r xmlns:a="http://schemas.openxmlformats.org/drawingml/2006/main">
                        <a:rPr lang="vi" sz="2300" b="1" kern="1200">
                          <a:solidFill>
                            <a:srgbClr val="FFFFFF"/>
                          </a:solidFill>
                          <a:effectLst/>
                          <a:latin typeface="+mj-lt"/>
                          <a:cs typeface="Times New Roman" panose="02020603050405020304" pitchFamily="18" charset="0"/>
                        </a:rPr>
                        <a:t>Sự miêu tả</a:t>
                      </a:r>
                      <a:endParaRPr xmlns:a="http://schemas.openxmlformats.org/drawingml/2006/main" lang="en-US" sz="2300" b="1" kern="1200">
                        <a:solidFill>
                          <a:srgbClr val="FFFFFF"/>
                        </a:solidFill>
                        <a:effectLst/>
                        <a:latin typeface="+mj-lt"/>
                        <a:ea typeface="Calibri" panose="020F0502020204030204" pitchFamily="34" charset="0"/>
                        <a:cs typeface="Times New Roman" panose="02020603050405020304" pitchFamily="18" charset="0"/>
                      </a:endParaRPr>
                    </a:p>
                  </a:txBody>
                  <a:tcPr marL="68580" marR="68580" marT="0" marB="0">
                    <a:lnL>
                      <a:noFill/>
                    </a:lnL>
                    <a:lnR w="12700" cap="flat" cmpd="sng" algn="ctr">
                      <a:solidFill>
                        <a:srgbClr val="5B9BD5"/>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5B9BD5"/>
                      </a:solidFill>
                      <a:prstDash val="solid"/>
                      <a:round/>
                      <a:headEnd type="none" w="med" len="med"/>
                      <a:tailEnd type="none" w="med" len="med"/>
                    </a:lnB>
                    <a:solidFill>
                      <a:srgbClr val="5B9BD5"/>
                    </a:solidFill>
                  </a:tcPr>
                </a:tc>
                <a:extLst>
                  <a:ext uri="{0D108BD9-81ED-4DB2-BD59-A6C34878D82A}">
                    <a16:rowId xmlns:a16="http://schemas.microsoft.com/office/drawing/2014/main" val="895249896"/>
                  </a:ext>
                </a:extLst>
              </a:tr>
              <a:tr h="457036">
                <a:tc>
                  <a:txBody>
                    <a:bodyPr/>
                    <a:lstStyle/>
                    <a:p>
                      <a:pPr xmlns:a="http://schemas.openxmlformats.org/drawingml/2006/main" marL="0" marR="0" algn="l" defTabSz="914400" rtl="0" eaLnBrk="1" latinLnBrk="0" hangingPunct="1">
                        <a:lnSpc>
                          <a:spcPct val="107000"/>
                        </a:lnSpc>
                        <a:spcBef>
                          <a:spcPts val="0"/>
                        </a:spcBef>
                        <a:spcAft>
                          <a:spcPts val="0"/>
                        </a:spcAft>
                      </a:pPr>
                      <a:r xmlns:a="http://schemas.openxmlformats.org/drawingml/2006/main">
                        <a:rPr lang="vi" sz="2000"/>
                        <a:t>Cơ sở dữ liệu</a:t>
                      </a:r>
                      <a:endParaRPr xmlns:a="http://schemas.openxmlformats.org/drawingml/2006/main" lang="en-US" sz="2000" b="1" kern="1200">
                        <a:solidFill>
                          <a:srgbClr val="171717"/>
                        </a:solidFill>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pPr xmlns:a="http://schemas.openxmlformats.org/drawingml/2006/main" marL="0" marR="0" algn="l" defTabSz="914400" rtl="0" eaLnBrk="1" latinLnBrk="0" hangingPunct="1">
                        <a:lnSpc>
                          <a:spcPct val="107000"/>
                        </a:lnSpc>
                        <a:spcBef>
                          <a:spcPts val="0"/>
                        </a:spcBef>
                        <a:spcAft>
                          <a:spcPts val="0"/>
                        </a:spcAft>
                      </a:pPr>
                      <a:r xmlns:a="http://schemas.openxmlformats.org/drawingml/2006/main">
                        <a:rPr lang="vi" sz="2000"/>
                        <a:t>Các lệnh quản lý cơ sở dữ liệu. Các lệnh phụ bao gồm thả và cập nhật</a:t>
                      </a:r>
                      <a:endParaRPr xmlns:a="http://schemas.openxmlformats.org/drawingml/2006/main" lang="en-US" sz="2000" b="1" kern="1200">
                        <a:solidFill>
                          <a:srgbClr val="FF0000"/>
                        </a:solidFill>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extLst>
                  <a:ext uri="{0D108BD9-81ED-4DB2-BD59-A6C34878D82A}">
                    <a16:rowId xmlns:a16="http://schemas.microsoft.com/office/drawing/2014/main" val="1582388426"/>
                  </a:ext>
                </a:extLst>
              </a:tr>
              <a:tr h="444368">
                <a:tc>
                  <a:txBody>
                    <a:bodyPr/>
                    <a:lstStyle/>
                    <a:p>
                      <a:pPr xmlns:a="http://schemas.openxmlformats.org/drawingml/2006/main" marL="0" marR="0" algn="l" defTabSz="914400" rtl="0" eaLnBrk="1" latinLnBrk="0" hangingPunct="1">
                        <a:lnSpc>
                          <a:spcPct val="107000"/>
                        </a:lnSpc>
                        <a:spcBef>
                          <a:spcPts val="0"/>
                        </a:spcBef>
                        <a:spcAft>
                          <a:spcPts val="0"/>
                        </a:spcAft>
                      </a:pPr>
                      <a:r xmlns:a="http://schemas.openxmlformats.org/drawingml/2006/main">
                        <a:rPr lang="vi" sz="2000"/>
                        <a:t>bối cảnh Db</a:t>
                      </a:r>
                      <a:endParaRPr xmlns:a="http://schemas.openxmlformats.org/drawingml/2006/main" lang="en-US" sz="2000" b="1" kern="1200">
                        <a:solidFill>
                          <a:srgbClr val="171717"/>
                        </a:solidFill>
                        <a:effectLst/>
                        <a:latin typeface="Arial" panose="020B0604020202020204" pitchFamily="34" charset="0"/>
                        <a:ea typeface="+mn-ea"/>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xmlns:a="http://schemas.openxmlformats.org/drawingml/2006/main" marL="0" marR="0">
                        <a:lnSpc>
                          <a:spcPct val="107000"/>
                        </a:lnSpc>
                        <a:spcBef>
                          <a:spcPts val="0"/>
                        </a:spcBef>
                        <a:spcAft>
                          <a:spcPts val="0"/>
                        </a:spcAft>
                      </a:pPr>
                      <a:r xmlns:a="http://schemas.openxmlformats.org/drawingml/2006/main">
                        <a:rPr lang="vi" sz="2000"/>
                        <a:t>Các lệnh để quản lý các loại DbContext. Các lệnh phụ bao gồm giàn giáo, danh sách và thông tin</a:t>
                      </a:r>
                      <a:endParaRPr xmlns:a="http://schemas.openxmlformats.org/drawingml/2006/main"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extLst>
                  <a:ext uri="{0D108BD9-81ED-4DB2-BD59-A6C34878D82A}">
                    <a16:rowId xmlns:a16="http://schemas.microsoft.com/office/drawing/2014/main" val="2327429493"/>
                  </a:ext>
                </a:extLst>
              </a:tr>
              <a:tr h="443975">
                <a:tc>
                  <a:txBody>
                    <a:bodyPr/>
                    <a:lstStyle/>
                    <a:p>
                      <a:pPr xmlns:a="http://schemas.openxmlformats.org/drawingml/2006/main" marL="0" marR="0" algn="l" defTabSz="914400" rtl="0" eaLnBrk="1" latinLnBrk="0" hangingPunct="1">
                        <a:lnSpc>
                          <a:spcPct val="107000"/>
                        </a:lnSpc>
                        <a:spcBef>
                          <a:spcPts val="0"/>
                        </a:spcBef>
                        <a:spcAft>
                          <a:spcPts val="0"/>
                        </a:spcAft>
                      </a:pPr>
                      <a:r xmlns:a="http://schemas.openxmlformats.org/drawingml/2006/main">
                        <a:rPr lang="vi" sz="2000"/>
                        <a:t>Di chuyển</a:t>
                      </a:r>
                      <a:endParaRPr xmlns:a="http://schemas.openxmlformats.org/drawingml/2006/main" lang="en-US" sz="2000" b="1" kern="1200">
                        <a:solidFill>
                          <a:srgbClr val="171717"/>
                        </a:solidFill>
                        <a:effectLst/>
                        <a:latin typeface="Arial" panose="020B0604020202020204" pitchFamily="34" charset="0"/>
                        <a:ea typeface="+mn-ea"/>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xmlns:a="http://schemas.openxmlformats.org/drawingml/2006/main" marL="0" marR="0">
                        <a:lnSpc>
                          <a:spcPct val="107000"/>
                        </a:lnSpc>
                        <a:spcBef>
                          <a:spcPts val="0"/>
                        </a:spcBef>
                        <a:spcAft>
                          <a:spcPts val="0"/>
                        </a:spcAft>
                      </a:pPr>
                      <a:r xmlns:a="http://schemas.openxmlformats.org/drawingml/2006/main">
                        <a:rPr lang="vi" sz="2000"/>
                        <a:t>Các lệnh để quản lý việc di chuyển. Các lệnh phụ bao gồm thêm, liệt kê, xóa và tập lệnh</a:t>
                      </a:r>
                      <a:endParaRPr xmlns:a="http://schemas.openxmlformats.org/drawingml/2006/main"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extLst>
                  <a:ext uri="{0D108BD9-81ED-4DB2-BD59-A6C34878D82A}">
                    <a16:rowId xmlns:a16="http://schemas.microsoft.com/office/drawing/2014/main" val="3559007433"/>
                  </a:ext>
                </a:extLst>
              </a:tr>
            </a:tbl>
          </a:graphicData>
        </a:graphic>
      </p:graphicFrame>
      <p:sp>
        <p:nvSpPr>
          <p:cNvPr id="16" name="TextBox 15">
            <a:extLst>
              <a:ext uri="{FF2B5EF4-FFF2-40B4-BE49-F238E27FC236}">
                <a16:creationId xmlns:a16="http://schemas.microsoft.com/office/drawing/2014/main" id="{8A80EDDF-07BD-41CB-9CD3-76CE02CE3F76}"/>
              </a:ext>
            </a:extLst>
          </p:cNvPr>
          <p:cNvSpPr txBox="1"/>
          <p:nvPr/>
        </p:nvSpPr>
        <p:spPr>
          <a:xfrm>
            <a:off x="-70440" y="1497194"/>
            <a:ext cx="12188867" cy="892552"/>
          </a:xfrm>
          <a:prstGeom prst="rect">
            <a:avLst/>
          </a:prstGeom>
          <a:noFill/>
        </p:spPr>
        <p:txBody>
          <a:bodyPr wrap="square">
            <a:spAutoFit/>
          </a:bodyPr>
          <a:lstStyle/>
          <a:p>
            <a:pPr xmlns:a="http://schemas.openxmlformats.org/drawingml/2006/main" marL="342900" indent="-342900" algn="just">
              <a:spcBef>
                <a:spcPts val="600"/>
              </a:spcBef>
              <a:spcAft>
                <a:spcPts val="600"/>
              </a:spcAft>
              <a:buClr>
                <a:srgbClr val="973735"/>
              </a:buClr>
              <a:buSzPct val="50000"/>
              <a:buFont typeface="Wingdings" pitchFamily="2" charset="2"/>
              <a:buChar char="u"/>
              <a:tabLst>
                <a:tab pos="241300" algn="l"/>
              </a:tabLst>
              <a:defRPr/>
            </a:pPr>
            <a:r xmlns:a="http://schemas.openxmlformats.org/drawingml/2006/main">
              <a:rPr lang="vi" sz="2600">
                <a:solidFill>
                  <a:srgbClr val="111111"/>
                </a:solidFill>
                <a:latin typeface="+mj-lt"/>
              </a:rPr>
              <a:t>Ba lệnh chính trong công cụ toàn cầu EF Core được hiển thị trong bảng sau:</a:t>
            </a:r>
          </a:p>
        </p:txBody>
      </p:sp>
      <p:sp>
        <p:nvSpPr>
          <p:cNvPr id="18" name="TextBox 17">
            <a:extLst>
              <a:ext uri="{FF2B5EF4-FFF2-40B4-BE49-F238E27FC236}">
                <a16:creationId xmlns:a16="http://schemas.microsoft.com/office/drawing/2014/main" id="{16AC0AC5-5BBD-4B9B-8676-795411C8421E}"/>
              </a:ext>
            </a:extLst>
          </p:cNvPr>
          <p:cNvSpPr txBox="1"/>
          <p:nvPr/>
        </p:nvSpPr>
        <p:spPr>
          <a:xfrm>
            <a:off x="-70441" y="4525211"/>
            <a:ext cx="12141349" cy="1818703"/>
          </a:xfrm>
          <a:prstGeom prst="rect">
            <a:avLst/>
          </a:prstGeom>
          <a:noFill/>
        </p:spPr>
        <p:txBody>
          <a:bodyPr wrap="square">
            <a:spAutoFit/>
          </a:bodyPr>
          <a:lstStyle/>
          <a:p>
            <a:pPr xmlns:a="http://schemas.openxmlformats.org/drawingml/2006/main" marL="342900" indent="-342900" algn="just">
              <a:lnSpc>
                <a:spcPct val="150000"/>
              </a:lnSpc>
              <a:spcBef>
                <a:spcPts val="600"/>
              </a:spcBef>
              <a:spcAft>
                <a:spcPts val="600"/>
              </a:spcAft>
              <a:buClr>
                <a:srgbClr val="973735"/>
              </a:buClr>
              <a:buSzPct val="50000"/>
              <a:buFont typeface="Wingdings" pitchFamily="2" charset="2"/>
              <a:buChar char="u"/>
              <a:tabLst>
                <a:tab pos="241300" algn="l"/>
              </a:tabLst>
              <a:defRPr/>
            </a:pPr>
            <a:r xmlns:a="http://schemas.openxmlformats.org/drawingml/2006/main">
              <a:rPr lang="vi" sz="2600">
                <a:solidFill>
                  <a:srgbClr val="111111"/>
                </a:solidFill>
                <a:latin typeface="+mj-lt"/>
              </a:rPr>
              <a:t>Mỗi lệnh chính có thêm các lệnh phụ. Giống như tất cả các lệnh .NET Core, mỗi lệnh có một hệ thống trợ giúp phong phú có thể được truy cập bằng cách nhập -h cùng với lệnh</a:t>
            </a:r>
          </a:p>
        </p:txBody>
      </p:sp>
    </p:spTree>
    <p:extLst>
      <p:ext uri="{BB962C8B-B14F-4D97-AF65-F5344CB8AC3E}">
        <p14:creationId xmlns:p14="http://schemas.microsoft.com/office/powerpoint/2010/main" val="336703404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0F8162F0-87CE-4AFF-9AD1-D2296682F6E3}"/>
              </a:ext>
            </a:extLst>
          </p:cNvPr>
          <p:cNvSpPr>
            <a:spLocks noGrp="1"/>
          </p:cNvSpPr>
          <p:nvPr>
            <p:ph type="sldNum" sz="quarter" idx="12"/>
          </p:nvPr>
        </p:nvSpPr>
        <p:spPr/>
        <p:txBody>
          <a:bodyPr/>
          <a:lstStyle/>
          <a:p>
            <a:fld id="{CC0149FD-98BB-4821-915B-09C9BFE4B727}" type="slidenum">
              <a:rPr lang="en-US" smtClean="0"/>
              <a:pPr/>
              <a:t>34</a:t>
            </a:fld>
            <a:endParaRPr lang="en-US" dirty="0"/>
          </a:p>
        </p:txBody>
      </p:sp>
      <p:sp>
        <p:nvSpPr>
          <p:cNvPr id="6" name="Title 1">
            <a:extLst>
              <a:ext uri="{FF2B5EF4-FFF2-40B4-BE49-F238E27FC236}">
                <a16:creationId xmlns:a16="http://schemas.microsoft.com/office/drawing/2014/main" id="{8FE1552B-7A11-482C-9355-C490C220809F}"/>
              </a:ext>
            </a:extLst>
          </p:cNvPr>
          <p:cNvSpPr txBox="1">
            <a:spLocks/>
          </p:cNvSpPr>
          <p:nvPr/>
        </p:nvSpPr>
        <p:spPr>
          <a:xfrm>
            <a:off x="630624" y="2241458"/>
            <a:ext cx="10825656" cy="177436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xmlns:a="http://schemas.openxmlformats.org/drawingml/2006/main" algn="ctr"/>
            <a:r xmlns:a="http://schemas.openxmlformats.org/drawingml/2006/main">
              <a:rPr lang="vi" altLang="ko-KR" b="1">
                <a:latin typeface="Arial" panose="020B0604020202020204" pitchFamily="34" charset="0"/>
                <a:cs typeface="Arial" panose="020B0604020202020204" pitchFamily="34" charset="0"/>
              </a:rPr>
              <a:t> </a:t>
            </a:r>
            <a:r xmlns:a="http://schemas.openxmlformats.org/drawingml/2006/main">
              <a:rPr lang="vi" altLang="ko-KR" b="1">
                <a:solidFill>
                  <a:schemeClr val="accent2"/>
                </a:solidFill>
                <a:latin typeface="Arial" panose="020B0604020202020204" pitchFamily="34" charset="0"/>
                <a:cs typeface="Arial" panose="020B0604020202020204" pitchFamily="34" charset="0"/>
              </a:rPr>
              <a:t>Kỹ thuật đảo ngược trình diễn cơ sở dữ liệu hiện có</a:t>
            </a:r>
            <a:endParaRPr xmlns:a="http://schemas.openxmlformats.org/drawingml/2006/main" lang="en-US" b="1" dirty="0">
              <a:solidFill>
                <a:schemeClr val="accent2"/>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5414863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96FB7CB-6001-4E5B-A98F-5B15FFE07CDE}"/>
              </a:ext>
            </a:extLst>
          </p:cNvPr>
          <p:cNvSpPr>
            <a:spLocks noGrp="1"/>
          </p:cNvSpPr>
          <p:nvPr>
            <p:ph type="sldNum" sz="quarter" idx="12"/>
          </p:nvPr>
        </p:nvSpPr>
        <p:spPr/>
        <p:txBody>
          <a:bodyPr/>
          <a:lstStyle/>
          <a:p>
            <a:fld id="{CC0149FD-98BB-4821-915B-09C9BFE4B727}" type="slidenum">
              <a:rPr lang="en-US" smtClean="0"/>
              <a:pPr/>
              <a:t>35</a:t>
            </a:fld>
            <a:endParaRPr lang="en-US" dirty="0"/>
          </a:p>
        </p:txBody>
      </p:sp>
      <p:pic>
        <p:nvPicPr>
          <p:cNvPr id="13" name="Picture 12">
            <a:extLst>
              <a:ext uri="{FF2B5EF4-FFF2-40B4-BE49-F238E27FC236}">
                <a16:creationId xmlns:a16="http://schemas.microsoft.com/office/drawing/2014/main" id="{CE7C40C0-C836-4636-8E76-B8391EECDBA6}"/>
              </a:ext>
            </a:extLst>
          </p:cNvPr>
          <p:cNvPicPr>
            <a:picLocks noChangeAspect="1"/>
          </p:cNvPicPr>
          <p:nvPr/>
        </p:nvPicPr>
        <p:blipFill>
          <a:blip r:embed="rId3"/>
          <a:stretch>
            <a:fillRect/>
          </a:stretch>
        </p:blipFill>
        <p:spPr>
          <a:xfrm>
            <a:off x="9047080" y="3520628"/>
            <a:ext cx="2382180" cy="2920760"/>
          </a:xfrm>
          <a:prstGeom prst="rect">
            <a:avLst/>
          </a:prstGeom>
        </p:spPr>
      </p:pic>
      <p:pic>
        <p:nvPicPr>
          <p:cNvPr id="18" name="Picture 17">
            <a:extLst>
              <a:ext uri="{FF2B5EF4-FFF2-40B4-BE49-F238E27FC236}">
                <a16:creationId xmlns:a16="http://schemas.microsoft.com/office/drawing/2014/main" id="{15B6EEAD-3A60-46A1-91B5-5A558A991E24}"/>
              </a:ext>
            </a:extLst>
          </p:cNvPr>
          <p:cNvPicPr>
            <a:picLocks noChangeAspect="1"/>
          </p:cNvPicPr>
          <p:nvPr/>
        </p:nvPicPr>
        <p:blipFill>
          <a:blip r:embed="rId4"/>
          <a:stretch>
            <a:fillRect/>
          </a:stretch>
        </p:blipFill>
        <p:spPr>
          <a:xfrm>
            <a:off x="610727" y="3520628"/>
            <a:ext cx="7419177" cy="2917340"/>
          </a:xfrm>
          <a:prstGeom prst="rect">
            <a:avLst/>
          </a:prstGeom>
        </p:spPr>
      </p:pic>
      <p:pic>
        <p:nvPicPr>
          <p:cNvPr id="3" name="Picture 2">
            <a:extLst>
              <a:ext uri="{FF2B5EF4-FFF2-40B4-BE49-F238E27FC236}">
                <a16:creationId xmlns:a16="http://schemas.microsoft.com/office/drawing/2014/main" id="{C76451CB-0077-4A17-A5E4-AD60860A651B}"/>
              </a:ext>
            </a:extLst>
          </p:cNvPr>
          <p:cNvPicPr>
            <a:picLocks noChangeAspect="1"/>
          </p:cNvPicPr>
          <p:nvPr/>
        </p:nvPicPr>
        <p:blipFill>
          <a:blip r:embed="rId5"/>
          <a:stretch>
            <a:fillRect/>
          </a:stretch>
        </p:blipFill>
        <p:spPr>
          <a:xfrm>
            <a:off x="268190" y="1019118"/>
            <a:ext cx="11752367" cy="2480822"/>
          </a:xfrm>
          <a:prstGeom prst="rect">
            <a:avLst/>
          </a:prstGeom>
        </p:spPr>
      </p:pic>
      <p:sp>
        <p:nvSpPr>
          <p:cNvPr id="7" name="Title 1">
            <a:extLst>
              <a:ext uri="{FF2B5EF4-FFF2-40B4-BE49-F238E27FC236}">
                <a16:creationId xmlns:a16="http://schemas.microsoft.com/office/drawing/2014/main" id="{6D830156-085C-4E4D-887F-C3A702632EE5}"/>
              </a:ext>
            </a:extLst>
          </p:cNvPr>
          <p:cNvSpPr txBox="1">
            <a:spLocks/>
          </p:cNvSpPr>
          <p:nvPr/>
        </p:nvSpPr>
        <p:spPr>
          <a:xfrm>
            <a:off x="194620" y="614138"/>
            <a:ext cx="9916334" cy="362249"/>
          </a:xfrm>
          <a:prstGeom prst="rect">
            <a:avLst/>
          </a:prstGeom>
          <a:solidFill>
            <a:schemeClr val="bg1"/>
          </a:solid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xmlns:a="http://schemas.openxmlformats.org/drawingml/2006/main" marL="342900" indent="-342900" algn="just">
              <a:lnSpc>
                <a:spcPct val="100000"/>
              </a:lnSpc>
              <a:spcBef>
                <a:spcPts val="1200"/>
              </a:spcBef>
              <a:spcAft>
                <a:spcPts val="1200"/>
              </a:spcAft>
              <a:buClr>
                <a:srgbClr val="973735"/>
              </a:buClr>
              <a:buSzPct val="50000"/>
              <a:buFont typeface="Wingdings" pitchFamily="2" charset="2"/>
              <a:buChar char="u"/>
              <a:tabLst>
                <a:tab pos="241300" algn="l"/>
              </a:tabLst>
              <a:defRPr/>
            </a:pPr>
            <a:r xmlns:a="http://schemas.openxmlformats.org/drawingml/2006/main">
              <a:rPr lang="vi" sz="2600">
                <a:solidFill>
                  <a:srgbClr val="111111"/>
                </a:solidFill>
                <a:ea typeface="+mn-ea"/>
                <a:cs typeface="+mn-cs"/>
              </a:rPr>
              <a:t>Tạo cơ sở dữ liệu mẫu có tên </a:t>
            </a:r>
            <a:r xmlns:a="http://schemas.openxmlformats.org/drawingml/2006/main">
              <a:rPr lang="vi" sz="2600" b="1">
                <a:solidFill>
                  <a:srgbClr val="111111"/>
                </a:solidFill>
                <a:ea typeface="+mn-ea"/>
                <a:cs typeface="+mn-cs"/>
              </a:rPr>
              <a:t>MyStore </a:t>
            </a:r>
            <a:r xmlns:a="http://schemas.openxmlformats.org/drawingml/2006/main">
              <a:rPr lang="vi" sz="2600">
                <a:solidFill>
                  <a:srgbClr val="111111"/>
                </a:solidFill>
                <a:ea typeface="+mn-ea"/>
                <a:cs typeface="+mn-cs"/>
              </a:rPr>
              <a:t>để trình diễn</a:t>
            </a:r>
            <a:endParaRPr xmlns:a="http://schemas.openxmlformats.org/drawingml/2006/main" lang="en-US" sz="2600" dirty="0">
              <a:solidFill>
                <a:srgbClr val="111111"/>
              </a:solidFill>
              <a:ea typeface="+mn-ea"/>
              <a:cs typeface="+mn-cs"/>
            </a:endParaRPr>
          </a:p>
        </p:txBody>
      </p:sp>
    </p:spTree>
    <p:extLst>
      <p:ext uri="{BB962C8B-B14F-4D97-AF65-F5344CB8AC3E}">
        <p14:creationId xmlns:p14="http://schemas.microsoft.com/office/powerpoint/2010/main" val="424976280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36</a:t>
            </a:fld>
            <a:endParaRPr lang="en-US" dirty="0"/>
          </a:p>
        </p:txBody>
      </p:sp>
      <p:sp>
        <p:nvSpPr>
          <p:cNvPr id="10" name="TextBox 9">
            <a:extLst>
              <a:ext uri="{FF2B5EF4-FFF2-40B4-BE49-F238E27FC236}">
                <a16:creationId xmlns:a16="http://schemas.microsoft.com/office/drawing/2014/main" id="{AFFFBAC1-59FB-4DA3-BA3C-A377D0D2D006}"/>
              </a:ext>
            </a:extLst>
          </p:cNvPr>
          <p:cNvSpPr txBox="1"/>
          <p:nvPr/>
        </p:nvSpPr>
        <p:spPr>
          <a:xfrm>
            <a:off x="157655" y="608864"/>
            <a:ext cx="12034345" cy="800219"/>
          </a:xfrm>
          <a:prstGeom prst="rect">
            <a:avLst/>
          </a:prstGeom>
          <a:noFill/>
        </p:spPr>
        <p:txBody>
          <a:bodyPr wrap="square">
            <a:spAutoFit/>
          </a:bodyPr>
          <a:lstStyle/>
          <a:p>
            <a:pPr xmlns:a="http://schemas.openxmlformats.org/drawingml/2006/main" algn="just">
              <a:spcBef>
                <a:spcPts val="1000"/>
              </a:spcBef>
              <a:buClr>
                <a:srgbClr val="973735"/>
              </a:buClr>
              <a:buSzPct val="50000"/>
              <a:tabLst>
                <a:tab pos="241300" algn="l"/>
              </a:tabLst>
              <a:defRPr/>
            </a:pPr>
            <a:r xmlns:a="http://schemas.openxmlformats.org/drawingml/2006/main">
              <a:rPr lang="vi" sz="2300">
                <a:solidFill>
                  <a:srgbClr val="111111"/>
                </a:solidFill>
                <a:latin typeface="+mj-lt"/>
              </a:rPr>
              <a:t>1.Tạo Ứng dụng Console có tên </a:t>
            </a:r>
            <a:r xmlns:a="http://schemas.openxmlformats.org/drawingml/2006/main">
              <a:rPr lang="vi" sz="2300" b="1">
                <a:solidFill>
                  <a:srgbClr val="111111"/>
                </a:solidFill>
                <a:latin typeface="+mj-lt"/>
              </a:rPr>
              <a:t>DemoDatabaseĐầu </a:t>
            </a:r>
            <a:r xmlns:a="http://schemas.openxmlformats.org/drawingml/2006/main">
              <a:rPr lang="vi" sz="2300">
                <a:solidFill>
                  <a:srgbClr val="111111"/>
                </a:solidFill>
                <a:latin typeface="+mj-lt"/>
              </a:rPr>
              <a:t>tiên sau đó nhấp chuột phải vào dự án, chọn </a:t>
            </a:r>
            <a:r xmlns:a="http://schemas.openxmlformats.org/drawingml/2006/main">
              <a:rPr lang="vi" sz="2300" b="1">
                <a:solidFill>
                  <a:srgbClr val="111111"/>
                </a:solidFill>
                <a:latin typeface="+mj-lt"/>
              </a:rPr>
              <a:t>Open In Terminal </a:t>
            </a:r>
            <a:r xmlns:a="http://schemas.openxmlformats.org/drawingml/2006/main">
              <a:rPr lang="vi" sz="2300">
                <a:solidFill>
                  <a:srgbClr val="111111"/>
                </a:solidFill>
                <a:latin typeface="+mj-lt"/>
              </a:rPr>
              <a:t>để cài đặt </a:t>
            </a:r>
            <a:r xmlns:a="http://schemas.openxmlformats.org/drawingml/2006/main">
              <a:rPr lang="vi" sz="2300"/>
              <a:t>gói</a:t>
            </a:r>
            <a:endParaRPr xmlns:a="http://schemas.openxmlformats.org/drawingml/2006/main" lang="en-US" sz="2300" b="1">
              <a:solidFill>
                <a:srgbClr val="111111"/>
              </a:solidFill>
              <a:latin typeface="+mj-lt"/>
            </a:endParaRPr>
          </a:p>
        </p:txBody>
      </p:sp>
      <p:grpSp>
        <p:nvGrpSpPr>
          <p:cNvPr id="6" name="Group 5">
            <a:extLst>
              <a:ext uri="{FF2B5EF4-FFF2-40B4-BE49-F238E27FC236}">
                <a16:creationId xmlns:a16="http://schemas.microsoft.com/office/drawing/2014/main" id="{FB2824E4-4E8A-49E5-86AC-33F8F14199B6}"/>
              </a:ext>
            </a:extLst>
          </p:cNvPr>
          <p:cNvGrpSpPr/>
          <p:nvPr/>
        </p:nvGrpSpPr>
        <p:grpSpPr>
          <a:xfrm>
            <a:off x="1935791" y="1398572"/>
            <a:ext cx="8121869" cy="5071617"/>
            <a:chOff x="2209800" y="1697834"/>
            <a:chExt cx="7521909" cy="4772355"/>
          </a:xfrm>
        </p:grpSpPr>
        <p:pic>
          <p:nvPicPr>
            <p:cNvPr id="5" name="Picture 4">
              <a:extLst>
                <a:ext uri="{FF2B5EF4-FFF2-40B4-BE49-F238E27FC236}">
                  <a16:creationId xmlns:a16="http://schemas.microsoft.com/office/drawing/2014/main" id="{83905428-E853-47E8-9AC4-D41ADCE85EF1}"/>
                </a:ext>
              </a:extLst>
            </p:cNvPr>
            <p:cNvPicPr>
              <a:picLocks noChangeAspect="1"/>
            </p:cNvPicPr>
            <p:nvPr/>
          </p:nvPicPr>
          <p:blipFill>
            <a:blip r:embed="rId3"/>
            <a:stretch>
              <a:fillRect/>
            </a:stretch>
          </p:blipFill>
          <p:spPr>
            <a:xfrm>
              <a:off x="2209800" y="1697834"/>
              <a:ext cx="7521909" cy="4772355"/>
            </a:xfrm>
            <a:prstGeom prst="rect">
              <a:avLst/>
            </a:prstGeom>
          </p:spPr>
        </p:pic>
        <p:sp>
          <p:nvSpPr>
            <p:cNvPr id="7" name="Rectangle 6">
              <a:extLst>
                <a:ext uri="{FF2B5EF4-FFF2-40B4-BE49-F238E27FC236}">
                  <a16:creationId xmlns:a16="http://schemas.microsoft.com/office/drawing/2014/main" id="{9BF36D54-918F-4721-8002-A75167F755BC}"/>
                </a:ext>
              </a:extLst>
            </p:cNvPr>
            <p:cNvSpPr/>
            <p:nvPr/>
          </p:nvSpPr>
          <p:spPr>
            <a:xfrm>
              <a:off x="2407741" y="4603531"/>
              <a:ext cx="5748287" cy="1501533"/>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08378767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37</a:t>
            </a:fld>
            <a:endParaRPr lang="en-US" dirty="0"/>
          </a:p>
        </p:txBody>
      </p:sp>
      <p:sp>
        <p:nvSpPr>
          <p:cNvPr id="5" name="TextBox 4">
            <a:extLst>
              <a:ext uri="{FF2B5EF4-FFF2-40B4-BE49-F238E27FC236}">
                <a16:creationId xmlns:a16="http://schemas.microsoft.com/office/drawing/2014/main" id="{4D1A6B3C-893E-4B06-9754-85CCC9296F99}"/>
              </a:ext>
            </a:extLst>
          </p:cNvPr>
          <p:cNvSpPr txBox="1"/>
          <p:nvPr/>
        </p:nvSpPr>
        <p:spPr>
          <a:xfrm>
            <a:off x="157655" y="846394"/>
            <a:ext cx="12034345" cy="933654"/>
          </a:xfrm>
          <a:prstGeom prst="rect">
            <a:avLst/>
          </a:prstGeom>
          <a:noFill/>
        </p:spPr>
        <p:txBody>
          <a:bodyPr wrap="square">
            <a:spAutoFit/>
          </a:bodyPr>
          <a:lstStyle/>
          <a:p>
            <a:pPr xmlns:a="http://schemas.openxmlformats.org/drawingml/2006/main">
              <a:spcBef>
                <a:spcPts val="1000"/>
              </a:spcBef>
              <a:buClr>
                <a:srgbClr val="973735"/>
              </a:buClr>
              <a:buSzPct val="50000"/>
              <a:tabLst>
                <a:tab pos="241300" algn="l"/>
              </a:tabLst>
              <a:defRPr/>
            </a:pPr>
            <a:r xmlns:a="http://schemas.openxmlformats.org/drawingml/2006/main">
              <a:rPr lang="vi" sz="2300">
                <a:solidFill>
                  <a:srgbClr val="111111"/>
                </a:solidFill>
                <a:latin typeface="+mj-lt"/>
              </a:rPr>
              <a:t>2.Về </a:t>
            </a:r>
            <a:r xmlns:a="http://schemas.openxmlformats.org/drawingml/2006/main">
              <a:rPr lang="vi" sz="2300" b="1">
                <a:solidFill>
                  <a:srgbClr val="111111"/>
                </a:solidFill>
                <a:latin typeface="+mj-lt"/>
              </a:rPr>
              <a:t>nhà phát triển</a:t>
            </a:r>
            <a:r xmlns:a="http://schemas.openxmlformats.org/drawingml/2006/main">
              <a:rPr lang="vi" sz="2300">
                <a:solidFill>
                  <a:srgbClr val="111111"/>
                </a:solidFill>
                <a:latin typeface="+mj-lt"/>
              </a:rPr>
              <a:t> </a:t>
            </a:r>
            <a:r xmlns:a="http://schemas.openxmlformats.org/drawingml/2006/main">
              <a:rPr lang="vi" sz="2300">
                <a:solidFill>
                  <a:srgbClr val="111111"/>
                </a:solidFill>
                <a:latin typeface="+mj-lt"/>
              </a:rPr>
              <a:t>Hộp thoại </a:t>
            </a:r>
            <a:r xmlns:a="http://schemas.openxmlformats.org/drawingml/2006/main">
              <a:rPr lang="vi" sz="2300" b="1">
                <a:solidFill>
                  <a:srgbClr val="111111"/>
                </a:solidFill>
                <a:latin typeface="+mj-lt"/>
              </a:rPr>
              <a:t>PowerShell </a:t>
            </a:r>
            <a:r xmlns:a="http://schemas.openxmlformats.org/drawingml/2006/main">
              <a:rPr lang="vi" sz="2300" b="1">
                <a:solidFill>
                  <a:srgbClr val="111111"/>
                </a:solidFill>
                <a:latin typeface="+mj-lt"/>
              </a:rPr>
              <a:t>, </a:t>
            </a:r>
            <a:r xmlns:a="http://schemas.openxmlformats.org/drawingml/2006/main">
              <a:rPr lang="vi" sz="2300">
                <a:solidFill>
                  <a:srgbClr val="111111"/>
                </a:solidFill>
                <a:latin typeface="+mj-lt"/>
              </a:rPr>
              <a:t>thực hiện các lệnh sau để cài đặt gói:</a:t>
            </a:r>
          </a:p>
          <a:p>
            <a:pPr xmlns:a="http://schemas.openxmlformats.org/drawingml/2006/main" marL="514350" indent="-230188">
              <a:lnSpc>
                <a:spcPct val="110000"/>
              </a:lnSpc>
              <a:spcBef>
                <a:spcPts val="1000"/>
              </a:spcBef>
              <a:spcAft>
                <a:spcPts val="300"/>
              </a:spcAft>
              <a:buClr>
                <a:srgbClr val="973735"/>
              </a:buClr>
              <a:buSzPct val="70000"/>
              <a:buFont typeface="Wingdings" panose="05000000000000000000" pitchFamily="2" charset="2"/>
              <a:buChar char="§"/>
              <a:tabLst>
                <a:tab pos="241300" algn="l"/>
              </a:tabLst>
              <a:defRPr/>
            </a:pPr>
            <a:r xmlns:a="http://schemas.openxmlformats.org/drawingml/2006/main">
              <a:rPr lang="vi" sz="2300"/>
              <a:t>gói thêm dotnet Microsoft.EntityFrameworkCore.design</a:t>
            </a:r>
            <a:endParaRPr xmlns:a="http://schemas.openxmlformats.org/drawingml/2006/main" lang="en-US" sz="2300" b="1">
              <a:solidFill>
                <a:srgbClr val="111111"/>
              </a:solidFill>
              <a:latin typeface="+mj-lt"/>
            </a:endParaRPr>
          </a:p>
        </p:txBody>
      </p:sp>
      <p:grpSp>
        <p:nvGrpSpPr>
          <p:cNvPr id="8" name="Group 7">
            <a:extLst>
              <a:ext uri="{FF2B5EF4-FFF2-40B4-BE49-F238E27FC236}">
                <a16:creationId xmlns:a16="http://schemas.microsoft.com/office/drawing/2014/main" id="{ADB6ABA9-3E5B-493B-B8AE-4748C437623D}"/>
              </a:ext>
            </a:extLst>
          </p:cNvPr>
          <p:cNvGrpSpPr/>
          <p:nvPr/>
        </p:nvGrpSpPr>
        <p:grpSpPr>
          <a:xfrm>
            <a:off x="583324" y="1866998"/>
            <a:ext cx="11466786" cy="571309"/>
            <a:chOff x="441434" y="1542518"/>
            <a:chExt cx="11466786" cy="571309"/>
          </a:xfrm>
        </p:grpSpPr>
        <p:pic>
          <p:nvPicPr>
            <p:cNvPr id="6" name="Picture 5">
              <a:extLst>
                <a:ext uri="{FF2B5EF4-FFF2-40B4-BE49-F238E27FC236}">
                  <a16:creationId xmlns:a16="http://schemas.microsoft.com/office/drawing/2014/main" id="{FC579319-22ED-44C8-9723-A49387304EC2}"/>
                </a:ext>
              </a:extLst>
            </p:cNvPr>
            <p:cNvPicPr>
              <a:picLocks noChangeAspect="1"/>
            </p:cNvPicPr>
            <p:nvPr/>
          </p:nvPicPr>
          <p:blipFill>
            <a:blip r:embed="rId3"/>
            <a:stretch>
              <a:fillRect/>
            </a:stretch>
          </p:blipFill>
          <p:spPr>
            <a:xfrm>
              <a:off x="441434" y="1542518"/>
              <a:ext cx="11466786" cy="571309"/>
            </a:xfrm>
            <a:prstGeom prst="rect">
              <a:avLst/>
            </a:prstGeom>
          </p:spPr>
        </p:pic>
        <p:sp>
          <p:nvSpPr>
            <p:cNvPr id="7" name="Rectangle 6">
              <a:extLst>
                <a:ext uri="{FF2B5EF4-FFF2-40B4-BE49-F238E27FC236}">
                  <a16:creationId xmlns:a16="http://schemas.microsoft.com/office/drawing/2014/main" id="{F7EE4789-F432-40C6-B3C9-7675146BD7F9}"/>
                </a:ext>
              </a:extLst>
            </p:cNvPr>
            <p:cNvSpPr/>
            <p:nvPr/>
          </p:nvSpPr>
          <p:spPr>
            <a:xfrm>
              <a:off x="5882700" y="1777496"/>
              <a:ext cx="5951948" cy="33633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TextBox 9">
            <a:extLst>
              <a:ext uri="{FF2B5EF4-FFF2-40B4-BE49-F238E27FC236}">
                <a16:creationId xmlns:a16="http://schemas.microsoft.com/office/drawing/2014/main" id="{36551292-B71A-4485-9368-1980BD85511D}"/>
              </a:ext>
            </a:extLst>
          </p:cNvPr>
          <p:cNvSpPr txBox="1"/>
          <p:nvPr/>
        </p:nvSpPr>
        <p:spPr>
          <a:xfrm>
            <a:off x="141888" y="4627311"/>
            <a:ext cx="11908220" cy="840808"/>
          </a:xfrm>
          <a:prstGeom prst="rect">
            <a:avLst/>
          </a:prstGeom>
          <a:noFill/>
          <a:ln w="15875">
            <a:solidFill>
              <a:srgbClr val="FF0000"/>
            </a:solidFill>
          </a:ln>
        </p:spPr>
        <p:txBody>
          <a:bodyPr wrap="square">
            <a:spAutoFit/>
          </a:bodyPr>
          <a:lstStyle/>
          <a:p>
            <a:pPr xmlns:a="http://schemas.openxmlformats.org/drawingml/2006/main" marL="284162">
              <a:lnSpc>
                <a:spcPct val="110000"/>
              </a:lnSpc>
              <a:spcBef>
                <a:spcPts val="1000"/>
              </a:spcBef>
              <a:spcAft>
                <a:spcPts val="300"/>
              </a:spcAft>
              <a:buClr>
                <a:srgbClr val="973735"/>
              </a:buClr>
              <a:buSzPct val="70000"/>
              <a:tabLst>
                <a:tab pos="241300" algn="l"/>
              </a:tabLst>
              <a:defRPr/>
            </a:pPr>
            <a:r xmlns:a="http://schemas.openxmlformats.org/drawingml/2006/main">
              <a:rPr lang="vi" sz="2300"/>
              <a:t>dotnet ef dbcontext giàn giáo "server =(local); cơ sở dữ liệu = </a:t>
            </a:r>
            <a:r xmlns:a="http://schemas.openxmlformats.org/drawingml/2006/main">
              <a:rPr lang="vi" sz="2300" b="1"/>
              <a:t>MyStore </a:t>
            </a:r>
            <a:r xmlns:a="http://schemas.openxmlformats.org/drawingml/2006/main">
              <a:rPr lang="vi" sz="2300"/>
              <a:t>;uid=sa;pwd=123;" Mô </a:t>
            </a:r>
            <a:r xmlns:a="http://schemas.openxmlformats.org/drawingml/2006/main">
              <a:rPr lang="vi" sz="2300" b="1"/>
              <a:t>hình </a:t>
            </a:r>
            <a:r xmlns:a="http://schemas.openxmlformats.org/drawingml/2006/main">
              <a:rPr lang="vi" sz="2300"/>
              <a:t>Microsoft.EntityFrameworkCore.SqlServer --output-dir</a:t>
            </a:r>
          </a:p>
        </p:txBody>
      </p:sp>
      <p:sp>
        <p:nvSpPr>
          <p:cNvPr id="12" name="TextBox 11">
            <a:extLst>
              <a:ext uri="{FF2B5EF4-FFF2-40B4-BE49-F238E27FC236}">
                <a16:creationId xmlns:a16="http://schemas.microsoft.com/office/drawing/2014/main" id="{2D1CEAC3-A7D3-4D6E-B697-A96968CC294E}"/>
              </a:ext>
            </a:extLst>
          </p:cNvPr>
          <p:cNvSpPr txBox="1"/>
          <p:nvPr/>
        </p:nvSpPr>
        <p:spPr>
          <a:xfrm>
            <a:off x="157655" y="2576015"/>
            <a:ext cx="11004332" cy="451470"/>
          </a:xfrm>
          <a:prstGeom prst="rect">
            <a:avLst/>
          </a:prstGeom>
          <a:noFill/>
        </p:spPr>
        <p:txBody>
          <a:bodyPr wrap="square">
            <a:spAutoFit/>
          </a:bodyPr>
          <a:lstStyle/>
          <a:p>
            <a:pPr xmlns:a="http://schemas.openxmlformats.org/drawingml/2006/main" marL="514350" indent="-230188">
              <a:lnSpc>
                <a:spcPct val="110000"/>
              </a:lnSpc>
              <a:spcBef>
                <a:spcPts val="1000"/>
              </a:spcBef>
              <a:spcAft>
                <a:spcPts val="300"/>
              </a:spcAft>
              <a:buClr>
                <a:srgbClr val="973735"/>
              </a:buClr>
              <a:buSzPct val="70000"/>
              <a:buFont typeface="Wingdings" panose="05000000000000000000" pitchFamily="2" charset="2"/>
              <a:buChar char="§"/>
              <a:tabLst>
                <a:tab pos="241300" algn="l"/>
              </a:tabLst>
              <a:defRPr/>
            </a:pPr>
            <a:r xmlns:a="http://schemas.openxmlformats.org/drawingml/2006/main">
              <a:rPr lang="vi" sz="2300"/>
              <a:t>gói thêm dotnet Microsoft.EntityFrameworkCore.SqlServer</a:t>
            </a:r>
          </a:p>
        </p:txBody>
      </p:sp>
      <p:grpSp>
        <p:nvGrpSpPr>
          <p:cNvPr id="16" name="Group 15">
            <a:extLst>
              <a:ext uri="{FF2B5EF4-FFF2-40B4-BE49-F238E27FC236}">
                <a16:creationId xmlns:a16="http://schemas.microsoft.com/office/drawing/2014/main" id="{1C7CD119-1F27-4C16-AC9C-D55E123EB8A0}"/>
              </a:ext>
            </a:extLst>
          </p:cNvPr>
          <p:cNvGrpSpPr/>
          <p:nvPr/>
        </p:nvGrpSpPr>
        <p:grpSpPr>
          <a:xfrm>
            <a:off x="583324" y="3160942"/>
            <a:ext cx="11440506" cy="438715"/>
            <a:chOff x="583324" y="2923412"/>
            <a:chExt cx="11440506" cy="438715"/>
          </a:xfrm>
        </p:grpSpPr>
        <p:pic>
          <p:nvPicPr>
            <p:cNvPr id="14" name="Picture 13">
              <a:extLst>
                <a:ext uri="{FF2B5EF4-FFF2-40B4-BE49-F238E27FC236}">
                  <a16:creationId xmlns:a16="http://schemas.microsoft.com/office/drawing/2014/main" id="{55C687D2-7659-4700-838D-64FA4D09A150}"/>
                </a:ext>
              </a:extLst>
            </p:cNvPr>
            <p:cNvPicPr>
              <a:picLocks noChangeAspect="1"/>
            </p:cNvPicPr>
            <p:nvPr/>
          </p:nvPicPr>
          <p:blipFill>
            <a:blip r:embed="rId4"/>
            <a:stretch>
              <a:fillRect/>
            </a:stretch>
          </p:blipFill>
          <p:spPr>
            <a:xfrm>
              <a:off x="583324" y="2923412"/>
              <a:ext cx="11430000" cy="438715"/>
            </a:xfrm>
            <a:prstGeom prst="rect">
              <a:avLst/>
            </a:prstGeom>
          </p:spPr>
        </p:pic>
        <p:sp>
          <p:nvSpPr>
            <p:cNvPr id="15" name="Rectangle 14">
              <a:extLst>
                <a:ext uri="{FF2B5EF4-FFF2-40B4-BE49-F238E27FC236}">
                  <a16:creationId xmlns:a16="http://schemas.microsoft.com/office/drawing/2014/main" id="{49C7C58F-378D-4233-9B75-02C0937E7D0B}"/>
                </a:ext>
              </a:extLst>
            </p:cNvPr>
            <p:cNvSpPr/>
            <p:nvPr/>
          </p:nvSpPr>
          <p:spPr>
            <a:xfrm>
              <a:off x="5825696" y="2953203"/>
              <a:ext cx="6198134" cy="38790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TextBox 16">
            <a:extLst>
              <a:ext uri="{FF2B5EF4-FFF2-40B4-BE49-F238E27FC236}">
                <a16:creationId xmlns:a16="http://schemas.microsoft.com/office/drawing/2014/main" id="{9B4613F7-B04C-468F-9FC4-9CBF7494F910}"/>
              </a:ext>
            </a:extLst>
          </p:cNvPr>
          <p:cNvSpPr txBox="1"/>
          <p:nvPr/>
        </p:nvSpPr>
        <p:spPr>
          <a:xfrm>
            <a:off x="78827" y="4004059"/>
            <a:ext cx="12034345" cy="446276"/>
          </a:xfrm>
          <a:prstGeom prst="rect">
            <a:avLst/>
          </a:prstGeom>
          <a:noFill/>
        </p:spPr>
        <p:txBody>
          <a:bodyPr wrap="square">
            <a:spAutoFit/>
          </a:bodyPr>
          <a:lstStyle/>
          <a:p>
            <a:pPr xmlns:a="http://schemas.openxmlformats.org/drawingml/2006/main">
              <a:spcBef>
                <a:spcPts val="1000"/>
              </a:spcBef>
              <a:buClr>
                <a:srgbClr val="973735"/>
              </a:buClr>
              <a:buSzPct val="50000"/>
              <a:tabLst>
                <a:tab pos="241300" algn="l"/>
              </a:tabLst>
              <a:defRPr/>
            </a:pPr>
            <a:r xmlns:a="http://schemas.openxmlformats.org/drawingml/2006/main">
              <a:rPr lang="vi" sz="2300">
                <a:solidFill>
                  <a:srgbClr val="111111"/>
                </a:solidFill>
                <a:latin typeface="+mj-lt"/>
              </a:rPr>
              <a:t>3.Về </a:t>
            </a:r>
            <a:r xmlns:a="http://schemas.openxmlformats.org/drawingml/2006/main">
              <a:rPr lang="vi" sz="2300" b="1">
                <a:solidFill>
                  <a:srgbClr val="111111"/>
                </a:solidFill>
                <a:latin typeface="+mj-lt"/>
              </a:rPr>
              <a:t>nhà phát triển</a:t>
            </a:r>
            <a:r xmlns:a="http://schemas.openxmlformats.org/drawingml/2006/main">
              <a:rPr lang="vi" sz="2300">
                <a:solidFill>
                  <a:srgbClr val="111111"/>
                </a:solidFill>
                <a:latin typeface="+mj-lt"/>
              </a:rPr>
              <a:t> </a:t>
            </a:r>
            <a:r xmlns:a="http://schemas.openxmlformats.org/drawingml/2006/main">
              <a:rPr lang="vi" sz="2300">
                <a:solidFill>
                  <a:srgbClr val="111111"/>
                </a:solidFill>
                <a:latin typeface="+mj-lt"/>
              </a:rPr>
              <a:t>Hộp thoại </a:t>
            </a:r>
            <a:r xmlns:a="http://schemas.openxmlformats.org/drawingml/2006/main">
              <a:rPr lang="vi" sz="2300" b="1">
                <a:solidFill>
                  <a:srgbClr val="111111"/>
                </a:solidFill>
                <a:latin typeface="+mj-lt"/>
              </a:rPr>
              <a:t>PowerShell </a:t>
            </a:r>
            <a:r xmlns:a="http://schemas.openxmlformats.org/drawingml/2006/main">
              <a:rPr lang="vi" sz="2300" b="1">
                <a:solidFill>
                  <a:srgbClr val="111111"/>
                </a:solidFill>
                <a:latin typeface="+mj-lt"/>
              </a:rPr>
              <a:t>, </a:t>
            </a:r>
            <a:r xmlns:a="http://schemas.openxmlformats.org/drawingml/2006/main">
              <a:rPr lang="vi" sz="2300">
                <a:solidFill>
                  <a:srgbClr val="111111"/>
                </a:solidFill>
                <a:latin typeface="+mj-lt"/>
              </a:rPr>
              <a:t>thực hiện các lệnh sau để tạo mô hình:</a:t>
            </a:r>
          </a:p>
        </p:txBody>
      </p:sp>
    </p:spTree>
    <p:extLst>
      <p:ext uri="{BB962C8B-B14F-4D97-AF65-F5344CB8AC3E}">
        <p14:creationId xmlns:p14="http://schemas.microsoft.com/office/powerpoint/2010/main" val="55539986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38</a:t>
            </a:fld>
            <a:endParaRPr lang="en-US" dirty="0"/>
          </a:p>
        </p:txBody>
      </p:sp>
      <p:pic>
        <p:nvPicPr>
          <p:cNvPr id="25" name="Picture 24">
            <a:extLst>
              <a:ext uri="{FF2B5EF4-FFF2-40B4-BE49-F238E27FC236}">
                <a16:creationId xmlns:a16="http://schemas.microsoft.com/office/drawing/2014/main" id="{5A723B5D-4A2B-4894-8811-9FBFC4211DD6}"/>
              </a:ext>
            </a:extLst>
          </p:cNvPr>
          <p:cNvPicPr>
            <a:picLocks noChangeAspect="1"/>
          </p:cNvPicPr>
          <p:nvPr/>
        </p:nvPicPr>
        <p:blipFill>
          <a:blip r:embed="rId3"/>
          <a:stretch>
            <a:fillRect/>
          </a:stretch>
        </p:blipFill>
        <p:spPr>
          <a:xfrm>
            <a:off x="4521000" y="635107"/>
            <a:ext cx="7462350" cy="3251750"/>
          </a:xfrm>
          <a:prstGeom prst="rect">
            <a:avLst/>
          </a:prstGeom>
        </p:spPr>
      </p:pic>
      <p:pic>
        <p:nvPicPr>
          <p:cNvPr id="6" name="Picture 5">
            <a:extLst>
              <a:ext uri="{FF2B5EF4-FFF2-40B4-BE49-F238E27FC236}">
                <a16:creationId xmlns:a16="http://schemas.microsoft.com/office/drawing/2014/main" id="{19B51308-FE31-43B5-A389-91049C3E19C3}"/>
              </a:ext>
            </a:extLst>
          </p:cNvPr>
          <p:cNvPicPr>
            <a:picLocks noChangeAspect="1"/>
          </p:cNvPicPr>
          <p:nvPr/>
        </p:nvPicPr>
        <p:blipFill>
          <a:blip r:embed="rId4"/>
          <a:stretch>
            <a:fillRect/>
          </a:stretch>
        </p:blipFill>
        <p:spPr>
          <a:xfrm>
            <a:off x="6221835" y="4233553"/>
            <a:ext cx="5903324" cy="2104185"/>
          </a:xfrm>
          <a:prstGeom prst="rect">
            <a:avLst/>
          </a:prstGeom>
        </p:spPr>
      </p:pic>
      <p:pic>
        <p:nvPicPr>
          <p:cNvPr id="7" name="Picture 6">
            <a:extLst>
              <a:ext uri="{FF2B5EF4-FFF2-40B4-BE49-F238E27FC236}">
                <a16:creationId xmlns:a16="http://schemas.microsoft.com/office/drawing/2014/main" id="{D45FADB2-9B19-447A-A5C8-08C259E4985B}"/>
              </a:ext>
            </a:extLst>
          </p:cNvPr>
          <p:cNvPicPr>
            <a:picLocks noChangeAspect="1"/>
          </p:cNvPicPr>
          <p:nvPr/>
        </p:nvPicPr>
        <p:blipFill>
          <a:blip r:embed="rId5"/>
          <a:stretch>
            <a:fillRect/>
          </a:stretch>
        </p:blipFill>
        <p:spPr>
          <a:xfrm>
            <a:off x="177989" y="4233553"/>
            <a:ext cx="5171777" cy="2200756"/>
          </a:xfrm>
          <a:prstGeom prst="rect">
            <a:avLst/>
          </a:prstGeom>
        </p:spPr>
      </p:pic>
      <p:grpSp>
        <p:nvGrpSpPr>
          <p:cNvPr id="2" name="Group 1">
            <a:extLst>
              <a:ext uri="{FF2B5EF4-FFF2-40B4-BE49-F238E27FC236}">
                <a16:creationId xmlns:a16="http://schemas.microsoft.com/office/drawing/2014/main" id="{DC0F2A80-10F6-4F88-A3A4-5387F48E5AEC}"/>
              </a:ext>
            </a:extLst>
          </p:cNvPr>
          <p:cNvGrpSpPr/>
          <p:nvPr/>
        </p:nvGrpSpPr>
        <p:grpSpPr>
          <a:xfrm>
            <a:off x="287174" y="737484"/>
            <a:ext cx="3864412" cy="3390873"/>
            <a:chOff x="287174" y="737484"/>
            <a:chExt cx="3864412" cy="3390873"/>
          </a:xfrm>
        </p:grpSpPr>
        <p:pic>
          <p:nvPicPr>
            <p:cNvPr id="9" name="Picture 8">
              <a:extLst>
                <a:ext uri="{FF2B5EF4-FFF2-40B4-BE49-F238E27FC236}">
                  <a16:creationId xmlns:a16="http://schemas.microsoft.com/office/drawing/2014/main" id="{755B4C4D-7A37-4C4E-BF2F-F0CB2B47BF59}"/>
                </a:ext>
              </a:extLst>
            </p:cNvPr>
            <p:cNvPicPr>
              <a:picLocks noChangeAspect="1"/>
            </p:cNvPicPr>
            <p:nvPr/>
          </p:nvPicPr>
          <p:blipFill>
            <a:blip r:embed="rId6"/>
            <a:stretch>
              <a:fillRect/>
            </a:stretch>
          </p:blipFill>
          <p:spPr>
            <a:xfrm>
              <a:off x="287174" y="737484"/>
              <a:ext cx="3864412" cy="3390873"/>
            </a:xfrm>
            <a:prstGeom prst="rect">
              <a:avLst/>
            </a:prstGeom>
            <a:ln>
              <a:noFill/>
            </a:ln>
          </p:spPr>
        </p:pic>
        <p:sp>
          <p:nvSpPr>
            <p:cNvPr id="10" name="Rectangle 9">
              <a:extLst>
                <a:ext uri="{FF2B5EF4-FFF2-40B4-BE49-F238E27FC236}">
                  <a16:creationId xmlns:a16="http://schemas.microsoft.com/office/drawing/2014/main" id="{42441180-8C41-495F-9F7E-E9067CC645DD}"/>
                </a:ext>
              </a:extLst>
            </p:cNvPr>
            <p:cNvSpPr/>
            <p:nvPr/>
          </p:nvSpPr>
          <p:spPr>
            <a:xfrm>
              <a:off x="555903" y="3041096"/>
              <a:ext cx="1756370" cy="79518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1" name="Straight Arrow Connector 10">
            <a:extLst>
              <a:ext uri="{FF2B5EF4-FFF2-40B4-BE49-F238E27FC236}">
                <a16:creationId xmlns:a16="http://schemas.microsoft.com/office/drawing/2014/main" id="{147E65D9-05BB-4283-8E38-81905E62912D}"/>
              </a:ext>
            </a:extLst>
          </p:cNvPr>
          <p:cNvCxnSpPr>
            <a:cxnSpLocks/>
          </p:cNvCxnSpPr>
          <p:nvPr/>
        </p:nvCxnSpPr>
        <p:spPr>
          <a:xfrm flipH="1">
            <a:off x="3778467" y="3310759"/>
            <a:ext cx="1865588" cy="1082565"/>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6B1A5112-AE80-4AE2-9A0C-D5C6CB1E25DE}"/>
              </a:ext>
            </a:extLst>
          </p:cNvPr>
          <p:cNvCxnSpPr>
            <a:cxnSpLocks/>
          </p:cNvCxnSpPr>
          <p:nvPr/>
        </p:nvCxnSpPr>
        <p:spPr>
          <a:xfrm>
            <a:off x="7598979" y="3142593"/>
            <a:ext cx="1418897" cy="1090960"/>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3595543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39</a:t>
            </a:fld>
            <a:endParaRPr lang="en-US" dirty="0"/>
          </a:p>
        </p:txBody>
      </p:sp>
      <p:sp>
        <p:nvSpPr>
          <p:cNvPr id="15" name="TextBox 14">
            <a:extLst>
              <a:ext uri="{FF2B5EF4-FFF2-40B4-BE49-F238E27FC236}">
                <a16:creationId xmlns:a16="http://schemas.microsoft.com/office/drawing/2014/main" id="{550799F6-0BF1-4500-8FF9-EFF2AE831426}"/>
              </a:ext>
            </a:extLst>
          </p:cNvPr>
          <p:cNvSpPr txBox="1"/>
          <p:nvPr/>
        </p:nvSpPr>
        <p:spPr>
          <a:xfrm>
            <a:off x="372377" y="596282"/>
            <a:ext cx="8313683" cy="451470"/>
          </a:xfrm>
          <a:prstGeom prst="rect">
            <a:avLst/>
          </a:prstGeom>
          <a:noFill/>
        </p:spPr>
        <p:txBody>
          <a:bodyPr wrap="square">
            <a:spAutoFit/>
          </a:bodyPr>
          <a:lstStyle/>
          <a:p>
            <a:pPr xmlns:a="http://schemas.openxmlformats.org/drawingml/2006/main" marL="342900" indent="-342900" algn="just">
              <a:lnSpc>
                <a:spcPct val="110000"/>
              </a:lnSpc>
              <a:spcBef>
                <a:spcPts val="1200"/>
              </a:spcBef>
              <a:spcAft>
                <a:spcPts val="1200"/>
              </a:spcAft>
              <a:buClr>
                <a:srgbClr val="973735"/>
              </a:buClr>
              <a:buSzPct val="50000"/>
              <a:buFont typeface="Wingdings" pitchFamily="2" charset="2"/>
              <a:buChar char="u"/>
              <a:tabLst>
                <a:tab pos="241300" algn="l"/>
              </a:tabLst>
              <a:defRPr/>
            </a:pPr>
            <a:r xmlns:a="http://schemas.openxmlformats.org/drawingml/2006/main">
              <a:rPr lang="vi" sz="2300" b="1">
                <a:solidFill>
                  <a:srgbClr val="111111"/>
                </a:solidFill>
                <a:latin typeface="+mj-lt"/>
              </a:rPr>
              <a:t>Lớp MyStoreConext</a:t>
            </a:r>
          </a:p>
        </p:txBody>
      </p:sp>
      <p:grpSp>
        <p:nvGrpSpPr>
          <p:cNvPr id="13" name="Group 12">
            <a:extLst>
              <a:ext uri="{FF2B5EF4-FFF2-40B4-BE49-F238E27FC236}">
                <a16:creationId xmlns:a16="http://schemas.microsoft.com/office/drawing/2014/main" id="{F62577A0-F43D-4F49-B020-49DA50EC7EEF}"/>
              </a:ext>
            </a:extLst>
          </p:cNvPr>
          <p:cNvGrpSpPr/>
          <p:nvPr/>
        </p:nvGrpSpPr>
        <p:grpSpPr>
          <a:xfrm>
            <a:off x="0" y="1517665"/>
            <a:ext cx="9301655" cy="4504763"/>
            <a:chOff x="950406" y="1223825"/>
            <a:chExt cx="10291187" cy="4788722"/>
          </a:xfrm>
        </p:grpSpPr>
        <p:pic>
          <p:nvPicPr>
            <p:cNvPr id="8" name="Picture 7">
              <a:extLst>
                <a:ext uri="{FF2B5EF4-FFF2-40B4-BE49-F238E27FC236}">
                  <a16:creationId xmlns:a16="http://schemas.microsoft.com/office/drawing/2014/main" id="{044038FE-9E51-445B-ABE2-C6358DFA9243}"/>
                </a:ext>
              </a:extLst>
            </p:cNvPr>
            <p:cNvPicPr>
              <a:picLocks noChangeAspect="1"/>
            </p:cNvPicPr>
            <p:nvPr/>
          </p:nvPicPr>
          <p:blipFill>
            <a:blip r:embed="rId3"/>
            <a:stretch>
              <a:fillRect/>
            </a:stretch>
          </p:blipFill>
          <p:spPr>
            <a:xfrm>
              <a:off x="950406" y="1223825"/>
              <a:ext cx="10291187" cy="4788722"/>
            </a:xfrm>
            <a:prstGeom prst="rect">
              <a:avLst/>
            </a:prstGeom>
          </p:spPr>
        </p:pic>
        <p:sp>
          <p:nvSpPr>
            <p:cNvPr id="16" name="Rectangle 15">
              <a:extLst>
                <a:ext uri="{FF2B5EF4-FFF2-40B4-BE49-F238E27FC236}">
                  <a16:creationId xmlns:a16="http://schemas.microsoft.com/office/drawing/2014/main" id="{C730CEC2-5C49-4BF6-8A39-0B769E5EDBE1}"/>
                </a:ext>
              </a:extLst>
            </p:cNvPr>
            <p:cNvSpPr/>
            <p:nvPr/>
          </p:nvSpPr>
          <p:spPr>
            <a:xfrm>
              <a:off x="1331615" y="1937510"/>
              <a:ext cx="6067668" cy="521911"/>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DAB913C3-5017-4D5C-AB9E-77349F9B4469}"/>
                </a:ext>
              </a:extLst>
            </p:cNvPr>
            <p:cNvSpPr/>
            <p:nvPr/>
          </p:nvSpPr>
          <p:spPr>
            <a:xfrm>
              <a:off x="1502979" y="4186725"/>
              <a:ext cx="7609490" cy="1783782"/>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1" name="Picture 20">
            <a:extLst>
              <a:ext uri="{FF2B5EF4-FFF2-40B4-BE49-F238E27FC236}">
                <a16:creationId xmlns:a16="http://schemas.microsoft.com/office/drawing/2014/main" id="{32693AD5-D996-4440-9DDD-F63E73A027AA}"/>
              </a:ext>
            </a:extLst>
          </p:cNvPr>
          <p:cNvPicPr>
            <a:picLocks noChangeAspect="1"/>
          </p:cNvPicPr>
          <p:nvPr/>
        </p:nvPicPr>
        <p:blipFill>
          <a:blip r:embed="rId4"/>
          <a:stretch>
            <a:fillRect/>
          </a:stretch>
        </p:blipFill>
        <p:spPr>
          <a:xfrm>
            <a:off x="9307735" y="1517665"/>
            <a:ext cx="2884265" cy="3134166"/>
          </a:xfrm>
          <a:prstGeom prst="rect">
            <a:avLst/>
          </a:prstGeom>
        </p:spPr>
      </p:pic>
    </p:spTree>
    <p:extLst>
      <p:ext uri="{BB962C8B-B14F-4D97-AF65-F5344CB8AC3E}">
        <p14:creationId xmlns:p14="http://schemas.microsoft.com/office/powerpoint/2010/main" val="9528606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23D4C067-544C-48BA-89F4-9069974CD1E9}"/>
              </a:ext>
            </a:extLst>
          </p:cNvPr>
          <p:cNvSpPr>
            <a:spLocks noGrp="1"/>
          </p:cNvSpPr>
          <p:nvPr>
            <p:ph type="sldNum" sz="quarter" idx="12"/>
          </p:nvPr>
        </p:nvSpPr>
        <p:spPr/>
        <p:txBody>
          <a:bodyPr/>
          <a:lstStyle/>
          <a:p>
            <a:fld id="{CC0149FD-98BB-4821-915B-09C9BFE4B727}" type="slidenum">
              <a:rPr lang="en-US" smtClean="0"/>
              <a:pPr/>
              <a:t>4</a:t>
            </a:fld>
            <a:endParaRPr lang="en-US" dirty="0"/>
          </a:p>
        </p:txBody>
      </p:sp>
      <p:sp>
        <p:nvSpPr>
          <p:cNvPr id="7" name="TextBox 6">
            <a:extLst>
              <a:ext uri="{FF2B5EF4-FFF2-40B4-BE49-F238E27FC236}">
                <a16:creationId xmlns:a16="http://schemas.microsoft.com/office/drawing/2014/main" id="{5DD9A697-2F81-4AEF-8F92-C01E3C2E7B2E}"/>
              </a:ext>
            </a:extLst>
          </p:cNvPr>
          <p:cNvSpPr txBox="1"/>
          <p:nvPr/>
        </p:nvSpPr>
        <p:spPr>
          <a:xfrm>
            <a:off x="304801" y="661416"/>
            <a:ext cx="10342178" cy="646331"/>
          </a:xfrm>
          <a:prstGeom prst="rect">
            <a:avLst/>
          </a:prstGeom>
          <a:noFill/>
        </p:spPr>
        <p:txBody>
          <a:bodyPr wrap="square">
            <a:spAutoFit/>
          </a:bodyPr>
          <a:lstStyle/>
          <a:p>
            <a:pPr xmlns:a="http://schemas.openxmlformats.org/drawingml/2006/main" lvl="0">
              <a:lnSpc>
                <a:spcPct val="90000"/>
              </a:lnSpc>
              <a:buClr>
                <a:schemeClr val="dk1"/>
              </a:buClr>
              <a:buSzPts val="4000"/>
            </a:pPr>
            <a:r xmlns:a="http://schemas.openxmlformats.org/drawingml/2006/main">
              <a:rPr lang="vi" sz="4000" b="1" dirty="0" smtClean="0">
                <a:solidFill>
                  <a:schemeClr val="dk1"/>
                </a:solidFill>
                <a:ea typeface="Arial"/>
                <a:cs typeface="Arial"/>
                <a:sym typeface="Arial"/>
              </a:rPr>
              <a:t>Mẫu cơ sở dữ liệu để trình diễn</a:t>
            </a:r>
            <a:endParaRPr xmlns:a="http://schemas.openxmlformats.org/drawingml/2006/main" lang="en-US" sz="4000" b="1" dirty="0">
              <a:solidFill>
                <a:schemeClr val="dk1"/>
              </a:solidFill>
              <a:ea typeface="Arial"/>
              <a:cs typeface="Arial"/>
              <a:sym typeface="Arial"/>
            </a:endParaRPr>
          </a:p>
        </p:txBody>
      </p:sp>
      <p:sp>
        <p:nvSpPr>
          <p:cNvPr id="9" name="TextBox 8">
            <a:extLst>
              <a:ext uri="{FF2B5EF4-FFF2-40B4-BE49-F238E27FC236}">
                <a16:creationId xmlns:a16="http://schemas.microsoft.com/office/drawing/2014/main" id="{F89BCAB0-F7DD-408D-AFED-CFD0BB30B3CB}"/>
              </a:ext>
            </a:extLst>
          </p:cNvPr>
          <p:cNvSpPr txBox="1"/>
          <p:nvPr/>
        </p:nvSpPr>
        <p:spPr>
          <a:xfrm>
            <a:off x="-63060" y="1201532"/>
            <a:ext cx="12160467" cy="618374"/>
          </a:xfrm>
          <a:prstGeom prst="rect">
            <a:avLst/>
          </a:prstGeom>
          <a:noFill/>
        </p:spPr>
        <p:txBody>
          <a:bodyPr wrap="square">
            <a:spAutoFit/>
          </a:bodyPr>
          <a:lstStyle/>
          <a:p>
            <a:pPr xmlns:a="http://schemas.openxmlformats.org/drawingml/2006/main" marL="342900" indent="-342900" algn="just">
              <a:lnSpc>
                <a:spcPct val="150000"/>
              </a:lnSpc>
              <a:buClr>
                <a:srgbClr val="973735"/>
              </a:buClr>
              <a:buSzPct val="50000"/>
              <a:buFont typeface="Wingdings" pitchFamily="2" charset="2"/>
              <a:buChar char="u"/>
              <a:tabLst>
                <a:tab pos="241300" algn="l"/>
              </a:tabLst>
              <a:defRPr/>
            </a:pPr>
            <a:r xmlns:a="http://schemas.openxmlformats.org/drawingml/2006/main">
              <a:rPr lang="vi" sz="2600" dirty="0" smtClean="0">
                <a:solidFill>
                  <a:srgbClr val="212121"/>
                </a:solidFill>
              </a:rPr>
              <a:t> </a:t>
            </a:r>
            <a:endParaRPr xmlns:a="http://schemas.openxmlformats.org/drawingml/2006/main" lang="en-US" sz="2600" dirty="0">
              <a:solidFill>
                <a:srgbClr val="212121"/>
              </a:solidFill>
            </a:endParaRPr>
          </a:p>
        </p:txBody>
      </p:sp>
      <p:pic>
        <p:nvPicPr>
          <p:cNvPr id="6" name="Google Shape;119;p4"/>
          <p:cNvPicPr preferRelativeResize="0"/>
          <p:nvPr/>
        </p:nvPicPr>
        <p:blipFill rotWithShape="1">
          <a:blip r:embed="rId2">
            <a:alphaModFix/>
          </a:blip>
          <a:srcRect/>
          <a:stretch/>
        </p:blipFill>
        <p:spPr>
          <a:xfrm>
            <a:off x="8876959" y="3703042"/>
            <a:ext cx="2382180" cy="2920760"/>
          </a:xfrm>
          <a:prstGeom prst="rect">
            <a:avLst/>
          </a:prstGeom>
          <a:noFill/>
          <a:ln>
            <a:noFill/>
          </a:ln>
        </p:spPr>
      </p:pic>
      <p:pic>
        <p:nvPicPr>
          <p:cNvPr id="8" name="Google Shape;120;p4"/>
          <p:cNvPicPr preferRelativeResize="0"/>
          <p:nvPr/>
        </p:nvPicPr>
        <p:blipFill rotWithShape="1">
          <a:blip r:embed="rId3">
            <a:alphaModFix/>
          </a:blip>
          <a:srcRect/>
          <a:stretch/>
        </p:blipFill>
        <p:spPr>
          <a:xfrm>
            <a:off x="440606" y="3703042"/>
            <a:ext cx="7419177" cy="2917340"/>
          </a:xfrm>
          <a:prstGeom prst="rect">
            <a:avLst/>
          </a:prstGeom>
          <a:noFill/>
          <a:ln>
            <a:noFill/>
          </a:ln>
        </p:spPr>
      </p:pic>
      <p:pic>
        <p:nvPicPr>
          <p:cNvPr id="10" name="Google Shape;121;p4"/>
          <p:cNvPicPr preferRelativeResize="0"/>
          <p:nvPr/>
        </p:nvPicPr>
        <p:blipFill rotWithShape="1">
          <a:blip r:embed="rId4">
            <a:alphaModFix/>
          </a:blip>
          <a:srcRect/>
          <a:stretch/>
        </p:blipFill>
        <p:spPr>
          <a:xfrm>
            <a:off x="98069" y="1201532"/>
            <a:ext cx="11752367" cy="2480822"/>
          </a:xfrm>
          <a:prstGeom prst="rect">
            <a:avLst/>
          </a:prstGeom>
          <a:noFill/>
          <a:ln>
            <a:noFill/>
          </a:ln>
        </p:spPr>
      </p:pic>
    </p:spTree>
    <p:extLst>
      <p:ext uri="{BB962C8B-B14F-4D97-AF65-F5344CB8AC3E}">
        <p14:creationId xmlns:p14="http://schemas.microsoft.com/office/powerpoint/2010/main" val="24466493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40</a:t>
            </a:fld>
            <a:endParaRPr lang="en-US" dirty="0"/>
          </a:p>
        </p:txBody>
      </p:sp>
      <p:grpSp>
        <p:nvGrpSpPr>
          <p:cNvPr id="6" name="Group 5">
            <a:extLst>
              <a:ext uri="{FF2B5EF4-FFF2-40B4-BE49-F238E27FC236}">
                <a16:creationId xmlns:a16="http://schemas.microsoft.com/office/drawing/2014/main" id="{E100885A-3B03-4C0C-B267-6690B2F704BC}"/>
              </a:ext>
            </a:extLst>
          </p:cNvPr>
          <p:cNvGrpSpPr/>
          <p:nvPr/>
        </p:nvGrpSpPr>
        <p:grpSpPr>
          <a:xfrm>
            <a:off x="1293888" y="928784"/>
            <a:ext cx="8886384" cy="5335382"/>
            <a:chOff x="1293888" y="1023377"/>
            <a:chExt cx="8886384" cy="5335382"/>
          </a:xfrm>
        </p:grpSpPr>
        <p:pic>
          <p:nvPicPr>
            <p:cNvPr id="5" name="Picture 4">
              <a:extLst>
                <a:ext uri="{FF2B5EF4-FFF2-40B4-BE49-F238E27FC236}">
                  <a16:creationId xmlns:a16="http://schemas.microsoft.com/office/drawing/2014/main" id="{9137B4C7-693D-4922-B0D6-22041CF288EF}"/>
                </a:ext>
              </a:extLst>
            </p:cNvPr>
            <p:cNvPicPr>
              <a:picLocks noChangeAspect="1"/>
            </p:cNvPicPr>
            <p:nvPr/>
          </p:nvPicPr>
          <p:blipFill>
            <a:blip r:embed="rId3"/>
            <a:stretch>
              <a:fillRect/>
            </a:stretch>
          </p:blipFill>
          <p:spPr>
            <a:xfrm>
              <a:off x="1293888" y="1023377"/>
              <a:ext cx="8886384" cy="5335382"/>
            </a:xfrm>
            <a:prstGeom prst="rect">
              <a:avLst/>
            </a:prstGeom>
          </p:spPr>
        </p:pic>
        <p:sp>
          <p:nvSpPr>
            <p:cNvPr id="7" name="Rectangle 6">
              <a:extLst>
                <a:ext uri="{FF2B5EF4-FFF2-40B4-BE49-F238E27FC236}">
                  <a16:creationId xmlns:a16="http://schemas.microsoft.com/office/drawing/2014/main" id="{868D4C7B-CF17-4C5E-8834-EC0189033F48}"/>
                </a:ext>
              </a:extLst>
            </p:cNvPr>
            <p:cNvSpPr/>
            <p:nvPr/>
          </p:nvSpPr>
          <p:spPr>
            <a:xfrm>
              <a:off x="2701159" y="2053124"/>
              <a:ext cx="6663558" cy="2708061"/>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71602386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41</a:t>
            </a:fld>
            <a:endParaRPr lang="en-US" dirty="0"/>
          </a:p>
        </p:txBody>
      </p:sp>
      <p:sp>
        <p:nvSpPr>
          <p:cNvPr id="9" name="TextBox 8">
            <a:extLst>
              <a:ext uri="{FF2B5EF4-FFF2-40B4-BE49-F238E27FC236}">
                <a16:creationId xmlns:a16="http://schemas.microsoft.com/office/drawing/2014/main" id="{FC2B7219-8846-4655-BC56-E5935CA35FFF}"/>
              </a:ext>
            </a:extLst>
          </p:cNvPr>
          <p:cNvSpPr txBox="1"/>
          <p:nvPr/>
        </p:nvSpPr>
        <p:spPr>
          <a:xfrm>
            <a:off x="157655" y="644953"/>
            <a:ext cx="12034345" cy="446276"/>
          </a:xfrm>
          <a:prstGeom prst="rect">
            <a:avLst/>
          </a:prstGeom>
          <a:noFill/>
        </p:spPr>
        <p:txBody>
          <a:bodyPr wrap="square">
            <a:spAutoFit/>
          </a:bodyPr>
          <a:lstStyle/>
          <a:p>
            <a:pPr xmlns:a="http://schemas.openxmlformats.org/drawingml/2006/main">
              <a:spcBef>
                <a:spcPts val="1000"/>
              </a:spcBef>
              <a:buClr>
                <a:srgbClr val="973735"/>
              </a:buClr>
              <a:buSzPct val="50000"/>
              <a:tabLst>
                <a:tab pos="241300" algn="l"/>
              </a:tabLst>
              <a:defRPr/>
            </a:pPr>
            <a:r xmlns:a="http://schemas.openxmlformats.org/drawingml/2006/main">
              <a:rPr lang="vi" sz="2300">
                <a:solidFill>
                  <a:srgbClr val="111111"/>
                </a:solidFill>
                <a:latin typeface="+mj-lt"/>
              </a:rPr>
              <a:t>4.Viết code cho </a:t>
            </a:r>
            <a:r xmlns:a="http://schemas.openxmlformats.org/drawingml/2006/main">
              <a:rPr lang="vi" sz="2300" b="1">
                <a:solidFill>
                  <a:srgbClr val="111111"/>
                </a:solidFill>
                <a:latin typeface="+mj-lt"/>
              </a:rPr>
              <a:t>Program.cs </a:t>
            </a:r>
            <a:r xmlns:a="http://schemas.openxmlformats.org/drawingml/2006/main">
              <a:rPr lang="vi" sz="2300">
                <a:solidFill>
                  <a:srgbClr val="111111"/>
                </a:solidFill>
                <a:latin typeface="+mj-lt"/>
              </a:rPr>
              <a:t>rồi chạy project</a:t>
            </a:r>
          </a:p>
        </p:txBody>
      </p:sp>
      <p:pic>
        <p:nvPicPr>
          <p:cNvPr id="11" name="Picture 10">
            <a:extLst>
              <a:ext uri="{FF2B5EF4-FFF2-40B4-BE49-F238E27FC236}">
                <a16:creationId xmlns:a16="http://schemas.microsoft.com/office/drawing/2014/main" id="{7B35F4AB-03C7-4E11-980C-58EB9CB675CA}"/>
              </a:ext>
            </a:extLst>
          </p:cNvPr>
          <p:cNvPicPr>
            <a:picLocks noChangeAspect="1"/>
          </p:cNvPicPr>
          <p:nvPr/>
        </p:nvPicPr>
        <p:blipFill>
          <a:blip r:embed="rId3"/>
          <a:stretch>
            <a:fillRect/>
          </a:stretch>
        </p:blipFill>
        <p:spPr>
          <a:xfrm>
            <a:off x="8479163" y="1372058"/>
            <a:ext cx="3580862" cy="3470870"/>
          </a:xfrm>
          <a:prstGeom prst="rect">
            <a:avLst/>
          </a:prstGeom>
        </p:spPr>
      </p:pic>
      <p:grpSp>
        <p:nvGrpSpPr>
          <p:cNvPr id="22" name="Group 21">
            <a:extLst>
              <a:ext uri="{FF2B5EF4-FFF2-40B4-BE49-F238E27FC236}">
                <a16:creationId xmlns:a16="http://schemas.microsoft.com/office/drawing/2014/main" id="{D33099B6-5384-4653-B7AF-2D0D75E7A361}"/>
              </a:ext>
            </a:extLst>
          </p:cNvPr>
          <p:cNvGrpSpPr/>
          <p:nvPr/>
        </p:nvGrpSpPr>
        <p:grpSpPr>
          <a:xfrm>
            <a:off x="0" y="1210732"/>
            <a:ext cx="8479163" cy="5259457"/>
            <a:chOff x="0" y="1210732"/>
            <a:chExt cx="8479163" cy="5259457"/>
          </a:xfrm>
        </p:grpSpPr>
        <p:pic>
          <p:nvPicPr>
            <p:cNvPr id="14" name="Picture 13">
              <a:extLst>
                <a:ext uri="{FF2B5EF4-FFF2-40B4-BE49-F238E27FC236}">
                  <a16:creationId xmlns:a16="http://schemas.microsoft.com/office/drawing/2014/main" id="{E11C3688-56F3-4E51-A728-92F2C989D731}"/>
                </a:ext>
              </a:extLst>
            </p:cNvPr>
            <p:cNvPicPr>
              <a:picLocks noChangeAspect="1"/>
            </p:cNvPicPr>
            <p:nvPr/>
          </p:nvPicPr>
          <p:blipFill>
            <a:blip r:embed="rId4"/>
            <a:stretch>
              <a:fillRect/>
            </a:stretch>
          </p:blipFill>
          <p:spPr>
            <a:xfrm>
              <a:off x="0" y="1210732"/>
              <a:ext cx="8479163" cy="5259457"/>
            </a:xfrm>
            <a:prstGeom prst="rect">
              <a:avLst/>
            </a:prstGeom>
          </p:spPr>
        </p:pic>
        <p:sp>
          <p:nvSpPr>
            <p:cNvPr id="19" name="Rectangle 18">
              <a:extLst>
                <a:ext uri="{FF2B5EF4-FFF2-40B4-BE49-F238E27FC236}">
                  <a16:creationId xmlns:a16="http://schemas.microsoft.com/office/drawing/2014/main" id="{E8E3D6E1-B112-4916-8FC9-F91A0403DB16}"/>
                </a:ext>
              </a:extLst>
            </p:cNvPr>
            <p:cNvSpPr/>
            <p:nvPr/>
          </p:nvSpPr>
          <p:spPr>
            <a:xfrm>
              <a:off x="971466" y="2833575"/>
              <a:ext cx="4084008" cy="273918"/>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E82E26F8-4904-4696-959D-22ABCB9CC780}"/>
                </a:ext>
              </a:extLst>
            </p:cNvPr>
            <p:cNvSpPr/>
            <p:nvPr/>
          </p:nvSpPr>
          <p:spPr>
            <a:xfrm>
              <a:off x="971466" y="4731636"/>
              <a:ext cx="6291182" cy="273918"/>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ECA37214-92AA-4447-B4E7-C179C7299B64}"/>
                </a:ext>
              </a:extLst>
            </p:cNvPr>
            <p:cNvSpPr/>
            <p:nvPr/>
          </p:nvSpPr>
          <p:spPr>
            <a:xfrm>
              <a:off x="971466" y="3267001"/>
              <a:ext cx="4872285" cy="45720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02457811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42</a:t>
            </a:fld>
            <a:endParaRPr lang="en-US" dirty="0"/>
          </a:p>
        </p:txBody>
      </p:sp>
      <p:sp>
        <p:nvSpPr>
          <p:cNvPr id="9" name="Title 1">
            <a:extLst>
              <a:ext uri="{FF2B5EF4-FFF2-40B4-BE49-F238E27FC236}">
                <a16:creationId xmlns:a16="http://schemas.microsoft.com/office/drawing/2014/main" id="{7C3A6C0E-573D-4DA8-BAED-D0E66A21CDAE}"/>
              </a:ext>
            </a:extLst>
          </p:cNvPr>
          <p:cNvSpPr>
            <a:spLocks noGrp="1"/>
          </p:cNvSpPr>
          <p:nvPr>
            <p:ph type="title"/>
          </p:nvPr>
        </p:nvSpPr>
        <p:spPr>
          <a:xfrm>
            <a:off x="269137" y="647585"/>
            <a:ext cx="11653725" cy="575433"/>
          </a:xfrm>
        </p:spPr>
        <p:txBody>
          <a:bodyPr>
            <a:normAutofit fontScale="90000"/>
          </a:bodyPr>
          <a:lstStyle/>
          <a:p>
            <a:r xmlns:a="http://schemas.openxmlformats.org/drawingml/2006/main">
              <a:rPr lang="vi" sz="4400" b="1">
                <a:latin typeface="+mj-lt"/>
                <a:ea typeface="+mj-ea"/>
                <a:cs typeface="+mj-cs"/>
              </a:rPr>
              <a:t>Kỹ thuật đảo ngược điểm yếu</a:t>
            </a:r>
          </a:p>
        </p:txBody>
      </p:sp>
      <p:sp>
        <p:nvSpPr>
          <p:cNvPr id="6" name="TextBox 5">
            <a:extLst>
              <a:ext uri="{FF2B5EF4-FFF2-40B4-BE49-F238E27FC236}">
                <a16:creationId xmlns:a16="http://schemas.microsoft.com/office/drawing/2014/main" id="{20B3704A-9C5D-4EDA-A0BC-A0B29B5B4A6B}"/>
              </a:ext>
            </a:extLst>
          </p:cNvPr>
          <p:cNvSpPr txBox="1"/>
          <p:nvPr/>
        </p:nvSpPr>
        <p:spPr>
          <a:xfrm>
            <a:off x="-54233" y="1505584"/>
            <a:ext cx="12128937" cy="4616648"/>
          </a:xfrm>
          <a:prstGeom prst="rect">
            <a:avLst/>
          </a:prstGeom>
          <a:noFill/>
        </p:spPr>
        <p:txBody>
          <a:bodyPr wrap="square">
            <a:spAutoFit/>
          </a:bodyPr>
          <a:lstStyle/>
          <a:p>
            <a:pPr xmlns:a="http://schemas.openxmlformats.org/drawingml/2006/main" marL="342900" indent="-342900" algn="just">
              <a:spcBef>
                <a:spcPts val="1200"/>
              </a:spcBef>
              <a:spcAft>
                <a:spcPts val="1200"/>
              </a:spcAft>
              <a:buClr>
                <a:srgbClr val="973735"/>
              </a:buClr>
              <a:buSzPct val="50000"/>
              <a:buFont typeface="Wingdings" pitchFamily="2" charset="2"/>
              <a:buChar char="u"/>
              <a:tabLst>
                <a:tab pos="241300" algn="l"/>
              </a:tabLst>
              <a:defRPr/>
            </a:pPr>
            <a:r xmlns:a="http://schemas.openxmlformats.org/drawingml/2006/main">
              <a:rPr lang="vi" sz="2600">
                <a:solidFill>
                  <a:srgbClr val="111111"/>
                </a:solidFill>
                <a:latin typeface="+mj-lt"/>
              </a:rPr>
              <a:t>Trong trường hợp các bảng tạm thời (được gọi là bảng phiên bản hệ thống) được thêm vào SQL Server, các bảng lịch sử không thể được ánh xạ bằng Entity Framework Core (điều này đã có thể thực hiện được đối với bảng thực tế)</a:t>
            </a:r>
          </a:p>
          <a:p>
            <a:pPr xmlns:a="http://schemas.openxmlformats.org/drawingml/2006/main" marL="342900" indent="-342900" algn="just">
              <a:spcBef>
                <a:spcPts val="1200"/>
              </a:spcBef>
              <a:spcAft>
                <a:spcPts val="1200"/>
              </a:spcAft>
              <a:buClr>
                <a:srgbClr val="973735"/>
              </a:buClr>
              <a:buSzPct val="50000"/>
              <a:buFont typeface="Wingdings" pitchFamily="2" charset="2"/>
              <a:buChar char="u"/>
              <a:tabLst>
                <a:tab pos="241300" algn="l"/>
              </a:tabLst>
              <a:defRPr/>
            </a:pPr>
            <a:r xmlns:a="http://schemas.openxmlformats.org/drawingml/2006/main">
              <a:rPr lang="vi" sz="2600">
                <a:solidFill>
                  <a:srgbClr val="111111"/>
                </a:solidFill>
                <a:latin typeface="+mj-lt"/>
              </a:rPr>
              <a:t>Đối với các chế độ xem cơ sở dữ liệu và các thủ tục được lưu trữ, trái ngược với Entity Framework cổ điển, các lớp và hàm không thể được tạo</a:t>
            </a:r>
          </a:p>
          <a:p>
            <a:pPr xmlns:a="http://schemas.openxmlformats.org/drawingml/2006/main" marL="342900" indent="-342900" algn="just">
              <a:spcBef>
                <a:spcPts val="1200"/>
              </a:spcBef>
              <a:spcAft>
                <a:spcPts val="1200"/>
              </a:spcAft>
              <a:buClr>
                <a:srgbClr val="973735"/>
              </a:buClr>
              <a:buSzPct val="50000"/>
              <a:buFont typeface="Wingdings" pitchFamily="2" charset="2"/>
              <a:buChar char="u"/>
              <a:tabLst>
                <a:tab pos="241300" algn="l"/>
              </a:tabLst>
              <a:defRPr/>
            </a:pPr>
            <a:r xmlns:a="http://schemas.openxmlformats.org/drawingml/2006/main">
              <a:rPr lang="vi" sz="2600">
                <a:solidFill>
                  <a:srgbClr val="111111"/>
                </a:solidFill>
                <a:latin typeface="+mj-lt"/>
              </a:rPr>
              <a:t>Sau khi mô hình đối tượng được tạo bằng các công cụ dòng lệnh Entity Framework Core, chúng tôi không thể cập nhật nó</a:t>
            </a:r>
          </a:p>
          <a:p>
            <a:pPr xmlns:a="http://schemas.openxmlformats.org/drawingml/2006/main" marL="342900" indent="-342900" algn="just">
              <a:spcBef>
                <a:spcPts val="1200"/>
              </a:spcBef>
              <a:spcAft>
                <a:spcPts val="1200"/>
              </a:spcAft>
              <a:buClr>
                <a:srgbClr val="973735"/>
              </a:buClr>
              <a:buSzPct val="50000"/>
              <a:buFont typeface="Wingdings" pitchFamily="2" charset="2"/>
              <a:buChar char="u"/>
              <a:tabLst>
                <a:tab pos="241300" algn="l"/>
              </a:tabLst>
              <a:defRPr/>
            </a:pPr>
            <a:r xmlns:a="http://schemas.openxmlformats.org/drawingml/2006/main">
              <a:rPr lang="vi" sz="2600">
                <a:solidFill>
                  <a:srgbClr val="111111"/>
                </a:solidFill>
                <a:latin typeface="+mj-lt"/>
              </a:rPr>
              <a:t>Lệnh Cập nhật mô hình từ cơ sở dữ liệu có sẵn cho phương pháp tiếp cận Cơ sở dữ liệu đầu tiên hiện chưa được triển khai</a:t>
            </a:r>
          </a:p>
        </p:txBody>
      </p:sp>
    </p:spTree>
    <p:extLst>
      <p:ext uri="{BB962C8B-B14F-4D97-AF65-F5344CB8AC3E}">
        <p14:creationId xmlns:p14="http://schemas.microsoft.com/office/powerpoint/2010/main" val="130076540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43</a:t>
            </a:fld>
            <a:endParaRPr lang="en-US" dirty="0"/>
          </a:p>
        </p:txBody>
      </p:sp>
      <p:sp>
        <p:nvSpPr>
          <p:cNvPr id="13" name="TextBox 12">
            <a:extLst>
              <a:ext uri="{FF2B5EF4-FFF2-40B4-BE49-F238E27FC236}">
                <a16:creationId xmlns:a16="http://schemas.microsoft.com/office/drawing/2014/main" id="{794B0636-141A-48F4-9618-4F89090694F3}"/>
              </a:ext>
            </a:extLst>
          </p:cNvPr>
          <p:cNvSpPr txBox="1"/>
          <p:nvPr/>
        </p:nvSpPr>
        <p:spPr>
          <a:xfrm>
            <a:off x="-48237" y="1552945"/>
            <a:ext cx="12228045" cy="4616648"/>
          </a:xfrm>
          <a:prstGeom prst="rect">
            <a:avLst/>
          </a:prstGeom>
          <a:noFill/>
        </p:spPr>
        <p:txBody>
          <a:bodyPr wrap="square">
            <a:spAutoFit/>
          </a:bodyPr>
          <a:lstStyle/>
          <a:p>
            <a:pPr xmlns:a="http://schemas.openxmlformats.org/drawingml/2006/main" marL="342900" indent="-342900" algn="just">
              <a:spcBef>
                <a:spcPts val="1200"/>
              </a:spcBef>
              <a:spcAft>
                <a:spcPts val="1200"/>
              </a:spcAft>
              <a:buClr>
                <a:srgbClr val="973735"/>
              </a:buClr>
              <a:buSzPct val="50000"/>
              <a:buFont typeface="Wingdings" pitchFamily="2" charset="2"/>
              <a:buChar char="u"/>
              <a:tabLst>
                <a:tab pos="241300" algn="l"/>
              </a:tabLst>
              <a:defRPr/>
            </a:pPr>
            <a:r xmlns:a="http://schemas.openxmlformats.org/drawingml/2006/main">
              <a:rPr lang="vi" sz="2600">
                <a:solidFill>
                  <a:srgbClr val="111111"/>
                </a:solidFill>
                <a:latin typeface="+mj-lt"/>
              </a:rPr>
              <a:t>Kỹ thuật chuyển tiếp có sẵn trong Entity Framework cổ điển ở hai biến thể: </a:t>
            </a:r>
            <a:r xmlns:a="http://schemas.openxmlformats.org/drawingml/2006/main">
              <a:rPr lang="vi" sz="2600" b="1">
                <a:solidFill>
                  <a:srgbClr val="111111"/>
                </a:solidFill>
                <a:latin typeface="+mj-lt"/>
              </a:rPr>
              <a:t>Model First </a:t>
            </a:r>
            <a:r xmlns:a="http://schemas.openxmlformats.org/drawingml/2006/main">
              <a:rPr lang="vi" sz="2600">
                <a:solidFill>
                  <a:srgbClr val="111111"/>
                </a:solidFill>
                <a:latin typeface="+mj-lt"/>
              </a:rPr>
              <a:t>và </a:t>
            </a:r>
            <a:r xmlns:a="http://schemas.openxmlformats.org/drawingml/2006/main">
              <a:rPr lang="vi" sz="2600" b="1">
                <a:solidFill>
                  <a:srgbClr val="111111"/>
                </a:solidFill>
                <a:latin typeface="+mj-lt"/>
              </a:rPr>
              <a:t>Code First</a:t>
            </a:r>
          </a:p>
          <a:p>
            <a:pPr xmlns:a="http://schemas.openxmlformats.org/drawingml/2006/main" marL="342900" indent="-342900" algn="just">
              <a:spcBef>
                <a:spcPts val="1200"/>
              </a:spcBef>
              <a:spcAft>
                <a:spcPts val="1200"/>
              </a:spcAft>
              <a:buClr>
                <a:srgbClr val="973735"/>
              </a:buClr>
              <a:buSzPct val="50000"/>
              <a:buFont typeface="Wingdings" pitchFamily="2" charset="2"/>
              <a:buChar char="u"/>
              <a:tabLst>
                <a:tab pos="241300" algn="l"/>
              </a:tabLst>
              <a:defRPr/>
            </a:pPr>
            <a:r xmlns:a="http://schemas.openxmlformats.org/drawingml/2006/main">
              <a:rPr lang="vi" sz="2600">
                <a:solidFill>
                  <a:srgbClr val="111111"/>
                </a:solidFill>
                <a:latin typeface="+mj-lt"/>
              </a:rPr>
              <a:t>Trong Model First, chúng tôi tạo một mô hình dữ liệu thực thể (EDM) bằng đồ họa để tạo lược đồ cơ sở dữ liệu và các lớp .NET</a:t>
            </a:r>
          </a:p>
          <a:p>
            <a:pPr xmlns:a="http://schemas.openxmlformats.org/drawingml/2006/main" marL="342900" indent="-342900" algn="just">
              <a:spcBef>
                <a:spcPts val="1200"/>
              </a:spcBef>
              <a:spcAft>
                <a:spcPts val="1200"/>
              </a:spcAft>
              <a:buClr>
                <a:srgbClr val="973735"/>
              </a:buClr>
              <a:buSzPct val="50000"/>
              <a:buFont typeface="Wingdings" pitchFamily="2" charset="2"/>
              <a:buChar char="u"/>
              <a:tabLst>
                <a:tab pos="241300" algn="l"/>
              </a:tabLst>
              <a:defRPr/>
            </a:pPr>
            <a:r xmlns:a="http://schemas.openxmlformats.org/drawingml/2006/main">
              <a:rPr lang="vi" sz="2600">
                <a:solidFill>
                  <a:srgbClr val="111111"/>
                </a:solidFill>
                <a:latin typeface="+mj-lt"/>
              </a:rPr>
              <a:t>Trong Code First, chúng ta viết các lớp trực tiếp, từ đó tạo ra lược đồ cơ sở dữ liệu</a:t>
            </a:r>
          </a:p>
          <a:p>
            <a:pPr xmlns:a="http://schemas.openxmlformats.org/drawingml/2006/main" marL="342900" indent="-342900" algn="just">
              <a:spcBef>
                <a:spcPts val="1200"/>
              </a:spcBef>
              <a:spcAft>
                <a:spcPts val="1200"/>
              </a:spcAft>
              <a:buClr>
                <a:srgbClr val="973735"/>
              </a:buClr>
              <a:buSzPct val="50000"/>
              <a:buFont typeface="Wingdings" pitchFamily="2" charset="2"/>
              <a:buChar char="u"/>
              <a:tabLst>
                <a:tab pos="241300" algn="l"/>
              </a:tabLst>
              <a:defRPr/>
            </a:pPr>
            <a:r xmlns:a="http://schemas.openxmlformats.org/drawingml/2006/main">
              <a:rPr lang="vi" sz="2600">
                <a:solidFill>
                  <a:srgbClr val="111111"/>
                </a:solidFill>
                <a:latin typeface="+mj-lt"/>
              </a:rPr>
              <a:t>EDM là vô hình. Trong Entity Framework Core được thiết kế lại, </a:t>
            </a:r>
            <a:r xmlns:a="http://schemas.openxmlformats.org/drawingml/2006/main">
              <a:rPr lang="vi" sz="2600" i="1">
                <a:solidFill>
                  <a:srgbClr val="111111"/>
                </a:solidFill>
                <a:latin typeface="+mj-lt"/>
              </a:rPr>
              <a:t>chỉ có cách tiếp cận thứ hai </a:t>
            </a:r>
            <a:r xmlns:a="http://schemas.openxmlformats.org/drawingml/2006/main">
              <a:rPr lang="vi" sz="2600">
                <a:solidFill>
                  <a:srgbClr val="111111"/>
                </a:solidFill>
                <a:latin typeface="+mj-lt"/>
              </a:rPr>
              <a:t>, tuy nhiên </a:t>
            </a:r>
            <a:r xmlns:a="http://schemas.openxmlformats.org/drawingml/2006/main">
              <a:rPr lang="vi" sz="2600" i="1">
                <a:solidFill>
                  <a:srgbClr val="111111"/>
                </a:solidFill>
                <a:latin typeface="+mj-lt"/>
              </a:rPr>
              <a:t>không được gọi là Code First </a:t>
            </a:r>
            <a:r xmlns:a="http://schemas.openxmlformats.org/drawingml/2006/main">
              <a:rPr lang="vi" sz="2600">
                <a:solidFill>
                  <a:srgbClr val="111111"/>
                </a:solidFill>
                <a:latin typeface="+mj-lt"/>
              </a:rPr>
              <a:t>mà là </a:t>
            </a:r>
            <a:r xmlns:a="http://schemas.openxmlformats.org/drawingml/2006/main">
              <a:rPr lang="vi" sz="2600" b="1">
                <a:solidFill>
                  <a:srgbClr val="111111"/>
                </a:solidFill>
                <a:latin typeface="+mj-lt"/>
              </a:rPr>
              <a:t>mô hình hóa dựa trên mã </a:t>
            </a:r>
            <a:r xmlns:a="http://schemas.openxmlformats.org/drawingml/2006/main">
              <a:rPr lang="vi" sz="2600">
                <a:solidFill>
                  <a:srgbClr val="111111"/>
                </a:solidFill>
                <a:latin typeface="+mj-lt"/>
              </a:rPr>
              <a:t>và không còn sử dụng EDM vô hình nữa</a:t>
            </a:r>
          </a:p>
        </p:txBody>
      </p:sp>
      <p:sp>
        <p:nvSpPr>
          <p:cNvPr id="8" name="Title 1">
            <a:extLst>
              <a:ext uri="{FF2B5EF4-FFF2-40B4-BE49-F238E27FC236}">
                <a16:creationId xmlns:a16="http://schemas.microsoft.com/office/drawing/2014/main" id="{E49C4D85-6E82-445E-B2FE-22A8E50DEA14}"/>
              </a:ext>
            </a:extLst>
          </p:cNvPr>
          <p:cNvSpPr>
            <a:spLocks noGrp="1"/>
          </p:cNvSpPr>
          <p:nvPr>
            <p:ph type="title"/>
          </p:nvPr>
        </p:nvSpPr>
        <p:spPr>
          <a:xfrm>
            <a:off x="275516" y="687426"/>
            <a:ext cx="11653725" cy="575433"/>
          </a:xfrm>
        </p:spPr>
        <p:txBody>
          <a:bodyPr>
            <a:normAutofit fontScale="90000"/>
          </a:bodyPr>
          <a:lstStyle/>
          <a:p>
            <a:r xmlns:a="http://schemas.openxmlformats.org/drawingml/2006/main">
              <a:rPr lang="vi" sz="4400" b="1">
                <a:latin typeface="+mj-lt"/>
                <a:ea typeface="+mj-ea"/>
                <a:cs typeface="+mj-cs"/>
              </a:rPr>
              <a:t>Kỹ thuật chuyển tiếp cho cơ sở dữ liệu mới</a:t>
            </a:r>
          </a:p>
        </p:txBody>
      </p:sp>
    </p:spTree>
    <p:extLst>
      <p:ext uri="{BB962C8B-B14F-4D97-AF65-F5344CB8AC3E}">
        <p14:creationId xmlns:p14="http://schemas.microsoft.com/office/powerpoint/2010/main" val="187392100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44</a:t>
            </a:fld>
            <a:endParaRPr lang="en-US" dirty="0"/>
          </a:p>
        </p:txBody>
      </p:sp>
      <p:sp>
        <p:nvSpPr>
          <p:cNvPr id="6" name="TextBox 5">
            <a:extLst>
              <a:ext uri="{FF2B5EF4-FFF2-40B4-BE49-F238E27FC236}">
                <a16:creationId xmlns:a16="http://schemas.microsoft.com/office/drawing/2014/main" id="{DC40B99B-89B9-4DBA-B286-85BE9A31140F}"/>
              </a:ext>
            </a:extLst>
          </p:cNvPr>
          <p:cNvSpPr txBox="1"/>
          <p:nvPr/>
        </p:nvSpPr>
        <p:spPr>
          <a:xfrm>
            <a:off x="-70207" y="1493421"/>
            <a:ext cx="12202508" cy="4616648"/>
          </a:xfrm>
          <a:prstGeom prst="rect">
            <a:avLst/>
          </a:prstGeom>
          <a:noFill/>
        </p:spPr>
        <p:txBody>
          <a:bodyPr wrap="square">
            <a:spAutoFit/>
          </a:bodyPr>
          <a:lstStyle/>
          <a:p>
            <a:pPr xmlns:a="http://schemas.openxmlformats.org/drawingml/2006/main" marL="342900" indent="-342900" algn="just">
              <a:spcBef>
                <a:spcPts val="1800"/>
              </a:spcBef>
              <a:spcAft>
                <a:spcPts val="1800"/>
              </a:spcAft>
              <a:buClr>
                <a:srgbClr val="973735"/>
              </a:buClr>
              <a:buSzPct val="50000"/>
              <a:buFont typeface="Wingdings" pitchFamily="2" charset="2"/>
              <a:buChar char="u"/>
              <a:tabLst>
                <a:tab pos="241300" algn="l"/>
              </a:tabLst>
              <a:defRPr/>
            </a:pPr>
            <a:r xmlns:a="http://schemas.openxmlformats.org/drawingml/2006/main">
              <a:rPr lang="vi" sz="2600">
                <a:solidFill>
                  <a:srgbClr val="111111"/>
                </a:solidFill>
                <a:latin typeface="+mj-lt"/>
              </a:rPr>
              <a:t>Mô hình hóa dựa trên mã trong Entity Framework Core diễn ra thông qua hai loại lớp sau:</a:t>
            </a:r>
          </a:p>
          <a:p>
            <a:pPr xmlns:a="http://schemas.openxmlformats.org/drawingml/2006/main" marL="739775" indent="-339725" algn="just">
              <a:spcBef>
                <a:spcPts val="1800"/>
              </a:spcBef>
              <a:spcAft>
                <a:spcPts val="1800"/>
              </a:spcAft>
              <a:buClr>
                <a:srgbClr val="973735"/>
              </a:buClr>
              <a:buSzPct val="70000"/>
              <a:buFont typeface="Wingdings" panose="05000000000000000000" pitchFamily="2" charset="2"/>
              <a:buChar char="§"/>
              <a:tabLst>
                <a:tab pos="241300" algn="l"/>
              </a:tabLst>
              <a:defRPr/>
            </a:pPr>
            <a:r xmlns:a="http://schemas.openxmlformats.org/drawingml/2006/main">
              <a:rPr lang="vi" sz="2600">
                <a:solidFill>
                  <a:srgbClr val="111111"/>
                </a:solidFill>
                <a:latin typeface="+mj-lt"/>
              </a:rPr>
              <a:t>Chúng tôi tạo các lớp thực thể để lưu trữ dữ liệu trong RAM. Chúng tôi tạo các thuộc tính điều hướng trong các lớp thực thể để thể hiện mối quan hệ giữa các lớp thực thể. Đây thường là các đối tượng CRL cũ (POCO) đơn giản với các thuộc tính cho từng cột cơ sở dữ liệu</a:t>
            </a:r>
          </a:p>
          <a:p>
            <a:pPr xmlns:a="http://schemas.openxmlformats.org/drawingml/2006/main" marL="739775" indent="-339725" algn="just">
              <a:spcBef>
                <a:spcPts val="1800"/>
              </a:spcBef>
              <a:spcAft>
                <a:spcPts val="1800"/>
              </a:spcAft>
              <a:buClr>
                <a:srgbClr val="973735"/>
              </a:buClr>
              <a:buSzPct val="70000"/>
              <a:buFont typeface="Wingdings" panose="05000000000000000000" pitchFamily="2" charset="2"/>
              <a:buChar char="§"/>
              <a:tabLst>
                <a:tab pos="241300" algn="l"/>
              </a:tabLst>
              <a:defRPr/>
            </a:pPr>
            <a:r xmlns:a="http://schemas.openxmlformats.org/drawingml/2006/main">
              <a:rPr lang="vi" sz="2600">
                <a:solidFill>
                  <a:srgbClr val="111111"/>
                </a:solidFill>
                <a:latin typeface="+mj-lt"/>
              </a:rPr>
              <a:t>Chúng tôi viết một lớp ngữ cảnh (bắt nguồn từ DbContext) đại diện cho mô hình cơ sở dữ liệu, với mỗi thực thể được liệt kê dưới dạng một DBSet. Điều này sẽ được sử dụng cho tất cả các truy vấn và các hoạt động khác</a:t>
            </a:r>
          </a:p>
        </p:txBody>
      </p:sp>
      <p:sp>
        <p:nvSpPr>
          <p:cNvPr id="8" name="Title 1">
            <a:extLst>
              <a:ext uri="{FF2B5EF4-FFF2-40B4-BE49-F238E27FC236}">
                <a16:creationId xmlns:a16="http://schemas.microsoft.com/office/drawing/2014/main" id="{A6CD4C66-B34F-4956-8EC8-16DFAA3645BB}"/>
              </a:ext>
            </a:extLst>
          </p:cNvPr>
          <p:cNvSpPr>
            <a:spLocks noGrp="1"/>
          </p:cNvSpPr>
          <p:nvPr>
            <p:ph type="title"/>
          </p:nvPr>
        </p:nvSpPr>
        <p:spPr>
          <a:xfrm>
            <a:off x="275516" y="687426"/>
            <a:ext cx="11653725" cy="575433"/>
          </a:xfrm>
        </p:spPr>
        <p:txBody>
          <a:bodyPr>
            <a:normAutofit fontScale="90000"/>
          </a:bodyPr>
          <a:lstStyle/>
          <a:p>
            <a:r xmlns:a="http://schemas.openxmlformats.org/drawingml/2006/main">
              <a:rPr lang="vi" sz="4400" b="1">
                <a:latin typeface="+mj-lt"/>
                <a:ea typeface="+mj-ea"/>
                <a:cs typeface="+mj-cs"/>
              </a:rPr>
              <a:t>Kỹ thuật chuyển tiếp cho cơ sở dữ liệu mới</a:t>
            </a:r>
          </a:p>
        </p:txBody>
      </p:sp>
    </p:spTree>
    <p:extLst>
      <p:ext uri="{BB962C8B-B14F-4D97-AF65-F5344CB8AC3E}">
        <p14:creationId xmlns:p14="http://schemas.microsoft.com/office/powerpoint/2010/main" val="117092228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0F8162F0-87CE-4AFF-9AD1-D2296682F6E3}"/>
              </a:ext>
            </a:extLst>
          </p:cNvPr>
          <p:cNvSpPr>
            <a:spLocks noGrp="1"/>
          </p:cNvSpPr>
          <p:nvPr>
            <p:ph type="sldNum" sz="quarter" idx="12"/>
          </p:nvPr>
        </p:nvSpPr>
        <p:spPr/>
        <p:txBody>
          <a:bodyPr/>
          <a:lstStyle/>
          <a:p>
            <a:fld id="{CC0149FD-98BB-4821-915B-09C9BFE4B727}" type="slidenum">
              <a:rPr lang="en-US" smtClean="0"/>
              <a:pPr/>
              <a:t>45</a:t>
            </a:fld>
            <a:endParaRPr lang="en-US" dirty="0"/>
          </a:p>
        </p:txBody>
      </p:sp>
      <p:sp>
        <p:nvSpPr>
          <p:cNvPr id="6" name="Title 1">
            <a:extLst>
              <a:ext uri="{FF2B5EF4-FFF2-40B4-BE49-F238E27FC236}">
                <a16:creationId xmlns:a16="http://schemas.microsoft.com/office/drawing/2014/main" id="{8FE1552B-7A11-482C-9355-C490C220809F}"/>
              </a:ext>
            </a:extLst>
          </p:cNvPr>
          <p:cNvSpPr txBox="1">
            <a:spLocks/>
          </p:cNvSpPr>
          <p:nvPr/>
        </p:nvSpPr>
        <p:spPr>
          <a:xfrm>
            <a:off x="655008" y="2241458"/>
            <a:ext cx="10825656" cy="177436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xmlns:a="http://schemas.openxmlformats.org/drawingml/2006/main" algn="ctr"/>
            <a:r xmlns:a="http://schemas.openxmlformats.org/drawingml/2006/main">
              <a:rPr lang="vi" altLang="ko-KR" b="1">
                <a:latin typeface="Arial" panose="020B0604020202020204" pitchFamily="34" charset="0"/>
                <a:cs typeface="Arial" panose="020B0604020202020204" pitchFamily="34" charset="0"/>
              </a:rPr>
              <a:t> </a:t>
            </a:r>
            <a:r xmlns:a="http://schemas.openxmlformats.org/drawingml/2006/main">
              <a:rPr lang="vi" altLang="ko-KR" b="1">
                <a:solidFill>
                  <a:schemeClr val="accent2"/>
                </a:solidFill>
                <a:latin typeface="Arial" panose="020B0604020202020204" pitchFamily="34" charset="0"/>
                <a:cs typeface="Arial" panose="020B0604020202020204" pitchFamily="34" charset="0"/>
              </a:rPr>
              <a:t>Chuyển tiếp kỹ thuật để trình diễn cơ sở dữ liệu mới</a:t>
            </a:r>
            <a:endParaRPr xmlns:a="http://schemas.openxmlformats.org/drawingml/2006/main" lang="en-US" b="1" dirty="0">
              <a:solidFill>
                <a:schemeClr val="accent2"/>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9920397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EFBEA1A0-680C-4561-8A60-08A2BBCB9D4C}"/>
              </a:ext>
            </a:extLst>
          </p:cNvPr>
          <p:cNvSpPr>
            <a:spLocks noGrp="1"/>
          </p:cNvSpPr>
          <p:nvPr>
            <p:ph type="sldNum" sz="quarter" idx="12"/>
          </p:nvPr>
        </p:nvSpPr>
        <p:spPr/>
        <p:txBody>
          <a:bodyPr/>
          <a:lstStyle/>
          <a:p>
            <a:fld id="{CC0149FD-98BB-4821-915B-09C9BFE4B727}" type="slidenum">
              <a:rPr lang="en-US" smtClean="0"/>
              <a:pPr/>
              <a:t>46</a:t>
            </a:fld>
            <a:endParaRPr lang="en-US" dirty="0"/>
          </a:p>
        </p:txBody>
      </p:sp>
      <p:sp>
        <p:nvSpPr>
          <p:cNvPr id="6" name="TextBox 5">
            <a:extLst>
              <a:ext uri="{FF2B5EF4-FFF2-40B4-BE49-F238E27FC236}">
                <a16:creationId xmlns:a16="http://schemas.microsoft.com/office/drawing/2014/main" id="{1E9D5D92-4A2F-4E44-A2A4-E1BBCE9787EA}"/>
              </a:ext>
            </a:extLst>
          </p:cNvPr>
          <p:cNvSpPr txBox="1"/>
          <p:nvPr/>
        </p:nvSpPr>
        <p:spPr>
          <a:xfrm>
            <a:off x="188709" y="596703"/>
            <a:ext cx="11919207" cy="840808"/>
          </a:xfrm>
          <a:prstGeom prst="rect">
            <a:avLst/>
          </a:prstGeom>
          <a:noFill/>
        </p:spPr>
        <p:txBody>
          <a:bodyPr wrap="square">
            <a:spAutoFit/>
          </a:bodyPr>
          <a:lstStyle/>
          <a:p>
            <a:pPr xmlns:a="http://schemas.openxmlformats.org/drawingml/2006/main" algn="just">
              <a:lnSpc>
                <a:spcPct val="110000"/>
              </a:lnSpc>
              <a:spcBef>
                <a:spcPts val="1000"/>
              </a:spcBef>
              <a:spcAft>
                <a:spcPts val="300"/>
              </a:spcAft>
              <a:buClr>
                <a:srgbClr val="973735"/>
              </a:buClr>
              <a:buSzPct val="50000"/>
              <a:tabLst>
                <a:tab pos="461963" algn="l"/>
              </a:tabLst>
              <a:defRPr/>
            </a:pPr>
            <a:r xmlns:a="http://schemas.openxmlformats.org/drawingml/2006/main">
              <a:rPr lang="vi" sz="2300">
                <a:solidFill>
                  <a:srgbClr val="111111"/>
                </a:solidFill>
                <a:latin typeface="+mj-lt"/>
              </a:rPr>
              <a:t>1.Tạo một ứng dụng Winform có tên </a:t>
            </a:r>
            <a:r xmlns:a="http://schemas.openxmlformats.org/drawingml/2006/main">
              <a:rPr lang="vi" sz="2300" b="1">
                <a:solidFill>
                  <a:srgbClr val="111111"/>
                </a:solidFill>
                <a:latin typeface="+mj-lt"/>
              </a:rPr>
              <a:t>Quản lý danh mục Ứng dụng </a:t>
            </a:r>
            <a:r xmlns:a="http://schemas.openxmlformats.org/drawingml/2006/main">
              <a:rPr lang="vi" sz="2300">
                <a:solidFill>
                  <a:srgbClr val="111111"/>
                </a:solidFill>
                <a:latin typeface="+mj-lt"/>
              </a:rPr>
              <a:t>bao gồm một biểu mẫu có tên </a:t>
            </a:r>
            <a:r xmlns:a="http://schemas.openxmlformats.org/drawingml/2006/main">
              <a:rPr lang="vi" sz="2300" b="1">
                <a:solidFill>
                  <a:srgbClr val="111111"/>
                </a:solidFill>
                <a:latin typeface="+mj-lt"/>
              </a:rPr>
              <a:t>frmQuản lý danh mục </a:t>
            </a:r>
            <a:r xmlns:a="http://schemas.openxmlformats.org/drawingml/2006/main">
              <a:rPr lang="vi" sz="2300">
                <a:solidFill>
                  <a:srgbClr val="111111"/>
                </a:solidFill>
                <a:latin typeface="+mj-lt"/>
              </a:rPr>
              <a:t>và có các điều khiển như sau:</a:t>
            </a:r>
          </a:p>
        </p:txBody>
      </p:sp>
      <p:graphicFrame>
        <p:nvGraphicFramePr>
          <p:cNvPr id="10" name="Table 9">
            <a:extLst>
              <a:ext uri="{FF2B5EF4-FFF2-40B4-BE49-F238E27FC236}">
                <a16:creationId xmlns:a16="http://schemas.microsoft.com/office/drawing/2014/main" id="{6DE2F89A-6169-470B-8DF3-A2CF8608EEC1}"/>
              </a:ext>
            </a:extLst>
          </p:cNvPr>
          <p:cNvGraphicFramePr>
            <a:graphicFrameLocks noGrp="1"/>
          </p:cNvGraphicFramePr>
          <p:nvPr>
            <p:extLst>
              <p:ext uri="{D42A27DB-BD31-4B8C-83A1-F6EECF244321}">
                <p14:modId xmlns:p14="http://schemas.microsoft.com/office/powerpoint/2010/main" val="586415779"/>
              </p:ext>
            </p:extLst>
          </p:nvPr>
        </p:nvGraphicFramePr>
        <p:xfrm>
          <a:off x="5523234" y="1517833"/>
          <a:ext cx="6626726" cy="4861523"/>
        </p:xfrm>
        <a:graphic>
          <a:graphicData uri="http://schemas.openxmlformats.org/drawingml/2006/table">
            <a:tbl>
              <a:tblPr firstRow="1" bandRow="1">
                <a:tableStyleId>{5C22544A-7EE6-4342-B048-85BDC9FD1C3A}</a:tableStyleId>
              </a:tblPr>
              <a:tblGrid>
                <a:gridCol w="1452543">
                  <a:extLst>
                    <a:ext uri="{9D8B030D-6E8A-4147-A177-3AD203B41FA5}">
                      <a16:colId xmlns:a16="http://schemas.microsoft.com/office/drawing/2014/main" val="3279450615"/>
                    </a:ext>
                  </a:extLst>
                </a:gridCol>
                <a:gridCol w="2262820">
                  <a:extLst>
                    <a:ext uri="{9D8B030D-6E8A-4147-A177-3AD203B41FA5}">
                      <a16:colId xmlns:a16="http://schemas.microsoft.com/office/drawing/2014/main" val="20001"/>
                    </a:ext>
                  </a:extLst>
                </a:gridCol>
                <a:gridCol w="2911363">
                  <a:extLst>
                    <a:ext uri="{9D8B030D-6E8A-4147-A177-3AD203B41FA5}">
                      <a16:colId xmlns:a16="http://schemas.microsoft.com/office/drawing/2014/main" val="20002"/>
                    </a:ext>
                  </a:extLst>
                </a:gridCol>
              </a:tblGrid>
              <a:tr h="240009">
                <a:tc>
                  <a:txBody>
                    <a:bodyPr/>
                    <a:lstStyle/>
                    <a:p>
                      <a:r xmlns:a="http://schemas.openxmlformats.org/drawingml/2006/main">
                        <a:rPr lang="vi" sz="1600">
                          <a:solidFill>
                            <a:schemeClr val="bg1"/>
                          </a:solidFill>
                        </a:rPr>
                        <a:t>Loại đối tượng</a:t>
                      </a:r>
                      <a:endParaRPr xmlns:a="http://schemas.openxmlformats.org/drawingml/2006/main" lang="en-US" sz="1600" dirty="0">
                        <a:solidFill>
                          <a:schemeClr val="bg1"/>
                        </a:solidFill>
                      </a:endParaRPr>
                    </a:p>
                  </a:txBody>
                  <a:tcPr/>
                </a:tc>
                <a:tc>
                  <a:txBody>
                    <a:bodyPr/>
                    <a:lstStyle/>
                    <a:p>
                      <a:r xmlns:a="http://schemas.openxmlformats.org/drawingml/2006/main">
                        <a:rPr lang="vi" sz="1600" baseline="0" dirty="0">
                          <a:solidFill>
                            <a:schemeClr val="bg1"/>
                          </a:solidFill>
                        </a:rPr>
                        <a:t>Tên </a:t>
                      </a:r>
                      <a:endParaRPr xmlns:a="http://schemas.openxmlformats.org/drawingml/2006/main" lang="en-US" sz="1600" dirty="0">
                        <a:solidFill>
                          <a:schemeClr val="bg1"/>
                        </a:solidFill>
                      </a:endParaRPr>
                      <a:r xmlns:a="http://schemas.openxmlformats.org/drawingml/2006/main">
                        <a:rPr lang="vi" sz="1600" dirty="0">
                          <a:solidFill>
                            <a:schemeClr val="bg1"/>
                          </a:solidFill>
                        </a:rPr>
                        <a:t>của môn học</a:t>
                      </a:r>
                    </a:p>
                  </a:txBody>
                  <a:tcPr/>
                </a:tc>
                <a:tc>
                  <a:txBody>
                    <a:bodyPr/>
                    <a:lstStyle/>
                    <a:p>
                      <a:r xmlns:a="http://schemas.openxmlformats.org/drawingml/2006/main">
                        <a:rPr lang="vi" sz="1600">
                          <a:solidFill>
                            <a:schemeClr val="bg1"/>
                          </a:solidFill>
                        </a:rPr>
                        <a:t>Thuộc tính / Sự kiện</a:t>
                      </a:r>
                      <a:endParaRPr xmlns:a="http://schemas.openxmlformats.org/drawingml/2006/main" lang="en-US" sz="1600" dirty="0">
                        <a:solidFill>
                          <a:schemeClr val="bg1"/>
                        </a:solidFill>
                      </a:endParaRPr>
                    </a:p>
                  </a:txBody>
                  <a:tcPr/>
                </a:tc>
                <a:extLst>
                  <a:ext uri="{0D108BD9-81ED-4DB2-BD59-A6C34878D82A}">
                    <a16:rowId xmlns:a16="http://schemas.microsoft.com/office/drawing/2014/main" val="10000"/>
                  </a:ext>
                </a:extLst>
              </a:tr>
              <a:tr h="340879">
                <a:tc>
                  <a:txBody>
                    <a:bodyPr/>
                    <a:lstStyle/>
                    <a:p>
                      <a:r xmlns:a="http://schemas.openxmlformats.org/drawingml/2006/main">
                        <a:rPr lang="vi" sz="1600"/>
                        <a:t>Nhãn</a:t>
                      </a:r>
                      <a:endParaRPr xmlns:a="http://schemas.openxmlformats.org/drawingml/2006/main" lang="en-US" sz="1600" dirty="0"/>
                    </a:p>
                  </a:txBody>
                  <a:tcPr/>
                </a:tc>
                <a:tc>
                  <a:txBody>
                    <a:bodyPr/>
                    <a:lstStyle/>
                    <a:p>
                      <a:r xmlns:a="http://schemas.openxmlformats.org/drawingml/2006/main">
                        <a:rPr lang="vi" sz="1600" kern="1200">
                          <a:solidFill>
                            <a:schemeClr val="dk1"/>
                          </a:solidFill>
                          <a:latin typeface="+mn-lt"/>
                          <a:ea typeface="+mn-ea"/>
                          <a:cs typeface="+mn-cs"/>
                        </a:rPr>
                        <a:t>lbDanh mụcID</a:t>
                      </a:r>
                      <a:endParaRPr xmlns:a="http://schemas.openxmlformats.org/drawingml/2006/main" lang="en-US" sz="1600" dirty="0"/>
                    </a:p>
                  </a:txBody>
                  <a:tcPr/>
                </a:tc>
                <a:tc>
                  <a:txBody>
                    <a:bodyPr/>
                    <a:lstStyle/>
                    <a:p>
                      <a:pPr xmlns:a="http://schemas.openxmlformats.org/drawingml/2006/main" marL="0" marR="0" lvl="0" indent="0" algn="l" defTabSz="914400" rtl="0" eaLnBrk="1" fontAlgn="auto" latinLnBrk="0" hangingPunct="1">
                        <a:lnSpc>
                          <a:spcPct val="100000"/>
                        </a:lnSpc>
                        <a:spcBef>
                          <a:spcPts val="0"/>
                        </a:spcBef>
                        <a:spcAft>
                          <a:spcPts val="0"/>
                        </a:spcAft>
                        <a:buClrTx/>
                        <a:buSzTx/>
                        <a:buFontTx/>
                        <a:buNone/>
                        <a:tabLst/>
                        <a:defRPr/>
                      </a:pPr>
                      <a:r xmlns:a="http://schemas.openxmlformats.org/drawingml/2006/main">
                        <a:rPr lang="vi" sz="1600"/>
                        <a:t>Văn bản: </a:t>
                      </a:r>
                      <a:r xmlns:a="http://schemas.openxmlformats.org/drawingml/2006/main">
                        <a:rPr lang="vi" sz="1600" kern="1200">
                          <a:solidFill>
                            <a:schemeClr val="dk1"/>
                          </a:solidFill>
                          <a:latin typeface="+mn-lt"/>
                          <a:ea typeface="+mn-ea"/>
                          <a:cs typeface="+mn-cs"/>
                        </a:rPr>
                        <a:t>lbCategoryID</a:t>
                      </a:r>
                      <a:endParaRPr xmlns:a="http://schemas.openxmlformats.org/drawingml/2006/main" lang="en-US" sz="1600" dirty="0"/>
                    </a:p>
                  </a:txBody>
                  <a:tcPr/>
                </a:tc>
                <a:extLst>
                  <a:ext uri="{0D108BD9-81ED-4DB2-BD59-A6C34878D82A}">
                    <a16:rowId xmlns:a16="http://schemas.microsoft.com/office/drawing/2014/main" val="10002"/>
                  </a:ext>
                </a:extLst>
              </a:tr>
              <a:tr h="365561">
                <a:tc>
                  <a:txBody>
                    <a:bodyPr/>
                    <a:lstStyle/>
                    <a:p>
                      <a:r xmlns:a="http://schemas.openxmlformats.org/drawingml/2006/main">
                        <a:rPr lang="vi" sz="1600"/>
                        <a:t>Nhãn</a:t>
                      </a:r>
                      <a:endParaRPr xmlns:a="http://schemas.openxmlformats.org/drawingml/2006/main" lang="en-US" sz="1600" dirty="0"/>
                    </a:p>
                  </a:txBody>
                  <a:tcPr/>
                </a:tc>
                <a:tc>
                  <a:txBody>
                    <a:bodyPr/>
                    <a:lstStyle/>
                    <a:p>
                      <a:r xmlns:a="http://schemas.openxmlformats.org/drawingml/2006/main">
                        <a:rPr lang="vi" sz="1600" kern="1200">
                          <a:solidFill>
                            <a:schemeClr val="dk1"/>
                          </a:solidFill>
                          <a:latin typeface="+mn-lt"/>
                          <a:ea typeface="+mn-ea"/>
                          <a:cs typeface="+mn-cs"/>
                        </a:rPr>
                        <a:t>lbTên danh mục</a:t>
                      </a:r>
                      <a:endParaRPr xmlns:a="http://schemas.openxmlformats.org/drawingml/2006/main" lang="en-US" sz="1600" dirty="0"/>
                    </a:p>
                  </a:txBody>
                  <a:tcPr/>
                </a:tc>
                <a:tc>
                  <a:txBody>
                    <a:bodyPr/>
                    <a:lstStyle/>
                    <a:p>
                      <a:pPr xmlns:a="http://schemas.openxmlformats.org/drawingml/2006/main" marL="0" marR="0" lvl="0" indent="0" algn="l" defTabSz="914400" rtl="0" eaLnBrk="1" fontAlgn="auto" latinLnBrk="0" hangingPunct="1">
                        <a:lnSpc>
                          <a:spcPct val="100000"/>
                        </a:lnSpc>
                        <a:spcBef>
                          <a:spcPts val="0"/>
                        </a:spcBef>
                        <a:spcAft>
                          <a:spcPts val="0"/>
                        </a:spcAft>
                        <a:buClrTx/>
                        <a:buSzTx/>
                        <a:buFontTx/>
                        <a:buNone/>
                        <a:tabLst/>
                        <a:defRPr/>
                      </a:pPr>
                      <a:r xmlns:a="http://schemas.openxmlformats.org/drawingml/2006/main">
                        <a:rPr lang="vi" sz="1600" b="0" kern="1200">
                          <a:solidFill>
                            <a:schemeClr val="dk1"/>
                          </a:solidFill>
                          <a:latin typeface="+mn-lt"/>
                          <a:ea typeface="+mn-ea"/>
                          <a:cs typeface="+mn-cs"/>
                        </a:rPr>
                        <a:t>Văn bản: </a:t>
                      </a:r>
                      <a:r xmlns:a="http://schemas.openxmlformats.org/drawingml/2006/main">
                        <a:rPr lang="vi" sz="1600" kern="1200">
                          <a:solidFill>
                            <a:schemeClr val="dk1"/>
                          </a:solidFill>
                          <a:latin typeface="+mn-lt"/>
                          <a:ea typeface="+mn-ea"/>
                          <a:cs typeface="+mn-cs"/>
                        </a:rPr>
                        <a:t>Tên danh mục</a:t>
                      </a:r>
                      <a:endParaRPr xmlns:a="http://schemas.openxmlformats.org/drawingml/2006/main" lang="en-US" sz="1600" b="0" dirty="0"/>
                    </a:p>
                  </a:txBody>
                  <a:tcPr/>
                </a:tc>
                <a:extLst>
                  <a:ext uri="{0D108BD9-81ED-4DB2-BD59-A6C34878D82A}">
                    <a16:rowId xmlns:a16="http://schemas.microsoft.com/office/drawing/2014/main" val="10003"/>
                  </a:ext>
                </a:extLst>
              </a:tr>
              <a:tr h="345083">
                <a:tc>
                  <a:txBody>
                    <a:bodyPr/>
                    <a:lstStyle/>
                    <a:p>
                      <a:r xmlns:a="http://schemas.openxmlformats.org/drawingml/2006/main">
                        <a:rPr lang="vi" sz="1600"/>
                        <a:t>Hộp văn bản</a:t>
                      </a:r>
                      <a:endParaRPr xmlns:a="http://schemas.openxmlformats.org/drawingml/2006/main" lang="en-US" sz="1600" dirty="0"/>
                    </a:p>
                  </a:txBody>
                  <a:tcPr/>
                </a:tc>
                <a:tc>
                  <a:txBody>
                    <a:bodyPr/>
                    <a:lstStyle/>
                    <a:p>
                      <a:r xmlns:a="http://schemas.openxmlformats.org/drawingml/2006/main">
                        <a:rPr lang="vi" sz="1600" kern="1200">
                          <a:solidFill>
                            <a:schemeClr val="dk1"/>
                          </a:solidFill>
                          <a:latin typeface="+mn-lt"/>
                          <a:ea typeface="+mn-ea"/>
                          <a:cs typeface="+mn-cs"/>
                        </a:rPr>
                        <a:t>txtID danh mục</a:t>
                      </a:r>
                      <a:endParaRPr xmlns:a="http://schemas.openxmlformats.org/drawingml/2006/main" lang="en-US" sz="1600" dirty="0"/>
                    </a:p>
                  </a:txBody>
                  <a:tcPr/>
                </a:tc>
                <a:tc>
                  <a:txBody>
                    <a:bodyPr/>
                    <a:lstStyle/>
                    <a:p>
                      <a:r xmlns:a="http://schemas.openxmlformats.org/drawingml/2006/main">
                        <a:rPr lang="vi" sz="1600"/>
                        <a:t>Chỉ đọc: Đúng</a:t>
                      </a:r>
                    </a:p>
                  </a:txBody>
                  <a:tcPr/>
                </a:tc>
                <a:extLst>
                  <a:ext uri="{0D108BD9-81ED-4DB2-BD59-A6C34878D82A}">
                    <a16:rowId xmlns:a16="http://schemas.microsoft.com/office/drawing/2014/main" val="10004"/>
                  </a:ext>
                </a:extLst>
              </a:tr>
              <a:tr h="315654">
                <a:tc>
                  <a:txBody>
                    <a:bodyPr/>
                    <a:lstStyle/>
                    <a:p>
                      <a:r xmlns:a="http://schemas.openxmlformats.org/drawingml/2006/main">
                        <a:rPr lang="vi" sz="1600"/>
                        <a:t>Hộp văn bản</a:t>
                      </a:r>
                      <a:endParaRPr xmlns:a="http://schemas.openxmlformats.org/drawingml/2006/main" lang="en-US" sz="1600" dirty="0"/>
                    </a:p>
                  </a:txBody>
                  <a:tcPr/>
                </a:tc>
                <a:tc>
                  <a:txBody>
                    <a:bodyPr/>
                    <a:lstStyle/>
                    <a:p>
                      <a:r xmlns:a="http://schemas.openxmlformats.org/drawingml/2006/main">
                        <a:rPr lang="vi" sz="1600" kern="1200">
                          <a:solidFill>
                            <a:schemeClr val="dk1"/>
                          </a:solidFill>
                          <a:latin typeface="+mn-lt"/>
                          <a:ea typeface="+mn-ea"/>
                          <a:cs typeface="+mn-cs"/>
                        </a:rPr>
                        <a:t>txtTên danh mục</a:t>
                      </a:r>
                      <a:endParaRPr xmlns:a="http://schemas.openxmlformats.org/drawingml/2006/main" lang="en-US" sz="1600" dirty="0"/>
                    </a:p>
                  </a:txBody>
                  <a:tcPr/>
                </a:tc>
                <a:tc>
                  <a:txBody>
                    <a:bodyPr/>
                    <a:lstStyle/>
                    <a:p>
                      <a:endParaRPr lang="en-US" sz="1600"/>
                    </a:p>
                  </a:txBody>
                  <a:tcPr/>
                </a:tc>
                <a:extLst>
                  <a:ext uri="{0D108BD9-81ED-4DB2-BD59-A6C34878D82A}">
                    <a16:rowId xmlns:a16="http://schemas.microsoft.com/office/drawing/2014/main" val="10005"/>
                  </a:ext>
                </a:extLst>
              </a:tr>
              <a:tr h="307246">
                <a:tc>
                  <a:txBody>
                    <a:bodyPr/>
                    <a:lstStyle/>
                    <a:p>
                      <a:r xmlns:a="http://schemas.openxmlformats.org/drawingml/2006/main">
                        <a:rPr lang="vi" sz="1600"/>
                        <a:t>Cái nút</a:t>
                      </a:r>
                      <a:endParaRPr xmlns:a="http://schemas.openxmlformats.org/drawingml/2006/main" lang="en-US" sz="1600" dirty="0"/>
                    </a:p>
                  </a:txBody>
                  <a:tcPr/>
                </a:tc>
                <a:tc>
                  <a:txBody>
                    <a:bodyPr/>
                    <a:lstStyle/>
                    <a:p>
                      <a:r xmlns:a="http://schemas.openxmlformats.org/drawingml/2006/main">
                        <a:rPr lang="vi" sz="1600" kern="1200">
                          <a:solidFill>
                            <a:schemeClr val="dk1"/>
                          </a:solidFill>
                          <a:latin typeface="+mn-lt"/>
                          <a:ea typeface="+mn-ea"/>
                          <a:cs typeface="+mn-cs"/>
                        </a:rPr>
                        <a:t>btnChèn</a:t>
                      </a:r>
                    </a:p>
                  </a:txBody>
                  <a:tcPr/>
                </a:tc>
                <a:tc>
                  <a:txBody>
                    <a:bodyPr/>
                    <a:lstStyle/>
                    <a:p>
                      <a:r xmlns:a="http://schemas.openxmlformats.org/drawingml/2006/main">
                        <a:rPr lang="vi" sz="1600"/>
                        <a:t>Văn bản: Chèn</a:t>
                      </a:r>
                    </a:p>
                    <a:p>
                      <a:r xmlns:a="http://schemas.openxmlformats.org/drawingml/2006/main">
                        <a:rPr lang="vi" sz="1600">
                          <a:solidFill>
                            <a:srgbClr val="FF0000"/>
                          </a:solidFill>
                        </a:rPr>
                        <a:t>Trình xử lý sự kiện: Nhấp vào</a:t>
                      </a:r>
                      <a:endParaRPr xmlns:a="http://schemas.openxmlformats.org/drawingml/2006/main" lang="en-US" sz="1600" dirty="0">
                        <a:solidFill>
                          <a:srgbClr val="FF0000"/>
                        </a:solidFill>
                      </a:endParaRPr>
                    </a:p>
                  </a:txBody>
                  <a:tcPr/>
                </a:tc>
                <a:extLst>
                  <a:ext uri="{0D108BD9-81ED-4DB2-BD59-A6C34878D82A}">
                    <a16:rowId xmlns:a16="http://schemas.microsoft.com/office/drawing/2014/main" val="10006"/>
                  </a:ext>
                </a:extLst>
              </a:tr>
              <a:tr h="340879">
                <a:tc>
                  <a:txBody>
                    <a:bodyPr/>
                    <a:lstStyle/>
                    <a:p>
                      <a:pPr xmlns:a="http://schemas.openxmlformats.org/drawingml/2006/main" marL="0" marR="0" indent="0" algn="l" defTabSz="914400" rtl="0" eaLnBrk="1" fontAlgn="auto" latinLnBrk="0" hangingPunct="1">
                        <a:lnSpc>
                          <a:spcPct val="100000"/>
                        </a:lnSpc>
                        <a:spcBef>
                          <a:spcPts val="0"/>
                        </a:spcBef>
                        <a:spcAft>
                          <a:spcPts val="0"/>
                        </a:spcAft>
                        <a:buClrTx/>
                        <a:buSzTx/>
                        <a:buFontTx/>
                        <a:buNone/>
                        <a:tabLst/>
                        <a:defRPr/>
                      </a:pPr>
                      <a:r xmlns:a="http://schemas.openxmlformats.org/drawingml/2006/main">
                        <a:rPr lang="vi" sz="1600"/>
                        <a:t>Cái nút</a:t>
                      </a:r>
                      <a:endParaRPr xmlns:a="http://schemas.openxmlformats.org/drawingml/2006/main" lang="en-US" sz="1600" dirty="0"/>
                    </a:p>
                  </a:txBody>
                  <a:tcPr/>
                </a:tc>
                <a:tc>
                  <a:txBody>
                    <a:bodyPr/>
                    <a:lstStyle/>
                    <a:p>
                      <a:pPr xmlns:a="http://schemas.openxmlformats.org/drawingml/2006/main" marL="0" marR="0" lvl="0" indent="0" algn="l" defTabSz="914400" rtl="0" eaLnBrk="1" fontAlgn="auto" latinLnBrk="0" hangingPunct="1">
                        <a:lnSpc>
                          <a:spcPct val="100000"/>
                        </a:lnSpc>
                        <a:spcBef>
                          <a:spcPts val="0"/>
                        </a:spcBef>
                        <a:spcAft>
                          <a:spcPts val="0"/>
                        </a:spcAft>
                        <a:buClrTx/>
                        <a:buSzTx/>
                        <a:buFontTx/>
                        <a:buNone/>
                        <a:tabLst/>
                        <a:defRPr/>
                      </a:pPr>
                      <a:r xmlns:a="http://schemas.openxmlformats.org/drawingml/2006/main">
                        <a:rPr lang="vi" sz="1600" kern="1200">
                          <a:solidFill>
                            <a:schemeClr val="dk1"/>
                          </a:solidFill>
                          <a:latin typeface="+mn-lt"/>
                          <a:ea typeface="+mn-ea"/>
                          <a:cs typeface="+mn-cs"/>
                        </a:rPr>
                        <a:t>btnCập nhật</a:t>
                      </a:r>
                      <a:endParaRPr xmlns:a="http://schemas.openxmlformats.org/drawingml/2006/main" lang="en-US" sz="1600" dirty="0"/>
                    </a:p>
                  </a:txBody>
                  <a:tcPr/>
                </a:tc>
                <a:tc>
                  <a:txBody>
                    <a:bodyPr/>
                    <a:lstStyle/>
                    <a:p>
                      <a:pPr xmlns:a="http://schemas.openxmlformats.org/drawingml/2006/main" marL="0" marR="0" indent="0" algn="l" defTabSz="914400" rtl="0" eaLnBrk="1" fontAlgn="auto" latinLnBrk="0" hangingPunct="1">
                        <a:lnSpc>
                          <a:spcPct val="100000"/>
                        </a:lnSpc>
                        <a:spcBef>
                          <a:spcPts val="0"/>
                        </a:spcBef>
                        <a:spcAft>
                          <a:spcPts val="0"/>
                        </a:spcAft>
                        <a:buClrTx/>
                        <a:buSzTx/>
                        <a:buFontTx/>
                        <a:buNone/>
                        <a:tabLst/>
                        <a:defRPr/>
                      </a:pPr>
                      <a:r xmlns:a="http://schemas.openxmlformats.org/drawingml/2006/main">
                        <a:rPr lang="vi" sz="1600"/>
                        <a:t>Văn bản: Cập nhật</a:t>
                      </a:r>
                    </a:p>
                    <a:p>
                      <a:pPr xmlns:a="http://schemas.openxmlformats.org/drawingml/2006/main" marL="0" marR="0" lvl="0" indent="0" algn="l" defTabSz="914400" rtl="0" eaLnBrk="1" fontAlgn="auto" latinLnBrk="0" hangingPunct="1">
                        <a:lnSpc>
                          <a:spcPct val="100000"/>
                        </a:lnSpc>
                        <a:spcBef>
                          <a:spcPts val="0"/>
                        </a:spcBef>
                        <a:spcAft>
                          <a:spcPts val="0"/>
                        </a:spcAft>
                        <a:buClrTx/>
                        <a:buSzTx/>
                        <a:buFontTx/>
                        <a:buNone/>
                        <a:tabLst/>
                        <a:defRPr/>
                      </a:pPr>
                      <a:r xmlns:a="http://schemas.openxmlformats.org/drawingml/2006/main">
                        <a:rPr lang="vi" sz="1600">
                          <a:solidFill>
                            <a:srgbClr val="FF0000"/>
                          </a:solidFill>
                        </a:rPr>
                        <a:t>Trình xử lý sự kiện: Nhấp vào</a:t>
                      </a:r>
                      <a:endParaRPr xmlns:a="http://schemas.openxmlformats.org/drawingml/2006/main" lang="en-US" sz="1600" dirty="0"/>
                    </a:p>
                  </a:txBody>
                  <a:tcPr/>
                </a:tc>
                <a:extLst>
                  <a:ext uri="{0D108BD9-81ED-4DB2-BD59-A6C34878D82A}">
                    <a16:rowId xmlns:a16="http://schemas.microsoft.com/office/drawing/2014/main" val="10007"/>
                  </a:ext>
                </a:extLst>
              </a:tr>
              <a:tr h="342981">
                <a:tc>
                  <a:txBody>
                    <a:bodyPr/>
                    <a:lstStyle/>
                    <a:p>
                      <a:pPr xmlns:a="http://schemas.openxmlformats.org/drawingml/2006/main" marL="0" marR="0" indent="0" algn="l" defTabSz="914400" rtl="0" eaLnBrk="1" fontAlgn="auto" latinLnBrk="0" hangingPunct="1">
                        <a:lnSpc>
                          <a:spcPct val="100000"/>
                        </a:lnSpc>
                        <a:spcBef>
                          <a:spcPts val="0"/>
                        </a:spcBef>
                        <a:spcAft>
                          <a:spcPts val="0"/>
                        </a:spcAft>
                        <a:buClrTx/>
                        <a:buSzTx/>
                        <a:buFontTx/>
                        <a:buNone/>
                        <a:tabLst/>
                        <a:defRPr/>
                      </a:pPr>
                      <a:r xmlns:a="http://schemas.openxmlformats.org/drawingml/2006/main">
                        <a:rPr lang="vi" sz="1600"/>
                        <a:t>Cái nút</a:t>
                      </a:r>
                      <a:endParaRPr xmlns:a="http://schemas.openxmlformats.org/drawingml/2006/main" lang="en-US" sz="1600" dirty="0"/>
                    </a:p>
                  </a:txBody>
                  <a:tcPr/>
                </a:tc>
                <a:tc>
                  <a:txBody>
                    <a:bodyPr/>
                    <a:lstStyle/>
                    <a:p>
                      <a:pPr xmlns:a="http://schemas.openxmlformats.org/drawingml/2006/main" marL="0" marR="0" lvl="0" indent="0" algn="l" defTabSz="914400" rtl="0" eaLnBrk="1" fontAlgn="auto" latinLnBrk="0" hangingPunct="1">
                        <a:lnSpc>
                          <a:spcPct val="100000"/>
                        </a:lnSpc>
                        <a:spcBef>
                          <a:spcPts val="0"/>
                        </a:spcBef>
                        <a:spcAft>
                          <a:spcPts val="0"/>
                        </a:spcAft>
                        <a:buClrTx/>
                        <a:buSzTx/>
                        <a:buFontTx/>
                        <a:buNone/>
                        <a:tabLst/>
                        <a:defRPr/>
                      </a:pPr>
                      <a:r xmlns:a="http://schemas.openxmlformats.org/drawingml/2006/main">
                        <a:rPr lang="vi" sz="1600" kern="1200">
                          <a:solidFill>
                            <a:schemeClr val="dk1"/>
                          </a:solidFill>
                          <a:latin typeface="+mn-lt"/>
                          <a:ea typeface="+mn-ea"/>
                          <a:cs typeface="+mn-cs"/>
                        </a:rPr>
                        <a:t>btnXóa</a:t>
                      </a:r>
                      <a:endParaRPr xmlns:a="http://schemas.openxmlformats.org/drawingml/2006/main" lang="en-US" sz="1600"/>
                    </a:p>
                  </a:txBody>
                  <a:tcPr/>
                </a:tc>
                <a:tc>
                  <a:txBody>
                    <a:bodyPr/>
                    <a:lstStyle/>
                    <a:p>
                      <a:r xmlns:a="http://schemas.openxmlformats.org/drawingml/2006/main">
                        <a:rPr lang="vi" sz="1600"/>
                        <a:t>Văn bản: Xóa</a:t>
                      </a:r>
                    </a:p>
                    <a:p>
                      <a:pPr xmlns:a="http://schemas.openxmlformats.org/drawingml/2006/main" marL="0" marR="0" lvl="0" indent="0" algn="l" defTabSz="914400" rtl="0" eaLnBrk="1" fontAlgn="auto" latinLnBrk="0" hangingPunct="1">
                        <a:lnSpc>
                          <a:spcPct val="100000"/>
                        </a:lnSpc>
                        <a:spcBef>
                          <a:spcPts val="0"/>
                        </a:spcBef>
                        <a:spcAft>
                          <a:spcPts val="0"/>
                        </a:spcAft>
                        <a:buClrTx/>
                        <a:buSzTx/>
                        <a:buFontTx/>
                        <a:buNone/>
                        <a:tabLst/>
                        <a:defRPr/>
                      </a:pPr>
                      <a:r xmlns:a="http://schemas.openxmlformats.org/drawingml/2006/main">
                        <a:rPr lang="vi" sz="1600">
                          <a:solidFill>
                            <a:srgbClr val="FF0000"/>
                          </a:solidFill>
                        </a:rPr>
                        <a:t>Trình xử lý sự kiện: Nhấp vào</a:t>
                      </a:r>
                      <a:endParaRPr xmlns:a="http://schemas.openxmlformats.org/drawingml/2006/main" lang="en-US" sz="1600" dirty="0"/>
                    </a:p>
                  </a:txBody>
                  <a:tcPr/>
                </a:tc>
                <a:extLst>
                  <a:ext uri="{0D108BD9-81ED-4DB2-BD59-A6C34878D82A}">
                    <a16:rowId xmlns:a16="http://schemas.microsoft.com/office/drawing/2014/main" val="10008"/>
                  </a:ext>
                </a:extLst>
              </a:tr>
              <a:tr h="261688">
                <a:tc>
                  <a:txBody>
                    <a:bodyPr/>
                    <a:lstStyle/>
                    <a:p>
                      <a:r xmlns:a="http://schemas.openxmlformats.org/drawingml/2006/main">
                        <a:rPr lang="vi" sz="1600" kern="1200">
                          <a:solidFill>
                            <a:schemeClr val="dk1"/>
                          </a:solidFill>
                          <a:latin typeface="+mn-lt"/>
                          <a:ea typeface="+mn-ea"/>
                          <a:cs typeface="+mn-cs"/>
                        </a:rPr>
                        <a:t>DataGridView</a:t>
                      </a:r>
                      <a:endParaRPr xmlns:a="http://schemas.openxmlformats.org/drawingml/2006/main" lang="en-US" sz="1600"/>
                    </a:p>
                  </a:txBody>
                  <a:tcPr/>
                </a:tc>
                <a:tc>
                  <a:txBody>
                    <a:bodyPr/>
                    <a:lstStyle/>
                    <a:p>
                      <a:r xmlns:a="http://schemas.openxmlformats.org/drawingml/2006/main">
                        <a:rPr lang="vi" sz="1600" kern="1200">
                          <a:solidFill>
                            <a:schemeClr val="dk1"/>
                          </a:solidFill>
                          <a:latin typeface="+mn-lt"/>
                          <a:ea typeface="+mn-ea"/>
                          <a:cs typeface="+mn-cs"/>
                        </a:rPr>
                        <a:t>dgvDanh mục</a:t>
                      </a:r>
                      <a:endParaRPr xmlns:a="http://schemas.openxmlformats.org/drawingml/2006/main" lang="en-US" sz="1600"/>
                    </a:p>
                  </a:txBody>
                  <a:tcPr/>
                </a:tc>
                <a:tc>
                  <a:txBody>
                    <a:bodyPr/>
                    <a:lstStyle/>
                    <a:p>
                      <a:r xmlns:a="http://schemas.openxmlformats.org/drawingml/2006/main">
                        <a:rPr lang="vi" sz="1600"/>
                        <a:t>Chỉ đọc: Đúng</a:t>
                      </a:r>
                    </a:p>
                    <a:p>
                      <a:r xmlns:a="http://schemas.openxmlformats.org/drawingml/2006/main">
                        <a:rPr lang="vi" sz="1600" kern="1200">
                          <a:solidFill>
                            <a:schemeClr val="dk1"/>
                          </a:solidFill>
                          <a:latin typeface="+mn-lt"/>
                          <a:ea typeface="+mn-ea"/>
                          <a:cs typeface="+mn-cs"/>
                        </a:rPr>
                        <a:t>Lựa chọnChế độ:FullRowSelect</a:t>
                      </a:r>
                      <a:endParaRPr xmlns:a="http://schemas.openxmlformats.org/drawingml/2006/main" lang="en-US" sz="1600" dirty="0"/>
                    </a:p>
                  </a:txBody>
                  <a:tcPr/>
                </a:tc>
                <a:extLst>
                  <a:ext uri="{0D108BD9-81ED-4DB2-BD59-A6C34878D82A}">
                    <a16:rowId xmlns:a16="http://schemas.microsoft.com/office/drawing/2014/main" val="10009"/>
                  </a:ext>
                </a:extLst>
              </a:tr>
              <a:tr h="292023">
                <a:tc>
                  <a:txBody>
                    <a:bodyPr/>
                    <a:lstStyle/>
                    <a:p>
                      <a:r xmlns:a="http://schemas.openxmlformats.org/drawingml/2006/main">
                        <a:rPr lang="vi" sz="1600"/>
                        <a:t>Hình thức</a:t>
                      </a:r>
                      <a:endParaRPr xmlns:a="http://schemas.openxmlformats.org/drawingml/2006/main" lang="en-US" sz="1600" dirty="0"/>
                    </a:p>
                  </a:txBody>
                  <a:tcPr/>
                </a:tc>
                <a:tc>
                  <a:txBody>
                    <a:bodyPr/>
                    <a:lstStyle/>
                    <a:p>
                      <a:r xmlns:a="http://schemas.openxmlformats.org/drawingml/2006/main">
                        <a:rPr lang="vi" sz="1600" kern="1200">
                          <a:solidFill>
                            <a:schemeClr val="dk1"/>
                          </a:solidFill>
                          <a:latin typeface="+mn-lt"/>
                          <a:ea typeface="+mn-ea"/>
                          <a:cs typeface="+mn-cs"/>
                        </a:rPr>
                        <a:t>frmQuản lýDanh mục</a:t>
                      </a:r>
                      <a:endParaRPr xmlns:a="http://schemas.openxmlformats.org/drawingml/2006/main" lang="en-US" sz="1600" dirty="0"/>
                    </a:p>
                  </a:txBody>
                  <a:tcPr/>
                </a:tc>
                <a:tc>
                  <a:txBody>
                    <a:bodyPr/>
                    <a:lstStyle/>
                    <a:p>
                      <a:r xmlns:a="http://schemas.openxmlformats.org/drawingml/2006/main">
                        <a:rPr lang="vi" sz="1600" kern="1200">
                          <a:solidFill>
                            <a:schemeClr val="dk1"/>
                          </a:solidFill>
                          <a:latin typeface="+mn-lt"/>
                          <a:ea typeface="+mn-ea"/>
                          <a:cs typeface="+mn-cs"/>
                        </a:rPr>
                        <a:t>Vị trí bắt đầu: CenterScreen</a:t>
                      </a:r>
                    </a:p>
                    <a:p>
                      <a:r xmlns:a="http://schemas.openxmlformats.org/drawingml/2006/main">
                        <a:rPr lang="vi" sz="1600" kern="1200">
                          <a:solidFill>
                            <a:schemeClr val="dk1"/>
                          </a:solidFill>
                          <a:latin typeface="+mn-lt"/>
                          <a:ea typeface="+mn-ea"/>
                          <a:cs typeface="+mn-cs"/>
                        </a:rPr>
                        <a:t>Văn bản: Quản lý danh mục</a:t>
                      </a:r>
                    </a:p>
                    <a:p>
                      <a:pPr xmlns:a="http://schemas.openxmlformats.org/drawingml/2006/main" marL="0" marR="0" lvl="0" indent="0" algn="l" defTabSz="914400" rtl="0" eaLnBrk="1" fontAlgn="auto" latinLnBrk="0" hangingPunct="1">
                        <a:lnSpc>
                          <a:spcPct val="100000"/>
                        </a:lnSpc>
                        <a:spcBef>
                          <a:spcPts val="0"/>
                        </a:spcBef>
                        <a:spcAft>
                          <a:spcPts val="0"/>
                        </a:spcAft>
                        <a:buClrTx/>
                        <a:buSzTx/>
                        <a:buFontTx/>
                        <a:buNone/>
                        <a:tabLst/>
                        <a:defRPr/>
                      </a:pPr>
                      <a:r xmlns:a="http://schemas.openxmlformats.org/drawingml/2006/main">
                        <a:rPr lang="vi" sz="1600">
                          <a:solidFill>
                            <a:srgbClr val="FF0000"/>
                          </a:solidFill>
                        </a:rPr>
                        <a:t>Trình xử lý sự kiện: Tải</a:t>
                      </a:r>
                      <a:endParaRPr xmlns:a="http://schemas.openxmlformats.org/drawingml/2006/main" lang="en-US" sz="1600" dirty="0"/>
                    </a:p>
                  </a:txBody>
                  <a:tcPr/>
                </a:tc>
                <a:extLst>
                  <a:ext uri="{0D108BD9-81ED-4DB2-BD59-A6C34878D82A}">
                    <a16:rowId xmlns:a16="http://schemas.microsoft.com/office/drawing/2014/main" val="10010"/>
                  </a:ext>
                </a:extLst>
              </a:tr>
            </a:tbl>
          </a:graphicData>
        </a:graphic>
      </p:graphicFrame>
      <p:pic>
        <p:nvPicPr>
          <p:cNvPr id="3" name="Picture 2">
            <a:extLst>
              <a:ext uri="{FF2B5EF4-FFF2-40B4-BE49-F238E27FC236}">
                <a16:creationId xmlns:a16="http://schemas.microsoft.com/office/drawing/2014/main" id="{E05A1011-5412-4AD0-AA72-B10619913B78}"/>
              </a:ext>
            </a:extLst>
          </p:cNvPr>
          <p:cNvPicPr>
            <a:picLocks noChangeAspect="1"/>
          </p:cNvPicPr>
          <p:nvPr/>
        </p:nvPicPr>
        <p:blipFill>
          <a:blip r:embed="rId2"/>
          <a:stretch>
            <a:fillRect/>
          </a:stretch>
        </p:blipFill>
        <p:spPr>
          <a:xfrm>
            <a:off x="241259" y="1538873"/>
            <a:ext cx="5193711" cy="4048974"/>
          </a:xfrm>
          <a:prstGeom prst="rect">
            <a:avLst/>
          </a:prstGeom>
        </p:spPr>
      </p:pic>
    </p:spTree>
    <p:extLst>
      <p:ext uri="{BB962C8B-B14F-4D97-AF65-F5344CB8AC3E}">
        <p14:creationId xmlns:p14="http://schemas.microsoft.com/office/powerpoint/2010/main" val="268551955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1EA405F4-10D2-4A45-9793-5AB5AE9BA330}"/>
              </a:ext>
            </a:extLst>
          </p:cNvPr>
          <p:cNvSpPr>
            <a:spLocks noGrp="1"/>
          </p:cNvSpPr>
          <p:nvPr>
            <p:ph type="sldNum" sz="quarter" idx="12"/>
          </p:nvPr>
        </p:nvSpPr>
        <p:spPr/>
        <p:txBody>
          <a:bodyPr/>
          <a:lstStyle/>
          <a:p>
            <a:fld id="{CC0149FD-98BB-4821-915B-09C9BFE4B727}" type="slidenum">
              <a:rPr lang="en-US" smtClean="0"/>
              <a:pPr/>
              <a:t>47</a:t>
            </a:fld>
            <a:endParaRPr lang="en-US" dirty="0"/>
          </a:p>
        </p:txBody>
      </p:sp>
      <p:sp>
        <p:nvSpPr>
          <p:cNvPr id="10" name="TextBox 9">
            <a:extLst>
              <a:ext uri="{FF2B5EF4-FFF2-40B4-BE49-F238E27FC236}">
                <a16:creationId xmlns:a16="http://schemas.microsoft.com/office/drawing/2014/main" id="{0F8AF2A5-EBB5-4E5A-85EB-117ADDF754E1}"/>
              </a:ext>
            </a:extLst>
          </p:cNvPr>
          <p:cNvSpPr txBox="1"/>
          <p:nvPr/>
        </p:nvSpPr>
        <p:spPr>
          <a:xfrm>
            <a:off x="188709" y="652306"/>
            <a:ext cx="12003291" cy="840808"/>
          </a:xfrm>
          <a:prstGeom prst="rect">
            <a:avLst/>
          </a:prstGeom>
          <a:noFill/>
        </p:spPr>
        <p:txBody>
          <a:bodyPr wrap="square">
            <a:spAutoFit/>
          </a:bodyPr>
          <a:lstStyle/>
          <a:p>
            <a:pPr xmlns:a="http://schemas.openxmlformats.org/drawingml/2006/main" algn="just">
              <a:lnSpc>
                <a:spcPct val="110000"/>
              </a:lnSpc>
              <a:spcBef>
                <a:spcPts val="1000"/>
              </a:spcBef>
              <a:spcAft>
                <a:spcPts val="300"/>
              </a:spcAft>
              <a:buClr>
                <a:srgbClr val="973735"/>
              </a:buClr>
              <a:buSzPct val="50000"/>
              <a:tabLst>
                <a:tab pos="461963" algn="l"/>
              </a:tabLst>
              <a:defRPr/>
            </a:pPr>
            <a:r xmlns:a="http://schemas.openxmlformats.org/drawingml/2006/main">
              <a:rPr lang="vi" sz="2300">
                <a:solidFill>
                  <a:srgbClr val="111111"/>
                </a:solidFill>
                <a:latin typeface="+mj-lt"/>
              </a:rPr>
              <a:t>2.Nhấp chuột phải vào dự án | </a:t>
            </a:r>
            <a:r xmlns:a="http://schemas.openxmlformats.org/drawingml/2006/main">
              <a:rPr lang="vi" sz="2300" b="1">
                <a:solidFill>
                  <a:srgbClr val="111111"/>
                </a:solidFill>
                <a:latin typeface="+mj-lt"/>
              </a:rPr>
              <a:t>Thêm | Mục mới, </a:t>
            </a:r>
            <a:r xmlns:a="http://schemas.openxmlformats.org/drawingml/2006/main">
              <a:rPr lang="vi" sz="2300">
                <a:solidFill>
                  <a:srgbClr val="111111"/>
                </a:solidFill>
                <a:latin typeface="+mj-lt"/>
              </a:rPr>
              <a:t>chọn </a:t>
            </a:r>
            <a:r xmlns:a="http://schemas.openxmlformats.org/drawingml/2006/main">
              <a:rPr lang="vi" sz="2300" b="1">
                <a:solidFill>
                  <a:srgbClr val="111111"/>
                </a:solidFill>
                <a:latin typeface="+mj-lt"/>
              </a:rPr>
              <a:t>Tệp cấu hình JSON JavaScript </a:t>
            </a:r>
            <a:r xmlns:a="http://schemas.openxmlformats.org/drawingml/2006/main">
              <a:rPr lang="vi" sz="2300">
                <a:solidFill>
                  <a:srgbClr val="111111"/>
                </a:solidFill>
                <a:latin typeface="+mj-lt"/>
              </a:rPr>
              <a:t>sau đó đổi tên thành </a:t>
            </a:r>
            <a:r xmlns:a="http://schemas.openxmlformats.org/drawingml/2006/main">
              <a:rPr lang="vi" sz="2300" b="1">
                <a:solidFill>
                  <a:srgbClr val="111111"/>
                </a:solidFill>
                <a:latin typeface="+mj-lt"/>
              </a:rPr>
              <a:t>appsinstall.json, </a:t>
            </a:r>
            <a:r xmlns:a="http://schemas.openxmlformats.org/drawingml/2006/main">
              <a:rPr lang="vi" sz="2300">
                <a:solidFill>
                  <a:srgbClr val="111111"/>
                </a:solidFill>
                <a:latin typeface="+mj-lt"/>
              </a:rPr>
              <a:t>nhấp vào </a:t>
            </a:r>
            <a:r xmlns:a="http://schemas.openxmlformats.org/drawingml/2006/main">
              <a:rPr lang="vi" sz="2300" b="1">
                <a:solidFill>
                  <a:srgbClr val="111111"/>
                </a:solidFill>
                <a:latin typeface="+mj-lt"/>
              </a:rPr>
              <a:t>Thêm </a:t>
            </a:r>
            <a:r xmlns:a="http://schemas.openxmlformats.org/drawingml/2006/main">
              <a:rPr lang="vi" sz="2300">
                <a:solidFill>
                  <a:srgbClr val="111111"/>
                </a:solidFill>
                <a:latin typeface="+mj-lt"/>
              </a:rPr>
              <a:t>và ghi nội dung như sau:</a:t>
            </a:r>
          </a:p>
        </p:txBody>
      </p:sp>
      <p:grpSp>
        <p:nvGrpSpPr>
          <p:cNvPr id="2" name="Group 1">
            <a:extLst>
              <a:ext uri="{FF2B5EF4-FFF2-40B4-BE49-F238E27FC236}">
                <a16:creationId xmlns:a16="http://schemas.microsoft.com/office/drawing/2014/main" id="{78171ACB-7EE5-40B8-BF97-3F9FDC4A0C13}"/>
              </a:ext>
            </a:extLst>
          </p:cNvPr>
          <p:cNvGrpSpPr/>
          <p:nvPr/>
        </p:nvGrpSpPr>
        <p:grpSpPr>
          <a:xfrm>
            <a:off x="504496" y="1520568"/>
            <a:ext cx="11183007" cy="1908432"/>
            <a:chOff x="835809" y="1581002"/>
            <a:chExt cx="9506371" cy="2215991"/>
          </a:xfrm>
        </p:grpSpPr>
        <p:sp>
          <p:nvSpPr>
            <p:cNvPr id="12" name="TextBox 11">
              <a:extLst>
                <a:ext uri="{FF2B5EF4-FFF2-40B4-BE49-F238E27FC236}">
                  <a16:creationId xmlns:a16="http://schemas.microsoft.com/office/drawing/2014/main" id="{421B8F49-CB72-46D4-AE5A-CF8A92705C5D}"/>
                </a:ext>
              </a:extLst>
            </p:cNvPr>
            <p:cNvSpPr txBox="1"/>
            <p:nvPr/>
          </p:nvSpPr>
          <p:spPr>
            <a:xfrm>
              <a:off x="835809" y="1581002"/>
              <a:ext cx="9506371" cy="2215991"/>
            </a:xfrm>
            <a:prstGeom prst="rect">
              <a:avLst/>
            </a:prstGeom>
            <a:noFill/>
            <a:ln>
              <a:solidFill>
                <a:srgbClr val="FF0000"/>
              </a:solidFill>
            </a:ln>
          </p:spPr>
          <p:txBody>
            <a:bodyPr wrap="square">
              <a:spAutoFit/>
            </a:bodyPr>
            <a:lstStyle/>
            <a:p>
              <a:r xmlns:a="http://schemas.openxmlformats.org/drawingml/2006/main">
                <a:rPr lang="vi" sz="2300">
                  <a:solidFill>
                    <a:srgbClr val="000000"/>
                  </a:solidFill>
                  <a:latin typeface="Consolas" panose="020B0609020204030204" pitchFamily="49" charset="0"/>
                </a:rPr>
                <a:t>{</a:t>
              </a:r>
            </a:p>
            <a:p>
              <a:r xmlns:a="http://schemas.openxmlformats.org/drawingml/2006/main">
                <a:rPr lang="vi" sz="2300">
                  <a:solidFill>
                    <a:srgbClr val="000000"/>
                  </a:solidFill>
                  <a:latin typeface="Consolas" panose="020B0609020204030204" pitchFamily="49" charset="0"/>
                </a:rPr>
                <a:t>  </a:t>
              </a:r>
              <a:r xmlns:a="http://schemas.openxmlformats.org/drawingml/2006/main">
                <a:rPr lang="vi" sz="2300">
                  <a:solidFill>
                    <a:srgbClr val="2E75B6"/>
                  </a:solidFill>
                  <a:latin typeface="Consolas" panose="020B0609020204030204" pitchFamily="49" charset="0"/>
                </a:rPr>
                <a:t>"ConnectionString </a:t>
              </a:r>
              <a:r xmlns:a="http://schemas.openxmlformats.org/drawingml/2006/main">
                <a:rPr lang="vi" sz="2300" b="1">
                  <a:solidFill>
                    <a:srgbClr val="FF0000"/>
                  </a:solidFill>
                  <a:latin typeface="Consolas" panose="020B0609020204030204" pitchFamily="49" charset="0"/>
                </a:rPr>
                <a:t>s </a:t>
              </a:r>
              <a:r xmlns:a="http://schemas.openxmlformats.org/drawingml/2006/main">
                <a:rPr lang="vi" sz="2300">
                  <a:solidFill>
                    <a:srgbClr val="2E75B6"/>
                  </a:solidFill>
                  <a:latin typeface="Consolas" panose="020B0609020204030204" pitchFamily="49" charset="0"/>
                </a:rPr>
                <a:t>" </a:t>
              </a:r>
              <a:r xmlns:a="http://schemas.openxmlformats.org/drawingml/2006/main">
                <a:rPr lang="vi" sz="2300">
                  <a:solidFill>
                    <a:srgbClr val="000000"/>
                  </a:solidFill>
                  <a:latin typeface="Consolas" panose="020B0609020204030204" pitchFamily="49" charset="0"/>
                </a:rPr>
                <a:t>: {</a:t>
              </a:r>
            </a:p>
            <a:p>
              <a:r xmlns:a="http://schemas.openxmlformats.org/drawingml/2006/main">
                <a:rPr lang="vi" sz="2300">
                  <a:solidFill>
                    <a:srgbClr val="000000"/>
                  </a:solidFill>
                  <a:latin typeface="Consolas" panose="020B0609020204030204" pitchFamily="49" charset="0"/>
                </a:rPr>
                <a:t>    </a:t>
              </a:r>
              <a:r xmlns:a="http://schemas.openxmlformats.org/drawingml/2006/main">
                <a:rPr lang="vi" sz="2300">
                  <a:solidFill>
                    <a:srgbClr val="2E75B6"/>
                  </a:solidFill>
                  <a:latin typeface="Consolas" panose="020B0609020204030204" pitchFamily="49" charset="0"/>
                </a:rPr>
                <a:t>"MyStockDB" </a:t>
              </a:r>
              <a:r xmlns:a="http://schemas.openxmlformats.org/drawingml/2006/main">
                <a:rPr lang="vi" sz="2300">
                  <a:solidFill>
                    <a:srgbClr val="000000"/>
                  </a:solidFill>
                  <a:latin typeface="Consolas" panose="020B0609020204030204" pitchFamily="49" charset="0"/>
                </a:rPr>
                <a:t>: </a:t>
              </a:r>
              <a:r xmlns:a="http://schemas.openxmlformats.org/drawingml/2006/main">
                <a:rPr lang="vi" sz="2300">
                  <a:solidFill>
                    <a:srgbClr val="A31515"/>
                  </a:solidFill>
                  <a:latin typeface="Consolas" panose="020B0609020204030204" pitchFamily="49" charset="0"/>
                </a:rPr>
                <a:t>"Server=(local);uid=sa;pwd=123;database=MyStockDB"</a:t>
              </a:r>
              <a:endParaRPr xmlns:a="http://schemas.openxmlformats.org/drawingml/2006/main" lang="en-US" sz="2300">
                <a:solidFill>
                  <a:srgbClr val="000000"/>
                </a:solidFill>
                <a:latin typeface="Consolas" panose="020B0609020204030204" pitchFamily="49" charset="0"/>
              </a:endParaRPr>
            </a:p>
            <a:p>
              <a:r xmlns:a="http://schemas.openxmlformats.org/drawingml/2006/main">
                <a:rPr lang="vi" sz="2300">
                  <a:solidFill>
                    <a:srgbClr val="000000"/>
                  </a:solidFill>
                  <a:latin typeface="Consolas" panose="020B0609020204030204" pitchFamily="49" charset="0"/>
                </a:rPr>
                <a:t>}</a:t>
              </a:r>
            </a:p>
            <a:p>
              <a:r xmlns:a="http://schemas.openxmlformats.org/drawingml/2006/main">
                <a:rPr lang="vi" sz="2300">
                  <a:solidFill>
                    <a:srgbClr val="000000"/>
                  </a:solidFill>
                  <a:latin typeface="Consolas" panose="020B0609020204030204" pitchFamily="49" charset="0"/>
                </a:rPr>
                <a:t>}</a:t>
              </a:r>
              <a:endParaRPr xmlns:a="http://schemas.openxmlformats.org/drawingml/2006/main" lang="en-US" sz="2300"/>
            </a:p>
          </p:txBody>
        </p:sp>
        <p:sp>
          <p:nvSpPr>
            <p:cNvPr id="11" name="Rectangle 10">
              <a:extLst>
                <a:ext uri="{FF2B5EF4-FFF2-40B4-BE49-F238E27FC236}">
                  <a16:creationId xmlns:a16="http://schemas.microsoft.com/office/drawing/2014/main" id="{1FB9BB35-410E-485D-8478-654F34479DC4}"/>
                </a:ext>
              </a:extLst>
            </p:cNvPr>
            <p:cNvSpPr/>
            <p:nvPr/>
          </p:nvSpPr>
          <p:spPr>
            <a:xfrm>
              <a:off x="1443058" y="2472726"/>
              <a:ext cx="8640020" cy="432543"/>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TextBox 17">
            <a:extLst>
              <a:ext uri="{FF2B5EF4-FFF2-40B4-BE49-F238E27FC236}">
                <a16:creationId xmlns:a16="http://schemas.microsoft.com/office/drawing/2014/main" id="{919439E6-E2EF-424C-9C7E-AC896C73FA6B}"/>
              </a:ext>
            </a:extLst>
          </p:cNvPr>
          <p:cNvSpPr txBox="1"/>
          <p:nvPr/>
        </p:nvSpPr>
        <p:spPr>
          <a:xfrm>
            <a:off x="420414" y="3588479"/>
            <a:ext cx="11677230" cy="498342"/>
          </a:xfrm>
          <a:prstGeom prst="rect">
            <a:avLst/>
          </a:prstGeom>
          <a:noFill/>
        </p:spPr>
        <p:txBody>
          <a:bodyPr wrap="square">
            <a:spAutoFit/>
          </a:bodyPr>
          <a:lstStyle/>
          <a:p>
            <a:pPr xmlns:a="http://schemas.openxmlformats.org/drawingml/2006/main" marL="342900" indent="-342900" algn="just">
              <a:lnSpc>
                <a:spcPct val="110000"/>
              </a:lnSpc>
              <a:spcBef>
                <a:spcPts val="1200"/>
              </a:spcBef>
              <a:spcAft>
                <a:spcPts val="1200"/>
              </a:spcAft>
              <a:buClr>
                <a:srgbClr val="973735"/>
              </a:buClr>
              <a:buSzPct val="50000"/>
              <a:buFont typeface="Wingdings" pitchFamily="2" charset="2"/>
              <a:buChar char="u"/>
              <a:tabLst>
                <a:tab pos="241300" algn="l"/>
              </a:tabLst>
              <a:defRPr/>
            </a:pPr>
            <a:r xmlns:a="http://schemas.openxmlformats.org/drawingml/2006/main">
              <a:rPr lang="vi" sz="2600">
                <a:solidFill>
                  <a:srgbClr val="111111"/>
                </a:solidFill>
                <a:latin typeface="+mj-lt"/>
              </a:rPr>
              <a:t>Tiếp theo, nhấp chuột phải vào </a:t>
            </a:r>
            <a:r xmlns:a="http://schemas.openxmlformats.org/drawingml/2006/main">
              <a:rPr lang="vi" sz="2600" b="1">
                <a:solidFill>
                  <a:srgbClr val="111111"/>
                </a:solidFill>
                <a:latin typeface="+mj-lt"/>
              </a:rPr>
              <a:t>appsinstall.json </a:t>
            </a:r>
            <a:r xmlns:a="http://schemas.openxmlformats.org/drawingml/2006/main">
              <a:rPr lang="vi" sz="2600">
                <a:solidFill>
                  <a:srgbClr val="111111"/>
                </a:solidFill>
                <a:latin typeface="+mj-lt"/>
              </a:rPr>
              <a:t>| </a:t>
            </a:r>
            <a:r xmlns:a="http://schemas.openxmlformats.org/drawingml/2006/main">
              <a:rPr lang="vi" sz="2600" b="1">
                <a:solidFill>
                  <a:srgbClr val="111111"/>
                </a:solidFill>
                <a:latin typeface="+mj-lt"/>
              </a:rPr>
              <a:t>Thuộc tính </a:t>
            </a:r>
            <a:r xmlns:a="http://schemas.openxmlformats.org/drawingml/2006/main">
              <a:rPr lang="vi" sz="2600">
                <a:solidFill>
                  <a:srgbClr val="111111"/>
                </a:solidFill>
                <a:latin typeface="+mj-lt"/>
              </a:rPr>
              <a:t>, chọn </a:t>
            </a:r>
            <a:r xmlns:a="http://schemas.openxmlformats.org/drawingml/2006/main">
              <a:rPr lang="vi" sz="2600" b="1">
                <a:solidFill>
                  <a:srgbClr val="111111"/>
                </a:solidFill>
                <a:latin typeface="+mj-lt"/>
              </a:rPr>
              <a:t>Sao chép nếu mới hơn</a:t>
            </a:r>
          </a:p>
        </p:txBody>
      </p:sp>
      <p:grpSp>
        <p:nvGrpSpPr>
          <p:cNvPr id="3" name="Group 2">
            <a:extLst>
              <a:ext uri="{FF2B5EF4-FFF2-40B4-BE49-F238E27FC236}">
                <a16:creationId xmlns:a16="http://schemas.microsoft.com/office/drawing/2014/main" id="{27EDEA16-F61E-407C-8778-E4A6FE363A48}"/>
              </a:ext>
            </a:extLst>
          </p:cNvPr>
          <p:cNvGrpSpPr/>
          <p:nvPr/>
        </p:nvGrpSpPr>
        <p:grpSpPr>
          <a:xfrm>
            <a:off x="2609116" y="4368128"/>
            <a:ext cx="6582994" cy="1648356"/>
            <a:chOff x="2504013" y="4294555"/>
            <a:chExt cx="6582994" cy="1648356"/>
          </a:xfrm>
        </p:grpSpPr>
        <p:pic>
          <p:nvPicPr>
            <p:cNvPr id="19" name="Picture 18">
              <a:extLst>
                <a:ext uri="{FF2B5EF4-FFF2-40B4-BE49-F238E27FC236}">
                  <a16:creationId xmlns:a16="http://schemas.microsoft.com/office/drawing/2014/main" id="{6F8CC743-2260-45EB-A479-911FCD066719}"/>
                </a:ext>
              </a:extLst>
            </p:cNvPr>
            <p:cNvPicPr>
              <a:picLocks noChangeAspect="1"/>
            </p:cNvPicPr>
            <p:nvPr/>
          </p:nvPicPr>
          <p:blipFill>
            <a:blip r:embed="rId2"/>
            <a:stretch>
              <a:fillRect/>
            </a:stretch>
          </p:blipFill>
          <p:spPr>
            <a:xfrm>
              <a:off x="2504013" y="4294555"/>
              <a:ext cx="6582994" cy="1648356"/>
            </a:xfrm>
            <a:prstGeom prst="rect">
              <a:avLst/>
            </a:prstGeom>
          </p:spPr>
        </p:pic>
        <p:sp>
          <p:nvSpPr>
            <p:cNvPr id="20" name="Rectangle 19">
              <a:extLst>
                <a:ext uri="{FF2B5EF4-FFF2-40B4-BE49-F238E27FC236}">
                  <a16:creationId xmlns:a16="http://schemas.microsoft.com/office/drawing/2014/main" id="{0BA9AF46-DB3C-40EF-9061-11F9AA8CCC67}"/>
                </a:ext>
              </a:extLst>
            </p:cNvPr>
            <p:cNvSpPr/>
            <p:nvPr/>
          </p:nvSpPr>
          <p:spPr>
            <a:xfrm>
              <a:off x="2637742" y="5654565"/>
              <a:ext cx="4183472" cy="288345"/>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38174680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1EA405F4-10D2-4A45-9793-5AB5AE9BA330}"/>
              </a:ext>
            </a:extLst>
          </p:cNvPr>
          <p:cNvSpPr>
            <a:spLocks noGrp="1"/>
          </p:cNvSpPr>
          <p:nvPr>
            <p:ph type="sldNum" sz="quarter" idx="12"/>
          </p:nvPr>
        </p:nvSpPr>
        <p:spPr/>
        <p:txBody>
          <a:bodyPr/>
          <a:lstStyle/>
          <a:p>
            <a:fld id="{CC0149FD-98BB-4821-915B-09C9BFE4B727}" type="slidenum">
              <a:rPr lang="en-US" smtClean="0"/>
              <a:pPr/>
              <a:t>48</a:t>
            </a:fld>
            <a:endParaRPr lang="en-US" dirty="0"/>
          </a:p>
        </p:txBody>
      </p:sp>
      <p:sp>
        <p:nvSpPr>
          <p:cNvPr id="14" name="TextBox 13">
            <a:extLst>
              <a:ext uri="{FF2B5EF4-FFF2-40B4-BE49-F238E27FC236}">
                <a16:creationId xmlns:a16="http://schemas.microsoft.com/office/drawing/2014/main" id="{E383EF6D-68CB-4A8B-8943-7F1B2391E454}"/>
              </a:ext>
            </a:extLst>
          </p:cNvPr>
          <p:cNvSpPr txBox="1"/>
          <p:nvPr/>
        </p:nvSpPr>
        <p:spPr>
          <a:xfrm>
            <a:off x="214946" y="2515451"/>
            <a:ext cx="4257167" cy="1154162"/>
          </a:xfrm>
          <a:prstGeom prst="rect">
            <a:avLst/>
          </a:prstGeom>
          <a:noFill/>
        </p:spPr>
        <p:txBody>
          <a:bodyPr wrap="square">
            <a:spAutoFit/>
          </a:bodyPr>
          <a:lstStyle/>
          <a:p>
            <a:pPr xmlns:a="http://schemas.openxmlformats.org/drawingml/2006/main" algn="just">
              <a:buClr>
                <a:srgbClr val="973735"/>
              </a:buClr>
              <a:buSzPct val="50000"/>
              <a:tabLst>
                <a:tab pos="461963" algn="l"/>
              </a:tabLst>
              <a:defRPr/>
            </a:pPr>
            <a:r xmlns:a="http://schemas.openxmlformats.org/drawingml/2006/main">
              <a:rPr lang="vi" sz="2300">
                <a:solidFill>
                  <a:srgbClr val="111111"/>
                </a:solidFill>
                <a:latin typeface="+mj-lt"/>
              </a:rPr>
              <a:t>4.Thêm vào dự án </a:t>
            </a:r>
            <a:r xmlns:a="http://schemas.openxmlformats.org/drawingml/2006/main">
              <a:rPr lang="vi" sz="2300"/>
              <a:t>02 lớp: </a:t>
            </a:r>
            <a:r xmlns:a="http://schemas.openxmlformats.org/drawingml/2006/main">
              <a:rPr lang="vi" sz="2300" b="1"/>
              <a:t>ManaCategories.cs </a:t>
            </a:r>
            <a:r xmlns:a="http://schemas.openxmlformats.org/drawingml/2006/main">
              <a:rPr lang="vi" sz="2300"/>
              <a:t>và </a:t>
            </a:r>
            <a:r xmlns:a="http://schemas.openxmlformats.org/drawingml/2006/main">
              <a:rPr lang="vi" sz="2300" b="1"/>
              <a:t>MyStockDBContext.cs</a:t>
            </a:r>
            <a:endParaRPr xmlns:a="http://schemas.openxmlformats.org/drawingml/2006/main" lang="en-US" sz="2300">
              <a:solidFill>
                <a:srgbClr val="111111"/>
              </a:solidFill>
              <a:latin typeface="+mj-lt"/>
            </a:endParaRPr>
          </a:p>
        </p:txBody>
      </p:sp>
      <p:sp>
        <p:nvSpPr>
          <p:cNvPr id="16" name="TextBox 15">
            <a:extLst>
              <a:ext uri="{FF2B5EF4-FFF2-40B4-BE49-F238E27FC236}">
                <a16:creationId xmlns:a16="http://schemas.microsoft.com/office/drawing/2014/main" id="{F04D5A75-B150-46DD-AA80-BB9F11BD96E9}"/>
              </a:ext>
            </a:extLst>
          </p:cNvPr>
          <p:cNvSpPr txBox="1"/>
          <p:nvPr/>
        </p:nvSpPr>
        <p:spPr>
          <a:xfrm>
            <a:off x="214946" y="1095219"/>
            <a:ext cx="5812698" cy="446276"/>
          </a:xfrm>
          <a:prstGeom prst="rect">
            <a:avLst/>
          </a:prstGeom>
          <a:noFill/>
        </p:spPr>
        <p:txBody>
          <a:bodyPr wrap="square">
            <a:spAutoFit/>
          </a:bodyPr>
          <a:lstStyle/>
          <a:p>
            <a:pPr xmlns:a="http://schemas.openxmlformats.org/drawingml/2006/main">
              <a:buClr>
                <a:srgbClr val="973735"/>
              </a:buClr>
              <a:buSzPct val="50000"/>
              <a:tabLst>
                <a:tab pos="461963" algn="l"/>
              </a:tabLst>
              <a:defRPr/>
            </a:pPr>
            <a:r xmlns:a="http://schemas.openxmlformats.org/drawingml/2006/main">
              <a:rPr lang="vi" sz="2300">
                <a:solidFill>
                  <a:srgbClr val="111111"/>
                </a:solidFill>
                <a:latin typeface="+mj-lt"/>
              </a:rPr>
              <a:t>3.Cài đặt các gói sau từ Nuget</a:t>
            </a:r>
          </a:p>
        </p:txBody>
      </p:sp>
      <p:grpSp>
        <p:nvGrpSpPr>
          <p:cNvPr id="9" name="Group 8">
            <a:extLst>
              <a:ext uri="{FF2B5EF4-FFF2-40B4-BE49-F238E27FC236}">
                <a16:creationId xmlns:a16="http://schemas.microsoft.com/office/drawing/2014/main" id="{24858E28-4F69-44D4-919D-D96471C5D619}"/>
              </a:ext>
            </a:extLst>
          </p:cNvPr>
          <p:cNvGrpSpPr/>
          <p:nvPr/>
        </p:nvGrpSpPr>
        <p:grpSpPr>
          <a:xfrm>
            <a:off x="6096000" y="1208689"/>
            <a:ext cx="5968365" cy="5202791"/>
            <a:chOff x="6866257" y="1246374"/>
            <a:chExt cx="5188846" cy="5108961"/>
          </a:xfrm>
        </p:grpSpPr>
        <p:pic>
          <p:nvPicPr>
            <p:cNvPr id="8" name="Picture 7">
              <a:extLst>
                <a:ext uri="{FF2B5EF4-FFF2-40B4-BE49-F238E27FC236}">
                  <a16:creationId xmlns:a16="http://schemas.microsoft.com/office/drawing/2014/main" id="{032EB787-59FE-40C2-A4A2-791D174DB168}"/>
                </a:ext>
              </a:extLst>
            </p:cNvPr>
            <p:cNvPicPr>
              <a:picLocks noChangeAspect="1"/>
            </p:cNvPicPr>
            <p:nvPr/>
          </p:nvPicPr>
          <p:blipFill>
            <a:blip r:embed="rId2"/>
            <a:stretch>
              <a:fillRect/>
            </a:stretch>
          </p:blipFill>
          <p:spPr>
            <a:xfrm>
              <a:off x="6866257" y="1246374"/>
              <a:ext cx="5188846" cy="5108961"/>
            </a:xfrm>
            <a:prstGeom prst="rect">
              <a:avLst/>
            </a:prstGeom>
          </p:spPr>
        </p:pic>
        <p:sp>
          <p:nvSpPr>
            <p:cNvPr id="17" name="Rectangle 16">
              <a:extLst>
                <a:ext uri="{FF2B5EF4-FFF2-40B4-BE49-F238E27FC236}">
                  <a16:creationId xmlns:a16="http://schemas.microsoft.com/office/drawing/2014/main" id="{E1E14A96-B4E6-4821-85F4-5B59FD9A150B}"/>
                </a:ext>
              </a:extLst>
            </p:cNvPr>
            <p:cNvSpPr/>
            <p:nvPr/>
          </p:nvSpPr>
          <p:spPr>
            <a:xfrm>
              <a:off x="7651175" y="3878318"/>
              <a:ext cx="4403927" cy="1072054"/>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895632A2-FDF6-494D-BF62-1ADAA9926D1C}"/>
                </a:ext>
              </a:extLst>
            </p:cNvPr>
            <p:cNvSpPr/>
            <p:nvPr/>
          </p:nvSpPr>
          <p:spPr>
            <a:xfrm>
              <a:off x="7155028" y="5508681"/>
              <a:ext cx="2470286" cy="524257"/>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21" name="Straight Arrow Connector 20">
            <a:extLst>
              <a:ext uri="{FF2B5EF4-FFF2-40B4-BE49-F238E27FC236}">
                <a16:creationId xmlns:a16="http://schemas.microsoft.com/office/drawing/2014/main" id="{56A8D550-FE2F-4AD0-A8B9-D45495D28736}"/>
              </a:ext>
            </a:extLst>
          </p:cNvPr>
          <p:cNvCxnSpPr>
            <a:cxnSpLocks/>
            <a:stCxn id="16" idx="2"/>
          </p:cNvCxnSpPr>
          <p:nvPr/>
        </p:nvCxnSpPr>
        <p:spPr>
          <a:xfrm>
            <a:off x="3121295" y="1541495"/>
            <a:ext cx="3867201" cy="2451258"/>
          </a:xfrm>
          <a:prstGeom prst="straightConnector1">
            <a:avLst/>
          </a:prstGeom>
          <a:ln w="3492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8B4DB53B-F2FD-4FAD-9FAD-A7034114A681}"/>
              </a:ext>
            </a:extLst>
          </p:cNvPr>
          <p:cNvCxnSpPr>
            <a:cxnSpLocks/>
          </p:cNvCxnSpPr>
          <p:nvPr/>
        </p:nvCxnSpPr>
        <p:spPr>
          <a:xfrm>
            <a:off x="2974428" y="3594723"/>
            <a:ext cx="3449922" cy="2168058"/>
          </a:xfrm>
          <a:prstGeom prst="straightConnector1">
            <a:avLst/>
          </a:prstGeom>
          <a:ln w="349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1600852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1EA405F4-10D2-4A45-9793-5AB5AE9BA330}"/>
              </a:ext>
            </a:extLst>
          </p:cNvPr>
          <p:cNvSpPr>
            <a:spLocks noGrp="1"/>
          </p:cNvSpPr>
          <p:nvPr>
            <p:ph type="sldNum" sz="quarter" idx="12"/>
          </p:nvPr>
        </p:nvSpPr>
        <p:spPr/>
        <p:txBody>
          <a:bodyPr/>
          <a:lstStyle/>
          <a:p>
            <a:fld id="{CC0149FD-98BB-4821-915B-09C9BFE4B727}" type="slidenum">
              <a:rPr lang="en-US" smtClean="0"/>
              <a:pPr/>
              <a:t>49</a:t>
            </a:fld>
            <a:endParaRPr lang="en-US" dirty="0"/>
          </a:p>
        </p:txBody>
      </p:sp>
      <p:sp>
        <p:nvSpPr>
          <p:cNvPr id="12" name="TextBox 11">
            <a:extLst>
              <a:ext uri="{FF2B5EF4-FFF2-40B4-BE49-F238E27FC236}">
                <a16:creationId xmlns:a16="http://schemas.microsoft.com/office/drawing/2014/main" id="{53D14F30-2F87-4716-8B85-67E053C384D4}"/>
              </a:ext>
            </a:extLst>
          </p:cNvPr>
          <p:cNvSpPr txBox="1"/>
          <p:nvPr/>
        </p:nvSpPr>
        <p:spPr>
          <a:xfrm>
            <a:off x="183415" y="618691"/>
            <a:ext cx="11498320" cy="451470"/>
          </a:xfrm>
          <a:prstGeom prst="rect">
            <a:avLst/>
          </a:prstGeom>
          <a:noFill/>
        </p:spPr>
        <p:txBody>
          <a:bodyPr wrap="square">
            <a:spAutoFit/>
          </a:bodyPr>
          <a:lstStyle/>
          <a:p>
            <a:pPr xmlns:a="http://schemas.openxmlformats.org/drawingml/2006/main" algn="just">
              <a:lnSpc>
                <a:spcPct val="110000"/>
              </a:lnSpc>
              <a:spcBef>
                <a:spcPts val="1000"/>
              </a:spcBef>
              <a:spcAft>
                <a:spcPts val="300"/>
              </a:spcAft>
              <a:buClr>
                <a:srgbClr val="973735"/>
              </a:buClr>
              <a:buSzPct val="50000"/>
              <a:tabLst>
                <a:tab pos="461963" algn="l"/>
              </a:tabLst>
              <a:defRPr/>
            </a:pPr>
            <a:r xmlns:a="http://schemas.openxmlformats.org/drawingml/2006/main">
              <a:rPr lang="vi" sz="2300">
                <a:solidFill>
                  <a:srgbClr val="111111"/>
                </a:solidFill>
                <a:latin typeface="+mj-lt"/>
              </a:rPr>
              <a:t>5.Viết mã </a:t>
            </a:r>
            <a:r xmlns:a="http://schemas.openxmlformats.org/drawingml/2006/main">
              <a:rPr lang="vi" sz="2300" b="1"/>
              <a:t>MyStockDBContext.cs </a:t>
            </a:r>
            <a:r xmlns:a="http://schemas.openxmlformats.org/drawingml/2006/main">
              <a:rPr lang="vi" sz="2300">
                <a:solidFill>
                  <a:srgbClr val="111111"/>
                </a:solidFill>
                <a:latin typeface="+mj-lt"/>
              </a:rPr>
              <a:t>như sau:</a:t>
            </a:r>
            <a:endParaRPr xmlns:a="http://schemas.openxmlformats.org/drawingml/2006/main" lang="en-US" sz="2300" b="1">
              <a:solidFill>
                <a:srgbClr val="111111"/>
              </a:solidFill>
              <a:latin typeface="+mj-lt"/>
            </a:endParaRPr>
          </a:p>
        </p:txBody>
      </p:sp>
      <p:pic>
        <p:nvPicPr>
          <p:cNvPr id="18" name="Picture 17">
            <a:extLst>
              <a:ext uri="{FF2B5EF4-FFF2-40B4-BE49-F238E27FC236}">
                <a16:creationId xmlns:a16="http://schemas.microsoft.com/office/drawing/2014/main" id="{0E06270C-51C2-4EA3-9ADE-BABCD47A4D40}"/>
              </a:ext>
            </a:extLst>
          </p:cNvPr>
          <p:cNvPicPr>
            <a:picLocks noChangeAspect="1"/>
          </p:cNvPicPr>
          <p:nvPr/>
        </p:nvPicPr>
        <p:blipFill>
          <a:blip r:embed="rId2"/>
          <a:stretch>
            <a:fillRect/>
          </a:stretch>
        </p:blipFill>
        <p:spPr>
          <a:xfrm>
            <a:off x="0" y="1618869"/>
            <a:ext cx="9790342" cy="4823969"/>
          </a:xfrm>
          <a:prstGeom prst="rect">
            <a:avLst/>
          </a:prstGeom>
        </p:spPr>
      </p:pic>
      <p:pic>
        <p:nvPicPr>
          <p:cNvPr id="23" name="Picture 22">
            <a:extLst>
              <a:ext uri="{FF2B5EF4-FFF2-40B4-BE49-F238E27FC236}">
                <a16:creationId xmlns:a16="http://schemas.microsoft.com/office/drawing/2014/main" id="{DF17A88A-913B-41B0-92A5-4B9C94027974}"/>
              </a:ext>
            </a:extLst>
          </p:cNvPr>
          <p:cNvPicPr>
            <a:picLocks noChangeAspect="1"/>
          </p:cNvPicPr>
          <p:nvPr/>
        </p:nvPicPr>
        <p:blipFill>
          <a:blip r:embed="rId3"/>
          <a:stretch>
            <a:fillRect/>
          </a:stretch>
        </p:blipFill>
        <p:spPr>
          <a:xfrm>
            <a:off x="7241627" y="756908"/>
            <a:ext cx="4950373" cy="1576785"/>
          </a:xfrm>
          <a:prstGeom prst="rect">
            <a:avLst/>
          </a:prstGeom>
          <a:ln w="12700">
            <a:solidFill>
              <a:srgbClr val="FF0000"/>
            </a:solidFill>
          </a:ln>
        </p:spPr>
      </p:pic>
    </p:spTree>
    <p:extLst>
      <p:ext uri="{BB962C8B-B14F-4D97-AF65-F5344CB8AC3E}">
        <p14:creationId xmlns:p14="http://schemas.microsoft.com/office/powerpoint/2010/main" val="25117334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23D4C067-544C-48BA-89F4-9069974CD1E9}"/>
              </a:ext>
            </a:extLst>
          </p:cNvPr>
          <p:cNvSpPr>
            <a:spLocks noGrp="1"/>
          </p:cNvSpPr>
          <p:nvPr>
            <p:ph type="sldNum" sz="quarter" idx="12"/>
          </p:nvPr>
        </p:nvSpPr>
        <p:spPr/>
        <p:txBody>
          <a:bodyPr/>
          <a:lstStyle/>
          <a:p>
            <a:fld id="{CC0149FD-98BB-4821-915B-09C9BFE4B727}" type="slidenum">
              <a:rPr lang="en-US" smtClean="0"/>
              <a:pPr/>
              <a:t>5</a:t>
            </a:fld>
            <a:endParaRPr lang="en-US" dirty="0"/>
          </a:p>
        </p:txBody>
      </p:sp>
      <p:sp>
        <p:nvSpPr>
          <p:cNvPr id="7" name="TextBox 6">
            <a:extLst>
              <a:ext uri="{FF2B5EF4-FFF2-40B4-BE49-F238E27FC236}">
                <a16:creationId xmlns:a16="http://schemas.microsoft.com/office/drawing/2014/main" id="{5DD9A697-2F81-4AEF-8F92-C01E3C2E7B2E}"/>
              </a:ext>
            </a:extLst>
          </p:cNvPr>
          <p:cNvSpPr txBox="1"/>
          <p:nvPr/>
        </p:nvSpPr>
        <p:spPr>
          <a:xfrm>
            <a:off x="304801" y="661416"/>
            <a:ext cx="10342178" cy="646331"/>
          </a:xfrm>
          <a:prstGeom prst="rect">
            <a:avLst/>
          </a:prstGeom>
          <a:noFill/>
        </p:spPr>
        <p:txBody>
          <a:bodyPr wrap="square">
            <a:spAutoFit/>
          </a:bodyPr>
          <a:lstStyle/>
          <a:p>
            <a:pPr xmlns:a="http://schemas.openxmlformats.org/drawingml/2006/main">
              <a:lnSpc>
                <a:spcPct val="90000"/>
              </a:lnSpc>
              <a:spcBef>
                <a:spcPct val="0"/>
              </a:spcBef>
            </a:pPr>
            <a:r xmlns:a="http://schemas.openxmlformats.org/drawingml/2006/main">
              <a:rPr lang="vi" sz="4000" b="1">
                <a:latin typeface="+mj-lt"/>
                <a:ea typeface="+mj-ea"/>
                <a:cs typeface="+mj-cs"/>
              </a:rPr>
              <a:t>Hiểu khung thực thể kế thừa</a:t>
            </a:r>
          </a:p>
        </p:txBody>
      </p:sp>
      <p:sp>
        <p:nvSpPr>
          <p:cNvPr id="9" name="TextBox 8">
            <a:extLst>
              <a:ext uri="{FF2B5EF4-FFF2-40B4-BE49-F238E27FC236}">
                <a16:creationId xmlns:a16="http://schemas.microsoft.com/office/drawing/2014/main" id="{F89BCAB0-F7DD-408D-AFED-CFD0BB30B3CB}"/>
              </a:ext>
            </a:extLst>
          </p:cNvPr>
          <p:cNvSpPr txBox="1"/>
          <p:nvPr/>
        </p:nvSpPr>
        <p:spPr>
          <a:xfrm>
            <a:off x="-63060" y="1201532"/>
            <a:ext cx="12160467" cy="5419689"/>
          </a:xfrm>
          <a:prstGeom prst="rect">
            <a:avLst/>
          </a:prstGeom>
          <a:noFill/>
        </p:spPr>
        <p:txBody>
          <a:bodyPr wrap="square">
            <a:spAutoFit/>
          </a:bodyPr>
          <a:lstStyle/>
          <a:p>
            <a:pPr xmlns:a="http://schemas.openxmlformats.org/drawingml/2006/main" marL="342900" indent="-342900" algn="just">
              <a:lnSpc>
                <a:spcPct val="150000"/>
              </a:lnSpc>
              <a:buClr>
                <a:srgbClr val="973735"/>
              </a:buClr>
              <a:buSzPct val="50000"/>
              <a:buFont typeface="Wingdings" pitchFamily="2" charset="2"/>
              <a:buChar char="u"/>
              <a:tabLst>
                <a:tab pos="241300" algn="l"/>
              </a:tabLst>
              <a:defRPr/>
            </a:pPr>
            <a:r xmlns:a="http://schemas.openxmlformats.org/drawingml/2006/main">
              <a:rPr lang="vi" sz="2600">
                <a:solidFill>
                  <a:srgbClr val="212121"/>
                </a:solidFill>
              </a:rPr>
              <a:t>Entity Framework (EF) được phát hành lần đầu tiên như một phần của .NET Framework 3.5 với Service Pack 1 vào cuối năm 2008</a:t>
            </a:r>
          </a:p>
          <a:p>
            <a:pPr xmlns:a="http://schemas.openxmlformats.org/drawingml/2006/main" marL="342900" indent="-342900" algn="just">
              <a:lnSpc>
                <a:spcPct val="150000"/>
              </a:lnSpc>
              <a:buClr>
                <a:srgbClr val="973735"/>
              </a:buClr>
              <a:buSzPct val="50000"/>
              <a:buFont typeface="Wingdings" pitchFamily="2" charset="2"/>
              <a:buChar char="u"/>
              <a:tabLst>
                <a:tab pos="241300" algn="l"/>
              </a:tabLst>
              <a:defRPr/>
            </a:pPr>
            <a:r xmlns:a="http://schemas.openxmlformats.org/drawingml/2006/main">
              <a:rPr lang="vi" sz="2600">
                <a:solidFill>
                  <a:srgbClr val="212121"/>
                </a:solidFill>
              </a:rPr>
              <a:t>Entity Framework đã phát triển khi Microsoft quan sát cách các lập trình viên sử dụng công cụ ánh xạ quan hệ đối tượng (ORM) trong thế giới thực</a:t>
            </a:r>
          </a:p>
          <a:p>
            <a:pPr xmlns:a="http://schemas.openxmlformats.org/drawingml/2006/main" marL="342900" indent="-342900" algn="just">
              <a:lnSpc>
                <a:spcPct val="150000"/>
              </a:lnSpc>
              <a:buClr>
                <a:srgbClr val="973735"/>
              </a:buClr>
              <a:buSzPct val="50000"/>
              <a:buFont typeface="Wingdings" pitchFamily="2" charset="2"/>
              <a:buChar char="u"/>
              <a:tabLst>
                <a:tab pos="241300" algn="l"/>
              </a:tabLst>
              <a:defRPr/>
            </a:pPr>
            <a:r xmlns:a="http://schemas.openxmlformats.org/drawingml/2006/main">
              <a:rPr lang="vi" sz="2600">
                <a:solidFill>
                  <a:srgbClr val="212121"/>
                </a:solidFill>
              </a:rPr>
              <a:t>ORM sử dụng định nghĩa ánh xạ để liên kết các cột trong bảng với các thuộc tính trong lớp và lập trình viên có thể tương tác với các đối tượng thuộc các loại khác nhau theo cách mà họ quen thuộc, thay vì phải đối mặt với việc biết cách lưu trữ các giá trị trong bảng quan hệ hoặc một cấu trúc khác được cung cấp bởi kho dữ liệu NoSQL</a:t>
            </a:r>
          </a:p>
        </p:txBody>
      </p:sp>
    </p:spTree>
    <p:extLst>
      <p:ext uri="{BB962C8B-B14F-4D97-AF65-F5344CB8AC3E}">
        <p14:creationId xmlns:p14="http://schemas.microsoft.com/office/powerpoint/2010/main" val="428488518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1EA405F4-10D2-4A45-9793-5AB5AE9BA330}"/>
              </a:ext>
            </a:extLst>
          </p:cNvPr>
          <p:cNvSpPr>
            <a:spLocks noGrp="1"/>
          </p:cNvSpPr>
          <p:nvPr>
            <p:ph type="sldNum" sz="quarter" idx="12"/>
          </p:nvPr>
        </p:nvSpPr>
        <p:spPr/>
        <p:txBody>
          <a:bodyPr/>
          <a:lstStyle/>
          <a:p>
            <a:fld id="{CC0149FD-98BB-4821-915B-09C9BFE4B727}" type="slidenum">
              <a:rPr lang="en-US" smtClean="0"/>
              <a:pPr/>
              <a:t>50</a:t>
            </a:fld>
            <a:endParaRPr lang="en-US" dirty="0"/>
          </a:p>
        </p:txBody>
      </p:sp>
      <p:pic>
        <p:nvPicPr>
          <p:cNvPr id="3" name="Picture 2">
            <a:extLst>
              <a:ext uri="{FF2B5EF4-FFF2-40B4-BE49-F238E27FC236}">
                <a16:creationId xmlns:a16="http://schemas.microsoft.com/office/drawing/2014/main" id="{B6458B7A-CAD2-43F0-BB07-16D5A935A691}"/>
              </a:ext>
            </a:extLst>
          </p:cNvPr>
          <p:cNvPicPr>
            <a:picLocks noChangeAspect="1"/>
          </p:cNvPicPr>
          <p:nvPr/>
        </p:nvPicPr>
        <p:blipFill>
          <a:blip r:embed="rId2"/>
          <a:stretch>
            <a:fillRect/>
          </a:stretch>
        </p:blipFill>
        <p:spPr>
          <a:xfrm>
            <a:off x="271109" y="678687"/>
            <a:ext cx="8294821" cy="3924155"/>
          </a:xfrm>
          <a:prstGeom prst="rect">
            <a:avLst/>
          </a:prstGeom>
        </p:spPr>
      </p:pic>
      <p:sp>
        <p:nvSpPr>
          <p:cNvPr id="10" name="TextBox 9">
            <a:extLst>
              <a:ext uri="{FF2B5EF4-FFF2-40B4-BE49-F238E27FC236}">
                <a16:creationId xmlns:a16="http://schemas.microsoft.com/office/drawing/2014/main" id="{AFC1672D-D826-4F24-A722-AE7DCB128A22}"/>
              </a:ext>
            </a:extLst>
          </p:cNvPr>
          <p:cNvSpPr txBox="1"/>
          <p:nvPr/>
        </p:nvSpPr>
        <p:spPr>
          <a:xfrm>
            <a:off x="0" y="4613311"/>
            <a:ext cx="12223531" cy="800219"/>
          </a:xfrm>
          <a:prstGeom prst="rect">
            <a:avLst/>
          </a:prstGeom>
          <a:noFill/>
        </p:spPr>
        <p:txBody>
          <a:bodyPr wrap="square">
            <a:spAutoFit/>
          </a:bodyPr>
          <a:lstStyle/>
          <a:p>
            <a:pPr xmlns:a="http://schemas.openxmlformats.org/drawingml/2006/main">
              <a:buClr>
                <a:srgbClr val="973735"/>
              </a:buClr>
              <a:buSzPct val="50000"/>
              <a:tabLst>
                <a:tab pos="241300" algn="l"/>
              </a:tabLst>
              <a:defRPr/>
            </a:pPr>
            <a:r xmlns:a="http://schemas.openxmlformats.org/drawingml/2006/main">
              <a:rPr lang="vi" sz="2300">
                <a:solidFill>
                  <a:srgbClr val="111111"/>
                </a:solidFill>
                <a:latin typeface="+mj-lt"/>
              </a:rPr>
              <a:t>6. Nhấp chuột phải vào dự án, chọn </a:t>
            </a:r>
            <a:r xmlns:a="http://schemas.openxmlformats.org/drawingml/2006/main">
              <a:rPr lang="vi" sz="2300" b="1">
                <a:solidFill>
                  <a:srgbClr val="111111"/>
                </a:solidFill>
                <a:latin typeface="+mj-lt"/>
              </a:rPr>
              <a:t>Open in Terminal. </a:t>
            </a:r>
            <a:r xmlns:a="http://schemas.openxmlformats.org/drawingml/2006/main">
              <a:rPr lang="vi" sz="2300">
                <a:solidFill>
                  <a:srgbClr val="111111"/>
                </a:solidFill>
                <a:latin typeface="+mj-lt"/>
              </a:rPr>
              <a:t>Trên </a:t>
            </a:r>
            <a:r xmlns:a="http://schemas.openxmlformats.org/drawingml/2006/main">
              <a:rPr lang="vi" sz="2300" b="1">
                <a:solidFill>
                  <a:srgbClr val="111111"/>
                </a:solidFill>
                <a:latin typeface="+mj-lt"/>
              </a:rPr>
              <a:t>nhà phát triển</a:t>
            </a:r>
            <a:r xmlns:a="http://schemas.openxmlformats.org/drawingml/2006/main">
              <a:rPr lang="vi" sz="2300">
                <a:solidFill>
                  <a:srgbClr val="111111"/>
                </a:solidFill>
                <a:latin typeface="+mj-lt"/>
              </a:rPr>
              <a:t> </a:t>
            </a:r>
            <a:r xmlns:a="http://schemas.openxmlformats.org/drawingml/2006/main">
              <a:rPr lang="vi" sz="2300">
                <a:solidFill>
                  <a:srgbClr val="111111"/>
                </a:solidFill>
                <a:latin typeface="+mj-lt"/>
              </a:rPr>
              <a:t>Hộp thoại </a:t>
            </a:r>
            <a:r xmlns:a="http://schemas.openxmlformats.org/drawingml/2006/main">
              <a:rPr lang="vi" sz="2300" b="1">
                <a:solidFill>
                  <a:srgbClr val="111111"/>
                </a:solidFill>
                <a:latin typeface="+mj-lt"/>
              </a:rPr>
              <a:t>PowerShell </a:t>
            </a:r>
            <a:r xmlns:a="http://schemas.openxmlformats.org/drawingml/2006/main">
              <a:rPr lang="vi" sz="2300" b="1">
                <a:solidFill>
                  <a:srgbClr val="111111"/>
                </a:solidFill>
                <a:latin typeface="+mj-lt"/>
              </a:rPr>
              <a:t>, </a:t>
            </a:r>
            <a:r xmlns:a="http://schemas.openxmlformats.org/drawingml/2006/main">
              <a:rPr lang="vi" sz="2300">
                <a:solidFill>
                  <a:srgbClr val="111111"/>
                </a:solidFill>
                <a:latin typeface="+mj-lt"/>
              </a:rPr>
              <a:t>thực hiện các lệnh sau để tạo cơ sở dữ liệu:</a:t>
            </a:r>
          </a:p>
        </p:txBody>
      </p:sp>
      <p:grpSp>
        <p:nvGrpSpPr>
          <p:cNvPr id="2" name="Group 1">
            <a:extLst>
              <a:ext uri="{FF2B5EF4-FFF2-40B4-BE49-F238E27FC236}">
                <a16:creationId xmlns:a16="http://schemas.microsoft.com/office/drawing/2014/main" id="{680BE613-DCBC-41CF-BBEF-667880477ADE}"/>
              </a:ext>
            </a:extLst>
          </p:cNvPr>
          <p:cNvGrpSpPr/>
          <p:nvPr/>
        </p:nvGrpSpPr>
        <p:grpSpPr>
          <a:xfrm>
            <a:off x="2934277" y="5439265"/>
            <a:ext cx="5185596" cy="966931"/>
            <a:chOff x="2239334" y="5463649"/>
            <a:chExt cx="5130066" cy="966931"/>
          </a:xfrm>
        </p:grpSpPr>
        <p:sp>
          <p:nvSpPr>
            <p:cNvPr id="13" name="TextBox 12">
              <a:extLst>
                <a:ext uri="{FF2B5EF4-FFF2-40B4-BE49-F238E27FC236}">
                  <a16:creationId xmlns:a16="http://schemas.microsoft.com/office/drawing/2014/main" id="{E3232761-CA16-4F23-AD26-F75A1482CA9D}"/>
                </a:ext>
              </a:extLst>
            </p:cNvPr>
            <p:cNvSpPr txBox="1"/>
            <p:nvPr/>
          </p:nvSpPr>
          <p:spPr>
            <a:xfrm>
              <a:off x="2239334" y="5463649"/>
              <a:ext cx="5130066" cy="966931"/>
            </a:xfrm>
            <a:prstGeom prst="rect">
              <a:avLst/>
            </a:prstGeom>
            <a:noFill/>
          </p:spPr>
          <p:txBody>
            <a:bodyPr wrap="square">
              <a:spAutoFit/>
            </a:bodyPr>
            <a:lstStyle/>
            <a:p>
              <a:pPr xmlns:a="http://schemas.openxmlformats.org/drawingml/2006/main" marL="514350" indent="-230188">
                <a:spcBef>
                  <a:spcPts val="1000"/>
                </a:spcBef>
                <a:spcAft>
                  <a:spcPts val="300"/>
                </a:spcAft>
                <a:buClr>
                  <a:srgbClr val="973735"/>
                </a:buClr>
                <a:buSzPct val="70000"/>
                <a:buFont typeface="Wingdings" panose="05000000000000000000" pitchFamily="2" charset="2"/>
                <a:buChar char="§"/>
                <a:defRPr/>
              </a:pPr>
              <a:r xmlns:a="http://schemas.openxmlformats.org/drawingml/2006/main">
                <a:rPr lang="vi" sz="2300"/>
                <a:t>di chuyển dotnet ef thêm "Ban đầu"</a:t>
              </a:r>
            </a:p>
            <a:p>
              <a:pPr xmlns:a="http://schemas.openxmlformats.org/drawingml/2006/main" marL="514350" indent="-230188">
                <a:spcBef>
                  <a:spcPts val="1000"/>
                </a:spcBef>
                <a:spcAft>
                  <a:spcPts val="300"/>
                </a:spcAft>
                <a:buClr>
                  <a:srgbClr val="973735"/>
                </a:buClr>
                <a:buSzPct val="70000"/>
                <a:buFont typeface="Wingdings" panose="05000000000000000000" pitchFamily="2" charset="2"/>
                <a:buChar char="§"/>
                <a:defRPr/>
              </a:pPr>
              <a:r xmlns:a="http://schemas.openxmlformats.org/drawingml/2006/main">
                <a:rPr lang="vi" sz="2300"/>
                <a:t>cập nhật cơ sở dữ liệu dotnet ef</a:t>
              </a:r>
            </a:p>
          </p:txBody>
        </p:sp>
        <p:sp>
          <p:nvSpPr>
            <p:cNvPr id="7" name="Rectangle 6">
              <a:extLst>
                <a:ext uri="{FF2B5EF4-FFF2-40B4-BE49-F238E27FC236}">
                  <a16:creationId xmlns:a16="http://schemas.microsoft.com/office/drawing/2014/main" id="{21977008-7ECA-4FE5-BC58-5D76E9ABAB5B}"/>
                </a:ext>
              </a:extLst>
            </p:cNvPr>
            <p:cNvSpPr/>
            <p:nvPr/>
          </p:nvSpPr>
          <p:spPr>
            <a:xfrm>
              <a:off x="2526712" y="5463649"/>
              <a:ext cx="4605607" cy="966931"/>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87061037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1EA405F4-10D2-4A45-9793-5AB5AE9BA330}"/>
              </a:ext>
            </a:extLst>
          </p:cNvPr>
          <p:cNvSpPr>
            <a:spLocks noGrp="1"/>
          </p:cNvSpPr>
          <p:nvPr>
            <p:ph type="sldNum" sz="quarter" idx="12"/>
          </p:nvPr>
        </p:nvSpPr>
        <p:spPr/>
        <p:txBody>
          <a:bodyPr/>
          <a:lstStyle/>
          <a:p>
            <a:fld id="{CC0149FD-98BB-4821-915B-09C9BFE4B727}" type="slidenum">
              <a:rPr lang="en-US" smtClean="0"/>
              <a:pPr/>
              <a:t>51</a:t>
            </a:fld>
            <a:endParaRPr lang="en-US" dirty="0"/>
          </a:p>
        </p:txBody>
      </p:sp>
      <p:sp>
        <p:nvSpPr>
          <p:cNvPr id="7" name="TextBox 6">
            <a:extLst>
              <a:ext uri="{FF2B5EF4-FFF2-40B4-BE49-F238E27FC236}">
                <a16:creationId xmlns:a16="http://schemas.microsoft.com/office/drawing/2014/main" id="{ED0967D8-3E62-4E95-AA81-82C0087FAF00}"/>
              </a:ext>
            </a:extLst>
          </p:cNvPr>
          <p:cNvSpPr txBox="1"/>
          <p:nvPr/>
        </p:nvSpPr>
        <p:spPr>
          <a:xfrm>
            <a:off x="0" y="5060847"/>
            <a:ext cx="6784944" cy="446276"/>
          </a:xfrm>
          <a:prstGeom prst="rect">
            <a:avLst/>
          </a:prstGeom>
          <a:noFill/>
        </p:spPr>
        <p:txBody>
          <a:bodyPr wrap="square">
            <a:spAutoFit/>
          </a:bodyPr>
          <a:lstStyle/>
          <a:p>
            <a:pPr xmlns:a="http://schemas.openxmlformats.org/drawingml/2006/main">
              <a:buClr>
                <a:srgbClr val="973735"/>
              </a:buClr>
              <a:buSzPct val="50000"/>
              <a:tabLst>
                <a:tab pos="461963" algn="l"/>
              </a:tabLst>
              <a:defRPr/>
            </a:pPr>
            <a:r xmlns:a="http://schemas.openxmlformats.org/drawingml/2006/main">
              <a:rPr lang="vi" sz="2300">
                <a:solidFill>
                  <a:srgbClr val="111111"/>
                </a:solidFill>
                <a:latin typeface="+mj-lt"/>
              </a:rPr>
              <a:t>6. Viết mã </a:t>
            </a:r>
            <a:r xmlns:a="http://schemas.openxmlformats.org/drawingml/2006/main">
              <a:rPr lang="vi" sz="2300" b="1"/>
              <a:t>ManaCategories.cs </a:t>
            </a:r>
            <a:r xmlns:a="http://schemas.openxmlformats.org/drawingml/2006/main">
              <a:rPr lang="vi" sz="2300">
                <a:solidFill>
                  <a:srgbClr val="111111"/>
                </a:solidFill>
                <a:latin typeface="+mj-lt"/>
              </a:rPr>
              <a:t>như sau:</a:t>
            </a:r>
            <a:r xmlns:a="http://schemas.openxmlformats.org/drawingml/2006/main">
              <a:rPr lang="vi" sz="2300" b="1"/>
              <a:t> </a:t>
            </a:r>
            <a:endParaRPr xmlns:a="http://schemas.openxmlformats.org/drawingml/2006/main" lang="en-US" sz="2300">
              <a:solidFill>
                <a:srgbClr val="111111"/>
              </a:solidFill>
              <a:latin typeface="+mj-lt"/>
            </a:endParaRPr>
          </a:p>
        </p:txBody>
      </p:sp>
      <p:grpSp>
        <p:nvGrpSpPr>
          <p:cNvPr id="9" name="Group 8">
            <a:extLst>
              <a:ext uri="{FF2B5EF4-FFF2-40B4-BE49-F238E27FC236}">
                <a16:creationId xmlns:a16="http://schemas.microsoft.com/office/drawing/2014/main" id="{D3EB5597-FE68-45E8-81BE-74DD49242203}"/>
              </a:ext>
            </a:extLst>
          </p:cNvPr>
          <p:cNvGrpSpPr/>
          <p:nvPr/>
        </p:nvGrpSpPr>
        <p:grpSpPr>
          <a:xfrm>
            <a:off x="0" y="1430878"/>
            <a:ext cx="8454958" cy="2876714"/>
            <a:chOff x="0" y="1136591"/>
            <a:chExt cx="8454958" cy="2876714"/>
          </a:xfrm>
        </p:grpSpPr>
        <p:pic>
          <p:nvPicPr>
            <p:cNvPr id="3" name="Picture 2">
              <a:extLst>
                <a:ext uri="{FF2B5EF4-FFF2-40B4-BE49-F238E27FC236}">
                  <a16:creationId xmlns:a16="http://schemas.microsoft.com/office/drawing/2014/main" id="{21798F63-B85D-4182-B7E4-182F5749007C}"/>
                </a:ext>
              </a:extLst>
            </p:cNvPr>
            <p:cNvPicPr>
              <a:picLocks noChangeAspect="1"/>
            </p:cNvPicPr>
            <p:nvPr/>
          </p:nvPicPr>
          <p:blipFill>
            <a:blip r:embed="rId2"/>
            <a:stretch>
              <a:fillRect/>
            </a:stretch>
          </p:blipFill>
          <p:spPr>
            <a:xfrm>
              <a:off x="0" y="1136591"/>
              <a:ext cx="8454957" cy="2876714"/>
            </a:xfrm>
            <a:prstGeom prst="rect">
              <a:avLst/>
            </a:prstGeom>
          </p:spPr>
        </p:pic>
        <p:sp>
          <p:nvSpPr>
            <p:cNvPr id="17" name="Rectangle 16">
              <a:extLst>
                <a:ext uri="{FF2B5EF4-FFF2-40B4-BE49-F238E27FC236}">
                  <a16:creationId xmlns:a16="http://schemas.microsoft.com/office/drawing/2014/main" id="{279EB4E7-2315-4214-B186-1D3FA3F8DF24}"/>
                </a:ext>
              </a:extLst>
            </p:cNvPr>
            <p:cNvSpPr/>
            <p:nvPr/>
          </p:nvSpPr>
          <p:spPr>
            <a:xfrm>
              <a:off x="4821850" y="1829379"/>
              <a:ext cx="3633108" cy="388303"/>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F2B0533A-F3E4-4157-A122-0D901613E8CA}"/>
                </a:ext>
              </a:extLst>
            </p:cNvPr>
            <p:cNvSpPr/>
            <p:nvPr/>
          </p:nvSpPr>
          <p:spPr>
            <a:xfrm>
              <a:off x="4821849" y="2809973"/>
              <a:ext cx="3633108" cy="388303"/>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 name="Group 9">
            <a:extLst>
              <a:ext uri="{FF2B5EF4-FFF2-40B4-BE49-F238E27FC236}">
                <a16:creationId xmlns:a16="http://schemas.microsoft.com/office/drawing/2014/main" id="{578F3D13-F496-4A43-AA88-1BB9981119A3}"/>
              </a:ext>
            </a:extLst>
          </p:cNvPr>
          <p:cNvGrpSpPr/>
          <p:nvPr/>
        </p:nvGrpSpPr>
        <p:grpSpPr>
          <a:xfrm>
            <a:off x="8686060" y="1430878"/>
            <a:ext cx="3337774" cy="3629969"/>
            <a:chOff x="8686060" y="1136591"/>
            <a:chExt cx="3337774" cy="3629969"/>
          </a:xfrm>
        </p:grpSpPr>
        <p:pic>
          <p:nvPicPr>
            <p:cNvPr id="8" name="Picture 7">
              <a:extLst>
                <a:ext uri="{FF2B5EF4-FFF2-40B4-BE49-F238E27FC236}">
                  <a16:creationId xmlns:a16="http://schemas.microsoft.com/office/drawing/2014/main" id="{491D5F34-50C9-412A-BB1F-68506BAD1AF9}"/>
                </a:ext>
              </a:extLst>
            </p:cNvPr>
            <p:cNvPicPr>
              <a:picLocks noChangeAspect="1"/>
            </p:cNvPicPr>
            <p:nvPr/>
          </p:nvPicPr>
          <p:blipFill>
            <a:blip r:embed="rId3"/>
            <a:stretch>
              <a:fillRect/>
            </a:stretch>
          </p:blipFill>
          <p:spPr>
            <a:xfrm>
              <a:off x="8686060" y="1136591"/>
              <a:ext cx="3337774" cy="3629969"/>
            </a:xfrm>
            <a:prstGeom prst="rect">
              <a:avLst/>
            </a:prstGeom>
          </p:spPr>
        </p:pic>
        <p:sp>
          <p:nvSpPr>
            <p:cNvPr id="19" name="Rectangle 18">
              <a:extLst>
                <a:ext uri="{FF2B5EF4-FFF2-40B4-BE49-F238E27FC236}">
                  <a16:creationId xmlns:a16="http://schemas.microsoft.com/office/drawing/2014/main" id="{9F917AEA-623F-4D90-8AF6-9F202A9FA228}"/>
                </a:ext>
              </a:extLst>
            </p:cNvPr>
            <p:cNvSpPr/>
            <p:nvPr/>
          </p:nvSpPr>
          <p:spPr>
            <a:xfrm>
              <a:off x="8998581" y="2745827"/>
              <a:ext cx="2985992" cy="717331"/>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18760544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DB0966F2-DDD6-4A84-A701-BBE8D1BF5825}"/>
              </a:ext>
            </a:extLst>
          </p:cNvPr>
          <p:cNvSpPr>
            <a:spLocks noGrp="1"/>
          </p:cNvSpPr>
          <p:nvPr>
            <p:ph type="sldNum" sz="quarter" idx="12"/>
          </p:nvPr>
        </p:nvSpPr>
        <p:spPr/>
        <p:txBody>
          <a:bodyPr/>
          <a:lstStyle/>
          <a:p>
            <a:fld id="{CC0149FD-98BB-4821-915B-09C9BFE4B727}" type="slidenum">
              <a:rPr lang="en-US" smtClean="0"/>
              <a:pPr/>
              <a:t>52</a:t>
            </a:fld>
            <a:endParaRPr lang="en-US" dirty="0"/>
          </a:p>
        </p:txBody>
      </p:sp>
      <p:grpSp>
        <p:nvGrpSpPr>
          <p:cNvPr id="15" name="Group 14">
            <a:extLst>
              <a:ext uri="{FF2B5EF4-FFF2-40B4-BE49-F238E27FC236}">
                <a16:creationId xmlns:a16="http://schemas.microsoft.com/office/drawing/2014/main" id="{01877423-C1E8-4AC4-8F5E-4DC28BA534B4}"/>
              </a:ext>
            </a:extLst>
          </p:cNvPr>
          <p:cNvGrpSpPr/>
          <p:nvPr/>
        </p:nvGrpSpPr>
        <p:grpSpPr>
          <a:xfrm>
            <a:off x="7306109" y="622116"/>
            <a:ext cx="4885891" cy="5776095"/>
            <a:chOff x="7306109" y="695688"/>
            <a:chExt cx="4885891" cy="5776095"/>
          </a:xfrm>
        </p:grpSpPr>
        <p:pic>
          <p:nvPicPr>
            <p:cNvPr id="10" name="Picture 9">
              <a:extLst>
                <a:ext uri="{FF2B5EF4-FFF2-40B4-BE49-F238E27FC236}">
                  <a16:creationId xmlns:a16="http://schemas.microsoft.com/office/drawing/2014/main" id="{87010B9B-02DD-4F51-B758-4E0708E5167B}"/>
                </a:ext>
              </a:extLst>
            </p:cNvPr>
            <p:cNvPicPr>
              <a:picLocks noChangeAspect="1"/>
            </p:cNvPicPr>
            <p:nvPr/>
          </p:nvPicPr>
          <p:blipFill>
            <a:blip r:embed="rId2"/>
            <a:stretch>
              <a:fillRect/>
            </a:stretch>
          </p:blipFill>
          <p:spPr>
            <a:xfrm>
              <a:off x="7337639" y="2577626"/>
              <a:ext cx="4854361" cy="3894157"/>
            </a:xfrm>
            <a:prstGeom prst="rect">
              <a:avLst/>
            </a:prstGeom>
          </p:spPr>
        </p:pic>
        <p:pic>
          <p:nvPicPr>
            <p:cNvPr id="12" name="Picture 11">
              <a:extLst>
                <a:ext uri="{FF2B5EF4-FFF2-40B4-BE49-F238E27FC236}">
                  <a16:creationId xmlns:a16="http://schemas.microsoft.com/office/drawing/2014/main" id="{447DB5DC-1B43-43FF-8E5B-E05CA99B6290}"/>
                </a:ext>
              </a:extLst>
            </p:cNvPr>
            <p:cNvPicPr>
              <a:picLocks noChangeAspect="1"/>
            </p:cNvPicPr>
            <p:nvPr/>
          </p:nvPicPr>
          <p:blipFill>
            <a:blip r:embed="rId3"/>
            <a:stretch>
              <a:fillRect/>
            </a:stretch>
          </p:blipFill>
          <p:spPr>
            <a:xfrm>
              <a:off x="7306109" y="695688"/>
              <a:ext cx="4758900" cy="1841488"/>
            </a:xfrm>
            <a:prstGeom prst="rect">
              <a:avLst/>
            </a:prstGeom>
          </p:spPr>
        </p:pic>
      </p:grpSp>
      <p:pic>
        <p:nvPicPr>
          <p:cNvPr id="14" name="Picture 13">
            <a:extLst>
              <a:ext uri="{FF2B5EF4-FFF2-40B4-BE49-F238E27FC236}">
                <a16:creationId xmlns:a16="http://schemas.microsoft.com/office/drawing/2014/main" id="{EE91C654-BD54-4843-9FB8-FD8DF05B56D2}"/>
              </a:ext>
            </a:extLst>
          </p:cNvPr>
          <p:cNvPicPr>
            <a:picLocks noChangeAspect="1"/>
          </p:cNvPicPr>
          <p:nvPr/>
        </p:nvPicPr>
        <p:blipFill>
          <a:blip r:embed="rId4"/>
          <a:stretch>
            <a:fillRect/>
          </a:stretch>
        </p:blipFill>
        <p:spPr>
          <a:xfrm>
            <a:off x="232250" y="740908"/>
            <a:ext cx="6651843" cy="3610375"/>
          </a:xfrm>
          <a:prstGeom prst="rect">
            <a:avLst/>
          </a:prstGeom>
        </p:spPr>
      </p:pic>
    </p:spTree>
    <p:extLst>
      <p:ext uri="{BB962C8B-B14F-4D97-AF65-F5344CB8AC3E}">
        <p14:creationId xmlns:p14="http://schemas.microsoft.com/office/powerpoint/2010/main" val="118386144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DB0966F2-DDD6-4A84-A701-BBE8D1BF5825}"/>
              </a:ext>
            </a:extLst>
          </p:cNvPr>
          <p:cNvSpPr>
            <a:spLocks noGrp="1"/>
          </p:cNvSpPr>
          <p:nvPr>
            <p:ph type="sldNum" sz="quarter" idx="12"/>
          </p:nvPr>
        </p:nvSpPr>
        <p:spPr/>
        <p:txBody>
          <a:bodyPr/>
          <a:lstStyle/>
          <a:p>
            <a:fld id="{CC0149FD-98BB-4821-915B-09C9BFE4B727}" type="slidenum">
              <a:rPr lang="en-US" smtClean="0"/>
              <a:pPr/>
              <a:t>53</a:t>
            </a:fld>
            <a:endParaRPr lang="en-US" dirty="0"/>
          </a:p>
        </p:txBody>
      </p:sp>
      <p:pic>
        <p:nvPicPr>
          <p:cNvPr id="7" name="Picture 6">
            <a:extLst>
              <a:ext uri="{FF2B5EF4-FFF2-40B4-BE49-F238E27FC236}">
                <a16:creationId xmlns:a16="http://schemas.microsoft.com/office/drawing/2014/main" id="{7C3E001C-CFBC-4211-9710-8FDC7688F5DA}"/>
              </a:ext>
            </a:extLst>
          </p:cNvPr>
          <p:cNvPicPr>
            <a:picLocks noChangeAspect="1"/>
          </p:cNvPicPr>
          <p:nvPr/>
        </p:nvPicPr>
        <p:blipFill>
          <a:blip r:embed="rId2"/>
          <a:stretch>
            <a:fillRect/>
          </a:stretch>
        </p:blipFill>
        <p:spPr>
          <a:xfrm>
            <a:off x="925382" y="672546"/>
            <a:ext cx="10341236" cy="5723116"/>
          </a:xfrm>
          <a:prstGeom prst="rect">
            <a:avLst/>
          </a:prstGeom>
        </p:spPr>
      </p:pic>
    </p:spTree>
    <p:extLst>
      <p:ext uri="{BB962C8B-B14F-4D97-AF65-F5344CB8AC3E}">
        <p14:creationId xmlns:p14="http://schemas.microsoft.com/office/powerpoint/2010/main" val="301416887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DB0966F2-DDD6-4A84-A701-BBE8D1BF5825}"/>
              </a:ext>
            </a:extLst>
          </p:cNvPr>
          <p:cNvSpPr>
            <a:spLocks noGrp="1"/>
          </p:cNvSpPr>
          <p:nvPr>
            <p:ph type="sldNum" sz="quarter" idx="12"/>
          </p:nvPr>
        </p:nvSpPr>
        <p:spPr/>
        <p:txBody>
          <a:bodyPr/>
          <a:lstStyle/>
          <a:p>
            <a:fld id="{CC0149FD-98BB-4821-915B-09C9BFE4B727}" type="slidenum">
              <a:rPr lang="en-US" smtClean="0"/>
              <a:pPr/>
              <a:t>54</a:t>
            </a:fld>
            <a:endParaRPr lang="en-US" dirty="0"/>
          </a:p>
        </p:txBody>
      </p:sp>
      <p:sp>
        <p:nvSpPr>
          <p:cNvPr id="6" name="TextBox 5">
            <a:extLst>
              <a:ext uri="{FF2B5EF4-FFF2-40B4-BE49-F238E27FC236}">
                <a16:creationId xmlns:a16="http://schemas.microsoft.com/office/drawing/2014/main" id="{35751EE3-E1EB-4463-A5C4-90E11B3168E5}"/>
              </a:ext>
            </a:extLst>
          </p:cNvPr>
          <p:cNvSpPr txBox="1"/>
          <p:nvPr/>
        </p:nvSpPr>
        <p:spPr>
          <a:xfrm>
            <a:off x="140542" y="588973"/>
            <a:ext cx="11910916" cy="467051"/>
          </a:xfrm>
          <a:prstGeom prst="rect">
            <a:avLst/>
          </a:prstGeom>
          <a:noFill/>
        </p:spPr>
        <p:txBody>
          <a:bodyPr wrap="square">
            <a:spAutoFit/>
          </a:bodyPr>
          <a:lstStyle/>
          <a:p>
            <a:pPr xmlns:a="http://schemas.openxmlformats.org/drawingml/2006/main" algn="just">
              <a:lnSpc>
                <a:spcPct val="110000"/>
              </a:lnSpc>
              <a:spcBef>
                <a:spcPts val="1000"/>
              </a:spcBef>
              <a:spcAft>
                <a:spcPts val="300"/>
              </a:spcAft>
              <a:buClr>
                <a:srgbClr val="973735"/>
              </a:buClr>
              <a:buSzPct val="50000"/>
              <a:tabLst>
                <a:tab pos="461963" algn="l"/>
              </a:tabLst>
              <a:defRPr/>
            </a:pPr>
            <a:r xmlns:a="http://schemas.openxmlformats.org/drawingml/2006/main">
              <a:rPr lang="vi" sz="2300">
                <a:solidFill>
                  <a:srgbClr val="111111"/>
                </a:solidFill>
                <a:latin typeface="+mj-lt"/>
              </a:rPr>
              <a:t>8.Viết mã trong </a:t>
            </a:r>
            <a:r xmlns:a="http://schemas.openxmlformats.org/drawingml/2006/main">
              <a:rPr lang="vi" sz="2300" b="1" kern="1200">
                <a:solidFill>
                  <a:schemeClr val="dk1"/>
                </a:solidFill>
                <a:latin typeface="+mn-lt"/>
                <a:ea typeface="+mn-ea"/>
                <a:cs typeface="+mn-cs"/>
              </a:rPr>
              <a:t>frmManagerCategories.cs </a:t>
            </a:r>
            <a:r xmlns:a="http://schemas.openxmlformats.org/drawingml/2006/main">
              <a:rPr lang="vi" sz="2300">
                <a:solidFill>
                  <a:srgbClr val="111111"/>
                </a:solidFill>
                <a:latin typeface="+mj-lt"/>
              </a:rPr>
              <a:t>như sau rồi nhấn </a:t>
            </a:r>
            <a:r xmlns:a="http://schemas.openxmlformats.org/drawingml/2006/main">
              <a:rPr lang="vi" sz="2300" b="1">
                <a:solidFill>
                  <a:srgbClr val="111111"/>
                </a:solidFill>
                <a:latin typeface="+mj-lt"/>
              </a:rPr>
              <a:t>Ctrl+F5 </a:t>
            </a:r>
            <a:r xmlns:a="http://schemas.openxmlformats.org/drawingml/2006/main">
              <a:rPr lang="vi" sz="2300">
                <a:solidFill>
                  <a:srgbClr val="111111"/>
                </a:solidFill>
                <a:latin typeface="+mj-lt"/>
              </a:rPr>
              <a:t>để chạy dự án:</a:t>
            </a:r>
            <a:endParaRPr xmlns:a="http://schemas.openxmlformats.org/drawingml/2006/main" lang="en-US" sz="2300" b="1">
              <a:solidFill>
                <a:srgbClr val="111111"/>
              </a:solidFill>
              <a:latin typeface="+mj-lt"/>
            </a:endParaRPr>
          </a:p>
        </p:txBody>
      </p:sp>
      <p:pic>
        <p:nvPicPr>
          <p:cNvPr id="8" name="Picture 7">
            <a:extLst>
              <a:ext uri="{FF2B5EF4-FFF2-40B4-BE49-F238E27FC236}">
                <a16:creationId xmlns:a16="http://schemas.microsoft.com/office/drawing/2014/main" id="{D4CB1058-B6BC-45FD-AEB4-3979FE6DEB29}"/>
              </a:ext>
            </a:extLst>
          </p:cNvPr>
          <p:cNvPicPr>
            <a:picLocks noChangeAspect="1"/>
          </p:cNvPicPr>
          <p:nvPr/>
        </p:nvPicPr>
        <p:blipFill>
          <a:blip r:embed="rId2"/>
          <a:stretch>
            <a:fillRect/>
          </a:stretch>
        </p:blipFill>
        <p:spPr>
          <a:xfrm>
            <a:off x="226894" y="1056024"/>
            <a:ext cx="8599693" cy="3215852"/>
          </a:xfrm>
          <a:prstGeom prst="rect">
            <a:avLst/>
          </a:prstGeom>
        </p:spPr>
      </p:pic>
      <p:pic>
        <p:nvPicPr>
          <p:cNvPr id="10" name="Picture 9">
            <a:extLst>
              <a:ext uri="{FF2B5EF4-FFF2-40B4-BE49-F238E27FC236}">
                <a16:creationId xmlns:a16="http://schemas.microsoft.com/office/drawing/2014/main" id="{3A885FD9-99D8-4726-800A-A24041488265}"/>
              </a:ext>
            </a:extLst>
          </p:cNvPr>
          <p:cNvPicPr>
            <a:picLocks noChangeAspect="1"/>
          </p:cNvPicPr>
          <p:nvPr/>
        </p:nvPicPr>
        <p:blipFill>
          <a:blip r:embed="rId3"/>
          <a:stretch>
            <a:fillRect/>
          </a:stretch>
        </p:blipFill>
        <p:spPr>
          <a:xfrm>
            <a:off x="573553" y="4214053"/>
            <a:ext cx="7627672" cy="2235116"/>
          </a:xfrm>
          <a:prstGeom prst="rect">
            <a:avLst/>
          </a:prstGeom>
        </p:spPr>
      </p:pic>
    </p:spTree>
    <p:extLst>
      <p:ext uri="{BB962C8B-B14F-4D97-AF65-F5344CB8AC3E}">
        <p14:creationId xmlns:p14="http://schemas.microsoft.com/office/powerpoint/2010/main" val="161664291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DB0966F2-DDD6-4A84-A701-BBE8D1BF5825}"/>
              </a:ext>
            </a:extLst>
          </p:cNvPr>
          <p:cNvSpPr>
            <a:spLocks noGrp="1"/>
          </p:cNvSpPr>
          <p:nvPr>
            <p:ph type="sldNum" sz="quarter" idx="12"/>
          </p:nvPr>
        </p:nvSpPr>
        <p:spPr/>
        <p:txBody>
          <a:bodyPr/>
          <a:lstStyle/>
          <a:p>
            <a:fld id="{CC0149FD-98BB-4821-915B-09C9BFE4B727}" type="slidenum">
              <a:rPr lang="en-US" smtClean="0"/>
              <a:pPr/>
              <a:t>55</a:t>
            </a:fld>
            <a:endParaRPr lang="en-US" dirty="0"/>
          </a:p>
        </p:txBody>
      </p:sp>
      <p:pic>
        <p:nvPicPr>
          <p:cNvPr id="3" name="Picture 2">
            <a:extLst>
              <a:ext uri="{FF2B5EF4-FFF2-40B4-BE49-F238E27FC236}">
                <a16:creationId xmlns:a16="http://schemas.microsoft.com/office/drawing/2014/main" id="{6ECC14BE-10CC-4316-A80B-C6100EEB30F8}"/>
              </a:ext>
            </a:extLst>
          </p:cNvPr>
          <p:cNvPicPr>
            <a:picLocks noChangeAspect="1"/>
          </p:cNvPicPr>
          <p:nvPr/>
        </p:nvPicPr>
        <p:blipFill>
          <a:blip r:embed="rId2"/>
          <a:stretch>
            <a:fillRect/>
          </a:stretch>
        </p:blipFill>
        <p:spPr>
          <a:xfrm>
            <a:off x="230622" y="830867"/>
            <a:ext cx="8671640" cy="5565751"/>
          </a:xfrm>
          <a:prstGeom prst="rect">
            <a:avLst/>
          </a:prstGeom>
        </p:spPr>
      </p:pic>
      <p:pic>
        <p:nvPicPr>
          <p:cNvPr id="8" name="Picture 7">
            <a:extLst>
              <a:ext uri="{FF2B5EF4-FFF2-40B4-BE49-F238E27FC236}">
                <a16:creationId xmlns:a16="http://schemas.microsoft.com/office/drawing/2014/main" id="{D56E6FD9-2E99-42D2-93E3-12CFDDD24885}"/>
              </a:ext>
            </a:extLst>
          </p:cNvPr>
          <p:cNvPicPr>
            <a:picLocks noChangeAspect="1"/>
          </p:cNvPicPr>
          <p:nvPr/>
        </p:nvPicPr>
        <p:blipFill>
          <a:blip r:embed="rId3"/>
          <a:stretch>
            <a:fillRect/>
          </a:stretch>
        </p:blipFill>
        <p:spPr>
          <a:xfrm>
            <a:off x="7908294" y="830867"/>
            <a:ext cx="4298731" cy="3387150"/>
          </a:xfrm>
          <a:prstGeom prst="rect">
            <a:avLst/>
          </a:prstGeom>
        </p:spPr>
      </p:pic>
    </p:spTree>
    <p:extLst>
      <p:ext uri="{BB962C8B-B14F-4D97-AF65-F5344CB8AC3E}">
        <p14:creationId xmlns:p14="http://schemas.microsoft.com/office/powerpoint/2010/main" val="288817122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56</a:t>
            </a:fld>
            <a:endParaRPr lang="en-US" dirty="0"/>
          </a:p>
        </p:txBody>
      </p:sp>
      <p:sp>
        <p:nvSpPr>
          <p:cNvPr id="6" name="TextBox 5">
            <a:extLst>
              <a:ext uri="{FF2B5EF4-FFF2-40B4-BE49-F238E27FC236}">
                <a16:creationId xmlns:a16="http://schemas.microsoft.com/office/drawing/2014/main" id="{DC40B99B-89B9-4DBA-B286-85BE9A31140F}"/>
              </a:ext>
            </a:extLst>
          </p:cNvPr>
          <p:cNvSpPr txBox="1"/>
          <p:nvPr/>
        </p:nvSpPr>
        <p:spPr>
          <a:xfrm>
            <a:off x="-73154" y="1460622"/>
            <a:ext cx="12192001" cy="4955203"/>
          </a:xfrm>
          <a:prstGeom prst="rect">
            <a:avLst/>
          </a:prstGeom>
          <a:noFill/>
        </p:spPr>
        <p:txBody>
          <a:bodyPr wrap="square">
            <a:spAutoFit/>
          </a:bodyPr>
          <a:lstStyle/>
          <a:p>
            <a:pPr xmlns:a="http://schemas.openxmlformats.org/drawingml/2006/main" marL="342900" indent="-342900" algn="just">
              <a:spcBef>
                <a:spcPts val="600"/>
              </a:spcBef>
              <a:spcAft>
                <a:spcPts val="600"/>
              </a:spcAft>
              <a:buClr>
                <a:srgbClr val="973735"/>
              </a:buClr>
              <a:buSzPct val="50000"/>
              <a:buFont typeface="Wingdings" pitchFamily="2" charset="2"/>
              <a:buChar char="u"/>
              <a:tabLst>
                <a:tab pos="241300" algn="l"/>
              </a:tabLst>
              <a:defRPr/>
            </a:pPr>
            <a:r xmlns:a="http://schemas.openxmlformats.org/drawingml/2006/main">
              <a:rPr lang="vi" sz="2600">
                <a:solidFill>
                  <a:srgbClr val="111111"/>
                </a:solidFill>
                <a:latin typeface="+mj-lt"/>
              </a:rPr>
              <a:t>Entity Framework Core cho phép chúng ta viết các truy vấn cơ sở dữ liệu bằng Truy vấn tích hợp ngôn ngữ (LINQ)</a:t>
            </a:r>
          </a:p>
          <a:p>
            <a:pPr xmlns:a="http://schemas.openxmlformats.org/drawingml/2006/main" marL="342900" indent="-342900" algn="just">
              <a:spcBef>
                <a:spcPts val="600"/>
              </a:spcBef>
              <a:spcAft>
                <a:spcPts val="600"/>
              </a:spcAft>
              <a:buClr>
                <a:srgbClr val="973735"/>
              </a:buClr>
              <a:buSzPct val="50000"/>
              <a:buFont typeface="Wingdings" pitchFamily="2" charset="2"/>
              <a:buChar char="u"/>
              <a:tabLst>
                <a:tab pos="241300" algn="l"/>
              </a:tabLst>
              <a:defRPr/>
            </a:pPr>
            <a:r xmlns:a="http://schemas.openxmlformats.org/drawingml/2006/main">
              <a:rPr lang="vi" sz="2600">
                <a:solidFill>
                  <a:srgbClr val="111111"/>
                </a:solidFill>
                <a:latin typeface="+mj-lt"/>
              </a:rPr>
              <a:t>Điểm khởi đầu cho tất cả các truy vấn LINQ trong Entity Framework Core là lớp ngữ cảnh mà chúng ta tạo trong quá trình thiết kế ngược cơ sở dữ liệu hiện có hoặc thủ công trong khi kỹ thuật chuyển tiếp</a:t>
            </a:r>
          </a:p>
          <a:p>
            <a:pPr xmlns:a="http://schemas.openxmlformats.org/drawingml/2006/main" marL="342900" indent="-342900" algn="just">
              <a:spcBef>
                <a:spcPts val="600"/>
              </a:spcBef>
              <a:spcAft>
                <a:spcPts val="600"/>
              </a:spcAft>
              <a:buClr>
                <a:srgbClr val="973735"/>
              </a:buClr>
              <a:buSzPct val="50000"/>
              <a:buFont typeface="Wingdings" pitchFamily="2" charset="2"/>
              <a:buChar char="u"/>
              <a:tabLst>
                <a:tab pos="241300" algn="l"/>
              </a:tabLst>
              <a:defRPr/>
            </a:pPr>
            <a:r xmlns:a="http://schemas.openxmlformats.org/drawingml/2006/main">
              <a:rPr lang="vi" sz="2600">
                <a:solidFill>
                  <a:srgbClr val="111111"/>
                </a:solidFill>
                <a:latin typeface="+mj-lt"/>
              </a:rPr>
              <a:t>Lớp ngữ cảnh trong Entity Framework Core luôn kế thừa từ lớp cơ sở Microsoft.EntityFrameworkCore.DbContext. Theo đó, chúng ta phải sử dụng DbContext cho mọi thao tác LINQ</a:t>
            </a:r>
          </a:p>
          <a:p>
            <a:pPr xmlns:a="http://schemas.openxmlformats.org/drawingml/2006/main" marL="342900" indent="-342900" algn="just">
              <a:spcBef>
                <a:spcPts val="600"/>
              </a:spcBef>
              <a:spcAft>
                <a:spcPts val="600"/>
              </a:spcAft>
              <a:buClr>
                <a:srgbClr val="973735"/>
              </a:buClr>
              <a:buSzPct val="50000"/>
              <a:buFont typeface="Wingdings" pitchFamily="2" charset="2"/>
              <a:buChar char="u"/>
              <a:tabLst>
                <a:tab pos="241300" algn="l"/>
              </a:tabLst>
              <a:defRPr/>
            </a:pPr>
            <a:r xmlns:a="http://schemas.openxmlformats.org/drawingml/2006/main">
              <a:rPr lang="vi" sz="2600">
                <a:solidFill>
                  <a:srgbClr val="111111"/>
                </a:solidFill>
                <a:latin typeface="+mj-lt"/>
              </a:rPr>
              <a:t>Lớp DbContext triển khai giao diện IDisposable. Là một phần của phương thức Dispose(), DbContext giải phóng tất cả các tài nguyên được phân bổ, bao gồm các tham chiếu đến tất cả các đối tượng được tải theo dõi thay đổi</a:t>
            </a:r>
          </a:p>
        </p:txBody>
      </p:sp>
      <p:sp>
        <p:nvSpPr>
          <p:cNvPr id="8" name="Title 1">
            <a:extLst>
              <a:ext uri="{FF2B5EF4-FFF2-40B4-BE49-F238E27FC236}">
                <a16:creationId xmlns:a16="http://schemas.microsoft.com/office/drawing/2014/main" id="{A6CD4C66-B34F-4956-8EC8-16DFAA3645BB}"/>
              </a:ext>
            </a:extLst>
          </p:cNvPr>
          <p:cNvSpPr>
            <a:spLocks noGrp="1"/>
          </p:cNvSpPr>
          <p:nvPr>
            <p:ph type="title"/>
          </p:nvPr>
        </p:nvSpPr>
        <p:spPr>
          <a:xfrm>
            <a:off x="275516" y="687426"/>
            <a:ext cx="11653725" cy="575433"/>
          </a:xfrm>
        </p:spPr>
        <p:txBody>
          <a:bodyPr>
            <a:normAutofit fontScale="90000"/>
          </a:bodyPr>
          <a:lstStyle/>
          <a:p>
            <a:r xmlns:a="http://schemas.openxmlformats.org/drawingml/2006/main">
              <a:rPr lang="vi" sz="4400" b="1">
                <a:latin typeface="+mj-lt"/>
                <a:ea typeface="+mj-ea"/>
                <a:cs typeface="+mj-cs"/>
              </a:rPr>
              <a:t>Truy vấn các mô hình lõi của EF</a:t>
            </a:r>
          </a:p>
        </p:txBody>
      </p:sp>
    </p:spTree>
    <p:extLst>
      <p:ext uri="{BB962C8B-B14F-4D97-AF65-F5344CB8AC3E}">
        <p14:creationId xmlns:p14="http://schemas.microsoft.com/office/powerpoint/2010/main" val="59897593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57</a:t>
            </a:fld>
            <a:endParaRPr lang="en-US" dirty="0"/>
          </a:p>
        </p:txBody>
      </p:sp>
      <p:sp>
        <p:nvSpPr>
          <p:cNvPr id="6" name="TextBox 5">
            <a:extLst>
              <a:ext uri="{FF2B5EF4-FFF2-40B4-BE49-F238E27FC236}">
                <a16:creationId xmlns:a16="http://schemas.microsoft.com/office/drawing/2014/main" id="{DC40B99B-89B9-4DBA-B286-85BE9A31140F}"/>
              </a:ext>
            </a:extLst>
          </p:cNvPr>
          <p:cNvSpPr txBox="1"/>
          <p:nvPr/>
        </p:nvSpPr>
        <p:spPr>
          <a:xfrm>
            <a:off x="-82400" y="1566571"/>
            <a:ext cx="12276082" cy="4616648"/>
          </a:xfrm>
          <a:prstGeom prst="rect">
            <a:avLst/>
          </a:prstGeom>
          <a:noFill/>
        </p:spPr>
        <p:txBody>
          <a:bodyPr wrap="square">
            <a:spAutoFit/>
          </a:bodyPr>
          <a:lstStyle/>
          <a:p>
            <a:pPr xmlns:a="http://schemas.openxmlformats.org/drawingml/2006/main" marL="342900" indent="-342900" algn="just">
              <a:spcBef>
                <a:spcPts val="1800"/>
              </a:spcBef>
              <a:spcAft>
                <a:spcPts val="1800"/>
              </a:spcAft>
              <a:buClr>
                <a:srgbClr val="973735"/>
              </a:buClr>
              <a:buSzPct val="50000"/>
              <a:buFont typeface="Wingdings" pitchFamily="2" charset="2"/>
              <a:buChar char="u"/>
              <a:tabLst>
                <a:tab pos="241300" algn="l"/>
              </a:tabLst>
              <a:defRPr/>
            </a:pPr>
            <a:r xmlns:a="http://schemas.openxmlformats.org/drawingml/2006/main">
              <a:rPr lang="vi" sz="2600">
                <a:solidFill>
                  <a:srgbClr val="111111"/>
                </a:solidFill>
                <a:latin typeface="+mj-lt"/>
              </a:rPr>
              <a:t>Sau khi khởi tạo lớp ngữ cảnh, chúng ta có thể tạo một truy vấn LINQ. Truy vấn này không nhất thiết phải được thực hiện ngay lập tức; ban đầu nó ở dạng một đối tượng có giao diện IQueryable&lt;T&gt;</a:t>
            </a:r>
          </a:p>
          <a:p>
            <a:pPr xmlns:a="http://schemas.openxmlformats.org/drawingml/2006/main" marL="342900" indent="-342900" algn="just">
              <a:spcBef>
                <a:spcPts val="1800"/>
              </a:spcBef>
              <a:spcAft>
                <a:spcPts val="1800"/>
              </a:spcAft>
              <a:buClr>
                <a:srgbClr val="973735"/>
              </a:buClr>
              <a:buSzPct val="50000"/>
              <a:buFont typeface="Wingdings" pitchFamily="2" charset="2"/>
              <a:buChar char="u"/>
              <a:tabLst>
                <a:tab pos="241300" algn="l"/>
              </a:tabLst>
              <a:defRPr/>
            </a:pPr>
            <a:r xmlns:a="http://schemas.openxmlformats.org/drawingml/2006/main">
              <a:rPr lang="vi" sz="2600">
                <a:solidFill>
                  <a:srgbClr val="111111"/>
                </a:solidFill>
                <a:latin typeface="+mj-lt"/>
              </a:rPr>
              <a:t>Truy vấn LINQ được thực thi khi kết quả thực sự được sử dụng (ví dụ: trong vòng lặp foreach) hoặc khi được chuyển đổi sang loại bộ sưu tập khác</a:t>
            </a:r>
          </a:p>
          <a:p>
            <a:pPr xmlns:a="http://schemas.openxmlformats.org/drawingml/2006/main" marL="342900" indent="-342900" algn="just">
              <a:spcBef>
                <a:spcPts val="1800"/>
              </a:spcBef>
              <a:spcAft>
                <a:spcPts val="1800"/>
              </a:spcAft>
              <a:buClr>
                <a:srgbClr val="973735"/>
              </a:buClr>
              <a:buSzPct val="50000"/>
              <a:buFont typeface="Wingdings" pitchFamily="2" charset="2"/>
              <a:buChar char="u"/>
              <a:tabLst>
                <a:tab pos="241300" algn="l"/>
              </a:tabLst>
              <a:defRPr/>
            </a:pPr>
            <a:r xmlns:a="http://schemas.openxmlformats.org/drawingml/2006/main">
              <a:rPr lang="vi" sz="2600">
                <a:solidFill>
                  <a:srgbClr val="111111"/>
                </a:solidFill>
                <a:latin typeface="+mj-lt"/>
              </a:rPr>
              <a:t>Chúng ta có thể buộc thực hiện truy vấn bằng toán tử chuyển đổi LINQ với ToList(), ToArray(), ToLookup(), ToDictionary(), Single(), SingleOrDefault(), First(), FirstOrDefault() hoặc toán tử tổng hợp chẳng hạn như Count(), Min(), Max() hoặc Sum()</a:t>
            </a:r>
          </a:p>
        </p:txBody>
      </p:sp>
      <p:sp>
        <p:nvSpPr>
          <p:cNvPr id="8" name="Title 1">
            <a:extLst>
              <a:ext uri="{FF2B5EF4-FFF2-40B4-BE49-F238E27FC236}">
                <a16:creationId xmlns:a16="http://schemas.microsoft.com/office/drawing/2014/main" id="{A6CD4C66-B34F-4956-8EC8-16DFAA3645BB}"/>
              </a:ext>
            </a:extLst>
          </p:cNvPr>
          <p:cNvSpPr>
            <a:spLocks noGrp="1"/>
          </p:cNvSpPr>
          <p:nvPr>
            <p:ph type="title"/>
          </p:nvPr>
        </p:nvSpPr>
        <p:spPr>
          <a:xfrm>
            <a:off x="275516" y="687426"/>
            <a:ext cx="11653725" cy="575433"/>
          </a:xfrm>
        </p:spPr>
        <p:txBody>
          <a:bodyPr>
            <a:normAutofit fontScale="90000"/>
          </a:bodyPr>
          <a:lstStyle/>
          <a:p>
            <a:r xmlns:a="http://schemas.openxmlformats.org/drawingml/2006/main">
              <a:rPr lang="vi" sz="4400" b="1">
                <a:latin typeface="+mj-lt"/>
                <a:ea typeface="+mj-ea"/>
                <a:cs typeface="+mj-cs"/>
              </a:rPr>
              <a:t>Truy vấn LINQ</a:t>
            </a:r>
          </a:p>
        </p:txBody>
      </p:sp>
    </p:spTree>
    <p:extLst>
      <p:ext uri="{BB962C8B-B14F-4D97-AF65-F5344CB8AC3E}">
        <p14:creationId xmlns:p14="http://schemas.microsoft.com/office/powerpoint/2010/main" val="64435765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58</a:t>
            </a:fld>
            <a:endParaRPr lang="en-US" dirty="0"/>
          </a:p>
        </p:txBody>
      </p:sp>
      <p:pic>
        <p:nvPicPr>
          <p:cNvPr id="9" name="Picture 8">
            <a:extLst>
              <a:ext uri="{FF2B5EF4-FFF2-40B4-BE49-F238E27FC236}">
                <a16:creationId xmlns:a16="http://schemas.microsoft.com/office/drawing/2014/main" id="{BE9BA509-2C4D-435A-890F-EB4BDE03EB86}"/>
              </a:ext>
            </a:extLst>
          </p:cNvPr>
          <p:cNvPicPr>
            <a:picLocks noChangeAspect="1"/>
          </p:cNvPicPr>
          <p:nvPr/>
        </p:nvPicPr>
        <p:blipFill>
          <a:blip r:embed="rId3"/>
          <a:stretch>
            <a:fillRect/>
          </a:stretch>
        </p:blipFill>
        <p:spPr>
          <a:xfrm>
            <a:off x="2850195" y="-21021"/>
            <a:ext cx="7660152" cy="6490353"/>
          </a:xfrm>
          <a:prstGeom prst="rect">
            <a:avLst/>
          </a:prstGeom>
        </p:spPr>
      </p:pic>
      <p:sp>
        <p:nvSpPr>
          <p:cNvPr id="11" name="TextBox 10">
            <a:extLst>
              <a:ext uri="{FF2B5EF4-FFF2-40B4-BE49-F238E27FC236}">
                <a16:creationId xmlns:a16="http://schemas.microsoft.com/office/drawing/2014/main" id="{2485A004-D3AF-4206-811E-DAB8AEA0AB48}"/>
              </a:ext>
            </a:extLst>
          </p:cNvPr>
          <p:cNvSpPr txBox="1"/>
          <p:nvPr/>
        </p:nvSpPr>
        <p:spPr>
          <a:xfrm>
            <a:off x="-19131" y="1688650"/>
            <a:ext cx="2932386" cy="830997"/>
          </a:xfrm>
          <a:prstGeom prst="rect">
            <a:avLst/>
          </a:prstGeom>
          <a:noFill/>
        </p:spPr>
        <p:txBody>
          <a:bodyPr wrap="square">
            <a:spAutoFit/>
          </a:bodyPr>
          <a:lstStyle/>
          <a:p>
            <a:pPr xmlns:a="http://schemas.openxmlformats.org/drawingml/2006/main" algn="just"/>
            <a:r xmlns:a="http://schemas.openxmlformats.org/drawingml/2006/main">
              <a:rPr lang="vi" sz="1600" b="1" u="sng"/>
              <a:t>Nội bộ để chạy lệnh LINQ thông qua Entity Framework Core</a:t>
            </a:r>
          </a:p>
        </p:txBody>
      </p:sp>
    </p:spTree>
    <p:extLst>
      <p:ext uri="{BB962C8B-B14F-4D97-AF65-F5344CB8AC3E}">
        <p14:creationId xmlns:p14="http://schemas.microsoft.com/office/powerpoint/2010/main" val="378885509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0F8162F0-87CE-4AFF-9AD1-D2296682F6E3}"/>
              </a:ext>
            </a:extLst>
          </p:cNvPr>
          <p:cNvSpPr>
            <a:spLocks noGrp="1"/>
          </p:cNvSpPr>
          <p:nvPr>
            <p:ph type="sldNum" sz="quarter" idx="12"/>
          </p:nvPr>
        </p:nvSpPr>
        <p:spPr/>
        <p:txBody>
          <a:bodyPr/>
          <a:lstStyle/>
          <a:p>
            <a:fld id="{CC0149FD-98BB-4821-915B-09C9BFE4B727}" type="slidenum">
              <a:rPr lang="en-US" smtClean="0"/>
              <a:pPr/>
              <a:t>59</a:t>
            </a:fld>
            <a:endParaRPr lang="en-US" dirty="0"/>
          </a:p>
        </p:txBody>
      </p:sp>
      <p:sp>
        <p:nvSpPr>
          <p:cNvPr id="6" name="Title 1">
            <a:extLst>
              <a:ext uri="{FF2B5EF4-FFF2-40B4-BE49-F238E27FC236}">
                <a16:creationId xmlns:a16="http://schemas.microsoft.com/office/drawing/2014/main" id="{8FE1552B-7A11-482C-9355-C490C220809F}"/>
              </a:ext>
            </a:extLst>
          </p:cNvPr>
          <p:cNvSpPr txBox="1">
            <a:spLocks/>
          </p:cNvSpPr>
          <p:nvPr/>
        </p:nvSpPr>
        <p:spPr>
          <a:xfrm>
            <a:off x="667618" y="2241458"/>
            <a:ext cx="10825656" cy="177436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xmlns:a="http://schemas.openxmlformats.org/drawingml/2006/main" algn="ctr"/>
            <a:r xmlns:a="http://schemas.openxmlformats.org/drawingml/2006/main">
              <a:rPr lang="vi" altLang="ko-KR" b="1">
                <a:latin typeface="Arial" panose="020B0604020202020204" pitchFamily="34" charset="0"/>
                <a:cs typeface="Arial" panose="020B0604020202020204" pitchFamily="34" charset="0"/>
              </a:rPr>
              <a:t> </a:t>
            </a:r>
            <a:r xmlns:a="http://schemas.openxmlformats.org/drawingml/2006/main">
              <a:rPr lang="vi" altLang="ko-KR" b="1">
                <a:solidFill>
                  <a:schemeClr val="accent2"/>
                </a:solidFill>
                <a:latin typeface="Arial" panose="020B0604020202020204" pitchFamily="34" charset="0"/>
                <a:cs typeface="Arial" panose="020B0604020202020204" pitchFamily="34" charset="0"/>
              </a:rPr>
              <a:t>Minh họa truy vấn LINQ</a:t>
            </a:r>
          </a:p>
          <a:p>
            <a:pPr xmlns:a="http://schemas.openxmlformats.org/drawingml/2006/main" algn="ctr"/>
            <a:r xmlns:a="http://schemas.openxmlformats.org/drawingml/2006/main">
              <a:rPr lang="vi" sz="2400" b="1">
                <a:solidFill>
                  <a:schemeClr val="accent2"/>
                </a:solidFill>
                <a:latin typeface="Arial" panose="020B0604020202020204" pitchFamily="34" charset="0"/>
                <a:cs typeface="Arial" panose="020B0604020202020204" pitchFamily="34" charset="0"/>
              </a:rPr>
              <a:t>(sử dụng Kỹ thuật đảo ngược của bản trình diễn cơ sở dữ liệu hiện có)</a:t>
            </a:r>
            <a:endParaRPr xmlns:a="http://schemas.openxmlformats.org/drawingml/2006/main" lang="en-US" sz="2400" b="1" dirty="0">
              <a:solidFill>
                <a:schemeClr val="accent2"/>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290224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23D4C067-544C-48BA-89F4-9069974CD1E9}"/>
              </a:ext>
            </a:extLst>
          </p:cNvPr>
          <p:cNvSpPr>
            <a:spLocks noGrp="1"/>
          </p:cNvSpPr>
          <p:nvPr>
            <p:ph type="sldNum" sz="quarter" idx="12"/>
          </p:nvPr>
        </p:nvSpPr>
        <p:spPr/>
        <p:txBody>
          <a:bodyPr/>
          <a:lstStyle/>
          <a:p>
            <a:fld id="{CC0149FD-98BB-4821-915B-09C9BFE4B727}" type="slidenum">
              <a:rPr lang="en-US" smtClean="0"/>
              <a:pPr/>
              <a:t>6</a:t>
            </a:fld>
            <a:endParaRPr lang="en-US" dirty="0"/>
          </a:p>
        </p:txBody>
      </p:sp>
      <p:sp>
        <p:nvSpPr>
          <p:cNvPr id="9" name="TextBox 8">
            <a:extLst>
              <a:ext uri="{FF2B5EF4-FFF2-40B4-BE49-F238E27FC236}">
                <a16:creationId xmlns:a16="http://schemas.microsoft.com/office/drawing/2014/main" id="{F89BCAB0-F7DD-408D-AFED-CFD0BB30B3CB}"/>
              </a:ext>
            </a:extLst>
          </p:cNvPr>
          <p:cNvSpPr txBox="1"/>
          <p:nvPr/>
        </p:nvSpPr>
        <p:spPr>
          <a:xfrm>
            <a:off x="-45720" y="1563932"/>
            <a:ext cx="12076386" cy="4708981"/>
          </a:xfrm>
          <a:prstGeom prst="rect">
            <a:avLst/>
          </a:prstGeom>
          <a:noFill/>
        </p:spPr>
        <p:txBody>
          <a:bodyPr wrap="square">
            <a:spAutoFit/>
          </a:bodyPr>
          <a:lstStyle/>
          <a:p>
            <a:pPr xmlns:a="http://schemas.openxmlformats.org/drawingml/2006/main" marL="342900" indent="-342900" algn="just">
              <a:spcBef>
                <a:spcPts val="1200"/>
              </a:spcBef>
              <a:spcAft>
                <a:spcPts val="1200"/>
              </a:spcAft>
              <a:buClr>
                <a:srgbClr val="973735"/>
              </a:buClr>
              <a:buSzPct val="50000"/>
              <a:buFont typeface="Wingdings" pitchFamily="2" charset="2"/>
              <a:buChar char="u"/>
              <a:tabLst>
                <a:tab pos="241300" algn="l"/>
              </a:tabLst>
              <a:defRPr/>
            </a:pPr>
            <a:r xmlns:a="http://schemas.openxmlformats.org/drawingml/2006/main">
              <a:rPr lang="vi" sz="2600">
                <a:solidFill>
                  <a:srgbClr val="212121"/>
                </a:solidFill>
              </a:rPr>
              <a:t>Phiên bản EF đi kèm .NET Framework là Entity Framework 6 (EF6). Nó hoàn thiện, ổn định và hỗ trợ cách xác định mô hình EDMX (tệp XML) cũ cũng như các mô hình kế thừa phức tạp và một số tính năng nâng cao khác</a:t>
            </a:r>
          </a:p>
          <a:p>
            <a:pPr xmlns:a="http://schemas.openxmlformats.org/drawingml/2006/main" marL="342900" indent="-342900" algn="just">
              <a:spcBef>
                <a:spcPts val="1200"/>
              </a:spcBef>
              <a:spcAft>
                <a:spcPts val="1200"/>
              </a:spcAft>
              <a:buClr>
                <a:srgbClr val="973735"/>
              </a:buClr>
              <a:buSzPct val="50000"/>
              <a:buFont typeface="Wingdings" pitchFamily="2" charset="2"/>
              <a:buChar char="u"/>
              <a:tabLst>
                <a:tab pos="241300" algn="l"/>
              </a:tabLst>
              <a:defRPr/>
            </a:pPr>
            <a:r xmlns:a="http://schemas.openxmlformats.org/drawingml/2006/main">
              <a:rPr lang="vi" sz="2600">
                <a:solidFill>
                  <a:srgbClr val="212121"/>
                </a:solidFill>
              </a:rPr>
              <a:t>EF 6.3 trở lên đã được trích xuất từ .NET Framework thành một gói riêng biệt để có thể hỗ trợ trên .NET Core 3.0 trở lên, bao gồm cả .NET 5. Điều này cho phép các dự án hiện có như ứng dụng và dịch vụ web được chuyển và chạy đa nền tảng</a:t>
            </a:r>
          </a:p>
          <a:p>
            <a:pPr xmlns:a="http://schemas.openxmlformats.org/drawingml/2006/main" marL="342900" indent="-342900" algn="just">
              <a:spcBef>
                <a:spcPts val="1200"/>
              </a:spcBef>
              <a:spcAft>
                <a:spcPts val="1200"/>
              </a:spcAft>
              <a:buClr>
                <a:srgbClr val="973735"/>
              </a:buClr>
              <a:buSzPct val="50000"/>
              <a:buFont typeface="Wingdings" pitchFamily="2" charset="2"/>
              <a:buChar char="u"/>
              <a:tabLst>
                <a:tab pos="241300" algn="l"/>
              </a:tabLst>
              <a:defRPr/>
            </a:pPr>
            <a:r xmlns:a="http://schemas.openxmlformats.org/drawingml/2006/main">
              <a:rPr lang="vi" sz="2600">
                <a:solidFill>
                  <a:srgbClr val="212121"/>
                </a:solidFill>
              </a:rPr>
              <a:t>EF6 nên được coi là công nghệ kế thừa vì nó có một số hạn chế khi chạy đa nền tảng và sẽ không có tính năng mới nào được thêm vào.</a:t>
            </a:r>
          </a:p>
        </p:txBody>
      </p:sp>
      <p:sp>
        <p:nvSpPr>
          <p:cNvPr id="6" name="TextBox 5">
            <a:extLst>
              <a:ext uri="{FF2B5EF4-FFF2-40B4-BE49-F238E27FC236}">
                <a16:creationId xmlns:a16="http://schemas.microsoft.com/office/drawing/2014/main" id="{027CA210-BC00-443D-B09B-2427244FF530}"/>
              </a:ext>
            </a:extLst>
          </p:cNvPr>
          <p:cNvSpPr txBox="1"/>
          <p:nvPr/>
        </p:nvSpPr>
        <p:spPr>
          <a:xfrm>
            <a:off x="304801" y="661416"/>
            <a:ext cx="10342178" cy="646331"/>
          </a:xfrm>
          <a:prstGeom prst="rect">
            <a:avLst/>
          </a:prstGeom>
          <a:noFill/>
        </p:spPr>
        <p:txBody>
          <a:bodyPr wrap="square">
            <a:spAutoFit/>
          </a:bodyPr>
          <a:lstStyle/>
          <a:p>
            <a:pPr xmlns:a="http://schemas.openxmlformats.org/drawingml/2006/main">
              <a:lnSpc>
                <a:spcPct val="90000"/>
              </a:lnSpc>
              <a:spcBef>
                <a:spcPct val="0"/>
              </a:spcBef>
            </a:pPr>
            <a:r xmlns:a="http://schemas.openxmlformats.org/drawingml/2006/main">
              <a:rPr lang="vi" sz="4000" b="1">
                <a:latin typeface="+mj-lt"/>
                <a:ea typeface="+mj-ea"/>
                <a:cs typeface="+mj-cs"/>
              </a:rPr>
              <a:t>Hiểu khung thực thể kế thừa</a:t>
            </a:r>
          </a:p>
        </p:txBody>
      </p:sp>
    </p:spTree>
    <p:extLst>
      <p:ext uri="{BB962C8B-B14F-4D97-AF65-F5344CB8AC3E}">
        <p14:creationId xmlns:p14="http://schemas.microsoft.com/office/powerpoint/2010/main" val="32005491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60</a:t>
            </a:fld>
            <a:endParaRPr lang="en-US" dirty="0"/>
          </a:p>
        </p:txBody>
      </p:sp>
      <p:sp>
        <p:nvSpPr>
          <p:cNvPr id="10" name="TextBox 9">
            <a:extLst>
              <a:ext uri="{FF2B5EF4-FFF2-40B4-BE49-F238E27FC236}">
                <a16:creationId xmlns:a16="http://schemas.microsoft.com/office/drawing/2014/main" id="{1F931653-82D4-4367-8946-AE296E5C816A}"/>
              </a:ext>
            </a:extLst>
          </p:cNvPr>
          <p:cNvSpPr txBox="1"/>
          <p:nvPr/>
        </p:nvSpPr>
        <p:spPr>
          <a:xfrm>
            <a:off x="-126124" y="560283"/>
            <a:ext cx="12318124" cy="1154162"/>
          </a:xfrm>
          <a:prstGeom prst="rect">
            <a:avLst/>
          </a:prstGeom>
          <a:noFill/>
        </p:spPr>
        <p:txBody>
          <a:bodyPr wrap="square">
            <a:spAutoFit/>
          </a:bodyPr>
          <a:lstStyle/>
          <a:p>
            <a:pPr xmlns:a="http://schemas.openxmlformats.org/drawingml/2006/main" marL="514350" indent="-230188">
              <a:buClr>
                <a:srgbClr val="973735"/>
              </a:buClr>
              <a:buSzPct val="70000"/>
              <a:buFont typeface="Wingdings" panose="05000000000000000000" pitchFamily="2" charset="2"/>
              <a:buChar char="§"/>
              <a:defRPr/>
            </a:pPr>
            <a:r xmlns:a="http://schemas.openxmlformats.org/drawingml/2006/main">
              <a:rPr lang="vi" sz="2300"/>
              <a:t>Tạo truy vấn cho các danh mục có sản phẩm có số lượng đơn vị tối thiểu đó trong kho. Liệt kê thông qua các danh mục và sản phẩm, xuất ra tên và đơn vị trong kho cho từng loại (sử dụng Kỹ thuật đảo ngược của Trình diễn cơ sở dữ liệu hiện có)</a:t>
            </a:r>
          </a:p>
        </p:txBody>
      </p:sp>
      <p:pic>
        <p:nvPicPr>
          <p:cNvPr id="5" name="Picture 4">
            <a:extLst>
              <a:ext uri="{FF2B5EF4-FFF2-40B4-BE49-F238E27FC236}">
                <a16:creationId xmlns:a16="http://schemas.microsoft.com/office/drawing/2014/main" id="{11C564B2-BF4C-4298-9E92-1DA4ABD7D864}"/>
              </a:ext>
            </a:extLst>
          </p:cNvPr>
          <p:cNvPicPr>
            <a:picLocks noChangeAspect="1"/>
          </p:cNvPicPr>
          <p:nvPr/>
        </p:nvPicPr>
        <p:blipFill>
          <a:blip r:embed="rId3"/>
          <a:stretch>
            <a:fillRect/>
          </a:stretch>
        </p:blipFill>
        <p:spPr>
          <a:xfrm>
            <a:off x="1" y="1775675"/>
            <a:ext cx="8113986" cy="4614802"/>
          </a:xfrm>
          <a:prstGeom prst="rect">
            <a:avLst/>
          </a:prstGeom>
        </p:spPr>
      </p:pic>
      <p:pic>
        <p:nvPicPr>
          <p:cNvPr id="7" name="Picture 6">
            <a:extLst>
              <a:ext uri="{FF2B5EF4-FFF2-40B4-BE49-F238E27FC236}">
                <a16:creationId xmlns:a16="http://schemas.microsoft.com/office/drawing/2014/main" id="{DD269F30-7E7A-4911-BA4A-2319B77682FD}"/>
              </a:ext>
            </a:extLst>
          </p:cNvPr>
          <p:cNvPicPr>
            <a:picLocks noChangeAspect="1"/>
          </p:cNvPicPr>
          <p:nvPr/>
        </p:nvPicPr>
        <p:blipFill>
          <a:blip r:embed="rId4"/>
          <a:stretch>
            <a:fillRect/>
          </a:stretch>
        </p:blipFill>
        <p:spPr>
          <a:xfrm>
            <a:off x="8103477" y="3429000"/>
            <a:ext cx="4048727" cy="3003517"/>
          </a:xfrm>
          <a:prstGeom prst="rect">
            <a:avLst/>
          </a:prstGeom>
        </p:spPr>
      </p:pic>
    </p:spTree>
    <p:extLst>
      <p:ext uri="{BB962C8B-B14F-4D97-AF65-F5344CB8AC3E}">
        <p14:creationId xmlns:p14="http://schemas.microsoft.com/office/powerpoint/2010/main" val="73381664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61</a:t>
            </a:fld>
            <a:endParaRPr lang="en-US" dirty="0"/>
          </a:p>
        </p:txBody>
      </p:sp>
      <p:sp>
        <p:nvSpPr>
          <p:cNvPr id="10" name="TextBox 9">
            <a:extLst>
              <a:ext uri="{FF2B5EF4-FFF2-40B4-BE49-F238E27FC236}">
                <a16:creationId xmlns:a16="http://schemas.microsoft.com/office/drawing/2014/main" id="{1F931653-82D4-4367-8946-AE296E5C816A}"/>
              </a:ext>
            </a:extLst>
          </p:cNvPr>
          <p:cNvSpPr txBox="1"/>
          <p:nvPr/>
        </p:nvSpPr>
        <p:spPr>
          <a:xfrm>
            <a:off x="-126124" y="560283"/>
            <a:ext cx="12318124" cy="446276"/>
          </a:xfrm>
          <a:prstGeom prst="rect">
            <a:avLst/>
          </a:prstGeom>
          <a:noFill/>
        </p:spPr>
        <p:txBody>
          <a:bodyPr wrap="square">
            <a:spAutoFit/>
          </a:bodyPr>
          <a:lstStyle/>
          <a:p>
            <a:pPr xmlns:a="http://schemas.openxmlformats.org/drawingml/2006/main" marL="514350" indent="-230188">
              <a:buClr>
                <a:srgbClr val="973735"/>
              </a:buClr>
              <a:buSzPct val="70000"/>
              <a:buFont typeface="Wingdings" panose="05000000000000000000" pitchFamily="2" charset="2"/>
              <a:buChar char="§"/>
              <a:defRPr/>
            </a:pPr>
            <a:r xmlns:a="http://schemas.openxmlformats.org/drawingml/2006/main">
              <a:rPr lang="vi" sz="2300"/>
              <a:t>Tạo truy vấn cho các sản phẩm có giá cao hơn giá</a:t>
            </a:r>
          </a:p>
        </p:txBody>
      </p:sp>
      <p:pic>
        <p:nvPicPr>
          <p:cNvPr id="9" name="Picture 8">
            <a:extLst>
              <a:ext uri="{FF2B5EF4-FFF2-40B4-BE49-F238E27FC236}">
                <a16:creationId xmlns:a16="http://schemas.microsoft.com/office/drawing/2014/main" id="{8C32F05A-6D6D-4C95-9E3A-F00540472507}"/>
              </a:ext>
            </a:extLst>
          </p:cNvPr>
          <p:cNvPicPr>
            <a:picLocks noChangeAspect="1"/>
          </p:cNvPicPr>
          <p:nvPr/>
        </p:nvPicPr>
        <p:blipFill>
          <a:blip r:embed="rId3"/>
          <a:stretch>
            <a:fillRect/>
          </a:stretch>
        </p:blipFill>
        <p:spPr>
          <a:xfrm>
            <a:off x="223929" y="1027579"/>
            <a:ext cx="9833731" cy="4896463"/>
          </a:xfrm>
          <a:prstGeom prst="rect">
            <a:avLst/>
          </a:prstGeom>
        </p:spPr>
      </p:pic>
      <p:pic>
        <p:nvPicPr>
          <p:cNvPr id="14" name="Picture 13">
            <a:extLst>
              <a:ext uri="{FF2B5EF4-FFF2-40B4-BE49-F238E27FC236}">
                <a16:creationId xmlns:a16="http://schemas.microsoft.com/office/drawing/2014/main" id="{47A3934C-B9DE-4A24-96A3-AD65212B5469}"/>
              </a:ext>
            </a:extLst>
          </p:cNvPr>
          <p:cNvPicPr>
            <a:picLocks noChangeAspect="1"/>
          </p:cNvPicPr>
          <p:nvPr/>
        </p:nvPicPr>
        <p:blipFill>
          <a:blip r:embed="rId4"/>
          <a:stretch>
            <a:fillRect/>
          </a:stretch>
        </p:blipFill>
        <p:spPr>
          <a:xfrm>
            <a:off x="7143308" y="4130381"/>
            <a:ext cx="4992923" cy="2308163"/>
          </a:xfrm>
          <a:prstGeom prst="rect">
            <a:avLst/>
          </a:prstGeom>
        </p:spPr>
      </p:pic>
    </p:spTree>
    <p:extLst>
      <p:ext uri="{BB962C8B-B14F-4D97-AF65-F5344CB8AC3E}">
        <p14:creationId xmlns:p14="http://schemas.microsoft.com/office/powerpoint/2010/main" val="414238754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62</a:t>
            </a:fld>
            <a:endParaRPr lang="en-US" dirty="0"/>
          </a:p>
        </p:txBody>
      </p:sp>
      <p:sp>
        <p:nvSpPr>
          <p:cNvPr id="10" name="TextBox 9">
            <a:extLst>
              <a:ext uri="{FF2B5EF4-FFF2-40B4-BE49-F238E27FC236}">
                <a16:creationId xmlns:a16="http://schemas.microsoft.com/office/drawing/2014/main" id="{1F931653-82D4-4367-8946-AE296E5C816A}"/>
              </a:ext>
            </a:extLst>
          </p:cNvPr>
          <p:cNvSpPr txBox="1"/>
          <p:nvPr/>
        </p:nvSpPr>
        <p:spPr>
          <a:xfrm>
            <a:off x="-127519" y="808298"/>
            <a:ext cx="11278995" cy="446276"/>
          </a:xfrm>
          <a:prstGeom prst="rect">
            <a:avLst/>
          </a:prstGeom>
          <a:noFill/>
        </p:spPr>
        <p:txBody>
          <a:bodyPr wrap="square">
            <a:spAutoFit/>
          </a:bodyPr>
          <a:lstStyle/>
          <a:p>
            <a:pPr xmlns:a="http://schemas.openxmlformats.org/drawingml/2006/main" marL="514350" indent="-230188">
              <a:buClr>
                <a:srgbClr val="973735"/>
              </a:buClr>
              <a:buSzPct val="70000"/>
              <a:buFont typeface="Wingdings" panose="05000000000000000000" pitchFamily="2" charset="2"/>
              <a:buChar char="§"/>
              <a:defRPr/>
            </a:pPr>
            <a:r xmlns:a="http://schemas.openxmlformats.org/drawingml/2006/main">
              <a:rPr lang="vi" sz="2300"/>
              <a:t>Thực hiện các hàm tổng hợp, chẳng hạn như Trung bình và Tổng trên bảng Sản phẩm</a:t>
            </a:r>
          </a:p>
        </p:txBody>
      </p:sp>
      <p:pic>
        <p:nvPicPr>
          <p:cNvPr id="7" name="Picture 6">
            <a:extLst>
              <a:ext uri="{FF2B5EF4-FFF2-40B4-BE49-F238E27FC236}">
                <a16:creationId xmlns:a16="http://schemas.microsoft.com/office/drawing/2014/main" id="{C246471B-155C-4D04-8941-D4B5D819B60F}"/>
              </a:ext>
            </a:extLst>
          </p:cNvPr>
          <p:cNvPicPr>
            <a:picLocks noChangeAspect="1"/>
          </p:cNvPicPr>
          <p:nvPr/>
        </p:nvPicPr>
        <p:blipFill>
          <a:blip r:embed="rId3"/>
          <a:stretch>
            <a:fillRect/>
          </a:stretch>
        </p:blipFill>
        <p:spPr>
          <a:xfrm>
            <a:off x="0" y="1566037"/>
            <a:ext cx="12190605" cy="4572003"/>
          </a:xfrm>
          <a:prstGeom prst="rect">
            <a:avLst/>
          </a:prstGeom>
        </p:spPr>
      </p:pic>
      <p:pic>
        <p:nvPicPr>
          <p:cNvPr id="11" name="Picture 10">
            <a:extLst>
              <a:ext uri="{FF2B5EF4-FFF2-40B4-BE49-F238E27FC236}">
                <a16:creationId xmlns:a16="http://schemas.microsoft.com/office/drawing/2014/main" id="{3364E54A-D0A9-4533-9DA4-D421A65AA16E}"/>
              </a:ext>
            </a:extLst>
          </p:cNvPr>
          <p:cNvPicPr>
            <a:picLocks noChangeAspect="1"/>
          </p:cNvPicPr>
          <p:nvPr/>
        </p:nvPicPr>
        <p:blipFill>
          <a:blip r:embed="rId4"/>
          <a:stretch>
            <a:fillRect/>
          </a:stretch>
        </p:blipFill>
        <p:spPr>
          <a:xfrm>
            <a:off x="7462341" y="4771527"/>
            <a:ext cx="4540861" cy="1667132"/>
          </a:xfrm>
          <a:prstGeom prst="rect">
            <a:avLst/>
          </a:prstGeom>
        </p:spPr>
      </p:pic>
    </p:spTree>
    <p:extLst>
      <p:ext uri="{BB962C8B-B14F-4D97-AF65-F5344CB8AC3E}">
        <p14:creationId xmlns:p14="http://schemas.microsoft.com/office/powerpoint/2010/main" val="145506366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9B2C20A0-832D-419B-964E-3503022E9A5D}"/>
              </a:ext>
            </a:extLst>
          </p:cNvPr>
          <p:cNvSpPr>
            <a:spLocks noGrp="1"/>
          </p:cNvSpPr>
          <p:nvPr>
            <p:ph type="sldNum" sz="quarter" idx="12"/>
          </p:nvPr>
        </p:nvSpPr>
        <p:spPr/>
        <p:txBody>
          <a:bodyPr/>
          <a:lstStyle/>
          <a:p>
            <a:fld id="{CC0149FD-98BB-4821-915B-09C9BFE4B727}" type="slidenum">
              <a:rPr lang="en-US" smtClean="0"/>
              <a:pPr/>
              <a:t>63</a:t>
            </a:fld>
            <a:endParaRPr lang="en-US" dirty="0"/>
          </a:p>
        </p:txBody>
      </p:sp>
      <p:sp>
        <p:nvSpPr>
          <p:cNvPr id="6" name="Title 1">
            <a:extLst>
              <a:ext uri="{FF2B5EF4-FFF2-40B4-BE49-F238E27FC236}">
                <a16:creationId xmlns:a16="http://schemas.microsoft.com/office/drawing/2014/main" id="{D78C99DB-2627-4A00-B4AF-343B59F59AF4}"/>
              </a:ext>
            </a:extLst>
          </p:cNvPr>
          <p:cNvSpPr txBox="1">
            <a:spLocks/>
          </p:cNvSpPr>
          <p:nvPr/>
        </p:nvSpPr>
        <p:spPr>
          <a:xfrm>
            <a:off x="396763" y="2079734"/>
            <a:ext cx="11445765" cy="3270031"/>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xmlns:a="http://schemas.openxmlformats.org/drawingml/2006/main">
              <a:lnSpc>
                <a:spcPct val="200000"/>
              </a:lnSpc>
            </a:pPr>
            <a:r xmlns:a="http://schemas.openxmlformats.org/drawingml/2006/main">
              <a:rPr lang="vi" altLang="ko-KR" sz="3000" b="1" dirty="0">
                <a:solidFill>
                  <a:schemeClr val="accent2"/>
                </a:solidFill>
                <a:latin typeface="Arial" panose="020B0604020202020204" pitchFamily="34" charset="0"/>
                <a:cs typeface="Arial" panose="020B0604020202020204" pitchFamily="34" charset="0"/>
              </a:rPr>
              <a:t>1. Thực hành thí nghiệm:</a:t>
            </a:r>
            <a:br xmlns:a="http://schemas.openxmlformats.org/drawingml/2006/main">
              <a:rPr lang="en-US" altLang="ko-KR" sz="3000" b="1" dirty="0">
                <a:solidFill>
                  <a:schemeClr val="accent2"/>
                </a:solidFill>
                <a:latin typeface="Arial" panose="020B0604020202020204" pitchFamily="34" charset="0"/>
                <a:cs typeface="Arial" panose="020B0604020202020204" pitchFamily="34" charset="0"/>
              </a:rPr>
            </a:br>
            <a:r xmlns:a="http://schemas.openxmlformats.org/drawingml/2006/main">
              <a:rPr lang="vi" altLang="ko-KR" sz="3000" b="1" dirty="0">
                <a:solidFill>
                  <a:schemeClr val="accent2"/>
                </a:solidFill>
                <a:latin typeface="Arial" panose="020B0604020202020204" pitchFamily="34" charset="0"/>
                <a:cs typeface="Arial" panose="020B0604020202020204" pitchFamily="34" charset="0"/>
              </a:rPr>
              <a:t>     </a:t>
            </a:r>
            <a:r xmlns:a="http://schemas.openxmlformats.org/drawingml/2006/main">
              <a:rPr lang="vi" altLang="ko-KR" sz="3000" b="1" dirty="0" smtClean="0">
                <a:solidFill>
                  <a:schemeClr val="accent2"/>
                </a:solidFill>
                <a:latin typeface="Arial" panose="020B0604020202020204" pitchFamily="34" charset="0"/>
                <a:cs typeface="Arial" panose="020B0604020202020204" pitchFamily="34" charset="0"/>
              </a:rPr>
              <a:t>Lab_02_AutomobileQuản lý_Sử dụng_EF Core </a:t>
            </a:r>
            <a:r xmlns:a="http://schemas.openxmlformats.org/drawingml/2006/main">
              <a:rPr lang="vi" altLang="ko-KR" sz="3000" b="1" dirty="0">
                <a:solidFill>
                  <a:schemeClr val="accent2"/>
                </a:solidFill>
                <a:latin typeface="Arial" panose="020B0604020202020204" pitchFamily="34" charset="0"/>
                <a:cs typeface="Arial" panose="020B0604020202020204" pitchFamily="34" charset="0"/>
              </a:rPr>
              <a:t>và </a:t>
            </a:r>
            <a:r xmlns:a="http://schemas.openxmlformats.org/drawingml/2006/main">
              <a:rPr lang="vi" altLang="ko-KR" sz="3000" b="1" dirty="0" smtClean="0">
                <a:solidFill>
                  <a:schemeClr val="accent2"/>
                </a:solidFill>
                <a:latin typeface="Arial" panose="020B0604020202020204" pitchFamily="34" charset="0"/>
                <a:cs typeface="Arial" panose="020B0604020202020204" pitchFamily="34" charset="0"/>
              </a:rPr>
              <a:t>WPF.pdf</a:t>
            </a:r>
            <a:r xmlns:a="http://schemas.openxmlformats.org/drawingml/2006/main">
              <a:rPr lang="vi" altLang="ko-KR" sz="3000" b="1" dirty="0">
                <a:solidFill>
                  <a:schemeClr val="accent2"/>
                </a:solidFill>
                <a:latin typeface="Arial" panose="020B0604020202020204" pitchFamily="34" charset="0"/>
                <a:cs typeface="Arial" panose="020B0604020202020204" pitchFamily="34" charset="0"/>
              </a:rPr>
              <a:t> </a:t>
            </a:r>
            <a:br xmlns:a="http://schemas.openxmlformats.org/drawingml/2006/main">
              <a:rPr lang="en-US" altLang="ko-KR" sz="3000" b="1" dirty="0">
                <a:solidFill>
                  <a:schemeClr val="accent2"/>
                </a:solidFill>
                <a:latin typeface="Arial" panose="020B0604020202020204" pitchFamily="34" charset="0"/>
                <a:cs typeface="Arial" panose="020B0604020202020204" pitchFamily="34" charset="0"/>
              </a:rPr>
            </a:br>
            <a:r xmlns:a="http://schemas.openxmlformats.org/drawingml/2006/main">
              <a:rPr lang="vi" altLang="ko-KR" sz="3000" b="1" dirty="0">
                <a:solidFill>
                  <a:schemeClr val="accent2"/>
                </a:solidFill>
                <a:latin typeface="Arial" panose="020B0604020202020204" pitchFamily="34" charset="0"/>
                <a:cs typeface="Arial" panose="020B0604020202020204" pitchFamily="34" charset="0"/>
              </a:rPr>
              <a:t>2. Làm </a:t>
            </a:r>
            <a:r xmlns:a="http://schemas.openxmlformats.org/drawingml/2006/main">
              <a:rPr lang="vi" altLang="ko-KR" sz="3000" b="1" dirty="0" err="1">
                <a:solidFill>
                  <a:schemeClr val="accent2"/>
                </a:solidFill>
                <a:latin typeface="Arial" panose="020B0604020202020204" pitchFamily="34" charset="0"/>
                <a:cs typeface="Arial" panose="020B0604020202020204" pitchFamily="34" charset="0"/>
              </a:rPr>
              <a:t>bài tập </a:t>
            </a:r>
            <a:r xmlns:a="http://schemas.openxmlformats.org/drawingml/2006/main">
              <a:rPr lang="vi" altLang="ko-KR" sz="3000" b="1" dirty="0">
                <a:solidFill>
                  <a:schemeClr val="accent2"/>
                </a:solidFill>
                <a:latin typeface="Arial" panose="020B0604020202020204" pitchFamily="34" charset="0"/>
                <a:cs typeface="Arial" panose="020B0604020202020204" pitchFamily="34" charset="0"/>
              </a:rPr>
              <a:t>:</a:t>
            </a:r>
            <a:br xmlns:a="http://schemas.openxmlformats.org/drawingml/2006/main">
              <a:rPr lang="en-US" altLang="ko-KR" sz="3000" b="1" dirty="0">
                <a:solidFill>
                  <a:schemeClr val="accent2"/>
                </a:solidFill>
                <a:latin typeface="Arial" panose="020B0604020202020204" pitchFamily="34" charset="0"/>
                <a:cs typeface="Arial" panose="020B0604020202020204" pitchFamily="34" charset="0"/>
              </a:rPr>
            </a:br>
            <a:r xmlns:a="http://schemas.openxmlformats.org/drawingml/2006/main">
              <a:rPr lang="vi" altLang="ko-KR" sz="3000" b="1">
                <a:solidFill>
                  <a:schemeClr val="accent2"/>
                </a:solidFill>
                <a:latin typeface="Arial" panose="020B0604020202020204" pitchFamily="34" charset="0"/>
                <a:cs typeface="Arial" panose="020B0604020202020204" pitchFamily="34" charset="0"/>
              </a:rPr>
              <a:t>     </a:t>
            </a:r>
            <a:r xmlns:a="http://schemas.openxmlformats.org/drawingml/2006/main">
              <a:rPr lang="vi" altLang="ko-KR" sz="3000" b="1" smtClean="0">
                <a:solidFill>
                  <a:schemeClr val="accent2"/>
                </a:solidFill>
                <a:latin typeface="Arial" panose="020B0604020202020204" pitchFamily="34" charset="0"/>
                <a:cs typeface="Arial" panose="020B0604020202020204" pitchFamily="34" charset="0"/>
              </a:rPr>
              <a:t>Bài tập_02_HotelQuản lý.pdf</a:t>
            </a:r>
            <a:endParaRPr xmlns:a="http://schemas.openxmlformats.org/drawingml/2006/main" lang="en-US" sz="3000" b="1" dirty="0">
              <a:solidFill>
                <a:schemeClr val="accent2"/>
              </a:solidFill>
              <a:latin typeface="Arial" panose="020B0604020202020204" pitchFamily="34" charset="0"/>
              <a:cs typeface="Arial" panose="020B0604020202020204" pitchFamily="34" charset="0"/>
            </a:endParaRPr>
          </a:p>
        </p:txBody>
      </p:sp>
      <p:sp>
        <p:nvSpPr>
          <p:cNvPr id="7" name="Title 1">
            <a:extLst>
              <a:ext uri="{FF2B5EF4-FFF2-40B4-BE49-F238E27FC236}">
                <a16:creationId xmlns:a16="http://schemas.microsoft.com/office/drawing/2014/main" id="{7F35FAEE-C610-4B40-A883-1AF594E66C78}"/>
              </a:ext>
            </a:extLst>
          </p:cNvPr>
          <p:cNvSpPr>
            <a:spLocks noGrp="1"/>
          </p:cNvSpPr>
          <p:nvPr>
            <p:ph type="title"/>
          </p:nvPr>
        </p:nvSpPr>
        <p:spPr>
          <a:xfrm>
            <a:off x="396763" y="720006"/>
            <a:ext cx="11625755" cy="575433"/>
          </a:xfrm>
        </p:spPr>
        <p:txBody>
          <a:bodyPr>
            <a:noAutofit/>
          </a:bodyPr>
          <a:lstStyle/>
          <a:p>
            <a:r xmlns:a="http://schemas.openxmlformats.org/drawingml/2006/main">
              <a:rPr lang="vi" sz="4000" b="1"/>
              <a:t>Phòng thí nghiệm và bài tập</a:t>
            </a:r>
          </a:p>
        </p:txBody>
      </p:sp>
    </p:spTree>
    <p:extLst>
      <p:ext uri="{BB962C8B-B14F-4D97-AF65-F5344CB8AC3E}">
        <p14:creationId xmlns:p14="http://schemas.microsoft.com/office/powerpoint/2010/main" val="350778757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p:cNvSpPr>
          <p:nvPr>
            <p:ph type="title"/>
          </p:nvPr>
        </p:nvSpPr>
        <p:spPr>
          <a:xfrm>
            <a:off x="627993" y="700132"/>
            <a:ext cx="10515600" cy="592642"/>
          </a:xfrm>
        </p:spPr>
        <p:txBody>
          <a:bodyPr>
            <a:noAutofit/>
          </a:bodyPr>
          <a:lstStyle/>
          <a:p>
            <a:r xmlns:a="http://schemas.openxmlformats.org/drawingml/2006/main">
              <a:rPr lang="vi" sz="4000" b="1" dirty="0"/>
              <a:t>Bản tóm tắt</a:t>
            </a:r>
          </a:p>
        </p:txBody>
      </p:sp>
      <p:sp>
        <p:nvSpPr>
          <p:cNvPr id="18435" name="Rectangle 3"/>
          <p:cNvSpPr>
            <a:spLocks noGrp="1"/>
          </p:cNvSpPr>
          <p:nvPr>
            <p:ph idx="1"/>
          </p:nvPr>
        </p:nvSpPr>
        <p:spPr>
          <a:xfrm>
            <a:off x="627993" y="1492469"/>
            <a:ext cx="11406352" cy="4865095"/>
          </a:xfrm>
        </p:spPr>
        <p:txBody>
          <a:bodyPr>
            <a:normAutofit/>
          </a:bodyPr>
          <a:lstStyle/>
          <a:p>
            <a:pPr xmlns:a="http://schemas.openxmlformats.org/drawingml/2006/main" marL="342900" indent="-342900">
              <a:lnSpc>
                <a:spcPct val="120000"/>
              </a:lnSpc>
              <a:buClr>
                <a:srgbClr val="973735"/>
              </a:buClr>
              <a:buSzPct val="50000"/>
              <a:buFont typeface="Wingdings" pitchFamily="2" charset="2"/>
              <a:buChar char="u"/>
              <a:defRPr/>
            </a:pPr>
            <a:r xmlns:a="http://schemas.openxmlformats.org/drawingml/2006/main">
              <a:rPr lang="vi" sz="3000" dirty="0"/>
              <a:t>Các khái niệm được giới thiệu:</a:t>
            </a:r>
          </a:p>
          <a:p>
            <a:pPr xmlns:a="http://schemas.openxmlformats.org/drawingml/2006/main" marL="514350" indent="-230188">
              <a:lnSpc>
                <a:spcPct val="110000"/>
              </a:lnSpc>
              <a:spcAft>
                <a:spcPts val="300"/>
              </a:spcAft>
              <a:buClr>
                <a:srgbClr val="973735"/>
              </a:buClr>
              <a:buSzPct val="70000"/>
              <a:buFont typeface="Wingdings" panose="05000000000000000000" pitchFamily="2" charset="2"/>
              <a:buChar char="§"/>
              <a:defRPr/>
            </a:pPr>
            <a:r xmlns:a="http://schemas.openxmlformats.org/drawingml/2006/main">
              <a:rPr lang="vi" sz="2300"/>
              <a:t>Tổng quan Lõi khung thực thể (Lõi EF)</a:t>
            </a:r>
          </a:p>
          <a:p>
            <a:pPr xmlns:a="http://schemas.openxmlformats.org/drawingml/2006/main" marL="514350" indent="-230188">
              <a:lnSpc>
                <a:spcPct val="110000"/>
              </a:lnSpc>
              <a:spcAft>
                <a:spcPts val="300"/>
              </a:spcAft>
              <a:buClr>
                <a:srgbClr val="973735"/>
              </a:buClr>
              <a:buSzPct val="70000"/>
              <a:buFont typeface="Wingdings" panose="05000000000000000000" pitchFamily="2" charset="2"/>
              <a:buChar char="§"/>
              <a:defRPr/>
            </a:pPr>
            <a:r xmlns:a="http://schemas.openxmlformats.org/drawingml/2006/main">
              <a:rPr lang="vi" sz="2300"/>
              <a:t>Giải thích các thành phần bên trong Entity Framework Core</a:t>
            </a:r>
          </a:p>
          <a:p>
            <a:pPr xmlns:a="http://schemas.openxmlformats.org/drawingml/2006/main" marL="514350" indent="-230188">
              <a:lnSpc>
                <a:spcPct val="110000"/>
              </a:lnSpc>
              <a:spcAft>
                <a:spcPts val="300"/>
              </a:spcAft>
              <a:buClr>
                <a:srgbClr val="973735"/>
              </a:buClr>
              <a:buSzPct val="70000"/>
              <a:buFont typeface="Wingdings" panose="05000000000000000000" pitchFamily="2" charset="2"/>
              <a:buChar char="§"/>
              <a:defRPr/>
            </a:pPr>
            <a:r xmlns:a="http://schemas.openxmlformats.org/drawingml/2006/main">
              <a:rPr lang="vi" sz="2300"/>
              <a:t>Giải thích về Mô hình cơ sở dữ liệu đầu tiên và Mô hình mã</a:t>
            </a:r>
          </a:p>
          <a:p>
            <a:pPr xmlns:a="http://schemas.openxmlformats.org/drawingml/2006/main" marL="514350" indent="-230188">
              <a:lnSpc>
                <a:spcPct val="110000"/>
              </a:lnSpc>
              <a:spcAft>
                <a:spcPts val="300"/>
              </a:spcAft>
              <a:buClr>
                <a:srgbClr val="973735"/>
              </a:buClr>
              <a:buSzPct val="70000"/>
              <a:buFont typeface="Wingdings" panose="05000000000000000000" pitchFamily="2" charset="2"/>
              <a:buChar char="§"/>
              <a:defRPr/>
            </a:pPr>
            <a:r xmlns:a="http://schemas.openxmlformats.org/drawingml/2006/main">
              <a:rPr lang="vi" sz="2300"/>
              <a:t>Giải thích về Thao tác dữ liệu với EF Core</a:t>
            </a:r>
          </a:p>
          <a:p>
            <a:pPr xmlns:a="http://schemas.openxmlformats.org/drawingml/2006/main" marL="514350" indent="-230188">
              <a:lnSpc>
                <a:spcPct val="110000"/>
              </a:lnSpc>
              <a:spcAft>
                <a:spcPts val="300"/>
              </a:spcAft>
              <a:buClr>
                <a:srgbClr val="973735"/>
              </a:buClr>
              <a:buSzPct val="70000"/>
              <a:buFont typeface="Wingdings" panose="05000000000000000000" pitchFamily="2" charset="2"/>
              <a:buChar char="§"/>
              <a:defRPr/>
            </a:pPr>
            <a:r xmlns:a="http://schemas.openxmlformats.org/drawingml/2006/main">
              <a:rPr lang="vi" sz="2300"/>
              <a:t>Demo tạo quyền truy cập cơ sở dữ liệu bằng Entity Framework Core bằng Database First Model</a:t>
            </a:r>
          </a:p>
          <a:p>
            <a:pPr xmlns:a="http://schemas.openxmlformats.org/drawingml/2006/main" marL="514350" indent="-230188">
              <a:lnSpc>
                <a:spcPct val="110000"/>
              </a:lnSpc>
              <a:spcAft>
                <a:spcPts val="300"/>
              </a:spcAft>
              <a:buClr>
                <a:srgbClr val="973735"/>
              </a:buClr>
              <a:buSzPct val="70000"/>
              <a:buFont typeface="Wingdings" panose="05000000000000000000" pitchFamily="2" charset="2"/>
              <a:buChar char="§"/>
              <a:defRPr/>
            </a:pPr>
            <a:r xmlns:a="http://schemas.openxmlformats.org/drawingml/2006/main">
              <a:rPr lang="vi" sz="2300"/>
              <a:t>Demo tạo quyền truy cập cơ sở dữ liệu bằng Entity Framework Core bằng Code Model</a:t>
            </a:r>
          </a:p>
          <a:p>
            <a:pPr xmlns:a="http://schemas.openxmlformats.org/drawingml/2006/main" marL="514350" indent="-230188">
              <a:lnSpc>
                <a:spcPct val="110000"/>
              </a:lnSpc>
              <a:spcAft>
                <a:spcPts val="300"/>
              </a:spcAft>
              <a:buClr>
                <a:srgbClr val="973735"/>
              </a:buClr>
              <a:buSzPct val="70000"/>
              <a:buFont typeface="Wingdings" panose="05000000000000000000" pitchFamily="2" charset="2"/>
              <a:buChar char="§"/>
              <a:defRPr/>
            </a:pPr>
            <a:r xmlns:a="http://schemas.openxmlformats.org/drawingml/2006/main">
              <a:rPr lang="vi" sz="2300"/>
              <a:t>Bản trình diễn sử dụng </a:t>
            </a:r>
            <a:r xmlns:a="http://schemas.openxmlformats.org/drawingml/2006/main">
              <a:rPr lang="vi" altLang="ko-KR" sz="2300"/>
              <a:t>Truy vấn LINQ trong </a:t>
            </a:r>
            <a:r xmlns:a="http://schemas.openxmlformats.org/drawingml/2006/main">
              <a:rPr lang="vi" sz="2300"/>
              <a:t>Entity Framework Core</a:t>
            </a:r>
            <a:r xmlns:a="http://schemas.openxmlformats.org/drawingml/2006/main">
              <a:rPr lang="vi" altLang="ko-KR" sz="2300"/>
              <a:t> </a:t>
            </a:r>
            <a:endParaRPr xmlns:a="http://schemas.openxmlformats.org/drawingml/2006/main" lang="en-US" sz="2300" dirty="0"/>
          </a:p>
        </p:txBody>
      </p:sp>
      <p:sp>
        <p:nvSpPr>
          <p:cNvPr id="4" name="Slide Number Placeholder 3"/>
          <p:cNvSpPr>
            <a:spLocks noGrp="1"/>
          </p:cNvSpPr>
          <p:nvPr>
            <p:ph type="sldNum" sz="quarter" idx="12"/>
          </p:nvPr>
        </p:nvSpPr>
        <p:spPr/>
        <p:txBody>
          <a:bodyPr/>
          <a:lstStyle/>
          <a:p>
            <a:fld id="{CA15C064-DD44-4CAC-873E-2D1F54821676}" type="slidenum">
              <a:rPr kumimoji="0" lang="en-US" smtClean="0"/>
              <a:pPr/>
              <a:t>64</a:t>
            </a:fld>
            <a:endParaRPr kumimoji="0"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nodeType="withEffect">
                                  <p:stCondLst>
                                    <p:cond delay="0"/>
                                  </p:stCondLst>
                                  <p:childTnLst>
                                    <p:set>
                                      <p:cBhvr>
                                        <p:cTn id="6" dur="1" fill="hold">
                                          <p:stCondLst>
                                            <p:cond delay="0"/>
                                          </p:stCondLst>
                                        </p:cTn>
                                        <p:tgtEl>
                                          <p:spTgt spid="18435">
                                            <p:txEl>
                                              <p:pRg st="0" end="0"/>
                                            </p:txEl>
                                          </p:spTgt>
                                        </p:tgtEl>
                                        <p:attrNameLst>
                                          <p:attrName>style.visibility</p:attrName>
                                        </p:attrNameLst>
                                      </p:cBhvr>
                                      <p:to>
                                        <p:strVal val="visible"/>
                                      </p:to>
                                    </p:set>
                                    <p:animEffect transition="in" filter="box(in)">
                                      <p:cBhvr>
                                        <p:cTn id="7" dur="500"/>
                                        <p:tgtEl>
                                          <p:spTgt spid="1843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8C2805-FFB8-4969-816A-38F8B7EBC1B0}"/>
              </a:ext>
            </a:extLst>
          </p:cNvPr>
          <p:cNvSpPr>
            <a:spLocks noGrp="1"/>
          </p:cNvSpPr>
          <p:nvPr>
            <p:ph type="title"/>
          </p:nvPr>
        </p:nvSpPr>
        <p:spPr>
          <a:xfrm>
            <a:off x="275516" y="687426"/>
            <a:ext cx="11653725" cy="575433"/>
          </a:xfrm>
        </p:spPr>
        <p:txBody>
          <a:bodyPr>
            <a:normAutofit fontScale="90000"/>
          </a:bodyPr>
          <a:lstStyle/>
          <a:p>
            <a:r xmlns:a="http://schemas.openxmlformats.org/drawingml/2006/main">
              <a:rPr lang="vi" sz="4400" b="1">
                <a:latin typeface="+mj-lt"/>
                <a:ea typeface="+mj-ea"/>
                <a:cs typeface="+mj-cs"/>
              </a:rPr>
              <a:t>Hiểu </a:t>
            </a:r>
            <a:r xmlns:a="http://schemas.openxmlformats.org/drawingml/2006/main">
              <a:rPr lang="vi" b="1"/>
              <a:t>lõi khung thực thể</a:t>
            </a:r>
            <a:endParaRPr xmlns:a="http://schemas.openxmlformats.org/drawingml/2006/main" lang="en-US" dirty="0"/>
          </a:p>
        </p:txBody>
      </p:sp>
      <p:sp>
        <p:nvSpPr>
          <p:cNvPr id="5" name="Slide Number Placeholder 4">
            <a:extLst>
              <a:ext uri="{FF2B5EF4-FFF2-40B4-BE49-F238E27FC236}">
                <a16:creationId xmlns:a16="http://schemas.microsoft.com/office/drawing/2014/main" id="{FAD0AA2C-0FC5-4C7C-86AB-765F90A881B6}"/>
              </a:ext>
            </a:extLst>
          </p:cNvPr>
          <p:cNvSpPr>
            <a:spLocks noGrp="1"/>
          </p:cNvSpPr>
          <p:nvPr>
            <p:ph type="sldNum" sz="quarter" idx="12"/>
          </p:nvPr>
        </p:nvSpPr>
        <p:spPr/>
        <p:txBody>
          <a:bodyPr/>
          <a:lstStyle/>
          <a:p>
            <a:fld id="{CC0149FD-98BB-4821-915B-09C9BFE4B727}" type="slidenum">
              <a:rPr lang="en-US" smtClean="0"/>
              <a:pPr/>
              <a:t>7</a:t>
            </a:fld>
            <a:endParaRPr lang="en-US" dirty="0"/>
          </a:p>
        </p:txBody>
      </p:sp>
      <p:sp>
        <p:nvSpPr>
          <p:cNvPr id="7" name="TextBox 6">
            <a:extLst>
              <a:ext uri="{FF2B5EF4-FFF2-40B4-BE49-F238E27FC236}">
                <a16:creationId xmlns:a16="http://schemas.microsoft.com/office/drawing/2014/main" id="{6786E8FE-C5E5-4DE4-97E2-9EF45451F77E}"/>
              </a:ext>
            </a:extLst>
          </p:cNvPr>
          <p:cNvSpPr txBox="1"/>
          <p:nvPr/>
        </p:nvSpPr>
        <p:spPr>
          <a:xfrm>
            <a:off x="-56231" y="1536127"/>
            <a:ext cx="12153637" cy="4780348"/>
          </a:xfrm>
          <a:prstGeom prst="rect">
            <a:avLst/>
          </a:prstGeom>
          <a:noFill/>
        </p:spPr>
        <p:txBody>
          <a:bodyPr wrap="square">
            <a:spAutoFit/>
          </a:bodyPr>
          <a:lstStyle/>
          <a:p>
            <a:pPr xmlns:a="http://schemas.openxmlformats.org/drawingml/2006/main" marL="342900" indent="-342900" algn="just">
              <a:spcBef>
                <a:spcPts val="1500"/>
              </a:spcBef>
              <a:spcAft>
                <a:spcPts val="1500"/>
              </a:spcAft>
              <a:buClr>
                <a:srgbClr val="973735"/>
              </a:buClr>
              <a:buSzPct val="50000"/>
              <a:buFont typeface="Wingdings" pitchFamily="2" charset="2"/>
              <a:buChar char="u"/>
              <a:tabLst>
                <a:tab pos="241300" algn="l"/>
              </a:tabLst>
              <a:defRPr/>
            </a:pPr>
            <a:r xmlns:a="http://schemas.openxmlformats.org/drawingml/2006/main">
              <a:rPr lang="vi" sz="2600">
                <a:solidFill>
                  <a:srgbClr val="212121"/>
                </a:solidFill>
              </a:rPr>
              <a:t>Entity Framework Core (EF Core) là phiên bản nhẹ, có thể mở rộng, mã nguồn mở và đa nền tảng của công nghệ truy cập dữ liệu Entity Framework phổ biến</a:t>
            </a:r>
          </a:p>
          <a:p>
            <a:pPr xmlns:a="http://schemas.openxmlformats.org/drawingml/2006/main" marL="342900" indent="-342900" algn="just">
              <a:spcBef>
                <a:spcPts val="1500"/>
              </a:spcBef>
              <a:spcAft>
                <a:spcPts val="1500"/>
              </a:spcAft>
              <a:buClr>
                <a:srgbClr val="973735"/>
              </a:buClr>
              <a:buSzPct val="50000"/>
              <a:buFont typeface="Wingdings" pitchFamily="2" charset="2"/>
              <a:buChar char="u"/>
              <a:tabLst>
                <a:tab pos="241300" algn="l"/>
              </a:tabLst>
              <a:defRPr/>
            </a:pPr>
            <a:r xmlns:a="http://schemas.openxmlformats.org/drawingml/2006/main">
              <a:rPr lang="vi" sz="2600">
                <a:solidFill>
                  <a:srgbClr val="212121"/>
                </a:solidFill>
              </a:rPr>
              <a:t>EF Core cho phép chúng ta tương tác với dữ liệu từ cơ sở dữ liệu quan hệ bằng cách sử dụng mô hình đối tượng ánh xạ trực tiếp tới các đối tượng nghiệp vụ (hoặc đối tượng miền) trong ứng dụng của chúng ta</a:t>
            </a:r>
          </a:p>
          <a:p>
            <a:pPr xmlns:a="http://schemas.openxmlformats.org/drawingml/2006/main" marL="342900" indent="-342900" algn="just">
              <a:spcBef>
                <a:spcPts val="1500"/>
              </a:spcBef>
              <a:spcAft>
                <a:spcPts val="1500"/>
              </a:spcAft>
              <a:buClr>
                <a:srgbClr val="973735"/>
              </a:buClr>
              <a:buSzPct val="50000"/>
              <a:buFont typeface="Wingdings" pitchFamily="2" charset="2"/>
              <a:buChar char="u"/>
              <a:tabLst>
                <a:tab pos="241300" algn="l"/>
              </a:tabLst>
              <a:defRPr/>
            </a:pPr>
            <a:r xmlns:a="http://schemas.openxmlformats.org/drawingml/2006/main">
              <a:rPr lang="vi" sz="2600">
                <a:latin typeface="+mj-lt"/>
              </a:rPr>
              <a:t>EF Core có thể hoạt động như một trình ánh xạ quan hệ đối tượng (O/RM), trong đó:</a:t>
            </a:r>
          </a:p>
          <a:p>
            <a:pPr xmlns:a="http://schemas.openxmlformats.org/drawingml/2006/main" marL="514350" indent="-230188">
              <a:lnSpc>
                <a:spcPct val="110000"/>
              </a:lnSpc>
              <a:spcBef>
                <a:spcPts val="1500"/>
              </a:spcBef>
              <a:spcAft>
                <a:spcPts val="1500"/>
              </a:spcAft>
              <a:buClr>
                <a:srgbClr val="973735"/>
              </a:buClr>
              <a:buSzPct val="70000"/>
              <a:buFont typeface="Wingdings" panose="05000000000000000000" pitchFamily="2" charset="2"/>
              <a:buChar char="§"/>
              <a:tabLst>
                <a:tab pos="241300" algn="l"/>
              </a:tabLst>
              <a:defRPr/>
            </a:pPr>
            <a:r xmlns:a="http://schemas.openxmlformats.org/drawingml/2006/main">
              <a:rPr lang="vi" sz="2300"/>
              <a:t>Cho phép các nhà phát triển .NET làm việc với cơ sở dữ liệu bằng các đối tượng .NET</a:t>
            </a:r>
          </a:p>
          <a:p>
            <a:pPr xmlns:a="http://schemas.openxmlformats.org/drawingml/2006/main" marL="514350" indent="-230188">
              <a:lnSpc>
                <a:spcPct val="110000"/>
              </a:lnSpc>
              <a:spcBef>
                <a:spcPts val="1500"/>
              </a:spcBef>
              <a:spcAft>
                <a:spcPts val="1500"/>
              </a:spcAft>
              <a:buClr>
                <a:srgbClr val="973735"/>
              </a:buClr>
              <a:buSzPct val="70000"/>
              <a:buFont typeface="Wingdings" panose="05000000000000000000" pitchFamily="2" charset="2"/>
              <a:buChar char="§"/>
              <a:tabLst>
                <a:tab pos="241300" algn="l"/>
              </a:tabLst>
              <a:defRPr/>
            </a:pPr>
            <a:r xmlns:a="http://schemas.openxmlformats.org/drawingml/2006/main">
              <a:rPr lang="vi" sz="2300"/>
              <a:t>Loại bỏ sự cần thiết của hầu hết mã truy cập dữ liệu thường cần được viết</a:t>
            </a:r>
            <a:endParaRPr xmlns:a="http://schemas.openxmlformats.org/drawingml/2006/main" lang="en-US" sz="2300" dirty="0"/>
          </a:p>
        </p:txBody>
      </p:sp>
    </p:spTree>
    <p:extLst>
      <p:ext uri="{BB962C8B-B14F-4D97-AF65-F5344CB8AC3E}">
        <p14:creationId xmlns:p14="http://schemas.microsoft.com/office/powerpoint/2010/main" val="29026073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8</a:t>
            </a:fld>
            <a:endParaRPr lang="en-US" dirty="0"/>
          </a:p>
        </p:txBody>
      </p:sp>
      <p:sp>
        <p:nvSpPr>
          <p:cNvPr id="13" name="TextBox 12">
            <a:extLst>
              <a:ext uri="{FF2B5EF4-FFF2-40B4-BE49-F238E27FC236}">
                <a16:creationId xmlns:a16="http://schemas.microsoft.com/office/drawing/2014/main" id="{794B0636-141A-48F4-9618-4F89090694F3}"/>
              </a:ext>
            </a:extLst>
          </p:cNvPr>
          <p:cNvSpPr txBox="1"/>
          <p:nvPr/>
        </p:nvSpPr>
        <p:spPr>
          <a:xfrm>
            <a:off x="-63060" y="1359374"/>
            <a:ext cx="12181488" cy="5198859"/>
          </a:xfrm>
          <a:prstGeom prst="rect">
            <a:avLst/>
          </a:prstGeom>
          <a:noFill/>
        </p:spPr>
        <p:txBody>
          <a:bodyPr wrap="square">
            <a:spAutoFit/>
          </a:bodyPr>
          <a:lstStyle/>
          <a:p>
            <a:pPr xmlns:a="http://schemas.openxmlformats.org/drawingml/2006/main" marL="342900" indent="-342900" algn="just">
              <a:spcBef>
                <a:spcPts val="1000"/>
              </a:spcBef>
              <a:buClr>
                <a:srgbClr val="973735"/>
              </a:buClr>
              <a:buSzPct val="50000"/>
              <a:buFont typeface="Wingdings" pitchFamily="2" charset="2"/>
              <a:buChar char="u"/>
              <a:tabLst>
                <a:tab pos="241300" algn="l"/>
              </a:tabLst>
              <a:defRPr/>
            </a:pPr>
            <a:r xmlns:a="http://schemas.openxmlformats.org/drawingml/2006/main">
              <a:rPr lang="vi" sz="2600">
                <a:solidFill>
                  <a:srgbClr val="111111"/>
                </a:solidFill>
                <a:latin typeface="+mj-lt"/>
              </a:rPr>
              <a:t>EF Core 5.0 chạy trên các nền tảng hỗ trợ .NET Standard 2.1, nghĩa là .NET Core 3.0 và 3.1, cũng như .NET 5. Nó sẽ không chạy trên các nền tảng .NET Standard 2.0 như .NET Framework 4.8</a:t>
            </a:r>
          </a:p>
          <a:p>
            <a:pPr xmlns:a="http://schemas.openxmlformats.org/drawingml/2006/main" marL="342900" indent="-342900" algn="just">
              <a:spcBef>
                <a:spcPts val="1000"/>
              </a:spcBef>
              <a:buClr>
                <a:srgbClr val="973735"/>
              </a:buClr>
              <a:buSzPct val="50000"/>
              <a:buFont typeface="Wingdings" pitchFamily="2" charset="2"/>
              <a:buChar char="u"/>
              <a:tabLst>
                <a:tab pos="241300" algn="l"/>
              </a:tabLst>
              <a:defRPr/>
            </a:pPr>
            <a:r xmlns:a="http://schemas.openxmlformats.org/drawingml/2006/main">
              <a:rPr lang="vi" sz="2600">
                <a:solidFill>
                  <a:srgbClr val="111111"/>
                </a:solidFill>
                <a:latin typeface="+mj-lt"/>
              </a:rPr>
              <a:t>Entity Framework Core hỗ trợ nhiều nhà cung cấp cơ sở dữ liệu để truy cập các cơ sở dữ liệu khác nhau và thực hiện các hoạt động cơ sở dữ liệu:</a:t>
            </a:r>
          </a:p>
          <a:p>
            <a:pPr xmlns:a="http://schemas.openxmlformats.org/drawingml/2006/main" marL="739775" indent="-339725">
              <a:spcBef>
                <a:spcPts val="300"/>
              </a:spcBef>
              <a:spcAft>
                <a:spcPts val="300"/>
              </a:spcAft>
              <a:buClr>
                <a:srgbClr val="973735"/>
              </a:buClr>
              <a:buSzPct val="70000"/>
              <a:buFont typeface="Wingdings" panose="05000000000000000000" pitchFamily="2" charset="2"/>
              <a:buChar char="§"/>
              <a:tabLst>
                <a:tab pos="241300" algn="l"/>
              </a:tabLst>
              <a:defRPr/>
            </a:pPr>
            <a:r xmlns:a="http://schemas.openxmlformats.org/drawingml/2006/main">
              <a:rPr lang="vi" sz="2300">
                <a:solidFill>
                  <a:srgbClr val="111111"/>
                </a:solidFill>
                <a:latin typeface="+mj-lt"/>
              </a:rPr>
              <a:t>Máy chủ SQL ( </a:t>
            </a:r>
            <a:r xmlns:a="http://schemas.openxmlformats.org/drawingml/2006/main" xmlns:r="http://schemas.openxmlformats.org/officeDocument/2006/relationships">
              <a:rPr lang="vi" sz="2300">
                <a:solidFill>
                  <a:srgbClr val="111111"/>
                </a:solidFill>
                <a:latin typeface="+mj-lt"/>
                <a:hlinkClick r:id="rId3"/>
              </a:rPr>
              <a:t>www.nuget.org/packages/Microsoft.EntityFrameworkCore.SqlServer </a:t>
            </a:r>
            <a:r xmlns:a="http://schemas.openxmlformats.org/drawingml/2006/main">
              <a:rPr lang="vi" sz="2300">
                <a:solidFill>
                  <a:srgbClr val="111111"/>
                </a:solidFill>
                <a:latin typeface="+mj-lt"/>
              </a:rPr>
              <a:t>)</a:t>
            </a:r>
          </a:p>
          <a:p>
            <a:pPr xmlns:a="http://schemas.openxmlformats.org/drawingml/2006/main" marL="739775" indent="-339725">
              <a:spcBef>
                <a:spcPts val="300"/>
              </a:spcBef>
              <a:spcAft>
                <a:spcPts val="300"/>
              </a:spcAft>
              <a:buClr>
                <a:srgbClr val="973735"/>
              </a:buClr>
              <a:buSzPct val="70000"/>
              <a:buFont typeface="Wingdings" panose="05000000000000000000" pitchFamily="2" charset="2"/>
              <a:buChar char="§"/>
              <a:tabLst>
                <a:tab pos="241300" algn="l"/>
              </a:tabLst>
              <a:defRPr/>
            </a:pPr>
            <a:r xmlns:a="http://schemas.openxmlformats.org/drawingml/2006/main">
              <a:rPr lang="vi" sz="2300">
                <a:solidFill>
                  <a:srgbClr val="111111"/>
                </a:solidFill>
                <a:latin typeface="+mj-lt"/>
              </a:rPr>
              <a:t>MySQL ( </a:t>
            </a:r>
            <a:r xmlns:a="http://schemas.openxmlformats.org/drawingml/2006/main" xmlns:r="http://schemas.openxmlformats.org/officeDocument/2006/relationships">
              <a:rPr lang="vi" sz="2300">
                <a:hlinkClick r:id="rId4"/>
              </a:rPr>
              <a:t>www.nuget.org/packages/MySQL.Data.EntityFrameworkCore </a:t>
            </a:r>
            <a:r xmlns:a="http://schemas.openxmlformats.org/drawingml/2006/main">
              <a:rPr lang="vi" sz="2300"/>
              <a:t>)</a:t>
            </a:r>
            <a:endParaRPr xmlns:a="http://schemas.openxmlformats.org/drawingml/2006/main" lang="en-US" sz="2300">
              <a:solidFill>
                <a:srgbClr val="111111"/>
              </a:solidFill>
              <a:latin typeface="+mj-lt"/>
            </a:endParaRPr>
          </a:p>
          <a:p>
            <a:pPr xmlns:a="http://schemas.openxmlformats.org/drawingml/2006/main" marL="739775" indent="-339725">
              <a:spcBef>
                <a:spcPts val="300"/>
              </a:spcBef>
              <a:spcAft>
                <a:spcPts val="300"/>
              </a:spcAft>
              <a:buClr>
                <a:srgbClr val="973735"/>
              </a:buClr>
              <a:buSzPct val="70000"/>
              <a:buFont typeface="Wingdings" panose="05000000000000000000" pitchFamily="2" charset="2"/>
              <a:buChar char="§"/>
              <a:tabLst>
                <a:tab pos="241300" algn="l"/>
              </a:tabLst>
              <a:defRPr/>
            </a:pPr>
            <a:r xmlns:a="http://schemas.openxmlformats.org/drawingml/2006/main">
              <a:rPr lang="vi" sz="2300">
                <a:solidFill>
                  <a:srgbClr val="111111"/>
                </a:solidFill>
                <a:latin typeface="+mj-lt"/>
              </a:rPr>
              <a:t>PostgreSQL ( </a:t>
            </a:r>
            <a:r xmlns:a="http://schemas.openxmlformats.org/drawingml/2006/main" xmlns:r="http://schemas.openxmlformats.org/officeDocument/2006/relationships">
              <a:rPr lang="vi" sz="2300">
                <a:hlinkClick r:id="rId5"/>
              </a:rPr>
              <a:t>www.nuget.org/packages/Npgsql.EntityFrameworkCore.PostgreSQL </a:t>
            </a:r>
            <a:r xmlns:a="http://schemas.openxmlformats.org/drawingml/2006/main">
              <a:rPr lang="vi" sz="2300">
                <a:solidFill>
                  <a:srgbClr val="111111"/>
                </a:solidFill>
                <a:latin typeface="+mj-lt"/>
              </a:rPr>
              <a:t>)</a:t>
            </a:r>
          </a:p>
          <a:p>
            <a:pPr xmlns:a="http://schemas.openxmlformats.org/drawingml/2006/main" marL="739775" indent="-339725">
              <a:spcBef>
                <a:spcPts val="300"/>
              </a:spcBef>
              <a:spcAft>
                <a:spcPts val="300"/>
              </a:spcAft>
              <a:buClr>
                <a:srgbClr val="973735"/>
              </a:buClr>
              <a:buSzPct val="70000"/>
              <a:buFont typeface="Wingdings" panose="05000000000000000000" pitchFamily="2" charset="2"/>
              <a:buChar char="§"/>
              <a:tabLst>
                <a:tab pos="241300" algn="l"/>
              </a:tabLst>
              <a:defRPr/>
            </a:pPr>
            <a:r xmlns:a="http://schemas.openxmlformats.org/drawingml/2006/main">
              <a:rPr lang="vi" sz="2300">
                <a:solidFill>
                  <a:srgbClr val="111111"/>
                </a:solidFill>
                <a:latin typeface="+mj-lt"/>
              </a:rPr>
              <a:t>SQLite ( </a:t>
            </a:r>
            <a:r xmlns:a="http://schemas.openxmlformats.org/drawingml/2006/main" xmlns:r="http://schemas.openxmlformats.org/officeDocument/2006/relationships">
              <a:rPr lang="vi" sz="2300">
                <a:hlinkClick r:id="rId6"/>
              </a:rPr>
              <a:t>www.nuget.org/packages/Microsoft.EntityFrameworkCore.Sqlite </a:t>
            </a:r>
            <a:r xmlns:a="http://schemas.openxmlformats.org/drawingml/2006/main">
              <a:rPr lang="vi" sz="2300"/>
              <a:t>)</a:t>
            </a:r>
            <a:endParaRPr xmlns:a="http://schemas.openxmlformats.org/drawingml/2006/main" lang="en-US" sz="2300">
              <a:solidFill>
                <a:srgbClr val="111111"/>
              </a:solidFill>
              <a:latin typeface="+mj-lt"/>
            </a:endParaRPr>
          </a:p>
          <a:p>
            <a:pPr xmlns:a="http://schemas.openxmlformats.org/drawingml/2006/main" marL="739775" indent="-339725">
              <a:spcBef>
                <a:spcPts val="300"/>
              </a:spcBef>
              <a:spcAft>
                <a:spcPts val="300"/>
              </a:spcAft>
              <a:buClr>
                <a:srgbClr val="973735"/>
              </a:buClr>
              <a:buSzPct val="70000"/>
              <a:buFont typeface="Wingdings" panose="05000000000000000000" pitchFamily="2" charset="2"/>
              <a:buChar char="§"/>
              <a:tabLst>
                <a:tab pos="241300" algn="l"/>
              </a:tabLst>
              <a:defRPr/>
            </a:pPr>
            <a:r xmlns:a="http://schemas.openxmlformats.org/drawingml/2006/main">
              <a:rPr lang="vi" sz="2300">
                <a:solidFill>
                  <a:srgbClr val="111111"/>
                </a:solidFill>
                <a:latin typeface="+mj-lt"/>
              </a:rPr>
              <a:t>Oracle ( </a:t>
            </a:r>
            <a:r xmlns:a="http://schemas.openxmlformats.org/drawingml/2006/main" xmlns:r="http://schemas.openxmlformats.org/officeDocument/2006/relationships">
              <a:rPr lang="vi" sz="2300">
                <a:hlinkClick r:id="rId7"/>
              </a:rPr>
              <a:t>www.nuget.org/packages/Oracle. </a:t>
            </a:r>
            <a:r xmlns:a="http://schemas.openxmlformats.org/drawingml/2006/main">
              <a:rPr lang="vi" sz="2300">
                <a:solidFill>
                  <a:srgbClr val="111111"/>
                </a:solidFill>
                <a:latin typeface="+mj-lt"/>
              </a:rPr>
              <a:t>ManagedDataAccess.Core )</a:t>
            </a:r>
          </a:p>
          <a:p>
            <a:pPr xmlns:a="http://schemas.openxmlformats.org/drawingml/2006/main" marL="739775" indent="-339725">
              <a:spcBef>
                <a:spcPts val="300"/>
              </a:spcBef>
              <a:spcAft>
                <a:spcPts val="300"/>
              </a:spcAft>
              <a:buClr>
                <a:srgbClr val="973735"/>
              </a:buClr>
              <a:buSzPct val="70000"/>
              <a:buFont typeface="Wingdings" panose="05000000000000000000" pitchFamily="2" charset="2"/>
              <a:buChar char="§"/>
              <a:tabLst>
                <a:tab pos="241300" algn="l"/>
              </a:tabLst>
              <a:defRPr/>
            </a:pPr>
            <a:r xmlns:a="http://schemas.openxmlformats.org/drawingml/2006/main">
              <a:rPr lang="vi" sz="2300">
                <a:solidFill>
                  <a:srgbClr val="111111"/>
                </a:solidFill>
                <a:latin typeface="+mj-lt"/>
              </a:rPr>
              <a:t>Trong bộ nhớ ( </a:t>
            </a:r>
            <a:r xmlns:a="http://schemas.openxmlformats.org/drawingml/2006/main" xmlns:r="http://schemas.openxmlformats.org/officeDocument/2006/relationships">
              <a:rPr lang="vi" sz="2300">
                <a:solidFill>
                  <a:srgbClr val="111111"/>
                </a:solidFill>
                <a:latin typeface="+mj-lt"/>
                <a:hlinkClick r:id="rId8"/>
              </a:rPr>
              <a:t>www.nuget.org/packages/Microsoft.EntityFrameworkCore.InMemory </a:t>
            </a:r>
            <a:r xmlns:a="http://schemas.openxmlformats.org/drawingml/2006/main">
              <a:rPr lang="vi" sz="2300">
                <a:solidFill>
                  <a:srgbClr val="111111"/>
                </a:solidFill>
                <a:latin typeface="+mj-lt"/>
              </a:rPr>
              <a:t>)</a:t>
            </a:r>
          </a:p>
          <a:p>
            <a:pPr xmlns:a="http://schemas.openxmlformats.org/drawingml/2006/main" marL="739775" indent="-339725">
              <a:spcBef>
                <a:spcPts val="300"/>
              </a:spcBef>
              <a:spcAft>
                <a:spcPts val="300"/>
              </a:spcAft>
              <a:buClr>
                <a:srgbClr val="973735"/>
              </a:buClr>
              <a:buSzPct val="70000"/>
              <a:buFont typeface="Wingdings" panose="05000000000000000000" pitchFamily="2" charset="2"/>
              <a:buChar char="§"/>
              <a:tabLst>
                <a:tab pos="241300" algn="l"/>
              </a:tabLst>
              <a:defRPr/>
            </a:pPr>
            <a:r xmlns:a="http://schemas.openxmlformats.org/drawingml/2006/main">
              <a:rPr lang="vi" sz="2300" b="1" i="1">
                <a:solidFill>
                  <a:srgbClr val="111111"/>
                </a:solidFill>
                <a:latin typeface="+mj-lt"/>
              </a:rPr>
              <a:t>Nhà cung cấp cơ sở dữ liệu khác </a:t>
            </a:r>
            <a:r xmlns:a="http://schemas.openxmlformats.org/drawingml/2006/main">
              <a:rPr lang="vi" sz="2300" i="1">
                <a:solidFill>
                  <a:srgbClr val="111111"/>
                </a:solidFill>
                <a:latin typeface="+mj-lt"/>
              </a:rPr>
              <a:t>: </a:t>
            </a:r>
            <a:r xmlns:a="http://schemas.openxmlformats.org/drawingml/2006/main" xmlns:r="http://schemas.openxmlformats.org/officeDocument/2006/relationships">
              <a:rPr lang="vi" sz="2300" i="1">
                <a:solidFill>
                  <a:srgbClr val="111111"/>
                </a:solidFill>
                <a:latin typeface="+mj-lt"/>
                <a:hlinkClick r:id="rId9"/>
              </a:rPr>
              <a:t>https://docs.microsoft.com/en-us/ef/core/providers/</a:t>
            </a:r>
            <a:endParaRPr xmlns:a="http://schemas.openxmlformats.org/drawingml/2006/main" lang="en-US" sz="2600" dirty="0">
              <a:solidFill>
                <a:srgbClr val="111111"/>
              </a:solidFill>
              <a:latin typeface="+mj-lt"/>
            </a:endParaRPr>
          </a:p>
        </p:txBody>
      </p:sp>
      <p:sp>
        <p:nvSpPr>
          <p:cNvPr id="8" name="Title 1">
            <a:extLst>
              <a:ext uri="{FF2B5EF4-FFF2-40B4-BE49-F238E27FC236}">
                <a16:creationId xmlns:a16="http://schemas.microsoft.com/office/drawing/2014/main" id="{E49C4D85-6E82-445E-B2FE-22A8E50DEA14}"/>
              </a:ext>
            </a:extLst>
          </p:cNvPr>
          <p:cNvSpPr>
            <a:spLocks noGrp="1"/>
          </p:cNvSpPr>
          <p:nvPr>
            <p:ph type="title"/>
          </p:nvPr>
        </p:nvSpPr>
        <p:spPr>
          <a:xfrm>
            <a:off x="275516" y="687426"/>
            <a:ext cx="11653725" cy="575433"/>
          </a:xfrm>
        </p:spPr>
        <p:txBody>
          <a:bodyPr>
            <a:normAutofit fontScale="90000"/>
          </a:bodyPr>
          <a:lstStyle/>
          <a:p>
            <a:r xmlns:a="http://schemas.openxmlformats.org/drawingml/2006/main">
              <a:rPr lang="vi" sz="4400" b="1">
                <a:latin typeface="+mj-lt"/>
                <a:ea typeface="+mj-ea"/>
                <a:cs typeface="+mj-cs"/>
              </a:rPr>
              <a:t>Hiểu </a:t>
            </a:r>
            <a:r xmlns:a="http://schemas.openxmlformats.org/drawingml/2006/main">
              <a:rPr lang="vi" b="1"/>
              <a:t>lõi khung thực thể</a:t>
            </a:r>
            <a:endParaRPr xmlns:a="http://schemas.openxmlformats.org/drawingml/2006/main" lang="en-US" dirty="0"/>
          </a:p>
        </p:txBody>
      </p:sp>
    </p:spTree>
    <p:extLst>
      <p:ext uri="{BB962C8B-B14F-4D97-AF65-F5344CB8AC3E}">
        <p14:creationId xmlns:p14="http://schemas.microsoft.com/office/powerpoint/2010/main" val="876760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E4DE66D0-4C65-4C9F-BB18-9CC269390770}"/>
              </a:ext>
            </a:extLst>
          </p:cNvPr>
          <p:cNvSpPr>
            <a:spLocks noGrp="1"/>
          </p:cNvSpPr>
          <p:nvPr>
            <p:ph type="sldNum" sz="quarter" idx="12"/>
          </p:nvPr>
        </p:nvSpPr>
        <p:spPr/>
        <p:txBody>
          <a:bodyPr/>
          <a:lstStyle/>
          <a:p>
            <a:fld id="{CC0149FD-98BB-4821-915B-09C9BFE4B727}" type="slidenum">
              <a:rPr lang="en-US" smtClean="0"/>
              <a:pPr/>
              <a:t>9</a:t>
            </a:fld>
            <a:endParaRPr lang="en-US" dirty="0"/>
          </a:p>
        </p:txBody>
      </p:sp>
      <p:sp>
        <p:nvSpPr>
          <p:cNvPr id="8" name="TextBox 7">
            <a:extLst>
              <a:ext uri="{FF2B5EF4-FFF2-40B4-BE49-F238E27FC236}">
                <a16:creationId xmlns:a16="http://schemas.microsoft.com/office/drawing/2014/main" id="{3A8DB855-78CD-40F2-9B3D-55D468CC73C1}"/>
              </a:ext>
            </a:extLst>
          </p:cNvPr>
          <p:cNvSpPr txBox="1"/>
          <p:nvPr/>
        </p:nvSpPr>
        <p:spPr>
          <a:xfrm>
            <a:off x="-53498" y="1280485"/>
            <a:ext cx="12161415" cy="5077287"/>
          </a:xfrm>
          <a:prstGeom prst="rect">
            <a:avLst/>
          </a:prstGeom>
          <a:noFill/>
        </p:spPr>
        <p:txBody>
          <a:bodyPr wrap="square">
            <a:spAutoFit/>
          </a:bodyPr>
          <a:lstStyle/>
          <a:p>
            <a:pPr xmlns:a="http://schemas.openxmlformats.org/drawingml/2006/main" marL="342900" indent="-342900" algn="just">
              <a:lnSpc>
                <a:spcPct val="200000"/>
              </a:lnSpc>
              <a:spcBef>
                <a:spcPts val="1200"/>
              </a:spcBef>
              <a:spcAft>
                <a:spcPts val="1200"/>
              </a:spcAft>
              <a:buClr>
                <a:srgbClr val="973735"/>
              </a:buClr>
              <a:buSzPct val="50000"/>
              <a:buFont typeface="Wingdings" pitchFamily="2" charset="2"/>
              <a:buChar char="u"/>
              <a:tabLst>
                <a:tab pos="241300" algn="l"/>
              </a:tabLst>
              <a:defRPr/>
            </a:pPr>
            <a:r xmlns:a="http://schemas.openxmlformats.org/drawingml/2006/main">
              <a:rPr lang="vi" sz="2600">
                <a:solidFill>
                  <a:srgbClr val="111111"/>
                </a:solidFill>
                <a:latin typeface="+mj-lt"/>
              </a:rPr>
              <a:t>Để quản lý dữ liệu trong một cơ sở dữ liệu cụ thể, chúng ta cần các lớp biết cách giao tiếp hiệu quả với cơ sở dữ liệu đó</a:t>
            </a:r>
          </a:p>
          <a:p>
            <a:pPr xmlns:a="http://schemas.openxmlformats.org/drawingml/2006/main" marL="342900" indent="-342900" algn="just">
              <a:lnSpc>
                <a:spcPct val="200000"/>
              </a:lnSpc>
              <a:spcBef>
                <a:spcPts val="1200"/>
              </a:spcBef>
              <a:spcAft>
                <a:spcPts val="1200"/>
              </a:spcAft>
              <a:buClr>
                <a:srgbClr val="973735"/>
              </a:buClr>
              <a:buSzPct val="50000"/>
              <a:buFont typeface="Wingdings" pitchFamily="2" charset="2"/>
              <a:buChar char="u"/>
              <a:tabLst>
                <a:tab pos="241300" algn="l"/>
              </a:tabLst>
              <a:defRPr/>
            </a:pPr>
            <a:r xmlns:a="http://schemas.openxmlformats.org/drawingml/2006/main">
              <a:rPr lang="vi" sz="2600">
                <a:solidFill>
                  <a:srgbClr val="111111"/>
                </a:solidFill>
                <a:latin typeface="+mj-lt"/>
              </a:rPr>
              <a:t>Nhà cung cấp cơ sở dữ liệu EF Core là tập hợp các lớp được tối ưu hóa cho một kho dữ liệu cụ thể. Thậm chí còn có nhà cung cấp để lưu trữ dữ liệu trong bộ nhớ của quy trình hiện tại, điều này rất hữu ích cho việc kiểm tra đơn vị hiệu suất cao vì nó tránh phải thuê hệ thống bên ngoài</a:t>
            </a:r>
          </a:p>
        </p:txBody>
      </p:sp>
      <p:sp>
        <p:nvSpPr>
          <p:cNvPr id="9" name="Title 1">
            <a:extLst>
              <a:ext uri="{FF2B5EF4-FFF2-40B4-BE49-F238E27FC236}">
                <a16:creationId xmlns:a16="http://schemas.microsoft.com/office/drawing/2014/main" id="{BA01A276-E45C-492E-BD2D-01D00EF19620}"/>
              </a:ext>
            </a:extLst>
          </p:cNvPr>
          <p:cNvSpPr>
            <a:spLocks noGrp="1"/>
          </p:cNvSpPr>
          <p:nvPr>
            <p:ph type="title"/>
          </p:nvPr>
        </p:nvSpPr>
        <p:spPr>
          <a:xfrm>
            <a:off x="275516" y="687426"/>
            <a:ext cx="11653725" cy="575433"/>
          </a:xfrm>
        </p:spPr>
        <p:txBody>
          <a:bodyPr>
            <a:normAutofit fontScale="90000"/>
          </a:bodyPr>
          <a:lstStyle/>
          <a:p>
            <a:r xmlns:a="http://schemas.openxmlformats.org/drawingml/2006/main">
              <a:rPr lang="vi" sz="4400" b="1">
                <a:latin typeface="+mj-lt"/>
                <a:ea typeface="+mj-ea"/>
                <a:cs typeface="+mj-cs"/>
              </a:rPr>
              <a:t>Hiểu </a:t>
            </a:r>
            <a:r xmlns:a="http://schemas.openxmlformats.org/drawingml/2006/main">
              <a:rPr lang="vi" b="1"/>
              <a:t>lõi khung thực thể</a:t>
            </a:r>
            <a:endParaRPr xmlns:a="http://schemas.openxmlformats.org/drawingml/2006/main" lang="en-US" dirty="0"/>
          </a:p>
        </p:txBody>
      </p:sp>
    </p:spTree>
    <p:extLst>
      <p:ext uri="{BB962C8B-B14F-4D97-AF65-F5344CB8AC3E}">
        <p14:creationId xmlns:p14="http://schemas.microsoft.com/office/powerpoint/2010/main" val="9892083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3157</TotalTime>
  <Words>3887</Words>
  <Application>Microsoft Office PowerPoint</Application>
  <PresentationFormat>Widescreen</PresentationFormat>
  <Paragraphs>408</Paragraphs>
  <Slides>64</Slides>
  <Notes>40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64</vt:i4>
      </vt:variant>
    </vt:vector>
  </HeadingPairs>
  <TitlesOfParts>
    <vt:vector size="73" baseType="lpstr">
      <vt:lpstr>Arial</vt:lpstr>
      <vt:lpstr>Calibri</vt:lpstr>
      <vt:lpstr>Consolas</vt:lpstr>
      <vt:lpstr>Courier New</vt:lpstr>
      <vt:lpstr>굴림</vt:lpstr>
      <vt:lpstr>Noto Sans Symbols</vt:lpstr>
      <vt:lpstr>Times New Roman</vt:lpstr>
      <vt:lpstr>Wingdings</vt:lpstr>
      <vt:lpstr>Office Theme</vt:lpstr>
      <vt:lpstr> Working with Databases using  Entity Framework Core</vt:lpstr>
      <vt:lpstr>Objectives </vt:lpstr>
      <vt:lpstr>PowerPoint Presentation</vt:lpstr>
      <vt:lpstr>PowerPoint Presentation</vt:lpstr>
      <vt:lpstr>PowerPoint Presentation</vt:lpstr>
      <vt:lpstr>PowerPoint Presentation</vt:lpstr>
      <vt:lpstr>Understanding Entity Framework Core</vt:lpstr>
      <vt:lpstr>Understanding Entity Framework Core</vt:lpstr>
      <vt:lpstr>Understanding Entity Framework Core</vt:lpstr>
      <vt:lpstr>Understanding Entity Framework Core</vt:lpstr>
      <vt:lpstr>What Is an Object-Relational (OR) Mapper?</vt:lpstr>
      <vt:lpstr>What is an Object-Relational (OR) Mapper?</vt:lpstr>
      <vt:lpstr>PowerPoint Presentation</vt:lpstr>
      <vt:lpstr>New Features in Entity Framework Core</vt:lpstr>
      <vt:lpstr>New Features in Entity Framework Core</vt:lpstr>
      <vt:lpstr>Process Models for Entity Framework Core</vt:lpstr>
      <vt:lpstr>Process Models for Entity Framework Core</vt:lpstr>
      <vt:lpstr>PowerPoint Presentation</vt:lpstr>
      <vt:lpstr>Components of Entity Framework Core</vt:lpstr>
      <vt:lpstr>Components of Entity Framework Core</vt:lpstr>
      <vt:lpstr>DbContext Class</vt:lpstr>
      <vt:lpstr>PowerPoint Presentation</vt:lpstr>
      <vt:lpstr>DbSet Class</vt:lpstr>
      <vt:lpstr>PowerPoint Presentation</vt:lpstr>
      <vt:lpstr>Entities</vt:lpstr>
      <vt:lpstr>Defining Entity Framework Core Models</vt:lpstr>
      <vt:lpstr>Defining Entity Framework Core Models</vt:lpstr>
      <vt:lpstr>Defining Entity Framework Core Models</vt:lpstr>
      <vt:lpstr>PowerPoint Presentation</vt:lpstr>
      <vt:lpstr>Defining Entity Framework Core Models</vt:lpstr>
      <vt:lpstr>The EF Core Global Tool CLI Commands</vt:lpstr>
      <vt:lpstr>The EF Core Global Tool CLI Commands</vt:lpstr>
      <vt:lpstr>The EF Core Global Tool CLI Commands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 Weaknesses Reverse Engineering</vt:lpstr>
      <vt:lpstr>Forward Engineering for New Databases</vt:lpstr>
      <vt:lpstr>Forward Engineering for New Databases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Querying EF Core Models</vt:lpstr>
      <vt:lpstr>LINQ Queries</vt:lpstr>
      <vt:lpstr>PowerPoint Presentation</vt:lpstr>
      <vt:lpstr>PowerPoint Presentation</vt:lpstr>
      <vt:lpstr>PowerPoint Presentation</vt:lpstr>
      <vt:lpstr>PowerPoint Presentation</vt:lpstr>
      <vt:lpstr>PowerPoint Presentation</vt:lpstr>
      <vt:lpstr>Lab and Assigment</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Thanh Van</cp:lastModifiedBy>
  <cp:revision>576</cp:revision>
  <dcterms:created xsi:type="dcterms:W3CDTF">2021-01-25T08:25:31Z</dcterms:created>
  <dcterms:modified xsi:type="dcterms:W3CDTF">2024-04-08T03:36:37Z</dcterms:modified>
</cp:coreProperties>
</file>