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sldIdLst>
    <p:sldId id="256" r:id="rId2"/>
    <p:sldId id="278" r:id="rId3"/>
    <p:sldId id="442" r:id="rId4"/>
    <p:sldId id="464" r:id="rId5"/>
    <p:sldId id="466" r:id="rId6"/>
    <p:sldId id="467" r:id="rId7"/>
    <p:sldId id="482" r:id="rId8"/>
    <p:sldId id="483" r:id="rId9"/>
    <p:sldId id="468" r:id="rId10"/>
    <p:sldId id="510" r:id="rId11"/>
    <p:sldId id="509" r:id="rId12"/>
    <p:sldId id="469" r:id="rId13"/>
    <p:sldId id="484" r:id="rId14"/>
    <p:sldId id="485" r:id="rId15"/>
    <p:sldId id="486" r:id="rId16"/>
    <p:sldId id="487" r:id="rId17"/>
    <p:sldId id="500" r:id="rId18"/>
    <p:sldId id="471" r:id="rId19"/>
    <p:sldId id="472" r:id="rId20"/>
    <p:sldId id="473" r:id="rId21"/>
    <p:sldId id="489" r:id="rId22"/>
    <p:sldId id="501" r:id="rId23"/>
    <p:sldId id="490" r:id="rId24"/>
    <p:sldId id="491" r:id="rId25"/>
    <p:sldId id="502" r:id="rId26"/>
    <p:sldId id="493" r:id="rId27"/>
    <p:sldId id="494" r:id="rId28"/>
    <p:sldId id="480" r:id="rId29"/>
    <p:sldId id="507" r:id="rId30"/>
    <p:sldId id="495" r:id="rId31"/>
    <p:sldId id="505" r:id="rId32"/>
    <p:sldId id="506" r:id="rId33"/>
    <p:sldId id="266" r:id="rId34"/>
  </p:sldIdLst>
  <p:sldSz cx="12192000" cy="6858000"/>
  <p:notesSz cx="6858000" cy="9144000"/>
  <p:defaultTextStyle>
    <a:defPPr>
      <a:defRPr lang="v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4AF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6374" autoAdjust="0"/>
    <p:restoredTop sz="94826" autoAdjust="0"/>
  </p:normalViewPr>
  <p:slideViewPr>
    <p:cSldViewPr snapToGrid="0">
      <p:cViewPr varScale="1">
        <p:scale>
          <a:sx n="68" d="100"/>
          <a:sy n="68" d="100"/>
        </p:scale>
        <p:origin x="1076"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17A13E-60FF-453F-B712-D9BBD0C85FA1}" type="datetimeFigureOut">
              <a:rPr lang="en-US" smtClean="0"/>
              <a:t>4/8/2024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46C0E5-5FD0-48D4-A8DC-243893429241}" type="slidenum">
              <a:rPr lang="en-US" smtClean="0"/>
              <a:t>‹#›</a:t>
            </a:fld>
            <a:endParaRPr lang="en-US"/>
          </a:p>
        </p:txBody>
      </p:sp>
    </p:spTree>
    <p:extLst>
      <p:ext uri="{BB962C8B-B14F-4D97-AF65-F5344CB8AC3E}">
        <p14:creationId xmlns:p14="http://schemas.microsoft.com/office/powerpoint/2010/main" val="42912982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46C0E5-5FD0-48D4-A8DC-243893429241}" type="slidenum">
              <a:rPr lang="en-US" smtClean="0"/>
              <a:t>2</a:t>
            </a:fld>
            <a:endParaRPr lang="en-US"/>
          </a:p>
        </p:txBody>
      </p:sp>
    </p:spTree>
    <p:extLst>
      <p:ext uri="{BB962C8B-B14F-4D97-AF65-F5344CB8AC3E}">
        <p14:creationId xmlns:p14="http://schemas.microsoft.com/office/powerpoint/2010/main" val="28860060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46C0E5-5FD0-48D4-A8DC-243893429241}" type="slidenum">
              <a:rPr lang="en-US" smtClean="0"/>
              <a:t>13</a:t>
            </a:fld>
            <a:endParaRPr lang="en-US"/>
          </a:p>
        </p:txBody>
      </p:sp>
    </p:spTree>
    <p:extLst>
      <p:ext uri="{BB962C8B-B14F-4D97-AF65-F5344CB8AC3E}">
        <p14:creationId xmlns:p14="http://schemas.microsoft.com/office/powerpoint/2010/main" val="22249440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46C0E5-5FD0-48D4-A8DC-243893429241}" type="slidenum">
              <a:rPr lang="en-US" smtClean="0"/>
              <a:t>14</a:t>
            </a:fld>
            <a:endParaRPr lang="en-US"/>
          </a:p>
        </p:txBody>
      </p:sp>
    </p:spTree>
    <p:extLst>
      <p:ext uri="{BB962C8B-B14F-4D97-AF65-F5344CB8AC3E}">
        <p14:creationId xmlns:p14="http://schemas.microsoft.com/office/powerpoint/2010/main" val="26827936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46C0E5-5FD0-48D4-A8DC-243893429241}" type="slidenum">
              <a:rPr lang="en-US" smtClean="0"/>
              <a:t>15</a:t>
            </a:fld>
            <a:endParaRPr lang="en-US"/>
          </a:p>
        </p:txBody>
      </p:sp>
    </p:spTree>
    <p:extLst>
      <p:ext uri="{BB962C8B-B14F-4D97-AF65-F5344CB8AC3E}">
        <p14:creationId xmlns:p14="http://schemas.microsoft.com/office/powerpoint/2010/main" val="10103497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46C0E5-5FD0-48D4-A8DC-243893429241}" type="slidenum">
              <a:rPr lang="en-US" smtClean="0"/>
              <a:t>18</a:t>
            </a:fld>
            <a:endParaRPr lang="en-US"/>
          </a:p>
        </p:txBody>
      </p:sp>
    </p:spTree>
    <p:extLst>
      <p:ext uri="{BB962C8B-B14F-4D97-AF65-F5344CB8AC3E}">
        <p14:creationId xmlns:p14="http://schemas.microsoft.com/office/powerpoint/2010/main" val="14819414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46C0E5-5FD0-48D4-A8DC-243893429241}" type="slidenum">
              <a:rPr lang="en-US" smtClean="0"/>
              <a:t>19</a:t>
            </a:fld>
            <a:endParaRPr lang="en-US"/>
          </a:p>
        </p:txBody>
      </p:sp>
    </p:spTree>
    <p:extLst>
      <p:ext uri="{BB962C8B-B14F-4D97-AF65-F5344CB8AC3E}">
        <p14:creationId xmlns:p14="http://schemas.microsoft.com/office/powerpoint/2010/main" val="18109726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46C0E5-5FD0-48D4-A8DC-243893429241}" type="slidenum">
              <a:rPr lang="en-US" smtClean="0"/>
              <a:t>20</a:t>
            </a:fld>
            <a:endParaRPr lang="en-US"/>
          </a:p>
        </p:txBody>
      </p:sp>
    </p:spTree>
    <p:extLst>
      <p:ext uri="{BB962C8B-B14F-4D97-AF65-F5344CB8AC3E}">
        <p14:creationId xmlns:p14="http://schemas.microsoft.com/office/powerpoint/2010/main" val="36972904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46C0E5-5FD0-48D4-A8DC-243893429241}" type="slidenum">
              <a:rPr lang="en-US" smtClean="0"/>
              <a:t>21</a:t>
            </a:fld>
            <a:endParaRPr lang="en-US"/>
          </a:p>
        </p:txBody>
      </p:sp>
    </p:spTree>
    <p:extLst>
      <p:ext uri="{BB962C8B-B14F-4D97-AF65-F5344CB8AC3E}">
        <p14:creationId xmlns:p14="http://schemas.microsoft.com/office/powerpoint/2010/main" val="282376889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46C0E5-5FD0-48D4-A8DC-243893429241}" type="slidenum">
              <a:rPr lang="en-US" smtClean="0"/>
              <a:t>23</a:t>
            </a:fld>
            <a:endParaRPr lang="en-US"/>
          </a:p>
        </p:txBody>
      </p:sp>
    </p:spTree>
    <p:extLst>
      <p:ext uri="{BB962C8B-B14F-4D97-AF65-F5344CB8AC3E}">
        <p14:creationId xmlns:p14="http://schemas.microsoft.com/office/powerpoint/2010/main" val="133742700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46C0E5-5FD0-48D4-A8DC-243893429241}" type="slidenum">
              <a:rPr lang="en-US" smtClean="0"/>
              <a:t>24</a:t>
            </a:fld>
            <a:endParaRPr lang="en-US"/>
          </a:p>
        </p:txBody>
      </p:sp>
    </p:spTree>
    <p:extLst>
      <p:ext uri="{BB962C8B-B14F-4D97-AF65-F5344CB8AC3E}">
        <p14:creationId xmlns:p14="http://schemas.microsoft.com/office/powerpoint/2010/main" val="108851355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46C0E5-5FD0-48D4-A8DC-243893429241}" type="slidenum">
              <a:rPr lang="en-US" smtClean="0"/>
              <a:t>26</a:t>
            </a:fld>
            <a:endParaRPr lang="en-US"/>
          </a:p>
        </p:txBody>
      </p:sp>
    </p:spTree>
    <p:extLst>
      <p:ext uri="{BB962C8B-B14F-4D97-AF65-F5344CB8AC3E}">
        <p14:creationId xmlns:p14="http://schemas.microsoft.com/office/powerpoint/2010/main" val="38005910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46C0E5-5FD0-48D4-A8DC-243893429241}" type="slidenum">
              <a:rPr lang="en-US" smtClean="0"/>
              <a:t>3</a:t>
            </a:fld>
            <a:endParaRPr lang="en-US"/>
          </a:p>
        </p:txBody>
      </p:sp>
    </p:spTree>
    <p:extLst>
      <p:ext uri="{BB962C8B-B14F-4D97-AF65-F5344CB8AC3E}">
        <p14:creationId xmlns:p14="http://schemas.microsoft.com/office/powerpoint/2010/main" val="408955805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46C0E5-5FD0-48D4-A8DC-243893429241}" type="slidenum">
              <a:rPr lang="en-US" smtClean="0"/>
              <a:t>27</a:t>
            </a:fld>
            <a:endParaRPr lang="en-US"/>
          </a:p>
        </p:txBody>
      </p:sp>
    </p:spTree>
    <p:extLst>
      <p:ext uri="{BB962C8B-B14F-4D97-AF65-F5344CB8AC3E}">
        <p14:creationId xmlns:p14="http://schemas.microsoft.com/office/powerpoint/2010/main" val="269734118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46C0E5-5FD0-48D4-A8DC-243893429241}" type="slidenum">
              <a:rPr lang="en-US" smtClean="0"/>
              <a:t>28</a:t>
            </a:fld>
            <a:endParaRPr lang="en-US"/>
          </a:p>
        </p:txBody>
      </p:sp>
    </p:spTree>
    <p:extLst>
      <p:ext uri="{BB962C8B-B14F-4D97-AF65-F5344CB8AC3E}">
        <p14:creationId xmlns:p14="http://schemas.microsoft.com/office/powerpoint/2010/main" val="77668387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Rot="1" noChangeAspect="1" noTextEdit="1"/>
          </p:cNvSpPr>
          <p:nvPr>
            <p:ph type="sldImg"/>
          </p:nvPr>
        </p:nvSpPr>
        <p:spPr bwMode="auto">
          <a:noFill/>
          <a:ln>
            <a:solidFill>
              <a:srgbClr val="000000"/>
            </a:solidFill>
            <a:miter lim="800000"/>
            <a:headEnd/>
            <a:tailEnd/>
          </a:ln>
        </p:spPr>
      </p:sp>
      <p:sp>
        <p:nvSpPr>
          <p:cNvPr id="17411" name="Rectangle 3"/>
          <p:cNvSpPr>
            <a:spLocks noGrp="1"/>
          </p:cNvSpPr>
          <p:nvPr>
            <p:ph type="body" idx="1"/>
          </p:nvPr>
        </p:nvSpPr>
        <p:spPr bwMode="auto">
          <a:noFill/>
        </p:spPr>
        <p:txBody>
          <a:bodyPr wrap="square" numCol="1" anchor="t" anchorCtr="0" compatLnSpc="1">
            <a:prstTxWarp prst="textNoShape">
              <a:avLst/>
            </a:prstTxWarp>
          </a:bodyPr>
          <a:lstStyle/>
          <a:p>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46C0E5-5FD0-48D4-A8DC-243893429241}" type="slidenum">
              <a:rPr lang="en-US" smtClean="0"/>
              <a:t>4</a:t>
            </a:fld>
            <a:endParaRPr lang="en-US"/>
          </a:p>
        </p:txBody>
      </p:sp>
    </p:spTree>
    <p:extLst>
      <p:ext uri="{BB962C8B-B14F-4D97-AF65-F5344CB8AC3E}">
        <p14:creationId xmlns:p14="http://schemas.microsoft.com/office/powerpoint/2010/main" val="30933999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46C0E5-5FD0-48D4-A8DC-243893429241}" type="slidenum">
              <a:rPr lang="en-US" smtClean="0"/>
              <a:t>5</a:t>
            </a:fld>
            <a:endParaRPr lang="en-US"/>
          </a:p>
        </p:txBody>
      </p:sp>
    </p:spTree>
    <p:extLst>
      <p:ext uri="{BB962C8B-B14F-4D97-AF65-F5344CB8AC3E}">
        <p14:creationId xmlns:p14="http://schemas.microsoft.com/office/powerpoint/2010/main" val="4624202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46C0E5-5FD0-48D4-A8DC-243893429241}" type="slidenum">
              <a:rPr lang="en-US" smtClean="0"/>
              <a:t>6</a:t>
            </a:fld>
            <a:endParaRPr lang="en-US"/>
          </a:p>
        </p:txBody>
      </p:sp>
    </p:spTree>
    <p:extLst>
      <p:ext uri="{BB962C8B-B14F-4D97-AF65-F5344CB8AC3E}">
        <p14:creationId xmlns:p14="http://schemas.microsoft.com/office/powerpoint/2010/main" val="29740772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46C0E5-5FD0-48D4-A8DC-243893429241}" type="slidenum">
              <a:rPr lang="en-US" smtClean="0"/>
              <a:t>7</a:t>
            </a:fld>
            <a:endParaRPr lang="en-US"/>
          </a:p>
        </p:txBody>
      </p:sp>
    </p:spTree>
    <p:extLst>
      <p:ext uri="{BB962C8B-B14F-4D97-AF65-F5344CB8AC3E}">
        <p14:creationId xmlns:p14="http://schemas.microsoft.com/office/powerpoint/2010/main" val="14244653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46C0E5-5FD0-48D4-A8DC-243893429241}" type="slidenum">
              <a:rPr lang="en-US" smtClean="0"/>
              <a:t>8</a:t>
            </a:fld>
            <a:endParaRPr lang="en-US"/>
          </a:p>
        </p:txBody>
      </p:sp>
    </p:spTree>
    <p:extLst>
      <p:ext uri="{BB962C8B-B14F-4D97-AF65-F5344CB8AC3E}">
        <p14:creationId xmlns:p14="http://schemas.microsoft.com/office/powerpoint/2010/main" val="24009334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46C0E5-5FD0-48D4-A8DC-243893429241}" type="slidenum">
              <a:rPr lang="en-US" smtClean="0"/>
              <a:t>9</a:t>
            </a:fld>
            <a:endParaRPr lang="en-US"/>
          </a:p>
        </p:txBody>
      </p:sp>
    </p:spTree>
    <p:extLst>
      <p:ext uri="{BB962C8B-B14F-4D97-AF65-F5344CB8AC3E}">
        <p14:creationId xmlns:p14="http://schemas.microsoft.com/office/powerpoint/2010/main" val="16090300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46C0E5-5FD0-48D4-A8DC-243893429241}" type="slidenum">
              <a:rPr lang="en-US" smtClean="0"/>
              <a:t>12</a:t>
            </a:fld>
            <a:endParaRPr lang="en-US"/>
          </a:p>
        </p:txBody>
      </p:sp>
    </p:spTree>
    <p:extLst>
      <p:ext uri="{BB962C8B-B14F-4D97-AF65-F5344CB8AC3E}">
        <p14:creationId xmlns:p14="http://schemas.microsoft.com/office/powerpoint/2010/main" val="77379619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988598"/>
            <a:ext cx="9144000" cy="1521364"/>
          </a:xfrm>
          <a:solidFill>
            <a:schemeClr val="accent2"/>
          </a:solidFill>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227414"/>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10" name="TextBox 9"/>
          <p:cNvSpPr txBox="1"/>
          <p:nvPr userDrawn="1"/>
        </p:nvSpPr>
        <p:spPr>
          <a:xfrm>
            <a:off x="0" y="6461294"/>
            <a:ext cx="12192000" cy="403934"/>
          </a:xfrm>
          <a:prstGeom prst="rect">
            <a:avLst/>
          </a:prstGeom>
          <a:solidFill>
            <a:schemeClr val="accent2"/>
          </a:solidFill>
        </p:spPr>
        <p:txBody>
          <a:bodyPr wrap="square" rtlCol="0">
            <a:spAutoFit/>
          </a:bodyPr>
          <a:lstStyle/>
          <a:p>
            <a:endParaRPr lang="en-US"/>
          </a:p>
        </p:txBody>
      </p:sp>
      <p:pic>
        <p:nvPicPr>
          <p:cNvPr id="9" name="Picture 2" descr="NET Exceptions - System.Data.ObjectNotFoundException">
            <a:extLst>
              <a:ext uri="{FF2B5EF4-FFF2-40B4-BE49-F238E27FC236}">
                <a16:creationId xmlns:a16="http://schemas.microsoft.com/office/drawing/2014/main" id="{0E34F79C-EF24-43DE-BD57-B4D9A321B701}"/>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277178" y="0"/>
            <a:ext cx="1953088" cy="781235"/>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
            <a:extLst>
              <a:ext uri="{FF2B5EF4-FFF2-40B4-BE49-F238E27FC236}">
                <a16:creationId xmlns:a16="http://schemas.microsoft.com/office/drawing/2014/main" id="{7B940385-AA87-4844-88A2-440B6F604A02}"/>
              </a:ext>
            </a:extLst>
          </p:cNvPr>
          <p:cNvPicPr>
            <a:picLocks noChangeAspect="1" noChangeArrowheads="1"/>
          </p:cNvPicPr>
          <p:nvPr userDrawn="1"/>
        </p:nvPicPr>
        <p:blipFill>
          <a:blip r:embed="rId3"/>
          <a:srcRect/>
          <a:stretch>
            <a:fillRect/>
          </a:stretch>
        </p:blipFill>
        <p:spPr bwMode="auto">
          <a:xfrm>
            <a:off x="45757" y="25370"/>
            <a:ext cx="2078984" cy="575433"/>
          </a:xfrm>
          <a:prstGeom prst="rect">
            <a:avLst/>
          </a:prstGeom>
          <a:noFill/>
          <a:ln w="9525">
            <a:noFill/>
            <a:miter lim="800000"/>
            <a:headEnd/>
            <a:tailEnd/>
          </a:ln>
        </p:spPr>
      </p:pic>
    </p:spTree>
    <p:extLst>
      <p:ext uri="{BB962C8B-B14F-4D97-AF65-F5344CB8AC3E}">
        <p14:creationId xmlns:p14="http://schemas.microsoft.com/office/powerpoint/2010/main" val="12095516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C414C8F-3CFE-44B4-89F8-C659E998D398}" type="datetime1">
              <a:rPr lang="en-US" smtClean="0"/>
              <a:t>4/8/2024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32204434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BAC03C-5900-4E12-A645-6AFB6C5C4596}" type="datetime1">
              <a:rPr lang="en-US" smtClean="0"/>
              <a:t>4/8/2024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28255953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extBox 7"/>
          <p:cNvSpPr txBox="1"/>
          <p:nvPr userDrawn="1"/>
        </p:nvSpPr>
        <p:spPr>
          <a:xfrm>
            <a:off x="0" y="6461294"/>
            <a:ext cx="12192000" cy="403934"/>
          </a:xfrm>
          <a:prstGeom prst="rect">
            <a:avLst/>
          </a:prstGeom>
          <a:solidFill>
            <a:schemeClr val="accent2"/>
          </a:solidFill>
        </p:spPr>
        <p:txBody>
          <a:bodyPr wrap="square" rtlCol="0">
            <a:spAutoFit/>
          </a:bodyPr>
          <a:lstStyle/>
          <a:p>
            <a:endParaRPr lang="en-US"/>
          </a:p>
        </p:txBody>
      </p:sp>
      <p:sp>
        <p:nvSpPr>
          <p:cNvPr id="2" name="Title 1"/>
          <p:cNvSpPr>
            <a:spLocks noGrp="1"/>
          </p:cNvSpPr>
          <p:nvPr>
            <p:ph type="title"/>
          </p:nvPr>
        </p:nvSpPr>
        <p:spPr>
          <a:xfrm>
            <a:off x="838200" y="620209"/>
            <a:ext cx="10515600" cy="575433"/>
          </a:xfrm>
          <a:solidFill>
            <a:schemeClr val="bg1"/>
          </a:solidFill>
        </p:spPr>
        <p:txBody>
          <a:bodyPr/>
          <a:lstStyle/>
          <a:p>
            <a:r>
              <a:rPr lang="en-US" dirty="0"/>
              <a:t>Click to edit Master title style</a:t>
            </a:r>
          </a:p>
        </p:txBody>
      </p:sp>
      <p:sp>
        <p:nvSpPr>
          <p:cNvPr id="3" name="Content Placeholder 2"/>
          <p:cNvSpPr>
            <a:spLocks noGrp="1"/>
          </p:cNvSpPr>
          <p:nvPr>
            <p:ph idx="1"/>
          </p:nvPr>
        </p:nvSpPr>
        <p:spPr>
          <a:xfrm>
            <a:off x="838200" y="1535811"/>
            <a:ext cx="10515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838200" y="6480699"/>
            <a:ext cx="2743200" cy="365125"/>
          </a:xfrm>
        </p:spPr>
        <p:txBody>
          <a:bodyPr/>
          <a:lstStyle>
            <a:lvl1pPr>
              <a:defRPr>
                <a:solidFill>
                  <a:schemeClr val="tx1"/>
                </a:solidFill>
              </a:defRPr>
            </a:lvl1pPr>
          </a:lstStyle>
          <a:p>
            <a:fld id="{5DCBE059-FAD7-45D8-8659-E6542D1E092D}" type="datetime1">
              <a:rPr lang="en-US" smtClean="0"/>
              <a:t>4/8/2024</a:t>
            </a:fld>
            <a:endParaRPr lang="en-US" dirty="0"/>
          </a:p>
        </p:txBody>
      </p:sp>
      <p:sp>
        <p:nvSpPr>
          <p:cNvPr id="6" name="Slide Number Placeholder 5"/>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a:t>
            </a:fld>
            <a:endParaRPr lang="en-US" dirty="0"/>
          </a:p>
        </p:txBody>
      </p:sp>
      <p:sp>
        <p:nvSpPr>
          <p:cNvPr id="13" name="TextBox 12"/>
          <p:cNvSpPr txBox="1"/>
          <p:nvPr userDrawn="1"/>
        </p:nvSpPr>
        <p:spPr>
          <a:xfrm>
            <a:off x="1" y="600803"/>
            <a:ext cx="207390" cy="973473"/>
          </a:xfrm>
          <a:prstGeom prst="rect">
            <a:avLst/>
          </a:prstGeom>
          <a:solidFill>
            <a:srgbClr val="F4AF80"/>
          </a:solidFill>
        </p:spPr>
        <p:txBody>
          <a:bodyPr wrap="square" rtlCol="0">
            <a:spAutoFit/>
          </a:bodyPr>
          <a:lstStyle/>
          <a:p>
            <a:endParaRPr lang="en-US"/>
          </a:p>
        </p:txBody>
      </p:sp>
      <p:pic>
        <p:nvPicPr>
          <p:cNvPr id="10" name="Picture 2" descr="NET Exceptions - System.Data.ObjectNotFoundException">
            <a:extLst>
              <a:ext uri="{FF2B5EF4-FFF2-40B4-BE49-F238E27FC236}">
                <a16:creationId xmlns:a16="http://schemas.microsoft.com/office/drawing/2014/main" id="{3B7C805C-C49E-470D-A3F6-88B774BFE7AE}"/>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277178" y="0"/>
            <a:ext cx="1953088" cy="781235"/>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
            <a:extLst>
              <a:ext uri="{FF2B5EF4-FFF2-40B4-BE49-F238E27FC236}">
                <a16:creationId xmlns:a16="http://schemas.microsoft.com/office/drawing/2014/main" id="{DB78142D-6D48-48A2-83B1-5FBEEEEC0974}"/>
              </a:ext>
            </a:extLst>
          </p:cNvPr>
          <p:cNvPicPr>
            <a:picLocks noChangeAspect="1" noChangeArrowheads="1"/>
          </p:cNvPicPr>
          <p:nvPr userDrawn="1"/>
        </p:nvPicPr>
        <p:blipFill>
          <a:blip r:embed="rId3"/>
          <a:srcRect/>
          <a:stretch>
            <a:fillRect/>
          </a:stretch>
        </p:blipFill>
        <p:spPr bwMode="auto">
          <a:xfrm>
            <a:off x="45757" y="25370"/>
            <a:ext cx="2078984" cy="575433"/>
          </a:xfrm>
          <a:prstGeom prst="rect">
            <a:avLst/>
          </a:prstGeom>
          <a:noFill/>
          <a:ln w="9525">
            <a:noFill/>
            <a:miter lim="800000"/>
            <a:headEnd/>
            <a:tailEnd/>
          </a:ln>
        </p:spPr>
      </p:pic>
    </p:spTree>
    <p:extLst>
      <p:ext uri="{BB962C8B-B14F-4D97-AF65-F5344CB8AC3E}">
        <p14:creationId xmlns:p14="http://schemas.microsoft.com/office/powerpoint/2010/main" val="23622277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7E1B290-3044-40C7-AA46-9B0CCEDB6684}" type="datetime1">
              <a:rPr lang="en-US" smtClean="0"/>
              <a:t>4/8/2024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2990805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5BA51A4-3D8F-4464-8762-2F11075995B0}" type="datetime1">
              <a:rPr lang="en-US" smtClean="0"/>
              <a:t>4/8/2024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41011258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C9A75F2-1863-4BCF-AC90-7D654EE5EB9B}" type="datetime1">
              <a:rPr lang="en-US" smtClean="0"/>
              <a:t>4/8/2024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9330549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6B88147-667F-48AF-BB78-925C77FB1ED5}" type="datetime1">
              <a:rPr lang="en-US" smtClean="0"/>
              <a:t>4/8/2024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36231305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8CF7447-14DD-4ED9-9DC3-53E53412F13F}" type="datetime1">
              <a:rPr lang="en-US" smtClean="0"/>
              <a:t>4/8/2024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33204446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8B989FD-A8A7-4EF7-934B-4294CDFB4341}" type="datetime1">
              <a:rPr lang="en-US" smtClean="0"/>
              <a:t>4/8/2024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15110758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DBA8CCC-DE58-4D83-99E0-7A1DE88915B5}" type="datetime1">
              <a:rPr lang="en-US" smtClean="0"/>
              <a:t>4/8/2024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22411777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622FEAF-88BC-4AD8-A38B-DFC1FEA4C83E}" type="datetime1">
              <a:rPr lang="en-US" smtClean="0"/>
              <a:t>4/8/2024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691216-F62E-4FB8-B968-3BF60F6CBEA2}" type="slidenum">
              <a:rPr lang="en-US" smtClean="0"/>
              <a:t>‹#›</a:t>
            </a:fld>
            <a:endParaRPr lang="en-US"/>
          </a:p>
        </p:txBody>
      </p:sp>
    </p:spTree>
    <p:extLst>
      <p:ext uri="{BB962C8B-B14F-4D97-AF65-F5344CB8AC3E}">
        <p14:creationId xmlns:p14="http://schemas.microsoft.com/office/powerpoint/2010/main" val="13047846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3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40076" y="2241458"/>
            <a:ext cx="9711847" cy="1774360"/>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chor="ctr">
            <a:normAutofit/>
          </a:bodyPr>
          <a:lstStyle/>
          <a:p>
            <a:r xmlns:a="http://schemas.openxmlformats.org/drawingml/2006/main">
              <a:rPr lang="vi" altLang="ko-KR" sz="4400" b="1">
                <a:solidFill>
                  <a:schemeClr val="accent2"/>
                </a:solidFill>
                <a:latin typeface="Arial" panose="020B0604020202020204" pitchFamily="34" charset="0"/>
                <a:cs typeface="Arial" panose="020B0604020202020204" pitchFamily="34" charset="0"/>
              </a:rPr>
              <a:t>Làm việc với Tệp và System.IO</a:t>
            </a:r>
            <a:endParaRPr xmlns:a="http://schemas.openxmlformats.org/drawingml/2006/main" lang="en-US" sz="4400" b="1" dirty="0">
              <a:solidFill>
                <a:schemeClr val="accent2"/>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7539100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30125A3A-0BA2-4E68-8522-5A92558FE878}"/>
              </a:ext>
            </a:extLst>
          </p:cNvPr>
          <p:cNvSpPr>
            <a:spLocks noGrp="1"/>
          </p:cNvSpPr>
          <p:nvPr>
            <p:ph type="dt" sz="half" idx="10"/>
          </p:nvPr>
        </p:nvSpPr>
        <p:spPr/>
        <p:txBody>
          <a:bodyPr/>
          <a:lstStyle/>
          <a:p>
            <a:fld id="{5DCBE059-FAD7-45D8-8659-E6542D1E092D}" type="datetime1">
              <a:rPr lang="en-US" smtClean="0"/>
              <a:t>4/8/2024</a:t>
            </a:fld>
            <a:endParaRPr lang="en-US" dirty="0"/>
          </a:p>
        </p:txBody>
      </p:sp>
      <p:sp>
        <p:nvSpPr>
          <p:cNvPr id="5" name="Slide Number Placeholder 4">
            <a:extLst>
              <a:ext uri="{FF2B5EF4-FFF2-40B4-BE49-F238E27FC236}">
                <a16:creationId xmlns:a16="http://schemas.microsoft.com/office/drawing/2014/main" id="{569EA56F-24C5-4E9A-8AE8-ED85020C91C5}"/>
              </a:ext>
            </a:extLst>
          </p:cNvPr>
          <p:cNvSpPr>
            <a:spLocks noGrp="1"/>
          </p:cNvSpPr>
          <p:nvPr>
            <p:ph type="sldNum" sz="quarter" idx="12"/>
          </p:nvPr>
        </p:nvSpPr>
        <p:spPr/>
        <p:txBody>
          <a:bodyPr/>
          <a:lstStyle/>
          <a:p>
            <a:fld id="{CC0149FD-98BB-4821-915B-09C9BFE4B727}" type="slidenum">
              <a:rPr lang="en-US" smtClean="0"/>
              <a:pPr/>
              <a:t>10</a:t>
            </a:fld>
            <a:endParaRPr lang="en-US" dirty="0"/>
          </a:p>
        </p:txBody>
      </p:sp>
      <p:sp>
        <p:nvSpPr>
          <p:cNvPr id="6" name="Title 1">
            <a:extLst>
              <a:ext uri="{FF2B5EF4-FFF2-40B4-BE49-F238E27FC236}">
                <a16:creationId xmlns:a16="http://schemas.microsoft.com/office/drawing/2014/main" id="{90289BB5-03EA-452C-9FBC-EE4ED34B7AA6}"/>
              </a:ext>
            </a:extLst>
          </p:cNvPr>
          <p:cNvSpPr>
            <a:spLocks noGrp="1"/>
          </p:cNvSpPr>
          <p:nvPr>
            <p:ph type="title"/>
          </p:nvPr>
        </p:nvSpPr>
        <p:spPr>
          <a:xfrm>
            <a:off x="275516" y="687426"/>
            <a:ext cx="8889505" cy="575433"/>
          </a:xfrm>
        </p:spPr>
        <p:txBody>
          <a:bodyPr>
            <a:normAutofit fontScale="90000"/>
          </a:bodyPr>
          <a:lstStyle/>
          <a:p>
            <a:r xmlns:a="http://schemas.openxmlformats.org/drawingml/2006/main">
              <a:rPr lang="vi" b="1"/>
              <a:t>Trình diễn lớp FileStream</a:t>
            </a:r>
            <a:endParaRPr xmlns:a="http://schemas.openxmlformats.org/drawingml/2006/main" lang="en-US" dirty="0"/>
          </a:p>
        </p:txBody>
      </p:sp>
      <p:pic>
        <p:nvPicPr>
          <p:cNvPr id="3" name="Picture 2">
            <a:extLst>
              <a:ext uri="{FF2B5EF4-FFF2-40B4-BE49-F238E27FC236}">
                <a16:creationId xmlns:a16="http://schemas.microsoft.com/office/drawing/2014/main" id="{60415F91-E4DD-4754-B08C-1E50AA9F211F}"/>
              </a:ext>
            </a:extLst>
          </p:cNvPr>
          <p:cNvPicPr>
            <a:picLocks noChangeAspect="1"/>
          </p:cNvPicPr>
          <p:nvPr/>
        </p:nvPicPr>
        <p:blipFill>
          <a:blip r:embed="rId2"/>
          <a:stretch>
            <a:fillRect/>
          </a:stretch>
        </p:blipFill>
        <p:spPr>
          <a:xfrm>
            <a:off x="99411" y="3163924"/>
            <a:ext cx="8889505" cy="3230849"/>
          </a:xfrm>
          <a:prstGeom prst="rect">
            <a:avLst/>
          </a:prstGeom>
        </p:spPr>
      </p:pic>
      <p:grpSp>
        <p:nvGrpSpPr>
          <p:cNvPr id="12" name="Group 11">
            <a:extLst>
              <a:ext uri="{FF2B5EF4-FFF2-40B4-BE49-F238E27FC236}">
                <a16:creationId xmlns:a16="http://schemas.microsoft.com/office/drawing/2014/main" id="{0FE42079-B9C3-4F6F-88C5-FE924D85785C}"/>
              </a:ext>
            </a:extLst>
          </p:cNvPr>
          <p:cNvGrpSpPr/>
          <p:nvPr/>
        </p:nvGrpSpPr>
        <p:grpSpPr>
          <a:xfrm>
            <a:off x="99411" y="2298296"/>
            <a:ext cx="2080409" cy="865628"/>
            <a:chOff x="10263" y="1559639"/>
            <a:chExt cx="2377935" cy="907369"/>
          </a:xfrm>
        </p:grpSpPr>
        <p:pic>
          <p:nvPicPr>
            <p:cNvPr id="10" name="Picture 9">
              <a:extLst>
                <a:ext uri="{FF2B5EF4-FFF2-40B4-BE49-F238E27FC236}">
                  <a16:creationId xmlns:a16="http://schemas.microsoft.com/office/drawing/2014/main" id="{27448913-50D4-4FF6-942D-C7386A64E435}"/>
                </a:ext>
              </a:extLst>
            </p:cNvPr>
            <p:cNvPicPr>
              <a:picLocks noChangeAspect="1"/>
            </p:cNvPicPr>
            <p:nvPr/>
          </p:nvPicPr>
          <p:blipFill>
            <a:blip r:embed="rId3"/>
            <a:stretch>
              <a:fillRect/>
            </a:stretch>
          </p:blipFill>
          <p:spPr>
            <a:xfrm>
              <a:off x="10263" y="1559639"/>
              <a:ext cx="2377935" cy="907369"/>
            </a:xfrm>
            <a:prstGeom prst="rect">
              <a:avLst/>
            </a:prstGeom>
          </p:spPr>
        </p:pic>
        <p:sp>
          <p:nvSpPr>
            <p:cNvPr id="11" name="Rectangle 10">
              <a:extLst>
                <a:ext uri="{FF2B5EF4-FFF2-40B4-BE49-F238E27FC236}">
                  <a16:creationId xmlns:a16="http://schemas.microsoft.com/office/drawing/2014/main" id="{2C6F240C-AB03-42DB-8A20-E6B23A1CE084}"/>
                </a:ext>
              </a:extLst>
            </p:cNvPr>
            <p:cNvSpPr/>
            <p:nvPr/>
          </p:nvSpPr>
          <p:spPr>
            <a:xfrm>
              <a:off x="10263" y="1850316"/>
              <a:ext cx="2377934" cy="616692"/>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TextBox 13">
            <a:extLst>
              <a:ext uri="{FF2B5EF4-FFF2-40B4-BE49-F238E27FC236}">
                <a16:creationId xmlns:a16="http://schemas.microsoft.com/office/drawing/2014/main" id="{2111F2D8-8896-49A1-B50E-40B36C6A29F9}"/>
              </a:ext>
            </a:extLst>
          </p:cNvPr>
          <p:cNvSpPr txBox="1"/>
          <p:nvPr/>
        </p:nvSpPr>
        <p:spPr>
          <a:xfrm>
            <a:off x="-1440" y="1404906"/>
            <a:ext cx="12094029" cy="892552"/>
          </a:xfrm>
          <a:prstGeom prst="rect">
            <a:avLst/>
          </a:prstGeom>
          <a:noFill/>
        </p:spPr>
        <p:txBody>
          <a:bodyPr wrap="square">
            <a:spAutoFit/>
          </a:bodyPr>
          <a:lstStyle/>
          <a:p>
            <a:pPr xmlns:a="http://schemas.openxmlformats.org/drawingml/2006/main" marL="342900" indent="-342900" algn="just">
              <a:spcBef>
                <a:spcPts val="600"/>
              </a:spcBef>
              <a:spcAft>
                <a:spcPts val="600"/>
              </a:spcAft>
              <a:buClr>
                <a:srgbClr val="973735"/>
              </a:buClr>
              <a:buSzPct val="50000"/>
              <a:buFont typeface="Wingdings" pitchFamily="2" charset="2"/>
              <a:buChar char="u"/>
              <a:tabLst>
                <a:tab pos="241300" algn="l"/>
              </a:tabLst>
              <a:defRPr/>
            </a:pPr>
            <a:r xmlns:a="http://schemas.openxmlformats.org/drawingml/2006/main">
              <a:rPr lang="vi" sz="2600">
                <a:latin typeface="+mj-lt"/>
              </a:rPr>
              <a:t>Cung cấp </a:t>
            </a:r>
            <a:r xmlns:a="http://schemas.openxmlformats.org/drawingml/2006/main">
              <a:rPr lang="vi" sz="2600" b="1">
                <a:latin typeface="+mj-lt"/>
              </a:rPr>
              <a:t>Luồng </a:t>
            </a:r>
            <a:r xmlns:a="http://schemas.openxmlformats.org/drawingml/2006/main">
              <a:rPr lang="vi" sz="2600">
                <a:latin typeface="+mj-lt"/>
              </a:rPr>
              <a:t>cho tệp, hỗ trợ cả hoạt động đọc và ghi đồng bộ và không đồng bộ</a:t>
            </a:r>
          </a:p>
        </p:txBody>
      </p:sp>
    </p:spTree>
    <p:extLst>
      <p:ext uri="{BB962C8B-B14F-4D97-AF65-F5344CB8AC3E}">
        <p14:creationId xmlns:p14="http://schemas.microsoft.com/office/powerpoint/2010/main" val="39318716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30125A3A-0BA2-4E68-8522-5A92558FE878}"/>
              </a:ext>
            </a:extLst>
          </p:cNvPr>
          <p:cNvSpPr>
            <a:spLocks noGrp="1"/>
          </p:cNvSpPr>
          <p:nvPr>
            <p:ph type="dt" sz="half" idx="10"/>
          </p:nvPr>
        </p:nvSpPr>
        <p:spPr/>
        <p:txBody>
          <a:bodyPr/>
          <a:lstStyle/>
          <a:p>
            <a:fld id="{5DCBE059-FAD7-45D8-8659-E6542D1E092D}" type="datetime1">
              <a:rPr lang="en-US" smtClean="0"/>
              <a:t>4/8/2024</a:t>
            </a:fld>
            <a:endParaRPr lang="en-US" dirty="0"/>
          </a:p>
        </p:txBody>
      </p:sp>
      <p:sp>
        <p:nvSpPr>
          <p:cNvPr id="5" name="Slide Number Placeholder 4">
            <a:extLst>
              <a:ext uri="{FF2B5EF4-FFF2-40B4-BE49-F238E27FC236}">
                <a16:creationId xmlns:a16="http://schemas.microsoft.com/office/drawing/2014/main" id="{569EA56F-24C5-4E9A-8AE8-ED85020C91C5}"/>
              </a:ext>
            </a:extLst>
          </p:cNvPr>
          <p:cNvSpPr>
            <a:spLocks noGrp="1"/>
          </p:cNvSpPr>
          <p:nvPr>
            <p:ph type="sldNum" sz="quarter" idx="12"/>
          </p:nvPr>
        </p:nvSpPr>
        <p:spPr/>
        <p:txBody>
          <a:bodyPr/>
          <a:lstStyle/>
          <a:p>
            <a:fld id="{CC0149FD-98BB-4821-915B-09C9BFE4B727}" type="slidenum">
              <a:rPr lang="en-US" smtClean="0"/>
              <a:pPr/>
              <a:t>11</a:t>
            </a:fld>
            <a:endParaRPr lang="en-US" dirty="0"/>
          </a:p>
        </p:txBody>
      </p:sp>
      <p:sp>
        <p:nvSpPr>
          <p:cNvPr id="6" name="Title 1">
            <a:extLst>
              <a:ext uri="{FF2B5EF4-FFF2-40B4-BE49-F238E27FC236}">
                <a16:creationId xmlns:a16="http://schemas.microsoft.com/office/drawing/2014/main" id="{90289BB5-03EA-452C-9FBC-EE4ED34B7AA6}"/>
              </a:ext>
            </a:extLst>
          </p:cNvPr>
          <p:cNvSpPr>
            <a:spLocks noGrp="1"/>
          </p:cNvSpPr>
          <p:nvPr>
            <p:ph type="title"/>
          </p:nvPr>
        </p:nvSpPr>
        <p:spPr>
          <a:xfrm>
            <a:off x="275516" y="687426"/>
            <a:ext cx="8889505" cy="575433"/>
          </a:xfrm>
        </p:spPr>
        <p:txBody>
          <a:bodyPr>
            <a:normAutofit fontScale="90000"/>
          </a:bodyPr>
          <a:lstStyle/>
          <a:p>
            <a:r xmlns:a="http://schemas.openxmlformats.org/drawingml/2006/main">
              <a:rPr lang="vi" b="1"/>
              <a:t>Trình diễn lớp FileStream</a:t>
            </a:r>
            <a:endParaRPr xmlns:a="http://schemas.openxmlformats.org/drawingml/2006/main" lang="en-US" dirty="0"/>
          </a:p>
        </p:txBody>
      </p:sp>
      <p:pic>
        <p:nvPicPr>
          <p:cNvPr id="12" name="Picture 11">
            <a:extLst>
              <a:ext uri="{FF2B5EF4-FFF2-40B4-BE49-F238E27FC236}">
                <a16:creationId xmlns:a16="http://schemas.microsoft.com/office/drawing/2014/main" id="{E9186E24-3C53-444D-89ED-BDDBB11609FE}"/>
              </a:ext>
            </a:extLst>
          </p:cNvPr>
          <p:cNvPicPr>
            <a:picLocks noChangeAspect="1"/>
          </p:cNvPicPr>
          <p:nvPr/>
        </p:nvPicPr>
        <p:blipFill>
          <a:blip r:embed="rId2"/>
          <a:stretch>
            <a:fillRect/>
          </a:stretch>
        </p:blipFill>
        <p:spPr>
          <a:xfrm>
            <a:off x="-1" y="1496397"/>
            <a:ext cx="7853083" cy="3430605"/>
          </a:xfrm>
          <a:prstGeom prst="rect">
            <a:avLst/>
          </a:prstGeom>
        </p:spPr>
      </p:pic>
      <p:pic>
        <p:nvPicPr>
          <p:cNvPr id="13" name="Picture 12">
            <a:extLst>
              <a:ext uri="{FF2B5EF4-FFF2-40B4-BE49-F238E27FC236}">
                <a16:creationId xmlns:a16="http://schemas.microsoft.com/office/drawing/2014/main" id="{C8744FAE-9039-42C2-A828-1293F82CC03D}"/>
              </a:ext>
            </a:extLst>
          </p:cNvPr>
          <p:cNvPicPr>
            <a:picLocks noChangeAspect="1"/>
          </p:cNvPicPr>
          <p:nvPr/>
        </p:nvPicPr>
        <p:blipFill>
          <a:blip r:embed="rId3"/>
          <a:stretch>
            <a:fillRect/>
          </a:stretch>
        </p:blipFill>
        <p:spPr>
          <a:xfrm>
            <a:off x="8379921" y="3337813"/>
            <a:ext cx="3771437" cy="1454240"/>
          </a:xfrm>
          <a:prstGeom prst="rect">
            <a:avLst/>
          </a:prstGeom>
          <a:ln>
            <a:solidFill>
              <a:srgbClr val="00B050"/>
            </a:solidFill>
          </a:ln>
        </p:spPr>
      </p:pic>
      <p:grpSp>
        <p:nvGrpSpPr>
          <p:cNvPr id="16" name="Group 15">
            <a:extLst>
              <a:ext uri="{FF2B5EF4-FFF2-40B4-BE49-F238E27FC236}">
                <a16:creationId xmlns:a16="http://schemas.microsoft.com/office/drawing/2014/main" id="{9200DC60-E139-4860-9EDF-F4B1369FFC53}"/>
              </a:ext>
            </a:extLst>
          </p:cNvPr>
          <p:cNvGrpSpPr/>
          <p:nvPr/>
        </p:nvGrpSpPr>
        <p:grpSpPr>
          <a:xfrm>
            <a:off x="9385869" y="1895981"/>
            <a:ext cx="1589314" cy="1441832"/>
            <a:chOff x="9558589" y="1330401"/>
            <a:chExt cx="1589314" cy="1441832"/>
          </a:xfrm>
        </p:grpSpPr>
        <p:sp>
          <p:nvSpPr>
            <p:cNvPr id="9" name="Rectangle 8">
              <a:extLst>
                <a:ext uri="{FF2B5EF4-FFF2-40B4-BE49-F238E27FC236}">
                  <a16:creationId xmlns:a16="http://schemas.microsoft.com/office/drawing/2014/main" id="{0D51B999-737C-43A8-B5A6-226E53A2EFF4}"/>
                </a:ext>
              </a:extLst>
            </p:cNvPr>
            <p:cNvSpPr/>
            <p:nvPr/>
          </p:nvSpPr>
          <p:spPr>
            <a:xfrm>
              <a:off x="9558589" y="1330401"/>
              <a:ext cx="1589314" cy="707016"/>
            </a:xfrm>
            <a:prstGeom prst="rect">
              <a:avLst/>
            </a:prstGeom>
            <a:solidFill>
              <a:srgbClr val="00B05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xmlns:a="http://schemas.openxmlformats.org/drawingml/2006/main" algn="ctr"/>
              <a:r xmlns:a="http://schemas.openxmlformats.org/drawingml/2006/main">
                <a:rPr lang="vi"/>
                <a:t>Trên hệ điều hành Windows</a:t>
              </a:r>
            </a:p>
          </p:txBody>
        </p:sp>
        <p:cxnSp>
          <p:nvCxnSpPr>
            <p:cNvPr id="10" name="Straight Arrow Connector 9">
              <a:extLst>
                <a:ext uri="{FF2B5EF4-FFF2-40B4-BE49-F238E27FC236}">
                  <a16:creationId xmlns:a16="http://schemas.microsoft.com/office/drawing/2014/main" id="{C3FCDF1F-E93B-450C-AEB3-D8ABCDE7499C}"/>
                </a:ext>
              </a:extLst>
            </p:cNvPr>
            <p:cNvCxnSpPr>
              <a:cxnSpLocks/>
            </p:cNvCxnSpPr>
            <p:nvPr/>
          </p:nvCxnSpPr>
          <p:spPr>
            <a:xfrm>
              <a:off x="10353246" y="2040685"/>
              <a:ext cx="1" cy="731548"/>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5" name="Group 14">
            <a:extLst>
              <a:ext uri="{FF2B5EF4-FFF2-40B4-BE49-F238E27FC236}">
                <a16:creationId xmlns:a16="http://schemas.microsoft.com/office/drawing/2014/main" id="{D672B288-2C5E-4386-9B4B-CB9F8C194D1B}"/>
              </a:ext>
            </a:extLst>
          </p:cNvPr>
          <p:cNvGrpSpPr/>
          <p:nvPr/>
        </p:nvGrpSpPr>
        <p:grpSpPr>
          <a:xfrm>
            <a:off x="3516113" y="5288285"/>
            <a:ext cx="2863172" cy="707016"/>
            <a:chOff x="3516113" y="4927002"/>
            <a:chExt cx="3038501" cy="707016"/>
          </a:xfrm>
        </p:grpSpPr>
        <p:sp>
          <p:nvSpPr>
            <p:cNvPr id="11" name="Rectangle 10">
              <a:extLst>
                <a:ext uri="{FF2B5EF4-FFF2-40B4-BE49-F238E27FC236}">
                  <a16:creationId xmlns:a16="http://schemas.microsoft.com/office/drawing/2014/main" id="{31356AA4-BDFB-4242-AAF3-ECA69DE2187D}"/>
                </a:ext>
              </a:extLst>
            </p:cNvPr>
            <p:cNvSpPr/>
            <p:nvPr/>
          </p:nvSpPr>
          <p:spPr>
            <a:xfrm>
              <a:off x="3516113" y="4927002"/>
              <a:ext cx="1589314" cy="707016"/>
            </a:xfrm>
            <a:prstGeom prst="rect">
              <a:avLst/>
            </a:prstGeom>
            <a:solidFill>
              <a:srgbClr val="00B05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xmlns:a="http://schemas.openxmlformats.org/drawingml/2006/main" algn="ctr"/>
              <a:r xmlns:a="http://schemas.openxmlformats.org/drawingml/2006/main">
                <a:rPr lang="vi"/>
                <a:t>Trên hệ điều hành Mac</a:t>
              </a:r>
            </a:p>
          </p:txBody>
        </p:sp>
        <p:cxnSp>
          <p:nvCxnSpPr>
            <p:cNvPr id="14" name="Straight Arrow Connector 13">
              <a:extLst>
                <a:ext uri="{FF2B5EF4-FFF2-40B4-BE49-F238E27FC236}">
                  <a16:creationId xmlns:a16="http://schemas.microsoft.com/office/drawing/2014/main" id="{714E6C91-6F97-4D7F-81C9-A5DB15C6D610}"/>
                </a:ext>
              </a:extLst>
            </p:cNvPr>
            <p:cNvCxnSpPr>
              <a:cxnSpLocks/>
              <a:stCxn id="11" idx="3"/>
            </p:cNvCxnSpPr>
            <p:nvPr/>
          </p:nvCxnSpPr>
          <p:spPr>
            <a:xfrm>
              <a:off x="5105428" y="5280510"/>
              <a:ext cx="1449186" cy="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pic>
        <p:nvPicPr>
          <p:cNvPr id="18" name="Picture 17">
            <a:extLst>
              <a:ext uri="{FF2B5EF4-FFF2-40B4-BE49-F238E27FC236}">
                <a16:creationId xmlns:a16="http://schemas.microsoft.com/office/drawing/2014/main" id="{97FFEDD6-6894-4C23-9E39-487553B09E88}"/>
              </a:ext>
            </a:extLst>
          </p:cNvPr>
          <p:cNvPicPr>
            <a:picLocks noChangeAspect="1"/>
          </p:cNvPicPr>
          <p:nvPr/>
        </p:nvPicPr>
        <p:blipFill>
          <a:blip r:embed="rId4"/>
          <a:stretch>
            <a:fillRect/>
          </a:stretch>
        </p:blipFill>
        <p:spPr>
          <a:xfrm>
            <a:off x="6379285" y="4914413"/>
            <a:ext cx="5769038" cy="1515752"/>
          </a:xfrm>
          <a:prstGeom prst="rect">
            <a:avLst/>
          </a:prstGeom>
        </p:spPr>
      </p:pic>
    </p:spTree>
    <p:extLst>
      <p:ext uri="{BB962C8B-B14F-4D97-AF65-F5344CB8AC3E}">
        <p14:creationId xmlns:p14="http://schemas.microsoft.com/office/powerpoint/2010/main" val="296780122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BB2069F-8396-413B-8F66-6A5CE930D683}"/>
              </a:ext>
            </a:extLst>
          </p:cNvPr>
          <p:cNvSpPr>
            <a:spLocks noGrp="1"/>
          </p:cNvSpPr>
          <p:nvPr>
            <p:ph type="dt" sz="half" idx="10"/>
          </p:nvPr>
        </p:nvSpPr>
        <p:spPr/>
        <p:txBody>
          <a:bodyPr/>
          <a:lstStyle/>
          <a:p>
            <a:fld id="{5DCBE059-FAD7-45D8-8659-E6542D1E092D}" type="datetime1">
              <a:rPr lang="en-US" smtClean="0"/>
              <a:t>4/8/2024</a:t>
            </a:fld>
            <a:endParaRPr lang="en-US" dirty="0"/>
          </a:p>
        </p:txBody>
      </p:sp>
      <p:sp>
        <p:nvSpPr>
          <p:cNvPr id="5" name="Slide Number Placeholder 4">
            <a:extLst>
              <a:ext uri="{FF2B5EF4-FFF2-40B4-BE49-F238E27FC236}">
                <a16:creationId xmlns:a16="http://schemas.microsoft.com/office/drawing/2014/main" id="{FAD0AA2C-0FC5-4C7C-86AB-765F90A881B6}"/>
              </a:ext>
            </a:extLst>
          </p:cNvPr>
          <p:cNvSpPr>
            <a:spLocks noGrp="1"/>
          </p:cNvSpPr>
          <p:nvPr>
            <p:ph type="sldNum" sz="quarter" idx="12"/>
          </p:nvPr>
        </p:nvSpPr>
        <p:spPr/>
        <p:txBody>
          <a:bodyPr/>
          <a:lstStyle/>
          <a:p>
            <a:fld id="{CC0149FD-98BB-4821-915B-09C9BFE4B727}" type="slidenum">
              <a:rPr lang="en-US" smtClean="0"/>
              <a:pPr/>
              <a:t>12</a:t>
            </a:fld>
            <a:endParaRPr lang="en-US" dirty="0"/>
          </a:p>
        </p:txBody>
      </p:sp>
      <p:sp>
        <p:nvSpPr>
          <p:cNvPr id="7" name="TextBox 6">
            <a:extLst>
              <a:ext uri="{FF2B5EF4-FFF2-40B4-BE49-F238E27FC236}">
                <a16:creationId xmlns:a16="http://schemas.microsoft.com/office/drawing/2014/main" id="{6786E8FE-C5E5-4DE4-97E2-9EF45451F77E}"/>
              </a:ext>
            </a:extLst>
          </p:cNvPr>
          <p:cNvSpPr txBox="1"/>
          <p:nvPr/>
        </p:nvSpPr>
        <p:spPr>
          <a:xfrm>
            <a:off x="0" y="1695097"/>
            <a:ext cx="11950262" cy="3926972"/>
          </a:xfrm>
          <a:prstGeom prst="rect">
            <a:avLst/>
          </a:prstGeom>
          <a:noFill/>
        </p:spPr>
        <p:txBody>
          <a:bodyPr wrap="square">
            <a:spAutoFit/>
          </a:bodyPr>
          <a:lstStyle/>
          <a:p>
            <a:pPr xmlns:a="http://schemas.openxmlformats.org/drawingml/2006/main" marL="342900" indent="-342900" algn="just">
              <a:lnSpc>
                <a:spcPct val="150000"/>
              </a:lnSpc>
              <a:spcBef>
                <a:spcPts val="600"/>
              </a:spcBef>
              <a:spcAft>
                <a:spcPts val="600"/>
              </a:spcAft>
              <a:buClr>
                <a:srgbClr val="973735"/>
              </a:buClr>
              <a:buSzPct val="50000"/>
              <a:buFont typeface="Wingdings" pitchFamily="2" charset="2"/>
              <a:buChar char="u"/>
              <a:tabLst>
                <a:tab pos="241300" algn="l"/>
              </a:tabLst>
              <a:defRPr/>
            </a:pPr>
            <a:r xmlns:a="http://schemas.openxmlformats.org/drawingml/2006/main">
              <a:rPr lang="vi" sz="2600">
                <a:latin typeface="+mj-lt"/>
              </a:rPr>
              <a:t>Tệp là một lớp tĩnh để đọc\ghi từ tệp vật lý với ít mã hóa hơn</a:t>
            </a:r>
          </a:p>
          <a:p>
            <a:pPr xmlns:a="http://schemas.openxmlformats.org/drawingml/2006/main" marL="342900" indent="-342900" algn="just">
              <a:lnSpc>
                <a:spcPct val="150000"/>
              </a:lnSpc>
              <a:spcBef>
                <a:spcPts val="600"/>
              </a:spcBef>
              <a:spcAft>
                <a:spcPts val="600"/>
              </a:spcAft>
              <a:buClr>
                <a:srgbClr val="973735"/>
              </a:buClr>
              <a:buSzPct val="50000"/>
              <a:buFont typeface="Wingdings" pitchFamily="2" charset="2"/>
              <a:buChar char="u"/>
              <a:tabLst>
                <a:tab pos="241300" algn="l"/>
              </a:tabLst>
              <a:defRPr/>
            </a:pPr>
            <a:r xmlns:a="http://schemas.openxmlformats.org/drawingml/2006/main">
              <a:rPr lang="vi" sz="2600">
                <a:latin typeface="+mj-lt"/>
              </a:rPr>
              <a:t>Lớp Tệp tĩnh cung cấp các chức năng như tạo, đọc\ghi, sao chép, di chuyển, xóa và các chức năng khác cho các tệp vật lý</a:t>
            </a:r>
          </a:p>
          <a:p>
            <a:pPr xmlns:a="http://schemas.openxmlformats.org/drawingml/2006/main" marL="342900" indent="-342900" algn="just">
              <a:lnSpc>
                <a:spcPct val="150000"/>
              </a:lnSpc>
              <a:spcBef>
                <a:spcPts val="600"/>
              </a:spcBef>
              <a:spcAft>
                <a:spcPts val="600"/>
              </a:spcAft>
              <a:buClr>
                <a:srgbClr val="973735"/>
              </a:buClr>
              <a:buSzPct val="50000"/>
              <a:buFont typeface="Wingdings" pitchFamily="2" charset="2"/>
              <a:buChar char="u"/>
              <a:tabLst>
                <a:tab pos="241300" algn="l"/>
              </a:tabLst>
              <a:defRPr/>
            </a:pPr>
            <a:r xmlns:a="http://schemas.openxmlformats.org/drawingml/2006/main">
              <a:rPr lang="vi" sz="2600">
                <a:latin typeface="+mj-lt"/>
              </a:rPr>
              <a:t>Lớp Tệp tĩnh bao gồm nhiều phương thức tiện ích khác nhau để tương tác với tệp vật lý thuộc bất kỳ loại nào, ví dụ: nhị phân, văn bản, v.v. Sử dụng lớp Tệp tĩnh này để thực hiện một số thao tác nhanh trên tệp vật lý</a:t>
            </a:r>
          </a:p>
        </p:txBody>
      </p:sp>
      <p:sp>
        <p:nvSpPr>
          <p:cNvPr id="9" name="Title 1">
            <a:extLst>
              <a:ext uri="{FF2B5EF4-FFF2-40B4-BE49-F238E27FC236}">
                <a16:creationId xmlns:a16="http://schemas.microsoft.com/office/drawing/2014/main" id="{3E30C26D-3FD8-465D-BF82-45672E71E99B}"/>
              </a:ext>
            </a:extLst>
          </p:cNvPr>
          <p:cNvSpPr>
            <a:spLocks noGrp="1"/>
          </p:cNvSpPr>
          <p:nvPr>
            <p:ph type="title"/>
          </p:nvPr>
        </p:nvSpPr>
        <p:spPr>
          <a:xfrm>
            <a:off x="275516" y="687426"/>
            <a:ext cx="8889505" cy="575433"/>
          </a:xfrm>
        </p:spPr>
        <p:txBody>
          <a:bodyPr>
            <a:normAutofit fontScale="90000"/>
          </a:bodyPr>
          <a:lstStyle/>
          <a:p>
            <a:r xmlns:a="http://schemas.openxmlformats.org/drawingml/2006/main">
              <a:rPr lang="vi" b="1"/>
              <a:t>Làm việc với lớp tệp</a:t>
            </a:r>
            <a:endParaRPr xmlns:a="http://schemas.openxmlformats.org/drawingml/2006/main" lang="en-US" dirty="0"/>
          </a:p>
        </p:txBody>
      </p:sp>
    </p:spTree>
    <p:extLst>
      <p:ext uri="{BB962C8B-B14F-4D97-AF65-F5344CB8AC3E}">
        <p14:creationId xmlns:p14="http://schemas.microsoft.com/office/powerpoint/2010/main" val="64193443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BB2069F-8396-413B-8F66-6A5CE930D683}"/>
              </a:ext>
            </a:extLst>
          </p:cNvPr>
          <p:cNvSpPr>
            <a:spLocks noGrp="1"/>
          </p:cNvSpPr>
          <p:nvPr>
            <p:ph type="dt" sz="half" idx="10"/>
          </p:nvPr>
        </p:nvSpPr>
        <p:spPr/>
        <p:txBody>
          <a:bodyPr/>
          <a:lstStyle/>
          <a:p>
            <a:fld id="{5DCBE059-FAD7-45D8-8659-E6542D1E092D}" type="datetime1">
              <a:rPr lang="en-US" smtClean="0"/>
              <a:t>4/8/2024</a:t>
            </a:fld>
            <a:endParaRPr lang="en-US" dirty="0"/>
          </a:p>
        </p:txBody>
      </p:sp>
      <p:sp>
        <p:nvSpPr>
          <p:cNvPr id="5" name="Slide Number Placeholder 4">
            <a:extLst>
              <a:ext uri="{FF2B5EF4-FFF2-40B4-BE49-F238E27FC236}">
                <a16:creationId xmlns:a16="http://schemas.microsoft.com/office/drawing/2014/main" id="{FAD0AA2C-0FC5-4C7C-86AB-765F90A881B6}"/>
              </a:ext>
            </a:extLst>
          </p:cNvPr>
          <p:cNvSpPr>
            <a:spLocks noGrp="1"/>
          </p:cNvSpPr>
          <p:nvPr>
            <p:ph type="sldNum" sz="quarter" idx="12"/>
          </p:nvPr>
        </p:nvSpPr>
        <p:spPr/>
        <p:txBody>
          <a:bodyPr/>
          <a:lstStyle/>
          <a:p>
            <a:fld id="{CC0149FD-98BB-4821-915B-09C9BFE4B727}" type="slidenum">
              <a:rPr lang="en-US" smtClean="0"/>
              <a:pPr/>
              <a:t>13</a:t>
            </a:fld>
            <a:endParaRPr lang="en-US" dirty="0"/>
          </a:p>
        </p:txBody>
      </p:sp>
      <p:sp>
        <p:nvSpPr>
          <p:cNvPr id="17" name="Title 1">
            <a:extLst>
              <a:ext uri="{FF2B5EF4-FFF2-40B4-BE49-F238E27FC236}">
                <a16:creationId xmlns:a16="http://schemas.microsoft.com/office/drawing/2014/main" id="{E0926664-EC9C-4F46-BAF9-4F166744B43F}"/>
              </a:ext>
            </a:extLst>
          </p:cNvPr>
          <p:cNvSpPr>
            <a:spLocks noGrp="1"/>
          </p:cNvSpPr>
          <p:nvPr>
            <p:ph type="title"/>
          </p:nvPr>
        </p:nvSpPr>
        <p:spPr>
          <a:xfrm>
            <a:off x="275516" y="687426"/>
            <a:ext cx="8889505" cy="575433"/>
          </a:xfrm>
        </p:spPr>
        <p:txBody>
          <a:bodyPr>
            <a:normAutofit fontScale="90000"/>
          </a:bodyPr>
          <a:lstStyle/>
          <a:p>
            <a:r xmlns:a="http://schemas.openxmlformats.org/drawingml/2006/main">
              <a:rPr lang="vi" b="1"/>
              <a:t>Làm việc với lớp tệp</a:t>
            </a:r>
            <a:endParaRPr xmlns:a="http://schemas.openxmlformats.org/drawingml/2006/main" lang="en-US" dirty="0"/>
          </a:p>
        </p:txBody>
      </p:sp>
      <p:graphicFrame>
        <p:nvGraphicFramePr>
          <p:cNvPr id="6" name="Table 5">
            <a:extLst>
              <a:ext uri="{FF2B5EF4-FFF2-40B4-BE49-F238E27FC236}">
                <a16:creationId xmlns:a16="http://schemas.microsoft.com/office/drawing/2014/main" id="{645E7BFF-F43E-4F03-92A3-4CB5BFC24385}"/>
              </a:ext>
            </a:extLst>
          </p:cNvPr>
          <p:cNvGraphicFramePr>
            <a:graphicFrameLocks noGrp="1"/>
          </p:cNvGraphicFramePr>
          <p:nvPr>
            <p:extLst>
              <p:ext uri="{D42A27DB-BD31-4B8C-83A1-F6EECF244321}">
                <p14:modId xmlns:p14="http://schemas.microsoft.com/office/powerpoint/2010/main" val="2733011369"/>
              </p:ext>
            </p:extLst>
          </p:nvPr>
        </p:nvGraphicFramePr>
        <p:xfrm>
          <a:off x="71618" y="2037474"/>
          <a:ext cx="12048763" cy="4332846"/>
        </p:xfrm>
        <a:graphic>
          <a:graphicData uri="http://schemas.openxmlformats.org/drawingml/2006/table">
            <a:tbl>
              <a:tblPr firstRow="1" bandRow="1">
                <a:tableStyleId>{5C22544A-7EE6-4342-B048-85BDC9FD1C3A}</a:tableStyleId>
              </a:tblPr>
              <a:tblGrid>
                <a:gridCol w="2152355">
                  <a:extLst>
                    <a:ext uri="{9D8B030D-6E8A-4147-A177-3AD203B41FA5}">
                      <a16:colId xmlns:a16="http://schemas.microsoft.com/office/drawing/2014/main" val="20000"/>
                    </a:ext>
                  </a:extLst>
                </a:gridCol>
                <a:gridCol w="9896408">
                  <a:extLst>
                    <a:ext uri="{9D8B030D-6E8A-4147-A177-3AD203B41FA5}">
                      <a16:colId xmlns:a16="http://schemas.microsoft.com/office/drawing/2014/main" val="20001"/>
                    </a:ext>
                  </a:extLst>
                </a:gridCol>
              </a:tblGrid>
              <a:tr h="367272">
                <a:tc>
                  <a:txBody>
                    <a:bodyPr/>
                    <a:lstStyle/>
                    <a:p>
                      <a:r xmlns:a="http://schemas.openxmlformats.org/drawingml/2006/main">
                        <a:rPr lang="vi" sz="2000"/>
                        <a:t>Tên phương thức</a:t>
                      </a:r>
                      <a:endParaRPr xmlns:a="http://schemas.openxmlformats.org/drawingml/2006/main" lang="en-US" sz="2000" dirty="0"/>
                    </a:p>
                  </a:txBody>
                  <a:tcPr/>
                </a:tc>
                <a:tc>
                  <a:txBody>
                    <a:bodyPr/>
                    <a:lstStyle/>
                    <a:p>
                      <a:r xmlns:a="http://schemas.openxmlformats.org/drawingml/2006/main">
                        <a:rPr lang="vi" sz="2000" dirty="0"/>
                        <a:t>Sự miêu tả</a:t>
                      </a:r>
                    </a:p>
                  </a:txBody>
                  <a:tcPr/>
                </a:tc>
                <a:extLst>
                  <a:ext uri="{0D108BD9-81ED-4DB2-BD59-A6C34878D82A}">
                    <a16:rowId xmlns:a16="http://schemas.microsoft.com/office/drawing/2014/main" val="10000"/>
                  </a:ext>
                </a:extLst>
              </a:tr>
              <a:tr h="932305">
                <a:tc>
                  <a:txBody>
                    <a:bodyPr/>
                    <a:lstStyle/>
                    <a:p>
                      <a:pPr xmlns:a="http://schemas.openxmlformats.org/drawingml/2006/main" fontAlgn="t"/>
                      <a:r xmlns:a="http://schemas.openxmlformats.org/drawingml/2006/main">
                        <a:rPr lang="vi" sz="2000">
                          <a:solidFill>
                            <a:srgbClr val="414141"/>
                          </a:solidFill>
                          <a:effectLst/>
                        </a:rPr>
                        <a:t>Nối tất cả các dòng</a:t>
                      </a:r>
                    </a:p>
                  </a:txBody>
                  <a:tcPr/>
                </a:tc>
                <a:tc>
                  <a:txBody>
                    <a:bodyPr/>
                    <a:lstStyle/>
                    <a:p>
                      <a:pPr xmlns:a="http://schemas.openxmlformats.org/drawingml/2006/main" fontAlgn="t"/>
                      <a:r xmlns:a="http://schemas.openxmlformats.org/drawingml/2006/main">
                        <a:rPr lang="vi" sz="2000">
                          <a:solidFill>
                            <a:srgbClr val="414141"/>
                          </a:solidFill>
                          <a:effectLst/>
                        </a:rPr>
                        <a:t>Nối các dòng vào một tệp, sau đó đóng tệp. Nếu tệp được chỉ định không tồn tại, phương pháp này sẽ tạo một tệp, ghi các dòng được chỉ định vào tệp và sau đó đóng tệp</a:t>
                      </a:r>
                    </a:p>
                  </a:txBody>
                  <a:tcPr/>
                </a:tc>
                <a:extLst>
                  <a:ext uri="{0D108BD9-81ED-4DB2-BD59-A6C34878D82A}">
                    <a16:rowId xmlns:a16="http://schemas.microsoft.com/office/drawing/2014/main" val="10001"/>
                  </a:ext>
                </a:extLst>
              </a:tr>
              <a:tr h="932305">
                <a:tc>
                  <a:txBody>
                    <a:bodyPr/>
                    <a:lstStyle/>
                    <a:p>
                      <a:pPr xmlns:a="http://schemas.openxmlformats.org/drawingml/2006/main" fontAlgn="t"/>
                      <a:r xmlns:a="http://schemas.openxmlformats.org/drawingml/2006/main">
                        <a:rPr lang="vi" sz="2000">
                          <a:solidFill>
                            <a:srgbClr val="414141"/>
                          </a:solidFill>
                          <a:effectLst/>
                        </a:rPr>
                        <a:t>Nối tất cả văn bản</a:t>
                      </a:r>
                    </a:p>
                  </a:txBody>
                  <a:tcPr/>
                </a:tc>
                <a:tc>
                  <a:txBody>
                    <a:bodyPr/>
                    <a:lstStyle/>
                    <a:p>
                      <a:pPr xmlns:a="http://schemas.openxmlformats.org/drawingml/2006/main" fontAlgn="t"/>
                      <a:r xmlns:a="http://schemas.openxmlformats.org/drawingml/2006/main">
                        <a:rPr lang="vi" sz="2000">
                          <a:solidFill>
                            <a:srgbClr val="414141"/>
                          </a:solidFill>
                          <a:effectLst/>
                        </a:rPr>
                        <a:t>Mở một tệp, nối thêm chuỗi đã chỉ định vào tệp rồi đóng tệp. Nếu tệp không tồn tại, phương thức này sẽ tạo tệp, ghi chuỗi được chỉ định vào tệp, sau đó đóng tệp</a:t>
                      </a:r>
                    </a:p>
                  </a:txBody>
                  <a:tcPr/>
                </a:tc>
                <a:extLst>
                  <a:ext uri="{0D108BD9-81ED-4DB2-BD59-A6C34878D82A}">
                    <a16:rowId xmlns:a16="http://schemas.microsoft.com/office/drawing/2014/main" val="10002"/>
                  </a:ext>
                </a:extLst>
              </a:tr>
              <a:tr h="649789">
                <a:tc>
                  <a:txBody>
                    <a:bodyPr/>
                    <a:lstStyle/>
                    <a:p>
                      <a:pPr xmlns:a="http://schemas.openxmlformats.org/drawingml/2006/main" fontAlgn="t"/>
                      <a:r xmlns:a="http://schemas.openxmlformats.org/drawingml/2006/main">
                        <a:rPr lang="vi" sz="2000">
                          <a:solidFill>
                            <a:srgbClr val="414141"/>
                          </a:solidFill>
                          <a:effectLst/>
                        </a:rPr>
                        <a:t>Nối văn bản</a:t>
                      </a:r>
                    </a:p>
                  </a:txBody>
                  <a:tcPr/>
                </a:tc>
                <a:tc>
                  <a:txBody>
                    <a:bodyPr/>
                    <a:lstStyle/>
                    <a:p>
                      <a:pPr xmlns:a="http://schemas.openxmlformats.org/drawingml/2006/main" fontAlgn="t"/>
                      <a:r xmlns:a="http://schemas.openxmlformats.org/drawingml/2006/main">
                        <a:rPr lang="vi" sz="2000">
                          <a:solidFill>
                            <a:srgbClr val="414141"/>
                          </a:solidFill>
                          <a:effectLst/>
                        </a:rPr>
                        <a:t>Tạo StreamWriter nối thêm văn bản được mã hóa UTF-8 vào tệp hiện có hoặc vào tệp mới nếu tệp được chỉ định không tồn tại</a:t>
                      </a:r>
                    </a:p>
                  </a:txBody>
                  <a:tcPr/>
                </a:tc>
                <a:extLst>
                  <a:ext uri="{0D108BD9-81ED-4DB2-BD59-A6C34878D82A}">
                    <a16:rowId xmlns:a16="http://schemas.microsoft.com/office/drawing/2014/main" val="10003"/>
                  </a:ext>
                </a:extLst>
              </a:tr>
              <a:tr h="504941">
                <a:tc>
                  <a:txBody>
                    <a:bodyPr/>
                    <a:lstStyle/>
                    <a:p>
                      <a:pPr xmlns:a="http://schemas.openxmlformats.org/drawingml/2006/main" fontAlgn="t"/>
                      <a:r xmlns:a="http://schemas.openxmlformats.org/drawingml/2006/main">
                        <a:rPr lang="vi" sz="2000">
                          <a:solidFill>
                            <a:srgbClr val="414141"/>
                          </a:solidFill>
                          <a:effectLst/>
                        </a:rPr>
                        <a:t>Sao chép</a:t>
                      </a:r>
                    </a:p>
                  </a:txBody>
                  <a:tcPr/>
                </a:tc>
                <a:tc>
                  <a:txBody>
                    <a:bodyPr/>
                    <a:lstStyle/>
                    <a:p>
                      <a:pPr xmlns:a="http://schemas.openxmlformats.org/drawingml/2006/main" fontAlgn="t"/>
                      <a:r xmlns:a="http://schemas.openxmlformats.org/drawingml/2006/main">
                        <a:rPr lang="vi" sz="2000">
                          <a:solidFill>
                            <a:srgbClr val="414141"/>
                          </a:solidFill>
                          <a:effectLst/>
                        </a:rPr>
                        <a:t>Sao chép một tập tin hiện có sang một tập tin mới. Không được phép ghi đè một tập tin cùng tên</a:t>
                      </a:r>
                    </a:p>
                  </a:txBody>
                  <a:tcPr/>
                </a:tc>
                <a:extLst>
                  <a:ext uri="{0D108BD9-81ED-4DB2-BD59-A6C34878D82A}">
                    <a16:rowId xmlns:a16="http://schemas.microsoft.com/office/drawing/2014/main" val="10004"/>
                  </a:ext>
                </a:extLst>
              </a:tr>
              <a:tr h="367272">
                <a:tc>
                  <a:txBody>
                    <a:bodyPr/>
                    <a:lstStyle/>
                    <a:p>
                      <a:pPr xmlns:a="http://schemas.openxmlformats.org/drawingml/2006/main" fontAlgn="t"/>
                      <a:r xmlns:a="http://schemas.openxmlformats.org/drawingml/2006/main">
                        <a:rPr lang="vi" sz="2000">
                          <a:solidFill>
                            <a:srgbClr val="414141"/>
                          </a:solidFill>
                          <a:effectLst/>
                        </a:rPr>
                        <a:t>Tạo nên</a:t>
                      </a:r>
                    </a:p>
                  </a:txBody>
                  <a:tcPr/>
                </a:tc>
                <a:tc>
                  <a:txBody>
                    <a:bodyPr/>
                    <a:lstStyle/>
                    <a:p>
                      <a:pPr xmlns:a="http://schemas.openxmlformats.org/drawingml/2006/main" fontAlgn="t"/>
                      <a:r xmlns:a="http://schemas.openxmlformats.org/drawingml/2006/main">
                        <a:rPr lang="vi" sz="2000">
                          <a:solidFill>
                            <a:srgbClr val="414141"/>
                          </a:solidFill>
                          <a:effectLst/>
                        </a:rPr>
                        <a:t>Tạo hoặc ghi đè một tập tin theo đường dẫn đã chỉ định</a:t>
                      </a:r>
                    </a:p>
                  </a:txBody>
                  <a:tcPr/>
                </a:tc>
                <a:extLst>
                  <a:ext uri="{0D108BD9-81ED-4DB2-BD59-A6C34878D82A}">
                    <a16:rowId xmlns:a16="http://schemas.microsoft.com/office/drawing/2014/main" val="10005"/>
                  </a:ext>
                </a:extLst>
              </a:tr>
              <a:tr h="367272">
                <a:tc>
                  <a:txBody>
                    <a:bodyPr/>
                    <a:lstStyle/>
                    <a:p>
                      <a:pPr xmlns:a="http://schemas.openxmlformats.org/drawingml/2006/main" fontAlgn="t"/>
                      <a:r xmlns:a="http://schemas.openxmlformats.org/drawingml/2006/main">
                        <a:rPr lang="vi" sz="2000">
                          <a:solidFill>
                            <a:srgbClr val="414141"/>
                          </a:solidFill>
                          <a:effectLst/>
                        </a:rPr>
                        <a:t>Tạo văn bản</a:t>
                      </a:r>
                    </a:p>
                  </a:txBody>
                  <a:tcPr/>
                </a:tc>
                <a:tc>
                  <a:txBody>
                    <a:bodyPr/>
                    <a:lstStyle/>
                    <a:p>
                      <a:pPr xmlns:a="http://schemas.openxmlformats.org/drawingml/2006/main" fontAlgn="t"/>
                      <a:r xmlns:a="http://schemas.openxmlformats.org/drawingml/2006/main">
                        <a:rPr lang="vi" sz="2000">
                          <a:solidFill>
                            <a:srgbClr val="414141"/>
                          </a:solidFill>
                          <a:effectLst/>
                        </a:rPr>
                        <a:t>Tạo hoặc mở tệp để viết văn bản được mã hóa UTF-8</a:t>
                      </a:r>
                    </a:p>
                  </a:txBody>
                  <a:tcPr/>
                </a:tc>
                <a:extLst>
                  <a:ext uri="{0D108BD9-81ED-4DB2-BD59-A6C34878D82A}">
                    <a16:rowId xmlns:a16="http://schemas.microsoft.com/office/drawing/2014/main" val="508282034"/>
                  </a:ext>
                </a:extLst>
              </a:tr>
            </a:tbl>
          </a:graphicData>
        </a:graphic>
      </p:graphicFrame>
      <p:sp>
        <p:nvSpPr>
          <p:cNvPr id="7" name="TextBox 6">
            <a:extLst>
              <a:ext uri="{FF2B5EF4-FFF2-40B4-BE49-F238E27FC236}">
                <a16:creationId xmlns:a16="http://schemas.microsoft.com/office/drawing/2014/main" id="{2CA59F5D-8231-49C8-BF26-7ED02332EA6F}"/>
              </a:ext>
            </a:extLst>
          </p:cNvPr>
          <p:cNvSpPr txBox="1"/>
          <p:nvPr/>
        </p:nvSpPr>
        <p:spPr>
          <a:xfrm>
            <a:off x="0" y="1320659"/>
            <a:ext cx="6167120" cy="618374"/>
          </a:xfrm>
          <a:prstGeom prst="rect">
            <a:avLst/>
          </a:prstGeom>
          <a:noFill/>
        </p:spPr>
        <p:txBody>
          <a:bodyPr wrap="square">
            <a:spAutoFit/>
          </a:bodyPr>
          <a:lstStyle/>
          <a:p>
            <a:pPr xmlns:a="http://schemas.openxmlformats.org/drawingml/2006/main" marL="342900" indent="-342900" algn="just">
              <a:lnSpc>
                <a:spcPct val="150000"/>
              </a:lnSpc>
              <a:spcBef>
                <a:spcPts val="600"/>
              </a:spcBef>
              <a:spcAft>
                <a:spcPts val="600"/>
              </a:spcAft>
              <a:buClr>
                <a:srgbClr val="973735"/>
              </a:buClr>
              <a:buSzPct val="50000"/>
              <a:buFont typeface="Wingdings" pitchFamily="2" charset="2"/>
              <a:buChar char="u"/>
              <a:tabLst>
                <a:tab pos="241300" algn="l"/>
              </a:tabLst>
              <a:defRPr/>
            </a:pPr>
            <a:r xmlns:a="http://schemas.openxmlformats.org/drawingml/2006/main">
              <a:rPr lang="vi" sz="2600">
                <a:latin typeface="+mj-lt"/>
              </a:rPr>
              <a:t>Các phương thức quan trọng của lớp File tĩnh</a:t>
            </a:r>
            <a:endParaRPr xmlns:a="http://schemas.openxmlformats.org/drawingml/2006/main" lang="en-US" sz="2600" dirty="0">
              <a:latin typeface="+mj-lt"/>
            </a:endParaRPr>
          </a:p>
        </p:txBody>
      </p:sp>
    </p:spTree>
    <p:extLst>
      <p:ext uri="{BB962C8B-B14F-4D97-AF65-F5344CB8AC3E}">
        <p14:creationId xmlns:p14="http://schemas.microsoft.com/office/powerpoint/2010/main" val="208995759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BB2069F-8396-413B-8F66-6A5CE930D683}"/>
              </a:ext>
            </a:extLst>
          </p:cNvPr>
          <p:cNvSpPr>
            <a:spLocks noGrp="1"/>
          </p:cNvSpPr>
          <p:nvPr>
            <p:ph type="dt" sz="half" idx="10"/>
          </p:nvPr>
        </p:nvSpPr>
        <p:spPr/>
        <p:txBody>
          <a:bodyPr/>
          <a:lstStyle/>
          <a:p>
            <a:fld id="{5DCBE059-FAD7-45D8-8659-E6542D1E092D}" type="datetime1">
              <a:rPr lang="en-US" smtClean="0"/>
              <a:t>4/8/2024</a:t>
            </a:fld>
            <a:endParaRPr lang="en-US" dirty="0"/>
          </a:p>
        </p:txBody>
      </p:sp>
      <p:sp>
        <p:nvSpPr>
          <p:cNvPr id="5" name="Slide Number Placeholder 4">
            <a:extLst>
              <a:ext uri="{FF2B5EF4-FFF2-40B4-BE49-F238E27FC236}">
                <a16:creationId xmlns:a16="http://schemas.microsoft.com/office/drawing/2014/main" id="{FAD0AA2C-0FC5-4C7C-86AB-765F90A881B6}"/>
              </a:ext>
            </a:extLst>
          </p:cNvPr>
          <p:cNvSpPr>
            <a:spLocks noGrp="1"/>
          </p:cNvSpPr>
          <p:nvPr>
            <p:ph type="sldNum" sz="quarter" idx="12"/>
          </p:nvPr>
        </p:nvSpPr>
        <p:spPr/>
        <p:txBody>
          <a:bodyPr/>
          <a:lstStyle/>
          <a:p>
            <a:fld id="{CC0149FD-98BB-4821-915B-09C9BFE4B727}" type="slidenum">
              <a:rPr lang="en-US" smtClean="0"/>
              <a:pPr/>
              <a:t>14</a:t>
            </a:fld>
            <a:endParaRPr lang="en-US" dirty="0"/>
          </a:p>
        </p:txBody>
      </p:sp>
      <p:sp>
        <p:nvSpPr>
          <p:cNvPr id="17" name="Title 1">
            <a:extLst>
              <a:ext uri="{FF2B5EF4-FFF2-40B4-BE49-F238E27FC236}">
                <a16:creationId xmlns:a16="http://schemas.microsoft.com/office/drawing/2014/main" id="{E0926664-EC9C-4F46-BAF9-4F166744B43F}"/>
              </a:ext>
            </a:extLst>
          </p:cNvPr>
          <p:cNvSpPr>
            <a:spLocks noGrp="1"/>
          </p:cNvSpPr>
          <p:nvPr>
            <p:ph type="title"/>
          </p:nvPr>
        </p:nvSpPr>
        <p:spPr>
          <a:xfrm>
            <a:off x="275516" y="687426"/>
            <a:ext cx="8889505" cy="575433"/>
          </a:xfrm>
        </p:spPr>
        <p:txBody>
          <a:bodyPr>
            <a:normAutofit fontScale="90000"/>
          </a:bodyPr>
          <a:lstStyle/>
          <a:p>
            <a:r xmlns:a="http://schemas.openxmlformats.org/drawingml/2006/main">
              <a:rPr lang="vi" b="1"/>
              <a:t>Làm việc với lớp tệp</a:t>
            </a:r>
            <a:endParaRPr xmlns:a="http://schemas.openxmlformats.org/drawingml/2006/main" lang="en-US" dirty="0"/>
          </a:p>
        </p:txBody>
      </p:sp>
      <p:graphicFrame>
        <p:nvGraphicFramePr>
          <p:cNvPr id="6" name="Table 5">
            <a:extLst>
              <a:ext uri="{FF2B5EF4-FFF2-40B4-BE49-F238E27FC236}">
                <a16:creationId xmlns:a16="http://schemas.microsoft.com/office/drawing/2014/main" id="{645E7BFF-F43E-4F03-92A3-4CB5BFC24385}"/>
              </a:ext>
            </a:extLst>
          </p:cNvPr>
          <p:cNvGraphicFramePr>
            <a:graphicFrameLocks noGrp="1"/>
          </p:cNvGraphicFramePr>
          <p:nvPr>
            <p:extLst>
              <p:ext uri="{D42A27DB-BD31-4B8C-83A1-F6EECF244321}">
                <p14:modId xmlns:p14="http://schemas.microsoft.com/office/powerpoint/2010/main" val="1950732649"/>
              </p:ext>
            </p:extLst>
          </p:nvPr>
        </p:nvGraphicFramePr>
        <p:xfrm>
          <a:off x="252505" y="1462064"/>
          <a:ext cx="11786290" cy="4953907"/>
        </p:xfrm>
        <a:graphic>
          <a:graphicData uri="http://schemas.openxmlformats.org/drawingml/2006/table">
            <a:tbl>
              <a:tblPr firstRow="1" bandRow="1">
                <a:tableStyleId>{5C22544A-7EE6-4342-B048-85BDC9FD1C3A}</a:tableStyleId>
              </a:tblPr>
              <a:tblGrid>
                <a:gridCol w="2299018">
                  <a:extLst>
                    <a:ext uri="{9D8B030D-6E8A-4147-A177-3AD203B41FA5}">
                      <a16:colId xmlns:a16="http://schemas.microsoft.com/office/drawing/2014/main" val="20000"/>
                    </a:ext>
                  </a:extLst>
                </a:gridCol>
                <a:gridCol w="9487272">
                  <a:extLst>
                    <a:ext uri="{9D8B030D-6E8A-4147-A177-3AD203B41FA5}">
                      <a16:colId xmlns:a16="http://schemas.microsoft.com/office/drawing/2014/main" val="20001"/>
                    </a:ext>
                  </a:extLst>
                </a:gridCol>
              </a:tblGrid>
              <a:tr h="412592">
                <a:tc>
                  <a:txBody>
                    <a:bodyPr/>
                    <a:lstStyle/>
                    <a:p>
                      <a:r xmlns:a="http://schemas.openxmlformats.org/drawingml/2006/main">
                        <a:rPr lang="vi" sz="2000" b="1"/>
                        <a:t>Tên phương thức</a:t>
                      </a:r>
                      <a:endParaRPr xmlns:a="http://schemas.openxmlformats.org/drawingml/2006/main" lang="en-US" sz="2000" b="1" dirty="0"/>
                    </a:p>
                  </a:txBody>
                  <a:tcPr/>
                </a:tc>
                <a:tc>
                  <a:txBody>
                    <a:bodyPr/>
                    <a:lstStyle/>
                    <a:p>
                      <a:r xmlns:a="http://schemas.openxmlformats.org/drawingml/2006/main">
                        <a:rPr lang="vi" sz="2000" b="1" dirty="0"/>
                        <a:t>Sự miêu tả</a:t>
                      </a:r>
                    </a:p>
                  </a:txBody>
                  <a:tcPr/>
                </a:tc>
                <a:extLst>
                  <a:ext uri="{0D108BD9-81ED-4DB2-BD59-A6C34878D82A}">
                    <a16:rowId xmlns:a16="http://schemas.microsoft.com/office/drawing/2014/main" val="10000"/>
                  </a:ext>
                </a:extLst>
              </a:tr>
              <a:tr h="412592">
                <a:tc>
                  <a:txBody>
                    <a:bodyPr/>
                    <a:lstStyle/>
                    <a:p>
                      <a:pPr xmlns:a="http://schemas.openxmlformats.org/drawingml/2006/main" fontAlgn="t"/>
                      <a:r xmlns:a="http://schemas.openxmlformats.org/drawingml/2006/main">
                        <a:rPr lang="vi" sz="2000">
                          <a:solidFill>
                            <a:srgbClr val="414141"/>
                          </a:solidFill>
                          <a:effectLst/>
                        </a:rPr>
                        <a:t>Xóa bỏ</a:t>
                      </a:r>
                    </a:p>
                  </a:txBody>
                  <a:tcPr/>
                </a:tc>
                <a:tc>
                  <a:txBody>
                    <a:bodyPr/>
                    <a:lstStyle/>
                    <a:p>
                      <a:pPr xmlns:a="http://schemas.openxmlformats.org/drawingml/2006/main" fontAlgn="t"/>
                      <a:r xmlns:a="http://schemas.openxmlformats.org/drawingml/2006/main">
                        <a:rPr lang="vi" sz="2000">
                          <a:solidFill>
                            <a:srgbClr val="414141"/>
                          </a:solidFill>
                          <a:effectLst/>
                        </a:rPr>
                        <a:t>Xóa tập tin được chỉ định</a:t>
                      </a:r>
                    </a:p>
                  </a:txBody>
                  <a:tcPr/>
                </a:tc>
                <a:extLst>
                  <a:ext uri="{0D108BD9-81ED-4DB2-BD59-A6C34878D82A}">
                    <a16:rowId xmlns:a16="http://schemas.microsoft.com/office/drawing/2014/main" val="10001"/>
                  </a:ext>
                </a:extLst>
              </a:tr>
              <a:tr h="668943">
                <a:tc>
                  <a:txBody>
                    <a:bodyPr/>
                    <a:lstStyle/>
                    <a:p>
                      <a:pPr xmlns:a="http://schemas.openxmlformats.org/drawingml/2006/main" fontAlgn="t"/>
                      <a:r xmlns:a="http://schemas.openxmlformats.org/drawingml/2006/main">
                        <a:rPr lang="vi" sz="2000">
                          <a:solidFill>
                            <a:srgbClr val="414141"/>
                          </a:solidFill>
                          <a:effectLst/>
                        </a:rPr>
                        <a:t>Giải mã</a:t>
                      </a:r>
                    </a:p>
                  </a:txBody>
                  <a:tcPr/>
                </a:tc>
                <a:tc>
                  <a:txBody>
                    <a:bodyPr/>
                    <a:lstStyle/>
                    <a:p>
                      <a:pPr xmlns:a="http://schemas.openxmlformats.org/drawingml/2006/main" fontAlgn="t"/>
                      <a:r xmlns:a="http://schemas.openxmlformats.org/drawingml/2006/main">
                        <a:rPr lang="vi" sz="2000">
                          <a:solidFill>
                            <a:srgbClr val="414141"/>
                          </a:solidFill>
                          <a:effectLst/>
                        </a:rPr>
                        <a:t>Giải mã tệp đã được mã hóa bởi tài khoản hiện tại bằng phương pháp Mã hóa</a:t>
                      </a:r>
                    </a:p>
                  </a:txBody>
                  <a:tcPr/>
                </a:tc>
                <a:extLst>
                  <a:ext uri="{0D108BD9-81ED-4DB2-BD59-A6C34878D82A}">
                    <a16:rowId xmlns:a16="http://schemas.microsoft.com/office/drawing/2014/main" val="3896853296"/>
                  </a:ext>
                </a:extLst>
              </a:tr>
              <a:tr h="412592">
                <a:tc>
                  <a:txBody>
                    <a:bodyPr/>
                    <a:lstStyle/>
                    <a:p>
                      <a:pPr xmlns:a="http://schemas.openxmlformats.org/drawingml/2006/main" fontAlgn="t"/>
                      <a:r xmlns:a="http://schemas.openxmlformats.org/drawingml/2006/main">
                        <a:rPr lang="vi" sz="2000">
                          <a:solidFill>
                            <a:srgbClr val="414141"/>
                          </a:solidFill>
                          <a:effectLst/>
                        </a:rPr>
                        <a:t>Mã hóa</a:t>
                      </a:r>
                    </a:p>
                  </a:txBody>
                  <a:tcPr/>
                </a:tc>
                <a:tc>
                  <a:txBody>
                    <a:bodyPr/>
                    <a:lstStyle/>
                    <a:p>
                      <a:pPr xmlns:a="http://schemas.openxmlformats.org/drawingml/2006/main" fontAlgn="t"/>
                      <a:r xmlns:a="http://schemas.openxmlformats.org/drawingml/2006/main">
                        <a:rPr lang="vi" sz="2000">
                          <a:solidFill>
                            <a:srgbClr val="414141"/>
                          </a:solidFill>
                          <a:effectLst/>
                        </a:rPr>
                        <a:t>Mã hóa một tập tin để chỉ tài khoản được sử dụng để mã hóa tập tin mới có thể giải mã được nó</a:t>
                      </a:r>
                    </a:p>
                  </a:txBody>
                  <a:tcPr/>
                </a:tc>
                <a:extLst>
                  <a:ext uri="{0D108BD9-81ED-4DB2-BD59-A6C34878D82A}">
                    <a16:rowId xmlns:a16="http://schemas.microsoft.com/office/drawing/2014/main" val="10002"/>
                  </a:ext>
                </a:extLst>
              </a:tr>
              <a:tr h="412592">
                <a:tc>
                  <a:txBody>
                    <a:bodyPr/>
                    <a:lstStyle/>
                    <a:p>
                      <a:pPr xmlns:a="http://schemas.openxmlformats.org/drawingml/2006/main" fontAlgn="t"/>
                      <a:r xmlns:a="http://schemas.openxmlformats.org/drawingml/2006/main">
                        <a:rPr lang="vi" sz="2000">
                          <a:solidFill>
                            <a:srgbClr val="414141"/>
                          </a:solidFill>
                          <a:effectLst/>
                        </a:rPr>
                        <a:t>tồn tại</a:t>
                      </a:r>
                    </a:p>
                  </a:txBody>
                  <a:tcPr/>
                </a:tc>
                <a:tc>
                  <a:txBody>
                    <a:bodyPr/>
                    <a:lstStyle/>
                    <a:p>
                      <a:pPr xmlns:a="http://schemas.openxmlformats.org/drawingml/2006/main" fontAlgn="t"/>
                      <a:r xmlns:a="http://schemas.openxmlformats.org/drawingml/2006/main">
                        <a:rPr lang="vi" sz="2000">
                          <a:solidFill>
                            <a:srgbClr val="414141"/>
                          </a:solidFill>
                          <a:effectLst/>
                        </a:rPr>
                        <a:t>Xác định xem tệp được chỉ định có tồn tại hay không</a:t>
                      </a:r>
                    </a:p>
                  </a:txBody>
                  <a:tcPr/>
                </a:tc>
                <a:extLst>
                  <a:ext uri="{0D108BD9-81ED-4DB2-BD59-A6C34878D82A}">
                    <a16:rowId xmlns:a16="http://schemas.microsoft.com/office/drawing/2014/main" val="10003"/>
                  </a:ext>
                </a:extLst>
              </a:tr>
              <a:tr h="729969">
                <a:tc>
                  <a:txBody>
                    <a:bodyPr/>
                    <a:lstStyle/>
                    <a:p>
                      <a:pPr xmlns:a="http://schemas.openxmlformats.org/drawingml/2006/main" fontAlgn="t"/>
                      <a:r xmlns:a="http://schemas.openxmlformats.org/drawingml/2006/main">
                        <a:rPr lang="vi" sz="2000">
                          <a:solidFill>
                            <a:srgbClr val="414141"/>
                          </a:solidFill>
                          <a:effectLst/>
                        </a:rPr>
                        <a:t>Kiểm soát truy cập</a:t>
                      </a:r>
                    </a:p>
                  </a:txBody>
                  <a:tcPr/>
                </a:tc>
                <a:tc>
                  <a:txBody>
                    <a:bodyPr/>
                    <a:lstStyle/>
                    <a:p>
                      <a:pPr xmlns:a="http://schemas.openxmlformats.org/drawingml/2006/main" fontAlgn="t"/>
                      <a:r xmlns:a="http://schemas.openxmlformats.org/drawingml/2006/main">
                        <a:rPr lang="vi" sz="2000">
                          <a:solidFill>
                            <a:srgbClr val="414141"/>
                          </a:solidFill>
                          <a:effectLst/>
                        </a:rPr>
                        <a:t>Nhận một đối tượng FileSecurity đóng gói các mục nhập danh sách kiểm soát truy cập (ACL) cho một tệp được chỉ định</a:t>
                      </a:r>
                    </a:p>
                  </a:txBody>
                  <a:tcPr/>
                </a:tc>
                <a:extLst>
                  <a:ext uri="{0D108BD9-81ED-4DB2-BD59-A6C34878D82A}">
                    <a16:rowId xmlns:a16="http://schemas.microsoft.com/office/drawing/2014/main" val="10004"/>
                  </a:ext>
                </a:extLst>
              </a:tr>
              <a:tr h="729969">
                <a:tc>
                  <a:txBody>
                    <a:bodyPr/>
                    <a:lstStyle/>
                    <a:p>
                      <a:pPr xmlns:a="http://schemas.openxmlformats.org/drawingml/2006/main" fontAlgn="t"/>
                      <a:r xmlns:a="http://schemas.openxmlformats.org/drawingml/2006/main">
                        <a:rPr lang="vi" sz="2000">
                          <a:solidFill>
                            <a:srgbClr val="414141"/>
                          </a:solidFill>
                          <a:effectLst/>
                        </a:rPr>
                        <a:t>Di chuyển</a:t>
                      </a:r>
                    </a:p>
                  </a:txBody>
                  <a:tcPr/>
                </a:tc>
                <a:tc>
                  <a:txBody>
                    <a:bodyPr/>
                    <a:lstStyle/>
                    <a:p>
                      <a:pPr xmlns:a="http://schemas.openxmlformats.org/drawingml/2006/main" fontAlgn="t"/>
                      <a:r xmlns:a="http://schemas.openxmlformats.org/drawingml/2006/main">
                        <a:rPr lang="vi" sz="2000">
                          <a:solidFill>
                            <a:srgbClr val="414141"/>
                          </a:solidFill>
                          <a:effectLst/>
                        </a:rPr>
                        <a:t>Di chuyển một tệp đã chỉ định đến một vị trí mới, cung cấp tùy chọn chỉ định tên tệp mới</a:t>
                      </a:r>
                    </a:p>
                  </a:txBody>
                  <a:tcPr/>
                </a:tc>
                <a:extLst>
                  <a:ext uri="{0D108BD9-81ED-4DB2-BD59-A6C34878D82A}">
                    <a16:rowId xmlns:a16="http://schemas.microsoft.com/office/drawing/2014/main" val="10005"/>
                  </a:ext>
                </a:extLst>
              </a:tr>
              <a:tr h="412592">
                <a:tc>
                  <a:txBody>
                    <a:bodyPr/>
                    <a:lstStyle/>
                    <a:p>
                      <a:pPr xmlns:a="http://schemas.openxmlformats.org/drawingml/2006/main" fontAlgn="t"/>
                      <a:r xmlns:a="http://schemas.openxmlformats.org/drawingml/2006/main">
                        <a:rPr lang="vi" sz="2000">
                          <a:solidFill>
                            <a:srgbClr val="414141"/>
                          </a:solidFill>
                          <a:effectLst/>
                        </a:rPr>
                        <a:t>Mở</a:t>
                      </a:r>
                    </a:p>
                  </a:txBody>
                  <a:tcPr/>
                </a:tc>
                <a:tc>
                  <a:txBody>
                    <a:bodyPr/>
                    <a:lstStyle/>
                    <a:p>
                      <a:pPr xmlns:a="http://schemas.openxmlformats.org/drawingml/2006/main" fontAlgn="t"/>
                      <a:r xmlns:a="http://schemas.openxmlformats.org/drawingml/2006/main">
                        <a:rPr lang="vi" sz="2000">
                          <a:solidFill>
                            <a:srgbClr val="414141"/>
                          </a:solidFill>
                          <a:effectLst/>
                        </a:rPr>
                        <a:t>Mở FileStream trên đường dẫn đã chỉ định với quyền truy cập đọc/ghi</a:t>
                      </a:r>
                    </a:p>
                  </a:txBody>
                  <a:tcPr/>
                </a:tc>
                <a:extLst>
                  <a:ext uri="{0D108BD9-81ED-4DB2-BD59-A6C34878D82A}">
                    <a16:rowId xmlns:a16="http://schemas.microsoft.com/office/drawing/2014/main" val="508282034"/>
                  </a:ext>
                </a:extLst>
              </a:tr>
              <a:tr h="729969">
                <a:tc>
                  <a:txBody>
                    <a:bodyPr/>
                    <a:lstStyle/>
                    <a:p>
                      <a:pPr xmlns:a="http://schemas.openxmlformats.org/drawingml/2006/main" fontAlgn="t"/>
                      <a:r xmlns:a="http://schemas.openxmlformats.org/drawingml/2006/main">
                        <a:rPr lang="vi" sz="2000">
                          <a:solidFill>
                            <a:srgbClr val="414141"/>
                          </a:solidFill>
                          <a:effectLst/>
                        </a:rPr>
                        <a:t>Đọc tất cảBytes</a:t>
                      </a:r>
                    </a:p>
                  </a:txBody>
                  <a:tcPr/>
                </a:tc>
                <a:tc>
                  <a:txBody>
                    <a:bodyPr/>
                    <a:lstStyle/>
                    <a:p>
                      <a:pPr xmlns:a="http://schemas.openxmlformats.org/drawingml/2006/main" fontAlgn="t"/>
                      <a:r xmlns:a="http://schemas.openxmlformats.org/drawingml/2006/main">
                        <a:rPr lang="vi" sz="2000">
                          <a:solidFill>
                            <a:srgbClr val="414141"/>
                          </a:solidFill>
                          <a:effectLst/>
                        </a:rPr>
                        <a:t>Mở tệp nhị phân, đọc nội dung của tệp thành mảng byte rồi đóng tệp</a:t>
                      </a:r>
                    </a:p>
                  </a:txBody>
                  <a:tcPr/>
                </a:tc>
                <a:extLst>
                  <a:ext uri="{0D108BD9-81ED-4DB2-BD59-A6C34878D82A}">
                    <a16:rowId xmlns:a16="http://schemas.microsoft.com/office/drawing/2014/main" val="4175548193"/>
                  </a:ext>
                </a:extLst>
              </a:tr>
            </a:tbl>
          </a:graphicData>
        </a:graphic>
      </p:graphicFrame>
    </p:spTree>
    <p:extLst>
      <p:ext uri="{BB962C8B-B14F-4D97-AF65-F5344CB8AC3E}">
        <p14:creationId xmlns:p14="http://schemas.microsoft.com/office/powerpoint/2010/main" val="395987209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BB2069F-8396-413B-8F66-6A5CE930D683}"/>
              </a:ext>
            </a:extLst>
          </p:cNvPr>
          <p:cNvSpPr>
            <a:spLocks noGrp="1"/>
          </p:cNvSpPr>
          <p:nvPr>
            <p:ph type="dt" sz="half" idx="10"/>
          </p:nvPr>
        </p:nvSpPr>
        <p:spPr/>
        <p:txBody>
          <a:bodyPr/>
          <a:lstStyle/>
          <a:p>
            <a:fld id="{5DCBE059-FAD7-45D8-8659-E6542D1E092D}" type="datetime1">
              <a:rPr lang="en-US" smtClean="0"/>
              <a:t>4/8/2024</a:t>
            </a:fld>
            <a:endParaRPr lang="en-US" dirty="0"/>
          </a:p>
        </p:txBody>
      </p:sp>
      <p:sp>
        <p:nvSpPr>
          <p:cNvPr id="5" name="Slide Number Placeholder 4">
            <a:extLst>
              <a:ext uri="{FF2B5EF4-FFF2-40B4-BE49-F238E27FC236}">
                <a16:creationId xmlns:a16="http://schemas.microsoft.com/office/drawing/2014/main" id="{FAD0AA2C-0FC5-4C7C-86AB-765F90A881B6}"/>
              </a:ext>
            </a:extLst>
          </p:cNvPr>
          <p:cNvSpPr>
            <a:spLocks noGrp="1"/>
          </p:cNvSpPr>
          <p:nvPr>
            <p:ph type="sldNum" sz="quarter" idx="12"/>
          </p:nvPr>
        </p:nvSpPr>
        <p:spPr/>
        <p:txBody>
          <a:bodyPr/>
          <a:lstStyle/>
          <a:p>
            <a:fld id="{CC0149FD-98BB-4821-915B-09C9BFE4B727}" type="slidenum">
              <a:rPr lang="en-US" smtClean="0"/>
              <a:pPr/>
              <a:t>15</a:t>
            </a:fld>
            <a:endParaRPr lang="en-US" dirty="0"/>
          </a:p>
        </p:txBody>
      </p:sp>
      <p:sp>
        <p:nvSpPr>
          <p:cNvPr id="17" name="Title 1">
            <a:extLst>
              <a:ext uri="{FF2B5EF4-FFF2-40B4-BE49-F238E27FC236}">
                <a16:creationId xmlns:a16="http://schemas.microsoft.com/office/drawing/2014/main" id="{E0926664-EC9C-4F46-BAF9-4F166744B43F}"/>
              </a:ext>
            </a:extLst>
          </p:cNvPr>
          <p:cNvSpPr>
            <a:spLocks noGrp="1"/>
          </p:cNvSpPr>
          <p:nvPr>
            <p:ph type="title"/>
          </p:nvPr>
        </p:nvSpPr>
        <p:spPr>
          <a:xfrm>
            <a:off x="275516" y="687426"/>
            <a:ext cx="8889505" cy="575433"/>
          </a:xfrm>
        </p:spPr>
        <p:txBody>
          <a:bodyPr>
            <a:normAutofit fontScale="90000"/>
          </a:bodyPr>
          <a:lstStyle/>
          <a:p>
            <a:r xmlns:a="http://schemas.openxmlformats.org/drawingml/2006/main">
              <a:rPr lang="vi" b="1"/>
              <a:t>Làm việc với lớp tệp</a:t>
            </a:r>
            <a:endParaRPr xmlns:a="http://schemas.openxmlformats.org/drawingml/2006/main" lang="en-US" dirty="0"/>
          </a:p>
        </p:txBody>
      </p:sp>
      <p:graphicFrame>
        <p:nvGraphicFramePr>
          <p:cNvPr id="6" name="Table 5">
            <a:extLst>
              <a:ext uri="{FF2B5EF4-FFF2-40B4-BE49-F238E27FC236}">
                <a16:creationId xmlns:a16="http://schemas.microsoft.com/office/drawing/2014/main" id="{645E7BFF-F43E-4F03-92A3-4CB5BFC24385}"/>
              </a:ext>
            </a:extLst>
          </p:cNvPr>
          <p:cNvGraphicFramePr>
            <a:graphicFrameLocks noGrp="1"/>
          </p:cNvGraphicFramePr>
          <p:nvPr>
            <p:extLst>
              <p:ext uri="{D42A27DB-BD31-4B8C-83A1-F6EECF244321}">
                <p14:modId xmlns:p14="http://schemas.microsoft.com/office/powerpoint/2010/main" val="546975496"/>
              </p:ext>
            </p:extLst>
          </p:nvPr>
        </p:nvGraphicFramePr>
        <p:xfrm>
          <a:off x="211567" y="1752455"/>
          <a:ext cx="11768866" cy="4616069"/>
        </p:xfrm>
        <a:graphic>
          <a:graphicData uri="http://schemas.openxmlformats.org/drawingml/2006/table">
            <a:tbl>
              <a:tblPr firstRow="1" bandRow="1">
                <a:tableStyleId>{5C22544A-7EE6-4342-B048-85BDC9FD1C3A}</a:tableStyleId>
              </a:tblPr>
              <a:tblGrid>
                <a:gridCol w="2122842">
                  <a:extLst>
                    <a:ext uri="{9D8B030D-6E8A-4147-A177-3AD203B41FA5}">
                      <a16:colId xmlns:a16="http://schemas.microsoft.com/office/drawing/2014/main" val="20000"/>
                    </a:ext>
                  </a:extLst>
                </a:gridCol>
                <a:gridCol w="9646024">
                  <a:extLst>
                    <a:ext uri="{9D8B030D-6E8A-4147-A177-3AD203B41FA5}">
                      <a16:colId xmlns:a16="http://schemas.microsoft.com/office/drawing/2014/main" val="20001"/>
                    </a:ext>
                  </a:extLst>
                </a:gridCol>
              </a:tblGrid>
              <a:tr h="495941">
                <a:tc>
                  <a:txBody>
                    <a:bodyPr/>
                    <a:lstStyle/>
                    <a:p>
                      <a:pPr xmlns:a="http://schemas.openxmlformats.org/drawingml/2006/main">
                        <a:spcBef>
                          <a:spcPts val="600"/>
                        </a:spcBef>
                        <a:spcAft>
                          <a:spcPts val="600"/>
                        </a:spcAft>
                      </a:pPr>
                      <a:r xmlns:a="http://schemas.openxmlformats.org/drawingml/2006/main">
                        <a:rPr lang="vi" sz="2000"/>
                        <a:t>Tên phương thức</a:t>
                      </a:r>
                      <a:endParaRPr xmlns:a="http://schemas.openxmlformats.org/drawingml/2006/main" lang="en-US" sz="2000" dirty="0"/>
                    </a:p>
                  </a:txBody>
                  <a:tcPr/>
                </a:tc>
                <a:tc>
                  <a:txBody>
                    <a:bodyPr/>
                    <a:lstStyle/>
                    <a:p>
                      <a:pPr xmlns:a="http://schemas.openxmlformats.org/drawingml/2006/main">
                        <a:spcBef>
                          <a:spcPts val="600"/>
                        </a:spcBef>
                        <a:spcAft>
                          <a:spcPts val="600"/>
                        </a:spcAft>
                      </a:pPr>
                      <a:r xmlns:a="http://schemas.openxmlformats.org/drawingml/2006/main">
                        <a:rPr lang="vi" sz="2000" dirty="0"/>
                        <a:t>Sự miêu tả</a:t>
                      </a:r>
                    </a:p>
                  </a:txBody>
                  <a:tcPr/>
                </a:tc>
                <a:extLst>
                  <a:ext uri="{0D108BD9-81ED-4DB2-BD59-A6C34878D82A}">
                    <a16:rowId xmlns:a16="http://schemas.microsoft.com/office/drawing/2014/main" val="10000"/>
                  </a:ext>
                </a:extLst>
              </a:tr>
              <a:tr h="495941">
                <a:tc>
                  <a:txBody>
                    <a:bodyPr/>
                    <a:lstStyle/>
                    <a:p>
                      <a:pPr xmlns:a="http://schemas.openxmlformats.org/drawingml/2006/main" fontAlgn="t">
                        <a:spcBef>
                          <a:spcPts val="1200"/>
                        </a:spcBef>
                        <a:spcAft>
                          <a:spcPts val="1200"/>
                        </a:spcAft>
                      </a:pPr>
                      <a:r xmlns:a="http://schemas.openxmlformats.org/drawingml/2006/main">
                        <a:rPr lang="vi" sz="2000">
                          <a:solidFill>
                            <a:srgbClr val="414141"/>
                          </a:solidFill>
                          <a:effectLst/>
                        </a:rPr>
                        <a:t>Đọc tất cả các dòng</a:t>
                      </a:r>
                    </a:p>
                  </a:txBody>
                  <a:tcPr/>
                </a:tc>
                <a:tc>
                  <a:txBody>
                    <a:bodyPr/>
                    <a:lstStyle/>
                    <a:p>
                      <a:pPr xmlns:a="http://schemas.openxmlformats.org/drawingml/2006/main" fontAlgn="t">
                        <a:spcBef>
                          <a:spcPts val="1200"/>
                        </a:spcBef>
                        <a:spcAft>
                          <a:spcPts val="1200"/>
                        </a:spcAft>
                      </a:pPr>
                      <a:r xmlns:a="http://schemas.openxmlformats.org/drawingml/2006/main">
                        <a:rPr lang="vi" sz="2000">
                          <a:solidFill>
                            <a:srgbClr val="414141"/>
                          </a:solidFill>
                          <a:effectLst/>
                        </a:rPr>
                        <a:t>Mở tệp văn bản, đọc tất cả các dòng của tệp và sau đó đóng tệp</a:t>
                      </a:r>
                    </a:p>
                  </a:txBody>
                  <a:tcPr/>
                </a:tc>
                <a:extLst>
                  <a:ext uri="{0D108BD9-81ED-4DB2-BD59-A6C34878D82A}">
                    <a16:rowId xmlns:a16="http://schemas.microsoft.com/office/drawing/2014/main" val="10001"/>
                  </a:ext>
                </a:extLst>
              </a:tr>
              <a:tr h="495941">
                <a:tc>
                  <a:txBody>
                    <a:bodyPr/>
                    <a:lstStyle/>
                    <a:p>
                      <a:pPr xmlns:a="http://schemas.openxmlformats.org/drawingml/2006/main" fontAlgn="t">
                        <a:spcBef>
                          <a:spcPts val="1200"/>
                        </a:spcBef>
                        <a:spcAft>
                          <a:spcPts val="1200"/>
                        </a:spcAft>
                      </a:pPr>
                      <a:r xmlns:a="http://schemas.openxmlformats.org/drawingml/2006/main">
                        <a:rPr lang="vi" sz="2000">
                          <a:solidFill>
                            <a:srgbClr val="414141"/>
                          </a:solidFill>
                          <a:effectLst/>
                        </a:rPr>
                        <a:t>Đọc tất cả văn bản</a:t>
                      </a:r>
                    </a:p>
                  </a:txBody>
                  <a:tcPr/>
                </a:tc>
                <a:tc>
                  <a:txBody>
                    <a:bodyPr/>
                    <a:lstStyle/>
                    <a:p>
                      <a:pPr xmlns:a="http://schemas.openxmlformats.org/drawingml/2006/main" fontAlgn="t">
                        <a:spcBef>
                          <a:spcPts val="1200"/>
                        </a:spcBef>
                        <a:spcAft>
                          <a:spcPts val="1200"/>
                        </a:spcAft>
                      </a:pPr>
                      <a:r xmlns:a="http://schemas.openxmlformats.org/drawingml/2006/main">
                        <a:rPr lang="vi" sz="2000">
                          <a:solidFill>
                            <a:srgbClr val="414141"/>
                          </a:solidFill>
                          <a:effectLst/>
                        </a:rPr>
                        <a:t>Mở tệp văn bản, đọc tất cả các dòng của tệp và sau đó đóng tệp</a:t>
                      </a:r>
                    </a:p>
                  </a:txBody>
                  <a:tcPr/>
                </a:tc>
                <a:extLst>
                  <a:ext uri="{0D108BD9-81ED-4DB2-BD59-A6C34878D82A}">
                    <a16:rowId xmlns:a16="http://schemas.microsoft.com/office/drawing/2014/main" val="10002"/>
                  </a:ext>
                </a:extLst>
              </a:tr>
              <a:tr h="877435">
                <a:tc>
                  <a:txBody>
                    <a:bodyPr/>
                    <a:lstStyle/>
                    <a:p>
                      <a:pPr xmlns:a="http://schemas.openxmlformats.org/drawingml/2006/main" fontAlgn="t">
                        <a:spcBef>
                          <a:spcPts val="1200"/>
                        </a:spcBef>
                        <a:spcAft>
                          <a:spcPts val="1200"/>
                        </a:spcAft>
                      </a:pPr>
                      <a:r xmlns:a="http://schemas.openxmlformats.org/drawingml/2006/main">
                        <a:rPr lang="vi" sz="2000">
                          <a:solidFill>
                            <a:srgbClr val="414141"/>
                          </a:solidFill>
                          <a:effectLst/>
                        </a:rPr>
                        <a:t>Thay thế</a:t>
                      </a:r>
                    </a:p>
                  </a:txBody>
                  <a:tcPr/>
                </a:tc>
                <a:tc>
                  <a:txBody>
                    <a:bodyPr/>
                    <a:lstStyle/>
                    <a:p>
                      <a:pPr xmlns:a="http://schemas.openxmlformats.org/drawingml/2006/main" fontAlgn="t">
                        <a:spcBef>
                          <a:spcPts val="1200"/>
                        </a:spcBef>
                        <a:spcAft>
                          <a:spcPts val="1200"/>
                        </a:spcAft>
                      </a:pPr>
                      <a:r xmlns:a="http://schemas.openxmlformats.org/drawingml/2006/main">
                        <a:rPr lang="vi" sz="2000">
                          <a:solidFill>
                            <a:srgbClr val="414141"/>
                          </a:solidFill>
                          <a:effectLst/>
                        </a:rPr>
                        <a:t>Thay thế nội dung của một tệp được chỉ định bằng nội dung của tệp khác, xóa tệp gốc và tạo bản sao lưu của tệp được thay thế</a:t>
                      </a:r>
                    </a:p>
                  </a:txBody>
                  <a:tcPr/>
                </a:tc>
                <a:extLst>
                  <a:ext uri="{0D108BD9-81ED-4DB2-BD59-A6C34878D82A}">
                    <a16:rowId xmlns:a16="http://schemas.microsoft.com/office/drawing/2014/main" val="10003"/>
                  </a:ext>
                </a:extLst>
              </a:tr>
              <a:tr h="877435">
                <a:tc>
                  <a:txBody>
                    <a:bodyPr/>
                    <a:lstStyle/>
                    <a:p>
                      <a:pPr xmlns:a="http://schemas.openxmlformats.org/drawingml/2006/main" fontAlgn="t">
                        <a:spcBef>
                          <a:spcPts val="1200"/>
                        </a:spcBef>
                        <a:spcAft>
                          <a:spcPts val="1200"/>
                        </a:spcAft>
                      </a:pPr>
                      <a:r xmlns:a="http://schemas.openxmlformats.org/drawingml/2006/main">
                        <a:rPr lang="vi" sz="2000">
                          <a:solidFill>
                            <a:srgbClr val="414141"/>
                          </a:solidFill>
                          <a:effectLst/>
                        </a:rPr>
                        <a:t>Viết tất cả các byte</a:t>
                      </a:r>
                    </a:p>
                  </a:txBody>
                  <a:tcPr/>
                </a:tc>
                <a:tc>
                  <a:txBody>
                    <a:bodyPr/>
                    <a:lstStyle/>
                    <a:p>
                      <a:pPr xmlns:a="http://schemas.openxmlformats.org/drawingml/2006/main" fontAlgn="t">
                        <a:spcBef>
                          <a:spcPts val="1200"/>
                        </a:spcBef>
                        <a:spcAft>
                          <a:spcPts val="1200"/>
                        </a:spcAft>
                      </a:pPr>
                      <a:r xmlns:a="http://schemas.openxmlformats.org/drawingml/2006/main">
                        <a:rPr lang="vi" sz="2000">
                          <a:solidFill>
                            <a:srgbClr val="414141"/>
                          </a:solidFill>
                          <a:effectLst/>
                        </a:rPr>
                        <a:t>Tạo một tệp mới, ghi mảng byte được chỉ định vào tệp và sau đó đóng tệp. Nếu file đích đã tồn tại thì nó sẽ bị ghi đè</a:t>
                      </a:r>
                    </a:p>
                  </a:txBody>
                  <a:tcPr/>
                </a:tc>
                <a:extLst>
                  <a:ext uri="{0D108BD9-81ED-4DB2-BD59-A6C34878D82A}">
                    <a16:rowId xmlns:a16="http://schemas.microsoft.com/office/drawing/2014/main" val="10004"/>
                  </a:ext>
                </a:extLst>
              </a:tr>
              <a:tr h="495941">
                <a:tc>
                  <a:txBody>
                    <a:bodyPr/>
                    <a:lstStyle/>
                    <a:p>
                      <a:pPr xmlns:a="http://schemas.openxmlformats.org/drawingml/2006/main" fontAlgn="t">
                        <a:spcBef>
                          <a:spcPts val="1200"/>
                        </a:spcBef>
                        <a:spcAft>
                          <a:spcPts val="1200"/>
                        </a:spcAft>
                      </a:pPr>
                      <a:r xmlns:a="http://schemas.openxmlformats.org/drawingml/2006/main">
                        <a:rPr lang="vi" sz="2000">
                          <a:solidFill>
                            <a:srgbClr val="414141"/>
                          </a:solidFill>
                          <a:effectLst/>
                        </a:rPr>
                        <a:t>ViếtTất CảDòng</a:t>
                      </a:r>
                    </a:p>
                  </a:txBody>
                  <a:tcPr/>
                </a:tc>
                <a:tc>
                  <a:txBody>
                    <a:bodyPr/>
                    <a:lstStyle/>
                    <a:p>
                      <a:pPr xmlns:a="http://schemas.openxmlformats.org/drawingml/2006/main" fontAlgn="t">
                        <a:spcBef>
                          <a:spcPts val="1200"/>
                        </a:spcBef>
                        <a:spcAft>
                          <a:spcPts val="1200"/>
                        </a:spcAft>
                      </a:pPr>
                      <a:r xmlns:a="http://schemas.openxmlformats.org/drawingml/2006/main">
                        <a:rPr lang="vi" sz="2000">
                          <a:solidFill>
                            <a:srgbClr val="414141"/>
                          </a:solidFill>
                          <a:effectLst/>
                        </a:rPr>
                        <a:t>Tạo một tệp mới, ghi một tập hợp các chuỗi vào tệp và sau đó đóng tệp</a:t>
                      </a:r>
                    </a:p>
                  </a:txBody>
                  <a:tcPr/>
                </a:tc>
                <a:extLst>
                  <a:ext uri="{0D108BD9-81ED-4DB2-BD59-A6C34878D82A}">
                    <a16:rowId xmlns:a16="http://schemas.microsoft.com/office/drawing/2014/main" val="10005"/>
                  </a:ext>
                </a:extLst>
              </a:tr>
              <a:tr h="877435">
                <a:tc>
                  <a:txBody>
                    <a:bodyPr/>
                    <a:lstStyle/>
                    <a:p>
                      <a:pPr xmlns:a="http://schemas.openxmlformats.org/drawingml/2006/main" fontAlgn="t">
                        <a:spcBef>
                          <a:spcPts val="1200"/>
                        </a:spcBef>
                        <a:spcAft>
                          <a:spcPts val="1200"/>
                        </a:spcAft>
                      </a:pPr>
                      <a:r xmlns:a="http://schemas.openxmlformats.org/drawingml/2006/main">
                        <a:rPr lang="vi" sz="2000">
                          <a:solidFill>
                            <a:srgbClr val="414141"/>
                          </a:solidFill>
                          <a:effectLst/>
                        </a:rPr>
                        <a:t>ViếtTất CảVăn Bản</a:t>
                      </a:r>
                    </a:p>
                  </a:txBody>
                  <a:tcPr/>
                </a:tc>
                <a:tc>
                  <a:txBody>
                    <a:bodyPr/>
                    <a:lstStyle/>
                    <a:p>
                      <a:pPr xmlns:a="http://schemas.openxmlformats.org/drawingml/2006/main" fontAlgn="t">
                        <a:spcBef>
                          <a:spcPts val="1200"/>
                        </a:spcBef>
                        <a:spcAft>
                          <a:spcPts val="1200"/>
                        </a:spcAft>
                      </a:pPr>
                      <a:r xmlns:a="http://schemas.openxmlformats.org/drawingml/2006/main">
                        <a:rPr lang="vi" sz="2000">
                          <a:solidFill>
                            <a:srgbClr val="414141"/>
                          </a:solidFill>
                          <a:effectLst/>
                        </a:rPr>
                        <a:t>Tạo một tệp mới, ghi chuỗi đã chỉ định vào tệp và sau đó đóng tệp. Nếu file đích đã tồn tại thì nó sẽ bị ghi đè</a:t>
                      </a:r>
                    </a:p>
                  </a:txBody>
                  <a:tcPr/>
                </a:tc>
                <a:extLst>
                  <a:ext uri="{0D108BD9-81ED-4DB2-BD59-A6C34878D82A}">
                    <a16:rowId xmlns:a16="http://schemas.microsoft.com/office/drawing/2014/main" val="508282034"/>
                  </a:ext>
                </a:extLst>
              </a:tr>
            </a:tbl>
          </a:graphicData>
        </a:graphic>
      </p:graphicFrame>
    </p:spTree>
    <p:extLst>
      <p:ext uri="{BB962C8B-B14F-4D97-AF65-F5344CB8AC3E}">
        <p14:creationId xmlns:p14="http://schemas.microsoft.com/office/powerpoint/2010/main" val="157137500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9888D7A3-9F7E-4729-BDE8-DC2ADCC4A673}"/>
              </a:ext>
            </a:extLst>
          </p:cNvPr>
          <p:cNvSpPr>
            <a:spLocks noGrp="1"/>
          </p:cNvSpPr>
          <p:nvPr>
            <p:ph type="dt" sz="half" idx="10"/>
          </p:nvPr>
        </p:nvSpPr>
        <p:spPr/>
        <p:txBody>
          <a:bodyPr/>
          <a:lstStyle/>
          <a:p>
            <a:fld id="{5DCBE059-FAD7-45D8-8659-E6542D1E092D}" type="datetime1">
              <a:rPr lang="en-US" smtClean="0"/>
              <a:t>4/8/2024</a:t>
            </a:fld>
            <a:endParaRPr lang="en-US" dirty="0"/>
          </a:p>
        </p:txBody>
      </p:sp>
      <p:sp>
        <p:nvSpPr>
          <p:cNvPr id="5" name="Slide Number Placeholder 4">
            <a:extLst>
              <a:ext uri="{FF2B5EF4-FFF2-40B4-BE49-F238E27FC236}">
                <a16:creationId xmlns:a16="http://schemas.microsoft.com/office/drawing/2014/main" id="{5C77A668-069B-48E2-A72C-52C022BB2737}"/>
              </a:ext>
            </a:extLst>
          </p:cNvPr>
          <p:cNvSpPr>
            <a:spLocks noGrp="1"/>
          </p:cNvSpPr>
          <p:nvPr>
            <p:ph type="sldNum" sz="quarter" idx="12"/>
          </p:nvPr>
        </p:nvSpPr>
        <p:spPr/>
        <p:txBody>
          <a:bodyPr/>
          <a:lstStyle/>
          <a:p>
            <a:fld id="{CC0149FD-98BB-4821-915B-09C9BFE4B727}" type="slidenum">
              <a:rPr lang="en-US" smtClean="0"/>
              <a:pPr/>
              <a:t>16</a:t>
            </a:fld>
            <a:endParaRPr lang="en-US" dirty="0"/>
          </a:p>
        </p:txBody>
      </p:sp>
      <p:sp>
        <p:nvSpPr>
          <p:cNvPr id="8" name="Title 1">
            <a:extLst>
              <a:ext uri="{FF2B5EF4-FFF2-40B4-BE49-F238E27FC236}">
                <a16:creationId xmlns:a16="http://schemas.microsoft.com/office/drawing/2014/main" id="{7E7ECB89-3DED-4245-BAE2-8A549E85A1D7}"/>
              </a:ext>
            </a:extLst>
          </p:cNvPr>
          <p:cNvSpPr>
            <a:spLocks noGrp="1"/>
          </p:cNvSpPr>
          <p:nvPr>
            <p:ph type="title"/>
          </p:nvPr>
        </p:nvSpPr>
        <p:spPr>
          <a:xfrm>
            <a:off x="275516" y="687426"/>
            <a:ext cx="10463604" cy="575433"/>
          </a:xfrm>
        </p:spPr>
        <p:txBody>
          <a:bodyPr>
            <a:normAutofit fontScale="90000"/>
          </a:bodyPr>
          <a:lstStyle/>
          <a:p>
            <a:r xmlns:a="http://schemas.openxmlformats.org/drawingml/2006/main">
              <a:rPr lang="vi" b="1"/>
              <a:t>Trình diễn lớp tệp-01</a:t>
            </a:r>
            <a:endParaRPr xmlns:a="http://schemas.openxmlformats.org/drawingml/2006/main" lang="en-US" dirty="0"/>
          </a:p>
        </p:txBody>
      </p:sp>
      <p:pic>
        <p:nvPicPr>
          <p:cNvPr id="3" name="Picture 2">
            <a:extLst>
              <a:ext uri="{FF2B5EF4-FFF2-40B4-BE49-F238E27FC236}">
                <a16:creationId xmlns:a16="http://schemas.microsoft.com/office/drawing/2014/main" id="{93CF4003-EE45-4284-AFCD-FD6F56C9692E}"/>
              </a:ext>
            </a:extLst>
          </p:cNvPr>
          <p:cNvPicPr>
            <a:picLocks noChangeAspect="1"/>
          </p:cNvPicPr>
          <p:nvPr/>
        </p:nvPicPr>
        <p:blipFill>
          <a:blip r:embed="rId2"/>
          <a:stretch>
            <a:fillRect/>
          </a:stretch>
        </p:blipFill>
        <p:spPr>
          <a:xfrm>
            <a:off x="7942460" y="4886251"/>
            <a:ext cx="3012848" cy="1284323"/>
          </a:xfrm>
          <a:prstGeom prst="rect">
            <a:avLst/>
          </a:prstGeom>
        </p:spPr>
      </p:pic>
      <p:grpSp>
        <p:nvGrpSpPr>
          <p:cNvPr id="10" name="Group 9">
            <a:extLst>
              <a:ext uri="{FF2B5EF4-FFF2-40B4-BE49-F238E27FC236}">
                <a16:creationId xmlns:a16="http://schemas.microsoft.com/office/drawing/2014/main" id="{89D2F05C-257C-4FDB-BF83-3352BA987826}"/>
              </a:ext>
            </a:extLst>
          </p:cNvPr>
          <p:cNvGrpSpPr/>
          <p:nvPr/>
        </p:nvGrpSpPr>
        <p:grpSpPr>
          <a:xfrm>
            <a:off x="275516" y="1459133"/>
            <a:ext cx="6306456" cy="4989292"/>
            <a:chOff x="275516" y="1459133"/>
            <a:chExt cx="6306456" cy="4989292"/>
          </a:xfrm>
        </p:grpSpPr>
        <p:pic>
          <p:nvPicPr>
            <p:cNvPr id="7" name="Picture 6">
              <a:extLst>
                <a:ext uri="{FF2B5EF4-FFF2-40B4-BE49-F238E27FC236}">
                  <a16:creationId xmlns:a16="http://schemas.microsoft.com/office/drawing/2014/main" id="{19B89FE5-9339-4D73-A093-2037F1E5B535}"/>
                </a:ext>
              </a:extLst>
            </p:cNvPr>
            <p:cNvPicPr>
              <a:picLocks noChangeAspect="1"/>
            </p:cNvPicPr>
            <p:nvPr/>
          </p:nvPicPr>
          <p:blipFill>
            <a:blip r:embed="rId3"/>
            <a:stretch>
              <a:fillRect/>
            </a:stretch>
          </p:blipFill>
          <p:spPr>
            <a:xfrm>
              <a:off x="372337" y="1459133"/>
              <a:ext cx="6209635" cy="4989292"/>
            </a:xfrm>
            <a:prstGeom prst="rect">
              <a:avLst/>
            </a:prstGeom>
          </p:spPr>
        </p:pic>
        <p:sp>
          <p:nvSpPr>
            <p:cNvPr id="9" name="Rectangle 8">
              <a:extLst>
                <a:ext uri="{FF2B5EF4-FFF2-40B4-BE49-F238E27FC236}">
                  <a16:creationId xmlns:a16="http://schemas.microsoft.com/office/drawing/2014/main" id="{D9122041-7520-42E6-859C-E77091BEC56D}"/>
                </a:ext>
              </a:extLst>
            </p:cNvPr>
            <p:cNvSpPr/>
            <p:nvPr/>
          </p:nvSpPr>
          <p:spPr>
            <a:xfrm>
              <a:off x="275516" y="1656080"/>
              <a:ext cx="1797124" cy="22352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 name="Group 14">
            <a:extLst>
              <a:ext uri="{FF2B5EF4-FFF2-40B4-BE49-F238E27FC236}">
                <a16:creationId xmlns:a16="http://schemas.microsoft.com/office/drawing/2014/main" id="{9D26F458-84DE-4731-B380-21ED6449A715}"/>
              </a:ext>
            </a:extLst>
          </p:cNvPr>
          <p:cNvGrpSpPr/>
          <p:nvPr/>
        </p:nvGrpSpPr>
        <p:grpSpPr>
          <a:xfrm>
            <a:off x="7278509" y="1491991"/>
            <a:ext cx="4637975" cy="2852685"/>
            <a:chOff x="7343250" y="1459133"/>
            <a:chExt cx="4637975" cy="2852685"/>
          </a:xfrm>
        </p:grpSpPr>
        <p:pic>
          <p:nvPicPr>
            <p:cNvPr id="12" name="Picture 11">
              <a:extLst>
                <a:ext uri="{FF2B5EF4-FFF2-40B4-BE49-F238E27FC236}">
                  <a16:creationId xmlns:a16="http://schemas.microsoft.com/office/drawing/2014/main" id="{E70C49DF-CB3A-4B5A-B3C3-1FB06E0D6987}"/>
                </a:ext>
              </a:extLst>
            </p:cNvPr>
            <p:cNvPicPr>
              <a:picLocks noChangeAspect="1"/>
            </p:cNvPicPr>
            <p:nvPr/>
          </p:nvPicPr>
          <p:blipFill>
            <a:blip r:embed="rId4"/>
            <a:stretch>
              <a:fillRect/>
            </a:stretch>
          </p:blipFill>
          <p:spPr>
            <a:xfrm>
              <a:off x="7343250" y="1459133"/>
              <a:ext cx="4637975" cy="2852685"/>
            </a:xfrm>
            <a:prstGeom prst="rect">
              <a:avLst/>
            </a:prstGeom>
          </p:spPr>
        </p:pic>
        <p:sp>
          <p:nvSpPr>
            <p:cNvPr id="14" name="Rectangle 13">
              <a:extLst>
                <a:ext uri="{FF2B5EF4-FFF2-40B4-BE49-F238E27FC236}">
                  <a16:creationId xmlns:a16="http://schemas.microsoft.com/office/drawing/2014/main" id="{C1AE64C5-0125-41D7-BB83-A0678570BB57}"/>
                </a:ext>
              </a:extLst>
            </p:cNvPr>
            <p:cNvSpPr/>
            <p:nvPr/>
          </p:nvSpPr>
          <p:spPr>
            <a:xfrm>
              <a:off x="7363570" y="3974098"/>
              <a:ext cx="4300110" cy="337719"/>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7831020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9888D7A3-9F7E-4729-BDE8-DC2ADCC4A673}"/>
              </a:ext>
            </a:extLst>
          </p:cNvPr>
          <p:cNvSpPr>
            <a:spLocks noGrp="1"/>
          </p:cNvSpPr>
          <p:nvPr>
            <p:ph type="dt" sz="half" idx="10"/>
          </p:nvPr>
        </p:nvSpPr>
        <p:spPr/>
        <p:txBody>
          <a:bodyPr/>
          <a:lstStyle/>
          <a:p>
            <a:fld id="{5DCBE059-FAD7-45D8-8659-E6542D1E092D}" type="datetime1">
              <a:rPr lang="en-US" smtClean="0"/>
              <a:t>4/8/2024</a:t>
            </a:fld>
            <a:endParaRPr lang="en-US" dirty="0"/>
          </a:p>
        </p:txBody>
      </p:sp>
      <p:sp>
        <p:nvSpPr>
          <p:cNvPr id="5" name="Slide Number Placeholder 4">
            <a:extLst>
              <a:ext uri="{FF2B5EF4-FFF2-40B4-BE49-F238E27FC236}">
                <a16:creationId xmlns:a16="http://schemas.microsoft.com/office/drawing/2014/main" id="{5C77A668-069B-48E2-A72C-52C022BB2737}"/>
              </a:ext>
            </a:extLst>
          </p:cNvPr>
          <p:cNvSpPr>
            <a:spLocks noGrp="1"/>
          </p:cNvSpPr>
          <p:nvPr>
            <p:ph type="sldNum" sz="quarter" idx="12"/>
          </p:nvPr>
        </p:nvSpPr>
        <p:spPr/>
        <p:txBody>
          <a:bodyPr/>
          <a:lstStyle/>
          <a:p>
            <a:fld id="{CC0149FD-98BB-4821-915B-09C9BFE4B727}" type="slidenum">
              <a:rPr lang="en-US" smtClean="0"/>
              <a:pPr/>
              <a:t>17</a:t>
            </a:fld>
            <a:endParaRPr lang="en-US" dirty="0"/>
          </a:p>
        </p:txBody>
      </p:sp>
      <p:sp>
        <p:nvSpPr>
          <p:cNvPr id="8" name="Title 1">
            <a:extLst>
              <a:ext uri="{FF2B5EF4-FFF2-40B4-BE49-F238E27FC236}">
                <a16:creationId xmlns:a16="http://schemas.microsoft.com/office/drawing/2014/main" id="{7E7ECB89-3DED-4245-BAE2-8A549E85A1D7}"/>
              </a:ext>
            </a:extLst>
          </p:cNvPr>
          <p:cNvSpPr>
            <a:spLocks noGrp="1"/>
          </p:cNvSpPr>
          <p:nvPr>
            <p:ph type="title"/>
          </p:nvPr>
        </p:nvSpPr>
        <p:spPr>
          <a:xfrm>
            <a:off x="275516" y="687426"/>
            <a:ext cx="10065913" cy="575433"/>
          </a:xfrm>
        </p:spPr>
        <p:txBody>
          <a:bodyPr>
            <a:normAutofit fontScale="90000"/>
          </a:bodyPr>
          <a:lstStyle/>
          <a:p>
            <a:r xmlns:a="http://schemas.openxmlformats.org/drawingml/2006/main">
              <a:rPr lang="vi" b="1"/>
              <a:t>Trình diễn lớp tệp-02</a:t>
            </a:r>
            <a:endParaRPr xmlns:a="http://schemas.openxmlformats.org/drawingml/2006/main" lang="en-US" dirty="0"/>
          </a:p>
        </p:txBody>
      </p:sp>
      <p:pic>
        <p:nvPicPr>
          <p:cNvPr id="3" name="Picture 2">
            <a:extLst>
              <a:ext uri="{FF2B5EF4-FFF2-40B4-BE49-F238E27FC236}">
                <a16:creationId xmlns:a16="http://schemas.microsoft.com/office/drawing/2014/main" id="{109E4AE1-0EE4-4769-A145-0666FE9F0E34}"/>
              </a:ext>
            </a:extLst>
          </p:cNvPr>
          <p:cNvPicPr>
            <a:picLocks noChangeAspect="1"/>
          </p:cNvPicPr>
          <p:nvPr/>
        </p:nvPicPr>
        <p:blipFill>
          <a:blip r:embed="rId2"/>
          <a:stretch>
            <a:fillRect/>
          </a:stretch>
        </p:blipFill>
        <p:spPr>
          <a:xfrm>
            <a:off x="8492343" y="1835937"/>
            <a:ext cx="3482186" cy="1182629"/>
          </a:xfrm>
          <a:prstGeom prst="rect">
            <a:avLst/>
          </a:prstGeom>
        </p:spPr>
      </p:pic>
      <p:pic>
        <p:nvPicPr>
          <p:cNvPr id="7" name="Picture 6">
            <a:extLst>
              <a:ext uri="{FF2B5EF4-FFF2-40B4-BE49-F238E27FC236}">
                <a16:creationId xmlns:a16="http://schemas.microsoft.com/office/drawing/2014/main" id="{E520EE00-2A11-41A5-ABDC-4BCACC6135DA}"/>
              </a:ext>
            </a:extLst>
          </p:cNvPr>
          <p:cNvPicPr>
            <a:picLocks noChangeAspect="1"/>
          </p:cNvPicPr>
          <p:nvPr/>
        </p:nvPicPr>
        <p:blipFill>
          <a:blip r:embed="rId3"/>
          <a:stretch>
            <a:fillRect/>
          </a:stretch>
        </p:blipFill>
        <p:spPr>
          <a:xfrm>
            <a:off x="20320" y="1665882"/>
            <a:ext cx="8185542" cy="4298038"/>
          </a:xfrm>
          <a:prstGeom prst="rect">
            <a:avLst/>
          </a:prstGeom>
        </p:spPr>
      </p:pic>
      <p:grpSp>
        <p:nvGrpSpPr>
          <p:cNvPr id="14" name="Group 13">
            <a:extLst>
              <a:ext uri="{FF2B5EF4-FFF2-40B4-BE49-F238E27FC236}">
                <a16:creationId xmlns:a16="http://schemas.microsoft.com/office/drawing/2014/main" id="{49A99CAA-5D75-4EE6-A43C-097EDCDE11B7}"/>
              </a:ext>
            </a:extLst>
          </p:cNvPr>
          <p:cNvGrpSpPr/>
          <p:nvPr/>
        </p:nvGrpSpPr>
        <p:grpSpPr>
          <a:xfrm>
            <a:off x="8100151" y="3940333"/>
            <a:ext cx="3915018" cy="2503570"/>
            <a:chOff x="8205862" y="2143050"/>
            <a:chExt cx="3915018" cy="2503570"/>
          </a:xfrm>
        </p:grpSpPr>
        <p:pic>
          <p:nvPicPr>
            <p:cNvPr id="12" name="Picture 11">
              <a:extLst>
                <a:ext uri="{FF2B5EF4-FFF2-40B4-BE49-F238E27FC236}">
                  <a16:creationId xmlns:a16="http://schemas.microsoft.com/office/drawing/2014/main" id="{3442F0AA-AAAA-4781-8C12-2438DE9A537C}"/>
                </a:ext>
              </a:extLst>
            </p:cNvPr>
            <p:cNvPicPr>
              <a:picLocks noChangeAspect="1"/>
            </p:cNvPicPr>
            <p:nvPr/>
          </p:nvPicPr>
          <p:blipFill>
            <a:blip r:embed="rId4"/>
            <a:stretch>
              <a:fillRect/>
            </a:stretch>
          </p:blipFill>
          <p:spPr>
            <a:xfrm>
              <a:off x="8205862" y="2143050"/>
              <a:ext cx="3874378" cy="2503570"/>
            </a:xfrm>
            <a:prstGeom prst="rect">
              <a:avLst/>
            </a:prstGeom>
          </p:spPr>
        </p:pic>
        <p:sp>
          <p:nvSpPr>
            <p:cNvPr id="13" name="Rectangle 12">
              <a:extLst>
                <a:ext uri="{FF2B5EF4-FFF2-40B4-BE49-F238E27FC236}">
                  <a16:creationId xmlns:a16="http://schemas.microsoft.com/office/drawing/2014/main" id="{D06EFBED-0A83-4018-81A9-CD33C84E37EB}"/>
                </a:ext>
              </a:extLst>
            </p:cNvPr>
            <p:cNvSpPr/>
            <p:nvPr/>
          </p:nvSpPr>
          <p:spPr>
            <a:xfrm>
              <a:off x="9966960" y="2928079"/>
              <a:ext cx="2153920" cy="500921"/>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91944534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8C2805-FFB8-4969-816A-38F8B7EBC1B0}"/>
              </a:ext>
            </a:extLst>
          </p:cNvPr>
          <p:cNvSpPr>
            <a:spLocks noGrp="1"/>
          </p:cNvSpPr>
          <p:nvPr>
            <p:ph type="title"/>
          </p:nvPr>
        </p:nvSpPr>
        <p:spPr>
          <a:xfrm>
            <a:off x="275516" y="687426"/>
            <a:ext cx="7449587" cy="575433"/>
          </a:xfrm>
        </p:spPr>
        <p:txBody>
          <a:bodyPr>
            <a:normAutofit fontScale="90000"/>
          </a:bodyPr>
          <a:lstStyle/>
          <a:p>
            <a:r xmlns:a="http://schemas.openxmlformats.org/drawingml/2006/main">
              <a:rPr lang="vi" b="1" dirty="0"/>
              <a:t>Làm việc với </a:t>
            </a:r>
            <a:r xmlns:a="http://schemas.openxmlformats.org/drawingml/2006/main">
              <a:rPr lang="vi" b="1" dirty="0"/>
              <a:t>lớp </a:t>
            </a:r>
            <a:endParaRPr xmlns:a="http://schemas.openxmlformats.org/drawingml/2006/main" lang="en-US" dirty="0"/>
            <a:r xmlns:a="http://schemas.openxmlformats.org/drawingml/2006/main">
              <a:rPr lang="vi" b="1" dirty="0" err="1"/>
              <a:t>FileInfo</a:t>
            </a:r>
          </a:p>
        </p:txBody>
      </p:sp>
      <p:sp>
        <p:nvSpPr>
          <p:cNvPr id="4" name="Date Placeholder 3">
            <a:extLst>
              <a:ext uri="{FF2B5EF4-FFF2-40B4-BE49-F238E27FC236}">
                <a16:creationId xmlns:a16="http://schemas.microsoft.com/office/drawing/2014/main" id="{7BB2069F-8396-413B-8F66-6A5CE930D683}"/>
              </a:ext>
            </a:extLst>
          </p:cNvPr>
          <p:cNvSpPr>
            <a:spLocks noGrp="1"/>
          </p:cNvSpPr>
          <p:nvPr>
            <p:ph type="dt" sz="half" idx="10"/>
          </p:nvPr>
        </p:nvSpPr>
        <p:spPr/>
        <p:txBody>
          <a:bodyPr/>
          <a:lstStyle/>
          <a:p>
            <a:fld id="{5DCBE059-FAD7-45D8-8659-E6542D1E092D}" type="datetime1">
              <a:rPr lang="en-US" smtClean="0"/>
              <a:t>4/8/2024</a:t>
            </a:fld>
            <a:endParaRPr lang="en-US" dirty="0"/>
          </a:p>
        </p:txBody>
      </p:sp>
      <p:sp>
        <p:nvSpPr>
          <p:cNvPr id="5" name="Slide Number Placeholder 4">
            <a:extLst>
              <a:ext uri="{FF2B5EF4-FFF2-40B4-BE49-F238E27FC236}">
                <a16:creationId xmlns:a16="http://schemas.microsoft.com/office/drawing/2014/main" id="{FAD0AA2C-0FC5-4C7C-86AB-765F90A881B6}"/>
              </a:ext>
            </a:extLst>
          </p:cNvPr>
          <p:cNvSpPr>
            <a:spLocks noGrp="1"/>
          </p:cNvSpPr>
          <p:nvPr>
            <p:ph type="sldNum" sz="quarter" idx="12"/>
          </p:nvPr>
        </p:nvSpPr>
        <p:spPr/>
        <p:txBody>
          <a:bodyPr/>
          <a:lstStyle/>
          <a:p>
            <a:fld id="{CC0149FD-98BB-4821-915B-09C9BFE4B727}" type="slidenum">
              <a:rPr lang="en-US" smtClean="0"/>
              <a:pPr/>
              <a:t>18</a:t>
            </a:fld>
            <a:endParaRPr lang="en-US" dirty="0"/>
          </a:p>
        </p:txBody>
      </p:sp>
      <p:sp>
        <p:nvSpPr>
          <p:cNvPr id="7" name="TextBox 6">
            <a:extLst>
              <a:ext uri="{FF2B5EF4-FFF2-40B4-BE49-F238E27FC236}">
                <a16:creationId xmlns:a16="http://schemas.microsoft.com/office/drawing/2014/main" id="{6786E8FE-C5E5-4DE4-97E2-9EF45451F77E}"/>
              </a:ext>
            </a:extLst>
          </p:cNvPr>
          <p:cNvSpPr txBox="1"/>
          <p:nvPr/>
        </p:nvSpPr>
        <p:spPr>
          <a:xfrm>
            <a:off x="0" y="1291131"/>
            <a:ext cx="12192000" cy="2495811"/>
          </a:xfrm>
          <a:prstGeom prst="rect">
            <a:avLst/>
          </a:prstGeom>
          <a:noFill/>
        </p:spPr>
        <p:txBody>
          <a:bodyPr wrap="square">
            <a:spAutoFit/>
          </a:bodyPr>
          <a:lstStyle/>
          <a:p>
            <a:pPr xmlns:a="http://schemas.openxmlformats.org/drawingml/2006/main" marL="342900" indent="-342900" algn="just">
              <a:lnSpc>
                <a:spcPct val="150000"/>
              </a:lnSpc>
              <a:spcBef>
                <a:spcPts val="300"/>
              </a:spcBef>
              <a:spcAft>
                <a:spcPts val="300"/>
              </a:spcAft>
              <a:buClr>
                <a:srgbClr val="973735"/>
              </a:buClr>
              <a:buSzPct val="50000"/>
              <a:buFont typeface="Wingdings" pitchFamily="2" charset="2"/>
              <a:buChar char="u"/>
              <a:tabLst>
                <a:tab pos="241300" algn="l"/>
              </a:tabLst>
              <a:defRPr/>
            </a:pPr>
            <a:r xmlns:a="http://schemas.openxmlformats.org/drawingml/2006/main">
              <a:rPr lang="vi" sz="2600">
                <a:latin typeface="+mj-lt"/>
              </a:rPr>
              <a:t>Lớp FileInfo cung cấp chức năng tương tự như lớp </a:t>
            </a:r>
            <a:r xmlns:a="http://schemas.openxmlformats.org/drawingml/2006/main">
              <a:rPr lang="vi" sz="2600" b="1">
                <a:latin typeface="+mj-lt"/>
              </a:rPr>
              <a:t>File tĩnh </a:t>
            </a:r>
            <a:r xmlns:a="http://schemas.openxmlformats.org/drawingml/2006/main">
              <a:rPr lang="vi" sz="2600">
                <a:latin typeface="+mj-lt"/>
              </a:rPr>
              <a:t>nhưng chúng ta có nhiều quyền kiểm soát hơn đối với các hoạt động đọc/ghi trên tệp bằng cách viết mã thủ công để đọc hoặc ghi byte từ tệp</a:t>
            </a:r>
          </a:p>
          <a:p>
            <a:pPr xmlns:a="http://schemas.openxmlformats.org/drawingml/2006/main" marL="342900" indent="-342900" algn="just">
              <a:lnSpc>
                <a:spcPct val="150000"/>
              </a:lnSpc>
              <a:spcBef>
                <a:spcPts val="300"/>
              </a:spcBef>
              <a:spcAft>
                <a:spcPts val="300"/>
              </a:spcAft>
              <a:buClr>
                <a:srgbClr val="973735"/>
              </a:buClr>
              <a:buSzPct val="50000"/>
              <a:buFont typeface="Wingdings" pitchFamily="2" charset="2"/>
              <a:buChar char="u"/>
              <a:tabLst>
                <a:tab pos="241300" algn="l"/>
              </a:tabLst>
              <a:defRPr/>
            </a:pPr>
            <a:r xmlns:a="http://schemas.openxmlformats.org/drawingml/2006/main">
              <a:rPr lang="vi" sz="2600">
                <a:latin typeface="+mj-lt"/>
              </a:rPr>
              <a:t>Các thuộc tính và phương thức quan trọng của lớp </a:t>
            </a:r>
            <a:r xmlns:a="http://schemas.openxmlformats.org/drawingml/2006/main">
              <a:rPr lang="vi" sz="2600" b="1">
                <a:latin typeface="+mj-lt"/>
              </a:rPr>
              <a:t>FileInfo </a:t>
            </a:r>
            <a:r xmlns:a="http://schemas.openxmlformats.org/drawingml/2006/main">
              <a:rPr lang="vi" sz="2600">
                <a:latin typeface="+mj-lt"/>
              </a:rPr>
              <a:t>:</a:t>
            </a:r>
            <a:endParaRPr xmlns:a="http://schemas.openxmlformats.org/drawingml/2006/main" lang="en-US" sz="2600" dirty="0">
              <a:latin typeface="+mj-lt"/>
            </a:endParaRPr>
          </a:p>
        </p:txBody>
      </p:sp>
      <p:graphicFrame>
        <p:nvGraphicFramePr>
          <p:cNvPr id="6" name="Table 5">
            <a:extLst>
              <a:ext uri="{FF2B5EF4-FFF2-40B4-BE49-F238E27FC236}">
                <a16:creationId xmlns:a16="http://schemas.microsoft.com/office/drawing/2014/main" id="{AA8F4965-B4E1-4A57-A2BD-9C6E58BD9760}"/>
              </a:ext>
            </a:extLst>
          </p:cNvPr>
          <p:cNvGraphicFramePr>
            <a:graphicFrameLocks noGrp="1"/>
          </p:cNvGraphicFramePr>
          <p:nvPr>
            <p:extLst>
              <p:ext uri="{D42A27DB-BD31-4B8C-83A1-F6EECF244321}">
                <p14:modId xmlns:p14="http://schemas.microsoft.com/office/powerpoint/2010/main" val="2687896566"/>
              </p:ext>
            </p:extLst>
          </p:nvPr>
        </p:nvGraphicFramePr>
        <p:xfrm>
          <a:off x="275516" y="3812343"/>
          <a:ext cx="11709655" cy="2622648"/>
        </p:xfrm>
        <a:graphic>
          <a:graphicData uri="http://schemas.openxmlformats.org/drawingml/2006/table">
            <a:tbl>
              <a:tblPr firstRow="1" bandRow="1">
                <a:tableStyleId>{5C22544A-7EE6-4342-B048-85BDC9FD1C3A}</a:tableStyleId>
              </a:tblPr>
              <a:tblGrid>
                <a:gridCol w="3064209">
                  <a:extLst>
                    <a:ext uri="{9D8B030D-6E8A-4147-A177-3AD203B41FA5}">
                      <a16:colId xmlns:a16="http://schemas.microsoft.com/office/drawing/2014/main" val="20000"/>
                    </a:ext>
                  </a:extLst>
                </a:gridCol>
                <a:gridCol w="8645446">
                  <a:extLst>
                    <a:ext uri="{9D8B030D-6E8A-4147-A177-3AD203B41FA5}">
                      <a16:colId xmlns:a16="http://schemas.microsoft.com/office/drawing/2014/main" val="20001"/>
                    </a:ext>
                  </a:extLst>
                </a:gridCol>
              </a:tblGrid>
              <a:tr h="567342">
                <a:tc>
                  <a:txBody>
                    <a:bodyPr/>
                    <a:lstStyle/>
                    <a:p>
                      <a:r xmlns:a="http://schemas.openxmlformats.org/drawingml/2006/main">
                        <a:rPr lang="vi" sz="2000"/>
                        <a:t>Tên tài sản</a:t>
                      </a:r>
                      <a:endParaRPr xmlns:a="http://schemas.openxmlformats.org/drawingml/2006/main" lang="en-US" sz="2000" dirty="0"/>
                    </a:p>
                  </a:txBody>
                  <a:tcPr/>
                </a:tc>
                <a:tc>
                  <a:txBody>
                    <a:bodyPr/>
                    <a:lstStyle/>
                    <a:p>
                      <a:r xmlns:a="http://schemas.openxmlformats.org/drawingml/2006/main">
                        <a:rPr lang="vi" sz="2000" dirty="0"/>
                        <a:t>Sự miêu tả</a:t>
                      </a:r>
                    </a:p>
                  </a:txBody>
                  <a:tcPr/>
                </a:tc>
                <a:extLst>
                  <a:ext uri="{0D108BD9-81ED-4DB2-BD59-A6C34878D82A}">
                    <a16:rowId xmlns:a16="http://schemas.microsoft.com/office/drawing/2014/main" val="10000"/>
                  </a:ext>
                </a:extLst>
              </a:tr>
              <a:tr h="690155">
                <a:tc>
                  <a:txBody>
                    <a:bodyPr/>
                    <a:lstStyle/>
                    <a:p>
                      <a:pPr xmlns:a="http://schemas.openxmlformats.org/drawingml/2006/main" fontAlgn="t"/>
                      <a:r xmlns:a="http://schemas.openxmlformats.org/drawingml/2006/main">
                        <a:rPr lang="vi" sz="2000">
                          <a:solidFill>
                            <a:srgbClr val="414141"/>
                          </a:solidFill>
                          <a:effectLst/>
                        </a:rPr>
                        <a:t>Danh mục</a:t>
                      </a:r>
                    </a:p>
                  </a:txBody>
                  <a:tcPr/>
                </a:tc>
                <a:tc>
                  <a:txBody>
                    <a:bodyPr/>
                    <a:lstStyle/>
                    <a:p>
                      <a:pPr xmlns:a="http://schemas.openxmlformats.org/drawingml/2006/main" fontAlgn="t"/>
                      <a:r xmlns:a="http://schemas.openxmlformats.org/drawingml/2006/main">
                        <a:rPr lang="vi" sz="2000">
                          <a:solidFill>
                            <a:srgbClr val="414141"/>
                          </a:solidFill>
                          <a:effectLst/>
                        </a:rPr>
                        <a:t>Lấy một thể hiện của thư mục mẹ</a:t>
                      </a:r>
                    </a:p>
                  </a:txBody>
                  <a:tcPr/>
                </a:tc>
                <a:extLst>
                  <a:ext uri="{0D108BD9-81ED-4DB2-BD59-A6C34878D82A}">
                    <a16:rowId xmlns:a16="http://schemas.microsoft.com/office/drawing/2014/main" val="10004"/>
                  </a:ext>
                </a:extLst>
              </a:tr>
              <a:tr h="677732">
                <a:tc>
                  <a:txBody>
                    <a:bodyPr/>
                    <a:lstStyle/>
                    <a:p>
                      <a:pPr xmlns:a="http://schemas.openxmlformats.org/drawingml/2006/main" fontAlgn="t"/>
                      <a:r xmlns:a="http://schemas.openxmlformats.org/drawingml/2006/main">
                        <a:rPr lang="vi" sz="2000">
                          <a:solidFill>
                            <a:srgbClr val="414141"/>
                          </a:solidFill>
                          <a:effectLst/>
                        </a:rPr>
                        <a:t>Tên thư mục</a:t>
                      </a:r>
                    </a:p>
                  </a:txBody>
                  <a:tcPr/>
                </a:tc>
                <a:tc>
                  <a:txBody>
                    <a:bodyPr/>
                    <a:lstStyle/>
                    <a:p>
                      <a:pPr xmlns:a="http://schemas.openxmlformats.org/drawingml/2006/main" fontAlgn="t"/>
                      <a:r xmlns:a="http://schemas.openxmlformats.org/drawingml/2006/main">
                        <a:rPr lang="vi" sz="2000">
                          <a:solidFill>
                            <a:srgbClr val="414141"/>
                          </a:solidFill>
                          <a:effectLst/>
                        </a:rPr>
                        <a:t>Nhận một chuỗi đại diện cho đường dẫn đầy đủ của thư mục</a:t>
                      </a:r>
                    </a:p>
                  </a:txBody>
                  <a:tcPr/>
                </a:tc>
                <a:extLst>
                  <a:ext uri="{0D108BD9-81ED-4DB2-BD59-A6C34878D82A}">
                    <a16:rowId xmlns:a16="http://schemas.microsoft.com/office/drawing/2014/main" val="10005"/>
                  </a:ext>
                </a:extLst>
              </a:tr>
              <a:tr h="687419">
                <a:tc>
                  <a:txBody>
                    <a:bodyPr/>
                    <a:lstStyle/>
                    <a:p>
                      <a:pPr xmlns:a="http://schemas.openxmlformats.org/drawingml/2006/main" fontAlgn="t"/>
                      <a:r xmlns:a="http://schemas.openxmlformats.org/drawingml/2006/main">
                        <a:rPr lang="vi" sz="2000">
                          <a:solidFill>
                            <a:srgbClr val="414141"/>
                          </a:solidFill>
                          <a:effectLst/>
                        </a:rPr>
                        <a:t>tồn tại</a:t>
                      </a:r>
                    </a:p>
                  </a:txBody>
                  <a:tcPr/>
                </a:tc>
                <a:tc>
                  <a:txBody>
                    <a:bodyPr/>
                    <a:lstStyle/>
                    <a:p>
                      <a:pPr xmlns:a="http://schemas.openxmlformats.org/drawingml/2006/main" fontAlgn="t"/>
                      <a:r xmlns:a="http://schemas.openxmlformats.org/drawingml/2006/main">
                        <a:rPr lang="vi" sz="2000">
                          <a:solidFill>
                            <a:srgbClr val="414141"/>
                          </a:solidFill>
                          <a:effectLst/>
                        </a:rPr>
                        <a:t>Nhận một giá trị cho biết một tập tin có tồn tại hay không</a:t>
                      </a:r>
                    </a:p>
                  </a:txBody>
                  <a:tcPr/>
                </a:tc>
                <a:extLst>
                  <a:ext uri="{0D108BD9-81ED-4DB2-BD59-A6C34878D82A}">
                    <a16:rowId xmlns:a16="http://schemas.microsoft.com/office/drawing/2014/main" val="4131640326"/>
                  </a:ext>
                </a:extLst>
              </a:tr>
            </a:tbl>
          </a:graphicData>
        </a:graphic>
      </p:graphicFrame>
    </p:spTree>
    <p:extLst>
      <p:ext uri="{BB962C8B-B14F-4D97-AF65-F5344CB8AC3E}">
        <p14:creationId xmlns:p14="http://schemas.microsoft.com/office/powerpoint/2010/main" val="280805332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BB2069F-8396-413B-8F66-6A5CE930D683}"/>
              </a:ext>
            </a:extLst>
          </p:cNvPr>
          <p:cNvSpPr>
            <a:spLocks noGrp="1"/>
          </p:cNvSpPr>
          <p:nvPr>
            <p:ph type="dt" sz="half" idx="10"/>
          </p:nvPr>
        </p:nvSpPr>
        <p:spPr/>
        <p:txBody>
          <a:bodyPr/>
          <a:lstStyle/>
          <a:p>
            <a:fld id="{5DCBE059-FAD7-45D8-8659-E6542D1E092D}" type="datetime1">
              <a:rPr lang="en-US" smtClean="0"/>
              <a:t>4/8/2024</a:t>
            </a:fld>
            <a:endParaRPr lang="en-US" dirty="0"/>
          </a:p>
        </p:txBody>
      </p:sp>
      <p:sp>
        <p:nvSpPr>
          <p:cNvPr id="5" name="Slide Number Placeholder 4">
            <a:extLst>
              <a:ext uri="{FF2B5EF4-FFF2-40B4-BE49-F238E27FC236}">
                <a16:creationId xmlns:a16="http://schemas.microsoft.com/office/drawing/2014/main" id="{FAD0AA2C-0FC5-4C7C-86AB-765F90A881B6}"/>
              </a:ext>
            </a:extLst>
          </p:cNvPr>
          <p:cNvSpPr>
            <a:spLocks noGrp="1"/>
          </p:cNvSpPr>
          <p:nvPr>
            <p:ph type="sldNum" sz="quarter" idx="12"/>
          </p:nvPr>
        </p:nvSpPr>
        <p:spPr/>
        <p:txBody>
          <a:bodyPr/>
          <a:lstStyle/>
          <a:p>
            <a:fld id="{CC0149FD-98BB-4821-915B-09C9BFE4B727}" type="slidenum">
              <a:rPr lang="en-US" smtClean="0"/>
              <a:pPr/>
              <a:t>19</a:t>
            </a:fld>
            <a:endParaRPr lang="en-US" dirty="0"/>
          </a:p>
        </p:txBody>
      </p:sp>
      <p:sp>
        <p:nvSpPr>
          <p:cNvPr id="8" name="Title 1">
            <a:extLst>
              <a:ext uri="{FF2B5EF4-FFF2-40B4-BE49-F238E27FC236}">
                <a16:creationId xmlns:a16="http://schemas.microsoft.com/office/drawing/2014/main" id="{4835628C-FA03-42E3-9D4A-493A72251D0A}"/>
              </a:ext>
            </a:extLst>
          </p:cNvPr>
          <p:cNvSpPr>
            <a:spLocks noGrp="1"/>
          </p:cNvSpPr>
          <p:nvPr>
            <p:ph type="title"/>
          </p:nvPr>
        </p:nvSpPr>
        <p:spPr>
          <a:xfrm>
            <a:off x="275516" y="687426"/>
            <a:ext cx="7449587" cy="575433"/>
          </a:xfrm>
        </p:spPr>
        <p:txBody>
          <a:bodyPr>
            <a:normAutofit fontScale="90000"/>
          </a:bodyPr>
          <a:lstStyle/>
          <a:p>
            <a:r xmlns:a="http://schemas.openxmlformats.org/drawingml/2006/main">
              <a:rPr lang="vi" b="1"/>
              <a:t>Làm việc với lớp FileInfo</a:t>
            </a:r>
            <a:endParaRPr xmlns:a="http://schemas.openxmlformats.org/drawingml/2006/main" lang="en-US" dirty="0"/>
          </a:p>
        </p:txBody>
      </p:sp>
      <p:graphicFrame>
        <p:nvGraphicFramePr>
          <p:cNvPr id="9" name="Table 8">
            <a:extLst>
              <a:ext uri="{FF2B5EF4-FFF2-40B4-BE49-F238E27FC236}">
                <a16:creationId xmlns:a16="http://schemas.microsoft.com/office/drawing/2014/main" id="{FCC3B173-14D9-4590-B1EB-4E02A2982E17}"/>
              </a:ext>
            </a:extLst>
          </p:cNvPr>
          <p:cNvGraphicFramePr>
            <a:graphicFrameLocks noGrp="1"/>
          </p:cNvGraphicFramePr>
          <p:nvPr>
            <p:extLst>
              <p:ext uri="{D42A27DB-BD31-4B8C-83A1-F6EECF244321}">
                <p14:modId xmlns:p14="http://schemas.microsoft.com/office/powerpoint/2010/main" val="2207233172"/>
              </p:ext>
            </p:extLst>
          </p:nvPr>
        </p:nvGraphicFramePr>
        <p:xfrm>
          <a:off x="211567" y="1673564"/>
          <a:ext cx="11768866" cy="4666276"/>
        </p:xfrm>
        <a:graphic>
          <a:graphicData uri="http://schemas.openxmlformats.org/drawingml/2006/table">
            <a:tbl>
              <a:tblPr firstRow="1" bandRow="1">
                <a:tableStyleId>{5C22544A-7EE6-4342-B048-85BDC9FD1C3A}</a:tableStyleId>
              </a:tblPr>
              <a:tblGrid>
                <a:gridCol w="2122842">
                  <a:extLst>
                    <a:ext uri="{9D8B030D-6E8A-4147-A177-3AD203B41FA5}">
                      <a16:colId xmlns:a16="http://schemas.microsoft.com/office/drawing/2014/main" val="20000"/>
                    </a:ext>
                  </a:extLst>
                </a:gridCol>
                <a:gridCol w="9646024">
                  <a:extLst>
                    <a:ext uri="{9D8B030D-6E8A-4147-A177-3AD203B41FA5}">
                      <a16:colId xmlns:a16="http://schemas.microsoft.com/office/drawing/2014/main" val="20001"/>
                    </a:ext>
                  </a:extLst>
                </a:gridCol>
              </a:tblGrid>
              <a:tr h="453117">
                <a:tc>
                  <a:txBody>
                    <a:bodyPr/>
                    <a:lstStyle/>
                    <a:p>
                      <a:pPr xmlns:a="http://schemas.openxmlformats.org/drawingml/2006/main">
                        <a:spcBef>
                          <a:spcPts val="600"/>
                        </a:spcBef>
                        <a:spcAft>
                          <a:spcPts val="600"/>
                        </a:spcAft>
                      </a:pPr>
                      <a:r xmlns:a="http://schemas.openxmlformats.org/drawingml/2006/main">
                        <a:rPr lang="vi" sz="2000"/>
                        <a:t>Tên tài sản</a:t>
                      </a:r>
                      <a:endParaRPr xmlns:a="http://schemas.openxmlformats.org/drawingml/2006/main" lang="en-US" sz="2000" dirty="0"/>
                    </a:p>
                  </a:txBody>
                  <a:tcPr/>
                </a:tc>
                <a:tc>
                  <a:txBody>
                    <a:bodyPr/>
                    <a:lstStyle/>
                    <a:p>
                      <a:pPr xmlns:a="http://schemas.openxmlformats.org/drawingml/2006/main">
                        <a:spcBef>
                          <a:spcPts val="600"/>
                        </a:spcBef>
                        <a:spcAft>
                          <a:spcPts val="600"/>
                        </a:spcAft>
                      </a:pPr>
                      <a:r xmlns:a="http://schemas.openxmlformats.org/drawingml/2006/main">
                        <a:rPr lang="vi" sz="2000" dirty="0"/>
                        <a:t>Sự miêu tả</a:t>
                      </a:r>
                    </a:p>
                  </a:txBody>
                  <a:tcPr/>
                </a:tc>
                <a:extLst>
                  <a:ext uri="{0D108BD9-81ED-4DB2-BD59-A6C34878D82A}">
                    <a16:rowId xmlns:a16="http://schemas.microsoft.com/office/drawing/2014/main" val="10000"/>
                  </a:ext>
                </a:extLst>
              </a:tr>
              <a:tr h="591911">
                <a:tc>
                  <a:txBody>
                    <a:bodyPr/>
                    <a:lstStyle/>
                    <a:p>
                      <a:pPr xmlns:a="http://schemas.openxmlformats.org/drawingml/2006/main" fontAlgn="t"/>
                      <a:r xmlns:a="http://schemas.openxmlformats.org/drawingml/2006/main">
                        <a:rPr lang="vi" sz="2000">
                          <a:solidFill>
                            <a:srgbClr val="414141"/>
                          </a:solidFill>
                          <a:effectLst/>
                        </a:rPr>
                        <a:t>Sự mở rộng</a:t>
                      </a:r>
                    </a:p>
                  </a:txBody>
                  <a:tcPr/>
                </a:tc>
                <a:tc>
                  <a:txBody>
                    <a:bodyPr/>
                    <a:lstStyle/>
                    <a:p>
                      <a:pPr xmlns:a="http://schemas.openxmlformats.org/drawingml/2006/main" fontAlgn="t"/>
                      <a:r xmlns:a="http://schemas.openxmlformats.org/drawingml/2006/main">
                        <a:rPr lang="vi" sz="2000">
                          <a:solidFill>
                            <a:srgbClr val="414141"/>
                          </a:solidFill>
                          <a:effectLst/>
                        </a:rPr>
                        <a:t>Lấy chuỗi đại diện cho phần mở rộng của tập tin</a:t>
                      </a:r>
                    </a:p>
                  </a:txBody>
                  <a:tcPr/>
                </a:tc>
                <a:extLst>
                  <a:ext uri="{0D108BD9-81ED-4DB2-BD59-A6C34878D82A}">
                    <a16:rowId xmlns:a16="http://schemas.microsoft.com/office/drawing/2014/main" val="10001"/>
                  </a:ext>
                </a:extLst>
              </a:tr>
              <a:tr h="598715">
                <a:tc>
                  <a:txBody>
                    <a:bodyPr/>
                    <a:lstStyle/>
                    <a:p>
                      <a:pPr xmlns:a="http://schemas.openxmlformats.org/drawingml/2006/main" fontAlgn="t"/>
                      <a:r xmlns:a="http://schemas.openxmlformats.org/drawingml/2006/main">
                        <a:rPr lang="vi" sz="2000">
                          <a:solidFill>
                            <a:srgbClr val="414141"/>
                          </a:solidFill>
                          <a:effectLst/>
                        </a:rPr>
                        <a:t>Họ và tên</a:t>
                      </a:r>
                    </a:p>
                  </a:txBody>
                  <a:tcPr/>
                </a:tc>
                <a:tc>
                  <a:txBody>
                    <a:bodyPr/>
                    <a:lstStyle/>
                    <a:p>
                      <a:pPr xmlns:a="http://schemas.openxmlformats.org/drawingml/2006/main" fontAlgn="t"/>
                      <a:r xmlns:a="http://schemas.openxmlformats.org/drawingml/2006/main">
                        <a:rPr lang="vi" sz="2000">
                          <a:solidFill>
                            <a:srgbClr val="414141"/>
                          </a:solidFill>
                          <a:effectLst/>
                        </a:rPr>
                        <a:t>Lấy đường dẫn đầy đủ của thư mục hoặc tập tin</a:t>
                      </a:r>
                    </a:p>
                  </a:txBody>
                  <a:tcPr/>
                </a:tc>
                <a:extLst>
                  <a:ext uri="{0D108BD9-81ED-4DB2-BD59-A6C34878D82A}">
                    <a16:rowId xmlns:a16="http://schemas.microsoft.com/office/drawing/2014/main" val="10002"/>
                  </a:ext>
                </a:extLst>
              </a:tr>
              <a:tr h="614613">
                <a:tc>
                  <a:txBody>
                    <a:bodyPr/>
                    <a:lstStyle/>
                    <a:p>
                      <a:pPr xmlns:a="http://schemas.openxmlformats.org/drawingml/2006/main" fontAlgn="t"/>
                      <a:r xmlns:a="http://schemas.openxmlformats.org/drawingml/2006/main">
                        <a:rPr lang="vi" sz="2000">
                          <a:solidFill>
                            <a:srgbClr val="414141"/>
                          </a:solidFill>
                          <a:effectLst/>
                        </a:rPr>
                        <a:t>Chỉ đọc</a:t>
                      </a:r>
                    </a:p>
                  </a:txBody>
                  <a:tcPr/>
                </a:tc>
                <a:tc>
                  <a:txBody>
                    <a:bodyPr/>
                    <a:lstStyle/>
                    <a:p>
                      <a:pPr xmlns:a="http://schemas.openxmlformats.org/drawingml/2006/main" fontAlgn="t"/>
                      <a:r xmlns:a="http://schemas.openxmlformats.org/drawingml/2006/main">
                        <a:rPr lang="vi" sz="2000">
                          <a:solidFill>
                            <a:srgbClr val="414141"/>
                          </a:solidFill>
                          <a:effectLst/>
                        </a:rPr>
                        <a:t>Nhận hoặc đặt giá trị xác định xem tệp hiện tại có ở chế độ chỉ đọc hay không</a:t>
                      </a:r>
                    </a:p>
                  </a:txBody>
                  <a:tcPr/>
                </a:tc>
                <a:extLst>
                  <a:ext uri="{0D108BD9-81ED-4DB2-BD59-A6C34878D82A}">
                    <a16:rowId xmlns:a16="http://schemas.microsoft.com/office/drawing/2014/main" val="10003"/>
                  </a:ext>
                </a:extLst>
              </a:tr>
              <a:tr h="722332">
                <a:tc>
                  <a:txBody>
                    <a:bodyPr/>
                    <a:lstStyle/>
                    <a:p>
                      <a:pPr xmlns:a="http://schemas.openxmlformats.org/drawingml/2006/main" fontAlgn="t"/>
                      <a:r xmlns:a="http://schemas.openxmlformats.org/drawingml/2006/main">
                        <a:rPr lang="vi" sz="2000">
                          <a:solidFill>
                            <a:srgbClr val="414141"/>
                          </a:solidFill>
                          <a:effectLst/>
                        </a:rPr>
                        <a:t>Thời gian truy cập lần cuối</a:t>
                      </a:r>
                    </a:p>
                  </a:txBody>
                  <a:tcPr/>
                </a:tc>
                <a:tc>
                  <a:txBody>
                    <a:bodyPr/>
                    <a:lstStyle/>
                    <a:p>
                      <a:pPr xmlns:a="http://schemas.openxmlformats.org/drawingml/2006/main" fontAlgn="t"/>
                      <a:r xmlns:a="http://schemas.openxmlformats.org/drawingml/2006/main">
                        <a:rPr lang="vi" sz="2000">
                          <a:solidFill>
                            <a:srgbClr val="414141"/>
                          </a:solidFill>
                          <a:effectLst/>
                        </a:rPr>
                        <a:t>Lấy hoặc đặt thời gian truy cập lần cuối vào tệp hoặc thư mục hiện tại</a:t>
                      </a:r>
                    </a:p>
                  </a:txBody>
                  <a:tcPr/>
                </a:tc>
                <a:extLst>
                  <a:ext uri="{0D108BD9-81ED-4DB2-BD59-A6C34878D82A}">
                    <a16:rowId xmlns:a16="http://schemas.microsoft.com/office/drawing/2014/main" val="10004"/>
                  </a:ext>
                </a:extLst>
              </a:tr>
              <a:tr h="609600">
                <a:tc>
                  <a:txBody>
                    <a:bodyPr/>
                    <a:lstStyle/>
                    <a:p>
                      <a:pPr xmlns:a="http://schemas.openxmlformats.org/drawingml/2006/main" fontAlgn="t"/>
                      <a:r xmlns:a="http://schemas.openxmlformats.org/drawingml/2006/main">
                        <a:rPr lang="vi" sz="2000">
                          <a:solidFill>
                            <a:srgbClr val="414141"/>
                          </a:solidFill>
                          <a:effectLst/>
                        </a:rPr>
                        <a:t>Thời gian viết cuối cùng</a:t>
                      </a:r>
                    </a:p>
                  </a:txBody>
                  <a:tcPr/>
                </a:tc>
                <a:tc>
                  <a:txBody>
                    <a:bodyPr/>
                    <a:lstStyle/>
                    <a:p>
                      <a:pPr xmlns:a="http://schemas.openxmlformats.org/drawingml/2006/main" fontAlgn="t"/>
                      <a:r xmlns:a="http://schemas.openxmlformats.org/drawingml/2006/main">
                        <a:rPr lang="vi" sz="2000">
                          <a:solidFill>
                            <a:srgbClr val="414141"/>
                          </a:solidFill>
                          <a:effectLst/>
                        </a:rPr>
                        <a:t>Lấy hoặc đặt thời điểm tệp hoặc thư mục hiện tại được ghi lần cuối vào</a:t>
                      </a:r>
                    </a:p>
                  </a:txBody>
                  <a:tcPr/>
                </a:tc>
                <a:extLst>
                  <a:ext uri="{0D108BD9-81ED-4DB2-BD59-A6C34878D82A}">
                    <a16:rowId xmlns:a16="http://schemas.microsoft.com/office/drawing/2014/main" val="10005"/>
                  </a:ext>
                </a:extLst>
              </a:tr>
              <a:tr h="561355">
                <a:tc>
                  <a:txBody>
                    <a:bodyPr/>
                    <a:lstStyle/>
                    <a:p>
                      <a:pPr xmlns:a="http://schemas.openxmlformats.org/drawingml/2006/main" fontAlgn="t"/>
                      <a:r xmlns:a="http://schemas.openxmlformats.org/drawingml/2006/main">
                        <a:rPr lang="vi" sz="2000">
                          <a:solidFill>
                            <a:srgbClr val="414141"/>
                          </a:solidFill>
                          <a:effectLst/>
                        </a:rPr>
                        <a:t>Chiều dài</a:t>
                      </a:r>
                    </a:p>
                  </a:txBody>
                  <a:tcPr/>
                </a:tc>
                <a:tc>
                  <a:txBody>
                    <a:bodyPr/>
                    <a:lstStyle/>
                    <a:p>
                      <a:pPr xmlns:a="http://schemas.openxmlformats.org/drawingml/2006/main" fontAlgn="t"/>
                      <a:r xmlns:a="http://schemas.openxmlformats.org/drawingml/2006/main">
                        <a:rPr lang="vi" sz="2000">
                          <a:solidFill>
                            <a:srgbClr val="414141"/>
                          </a:solidFill>
                          <a:effectLst/>
                        </a:rPr>
                        <a:t>Lấy kích thước, tính bằng byte, của tệp hiện tại</a:t>
                      </a:r>
                    </a:p>
                  </a:txBody>
                  <a:tcPr/>
                </a:tc>
                <a:extLst>
                  <a:ext uri="{0D108BD9-81ED-4DB2-BD59-A6C34878D82A}">
                    <a16:rowId xmlns:a16="http://schemas.microsoft.com/office/drawing/2014/main" val="508282034"/>
                  </a:ext>
                </a:extLst>
              </a:tr>
              <a:tr h="514633">
                <a:tc>
                  <a:txBody>
                    <a:bodyPr/>
                    <a:lstStyle/>
                    <a:p>
                      <a:pPr xmlns:a="http://schemas.openxmlformats.org/drawingml/2006/main" fontAlgn="t"/>
                      <a:r xmlns:a="http://schemas.openxmlformats.org/drawingml/2006/main">
                        <a:rPr lang="vi" sz="2000">
                          <a:solidFill>
                            <a:srgbClr val="414141"/>
                          </a:solidFill>
                          <a:effectLst/>
                        </a:rPr>
                        <a:t>Tên</a:t>
                      </a:r>
                    </a:p>
                  </a:txBody>
                  <a:tcPr/>
                </a:tc>
                <a:tc>
                  <a:txBody>
                    <a:bodyPr/>
                    <a:lstStyle/>
                    <a:p>
                      <a:pPr xmlns:a="http://schemas.openxmlformats.org/drawingml/2006/main" fontAlgn="t"/>
                      <a:r xmlns:a="http://schemas.openxmlformats.org/drawingml/2006/main">
                        <a:rPr lang="vi" sz="2000">
                          <a:solidFill>
                            <a:srgbClr val="414141"/>
                          </a:solidFill>
                          <a:effectLst/>
                        </a:rPr>
                        <a:t>Lấy tên của tập tin</a:t>
                      </a:r>
                    </a:p>
                  </a:txBody>
                  <a:tcPr/>
                </a:tc>
                <a:extLst>
                  <a:ext uri="{0D108BD9-81ED-4DB2-BD59-A6C34878D82A}">
                    <a16:rowId xmlns:a16="http://schemas.microsoft.com/office/drawing/2014/main" val="2099629954"/>
                  </a:ext>
                </a:extLst>
              </a:tr>
            </a:tbl>
          </a:graphicData>
        </a:graphic>
      </p:graphicFrame>
    </p:spTree>
    <p:extLst>
      <p:ext uri="{BB962C8B-B14F-4D97-AF65-F5344CB8AC3E}">
        <p14:creationId xmlns:p14="http://schemas.microsoft.com/office/powerpoint/2010/main" val="28800529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CA15C064-DD44-4CAC-873E-2D1F54821676}" type="slidenum">
              <a:rPr kumimoji="0" lang="en-US" smtClean="0"/>
              <a:pPr/>
              <a:t>2</a:t>
            </a:fld>
            <a:endParaRPr kumimoji="0" lang="en-US" dirty="0"/>
          </a:p>
        </p:txBody>
      </p:sp>
      <p:sp>
        <p:nvSpPr>
          <p:cNvPr id="4" name="Content Placeholder 3"/>
          <p:cNvSpPr>
            <a:spLocks noGrp="1"/>
          </p:cNvSpPr>
          <p:nvPr>
            <p:ph sz="quarter" idx="1"/>
          </p:nvPr>
        </p:nvSpPr>
        <p:spPr>
          <a:xfrm>
            <a:off x="129093" y="1597572"/>
            <a:ext cx="11973260" cy="4792470"/>
          </a:xfrm>
        </p:spPr>
        <p:txBody>
          <a:bodyPr>
            <a:noAutofit/>
          </a:bodyPr>
          <a:lstStyle/>
          <a:p>
            <a:pPr xmlns:a="http://schemas.openxmlformats.org/drawingml/2006/main" marL="342900" indent="-342900" algn="just">
              <a:lnSpc>
                <a:spcPct val="100000"/>
              </a:lnSpc>
              <a:buClr>
                <a:srgbClr val="973735"/>
              </a:buClr>
              <a:buSzPct val="50000"/>
              <a:buFont typeface="Wingdings" pitchFamily="2" charset="2"/>
              <a:buChar char="u"/>
              <a:defRPr/>
            </a:pPr>
            <a:r xmlns:a="http://schemas.openxmlformats.org/drawingml/2006/main">
              <a:rPr lang="vi"/>
              <a:t>Tổng quan System.IO</a:t>
            </a:r>
          </a:p>
          <a:p>
            <a:pPr xmlns:a="http://schemas.openxmlformats.org/drawingml/2006/main" marL="342900" indent="-342900" algn="just">
              <a:lnSpc>
                <a:spcPct val="100000"/>
              </a:lnSpc>
              <a:buClr>
                <a:srgbClr val="973735"/>
              </a:buClr>
              <a:buSzPct val="50000"/>
              <a:buFont typeface="Wingdings" pitchFamily="2" charset="2"/>
              <a:buChar char="u"/>
              <a:defRPr/>
            </a:pPr>
            <a:r xmlns:a="http://schemas.openxmlformats.org/drawingml/2006/main">
              <a:rPr lang="vi"/>
              <a:t>Giải thích về lớp File và FileInfo</a:t>
            </a:r>
          </a:p>
          <a:p>
            <a:pPr xmlns:a="http://schemas.openxmlformats.org/drawingml/2006/main" marL="342900" indent="-342900" algn="just">
              <a:lnSpc>
                <a:spcPct val="100000"/>
              </a:lnSpc>
              <a:buClr>
                <a:srgbClr val="973735"/>
              </a:buClr>
              <a:buSzPct val="50000"/>
              <a:buFont typeface="Wingdings" pitchFamily="2" charset="2"/>
              <a:buChar char="u"/>
              <a:defRPr/>
            </a:pPr>
            <a:r xmlns:a="http://schemas.openxmlformats.org/drawingml/2006/main">
              <a:rPr lang="vi"/>
              <a:t>Giải thích về lớp Directory và DirectoryInfo</a:t>
            </a:r>
          </a:p>
          <a:p>
            <a:pPr xmlns:a="http://schemas.openxmlformats.org/drawingml/2006/main" marL="342900" indent="-342900">
              <a:lnSpc>
                <a:spcPct val="100000"/>
              </a:lnSpc>
              <a:buClr>
                <a:srgbClr val="973735"/>
              </a:buClr>
              <a:buSzPct val="50000"/>
              <a:buFont typeface="Wingdings" pitchFamily="2" charset="2"/>
              <a:buChar char="u"/>
              <a:defRPr/>
            </a:pPr>
            <a:r xmlns:a="http://schemas.openxmlformats.org/drawingml/2006/main">
              <a:rPr lang="vi"/>
              <a:t>Giải thích và Demo về lớp FileStream</a:t>
            </a:r>
          </a:p>
          <a:p>
            <a:pPr xmlns:a="http://schemas.openxmlformats.org/drawingml/2006/main" marL="342900" indent="-342900" algn="just">
              <a:lnSpc>
                <a:spcPct val="100000"/>
              </a:lnSpc>
              <a:buClr>
                <a:srgbClr val="973735"/>
              </a:buClr>
              <a:buSzPct val="50000"/>
              <a:buFont typeface="Wingdings" pitchFamily="2" charset="2"/>
              <a:buChar char="u"/>
              <a:defRPr/>
            </a:pPr>
            <a:r xmlns:a="http://schemas.openxmlformats.org/drawingml/2006/main">
              <a:rPr lang="vi"/>
              <a:t>Demo về lớp File và FileInfo</a:t>
            </a:r>
          </a:p>
          <a:p>
            <a:pPr xmlns:a="http://schemas.openxmlformats.org/drawingml/2006/main" marL="342900" indent="-342900" algn="just">
              <a:lnSpc>
                <a:spcPct val="100000"/>
              </a:lnSpc>
              <a:buClr>
                <a:srgbClr val="973735"/>
              </a:buClr>
              <a:buSzPct val="50000"/>
              <a:buFont typeface="Wingdings" pitchFamily="2" charset="2"/>
              <a:buChar char="u"/>
              <a:defRPr/>
            </a:pPr>
            <a:r xmlns:a="http://schemas.openxmlformats.org/drawingml/2006/main">
              <a:rPr lang="vi"/>
              <a:t>Demo về lớp Directory và DirectoryInfo</a:t>
            </a:r>
          </a:p>
          <a:p>
            <a:pPr xmlns:a="http://schemas.openxmlformats.org/drawingml/2006/main" marL="342900" indent="-342900" algn="just">
              <a:lnSpc>
                <a:spcPct val="100000"/>
              </a:lnSpc>
              <a:buClr>
                <a:srgbClr val="973735"/>
              </a:buClr>
              <a:buSzPct val="50000"/>
              <a:buFont typeface="Wingdings" pitchFamily="2" charset="2"/>
              <a:buChar char="u"/>
              <a:defRPr/>
            </a:pPr>
            <a:r xmlns:a="http://schemas.openxmlformats.org/drawingml/2006/main">
              <a:rPr lang="vi"/>
              <a:t>Demo tạo file Text bằng StreamReader và StreamWriter</a:t>
            </a:r>
          </a:p>
          <a:p>
            <a:pPr xmlns:a="http://schemas.openxmlformats.org/drawingml/2006/main" marL="342900" indent="-342900" algn="just">
              <a:lnSpc>
                <a:spcPct val="100000"/>
              </a:lnSpc>
              <a:buClr>
                <a:srgbClr val="973735"/>
              </a:buClr>
              <a:buSzPct val="50000"/>
              <a:buFont typeface="Wingdings" pitchFamily="2" charset="2"/>
              <a:buChar char="u"/>
              <a:defRPr/>
            </a:pPr>
            <a:r xmlns:a="http://schemas.openxmlformats.org/drawingml/2006/main">
              <a:rPr lang="vi"/>
              <a:t>Demo tạo file nhị phân sử dụng BinaryWriter và BinaryReader</a:t>
            </a:r>
            <a:endParaRPr xmlns:a="http://schemas.openxmlformats.org/drawingml/2006/main" lang="en-US" dirty="0"/>
          </a:p>
        </p:txBody>
      </p:sp>
      <p:sp>
        <p:nvSpPr>
          <p:cNvPr id="7" name="Date Placeholder 3">
            <a:extLst>
              <a:ext uri="{FF2B5EF4-FFF2-40B4-BE49-F238E27FC236}">
                <a16:creationId xmlns:a16="http://schemas.microsoft.com/office/drawing/2014/main" id="{1753D172-1458-45E9-A4F8-A4845EE390FE}"/>
              </a:ext>
            </a:extLst>
          </p:cNvPr>
          <p:cNvSpPr>
            <a:spLocks noGrp="1"/>
          </p:cNvSpPr>
          <p:nvPr>
            <p:ph type="dt" sz="half" idx="10"/>
          </p:nvPr>
        </p:nvSpPr>
        <p:spPr>
          <a:xfrm>
            <a:off x="838200" y="6487317"/>
            <a:ext cx="2743200" cy="365125"/>
          </a:xfrm>
        </p:spPr>
        <p:txBody>
          <a:bodyPr/>
          <a:lstStyle>
            <a:lvl1pPr>
              <a:defRPr>
                <a:solidFill>
                  <a:schemeClr val="tx1"/>
                </a:solidFill>
              </a:defRPr>
            </a:lvl1pPr>
          </a:lstStyle>
          <a:p>
            <a:fld id="{5DCBE059-FAD7-45D8-8659-E6542D1E092D}" type="datetime1">
              <a:rPr lang="en-US" smtClean="0"/>
              <a:t>4/8/2024</a:t>
            </a:fld>
            <a:endParaRPr lang="en-US" dirty="0"/>
          </a:p>
        </p:txBody>
      </p:sp>
      <p:sp>
        <p:nvSpPr>
          <p:cNvPr id="8" name="Rectangle 2">
            <a:extLst>
              <a:ext uri="{FF2B5EF4-FFF2-40B4-BE49-F238E27FC236}">
                <a16:creationId xmlns:a16="http://schemas.microsoft.com/office/drawing/2014/main" id="{FF319F56-852E-4ECD-A4BE-395F066166B4}"/>
              </a:ext>
            </a:extLst>
          </p:cNvPr>
          <p:cNvSpPr>
            <a:spLocks noGrp="1"/>
          </p:cNvSpPr>
          <p:nvPr>
            <p:ph type="title"/>
          </p:nvPr>
        </p:nvSpPr>
        <p:spPr>
          <a:xfrm>
            <a:off x="265043" y="643834"/>
            <a:ext cx="10806720" cy="748017"/>
          </a:xfrm>
        </p:spPr>
        <p:txBody>
          <a:bodyPr>
            <a:normAutofit/>
          </a:bodyPr>
          <a:lstStyle/>
          <a:p>
            <a:r xmlns:a="http://schemas.openxmlformats.org/drawingml/2006/main">
              <a:rPr lang="vi" sz="4000" b="1" dirty="0"/>
              <a:t>Mục tiêu</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BB2069F-8396-413B-8F66-6A5CE930D683}"/>
              </a:ext>
            </a:extLst>
          </p:cNvPr>
          <p:cNvSpPr>
            <a:spLocks noGrp="1"/>
          </p:cNvSpPr>
          <p:nvPr>
            <p:ph type="dt" sz="half" idx="10"/>
          </p:nvPr>
        </p:nvSpPr>
        <p:spPr/>
        <p:txBody>
          <a:bodyPr/>
          <a:lstStyle/>
          <a:p>
            <a:fld id="{5DCBE059-FAD7-45D8-8659-E6542D1E092D}" type="datetime1">
              <a:rPr lang="en-US" smtClean="0"/>
              <a:t>4/8/2024</a:t>
            </a:fld>
            <a:endParaRPr lang="en-US" dirty="0"/>
          </a:p>
        </p:txBody>
      </p:sp>
      <p:sp>
        <p:nvSpPr>
          <p:cNvPr id="5" name="Slide Number Placeholder 4">
            <a:extLst>
              <a:ext uri="{FF2B5EF4-FFF2-40B4-BE49-F238E27FC236}">
                <a16:creationId xmlns:a16="http://schemas.microsoft.com/office/drawing/2014/main" id="{FAD0AA2C-0FC5-4C7C-86AB-765F90A881B6}"/>
              </a:ext>
            </a:extLst>
          </p:cNvPr>
          <p:cNvSpPr>
            <a:spLocks noGrp="1"/>
          </p:cNvSpPr>
          <p:nvPr>
            <p:ph type="sldNum" sz="quarter" idx="12"/>
          </p:nvPr>
        </p:nvSpPr>
        <p:spPr/>
        <p:txBody>
          <a:bodyPr/>
          <a:lstStyle/>
          <a:p>
            <a:fld id="{CC0149FD-98BB-4821-915B-09C9BFE4B727}" type="slidenum">
              <a:rPr lang="en-US" smtClean="0"/>
              <a:pPr/>
              <a:t>20</a:t>
            </a:fld>
            <a:endParaRPr lang="en-US" dirty="0"/>
          </a:p>
        </p:txBody>
      </p:sp>
      <p:sp>
        <p:nvSpPr>
          <p:cNvPr id="8" name="Title 1">
            <a:extLst>
              <a:ext uri="{FF2B5EF4-FFF2-40B4-BE49-F238E27FC236}">
                <a16:creationId xmlns:a16="http://schemas.microsoft.com/office/drawing/2014/main" id="{794F0819-96CD-4BEF-8AB7-3D50513BB568}"/>
              </a:ext>
            </a:extLst>
          </p:cNvPr>
          <p:cNvSpPr>
            <a:spLocks noGrp="1"/>
          </p:cNvSpPr>
          <p:nvPr>
            <p:ph type="title"/>
          </p:nvPr>
        </p:nvSpPr>
        <p:spPr>
          <a:xfrm>
            <a:off x="275516" y="687426"/>
            <a:ext cx="7449587" cy="575433"/>
          </a:xfrm>
        </p:spPr>
        <p:txBody>
          <a:bodyPr>
            <a:normAutofit fontScale="90000"/>
          </a:bodyPr>
          <a:lstStyle/>
          <a:p>
            <a:r xmlns:a="http://schemas.openxmlformats.org/drawingml/2006/main">
              <a:rPr lang="vi" b="1"/>
              <a:t>Làm việc với lớp FileInfo</a:t>
            </a:r>
            <a:endParaRPr xmlns:a="http://schemas.openxmlformats.org/drawingml/2006/main" lang="en-US" dirty="0"/>
          </a:p>
        </p:txBody>
      </p:sp>
      <p:graphicFrame>
        <p:nvGraphicFramePr>
          <p:cNvPr id="9" name="Table 8">
            <a:extLst>
              <a:ext uri="{FF2B5EF4-FFF2-40B4-BE49-F238E27FC236}">
                <a16:creationId xmlns:a16="http://schemas.microsoft.com/office/drawing/2014/main" id="{06B7EE87-76DB-407D-9347-6AE41374D688}"/>
              </a:ext>
            </a:extLst>
          </p:cNvPr>
          <p:cNvGraphicFramePr>
            <a:graphicFrameLocks noGrp="1"/>
          </p:cNvGraphicFramePr>
          <p:nvPr>
            <p:extLst>
              <p:ext uri="{D42A27DB-BD31-4B8C-83A1-F6EECF244321}">
                <p14:modId xmlns:p14="http://schemas.microsoft.com/office/powerpoint/2010/main" val="517702714"/>
              </p:ext>
            </p:extLst>
          </p:nvPr>
        </p:nvGraphicFramePr>
        <p:xfrm>
          <a:off x="275516" y="1601849"/>
          <a:ext cx="11768866" cy="4839234"/>
        </p:xfrm>
        <a:graphic>
          <a:graphicData uri="http://schemas.openxmlformats.org/drawingml/2006/table">
            <a:tbl>
              <a:tblPr firstRow="1" bandRow="1">
                <a:tableStyleId>{5C22544A-7EE6-4342-B048-85BDC9FD1C3A}</a:tableStyleId>
              </a:tblPr>
              <a:tblGrid>
                <a:gridCol w="2284804">
                  <a:extLst>
                    <a:ext uri="{9D8B030D-6E8A-4147-A177-3AD203B41FA5}">
                      <a16:colId xmlns:a16="http://schemas.microsoft.com/office/drawing/2014/main" val="20000"/>
                    </a:ext>
                  </a:extLst>
                </a:gridCol>
                <a:gridCol w="9484062">
                  <a:extLst>
                    <a:ext uri="{9D8B030D-6E8A-4147-A177-3AD203B41FA5}">
                      <a16:colId xmlns:a16="http://schemas.microsoft.com/office/drawing/2014/main" val="20001"/>
                    </a:ext>
                  </a:extLst>
                </a:gridCol>
              </a:tblGrid>
              <a:tr h="447399">
                <a:tc>
                  <a:txBody>
                    <a:bodyPr/>
                    <a:lstStyle/>
                    <a:p>
                      <a:pPr xmlns:a="http://schemas.openxmlformats.org/drawingml/2006/main">
                        <a:spcBef>
                          <a:spcPts val="600"/>
                        </a:spcBef>
                        <a:spcAft>
                          <a:spcPts val="600"/>
                        </a:spcAft>
                      </a:pPr>
                      <a:r xmlns:a="http://schemas.openxmlformats.org/drawingml/2006/main">
                        <a:rPr lang="vi" sz="2000"/>
                        <a:t>Tên phương thức</a:t>
                      </a:r>
                      <a:endParaRPr xmlns:a="http://schemas.openxmlformats.org/drawingml/2006/main" lang="en-US" sz="2000" dirty="0"/>
                    </a:p>
                  </a:txBody>
                  <a:tcPr/>
                </a:tc>
                <a:tc>
                  <a:txBody>
                    <a:bodyPr/>
                    <a:lstStyle/>
                    <a:p>
                      <a:pPr xmlns:a="http://schemas.openxmlformats.org/drawingml/2006/main">
                        <a:spcBef>
                          <a:spcPts val="600"/>
                        </a:spcBef>
                        <a:spcAft>
                          <a:spcPts val="600"/>
                        </a:spcAft>
                      </a:pPr>
                      <a:r xmlns:a="http://schemas.openxmlformats.org/drawingml/2006/main">
                        <a:rPr lang="vi" sz="2000" dirty="0"/>
                        <a:t>Sự miêu tả</a:t>
                      </a:r>
                    </a:p>
                  </a:txBody>
                  <a:tcPr/>
                </a:tc>
                <a:extLst>
                  <a:ext uri="{0D108BD9-81ED-4DB2-BD59-A6C34878D82A}">
                    <a16:rowId xmlns:a16="http://schemas.microsoft.com/office/drawing/2014/main" val="10000"/>
                  </a:ext>
                </a:extLst>
              </a:tr>
              <a:tr h="447399">
                <a:tc>
                  <a:txBody>
                    <a:bodyPr/>
                    <a:lstStyle/>
                    <a:p>
                      <a:pPr xmlns:a="http://schemas.openxmlformats.org/drawingml/2006/main" fontAlgn="t"/>
                      <a:r xmlns:a="http://schemas.openxmlformats.org/drawingml/2006/main">
                        <a:rPr lang="vi" sz="2000">
                          <a:solidFill>
                            <a:srgbClr val="414141"/>
                          </a:solidFill>
                          <a:effectLst/>
                        </a:rPr>
                        <a:t>Nối văn bản</a:t>
                      </a:r>
                    </a:p>
                  </a:txBody>
                  <a:tcPr/>
                </a:tc>
                <a:tc>
                  <a:txBody>
                    <a:bodyPr/>
                    <a:lstStyle/>
                    <a:p>
                      <a:pPr xmlns:a="http://schemas.openxmlformats.org/drawingml/2006/main" fontAlgn="t"/>
                      <a:r xmlns:a="http://schemas.openxmlformats.org/drawingml/2006/main">
                        <a:rPr lang="vi" sz="2000">
                          <a:solidFill>
                            <a:srgbClr val="414141"/>
                          </a:solidFill>
                          <a:effectLst/>
                        </a:rPr>
                        <a:t>Tạo một StreamWriter nối thêm văn bản vào tệp được đại diện bởi phiên bản FileInfo này</a:t>
                      </a:r>
                    </a:p>
                  </a:txBody>
                  <a:tcPr/>
                </a:tc>
                <a:extLst>
                  <a:ext uri="{0D108BD9-81ED-4DB2-BD59-A6C34878D82A}">
                    <a16:rowId xmlns:a16="http://schemas.microsoft.com/office/drawing/2014/main" val="10001"/>
                  </a:ext>
                </a:extLst>
              </a:tr>
              <a:tr h="447399">
                <a:tc>
                  <a:txBody>
                    <a:bodyPr/>
                    <a:lstStyle/>
                    <a:p>
                      <a:pPr xmlns:a="http://schemas.openxmlformats.org/drawingml/2006/main" fontAlgn="t"/>
                      <a:r xmlns:a="http://schemas.openxmlformats.org/drawingml/2006/main">
                        <a:rPr lang="vi" sz="2000">
                          <a:solidFill>
                            <a:srgbClr val="414141"/>
                          </a:solidFill>
                          <a:effectLst/>
                        </a:rPr>
                        <a:t>Sao chép vào</a:t>
                      </a:r>
                    </a:p>
                  </a:txBody>
                  <a:tcPr/>
                </a:tc>
                <a:tc>
                  <a:txBody>
                    <a:bodyPr/>
                    <a:lstStyle/>
                    <a:p>
                      <a:pPr xmlns:a="http://schemas.openxmlformats.org/drawingml/2006/main" fontAlgn="t"/>
                      <a:r xmlns:a="http://schemas.openxmlformats.org/drawingml/2006/main">
                        <a:rPr lang="vi" sz="2000">
                          <a:solidFill>
                            <a:srgbClr val="414141"/>
                          </a:solidFill>
                          <a:effectLst/>
                        </a:rPr>
                        <a:t>Sao chép tệp hiện có sang tệp mới, không cho phép ghi đè tệp hiện có</a:t>
                      </a:r>
                    </a:p>
                  </a:txBody>
                  <a:tcPr/>
                </a:tc>
                <a:extLst>
                  <a:ext uri="{0D108BD9-81ED-4DB2-BD59-A6C34878D82A}">
                    <a16:rowId xmlns:a16="http://schemas.microsoft.com/office/drawing/2014/main" val="10002"/>
                  </a:ext>
                </a:extLst>
              </a:tr>
              <a:tr h="487645">
                <a:tc>
                  <a:txBody>
                    <a:bodyPr/>
                    <a:lstStyle/>
                    <a:p>
                      <a:pPr xmlns:a="http://schemas.openxmlformats.org/drawingml/2006/main" fontAlgn="t"/>
                      <a:r xmlns:a="http://schemas.openxmlformats.org/drawingml/2006/main">
                        <a:rPr lang="vi" sz="2000">
                          <a:solidFill>
                            <a:srgbClr val="414141"/>
                          </a:solidFill>
                          <a:effectLst/>
                        </a:rPr>
                        <a:t>Tạo nên</a:t>
                      </a:r>
                    </a:p>
                  </a:txBody>
                  <a:tcPr/>
                </a:tc>
                <a:tc>
                  <a:txBody>
                    <a:bodyPr/>
                    <a:lstStyle/>
                    <a:p>
                      <a:pPr xmlns:a="http://schemas.openxmlformats.org/drawingml/2006/main" fontAlgn="t"/>
                      <a:r xmlns:a="http://schemas.openxmlformats.org/drawingml/2006/main">
                        <a:rPr lang="vi" sz="2000">
                          <a:solidFill>
                            <a:srgbClr val="414141"/>
                          </a:solidFill>
                          <a:effectLst/>
                        </a:rPr>
                        <a:t>Tạo một tập tin</a:t>
                      </a:r>
                    </a:p>
                  </a:txBody>
                  <a:tcPr/>
                </a:tc>
                <a:extLst>
                  <a:ext uri="{0D108BD9-81ED-4DB2-BD59-A6C34878D82A}">
                    <a16:rowId xmlns:a16="http://schemas.microsoft.com/office/drawing/2014/main" val="10003"/>
                  </a:ext>
                </a:extLst>
              </a:tr>
              <a:tr h="451821">
                <a:tc>
                  <a:txBody>
                    <a:bodyPr/>
                    <a:lstStyle/>
                    <a:p>
                      <a:pPr xmlns:a="http://schemas.openxmlformats.org/drawingml/2006/main" fontAlgn="t"/>
                      <a:r xmlns:a="http://schemas.openxmlformats.org/drawingml/2006/main">
                        <a:rPr lang="vi" sz="2000">
                          <a:solidFill>
                            <a:srgbClr val="414141"/>
                          </a:solidFill>
                          <a:effectLst/>
                        </a:rPr>
                        <a:t>Tạo văn bản</a:t>
                      </a:r>
                    </a:p>
                  </a:txBody>
                  <a:tcPr/>
                </a:tc>
                <a:tc>
                  <a:txBody>
                    <a:bodyPr/>
                    <a:lstStyle/>
                    <a:p>
                      <a:pPr xmlns:a="http://schemas.openxmlformats.org/drawingml/2006/main" fontAlgn="t"/>
                      <a:r xmlns:a="http://schemas.openxmlformats.org/drawingml/2006/main">
                        <a:rPr lang="vi" sz="2000">
                          <a:solidFill>
                            <a:srgbClr val="414141"/>
                          </a:solidFill>
                          <a:effectLst/>
                        </a:rPr>
                        <a:t>Tạo StreamWriter ghi một tệp văn bản mới</a:t>
                      </a:r>
                    </a:p>
                  </a:txBody>
                  <a:tcPr/>
                </a:tc>
                <a:extLst>
                  <a:ext uri="{0D108BD9-81ED-4DB2-BD59-A6C34878D82A}">
                    <a16:rowId xmlns:a16="http://schemas.microsoft.com/office/drawing/2014/main" val="10004"/>
                  </a:ext>
                </a:extLst>
              </a:tr>
              <a:tr h="447399">
                <a:tc>
                  <a:txBody>
                    <a:bodyPr/>
                    <a:lstStyle/>
                    <a:p>
                      <a:pPr xmlns:a="http://schemas.openxmlformats.org/drawingml/2006/main" fontAlgn="t"/>
                      <a:r xmlns:a="http://schemas.openxmlformats.org/drawingml/2006/main">
                        <a:rPr lang="vi" sz="2000">
                          <a:solidFill>
                            <a:srgbClr val="414141"/>
                          </a:solidFill>
                          <a:effectLst/>
                        </a:rPr>
                        <a:t>Giải mã</a:t>
                      </a:r>
                    </a:p>
                  </a:txBody>
                  <a:tcPr/>
                </a:tc>
                <a:tc>
                  <a:txBody>
                    <a:bodyPr/>
                    <a:lstStyle/>
                    <a:p>
                      <a:pPr xmlns:a="http://schemas.openxmlformats.org/drawingml/2006/main" fontAlgn="t"/>
                      <a:r xmlns:a="http://schemas.openxmlformats.org/drawingml/2006/main">
                        <a:rPr lang="vi" sz="2000">
                          <a:solidFill>
                            <a:srgbClr val="414141"/>
                          </a:solidFill>
                          <a:effectLst/>
                        </a:rPr>
                        <a:t>Giải mã tệp đã được mã hóa bởi tài khoản hiện tại bằng phương pháp Mã hóa</a:t>
                      </a:r>
                    </a:p>
                  </a:txBody>
                  <a:tcPr/>
                </a:tc>
                <a:extLst>
                  <a:ext uri="{0D108BD9-81ED-4DB2-BD59-A6C34878D82A}">
                    <a16:rowId xmlns:a16="http://schemas.microsoft.com/office/drawing/2014/main" val="10005"/>
                  </a:ext>
                </a:extLst>
              </a:tr>
              <a:tr h="413213">
                <a:tc>
                  <a:txBody>
                    <a:bodyPr/>
                    <a:lstStyle/>
                    <a:p>
                      <a:pPr xmlns:a="http://schemas.openxmlformats.org/drawingml/2006/main" fontAlgn="t"/>
                      <a:r xmlns:a="http://schemas.openxmlformats.org/drawingml/2006/main">
                        <a:rPr lang="vi" sz="2000">
                          <a:solidFill>
                            <a:srgbClr val="414141"/>
                          </a:solidFill>
                          <a:effectLst/>
                        </a:rPr>
                        <a:t>Xóa bỏ</a:t>
                      </a:r>
                    </a:p>
                  </a:txBody>
                  <a:tcPr/>
                </a:tc>
                <a:tc>
                  <a:txBody>
                    <a:bodyPr/>
                    <a:lstStyle/>
                    <a:p>
                      <a:pPr xmlns:a="http://schemas.openxmlformats.org/drawingml/2006/main" fontAlgn="t"/>
                      <a:r xmlns:a="http://schemas.openxmlformats.org/drawingml/2006/main">
                        <a:rPr lang="vi" sz="2000">
                          <a:solidFill>
                            <a:srgbClr val="414141"/>
                          </a:solidFill>
                          <a:effectLst/>
                        </a:rPr>
                        <a:t>Xóa tập tin được chỉ định</a:t>
                      </a:r>
                    </a:p>
                  </a:txBody>
                  <a:tcPr/>
                </a:tc>
                <a:extLst>
                  <a:ext uri="{0D108BD9-81ED-4DB2-BD59-A6C34878D82A}">
                    <a16:rowId xmlns:a16="http://schemas.microsoft.com/office/drawing/2014/main" val="508282034"/>
                  </a:ext>
                </a:extLst>
              </a:tr>
              <a:tr h="488637">
                <a:tc>
                  <a:txBody>
                    <a:bodyPr/>
                    <a:lstStyle/>
                    <a:p>
                      <a:pPr xmlns:a="http://schemas.openxmlformats.org/drawingml/2006/main" fontAlgn="t"/>
                      <a:r xmlns:a="http://schemas.openxmlformats.org/drawingml/2006/main">
                        <a:rPr lang="vi" sz="2000">
                          <a:solidFill>
                            <a:srgbClr val="414141"/>
                          </a:solidFill>
                          <a:effectLst/>
                        </a:rPr>
                        <a:t>Mã hóa</a:t>
                      </a:r>
                    </a:p>
                  </a:txBody>
                  <a:tcPr/>
                </a:tc>
                <a:tc>
                  <a:txBody>
                    <a:bodyPr/>
                    <a:lstStyle/>
                    <a:p>
                      <a:pPr xmlns:a="http://schemas.openxmlformats.org/drawingml/2006/main" fontAlgn="t"/>
                      <a:r xmlns:a="http://schemas.openxmlformats.org/drawingml/2006/main">
                        <a:rPr lang="vi" sz="2000">
                          <a:solidFill>
                            <a:srgbClr val="414141"/>
                          </a:solidFill>
                          <a:effectLst/>
                        </a:rPr>
                        <a:t>Mã hóa một tập tin để chỉ tài khoản được sử dụng để mã hóa tập tin mới có thể giải mã được nó</a:t>
                      </a:r>
                    </a:p>
                  </a:txBody>
                  <a:tcPr/>
                </a:tc>
                <a:extLst>
                  <a:ext uri="{0D108BD9-81ED-4DB2-BD59-A6C34878D82A}">
                    <a16:rowId xmlns:a16="http://schemas.microsoft.com/office/drawing/2014/main" val="715878446"/>
                  </a:ext>
                </a:extLst>
              </a:tr>
              <a:tr h="479580">
                <a:tc>
                  <a:txBody>
                    <a:bodyPr/>
                    <a:lstStyle/>
                    <a:p>
                      <a:pPr xmlns:a="http://schemas.openxmlformats.org/drawingml/2006/main" fontAlgn="t"/>
                      <a:r xmlns:a="http://schemas.openxmlformats.org/drawingml/2006/main">
                        <a:rPr lang="vi" sz="2000">
                          <a:solidFill>
                            <a:srgbClr val="414141"/>
                          </a:solidFill>
                          <a:effectLst/>
                        </a:rPr>
                        <a:t>Kiểm soát truy cập</a:t>
                      </a:r>
                    </a:p>
                  </a:txBody>
                  <a:tcPr/>
                </a:tc>
                <a:tc>
                  <a:txBody>
                    <a:bodyPr/>
                    <a:lstStyle/>
                    <a:p>
                      <a:pPr xmlns:a="http://schemas.openxmlformats.org/drawingml/2006/main" fontAlgn="t"/>
                      <a:r xmlns:a="http://schemas.openxmlformats.org/drawingml/2006/main">
                        <a:rPr lang="vi" sz="2000">
                          <a:solidFill>
                            <a:srgbClr val="414141"/>
                          </a:solidFill>
                          <a:effectLst/>
                        </a:rPr>
                        <a:t>Nhận một đối tượng FileSecurity đóng gói các mục nhập danh sách kiểm soát truy cập (ACL) cho một tệp được chỉ định</a:t>
                      </a:r>
                    </a:p>
                  </a:txBody>
                  <a:tcPr/>
                </a:tc>
                <a:extLst>
                  <a:ext uri="{0D108BD9-81ED-4DB2-BD59-A6C34878D82A}">
                    <a16:rowId xmlns:a16="http://schemas.microsoft.com/office/drawing/2014/main" val="3957265234"/>
                  </a:ext>
                </a:extLst>
              </a:tr>
            </a:tbl>
          </a:graphicData>
        </a:graphic>
      </p:graphicFrame>
    </p:spTree>
    <p:extLst>
      <p:ext uri="{BB962C8B-B14F-4D97-AF65-F5344CB8AC3E}">
        <p14:creationId xmlns:p14="http://schemas.microsoft.com/office/powerpoint/2010/main" val="15882063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BB2069F-8396-413B-8F66-6A5CE930D683}"/>
              </a:ext>
            </a:extLst>
          </p:cNvPr>
          <p:cNvSpPr>
            <a:spLocks noGrp="1"/>
          </p:cNvSpPr>
          <p:nvPr>
            <p:ph type="dt" sz="half" idx="10"/>
          </p:nvPr>
        </p:nvSpPr>
        <p:spPr/>
        <p:txBody>
          <a:bodyPr/>
          <a:lstStyle/>
          <a:p>
            <a:fld id="{5DCBE059-FAD7-45D8-8659-E6542D1E092D}" type="datetime1">
              <a:rPr lang="en-US" smtClean="0"/>
              <a:t>4/8/2024</a:t>
            </a:fld>
            <a:endParaRPr lang="en-US" dirty="0"/>
          </a:p>
        </p:txBody>
      </p:sp>
      <p:sp>
        <p:nvSpPr>
          <p:cNvPr id="5" name="Slide Number Placeholder 4">
            <a:extLst>
              <a:ext uri="{FF2B5EF4-FFF2-40B4-BE49-F238E27FC236}">
                <a16:creationId xmlns:a16="http://schemas.microsoft.com/office/drawing/2014/main" id="{FAD0AA2C-0FC5-4C7C-86AB-765F90A881B6}"/>
              </a:ext>
            </a:extLst>
          </p:cNvPr>
          <p:cNvSpPr>
            <a:spLocks noGrp="1"/>
          </p:cNvSpPr>
          <p:nvPr>
            <p:ph type="sldNum" sz="quarter" idx="12"/>
          </p:nvPr>
        </p:nvSpPr>
        <p:spPr/>
        <p:txBody>
          <a:bodyPr/>
          <a:lstStyle/>
          <a:p>
            <a:fld id="{CC0149FD-98BB-4821-915B-09C9BFE4B727}" type="slidenum">
              <a:rPr lang="en-US" smtClean="0"/>
              <a:pPr/>
              <a:t>21</a:t>
            </a:fld>
            <a:endParaRPr lang="en-US" dirty="0"/>
          </a:p>
        </p:txBody>
      </p:sp>
      <p:sp>
        <p:nvSpPr>
          <p:cNvPr id="8" name="Title 1">
            <a:extLst>
              <a:ext uri="{FF2B5EF4-FFF2-40B4-BE49-F238E27FC236}">
                <a16:creationId xmlns:a16="http://schemas.microsoft.com/office/drawing/2014/main" id="{794F0819-96CD-4BEF-8AB7-3D50513BB568}"/>
              </a:ext>
            </a:extLst>
          </p:cNvPr>
          <p:cNvSpPr>
            <a:spLocks noGrp="1"/>
          </p:cNvSpPr>
          <p:nvPr>
            <p:ph type="title"/>
          </p:nvPr>
        </p:nvSpPr>
        <p:spPr>
          <a:xfrm>
            <a:off x="275516" y="687426"/>
            <a:ext cx="7449587" cy="575433"/>
          </a:xfrm>
        </p:spPr>
        <p:txBody>
          <a:bodyPr>
            <a:normAutofit fontScale="90000"/>
          </a:bodyPr>
          <a:lstStyle/>
          <a:p>
            <a:r xmlns:a="http://schemas.openxmlformats.org/drawingml/2006/main">
              <a:rPr lang="vi" b="1"/>
              <a:t>Làm việc với lớp FileInfo</a:t>
            </a:r>
            <a:endParaRPr xmlns:a="http://schemas.openxmlformats.org/drawingml/2006/main" lang="en-US" dirty="0"/>
          </a:p>
        </p:txBody>
      </p:sp>
      <p:graphicFrame>
        <p:nvGraphicFramePr>
          <p:cNvPr id="9" name="Table 8">
            <a:extLst>
              <a:ext uri="{FF2B5EF4-FFF2-40B4-BE49-F238E27FC236}">
                <a16:creationId xmlns:a16="http://schemas.microsoft.com/office/drawing/2014/main" id="{06B7EE87-76DB-407D-9347-6AE41374D688}"/>
              </a:ext>
            </a:extLst>
          </p:cNvPr>
          <p:cNvGraphicFramePr>
            <a:graphicFrameLocks noGrp="1"/>
          </p:cNvGraphicFramePr>
          <p:nvPr>
            <p:extLst>
              <p:ext uri="{D42A27DB-BD31-4B8C-83A1-F6EECF244321}">
                <p14:modId xmlns:p14="http://schemas.microsoft.com/office/powerpoint/2010/main" val="2964154781"/>
              </p:ext>
            </p:extLst>
          </p:nvPr>
        </p:nvGraphicFramePr>
        <p:xfrm>
          <a:off x="211567" y="1655636"/>
          <a:ext cx="11768866" cy="4745163"/>
        </p:xfrm>
        <a:graphic>
          <a:graphicData uri="http://schemas.openxmlformats.org/drawingml/2006/table">
            <a:tbl>
              <a:tblPr firstRow="1" bandRow="1">
                <a:tableStyleId>{5C22544A-7EE6-4342-B048-85BDC9FD1C3A}</a:tableStyleId>
              </a:tblPr>
              <a:tblGrid>
                <a:gridCol w="2284804">
                  <a:extLst>
                    <a:ext uri="{9D8B030D-6E8A-4147-A177-3AD203B41FA5}">
                      <a16:colId xmlns:a16="http://schemas.microsoft.com/office/drawing/2014/main" val="20000"/>
                    </a:ext>
                  </a:extLst>
                </a:gridCol>
                <a:gridCol w="9484062">
                  <a:extLst>
                    <a:ext uri="{9D8B030D-6E8A-4147-A177-3AD203B41FA5}">
                      <a16:colId xmlns:a16="http://schemas.microsoft.com/office/drawing/2014/main" val="20001"/>
                    </a:ext>
                  </a:extLst>
                </a:gridCol>
              </a:tblGrid>
              <a:tr h="508818">
                <a:tc>
                  <a:txBody>
                    <a:bodyPr/>
                    <a:lstStyle/>
                    <a:p>
                      <a:pPr xmlns:a="http://schemas.openxmlformats.org/drawingml/2006/main">
                        <a:spcBef>
                          <a:spcPts val="600"/>
                        </a:spcBef>
                        <a:spcAft>
                          <a:spcPts val="600"/>
                        </a:spcAft>
                      </a:pPr>
                      <a:r xmlns:a="http://schemas.openxmlformats.org/drawingml/2006/main">
                        <a:rPr lang="vi" sz="2000"/>
                        <a:t>Tên phương thức</a:t>
                      </a:r>
                      <a:endParaRPr xmlns:a="http://schemas.openxmlformats.org/drawingml/2006/main" lang="en-US" sz="2000" dirty="0"/>
                    </a:p>
                  </a:txBody>
                  <a:tcPr/>
                </a:tc>
                <a:tc>
                  <a:txBody>
                    <a:bodyPr/>
                    <a:lstStyle/>
                    <a:p>
                      <a:pPr xmlns:a="http://schemas.openxmlformats.org/drawingml/2006/main">
                        <a:spcBef>
                          <a:spcPts val="600"/>
                        </a:spcBef>
                        <a:spcAft>
                          <a:spcPts val="600"/>
                        </a:spcAft>
                      </a:pPr>
                      <a:r xmlns:a="http://schemas.openxmlformats.org/drawingml/2006/main">
                        <a:rPr lang="vi" sz="2000" dirty="0"/>
                        <a:t>Sự miêu tả</a:t>
                      </a:r>
                    </a:p>
                  </a:txBody>
                  <a:tcPr/>
                </a:tc>
                <a:extLst>
                  <a:ext uri="{0D108BD9-81ED-4DB2-BD59-A6C34878D82A}">
                    <a16:rowId xmlns:a16="http://schemas.microsoft.com/office/drawing/2014/main" val="10000"/>
                  </a:ext>
                </a:extLst>
              </a:tr>
              <a:tr h="797278">
                <a:tc>
                  <a:txBody>
                    <a:bodyPr/>
                    <a:lstStyle/>
                    <a:p>
                      <a:pPr xmlns:a="http://schemas.openxmlformats.org/drawingml/2006/main" fontAlgn="t"/>
                      <a:r xmlns:a="http://schemas.openxmlformats.org/drawingml/2006/main">
                        <a:rPr lang="vi" sz="2000">
                          <a:solidFill>
                            <a:srgbClr val="414141"/>
                          </a:solidFill>
                          <a:effectLst/>
                        </a:rPr>
                        <a:t>Chuyển tới</a:t>
                      </a:r>
                    </a:p>
                  </a:txBody>
                  <a:tcPr/>
                </a:tc>
                <a:tc>
                  <a:txBody>
                    <a:bodyPr/>
                    <a:lstStyle/>
                    <a:p>
                      <a:pPr xmlns:a="http://schemas.openxmlformats.org/drawingml/2006/main" fontAlgn="t"/>
                      <a:r xmlns:a="http://schemas.openxmlformats.org/drawingml/2006/main">
                        <a:rPr lang="vi" sz="2000">
                          <a:solidFill>
                            <a:srgbClr val="414141"/>
                          </a:solidFill>
                          <a:effectLst/>
                        </a:rPr>
                        <a:t>Di chuyển một tệp đã chỉ định đến một vị trí mới, cung cấp tùy chọn chỉ định tên tệp mới</a:t>
                      </a:r>
                    </a:p>
                  </a:txBody>
                  <a:tcPr/>
                </a:tc>
                <a:extLst>
                  <a:ext uri="{0D108BD9-81ED-4DB2-BD59-A6C34878D82A}">
                    <a16:rowId xmlns:a16="http://schemas.microsoft.com/office/drawing/2014/main" val="10001"/>
                  </a:ext>
                </a:extLst>
              </a:tr>
              <a:tr h="508818">
                <a:tc>
                  <a:txBody>
                    <a:bodyPr/>
                    <a:lstStyle/>
                    <a:p>
                      <a:pPr xmlns:a="http://schemas.openxmlformats.org/drawingml/2006/main" fontAlgn="t"/>
                      <a:r xmlns:a="http://schemas.openxmlformats.org/drawingml/2006/main">
                        <a:rPr lang="vi" sz="2000">
                          <a:solidFill>
                            <a:srgbClr val="414141"/>
                          </a:solidFill>
                          <a:effectLst/>
                        </a:rPr>
                        <a:t>Mở</a:t>
                      </a:r>
                    </a:p>
                  </a:txBody>
                  <a:tcPr/>
                </a:tc>
                <a:tc>
                  <a:txBody>
                    <a:bodyPr/>
                    <a:lstStyle/>
                    <a:p>
                      <a:pPr xmlns:a="http://schemas.openxmlformats.org/drawingml/2006/main" fontAlgn="t"/>
                      <a:r xmlns:a="http://schemas.openxmlformats.org/drawingml/2006/main">
                        <a:rPr lang="vi" sz="2000">
                          <a:solidFill>
                            <a:srgbClr val="414141"/>
                          </a:solidFill>
                          <a:effectLst/>
                        </a:rPr>
                        <a:t>Mở một trong FileMode được chỉ định</a:t>
                      </a:r>
                    </a:p>
                  </a:txBody>
                  <a:tcPr/>
                </a:tc>
                <a:extLst>
                  <a:ext uri="{0D108BD9-81ED-4DB2-BD59-A6C34878D82A}">
                    <a16:rowId xmlns:a16="http://schemas.microsoft.com/office/drawing/2014/main" val="10002"/>
                  </a:ext>
                </a:extLst>
              </a:tr>
              <a:tr h="554589">
                <a:tc>
                  <a:txBody>
                    <a:bodyPr/>
                    <a:lstStyle/>
                    <a:p>
                      <a:pPr xmlns:a="http://schemas.openxmlformats.org/drawingml/2006/main" fontAlgn="t"/>
                      <a:r xmlns:a="http://schemas.openxmlformats.org/drawingml/2006/main">
                        <a:rPr lang="vi" sz="2000">
                          <a:solidFill>
                            <a:srgbClr val="414141"/>
                          </a:solidFill>
                          <a:effectLst/>
                        </a:rPr>
                        <a:t>MởĐọc</a:t>
                      </a:r>
                    </a:p>
                  </a:txBody>
                  <a:tcPr/>
                </a:tc>
                <a:tc>
                  <a:txBody>
                    <a:bodyPr/>
                    <a:lstStyle/>
                    <a:p>
                      <a:pPr xmlns:a="http://schemas.openxmlformats.org/drawingml/2006/main" fontAlgn="t"/>
                      <a:r xmlns:a="http://schemas.openxmlformats.org/drawingml/2006/main">
                        <a:rPr lang="vi" sz="2000">
                          <a:solidFill>
                            <a:srgbClr val="414141"/>
                          </a:solidFill>
                          <a:effectLst/>
                        </a:rPr>
                        <a:t>Tạo FileStream chỉ đọc</a:t>
                      </a:r>
                    </a:p>
                  </a:txBody>
                  <a:tcPr/>
                </a:tc>
                <a:extLst>
                  <a:ext uri="{0D108BD9-81ED-4DB2-BD59-A6C34878D82A}">
                    <a16:rowId xmlns:a16="http://schemas.microsoft.com/office/drawing/2014/main" val="10003"/>
                  </a:ext>
                </a:extLst>
              </a:tr>
              <a:tr h="513847">
                <a:tc>
                  <a:txBody>
                    <a:bodyPr/>
                    <a:lstStyle/>
                    <a:p>
                      <a:pPr xmlns:a="http://schemas.openxmlformats.org/drawingml/2006/main" fontAlgn="t"/>
                      <a:r xmlns:a="http://schemas.openxmlformats.org/drawingml/2006/main">
                        <a:rPr lang="vi" sz="2000">
                          <a:solidFill>
                            <a:srgbClr val="414141"/>
                          </a:solidFill>
                          <a:effectLst/>
                        </a:rPr>
                        <a:t>văn bản mở</a:t>
                      </a:r>
                    </a:p>
                  </a:txBody>
                  <a:tcPr/>
                </a:tc>
                <a:tc>
                  <a:txBody>
                    <a:bodyPr/>
                    <a:lstStyle/>
                    <a:p>
                      <a:pPr xmlns:a="http://schemas.openxmlformats.org/drawingml/2006/main" fontAlgn="t"/>
                      <a:r xmlns:a="http://schemas.openxmlformats.org/drawingml/2006/main">
                        <a:rPr lang="vi" sz="2000">
                          <a:solidFill>
                            <a:srgbClr val="414141"/>
                          </a:solidFill>
                          <a:effectLst/>
                        </a:rPr>
                        <a:t>Tạo StreamReader với mã hóa UTF8 đọc từ tệp văn bản hiện có</a:t>
                      </a:r>
                    </a:p>
                  </a:txBody>
                  <a:tcPr/>
                </a:tc>
                <a:extLst>
                  <a:ext uri="{0D108BD9-81ED-4DB2-BD59-A6C34878D82A}">
                    <a16:rowId xmlns:a16="http://schemas.microsoft.com/office/drawing/2014/main" val="10004"/>
                  </a:ext>
                </a:extLst>
              </a:tr>
              <a:tr h="508818">
                <a:tc>
                  <a:txBody>
                    <a:bodyPr/>
                    <a:lstStyle/>
                    <a:p>
                      <a:pPr xmlns:a="http://schemas.openxmlformats.org/drawingml/2006/main" fontAlgn="t"/>
                      <a:r xmlns:a="http://schemas.openxmlformats.org/drawingml/2006/main">
                        <a:rPr lang="vi" sz="2000">
                          <a:solidFill>
                            <a:srgbClr val="414141"/>
                          </a:solidFill>
                          <a:effectLst/>
                        </a:rPr>
                        <a:t>MởGhi</a:t>
                      </a:r>
                    </a:p>
                  </a:txBody>
                  <a:tcPr/>
                </a:tc>
                <a:tc>
                  <a:txBody>
                    <a:bodyPr/>
                    <a:lstStyle/>
                    <a:p>
                      <a:pPr xmlns:a="http://schemas.openxmlformats.org/drawingml/2006/main" fontAlgn="t"/>
                      <a:r xmlns:a="http://schemas.openxmlformats.org/drawingml/2006/main">
                        <a:rPr lang="vi" sz="2000">
                          <a:solidFill>
                            <a:srgbClr val="414141"/>
                          </a:solidFill>
                          <a:effectLst/>
                        </a:rPr>
                        <a:t>Tạo FileStream chỉ ghi</a:t>
                      </a:r>
                    </a:p>
                  </a:txBody>
                  <a:tcPr/>
                </a:tc>
                <a:extLst>
                  <a:ext uri="{0D108BD9-81ED-4DB2-BD59-A6C34878D82A}">
                    <a16:rowId xmlns:a16="http://schemas.microsoft.com/office/drawing/2014/main" val="10005"/>
                  </a:ext>
                </a:extLst>
              </a:tr>
              <a:tr h="797278">
                <a:tc>
                  <a:txBody>
                    <a:bodyPr/>
                    <a:lstStyle/>
                    <a:p>
                      <a:pPr xmlns:a="http://schemas.openxmlformats.org/drawingml/2006/main" fontAlgn="t"/>
                      <a:r xmlns:a="http://schemas.openxmlformats.org/drawingml/2006/main">
                        <a:rPr lang="vi" sz="2000">
                          <a:solidFill>
                            <a:srgbClr val="414141"/>
                          </a:solidFill>
                          <a:effectLst/>
                        </a:rPr>
                        <a:t>Thay thế</a:t>
                      </a:r>
                    </a:p>
                  </a:txBody>
                  <a:tcPr/>
                </a:tc>
                <a:tc>
                  <a:txBody>
                    <a:bodyPr/>
                    <a:lstStyle/>
                    <a:p>
                      <a:pPr xmlns:a="http://schemas.openxmlformats.org/drawingml/2006/main" fontAlgn="t"/>
                      <a:r xmlns:a="http://schemas.openxmlformats.org/drawingml/2006/main">
                        <a:rPr lang="vi" sz="2000">
                          <a:solidFill>
                            <a:srgbClr val="414141"/>
                          </a:solidFill>
                          <a:effectLst/>
                        </a:rPr>
                        <a:t>Thay thế nội dung của một tệp được chỉ định bằng tệp được mô tả bởi đối tượng FileInfo hiện tại, xóa tệp gốc và tạo bản sao lưu của tệp được thay thế</a:t>
                      </a:r>
                    </a:p>
                  </a:txBody>
                  <a:tcPr/>
                </a:tc>
                <a:extLst>
                  <a:ext uri="{0D108BD9-81ED-4DB2-BD59-A6C34878D82A}">
                    <a16:rowId xmlns:a16="http://schemas.microsoft.com/office/drawing/2014/main" val="508282034"/>
                  </a:ext>
                </a:extLst>
              </a:tr>
              <a:tr h="555717">
                <a:tc>
                  <a:txBody>
                    <a:bodyPr/>
                    <a:lstStyle/>
                    <a:p>
                      <a:pPr xmlns:a="http://schemas.openxmlformats.org/drawingml/2006/main" fontAlgn="t"/>
                      <a:r xmlns:a="http://schemas.openxmlformats.org/drawingml/2006/main">
                        <a:rPr lang="vi" sz="2000">
                          <a:solidFill>
                            <a:srgbClr val="414141"/>
                          </a:solidFill>
                          <a:effectLst/>
                        </a:rPr>
                        <a:t>chuỗi</a:t>
                      </a:r>
                    </a:p>
                  </a:txBody>
                  <a:tcPr/>
                </a:tc>
                <a:tc>
                  <a:txBody>
                    <a:bodyPr/>
                    <a:lstStyle/>
                    <a:p>
                      <a:pPr xmlns:a="http://schemas.openxmlformats.org/drawingml/2006/main" fontAlgn="t"/>
                      <a:r xmlns:a="http://schemas.openxmlformats.org/drawingml/2006/main">
                        <a:rPr lang="vi" sz="2000">
                          <a:solidFill>
                            <a:srgbClr val="414141"/>
                          </a:solidFill>
                          <a:effectLst/>
                        </a:rPr>
                        <a:t>Trả về một đường dẫn dưới dạng chuỗi</a:t>
                      </a:r>
                    </a:p>
                  </a:txBody>
                  <a:tcPr/>
                </a:tc>
                <a:extLst>
                  <a:ext uri="{0D108BD9-81ED-4DB2-BD59-A6C34878D82A}">
                    <a16:rowId xmlns:a16="http://schemas.microsoft.com/office/drawing/2014/main" val="715878446"/>
                  </a:ext>
                </a:extLst>
              </a:tr>
            </a:tbl>
          </a:graphicData>
        </a:graphic>
      </p:graphicFrame>
    </p:spTree>
    <p:extLst>
      <p:ext uri="{BB962C8B-B14F-4D97-AF65-F5344CB8AC3E}">
        <p14:creationId xmlns:p14="http://schemas.microsoft.com/office/powerpoint/2010/main" val="151977820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9888D7A3-9F7E-4729-BDE8-DC2ADCC4A673}"/>
              </a:ext>
            </a:extLst>
          </p:cNvPr>
          <p:cNvSpPr>
            <a:spLocks noGrp="1"/>
          </p:cNvSpPr>
          <p:nvPr>
            <p:ph type="dt" sz="half" idx="10"/>
          </p:nvPr>
        </p:nvSpPr>
        <p:spPr/>
        <p:txBody>
          <a:bodyPr/>
          <a:lstStyle/>
          <a:p>
            <a:fld id="{5DCBE059-FAD7-45D8-8659-E6542D1E092D}" type="datetime1">
              <a:rPr lang="en-US" smtClean="0"/>
              <a:t>4/8/2024</a:t>
            </a:fld>
            <a:endParaRPr lang="en-US" dirty="0"/>
          </a:p>
        </p:txBody>
      </p:sp>
      <p:sp>
        <p:nvSpPr>
          <p:cNvPr id="5" name="Slide Number Placeholder 4">
            <a:extLst>
              <a:ext uri="{FF2B5EF4-FFF2-40B4-BE49-F238E27FC236}">
                <a16:creationId xmlns:a16="http://schemas.microsoft.com/office/drawing/2014/main" id="{5C77A668-069B-48E2-A72C-52C022BB2737}"/>
              </a:ext>
            </a:extLst>
          </p:cNvPr>
          <p:cNvSpPr>
            <a:spLocks noGrp="1"/>
          </p:cNvSpPr>
          <p:nvPr>
            <p:ph type="sldNum" sz="quarter" idx="12"/>
          </p:nvPr>
        </p:nvSpPr>
        <p:spPr/>
        <p:txBody>
          <a:bodyPr/>
          <a:lstStyle/>
          <a:p>
            <a:fld id="{CC0149FD-98BB-4821-915B-09C9BFE4B727}" type="slidenum">
              <a:rPr lang="en-US" smtClean="0"/>
              <a:pPr/>
              <a:t>22</a:t>
            </a:fld>
            <a:endParaRPr lang="en-US" dirty="0"/>
          </a:p>
        </p:txBody>
      </p:sp>
      <p:sp>
        <p:nvSpPr>
          <p:cNvPr id="8" name="Title 1">
            <a:extLst>
              <a:ext uri="{FF2B5EF4-FFF2-40B4-BE49-F238E27FC236}">
                <a16:creationId xmlns:a16="http://schemas.microsoft.com/office/drawing/2014/main" id="{7E7ECB89-3DED-4245-BAE2-8A549E85A1D7}"/>
              </a:ext>
            </a:extLst>
          </p:cNvPr>
          <p:cNvSpPr>
            <a:spLocks noGrp="1"/>
          </p:cNvSpPr>
          <p:nvPr>
            <p:ph type="title"/>
          </p:nvPr>
        </p:nvSpPr>
        <p:spPr>
          <a:xfrm>
            <a:off x="275516" y="687426"/>
            <a:ext cx="10783345" cy="575433"/>
          </a:xfrm>
        </p:spPr>
        <p:txBody>
          <a:bodyPr>
            <a:normAutofit fontScale="90000"/>
          </a:bodyPr>
          <a:lstStyle/>
          <a:p>
            <a:r xmlns:a="http://schemas.openxmlformats.org/drawingml/2006/main">
              <a:rPr lang="vi" b="1"/>
              <a:t>Trình diễn lớp FileInfo</a:t>
            </a:r>
            <a:endParaRPr xmlns:a="http://schemas.openxmlformats.org/drawingml/2006/main" lang="en-US" dirty="0"/>
          </a:p>
        </p:txBody>
      </p:sp>
      <p:pic>
        <p:nvPicPr>
          <p:cNvPr id="3" name="Picture 2">
            <a:extLst>
              <a:ext uri="{FF2B5EF4-FFF2-40B4-BE49-F238E27FC236}">
                <a16:creationId xmlns:a16="http://schemas.microsoft.com/office/drawing/2014/main" id="{B3D93028-27D5-48AA-88C0-4D8482CD8AF7}"/>
              </a:ext>
            </a:extLst>
          </p:cNvPr>
          <p:cNvPicPr>
            <a:picLocks noChangeAspect="1"/>
          </p:cNvPicPr>
          <p:nvPr/>
        </p:nvPicPr>
        <p:blipFill>
          <a:blip r:embed="rId2"/>
          <a:stretch>
            <a:fillRect/>
          </a:stretch>
        </p:blipFill>
        <p:spPr>
          <a:xfrm>
            <a:off x="7778454" y="2294409"/>
            <a:ext cx="4359018" cy="2484335"/>
          </a:xfrm>
          <a:prstGeom prst="rect">
            <a:avLst/>
          </a:prstGeom>
        </p:spPr>
      </p:pic>
      <p:pic>
        <p:nvPicPr>
          <p:cNvPr id="7" name="Picture 6">
            <a:extLst>
              <a:ext uri="{FF2B5EF4-FFF2-40B4-BE49-F238E27FC236}">
                <a16:creationId xmlns:a16="http://schemas.microsoft.com/office/drawing/2014/main" id="{0140EE4E-C9F0-46B6-835B-AFDB5669BC50}"/>
              </a:ext>
            </a:extLst>
          </p:cNvPr>
          <p:cNvPicPr>
            <a:picLocks noChangeAspect="1"/>
          </p:cNvPicPr>
          <p:nvPr/>
        </p:nvPicPr>
        <p:blipFill>
          <a:blip r:embed="rId3"/>
          <a:stretch>
            <a:fillRect/>
          </a:stretch>
        </p:blipFill>
        <p:spPr>
          <a:xfrm>
            <a:off x="275515" y="1288332"/>
            <a:ext cx="7319383" cy="5175733"/>
          </a:xfrm>
          <a:prstGeom prst="rect">
            <a:avLst/>
          </a:prstGeom>
        </p:spPr>
      </p:pic>
    </p:spTree>
    <p:extLst>
      <p:ext uri="{BB962C8B-B14F-4D97-AF65-F5344CB8AC3E}">
        <p14:creationId xmlns:p14="http://schemas.microsoft.com/office/powerpoint/2010/main" val="147592613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8C2805-FFB8-4969-816A-38F8B7EBC1B0}"/>
              </a:ext>
            </a:extLst>
          </p:cNvPr>
          <p:cNvSpPr>
            <a:spLocks noGrp="1"/>
          </p:cNvSpPr>
          <p:nvPr>
            <p:ph type="title"/>
          </p:nvPr>
        </p:nvSpPr>
        <p:spPr>
          <a:xfrm>
            <a:off x="275516" y="687426"/>
            <a:ext cx="8244540" cy="575433"/>
          </a:xfrm>
        </p:spPr>
        <p:txBody>
          <a:bodyPr>
            <a:normAutofit fontScale="90000"/>
          </a:bodyPr>
          <a:lstStyle/>
          <a:p>
            <a:r xmlns:a="http://schemas.openxmlformats.org/drawingml/2006/main">
              <a:rPr lang="vi" b="1"/>
              <a:t>Làm việc với lớp thư mục</a:t>
            </a:r>
            <a:endParaRPr xmlns:a="http://schemas.openxmlformats.org/drawingml/2006/main" lang="en-US" dirty="0"/>
          </a:p>
        </p:txBody>
      </p:sp>
      <p:sp>
        <p:nvSpPr>
          <p:cNvPr id="4" name="Date Placeholder 3">
            <a:extLst>
              <a:ext uri="{FF2B5EF4-FFF2-40B4-BE49-F238E27FC236}">
                <a16:creationId xmlns:a16="http://schemas.microsoft.com/office/drawing/2014/main" id="{7BB2069F-8396-413B-8F66-6A5CE930D683}"/>
              </a:ext>
            </a:extLst>
          </p:cNvPr>
          <p:cNvSpPr>
            <a:spLocks noGrp="1"/>
          </p:cNvSpPr>
          <p:nvPr>
            <p:ph type="dt" sz="half" idx="10"/>
          </p:nvPr>
        </p:nvSpPr>
        <p:spPr/>
        <p:txBody>
          <a:bodyPr/>
          <a:lstStyle/>
          <a:p>
            <a:fld id="{5DCBE059-FAD7-45D8-8659-E6542D1E092D}" type="datetime1">
              <a:rPr lang="en-US" smtClean="0"/>
              <a:t>4/8/2024</a:t>
            </a:fld>
            <a:endParaRPr lang="en-US" dirty="0"/>
          </a:p>
        </p:txBody>
      </p:sp>
      <p:sp>
        <p:nvSpPr>
          <p:cNvPr id="5" name="Slide Number Placeholder 4">
            <a:extLst>
              <a:ext uri="{FF2B5EF4-FFF2-40B4-BE49-F238E27FC236}">
                <a16:creationId xmlns:a16="http://schemas.microsoft.com/office/drawing/2014/main" id="{FAD0AA2C-0FC5-4C7C-86AB-765F90A881B6}"/>
              </a:ext>
            </a:extLst>
          </p:cNvPr>
          <p:cNvSpPr>
            <a:spLocks noGrp="1"/>
          </p:cNvSpPr>
          <p:nvPr>
            <p:ph type="sldNum" sz="quarter" idx="12"/>
          </p:nvPr>
        </p:nvSpPr>
        <p:spPr/>
        <p:txBody>
          <a:bodyPr/>
          <a:lstStyle/>
          <a:p>
            <a:fld id="{CC0149FD-98BB-4821-915B-09C9BFE4B727}" type="slidenum">
              <a:rPr lang="en-US" smtClean="0"/>
              <a:pPr/>
              <a:t>23</a:t>
            </a:fld>
            <a:endParaRPr lang="en-US" dirty="0"/>
          </a:p>
        </p:txBody>
      </p:sp>
      <p:sp>
        <p:nvSpPr>
          <p:cNvPr id="7" name="TextBox 6">
            <a:extLst>
              <a:ext uri="{FF2B5EF4-FFF2-40B4-BE49-F238E27FC236}">
                <a16:creationId xmlns:a16="http://schemas.microsoft.com/office/drawing/2014/main" id="{6786E8FE-C5E5-4DE4-97E2-9EF45451F77E}"/>
              </a:ext>
            </a:extLst>
          </p:cNvPr>
          <p:cNvSpPr txBox="1"/>
          <p:nvPr/>
        </p:nvSpPr>
        <p:spPr>
          <a:xfrm>
            <a:off x="0" y="1291131"/>
            <a:ext cx="12192000" cy="1895647"/>
          </a:xfrm>
          <a:prstGeom prst="rect">
            <a:avLst/>
          </a:prstGeom>
          <a:noFill/>
        </p:spPr>
        <p:txBody>
          <a:bodyPr wrap="square">
            <a:spAutoFit/>
          </a:bodyPr>
          <a:lstStyle/>
          <a:p>
            <a:pPr xmlns:a="http://schemas.openxmlformats.org/drawingml/2006/main" marL="342900" indent="-342900" algn="just">
              <a:lnSpc>
                <a:spcPct val="150000"/>
              </a:lnSpc>
              <a:spcBef>
                <a:spcPts val="300"/>
              </a:spcBef>
              <a:spcAft>
                <a:spcPts val="300"/>
              </a:spcAft>
              <a:buClr>
                <a:srgbClr val="973735"/>
              </a:buClr>
              <a:buSzPct val="50000"/>
              <a:buFont typeface="Wingdings" pitchFamily="2" charset="2"/>
              <a:buChar char="u"/>
              <a:tabLst>
                <a:tab pos="241300" algn="l"/>
              </a:tabLst>
              <a:defRPr/>
            </a:pPr>
            <a:r xmlns:a="http://schemas.openxmlformats.org/drawingml/2006/main">
              <a:rPr lang="vi" sz="2600">
                <a:latin typeface="+mj-lt"/>
              </a:rPr>
              <a:t>Trình bày các phương thức tĩnh để tạo, di chuyển và liệt kê thông qua các thư mục và thư mục con. Lớp này không thể được thừa kế</a:t>
            </a:r>
          </a:p>
          <a:p>
            <a:pPr xmlns:a="http://schemas.openxmlformats.org/drawingml/2006/main" marL="342900" indent="-342900" algn="just">
              <a:lnSpc>
                <a:spcPct val="150000"/>
              </a:lnSpc>
              <a:spcBef>
                <a:spcPts val="300"/>
              </a:spcBef>
              <a:spcAft>
                <a:spcPts val="300"/>
              </a:spcAft>
              <a:buClr>
                <a:srgbClr val="973735"/>
              </a:buClr>
              <a:buSzPct val="50000"/>
              <a:buFont typeface="Wingdings" pitchFamily="2" charset="2"/>
              <a:buChar char="u"/>
              <a:tabLst>
                <a:tab pos="241300" algn="l"/>
              </a:tabLst>
              <a:defRPr/>
            </a:pPr>
            <a:r xmlns:a="http://schemas.openxmlformats.org/drawingml/2006/main">
              <a:rPr lang="vi" sz="2600">
                <a:latin typeface="+mj-lt"/>
              </a:rPr>
              <a:t>Các phương thức quan trọng của lớp </a:t>
            </a:r>
            <a:r xmlns:a="http://schemas.openxmlformats.org/drawingml/2006/main">
              <a:rPr lang="vi" sz="2600" b="1">
                <a:latin typeface="+mj-lt"/>
              </a:rPr>
              <a:t>Directory </a:t>
            </a:r>
            <a:r xmlns:a="http://schemas.openxmlformats.org/drawingml/2006/main">
              <a:rPr lang="vi" sz="2600">
                <a:latin typeface="+mj-lt"/>
              </a:rPr>
              <a:t>:</a:t>
            </a:r>
            <a:endParaRPr xmlns:a="http://schemas.openxmlformats.org/drawingml/2006/main" lang="en-US" sz="2600" dirty="0">
              <a:latin typeface="+mj-lt"/>
            </a:endParaRPr>
          </a:p>
        </p:txBody>
      </p:sp>
      <p:graphicFrame>
        <p:nvGraphicFramePr>
          <p:cNvPr id="6" name="Table 5">
            <a:extLst>
              <a:ext uri="{FF2B5EF4-FFF2-40B4-BE49-F238E27FC236}">
                <a16:creationId xmlns:a16="http://schemas.microsoft.com/office/drawing/2014/main" id="{AA8F4965-B4E1-4A57-A2BD-9C6E58BD9760}"/>
              </a:ext>
            </a:extLst>
          </p:cNvPr>
          <p:cNvGraphicFramePr>
            <a:graphicFrameLocks noGrp="1"/>
          </p:cNvGraphicFramePr>
          <p:nvPr>
            <p:extLst>
              <p:ext uri="{D42A27DB-BD31-4B8C-83A1-F6EECF244321}">
                <p14:modId xmlns:p14="http://schemas.microsoft.com/office/powerpoint/2010/main" val="3981566295"/>
              </p:ext>
            </p:extLst>
          </p:nvPr>
        </p:nvGraphicFramePr>
        <p:xfrm>
          <a:off x="275516" y="3429001"/>
          <a:ext cx="11709655" cy="2950283"/>
        </p:xfrm>
        <a:graphic>
          <a:graphicData uri="http://schemas.openxmlformats.org/drawingml/2006/table">
            <a:tbl>
              <a:tblPr firstRow="1" bandRow="1">
                <a:tableStyleId>{5C22544A-7EE6-4342-B048-85BDC9FD1C3A}</a:tableStyleId>
              </a:tblPr>
              <a:tblGrid>
                <a:gridCol w="3618752">
                  <a:extLst>
                    <a:ext uri="{9D8B030D-6E8A-4147-A177-3AD203B41FA5}">
                      <a16:colId xmlns:a16="http://schemas.microsoft.com/office/drawing/2014/main" val="20000"/>
                    </a:ext>
                  </a:extLst>
                </a:gridCol>
                <a:gridCol w="8090903">
                  <a:extLst>
                    <a:ext uri="{9D8B030D-6E8A-4147-A177-3AD203B41FA5}">
                      <a16:colId xmlns:a16="http://schemas.microsoft.com/office/drawing/2014/main" val="20001"/>
                    </a:ext>
                  </a:extLst>
                </a:gridCol>
              </a:tblGrid>
              <a:tr h="632309">
                <a:tc>
                  <a:txBody>
                    <a:bodyPr/>
                    <a:lstStyle/>
                    <a:p>
                      <a:pPr xmlns:a="http://schemas.openxmlformats.org/drawingml/2006/main">
                        <a:spcBef>
                          <a:spcPts val="600"/>
                        </a:spcBef>
                        <a:spcAft>
                          <a:spcPts val="600"/>
                        </a:spcAft>
                      </a:pPr>
                      <a:r xmlns:a="http://schemas.openxmlformats.org/drawingml/2006/main">
                        <a:rPr lang="vi" sz="2000"/>
                        <a:t>Tên phương thức</a:t>
                      </a:r>
                      <a:endParaRPr xmlns:a="http://schemas.openxmlformats.org/drawingml/2006/main" lang="en-US" sz="2000" dirty="0"/>
                    </a:p>
                  </a:txBody>
                  <a:tcPr/>
                </a:tc>
                <a:tc>
                  <a:txBody>
                    <a:bodyPr/>
                    <a:lstStyle/>
                    <a:p>
                      <a:r xmlns:a="http://schemas.openxmlformats.org/drawingml/2006/main">
                        <a:rPr lang="vi" sz="2000" dirty="0"/>
                        <a:t>Sự miêu tả</a:t>
                      </a:r>
                    </a:p>
                  </a:txBody>
                  <a:tcPr/>
                </a:tc>
                <a:extLst>
                  <a:ext uri="{0D108BD9-81ED-4DB2-BD59-A6C34878D82A}">
                    <a16:rowId xmlns:a16="http://schemas.microsoft.com/office/drawing/2014/main" val="10000"/>
                  </a:ext>
                </a:extLst>
              </a:tr>
              <a:tr h="781317">
                <a:tc>
                  <a:txBody>
                    <a:bodyPr/>
                    <a:lstStyle/>
                    <a:p>
                      <a:pPr xmlns:a="http://schemas.openxmlformats.org/drawingml/2006/main" algn="l" fontAlgn="t"/>
                      <a:r xmlns:a="http://schemas.openxmlformats.org/drawingml/2006/main">
                        <a:rPr lang="vi" sz="2000" kern="1200">
                          <a:solidFill>
                            <a:srgbClr val="414141"/>
                          </a:solidFill>
                          <a:effectLst/>
                          <a:latin typeface="+mn-lt"/>
                          <a:ea typeface="+mn-ea"/>
                          <a:cs typeface="+mn-cs"/>
                        </a:rPr>
                        <a:t>CreateDirectory(String)</a:t>
                      </a:r>
                    </a:p>
                  </a:txBody>
                  <a:tcPr/>
                </a:tc>
                <a:tc>
                  <a:txBody>
                    <a:bodyPr/>
                    <a:lstStyle/>
                    <a:p>
                      <a:pPr xmlns:a="http://schemas.openxmlformats.org/drawingml/2006/main" algn="l" fontAlgn="t"/>
                      <a:r xmlns:a="http://schemas.openxmlformats.org/drawingml/2006/main">
                        <a:rPr lang="vi" sz="2000">
                          <a:effectLst/>
                        </a:rPr>
                        <a:t>Tạo tất cả các thư mục và thư mục con trong đường dẫn đã chỉ định trừ khi chúng đã tồn tại.</a:t>
                      </a:r>
                    </a:p>
                  </a:txBody>
                  <a:tcPr/>
                </a:tc>
                <a:extLst>
                  <a:ext uri="{0D108BD9-81ED-4DB2-BD59-A6C34878D82A}">
                    <a16:rowId xmlns:a16="http://schemas.microsoft.com/office/drawing/2014/main" val="10004"/>
                  </a:ext>
                </a:extLst>
              </a:tr>
              <a:tr h="755340">
                <a:tc>
                  <a:txBody>
                    <a:bodyPr/>
                    <a:lstStyle/>
                    <a:p>
                      <a:pPr xmlns:a="http://schemas.openxmlformats.org/drawingml/2006/main" algn="l" fontAlgn="t"/>
                      <a:r xmlns:a="http://schemas.openxmlformats.org/drawingml/2006/main">
                        <a:rPr lang="vi" sz="2000" kern="1200">
                          <a:solidFill>
                            <a:srgbClr val="414141"/>
                          </a:solidFill>
                          <a:effectLst/>
                          <a:latin typeface="+mn-lt"/>
                          <a:ea typeface="+mn-ea"/>
                          <a:cs typeface="+mn-cs"/>
                        </a:rPr>
                        <a:t>Xóa(Chuỗi)</a:t>
                      </a:r>
                    </a:p>
                  </a:txBody>
                  <a:tcPr/>
                </a:tc>
                <a:tc>
                  <a:txBody>
                    <a:bodyPr/>
                    <a:lstStyle/>
                    <a:p>
                      <a:pPr xmlns:a="http://schemas.openxmlformats.org/drawingml/2006/main" algn="l" fontAlgn="t"/>
                      <a:r xmlns:a="http://schemas.openxmlformats.org/drawingml/2006/main">
                        <a:rPr lang="vi" sz="2000">
                          <a:effectLst/>
                        </a:rPr>
                        <a:t>Xóa một thư mục trống khỏi một đường dẫn được chỉ định.</a:t>
                      </a:r>
                    </a:p>
                  </a:txBody>
                  <a:tcPr/>
                </a:tc>
                <a:extLst>
                  <a:ext uri="{0D108BD9-81ED-4DB2-BD59-A6C34878D82A}">
                    <a16:rowId xmlns:a16="http://schemas.microsoft.com/office/drawing/2014/main" val="10005"/>
                  </a:ext>
                </a:extLst>
              </a:tr>
              <a:tr h="781317">
                <a:tc>
                  <a:txBody>
                    <a:bodyPr/>
                    <a:lstStyle/>
                    <a:p>
                      <a:pPr xmlns:a="http://schemas.openxmlformats.org/drawingml/2006/main" marL="0" algn="l" defTabSz="914400" rtl="0" eaLnBrk="1" fontAlgn="t" latinLnBrk="0" hangingPunct="1"/>
                      <a:r xmlns:a="http://schemas.openxmlformats.org/drawingml/2006/main">
                        <a:rPr lang="vi" sz="2000" kern="1200">
                          <a:solidFill>
                            <a:srgbClr val="414141"/>
                          </a:solidFill>
                          <a:effectLst/>
                          <a:latin typeface="+mn-lt"/>
                          <a:ea typeface="+mn-ea"/>
                          <a:cs typeface="+mn-cs"/>
                        </a:rPr>
                        <a:t>EnumerateDirectories(Chuỗi)</a:t>
                      </a:r>
                    </a:p>
                  </a:txBody>
                  <a:tcPr/>
                </a:tc>
                <a:tc>
                  <a:txBody>
                    <a:bodyPr/>
                    <a:lstStyle/>
                    <a:p>
                      <a:pPr xmlns:a="http://schemas.openxmlformats.org/drawingml/2006/main" marL="0" algn="l" defTabSz="914400" rtl="0" eaLnBrk="1" fontAlgn="t" latinLnBrk="0" hangingPunct="1"/>
                      <a:r xmlns:a="http://schemas.openxmlformats.org/drawingml/2006/main">
                        <a:rPr lang="vi" sz="2000" kern="1200">
                          <a:solidFill>
                            <a:srgbClr val="414141"/>
                          </a:solidFill>
                          <a:effectLst/>
                          <a:latin typeface="+mn-lt"/>
                          <a:ea typeface="+mn-ea"/>
                          <a:cs typeface="+mn-cs"/>
                        </a:rPr>
                        <a:t>Trả về một tập hợp có thể đếm được tên đầy đủ của thư mục trong một đường dẫn đã chỉ định.</a:t>
                      </a:r>
                    </a:p>
                  </a:txBody>
                  <a:tcPr/>
                </a:tc>
                <a:extLst>
                  <a:ext uri="{0D108BD9-81ED-4DB2-BD59-A6C34878D82A}">
                    <a16:rowId xmlns:a16="http://schemas.microsoft.com/office/drawing/2014/main" val="4131640326"/>
                  </a:ext>
                </a:extLst>
              </a:tr>
            </a:tbl>
          </a:graphicData>
        </a:graphic>
      </p:graphicFrame>
    </p:spTree>
    <p:extLst>
      <p:ext uri="{BB962C8B-B14F-4D97-AF65-F5344CB8AC3E}">
        <p14:creationId xmlns:p14="http://schemas.microsoft.com/office/powerpoint/2010/main" val="76989992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BB2069F-8396-413B-8F66-6A5CE930D683}"/>
              </a:ext>
            </a:extLst>
          </p:cNvPr>
          <p:cNvSpPr>
            <a:spLocks noGrp="1"/>
          </p:cNvSpPr>
          <p:nvPr>
            <p:ph type="dt" sz="half" idx="10"/>
          </p:nvPr>
        </p:nvSpPr>
        <p:spPr/>
        <p:txBody>
          <a:bodyPr/>
          <a:lstStyle/>
          <a:p>
            <a:fld id="{5DCBE059-FAD7-45D8-8659-E6542D1E092D}" type="datetime1">
              <a:rPr lang="en-US" smtClean="0"/>
              <a:t>4/8/2024</a:t>
            </a:fld>
            <a:endParaRPr lang="en-US" dirty="0"/>
          </a:p>
        </p:txBody>
      </p:sp>
      <p:sp>
        <p:nvSpPr>
          <p:cNvPr id="5" name="Slide Number Placeholder 4">
            <a:extLst>
              <a:ext uri="{FF2B5EF4-FFF2-40B4-BE49-F238E27FC236}">
                <a16:creationId xmlns:a16="http://schemas.microsoft.com/office/drawing/2014/main" id="{FAD0AA2C-0FC5-4C7C-86AB-765F90A881B6}"/>
              </a:ext>
            </a:extLst>
          </p:cNvPr>
          <p:cNvSpPr>
            <a:spLocks noGrp="1"/>
          </p:cNvSpPr>
          <p:nvPr>
            <p:ph type="sldNum" sz="quarter" idx="12"/>
          </p:nvPr>
        </p:nvSpPr>
        <p:spPr/>
        <p:txBody>
          <a:bodyPr/>
          <a:lstStyle/>
          <a:p>
            <a:fld id="{CC0149FD-98BB-4821-915B-09C9BFE4B727}" type="slidenum">
              <a:rPr lang="en-US" smtClean="0"/>
              <a:pPr/>
              <a:t>24</a:t>
            </a:fld>
            <a:endParaRPr lang="en-US" dirty="0"/>
          </a:p>
        </p:txBody>
      </p:sp>
      <p:graphicFrame>
        <p:nvGraphicFramePr>
          <p:cNvPr id="9" name="Table 8">
            <a:extLst>
              <a:ext uri="{FF2B5EF4-FFF2-40B4-BE49-F238E27FC236}">
                <a16:creationId xmlns:a16="http://schemas.microsoft.com/office/drawing/2014/main" id="{FCC3B173-14D9-4590-B1EB-4E02A2982E17}"/>
              </a:ext>
            </a:extLst>
          </p:cNvPr>
          <p:cNvGraphicFramePr>
            <a:graphicFrameLocks noGrp="1"/>
          </p:cNvGraphicFramePr>
          <p:nvPr>
            <p:extLst>
              <p:ext uri="{D42A27DB-BD31-4B8C-83A1-F6EECF244321}">
                <p14:modId xmlns:p14="http://schemas.microsoft.com/office/powerpoint/2010/main" val="2120932328"/>
              </p:ext>
            </p:extLst>
          </p:nvPr>
        </p:nvGraphicFramePr>
        <p:xfrm>
          <a:off x="211567" y="1532053"/>
          <a:ext cx="11768866" cy="4897401"/>
        </p:xfrm>
        <a:graphic>
          <a:graphicData uri="http://schemas.openxmlformats.org/drawingml/2006/table">
            <a:tbl>
              <a:tblPr firstRow="1" bandRow="1">
                <a:tableStyleId>{5C22544A-7EE6-4342-B048-85BDC9FD1C3A}</a:tableStyleId>
              </a:tblPr>
              <a:tblGrid>
                <a:gridCol w="3359972">
                  <a:extLst>
                    <a:ext uri="{9D8B030D-6E8A-4147-A177-3AD203B41FA5}">
                      <a16:colId xmlns:a16="http://schemas.microsoft.com/office/drawing/2014/main" val="20000"/>
                    </a:ext>
                  </a:extLst>
                </a:gridCol>
                <a:gridCol w="8408894">
                  <a:extLst>
                    <a:ext uri="{9D8B030D-6E8A-4147-A177-3AD203B41FA5}">
                      <a16:colId xmlns:a16="http://schemas.microsoft.com/office/drawing/2014/main" val="20001"/>
                    </a:ext>
                  </a:extLst>
                </a:gridCol>
              </a:tblGrid>
              <a:tr h="453117">
                <a:tc>
                  <a:txBody>
                    <a:bodyPr/>
                    <a:lstStyle/>
                    <a:p>
                      <a:pPr xmlns:a="http://schemas.openxmlformats.org/drawingml/2006/main">
                        <a:spcBef>
                          <a:spcPts val="600"/>
                        </a:spcBef>
                        <a:spcAft>
                          <a:spcPts val="600"/>
                        </a:spcAft>
                      </a:pPr>
                      <a:r xmlns:a="http://schemas.openxmlformats.org/drawingml/2006/main">
                        <a:rPr lang="vi" sz="2000"/>
                        <a:t>Tên phương thức</a:t>
                      </a:r>
                      <a:endParaRPr xmlns:a="http://schemas.openxmlformats.org/drawingml/2006/main" lang="en-US" sz="2000" dirty="0"/>
                    </a:p>
                  </a:txBody>
                  <a:tcPr/>
                </a:tc>
                <a:tc>
                  <a:txBody>
                    <a:bodyPr/>
                    <a:lstStyle/>
                    <a:p>
                      <a:pPr xmlns:a="http://schemas.openxmlformats.org/drawingml/2006/main">
                        <a:spcBef>
                          <a:spcPts val="600"/>
                        </a:spcBef>
                        <a:spcAft>
                          <a:spcPts val="600"/>
                        </a:spcAft>
                      </a:pPr>
                      <a:r xmlns:a="http://schemas.openxmlformats.org/drawingml/2006/main">
                        <a:rPr lang="vi" sz="2000" dirty="0"/>
                        <a:t>Sự miêu tả</a:t>
                      </a:r>
                    </a:p>
                  </a:txBody>
                  <a:tcPr/>
                </a:tc>
                <a:extLst>
                  <a:ext uri="{0D108BD9-81ED-4DB2-BD59-A6C34878D82A}">
                    <a16:rowId xmlns:a16="http://schemas.microsoft.com/office/drawing/2014/main" val="10000"/>
                  </a:ext>
                </a:extLst>
              </a:tr>
              <a:tr h="591911">
                <a:tc>
                  <a:txBody>
                    <a:bodyPr/>
                    <a:lstStyle/>
                    <a:p>
                      <a:pPr xmlns:a="http://schemas.openxmlformats.org/drawingml/2006/main" algn="l" fontAlgn="t"/>
                      <a:r xmlns:a="http://schemas.openxmlformats.org/drawingml/2006/main">
                        <a:rPr lang="vi" sz="2000" u="none" strike="noStrike">
                          <a:effectLst/>
                        </a:rPr>
                        <a:t>EnumerateFiles(Chuỗi)</a:t>
                      </a:r>
                      <a:endParaRPr xmlns:a="http://schemas.openxmlformats.org/drawingml/2006/main" lang="en-US" sz="2000">
                        <a:effectLst/>
                      </a:endParaRPr>
                    </a:p>
                  </a:txBody>
                  <a:tcPr/>
                </a:tc>
                <a:tc>
                  <a:txBody>
                    <a:bodyPr/>
                    <a:lstStyle/>
                    <a:p>
                      <a:pPr xmlns:a="http://schemas.openxmlformats.org/drawingml/2006/main" algn="l" fontAlgn="t"/>
                      <a:r xmlns:a="http://schemas.openxmlformats.org/drawingml/2006/main">
                        <a:rPr lang="vi" sz="2000">
                          <a:effectLst/>
                        </a:rPr>
                        <a:t>Trả về một tập hợp có thể đếm được tên tệp đầy đủ trong một đường dẫn đã chỉ định.</a:t>
                      </a:r>
                    </a:p>
                  </a:txBody>
                  <a:tcPr/>
                </a:tc>
                <a:extLst>
                  <a:ext uri="{0D108BD9-81ED-4DB2-BD59-A6C34878D82A}">
                    <a16:rowId xmlns:a16="http://schemas.microsoft.com/office/drawing/2014/main" val="10001"/>
                  </a:ext>
                </a:extLst>
              </a:tr>
              <a:tr h="598715">
                <a:tc>
                  <a:txBody>
                    <a:bodyPr/>
                    <a:lstStyle/>
                    <a:p>
                      <a:pPr xmlns:a="http://schemas.openxmlformats.org/drawingml/2006/main" marL="0" algn="l" defTabSz="914400" rtl="0" eaLnBrk="1" fontAlgn="t" latinLnBrk="0" hangingPunct="1"/>
                      <a:r xmlns:a="http://schemas.openxmlformats.org/drawingml/2006/main">
                        <a:rPr lang="vi" sz="2000" u="none" strike="noStrike" kern="1200">
                          <a:solidFill>
                            <a:schemeClr val="dk1"/>
                          </a:solidFill>
                          <a:effectLst/>
                          <a:latin typeface="+mn-lt"/>
                          <a:ea typeface="+mn-ea"/>
                          <a:cs typeface="+mn-cs"/>
                        </a:rPr>
                        <a:t>Tồn tại(Chuỗi)</a:t>
                      </a:r>
                    </a:p>
                  </a:txBody>
                  <a:tcPr/>
                </a:tc>
                <a:tc>
                  <a:txBody>
                    <a:bodyPr/>
                    <a:lstStyle/>
                    <a:p>
                      <a:pPr xmlns:a="http://schemas.openxmlformats.org/drawingml/2006/main" marL="0" algn="l" defTabSz="914400" rtl="0" eaLnBrk="1" fontAlgn="t" latinLnBrk="0" hangingPunct="1"/>
                      <a:r xmlns:a="http://schemas.openxmlformats.org/drawingml/2006/main">
                        <a:rPr lang="vi" sz="2000" u="none" strike="noStrike" kern="1200">
                          <a:solidFill>
                            <a:schemeClr val="dk1"/>
                          </a:solidFill>
                          <a:effectLst/>
                          <a:latin typeface="+mn-lt"/>
                          <a:ea typeface="+mn-ea"/>
                          <a:cs typeface="+mn-cs"/>
                        </a:rPr>
                        <a:t>Xác định xem đường dẫn đã cho có đề cập đến thư mục hiện có trên đĩa hay không.</a:t>
                      </a:r>
                    </a:p>
                  </a:txBody>
                  <a:tcPr/>
                </a:tc>
                <a:extLst>
                  <a:ext uri="{0D108BD9-81ED-4DB2-BD59-A6C34878D82A}">
                    <a16:rowId xmlns:a16="http://schemas.microsoft.com/office/drawing/2014/main" val="10002"/>
                  </a:ext>
                </a:extLst>
              </a:tr>
              <a:tr h="614613">
                <a:tc>
                  <a:txBody>
                    <a:bodyPr/>
                    <a:lstStyle/>
                    <a:p>
                      <a:pPr xmlns:a="http://schemas.openxmlformats.org/drawingml/2006/main" marL="0" algn="l" defTabSz="914400" rtl="0" eaLnBrk="1" fontAlgn="t" latinLnBrk="0" hangingPunct="1"/>
                      <a:r xmlns:a="http://schemas.openxmlformats.org/drawingml/2006/main">
                        <a:rPr lang="vi" sz="2000" u="none" strike="noStrike" kern="1200">
                          <a:solidFill>
                            <a:schemeClr val="dk1"/>
                          </a:solidFill>
                          <a:effectLst/>
                          <a:latin typeface="+mn-lt"/>
                          <a:ea typeface="+mn-ea"/>
                          <a:cs typeface="+mn-cs"/>
                        </a:rPr>
                        <a:t>GetCurrentDirectory()</a:t>
                      </a:r>
                    </a:p>
                  </a:txBody>
                  <a:tcPr/>
                </a:tc>
                <a:tc>
                  <a:txBody>
                    <a:bodyPr/>
                    <a:lstStyle/>
                    <a:p>
                      <a:pPr xmlns:a="http://schemas.openxmlformats.org/drawingml/2006/main" marL="0" algn="l" defTabSz="914400" rtl="0" eaLnBrk="1" fontAlgn="t" latinLnBrk="0" hangingPunct="1"/>
                      <a:r xmlns:a="http://schemas.openxmlformats.org/drawingml/2006/main">
                        <a:rPr lang="vi" sz="2000" u="none" strike="noStrike" kern="1200">
                          <a:solidFill>
                            <a:schemeClr val="dk1"/>
                          </a:solidFill>
                          <a:effectLst/>
                          <a:latin typeface="+mn-lt"/>
                          <a:ea typeface="+mn-ea"/>
                          <a:cs typeface="+mn-cs"/>
                        </a:rPr>
                        <a:t>Lấy thư mục làm việc hiện tại của ứng dụng.</a:t>
                      </a:r>
                    </a:p>
                  </a:txBody>
                  <a:tcPr/>
                </a:tc>
                <a:extLst>
                  <a:ext uri="{0D108BD9-81ED-4DB2-BD59-A6C34878D82A}">
                    <a16:rowId xmlns:a16="http://schemas.microsoft.com/office/drawing/2014/main" val="10003"/>
                  </a:ext>
                </a:extLst>
              </a:tr>
              <a:tr h="722332">
                <a:tc>
                  <a:txBody>
                    <a:bodyPr/>
                    <a:lstStyle/>
                    <a:p>
                      <a:pPr xmlns:a="http://schemas.openxmlformats.org/drawingml/2006/main" marL="0" algn="l" defTabSz="914400" rtl="0" eaLnBrk="1" fontAlgn="t" latinLnBrk="0" hangingPunct="1"/>
                      <a:r xmlns:a="http://schemas.openxmlformats.org/drawingml/2006/main">
                        <a:rPr lang="vi" sz="2000" u="none" strike="noStrike" kern="1200">
                          <a:solidFill>
                            <a:schemeClr val="dk1"/>
                          </a:solidFill>
                          <a:effectLst/>
                          <a:latin typeface="+mn-lt"/>
                          <a:ea typeface="+mn-ea"/>
                          <a:cs typeface="+mn-cs"/>
                        </a:rPr>
                        <a:t>GetDirectories(Chuỗi)</a:t>
                      </a:r>
                    </a:p>
                  </a:txBody>
                  <a:tcPr/>
                </a:tc>
                <a:tc>
                  <a:txBody>
                    <a:bodyPr/>
                    <a:lstStyle/>
                    <a:p>
                      <a:pPr xmlns:a="http://schemas.openxmlformats.org/drawingml/2006/main" marL="0" algn="l" defTabSz="914400" rtl="0" eaLnBrk="1" fontAlgn="t" latinLnBrk="0" hangingPunct="1"/>
                      <a:r xmlns:a="http://schemas.openxmlformats.org/drawingml/2006/main">
                        <a:rPr lang="vi" sz="2000" u="none" strike="noStrike" kern="1200">
                          <a:solidFill>
                            <a:schemeClr val="dk1"/>
                          </a:solidFill>
                          <a:effectLst/>
                          <a:latin typeface="+mn-lt"/>
                          <a:ea typeface="+mn-ea"/>
                          <a:cs typeface="+mn-cs"/>
                        </a:rPr>
                        <a:t>Trả về tên của các thư mục con (bao gồm cả đường dẫn của chúng) trong thư mục đã chỉ định.</a:t>
                      </a:r>
                    </a:p>
                  </a:txBody>
                  <a:tcPr/>
                </a:tc>
                <a:extLst>
                  <a:ext uri="{0D108BD9-81ED-4DB2-BD59-A6C34878D82A}">
                    <a16:rowId xmlns:a16="http://schemas.microsoft.com/office/drawing/2014/main" val="10004"/>
                  </a:ext>
                </a:extLst>
              </a:tr>
              <a:tr h="609600">
                <a:tc>
                  <a:txBody>
                    <a:bodyPr/>
                    <a:lstStyle/>
                    <a:p>
                      <a:pPr xmlns:a="http://schemas.openxmlformats.org/drawingml/2006/main" marL="0" algn="l" defTabSz="914400" rtl="0" eaLnBrk="1" fontAlgn="t" latinLnBrk="0" hangingPunct="1"/>
                      <a:r xmlns:a="http://schemas.openxmlformats.org/drawingml/2006/main">
                        <a:rPr lang="vi" sz="2000" u="none" strike="noStrike" kern="1200">
                          <a:solidFill>
                            <a:schemeClr val="dk1"/>
                          </a:solidFill>
                          <a:effectLst/>
                          <a:latin typeface="+mn-lt"/>
                          <a:ea typeface="+mn-ea"/>
                          <a:cs typeface="+mn-cs"/>
                        </a:rPr>
                        <a:t>GetFiles(Chuỗi)</a:t>
                      </a:r>
                    </a:p>
                  </a:txBody>
                  <a:tcPr/>
                </a:tc>
                <a:tc>
                  <a:txBody>
                    <a:bodyPr/>
                    <a:lstStyle/>
                    <a:p>
                      <a:pPr xmlns:a="http://schemas.openxmlformats.org/drawingml/2006/main" marL="0" algn="l" defTabSz="914400" rtl="0" eaLnBrk="1" fontAlgn="t" latinLnBrk="0" hangingPunct="1"/>
                      <a:r xmlns:a="http://schemas.openxmlformats.org/drawingml/2006/main">
                        <a:rPr lang="vi" sz="2000" u="none" strike="noStrike" kern="1200">
                          <a:solidFill>
                            <a:schemeClr val="dk1"/>
                          </a:solidFill>
                          <a:effectLst/>
                          <a:latin typeface="+mn-lt"/>
                          <a:ea typeface="+mn-ea"/>
                          <a:cs typeface="+mn-cs"/>
                        </a:rPr>
                        <a:t>Trả về tên của các tệp (bao gồm cả đường dẫn của chúng) trong thư mục đã chỉ định.</a:t>
                      </a:r>
                    </a:p>
                  </a:txBody>
                  <a:tcPr/>
                </a:tc>
                <a:extLst>
                  <a:ext uri="{0D108BD9-81ED-4DB2-BD59-A6C34878D82A}">
                    <a16:rowId xmlns:a16="http://schemas.microsoft.com/office/drawing/2014/main" val="10005"/>
                  </a:ext>
                </a:extLst>
              </a:tr>
              <a:tr h="561355">
                <a:tc>
                  <a:txBody>
                    <a:bodyPr/>
                    <a:lstStyle/>
                    <a:p>
                      <a:pPr xmlns:a="http://schemas.openxmlformats.org/drawingml/2006/main" marL="0" algn="l" defTabSz="914400" rtl="0" eaLnBrk="1" fontAlgn="t" latinLnBrk="0" hangingPunct="1"/>
                      <a:r xmlns:a="http://schemas.openxmlformats.org/drawingml/2006/main">
                        <a:rPr lang="vi" sz="2000" u="none" strike="noStrike" kern="1200">
                          <a:solidFill>
                            <a:schemeClr val="dk1"/>
                          </a:solidFill>
                          <a:effectLst/>
                          <a:latin typeface="+mn-lt"/>
                          <a:ea typeface="+mn-ea"/>
                          <a:cs typeface="+mn-cs"/>
                        </a:rPr>
                        <a:t>GetParent(Chuỗi)</a:t>
                      </a:r>
                    </a:p>
                  </a:txBody>
                  <a:tcPr/>
                </a:tc>
                <a:tc>
                  <a:txBody>
                    <a:bodyPr/>
                    <a:lstStyle/>
                    <a:p>
                      <a:pPr xmlns:a="http://schemas.openxmlformats.org/drawingml/2006/main" marL="0" algn="l" defTabSz="914400" rtl="0" eaLnBrk="1" fontAlgn="t" latinLnBrk="0" hangingPunct="1"/>
                      <a:r xmlns:a="http://schemas.openxmlformats.org/drawingml/2006/main">
                        <a:rPr lang="vi" sz="2000" u="none" strike="noStrike" kern="1200">
                          <a:solidFill>
                            <a:schemeClr val="dk1"/>
                          </a:solidFill>
                          <a:effectLst/>
                          <a:latin typeface="+mn-lt"/>
                          <a:ea typeface="+mn-ea"/>
                          <a:cs typeface="+mn-cs"/>
                        </a:rPr>
                        <a:t>Truy xuất thư mục mẹ của đường dẫn đã chỉ định, bao gồm cả đường dẫn tuyệt đối và tương đối.</a:t>
                      </a:r>
                    </a:p>
                  </a:txBody>
                  <a:tcPr/>
                </a:tc>
                <a:extLst>
                  <a:ext uri="{0D108BD9-81ED-4DB2-BD59-A6C34878D82A}">
                    <a16:rowId xmlns:a16="http://schemas.microsoft.com/office/drawing/2014/main" val="508282034"/>
                  </a:ext>
                </a:extLst>
              </a:tr>
              <a:tr h="514633">
                <a:tc>
                  <a:txBody>
                    <a:bodyPr/>
                    <a:lstStyle/>
                    <a:p>
                      <a:pPr xmlns:a="http://schemas.openxmlformats.org/drawingml/2006/main" marL="0" algn="l" defTabSz="914400" rtl="0" eaLnBrk="1" fontAlgn="t" latinLnBrk="0" hangingPunct="1"/>
                      <a:r xmlns:a="http://schemas.openxmlformats.org/drawingml/2006/main">
                        <a:rPr lang="vi" sz="2000" u="none" strike="noStrike" kern="1200">
                          <a:solidFill>
                            <a:schemeClr val="dk1"/>
                          </a:solidFill>
                          <a:effectLst/>
                          <a:latin typeface="+mn-lt"/>
                          <a:ea typeface="+mn-ea"/>
                          <a:cs typeface="+mn-cs"/>
                        </a:rPr>
                        <a:t>Di chuyển(Chuỗi, Chuỗi)</a:t>
                      </a:r>
                    </a:p>
                  </a:txBody>
                  <a:tcPr/>
                </a:tc>
                <a:tc>
                  <a:txBody>
                    <a:bodyPr/>
                    <a:lstStyle/>
                    <a:p>
                      <a:pPr xmlns:a="http://schemas.openxmlformats.org/drawingml/2006/main" marL="0" algn="l" defTabSz="914400" rtl="0" eaLnBrk="1" fontAlgn="t" latinLnBrk="0" hangingPunct="1"/>
                      <a:r xmlns:a="http://schemas.openxmlformats.org/drawingml/2006/main">
                        <a:rPr lang="vi" sz="2000" u="none" strike="noStrike" kern="1200">
                          <a:solidFill>
                            <a:schemeClr val="dk1"/>
                          </a:solidFill>
                          <a:effectLst/>
                          <a:latin typeface="+mn-lt"/>
                          <a:ea typeface="+mn-ea"/>
                          <a:cs typeface="+mn-cs"/>
                        </a:rPr>
                        <a:t>Di chuyển một tập tin hoặc một thư mục và nội dung của nó đến một vị trí mới.</a:t>
                      </a:r>
                    </a:p>
                  </a:txBody>
                  <a:tcPr/>
                </a:tc>
                <a:extLst>
                  <a:ext uri="{0D108BD9-81ED-4DB2-BD59-A6C34878D82A}">
                    <a16:rowId xmlns:a16="http://schemas.microsoft.com/office/drawing/2014/main" val="2099629954"/>
                  </a:ext>
                </a:extLst>
              </a:tr>
            </a:tbl>
          </a:graphicData>
        </a:graphic>
      </p:graphicFrame>
      <p:sp>
        <p:nvSpPr>
          <p:cNvPr id="10" name="Title 1">
            <a:extLst>
              <a:ext uri="{FF2B5EF4-FFF2-40B4-BE49-F238E27FC236}">
                <a16:creationId xmlns:a16="http://schemas.microsoft.com/office/drawing/2014/main" id="{87F50C86-740E-4113-AF6B-16F995BE313B}"/>
              </a:ext>
            </a:extLst>
          </p:cNvPr>
          <p:cNvSpPr>
            <a:spLocks noGrp="1"/>
          </p:cNvSpPr>
          <p:nvPr>
            <p:ph type="title"/>
          </p:nvPr>
        </p:nvSpPr>
        <p:spPr>
          <a:xfrm>
            <a:off x="275516" y="687426"/>
            <a:ext cx="8244540" cy="575433"/>
          </a:xfrm>
        </p:spPr>
        <p:txBody>
          <a:bodyPr>
            <a:normAutofit fontScale="90000"/>
          </a:bodyPr>
          <a:lstStyle/>
          <a:p>
            <a:r xmlns:a="http://schemas.openxmlformats.org/drawingml/2006/main">
              <a:rPr lang="vi" b="1"/>
              <a:t>Làm việc với lớp thư mục</a:t>
            </a:r>
            <a:endParaRPr xmlns:a="http://schemas.openxmlformats.org/drawingml/2006/main" lang="en-US" dirty="0"/>
          </a:p>
        </p:txBody>
      </p:sp>
    </p:spTree>
    <p:extLst>
      <p:ext uri="{BB962C8B-B14F-4D97-AF65-F5344CB8AC3E}">
        <p14:creationId xmlns:p14="http://schemas.microsoft.com/office/powerpoint/2010/main" val="216957815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9888D7A3-9F7E-4729-BDE8-DC2ADCC4A673}"/>
              </a:ext>
            </a:extLst>
          </p:cNvPr>
          <p:cNvSpPr>
            <a:spLocks noGrp="1"/>
          </p:cNvSpPr>
          <p:nvPr>
            <p:ph type="dt" sz="half" idx="10"/>
          </p:nvPr>
        </p:nvSpPr>
        <p:spPr/>
        <p:txBody>
          <a:bodyPr/>
          <a:lstStyle/>
          <a:p>
            <a:fld id="{5DCBE059-FAD7-45D8-8659-E6542D1E092D}" type="datetime1">
              <a:rPr lang="en-US" smtClean="0"/>
              <a:t>4/8/2024</a:t>
            </a:fld>
            <a:endParaRPr lang="en-US" dirty="0"/>
          </a:p>
        </p:txBody>
      </p:sp>
      <p:sp>
        <p:nvSpPr>
          <p:cNvPr id="5" name="Slide Number Placeholder 4">
            <a:extLst>
              <a:ext uri="{FF2B5EF4-FFF2-40B4-BE49-F238E27FC236}">
                <a16:creationId xmlns:a16="http://schemas.microsoft.com/office/drawing/2014/main" id="{5C77A668-069B-48E2-A72C-52C022BB2737}"/>
              </a:ext>
            </a:extLst>
          </p:cNvPr>
          <p:cNvSpPr>
            <a:spLocks noGrp="1"/>
          </p:cNvSpPr>
          <p:nvPr>
            <p:ph type="sldNum" sz="quarter" idx="12"/>
          </p:nvPr>
        </p:nvSpPr>
        <p:spPr/>
        <p:txBody>
          <a:bodyPr/>
          <a:lstStyle/>
          <a:p>
            <a:fld id="{CC0149FD-98BB-4821-915B-09C9BFE4B727}" type="slidenum">
              <a:rPr lang="en-US" smtClean="0"/>
              <a:pPr/>
              <a:t>25</a:t>
            </a:fld>
            <a:endParaRPr lang="en-US" dirty="0"/>
          </a:p>
        </p:txBody>
      </p:sp>
      <p:sp>
        <p:nvSpPr>
          <p:cNvPr id="8" name="Title 1">
            <a:extLst>
              <a:ext uri="{FF2B5EF4-FFF2-40B4-BE49-F238E27FC236}">
                <a16:creationId xmlns:a16="http://schemas.microsoft.com/office/drawing/2014/main" id="{7E7ECB89-3DED-4245-BAE2-8A549E85A1D7}"/>
              </a:ext>
            </a:extLst>
          </p:cNvPr>
          <p:cNvSpPr>
            <a:spLocks noGrp="1"/>
          </p:cNvSpPr>
          <p:nvPr>
            <p:ph type="title"/>
          </p:nvPr>
        </p:nvSpPr>
        <p:spPr>
          <a:xfrm>
            <a:off x="275516" y="687426"/>
            <a:ext cx="11372198" cy="575433"/>
          </a:xfrm>
        </p:spPr>
        <p:txBody>
          <a:bodyPr>
            <a:normAutofit fontScale="90000"/>
          </a:bodyPr>
          <a:lstStyle/>
          <a:p>
            <a:r xmlns:a="http://schemas.openxmlformats.org/drawingml/2006/main">
              <a:rPr lang="vi" b="1"/>
              <a:t>Trình diễn lớp thư mục</a:t>
            </a:r>
            <a:endParaRPr xmlns:a="http://schemas.openxmlformats.org/drawingml/2006/main" lang="en-US" dirty="0"/>
          </a:p>
        </p:txBody>
      </p:sp>
      <p:pic>
        <p:nvPicPr>
          <p:cNvPr id="7" name="Picture 6">
            <a:extLst>
              <a:ext uri="{FF2B5EF4-FFF2-40B4-BE49-F238E27FC236}">
                <a16:creationId xmlns:a16="http://schemas.microsoft.com/office/drawing/2014/main" id="{8670780F-3FD2-4D71-B89A-B6FECD059DB3}"/>
              </a:ext>
            </a:extLst>
          </p:cNvPr>
          <p:cNvPicPr>
            <a:picLocks noChangeAspect="1"/>
          </p:cNvPicPr>
          <p:nvPr/>
        </p:nvPicPr>
        <p:blipFill>
          <a:blip r:embed="rId2"/>
          <a:stretch>
            <a:fillRect/>
          </a:stretch>
        </p:blipFill>
        <p:spPr>
          <a:xfrm>
            <a:off x="0" y="1639689"/>
            <a:ext cx="8699679" cy="4762022"/>
          </a:xfrm>
          <a:prstGeom prst="rect">
            <a:avLst/>
          </a:prstGeom>
        </p:spPr>
      </p:pic>
      <p:pic>
        <p:nvPicPr>
          <p:cNvPr id="9" name="Picture 8">
            <a:extLst>
              <a:ext uri="{FF2B5EF4-FFF2-40B4-BE49-F238E27FC236}">
                <a16:creationId xmlns:a16="http://schemas.microsoft.com/office/drawing/2014/main" id="{0E0EBD85-5CA7-4AC8-B63B-39152216C483}"/>
              </a:ext>
            </a:extLst>
          </p:cNvPr>
          <p:cNvPicPr>
            <a:picLocks noChangeAspect="1"/>
          </p:cNvPicPr>
          <p:nvPr/>
        </p:nvPicPr>
        <p:blipFill>
          <a:blip r:embed="rId3"/>
          <a:stretch>
            <a:fillRect/>
          </a:stretch>
        </p:blipFill>
        <p:spPr>
          <a:xfrm>
            <a:off x="7002204" y="3590948"/>
            <a:ext cx="5088436" cy="1306711"/>
          </a:xfrm>
          <a:prstGeom prst="rect">
            <a:avLst/>
          </a:prstGeom>
          <a:ln>
            <a:solidFill>
              <a:srgbClr val="00B050"/>
            </a:solidFill>
          </a:ln>
        </p:spPr>
      </p:pic>
      <p:pic>
        <p:nvPicPr>
          <p:cNvPr id="3" name="Picture 2">
            <a:extLst>
              <a:ext uri="{FF2B5EF4-FFF2-40B4-BE49-F238E27FC236}">
                <a16:creationId xmlns:a16="http://schemas.microsoft.com/office/drawing/2014/main" id="{E4F5885C-211C-4A3E-9156-3F20B377686F}"/>
              </a:ext>
            </a:extLst>
          </p:cNvPr>
          <p:cNvPicPr>
            <a:picLocks noChangeAspect="1"/>
          </p:cNvPicPr>
          <p:nvPr/>
        </p:nvPicPr>
        <p:blipFill>
          <a:blip r:embed="rId4"/>
          <a:stretch>
            <a:fillRect/>
          </a:stretch>
        </p:blipFill>
        <p:spPr>
          <a:xfrm>
            <a:off x="7002204" y="4976648"/>
            <a:ext cx="5088436" cy="1425063"/>
          </a:xfrm>
          <a:prstGeom prst="rect">
            <a:avLst/>
          </a:prstGeom>
        </p:spPr>
      </p:pic>
      <p:sp>
        <p:nvSpPr>
          <p:cNvPr id="6" name="Rectangle 5">
            <a:extLst>
              <a:ext uri="{FF2B5EF4-FFF2-40B4-BE49-F238E27FC236}">
                <a16:creationId xmlns:a16="http://schemas.microsoft.com/office/drawing/2014/main" id="{1F837733-00BB-4397-A735-D91DAD0EBE84}"/>
              </a:ext>
            </a:extLst>
          </p:cNvPr>
          <p:cNvSpPr/>
          <p:nvPr/>
        </p:nvSpPr>
        <p:spPr>
          <a:xfrm>
            <a:off x="8870393" y="2105669"/>
            <a:ext cx="1589314" cy="707016"/>
          </a:xfrm>
          <a:prstGeom prst="rect">
            <a:avLst/>
          </a:prstGeom>
          <a:solidFill>
            <a:srgbClr val="00B05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xmlns:a="http://schemas.openxmlformats.org/drawingml/2006/main" algn="ctr"/>
            <a:r xmlns:a="http://schemas.openxmlformats.org/drawingml/2006/main">
              <a:rPr lang="vi"/>
              <a:t>Trên hệ điều hành Windows</a:t>
            </a:r>
          </a:p>
        </p:txBody>
      </p:sp>
      <p:sp>
        <p:nvSpPr>
          <p:cNvPr id="10" name="Rectangle 9">
            <a:extLst>
              <a:ext uri="{FF2B5EF4-FFF2-40B4-BE49-F238E27FC236}">
                <a16:creationId xmlns:a16="http://schemas.microsoft.com/office/drawing/2014/main" id="{2082D5AF-7C0E-42C3-87FA-D6680069D4D1}"/>
              </a:ext>
            </a:extLst>
          </p:cNvPr>
          <p:cNvSpPr/>
          <p:nvPr/>
        </p:nvSpPr>
        <p:spPr>
          <a:xfrm>
            <a:off x="4642594" y="5528711"/>
            <a:ext cx="1589314" cy="707016"/>
          </a:xfrm>
          <a:prstGeom prst="rect">
            <a:avLst/>
          </a:prstGeom>
          <a:solidFill>
            <a:srgbClr val="00B05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xmlns:a="http://schemas.openxmlformats.org/drawingml/2006/main" algn="ctr"/>
            <a:r xmlns:a="http://schemas.openxmlformats.org/drawingml/2006/main">
              <a:rPr lang="vi"/>
              <a:t>Trên hệ điều hành Linux</a:t>
            </a:r>
          </a:p>
        </p:txBody>
      </p:sp>
      <p:cxnSp>
        <p:nvCxnSpPr>
          <p:cNvPr id="12" name="Straight Arrow Connector 11">
            <a:extLst>
              <a:ext uri="{FF2B5EF4-FFF2-40B4-BE49-F238E27FC236}">
                <a16:creationId xmlns:a16="http://schemas.microsoft.com/office/drawing/2014/main" id="{E9D2E65A-BCC0-4711-8D53-E5F2B5D1F713}"/>
              </a:ext>
            </a:extLst>
          </p:cNvPr>
          <p:cNvCxnSpPr>
            <a:cxnSpLocks/>
          </p:cNvCxnSpPr>
          <p:nvPr/>
        </p:nvCxnSpPr>
        <p:spPr>
          <a:xfrm>
            <a:off x="9546422" y="2819905"/>
            <a:ext cx="1" cy="731548"/>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A3EEE85E-4749-49B4-917A-A246107161D7}"/>
              </a:ext>
            </a:extLst>
          </p:cNvPr>
          <p:cNvCxnSpPr>
            <a:cxnSpLocks/>
          </p:cNvCxnSpPr>
          <p:nvPr/>
        </p:nvCxnSpPr>
        <p:spPr>
          <a:xfrm>
            <a:off x="6231908" y="5908653"/>
            <a:ext cx="760136" cy="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4357425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8C2805-FFB8-4969-816A-38F8B7EBC1B0}"/>
              </a:ext>
            </a:extLst>
          </p:cNvPr>
          <p:cNvSpPr>
            <a:spLocks noGrp="1"/>
          </p:cNvSpPr>
          <p:nvPr>
            <p:ph type="title"/>
          </p:nvPr>
        </p:nvSpPr>
        <p:spPr>
          <a:xfrm>
            <a:off x="275516" y="687426"/>
            <a:ext cx="8244540" cy="575433"/>
          </a:xfrm>
        </p:spPr>
        <p:txBody>
          <a:bodyPr>
            <a:normAutofit fontScale="90000"/>
          </a:bodyPr>
          <a:lstStyle/>
          <a:p>
            <a:r xmlns:a="http://schemas.openxmlformats.org/drawingml/2006/main">
              <a:rPr lang="vi" b="1" dirty="0"/>
              <a:t>Làm việc với </a:t>
            </a:r>
            <a:r xmlns:a="http://schemas.openxmlformats.org/drawingml/2006/main">
              <a:rPr lang="vi" b="1" dirty="0" err="1"/>
              <a:t>DirectoryInfo</a:t>
            </a:r>
            <a:r xmlns:a="http://schemas.openxmlformats.org/drawingml/2006/main">
              <a:rPr lang="vi" b="1"/>
              <a:t> </a:t>
            </a:r>
            <a:r xmlns:a="http://schemas.openxmlformats.org/drawingml/2006/main">
              <a:rPr lang="vi" b="1" smtClean="0"/>
              <a:t>Lớp học</a:t>
            </a:r>
            <a:endParaRPr xmlns:a="http://schemas.openxmlformats.org/drawingml/2006/main" lang="en-US" dirty="0"/>
          </a:p>
        </p:txBody>
      </p:sp>
      <p:sp>
        <p:nvSpPr>
          <p:cNvPr id="4" name="Date Placeholder 3">
            <a:extLst>
              <a:ext uri="{FF2B5EF4-FFF2-40B4-BE49-F238E27FC236}">
                <a16:creationId xmlns:a16="http://schemas.microsoft.com/office/drawing/2014/main" id="{7BB2069F-8396-413B-8F66-6A5CE930D683}"/>
              </a:ext>
            </a:extLst>
          </p:cNvPr>
          <p:cNvSpPr>
            <a:spLocks noGrp="1"/>
          </p:cNvSpPr>
          <p:nvPr>
            <p:ph type="dt" sz="half" idx="10"/>
          </p:nvPr>
        </p:nvSpPr>
        <p:spPr/>
        <p:txBody>
          <a:bodyPr/>
          <a:lstStyle/>
          <a:p>
            <a:fld id="{5DCBE059-FAD7-45D8-8659-E6542D1E092D}" type="datetime1">
              <a:rPr lang="en-US" smtClean="0"/>
              <a:t>4/8/2024</a:t>
            </a:fld>
            <a:endParaRPr lang="en-US" dirty="0"/>
          </a:p>
        </p:txBody>
      </p:sp>
      <p:sp>
        <p:nvSpPr>
          <p:cNvPr id="5" name="Slide Number Placeholder 4">
            <a:extLst>
              <a:ext uri="{FF2B5EF4-FFF2-40B4-BE49-F238E27FC236}">
                <a16:creationId xmlns:a16="http://schemas.microsoft.com/office/drawing/2014/main" id="{FAD0AA2C-0FC5-4C7C-86AB-765F90A881B6}"/>
              </a:ext>
            </a:extLst>
          </p:cNvPr>
          <p:cNvSpPr>
            <a:spLocks noGrp="1"/>
          </p:cNvSpPr>
          <p:nvPr>
            <p:ph type="sldNum" sz="quarter" idx="12"/>
          </p:nvPr>
        </p:nvSpPr>
        <p:spPr/>
        <p:txBody>
          <a:bodyPr/>
          <a:lstStyle/>
          <a:p>
            <a:fld id="{CC0149FD-98BB-4821-915B-09C9BFE4B727}" type="slidenum">
              <a:rPr lang="en-US" smtClean="0"/>
              <a:pPr/>
              <a:t>26</a:t>
            </a:fld>
            <a:endParaRPr lang="en-US" dirty="0"/>
          </a:p>
        </p:txBody>
      </p:sp>
      <p:sp>
        <p:nvSpPr>
          <p:cNvPr id="7" name="TextBox 6">
            <a:extLst>
              <a:ext uri="{FF2B5EF4-FFF2-40B4-BE49-F238E27FC236}">
                <a16:creationId xmlns:a16="http://schemas.microsoft.com/office/drawing/2014/main" id="{6786E8FE-C5E5-4DE4-97E2-9EF45451F77E}"/>
              </a:ext>
            </a:extLst>
          </p:cNvPr>
          <p:cNvSpPr txBox="1"/>
          <p:nvPr/>
        </p:nvSpPr>
        <p:spPr>
          <a:xfrm>
            <a:off x="0" y="1291131"/>
            <a:ext cx="12192000" cy="1895647"/>
          </a:xfrm>
          <a:prstGeom prst="rect">
            <a:avLst/>
          </a:prstGeom>
          <a:noFill/>
        </p:spPr>
        <p:txBody>
          <a:bodyPr wrap="square">
            <a:spAutoFit/>
          </a:bodyPr>
          <a:lstStyle/>
          <a:p>
            <a:pPr xmlns:a="http://schemas.openxmlformats.org/drawingml/2006/main" marL="342900" indent="-342900" algn="just">
              <a:lnSpc>
                <a:spcPct val="150000"/>
              </a:lnSpc>
              <a:spcBef>
                <a:spcPts val="300"/>
              </a:spcBef>
              <a:spcAft>
                <a:spcPts val="300"/>
              </a:spcAft>
              <a:buClr>
                <a:srgbClr val="973735"/>
              </a:buClr>
              <a:buSzPct val="50000"/>
              <a:buFont typeface="Wingdings" pitchFamily="2" charset="2"/>
              <a:buChar char="u"/>
              <a:tabLst>
                <a:tab pos="241300" algn="l"/>
              </a:tabLst>
              <a:defRPr/>
            </a:pPr>
            <a:r xmlns:a="http://schemas.openxmlformats.org/drawingml/2006/main">
              <a:rPr lang="vi" sz="2600">
                <a:latin typeface="+mj-lt"/>
              </a:rPr>
              <a:t>Trình bày các phương thức cá thể để tạo, di chuyển và liệt kê thông qua các thư mục và thư mục con. Lớp này không thể được thừa kế</a:t>
            </a:r>
          </a:p>
          <a:p>
            <a:pPr xmlns:a="http://schemas.openxmlformats.org/drawingml/2006/main" marL="342900" indent="-342900" algn="just">
              <a:lnSpc>
                <a:spcPct val="150000"/>
              </a:lnSpc>
              <a:spcBef>
                <a:spcPts val="300"/>
              </a:spcBef>
              <a:spcAft>
                <a:spcPts val="300"/>
              </a:spcAft>
              <a:buClr>
                <a:srgbClr val="973735"/>
              </a:buClr>
              <a:buSzPct val="50000"/>
              <a:buFont typeface="Wingdings" pitchFamily="2" charset="2"/>
              <a:buChar char="u"/>
              <a:tabLst>
                <a:tab pos="241300" algn="l"/>
              </a:tabLst>
              <a:defRPr/>
            </a:pPr>
            <a:r xmlns:a="http://schemas.openxmlformats.org/drawingml/2006/main">
              <a:rPr lang="vi" sz="2600">
                <a:latin typeface="+mj-lt"/>
              </a:rPr>
              <a:t>Các thuộc tính và phương thức quan trọng của lớp </a:t>
            </a:r>
            <a:r xmlns:a="http://schemas.openxmlformats.org/drawingml/2006/main">
              <a:rPr lang="vi" sz="2600" b="1">
                <a:latin typeface="+mj-lt"/>
              </a:rPr>
              <a:t>DirectoryInfo </a:t>
            </a:r>
            <a:r xmlns:a="http://schemas.openxmlformats.org/drawingml/2006/main">
              <a:rPr lang="vi" sz="2600">
                <a:latin typeface="+mj-lt"/>
              </a:rPr>
              <a:t>:</a:t>
            </a:r>
            <a:endParaRPr xmlns:a="http://schemas.openxmlformats.org/drawingml/2006/main" lang="en-US" sz="2600" dirty="0">
              <a:latin typeface="+mj-lt"/>
            </a:endParaRPr>
          </a:p>
        </p:txBody>
      </p:sp>
      <p:graphicFrame>
        <p:nvGraphicFramePr>
          <p:cNvPr id="6" name="Table 5">
            <a:extLst>
              <a:ext uri="{FF2B5EF4-FFF2-40B4-BE49-F238E27FC236}">
                <a16:creationId xmlns:a16="http://schemas.microsoft.com/office/drawing/2014/main" id="{AA8F4965-B4E1-4A57-A2BD-9C6E58BD9760}"/>
              </a:ext>
            </a:extLst>
          </p:cNvPr>
          <p:cNvGraphicFramePr>
            <a:graphicFrameLocks noGrp="1"/>
          </p:cNvGraphicFramePr>
          <p:nvPr>
            <p:extLst>
              <p:ext uri="{D42A27DB-BD31-4B8C-83A1-F6EECF244321}">
                <p14:modId xmlns:p14="http://schemas.microsoft.com/office/powerpoint/2010/main" val="4156160089"/>
              </p:ext>
            </p:extLst>
          </p:nvPr>
        </p:nvGraphicFramePr>
        <p:xfrm>
          <a:off x="241172" y="3348574"/>
          <a:ext cx="11852857" cy="3008682"/>
        </p:xfrm>
        <a:graphic>
          <a:graphicData uri="http://schemas.openxmlformats.org/drawingml/2006/table">
            <a:tbl>
              <a:tblPr firstRow="1" bandRow="1">
                <a:tableStyleId>{5C22544A-7EE6-4342-B048-85BDC9FD1C3A}</a:tableStyleId>
              </a:tblPr>
              <a:tblGrid>
                <a:gridCol w="3101682">
                  <a:extLst>
                    <a:ext uri="{9D8B030D-6E8A-4147-A177-3AD203B41FA5}">
                      <a16:colId xmlns:a16="http://schemas.microsoft.com/office/drawing/2014/main" val="20000"/>
                    </a:ext>
                  </a:extLst>
                </a:gridCol>
                <a:gridCol w="8751175">
                  <a:extLst>
                    <a:ext uri="{9D8B030D-6E8A-4147-A177-3AD203B41FA5}">
                      <a16:colId xmlns:a16="http://schemas.microsoft.com/office/drawing/2014/main" val="20001"/>
                    </a:ext>
                  </a:extLst>
                </a:gridCol>
              </a:tblGrid>
              <a:tr h="606403">
                <a:tc>
                  <a:txBody>
                    <a:bodyPr/>
                    <a:lstStyle/>
                    <a:p>
                      <a:r xmlns:a="http://schemas.openxmlformats.org/drawingml/2006/main">
                        <a:rPr lang="vi" sz="2000"/>
                        <a:t>Tên tài sản</a:t>
                      </a:r>
                      <a:endParaRPr xmlns:a="http://schemas.openxmlformats.org/drawingml/2006/main" lang="en-US" sz="2000" dirty="0"/>
                    </a:p>
                  </a:txBody>
                  <a:tcPr/>
                </a:tc>
                <a:tc>
                  <a:txBody>
                    <a:bodyPr/>
                    <a:lstStyle/>
                    <a:p>
                      <a:r xmlns:a="http://schemas.openxmlformats.org/drawingml/2006/main">
                        <a:rPr lang="vi" sz="2000" dirty="0"/>
                        <a:t>Sự miêu tả</a:t>
                      </a:r>
                    </a:p>
                  </a:txBody>
                  <a:tcPr/>
                </a:tc>
                <a:extLst>
                  <a:ext uri="{0D108BD9-81ED-4DB2-BD59-A6C34878D82A}">
                    <a16:rowId xmlns:a16="http://schemas.microsoft.com/office/drawing/2014/main" val="10000"/>
                  </a:ext>
                </a:extLst>
              </a:tr>
              <a:tr h="500314">
                <a:tc>
                  <a:txBody>
                    <a:bodyPr/>
                    <a:lstStyle/>
                    <a:p>
                      <a:pPr xmlns:a="http://schemas.openxmlformats.org/drawingml/2006/main" algn="l" fontAlgn="t"/>
                      <a:r xmlns:a="http://schemas.openxmlformats.org/drawingml/2006/main">
                        <a:rPr lang="vi" sz="2000" u="none" strike="noStrike">
                          <a:effectLst/>
                        </a:rPr>
                        <a:t>Thuộc tính</a:t>
                      </a:r>
                      <a:endParaRPr xmlns:a="http://schemas.openxmlformats.org/drawingml/2006/main" lang="en-US" sz="2000">
                        <a:effectLst/>
                      </a:endParaRPr>
                    </a:p>
                  </a:txBody>
                  <a:tcPr/>
                </a:tc>
                <a:tc>
                  <a:txBody>
                    <a:bodyPr/>
                    <a:lstStyle/>
                    <a:p>
                      <a:pPr xmlns:a="http://schemas.openxmlformats.org/drawingml/2006/main" algn="l" fontAlgn="t"/>
                      <a:r xmlns:a="http://schemas.openxmlformats.org/drawingml/2006/main">
                        <a:rPr lang="vi" sz="2000">
                          <a:effectLst/>
                        </a:rPr>
                        <a:t>Nhận hoặc đặt các thuộc tính cho tệp hoặc thư mục hiện tại</a:t>
                      </a:r>
                    </a:p>
                  </a:txBody>
                  <a:tcPr/>
                </a:tc>
                <a:extLst>
                  <a:ext uri="{0D108BD9-81ED-4DB2-BD59-A6C34878D82A}">
                    <a16:rowId xmlns:a16="http://schemas.microsoft.com/office/drawing/2014/main" val="10004"/>
                  </a:ext>
                </a:extLst>
              </a:tr>
              <a:tr h="530564">
                <a:tc>
                  <a:txBody>
                    <a:bodyPr/>
                    <a:lstStyle/>
                    <a:p>
                      <a:pPr xmlns:a="http://schemas.openxmlformats.org/drawingml/2006/main" algn="l" fontAlgn="t"/>
                      <a:r xmlns:a="http://schemas.openxmlformats.org/drawingml/2006/main">
                        <a:rPr lang="vi" sz="2000" u="none" strike="noStrike">
                          <a:effectLst/>
                        </a:rPr>
                        <a:t>Thời gian sáng tạo</a:t>
                      </a:r>
                      <a:endParaRPr xmlns:a="http://schemas.openxmlformats.org/drawingml/2006/main" lang="en-US" sz="2000">
                        <a:effectLst/>
                      </a:endParaRPr>
                    </a:p>
                  </a:txBody>
                  <a:tcPr/>
                </a:tc>
                <a:tc>
                  <a:txBody>
                    <a:bodyPr/>
                    <a:lstStyle/>
                    <a:p>
                      <a:pPr xmlns:a="http://schemas.openxmlformats.org/drawingml/2006/main" algn="l" fontAlgn="t"/>
                      <a:r xmlns:a="http://schemas.openxmlformats.org/drawingml/2006/main">
                        <a:rPr lang="vi" sz="2000">
                          <a:effectLst/>
                        </a:rPr>
                        <a:t>Lấy hoặc đặt thời gian tạo tập tin hoặc thư mục hiện tại</a:t>
                      </a:r>
                    </a:p>
                  </a:txBody>
                  <a:tcPr/>
                </a:tc>
                <a:extLst>
                  <a:ext uri="{0D108BD9-81ED-4DB2-BD59-A6C34878D82A}">
                    <a16:rowId xmlns:a16="http://schemas.microsoft.com/office/drawing/2014/main" val="10005"/>
                  </a:ext>
                </a:extLst>
              </a:tr>
              <a:tr h="484025">
                <a:tc>
                  <a:txBody>
                    <a:bodyPr/>
                    <a:lstStyle/>
                    <a:p>
                      <a:pPr xmlns:a="http://schemas.openxmlformats.org/drawingml/2006/main" algn="l" fontAlgn="t"/>
                      <a:r xmlns:a="http://schemas.openxmlformats.org/drawingml/2006/main">
                        <a:rPr lang="vi" sz="2000" u="none" strike="noStrike">
                          <a:effectLst/>
                        </a:rPr>
                        <a:t>tồn tại</a:t>
                      </a:r>
                      <a:endParaRPr xmlns:a="http://schemas.openxmlformats.org/drawingml/2006/main" lang="en-US" sz="2000">
                        <a:effectLst/>
                      </a:endParaRPr>
                    </a:p>
                  </a:txBody>
                  <a:tcPr/>
                </a:tc>
                <a:tc>
                  <a:txBody>
                    <a:bodyPr/>
                    <a:lstStyle/>
                    <a:p>
                      <a:pPr xmlns:a="http://schemas.openxmlformats.org/drawingml/2006/main" algn="l" fontAlgn="t"/>
                      <a:r xmlns:a="http://schemas.openxmlformats.org/drawingml/2006/main">
                        <a:rPr lang="vi" sz="2000">
                          <a:effectLst/>
                        </a:rPr>
                        <a:t>Nhận một giá trị cho biết thư mục có tồn tại hay không</a:t>
                      </a:r>
                    </a:p>
                  </a:txBody>
                  <a:tcPr/>
                </a:tc>
                <a:extLst>
                  <a:ext uri="{0D108BD9-81ED-4DB2-BD59-A6C34878D82A}">
                    <a16:rowId xmlns:a16="http://schemas.microsoft.com/office/drawing/2014/main" val="4131640326"/>
                  </a:ext>
                </a:extLst>
              </a:tr>
              <a:tr h="423521">
                <a:tc>
                  <a:txBody>
                    <a:bodyPr/>
                    <a:lstStyle/>
                    <a:p>
                      <a:pPr xmlns:a="http://schemas.openxmlformats.org/drawingml/2006/main" algn="l" fontAlgn="t"/>
                      <a:r xmlns:a="http://schemas.openxmlformats.org/drawingml/2006/main">
                        <a:rPr lang="vi" sz="2000" u="none" strike="noStrike">
                          <a:effectLst/>
                        </a:rPr>
                        <a:t>Sự mở rộng</a:t>
                      </a:r>
                      <a:endParaRPr xmlns:a="http://schemas.openxmlformats.org/drawingml/2006/main" lang="en-US" sz="2000">
                        <a:effectLst/>
                      </a:endParaRPr>
                    </a:p>
                  </a:txBody>
                  <a:tcPr/>
                </a:tc>
                <a:tc>
                  <a:txBody>
                    <a:bodyPr/>
                    <a:lstStyle/>
                    <a:p>
                      <a:pPr xmlns:a="http://schemas.openxmlformats.org/drawingml/2006/main" algn="l" fontAlgn="t"/>
                      <a:r xmlns:a="http://schemas.openxmlformats.org/drawingml/2006/main">
                        <a:rPr lang="vi" sz="2000">
                          <a:effectLst/>
                        </a:rPr>
                        <a:t>Lấy chuỗi đại diện cho phần mở rộng của tập tin</a:t>
                      </a:r>
                    </a:p>
                  </a:txBody>
                  <a:tcPr/>
                </a:tc>
                <a:extLst>
                  <a:ext uri="{0D108BD9-81ED-4DB2-BD59-A6C34878D82A}">
                    <a16:rowId xmlns:a16="http://schemas.microsoft.com/office/drawing/2014/main" val="1536847324"/>
                  </a:ext>
                </a:extLst>
              </a:tr>
              <a:tr h="463855">
                <a:tc>
                  <a:txBody>
                    <a:bodyPr/>
                    <a:lstStyle/>
                    <a:p>
                      <a:pPr xmlns:a="http://schemas.openxmlformats.org/drawingml/2006/main" algn="l" fontAlgn="t"/>
                      <a:r xmlns:a="http://schemas.openxmlformats.org/drawingml/2006/main">
                        <a:rPr lang="vi" sz="2000" u="none" strike="noStrike">
                          <a:effectLst/>
                        </a:rPr>
                        <a:t>Họ và tên</a:t>
                      </a:r>
                      <a:endParaRPr xmlns:a="http://schemas.openxmlformats.org/drawingml/2006/main" lang="en-US" sz="2000">
                        <a:effectLst/>
                      </a:endParaRPr>
                    </a:p>
                  </a:txBody>
                  <a:tcPr/>
                </a:tc>
                <a:tc>
                  <a:txBody>
                    <a:bodyPr/>
                    <a:lstStyle/>
                    <a:p>
                      <a:pPr xmlns:a="http://schemas.openxmlformats.org/drawingml/2006/main" algn="l" fontAlgn="t"/>
                      <a:r xmlns:a="http://schemas.openxmlformats.org/drawingml/2006/main">
                        <a:rPr lang="vi" sz="2000">
                          <a:effectLst/>
                        </a:rPr>
                        <a:t>Lấy đường dẫn đầy đủ của thư mục hoặc tập tin</a:t>
                      </a:r>
                    </a:p>
                  </a:txBody>
                  <a:tcPr/>
                </a:tc>
                <a:extLst>
                  <a:ext uri="{0D108BD9-81ED-4DB2-BD59-A6C34878D82A}">
                    <a16:rowId xmlns:a16="http://schemas.microsoft.com/office/drawing/2014/main" val="1970673537"/>
                  </a:ext>
                </a:extLst>
              </a:tr>
            </a:tbl>
          </a:graphicData>
        </a:graphic>
      </p:graphicFrame>
    </p:spTree>
    <p:extLst>
      <p:ext uri="{BB962C8B-B14F-4D97-AF65-F5344CB8AC3E}">
        <p14:creationId xmlns:p14="http://schemas.microsoft.com/office/powerpoint/2010/main" val="136893113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BB2069F-8396-413B-8F66-6A5CE930D683}"/>
              </a:ext>
            </a:extLst>
          </p:cNvPr>
          <p:cNvSpPr>
            <a:spLocks noGrp="1"/>
          </p:cNvSpPr>
          <p:nvPr>
            <p:ph type="dt" sz="half" idx="10"/>
          </p:nvPr>
        </p:nvSpPr>
        <p:spPr/>
        <p:txBody>
          <a:bodyPr/>
          <a:lstStyle/>
          <a:p>
            <a:fld id="{5DCBE059-FAD7-45D8-8659-E6542D1E092D}" type="datetime1">
              <a:rPr lang="en-US" smtClean="0"/>
              <a:t>4/8/2024</a:t>
            </a:fld>
            <a:endParaRPr lang="en-US" dirty="0"/>
          </a:p>
        </p:txBody>
      </p:sp>
      <p:sp>
        <p:nvSpPr>
          <p:cNvPr id="5" name="Slide Number Placeholder 4">
            <a:extLst>
              <a:ext uri="{FF2B5EF4-FFF2-40B4-BE49-F238E27FC236}">
                <a16:creationId xmlns:a16="http://schemas.microsoft.com/office/drawing/2014/main" id="{FAD0AA2C-0FC5-4C7C-86AB-765F90A881B6}"/>
              </a:ext>
            </a:extLst>
          </p:cNvPr>
          <p:cNvSpPr>
            <a:spLocks noGrp="1"/>
          </p:cNvSpPr>
          <p:nvPr>
            <p:ph type="sldNum" sz="quarter" idx="12"/>
          </p:nvPr>
        </p:nvSpPr>
        <p:spPr/>
        <p:txBody>
          <a:bodyPr/>
          <a:lstStyle/>
          <a:p>
            <a:fld id="{CC0149FD-98BB-4821-915B-09C9BFE4B727}" type="slidenum">
              <a:rPr lang="en-US" smtClean="0"/>
              <a:pPr/>
              <a:t>27</a:t>
            </a:fld>
            <a:endParaRPr lang="en-US" dirty="0"/>
          </a:p>
        </p:txBody>
      </p:sp>
      <p:graphicFrame>
        <p:nvGraphicFramePr>
          <p:cNvPr id="9" name="Table 8">
            <a:extLst>
              <a:ext uri="{FF2B5EF4-FFF2-40B4-BE49-F238E27FC236}">
                <a16:creationId xmlns:a16="http://schemas.microsoft.com/office/drawing/2014/main" id="{FCC3B173-14D9-4590-B1EB-4E02A2982E17}"/>
              </a:ext>
            </a:extLst>
          </p:cNvPr>
          <p:cNvGraphicFramePr>
            <a:graphicFrameLocks noGrp="1"/>
          </p:cNvGraphicFramePr>
          <p:nvPr>
            <p:extLst>
              <p:ext uri="{D42A27DB-BD31-4B8C-83A1-F6EECF244321}">
                <p14:modId xmlns:p14="http://schemas.microsoft.com/office/powerpoint/2010/main" val="2998289268"/>
              </p:ext>
            </p:extLst>
          </p:nvPr>
        </p:nvGraphicFramePr>
        <p:xfrm>
          <a:off x="108858" y="1686012"/>
          <a:ext cx="11974284" cy="4698889"/>
        </p:xfrm>
        <a:graphic>
          <a:graphicData uri="http://schemas.openxmlformats.org/drawingml/2006/table">
            <a:tbl>
              <a:tblPr firstRow="1" bandRow="1">
                <a:tableStyleId>{5C22544A-7EE6-4342-B048-85BDC9FD1C3A}</a:tableStyleId>
              </a:tblPr>
              <a:tblGrid>
                <a:gridCol w="3306819">
                  <a:extLst>
                    <a:ext uri="{9D8B030D-6E8A-4147-A177-3AD203B41FA5}">
                      <a16:colId xmlns:a16="http://schemas.microsoft.com/office/drawing/2014/main" val="20000"/>
                    </a:ext>
                  </a:extLst>
                </a:gridCol>
                <a:gridCol w="8667465">
                  <a:extLst>
                    <a:ext uri="{9D8B030D-6E8A-4147-A177-3AD203B41FA5}">
                      <a16:colId xmlns:a16="http://schemas.microsoft.com/office/drawing/2014/main" val="20001"/>
                    </a:ext>
                  </a:extLst>
                </a:gridCol>
              </a:tblGrid>
              <a:tr h="453117">
                <a:tc>
                  <a:txBody>
                    <a:bodyPr/>
                    <a:lstStyle/>
                    <a:p>
                      <a:pPr xmlns:a="http://schemas.openxmlformats.org/drawingml/2006/main">
                        <a:spcBef>
                          <a:spcPts val="600"/>
                        </a:spcBef>
                        <a:spcAft>
                          <a:spcPts val="600"/>
                        </a:spcAft>
                      </a:pPr>
                      <a:r xmlns:a="http://schemas.openxmlformats.org/drawingml/2006/main">
                        <a:rPr lang="vi" sz="2000" dirty="0"/>
                        <a:t>Tên </a:t>
                      </a:r>
                      <a:r xmlns:a="http://schemas.openxmlformats.org/drawingml/2006/main">
                        <a:rPr lang="vi" sz="2000" smtClean="0"/>
                        <a:t>phương thức</a:t>
                      </a:r>
                    </a:p>
                  </a:txBody>
                  <a:tcPr/>
                </a:tc>
                <a:tc>
                  <a:txBody>
                    <a:bodyPr/>
                    <a:lstStyle/>
                    <a:p>
                      <a:pPr xmlns:a="http://schemas.openxmlformats.org/drawingml/2006/main">
                        <a:spcBef>
                          <a:spcPts val="600"/>
                        </a:spcBef>
                        <a:spcAft>
                          <a:spcPts val="600"/>
                        </a:spcAft>
                      </a:pPr>
                      <a:r xmlns:a="http://schemas.openxmlformats.org/drawingml/2006/main">
                        <a:rPr lang="vi" sz="2000" dirty="0"/>
                        <a:t>Sự miêu tả</a:t>
                      </a:r>
                    </a:p>
                  </a:txBody>
                  <a:tcPr/>
                </a:tc>
                <a:extLst>
                  <a:ext uri="{0D108BD9-81ED-4DB2-BD59-A6C34878D82A}">
                    <a16:rowId xmlns:a16="http://schemas.microsoft.com/office/drawing/2014/main" val="10000"/>
                  </a:ext>
                </a:extLst>
              </a:tr>
              <a:tr h="440785">
                <a:tc>
                  <a:txBody>
                    <a:bodyPr/>
                    <a:lstStyle/>
                    <a:p>
                      <a:pPr xmlns:a="http://schemas.openxmlformats.org/drawingml/2006/main" algn="l" fontAlgn="t"/>
                      <a:r xmlns:a="http://schemas.openxmlformats.org/drawingml/2006/main">
                        <a:rPr lang="vi" sz="2000" u="none" strike="noStrike">
                          <a:effectLst/>
                        </a:rPr>
                        <a:t>Tạo nên()</a:t>
                      </a:r>
                      <a:endParaRPr xmlns:a="http://schemas.openxmlformats.org/drawingml/2006/main" lang="en-US" sz="2000">
                        <a:effectLst/>
                      </a:endParaRPr>
                    </a:p>
                  </a:txBody>
                  <a:tcPr/>
                </a:tc>
                <a:tc>
                  <a:txBody>
                    <a:bodyPr/>
                    <a:lstStyle/>
                    <a:p>
                      <a:pPr xmlns:a="http://schemas.openxmlformats.org/drawingml/2006/main" algn="l" fontAlgn="t"/>
                      <a:r xmlns:a="http://schemas.openxmlformats.org/drawingml/2006/main">
                        <a:rPr lang="vi" sz="2000">
                          <a:effectLst/>
                        </a:rPr>
                        <a:t>Tạo một thư mục</a:t>
                      </a:r>
                    </a:p>
                  </a:txBody>
                  <a:tcPr/>
                </a:tc>
                <a:extLst>
                  <a:ext uri="{0D108BD9-81ED-4DB2-BD59-A6C34878D82A}">
                    <a16:rowId xmlns:a16="http://schemas.microsoft.com/office/drawing/2014/main" val="10001"/>
                  </a:ext>
                </a:extLst>
              </a:tr>
              <a:tr h="598715">
                <a:tc>
                  <a:txBody>
                    <a:bodyPr/>
                    <a:lstStyle/>
                    <a:p>
                      <a:pPr xmlns:a="http://schemas.openxmlformats.org/drawingml/2006/main" algn="l" fontAlgn="t"/>
                      <a:r xmlns:a="http://schemas.openxmlformats.org/drawingml/2006/main">
                        <a:rPr lang="vi" sz="2000" u="none" strike="noStrike">
                          <a:effectLst/>
                        </a:rPr>
                        <a:t>Tạo thư mục con(Chuỗi)</a:t>
                      </a:r>
                      <a:endParaRPr xmlns:a="http://schemas.openxmlformats.org/drawingml/2006/main" lang="en-US" sz="2000">
                        <a:effectLst/>
                      </a:endParaRPr>
                    </a:p>
                  </a:txBody>
                  <a:tcPr/>
                </a:tc>
                <a:tc>
                  <a:txBody>
                    <a:bodyPr/>
                    <a:lstStyle/>
                    <a:p>
                      <a:pPr xmlns:a="http://schemas.openxmlformats.org/drawingml/2006/main" algn="l" fontAlgn="t"/>
                      <a:r xmlns:a="http://schemas.openxmlformats.org/drawingml/2006/main">
                        <a:rPr lang="vi" sz="2000">
                          <a:effectLst/>
                        </a:rPr>
                        <a:t>Tạo một hoặc nhiều thư mục con trên đường dẫn đã chỉ định. Đường dẫn được chỉ định có thể liên quan đến phiên bản này của </a:t>
                      </a:r>
                      <a:r xmlns:a="http://schemas.openxmlformats.org/drawingml/2006/main">
                        <a:rPr lang="vi" sz="2000">
                          <a:effectLst/>
                        </a:rPr>
                        <a:t>lớp </a:t>
                      </a:r>
                      <a:r xmlns:a="http://schemas.openxmlformats.org/drawingml/2006/main">
                        <a:rPr lang="vi" sz="2000" u="none" strike="noStrike">
                          <a:effectLst/>
                        </a:rPr>
                        <a:t>DirectoryInfo</a:t>
                      </a:r>
                    </a:p>
                  </a:txBody>
                  <a:tcPr/>
                </a:tc>
                <a:extLst>
                  <a:ext uri="{0D108BD9-81ED-4DB2-BD59-A6C34878D82A}">
                    <a16:rowId xmlns:a16="http://schemas.microsoft.com/office/drawing/2014/main" val="10002"/>
                  </a:ext>
                </a:extLst>
              </a:tr>
              <a:tr h="507274">
                <a:tc>
                  <a:txBody>
                    <a:bodyPr/>
                    <a:lstStyle/>
                    <a:p>
                      <a:pPr xmlns:a="http://schemas.openxmlformats.org/drawingml/2006/main" algn="l" fontAlgn="t"/>
                      <a:r xmlns:a="http://schemas.openxmlformats.org/drawingml/2006/main">
                        <a:rPr lang="vi" sz="2000" u="none" strike="noStrike">
                          <a:effectLst/>
                        </a:rPr>
                        <a:t>Xóa bỏ()</a:t>
                      </a:r>
                      <a:endParaRPr xmlns:a="http://schemas.openxmlformats.org/drawingml/2006/main" lang="en-US" sz="2000">
                        <a:effectLst/>
                      </a:endParaRPr>
                    </a:p>
                  </a:txBody>
                  <a:tcPr/>
                </a:tc>
                <a:tc>
                  <a:txBody>
                    <a:bodyPr/>
                    <a:lstStyle/>
                    <a:p>
                      <a:pPr xmlns:a="http://schemas.openxmlformats.org/drawingml/2006/main" algn="l" fontAlgn="t"/>
                      <a:r xmlns:a="http://schemas.openxmlformats.org/drawingml/2006/main">
                        <a:rPr lang="vi" sz="2000">
                          <a:effectLst/>
                        </a:rPr>
                        <a:t>Xóa </a:t>
                      </a:r>
                      <a:r xmlns:a="http://schemas.openxmlformats.org/drawingml/2006/main">
                        <a:rPr lang="vi" sz="2000" u="none" strike="noStrike">
                          <a:effectLst/>
                        </a:rPr>
                        <a:t>DirectoryInfo này </a:t>
                      </a:r>
                      <a:r xmlns:a="http://schemas.openxmlformats.org/drawingml/2006/main">
                        <a:rPr lang="vi" sz="2000">
                          <a:effectLst/>
                        </a:rPr>
                        <a:t>nếu nó trống</a:t>
                      </a:r>
                    </a:p>
                  </a:txBody>
                  <a:tcPr/>
                </a:tc>
                <a:extLst>
                  <a:ext uri="{0D108BD9-81ED-4DB2-BD59-A6C34878D82A}">
                    <a16:rowId xmlns:a16="http://schemas.microsoft.com/office/drawing/2014/main" val="10003"/>
                  </a:ext>
                </a:extLst>
              </a:tr>
              <a:tr h="722332">
                <a:tc>
                  <a:txBody>
                    <a:bodyPr/>
                    <a:lstStyle/>
                    <a:p>
                      <a:pPr xmlns:a="http://schemas.openxmlformats.org/drawingml/2006/main" marL="0" algn="l" defTabSz="914400" rtl="0" eaLnBrk="1" fontAlgn="t" latinLnBrk="0" hangingPunct="1"/>
                      <a:r xmlns:a="http://schemas.openxmlformats.org/drawingml/2006/main">
                        <a:rPr lang="vi" sz="2000" u="none" strike="noStrike" kern="1200">
                          <a:solidFill>
                            <a:schemeClr val="dk1"/>
                          </a:solidFill>
                          <a:effectLst/>
                          <a:latin typeface="+mn-lt"/>
                          <a:ea typeface="+mn-ea"/>
                          <a:cs typeface="+mn-cs"/>
                        </a:rPr>
                        <a:t>GetDirectories(Chuỗi)</a:t>
                      </a:r>
                    </a:p>
                  </a:txBody>
                  <a:tcPr/>
                </a:tc>
                <a:tc>
                  <a:txBody>
                    <a:bodyPr/>
                    <a:lstStyle/>
                    <a:p>
                      <a:pPr xmlns:a="http://schemas.openxmlformats.org/drawingml/2006/main" marL="0" algn="l" defTabSz="914400" rtl="0" eaLnBrk="1" fontAlgn="t" latinLnBrk="0" hangingPunct="1"/>
                      <a:r xmlns:a="http://schemas.openxmlformats.org/drawingml/2006/main">
                        <a:rPr lang="vi" sz="2000" u="none" strike="noStrike" kern="1200">
                          <a:solidFill>
                            <a:schemeClr val="dk1"/>
                          </a:solidFill>
                          <a:effectLst/>
                          <a:latin typeface="+mn-lt"/>
                          <a:ea typeface="+mn-ea"/>
                          <a:cs typeface="+mn-cs"/>
                        </a:rPr>
                        <a:t>Trả về một mảng các thư mục trong DirectoryInfo hiện tại khớp với tiêu chí tìm kiếm đã cho</a:t>
                      </a:r>
                    </a:p>
                  </a:txBody>
                  <a:tcPr/>
                </a:tc>
                <a:extLst>
                  <a:ext uri="{0D108BD9-81ED-4DB2-BD59-A6C34878D82A}">
                    <a16:rowId xmlns:a16="http://schemas.microsoft.com/office/drawing/2014/main" val="10004"/>
                  </a:ext>
                </a:extLst>
              </a:tr>
              <a:tr h="609600">
                <a:tc>
                  <a:txBody>
                    <a:bodyPr/>
                    <a:lstStyle/>
                    <a:p>
                      <a:pPr xmlns:a="http://schemas.openxmlformats.org/drawingml/2006/main" marL="0" algn="l" defTabSz="914400" rtl="0" eaLnBrk="1" fontAlgn="t" latinLnBrk="0" hangingPunct="1"/>
                      <a:r xmlns:a="http://schemas.openxmlformats.org/drawingml/2006/main">
                        <a:rPr lang="vi" sz="2000" u="none" strike="noStrike" kern="1200">
                          <a:solidFill>
                            <a:schemeClr val="dk1"/>
                          </a:solidFill>
                          <a:effectLst/>
                          <a:latin typeface="+mn-lt"/>
                          <a:ea typeface="+mn-ea"/>
                          <a:cs typeface="+mn-cs"/>
                        </a:rPr>
                        <a:t>GetFiles(Chuỗi)</a:t>
                      </a:r>
                    </a:p>
                  </a:txBody>
                  <a:tcPr/>
                </a:tc>
                <a:tc>
                  <a:txBody>
                    <a:bodyPr/>
                    <a:lstStyle/>
                    <a:p>
                      <a:pPr xmlns:a="http://schemas.openxmlformats.org/drawingml/2006/main" marL="0" algn="l" defTabSz="914400" rtl="0" eaLnBrk="1" fontAlgn="t" latinLnBrk="0" hangingPunct="1"/>
                      <a:r xmlns:a="http://schemas.openxmlformats.org/drawingml/2006/main">
                        <a:rPr lang="vi" sz="2000" u="none" strike="noStrike" kern="1200">
                          <a:solidFill>
                            <a:schemeClr val="dk1"/>
                          </a:solidFill>
                          <a:effectLst/>
                          <a:latin typeface="+mn-lt"/>
                          <a:ea typeface="+mn-ea"/>
                          <a:cs typeface="+mn-cs"/>
                        </a:rPr>
                        <a:t>Trả về danh sách tệp từ thư mục hiện tại khớp với mẫu tìm kiếm đã cho</a:t>
                      </a:r>
                    </a:p>
                  </a:txBody>
                  <a:tcPr/>
                </a:tc>
                <a:extLst>
                  <a:ext uri="{0D108BD9-81ED-4DB2-BD59-A6C34878D82A}">
                    <a16:rowId xmlns:a16="http://schemas.microsoft.com/office/drawing/2014/main" val="10005"/>
                  </a:ext>
                </a:extLst>
              </a:tr>
              <a:tr h="472261">
                <a:tc>
                  <a:txBody>
                    <a:bodyPr/>
                    <a:lstStyle/>
                    <a:p>
                      <a:pPr xmlns:a="http://schemas.openxmlformats.org/drawingml/2006/main" marL="0" algn="l" defTabSz="914400" rtl="0" eaLnBrk="1" fontAlgn="t" latinLnBrk="0" hangingPunct="1"/>
                      <a:r xmlns:a="http://schemas.openxmlformats.org/drawingml/2006/main">
                        <a:rPr lang="vi" sz="2000" u="none" strike="noStrike" kern="1200">
                          <a:solidFill>
                            <a:schemeClr val="dk1"/>
                          </a:solidFill>
                          <a:effectLst/>
                          <a:latin typeface="+mn-lt"/>
                          <a:ea typeface="+mn-ea"/>
                          <a:cs typeface="+mn-cs"/>
                        </a:rPr>
                        <a:t>MoveTo(Chuỗi)</a:t>
                      </a:r>
                    </a:p>
                  </a:txBody>
                  <a:tcPr/>
                </a:tc>
                <a:tc>
                  <a:txBody>
                    <a:bodyPr/>
                    <a:lstStyle/>
                    <a:p>
                      <a:pPr xmlns:a="http://schemas.openxmlformats.org/drawingml/2006/main" marL="0" algn="l" defTabSz="914400" rtl="0" eaLnBrk="1" fontAlgn="t" latinLnBrk="0" hangingPunct="1"/>
                      <a:r xmlns:a="http://schemas.openxmlformats.org/drawingml/2006/main">
                        <a:rPr lang="vi" sz="2000" u="none" strike="noStrike" kern="1200">
                          <a:solidFill>
                            <a:schemeClr val="dk1"/>
                          </a:solidFill>
                          <a:effectLst/>
                          <a:latin typeface="+mn-lt"/>
                          <a:ea typeface="+mn-ea"/>
                          <a:cs typeface="+mn-cs"/>
                        </a:rPr>
                        <a:t>Di chuyển một phiên bản DirectoryInfo và nội dung của nó sang một đường dẫn mới</a:t>
                      </a:r>
                    </a:p>
                  </a:txBody>
                  <a:tcPr/>
                </a:tc>
                <a:extLst>
                  <a:ext uri="{0D108BD9-81ED-4DB2-BD59-A6C34878D82A}">
                    <a16:rowId xmlns:a16="http://schemas.microsoft.com/office/drawing/2014/main" val="508282034"/>
                  </a:ext>
                </a:extLst>
              </a:tr>
              <a:tr h="514633">
                <a:tc>
                  <a:txBody>
                    <a:bodyPr/>
                    <a:lstStyle/>
                    <a:p>
                      <a:pPr xmlns:a="http://schemas.openxmlformats.org/drawingml/2006/main" marL="0" algn="l" defTabSz="914400" rtl="0" eaLnBrk="1" fontAlgn="t" latinLnBrk="0" hangingPunct="1"/>
                      <a:r xmlns:a="http://schemas.openxmlformats.org/drawingml/2006/main">
                        <a:rPr lang="vi" sz="2000" u="none" strike="noStrike" kern="1200">
                          <a:solidFill>
                            <a:schemeClr val="dk1"/>
                          </a:solidFill>
                          <a:effectLst/>
                          <a:latin typeface="+mn-lt"/>
                          <a:ea typeface="+mn-ea"/>
                          <a:cs typeface="+mn-cs"/>
                        </a:rPr>
                        <a:t>GetFileSystemInfos(Chuỗi)</a:t>
                      </a:r>
                    </a:p>
                  </a:txBody>
                  <a:tcPr/>
                </a:tc>
                <a:tc>
                  <a:txBody>
                    <a:bodyPr/>
                    <a:lstStyle/>
                    <a:p>
                      <a:pPr xmlns:a="http://schemas.openxmlformats.org/drawingml/2006/main" marL="0" algn="l" defTabSz="914400" rtl="0" eaLnBrk="1" fontAlgn="t" latinLnBrk="0" hangingPunct="1"/>
                      <a:r xmlns:a="http://schemas.openxmlformats.org/drawingml/2006/main">
                        <a:rPr lang="vi" sz="2000" u="none" strike="noStrike" kern="1200" dirty="0">
                          <a:solidFill>
                            <a:schemeClr val="dk1"/>
                          </a:solidFill>
                          <a:effectLst/>
                          <a:latin typeface="+mn-lt"/>
                          <a:ea typeface="+mn-ea"/>
                          <a:cs typeface="+mn-cs"/>
                        </a:rPr>
                        <a:t>Truy xuất một mảng các đối tượng </a:t>
                      </a:r>
                      <a:r xmlns:a="http://schemas.openxmlformats.org/drawingml/2006/main">
                        <a:rPr lang="vi" sz="2000" u="none" strike="noStrike" kern="1200" dirty="0" err="1">
                          <a:solidFill>
                            <a:schemeClr val="dk1"/>
                          </a:solidFill>
                          <a:effectLst/>
                          <a:latin typeface="+mn-lt"/>
                          <a:ea typeface="+mn-ea"/>
                          <a:cs typeface="+mn-cs"/>
                        </a:rPr>
                        <a:t>FileSystemInfo được gõ mạnh </a:t>
                      </a:r>
                      <a:r xmlns:a="http://schemas.openxmlformats.org/drawingml/2006/main">
                        <a:rPr lang="vi" sz="2000" u="none" strike="noStrike" kern="1200" dirty="0">
                          <a:solidFill>
                            <a:schemeClr val="dk1"/>
                          </a:solidFill>
                          <a:effectLst/>
                          <a:latin typeface="+mn-lt"/>
                          <a:ea typeface="+mn-ea"/>
                          <a:cs typeface="+mn-cs"/>
                        </a:rPr>
                        <a:t>đại diện cho các tệp và thư mục con phù hợp với tiêu chí tìm kiếm đã chỉ định</a:t>
                      </a:r>
                    </a:p>
                  </a:txBody>
                  <a:tcPr/>
                </a:tc>
                <a:extLst>
                  <a:ext uri="{0D108BD9-81ED-4DB2-BD59-A6C34878D82A}">
                    <a16:rowId xmlns:a16="http://schemas.microsoft.com/office/drawing/2014/main" val="2099629954"/>
                  </a:ext>
                </a:extLst>
              </a:tr>
            </a:tbl>
          </a:graphicData>
        </a:graphic>
      </p:graphicFrame>
      <p:sp>
        <p:nvSpPr>
          <p:cNvPr id="10" name="Title 1">
            <a:extLst>
              <a:ext uri="{FF2B5EF4-FFF2-40B4-BE49-F238E27FC236}">
                <a16:creationId xmlns:a16="http://schemas.microsoft.com/office/drawing/2014/main" id="{87F50C86-740E-4113-AF6B-16F995BE313B}"/>
              </a:ext>
            </a:extLst>
          </p:cNvPr>
          <p:cNvSpPr>
            <a:spLocks noGrp="1"/>
          </p:cNvSpPr>
          <p:nvPr>
            <p:ph type="title"/>
          </p:nvPr>
        </p:nvSpPr>
        <p:spPr>
          <a:xfrm>
            <a:off x="275516" y="687426"/>
            <a:ext cx="8244540" cy="575433"/>
          </a:xfrm>
        </p:spPr>
        <p:txBody>
          <a:bodyPr>
            <a:normAutofit fontScale="90000"/>
          </a:bodyPr>
          <a:lstStyle/>
          <a:p>
            <a:r xmlns:a="http://schemas.openxmlformats.org/drawingml/2006/main">
              <a:rPr lang="vi" b="1"/>
              <a:t>Làm việc với lớp DirectoryInfo</a:t>
            </a:r>
            <a:endParaRPr xmlns:a="http://schemas.openxmlformats.org/drawingml/2006/main" lang="en-US" dirty="0"/>
          </a:p>
        </p:txBody>
      </p:sp>
    </p:spTree>
    <p:extLst>
      <p:ext uri="{BB962C8B-B14F-4D97-AF65-F5344CB8AC3E}">
        <p14:creationId xmlns:p14="http://schemas.microsoft.com/office/powerpoint/2010/main" val="155752512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BB2069F-8396-413B-8F66-6A5CE930D683}"/>
              </a:ext>
            </a:extLst>
          </p:cNvPr>
          <p:cNvSpPr>
            <a:spLocks noGrp="1"/>
          </p:cNvSpPr>
          <p:nvPr>
            <p:ph type="dt" sz="half" idx="10"/>
          </p:nvPr>
        </p:nvSpPr>
        <p:spPr/>
        <p:txBody>
          <a:bodyPr/>
          <a:lstStyle/>
          <a:p>
            <a:fld id="{5DCBE059-FAD7-45D8-8659-E6542D1E092D}" type="datetime1">
              <a:rPr lang="en-US" smtClean="0"/>
              <a:t>4/8/2024</a:t>
            </a:fld>
            <a:endParaRPr lang="en-US" dirty="0"/>
          </a:p>
        </p:txBody>
      </p:sp>
      <p:sp>
        <p:nvSpPr>
          <p:cNvPr id="5" name="Slide Number Placeholder 4">
            <a:extLst>
              <a:ext uri="{FF2B5EF4-FFF2-40B4-BE49-F238E27FC236}">
                <a16:creationId xmlns:a16="http://schemas.microsoft.com/office/drawing/2014/main" id="{FAD0AA2C-0FC5-4C7C-86AB-765F90A881B6}"/>
              </a:ext>
            </a:extLst>
          </p:cNvPr>
          <p:cNvSpPr>
            <a:spLocks noGrp="1"/>
          </p:cNvSpPr>
          <p:nvPr>
            <p:ph type="sldNum" sz="quarter" idx="12"/>
          </p:nvPr>
        </p:nvSpPr>
        <p:spPr/>
        <p:txBody>
          <a:bodyPr/>
          <a:lstStyle/>
          <a:p>
            <a:fld id="{CC0149FD-98BB-4821-915B-09C9BFE4B727}" type="slidenum">
              <a:rPr lang="en-US" smtClean="0"/>
              <a:pPr/>
              <a:t>28</a:t>
            </a:fld>
            <a:endParaRPr lang="en-US" dirty="0"/>
          </a:p>
        </p:txBody>
      </p:sp>
      <p:sp>
        <p:nvSpPr>
          <p:cNvPr id="8" name="Title 1">
            <a:extLst>
              <a:ext uri="{FF2B5EF4-FFF2-40B4-BE49-F238E27FC236}">
                <a16:creationId xmlns:a16="http://schemas.microsoft.com/office/drawing/2014/main" id="{B614DBDE-BBD3-40B3-82FA-1464CCB5BF1E}"/>
              </a:ext>
            </a:extLst>
          </p:cNvPr>
          <p:cNvSpPr>
            <a:spLocks noGrp="1"/>
          </p:cNvSpPr>
          <p:nvPr>
            <p:ph type="title"/>
          </p:nvPr>
        </p:nvSpPr>
        <p:spPr>
          <a:xfrm>
            <a:off x="275515" y="687426"/>
            <a:ext cx="11916485" cy="575433"/>
          </a:xfrm>
        </p:spPr>
        <p:txBody>
          <a:bodyPr>
            <a:normAutofit fontScale="90000"/>
          </a:bodyPr>
          <a:lstStyle/>
          <a:p>
            <a:r xmlns:a="http://schemas.openxmlformats.org/drawingml/2006/main">
              <a:rPr lang="vi" b="1"/>
              <a:t>Làm việc với bản trình diễn lớp DirectoryInfo</a:t>
            </a:r>
            <a:endParaRPr xmlns:a="http://schemas.openxmlformats.org/drawingml/2006/main" lang="en-US" dirty="0"/>
          </a:p>
        </p:txBody>
      </p:sp>
      <p:pic>
        <p:nvPicPr>
          <p:cNvPr id="3" name="Picture 2">
            <a:extLst>
              <a:ext uri="{FF2B5EF4-FFF2-40B4-BE49-F238E27FC236}">
                <a16:creationId xmlns:a16="http://schemas.microsoft.com/office/drawing/2014/main" id="{909FAA3A-09FE-448F-ACEF-254A377FF436}"/>
              </a:ext>
            </a:extLst>
          </p:cNvPr>
          <p:cNvPicPr>
            <a:picLocks noChangeAspect="1"/>
          </p:cNvPicPr>
          <p:nvPr/>
        </p:nvPicPr>
        <p:blipFill>
          <a:blip r:embed="rId3"/>
          <a:stretch>
            <a:fillRect/>
          </a:stretch>
        </p:blipFill>
        <p:spPr>
          <a:xfrm>
            <a:off x="0" y="1531467"/>
            <a:ext cx="9805766" cy="4314160"/>
          </a:xfrm>
          <a:prstGeom prst="rect">
            <a:avLst/>
          </a:prstGeom>
        </p:spPr>
      </p:pic>
      <p:pic>
        <p:nvPicPr>
          <p:cNvPr id="7" name="Picture 6">
            <a:extLst>
              <a:ext uri="{FF2B5EF4-FFF2-40B4-BE49-F238E27FC236}">
                <a16:creationId xmlns:a16="http://schemas.microsoft.com/office/drawing/2014/main" id="{2E16EF65-1F3D-4133-A0A9-469387AAEB1B}"/>
              </a:ext>
            </a:extLst>
          </p:cNvPr>
          <p:cNvPicPr>
            <a:picLocks noChangeAspect="1"/>
          </p:cNvPicPr>
          <p:nvPr/>
        </p:nvPicPr>
        <p:blipFill>
          <a:blip r:embed="rId4"/>
          <a:stretch>
            <a:fillRect/>
          </a:stretch>
        </p:blipFill>
        <p:spPr>
          <a:xfrm>
            <a:off x="7501307" y="4690992"/>
            <a:ext cx="4608917" cy="1749067"/>
          </a:xfrm>
          <a:prstGeom prst="rect">
            <a:avLst/>
          </a:prstGeom>
        </p:spPr>
      </p:pic>
    </p:spTree>
    <p:extLst>
      <p:ext uri="{BB962C8B-B14F-4D97-AF65-F5344CB8AC3E}">
        <p14:creationId xmlns:p14="http://schemas.microsoft.com/office/powerpoint/2010/main" val="161520628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9888D7A3-9F7E-4729-BDE8-DC2ADCC4A673}"/>
              </a:ext>
            </a:extLst>
          </p:cNvPr>
          <p:cNvSpPr>
            <a:spLocks noGrp="1"/>
          </p:cNvSpPr>
          <p:nvPr>
            <p:ph type="dt" sz="half" idx="10"/>
          </p:nvPr>
        </p:nvSpPr>
        <p:spPr/>
        <p:txBody>
          <a:bodyPr/>
          <a:lstStyle/>
          <a:p>
            <a:fld id="{5DCBE059-FAD7-45D8-8659-E6542D1E092D}" type="datetime1">
              <a:rPr lang="en-US" smtClean="0"/>
              <a:t>4/8/2024</a:t>
            </a:fld>
            <a:endParaRPr lang="en-US" dirty="0"/>
          </a:p>
        </p:txBody>
      </p:sp>
      <p:sp>
        <p:nvSpPr>
          <p:cNvPr id="5" name="Slide Number Placeholder 4">
            <a:extLst>
              <a:ext uri="{FF2B5EF4-FFF2-40B4-BE49-F238E27FC236}">
                <a16:creationId xmlns:a16="http://schemas.microsoft.com/office/drawing/2014/main" id="{5C77A668-069B-48E2-A72C-52C022BB2737}"/>
              </a:ext>
            </a:extLst>
          </p:cNvPr>
          <p:cNvSpPr>
            <a:spLocks noGrp="1"/>
          </p:cNvSpPr>
          <p:nvPr>
            <p:ph type="sldNum" sz="quarter" idx="12"/>
          </p:nvPr>
        </p:nvSpPr>
        <p:spPr/>
        <p:txBody>
          <a:bodyPr/>
          <a:lstStyle/>
          <a:p>
            <a:fld id="{CC0149FD-98BB-4821-915B-09C9BFE4B727}" type="slidenum">
              <a:rPr lang="en-US" smtClean="0"/>
              <a:pPr/>
              <a:t>29</a:t>
            </a:fld>
            <a:endParaRPr lang="en-US" dirty="0"/>
          </a:p>
        </p:txBody>
      </p:sp>
      <p:sp>
        <p:nvSpPr>
          <p:cNvPr id="8" name="Title 1">
            <a:extLst>
              <a:ext uri="{FF2B5EF4-FFF2-40B4-BE49-F238E27FC236}">
                <a16:creationId xmlns:a16="http://schemas.microsoft.com/office/drawing/2014/main" id="{7E7ECB89-3DED-4245-BAE2-8A549E85A1D7}"/>
              </a:ext>
            </a:extLst>
          </p:cNvPr>
          <p:cNvSpPr>
            <a:spLocks noGrp="1"/>
          </p:cNvSpPr>
          <p:nvPr>
            <p:ph type="title"/>
          </p:nvPr>
        </p:nvSpPr>
        <p:spPr>
          <a:xfrm>
            <a:off x="275516" y="687426"/>
            <a:ext cx="11404855" cy="575433"/>
          </a:xfrm>
        </p:spPr>
        <p:txBody>
          <a:bodyPr>
            <a:normAutofit fontScale="90000"/>
          </a:bodyPr>
          <a:lstStyle/>
          <a:p>
            <a:r xmlns:a="http://schemas.openxmlformats.org/drawingml/2006/main">
              <a:rPr lang="vi" b="1"/>
              <a:t>Làm việc với StreamWriter và StreamReader</a:t>
            </a:r>
            <a:endParaRPr xmlns:a="http://schemas.openxmlformats.org/drawingml/2006/main" lang="en-US" dirty="0"/>
          </a:p>
        </p:txBody>
      </p:sp>
      <p:sp>
        <p:nvSpPr>
          <p:cNvPr id="9" name="TextBox 8">
            <a:extLst>
              <a:ext uri="{FF2B5EF4-FFF2-40B4-BE49-F238E27FC236}">
                <a16:creationId xmlns:a16="http://schemas.microsoft.com/office/drawing/2014/main" id="{D9DE7DAB-B068-44B5-BEDD-AB4D0F1B7CE6}"/>
              </a:ext>
            </a:extLst>
          </p:cNvPr>
          <p:cNvSpPr txBox="1"/>
          <p:nvPr/>
        </p:nvSpPr>
        <p:spPr>
          <a:xfrm>
            <a:off x="-21772" y="1356293"/>
            <a:ext cx="12192000" cy="3046988"/>
          </a:xfrm>
          <a:prstGeom prst="rect">
            <a:avLst/>
          </a:prstGeom>
          <a:noFill/>
        </p:spPr>
        <p:txBody>
          <a:bodyPr wrap="square">
            <a:spAutoFit/>
          </a:bodyPr>
          <a:lstStyle/>
          <a:p>
            <a:pPr xmlns:a="http://schemas.openxmlformats.org/drawingml/2006/main" marL="342900" indent="-342900" algn="just">
              <a:spcBef>
                <a:spcPts val="600"/>
              </a:spcBef>
              <a:spcAft>
                <a:spcPts val="600"/>
              </a:spcAft>
              <a:buClr>
                <a:srgbClr val="973735"/>
              </a:buClr>
              <a:buSzPct val="50000"/>
              <a:buFont typeface="Wingdings" pitchFamily="2" charset="2"/>
              <a:buChar char="u"/>
              <a:tabLst>
                <a:tab pos="241300" algn="l"/>
              </a:tabLst>
              <a:defRPr/>
            </a:pPr>
            <a:r xmlns:a="http://schemas.openxmlformats.org/drawingml/2006/main">
              <a:rPr lang="vi" sz="2600" b="1">
                <a:latin typeface="+mj-lt"/>
              </a:rPr>
              <a:t>StreamReader </a:t>
            </a:r>
            <a:r xmlns:a="http://schemas.openxmlformats.org/drawingml/2006/main">
              <a:rPr lang="vi" sz="2600">
                <a:latin typeface="+mj-lt"/>
              </a:rPr>
              <a:t>: StreamReader là lớp trợ giúp để đọc các ký tự từ Luồng bằng cách chuyển đổi byte thành ký tự bằng cách sử dụng giá trị được mã hóa. Nó có thể được sử dụng để đọc chuỗi (ký tự) từ các Luồng khác nhau như FileStream, MemoryStream, v.v.</a:t>
            </a:r>
          </a:p>
          <a:p>
            <a:pPr xmlns:a="http://schemas.openxmlformats.org/drawingml/2006/main" marL="342900" indent="-342900" algn="just">
              <a:spcBef>
                <a:spcPts val="600"/>
              </a:spcBef>
              <a:spcAft>
                <a:spcPts val="600"/>
              </a:spcAft>
              <a:buClr>
                <a:srgbClr val="973735"/>
              </a:buClr>
              <a:buSzPct val="50000"/>
              <a:buFont typeface="Wingdings" pitchFamily="2" charset="2"/>
              <a:buChar char="u"/>
              <a:tabLst>
                <a:tab pos="241300" algn="l"/>
              </a:tabLst>
              <a:defRPr/>
            </a:pPr>
            <a:r xmlns:a="http://schemas.openxmlformats.org/drawingml/2006/main">
              <a:rPr lang="vi" sz="2600" b="1">
                <a:latin typeface="+mj-lt"/>
              </a:rPr>
              <a:t>StreamWriter </a:t>
            </a:r>
            <a:r xmlns:a="http://schemas.openxmlformats.org/drawingml/2006/main">
              <a:rPr lang="vi" sz="2600">
                <a:latin typeface="+mj-lt"/>
              </a:rPr>
              <a:t>: StreamWriter là lớp trợ giúp để ghi chuỗi vào Luồng bằng cách chuyển đổi các ký tự thành byte. Nó có thể được sử dụng để ghi chuỗi vào các Luồng khác nhau như FileStream, MemoryStream, v.v.</a:t>
            </a:r>
            <a:endParaRPr xmlns:a="http://schemas.openxmlformats.org/drawingml/2006/main" lang="en-US" sz="2300"/>
          </a:p>
        </p:txBody>
      </p:sp>
      <p:pic>
        <p:nvPicPr>
          <p:cNvPr id="3" name="Picture 2">
            <a:extLst>
              <a:ext uri="{FF2B5EF4-FFF2-40B4-BE49-F238E27FC236}">
                <a16:creationId xmlns:a16="http://schemas.microsoft.com/office/drawing/2014/main" id="{A169000A-3CBD-435C-B18B-392583B09AE1}"/>
              </a:ext>
            </a:extLst>
          </p:cNvPr>
          <p:cNvPicPr>
            <a:picLocks noChangeAspect="1"/>
          </p:cNvPicPr>
          <p:nvPr/>
        </p:nvPicPr>
        <p:blipFill>
          <a:blip r:embed="rId2"/>
          <a:stretch>
            <a:fillRect/>
          </a:stretch>
        </p:blipFill>
        <p:spPr>
          <a:xfrm>
            <a:off x="1716279" y="4403281"/>
            <a:ext cx="8759442" cy="1993925"/>
          </a:xfrm>
          <a:prstGeom prst="rect">
            <a:avLst/>
          </a:prstGeom>
        </p:spPr>
      </p:pic>
    </p:spTree>
    <p:extLst>
      <p:ext uri="{BB962C8B-B14F-4D97-AF65-F5344CB8AC3E}">
        <p14:creationId xmlns:p14="http://schemas.microsoft.com/office/powerpoint/2010/main" val="4206135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8C2805-FFB8-4969-816A-38F8B7EBC1B0}"/>
              </a:ext>
            </a:extLst>
          </p:cNvPr>
          <p:cNvSpPr>
            <a:spLocks noGrp="1"/>
          </p:cNvSpPr>
          <p:nvPr>
            <p:ph type="title"/>
          </p:nvPr>
        </p:nvSpPr>
        <p:spPr>
          <a:xfrm>
            <a:off x="275516" y="687426"/>
            <a:ext cx="7449587" cy="575433"/>
          </a:xfrm>
        </p:spPr>
        <p:txBody>
          <a:bodyPr>
            <a:normAutofit fontScale="90000"/>
          </a:bodyPr>
          <a:lstStyle/>
          <a:p>
            <a:r xmlns:a="http://schemas.openxmlformats.org/drawingml/2006/main">
              <a:rPr lang="vi" b="1"/>
              <a:t>Hiểu các tập tin</a:t>
            </a:r>
            <a:endParaRPr xmlns:a="http://schemas.openxmlformats.org/drawingml/2006/main" lang="en-US" dirty="0"/>
          </a:p>
        </p:txBody>
      </p:sp>
      <p:sp>
        <p:nvSpPr>
          <p:cNvPr id="4" name="Date Placeholder 3">
            <a:extLst>
              <a:ext uri="{FF2B5EF4-FFF2-40B4-BE49-F238E27FC236}">
                <a16:creationId xmlns:a16="http://schemas.microsoft.com/office/drawing/2014/main" id="{7BB2069F-8396-413B-8F66-6A5CE930D683}"/>
              </a:ext>
            </a:extLst>
          </p:cNvPr>
          <p:cNvSpPr>
            <a:spLocks noGrp="1"/>
          </p:cNvSpPr>
          <p:nvPr>
            <p:ph type="dt" sz="half" idx="10"/>
          </p:nvPr>
        </p:nvSpPr>
        <p:spPr/>
        <p:txBody>
          <a:bodyPr/>
          <a:lstStyle/>
          <a:p>
            <a:fld id="{5DCBE059-FAD7-45D8-8659-E6542D1E092D}" type="datetime1">
              <a:rPr lang="en-US" smtClean="0"/>
              <a:t>4/8/2024</a:t>
            </a:fld>
            <a:endParaRPr lang="en-US" dirty="0"/>
          </a:p>
        </p:txBody>
      </p:sp>
      <p:sp>
        <p:nvSpPr>
          <p:cNvPr id="5" name="Slide Number Placeholder 4">
            <a:extLst>
              <a:ext uri="{FF2B5EF4-FFF2-40B4-BE49-F238E27FC236}">
                <a16:creationId xmlns:a16="http://schemas.microsoft.com/office/drawing/2014/main" id="{FAD0AA2C-0FC5-4C7C-86AB-765F90A881B6}"/>
              </a:ext>
            </a:extLst>
          </p:cNvPr>
          <p:cNvSpPr>
            <a:spLocks noGrp="1"/>
          </p:cNvSpPr>
          <p:nvPr>
            <p:ph type="sldNum" sz="quarter" idx="12"/>
          </p:nvPr>
        </p:nvSpPr>
        <p:spPr/>
        <p:txBody>
          <a:bodyPr/>
          <a:lstStyle/>
          <a:p>
            <a:fld id="{CC0149FD-98BB-4821-915B-09C9BFE4B727}" type="slidenum">
              <a:rPr lang="en-US" smtClean="0"/>
              <a:pPr/>
              <a:t>3</a:t>
            </a:fld>
            <a:endParaRPr lang="en-US" dirty="0"/>
          </a:p>
        </p:txBody>
      </p:sp>
      <p:sp>
        <p:nvSpPr>
          <p:cNvPr id="9" name="Content Placeholder 2">
            <a:extLst>
              <a:ext uri="{FF2B5EF4-FFF2-40B4-BE49-F238E27FC236}">
                <a16:creationId xmlns:a16="http://schemas.microsoft.com/office/drawing/2014/main" id="{F155E5D3-14DF-4AF4-A99B-D6586D394F11}"/>
              </a:ext>
            </a:extLst>
          </p:cNvPr>
          <p:cNvSpPr>
            <a:spLocks noGrp="1"/>
          </p:cNvSpPr>
          <p:nvPr>
            <p:ph idx="1"/>
          </p:nvPr>
        </p:nvSpPr>
        <p:spPr>
          <a:xfrm>
            <a:off x="0" y="1407905"/>
            <a:ext cx="12100560" cy="2860696"/>
          </a:xfrm>
        </p:spPr>
        <p:txBody>
          <a:bodyPr>
            <a:noAutofit/>
          </a:bodyPr>
          <a:lstStyle/>
          <a:p>
            <a:pPr xmlns:a="http://schemas.openxmlformats.org/drawingml/2006/main" marL="342900" lvl="1" indent="-342900" algn="just">
              <a:lnSpc>
                <a:spcPct val="100000"/>
              </a:lnSpc>
              <a:spcBef>
                <a:spcPts val="300"/>
              </a:spcBef>
              <a:spcAft>
                <a:spcPts val="300"/>
              </a:spcAft>
              <a:buClr>
                <a:srgbClr val="973735"/>
              </a:buClr>
              <a:buSzPct val="50000"/>
              <a:buFont typeface="Wingdings" pitchFamily="2" charset="2"/>
              <a:buChar char="u"/>
              <a:tabLst>
                <a:tab pos="241300" algn="l"/>
              </a:tabLst>
              <a:defRPr/>
            </a:pPr>
            <a:r xmlns:a="http://schemas.openxmlformats.org/drawingml/2006/main">
              <a:rPr lang="vi" sz="2600">
                <a:latin typeface="+mj-lt"/>
              </a:rPr>
              <a:t>Tệp là tập hợp các byte được lưu trữ trên thiết bị lưu trữ thứ cấp, thường là một loại đĩa nào đó</a:t>
            </a:r>
          </a:p>
          <a:p>
            <a:pPr xmlns:a="http://schemas.openxmlformats.org/drawingml/2006/main" marL="342900" lvl="1" indent="-342900" algn="just">
              <a:lnSpc>
                <a:spcPct val="100000"/>
              </a:lnSpc>
              <a:spcBef>
                <a:spcPts val="300"/>
              </a:spcBef>
              <a:spcAft>
                <a:spcPts val="300"/>
              </a:spcAft>
              <a:buClr>
                <a:srgbClr val="973735"/>
              </a:buClr>
              <a:buSzPct val="50000"/>
              <a:buFont typeface="Wingdings" pitchFamily="2" charset="2"/>
              <a:buChar char="u"/>
              <a:tabLst>
                <a:tab pos="241300" algn="l"/>
              </a:tabLst>
              <a:defRPr/>
            </a:pPr>
            <a:r xmlns:a="http://schemas.openxmlformats.org/drawingml/2006/main">
              <a:rPr lang="vi" sz="2600">
                <a:latin typeface="+mj-lt"/>
              </a:rPr>
              <a:t>Một </a:t>
            </a:r>
            <a:r xmlns:a="http://schemas.openxmlformats.org/drawingml/2006/main">
              <a:rPr lang="vi" sz="2600" dirty="0">
                <a:latin typeface="+mj-lt"/>
              </a:rPr>
              <a:t>vị trí bộ nhớ có </a:t>
            </a:r>
            <a:r xmlns:a="http://schemas.openxmlformats.org/drawingml/2006/main">
              <a:rPr lang="vi" sz="2600">
                <a:latin typeface="+mj-lt"/>
              </a:rPr>
              <a:t>tên</a:t>
            </a:r>
            <a:endParaRPr xmlns:a="http://schemas.openxmlformats.org/drawingml/2006/main" lang="en-US" sz="2600" dirty="0">
              <a:latin typeface="+mj-lt"/>
            </a:endParaRPr>
          </a:p>
          <a:p>
            <a:pPr xmlns:a="http://schemas.openxmlformats.org/drawingml/2006/main" marL="342900" lvl="1" indent="-342900" algn="just">
              <a:lnSpc>
                <a:spcPct val="100000"/>
              </a:lnSpc>
              <a:spcBef>
                <a:spcPts val="300"/>
              </a:spcBef>
              <a:spcAft>
                <a:spcPts val="300"/>
              </a:spcAft>
              <a:buClr>
                <a:srgbClr val="973735"/>
              </a:buClr>
              <a:buSzPct val="50000"/>
              <a:buFont typeface="Wingdings" pitchFamily="2" charset="2"/>
              <a:buChar char="u"/>
              <a:tabLst>
                <a:tab pos="241300" algn="l"/>
              </a:tabLst>
              <a:defRPr/>
            </a:pPr>
            <a:r xmlns:a="http://schemas.openxmlformats.org/drawingml/2006/main">
              <a:rPr lang="vi" sz="2600" dirty="0">
                <a:latin typeface="+mj-lt"/>
              </a:rPr>
              <a:t>Tệp có thể được sử dụng làm bộ nhớ bổ sung để lưu trữ một lượng lớn dữ liệu tạm thời hoặc vĩnh viễn</a:t>
            </a:r>
          </a:p>
          <a:p>
            <a:pPr xmlns:a="http://schemas.openxmlformats.org/drawingml/2006/main" marL="342900" lvl="1" indent="-342900" algn="just">
              <a:lnSpc>
                <a:spcPct val="100000"/>
              </a:lnSpc>
              <a:spcBef>
                <a:spcPts val="300"/>
              </a:spcBef>
              <a:spcAft>
                <a:spcPts val="300"/>
              </a:spcAft>
              <a:buClr>
                <a:srgbClr val="973735"/>
              </a:buClr>
              <a:buSzPct val="50000"/>
              <a:buFont typeface="Wingdings" pitchFamily="2" charset="2"/>
              <a:buChar char="u"/>
              <a:tabLst>
                <a:tab pos="241300" algn="l"/>
              </a:tabLst>
              <a:defRPr/>
            </a:pPr>
            <a:r xmlns:a="http://schemas.openxmlformats.org/drawingml/2006/main">
              <a:rPr lang="vi" sz="2600" dirty="0">
                <a:latin typeface="+mj-lt"/>
              </a:rPr>
              <a:t>Mỗi tệp kết thúc bằng một ký tự đánh dấu cuối hoặc một số byte</a:t>
            </a:r>
          </a:p>
        </p:txBody>
      </p:sp>
      <p:pic>
        <p:nvPicPr>
          <p:cNvPr id="10" name="Picture 9" descr="endò file">
            <a:extLst>
              <a:ext uri="{FF2B5EF4-FFF2-40B4-BE49-F238E27FC236}">
                <a16:creationId xmlns:a16="http://schemas.microsoft.com/office/drawing/2014/main" id="{173C9E3D-2B01-4834-95BD-CA2AA00C2AE9}"/>
              </a:ext>
            </a:extLst>
          </p:cNvPr>
          <p:cNvPicPr>
            <a:picLocks noChangeAspect="1" noChangeArrowheads="1"/>
          </p:cNvPicPr>
          <p:nvPr/>
        </p:nvPicPr>
        <p:blipFill>
          <a:blip r:embed="rId3"/>
          <a:srcRect/>
          <a:stretch>
            <a:fillRect/>
          </a:stretch>
        </p:blipFill>
        <p:spPr bwMode="auto">
          <a:xfrm>
            <a:off x="838200" y="4647892"/>
            <a:ext cx="10330792" cy="1343003"/>
          </a:xfrm>
          <a:prstGeom prst="rect">
            <a:avLst/>
          </a:prstGeom>
          <a:noFill/>
        </p:spPr>
      </p:pic>
    </p:spTree>
    <p:extLst>
      <p:ext uri="{BB962C8B-B14F-4D97-AF65-F5344CB8AC3E}">
        <p14:creationId xmlns:p14="http://schemas.microsoft.com/office/powerpoint/2010/main" val="290260735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9888D7A3-9F7E-4729-BDE8-DC2ADCC4A673}"/>
              </a:ext>
            </a:extLst>
          </p:cNvPr>
          <p:cNvSpPr>
            <a:spLocks noGrp="1"/>
          </p:cNvSpPr>
          <p:nvPr>
            <p:ph type="dt" sz="half" idx="10"/>
          </p:nvPr>
        </p:nvSpPr>
        <p:spPr/>
        <p:txBody>
          <a:bodyPr/>
          <a:lstStyle/>
          <a:p>
            <a:fld id="{5DCBE059-FAD7-45D8-8659-E6542D1E092D}" type="datetime1">
              <a:rPr lang="en-US" smtClean="0"/>
              <a:t>4/8/2024</a:t>
            </a:fld>
            <a:endParaRPr lang="en-US" dirty="0"/>
          </a:p>
        </p:txBody>
      </p:sp>
      <p:sp>
        <p:nvSpPr>
          <p:cNvPr id="5" name="Slide Number Placeholder 4">
            <a:extLst>
              <a:ext uri="{FF2B5EF4-FFF2-40B4-BE49-F238E27FC236}">
                <a16:creationId xmlns:a16="http://schemas.microsoft.com/office/drawing/2014/main" id="{5C77A668-069B-48E2-A72C-52C022BB2737}"/>
              </a:ext>
            </a:extLst>
          </p:cNvPr>
          <p:cNvSpPr>
            <a:spLocks noGrp="1"/>
          </p:cNvSpPr>
          <p:nvPr>
            <p:ph type="sldNum" sz="quarter" idx="12"/>
          </p:nvPr>
        </p:nvSpPr>
        <p:spPr/>
        <p:txBody>
          <a:bodyPr/>
          <a:lstStyle/>
          <a:p>
            <a:fld id="{CC0149FD-98BB-4821-915B-09C9BFE4B727}" type="slidenum">
              <a:rPr lang="en-US" smtClean="0"/>
              <a:pPr/>
              <a:t>30</a:t>
            </a:fld>
            <a:endParaRPr lang="en-US" dirty="0"/>
          </a:p>
        </p:txBody>
      </p:sp>
      <p:sp>
        <p:nvSpPr>
          <p:cNvPr id="8" name="Title 1">
            <a:extLst>
              <a:ext uri="{FF2B5EF4-FFF2-40B4-BE49-F238E27FC236}">
                <a16:creationId xmlns:a16="http://schemas.microsoft.com/office/drawing/2014/main" id="{7E7ECB89-3DED-4245-BAE2-8A549E85A1D7}"/>
              </a:ext>
            </a:extLst>
          </p:cNvPr>
          <p:cNvSpPr>
            <a:spLocks noGrp="1"/>
          </p:cNvSpPr>
          <p:nvPr>
            <p:ph type="title"/>
          </p:nvPr>
        </p:nvSpPr>
        <p:spPr>
          <a:xfrm>
            <a:off x="255196" y="677266"/>
            <a:ext cx="11774970" cy="575433"/>
          </a:xfrm>
        </p:spPr>
        <p:txBody>
          <a:bodyPr>
            <a:normAutofit fontScale="90000"/>
          </a:bodyPr>
          <a:lstStyle/>
          <a:p>
            <a:r xmlns:a="http://schemas.openxmlformats.org/drawingml/2006/main">
              <a:rPr lang="vi" b="1"/>
              <a:t>Trình diễn StreamWriter và StreamReader</a:t>
            </a:r>
            <a:endParaRPr xmlns:a="http://schemas.openxmlformats.org/drawingml/2006/main" lang="en-US" dirty="0"/>
          </a:p>
        </p:txBody>
      </p:sp>
      <p:pic>
        <p:nvPicPr>
          <p:cNvPr id="7" name="Picture 6">
            <a:extLst>
              <a:ext uri="{FF2B5EF4-FFF2-40B4-BE49-F238E27FC236}">
                <a16:creationId xmlns:a16="http://schemas.microsoft.com/office/drawing/2014/main" id="{B771EB16-0537-4510-8D9F-6C2BE0F29361}"/>
              </a:ext>
            </a:extLst>
          </p:cNvPr>
          <p:cNvPicPr>
            <a:picLocks noChangeAspect="1"/>
          </p:cNvPicPr>
          <p:nvPr/>
        </p:nvPicPr>
        <p:blipFill>
          <a:blip r:embed="rId2"/>
          <a:stretch>
            <a:fillRect/>
          </a:stretch>
        </p:blipFill>
        <p:spPr>
          <a:xfrm>
            <a:off x="-10884" y="1573362"/>
            <a:ext cx="8272841" cy="4206952"/>
          </a:xfrm>
          <a:prstGeom prst="rect">
            <a:avLst/>
          </a:prstGeom>
        </p:spPr>
      </p:pic>
      <p:pic>
        <p:nvPicPr>
          <p:cNvPr id="9" name="Picture 8">
            <a:extLst>
              <a:ext uri="{FF2B5EF4-FFF2-40B4-BE49-F238E27FC236}">
                <a16:creationId xmlns:a16="http://schemas.microsoft.com/office/drawing/2014/main" id="{34BF6BA1-E740-45AA-858C-6CE0AA891196}"/>
              </a:ext>
            </a:extLst>
          </p:cNvPr>
          <p:cNvPicPr>
            <a:picLocks noChangeAspect="1"/>
          </p:cNvPicPr>
          <p:nvPr/>
        </p:nvPicPr>
        <p:blipFill>
          <a:blip r:embed="rId3"/>
          <a:stretch>
            <a:fillRect/>
          </a:stretch>
        </p:blipFill>
        <p:spPr>
          <a:xfrm>
            <a:off x="5922954" y="4013651"/>
            <a:ext cx="6236389" cy="2435842"/>
          </a:xfrm>
          <a:prstGeom prst="rect">
            <a:avLst/>
          </a:prstGeom>
        </p:spPr>
      </p:pic>
      <p:pic>
        <p:nvPicPr>
          <p:cNvPr id="10" name="Picture 9">
            <a:extLst>
              <a:ext uri="{FF2B5EF4-FFF2-40B4-BE49-F238E27FC236}">
                <a16:creationId xmlns:a16="http://schemas.microsoft.com/office/drawing/2014/main" id="{94B1F1C8-480C-4069-827A-A22B21E83408}"/>
              </a:ext>
            </a:extLst>
          </p:cNvPr>
          <p:cNvPicPr>
            <a:picLocks noChangeAspect="1"/>
          </p:cNvPicPr>
          <p:nvPr/>
        </p:nvPicPr>
        <p:blipFill>
          <a:blip r:embed="rId4"/>
          <a:stretch>
            <a:fillRect/>
          </a:stretch>
        </p:blipFill>
        <p:spPr>
          <a:xfrm>
            <a:off x="8247736" y="1647573"/>
            <a:ext cx="3922492" cy="2001684"/>
          </a:xfrm>
          <a:prstGeom prst="rect">
            <a:avLst/>
          </a:prstGeom>
        </p:spPr>
      </p:pic>
    </p:spTree>
    <p:extLst>
      <p:ext uri="{BB962C8B-B14F-4D97-AF65-F5344CB8AC3E}">
        <p14:creationId xmlns:p14="http://schemas.microsoft.com/office/powerpoint/2010/main" val="83553394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9888D7A3-9F7E-4729-BDE8-DC2ADCC4A673}"/>
              </a:ext>
            </a:extLst>
          </p:cNvPr>
          <p:cNvSpPr>
            <a:spLocks noGrp="1"/>
          </p:cNvSpPr>
          <p:nvPr>
            <p:ph type="dt" sz="half" idx="10"/>
          </p:nvPr>
        </p:nvSpPr>
        <p:spPr/>
        <p:txBody>
          <a:bodyPr/>
          <a:lstStyle/>
          <a:p>
            <a:fld id="{5DCBE059-FAD7-45D8-8659-E6542D1E092D}" type="datetime1">
              <a:rPr lang="en-US" smtClean="0"/>
              <a:t>4/8/2024</a:t>
            </a:fld>
            <a:endParaRPr lang="en-US" dirty="0"/>
          </a:p>
        </p:txBody>
      </p:sp>
      <p:sp>
        <p:nvSpPr>
          <p:cNvPr id="5" name="Slide Number Placeholder 4">
            <a:extLst>
              <a:ext uri="{FF2B5EF4-FFF2-40B4-BE49-F238E27FC236}">
                <a16:creationId xmlns:a16="http://schemas.microsoft.com/office/drawing/2014/main" id="{5C77A668-069B-48E2-A72C-52C022BB2737}"/>
              </a:ext>
            </a:extLst>
          </p:cNvPr>
          <p:cNvSpPr>
            <a:spLocks noGrp="1"/>
          </p:cNvSpPr>
          <p:nvPr>
            <p:ph type="sldNum" sz="quarter" idx="12"/>
          </p:nvPr>
        </p:nvSpPr>
        <p:spPr/>
        <p:txBody>
          <a:bodyPr/>
          <a:lstStyle/>
          <a:p>
            <a:fld id="{CC0149FD-98BB-4821-915B-09C9BFE4B727}" type="slidenum">
              <a:rPr lang="en-US" smtClean="0"/>
              <a:pPr/>
              <a:t>31</a:t>
            </a:fld>
            <a:endParaRPr lang="en-US" dirty="0"/>
          </a:p>
        </p:txBody>
      </p:sp>
      <p:sp>
        <p:nvSpPr>
          <p:cNvPr id="7" name="Title 1">
            <a:extLst>
              <a:ext uri="{FF2B5EF4-FFF2-40B4-BE49-F238E27FC236}">
                <a16:creationId xmlns:a16="http://schemas.microsoft.com/office/drawing/2014/main" id="{3C3707EE-9714-4039-9CB3-FCD53E10698F}"/>
              </a:ext>
            </a:extLst>
          </p:cNvPr>
          <p:cNvSpPr>
            <a:spLocks noGrp="1"/>
          </p:cNvSpPr>
          <p:nvPr>
            <p:ph type="title"/>
          </p:nvPr>
        </p:nvSpPr>
        <p:spPr>
          <a:xfrm>
            <a:off x="275516" y="687426"/>
            <a:ext cx="11404855" cy="575433"/>
          </a:xfrm>
        </p:spPr>
        <p:txBody>
          <a:bodyPr>
            <a:normAutofit fontScale="90000"/>
          </a:bodyPr>
          <a:lstStyle/>
          <a:p>
            <a:r xmlns:a="http://schemas.openxmlformats.org/drawingml/2006/main">
              <a:rPr lang="vi" b="1"/>
              <a:t>Làm việc với BinaryWriter và BinaryReader</a:t>
            </a:r>
            <a:endParaRPr xmlns:a="http://schemas.openxmlformats.org/drawingml/2006/main" lang="en-US" dirty="0"/>
          </a:p>
        </p:txBody>
      </p:sp>
      <p:sp>
        <p:nvSpPr>
          <p:cNvPr id="9" name="TextBox 8">
            <a:extLst>
              <a:ext uri="{FF2B5EF4-FFF2-40B4-BE49-F238E27FC236}">
                <a16:creationId xmlns:a16="http://schemas.microsoft.com/office/drawing/2014/main" id="{7C2F8634-7E99-4A79-9C70-CA0173BE2484}"/>
              </a:ext>
            </a:extLst>
          </p:cNvPr>
          <p:cNvSpPr txBox="1"/>
          <p:nvPr/>
        </p:nvSpPr>
        <p:spPr>
          <a:xfrm>
            <a:off x="85015" y="1440908"/>
            <a:ext cx="11932814" cy="1218539"/>
          </a:xfrm>
          <a:prstGeom prst="rect">
            <a:avLst/>
          </a:prstGeom>
          <a:noFill/>
        </p:spPr>
        <p:txBody>
          <a:bodyPr wrap="square">
            <a:spAutoFit/>
          </a:bodyPr>
          <a:lstStyle/>
          <a:p>
            <a:pPr xmlns:a="http://schemas.openxmlformats.org/drawingml/2006/main" marL="342900" indent="-342900" algn="just">
              <a:lnSpc>
                <a:spcPct val="150000"/>
              </a:lnSpc>
              <a:spcBef>
                <a:spcPts val="600"/>
              </a:spcBef>
              <a:spcAft>
                <a:spcPts val="600"/>
              </a:spcAft>
              <a:buClr>
                <a:srgbClr val="973735"/>
              </a:buClr>
              <a:buSzPct val="50000"/>
              <a:buFont typeface="Wingdings" pitchFamily="2" charset="2"/>
              <a:buChar char="u"/>
              <a:tabLst>
                <a:tab pos="241300" algn="l"/>
              </a:tabLst>
              <a:defRPr/>
            </a:pPr>
            <a:r xmlns:a="http://schemas.openxmlformats.org/drawingml/2006/main">
              <a:rPr lang="vi" sz="2600" b="1">
                <a:latin typeface="+mj-lt"/>
              </a:rPr>
              <a:t>BinaryReader </a:t>
            </a:r>
            <a:r xmlns:a="http://schemas.openxmlformats.org/drawingml/2006/main">
              <a:rPr lang="vi" sz="2600">
                <a:latin typeface="+mj-lt"/>
              </a:rPr>
              <a:t>và </a:t>
            </a:r>
            <a:r xmlns:a="http://schemas.openxmlformats.org/drawingml/2006/main">
              <a:rPr lang="vi" sz="2600" b="1">
                <a:latin typeface="+mj-lt"/>
              </a:rPr>
              <a:t>BinaryWriter </a:t>
            </a:r>
            <a:r xmlns:a="http://schemas.openxmlformats.org/drawingml/2006/main">
              <a:rPr lang="vi" sz="2600">
                <a:latin typeface="+mj-lt"/>
              </a:rPr>
              <a:t>cho phép đọc và ghi các kiểu dữ liệu rời rạc vào luồng cơ bản ở định dạng nhị phân nhỏ gọn</a:t>
            </a:r>
          </a:p>
        </p:txBody>
      </p:sp>
      <p:pic>
        <p:nvPicPr>
          <p:cNvPr id="3" name="Picture 2">
            <a:extLst>
              <a:ext uri="{FF2B5EF4-FFF2-40B4-BE49-F238E27FC236}">
                <a16:creationId xmlns:a16="http://schemas.microsoft.com/office/drawing/2014/main" id="{CB799B91-C0F4-4F68-8384-AEFDDAFF1C6D}"/>
              </a:ext>
            </a:extLst>
          </p:cNvPr>
          <p:cNvPicPr>
            <a:picLocks noChangeAspect="1"/>
          </p:cNvPicPr>
          <p:nvPr/>
        </p:nvPicPr>
        <p:blipFill>
          <a:blip r:embed="rId2"/>
          <a:stretch>
            <a:fillRect/>
          </a:stretch>
        </p:blipFill>
        <p:spPr>
          <a:xfrm>
            <a:off x="692934" y="3041837"/>
            <a:ext cx="10570017" cy="2730855"/>
          </a:xfrm>
          <a:prstGeom prst="rect">
            <a:avLst/>
          </a:prstGeom>
        </p:spPr>
      </p:pic>
    </p:spTree>
    <p:extLst>
      <p:ext uri="{BB962C8B-B14F-4D97-AF65-F5344CB8AC3E}">
        <p14:creationId xmlns:p14="http://schemas.microsoft.com/office/powerpoint/2010/main" val="76403488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9888D7A3-9F7E-4729-BDE8-DC2ADCC4A673}"/>
              </a:ext>
            </a:extLst>
          </p:cNvPr>
          <p:cNvSpPr>
            <a:spLocks noGrp="1"/>
          </p:cNvSpPr>
          <p:nvPr>
            <p:ph type="dt" sz="half" idx="10"/>
          </p:nvPr>
        </p:nvSpPr>
        <p:spPr/>
        <p:txBody>
          <a:bodyPr/>
          <a:lstStyle/>
          <a:p>
            <a:fld id="{5DCBE059-FAD7-45D8-8659-E6542D1E092D}" type="datetime1">
              <a:rPr lang="en-US" smtClean="0"/>
              <a:t>4/8/2024</a:t>
            </a:fld>
            <a:endParaRPr lang="en-US" dirty="0"/>
          </a:p>
        </p:txBody>
      </p:sp>
      <p:sp>
        <p:nvSpPr>
          <p:cNvPr id="5" name="Slide Number Placeholder 4">
            <a:extLst>
              <a:ext uri="{FF2B5EF4-FFF2-40B4-BE49-F238E27FC236}">
                <a16:creationId xmlns:a16="http://schemas.microsoft.com/office/drawing/2014/main" id="{5C77A668-069B-48E2-A72C-52C022BB2737}"/>
              </a:ext>
            </a:extLst>
          </p:cNvPr>
          <p:cNvSpPr>
            <a:spLocks noGrp="1"/>
          </p:cNvSpPr>
          <p:nvPr>
            <p:ph type="sldNum" sz="quarter" idx="12"/>
          </p:nvPr>
        </p:nvSpPr>
        <p:spPr/>
        <p:txBody>
          <a:bodyPr/>
          <a:lstStyle/>
          <a:p>
            <a:fld id="{CC0149FD-98BB-4821-915B-09C9BFE4B727}" type="slidenum">
              <a:rPr lang="en-US" smtClean="0"/>
              <a:pPr/>
              <a:t>32</a:t>
            </a:fld>
            <a:endParaRPr lang="en-US" dirty="0"/>
          </a:p>
        </p:txBody>
      </p:sp>
      <p:sp>
        <p:nvSpPr>
          <p:cNvPr id="8" name="Title 1">
            <a:extLst>
              <a:ext uri="{FF2B5EF4-FFF2-40B4-BE49-F238E27FC236}">
                <a16:creationId xmlns:a16="http://schemas.microsoft.com/office/drawing/2014/main" id="{7E7ECB89-3DED-4245-BAE2-8A549E85A1D7}"/>
              </a:ext>
            </a:extLst>
          </p:cNvPr>
          <p:cNvSpPr>
            <a:spLocks noGrp="1"/>
          </p:cNvSpPr>
          <p:nvPr>
            <p:ph type="title"/>
          </p:nvPr>
        </p:nvSpPr>
        <p:spPr>
          <a:xfrm>
            <a:off x="275516" y="687426"/>
            <a:ext cx="11579411" cy="575433"/>
          </a:xfrm>
        </p:spPr>
        <p:txBody>
          <a:bodyPr>
            <a:normAutofit fontScale="90000"/>
          </a:bodyPr>
          <a:lstStyle/>
          <a:p>
            <a:r xmlns:a="http://schemas.openxmlformats.org/drawingml/2006/main">
              <a:rPr lang="vi" b="1"/>
              <a:t>Trình diễn BinaryWriter và BinaryReader</a:t>
            </a:r>
            <a:endParaRPr xmlns:a="http://schemas.openxmlformats.org/drawingml/2006/main" lang="en-US" dirty="0"/>
          </a:p>
        </p:txBody>
      </p:sp>
      <p:pic>
        <p:nvPicPr>
          <p:cNvPr id="3" name="Picture 2">
            <a:extLst>
              <a:ext uri="{FF2B5EF4-FFF2-40B4-BE49-F238E27FC236}">
                <a16:creationId xmlns:a16="http://schemas.microsoft.com/office/drawing/2014/main" id="{02CA429F-F2E6-4037-8213-63D1E5024D7A}"/>
              </a:ext>
            </a:extLst>
          </p:cNvPr>
          <p:cNvPicPr>
            <a:picLocks noChangeAspect="1"/>
          </p:cNvPicPr>
          <p:nvPr/>
        </p:nvPicPr>
        <p:blipFill>
          <a:blip r:embed="rId2"/>
          <a:stretch>
            <a:fillRect/>
          </a:stretch>
        </p:blipFill>
        <p:spPr>
          <a:xfrm>
            <a:off x="-1" y="1346740"/>
            <a:ext cx="8326420" cy="5133960"/>
          </a:xfrm>
          <a:prstGeom prst="rect">
            <a:avLst/>
          </a:prstGeom>
        </p:spPr>
      </p:pic>
      <p:pic>
        <p:nvPicPr>
          <p:cNvPr id="7" name="Picture 6">
            <a:extLst>
              <a:ext uri="{FF2B5EF4-FFF2-40B4-BE49-F238E27FC236}">
                <a16:creationId xmlns:a16="http://schemas.microsoft.com/office/drawing/2014/main" id="{0DD298E2-A8DE-42C1-A514-46847EA238F3}"/>
              </a:ext>
            </a:extLst>
          </p:cNvPr>
          <p:cNvPicPr>
            <a:picLocks noChangeAspect="1"/>
          </p:cNvPicPr>
          <p:nvPr/>
        </p:nvPicPr>
        <p:blipFill>
          <a:blip r:embed="rId3"/>
          <a:stretch>
            <a:fillRect/>
          </a:stretch>
        </p:blipFill>
        <p:spPr>
          <a:xfrm>
            <a:off x="7166504" y="1559324"/>
            <a:ext cx="5025496" cy="2130550"/>
          </a:xfrm>
          <a:prstGeom prst="rect">
            <a:avLst/>
          </a:prstGeom>
        </p:spPr>
      </p:pic>
    </p:spTree>
    <p:extLst>
      <p:ext uri="{BB962C8B-B14F-4D97-AF65-F5344CB8AC3E}">
        <p14:creationId xmlns:p14="http://schemas.microsoft.com/office/powerpoint/2010/main" val="5554661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p:cNvSpPr>
          <p:nvPr>
            <p:ph type="title"/>
          </p:nvPr>
        </p:nvSpPr>
        <p:spPr>
          <a:xfrm>
            <a:off x="258184" y="689375"/>
            <a:ext cx="10515600" cy="592642"/>
          </a:xfrm>
        </p:spPr>
        <p:txBody>
          <a:bodyPr>
            <a:noAutofit/>
          </a:bodyPr>
          <a:lstStyle/>
          <a:p>
            <a:r xmlns:a="http://schemas.openxmlformats.org/drawingml/2006/main">
              <a:rPr lang="vi" sz="4000" b="1" dirty="0"/>
              <a:t>Bản tóm tắt</a:t>
            </a:r>
          </a:p>
        </p:txBody>
      </p:sp>
      <p:sp>
        <p:nvSpPr>
          <p:cNvPr id="18435" name="Rectangle 3"/>
          <p:cNvSpPr>
            <a:spLocks noGrp="1"/>
          </p:cNvSpPr>
          <p:nvPr>
            <p:ph idx="1"/>
          </p:nvPr>
        </p:nvSpPr>
        <p:spPr>
          <a:xfrm>
            <a:off x="258184" y="1422401"/>
            <a:ext cx="11833411" cy="4866640"/>
          </a:xfrm>
        </p:spPr>
        <p:txBody>
          <a:bodyPr>
            <a:normAutofit lnSpcReduction="10000"/>
          </a:bodyPr>
          <a:lstStyle/>
          <a:p>
            <a:pPr xmlns:a="http://schemas.openxmlformats.org/drawingml/2006/main" marL="342900" indent="-342900">
              <a:lnSpc>
                <a:spcPct val="120000"/>
              </a:lnSpc>
              <a:buClr>
                <a:srgbClr val="973735"/>
              </a:buClr>
              <a:buSzPct val="50000"/>
              <a:buFont typeface="Wingdings" pitchFamily="2" charset="2"/>
              <a:buChar char="u"/>
              <a:defRPr/>
            </a:pPr>
            <a:r xmlns:a="http://schemas.openxmlformats.org/drawingml/2006/main">
              <a:rPr lang="vi" sz="3000" dirty="0"/>
              <a:t>Các khái niệm được giới thiệu:</a:t>
            </a:r>
          </a:p>
          <a:p>
            <a:pPr xmlns:a="http://schemas.openxmlformats.org/drawingml/2006/main" marL="514350" indent="-230188">
              <a:lnSpc>
                <a:spcPct val="120000"/>
              </a:lnSpc>
              <a:spcAft>
                <a:spcPts val="300"/>
              </a:spcAft>
              <a:buClr>
                <a:srgbClr val="973735"/>
              </a:buClr>
              <a:buSzPct val="70000"/>
              <a:buFont typeface="Wingdings" panose="05000000000000000000" pitchFamily="2" charset="2"/>
              <a:buChar char="§"/>
              <a:defRPr/>
            </a:pPr>
            <a:r xmlns:a="http://schemas.openxmlformats.org/drawingml/2006/main">
              <a:rPr lang="vi" sz="2300"/>
              <a:t>Tổng quan về System.IO</a:t>
            </a:r>
          </a:p>
          <a:p>
            <a:pPr xmlns:a="http://schemas.openxmlformats.org/drawingml/2006/main" marL="514350" indent="-230188">
              <a:lnSpc>
                <a:spcPct val="110000"/>
              </a:lnSpc>
              <a:spcAft>
                <a:spcPts val="300"/>
              </a:spcAft>
              <a:buClr>
                <a:srgbClr val="973735"/>
              </a:buClr>
              <a:buSzPct val="70000"/>
              <a:buFont typeface="Wingdings" panose="05000000000000000000" pitchFamily="2" charset="2"/>
              <a:buChar char="§"/>
              <a:defRPr/>
            </a:pPr>
            <a:r xmlns:a="http://schemas.openxmlformats.org/drawingml/2006/main">
              <a:rPr lang="vi" sz="2300"/>
              <a:t>Giải thích và Demo về lớp FileStream</a:t>
            </a:r>
          </a:p>
          <a:p>
            <a:pPr xmlns:a="http://schemas.openxmlformats.org/drawingml/2006/main" marL="514350" indent="-230188">
              <a:lnSpc>
                <a:spcPct val="110000"/>
              </a:lnSpc>
              <a:spcAft>
                <a:spcPts val="300"/>
              </a:spcAft>
              <a:buClr>
                <a:srgbClr val="973735"/>
              </a:buClr>
              <a:buSzPct val="70000"/>
              <a:buFont typeface="Wingdings" panose="05000000000000000000" pitchFamily="2" charset="2"/>
              <a:buChar char="§"/>
              <a:defRPr/>
            </a:pPr>
            <a:r xmlns:a="http://schemas.openxmlformats.org/drawingml/2006/main">
              <a:rPr lang="vi" sz="2300"/>
              <a:t>Giải thích về lớp File và FileInfo</a:t>
            </a:r>
          </a:p>
          <a:p>
            <a:pPr xmlns:a="http://schemas.openxmlformats.org/drawingml/2006/main" marL="514350" indent="-230188">
              <a:lnSpc>
                <a:spcPct val="110000"/>
              </a:lnSpc>
              <a:spcAft>
                <a:spcPts val="300"/>
              </a:spcAft>
              <a:buClr>
                <a:srgbClr val="973735"/>
              </a:buClr>
              <a:buSzPct val="70000"/>
              <a:buFont typeface="Wingdings" panose="05000000000000000000" pitchFamily="2" charset="2"/>
              <a:buChar char="§"/>
              <a:defRPr/>
            </a:pPr>
            <a:r xmlns:a="http://schemas.openxmlformats.org/drawingml/2006/main">
              <a:rPr lang="vi" sz="2300"/>
              <a:t>Giải thích về thư mục và lớp Thông tin thư mục</a:t>
            </a:r>
          </a:p>
          <a:p>
            <a:pPr xmlns:a="http://schemas.openxmlformats.org/drawingml/2006/main" marL="514350" indent="-230188">
              <a:lnSpc>
                <a:spcPct val="110000"/>
              </a:lnSpc>
              <a:spcAft>
                <a:spcPts val="300"/>
              </a:spcAft>
              <a:buClr>
                <a:srgbClr val="973735"/>
              </a:buClr>
              <a:buSzPct val="70000"/>
              <a:buFont typeface="Wingdings" panose="05000000000000000000" pitchFamily="2" charset="2"/>
              <a:buChar char="§"/>
              <a:defRPr/>
            </a:pPr>
            <a:r xmlns:a="http://schemas.openxmlformats.org/drawingml/2006/main">
              <a:rPr lang="vi" sz="2300"/>
              <a:t>Demo về lớp File và FileInfo</a:t>
            </a:r>
          </a:p>
          <a:p>
            <a:pPr xmlns:a="http://schemas.openxmlformats.org/drawingml/2006/main" marL="514350" indent="-230188">
              <a:lnSpc>
                <a:spcPct val="110000"/>
              </a:lnSpc>
              <a:spcAft>
                <a:spcPts val="300"/>
              </a:spcAft>
              <a:buClr>
                <a:srgbClr val="973735"/>
              </a:buClr>
              <a:buSzPct val="70000"/>
              <a:buFont typeface="Wingdings" panose="05000000000000000000" pitchFamily="2" charset="2"/>
              <a:buChar char="§"/>
              <a:defRPr/>
            </a:pPr>
            <a:r xmlns:a="http://schemas.openxmlformats.org/drawingml/2006/main">
              <a:rPr lang="vi" sz="2300"/>
              <a:t>Demo về lớp Directory và DirectoryInfo</a:t>
            </a:r>
          </a:p>
          <a:p>
            <a:pPr xmlns:a="http://schemas.openxmlformats.org/drawingml/2006/main" marL="514350" indent="-230188">
              <a:lnSpc>
                <a:spcPct val="110000"/>
              </a:lnSpc>
              <a:spcAft>
                <a:spcPts val="300"/>
              </a:spcAft>
              <a:buClr>
                <a:srgbClr val="973735"/>
              </a:buClr>
              <a:buSzPct val="70000"/>
              <a:buFont typeface="Wingdings" panose="05000000000000000000" pitchFamily="2" charset="2"/>
              <a:buChar char="§"/>
              <a:defRPr/>
            </a:pPr>
            <a:r xmlns:a="http://schemas.openxmlformats.org/drawingml/2006/main">
              <a:rPr lang="vi" sz="2300"/>
              <a:t>Demo tạo file Text bằng StreamReader và StreamWriter</a:t>
            </a:r>
          </a:p>
          <a:p>
            <a:pPr xmlns:a="http://schemas.openxmlformats.org/drawingml/2006/main" marL="514350" indent="-230188">
              <a:lnSpc>
                <a:spcPct val="110000"/>
              </a:lnSpc>
              <a:spcAft>
                <a:spcPts val="300"/>
              </a:spcAft>
              <a:buClr>
                <a:srgbClr val="973735"/>
              </a:buClr>
              <a:buSzPct val="70000"/>
              <a:buFont typeface="Wingdings" panose="05000000000000000000" pitchFamily="2" charset="2"/>
              <a:buChar char="§"/>
              <a:defRPr/>
            </a:pPr>
            <a:r xmlns:a="http://schemas.openxmlformats.org/drawingml/2006/main">
              <a:rPr lang="vi" sz="2300"/>
              <a:t>Demo tạo file nhị phân sử dụng BinaryWriter và BinaryReader</a:t>
            </a:r>
            <a:endParaRPr xmlns:a="http://schemas.openxmlformats.org/drawingml/2006/main" lang="en-US" sz="2300" dirty="0"/>
          </a:p>
        </p:txBody>
      </p:sp>
      <p:sp>
        <p:nvSpPr>
          <p:cNvPr id="4" name="Slide Number Placeholder 3"/>
          <p:cNvSpPr>
            <a:spLocks noGrp="1"/>
          </p:cNvSpPr>
          <p:nvPr>
            <p:ph type="sldNum" sz="quarter" idx="12"/>
          </p:nvPr>
        </p:nvSpPr>
        <p:spPr/>
        <p:txBody>
          <a:bodyPr/>
          <a:lstStyle/>
          <a:p>
            <a:fld id="{CA15C064-DD44-4CAC-873E-2D1F54821676}" type="slidenum">
              <a:rPr kumimoji="0" lang="en-US" smtClean="0"/>
              <a:pPr/>
              <a:t>33</a:t>
            </a:fld>
            <a:endParaRPr kumimoji="0"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nodeType="withEffect">
                                  <p:stCondLst>
                                    <p:cond delay="0"/>
                                  </p:stCondLst>
                                  <p:childTnLst>
                                    <p:set>
                                      <p:cBhvr>
                                        <p:cTn id="6" dur="1" fill="hold">
                                          <p:stCondLst>
                                            <p:cond delay="0"/>
                                          </p:stCondLst>
                                        </p:cTn>
                                        <p:tgtEl>
                                          <p:spTgt spid="18435">
                                            <p:txEl>
                                              <p:pRg st="0" end="0"/>
                                            </p:txEl>
                                          </p:spTgt>
                                        </p:tgtEl>
                                        <p:attrNameLst>
                                          <p:attrName>style.visibility</p:attrName>
                                        </p:attrNameLst>
                                      </p:cBhvr>
                                      <p:to>
                                        <p:strVal val="visible"/>
                                      </p:to>
                                    </p:set>
                                    <p:animEffect transition="in" filter="box(in)">
                                      <p:cBhvr>
                                        <p:cTn id="7" dur="500"/>
                                        <p:tgtEl>
                                          <p:spTgt spid="1843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BB2069F-8396-413B-8F66-6A5CE930D683}"/>
              </a:ext>
            </a:extLst>
          </p:cNvPr>
          <p:cNvSpPr>
            <a:spLocks noGrp="1"/>
          </p:cNvSpPr>
          <p:nvPr>
            <p:ph type="dt" sz="half" idx="10"/>
          </p:nvPr>
        </p:nvSpPr>
        <p:spPr/>
        <p:txBody>
          <a:bodyPr/>
          <a:lstStyle/>
          <a:p>
            <a:fld id="{5DCBE059-FAD7-45D8-8659-E6542D1E092D}" type="datetime1">
              <a:rPr lang="en-US" smtClean="0"/>
              <a:t>4/8/2024</a:t>
            </a:fld>
            <a:endParaRPr lang="en-US" dirty="0"/>
          </a:p>
        </p:txBody>
      </p:sp>
      <p:sp>
        <p:nvSpPr>
          <p:cNvPr id="5" name="Slide Number Placeholder 4">
            <a:extLst>
              <a:ext uri="{FF2B5EF4-FFF2-40B4-BE49-F238E27FC236}">
                <a16:creationId xmlns:a16="http://schemas.microsoft.com/office/drawing/2014/main" id="{FAD0AA2C-0FC5-4C7C-86AB-765F90A881B6}"/>
              </a:ext>
            </a:extLst>
          </p:cNvPr>
          <p:cNvSpPr>
            <a:spLocks noGrp="1"/>
          </p:cNvSpPr>
          <p:nvPr>
            <p:ph type="sldNum" sz="quarter" idx="12"/>
          </p:nvPr>
        </p:nvSpPr>
        <p:spPr/>
        <p:txBody>
          <a:bodyPr/>
          <a:lstStyle/>
          <a:p>
            <a:fld id="{CC0149FD-98BB-4821-915B-09C9BFE4B727}" type="slidenum">
              <a:rPr lang="en-US" smtClean="0"/>
              <a:pPr/>
              <a:t>4</a:t>
            </a:fld>
            <a:endParaRPr lang="en-US" dirty="0"/>
          </a:p>
        </p:txBody>
      </p:sp>
      <p:sp>
        <p:nvSpPr>
          <p:cNvPr id="7" name="TextBox 6">
            <a:extLst>
              <a:ext uri="{FF2B5EF4-FFF2-40B4-BE49-F238E27FC236}">
                <a16:creationId xmlns:a16="http://schemas.microsoft.com/office/drawing/2014/main" id="{6786E8FE-C5E5-4DE4-97E2-9EF45451F77E}"/>
              </a:ext>
            </a:extLst>
          </p:cNvPr>
          <p:cNvSpPr txBox="1"/>
          <p:nvPr/>
        </p:nvSpPr>
        <p:spPr>
          <a:xfrm>
            <a:off x="0" y="1378474"/>
            <a:ext cx="12192000" cy="1218539"/>
          </a:xfrm>
          <a:prstGeom prst="rect">
            <a:avLst/>
          </a:prstGeom>
          <a:noFill/>
        </p:spPr>
        <p:txBody>
          <a:bodyPr wrap="square">
            <a:spAutoFit/>
          </a:bodyPr>
          <a:lstStyle/>
          <a:p>
            <a:pPr xmlns:a="http://schemas.openxmlformats.org/drawingml/2006/main" marL="342900" indent="-342900" algn="just">
              <a:lnSpc>
                <a:spcPct val="150000"/>
              </a:lnSpc>
              <a:spcBef>
                <a:spcPts val="300"/>
              </a:spcBef>
              <a:spcAft>
                <a:spcPts val="300"/>
              </a:spcAft>
              <a:buClr>
                <a:srgbClr val="973735"/>
              </a:buClr>
              <a:buSzPct val="50000"/>
              <a:buFont typeface="Wingdings" pitchFamily="2" charset="2"/>
              <a:buChar char="u"/>
              <a:tabLst>
                <a:tab pos="241300" algn="l"/>
              </a:tabLst>
              <a:defRPr/>
            </a:pPr>
            <a:r xmlns:a="http://schemas.openxmlformats.org/drawingml/2006/main">
              <a:rPr lang="vi" sz="2600" b="1">
                <a:latin typeface="+mj-lt"/>
              </a:rPr>
              <a:t>Luồng </a:t>
            </a:r>
            <a:r xmlns:a="http://schemas.openxmlformats.org/drawingml/2006/main">
              <a:rPr lang="vi" sz="2600">
                <a:latin typeface="+mj-lt"/>
              </a:rPr>
              <a:t>: một đoạn dữ liệu (chuỗi byte) chứa thông tin được truyền qua để lưu trữ trong bộ nhớ lưu trữ</a:t>
            </a:r>
            <a:endParaRPr xmlns:a="http://schemas.openxmlformats.org/drawingml/2006/main" lang="en-US" sz="2600" dirty="0">
              <a:latin typeface="+mj-lt"/>
            </a:endParaRPr>
          </a:p>
        </p:txBody>
      </p:sp>
      <p:sp>
        <p:nvSpPr>
          <p:cNvPr id="9" name="Title 1">
            <a:extLst>
              <a:ext uri="{FF2B5EF4-FFF2-40B4-BE49-F238E27FC236}">
                <a16:creationId xmlns:a16="http://schemas.microsoft.com/office/drawing/2014/main" id="{ADE2317B-3933-4A0A-8B0F-CD4B0F2CB0C3}"/>
              </a:ext>
            </a:extLst>
          </p:cNvPr>
          <p:cNvSpPr txBox="1">
            <a:spLocks/>
          </p:cNvSpPr>
          <p:nvPr/>
        </p:nvSpPr>
        <p:spPr>
          <a:xfrm>
            <a:off x="275516" y="717906"/>
            <a:ext cx="7449587" cy="575433"/>
          </a:xfrm>
          <a:prstGeom prst="rect">
            <a:avLst/>
          </a:prstGeom>
          <a:solidFill>
            <a:schemeClr val="bg1"/>
          </a:solidFill>
        </p:spPr>
        <p:txBody>
          <a:bodyPr vert="horz" lIns="91440" tIns="45720" rIns="91440" bIns="45720" rtlCol="0" anchor="ctr">
            <a:normAutofit fontScale="9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xmlns:a="http://schemas.openxmlformats.org/drawingml/2006/main">
              <a:rPr lang="vi" b="1"/>
              <a:t>Hiểu các tập tin</a:t>
            </a:r>
            <a:endParaRPr xmlns:a="http://schemas.openxmlformats.org/drawingml/2006/main" lang="en-US" dirty="0"/>
          </a:p>
        </p:txBody>
      </p:sp>
      <p:pic>
        <p:nvPicPr>
          <p:cNvPr id="8" name="Picture 7">
            <a:extLst>
              <a:ext uri="{FF2B5EF4-FFF2-40B4-BE49-F238E27FC236}">
                <a16:creationId xmlns:a16="http://schemas.microsoft.com/office/drawing/2014/main" id="{C1D1257B-E30E-4BD3-8054-26579DD87CE2}"/>
              </a:ext>
            </a:extLst>
          </p:cNvPr>
          <p:cNvPicPr>
            <a:picLocks noChangeAspect="1"/>
          </p:cNvPicPr>
          <p:nvPr/>
        </p:nvPicPr>
        <p:blipFill>
          <a:blip r:embed="rId3"/>
          <a:stretch>
            <a:fillRect/>
          </a:stretch>
        </p:blipFill>
        <p:spPr>
          <a:xfrm>
            <a:off x="2013969" y="2953641"/>
            <a:ext cx="8472049" cy="3382613"/>
          </a:xfrm>
          <a:prstGeom prst="rect">
            <a:avLst/>
          </a:prstGeom>
        </p:spPr>
      </p:pic>
    </p:spTree>
    <p:extLst>
      <p:ext uri="{BB962C8B-B14F-4D97-AF65-F5344CB8AC3E}">
        <p14:creationId xmlns:p14="http://schemas.microsoft.com/office/powerpoint/2010/main" val="145077070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8C2805-FFB8-4969-816A-38F8B7EBC1B0}"/>
              </a:ext>
            </a:extLst>
          </p:cNvPr>
          <p:cNvSpPr>
            <a:spLocks noGrp="1"/>
          </p:cNvSpPr>
          <p:nvPr>
            <p:ph type="title"/>
          </p:nvPr>
        </p:nvSpPr>
        <p:spPr>
          <a:xfrm>
            <a:off x="275516" y="687426"/>
            <a:ext cx="9394002" cy="575433"/>
          </a:xfrm>
        </p:spPr>
        <p:txBody>
          <a:bodyPr>
            <a:normAutofit fontScale="90000"/>
          </a:bodyPr>
          <a:lstStyle/>
          <a:p>
            <a:r xmlns:a="http://schemas.openxmlformats.org/drawingml/2006/main">
              <a:rPr lang="vi" b="1"/>
              <a:t>Khám phá không gian tên System.IO</a:t>
            </a:r>
            <a:endParaRPr xmlns:a="http://schemas.openxmlformats.org/drawingml/2006/main" lang="en-US" dirty="0"/>
          </a:p>
        </p:txBody>
      </p:sp>
      <p:sp>
        <p:nvSpPr>
          <p:cNvPr id="4" name="Date Placeholder 3">
            <a:extLst>
              <a:ext uri="{FF2B5EF4-FFF2-40B4-BE49-F238E27FC236}">
                <a16:creationId xmlns:a16="http://schemas.microsoft.com/office/drawing/2014/main" id="{7BB2069F-8396-413B-8F66-6A5CE930D683}"/>
              </a:ext>
            </a:extLst>
          </p:cNvPr>
          <p:cNvSpPr>
            <a:spLocks noGrp="1"/>
          </p:cNvSpPr>
          <p:nvPr>
            <p:ph type="dt" sz="half" idx="10"/>
          </p:nvPr>
        </p:nvSpPr>
        <p:spPr/>
        <p:txBody>
          <a:bodyPr/>
          <a:lstStyle/>
          <a:p>
            <a:fld id="{5DCBE059-FAD7-45D8-8659-E6542D1E092D}" type="datetime1">
              <a:rPr lang="en-US" smtClean="0"/>
              <a:t>4/8/2024</a:t>
            </a:fld>
            <a:endParaRPr lang="en-US" dirty="0"/>
          </a:p>
        </p:txBody>
      </p:sp>
      <p:sp>
        <p:nvSpPr>
          <p:cNvPr id="5" name="Slide Number Placeholder 4">
            <a:extLst>
              <a:ext uri="{FF2B5EF4-FFF2-40B4-BE49-F238E27FC236}">
                <a16:creationId xmlns:a16="http://schemas.microsoft.com/office/drawing/2014/main" id="{FAD0AA2C-0FC5-4C7C-86AB-765F90A881B6}"/>
              </a:ext>
            </a:extLst>
          </p:cNvPr>
          <p:cNvSpPr>
            <a:spLocks noGrp="1"/>
          </p:cNvSpPr>
          <p:nvPr>
            <p:ph type="sldNum" sz="quarter" idx="12"/>
          </p:nvPr>
        </p:nvSpPr>
        <p:spPr/>
        <p:txBody>
          <a:bodyPr/>
          <a:lstStyle/>
          <a:p>
            <a:fld id="{CC0149FD-98BB-4821-915B-09C9BFE4B727}" type="slidenum">
              <a:rPr lang="en-US" smtClean="0"/>
              <a:pPr/>
              <a:t>5</a:t>
            </a:fld>
            <a:endParaRPr lang="en-US" dirty="0"/>
          </a:p>
        </p:txBody>
      </p:sp>
      <p:sp>
        <p:nvSpPr>
          <p:cNvPr id="7" name="TextBox 6">
            <a:extLst>
              <a:ext uri="{FF2B5EF4-FFF2-40B4-BE49-F238E27FC236}">
                <a16:creationId xmlns:a16="http://schemas.microsoft.com/office/drawing/2014/main" id="{6786E8FE-C5E5-4DE4-97E2-9EF45451F77E}"/>
              </a:ext>
            </a:extLst>
          </p:cNvPr>
          <p:cNvSpPr txBox="1"/>
          <p:nvPr/>
        </p:nvSpPr>
        <p:spPr>
          <a:xfrm>
            <a:off x="0" y="1542458"/>
            <a:ext cx="12192000" cy="4234749"/>
          </a:xfrm>
          <a:prstGeom prst="rect">
            <a:avLst/>
          </a:prstGeom>
          <a:noFill/>
        </p:spPr>
        <p:txBody>
          <a:bodyPr wrap="square">
            <a:spAutoFit/>
          </a:bodyPr>
          <a:lstStyle/>
          <a:p>
            <a:pPr xmlns:a="http://schemas.openxmlformats.org/drawingml/2006/main" marL="342900" indent="-342900" algn="just">
              <a:lnSpc>
                <a:spcPct val="150000"/>
              </a:lnSpc>
              <a:spcBef>
                <a:spcPts val="1200"/>
              </a:spcBef>
              <a:spcAft>
                <a:spcPts val="1200"/>
              </a:spcAft>
              <a:buClr>
                <a:srgbClr val="973735"/>
              </a:buClr>
              <a:buSzPct val="50000"/>
              <a:buFont typeface="Wingdings" pitchFamily="2" charset="2"/>
              <a:buChar char="u"/>
              <a:tabLst>
                <a:tab pos="241300" algn="l"/>
              </a:tabLst>
              <a:defRPr/>
            </a:pPr>
            <a:r xmlns:a="http://schemas.openxmlformats.org/drawingml/2006/main">
              <a:rPr lang="vi" sz="2600" dirty="0">
                <a:latin typeface="+mj-lt"/>
              </a:rPr>
              <a:t>Trong .NET, không gian tên </a:t>
            </a:r>
            <a:r xmlns:a="http://schemas.openxmlformats.org/drawingml/2006/main">
              <a:rPr lang="vi" sz="2600" b="1" dirty="0">
                <a:latin typeface="+mj-lt"/>
              </a:rPr>
              <a:t>System.IO </a:t>
            </a:r>
            <a:r xmlns:a="http://schemas.openxmlformats.org/drawingml/2006/main">
              <a:rPr lang="vi" sz="2600" dirty="0">
                <a:latin typeface="+mj-lt"/>
              </a:rPr>
              <a:t>là vùng của các thư viện lớp cơ sở dành cho các dịch vụ đầu vào và đầu ra (I/O) dựa trên tệp (và dựa trên bộ nhớ).</a:t>
            </a:r>
          </a:p>
          <a:p>
            <a:pPr xmlns:a="http://schemas.openxmlformats.org/drawingml/2006/main" marL="342900" indent="-342900" algn="just">
              <a:lnSpc>
                <a:spcPct val="150000"/>
              </a:lnSpc>
              <a:spcBef>
                <a:spcPts val="1200"/>
              </a:spcBef>
              <a:spcAft>
                <a:spcPts val="1200"/>
              </a:spcAft>
              <a:buClr>
                <a:srgbClr val="973735"/>
              </a:buClr>
              <a:buSzPct val="50000"/>
              <a:buFont typeface="Wingdings" pitchFamily="2" charset="2"/>
              <a:buChar char="u"/>
              <a:tabLst>
                <a:tab pos="241300" algn="l"/>
              </a:tabLst>
              <a:defRPr/>
            </a:pPr>
            <a:r xmlns:a="http://schemas.openxmlformats.org/drawingml/2006/main">
              <a:rPr lang="vi" sz="2600" b="1" dirty="0">
                <a:latin typeface="+mj-lt"/>
              </a:rPr>
              <a:t>System.IO </a:t>
            </a:r>
            <a:r xmlns:a="http://schemas.openxmlformats.org/drawingml/2006/main">
              <a:rPr lang="vi" sz="2600" dirty="0">
                <a:latin typeface="+mj-lt"/>
              </a:rPr>
              <a:t>định nghĩa một tập hợp các lớp, giao diện, bảng liệt kê, cấu trúc và đại biểu, hầu hết chúng ta có thể tìm thấy trong mscorlib.dll</a:t>
            </a:r>
          </a:p>
          <a:p>
            <a:pPr xmlns:a="http://schemas.openxmlformats.org/drawingml/2006/main" marL="342900" indent="-342900" algn="just">
              <a:lnSpc>
                <a:spcPct val="150000"/>
              </a:lnSpc>
              <a:spcBef>
                <a:spcPts val="1200"/>
              </a:spcBef>
              <a:spcAft>
                <a:spcPts val="1200"/>
              </a:spcAft>
              <a:buClr>
                <a:srgbClr val="973735"/>
              </a:buClr>
              <a:buSzPct val="50000"/>
              <a:buFont typeface="Wingdings" pitchFamily="2" charset="2"/>
              <a:buChar char="u"/>
              <a:tabLst>
                <a:tab pos="241300" algn="l"/>
              </a:tabLst>
              <a:defRPr/>
            </a:pPr>
            <a:r xmlns:a="http://schemas.openxmlformats.org/drawingml/2006/main">
              <a:rPr lang="vi" sz="2600" dirty="0">
                <a:latin typeface="+mj-lt"/>
              </a:rPr>
              <a:t>Các loại có trong mscorlib.dll, tập hợp System.dll xác định các thành viên bổ sung của </a:t>
            </a:r>
            <a:r xmlns:a="http://schemas.openxmlformats.org/drawingml/2006/main">
              <a:rPr lang="vi" sz="2600" dirty="0">
                <a:latin typeface="+mj-lt"/>
              </a:rPr>
              <a:t>không gian tên </a:t>
            </a:r>
            <a:r xmlns:a="http://schemas.openxmlformats.org/drawingml/2006/main">
              <a:rPr lang="vi" sz="2600" b="1" dirty="0">
                <a:latin typeface="+mj-lt"/>
              </a:rPr>
              <a:t>System.IO</a:t>
            </a:r>
          </a:p>
        </p:txBody>
      </p:sp>
    </p:spTree>
    <p:extLst>
      <p:ext uri="{BB962C8B-B14F-4D97-AF65-F5344CB8AC3E}">
        <p14:creationId xmlns:p14="http://schemas.microsoft.com/office/powerpoint/2010/main" val="218406198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BB2069F-8396-413B-8F66-6A5CE930D683}"/>
              </a:ext>
            </a:extLst>
          </p:cNvPr>
          <p:cNvSpPr>
            <a:spLocks noGrp="1"/>
          </p:cNvSpPr>
          <p:nvPr>
            <p:ph type="dt" sz="half" idx="10"/>
          </p:nvPr>
        </p:nvSpPr>
        <p:spPr/>
        <p:txBody>
          <a:bodyPr/>
          <a:lstStyle/>
          <a:p>
            <a:fld id="{5DCBE059-FAD7-45D8-8659-E6542D1E092D}" type="datetime1">
              <a:rPr lang="en-US" smtClean="0"/>
              <a:t>4/8/2024</a:t>
            </a:fld>
            <a:endParaRPr lang="en-US" dirty="0"/>
          </a:p>
        </p:txBody>
      </p:sp>
      <p:sp>
        <p:nvSpPr>
          <p:cNvPr id="5" name="Slide Number Placeholder 4">
            <a:extLst>
              <a:ext uri="{FF2B5EF4-FFF2-40B4-BE49-F238E27FC236}">
                <a16:creationId xmlns:a16="http://schemas.microsoft.com/office/drawing/2014/main" id="{FAD0AA2C-0FC5-4C7C-86AB-765F90A881B6}"/>
              </a:ext>
            </a:extLst>
          </p:cNvPr>
          <p:cNvSpPr>
            <a:spLocks noGrp="1"/>
          </p:cNvSpPr>
          <p:nvPr>
            <p:ph type="sldNum" sz="quarter" idx="12"/>
          </p:nvPr>
        </p:nvSpPr>
        <p:spPr/>
        <p:txBody>
          <a:bodyPr/>
          <a:lstStyle/>
          <a:p>
            <a:fld id="{CC0149FD-98BB-4821-915B-09C9BFE4B727}" type="slidenum">
              <a:rPr lang="en-US" smtClean="0"/>
              <a:pPr/>
              <a:t>6</a:t>
            </a:fld>
            <a:endParaRPr lang="en-US" dirty="0"/>
          </a:p>
        </p:txBody>
      </p:sp>
      <p:sp>
        <p:nvSpPr>
          <p:cNvPr id="8" name="Title 1">
            <a:extLst>
              <a:ext uri="{FF2B5EF4-FFF2-40B4-BE49-F238E27FC236}">
                <a16:creationId xmlns:a16="http://schemas.microsoft.com/office/drawing/2014/main" id="{3223392B-E9B9-4FEB-A3E9-2D3FAE77E982}"/>
              </a:ext>
            </a:extLst>
          </p:cNvPr>
          <p:cNvSpPr>
            <a:spLocks noGrp="1"/>
          </p:cNvSpPr>
          <p:nvPr>
            <p:ph type="title"/>
          </p:nvPr>
        </p:nvSpPr>
        <p:spPr>
          <a:xfrm>
            <a:off x="275516" y="687426"/>
            <a:ext cx="9394002" cy="575433"/>
          </a:xfrm>
        </p:spPr>
        <p:txBody>
          <a:bodyPr>
            <a:normAutofit fontScale="90000"/>
          </a:bodyPr>
          <a:lstStyle/>
          <a:p>
            <a:r xmlns:a="http://schemas.openxmlformats.org/drawingml/2006/main">
              <a:rPr lang="vi" b="1"/>
              <a:t>Khám phá không gian tên System.IO</a:t>
            </a:r>
            <a:endParaRPr xmlns:a="http://schemas.openxmlformats.org/drawingml/2006/main" lang="en-US" dirty="0"/>
          </a:p>
        </p:txBody>
      </p:sp>
      <p:graphicFrame>
        <p:nvGraphicFramePr>
          <p:cNvPr id="9" name="Table 8">
            <a:extLst>
              <a:ext uri="{FF2B5EF4-FFF2-40B4-BE49-F238E27FC236}">
                <a16:creationId xmlns:a16="http://schemas.microsoft.com/office/drawing/2014/main" id="{C0559A84-A15D-433B-A878-528472142A03}"/>
              </a:ext>
            </a:extLst>
          </p:cNvPr>
          <p:cNvGraphicFramePr>
            <a:graphicFrameLocks noGrp="1"/>
          </p:cNvGraphicFramePr>
          <p:nvPr>
            <p:extLst>
              <p:ext uri="{D42A27DB-BD31-4B8C-83A1-F6EECF244321}">
                <p14:modId xmlns:p14="http://schemas.microsoft.com/office/powerpoint/2010/main" val="4221822378"/>
              </p:ext>
            </p:extLst>
          </p:nvPr>
        </p:nvGraphicFramePr>
        <p:xfrm>
          <a:off x="109368" y="1585971"/>
          <a:ext cx="11930231" cy="4791764"/>
        </p:xfrm>
        <a:graphic>
          <a:graphicData uri="http://schemas.openxmlformats.org/drawingml/2006/table">
            <a:tbl>
              <a:tblPr firstRow="1" bandRow="1">
                <a:tableStyleId>{5C22544A-7EE6-4342-B048-85BDC9FD1C3A}</a:tableStyleId>
              </a:tblPr>
              <a:tblGrid>
                <a:gridCol w="3193230">
                  <a:extLst>
                    <a:ext uri="{9D8B030D-6E8A-4147-A177-3AD203B41FA5}">
                      <a16:colId xmlns:a16="http://schemas.microsoft.com/office/drawing/2014/main" val="20000"/>
                    </a:ext>
                  </a:extLst>
                </a:gridCol>
                <a:gridCol w="8737001">
                  <a:extLst>
                    <a:ext uri="{9D8B030D-6E8A-4147-A177-3AD203B41FA5}">
                      <a16:colId xmlns:a16="http://schemas.microsoft.com/office/drawing/2014/main" val="20001"/>
                    </a:ext>
                  </a:extLst>
                </a:gridCol>
              </a:tblGrid>
              <a:tr h="676964">
                <a:tc>
                  <a:txBody>
                    <a:bodyPr/>
                    <a:lstStyle/>
                    <a:p>
                      <a:r xmlns:a="http://schemas.openxmlformats.org/drawingml/2006/main">
                        <a:rPr lang="vi" sz="2000"/>
                        <a:t>Loại </a:t>
                      </a:r>
                      <a:r xmlns:a="http://schemas.openxmlformats.org/drawingml/2006/main">
                        <a:rPr lang="vi" sz="2000" dirty="0"/>
                        <a:t>lớp</a:t>
                      </a:r>
                    </a:p>
                  </a:txBody>
                  <a:tcPr/>
                </a:tc>
                <a:tc>
                  <a:txBody>
                    <a:bodyPr/>
                    <a:lstStyle/>
                    <a:p>
                      <a:r xmlns:a="http://schemas.openxmlformats.org/drawingml/2006/main">
                        <a:rPr lang="vi" sz="2000" dirty="0"/>
                        <a:t>Sự miêu tả</a:t>
                      </a:r>
                    </a:p>
                  </a:txBody>
                  <a:tcPr/>
                </a:tc>
                <a:extLst>
                  <a:ext uri="{0D108BD9-81ED-4DB2-BD59-A6C34878D82A}">
                    <a16:rowId xmlns:a16="http://schemas.microsoft.com/office/drawing/2014/main" val="10000"/>
                  </a:ext>
                </a:extLst>
              </a:tr>
              <a:tr h="676964">
                <a:tc>
                  <a:txBody>
                    <a:bodyPr/>
                    <a:lstStyle/>
                    <a:p>
                      <a:r xmlns:a="http://schemas.openxmlformats.org/drawingml/2006/main">
                        <a:rPr lang="vi" sz="2000" dirty="0" err="1"/>
                        <a:t>Trình đọc nhị phân</a:t>
                      </a:r>
                      <a:endParaRPr xmlns:a="http://schemas.openxmlformats.org/drawingml/2006/main" lang="en-US" sz="2000" dirty="0"/>
                    </a:p>
                    <a:p>
                      <a:r xmlns:a="http://schemas.openxmlformats.org/drawingml/2006/main">
                        <a:rPr lang="vi" sz="2000" dirty="0" err="1"/>
                        <a:t>Nhà văn nhị phân</a:t>
                      </a:r>
                      <a:endParaRPr xmlns:a="http://schemas.openxmlformats.org/drawingml/2006/main" lang="en-US" sz="2000" dirty="0"/>
                    </a:p>
                  </a:txBody>
                  <a:tcPr/>
                </a:tc>
                <a:tc>
                  <a:txBody>
                    <a:bodyPr/>
                    <a:lstStyle/>
                    <a:p>
                      <a:r xmlns:a="http://schemas.openxmlformats.org/drawingml/2006/main">
                        <a:rPr lang="vi" sz="2000" dirty="0"/>
                        <a:t>Các loại này cho phép lưu trữ và truy xuất các loại dữ liệu nguyên thủy (số nguyên, Boolean, chuỗi và không có gì) dưới dạng </a:t>
                      </a:r>
                      <a:r xmlns:a="http://schemas.openxmlformats.org/drawingml/2006/main">
                        <a:rPr lang="vi" sz="2000"/>
                        <a:t>giá trị nhị phân</a:t>
                      </a:r>
                      <a:endParaRPr xmlns:a="http://schemas.openxmlformats.org/drawingml/2006/main" lang="en-US" sz="2000" dirty="0"/>
                    </a:p>
                  </a:txBody>
                  <a:tcPr/>
                </a:tc>
                <a:extLst>
                  <a:ext uri="{0D108BD9-81ED-4DB2-BD59-A6C34878D82A}">
                    <a16:rowId xmlns:a16="http://schemas.microsoft.com/office/drawing/2014/main" val="10001"/>
                  </a:ext>
                </a:extLst>
              </a:tr>
              <a:tr h="676964">
                <a:tc>
                  <a:txBody>
                    <a:bodyPr/>
                    <a:lstStyle/>
                    <a:p>
                      <a:r xmlns:a="http://schemas.openxmlformats.org/drawingml/2006/main">
                        <a:rPr lang="vi" sz="2000" dirty="0" err="1"/>
                        <a:t>Luồng đệm</a:t>
                      </a:r>
                      <a:endParaRPr xmlns:a="http://schemas.openxmlformats.org/drawingml/2006/main" lang="en-US" sz="2000" dirty="0"/>
                    </a:p>
                  </a:txBody>
                  <a:tcPr/>
                </a:tc>
                <a:tc>
                  <a:txBody>
                    <a:bodyPr/>
                    <a:lstStyle/>
                    <a:p>
                      <a:r xmlns:a="http://schemas.openxmlformats.org/drawingml/2006/main">
                        <a:rPr lang="vi" sz="2000" dirty="0"/>
                        <a:t>Loại này cung cấp </a:t>
                      </a:r>
                      <a:r xmlns:a="http://schemas.openxmlformats.org/drawingml/2006/main">
                        <a:rPr lang="vi" sz="2000" u="none" dirty="0"/>
                        <a:t>bộ nhớ tạm thời </a:t>
                      </a:r>
                      <a:r xmlns:a="http://schemas.openxmlformats.org/drawingml/2006/main">
                        <a:rPr lang="vi" sz="2000" dirty="0"/>
                        <a:t>cho một luồng byte có thể được chuyển sang </a:t>
                      </a:r>
                      <a:r xmlns:a="http://schemas.openxmlformats.org/drawingml/2006/main">
                        <a:rPr lang="vi" sz="2000" u="none" dirty="0"/>
                        <a:t>bộ nhớ sau đó</a:t>
                      </a:r>
                    </a:p>
                  </a:txBody>
                  <a:tcPr/>
                </a:tc>
                <a:extLst>
                  <a:ext uri="{0D108BD9-81ED-4DB2-BD59-A6C34878D82A}">
                    <a16:rowId xmlns:a16="http://schemas.microsoft.com/office/drawing/2014/main" val="10002"/>
                  </a:ext>
                </a:extLst>
              </a:tr>
              <a:tr h="967092">
                <a:tc>
                  <a:txBody>
                    <a:bodyPr/>
                    <a:lstStyle/>
                    <a:p>
                      <a:r xmlns:a="http://schemas.openxmlformats.org/drawingml/2006/main">
                        <a:rPr lang="vi" sz="2000" dirty="0"/>
                        <a:t>Danh mục</a:t>
                      </a:r>
                    </a:p>
                    <a:p>
                      <a:r xmlns:a="http://schemas.openxmlformats.org/drawingml/2006/main">
                        <a:rPr lang="vi" sz="2000" dirty="0" err="1"/>
                        <a:t>Thông tin thư mục</a:t>
                      </a:r>
                      <a:endParaRPr xmlns:a="http://schemas.openxmlformats.org/drawingml/2006/main" lang="en-US" sz="2000" dirty="0"/>
                    </a:p>
                  </a:txBody>
                  <a:tcPr/>
                </a:tc>
                <a:tc>
                  <a:txBody>
                    <a:bodyPr/>
                    <a:lstStyle/>
                    <a:p>
                      <a:r xmlns:a="http://schemas.openxmlformats.org/drawingml/2006/main">
                        <a:rPr lang="vi" sz="2000"/>
                        <a:t>Sử dụng các lớp này để thao tác cấu trúc thư mục của máy. Loại Thư mục hiển thị chức năng bằng cách sử dụng các thành viên tĩnh, trong khi loại DirectoryInfo hiển thị chức năng tương tự từ tham chiếu đối tượng hợp lệ</a:t>
                      </a:r>
                      <a:endParaRPr xmlns:a="http://schemas.openxmlformats.org/drawingml/2006/main" lang="en-US" sz="2000" u="sng" dirty="0"/>
                    </a:p>
                  </a:txBody>
                  <a:tcPr/>
                </a:tc>
                <a:extLst>
                  <a:ext uri="{0D108BD9-81ED-4DB2-BD59-A6C34878D82A}">
                    <a16:rowId xmlns:a16="http://schemas.microsoft.com/office/drawing/2014/main" val="10003"/>
                  </a:ext>
                </a:extLst>
              </a:tr>
              <a:tr h="676964">
                <a:tc>
                  <a:txBody>
                    <a:bodyPr/>
                    <a:lstStyle/>
                    <a:p>
                      <a:r xmlns:a="http://schemas.openxmlformats.org/drawingml/2006/main">
                        <a:rPr lang="vi" sz="2000" dirty="0" err="1"/>
                        <a:t>Thông tin ổ đĩa</a:t>
                      </a:r>
                      <a:endParaRPr xmlns:a="http://schemas.openxmlformats.org/drawingml/2006/main" lang="en-US" sz="2000" dirty="0"/>
                    </a:p>
                  </a:txBody>
                  <a:tcPr/>
                </a:tc>
                <a:tc>
                  <a:txBody>
                    <a:bodyPr/>
                    <a:lstStyle/>
                    <a:p>
                      <a:r xmlns:a="http://schemas.openxmlformats.org/drawingml/2006/main">
                        <a:rPr lang="vi" sz="2000"/>
                        <a:t>Lớp này cung cấp thông tin chi tiết về các ổ đĩa mà một máy nhất định sử dụng</a:t>
                      </a:r>
                      <a:endParaRPr xmlns:a="http://schemas.openxmlformats.org/drawingml/2006/main" lang="en-US" sz="2000" dirty="0"/>
                    </a:p>
                  </a:txBody>
                  <a:tcPr/>
                </a:tc>
                <a:extLst>
                  <a:ext uri="{0D108BD9-81ED-4DB2-BD59-A6C34878D82A}">
                    <a16:rowId xmlns:a16="http://schemas.microsoft.com/office/drawing/2014/main" val="10004"/>
                  </a:ext>
                </a:extLst>
              </a:tr>
              <a:tr h="967092">
                <a:tc>
                  <a:txBody>
                    <a:bodyPr/>
                    <a:lstStyle/>
                    <a:p>
                      <a:r xmlns:a="http://schemas.openxmlformats.org/drawingml/2006/main">
                        <a:rPr lang="vi" sz="2000" dirty="0"/>
                        <a:t>Tài liệu</a:t>
                      </a:r>
                    </a:p>
                    <a:p>
                      <a:r xmlns:a="http://schemas.openxmlformats.org/drawingml/2006/main">
                        <a:rPr lang="vi" sz="2000" dirty="0" err="1"/>
                        <a:t>Nộp thông tin</a:t>
                      </a:r>
                      <a:endParaRPr xmlns:a="http://schemas.openxmlformats.org/drawingml/2006/main" lang="en-US" sz="2000" dirty="0"/>
                    </a:p>
                  </a:txBody>
                  <a:tcPr/>
                </a:tc>
                <a:tc>
                  <a:txBody>
                    <a:bodyPr/>
                    <a:lstStyle/>
                    <a:p>
                      <a:r xmlns:a="http://schemas.openxmlformats.org/drawingml/2006/main">
                        <a:rPr lang="vi" sz="2000"/>
                        <a:t>Sử dụng các lớp này để thao tác tập hợp các tệp của máy. Loại Tệp hiển thị chức năng bằng cách sử dụng các thành viên tĩnh, trong khi loại FileInfo hiển thị chức năng tương tự từ tham chiếu đối tượng hợp lệ</a:t>
                      </a:r>
                      <a:endParaRPr xmlns:a="http://schemas.openxmlformats.org/drawingml/2006/main" lang="en-US" sz="2000" dirty="0"/>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99046206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BB2069F-8396-413B-8F66-6A5CE930D683}"/>
              </a:ext>
            </a:extLst>
          </p:cNvPr>
          <p:cNvSpPr>
            <a:spLocks noGrp="1"/>
          </p:cNvSpPr>
          <p:nvPr>
            <p:ph type="dt" sz="half" idx="10"/>
          </p:nvPr>
        </p:nvSpPr>
        <p:spPr/>
        <p:txBody>
          <a:bodyPr/>
          <a:lstStyle/>
          <a:p>
            <a:fld id="{5DCBE059-FAD7-45D8-8659-E6542D1E092D}" type="datetime1">
              <a:rPr lang="en-US" smtClean="0"/>
              <a:t>4/8/2024</a:t>
            </a:fld>
            <a:endParaRPr lang="en-US" dirty="0"/>
          </a:p>
        </p:txBody>
      </p:sp>
      <p:sp>
        <p:nvSpPr>
          <p:cNvPr id="5" name="Slide Number Placeholder 4">
            <a:extLst>
              <a:ext uri="{FF2B5EF4-FFF2-40B4-BE49-F238E27FC236}">
                <a16:creationId xmlns:a16="http://schemas.microsoft.com/office/drawing/2014/main" id="{FAD0AA2C-0FC5-4C7C-86AB-765F90A881B6}"/>
              </a:ext>
            </a:extLst>
          </p:cNvPr>
          <p:cNvSpPr>
            <a:spLocks noGrp="1"/>
          </p:cNvSpPr>
          <p:nvPr>
            <p:ph type="sldNum" sz="quarter" idx="12"/>
          </p:nvPr>
        </p:nvSpPr>
        <p:spPr/>
        <p:txBody>
          <a:bodyPr/>
          <a:lstStyle/>
          <a:p>
            <a:fld id="{CC0149FD-98BB-4821-915B-09C9BFE4B727}" type="slidenum">
              <a:rPr lang="en-US" smtClean="0"/>
              <a:pPr/>
              <a:t>7</a:t>
            </a:fld>
            <a:endParaRPr lang="en-US" dirty="0"/>
          </a:p>
        </p:txBody>
      </p:sp>
      <p:sp>
        <p:nvSpPr>
          <p:cNvPr id="8" name="Title 1">
            <a:extLst>
              <a:ext uri="{FF2B5EF4-FFF2-40B4-BE49-F238E27FC236}">
                <a16:creationId xmlns:a16="http://schemas.microsoft.com/office/drawing/2014/main" id="{3223392B-E9B9-4FEB-A3E9-2D3FAE77E982}"/>
              </a:ext>
            </a:extLst>
          </p:cNvPr>
          <p:cNvSpPr>
            <a:spLocks noGrp="1"/>
          </p:cNvSpPr>
          <p:nvPr>
            <p:ph type="title"/>
          </p:nvPr>
        </p:nvSpPr>
        <p:spPr>
          <a:xfrm>
            <a:off x="275516" y="687426"/>
            <a:ext cx="9394002" cy="575433"/>
          </a:xfrm>
        </p:spPr>
        <p:txBody>
          <a:bodyPr>
            <a:normAutofit fontScale="90000"/>
          </a:bodyPr>
          <a:lstStyle/>
          <a:p>
            <a:r xmlns:a="http://schemas.openxmlformats.org/drawingml/2006/main">
              <a:rPr lang="vi" b="1"/>
              <a:t>Khám phá không gian tên System.IO</a:t>
            </a:r>
            <a:endParaRPr xmlns:a="http://schemas.openxmlformats.org/drawingml/2006/main" lang="en-US" dirty="0"/>
          </a:p>
        </p:txBody>
      </p:sp>
      <p:graphicFrame>
        <p:nvGraphicFramePr>
          <p:cNvPr id="9" name="Table 8">
            <a:extLst>
              <a:ext uri="{FF2B5EF4-FFF2-40B4-BE49-F238E27FC236}">
                <a16:creationId xmlns:a16="http://schemas.microsoft.com/office/drawing/2014/main" id="{C0559A84-A15D-433B-A878-528472142A03}"/>
              </a:ext>
            </a:extLst>
          </p:cNvPr>
          <p:cNvGraphicFramePr>
            <a:graphicFrameLocks noGrp="1"/>
          </p:cNvGraphicFramePr>
          <p:nvPr>
            <p:extLst>
              <p:ext uri="{D42A27DB-BD31-4B8C-83A1-F6EECF244321}">
                <p14:modId xmlns:p14="http://schemas.microsoft.com/office/powerpoint/2010/main" val="346037927"/>
              </p:ext>
            </p:extLst>
          </p:nvPr>
        </p:nvGraphicFramePr>
        <p:xfrm>
          <a:off x="189453" y="1536477"/>
          <a:ext cx="11837595" cy="4907280"/>
        </p:xfrm>
        <a:graphic>
          <a:graphicData uri="http://schemas.openxmlformats.org/drawingml/2006/table">
            <a:tbl>
              <a:tblPr firstRow="1" bandRow="1">
                <a:tableStyleId>{5C22544A-7EE6-4342-B048-85BDC9FD1C3A}</a:tableStyleId>
              </a:tblPr>
              <a:tblGrid>
                <a:gridCol w="2758140">
                  <a:extLst>
                    <a:ext uri="{9D8B030D-6E8A-4147-A177-3AD203B41FA5}">
                      <a16:colId xmlns:a16="http://schemas.microsoft.com/office/drawing/2014/main" val="20000"/>
                    </a:ext>
                  </a:extLst>
                </a:gridCol>
                <a:gridCol w="9079455">
                  <a:extLst>
                    <a:ext uri="{9D8B030D-6E8A-4147-A177-3AD203B41FA5}">
                      <a16:colId xmlns:a16="http://schemas.microsoft.com/office/drawing/2014/main" val="20001"/>
                    </a:ext>
                  </a:extLst>
                </a:gridCol>
              </a:tblGrid>
              <a:tr h="370840">
                <a:tc>
                  <a:txBody>
                    <a:bodyPr/>
                    <a:lstStyle/>
                    <a:p>
                      <a:r xmlns:a="http://schemas.openxmlformats.org/drawingml/2006/main">
                        <a:rPr lang="vi" sz="2000"/>
                        <a:t>Loại </a:t>
                      </a:r>
                      <a:r xmlns:a="http://schemas.openxmlformats.org/drawingml/2006/main">
                        <a:rPr lang="vi" sz="2000" dirty="0"/>
                        <a:t>lớp</a:t>
                      </a:r>
                    </a:p>
                  </a:txBody>
                  <a:tcPr/>
                </a:tc>
                <a:tc>
                  <a:txBody>
                    <a:bodyPr/>
                    <a:lstStyle/>
                    <a:p>
                      <a:r xmlns:a="http://schemas.openxmlformats.org/drawingml/2006/main">
                        <a:rPr lang="vi" sz="2000" dirty="0"/>
                        <a:t>Sự miêu tả</a:t>
                      </a:r>
                    </a:p>
                  </a:txBody>
                  <a:tcPr/>
                </a:tc>
                <a:extLst>
                  <a:ext uri="{0D108BD9-81ED-4DB2-BD59-A6C34878D82A}">
                    <a16:rowId xmlns:a16="http://schemas.microsoft.com/office/drawing/2014/main" val="10000"/>
                  </a:ext>
                </a:extLst>
              </a:tr>
              <a:tr h="370840">
                <a:tc>
                  <a:txBody>
                    <a:bodyPr/>
                    <a:lstStyle/>
                    <a:p>
                      <a:r xmlns:a="http://schemas.openxmlformats.org/drawingml/2006/main">
                        <a:rPr lang="vi" sz="2000"/>
                        <a:t>Tập hồ sơ</a:t>
                      </a:r>
                      <a:endParaRPr xmlns:a="http://schemas.openxmlformats.org/drawingml/2006/main" lang="en-US" sz="2000" dirty="0"/>
                    </a:p>
                  </a:txBody>
                  <a:tcPr/>
                </a:tc>
                <a:tc>
                  <a:txBody>
                    <a:bodyPr/>
                    <a:lstStyle/>
                    <a:p>
                      <a:r xmlns:a="http://schemas.openxmlformats.org/drawingml/2006/main">
                        <a:rPr lang="vi" sz="2000"/>
                        <a:t>Lớp này cung cấp cho bạn quyền truy cập tệp ngẫu nhiên (ví dụ: khả năng tìm kiếm) với dữ liệu được biểu thị dưới dạng luồng byte</a:t>
                      </a:r>
                      <a:endParaRPr xmlns:a="http://schemas.openxmlformats.org/drawingml/2006/main" lang="en-US" sz="2000" dirty="0"/>
                    </a:p>
                  </a:txBody>
                  <a:tcPr/>
                </a:tc>
                <a:extLst>
                  <a:ext uri="{0D108BD9-81ED-4DB2-BD59-A6C34878D82A}">
                    <a16:rowId xmlns:a16="http://schemas.microsoft.com/office/drawing/2014/main" val="10001"/>
                  </a:ext>
                </a:extLst>
              </a:tr>
              <a:tr h="370840">
                <a:tc>
                  <a:txBody>
                    <a:bodyPr/>
                    <a:lstStyle/>
                    <a:p>
                      <a:r xmlns:a="http://schemas.openxmlformats.org/drawingml/2006/main">
                        <a:rPr lang="vi" sz="2000"/>
                        <a:t>Trình theo dõi hệ thống tập tin</a:t>
                      </a:r>
                      <a:endParaRPr xmlns:a="http://schemas.openxmlformats.org/drawingml/2006/main" lang="en-US" sz="2000" dirty="0"/>
                    </a:p>
                  </a:txBody>
                  <a:tcPr/>
                </a:tc>
                <a:tc>
                  <a:txBody>
                    <a:bodyPr/>
                    <a:lstStyle/>
                    <a:p>
                      <a:r xmlns:a="http://schemas.openxmlformats.org/drawingml/2006/main">
                        <a:rPr lang="vi" sz="2000"/>
                        <a:t>Lớp này cho phép bạn giám sát việc sửa đổi các tệp bên ngoài trong một thư mục được chỉ định</a:t>
                      </a:r>
                      <a:endParaRPr xmlns:a="http://schemas.openxmlformats.org/drawingml/2006/main" lang="en-US" sz="2000" u="sng" dirty="0"/>
                    </a:p>
                  </a:txBody>
                  <a:tcPr/>
                </a:tc>
                <a:extLst>
                  <a:ext uri="{0D108BD9-81ED-4DB2-BD59-A6C34878D82A}">
                    <a16:rowId xmlns:a16="http://schemas.microsoft.com/office/drawing/2014/main" val="10002"/>
                  </a:ext>
                </a:extLst>
              </a:tr>
              <a:tr h="370840">
                <a:tc>
                  <a:txBody>
                    <a:bodyPr/>
                    <a:lstStyle/>
                    <a:p>
                      <a:r xmlns:a="http://schemas.openxmlformats.org/drawingml/2006/main">
                        <a:rPr lang="vi" sz="2000"/>
                        <a:t>Luồng bộ nhớ</a:t>
                      </a:r>
                      <a:endParaRPr xmlns:a="http://schemas.openxmlformats.org/drawingml/2006/main" lang="en-US" sz="2000" dirty="0"/>
                    </a:p>
                  </a:txBody>
                  <a:tcPr/>
                </a:tc>
                <a:tc>
                  <a:txBody>
                    <a:bodyPr/>
                    <a:lstStyle/>
                    <a:p>
                      <a:r xmlns:a="http://schemas.openxmlformats.org/drawingml/2006/main">
                        <a:rPr lang="vi" sz="2000"/>
                        <a:t>Lớp này cung cấp quyền truy cập ngẫu nhiên vào dữ liệu được truyền trực tuyến được lưu trữ trong bộ nhớ thay vì trong tệp vật lý</a:t>
                      </a:r>
                      <a:endParaRPr xmlns:a="http://schemas.openxmlformats.org/drawingml/2006/main" lang="en-US" sz="2000" u="sng" dirty="0"/>
                    </a:p>
                  </a:txBody>
                  <a:tcPr/>
                </a:tc>
                <a:extLst>
                  <a:ext uri="{0D108BD9-81ED-4DB2-BD59-A6C34878D82A}">
                    <a16:rowId xmlns:a16="http://schemas.microsoft.com/office/drawing/2014/main" val="10003"/>
                  </a:ext>
                </a:extLst>
              </a:tr>
              <a:tr h="370840">
                <a:tc>
                  <a:txBody>
                    <a:bodyPr/>
                    <a:lstStyle/>
                    <a:p>
                      <a:r xmlns:a="http://schemas.openxmlformats.org/drawingml/2006/main">
                        <a:rPr lang="vi" sz="2000"/>
                        <a:t>Con đường</a:t>
                      </a:r>
                      <a:endParaRPr xmlns:a="http://schemas.openxmlformats.org/drawingml/2006/main" lang="en-US" sz="2000" dirty="0"/>
                    </a:p>
                  </a:txBody>
                  <a:tcPr/>
                </a:tc>
                <a:tc>
                  <a:txBody>
                    <a:bodyPr/>
                    <a:lstStyle/>
                    <a:p>
                      <a:r xmlns:a="http://schemas.openxmlformats.org/drawingml/2006/main">
                        <a:rPr lang="vi" sz="2000"/>
                        <a:t>Lớp này thực hiện các thao tác trên các loại System.String chứa thông tin đường dẫn tệp hoặc thư mục theo cách trung lập với nền tảng</a:t>
                      </a:r>
                      <a:endParaRPr xmlns:a="http://schemas.openxmlformats.org/drawingml/2006/main" lang="en-US" sz="2000" dirty="0"/>
                    </a:p>
                  </a:txBody>
                  <a:tcPr/>
                </a:tc>
                <a:extLst>
                  <a:ext uri="{0D108BD9-81ED-4DB2-BD59-A6C34878D82A}">
                    <a16:rowId xmlns:a16="http://schemas.microsoft.com/office/drawing/2014/main" val="10004"/>
                  </a:ext>
                </a:extLst>
              </a:tr>
              <a:tr h="370840">
                <a:tc>
                  <a:txBody>
                    <a:bodyPr/>
                    <a:lstStyle/>
                    <a:p>
                      <a:r xmlns:a="http://schemas.openxmlformats.org/drawingml/2006/main">
                        <a:rPr lang="vi" sz="2000"/>
                        <a:t>StreamWriter StreamReader</a:t>
                      </a:r>
                      <a:endParaRPr xmlns:a="http://schemas.openxmlformats.org/drawingml/2006/main" lang="en-US" sz="2000" dirty="0"/>
                    </a:p>
                  </a:txBody>
                  <a:tcPr/>
                </a:tc>
                <a:tc>
                  <a:txBody>
                    <a:bodyPr/>
                    <a:lstStyle/>
                    <a:p>
                      <a:r xmlns:a="http://schemas.openxmlformats.org/drawingml/2006/main">
                        <a:rPr lang="vi" sz="2000"/>
                        <a:t>Bạn sử dụng các lớp này để lưu trữ (và truy xuất) thông tin văn bản vào (hoặc từ) một tệp. Những loại này không hỗ trợ truy cập tệp ngẫu nhiên</a:t>
                      </a:r>
                      <a:endParaRPr xmlns:a="http://schemas.openxmlformats.org/drawingml/2006/main" lang="en-US" sz="2000" dirty="0"/>
                    </a:p>
                  </a:txBody>
                  <a:tcPr/>
                </a:tc>
                <a:extLst>
                  <a:ext uri="{0D108BD9-81ED-4DB2-BD59-A6C34878D82A}">
                    <a16:rowId xmlns:a16="http://schemas.microsoft.com/office/drawing/2014/main" val="10005"/>
                  </a:ext>
                </a:extLst>
              </a:tr>
              <a:tr h="370840">
                <a:tc>
                  <a:txBody>
                    <a:bodyPr/>
                    <a:lstStyle/>
                    <a:p>
                      <a:r xmlns:a="http://schemas.openxmlformats.org/drawingml/2006/main">
                        <a:rPr lang="vi" sz="2000"/>
                        <a:t>Trình ghi chuỗi</a:t>
                      </a:r>
                    </a:p>
                    <a:p>
                      <a:r xmlns:a="http://schemas.openxmlformats.org/drawingml/2006/main">
                        <a:rPr lang="vi" sz="2000"/>
                        <a:t>Trình đọc chuỗi</a:t>
                      </a:r>
                      <a:endParaRPr xmlns:a="http://schemas.openxmlformats.org/drawingml/2006/main" lang="en-US" sz="2000" dirty="0"/>
                    </a:p>
                  </a:txBody>
                  <a:tcPr/>
                </a:tc>
                <a:tc>
                  <a:txBody>
                    <a:bodyPr/>
                    <a:lstStyle/>
                    <a:p>
                      <a:r xmlns:a="http://schemas.openxmlformats.org/drawingml/2006/main">
                        <a:rPr lang="vi" sz="2000"/>
                        <a:t>Giống như các lớp StreamReader/StreamWriter, các lớp này cũng hoạt động với thông tin văn bản. Tuy nhiên, bộ lưu trữ cơ bản là bộ đệm chuỗi chứ không phải tệp vật lý</a:t>
                      </a:r>
                      <a:endParaRPr xmlns:a="http://schemas.openxmlformats.org/drawingml/2006/main" lang="en-US" sz="2000" dirty="0"/>
                    </a:p>
                  </a:txBody>
                  <a:tcPr/>
                </a:tc>
                <a:extLst>
                  <a:ext uri="{0D108BD9-81ED-4DB2-BD59-A6C34878D82A}">
                    <a16:rowId xmlns:a16="http://schemas.microsoft.com/office/drawing/2014/main" val="508282034"/>
                  </a:ext>
                </a:extLst>
              </a:tr>
            </a:tbl>
          </a:graphicData>
        </a:graphic>
      </p:graphicFrame>
    </p:spTree>
    <p:extLst>
      <p:ext uri="{BB962C8B-B14F-4D97-AF65-F5344CB8AC3E}">
        <p14:creationId xmlns:p14="http://schemas.microsoft.com/office/powerpoint/2010/main" val="424063276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8C2805-FFB8-4969-816A-38F8B7EBC1B0}"/>
              </a:ext>
            </a:extLst>
          </p:cNvPr>
          <p:cNvSpPr>
            <a:spLocks noGrp="1"/>
          </p:cNvSpPr>
          <p:nvPr>
            <p:ph type="title"/>
          </p:nvPr>
        </p:nvSpPr>
        <p:spPr>
          <a:xfrm>
            <a:off x="275516" y="687426"/>
            <a:ext cx="8889505" cy="575433"/>
          </a:xfrm>
        </p:spPr>
        <p:txBody>
          <a:bodyPr>
            <a:normAutofit fontScale="90000"/>
          </a:bodyPr>
          <a:lstStyle/>
          <a:p>
            <a:r xmlns:a="http://schemas.openxmlformats.org/drawingml/2006/main">
              <a:rPr lang="vi" b="1"/>
              <a:t>Làm việc với tập tin và thư mục</a:t>
            </a:r>
            <a:endParaRPr xmlns:a="http://schemas.openxmlformats.org/drawingml/2006/main" lang="en-US" dirty="0"/>
          </a:p>
        </p:txBody>
      </p:sp>
      <p:sp>
        <p:nvSpPr>
          <p:cNvPr id="4" name="Date Placeholder 3">
            <a:extLst>
              <a:ext uri="{FF2B5EF4-FFF2-40B4-BE49-F238E27FC236}">
                <a16:creationId xmlns:a16="http://schemas.microsoft.com/office/drawing/2014/main" id="{7BB2069F-8396-413B-8F66-6A5CE930D683}"/>
              </a:ext>
            </a:extLst>
          </p:cNvPr>
          <p:cNvSpPr>
            <a:spLocks noGrp="1"/>
          </p:cNvSpPr>
          <p:nvPr>
            <p:ph type="dt" sz="half" idx="10"/>
          </p:nvPr>
        </p:nvSpPr>
        <p:spPr/>
        <p:txBody>
          <a:bodyPr/>
          <a:lstStyle/>
          <a:p>
            <a:fld id="{5DCBE059-FAD7-45D8-8659-E6542D1E092D}" type="datetime1">
              <a:rPr lang="en-US" smtClean="0"/>
              <a:t>4/8/2024</a:t>
            </a:fld>
            <a:endParaRPr lang="en-US" dirty="0"/>
          </a:p>
        </p:txBody>
      </p:sp>
      <p:sp>
        <p:nvSpPr>
          <p:cNvPr id="5" name="Slide Number Placeholder 4">
            <a:extLst>
              <a:ext uri="{FF2B5EF4-FFF2-40B4-BE49-F238E27FC236}">
                <a16:creationId xmlns:a16="http://schemas.microsoft.com/office/drawing/2014/main" id="{FAD0AA2C-0FC5-4C7C-86AB-765F90A881B6}"/>
              </a:ext>
            </a:extLst>
          </p:cNvPr>
          <p:cNvSpPr>
            <a:spLocks noGrp="1"/>
          </p:cNvSpPr>
          <p:nvPr>
            <p:ph type="sldNum" sz="quarter" idx="12"/>
          </p:nvPr>
        </p:nvSpPr>
        <p:spPr/>
        <p:txBody>
          <a:bodyPr/>
          <a:lstStyle/>
          <a:p>
            <a:fld id="{CC0149FD-98BB-4821-915B-09C9BFE4B727}" type="slidenum">
              <a:rPr lang="en-US" smtClean="0"/>
              <a:pPr/>
              <a:t>8</a:t>
            </a:fld>
            <a:endParaRPr lang="en-US" dirty="0"/>
          </a:p>
        </p:txBody>
      </p:sp>
      <p:sp>
        <p:nvSpPr>
          <p:cNvPr id="7" name="TextBox 6">
            <a:extLst>
              <a:ext uri="{FF2B5EF4-FFF2-40B4-BE49-F238E27FC236}">
                <a16:creationId xmlns:a16="http://schemas.microsoft.com/office/drawing/2014/main" id="{6786E8FE-C5E5-4DE4-97E2-9EF45451F77E}"/>
              </a:ext>
            </a:extLst>
          </p:cNvPr>
          <p:cNvSpPr txBox="1"/>
          <p:nvPr/>
        </p:nvSpPr>
        <p:spPr>
          <a:xfrm>
            <a:off x="0" y="1378247"/>
            <a:ext cx="11887200" cy="1818703"/>
          </a:xfrm>
          <a:prstGeom prst="rect">
            <a:avLst/>
          </a:prstGeom>
          <a:noFill/>
        </p:spPr>
        <p:txBody>
          <a:bodyPr wrap="square">
            <a:spAutoFit/>
          </a:bodyPr>
          <a:lstStyle/>
          <a:p>
            <a:pPr xmlns:a="http://schemas.openxmlformats.org/drawingml/2006/main" marL="342900" indent="-342900" algn="just">
              <a:lnSpc>
                <a:spcPct val="150000"/>
              </a:lnSpc>
              <a:spcBef>
                <a:spcPts val="1200"/>
              </a:spcBef>
              <a:spcAft>
                <a:spcPts val="1200"/>
              </a:spcAft>
              <a:buClr>
                <a:srgbClr val="973735"/>
              </a:buClr>
              <a:buSzPct val="50000"/>
              <a:buFont typeface="Wingdings" pitchFamily="2" charset="2"/>
              <a:buChar char="u"/>
              <a:tabLst>
                <a:tab pos="241300" algn="l"/>
              </a:tabLst>
              <a:defRPr/>
            </a:pPr>
            <a:r xmlns:a="http://schemas.openxmlformats.org/drawingml/2006/main">
              <a:rPr lang="vi" sz="2600">
                <a:latin typeface="+mj-lt"/>
              </a:rPr>
              <a:t>C# cung cấp các lớp sau để làm việc với Hệ thống tệp. Chúng có thể được sử dụng để truy cập các thư mục, truy cập tệp, mở tệp để đọc hoặc ghi, tạo tệp mới hoặc di chuyển tệp hiện có từ vị trí này sang vị trí khác, v.v.</a:t>
            </a:r>
            <a:endParaRPr xmlns:a="http://schemas.openxmlformats.org/drawingml/2006/main" lang="en-US" sz="2600" dirty="0">
              <a:latin typeface="+mj-lt"/>
            </a:endParaRPr>
          </a:p>
        </p:txBody>
      </p:sp>
      <p:graphicFrame>
        <p:nvGraphicFramePr>
          <p:cNvPr id="6" name="Table 5">
            <a:extLst>
              <a:ext uri="{FF2B5EF4-FFF2-40B4-BE49-F238E27FC236}">
                <a16:creationId xmlns:a16="http://schemas.microsoft.com/office/drawing/2014/main" id="{36ACDF1B-0421-43B3-9394-8C66EE99D96D}"/>
              </a:ext>
            </a:extLst>
          </p:cNvPr>
          <p:cNvGraphicFramePr>
            <a:graphicFrameLocks noGrp="1"/>
          </p:cNvGraphicFramePr>
          <p:nvPr>
            <p:extLst>
              <p:ext uri="{D42A27DB-BD31-4B8C-83A1-F6EECF244321}">
                <p14:modId xmlns:p14="http://schemas.microsoft.com/office/powerpoint/2010/main" val="777106010"/>
              </p:ext>
            </p:extLst>
          </p:nvPr>
        </p:nvGraphicFramePr>
        <p:xfrm>
          <a:off x="399393" y="3270395"/>
          <a:ext cx="11393214" cy="2993444"/>
        </p:xfrm>
        <a:graphic>
          <a:graphicData uri="http://schemas.openxmlformats.org/drawingml/2006/table">
            <a:tbl>
              <a:tblPr firstRow="1" bandRow="1">
                <a:tableStyleId>{5C22544A-7EE6-4342-B048-85BDC9FD1C3A}</a:tableStyleId>
              </a:tblPr>
              <a:tblGrid>
                <a:gridCol w="2981402">
                  <a:extLst>
                    <a:ext uri="{9D8B030D-6E8A-4147-A177-3AD203B41FA5}">
                      <a16:colId xmlns:a16="http://schemas.microsoft.com/office/drawing/2014/main" val="20000"/>
                    </a:ext>
                  </a:extLst>
                </a:gridCol>
                <a:gridCol w="8411812">
                  <a:extLst>
                    <a:ext uri="{9D8B030D-6E8A-4147-A177-3AD203B41FA5}">
                      <a16:colId xmlns:a16="http://schemas.microsoft.com/office/drawing/2014/main" val="20001"/>
                    </a:ext>
                  </a:extLst>
                </a:gridCol>
              </a:tblGrid>
              <a:tr h="676964">
                <a:tc>
                  <a:txBody>
                    <a:bodyPr/>
                    <a:lstStyle/>
                    <a:p>
                      <a:r xmlns:a="http://schemas.openxmlformats.org/drawingml/2006/main">
                        <a:rPr lang="vi" sz="2000"/>
                        <a:t>Tên lớp</a:t>
                      </a:r>
                      <a:endParaRPr xmlns:a="http://schemas.openxmlformats.org/drawingml/2006/main" lang="en-US" sz="2000" dirty="0"/>
                    </a:p>
                  </a:txBody>
                  <a:tcPr/>
                </a:tc>
                <a:tc>
                  <a:txBody>
                    <a:bodyPr/>
                    <a:lstStyle/>
                    <a:p>
                      <a:r xmlns:a="http://schemas.openxmlformats.org/drawingml/2006/main">
                        <a:rPr lang="vi" sz="2000" dirty="0"/>
                        <a:t>Sự miêu tả</a:t>
                      </a:r>
                    </a:p>
                  </a:txBody>
                  <a:tcPr/>
                </a:tc>
                <a:extLst>
                  <a:ext uri="{0D108BD9-81ED-4DB2-BD59-A6C34878D82A}">
                    <a16:rowId xmlns:a16="http://schemas.microsoft.com/office/drawing/2014/main" val="10000"/>
                  </a:ext>
                </a:extLst>
              </a:tr>
              <a:tr h="854014">
                <a:tc>
                  <a:txBody>
                    <a:bodyPr/>
                    <a:lstStyle/>
                    <a:p>
                      <a:pPr xmlns:a="http://schemas.openxmlformats.org/drawingml/2006/main" marL="0" algn="l" defTabSz="914400" rtl="0" eaLnBrk="1" fontAlgn="t" latinLnBrk="0" hangingPunct="1"/>
                      <a:r xmlns:a="http://schemas.openxmlformats.org/drawingml/2006/main">
                        <a:rPr lang="vi" sz="2000" kern="1200" dirty="0">
                          <a:solidFill>
                            <a:schemeClr val="dk1"/>
                          </a:solidFill>
                          <a:latin typeface="+mn-lt"/>
                          <a:ea typeface="+mn-ea"/>
                          <a:cs typeface="+mn-cs"/>
                        </a:rPr>
                        <a:t>Tài liệu</a:t>
                      </a:r>
                    </a:p>
                  </a:txBody>
                  <a:tcPr/>
                </a:tc>
                <a:tc>
                  <a:txBody>
                    <a:bodyPr/>
                    <a:lstStyle/>
                    <a:p>
                      <a:pPr xmlns:a="http://schemas.openxmlformats.org/drawingml/2006/main" fontAlgn="t"/>
                      <a:r xmlns:a="http://schemas.openxmlformats.org/drawingml/2006/main">
                        <a:rPr lang="vi" sz="2000" dirty="0">
                          <a:solidFill>
                            <a:srgbClr val="FF0000"/>
                          </a:solidFill>
                          <a:effectLst/>
                        </a:rPr>
                        <a:t>Tệp là một lớp tĩnh </a:t>
                      </a:r>
                      <a:r xmlns:a="http://schemas.openxmlformats.org/drawingml/2006/main">
                        <a:rPr lang="vi" sz="2000" dirty="0">
                          <a:solidFill>
                            <a:srgbClr val="414141"/>
                          </a:solidFill>
                          <a:effectLst/>
                        </a:rPr>
                        <a:t>cung cấp các chức năng khác nhau như sao chép, tạo, di chuyển, xóa, mở để đọc hoặc ghi, mã hóa hoặc giải mã, kiểm tra xem tệp có tồn tại hay không, nối dòng hoặc văn bản vào nội dung tệp, lấy thời gian truy cập lần cuối, v.v. .</a:t>
                      </a:r>
                    </a:p>
                  </a:txBody>
                  <a:tcPr/>
                </a:tc>
                <a:extLst>
                  <a:ext uri="{0D108BD9-81ED-4DB2-BD59-A6C34878D82A}">
                    <a16:rowId xmlns:a16="http://schemas.microsoft.com/office/drawing/2014/main" val="10004"/>
                  </a:ext>
                </a:extLst>
              </a:tr>
              <a:tr h="967092">
                <a:tc>
                  <a:txBody>
                    <a:bodyPr/>
                    <a:lstStyle/>
                    <a:p>
                      <a:pPr xmlns:a="http://schemas.openxmlformats.org/drawingml/2006/main" marL="0" algn="l" defTabSz="914400" rtl="0" eaLnBrk="1" fontAlgn="t" latinLnBrk="0" hangingPunct="1"/>
                      <a:r xmlns:a="http://schemas.openxmlformats.org/drawingml/2006/main">
                        <a:rPr lang="vi" sz="2000" kern="1200" dirty="0" err="1">
                          <a:solidFill>
                            <a:schemeClr val="dk1"/>
                          </a:solidFill>
                          <a:latin typeface="+mn-lt"/>
                          <a:ea typeface="+mn-ea"/>
                          <a:cs typeface="+mn-cs"/>
                        </a:rPr>
                        <a:t>Nộp thông tin</a:t>
                      </a:r>
                      <a:endParaRPr xmlns:a="http://schemas.openxmlformats.org/drawingml/2006/main" lang="en-US" sz="2000" kern="1200" dirty="0">
                        <a:solidFill>
                          <a:schemeClr val="dk1"/>
                        </a:solidFill>
                        <a:latin typeface="+mn-lt"/>
                        <a:ea typeface="+mn-ea"/>
                        <a:cs typeface="+mn-cs"/>
                      </a:endParaRPr>
                    </a:p>
                  </a:txBody>
                  <a:tcPr/>
                </a:tc>
                <a:tc>
                  <a:txBody>
                    <a:bodyPr/>
                    <a:lstStyle/>
                    <a:p>
                      <a:pPr xmlns:a="http://schemas.openxmlformats.org/drawingml/2006/main" fontAlgn="t"/>
                      <a:r xmlns:a="http://schemas.openxmlformats.org/drawingml/2006/main">
                        <a:rPr lang="vi" sz="2000" dirty="0">
                          <a:solidFill>
                            <a:srgbClr val="414141"/>
                          </a:solidFill>
                          <a:effectLst/>
                        </a:rPr>
                        <a:t>Lớp </a:t>
                      </a:r>
                      <a:r xmlns:a="http://schemas.openxmlformats.org/drawingml/2006/main">
                        <a:rPr lang="vi" sz="2000" dirty="0" err="1">
                          <a:solidFill>
                            <a:srgbClr val="414141"/>
                          </a:solidFill>
                          <a:effectLst/>
                        </a:rPr>
                        <a:t>FileInfo </a:t>
                      </a:r>
                      <a:r xmlns:a="http://schemas.openxmlformats.org/drawingml/2006/main">
                        <a:rPr lang="vi" sz="2000" dirty="0">
                          <a:solidFill>
                            <a:srgbClr val="414141"/>
                          </a:solidFill>
                          <a:effectLst/>
                        </a:rPr>
                        <a:t>cung cấp chức năng tương tự như lớp File tĩnh. Chúng tôi có nhiều quyền kiểm soát hơn về cách bạn thực hiện các thao tác đọc/ghi trên tệp bằng cách viết mã theo cách thủ công để đọc hoặc ghi byte từ tệp</a:t>
                      </a:r>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82861779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BB2069F-8396-413B-8F66-6A5CE930D683}"/>
              </a:ext>
            </a:extLst>
          </p:cNvPr>
          <p:cNvSpPr>
            <a:spLocks noGrp="1"/>
          </p:cNvSpPr>
          <p:nvPr>
            <p:ph type="dt" sz="half" idx="10"/>
          </p:nvPr>
        </p:nvSpPr>
        <p:spPr/>
        <p:txBody>
          <a:bodyPr/>
          <a:lstStyle/>
          <a:p>
            <a:fld id="{5DCBE059-FAD7-45D8-8659-E6542D1E092D}" type="datetime1">
              <a:rPr lang="en-US" smtClean="0"/>
              <a:t>4/8/2024</a:t>
            </a:fld>
            <a:endParaRPr lang="en-US" dirty="0"/>
          </a:p>
        </p:txBody>
      </p:sp>
      <p:sp>
        <p:nvSpPr>
          <p:cNvPr id="5" name="Slide Number Placeholder 4">
            <a:extLst>
              <a:ext uri="{FF2B5EF4-FFF2-40B4-BE49-F238E27FC236}">
                <a16:creationId xmlns:a16="http://schemas.microsoft.com/office/drawing/2014/main" id="{FAD0AA2C-0FC5-4C7C-86AB-765F90A881B6}"/>
              </a:ext>
            </a:extLst>
          </p:cNvPr>
          <p:cNvSpPr>
            <a:spLocks noGrp="1"/>
          </p:cNvSpPr>
          <p:nvPr>
            <p:ph type="sldNum" sz="quarter" idx="12"/>
          </p:nvPr>
        </p:nvSpPr>
        <p:spPr/>
        <p:txBody>
          <a:bodyPr/>
          <a:lstStyle/>
          <a:p>
            <a:fld id="{CC0149FD-98BB-4821-915B-09C9BFE4B727}" type="slidenum">
              <a:rPr lang="en-US" smtClean="0"/>
              <a:pPr/>
              <a:t>9</a:t>
            </a:fld>
            <a:endParaRPr lang="en-US" dirty="0"/>
          </a:p>
        </p:txBody>
      </p:sp>
      <p:graphicFrame>
        <p:nvGraphicFramePr>
          <p:cNvPr id="6" name="Table 5">
            <a:extLst>
              <a:ext uri="{FF2B5EF4-FFF2-40B4-BE49-F238E27FC236}">
                <a16:creationId xmlns:a16="http://schemas.microsoft.com/office/drawing/2014/main" id="{4BADFC21-8411-494B-92BA-01E24E362A4D}"/>
              </a:ext>
            </a:extLst>
          </p:cNvPr>
          <p:cNvGraphicFramePr>
            <a:graphicFrameLocks noGrp="1"/>
          </p:cNvGraphicFramePr>
          <p:nvPr>
            <p:extLst>
              <p:ext uri="{D42A27DB-BD31-4B8C-83A1-F6EECF244321}">
                <p14:modId xmlns:p14="http://schemas.microsoft.com/office/powerpoint/2010/main" val="3678731159"/>
              </p:ext>
            </p:extLst>
          </p:nvPr>
        </p:nvGraphicFramePr>
        <p:xfrm>
          <a:off x="275516" y="1754790"/>
          <a:ext cx="11686988" cy="4495403"/>
        </p:xfrm>
        <a:graphic>
          <a:graphicData uri="http://schemas.openxmlformats.org/drawingml/2006/table">
            <a:tbl>
              <a:tblPr firstRow="1" bandRow="1">
                <a:tableStyleId>{5C22544A-7EE6-4342-B048-85BDC9FD1C3A}</a:tableStyleId>
              </a:tblPr>
              <a:tblGrid>
                <a:gridCol w="3058276">
                  <a:extLst>
                    <a:ext uri="{9D8B030D-6E8A-4147-A177-3AD203B41FA5}">
                      <a16:colId xmlns:a16="http://schemas.microsoft.com/office/drawing/2014/main" val="377084077"/>
                    </a:ext>
                  </a:extLst>
                </a:gridCol>
                <a:gridCol w="8628712">
                  <a:extLst>
                    <a:ext uri="{9D8B030D-6E8A-4147-A177-3AD203B41FA5}">
                      <a16:colId xmlns:a16="http://schemas.microsoft.com/office/drawing/2014/main" val="2512080548"/>
                    </a:ext>
                  </a:extLst>
                </a:gridCol>
              </a:tblGrid>
              <a:tr h="948952">
                <a:tc>
                  <a:txBody>
                    <a:bodyPr/>
                    <a:lstStyle/>
                    <a:p>
                      <a:r xmlns:a="http://schemas.openxmlformats.org/drawingml/2006/main">
                        <a:rPr lang="vi" sz="2000"/>
                        <a:t>Tên lớp</a:t>
                      </a:r>
                      <a:endParaRPr xmlns:a="http://schemas.openxmlformats.org/drawingml/2006/main" lang="en-US" sz="2000" dirty="0"/>
                    </a:p>
                  </a:txBody>
                  <a:tcPr/>
                </a:tc>
                <a:tc>
                  <a:txBody>
                    <a:bodyPr/>
                    <a:lstStyle/>
                    <a:p>
                      <a:r xmlns:a="http://schemas.openxmlformats.org/drawingml/2006/main">
                        <a:rPr lang="vi" sz="2000" dirty="0"/>
                        <a:t>Sự miêu tả</a:t>
                      </a:r>
                    </a:p>
                  </a:txBody>
                  <a:tcPr/>
                </a:tc>
                <a:extLst>
                  <a:ext uri="{0D108BD9-81ED-4DB2-BD59-A6C34878D82A}">
                    <a16:rowId xmlns:a16="http://schemas.microsoft.com/office/drawing/2014/main" val="2783324157"/>
                  </a:ext>
                </a:extLst>
              </a:tr>
              <a:tr h="1032511">
                <a:tc>
                  <a:txBody>
                    <a:bodyPr/>
                    <a:lstStyle/>
                    <a:p>
                      <a:pPr xmlns:a="http://schemas.openxmlformats.org/drawingml/2006/main" marL="0" algn="l" defTabSz="914400" rtl="0" eaLnBrk="1" fontAlgn="t" latinLnBrk="0" hangingPunct="1"/>
                      <a:r xmlns:a="http://schemas.openxmlformats.org/drawingml/2006/main">
                        <a:rPr lang="vi" sz="2000" kern="1200" dirty="0">
                          <a:solidFill>
                            <a:schemeClr val="dk1"/>
                          </a:solidFill>
                          <a:latin typeface="+mn-lt"/>
                          <a:ea typeface="+mn-ea"/>
                          <a:cs typeface="+mn-cs"/>
                        </a:rPr>
                        <a:t>Danh mục</a:t>
                      </a:r>
                    </a:p>
                  </a:txBody>
                  <a:tcPr/>
                </a:tc>
                <a:tc>
                  <a:txBody>
                    <a:bodyPr/>
                    <a:lstStyle/>
                    <a:p>
                      <a:pPr xmlns:a="http://schemas.openxmlformats.org/drawingml/2006/main" fontAlgn="t"/>
                      <a:r xmlns:a="http://schemas.openxmlformats.org/drawingml/2006/main">
                        <a:rPr lang="vi" sz="2000" dirty="0">
                          <a:solidFill>
                            <a:srgbClr val="FF0000"/>
                          </a:solidFill>
                          <a:effectLst/>
                        </a:rPr>
                        <a:t>Thư mục là một lớp tĩnh </a:t>
                      </a:r>
                      <a:r xmlns:a="http://schemas.openxmlformats.org/drawingml/2006/main">
                        <a:rPr lang="vi" sz="2000" dirty="0">
                          <a:solidFill>
                            <a:srgbClr val="414141"/>
                          </a:solidFill>
                          <a:effectLst/>
                        </a:rPr>
                        <a:t>cung cấp chức năng tạo, di chuyển, xóa và truy cập các thư mục con</a:t>
                      </a:r>
                    </a:p>
                  </a:txBody>
                  <a:tcPr/>
                </a:tc>
                <a:extLst>
                  <a:ext uri="{0D108BD9-81ED-4DB2-BD59-A6C34878D82A}">
                    <a16:rowId xmlns:a16="http://schemas.microsoft.com/office/drawing/2014/main" val="886624549"/>
                  </a:ext>
                </a:extLst>
              </a:tr>
              <a:tr h="1032511">
                <a:tc>
                  <a:txBody>
                    <a:bodyPr/>
                    <a:lstStyle/>
                    <a:p>
                      <a:pPr xmlns:a="http://schemas.openxmlformats.org/drawingml/2006/main" marL="0" algn="l" defTabSz="914400" rtl="0" eaLnBrk="1" fontAlgn="t" latinLnBrk="0" hangingPunct="1"/>
                      <a:r xmlns:a="http://schemas.openxmlformats.org/drawingml/2006/main">
                        <a:rPr lang="vi" sz="2000" kern="1200" dirty="0" err="1">
                          <a:solidFill>
                            <a:schemeClr val="dk1"/>
                          </a:solidFill>
                          <a:latin typeface="+mn-lt"/>
                          <a:ea typeface="+mn-ea"/>
                          <a:cs typeface="+mn-cs"/>
                        </a:rPr>
                        <a:t>Thông tin thư mục</a:t>
                      </a:r>
                      <a:endParaRPr xmlns:a="http://schemas.openxmlformats.org/drawingml/2006/main" lang="en-US" sz="2000" kern="1200" dirty="0">
                        <a:solidFill>
                          <a:schemeClr val="dk1"/>
                        </a:solidFill>
                        <a:latin typeface="+mn-lt"/>
                        <a:ea typeface="+mn-ea"/>
                        <a:cs typeface="+mn-cs"/>
                      </a:endParaRPr>
                    </a:p>
                  </a:txBody>
                  <a:tcPr/>
                </a:tc>
                <a:tc>
                  <a:txBody>
                    <a:bodyPr/>
                    <a:lstStyle/>
                    <a:p>
                      <a:pPr xmlns:a="http://schemas.openxmlformats.org/drawingml/2006/main" fontAlgn="t"/>
                      <a:r xmlns:a="http://schemas.openxmlformats.org/drawingml/2006/main">
                        <a:rPr lang="vi" sz="2000" dirty="0" err="1">
                          <a:solidFill>
                            <a:srgbClr val="414141"/>
                          </a:solidFill>
                          <a:effectLst/>
                        </a:rPr>
                        <a:t>DirectoryInfo </a:t>
                      </a:r>
                      <a:r xmlns:a="http://schemas.openxmlformats.org/drawingml/2006/main">
                        <a:rPr lang="vi" sz="2000" dirty="0">
                          <a:solidFill>
                            <a:srgbClr val="414141"/>
                          </a:solidFill>
                          <a:effectLst/>
                        </a:rPr>
                        <a:t>cung cấp các phương thức cá thể để tạo, di chuyển, xóa và truy cập các thư mục con</a:t>
                      </a:r>
                    </a:p>
                  </a:txBody>
                  <a:tcPr/>
                </a:tc>
                <a:extLst>
                  <a:ext uri="{0D108BD9-81ED-4DB2-BD59-A6C34878D82A}">
                    <a16:rowId xmlns:a16="http://schemas.microsoft.com/office/drawing/2014/main" val="1520063897"/>
                  </a:ext>
                </a:extLst>
              </a:tr>
              <a:tr h="1481429">
                <a:tc>
                  <a:txBody>
                    <a:bodyPr/>
                    <a:lstStyle/>
                    <a:p>
                      <a:pPr xmlns:a="http://schemas.openxmlformats.org/drawingml/2006/main" marL="0" algn="l" defTabSz="914400" rtl="0" eaLnBrk="1" fontAlgn="t" latinLnBrk="0" hangingPunct="1"/>
                      <a:r xmlns:a="http://schemas.openxmlformats.org/drawingml/2006/main">
                        <a:rPr lang="vi" sz="2000" kern="1200">
                          <a:solidFill>
                            <a:schemeClr val="dk1"/>
                          </a:solidFill>
                          <a:latin typeface="+mn-lt"/>
                          <a:ea typeface="+mn-ea"/>
                          <a:cs typeface="+mn-cs"/>
                        </a:rPr>
                        <a:t>Con đường</a:t>
                      </a:r>
                    </a:p>
                  </a:txBody>
                  <a:tcPr/>
                </a:tc>
                <a:tc>
                  <a:txBody>
                    <a:bodyPr/>
                    <a:lstStyle/>
                    <a:p>
                      <a:pPr xmlns:a="http://schemas.openxmlformats.org/drawingml/2006/main" fontAlgn="t"/>
                      <a:r xmlns:a="http://schemas.openxmlformats.org/drawingml/2006/main">
                        <a:rPr lang="vi" sz="2000" dirty="0">
                          <a:solidFill>
                            <a:srgbClr val="414141"/>
                          </a:solidFill>
                          <a:effectLst/>
                        </a:rPr>
                        <a:t>Đường dẫn là một lớp tĩnh cung cấp chức năng như truy xuất phần mở rộng của tệp, thay đổi phần mở rộng của tệp, truy xuất đường dẫn vật lý tuyệt đối và các chức năng liên quan đến đường dẫn khác</a:t>
                      </a:r>
                    </a:p>
                  </a:txBody>
                  <a:tcPr/>
                </a:tc>
                <a:extLst>
                  <a:ext uri="{0D108BD9-81ED-4DB2-BD59-A6C34878D82A}">
                    <a16:rowId xmlns:a16="http://schemas.microsoft.com/office/drawing/2014/main" val="1336678799"/>
                  </a:ext>
                </a:extLst>
              </a:tr>
            </a:tbl>
          </a:graphicData>
        </a:graphic>
      </p:graphicFrame>
      <p:sp>
        <p:nvSpPr>
          <p:cNvPr id="10" name="Title 1">
            <a:extLst>
              <a:ext uri="{FF2B5EF4-FFF2-40B4-BE49-F238E27FC236}">
                <a16:creationId xmlns:a16="http://schemas.microsoft.com/office/drawing/2014/main" id="{61F30413-7C6D-4D63-922D-762932ECC1EE}"/>
              </a:ext>
            </a:extLst>
          </p:cNvPr>
          <p:cNvSpPr>
            <a:spLocks noGrp="1"/>
          </p:cNvSpPr>
          <p:nvPr>
            <p:ph type="title"/>
          </p:nvPr>
        </p:nvSpPr>
        <p:spPr>
          <a:xfrm>
            <a:off x="275516" y="687426"/>
            <a:ext cx="8889505" cy="575433"/>
          </a:xfrm>
        </p:spPr>
        <p:txBody>
          <a:bodyPr>
            <a:normAutofit fontScale="90000"/>
          </a:bodyPr>
          <a:lstStyle/>
          <a:p>
            <a:r xmlns:a="http://schemas.openxmlformats.org/drawingml/2006/main">
              <a:rPr lang="vi" b="1"/>
              <a:t>Làm việc với tập tin và thư mục</a:t>
            </a:r>
            <a:endParaRPr xmlns:a="http://schemas.openxmlformats.org/drawingml/2006/main" lang="en-US" dirty="0"/>
          </a:p>
        </p:txBody>
      </p:sp>
    </p:spTree>
    <p:extLst>
      <p:ext uri="{BB962C8B-B14F-4D97-AF65-F5344CB8AC3E}">
        <p14:creationId xmlns:p14="http://schemas.microsoft.com/office/powerpoint/2010/main" val="283294670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2016</TotalTime>
  <Words>2260</Words>
  <Application>Microsoft Office PowerPoint</Application>
  <PresentationFormat>Widescreen</PresentationFormat>
  <Paragraphs>361</Paragraphs>
  <Slides>33</Slides>
  <Notes>22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33</vt:i4>
      </vt:variant>
    </vt:vector>
  </HeadingPairs>
  <TitlesOfParts>
    <vt:vector size="38" baseType="lpstr">
      <vt:lpstr>Arial</vt:lpstr>
      <vt:lpstr>Calibri</vt:lpstr>
      <vt:lpstr>굴림</vt:lpstr>
      <vt:lpstr>Wingdings</vt:lpstr>
      <vt:lpstr>Office Theme</vt:lpstr>
      <vt:lpstr>Working with Files and System.IO</vt:lpstr>
      <vt:lpstr>Objectives </vt:lpstr>
      <vt:lpstr>Understanding the Files</vt:lpstr>
      <vt:lpstr>PowerPoint Presentation</vt:lpstr>
      <vt:lpstr>Exploring the System.IO Namespace</vt:lpstr>
      <vt:lpstr>Exploring the System.IO Namespace</vt:lpstr>
      <vt:lpstr>Exploring the System.IO Namespace</vt:lpstr>
      <vt:lpstr>Working with Files and Directories</vt:lpstr>
      <vt:lpstr>Working with Files and Directories</vt:lpstr>
      <vt:lpstr>FileStream Class Demonstration</vt:lpstr>
      <vt:lpstr>FileStream Class Demonstration</vt:lpstr>
      <vt:lpstr>Working with File Class</vt:lpstr>
      <vt:lpstr>Working with File Class</vt:lpstr>
      <vt:lpstr>Working with File Class</vt:lpstr>
      <vt:lpstr>Working with File Class</vt:lpstr>
      <vt:lpstr>File Class Demonstration-01</vt:lpstr>
      <vt:lpstr>File Class Demonstration-02</vt:lpstr>
      <vt:lpstr>Working with FileInfo Class</vt:lpstr>
      <vt:lpstr>Working with FileInfo Class</vt:lpstr>
      <vt:lpstr>Working with FileInfo Class</vt:lpstr>
      <vt:lpstr>Working with FileInfo Class</vt:lpstr>
      <vt:lpstr>FileInfo Class Demonstration</vt:lpstr>
      <vt:lpstr>Working with Directory Class</vt:lpstr>
      <vt:lpstr>Working with Directory Class</vt:lpstr>
      <vt:lpstr>Directory Class Demonstration</vt:lpstr>
      <vt:lpstr>Working with DirectoryInfo Class </vt:lpstr>
      <vt:lpstr>Working with DirectoryInfo Class</vt:lpstr>
      <vt:lpstr>Working with DirectoryInfo Class Demonstration</vt:lpstr>
      <vt:lpstr>Working with StreamWriter and StreamReader</vt:lpstr>
      <vt:lpstr>StreamWriter and StreamReader Demonstration</vt:lpstr>
      <vt:lpstr>Working with BinaryWriter and BinaryReader</vt:lpstr>
      <vt:lpstr>BinaryWriter and BinaryReader Demonstration</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Thanh Van</cp:lastModifiedBy>
  <cp:revision>474</cp:revision>
  <dcterms:created xsi:type="dcterms:W3CDTF">2021-01-25T08:25:31Z</dcterms:created>
  <dcterms:modified xsi:type="dcterms:W3CDTF">2024-04-08T02:48:03Z</dcterms:modified>
</cp:coreProperties>
</file>