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8" r:id="rId3"/>
    <p:sldId id="439" r:id="rId4"/>
    <p:sldId id="462" r:id="rId5"/>
    <p:sldId id="479" r:id="rId6"/>
    <p:sldId id="480" r:id="rId7"/>
    <p:sldId id="463" r:id="rId8"/>
    <p:sldId id="472" r:id="rId9"/>
    <p:sldId id="469" r:id="rId10"/>
    <p:sldId id="464" r:id="rId11"/>
    <p:sldId id="473" r:id="rId12"/>
    <p:sldId id="474" r:id="rId13"/>
    <p:sldId id="475" r:id="rId14"/>
    <p:sldId id="477" r:id="rId15"/>
    <p:sldId id="476" r:id="rId16"/>
    <p:sldId id="478" r:id="rId17"/>
    <p:sldId id="465" r:id="rId18"/>
    <p:sldId id="571" r:id="rId19"/>
    <p:sldId id="449" r:id="rId20"/>
    <p:sldId id="466" r:id="rId21"/>
    <p:sldId id="482" r:id="rId22"/>
    <p:sldId id="481" r:id="rId23"/>
    <p:sldId id="483" r:id="rId24"/>
    <p:sldId id="470" r:id="rId25"/>
    <p:sldId id="572" r:id="rId26"/>
    <p:sldId id="573" r:id="rId27"/>
    <p:sldId id="574" r:id="rId28"/>
    <p:sldId id="575" r:id="rId29"/>
    <p:sldId id="576" r:id="rId30"/>
    <p:sldId id="577" r:id="rId31"/>
    <p:sldId id="467" r:id="rId32"/>
    <p:sldId id="468" r:id="rId33"/>
    <p:sldId id="569" r:id="rId34"/>
    <p:sldId id="566" r:id="rId35"/>
    <p:sldId id="568" r:id="rId36"/>
    <p:sldId id="567" r:id="rId37"/>
    <p:sldId id="570" r:id="rId38"/>
    <p:sldId id="564" r:id="rId39"/>
    <p:sldId id="565" r:id="rId40"/>
    <p:sldId id="471" r:id="rId41"/>
    <p:sldId id="549" r:id="rId42"/>
    <p:sldId id="558" r:id="rId43"/>
    <p:sldId id="484" r:id="rId44"/>
    <p:sldId id="559" r:id="rId45"/>
    <p:sldId id="550" r:id="rId46"/>
    <p:sldId id="560" r:id="rId47"/>
    <p:sldId id="561" r:id="rId48"/>
    <p:sldId id="562" r:id="rId49"/>
    <p:sldId id="563" r:id="rId50"/>
    <p:sldId id="485" r:id="rId51"/>
    <p:sldId id="266" r:id="rId52"/>
  </p:sldIdLst>
  <p:sldSz cx="12192000" cy="6858000"/>
  <p:notesSz cx="6858000" cy="9144000"/>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302" autoAdjust="0"/>
  </p:normalViewPr>
  <p:slideViewPr>
    <p:cSldViewPr snapToGrid="0">
      <p:cViewPr varScale="1">
        <p:scale>
          <a:sx n="58" d="100"/>
          <a:sy n="58" d="100"/>
        </p:scale>
        <p:origin x="9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691585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3280176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109238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1398361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202191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3436265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107578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2607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960824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25280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36934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091327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3474928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24701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12988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451660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1459322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638160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1199955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2319579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3148922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1781896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216533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1203883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3702753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406350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64691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01910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362739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296791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767" y="2231626"/>
            <a:ext cx="10992465"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latin typeface="Arial" panose="020B0604020202020204" pitchFamily="34" charset="0"/>
                <a:cs typeface="Arial" panose="020B0604020202020204" pitchFamily="34" charset="0"/>
              </a:rPr>
              <a:t>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Làm việc với tuần tự hóa XML và JSON</a:t>
            </a:r>
            <a:endParaRPr xmlns:a="http://schemas.openxmlformats.org/drawingml/2006/main"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5246952" cy="575433"/>
          </a:xfrm>
        </p:spPr>
        <p:txBody>
          <a:bodyPr>
            <a:noAutofit/>
          </a:bodyPr>
          <a:lstStyle/>
          <a:p>
            <a:r xmlns:a="http://schemas.openxmlformats.org/drawingml/2006/main">
              <a:rPr lang="vi" sz="4000" b="1"/>
              <a:t>XML là gì?</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00351" y="1346086"/>
            <a:ext cx="12255053" cy="5232202"/>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XML là viết tắt của Ngôn ngữ đánh dấu mở rộng. Nó là ngôn ngữ đánh dấu dựa trên văn bản có nguồn gốc từ Ngôn ngữ đánh dấu tổng quát tiêu chuẩn (SGML)</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Thẻ XML xác định dữ liệu và được sử dụng để lưu trữ và sắp xếp dữ liệu thay vì chỉ định cách hiển thị dữ liệu như thẻ HTML, được sử dụng để hiển thị dữ liệu. Có ba đặc điểm quan trọng của XML giúp nó trở nên hữu ích trong nhiều hệ thống và giải pháp khác nhau:</a:t>
            </a:r>
          </a:p>
          <a:p>
            <a:pPr xmlns:a="http://schemas.openxmlformats.org/drawingml/2006/main"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t>XML có thể mở rộng: XML cho phép chúng tôi tạo các thẻ hoặc ngôn ngữ tự mô tả phù hợp với ứng dụng của chúng tôi</a:t>
            </a:r>
          </a:p>
          <a:p>
            <a:pPr xmlns:a="http://schemas.openxmlformats.org/drawingml/2006/main"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t>XML mang dữ liệu, không trình bày dữ liệu: XML cho phép chúng ta lưu trữ dữ liệu bất kể nó sẽ được trình bày như thế nào</a:t>
            </a:r>
          </a:p>
          <a:p>
            <a:pPr xmlns:a="http://schemas.openxmlformats.org/drawingml/2006/main"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t>XML là một tiêu chuẩn công cộng: XML được phát triển bởi một tổ chức có tên là World Wide Web Consortium (W3C) và có sẵn dưới dạng tiêu chuẩn mở</a:t>
            </a:r>
            <a:endParaRPr xmlns:a="http://schemas.openxmlformats.org/drawingml/2006/main" lang="en-US" sz="2300" dirty="0"/>
          </a:p>
        </p:txBody>
      </p:sp>
    </p:spTree>
    <p:extLst>
      <p:ext uri="{BB962C8B-B14F-4D97-AF65-F5344CB8AC3E}">
        <p14:creationId xmlns:p14="http://schemas.microsoft.com/office/powerpoint/2010/main" val="107903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XML là gì?</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3221" y="1385420"/>
            <a:ext cx="12255053" cy="1292662"/>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Một tài liệu XML chỉ có thể có một phần tử gốc. Sơ đồ sau đây mô tả các quy tắc cú pháp để viết các loại đánh dấu và văn bản khác nhau trong một tài liệu XML</a:t>
            </a:r>
            <a:endParaRPr xmlns:a="http://schemas.openxmlformats.org/drawingml/2006/main" lang="en-US" sz="2300" dirty="0"/>
          </a:p>
        </p:txBody>
      </p:sp>
      <p:grpSp>
        <p:nvGrpSpPr>
          <p:cNvPr id="74" name="Group 73">
            <a:extLst>
              <a:ext uri="{FF2B5EF4-FFF2-40B4-BE49-F238E27FC236}">
                <a16:creationId xmlns:a16="http://schemas.microsoft.com/office/drawing/2014/main" id="{59CA01FF-445C-49EA-8BF5-A4657737ADBD}"/>
              </a:ext>
            </a:extLst>
          </p:cNvPr>
          <p:cNvGrpSpPr/>
          <p:nvPr/>
        </p:nvGrpSpPr>
        <p:grpSpPr>
          <a:xfrm>
            <a:off x="350023" y="2949677"/>
            <a:ext cx="11611736" cy="3258639"/>
            <a:chOff x="399183" y="2959509"/>
            <a:chExt cx="11611736" cy="3258639"/>
          </a:xfrm>
        </p:grpSpPr>
        <p:pic>
          <p:nvPicPr>
            <p:cNvPr id="5" name="Picture 4">
              <a:extLst>
                <a:ext uri="{FF2B5EF4-FFF2-40B4-BE49-F238E27FC236}">
                  <a16:creationId xmlns:a16="http://schemas.microsoft.com/office/drawing/2014/main" id="{D06C1CD5-8B19-46A7-A8D4-991D061C1D14}"/>
                </a:ext>
              </a:extLst>
            </p:cNvPr>
            <p:cNvPicPr>
              <a:picLocks noChangeAspect="1"/>
            </p:cNvPicPr>
            <p:nvPr/>
          </p:nvPicPr>
          <p:blipFill>
            <a:blip r:embed="rId3"/>
            <a:stretch>
              <a:fillRect/>
            </a:stretch>
          </p:blipFill>
          <p:spPr>
            <a:xfrm>
              <a:off x="399183" y="3013871"/>
              <a:ext cx="4952065" cy="3204277"/>
            </a:xfrm>
            <a:prstGeom prst="rect">
              <a:avLst/>
            </a:prstGeom>
          </p:spPr>
        </p:pic>
        <p:pic>
          <p:nvPicPr>
            <p:cNvPr id="11" name="Picture 10">
              <a:extLst>
                <a:ext uri="{FF2B5EF4-FFF2-40B4-BE49-F238E27FC236}">
                  <a16:creationId xmlns:a16="http://schemas.microsoft.com/office/drawing/2014/main" id="{DB67F5DE-2705-4B2B-96AB-BD49C94CFD59}"/>
                </a:ext>
              </a:extLst>
            </p:cNvPr>
            <p:cNvPicPr>
              <a:picLocks noChangeAspect="1"/>
            </p:cNvPicPr>
            <p:nvPr/>
          </p:nvPicPr>
          <p:blipFill>
            <a:blip r:embed="rId4"/>
            <a:stretch>
              <a:fillRect/>
            </a:stretch>
          </p:blipFill>
          <p:spPr>
            <a:xfrm>
              <a:off x="6610854" y="3013871"/>
              <a:ext cx="5400065" cy="3204277"/>
            </a:xfrm>
            <a:prstGeom prst="rect">
              <a:avLst/>
            </a:prstGeom>
          </p:spPr>
        </p:pic>
        <p:cxnSp>
          <p:nvCxnSpPr>
            <p:cNvPr id="13" name="Connector: Elbow 12">
              <a:extLst>
                <a:ext uri="{FF2B5EF4-FFF2-40B4-BE49-F238E27FC236}">
                  <a16:creationId xmlns:a16="http://schemas.microsoft.com/office/drawing/2014/main" id="{D47BB10A-94EC-4A18-8211-3134C224EFD8}"/>
                </a:ext>
              </a:extLst>
            </p:cNvPr>
            <p:cNvCxnSpPr>
              <a:cxnSpLocks/>
            </p:cNvCxnSpPr>
            <p:nvPr/>
          </p:nvCxnSpPr>
          <p:spPr>
            <a:xfrm rot="10800000" flipV="1">
              <a:off x="1170039" y="3018611"/>
              <a:ext cx="5440816" cy="181786"/>
            </a:xfrm>
            <a:prstGeom prst="bentConnector3">
              <a:avLst>
                <a:gd name="adj1" fmla="val 10005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1B891B4-262B-4FDC-9E41-DC014A897447}"/>
                </a:ext>
              </a:extLst>
            </p:cNvPr>
            <p:cNvSpPr/>
            <p:nvPr/>
          </p:nvSpPr>
          <p:spPr>
            <a:xfrm>
              <a:off x="6610854" y="2959509"/>
              <a:ext cx="4411107" cy="27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C377BD30-0718-40C8-8C45-1E91F48DC99B}"/>
                </a:ext>
              </a:extLst>
            </p:cNvPr>
            <p:cNvCxnSpPr>
              <a:cxnSpLocks/>
            </p:cNvCxnSpPr>
            <p:nvPr/>
          </p:nvCxnSpPr>
          <p:spPr>
            <a:xfrm flipH="1">
              <a:off x="3342971" y="4925961"/>
              <a:ext cx="4699817" cy="7570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EB55331-E6B2-4051-AFA0-16B1CEAF9969}"/>
                </a:ext>
              </a:extLst>
            </p:cNvPr>
            <p:cNvCxnSpPr>
              <a:cxnSpLocks/>
            </p:cNvCxnSpPr>
            <p:nvPr/>
          </p:nvCxnSpPr>
          <p:spPr>
            <a:xfrm flipH="1">
              <a:off x="5331584" y="5643717"/>
              <a:ext cx="2937346" cy="4737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B2AAB154-C3E3-4536-8817-C6E296D23ACA}"/>
                </a:ext>
              </a:extLst>
            </p:cNvPr>
            <p:cNvCxnSpPr>
              <a:cxnSpLocks/>
            </p:cNvCxnSpPr>
            <p:nvPr/>
          </p:nvCxnSpPr>
          <p:spPr>
            <a:xfrm rot="10800000" flipV="1">
              <a:off x="838200" y="4106445"/>
              <a:ext cx="6636508" cy="1547727"/>
            </a:xfrm>
            <a:prstGeom prst="bentConnector3">
              <a:avLst>
                <a:gd name="adj1" fmla="val 100076"/>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75" name="Rectangle 74">
            <a:extLst>
              <a:ext uri="{FF2B5EF4-FFF2-40B4-BE49-F238E27FC236}">
                <a16:creationId xmlns:a16="http://schemas.microsoft.com/office/drawing/2014/main" id="{9217E2AC-3F31-43C7-A07E-635D64221442}"/>
              </a:ext>
            </a:extLst>
          </p:cNvPr>
          <p:cNvSpPr/>
          <p:nvPr/>
        </p:nvSpPr>
        <p:spPr>
          <a:xfrm>
            <a:off x="9169630" y="5216626"/>
            <a:ext cx="757955" cy="2362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Connector: Elbow 76">
            <a:extLst>
              <a:ext uri="{FF2B5EF4-FFF2-40B4-BE49-F238E27FC236}">
                <a16:creationId xmlns:a16="http://schemas.microsoft.com/office/drawing/2014/main" id="{C45D2EE4-3AB7-40D1-905D-F4772E7E2599}"/>
              </a:ext>
            </a:extLst>
          </p:cNvPr>
          <p:cNvCxnSpPr>
            <a:cxnSpLocks/>
          </p:cNvCxnSpPr>
          <p:nvPr/>
        </p:nvCxnSpPr>
        <p:spPr>
          <a:xfrm rot="10800000">
            <a:off x="4847304" y="3633963"/>
            <a:ext cx="4322329" cy="1602326"/>
          </a:xfrm>
          <a:prstGeom prst="bentConnector3">
            <a:avLst>
              <a:gd name="adj1" fmla="val 100044"/>
            </a:avLst>
          </a:prstGeom>
          <a:ln w="1905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7B517B4-B851-4BBF-828B-25536C05D5B1}"/>
              </a:ext>
            </a:extLst>
          </p:cNvPr>
          <p:cNvSpPr/>
          <p:nvPr/>
        </p:nvSpPr>
        <p:spPr>
          <a:xfrm>
            <a:off x="7979796" y="4708161"/>
            <a:ext cx="879069" cy="286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77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9935" y="2290619"/>
            <a:ext cx="1101212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XmlDataProvider trong trình diễn ứng dụng WPF</a:t>
            </a:r>
            <a:endParaRPr xmlns:a="http://schemas.openxmlformats.org/drawingml/2006/main"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476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8" name="TextBox 7">
            <a:extLst>
              <a:ext uri="{FF2B5EF4-FFF2-40B4-BE49-F238E27FC236}">
                <a16:creationId xmlns:a16="http://schemas.microsoft.com/office/drawing/2014/main" id="{064E49D6-8DEC-4C99-9B89-C1BFECFDA4A2}"/>
              </a:ext>
            </a:extLst>
          </p:cNvPr>
          <p:cNvSpPr txBox="1"/>
          <p:nvPr/>
        </p:nvSpPr>
        <p:spPr>
          <a:xfrm>
            <a:off x="188709" y="653999"/>
            <a:ext cx="12003291" cy="1154162"/>
          </a:xfrm>
          <a:prstGeom prst="rect">
            <a:avLst/>
          </a:prstGeom>
          <a:noFill/>
        </p:spPr>
        <p:txBody>
          <a:bodyPr wrap="square">
            <a:spAutoFit/>
          </a:bodyPr>
          <a:lstStyle/>
          <a:p>
            <a:pPr xmlns:a="http://schemas.openxmlformats.org/drawingml/2006/main" algn="just">
              <a:buClr>
                <a:srgbClr val="973735"/>
              </a:buClr>
              <a:buSzPct val="50000"/>
              <a:tabLst>
                <a:tab pos="461963" algn="l"/>
              </a:tabLst>
              <a:defRPr/>
            </a:pPr>
            <a:r xmlns:a="http://schemas.openxmlformats.org/drawingml/2006/main">
              <a:rPr lang="vi" sz="2300">
                <a:solidFill>
                  <a:srgbClr val="111111"/>
                </a:solidFill>
                <a:latin typeface="+mj-lt"/>
              </a:rPr>
              <a:t>1.Tạo một ứng dụng WPF có tên </a:t>
            </a:r>
            <a:r xmlns:a="http://schemas.openxmlformats.org/drawingml/2006/main">
              <a:rPr lang="vi" sz="2300" b="1">
                <a:solidFill>
                  <a:srgbClr val="111111"/>
                </a:solidFill>
                <a:latin typeface="+mj-lt"/>
              </a:rPr>
              <a:t>ContactListApp</a:t>
            </a:r>
          </a:p>
          <a:p>
            <a:pPr xmlns:a="http://schemas.openxmlformats.org/drawingml/2006/main" algn="just">
              <a:buClr>
                <a:srgbClr val="973735"/>
              </a:buClr>
              <a:buSzPct val="50000"/>
              <a:tabLst>
                <a:tab pos="461963" algn="l"/>
              </a:tabLst>
              <a:defRPr/>
            </a:pPr>
            <a:r xmlns:a="http://schemas.openxmlformats.org/drawingml/2006/main">
              <a:rPr lang="vi" sz="2300">
                <a:solidFill>
                  <a:srgbClr val="111111"/>
                </a:solidFill>
                <a:latin typeface="+mj-lt"/>
              </a:rPr>
              <a:t>2.Nhấp chuột phải vào dự án | Thêm | Mục mới, chọn File XML sau đó đổi tên thành </a:t>
            </a:r>
            <a:r xmlns:a="http://schemas.openxmlformats.org/drawingml/2006/main">
              <a:rPr lang="vi" sz="2300" b="1">
                <a:solidFill>
                  <a:srgbClr val="111111"/>
                </a:solidFill>
                <a:latin typeface="+mj-lt"/>
              </a:rPr>
              <a:t>Contacts.xml </a:t>
            </a:r>
            <a:r xmlns:a="http://schemas.openxmlformats.org/drawingml/2006/main">
              <a:rPr lang="vi" sz="2300">
                <a:solidFill>
                  <a:srgbClr val="111111"/>
                </a:solidFill>
                <a:latin typeface="+mj-lt"/>
              </a:rPr>
              <a:t>, nhấn Add và ghi nội dung như sau:</a:t>
            </a:r>
          </a:p>
        </p:txBody>
      </p:sp>
      <p:sp>
        <p:nvSpPr>
          <p:cNvPr id="10" name="TextBox 9">
            <a:extLst>
              <a:ext uri="{FF2B5EF4-FFF2-40B4-BE49-F238E27FC236}">
                <a16:creationId xmlns:a16="http://schemas.microsoft.com/office/drawing/2014/main" id="{CE46B612-1D38-4366-A439-889CD52B09F8}"/>
              </a:ext>
            </a:extLst>
          </p:cNvPr>
          <p:cNvSpPr txBox="1"/>
          <p:nvPr/>
        </p:nvSpPr>
        <p:spPr>
          <a:xfrm>
            <a:off x="2463929" y="1871762"/>
            <a:ext cx="7334866" cy="4524315"/>
          </a:xfrm>
          <a:prstGeom prst="rect">
            <a:avLst/>
          </a:prstGeom>
          <a:noFill/>
          <a:ln w="19050">
            <a:solidFill>
              <a:schemeClr val="accent1"/>
            </a:solidFill>
          </a:ln>
        </p:spPr>
        <p:txBody>
          <a:bodyPr wrap="square">
            <a:spAutoFit/>
          </a:bodyPr>
          <a:lstStyle/>
          <a:p>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xml</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phiên bản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1.0 </a:t>
            </a:r>
            <a:r xmlns:a="http://schemas.openxmlformats.org/drawingml/2006/main">
              <a:rPr lang="vi" sz="1600">
                <a:solidFill>
                  <a:srgbClr val="000000"/>
                </a:solidFill>
                <a:latin typeface="Consolas" panose="020B0609020204030204" pitchFamily="49" charset="0"/>
              </a:rPr>
              <a:t>"</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mã hóa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utf-8 </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Danh sách liên hệ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lvl="1"/>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Liên hệ</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Mã số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001 </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lvl="2"/>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Tên liên hệ </a:t>
            </a:r>
            <a:r xmlns:a="http://schemas.openxmlformats.org/drawingml/2006/main">
              <a:rPr lang="vi" sz="1600">
                <a:solidFill>
                  <a:srgbClr val="0000FF"/>
                </a:solidFill>
                <a:latin typeface="Consolas" panose="020B0609020204030204" pitchFamily="49" charset="0"/>
              </a:rPr>
              <a:t>&gt; </a:t>
            </a:r>
            <a:r xmlns:a="http://schemas.openxmlformats.org/drawingml/2006/main">
              <a:rPr lang="vi" sz="1600">
                <a:solidFill>
                  <a:srgbClr val="000000"/>
                </a:solidFill>
                <a:latin typeface="Consolas" panose="020B0609020204030204" pitchFamily="49" charset="0"/>
              </a:rPr>
              <a:t>Maria Anders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Tên liên hệ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lvl="2"/>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Công ty </a:t>
            </a:r>
            <a:r xmlns:a="http://schemas.openxmlformats.org/drawingml/2006/main">
              <a:rPr lang="vi" sz="1600">
                <a:solidFill>
                  <a:srgbClr val="0000FF"/>
                </a:solidFill>
                <a:latin typeface="Consolas" panose="020B0609020204030204" pitchFamily="49" charset="0"/>
              </a:rPr>
              <a:t>&gt; </a:t>
            </a:r>
            <a:r xmlns:a="http://schemas.openxmlformats.org/drawingml/2006/main">
              <a:rPr lang="vi" sz="1600">
                <a:solidFill>
                  <a:srgbClr val="000000"/>
                </a:solidFill>
                <a:latin typeface="Consolas" panose="020B0609020204030204" pitchFamily="49" charset="0"/>
              </a:rPr>
              <a:t>Alfreds Futterkiste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Công ty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lvl="2"/>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Điện thoại </a:t>
            </a:r>
            <a:r xmlns:a="http://schemas.openxmlformats.org/drawingml/2006/main">
              <a:rPr lang="vi" sz="1600">
                <a:solidFill>
                  <a:srgbClr val="0000FF"/>
                </a:solidFill>
                <a:latin typeface="Consolas" panose="020B0609020204030204" pitchFamily="49" charset="0"/>
              </a:rPr>
              <a:t>&gt; </a:t>
            </a:r>
            <a:r xmlns:a="http://schemas.openxmlformats.org/drawingml/2006/main">
              <a:rPr lang="vi" sz="1600">
                <a:solidFill>
                  <a:srgbClr val="000000"/>
                </a:solidFill>
                <a:latin typeface="Consolas" panose="020B0609020204030204" pitchFamily="49" charset="0"/>
              </a:rPr>
              <a:t>030-0074321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Điện thoại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lvl="1"/>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Liên hệ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lvl="2"/>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Liên hệ</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Mã số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002 </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lvl="2"/>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Tên liên hệ </a:t>
            </a:r>
            <a:r xmlns:a="http://schemas.openxmlformats.org/drawingml/2006/main">
              <a:rPr lang="vi" sz="1600">
                <a:solidFill>
                  <a:srgbClr val="0000FF"/>
                </a:solidFill>
                <a:latin typeface="Consolas" panose="020B0609020204030204" pitchFamily="49" charset="0"/>
              </a:rPr>
              <a:t>&gt; </a:t>
            </a:r>
            <a:r xmlns:a="http://schemas.openxmlformats.org/drawingml/2006/main">
              <a:rPr lang="vi" sz="1600">
                <a:solidFill>
                  <a:srgbClr val="000000"/>
                </a:solidFill>
                <a:latin typeface="Consolas" panose="020B0609020204030204" pitchFamily="49" charset="0"/>
              </a:rPr>
              <a:t>Thomas Hardy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Tên liên hệ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lvl="2"/>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Công ty </a:t>
            </a:r>
            <a:r xmlns:a="http://schemas.openxmlformats.org/drawingml/2006/main">
              <a:rPr lang="vi" sz="1600">
                <a:solidFill>
                  <a:srgbClr val="0000FF"/>
                </a:solidFill>
                <a:latin typeface="Consolas" panose="020B0609020204030204" pitchFamily="49" charset="0"/>
              </a:rPr>
              <a:t>&gt; </a:t>
            </a:r>
            <a:r xmlns:a="http://schemas.openxmlformats.org/drawingml/2006/main">
              <a:rPr lang="vi" sz="1600">
                <a:solidFill>
                  <a:srgbClr val="000000"/>
                </a:solidFill>
                <a:latin typeface="Consolas" panose="020B0609020204030204" pitchFamily="49" charset="0"/>
              </a:rPr>
              <a:t>Xung quanh </a:t>
            </a:r>
            <a:r xmlns:a="http://schemas.openxmlformats.org/drawingml/2006/main">
              <a:rPr lang="vi" sz="1600">
                <a:solidFill>
                  <a:srgbClr val="FF0000"/>
                </a:solidFill>
                <a:latin typeface="Consolas" panose="020B0609020204030204" pitchFamily="49" charset="0"/>
              </a:rPr>
              <a:t>&amp;amp; </a:t>
            </a:r>
            <a:r xmlns:a="http://schemas.openxmlformats.org/drawingml/2006/main">
              <a:rPr lang="vi" sz="1600">
                <a:solidFill>
                  <a:srgbClr val="000000"/>
                </a:solidFill>
                <a:latin typeface="Consolas" panose="020B0609020204030204" pitchFamily="49" charset="0"/>
              </a:rPr>
              <a:t>The Horn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Công ty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lvl="2"/>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Điện thoại </a:t>
            </a:r>
            <a:r xmlns:a="http://schemas.openxmlformats.org/drawingml/2006/main">
              <a:rPr lang="vi" sz="1600">
                <a:solidFill>
                  <a:srgbClr val="0000FF"/>
                </a:solidFill>
                <a:latin typeface="Consolas" panose="020B0609020204030204" pitchFamily="49" charset="0"/>
              </a:rPr>
              <a:t>&gt; </a:t>
            </a:r>
            <a:r xmlns:a="http://schemas.openxmlformats.org/drawingml/2006/main">
              <a:rPr lang="vi" sz="1600">
                <a:solidFill>
                  <a:srgbClr val="000000"/>
                </a:solidFill>
                <a:latin typeface="Consolas" panose="020B0609020204030204" pitchFamily="49" charset="0"/>
              </a:rPr>
              <a:t>(171) 555-7788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Điện thoại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lvl="1"/>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Liên hệ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lvl="2"/>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Liên hệ</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Mã số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003 </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lvl="2"/>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Tên liên hệ </a:t>
            </a:r>
            <a:r xmlns:a="http://schemas.openxmlformats.org/drawingml/2006/main">
              <a:rPr lang="vi" sz="1600">
                <a:solidFill>
                  <a:srgbClr val="0000FF"/>
                </a:solidFill>
                <a:latin typeface="Consolas" panose="020B0609020204030204" pitchFamily="49" charset="0"/>
              </a:rPr>
              <a:t>&gt; </a:t>
            </a:r>
            <a:r xmlns:a="http://schemas.openxmlformats.org/drawingml/2006/main">
              <a:rPr lang="vi" sz="1600">
                <a:solidFill>
                  <a:srgbClr val="000000"/>
                </a:solidFill>
                <a:latin typeface="Consolas" panose="020B0609020204030204" pitchFamily="49" charset="0"/>
              </a:rPr>
              <a:t>Elizabeth Lincoln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Tên liên hệ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lvl="2"/>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Công ty </a:t>
            </a:r>
            <a:r xmlns:a="http://schemas.openxmlformats.org/drawingml/2006/main">
              <a:rPr lang="vi" sz="1600">
                <a:solidFill>
                  <a:srgbClr val="0000FF"/>
                </a:solidFill>
                <a:latin typeface="Consolas" panose="020B0609020204030204" pitchFamily="49" charset="0"/>
              </a:rPr>
              <a:t>&gt; </a:t>
            </a:r>
            <a:r xmlns:a="http://schemas.openxmlformats.org/drawingml/2006/main">
              <a:rPr lang="vi" sz="1600">
                <a:solidFill>
                  <a:srgbClr val="000000"/>
                </a:solidFill>
                <a:latin typeface="Consolas" panose="020B0609020204030204" pitchFamily="49" charset="0"/>
              </a:rPr>
              <a:t>Đồng đô la </a:t>
            </a:r>
            <a:r xmlns:a="http://schemas.openxmlformats.org/drawingml/2006/main">
              <a:rPr lang="vi" sz="1600">
                <a:solidFill>
                  <a:srgbClr val="FF0000"/>
                </a:solidFill>
                <a:latin typeface="Consolas" panose="020B0609020204030204" pitchFamily="49" charset="0"/>
              </a:rPr>
              <a:t>&amp;amp; </a:t>
            </a:r>
            <a:r xmlns:a="http://schemas.openxmlformats.org/drawingml/2006/main">
              <a:rPr lang="vi" sz="1600">
                <a:solidFill>
                  <a:srgbClr val="000000"/>
                </a:solidFill>
                <a:latin typeface="Consolas" panose="020B0609020204030204" pitchFamily="49" charset="0"/>
              </a:rPr>
              <a:t>Thị trường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Công ty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lvl="2"/>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Điện thoại </a:t>
            </a:r>
            <a:r xmlns:a="http://schemas.openxmlformats.org/drawingml/2006/main">
              <a:rPr lang="vi" sz="1600">
                <a:solidFill>
                  <a:srgbClr val="0000FF"/>
                </a:solidFill>
                <a:latin typeface="Consolas" panose="020B0609020204030204" pitchFamily="49" charset="0"/>
              </a:rPr>
              <a:t>&gt; </a:t>
            </a:r>
            <a:r xmlns:a="http://schemas.openxmlformats.org/drawingml/2006/main">
              <a:rPr lang="vi" sz="1600">
                <a:solidFill>
                  <a:srgbClr val="000000"/>
                </a:solidFill>
                <a:latin typeface="Consolas" panose="020B0609020204030204" pitchFamily="49" charset="0"/>
              </a:rPr>
              <a:t>(604) 555-4729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Điện thoại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lvl="1"/>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Liên hệ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Danh sách liên hệ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p>
        </p:txBody>
      </p:sp>
    </p:spTree>
    <p:extLst>
      <p:ext uri="{BB962C8B-B14F-4D97-AF65-F5344CB8AC3E}">
        <p14:creationId xmlns:p14="http://schemas.microsoft.com/office/powerpoint/2010/main" val="100791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6" name="TextBox 5">
            <a:extLst>
              <a:ext uri="{FF2B5EF4-FFF2-40B4-BE49-F238E27FC236}">
                <a16:creationId xmlns:a16="http://schemas.microsoft.com/office/drawing/2014/main" id="{051AF3A8-8827-40B4-8B34-99BA899DD4AD}"/>
              </a:ext>
            </a:extLst>
          </p:cNvPr>
          <p:cNvSpPr txBox="1"/>
          <p:nvPr/>
        </p:nvSpPr>
        <p:spPr>
          <a:xfrm>
            <a:off x="188709" y="753142"/>
            <a:ext cx="12003291" cy="800219"/>
          </a:xfrm>
          <a:prstGeom prst="rect">
            <a:avLst/>
          </a:prstGeom>
          <a:noFill/>
        </p:spPr>
        <p:txBody>
          <a:bodyPr wrap="square">
            <a:spAutoFit/>
          </a:bodyPr>
          <a:lstStyle/>
          <a:p>
            <a:pPr xmlns:a="http://schemas.openxmlformats.org/drawingml/2006/main" algn="just">
              <a:buClr>
                <a:srgbClr val="973735"/>
              </a:buClr>
              <a:buSzPct val="50000"/>
              <a:tabLst>
                <a:tab pos="461963" algn="l"/>
              </a:tabLst>
              <a:defRPr/>
            </a:pPr>
            <a:r xmlns:a="http://schemas.openxmlformats.org/drawingml/2006/main">
              <a:rPr lang="vi" sz="2300">
                <a:solidFill>
                  <a:srgbClr val="111111"/>
                </a:solidFill>
                <a:latin typeface="+mj-lt"/>
              </a:rPr>
              <a:t>3.Click chuột phải vào dự án, chọn </a:t>
            </a:r>
            <a:r xmlns:a="http://schemas.openxmlformats.org/drawingml/2006/main">
              <a:rPr lang="vi" sz="2300" b="1">
                <a:solidFill>
                  <a:srgbClr val="111111"/>
                </a:solidFill>
                <a:latin typeface="+mj-lt"/>
              </a:rPr>
              <a:t>Edit Project File </a:t>
            </a:r>
            <a:r xmlns:a="http://schemas.openxmlformats.org/drawingml/2006/main">
              <a:rPr lang="vi" sz="2300">
                <a:solidFill>
                  <a:srgbClr val="111111"/>
                </a:solidFill>
                <a:latin typeface="+mj-lt"/>
              </a:rPr>
              <a:t>và ghi thông tin config như sau rồi nhấn </a:t>
            </a:r>
            <a:r xmlns:a="http://schemas.openxmlformats.org/drawingml/2006/main">
              <a:rPr lang="vi" sz="2300" b="1">
                <a:solidFill>
                  <a:srgbClr val="111111"/>
                </a:solidFill>
                <a:latin typeface="+mj-lt"/>
              </a:rPr>
              <a:t>Ctrl+S </a:t>
            </a:r>
            <a:r xmlns:a="http://schemas.openxmlformats.org/drawingml/2006/main">
              <a:rPr lang="vi" sz="2300">
                <a:solidFill>
                  <a:srgbClr val="111111"/>
                </a:solidFill>
                <a:latin typeface="+mj-lt"/>
              </a:rPr>
              <a:t>để lưu:</a:t>
            </a:r>
          </a:p>
        </p:txBody>
      </p:sp>
      <p:grpSp>
        <p:nvGrpSpPr>
          <p:cNvPr id="5" name="Group 4">
            <a:extLst>
              <a:ext uri="{FF2B5EF4-FFF2-40B4-BE49-F238E27FC236}">
                <a16:creationId xmlns:a16="http://schemas.microsoft.com/office/drawing/2014/main" id="{1F82FA20-9047-4966-A46C-9552AE4682D9}"/>
              </a:ext>
            </a:extLst>
          </p:cNvPr>
          <p:cNvGrpSpPr/>
          <p:nvPr/>
        </p:nvGrpSpPr>
        <p:grpSpPr>
          <a:xfrm>
            <a:off x="1216010" y="1661861"/>
            <a:ext cx="9741303" cy="4708981"/>
            <a:chOff x="1422486" y="1652029"/>
            <a:chExt cx="9741303" cy="4708981"/>
          </a:xfrm>
        </p:grpSpPr>
        <p:sp>
          <p:nvSpPr>
            <p:cNvPr id="7" name="TextBox 6">
              <a:extLst>
                <a:ext uri="{FF2B5EF4-FFF2-40B4-BE49-F238E27FC236}">
                  <a16:creationId xmlns:a16="http://schemas.microsoft.com/office/drawing/2014/main" id="{82E9DC88-AC28-4455-AC0E-C4A489DBAA24}"/>
                </a:ext>
              </a:extLst>
            </p:cNvPr>
            <p:cNvSpPr txBox="1"/>
            <p:nvPr/>
          </p:nvSpPr>
          <p:spPr>
            <a:xfrm>
              <a:off x="1422486" y="1652029"/>
              <a:ext cx="9741303" cy="4708981"/>
            </a:xfrm>
            <a:prstGeom prst="rect">
              <a:avLst/>
            </a:prstGeom>
            <a:noFill/>
            <a:ln w="19050">
              <a:solidFill>
                <a:schemeClr val="accent1"/>
              </a:solidFill>
            </a:ln>
          </p:spPr>
          <p:txBody>
            <a:bodyPr wrap="square">
              <a:spAutoFit/>
            </a:bodyPr>
            <a:lstStyle/>
            <a:p>
              <a:r xmlns:a="http://schemas.openxmlformats.org/drawingml/2006/main">
                <a:rPr lang="vi" sz="2000">
                  <a:solidFill>
                    <a:srgbClr val="0000FF"/>
                  </a:solidFill>
                  <a:latin typeface="Consolas" panose="020B0609020204030204" pitchFamily="49" charset="0"/>
                </a:rPr>
                <a:t>&lt; </a:t>
              </a:r>
              <a:r xmlns:a="http://schemas.openxmlformats.org/drawingml/2006/main">
                <a:rPr lang="vi" sz="2000">
                  <a:solidFill>
                    <a:srgbClr val="A31515"/>
                  </a:solidFill>
                  <a:latin typeface="Consolas" panose="020B0609020204030204" pitchFamily="49" charset="0"/>
                </a:rPr>
                <a:t>Dự án</a:t>
              </a:r>
              <a:r xmlns:a="http://schemas.openxmlformats.org/drawingml/2006/main">
                <a:rPr lang="vi" sz="2000">
                  <a:solidFill>
                    <a:srgbClr val="0000FF"/>
                  </a:solidFill>
                  <a:latin typeface="Consolas" panose="020B0609020204030204" pitchFamily="49" charset="0"/>
                </a:rPr>
                <a:t> </a:t>
              </a:r>
              <a:r xmlns:a="http://schemas.openxmlformats.org/drawingml/2006/main">
                <a:rPr lang="vi" sz="2000">
                  <a:solidFill>
                    <a:srgbClr val="FF0000"/>
                  </a:solidFill>
                  <a:latin typeface="Consolas" panose="020B0609020204030204" pitchFamily="49" charset="0"/>
                </a:rPr>
                <a:t>Sdk </a:t>
              </a:r>
              <a:r xmlns:a="http://schemas.openxmlformats.org/drawingml/2006/main">
                <a:rPr lang="vi" sz="2000">
                  <a:solidFill>
                    <a:srgbClr val="0000FF"/>
                  </a:solidFill>
                  <a:latin typeface="Consolas" panose="020B0609020204030204" pitchFamily="49" charset="0"/>
                </a:rPr>
                <a:t>= </a:t>
              </a:r>
              <a:r xmlns:a="http://schemas.openxmlformats.org/drawingml/2006/main">
                <a:rPr lang="vi" sz="2000">
                  <a:solidFill>
                    <a:srgbClr val="000000"/>
                  </a:solidFill>
                  <a:latin typeface="Consolas" panose="020B0609020204030204" pitchFamily="49" charset="0"/>
                </a:rPr>
                <a:t>" </a:t>
              </a:r>
              <a:r xmlns:a="http://schemas.openxmlformats.org/drawingml/2006/main">
                <a:rPr lang="vi" sz="2000">
                  <a:solidFill>
                    <a:srgbClr val="0000FF"/>
                  </a:solidFill>
                  <a:latin typeface="Consolas" panose="020B0609020204030204" pitchFamily="49" charset="0"/>
                </a:rPr>
                <a:t>Microsoft.NET.Sdk </a:t>
              </a:r>
              <a:r xmlns:a="http://schemas.openxmlformats.org/drawingml/2006/main">
                <a:rPr lang="vi" sz="2000">
                  <a:solidFill>
                    <a:srgbClr val="000000"/>
                  </a:solidFill>
                  <a:latin typeface="Consolas" panose="020B0609020204030204" pitchFamily="49" charset="0"/>
                </a:rPr>
                <a:t>" </a:t>
              </a:r>
              <a:r xmlns:a="http://schemas.openxmlformats.org/drawingml/2006/main">
                <a:rPr lang="vi" sz="2000">
                  <a:solidFill>
                    <a:srgbClr val="0000FF"/>
                  </a:solidFill>
                  <a:latin typeface="Consolas" panose="020B0609020204030204" pitchFamily="49" charset="0"/>
                </a:rPr>
                <a:t>&gt;</a:t>
              </a:r>
              <a:endParaRPr xmlns:a="http://schemas.openxmlformats.org/drawingml/2006/main"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xmlns:a="http://schemas.openxmlformats.org/drawingml/2006/main">
                <a:rPr lang="vi" sz="2000">
                  <a:solidFill>
                    <a:srgbClr val="0000FF"/>
                  </a:solidFill>
                  <a:latin typeface="Consolas" panose="020B0609020204030204" pitchFamily="49" charset="0"/>
                </a:rPr>
                <a:t>&lt; </a:t>
              </a:r>
              <a:r xmlns:a="http://schemas.openxmlformats.org/drawingml/2006/main">
                <a:rPr lang="vi" sz="2000">
                  <a:solidFill>
                    <a:srgbClr val="A31515"/>
                  </a:solidFill>
                  <a:latin typeface="Consolas" panose="020B0609020204030204" pitchFamily="49" charset="0"/>
                </a:rPr>
                <a:t>Nhóm thuộc tính </a:t>
              </a:r>
              <a:r xmlns:a="http://schemas.openxmlformats.org/drawingml/2006/main">
                <a:rPr lang="vi" sz="2000">
                  <a:solidFill>
                    <a:srgbClr val="0000FF"/>
                  </a:solidFill>
                  <a:latin typeface="Consolas" panose="020B0609020204030204" pitchFamily="49" charset="0"/>
                </a:rPr>
                <a:t>&gt;</a:t>
              </a:r>
              <a:endParaRPr xmlns:a="http://schemas.openxmlformats.org/drawingml/2006/main" lang="en-US" sz="2000">
                <a:solidFill>
                  <a:srgbClr val="000000"/>
                </a:solidFill>
                <a:latin typeface="Consolas" panose="020B0609020204030204" pitchFamily="49" charset="0"/>
              </a:endParaRPr>
            </a:p>
            <a:p>
              <a:r xmlns:a="http://schemas.openxmlformats.org/drawingml/2006/main">
                <a:rPr lang="vi" sz="2000">
                  <a:solidFill>
                    <a:srgbClr val="0000FF"/>
                  </a:solidFill>
                  <a:latin typeface="Consolas" panose="020B0609020204030204" pitchFamily="49" charset="0"/>
                </a:rPr>
                <a:t>&lt; </a:t>
              </a:r>
              <a:r xmlns:a="http://schemas.openxmlformats.org/drawingml/2006/main">
                <a:rPr lang="vi" sz="2000">
                  <a:solidFill>
                    <a:srgbClr val="A31515"/>
                  </a:solidFill>
                  <a:latin typeface="Consolas" panose="020B0609020204030204" pitchFamily="49" charset="0"/>
                </a:rPr>
                <a:t>Loại đầu ra </a:t>
              </a:r>
              <a:r xmlns:a="http://schemas.openxmlformats.org/drawingml/2006/main">
                <a:rPr lang="vi" sz="2000">
                  <a:solidFill>
                    <a:srgbClr val="0000FF"/>
                  </a:solidFill>
                  <a:latin typeface="Consolas" panose="020B0609020204030204" pitchFamily="49" charset="0"/>
                </a:rPr>
                <a:t>&gt; </a:t>
              </a:r>
              <a:r xmlns:a="http://schemas.openxmlformats.org/drawingml/2006/main">
                <a:rPr lang="vi" sz="2000">
                  <a:solidFill>
                    <a:srgbClr val="000000"/>
                  </a:solidFill>
                  <a:latin typeface="Consolas" panose="020B0609020204030204" pitchFamily="49" charset="0"/>
                </a:rPr>
                <a:t>WinExe </a:t>
              </a:r>
              <a:r xmlns:a="http://schemas.openxmlformats.org/drawingml/2006/main">
                <a:rPr lang="vi" sz="2000">
                  <a:solidFill>
                    <a:srgbClr val="0000FF"/>
                  </a:solidFill>
                  <a:latin typeface="Consolas" panose="020B0609020204030204" pitchFamily="49" charset="0"/>
                </a:rPr>
                <a:t>&lt;/ </a:t>
              </a:r>
              <a:r xmlns:a="http://schemas.openxmlformats.org/drawingml/2006/main">
                <a:rPr lang="vi" sz="2000">
                  <a:solidFill>
                    <a:srgbClr val="A31515"/>
                  </a:solidFill>
                  <a:latin typeface="Consolas" panose="020B0609020204030204" pitchFamily="49" charset="0"/>
                </a:rPr>
                <a:t>Loại đầu ra </a:t>
              </a:r>
              <a:r xmlns:a="http://schemas.openxmlformats.org/drawingml/2006/main">
                <a:rPr lang="vi" sz="2000">
                  <a:solidFill>
                    <a:srgbClr val="0000FF"/>
                  </a:solidFill>
                  <a:latin typeface="Consolas" panose="020B0609020204030204" pitchFamily="49" charset="0"/>
                </a:rPr>
                <a:t>&gt;</a:t>
              </a:r>
              <a:endParaRPr xmlns:a="http://schemas.openxmlformats.org/drawingml/2006/main" lang="en-US" sz="2000">
                <a:solidFill>
                  <a:srgbClr val="000000"/>
                </a:solidFill>
                <a:latin typeface="Consolas" panose="020B0609020204030204" pitchFamily="49" charset="0"/>
              </a:endParaRPr>
            </a:p>
            <a:p>
              <a:r xmlns:a="http://schemas.openxmlformats.org/drawingml/2006/main">
                <a:rPr lang="vi" sz="2000">
                  <a:solidFill>
                    <a:srgbClr val="0000FF"/>
                  </a:solidFill>
                  <a:latin typeface="Consolas" panose="020B0609020204030204" pitchFamily="49" charset="0"/>
                </a:rPr>
                <a:t>&lt; </a:t>
              </a:r>
              <a:r xmlns:a="http://schemas.openxmlformats.org/drawingml/2006/main">
                <a:rPr lang="vi" sz="2000">
                  <a:solidFill>
                    <a:srgbClr val="A31515"/>
                  </a:solidFill>
                  <a:latin typeface="Consolas" panose="020B0609020204030204" pitchFamily="49" charset="0"/>
                </a:rPr>
                <a:t>TargetFramework </a:t>
              </a:r>
              <a:r xmlns:a="http://schemas.openxmlformats.org/drawingml/2006/main">
                <a:rPr lang="vi" sz="2000">
                  <a:solidFill>
                    <a:srgbClr val="0000FF"/>
                  </a:solidFill>
                  <a:latin typeface="Consolas" panose="020B0609020204030204" pitchFamily="49" charset="0"/>
                </a:rPr>
                <a:t>&gt; </a:t>
              </a:r>
              <a:r xmlns:a="http://schemas.openxmlformats.org/drawingml/2006/main">
                <a:rPr lang="vi" sz="2000">
                  <a:solidFill>
                    <a:srgbClr val="000000"/>
                  </a:solidFill>
                  <a:latin typeface="Consolas" panose="020B0609020204030204" pitchFamily="49" charset="0"/>
                </a:rPr>
                <a:t>net5.0-windows </a:t>
              </a:r>
              <a:r xmlns:a="http://schemas.openxmlformats.org/drawingml/2006/main">
                <a:rPr lang="vi" sz="2000">
                  <a:solidFill>
                    <a:srgbClr val="0000FF"/>
                  </a:solidFill>
                  <a:latin typeface="Consolas" panose="020B0609020204030204" pitchFamily="49" charset="0"/>
                </a:rPr>
                <a:t>&lt;/ </a:t>
              </a:r>
              <a:r xmlns:a="http://schemas.openxmlformats.org/drawingml/2006/main">
                <a:rPr lang="vi" sz="2000">
                  <a:solidFill>
                    <a:srgbClr val="A31515"/>
                  </a:solidFill>
                  <a:latin typeface="Consolas" panose="020B0609020204030204" pitchFamily="49" charset="0"/>
                </a:rPr>
                <a:t>TargetFramework </a:t>
              </a:r>
              <a:r xmlns:a="http://schemas.openxmlformats.org/drawingml/2006/main">
                <a:rPr lang="vi" sz="2000">
                  <a:solidFill>
                    <a:srgbClr val="0000FF"/>
                  </a:solidFill>
                  <a:latin typeface="Consolas" panose="020B0609020204030204" pitchFamily="49" charset="0"/>
                </a:rPr>
                <a:t>&gt;</a:t>
              </a:r>
              <a:endParaRPr xmlns:a="http://schemas.openxmlformats.org/drawingml/2006/main" lang="en-US" sz="2000">
                <a:solidFill>
                  <a:srgbClr val="000000"/>
                </a:solidFill>
                <a:latin typeface="Consolas" panose="020B0609020204030204" pitchFamily="49" charset="0"/>
              </a:endParaRPr>
            </a:p>
            <a:p>
              <a:r xmlns:a="http://schemas.openxmlformats.org/drawingml/2006/main">
                <a:rPr lang="vi" sz="2000">
                  <a:solidFill>
                    <a:srgbClr val="0000FF"/>
                  </a:solidFill>
                  <a:latin typeface="Consolas" panose="020B0609020204030204" pitchFamily="49" charset="0"/>
                </a:rPr>
                <a:t>&lt; </a:t>
              </a:r>
              <a:r xmlns:a="http://schemas.openxmlformats.org/drawingml/2006/main">
                <a:rPr lang="vi" sz="2000">
                  <a:solidFill>
                    <a:srgbClr val="A31515"/>
                  </a:solidFill>
                  <a:latin typeface="Consolas" panose="020B0609020204030204" pitchFamily="49" charset="0"/>
                </a:rPr>
                <a:t>UseWPF </a:t>
              </a:r>
              <a:r xmlns:a="http://schemas.openxmlformats.org/drawingml/2006/main">
                <a:rPr lang="vi" sz="2000">
                  <a:solidFill>
                    <a:srgbClr val="0000FF"/>
                  </a:solidFill>
                  <a:latin typeface="Consolas" panose="020B0609020204030204" pitchFamily="49" charset="0"/>
                </a:rPr>
                <a:t>&gt; </a:t>
              </a:r>
              <a:r xmlns:a="http://schemas.openxmlformats.org/drawingml/2006/main">
                <a:rPr lang="vi" sz="2000">
                  <a:solidFill>
                    <a:srgbClr val="000000"/>
                  </a:solidFill>
                  <a:latin typeface="Consolas" panose="020B0609020204030204" pitchFamily="49" charset="0"/>
                </a:rPr>
                <a:t>đúng </a:t>
              </a:r>
              <a:r xmlns:a="http://schemas.openxmlformats.org/drawingml/2006/main">
                <a:rPr lang="vi" sz="2000">
                  <a:solidFill>
                    <a:srgbClr val="0000FF"/>
                  </a:solidFill>
                  <a:latin typeface="Consolas" panose="020B0609020204030204" pitchFamily="49" charset="0"/>
                </a:rPr>
                <a:t>&lt;/ </a:t>
              </a:r>
              <a:r xmlns:a="http://schemas.openxmlformats.org/drawingml/2006/main">
                <a:rPr lang="vi" sz="2000">
                  <a:solidFill>
                    <a:srgbClr val="A31515"/>
                  </a:solidFill>
                  <a:latin typeface="Consolas" panose="020B0609020204030204" pitchFamily="49" charset="0"/>
                </a:rPr>
                <a:t>UseWPF </a:t>
              </a:r>
              <a:r xmlns:a="http://schemas.openxmlformats.org/drawingml/2006/main">
                <a:rPr lang="vi" sz="2000">
                  <a:solidFill>
                    <a:srgbClr val="0000FF"/>
                  </a:solidFill>
                  <a:latin typeface="Consolas" panose="020B0609020204030204" pitchFamily="49" charset="0"/>
                </a:rPr>
                <a:t>&gt;</a:t>
              </a:r>
              <a:endParaRPr xmlns:a="http://schemas.openxmlformats.org/drawingml/2006/main" lang="en-US" sz="2000">
                <a:solidFill>
                  <a:srgbClr val="000000"/>
                </a:solidFill>
                <a:latin typeface="Consolas" panose="020B0609020204030204" pitchFamily="49" charset="0"/>
              </a:endParaRPr>
            </a:p>
            <a:p>
              <a:r xmlns:a="http://schemas.openxmlformats.org/drawingml/2006/main">
                <a:rPr lang="vi" sz="2000">
                  <a:solidFill>
                    <a:srgbClr val="0000FF"/>
                  </a:solidFill>
                  <a:latin typeface="Consolas" panose="020B0609020204030204" pitchFamily="49" charset="0"/>
                </a:rPr>
                <a:t>&lt;/ </a:t>
              </a:r>
              <a:r xmlns:a="http://schemas.openxmlformats.org/drawingml/2006/main">
                <a:rPr lang="vi" sz="2000">
                  <a:solidFill>
                    <a:srgbClr val="A31515"/>
                  </a:solidFill>
                  <a:latin typeface="Consolas" panose="020B0609020204030204" pitchFamily="49" charset="0"/>
                </a:rPr>
                <a:t>Nhóm thuộc tính </a:t>
              </a:r>
              <a:r xmlns:a="http://schemas.openxmlformats.org/drawingml/2006/main">
                <a:rPr lang="vi" sz="2000">
                  <a:solidFill>
                    <a:srgbClr val="0000FF"/>
                  </a:solidFill>
                  <a:latin typeface="Consolas" panose="020B0609020204030204" pitchFamily="49" charset="0"/>
                </a:rPr>
                <a:t>&gt;</a:t>
              </a:r>
              <a:endParaRPr xmlns:a="http://schemas.openxmlformats.org/drawingml/2006/main"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xmlns:a="http://schemas.openxmlformats.org/drawingml/2006/main">
                <a:rPr lang="vi" sz="2000">
                  <a:solidFill>
                    <a:srgbClr val="0000FF"/>
                  </a:solidFill>
                  <a:latin typeface="Consolas" panose="020B0609020204030204" pitchFamily="49" charset="0"/>
                </a:rPr>
                <a:t>&lt; </a:t>
              </a:r>
              <a:r xmlns:a="http://schemas.openxmlformats.org/drawingml/2006/main">
                <a:rPr lang="vi" sz="2000">
                  <a:solidFill>
                    <a:srgbClr val="A31515"/>
                  </a:solidFill>
                  <a:latin typeface="Consolas" panose="020B0609020204030204" pitchFamily="49" charset="0"/>
                </a:rPr>
                <a:t>Nhóm vật phẩm </a:t>
              </a:r>
              <a:r xmlns:a="http://schemas.openxmlformats.org/drawingml/2006/main">
                <a:rPr lang="vi" sz="2000">
                  <a:solidFill>
                    <a:srgbClr val="0000FF"/>
                  </a:solidFill>
                  <a:latin typeface="Consolas" panose="020B0609020204030204" pitchFamily="49" charset="0"/>
                </a:rPr>
                <a:t>&gt;</a:t>
              </a:r>
              <a:endParaRPr xmlns:a="http://schemas.openxmlformats.org/drawingml/2006/main" lang="en-US" sz="2000">
                <a:solidFill>
                  <a:srgbClr val="000000"/>
                </a:solidFill>
                <a:latin typeface="Consolas" panose="020B0609020204030204" pitchFamily="49" charset="0"/>
              </a:endParaRPr>
            </a:p>
            <a:p>
              <a:r xmlns:a="http://schemas.openxmlformats.org/drawingml/2006/main">
                <a:rPr lang="vi" sz="2000">
                  <a:solidFill>
                    <a:srgbClr val="0000FF"/>
                  </a:solidFill>
                  <a:latin typeface="Consolas" panose="020B0609020204030204" pitchFamily="49" charset="0"/>
                </a:rPr>
                <a:t>&lt; </a:t>
              </a:r>
              <a:r xmlns:a="http://schemas.openxmlformats.org/drawingml/2006/main">
                <a:rPr lang="vi" sz="2000">
                  <a:solidFill>
                    <a:srgbClr val="A31515"/>
                  </a:solidFill>
                  <a:latin typeface="Consolas" panose="020B0609020204030204" pitchFamily="49" charset="0"/>
                </a:rPr>
                <a:t>Nội dung</a:t>
              </a:r>
              <a:r xmlns:a="http://schemas.openxmlformats.org/drawingml/2006/main">
                <a:rPr lang="vi" sz="2000">
                  <a:solidFill>
                    <a:srgbClr val="0000FF"/>
                  </a:solidFill>
                  <a:latin typeface="Consolas" panose="020B0609020204030204" pitchFamily="49" charset="0"/>
                </a:rPr>
                <a:t> </a:t>
              </a:r>
              <a:r xmlns:a="http://schemas.openxmlformats.org/drawingml/2006/main">
                <a:rPr lang="vi" sz="2000">
                  <a:solidFill>
                    <a:srgbClr val="FF0000"/>
                  </a:solidFill>
                  <a:latin typeface="Consolas" panose="020B0609020204030204" pitchFamily="49" charset="0"/>
                </a:rPr>
                <a:t>Bao gồm </a:t>
              </a:r>
              <a:r xmlns:a="http://schemas.openxmlformats.org/drawingml/2006/main">
                <a:rPr lang="vi" sz="2000">
                  <a:solidFill>
                    <a:srgbClr val="0000FF"/>
                  </a:solidFill>
                  <a:latin typeface="Consolas" panose="020B0609020204030204" pitchFamily="49" charset="0"/>
                </a:rPr>
                <a:t>= </a:t>
              </a:r>
              <a:r xmlns:a="http://schemas.openxmlformats.org/drawingml/2006/main">
                <a:rPr lang="vi" sz="2000">
                  <a:solidFill>
                    <a:srgbClr val="000000"/>
                  </a:solidFill>
                  <a:latin typeface="Consolas" panose="020B0609020204030204" pitchFamily="49" charset="0"/>
                </a:rPr>
                <a:t>" </a:t>
              </a:r>
              <a:r xmlns:a="http://schemas.openxmlformats.org/drawingml/2006/main">
                <a:rPr lang="vi" sz="2000">
                  <a:solidFill>
                    <a:srgbClr val="0000FF"/>
                  </a:solidFill>
                  <a:latin typeface="Consolas" panose="020B0609020204030204" pitchFamily="49" charset="0"/>
                </a:rPr>
                <a:t>Contacts.xml </a:t>
              </a:r>
              <a:r xmlns:a="http://schemas.openxmlformats.org/drawingml/2006/main">
                <a:rPr lang="vi" sz="2000">
                  <a:solidFill>
                    <a:srgbClr val="000000"/>
                  </a:solidFill>
                  <a:latin typeface="Consolas" panose="020B0609020204030204" pitchFamily="49" charset="0"/>
                </a:rPr>
                <a:t>" </a:t>
              </a:r>
              <a:r xmlns:a="http://schemas.openxmlformats.org/drawingml/2006/main">
                <a:rPr lang="vi" sz="2000">
                  <a:solidFill>
                    <a:srgbClr val="0000FF"/>
                  </a:solidFill>
                  <a:latin typeface="Consolas" panose="020B0609020204030204" pitchFamily="49" charset="0"/>
                </a:rPr>
                <a:t>&gt; &lt; </a:t>
              </a:r>
              <a:r xmlns:a="http://schemas.openxmlformats.org/drawingml/2006/main">
                <a:rPr lang="vi" sz="2000">
                  <a:solidFill>
                    <a:srgbClr val="A31515"/>
                  </a:solidFill>
                  <a:latin typeface="Consolas" panose="020B0609020204030204" pitchFamily="49" charset="0"/>
                </a:rPr>
                <a:t>CopyToOutputDirectory </a:t>
              </a:r>
              <a:r xmlns:a="http://schemas.openxmlformats.org/drawingml/2006/main">
                <a:rPr lang="vi" sz="2000">
                  <a:solidFill>
                    <a:srgbClr val="0000FF"/>
                  </a:solidFill>
                  <a:latin typeface="Consolas" panose="020B0609020204030204" pitchFamily="49" charset="0"/>
                </a:rPr>
                <a:t>&gt; </a:t>
              </a:r>
              <a:r xmlns:a="http://schemas.openxmlformats.org/drawingml/2006/main">
                <a:rPr lang="vi" sz="2000">
                  <a:solidFill>
                    <a:srgbClr val="000000"/>
                  </a:solidFill>
                  <a:latin typeface="Consolas" panose="020B0609020204030204" pitchFamily="49" charset="0"/>
                </a:rPr>
                <a:t>Bảo tồn mới nhất </a:t>
              </a:r>
              <a:r xmlns:a="http://schemas.openxmlformats.org/drawingml/2006/main">
                <a:rPr lang="vi" sz="2000">
                  <a:solidFill>
                    <a:srgbClr val="0000FF"/>
                  </a:solidFill>
                  <a:latin typeface="Consolas" panose="020B0609020204030204" pitchFamily="49" charset="0"/>
                </a:rPr>
                <a:t>&lt;/ </a:t>
              </a:r>
              <a:r xmlns:a="http://schemas.openxmlformats.org/drawingml/2006/main">
                <a:rPr lang="vi" sz="2000">
                  <a:solidFill>
                    <a:srgbClr val="A31515"/>
                  </a:solidFill>
                  <a:latin typeface="Consolas" panose="020B0609020204030204" pitchFamily="49" charset="0"/>
                </a:rPr>
                <a:t>CopyToOutputDirectory </a:t>
              </a:r>
              <a:r xmlns:a="http://schemas.openxmlformats.org/drawingml/2006/main">
                <a:rPr lang="vi" sz="2000">
                  <a:solidFill>
                    <a:srgbClr val="0000FF"/>
                  </a:solidFill>
                  <a:latin typeface="Consolas" panose="020B0609020204030204" pitchFamily="49" charset="0"/>
                </a:rPr>
                <a:t>&gt;</a:t>
              </a:r>
              <a:endParaRPr xmlns:a="http://schemas.openxmlformats.org/drawingml/2006/main" lang="en-US" sz="2000">
                <a:solidFill>
                  <a:srgbClr val="000000"/>
                </a:solidFill>
                <a:latin typeface="Consolas" panose="020B0609020204030204" pitchFamily="49" charset="0"/>
              </a:endParaRPr>
            </a:p>
            <a:p>
              <a:pPr xmlns:a="http://schemas.openxmlformats.org/drawingml/2006/main" lvl="1"/>
              <a:r xmlns:a="http://schemas.openxmlformats.org/drawingml/2006/main">
                <a:rPr lang="vi" sz="2000">
                  <a:solidFill>
                    <a:srgbClr val="0000FF"/>
                  </a:solidFill>
                  <a:latin typeface="Consolas" panose="020B0609020204030204" pitchFamily="49" charset="0"/>
                </a:rPr>
                <a:t>&lt;/ </a:t>
              </a:r>
              <a:r xmlns:a="http://schemas.openxmlformats.org/drawingml/2006/main">
                <a:rPr lang="vi" sz="2000">
                  <a:solidFill>
                    <a:srgbClr val="A31515"/>
                  </a:solidFill>
                  <a:latin typeface="Consolas" panose="020B0609020204030204" pitchFamily="49" charset="0"/>
                </a:rPr>
                <a:t>Nội dung </a:t>
              </a:r>
              <a:r xmlns:a="http://schemas.openxmlformats.org/drawingml/2006/main">
                <a:rPr lang="vi" sz="2000">
                  <a:solidFill>
                    <a:srgbClr val="0000FF"/>
                  </a:solidFill>
                  <a:latin typeface="Consolas" panose="020B0609020204030204" pitchFamily="49" charset="0"/>
                </a:rPr>
                <a:t>&gt;</a:t>
              </a:r>
              <a:endParaRPr xmlns:a="http://schemas.openxmlformats.org/drawingml/2006/main" lang="en-US" sz="2000">
                <a:solidFill>
                  <a:srgbClr val="000000"/>
                </a:solidFill>
                <a:latin typeface="Consolas" panose="020B0609020204030204" pitchFamily="49" charset="0"/>
              </a:endParaRPr>
            </a:p>
            <a:p>
              <a:r xmlns:a="http://schemas.openxmlformats.org/drawingml/2006/main">
                <a:rPr lang="vi" sz="2000">
                  <a:solidFill>
                    <a:srgbClr val="0000FF"/>
                  </a:solidFill>
                  <a:latin typeface="Consolas" panose="020B0609020204030204" pitchFamily="49" charset="0"/>
                </a:rPr>
                <a:t>&lt;/ </a:t>
              </a:r>
              <a:r xmlns:a="http://schemas.openxmlformats.org/drawingml/2006/main">
                <a:rPr lang="vi" sz="2000">
                  <a:solidFill>
                    <a:srgbClr val="A31515"/>
                  </a:solidFill>
                  <a:latin typeface="Consolas" panose="020B0609020204030204" pitchFamily="49" charset="0"/>
                </a:rPr>
                <a:t>Nhóm mục </a:t>
              </a:r>
              <a:r xmlns:a="http://schemas.openxmlformats.org/drawingml/2006/main">
                <a:rPr lang="vi" sz="2000">
                  <a:solidFill>
                    <a:srgbClr val="0000FF"/>
                  </a:solidFill>
                  <a:latin typeface="Consolas" panose="020B0609020204030204" pitchFamily="49" charset="0"/>
                </a:rPr>
                <a:t>&gt;</a:t>
              </a:r>
              <a:endParaRPr xmlns:a="http://schemas.openxmlformats.org/drawingml/2006/main"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xmlns:a="http://schemas.openxmlformats.org/drawingml/2006/main">
                <a:rPr lang="vi" sz="2000">
                  <a:solidFill>
                    <a:srgbClr val="0000FF"/>
                  </a:solidFill>
                  <a:latin typeface="Consolas" panose="020B0609020204030204" pitchFamily="49" charset="0"/>
                </a:rPr>
                <a:t>&lt;/ </a:t>
              </a:r>
              <a:r xmlns:a="http://schemas.openxmlformats.org/drawingml/2006/main">
                <a:rPr lang="vi" sz="2000">
                  <a:solidFill>
                    <a:srgbClr val="A31515"/>
                  </a:solidFill>
                  <a:latin typeface="Consolas" panose="020B0609020204030204" pitchFamily="49" charset="0"/>
                </a:rPr>
                <a:t>Dự án </a:t>
              </a:r>
              <a:r xmlns:a="http://schemas.openxmlformats.org/drawingml/2006/main">
                <a:rPr lang="vi" sz="2000">
                  <a:solidFill>
                    <a:srgbClr val="0000FF"/>
                  </a:solidFill>
                  <a:latin typeface="Consolas" panose="020B0609020204030204" pitchFamily="49" charset="0"/>
                </a:rPr>
                <a:t>&gt;</a:t>
              </a:r>
              <a:endParaRPr xmlns:a="http://schemas.openxmlformats.org/drawingml/2006/main" lang="en-US" sz="20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592A2B64-BED7-47E7-9DFF-5877B87B479F}"/>
                </a:ext>
              </a:extLst>
            </p:cNvPr>
            <p:cNvSpPr/>
            <p:nvPr/>
          </p:nvSpPr>
          <p:spPr>
            <a:xfrm>
              <a:off x="1669559" y="4166070"/>
              <a:ext cx="9352402" cy="1495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4123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8" name="TextBox 7">
            <a:extLst>
              <a:ext uri="{FF2B5EF4-FFF2-40B4-BE49-F238E27FC236}">
                <a16:creationId xmlns:a16="http://schemas.microsoft.com/office/drawing/2014/main" id="{064E49D6-8DEC-4C99-9B89-C1BFECFDA4A2}"/>
              </a:ext>
            </a:extLst>
          </p:cNvPr>
          <p:cNvSpPr txBox="1"/>
          <p:nvPr/>
        </p:nvSpPr>
        <p:spPr>
          <a:xfrm>
            <a:off x="188710" y="614671"/>
            <a:ext cx="7254310" cy="446276"/>
          </a:xfrm>
          <a:prstGeom prst="rect">
            <a:avLst/>
          </a:prstGeom>
          <a:noFill/>
        </p:spPr>
        <p:txBody>
          <a:bodyPr wrap="square">
            <a:spAutoFit/>
          </a:bodyPr>
          <a:lstStyle/>
          <a:p>
            <a:pPr xmlns:a="http://schemas.openxmlformats.org/drawingml/2006/main" algn="just">
              <a:buClr>
                <a:srgbClr val="973735"/>
              </a:buClr>
              <a:buSzPct val="50000"/>
              <a:tabLst>
                <a:tab pos="461963" algn="l"/>
              </a:tabLst>
              <a:defRPr/>
            </a:pPr>
            <a:r xmlns:a="http://schemas.openxmlformats.org/drawingml/2006/main">
              <a:rPr lang="vi" sz="2300">
                <a:solidFill>
                  <a:srgbClr val="111111"/>
                </a:solidFill>
                <a:latin typeface="+mj-lt"/>
              </a:rPr>
              <a:t>4.Viết code </a:t>
            </a:r>
            <a:r xmlns:a="http://schemas.openxmlformats.org/drawingml/2006/main">
              <a:rPr lang="vi" sz="2300" b="1">
                <a:solidFill>
                  <a:srgbClr val="111111"/>
                </a:solidFill>
                <a:latin typeface="+mj-lt"/>
              </a:rPr>
              <a:t>MainWindow.xaml </a:t>
            </a:r>
            <a:r xmlns:a="http://schemas.openxmlformats.org/drawingml/2006/main">
              <a:rPr lang="vi" sz="2300">
                <a:solidFill>
                  <a:srgbClr val="111111"/>
                </a:solidFill>
                <a:latin typeface="+mj-lt"/>
              </a:rPr>
              <a:t>như sau:</a:t>
            </a:r>
            <a:endParaRPr xmlns:a="http://schemas.openxmlformats.org/drawingml/2006/main" lang="en-US" sz="2300" b="1">
              <a:solidFill>
                <a:srgbClr val="111111"/>
              </a:solidFill>
              <a:latin typeface="+mj-lt"/>
            </a:endParaRPr>
          </a:p>
        </p:txBody>
      </p:sp>
      <p:grpSp>
        <p:nvGrpSpPr>
          <p:cNvPr id="5" name="Group 4">
            <a:extLst>
              <a:ext uri="{FF2B5EF4-FFF2-40B4-BE49-F238E27FC236}">
                <a16:creationId xmlns:a16="http://schemas.microsoft.com/office/drawing/2014/main" id="{8FE66C38-B882-41FC-8222-4D3D9588E076}"/>
              </a:ext>
            </a:extLst>
          </p:cNvPr>
          <p:cNvGrpSpPr/>
          <p:nvPr/>
        </p:nvGrpSpPr>
        <p:grpSpPr>
          <a:xfrm>
            <a:off x="867696" y="1060947"/>
            <a:ext cx="10459627" cy="5401479"/>
            <a:chOff x="267364" y="1060947"/>
            <a:chExt cx="10459627" cy="5401479"/>
          </a:xfrm>
        </p:grpSpPr>
        <p:sp>
          <p:nvSpPr>
            <p:cNvPr id="9" name="TextBox 8">
              <a:extLst>
                <a:ext uri="{FF2B5EF4-FFF2-40B4-BE49-F238E27FC236}">
                  <a16:creationId xmlns:a16="http://schemas.microsoft.com/office/drawing/2014/main" id="{0DA98458-A80B-415C-9E6A-4636264C591D}"/>
                </a:ext>
              </a:extLst>
            </p:cNvPr>
            <p:cNvSpPr txBox="1"/>
            <p:nvPr/>
          </p:nvSpPr>
          <p:spPr>
            <a:xfrm>
              <a:off x="267364" y="1060947"/>
              <a:ext cx="10459627" cy="5401479"/>
            </a:xfrm>
            <a:prstGeom prst="rect">
              <a:avLst/>
            </a:prstGeom>
            <a:noFill/>
            <a:ln w="19050">
              <a:solidFill>
                <a:srgbClr val="0070C0"/>
              </a:solidFill>
            </a:ln>
          </p:spPr>
          <p:txBody>
            <a:bodyPr wrap="square">
              <a:spAutoFit/>
            </a:bodyPr>
            <a:lstStyle/>
            <a:p>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A31515"/>
                  </a:solidFill>
                  <a:latin typeface="Consolas" panose="020B0609020204030204" pitchFamily="49" charset="0"/>
                </a:rPr>
                <a:t>Cửa sổ </a:t>
              </a:r>
              <a:r xmlns:a="http://schemas.openxmlformats.org/drawingml/2006/main">
                <a:rPr lang="vi" sz="1500">
                  <a:solidFill>
                    <a:srgbClr val="FF0000"/>
                  </a:solidFill>
                  <a:latin typeface="Consolas" panose="020B0609020204030204" pitchFamily="49" charset="0"/>
                </a:rPr>
                <a:t>x </a:t>
              </a:r>
              <a:r xmlns:a="http://schemas.openxmlformats.org/drawingml/2006/main">
                <a:rPr lang="vi" sz="1500">
                  <a:solidFill>
                    <a:srgbClr val="0000FF"/>
                  </a:solidFill>
                  <a:latin typeface="Consolas" panose="020B0609020204030204" pitchFamily="49" charset="0"/>
                </a:rPr>
                <a:t>: </a:t>
              </a:r>
              <a:r xmlns:a="http://schemas.openxmlformats.org/drawingml/2006/main">
                <a:rPr lang="vi" sz="1500">
                  <a:solidFill>
                    <a:srgbClr val="FF0000"/>
                  </a:solidFill>
                  <a:latin typeface="Consolas" panose="020B0609020204030204" pitchFamily="49" charset="0"/>
                </a:rPr>
                <a:t>Lớp </a:t>
              </a:r>
              <a:r xmlns:a="http://schemas.openxmlformats.org/drawingml/2006/main">
                <a:rPr lang="vi" sz="1500">
                  <a:solidFill>
                    <a:srgbClr val="0000FF"/>
                  </a:solidFill>
                  <a:latin typeface="Consolas" panose="020B0609020204030204" pitchFamily="49" charset="0"/>
                </a:rPr>
                <a:t>="contactListApp.MainWindow"</a:t>
              </a:r>
            </a:p>
            <a:p>
              <a:r xmlns:a="http://schemas.openxmlformats.org/drawingml/2006/main">
                <a:rPr lang="vi" sz="1500">
                  <a:solidFill>
                    <a:srgbClr val="0000FF"/>
                  </a:solidFill>
                  <a:latin typeface="Consolas" panose="020B0609020204030204" pitchFamily="49" charset="0"/>
                </a:rPr>
                <a:t>//xmlns:……</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FF0000"/>
                  </a:solidFill>
                  <a:latin typeface="Consolas" panose="020B0609020204030204" pitchFamily="49" charset="0"/>
                </a:rPr>
                <a:t>Tiêu đề </a:t>
              </a:r>
              <a:r xmlns:a="http://schemas.openxmlformats.org/drawingml/2006/main">
                <a:rPr lang="vi" sz="1500">
                  <a:solidFill>
                    <a:srgbClr val="0000FF"/>
                  </a:solidFill>
                  <a:latin typeface="Consolas" panose="020B0609020204030204" pitchFamily="49" charset="0"/>
                </a:rPr>
                <a:t>="Danh sách liên hệ" </a:t>
              </a:r>
              <a:r xmlns:a="http://schemas.openxmlformats.org/drawingml/2006/main">
                <a:rPr lang="vi" sz="1500">
                  <a:solidFill>
                    <a:srgbClr val="FF0000"/>
                  </a:solidFill>
                  <a:latin typeface="Consolas" panose="020B0609020204030204" pitchFamily="49" charset="0"/>
                </a:rPr>
                <a:t>Chiều cao </a:t>
              </a:r>
              <a:r xmlns:a="http://schemas.openxmlformats.org/drawingml/2006/main">
                <a:rPr lang="vi" sz="1500">
                  <a:solidFill>
                    <a:srgbClr val="0000FF"/>
                  </a:solidFill>
                  <a:latin typeface="Consolas" panose="020B0609020204030204" pitchFamily="49" charset="0"/>
                </a:rPr>
                <a:t>="300" </a:t>
              </a:r>
              <a:r xmlns:a="http://schemas.openxmlformats.org/drawingml/2006/main">
                <a:rPr lang="vi" sz="1500">
                  <a:solidFill>
                    <a:srgbClr val="FF0000"/>
                  </a:solidFill>
                  <a:latin typeface="Consolas" panose="020B0609020204030204" pitchFamily="49" charset="0"/>
                </a:rPr>
                <a:t>SizeToContent </a:t>
              </a:r>
              <a:r xmlns:a="http://schemas.openxmlformats.org/drawingml/2006/main">
                <a:rPr lang="vi" sz="1500">
                  <a:solidFill>
                    <a:srgbClr val="0000FF"/>
                  </a:solidFill>
                  <a:latin typeface="Consolas" panose="020B0609020204030204" pitchFamily="49" charset="0"/>
                </a:rPr>
                <a:t>="Chiều rộng"</a:t>
              </a:r>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FF0000"/>
                  </a:solidFill>
                  <a:latin typeface="Consolas" panose="020B0609020204030204" pitchFamily="49" charset="0"/>
                </a:rPr>
                <a:t>WindowStartupLocation </a:t>
              </a:r>
              <a:r xmlns:a="http://schemas.openxmlformats.org/drawingml/2006/main">
                <a:rPr lang="vi" sz="1500">
                  <a:solidFill>
                    <a:srgbClr val="0000FF"/>
                  </a:solidFill>
                  <a:latin typeface="Consolas" panose="020B0609020204030204" pitchFamily="49" charset="0"/>
                </a:rPr>
                <a:t>="CenterScreen"&gt;</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A31515"/>
                  </a:solidFill>
                  <a:latin typeface="Consolas" panose="020B0609020204030204" pitchFamily="49" charset="0"/>
                </a:rPr>
                <a:t>Window.Resources </a:t>
              </a:r>
              <a:r xmlns:a="http://schemas.openxmlformats.org/drawingml/2006/main">
                <a:rPr lang="vi" sz="1500">
                  <a:solidFill>
                    <a:srgbClr val="0000FF"/>
                  </a:solidFill>
                  <a:latin typeface="Consolas" panose="020B0609020204030204" pitchFamily="49" charset="0"/>
                </a:rPr>
                <a:t>&gt;</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A31515"/>
                  </a:solidFill>
                  <a:latin typeface="Consolas" panose="020B0609020204030204" pitchFamily="49" charset="0"/>
                </a:rPr>
                <a:t>XmlDataProvider </a:t>
              </a:r>
              <a:r xmlns:a="http://schemas.openxmlformats.org/drawingml/2006/main">
                <a:rPr lang="vi" sz="1500">
                  <a:solidFill>
                    <a:srgbClr val="FF0000"/>
                  </a:solidFill>
                  <a:latin typeface="Consolas" panose="020B0609020204030204" pitchFamily="49" charset="0"/>
                </a:rPr>
                <a:t>Nguồn </a:t>
              </a:r>
              <a:r xmlns:a="http://schemas.openxmlformats.org/drawingml/2006/main">
                <a:rPr lang="vi" sz="1500">
                  <a:solidFill>
                    <a:srgbClr val="0000FF"/>
                  </a:solidFill>
                  <a:latin typeface="Consolas" panose="020B0609020204030204" pitchFamily="49" charset="0"/>
                </a:rPr>
                <a:t>="Danh sách liên hệ.xml" </a:t>
              </a:r>
              <a:r xmlns:a="http://schemas.openxmlformats.org/drawingml/2006/main">
                <a:rPr lang="vi" sz="1500">
                  <a:solidFill>
                    <a:srgbClr val="FF0000"/>
                  </a:solidFill>
                  <a:latin typeface="Consolas" panose="020B0609020204030204" pitchFamily="49" charset="0"/>
                </a:rPr>
                <a:t>XPath </a:t>
              </a:r>
              <a:r xmlns:a="http://schemas.openxmlformats.org/drawingml/2006/main">
                <a:rPr lang="vi" sz="1500">
                  <a:solidFill>
                    <a:srgbClr val="0000FF"/>
                  </a:solidFill>
                  <a:latin typeface="Consolas" panose="020B0609020204030204" pitchFamily="49" charset="0"/>
                </a:rPr>
                <a:t>="Danh sách liên hệ/Liên hệ" </a:t>
              </a:r>
              <a:r xmlns:a="http://schemas.openxmlformats.org/drawingml/2006/main">
                <a:rPr lang="vi" sz="1500">
                  <a:solidFill>
                    <a:srgbClr val="FF0000"/>
                  </a:solidFill>
                  <a:latin typeface="Consolas" panose="020B0609020204030204" pitchFamily="49" charset="0"/>
                </a:rPr>
                <a:t>x </a:t>
              </a:r>
              <a:r xmlns:a="http://schemas.openxmlformats.org/drawingml/2006/main">
                <a:rPr lang="vi" sz="1500">
                  <a:solidFill>
                    <a:srgbClr val="0000FF"/>
                  </a:solidFill>
                  <a:latin typeface="Consolas" panose="020B0609020204030204" pitchFamily="49" charset="0"/>
                </a:rPr>
                <a:t>: </a:t>
              </a:r>
              <a:r xmlns:a="http://schemas.openxmlformats.org/drawingml/2006/main">
                <a:rPr lang="vi" sz="1500">
                  <a:solidFill>
                    <a:srgbClr val="FF0000"/>
                  </a:solidFill>
                  <a:latin typeface="Consolas" panose="020B0609020204030204" pitchFamily="49" charset="0"/>
                </a:rPr>
                <a:t>Khóa </a:t>
              </a:r>
              <a:r xmlns:a="http://schemas.openxmlformats.org/drawingml/2006/main">
                <a:rPr lang="vi" sz="1500">
                  <a:solidFill>
                    <a:srgbClr val="0000FF"/>
                  </a:solidFill>
                  <a:latin typeface="Consolas" panose="020B0609020204030204" pitchFamily="49" charset="0"/>
                </a:rPr>
                <a:t>="Danh sách liên hệ"/&gt;</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A31515"/>
                  </a:solidFill>
                  <a:latin typeface="Consolas" panose="020B0609020204030204" pitchFamily="49" charset="0"/>
                </a:rPr>
                <a:t>Window.Resources </a:t>
              </a:r>
              <a:r xmlns:a="http://schemas.openxmlformats.org/drawingml/2006/main">
                <a:rPr lang="vi" sz="1500">
                  <a:solidFill>
                    <a:srgbClr val="0000FF"/>
                  </a:solidFill>
                  <a:latin typeface="Consolas" panose="020B0609020204030204" pitchFamily="49" charset="0"/>
                </a:rPr>
                <a:t>&gt;</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A31515"/>
                  </a:solidFill>
                  <a:latin typeface="Consolas" panose="020B0609020204030204" pitchFamily="49" charset="0"/>
                </a:rPr>
                <a:t>Lưới </a:t>
              </a:r>
              <a:r xmlns:a="http://schemas.openxmlformats.org/drawingml/2006/main">
                <a:rPr lang="vi" sz="1500">
                  <a:solidFill>
                    <a:srgbClr val="0000FF"/>
                  </a:solidFill>
                  <a:latin typeface="Consolas" panose="020B0609020204030204" pitchFamily="49" charset="0"/>
                </a:rPr>
                <a:t>&gt;</a:t>
              </a:r>
              <a:r xmlns:a="http://schemas.openxmlformats.org/drawingml/2006/main">
                <a:rPr lang="vi" sz="1500">
                  <a:solidFill>
                    <a:srgbClr val="000000"/>
                  </a:solidFill>
                  <a:latin typeface="Consolas" panose="020B0609020204030204" pitchFamily="49" charset="0"/>
                </a:rPr>
                <a:t>     </a:t>
              </a: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A31515"/>
                  </a:solidFill>
                  <a:latin typeface="Consolas" panose="020B0609020204030204" pitchFamily="49" charset="0"/>
                </a:rPr>
                <a:t>Chế độ xem danh sách</a:t>
              </a:r>
              <a:r xmlns:a="http://schemas.openxmlformats.org/drawingml/2006/main">
                <a:rPr lang="vi" sz="1500">
                  <a:solidFill>
                    <a:srgbClr val="FF0000"/>
                  </a:solidFill>
                  <a:latin typeface="Consolas" panose="020B0609020204030204" pitchFamily="49" charset="0"/>
                </a:rPr>
                <a:t> </a:t>
              </a:r>
              <a:r xmlns:a="http://schemas.openxmlformats.org/drawingml/2006/main">
                <a:rPr lang="vi" sz="1500">
                  <a:solidFill>
                    <a:srgbClr val="FF0000"/>
                  </a:solidFill>
                  <a:highlight>
                    <a:srgbClr val="FFFF00"/>
                  </a:highlight>
                  <a:latin typeface="Consolas" panose="020B0609020204030204" pitchFamily="49" charset="0"/>
                </a:rPr>
                <a:t>Tên </a:t>
              </a:r>
              <a:r xmlns:a="http://schemas.openxmlformats.org/drawingml/2006/main">
                <a:rPr lang="vi" sz="1500">
                  <a:solidFill>
                    <a:srgbClr val="0000FF"/>
                  </a:solidFill>
                  <a:highlight>
                    <a:srgbClr val="FFFF00"/>
                  </a:highlight>
                  <a:latin typeface="Consolas" panose="020B0609020204030204" pitchFamily="49" charset="0"/>
                </a:rPr>
                <a:t>="lvDanh bạ"</a:t>
              </a:r>
              <a:r xmlns:a="http://schemas.openxmlformats.org/drawingml/2006/main">
                <a:rPr lang="vi" sz="1500">
                  <a:solidFill>
                    <a:srgbClr val="FF0000"/>
                  </a:solidFill>
                  <a:highlight>
                    <a:srgbClr val="FFFF00"/>
                  </a:highlight>
                  <a:latin typeface="Consolas" panose="020B0609020204030204" pitchFamily="49" charset="0"/>
                </a:rPr>
                <a:t> </a:t>
              </a:r>
              <a:r xmlns:a="http://schemas.openxmlformats.org/drawingml/2006/main">
                <a:rPr lang="vi" sz="1500">
                  <a:solidFill>
                    <a:srgbClr val="FF0000"/>
                  </a:solidFill>
                  <a:latin typeface="Consolas" panose="020B0609020204030204" pitchFamily="49" charset="0"/>
                </a:rPr>
                <a:t>Ký quỹ </a:t>
              </a:r>
              <a:r xmlns:a="http://schemas.openxmlformats.org/drawingml/2006/main">
                <a:rPr lang="vi" sz="1500">
                  <a:solidFill>
                    <a:srgbClr val="0000FF"/>
                  </a:solidFill>
                  <a:latin typeface="Consolas" panose="020B0609020204030204" pitchFamily="49" charset="0"/>
                </a:rPr>
                <a:t>="31,14,31,16"</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FF0000"/>
                  </a:solidFill>
                  <a:latin typeface="Consolas" panose="020B0609020204030204" pitchFamily="49" charset="0"/>
                </a:rPr>
                <a:t>ItemsSource </a:t>
              </a:r>
              <a:r xmlns:a="http://schemas.openxmlformats.org/drawingml/2006/main">
                <a:rPr lang="vi" sz="1500">
                  <a:solidFill>
                    <a:srgbClr val="0000FF"/>
                  </a:solidFill>
                  <a:latin typeface="Consolas" panose="020B0609020204030204" pitchFamily="49" charset="0"/>
                </a:rPr>
                <a:t>="{ </a:t>
              </a:r>
              <a:r xmlns:a="http://schemas.openxmlformats.org/drawingml/2006/main">
                <a:rPr lang="vi" sz="1500">
                  <a:solidFill>
                    <a:srgbClr val="FF0000"/>
                  </a:solidFill>
                  <a:latin typeface="Consolas" panose="020B0609020204030204" pitchFamily="49" charset="0"/>
                </a:rPr>
                <a:t>Nguồn </a:t>
              </a:r>
              <a:r xmlns:a="http://schemas.openxmlformats.org/drawingml/2006/main">
                <a:rPr lang="vi" sz="1500">
                  <a:solidFill>
                    <a:srgbClr val="A31515"/>
                  </a:solidFill>
                  <a:latin typeface="Consolas" panose="020B0609020204030204" pitchFamily="49" charset="0"/>
                </a:rPr>
                <a:t>liên kết </a:t>
              </a:r>
              <a:r xmlns:a="http://schemas.openxmlformats.org/drawingml/2006/main">
                <a:rPr lang="vi" sz="1500">
                  <a:solidFill>
                    <a:srgbClr val="0000FF"/>
                  </a:solidFill>
                  <a:latin typeface="Consolas" panose="020B0609020204030204" pitchFamily="49" charset="0"/>
                </a:rPr>
                <a:t>={ </a:t>
              </a:r>
              <a:r xmlns:a="http://schemas.openxmlformats.org/drawingml/2006/main">
                <a:rPr lang="vi" sz="1500">
                  <a:solidFill>
                    <a:srgbClr val="FF0000"/>
                  </a:solidFill>
                  <a:latin typeface="Consolas" panose="020B0609020204030204" pitchFamily="49" charset="0"/>
                </a:rPr>
                <a:t>Danh sách liên hệ </a:t>
              </a:r>
              <a:r xmlns:a="http://schemas.openxmlformats.org/drawingml/2006/main">
                <a:rPr lang="vi" sz="1500">
                  <a:solidFill>
                    <a:srgbClr val="A31515"/>
                  </a:solidFill>
                  <a:latin typeface="Consolas" panose="020B0609020204030204" pitchFamily="49" charset="0"/>
                </a:rPr>
                <a:t>StaticResource </a:t>
              </a:r>
              <a:r xmlns:a="http://schemas.openxmlformats.org/drawingml/2006/main">
                <a:rPr lang="vi" sz="1500">
                  <a:solidFill>
                    <a:srgbClr val="0000FF"/>
                  </a:solidFill>
                  <a:latin typeface="Consolas" panose="020B0609020204030204" pitchFamily="49" charset="0"/>
                </a:rPr>
                <a:t>}}"&gt;</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A31515"/>
                  </a:solidFill>
                  <a:latin typeface="Consolas" panose="020B0609020204030204" pitchFamily="49" charset="0"/>
                </a:rPr>
                <a:t>ListView.View </a:t>
              </a:r>
              <a:r xmlns:a="http://schemas.openxmlformats.org/drawingml/2006/main">
                <a:rPr lang="vi" sz="1500">
                  <a:solidFill>
                    <a:srgbClr val="0000FF"/>
                  </a:solidFill>
                  <a:latin typeface="Consolas" panose="020B0609020204030204" pitchFamily="49" charset="0"/>
                </a:rPr>
                <a:t>&gt;</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A31515"/>
                  </a:solidFill>
                  <a:latin typeface="Consolas" panose="020B0609020204030204" pitchFamily="49" charset="0"/>
                </a:rPr>
                <a:t>Chế độ xem lưới </a:t>
              </a:r>
              <a:r xmlns:a="http://schemas.openxmlformats.org/drawingml/2006/main">
                <a:rPr lang="vi" sz="1500">
                  <a:solidFill>
                    <a:srgbClr val="0000FF"/>
                  </a:solidFill>
                  <a:latin typeface="Consolas" panose="020B0609020204030204" pitchFamily="49" charset="0"/>
                </a:rPr>
                <a:t>&gt;</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FF0000"/>
                  </a:solidFill>
                  <a:latin typeface="Consolas" panose="020B0609020204030204" pitchFamily="49" charset="0"/>
                </a:rPr>
                <a:t>Tiêu đề </a:t>
              </a:r>
              <a:r xmlns:a="http://schemas.openxmlformats.org/drawingml/2006/main">
                <a:rPr lang="vi" sz="1500">
                  <a:solidFill>
                    <a:srgbClr val="A31515"/>
                  </a:solidFill>
                  <a:latin typeface="Consolas" panose="020B0609020204030204" pitchFamily="49" charset="0"/>
                </a:rPr>
                <a:t>GridViewColumn </a:t>
              </a:r>
              <a:r xmlns:a="http://schemas.openxmlformats.org/drawingml/2006/main">
                <a:rPr lang="vi" sz="1500">
                  <a:solidFill>
                    <a:srgbClr val="0000FF"/>
                  </a:solidFill>
                  <a:latin typeface="Consolas" panose="020B0609020204030204" pitchFamily="49" charset="0"/>
                </a:rPr>
                <a:t>="Id"</a:t>
              </a:r>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FF0000"/>
                  </a:solidFill>
                  <a:latin typeface="Consolas" panose="020B0609020204030204" pitchFamily="49" charset="0"/>
                </a:rPr>
                <a:t>DisplayMemberBinding </a:t>
              </a:r>
              <a:r xmlns:a="http://schemas.openxmlformats.org/drawingml/2006/main">
                <a:rPr lang="vi" sz="1500">
                  <a:solidFill>
                    <a:srgbClr val="0000FF"/>
                  </a:solidFill>
                  <a:latin typeface="Consolas" panose="020B0609020204030204" pitchFamily="49" charset="0"/>
                </a:rPr>
                <a:t>=" </a:t>
              </a:r>
              <a:r xmlns:a="http://schemas.openxmlformats.org/drawingml/2006/main">
                <a:rPr lang="vi" sz="1500">
                  <a:solidFill>
                    <a:srgbClr val="0000FF"/>
                  </a:solidFill>
                  <a:highlight>
                    <a:srgbClr val="FFFF00"/>
                  </a:highlight>
                  <a:latin typeface="Consolas" panose="020B0609020204030204" pitchFamily="49" charset="0"/>
                </a:rPr>
                <a:t>{ </a:t>
              </a:r>
              <a:r xmlns:a="http://schemas.openxmlformats.org/drawingml/2006/main">
                <a:rPr lang="vi" sz="1500">
                  <a:solidFill>
                    <a:srgbClr val="A31515"/>
                  </a:solidFill>
                  <a:highlight>
                    <a:srgbClr val="FFFF00"/>
                  </a:highlight>
                  <a:latin typeface="Consolas" panose="020B0609020204030204" pitchFamily="49" charset="0"/>
                </a:rPr>
                <a:t>Ràng buộc </a:t>
              </a:r>
              <a:r xmlns:a="http://schemas.openxmlformats.org/drawingml/2006/main">
                <a:rPr lang="vi" sz="1500">
                  <a:solidFill>
                    <a:srgbClr val="FF0000"/>
                  </a:solidFill>
                  <a:highlight>
                    <a:srgbClr val="FFFF00"/>
                  </a:highlight>
                  <a:latin typeface="Consolas" panose="020B0609020204030204" pitchFamily="49" charset="0"/>
                </a:rPr>
                <a:t>XPath </a:t>
              </a:r>
              <a:r xmlns:a="http://schemas.openxmlformats.org/drawingml/2006/main">
                <a:rPr lang="vi" sz="1500">
                  <a:solidFill>
                    <a:srgbClr val="0000FF"/>
                  </a:solidFill>
                  <a:highlight>
                    <a:srgbClr val="FFFF00"/>
                  </a:highlight>
                  <a:latin typeface="Consolas" panose="020B0609020204030204" pitchFamily="49" charset="0"/>
                </a:rPr>
                <a:t>= </a:t>
              </a:r>
              <a:r xmlns:a="http://schemas.openxmlformats.org/drawingml/2006/main">
                <a:rPr lang="vi" sz="1500">
                  <a:solidFill>
                    <a:srgbClr val="000000"/>
                  </a:solidFill>
                  <a:highlight>
                    <a:srgbClr val="FFFF00"/>
                  </a:highlight>
                  <a:latin typeface="Consolas" panose="020B0609020204030204" pitchFamily="49" charset="0"/>
                </a:rPr>
                <a:t>@ </a:t>
              </a:r>
              <a:r xmlns:a="http://schemas.openxmlformats.org/drawingml/2006/main">
                <a:rPr lang="vi" sz="1500">
                  <a:solidFill>
                    <a:srgbClr val="0000FF"/>
                  </a:solidFill>
                  <a:highlight>
                    <a:srgbClr val="FFFF00"/>
                  </a:highlight>
                  <a:latin typeface="Consolas" panose="020B0609020204030204" pitchFamily="49" charset="0"/>
                </a:rPr>
                <a:t>Id} </a:t>
              </a:r>
              <a:r xmlns:a="http://schemas.openxmlformats.org/drawingml/2006/main">
                <a:rPr lang="vi" sz="1500">
                  <a:solidFill>
                    <a:srgbClr val="0000FF"/>
                  </a:solidFill>
                  <a:latin typeface="Consolas" panose="020B0609020204030204" pitchFamily="49" charset="0"/>
                </a:rPr>
                <a:t>"/&gt;</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FF0000"/>
                  </a:solidFill>
                  <a:latin typeface="Consolas" panose="020B0609020204030204" pitchFamily="49" charset="0"/>
                </a:rPr>
                <a:t>Tiêu đề </a:t>
              </a:r>
              <a:r xmlns:a="http://schemas.openxmlformats.org/drawingml/2006/main">
                <a:rPr lang="vi" sz="1500">
                  <a:solidFill>
                    <a:srgbClr val="A31515"/>
                  </a:solidFill>
                  <a:latin typeface="Consolas" panose="020B0609020204030204" pitchFamily="49" charset="0"/>
                </a:rPr>
                <a:t>GridViewColumn </a:t>
              </a:r>
              <a:r xmlns:a="http://schemas.openxmlformats.org/drawingml/2006/main">
                <a:rPr lang="vi" sz="1500">
                  <a:solidFill>
                    <a:srgbClr val="0000FF"/>
                  </a:solidFill>
                  <a:latin typeface="Consolas" panose="020B0609020204030204" pitchFamily="49" charset="0"/>
                </a:rPr>
                <a:t>="Tên liên hệ"</a:t>
              </a:r>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FF0000"/>
                  </a:solidFill>
                  <a:latin typeface="Consolas" panose="020B0609020204030204" pitchFamily="49" charset="0"/>
                </a:rPr>
                <a:t>Chiều rộng </a:t>
              </a:r>
              <a:r xmlns:a="http://schemas.openxmlformats.org/drawingml/2006/main">
                <a:rPr lang="vi" sz="1500">
                  <a:solidFill>
                    <a:srgbClr val="0000FF"/>
                  </a:solidFill>
                  <a:latin typeface="Consolas" panose="020B0609020204030204" pitchFamily="49" charset="0"/>
                </a:rPr>
                <a:t>= "100"</a:t>
              </a:r>
              <a:r xmlns:a="http://schemas.openxmlformats.org/drawingml/2006/main">
                <a:rPr lang="vi" sz="1500">
                  <a:solidFill>
                    <a:srgbClr val="000000"/>
                  </a:solidFill>
                  <a:latin typeface="Consolas" panose="020B0609020204030204" pitchFamily="49" charset="0"/>
                </a:rPr>
                <a:t> </a:t>
              </a: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FF0000"/>
                  </a:solidFill>
                  <a:latin typeface="Consolas" panose="020B0609020204030204" pitchFamily="49" charset="0"/>
                </a:rPr>
                <a:t>DisplayMemberBinding </a:t>
              </a:r>
              <a:r xmlns:a="http://schemas.openxmlformats.org/drawingml/2006/main">
                <a:rPr lang="vi" sz="1500">
                  <a:solidFill>
                    <a:srgbClr val="0000FF"/>
                  </a:solidFill>
                  <a:latin typeface="Consolas" panose="020B0609020204030204" pitchFamily="49" charset="0"/>
                </a:rPr>
                <a:t>=" </a:t>
              </a:r>
              <a:r xmlns:a="http://schemas.openxmlformats.org/drawingml/2006/main">
                <a:rPr lang="vi" sz="1500">
                  <a:solidFill>
                    <a:srgbClr val="0000FF"/>
                  </a:solidFill>
                  <a:highlight>
                    <a:srgbClr val="FFFF00"/>
                  </a:highlight>
                  <a:latin typeface="Consolas" panose="020B0609020204030204" pitchFamily="49" charset="0"/>
                </a:rPr>
                <a:t>{ </a:t>
              </a:r>
              <a:r xmlns:a="http://schemas.openxmlformats.org/drawingml/2006/main">
                <a:rPr lang="vi" sz="1500">
                  <a:solidFill>
                    <a:srgbClr val="A31515"/>
                  </a:solidFill>
                  <a:highlight>
                    <a:srgbClr val="FFFF00"/>
                  </a:highlight>
                  <a:latin typeface="Consolas" panose="020B0609020204030204" pitchFamily="49" charset="0"/>
                </a:rPr>
                <a:t>Ràng buộc </a:t>
              </a:r>
              <a:r xmlns:a="http://schemas.openxmlformats.org/drawingml/2006/main">
                <a:rPr lang="vi" sz="1500">
                  <a:solidFill>
                    <a:srgbClr val="FF0000"/>
                  </a:solidFill>
                  <a:highlight>
                    <a:srgbClr val="FFFF00"/>
                  </a:highlight>
                  <a:latin typeface="Consolas" panose="020B0609020204030204" pitchFamily="49" charset="0"/>
                </a:rPr>
                <a:t>XPath </a:t>
              </a:r>
              <a:r xmlns:a="http://schemas.openxmlformats.org/drawingml/2006/main">
                <a:rPr lang="vi" sz="1500">
                  <a:solidFill>
                    <a:srgbClr val="0000FF"/>
                  </a:solidFill>
                  <a:highlight>
                    <a:srgbClr val="FFFF00"/>
                  </a:highlight>
                  <a:latin typeface="Consolas" panose="020B0609020204030204" pitchFamily="49" charset="0"/>
                </a:rPr>
                <a:t>=Tên liên hệ } </a:t>
              </a:r>
              <a:r xmlns:a="http://schemas.openxmlformats.org/drawingml/2006/main">
                <a:rPr lang="vi" sz="1500">
                  <a:solidFill>
                    <a:srgbClr val="0000FF"/>
                  </a:solidFill>
                  <a:latin typeface="Consolas" panose="020B0609020204030204" pitchFamily="49" charset="0"/>
                </a:rPr>
                <a:t>"/&gt;</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FF0000"/>
                  </a:solidFill>
                  <a:latin typeface="Consolas" panose="020B0609020204030204" pitchFamily="49" charset="0"/>
                </a:rPr>
                <a:t>Tiêu đề </a:t>
              </a:r>
              <a:r xmlns:a="http://schemas.openxmlformats.org/drawingml/2006/main">
                <a:rPr lang="vi" sz="1500">
                  <a:solidFill>
                    <a:srgbClr val="A31515"/>
                  </a:solidFill>
                  <a:latin typeface="Consolas" panose="020B0609020204030204" pitchFamily="49" charset="0"/>
                </a:rPr>
                <a:t>GridViewColumn </a:t>
              </a:r>
              <a:r xmlns:a="http://schemas.openxmlformats.org/drawingml/2006/main">
                <a:rPr lang="vi" sz="1500">
                  <a:solidFill>
                    <a:srgbClr val="0000FF"/>
                  </a:solidFill>
                  <a:latin typeface="Consolas" panose="020B0609020204030204" pitchFamily="49" charset="0"/>
                </a:rPr>
                <a:t>="Công ty" </a:t>
              </a:r>
              <a:r xmlns:a="http://schemas.openxmlformats.org/drawingml/2006/main">
                <a:rPr lang="vi" sz="1500">
                  <a:solidFill>
                    <a:srgbClr val="FF0000"/>
                  </a:solidFill>
                  <a:latin typeface="Consolas" panose="020B0609020204030204" pitchFamily="49" charset="0"/>
                </a:rPr>
                <a:t>Chiều rộng </a:t>
              </a:r>
              <a:r xmlns:a="http://schemas.openxmlformats.org/drawingml/2006/main">
                <a:rPr lang="vi" sz="1500">
                  <a:solidFill>
                    <a:srgbClr val="0000FF"/>
                  </a:solidFill>
                  <a:latin typeface="Consolas" panose="020B0609020204030204" pitchFamily="49" charset="0"/>
                </a:rPr>
                <a:t>="200"</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FF0000"/>
                  </a:solidFill>
                  <a:latin typeface="Consolas" panose="020B0609020204030204" pitchFamily="49" charset="0"/>
                </a:rPr>
                <a:t>DisplayMemberBinding </a:t>
              </a:r>
              <a:r xmlns:a="http://schemas.openxmlformats.org/drawingml/2006/main">
                <a:rPr lang="vi" sz="1500">
                  <a:solidFill>
                    <a:srgbClr val="0000FF"/>
                  </a:solidFill>
                  <a:latin typeface="Consolas" panose="020B0609020204030204" pitchFamily="49" charset="0"/>
                </a:rPr>
                <a:t>=" </a:t>
              </a:r>
              <a:r xmlns:a="http://schemas.openxmlformats.org/drawingml/2006/main">
                <a:rPr lang="vi" sz="1500">
                  <a:solidFill>
                    <a:srgbClr val="0000FF"/>
                  </a:solidFill>
                  <a:highlight>
                    <a:srgbClr val="FFFF00"/>
                  </a:highlight>
                  <a:latin typeface="Consolas" panose="020B0609020204030204" pitchFamily="49" charset="0"/>
                </a:rPr>
                <a:t>{ </a:t>
              </a:r>
              <a:r xmlns:a="http://schemas.openxmlformats.org/drawingml/2006/main">
                <a:rPr lang="vi" sz="1500">
                  <a:solidFill>
                    <a:srgbClr val="A31515"/>
                  </a:solidFill>
                  <a:highlight>
                    <a:srgbClr val="FFFF00"/>
                  </a:highlight>
                  <a:latin typeface="Consolas" panose="020B0609020204030204" pitchFamily="49" charset="0"/>
                </a:rPr>
                <a:t>Ràng buộc </a:t>
              </a:r>
              <a:r xmlns:a="http://schemas.openxmlformats.org/drawingml/2006/main">
                <a:rPr lang="vi" sz="1500">
                  <a:solidFill>
                    <a:srgbClr val="FF0000"/>
                  </a:solidFill>
                  <a:highlight>
                    <a:srgbClr val="FFFF00"/>
                  </a:highlight>
                  <a:latin typeface="Consolas" panose="020B0609020204030204" pitchFamily="49" charset="0"/>
                </a:rPr>
                <a:t>XPath </a:t>
              </a:r>
              <a:r xmlns:a="http://schemas.openxmlformats.org/drawingml/2006/main">
                <a:rPr lang="vi" sz="1500">
                  <a:solidFill>
                    <a:srgbClr val="0000FF"/>
                  </a:solidFill>
                  <a:highlight>
                    <a:srgbClr val="FFFF00"/>
                  </a:highlight>
                  <a:latin typeface="Consolas" panose="020B0609020204030204" pitchFamily="49" charset="0"/>
                </a:rPr>
                <a:t>=Công ty} </a:t>
              </a:r>
              <a:r xmlns:a="http://schemas.openxmlformats.org/drawingml/2006/main">
                <a:rPr lang="vi" sz="1500">
                  <a:solidFill>
                    <a:srgbClr val="0000FF"/>
                  </a:solidFill>
                  <a:latin typeface="Consolas" panose="020B0609020204030204" pitchFamily="49" charset="0"/>
                </a:rPr>
                <a:t>"/&gt;</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FF0000"/>
                  </a:solidFill>
                  <a:latin typeface="Consolas" panose="020B0609020204030204" pitchFamily="49" charset="0"/>
                </a:rPr>
                <a:t>Tiêu đề </a:t>
              </a:r>
              <a:r xmlns:a="http://schemas.openxmlformats.org/drawingml/2006/main">
                <a:rPr lang="vi" sz="1500">
                  <a:solidFill>
                    <a:srgbClr val="A31515"/>
                  </a:solidFill>
                  <a:latin typeface="Consolas" panose="020B0609020204030204" pitchFamily="49" charset="0"/>
                </a:rPr>
                <a:t>GridViewColumn </a:t>
              </a:r>
              <a:r xmlns:a="http://schemas.openxmlformats.org/drawingml/2006/main">
                <a:rPr lang="vi" sz="1500">
                  <a:solidFill>
                    <a:srgbClr val="0000FF"/>
                  </a:solidFill>
                  <a:latin typeface="Consolas" panose="020B0609020204030204" pitchFamily="49" charset="0"/>
                </a:rPr>
                <a:t>="Điện thoại" </a:t>
              </a:r>
              <a:r xmlns:a="http://schemas.openxmlformats.org/drawingml/2006/main">
                <a:rPr lang="vi" sz="1500">
                  <a:solidFill>
                    <a:srgbClr val="FF0000"/>
                  </a:solidFill>
                  <a:latin typeface="Consolas" panose="020B0609020204030204" pitchFamily="49" charset="0"/>
                </a:rPr>
                <a:t>Chiều rộng </a:t>
              </a:r>
              <a:r xmlns:a="http://schemas.openxmlformats.org/drawingml/2006/main">
                <a:rPr lang="vi" sz="1500">
                  <a:solidFill>
                    <a:srgbClr val="0000FF"/>
                  </a:solidFill>
                  <a:latin typeface="Consolas" panose="020B0609020204030204" pitchFamily="49" charset="0"/>
                </a:rPr>
                <a:t>="150"</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FF0000"/>
                  </a:solidFill>
                  <a:latin typeface="Consolas" panose="020B0609020204030204" pitchFamily="49" charset="0"/>
                </a:rPr>
                <a:t>DisplayMemberBinding </a:t>
              </a:r>
              <a:r xmlns:a="http://schemas.openxmlformats.org/drawingml/2006/main">
                <a:rPr lang="vi" sz="1500">
                  <a:solidFill>
                    <a:srgbClr val="0000FF"/>
                  </a:solidFill>
                  <a:latin typeface="Consolas" panose="020B0609020204030204" pitchFamily="49" charset="0"/>
                </a:rPr>
                <a:t>=" </a:t>
              </a:r>
              <a:r xmlns:a="http://schemas.openxmlformats.org/drawingml/2006/main">
                <a:rPr lang="vi" sz="1500">
                  <a:solidFill>
                    <a:srgbClr val="0000FF"/>
                  </a:solidFill>
                  <a:highlight>
                    <a:srgbClr val="FFFF00"/>
                  </a:highlight>
                  <a:latin typeface="Consolas" panose="020B0609020204030204" pitchFamily="49" charset="0"/>
                </a:rPr>
                <a:t>{ </a:t>
              </a:r>
              <a:r xmlns:a="http://schemas.openxmlformats.org/drawingml/2006/main">
                <a:rPr lang="vi" sz="1500">
                  <a:solidFill>
                    <a:srgbClr val="A31515"/>
                  </a:solidFill>
                  <a:highlight>
                    <a:srgbClr val="FFFF00"/>
                  </a:highlight>
                  <a:latin typeface="Consolas" panose="020B0609020204030204" pitchFamily="49" charset="0"/>
                </a:rPr>
                <a:t>Ràng buộc </a:t>
              </a:r>
              <a:r xmlns:a="http://schemas.openxmlformats.org/drawingml/2006/main">
                <a:rPr lang="vi" sz="1500">
                  <a:solidFill>
                    <a:srgbClr val="FF0000"/>
                  </a:solidFill>
                  <a:highlight>
                    <a:srgbClr val="FFFF00"/>
                  </a:highlight>
                  <a:latin typeface="Consolas" panose="020B0609020204030204" pitchFamily="49" charset="0"/>
                </a:rPr>
                <a:t>XPath </a:t>
              </a:r>
              <a:r xmlns:a="http://schemas.openxmlformats.org/drawingml/2006/main">
                <a:rPr lang="vi" sz="1500">
                  <a:solidFill>
                    <a:srgbClr val="0000FF"/>
                  </a:solidFill>
                  <a:highlight>
                    <a:srgbClr val="FFFF00"/>
                  </a:highlight>
                  <a:latin typeface="Consolas" panose="020B0609020204030204" pitchFamily="49" charset="0"/>
                </a:rPr>
                <a:t>=Điện thoại}" </a:t>
              </a:r>
              <a:r xmlns:a="http://schemas.openxmlformats.org/drawingml/2006/main">
                <a:rPr lang="vi" sz="1500">
                  <a:solidFill>
                    <a:srgbClr val="0000FF"/>
                  </a:solidFill>
                  <a:latin typeface="Consolas" panose="020B0609020204030204" pitchFamily="49" charset="0"/>
                </a:rPr>
                <a:t>/&gt;</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A31515"/>
                  </a:solidFill>
                  <a:latin typeface="Consolas" panose="020B0609020204030204" pitchFamily="49" charset="0"/>
                </a:rPr>
                <a:t>GridView </a:t>
              </a:r>
              <a:r xmlns:a="http://schemas.openxmlformats.org/drawingml/2006/main">
                <a:rPr lang="vi" sz="1500">
                  <a:solidFill>
                    <a:srgbClr val="0000FF"/>
                  </a:solidFill>
                  <a:latin typeface="Consolas" panose="020B0609020204030204" pitchFamily="49" charset="0"/>
                </a:rPr>
                <a:t>&gt;</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A31515"/>
                  </a:solidFill>
                  <a:latin typeface="Consolas" panose="020B0609020204030204" pitchFamily="49" charset="0"/>
                </a:rPr>
                <a:t>ListView.View </a:t>
              </a:r>
              <a:r xmlns:a="http://schemas.openxmlformats.org/drawingml/2006/main">
                <a:rPr lang="vi" sz="1500">
                  <a:solidFill>
                    <a:srgbClr val="0000FF"/>
                  </a:solidFill>
                  <a:latin typeface="Consolas" panose="020B0609020204030204" pitchFamily="49" charset="0"/>
                </a:rPr>
                <a:t>&gt;</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A31515"/>
                  </a:solidFill>
                  <a:latin typeface="Consolas" panose="020B0609020204030204" pitchFamily="49" charset="0"/>
                </a:rPr>
                <a:t>ListView </a:t>
              </a:r>
              <a:r xmlns:a="http://schemas.openxmlformats.org/drawingml/2006/main">
                <a:rPr lang="vi" sz="1500">
                  <a:solidFill>
                    <a:srgbClr val="0000FF"/>
                  </a:solidFill>
                  <a:latin typeface="Consolas" panose="020B0609020204030204" pitchFamily="49" charset="0"/>
                </a:rPr>
                <a:t>&gt;</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00"/>
                  </a:solidFill>
                  <a:latin typeface="Consolas" panose="020B0609020204030204" pitchFamily="49" charset="0"/>
                </a:rPr>
                <a:t>    </a:t>
              </a:r>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A31515"/>
                  </a:solidFill>
                  <a:latin typeface="Consolas" panose="020B0609020204030204" pitchFamily="49" charset="0"/>
                </a:rPr>
                <a:t>Lưới </a:t>
              </a:r>
              <a:r xmlns:a="http://schemas.openxmlformats.org/drawingml/2006/main">
                <a:rPr lang="vi" sz="1500">
                  <a:solidFill>
                    <a:srgbClr val="0000FF"/>
                  </a:solidFill>
                  <a:latin typeface="Consolas" panose="020B0609020204030204" pitchFamily="49" charset="0"/>
                </a:rPr>
                <a:t>&gt;</a:t>
              </a:r>
              <a:endParaRPr xmlns:a="http://schemas.openxmlformats.org/drawingml/2006/main" lang="en-US" sz="1500">
                <a:solidFill>
                  <a:srgbClr val="000000"/>
                </a:solidFill>
                <a:latin typeface="Consolas" panose="020B0609020204030204" pitchFamily="49" charset="0"/>
              </a:endParaRPr>
            </a:p>
            <a:p>
              <a:r xmlns:a="http://schemas.openxmlformats.org/drawingml/2006/main">
                <a:rPr lang="vi" sz="1500">
                  <a:solidFill>
                    <a:srgbClr val="0000FF"/>
                  </a:solidFill>
                  <a:latin typeface="Consolas" panose="020B0609020204030204" pitchFamily="49" charset="0"/>
                </a:rPr>
                <a:t>&lt;/ </a:t>
              </a:r>
              <a:r xmlns:a="http://schemas.openxmlformats.org/drawingml/2006/main">
                <a:rPr lang="vi" sz="1500">
                  <a:solidFill>
                    <a:srgbClr val="A31515"/>
                  </a:solidFill>
                  <a:latin typeface="Consolas" panose="020B0609020204030204" pitchFamily="49" charset="0"/>
                </a:rPr>
                <a:t>Cửa sổ </a:t>
              </a:r>
              <a:r xmlns:a="http://schemas.openxmlformats.org/drawingml/2006/main">
                <a:rPr lang="vi" sz="1500">
                  <a:solidFill>
                    <a:srgbClr val="0000FF"/>
                  </a:solidFill>
                  <a:latin typeface="Consolas" panose="020B0609020204030204" pitchFamily="49" charset="0"/>
                </a:rPr>
                <a:t>&gt;</a:t>
              </a:r>
              <a:endParaRPr xmlns:a="http://schemas.openxmlformats.org/drawingml/2006/main" lang="en-US" sz="1500">
                <a:solidFill>
                  <a:srgbClr val="000000"/>
                </a:solidFill>
                <a:latin typeface="Consolas" panose="020B0609020204030204" pitchFamily="49" charset="0"/>
              </a:endParaRPr>
            </a:p>
          </p:txBody>
        </p:sp>
        <p:sp>
          <p:nvSpPr>
            <p:cNvPr id="11" name="Rectangle 10">
              <a:extLst>
                <a:ext uri="{FF2B5EF4-FFF2-40B4-BE49-F238E27FC236}">
                  <a16:creationId xmlns:a16="http://schemas.microsoft.com/office/drawing/2014/main" id="{60C93A15-392C-4720-9A3E-6F0E6A4FC0E7}"/>
                </a:ext>
              </a:extLst>
            </p:cNvPr>
            <p:cNvSpPr/>
            <p:nvPr/>
          </p:nvSpPr>
          <p:spPr>
            <a:xfrm>
              <a:off x="1173616" y="1995947"/>
              <a:ext cx="9297739"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740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6" name="TextBox 5">
            <a:extLst>
              <a:ext uri="{FF2B5EF4-FFF2-40B4-BE49-F238E27FC236}">
                <a16:creationId xmlns:a16="http://schemas.microsoft.com/office/drawing/2014/main" id="{051AF3A8-8827-40B4-8B34-99BA899DD4AD}"/>
              </a:ext>
            </a:extLst>
          </p:cNvPr>
          <p:cNvSpPr txBox="1"/>
          <p:nvPr/>
        </p:nvSpPr>
        <p:spPr>
          <a:xfrm>
            <a:off x="188709" y="753142"/>
            <a:ext cx="12003291" cy="446276"/>
          </a:xfrm>
          <a:prstGeom prst="rect">
            <a:avLst/>
          </a:prstGeom>
          <a:noFill/>
        </p:spPr>
        <p:txBody>
          <a:bodyPr wrap="square">
            <a:spAutoFit/>
          </a:bodyPr>
          <a:lstStyle/>
          <a:p>
            <a:pPr xmlns:a="http://schemas.openxmlformats.org/drawingml/2006/main" algn="just">
              <a:buClr>
                <a:srgbClr val="973735"/>
              </a:buClr>
              <a:buSzPct val="50000"/>
              <a:tabLst>
                <a:tab pos="461963" algn="l"/>
              </a:tabLst>
              <a:defRPr/>
            </a:pPr>
            <a:r xmlns:a="http://schemas.openxmlformats.org/drawingml/2006/main">
              <a:rPr lang="vi" sz="2300">
                <a:solidFill>
                  <a:srgbClr val="111111"/>
                </a:solidFill>
                <a:latin typeface="+mj-lt"/>
              </a:rPr>
              <a:t>5.Nhấn Ctrl+F5 để chạy dự án</a:t>
            </a:r>
          </a:p>
        </p:txBody>
      </p:sp>
      <p:pic>
        <p:nvPicPr>
          <p:cNvPr id="11" name="Picture 10">
            <a:extLst>
              <a:ext uri="{FF2B5EF4-FFF2-40B4-BE49-F238E27FC236}">
                <a16:creationId xmlns:a16="http://schemas.microsoft.com/office/drawing/2014/main" id="{4D9E8F78-AB44-4C87-A009-EB5805F3F0C8}"/>
              </a:ext>
            </a:extLst>
          </p:cNvPr>
          <p:cNvPicPr>
            <a:picLocks noChangeAspect="1"/>
          </p:cNvPicPr>
          <p:nvPr/>
        </p:nvPicPr>
        <p:blipFill>
          <a:blip r:embed="rId3"/>
          <a:stretch>
            <a:fillRect/>
          </a:stretch>
        </p:blipFill>
        <p:spPr>
          <a:xfrm>
            <a:off x="1921438" y="1563174"/>
            <a:ext cx="8349123" cy="4415170"/>
          </a:xfrm>
          <a:prstGeom prst="rect">
            <a:avLst/>
          </a:prstGeom>
        </p:spPr>
      </p:pic>
    </p:spTree>
    <p:extLst>
      <p:ext uri="{BB962C8B-B14F-4D97-AF65-F5344CB8AC3E}">
        <p14:creationId xmlns:p14="http://schemas.microsoft.com/office/powerpoint/2010/main" val="235799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Tìm hiểu XmlSerializer</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427" y="1446124"/>
            <a:ext cx="12255053" cy="1218539"/>
          </a:xfrm>
          <a:prstGeom prst="rect">
            <a:avLst/>
          </a:prstGeom>
          <a:noFill/>
        </p:spPr>
        <p:txBody>
          <a:bodyPr wrap="square">
            <a:spAutoFit/>
          </a:bodyPr>
          <a:lstStyle/>
          <a:p>
            <a:pPr xmlns:a="http://schemas.openxmlformats.org/drawingml/2006/main" marL="342900" indent="-342900" algn="just">
              <a:lnSpc>
                <a:spcPct val="150000"/>
              </a:lnSpc>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Công cụ tuần tự hóa XML chỉ có thể tạo ra XML và nó kém mạnh mẽ hơn</a:t>
            </a:r>
          </a:p>
          <a:p>
            <a:pPr xmlns:a="http://schemas.openxmlformats.org/drawingml/2006/main" algn="just">
              <a:lnSpc>
                <a:spcPct val="150000"/>
              </a:lnSpc>
              <a:buClr>
                <a:srgbClr val="973735"/>
              </a:buClr>
              <a:buSzPct val="50000"/>
              <a:tabLst>
                <a:tab pos="241300" algn="l"/>
              </a:tabLst>
              <a:defRPr/>
            </a:pPr>
            <a:r xmlns:a="http://schemas.openxmlformats.org/drawingml/2006/main">
              <a:rPr lang="vi" sz="2600">
                <a:solidFill>
                  <a:srgbClr val="111111"/>
                </a:solidFill>
                <a:latin typeface="+mj-lt"/>
              </a:rPr>
              <a:t>Bộ tuần tự hóa hợp đồng nhị phân và dữ liệu trong việc lưu và khôi phục một đối tượng phức tạp</a:t>
            </a:r>
            <a:endParaRPr xmlns:a="http://schemas.openxmlformats.org/drawingml/2006/main" lang="en-US" sz="2600" dirty="0">
              <a:solidFill>
                <a:srgbClr val="111111"/>
              </a:solidFill>
              <a:latin typeface="+mj-lt"/>
            </a:endParaRPr>
          </a:p>
        </p:txBody>
      </p:sp>
      <p:sp>
        <p:nvSpPr>
          <p:cNvPr id="13" name="TextBox 12">
            <a:extLst>
              <a:ext uri="{FF2B5EF4-FFF2-40B4-BE49-F238E27FC236}">
                <a16:creationId xmlns:a16="http://schemas.microsoft.com/office/drawing/2014/main" id="{C29AE3D5-DA37-4B54-ABAC-101AB8E271BD}"/>
              </a:ext>
            </a:extLst>
          </p:cNvPr>
          <p:cNvSpPr txBox="1"/>
          <p:nvPr/>
        </p:nvSpPr>
        <p:spPr>
          <a:xfrm>
            <a:off x="-39328" y="2683161"/>
            <a:ext cx="12192000" cy="3619196"/>
          </a:xfrm>
          <a:prstGeom prst="rect">
            <a:avLst/>
          </a:prstGeom>
          <a:noFill/>
        </p:spPr>
        <p:txBody>
          <a:bodyPr wrap="square">
            <a:spAutoFit/>
          </a:bodyPr>
          <a:lstStyle/>
          <a:p>
            <a:pPr xmlns:a="http://schemas.openxmlformats.org/drawingml/2006/main" marL="342900" indent="-342900" algn="just">
              <a:lnSpc>
                <a:spcPct val="150000"/>
              </a:lnSpc>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Tuần tự hóa XML là quá trình chuyển đổi các thuộc tính và trường công khai của đối tượng sang định dạng nối tiếp (trong trường hợp này là XML) để lưu trữ hoặc vận chuyển. Quá trình khử lưu huỳnh tạo lại đối tượng ở trạng thái ban đầu từ đầu ra XML</a:t>
            </a:r>
          </a:p>
          <a:p>
            <a:pPr xmlns:a="http://schemas.openxmlformats.org/drawingml/2006/main" marL="342900" indent="-342900" algn="just">
              <a:lnSpc>
                <a:spcPct val="150000"/>
              </a:lnSpc>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Dữ liệu trong các đối tượng của chúng tôi được mô tả bằng cách sử dụng các cấu trúc ngôn ngữ lập trình như lớp, trường, thuộc tính, kiểu nguyên thủy, mảng và thậm chí cả XML nhúng dưới dạng đối tượng XmlElement hoặc XmlAttribution</a:t>
            </a:r>
          </a:p>
        </p:txBody>
      </p:sp>
    </p:spTree>
    <p:extLst>
      <p:ext uri="{BB962C8B-B14F-4D97-AF65-F5344CB8AC3E}">
        <p14:creationId xmlns:p14="http://schemas.microsoft.com/office/powerpoint/2010/main" val="2932221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Tìm hiểu XmlSerializer</a:t>
            </a:r>
            <a:endParaRPr xmlns:a="http://schemas.openxmlformats.org/drawingml/2006/main" lang="en-US" sz="4000" b="1" dirty="0"/>
          </a:p>
        </p:txBody>
      </p:sp>
      <p:graphicFrame>
        <p:nvGraphicFramePr>
          <p:cNvPr id="10" name="Table 9">
            <a:extLst>
              <a:ext uri="{FF2B5EF4-FFF2-40B4-BE49-F238E27FC236}">
                <a16:creationId xmlns:a16="http://schemas.microsoft.com/office/drawing/2014/main" id="{7FD816D4-73BB-4FB7-9CF3-97EE24CF9C9E}"/>
              </a:ext>
            </a:extLst>
          </p:cNvPr>
          <p:cNvGraphicFramePr>
            <a:graphicFrameLocks noGrp="1"/>
          </p:cNvGraphicFramePr>
          <p:nvPr>
            <p:extLst>
              <p:ext uri="{D42A27DB-BD31-4B8C-83A1-F6EECF244321}">
                <p14:modId xmlns:p14="http://schemas.microsoft.com/office/powerpoint/2010/main" val="352387351"/>
              </p:ext>
            </p:extLst>
          </p:nvPr>
        </p:nvGraphicFramePr>
        <p:xfrm>
          <a:off x="198711" y="2231917"/>
          <a:ext cx="11847602" cy="3715182"/>
        </p:xfrm>
        <a:graphic>
          <a:graphicData uri="http://schemas.openxmlformats.org/drawingml/2006/table">
            <a:tbl>
              <a:tblPr firstRow="1" bandRow="1">
                <a:tableStyleId>{5C22544A-7EE6-4342-B048-85BDC9FD1C3A}</a:tableStyleId>
              </a:tblPr>
              <a:tblGrid>
                <a:gridCol w="3326321">
                  <a:extLst>
                    <a:ext uri="{9D8B030D-6E8A-4147-A177-3AD203B41FA5}">
                      <a16:colId xmlns:a16="http://schemas.microsoft.com/office/drawing/2014/main" val="20000"/>
                    </a:ext>
                  </a:extLst>
                </a:gridCol>
                <a:gridCol w="8521281">
                  <a:extLst>
                    <a:ext uri="{9D8B030D-6E8A-4147-A177-3AD203B41FA5}">
                      <a16:colId xmlns:a16="http://schemas.microsoft.com/office/drawing/2014/main" val="20001"/>
                    </a:ext>
                  </a:extLst>
                </a:gridCol>
              </a:tblGrid>
              <a:tr h="506008">
                <a:tc>
                  <a:txBody>
                    <a:bodyPr/>
                    <a:lstStyle/>
                    <a:p>
                      <a:pPr xmlns:a="http://schemas.openxmlformats.org/drawingml/2006/main" marL="0" algn="just" defTabSz="914400" rtl="0" eaLnBrk="1" latinLnBrk="0" hangingPunct="1"/>
                      <a:r xmlns:a="http://schemas.openxmlformats.org/drawingml/2006/main">
                        <a:rPr lang="vi" sz="2000" b="1" kern="1200">
                          <a:solidFill>
                            <a:schemeClr val="lt1"/>
                          </a:solidFill>
                          <a:latin typeface="+mn-lt"/>
                          <a:ea typeface="+mn-ea"/>
                          <a:cs typeface="+mn-cs"/>
                        </a:rPr>
                        <a:t>Tên phương thức</a:t>
                      </a:r>
                      <a:endParaRPr xmlns:a="http://schemas.openxmlformats.org/drawingml/2006/main" lang="en-US" sz="2000" b="1" kern="1200" dirty="0">
                        <a:solidFill>
                          <a:schemeClr val="lt1"/>
                        </a:solidFill>
                        <a:latin typeface="+mn-lt"/>
                        <a:ea typeface="+mn-ea"/>
                        <a:cs typeface="+mn-cs"/>
                      </a:endParaRPr>
                    </a:p>
                  </a:txBody>
                  <a:tcPr/>
                </a:tc>
                <a:tc>
                  <a:txBody>
                    <a:bodyPr/>
                    <a:lstStyle/>
                    <a:p>
                      <a:pPr xmlns:a="http://schemas.openxmlformats.org/drawingml/2006/main" algn="just"/>
                      <a:r xmlns:a="http://schemas.openxmlformats.org/drawingml/2006/main">
                        <a:rPr lang="vi" sz="2000"/>
                        <a:t>Sự miêu tả</a:t>
                      </a:r>
                      <a:endParaRPr xmlns:a="http://schemas.openxmlformats.org/drawingml/2006/main" lang="en-US" sz="2000" dirty="0"/>
                    </a:p>
                  </a:txBody>
                  <a:tcPr/>
                </a:tc>
                <a:extLst>
                  <a:ext uri="{0D108BD9-81ED-4DB2-BD59-A6C34878D82A}">
                    <a16:rowId xmlns:a16="http://schemas.microsoft.com/office/drawing/2014/main" val="10000"/>
                  </a:ext>
                </a:extLst>
              </a:tr>
              <a:tr h="418709">
                <a:tc>
                  <a:txBody>
                    <a:bodyPr/>
                    <a:lstStyle/>
                    <a:p>
                      <a:pPr xmlns:a="http://schemas.openxmlformats.org/drawingml/2006/main" algn="l" fontAlgn="t"/>
                      <a:r xmlns:a="http://schemas.openxmlformats.org/drawingml/2006/main">
                        <a:rPr lang="vi" u="none" strike="noStrike">
                          <a:effectLst/>
                        </a:rPr>
                        <a:t>CreateReader()</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Trả về một đối tượng được sử dụng để đọc tài liệu XML được tuần tự hóa</a:t>
                      </a:r>
                    </a:p>
                  </a:txBody>
                  <a:tcPr anchor="ctr"/>
                </a:tc>
                <a:extLst>
                  <a:ext uri="{0D108BD9-81ED-4DB2-BD59-A6C34878D82A}">
                    <a16:rowId xmlns:a16="http://schemas.microsoft.com/office/drawing/2014/main" val="10001"/>
                  </a:ext>
                </a:extLst>
              </a:tr>
              <a:tr h="418709">
                <a:tc>
                  <a:txBody>
                    <a:bodyPr/>
                    <a:lstStyle/>
                    <a:p>
                      <a:pPr xmlns:a="http://schemas.openxmlformats.org/drawingml/2006/main" algn="l" fontAlgn="t"/>
                      <a:r xmlns:a="http://schemas.openxmlformats.org/drawingml/2006/main">
                        <a:rPr lang="vi" u="none" strike="noStrike">
                          <a:effectLst/>
                        </a:rPr>
                        <a:t>CreateWriter()</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Khi bị ghi đè trong lớp dẫn xuất, trả về một trình ghi được sử dụng để tuần tự hóa đối tượng</a:t>
                      </a:r>
                    </a:p>
                  </a:txBody>
                  <a:tcPr anchor="ctr"/>
                </a:tc>
                <a:extLst>
                  <a:ext uri="{0D108BD9-81ED-4DB2-BD59-A6C34878D82A}">
                    <a16:rowId xmlns:a16="http://schemas.microsoft.com/office/drawing/2014/main" val="10002"/>
                  </a:ext>
                </a:extLst>
              </a:tr>
              <a:tr h="463910">
                <a:tc>
                  <a:txBody>
                    <a:bodyPr/>
                    <a:lstStyle/>
                    <a:p>
                      <a:pPr xmlns:a="http://schemas.openxmlformats.org/drawingml/2006/main" algn="l" fontAlgn="t"/>
                      <a:r xmlns:a="http://schemas.openxmlformats.org/drawingml/2006/main">
                        <a:rPr lang="vi" u="none" strike="noStrike">
                          <a:effectLst/>
                        </a:rPr>
                        <a:t>Giải tuần tự hóa (Luồng)</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Giải tuần tự hóa tài liệu XML chứa trong </a:t>
                      </a:r>
                      <a:r xmlns:a="http://schemas.openxmlformats.org/drawingml/2006/main">
                        <a:rPr lang="vi" u="none" strike="noStrike">
                          <a:effectLst/>
                        </a:rPr>
                        <a:t>Luồng đã chỉ định</a:t>
                      </a:r>
                      <a:endParaRPr xmlns:a="http://schemas.openxmlformats.org/drawingml/2006/main" lang="en-US">
                        <a:effectLst/>
                      </a:endParaRPr>
                    </a:p>
                  </a:txBody>
                  <a:tcPr anchor="ctr"/>
                </a:tc>
                <a:extLst>
                  <a:ext uri="{0D108BD9-81ED-4DB2-BD59-A6C34878D82A}">
                    <a16:rowId xmlns:a16="http://schemas.microsoft.com/office/drawing/2014/main" val="10003"/>
                  </a:ext>
                </a:extLst>
              </a:tr>
              <a:tr h="442366">
                <a:tc>
                  <a:txBody>
                    <a:bodyPr/>
                    <a:lstStyle/>
                    <a:p>
                      <a:pPr xmlns:a="http://schemas.openxmlformats.org/drawingml/2006/main" algn="l" fontAlgn="t"/>
                      <a:r xmlns:a="http://schemas.openxmlformats.org/drawingml/2006/main">
                        <a:rPr lang="vi" u="none" strike="noStrike">
                          <a:effectLst/>
                        </a:rPr>
                        <a:t>Giải tuần tự hóa(TextReader)</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Giải tuần tự hóa tài liệu XML chứa trong </a:t>
                      </a:r>
                      <a:r xmlns:a="http://schemas.openxmlformats.org/drawingml/2006/main">
                        <a:rPr lang="vi" u="none" strike="noStrike">
                          <a:effectLst/>
                        </a:rPr>
                        <a:t>TextReader đã chỉ định</a:t>
                      </a:r>
                      <a:endParaRPr xmlns:a="http://schemas.openxmlformats.org/drawingml/2006/main" lang="en-US">
                        <a:effectLst/>
                      </a:endParaRPr>
                    </a:p>
                  </a:txBody>
                  <a:tcPr anchor="ctr"/>
                </a:tc>
                <a:extLst>
                  <a:ext uri="{0D108BD9-81ED-4DB2-BD59-A6C34878D82A}">
                    <a16:rowId xmlns:a16="http://schemas.microsoft.com/office/drawing/2014/main" val="10004"/>
                  </a:ext>
                </a:extLst>
              </a:tr>
              <a:tr h="732740">
                <a:tc>
                  <a:txBody>
                    <a:bodyPr/>
                    <a:lstStyle/>
                    <a:p>
                      <a:pPr xmlns:a="http://schemas.openxmlformats.org/drawingml/2006/main" algn="l" fontAlgn="t"/>
                      <a:r xmlns:a="http://schemas.openxmlformats.org/drawingml/2006/main">
                        <a:rPr lang="vi" u="none" strike="noStrike">
                          <a:effectLst/>
                        </a:rPr>
                        <a:t>Tuần tự hóa (Luồng, Đối tượng)</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Tuần tự hóa </a:t>
                      </a:r>
                      <a:r xmlns:a="http://schemas.openxmlformats.org/drawingml/2006/main">
                        <a:rPr lang="vi" u="none" strike="noStrike">
                          <a:effectLst/>
                        </a:rPr>
                        <a:t>Đối tượng đã chỉ định </a:t>
                      </a:r>
                      <a:r xmlns:a="http://schemas.openxmlformats.org/drawingml/2006/main">
                        <a:rPr lang="vi">
                          <a:effectLst/>
                        </a:rPr>
                        <a:t>và ghi tài liệu XML vào một tệp bằng </a:t>
                      </a:r>
                      <a:r xmlns:a="http://schemas.openxmlformats.org/drawingml/2006/main">
                        <a:rPr lang="vi" u="none" strike="noStrike">
                          <a:effectLst/>
                        </a:rPr>
                        <a:t>Luồng đã chỉ định</a:t>
                      </a:r>
                      <a:endParaRPr xmlns:a="http://schemas.openxmlformats.org/drawingml/2006/main" lang="en-US">
                        <a:effectLst/>
                      </a:endParaRPr>
                    </a:p>
                  </a:txBody>
                  <a:tcPr anchor="ctr"/>
                </a:tc>
                <a:extLst>
                  <a:ext uri="{0D108BD9-81ED-4DB2-BD59-A6C34878D82A}">
                    <a16:rowId xmlns:a16="http://schemas.microsoft.com/office/drawing/2014/main" val="207236356"/>
                  </a:ext>
                </a:extLst>
              </a:tr>
              <a:tr h="732740">
                <a:tc>
                  <a:txBody>
                    <a:bodyPr/>
                    <a:lstStyle/>
                    <a:p>
                      <a:pPr xmlns:a="http://schemas.openxmlformats.org/drawingml/2006/main" algn="l" fontAlgn="t"/>
                      <a:r xmlns:a="http://schemas.openxmlformats.org/drawingml/2006/main">
                        <a:rPr lang="vi" u="none" strike="noStrike">
                          <a:effectLst/>
                        </a:rPr>
                        <a:t>Tuần tự hóa (TextWriter, Object)</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Tuần tự hóa </a:t>
                      </a:r>
                      <a:r xmlns:a="http://schemas.openxmlformats.org/drawingml/2006/main">
                        <a:rPr lang="vi" u="none" strike="noStrike">
                          <a:effectLst/>
                        </a:rPr>
                        <a:t>Đối tượng đã chỉ định </a:t>
                      </a:r>
                      <a:r xmlns:a="http://schemas.openxmlformats.org/drawingml/2006/main">
                        <a:rPr lang="vi">
                          <a:effectLst/>
                        </a:rPr>
                        <a:t>và ghi tài liệu XML vào một tệp bằng cách sử dụng </a:t>
                      </a:r>
                      <a:r xmlns:a="http://schemas.openxmlformats.org/drawingml/2006/main">
                        <a:rPr lang="vi" u="none" strike="noStrike">
                          <a:effectLst/>
                        </a:rPr>
                        <a:t>TextWriter đã chỉ định</a:t>
                      </a:r>
                      <a:endParaRPr xmlns:a="http://schemas.openxmlformats.org/drawingml/2006/main" lang="en-US">
                        <a:effectLst/>
                      </a:endParaRPr>
                    </a:p>
                  </a:txBody>
                  <a:tcPr anchor="ctr"/>
                </a:tc>
                <a:extLst>
                  <a:ext uri="{0D108BD9-81ED-4DB2-BD59-A6C34878D82A}">
                    <a16:rowId xmlns:a16="http://schemas.microsoft.com/office/drawing/2014/main" val="3653310645"/>
                  </a:ext>
                </a:extLst>
              </a:tr>
            </a:tbl>
          </a:graphicData>
        </a:graphic>
      </p:graphicFrame>
      <p:sp>
        <p:nvSpPr>
          <p:cNvPr id="11" name="TextBox 10">
            <a:extLst>
              <a:ext uri="{FF2B5EF4-FFF2-40B4-BE49-F238E27FC236}">
                <a16:creationId xmlns:a16="http://schemas.microsoft.com/office/drawing/2014/main" id="{E7F7553C-C3CA-4917-B51A-6459DDD3095D}"/>
              </a:ext>
            </a:extLst>
          </p:cNvPr>
          <p:cNvSpPr txBox="1"/>
          <p:nvPr/>
        </p:nvSpPr>
        <p:spPr>
          <a:xfrm>
            <a:off x="-88849" y="1479071"/>
            <a:ext cx="12125330" cy="618374"/>
          </a:xfrm>
          <a:prstGeom prst="rect">
            <a:avLst/>
          </a:prstGeom>
          <a:noFill/>
        </p:spPr>
        <p:txBody>
          <a:bodyPr wrap="square">
            <a:spAutoFit/>
          </a:bodyPr>
          <a:lstStyle/>
          <a:p>
            <a:pPr xmlns:a="http://schemas.openxmlformats.org/drawingml/2006/main" marL="342900" indent="-342900" algn="just">
              <a:lnSpc>
                <a:spcPct val="15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Bảng sau mô tả một số phương thức của lớp XmlSerializer:</a:t>
            </a:r>
            <a:endParaRPr xmlns:a="http://schemas.openxmlformats.org/drawingml/2006/main" lang="en-US" sz="2600" dirty="0">
              <a:solidFill>
                <a:srgbClr val="111111"/>
              </a:solidFill>
              <a:latin typeface="+mj-lt"/>
            </a:endParaRPr>
          </a:p>
        </p:txBody>
      </p:sp>
    </p:spTree>
    <p:extLst>
      <p:ext uri="{BB962C8B-B14F-4D97-AF65-F5344CB8AC3E}">
        <p14:creationId xmlns:p14="http://schemas.microsoft.com/office/powerpoint/2010/main" val="872341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4865"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Tuần tự hóa dưới dạng trình diễn XML</a:t>
            </a:r>
            <a:endParaRPr xmlns:a="http://schemas.openxmlformats.org/drawingml/2006/main"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39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6768"/>
            <a:ext cx="11314895" cy="4883128"/>
          </a:xfrm>
        </p:spPr>
        <p:txBody>
          <a:bodyPr>
            <a:noAutofit/>
          </a:bodyPr>
          <a:lstStyle/>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Tổng quan Tuần tự hóa trong .NET</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Tìm hiểu các công cụ tuần tự hóa trong .NET</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Giải thích về cách hoạt động của việc tuần tự hóa</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Mô tả việc sử dụng Serialization</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Tổng quan Tuần tự hóa XML</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Tổng quan JSON (Ký hiệu đối tượng JavaScript) Tuần tự hóa</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Tạo bản demo bằng XML với ứng dụng WPF</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Tạo tuần tự hóa XML demo </a:t>
            </a:r>
            <a:r xmlns:a="http://schemas.openxmlformats.org/drawingml/2006/main">
              <a:rPr lang="vi" sz="2800"/>
              <a:t>trong ứng dụng .NET</a:t>
            </a:r>
            <a:endParaRPr xmlns:a="http://schemas.openxmlformats.org/drawingml/2006/main" lang="en-US"/>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Tạo bản demo Tuần tự hóa JSON </a:t>
            </a:r>
            <a:r xmlns:a="http://schemas.openxmlformats.org/drawingml/2006/main">
              <a:rPr lang="vi" sz="2800"/>
              <a:t>trong ứng dụng .NET</a:t>
            </a:r>
            <a:endParaRPr xmlns:a="http://schemas.openxmlformats.org/drawingml/2006/main" lang="en-US"/>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xmlns:a="http://schemas.openxmlformats.org/drawingml/2006/main">
              <a:rPr lang="vi" sz="4000" b="1" dirty="0"/>
              <a:t>Mục tiêu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8" name="TextBox 7">
            <a:extLst>
              <a:ext uri="{FF2B5EF4-FFF2-40B4-BE49-F238E27FC236}">
                <a16:creationId xmlns:a16="http://schemas.microsoft.com/office/drawing/2014/main" id="{78EE9567-331E-41AC-AE26-CB48980053BF}"/>
              </a:ext>
            </a:extLst>
          </p:cNvPr>
          <p:cNvSpPr txBox="1"/>
          <p:nvPr/>
        </p:nvSpPr>
        <p:spPr>
          <a:xfrm>
            <a:off x="188709" y="653999"/>
            <a:ext cx="12003291" cy="800219"/>
          </a:xfrm>
          <a:prstGeom prst="rect">
            <a:avLst/>
          </a:prstGeom>
          <a:noFill/>
        </p:spPr>
        <p:txBody>
          <a:bodyPr wrap="square">
            <a:spAutoFit/>
          </a:bodyPr>
          <a:lstStyle/>
          <a:p>
            <a:pPr xmlns:a="http://schemas.openxmlformats.org/drawingml/2006/main" algn="just">
              <a:buClr>
                <a:srgbClr val="973735"/>
              </a:buClr>
              <a:buSzPct val="50000"/>
              <a:tabLst>
                <a:tab pos="461963" algn="l"/>
              </a:tabLst>
              <a:defRPr/>
            </a:pPr>
            <a:r xmlns:a="http://schemas.openxmlformats.org/drawingml/2006/main">
              <a:rPr lang="vi" sz="2300">
                <a:solidFill>
                  <a:srgbClr val="111111"/>
                </a:solidFill>
                <a:latin typeface="+mj-lt"/>
              </a:rPr>
              <a:t>1. Tạo ứng dụng Console có tên </a:t>
            </a:r>
            <a:r xmlns:a="http://schemas.openxmlformats.org/drawingml/2006/main">
              <a:rPr lang="vi" sz="2300" b="1">
                <a:solidFill>
                  <a:srgbClr val="111111"/>
                </a:solidFill>
                <a:latin typeface="+mj-lt"/>
              </a:rPr>
              <a:t>DemoXmlSerializer</a:t>
            </a:r>
          </a:p>
          <a:p>
            <a:pPr xmlns:a="http://schemas.openxmlformats.org/drawingml/2006/main" algn="just">
              <a:buClr>
                <a:srgbClr val="973735"/>
              </a:buClr>
              <a:buSzPct val="50000"/>
              <a:tabLst>
                <a:tab pos="461963" algn="l"/>
              </a:tabLst>
              <a:defRPr/>
            </a:pPr>
            <a:r xmlns:a="http://schemas.openxmlformats.org/drawingml/2006/main">
              <a:rPr lang="vi" sz="2300">
                <a:solidFill>
                  <a:srgbClr val="111111"/>
                </a:solidFill>
                <a:latin typeface="+mj-lt"/>
              </a:rPr>
              <a:t>2. Viết code cho </a:t>
            </a:r>
            <a:r xmlns:a="http://schemas.openxmlformats.org/drawingml/2006/main">
              <a:rPr lang="vi" sz="2300" b="1">
                <a:solidFill>
                  <a:srgbClr val="111111"/>
                </a:solidFill>
                <a:latin typeface="+mj-lt"/>
              </a:rPr>
              <a:t>Program.cs </a:t>
            </a:r>
            <a:r xmlns:a="http://schemas.openxmlformats.org/drawingml/2006/main">
              <a:rPr lang="vi" sz="2300">
                <a:solidFill>
                  <a:srgbClr val="111111"/>
                </a:solidFill>
                <a:latin typeface="+mj-lt"/>
              </a:rPr>
              <a:t>như sau rồi nhấn Ctrl+F5 để chạy project</a:t>
            </a:r>
          </a:p>
        </p:txBody>
      </p:sp>
      <p:pic>
        <p:nvPicPr>
          <p:cNvPr id="14" name="Picture 13">
            <a:extLst>
              <a:ext uri="{FF2B5EF4-FFF2-40B4-BE49-F238E27FC236}">
                <a16:creationId xmlns:a16="http://schemas.microsoft.com/office/drawing/2014/main" id="{F0B29B6D-8ED9-4E5C-AE97-62CC0AF8D6BA}"/>
              </a:ext>
            </a:extLst>
          </p:cNvPr>
          <p:cNvPicPr>
            <a:picLocks noChangeAspect="1"/>
          </p:cNvPicPr>
          <p:nvPr/>
        </p:nvPicPr>
        <p:blipFill>
          <a:blip r:embed="rId3"/>
          <a:stretch>
            <a:fillRect/>
          </a:stretch>
        </p:blipFill>
        <p:spPr>
          <a:xfrm>
            <a:off x="-29496" y="2613717"/>
            <a:ext cx="6378493" cy="3696020"/>
          </a:xfrm>
          <a:prstGeom prst="rect">
            <a:avLst/>
          </a:prstGeom>
        </p:spPr>
      </p:pic>
      <p:pic>
        <p:nvPicPr>
          <p:cNvPr id="16" name="Picture 15">
            <a:extLst>
              <a:ext uri="{FF2B5EF4-FFF2-40B4-BE49-F238E27FC236}">
                <a16:creationId xmlns:a16="http://schemas.microsoft.com/office/drawing/2014/main" id="{3AA8B775-5A69-4A48-9646-C2D9677A4FC7}"/>
              </a:ext>
            </a:extLst>
          </p:cNvPr>
          <p:cNvPicPr>
            <a:picLocks noChangeAspect="1"/>
          </p:cNvPicPr>
          <p:nvPr/>
        </p:nvPicPr>
        <p:blipFill>
          <a:blip r:embed="rId4"/>
          <a:stretch>
            <a:fillRect/>
          </a:stretch>
        </p:blipFill>
        <p:spPr>
          <a:xfrm>
            <a:off x="5982274" y="1454218"/>
            <a:ext cx="5922531" cy="2926509"/>
          </a:xfrm>
          <a:prstGeom prst="rect">
            <a:avLst/>
          </a:prstGeom>
        </p:spPr>
      </p:pic>
      <p:pic>
        <p:nvPicPr>
          <p:cNvPr id="17" name="Picture 16">
            <a:extLst>
              <a:ext uri="{FF2B5EF4-FFF2-40B4-BE49-F238E27FC236}">
                <a16:creationId xmlns:a16="http://schemas.microsoft.com/office/drawing/2014/main" id="{F0A06489-1BB2-4E3A-96DE-2E4D4069CAB5}"/>
              </a:ext>
            </a:extLst>
          </p:cNvPr>
          <p:cNvPicPr>
            <a:picLocks noChangeAspect="1"/>
          </p:cNvPicPr>
          <p:nvPr/>
        </p:nvPicPr>
        <p:blipFill>
          <a:blip r:embed="rId5"/>
          <a:stretch>
            <a:fillRect/>
          </a:stretch>
        </p:blipFill>
        <p:spPr>
          <a:xfrm>
            <a:off x="0" y="1543053"/>
            <a:ext cx="4031226" cy="1031994"/>
          </a:xfrm>
          <a:prstGeom prst="rect">
            <a:avLst/>
          </a:prstGeom>
        </p:spPr>
      </p:pic>
      <p:grpSp>
        <p:nvGrpSpPr>
          <p:cNvPr id="27" name="Group 26">
            <a:extLst>
              <a:ext uri="{FF2B5EF4-FFF2-40B4-BE49-F238E27FC236}">
                <a16:creationId xmlns:a16="http://schemas.microsoft.com/office/drawing/2014/main" id="{110BCAF2-679F-4564-A974-06AF42CD7F50}"/>
              </a:ext>
            </a:extLst>
          </p:cNvPr>
          <p:cNvGrpSpPr/>
          <p:nvPr/>
        </p:nvGrpSpPr>
        <p:grpSpPr>
          <a:xfrm>
            <a:off x="6554047" y="4481391"/>
            <a:ext cx="5578323" cy="1950889"/>
            <a:chOff x="6554047" y="4481391"/>
            <a:chExt cx="5578323" cy="1950889"/>
          </a:xfrm>
        </p:grpSpPr>
        <p:pic>
          <p:nvPicPr>
            <p:cNvPr id="24" name="Picture 23">
              <a:extLst>
                <a:ext uri="{FF2B5EF4-FFF2-40B4-BE49-F238E27FC236}">
                  <a16:creationId xmlns:a16="http://schemas.microsoft.com/office/drawing/2014/main" id="{99D867CD-E61D-4908-A193-177666A80018}"/>
                </a:ext>
              </a:extLst>
            </p:cNvPr>
            <p:cNvPicPr>
              <a:picLocks noChangeAspect="1"/>
            </p:cNvPicPr>
            <p:nvPr/>
          </p:nvPicPr>
          <p:blipFill>
            <a:blip r:embed="rId6"/>
            <a:stretch>
              <a:fillRect/>
            </a:stretch>
          </p:blipFill>
          <p:spPr>
            <a:xfrm>
              <a:off x="6554047" y="4481391"/>
              <a:ext cx="5578323" cy="1950889"/>
            </a:xfrm>
            <a:prstGeom prst="rect">
              <a:avLst/>
            </a:prstGeom>
            <a:ln w="12700">
              <a:solidFill>
                <a:srgbClr val="0070C0"/>
              </a:solidFill>
            </a:ln>
          </p:spPr>
        </p:pic>
        <p:sp>
          <p:nvSpPr>
            <p:cNvPr id="25" name="Rectangle 24">
              <a:extLst>
                <a:ext uri="{FF2B5EF4-FFF2-40B4-BE49-F238E27FC236}">
                  <a16:creationId xmlns:a16="http://schemas.microsoft.com/office/drawing/2014/main" id="{5289B197-6AB6-4AD9-979F-17C49864A077}"/>
                </a:ext>
              </a:extLst>
            </p:cNvPr>
            <p:cNvSpPr/>
            <p:nvPr/>
          </p:nvSpPr>
          <p:spPr>
            <a:xfrm>
              <a:off x="6674180" y="5779864"/>
              <a:ext cx="2931936" cy="384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E55B1DC-2C6C-4862-8EE2-55A05E4EDE4A}"/>
                </a:ext>
              </a:extLst>
            </p:cNvPr>
            <p:cNvSpPr/>
            <p:nvPr/>
          </p:nvSpPr>
          <p:spPr>
            <a:xfrm>
              <a:off x="6554047" y="4707251"/>
              <a:ext cx="2132013" cy="192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itle 1">
            <a:extLst>
              <a:ext uri="{FF2B5EF4-FFF2-40B4-BE49-F238E27FC236}">
                <a16:creationId xmlns:a16="http://schemas.microsoft.com/office/drawing/2014/main" id="{321DB49A-4DE5-4ED3-BDE1-4F7012279395}"/>
              </a:ext>
            </a:extLst>
          </p:cNvPr>
          <p:cNvSpPr>
            <a:spLocks noGrp="1"/>
          </p:cNvSpPr>
          <p:nvPr>
            <p:ph type="title"/>
          </p:nvPr>
        </p:nvSpPr>
        <p:spPr>
          <a:xfrm>
            <a:off x="4120818" y="145975"/>
            <a:ext cx="4635911" cy="429608"/>
          </a:xfrm>
        </p:spPr>
        <p:txBody>
          <a:bodyPr>
            <a:noAutofit/>
          </a:bodyPr>
          <a:lstStyle/>
          <a:p>
            <a:pPr xmlns:a="http://schemas.openxmlformats.org/drawingml/2006/main" algn="ctr"/>
            <a:r xmlns:a="http://schemas.openxmlformats.org/drawingml/2006/main">
              <a:rPr lang="vi" sz="2600" b="1">
                <a:solidFill>
                  <a:schemeClr val="accent2"/>
                </a:solidFill>
                <a:latin typeface="Arial" panose="020B0604020202020204" pitchFamily="34" charset="0"/>
                <a:cs typeface="Arial" panose="020B0604020202020204" pitchFamily="34" charset="0"/>
              </a:rPr>
              <a:t>Trình diễn XmlSerializer-01</a:t>
            </a:r>
          </a:p>
        </p:txBody>
      </p:sp>
    </p:spTree>
    <p:extLst>
      <p:ext uri="{BB962C8B-B14F-4D97-AF65-F5344CB8AC3E}">
        <p14:creationId xmlns:p14="http://schemas.microsoft.com/office/powerpoint/2010/main" val="156820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TextBox 7">
            <a:extLst>
              <a:ext uri="{FF2B5EF4-FFF2-40B4-BE49-F238E27FC236}">
                <a16:creationId xmlns:a16="http://schemas.microsoft.com/office/drawing/2014/main" id="{78EE9567-331E-41AC-AE26-CB48980053BF}"/>
              </a:ext>
            </a:extLst>
          </p:cNvPr>
          <p:cNvSpPr txBox="1"/>
          <p:nvPr/>
        </p:nvSpPr>
        <p:spPr>
          <a:xfrm>
            <a:off x="188709" y="653999"/>
            <a:ext cx="12003291" cy="1619482"/>
          </a:xfrm>
          <a:prstGeom prst="rect">
            <a:avLst/>
          </a:prstGeom>
          <a:noFill/>
        </p:spPr>
        <p:txBody>
          <a:bodyPr wrap="square">
            <a:spAutoFit/>
          </a:bodyPr>
          <a:lstStyle/>
          <a:p>
            <a:pPr xmlns:a="http://schemas.openxmlformats.org/drawingml/2006/main" algn="just">
              <a:lnSpc>
                <a:spcPct val="150000"/>
              </a:lnSpc>
              <a:buClr>
                <a:srgbClr val="973735"/>
              </a:buClr>
              <a:buSzPct val="50000"/>
              <a:tabLst>
                <a:tab pos="461963" algn="l"/>
              </a:tabLst>
              <a:defRPr/>
            </a:pPr>
            <a:r xmlns:a="http://schemas.openxmlformats.org/drawingml/2006/main">
              <a:rPr lang="vi" sz="2300">
                <a:solidFill>
                  <a:srgbClr val="111111"/>
                </a:solidFill>
                <a:latin typeface="+mj-lt"/>
              </a:rPr>
              <a:t>1. Tạo ứng dụng Console có tên </a:t>
            </a:r>
            <a:r xmlns:a="http://schemas.openxmlformats.org/drawingml/2006/main">
              <a:rPr lang="vi" sz="2300" b="1">
                <a:solidFill>
                  <a:srgbClr val="111111"/>
                </a:solidFill>
                <a:latin typeface="+mj-lt"/>
              </a:rPr>
              <a:t>DemoXmlSerializer02</a:t>
            </a:r>
          </a:p>
          <a:p>
            <a:pPr xmlns:a="http://schemas.openxmlformats.org/drawingml/2006/main" algn="just">
              <a:lnSpc>
                <a:spcPct val="150000"/>
              </a:lnSpc>
              <a:buClr>
                <a:srgbClr val="973735"/>
              </a:buClr>
              <a:buSzPct val="50000"/>
              <a:tabLst>
                <a:tab pos="461963" algn="l"/>
              </a:tabLst>
              <a:defRPr/>
            </a:pPr>
            <a:r xmlns:a="http://schemas.openxmlformats.org/drawingml/2006/main">
              <a:rPr lang="vi" sz="2300">
                <a:solidFill>
                  <a:srgbClr val="111111"/>
                </a:solidFill>
                <a:latin typeface="+mj-lt"/>
              </a:rPr>
              <a:t>2. Nhấp chuột phải vào dự án, chọn Thêm | Lớp có tên </a:t>
            </a:r>
            <a:r xmlns:a="http://schemas.openxmlformats.org/drawingml/2006/main">
              <a:rPr lang="vi" sz="2300" b="1">
                <a:solidFill>
                  <a:srgbClr val="111111"/>
                </a:solidFill>
                <a:latin typeface="+mj-lt"/>
              </a:rPr>
              <a:t>Person.cs </a:t>
            </a:r>
            <a:r xmlns:a="http://schemas.openxmlformats.org/drawingml/2006/main">
              <a:rPr lang="vi" sz="2300">
                <a:solidFill>
                  <a:srgbClr val="111111"/>
                </a:solidFill>
                <a:latin typeface="+mj-lt"/>
              </a:rPr>
              <a:t>sau đó viết mã dưới dạng</a:t>
            </a:r>
          </a:p>
          <a:p>
            <a:pPr xmlns:a="http://schemas.openxmlformats.org/drawingml/2006/main" algn="just">
              <a:lnSpc>
                <a:spcPct val="150000"/>
              </a:lnSpc>
              <a:buClr>
                <a:srgbClr val="973735"/>
              </a:buClr>
              <a:buSzPct val="50000"/>
              <a:tabLst>
                <a:tab pos="461963" algn="l"/>
              </a:tabLst>
              <a:defRPr/>
            </a:pPr>
            <a:r xmlns:a="http://schemas.openxmlformats.org/drawingml/2006/main">
              <a:rPr lang="vi" sz="2300">
                <a:solidFill>
                  <a:srgbClr val="111111"/>
                </a:solidFill>
                <a:latin typeface="+mj-lt"/>
              </a:rPr>
              <a:t>sau:</a:t>
            </a:r>
            <a:endParaRPr xmlns:a="http://schemas.openxmlformats.org/drawingml/2006/main" lang="en-US" sz="2300" b="1">
              <a:solidFill>
                <a:srgbClr val="111111"/>
              </a:solidFill>
              <a:latin typeface="+mj-lt"/>
            </a:endParaRPr>
          </a:p>
        </p:txBody>
      </p:sp>
      <p:pic>
        <p:nvPicPr>
          <p:cNvPr id="5" name="Picture 4">
            <a:extLst>
              <a:ext uri="{FF2B5EF4-FFF2-40B4-BE49-F238E27FC236}">
                <a16:creationId xmlns:a16="http://schemas.microsoft.com/office/drawing/2014/main" id="{74B72D95-51F0-40E4-98A2-928B2803AF71}"/>
              </a:ext>
            </a:extLst>
          </p:cNvPr>
          <p:cNvPicPr>
            <a:picLocks noChangeAspect="1"/>
          </p:cNvPicPr>
          <p:nvPr/>
        </p:nvPicPr>
        <p:blipFill>
          <a:blip r:embed="rId3"/>
          <a:stretch>
            <a:fillRect/>
          </a:stretch>
        </p:blipFill>
        <p:spPr>
          <a:xfrm>
            <a:off x="2140976" y="2287713"/>
            <a:ext cx="7866014" cy="3552646"/>
          </a:xfrm>
          <a:prstGeom prst="rect">
            <a:avLst/>
          </a:prstGeom>
        </p:spPr>
      </p:pic>
      <p:sp>
        <p:nvSpPr>
          <p:cNvPr id="18" name="TextBox 17">
            <a:extLst>
              <a:ext uri="{FF2B5EF4-FFF2-40B4-BE49-F238E27FC236}">
                <a16:creationId xmlns:a16="http://schemas.microsoft.com/office/drawing/2014/main" id="{40224FB3-5E5F-49A4-BACE-4AF8EC2A46F7}"/>
              </a:ext>
            </a:extLst>
          </p:cNvPr>
          <p:cNvSpPr txBox="1"/>
          <p:nvPr/>
        </p:nvSpPr>
        <p:spPr>
          <a:xfrm>
            <a:off x="188709" y="6023913"/>
            <a:ext cx="9997510" cy="446276"/>
          </a:xfrm>
          <a:prstGeom prst="rect">
            <a:avLst/>
          </a:prstGeom>
          <a:noFill/>
        </p:spPr>
        <p:txBody>
          <a:bodyPr wrap="square">
            <a:spAutoFit/>
          </a:bodyPr>
          <a:lstStyle/>
          <a:p>
            <a:pPr xmlns:a="http://schemas.openxmlformats.org/drawingml/2006/main" algn="just">
              <a:buClr>
                <a:srgbClr val="973735"/>
              </a:buClr>
              <a:buSzPct val="50000"/>
              <a:tabLst>
                <a:tab pos="461963" algn="l"/>
              </a:tabLst>
              <a:defRPr/>
            </a:pPr>
            <a:r xmlns:a="http://schemas.openxmlformats.org/drawingml/2006/main">
              <a:rPr lang="vi" sz="2300">
                <a:solidFill>
                  <a:srgbClr val="111111"/>
                </a:solidFill>
                <a:latin typeface="+mj-lt"/>
              </a:rPr>
              <a:t>3. Viết code cho </a:t>
            </a:r>
            <a:r xmlns:a="http://schemas.openxmlformats.org/drawingml/2006/main">
              <a:rPr lang="vi" sz="2300" b="1">
                <a:solidFill>
                  <a:srgbClr val="111111"/>
                </a:solidFill>
                <a:latin typeface="+mj-lt"/>
              </a:rPr>
              <a:t>Program.cs </a:t>
            </a:r>
            <a:r xmlns:a="http://schemas.openxmlformats.org/drawingml/2006/main">
              <a:rPr lang="vi" sz="2300">
                <a:solidFill>
                  <a:srgbClr val="111111"/>
                </a:solidFill>
                <a:latin typeface="+mj-lt"/>
              </a:rPr>
              <a:t>như sau rồi nhấn Ctrl+F5 để chạy project</a:t>
            </a:r>
          </a:p>
        </p:txBody>
      </p:sp>
      <p:sp>
        <p:nvSpPr>
          <p:cNvPr id="19" name="Title 1">
            <a:extLst>
              <a:ext uri="{FF2B5EF4-FFF2-40B4-BE49-F238E27FC236}">
                <a16:creationId xmlns:a16="http://schemas.microsoft.com/office/drawing/2014/main" id="{92513E62-B1E7-48DB-8AA5-9BF01F9A9C25}"/>
              </a:ext>
            </a:extLst>
          </p:cNvPr>
          <p:cNvSpPr>
            <a:spLocks noGrp="1"/>
          </p:cNvSpPr>
          <p:nvPr>
            <p:ph type="title"/>
          </p:nvPr>
        </p:nvSpPr>
        <p:spPr>
          <a:xfrm>
            <a:off x="4120818" y="145975"/>
            <a:ext cx="4635911" cy="429608"/>
          </a:xfrm>
        </p:spPr>
        <p:txBody>
          <a:bodyPr>
            <a:noAutofit/>
          </a:bodyPr>
          <a:lstStyle/>
          <a:p>
            <a:pPr xmlns:a="http://schemas.openxmlformats.org/drawingml/2006/main" algn="ctr"/>
            <a:r xmlns:a="http://schemas.openxmlformats.org/drawingml/2006/main">
              <a:rPr lang="vi" sz="2600" b="1">
                <a:solidFill>
                  <a:schemeClr val="accent2"/>
                </a:solidFill>
                <a:latin typeface="Arial" panose="020B0604020202020204" pitchFamily="34" charset="0"/>
                <a:cs typeface="Arial" panose="020B0604020202020204" pitchFamily="34" charset="0"/>
              </a:rPr>
              <a:t>Trình diễn XmlSerializer-02</a:t>
            </a:r>
          </a:p>
        </p:txBody>
      </p:sp>
    </p:spTree>
    <p:extLst>
      <p:ext uri="{BB962C8B-B14F-4D97-AF65-F5344CB8AC3E}">
        <p14:creationId xmlns:p14="http://schemas.microsoft.com/office/powerpoint/2010/main" val="3658313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6" name="Picture 5">
            <a:extLst>
              <a:ext uri="{FF2B5EF4-FFF2-40B4-BE49-F238E27FC236}">
                <a16:creationId xmlns:a16="http://schemas.microsoft.com/office/drawing/2014/main" id="{E420B4DD-D863-45BF-8CB5-6629F450DBFB}"/>
              </a:ext>
            </a:extLst>
          </p:cNvPr>
          <p:cNvPicPr>
            <a:picLocks noChangeAspect="1"/>
          </p:cNvPicPr>
          <p:nvPr/>
        </p:nvPicPr>
        <p:blipFill>
          <a:blip r:embed="rId3"/>
          <a:stretch>
            <a:fillRect/>
          </a:stretch>
        </p:blipFill>
        <p:spPr>
          <a:xfrm>
            <a:off x="2239319" y="523286"/>
            <a:ext cx="7819716" cy="5927239"/>
          </a:xfrm>
          <a:prstGeom prst="rect">
            <a:avLst/>
          </a:prstGeom>
        </p:spPr>
      </p:pic>
    </p:spTree>
    <p:extLst>
      <p:ext uri="{BB962C8B-B14F-4D97-AF65-F5344CB8AC3E}">
        <p14:creationId xmlns:p14="http://schemas.microsoft.com/office/powerpoint/2010/main" val="26358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pic>
        <p:nvPicPr>
          <p:cNvPr id="7" name="Picture 6">
            <a:extLst>
              <a:ext uri="{FF2B5EF4-FFF2-40B4-BE49-F238E27FC236}">
                <a16:creationId xmlns:a16="http://schemas.microsoft.com/office/drawing/2014/main" id="{6234691A-3DED-44B8-9FA5-B0122916CAFB}"/>
              </a:ext>
            </a:extLst>
          </p:cNvPr>
          <p:cNvPicPr>
            <a:picLocks noChangeAspect="1"/>
          </p:cNvPicPr>
          <p:nvPr/>
        </p:nvPicPr>
        <p:blipFill>
          <a:blip r:embed="rId3"/>
          <a:stretch>
            <a:fillRect/>
          </a:stretch>
        </p:blipFill>
        <p:spPr>
          <a:xfrm>
            <a:off x="232592" y="1053481"/>
            <a:ext cx="7436569" cy="3952914"/>
          </a:xfrm>
          <a:prstGeom prst="rect">
            <a:avLst/>
          </a:prstGeom>
        </p:spPr>
      </p:pic>
      <p:pic>
        <p:nvPicPr>
          <p:cNvPr id="9" name="Picture 8">
            <a:extLst>
              <a:ext uri="{FF2B5EF4-FFF2-40B4-BE49-F238E27FC236}">
                <a16:creationId xmlns:a16="http://schemas.microsoft.com/office/drawing/2014/main" id="{2D38CFC6-5C12-47CC-8108-DDBB63375442}"/>
              </a:ext>
            </a:extLst>
          </p:cNvPr>
          <p:cNvPicPr>
            <a:picLocks noChangeAspect="1"/>
          </p:cNvPicPr>
          <p:nvPr/>
        </p:nvPicPr>
        <p:blipFill>
          <a:blip r:embed="rId4"/>
          <a:stretch>
            <a:fillRect/>
          </a:stretch>
        </p:blipFill>
        <p:spPr>
          <a:xfrm>
            <a:off x="7747817" y="1032462"/>
            <a:ext cx="4382280" cy="4668346"/>
          </a:xfrm>
          <a:prstGeom prst="rect">
            <a:avLst/>
          </a:prstGeom>
        </p:spPr>
      </p:pic>
    </p:spTree>
    <p:extLst>
      <p:ext uri="{BB962C8B-B14F-4D97-AF65-F5344CB8AC3E}">
        <p14:creationId xmlns:p14="http://schemas.microsoft.com/office/powerpoint/2010/main" val="2679952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dirty="0">
                <a:latin typeface="Arial" panose="020B0604020202020204" pitchFamily="34" charset="0"/>
                <a:cs typeface="Arial" panose="020B0604020202020204" pitchFamily="34" charset="0"/>
              </a:rPr>
              <a:t>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Tổng quan Tuần tự hóa JSON</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1422030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JSON là gì?</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8994" y="1428193"/>
            <a:ext cx="11867535" cy="2154436"/>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JSON là viết tắt của Ký hiệu đối tượng JavaScript</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JSON là một định dạng nhẹ để lưu trữ và truyền dữ liệu</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JSON thường được sử dụng khi dữ liệu được gửi từ máy chủ đến trang web</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JSON "tự mô tả" và dễ hiểu</a:t>
            </a:r>
          </a:p>
        </p:txBody>
      </p:sp>
      <p:sp>
        <p:nvSpPr>
          <p:cNvPr id="8" name="TextBox 7">
            <a:extLst>
              <a:ext uri="{FF2B5EF4-FFF2-40B4-BE49-F238E27FC236}">
                <a16:creationId xmlns:a16="http://schemas.microsoft.com/office/drawing/2014/main" id="{E7E2F2AD-7022-4729-BB05-DCD9D8416E69}"/>
              </a:ext>
            </a:extLst>
          </p:cNvPr>
          <p:cNvSpPr txBox="1"/>
          <p:nvPr/>
        </p:nvSpPr>
        <p:spPr>
          <a:xfrm>
            <a:off x="2540897" y="5022771"/>
            <a:ext cx="7516763" cy="1292662"/>
          </a:xfrm>
          <a:prstGeom prst="rect">
            <a:avLst/>
          </a:prstGeom>
          <a:noFill/>
          <a:ln w="19050">
            <a:solidFill>
              <a:schemeClr val="accent1"/>
            </a:solidFill>
          </a:ln>
        </p:spPr>
        <p:txBody>
          <a:bodyPr wrap="square">
            <a:spAutoFit/>
          </a:bodyPr>
          <a:lstStyle/>
          <a:p>
            <a:r xmlns:a="http://schemas.openxmlformats.org/drawingml/2006/main">
              <a:rPr lang="vi" sz="2600" b="0" i="0">
                <a:solidFill>
                  <a:srgbClr val="000000"/>
                </a:solidFill>
                <a:effectLst/>
                <a:latin typeface="Consolas" panose="020B0609020204030204" pitchFamily="49" charset="0"/>
              </a:rPr>
              <a:t>{</a:t>
            </a:r>
          </a:p>
          <a:p>
            <a:r xmlns:a="http://schemas.openxmlformats.org/drawingml/2006/main">
              <a:rPr lang="vi" sz="2600">
                <a:solidFill>
                  <a:srgbClr val="000000"/>
                </a:solidFill>
                <a:latin typeface="Consolas" panose="020B0609020204030204" pitchFamily="49" charset="0"/>
              </a:rPr>
              <a:t>  </a:t>
            </a:r>
            <a:r xmlns:a="http://schemas.openxmlformats.org/drawingml/2006/main">
              <a:rPr lang="vi" sz="2600" b="0" i="0">
                <a:solidFill>
                  <a:srgbClr val="A52A2A"/>
                </a:solidFill>
                <a:effectLst/>
                <a:latin typeface="Consolas" panose="020B0609020204030204" pitchFamily="49" charset="0"/>
              </a:rPr>
              <a:t>"firstName" </a:t>
            </a:r>
            <a:r xmlns:a="http://schemas.openxmlformats.org/drawingml/2006/main">
              <a:rPr lang="vi" sz="2600" b="0" i="0">
                <a:solidFill>
                  <a:srgbClr val="000000"/>
                </a:solidFill>
                <a:effectLst/>
                <a:latin typeface="Consolas" panose="020B0609020204030204" pitchFamily="49" charset="0"/>
              </a:rPr>
              <a:t>: </a:t>
            </a:r>
            <a:r xmlns:a="http://schemas.openxmlformats.org/drawingml/2006/main">
              <a:rPr lang="vi" sz="2600" b="0" i="0">
                <a:solidFill>
                  <a:srgbClr val="A52A2A"/>
                </a:solidFill>
                <a:effectLst/>
                <a:latin typeface="Consolas" panose="020B0609020204030204" pitchFamily="49" charset="0"/>
              </a:rPr>
              <a:t>"John" </a:t>
            </a:r>
            <a:r xmlns:a="http://schemas.openxmlformats.org/drawingml/2006/main">
              <a:rPr lang="vi" sz="2600" b="0" i="0">
                <a:solidFill>
                  <a:srgbClr val="000000"/>
                </a:solidFill>
                <a:effectLst/>
                <a:latin typeface="Consolas" panose="020B0609020204030204" pitchFamily="49" charset="0"/>
              </a:rPr>
              <a:t>, </a:t>
            </a:r>
            <a:r xmlns:a="http://schemas.openxmlformats.org/drawingml/2006/main">
              <a:rPr lang="vi" sz="2600" b="0" i="0">
                <a:solidFill>
                  <a:srgbClr val="A52A2A"/>
                </a:solidFill>
                <a:effectLst/>
                <a:latin typeface="Consolas" panose="020B0609020204030204" pitchFamily="49" charset="0"/>
              </a:rPr>
              <a:t>"lastName" </a:t>
            </a:r>
            <a:r xmlns:a="http://schemas.openxmlformats.org/drawingml/2006/main">
              <a:rPr lang="vi" sz="2600" b="0" i="0">
                <a:solidFill>
                  <a:srgbClr val="000000"/>
                </a:solidFill>
                <a:effectLst/>
                <a:latin typeface="Consolas" panose="020B0609020204030204" pitchFamily="49" charset="0"/>
              </a:rPr>
              <a:t>: </a:t>
            </a:r>
            <a:r xmlns:a="http://schemas.openxmlformats.org/drawingml/2006/main">
              <a:rPr lang="vi" sz="2600" b="0" i="0">
                <a:solidFill>
                  <a:srgbClr val="A52A2A"/>
                </a:solidFill>
                <a:effectLst/>
                <a:latin typeface="Consolas" panose="020B0609020204030204" pitchFamily="49" charset="0"/>
              </a:rPr>
              <a:t>"Doe"</a:t>
            </a:r>
          </a:p>
          <a:p>
            <a:r xmlns:a="http://schemas.openxmlformats.org/drawingml/2006/main">
              <a:rPr lang="vi" sz="2600" b="0" i="0">
                <a:solidFill>
                  <a:srgbClr val="000000"/>
                </a:solidFill>
                <a:effectLst/>
                <a:latin typeface="Consolas" panose="020B0609020204030204" pitchFamily="49" charset="0"/>
              </a:rPr>
              <a:t>}</a:t>
            </a:r>
            <a:endParaRPr xmlns:a="http://schemas.openxmlformats.org/drawingml/2006/main" lang="en-US" sz="2600"/>
          </a:p>
        </p:txBody>
      </p:sp>
      <p:sp>
        <p:nvSpPr>
          <p:cNvPr id="10" name="TextBox 9">
            <a:extLst>
              <a:ext uri="{FF2B5EF4-FFF2-40B4-BE49-F238E27FC236}">
                <a16:creationId xmlns:a16="http://schemas.microsoft.com/office/drawing/2014/main" id="{C4D971C9-4840-4BFC-86F2-99F66050169D}"/>
              </a:ext>
            </a:extLst>
          </p:cNvPr>
          <p:cNvSpPr txBox="1"/>
          <p:nvPr/>
        </p:nvSpPr>
        <p:spPr>
          <a:xfrm>
            <a:off x="-58994" y="3651453"/>
            <a:ext cx="12093678" cy="1292662"/>
          </a:xfrm>
          <a:prstGeom prst="rect">
            <a:avLst/>
          </a:prstGeom>
          <a:noFill/>
        </p:spPr>
        <p:txBody>
          <a:bodyPr wrap="square">
            <a:spAutoFit/>
          </a:bodyPr>
          <a:lstStyle/>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Dữ liệu JSON được ghi dưới dạng cặp tên/giá trị, giống như các thuộc tính đối tượng JavaScript. Một cặp tên/giá trị bao gồm một tên trường (trong dấu ngoặc kép), theo sau là dấu hai chấm, theo sau là một giá trị:</a:t>
            </a:r>
          </a:p>
        </p:txBody>
      </p:sp>
    </p:spTree>
    <p:extLst>
      <p:ext uri="{BB962C8B-B14F-4D97-AF65-F5344CB8AC3E}">
        <p14:creationId xmlns:p14="http://schemas.microsoft.com/office/powerpoint/2010/main" val="1211534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Quy tắc cú pháp JSON</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 y="1454214"/>
            <a:ext cx="5397909" cy="1020792"/>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Dữ liệu nằm trong cặp tên/giá trị</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Dữ liệu được phân tách bằng dấu phẩy</a:t>
            </a:r>
          </a:p>
        </p:txBody>
      </p:sp>
      <p:sp>
        <p:nvSpPr>
          <p:cNvPr id="11" name="TextBox 10">
            <a:extLst>
              <a:ext uri="{FF2B5EF4-FFF2-40B4-BE49-F238E27FC236}">
                <a16:creationId xmlns:a16="http://schemas.microsoft.com/office/drawing/2014/main" id="{554D36CE-6F8E-4BB8-8BF4-0FFE80F69E33}"/>
              </a:ext>
            </a:extLst>
          </p:cNvPr>
          <p:cNvSpPr txBox="1"/>
          <p:nvPr/>
        </p:nvSpPr>
        <p:spPr>
          <a:xfrm>
            <a:off x="6658749" y="1421908"/>
            <a:ext cx="5154138" cy="1020792"/>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Niềng răng xoăn giữ đồ vật</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Dấu ngoặc vuông giữ mảng</a:t>
            </a:r>
          </a:p>
        </p:txBody>
      </p:sp>
      <p:sp>
        <p:nvSpPr>
          <p:cNvPr id="12" name="TextBox 11">
            <a:extLst>
              <a:ext uri="{FF2B5EF4-FFF2-40B4-BE49-F238E27FC236}">
                <a16:creationId xmlns:a16="http://schemas.microsoft.com/office/drawing/2014/main" id="{E341B280-1A0E-40AF-8203-021FC0838E88}"/>
              </a:ext>
            </a:extLst>
          </p:cNvPr>
          <p:cNvSpPr txBox="1"/>
          <p:nvPr/>
        </p:nvSpPr>
        <p:spPr>
          <a:xfrm>
            <a:off x="2043425" y="3080719"/>
            <a:ext cx="8014235" cy="2923877"/>
          </a:xfrm>
          <a:prstGeom prst="rect">
            <a:avLst/>
          </a:prstGeom>
          <a:noFill/>
          <a:ln w="19050">
            <a:solidFill>
              <a:schemeClr val="accent1"/>
            </a:solidFill>
          </a:ln>
        </p:spPr>
        <p:txBody>
          <a:bodyPr wrap="square">
            <a:spAutoFit/>
          </a:bodyPr>
          <a:lstStyle/>
          <a:p>
            <a:r xmlns:a="http://schemas.openxmlformats.org/drawingml/2006/main">
              <a:rPr lang="vi" sz="2300" b="0" i="0">
                <a:solidFill>
                  <a:srgbClr val="000000"/>
                </a:solidFill>
                <a:effectLst/>
                <a:latin typeface="Consolas" panose="020B0609020204030204" pitchFamily="49" charset="0"/>
              </a:rPr>
              <a:t>{</a:t>
            </a:r>
            <a:r xmlns:a="http://schemas.openxmlformats.org/drawingml/2006/main">
              <a:rPr lang="vi" sz="2300"/>
              <a:t/>
            </a:r>
            <a:br xmlns:a="http://schemas.openxmlformats.org/drawingml/2006/main">
              <a:rPr lang="en-US" sz="2300"/>
            </a:br>
            <a:r xmlns:a="http://schemas.openxmlformats.org/drawingml/2006/main">
              <a:rPr lang="vi" sz="2300"/>
              <a:t>  </a:t>
            </a:r>
            <a:r xmlns:a="http://schemas.openxmlformats.org/drawingml/2006/main">
              <a:rPr lang="vi" sz="2300" b="0" i="0">
                <a:solidFill>
                  <a:srgbClr val="A52A2A"/>
                </a:solidFill>
                <a:effectLst/>
                <a:latin typeface="Consolas" panose="020B0609020204030204" pitchFamily="49" charset="0"/>
              </a:rPr>
              <a:t>"người lao động" </a:t>
            </a:r>
            <a:r xmlns:a="http://schemas.openxmlformats.org/drawingml/2006/main">
              <a:rPr lang="vi" sz="2300" b="0" i="0">
                <a:solidFill>
                  <a:srgbClr val="000000"/>
                </a:solidFill>
                <a:effectLst/>
                <a:latin typeface="Consolas" panose="020B0609020204030204" pitchFamily="49" charset="0"/>
              </a:rPr>
              <a:t>:</a:t>
            </a:r>
          </a:p>
          <a:p>
            <a:r xmlns:a="http://schemas.openxmlformats.org/drawingml/2006/main">
              <a:rPr lang="vi" sz="2300">
                <a:solidFill>
                  <a:srgbClr val="000000"/>
                </a:solidFill>
                <a:latin typeface="Consolas" panose="020B0609020204030204" pitchFamily="49" charset="0"/>
              </a:rPr>
              <a:t>  </a:t>
            </a:r>
            <a:r xmlns:a="http://schemas.openxmlformats.org/drawingml/2006/main">
              <a:rPr lang="vi" sz="2300" b="0" i="0">
                <a:solidFill>
                  <a:srgbClr val="000000"/>
                </a:solidFill>
                <a:effectLst/>
                <a:latin typeface="Consolas" panose="020B0609020204030204" pitchFamily="49" charset="0"/>
              </a:rPr>
              <a:t>[</a:t>
            </a:r>
            <a:r xmlns:a="http://schemas.openxmlformats.org/drawingml/2006/main">
              <a:rPr lang="vi" sz="2300"/>
              <a:t> </a:t>
            </a:r>
            <a:br xmlns:a="http://schemas.openxmlformats.org/drawingml/2006/main">
              <a:rPr lang="en-US" sz="2300"/>
            </a:br>
            <a:r xmlns:a="http://schemas.openxmlformats.org/drawingml/2006/main">
              <a:rPr lang="vi" sz="2300" b="0" i="0">
                <a:solidFill>
                  <a:srgbClr val="000000"/>
                </a:solidFill>
                <a:effectLst/>
                <a:latin typeface="Consolas" panose="020B0609020204030204" pitchFamily="49" charset="0"/>
              </a:rPr>
              <a:t>{ </a:t>
            </a:r>
            <a:r xmlns:a="http://schemas.openxmlformats.org/drawingml/2006/main">
              <a:rPr lang="vi" sz="2300" b="0" i="0">
                <a:solidFill>
                  <a:srgbClr val="A52A2A"/>
                </a:solidFill>
                <a:effectLst/>
                <a:latin typeface="Consolas" panose="020B0609020204030204" pitchFamily="49" charset="0"/>
              </a:rPr>
              <a:t>"firstName" </a:t>
            </a:r>
            <a:r xmlns:a="http://schemas.openxmlformats.org/drawingml/2006/main">
              <a:rPr lang="vi" sz="2300" b="0" i="0">
                <a:solidFill>
                  <a:srgbClr val="000000"/>
                </a:solidFill>
                <a:effectLst/>
                <a:latin typeface="Consolas" panose="020B0609020204030204" pitchFamily="49" charset="0"/>
              </a:rPr>
              <a:t>: </a:t>
            </a:r>
            <a:r xmlns:a="http://schemas.openxmlformats.org/drawingml/2006/main">
              <a:rPr lang="vi" sz="2300" b="0" i="0">
                <a:solidFill>
                  <a:srgbClr val="A52A2A"/>
                </a:solidFill>
                <a:effectLst/>
                <a:latin typeface="Consolas" panose="020B0609020204030204" pitchFamily="49" charset="0"/>
              </a:rPr>
              <a:t>"John" </a:t>
            </a:r>
            <a:r xmlns:a="http://schemas.openxmlformats.org/drawingml/2006/main">
              <a:rPr lang="vi" sz="2300" b="0" i="0">
                <a:solidFill>
                  <a:srgbClr val="000000"/>
                </a:solidFill>
                <a:effectLst/>
                <a:latin typeface="Consolas" panose="020B0609020204030204" pitchFamily="49" charset="0"/>
              </a:rPr>
              <a:t>, </a:t>
            </a:r>
            <a:r xmlns:a="http://schemas.openxmlformats.org/drawingml/2006/main">
              <a:rPr lang="vi" sz="2300" b="0" i="0">
                <a:solidFill>
                  <a:srgbClr val="A52A2A"/>
                </a:solidFill>
                <a:effectLst/>
                <a:latin typeface="Consolas" panose="020B0609020204030204" pitchFamily="49" charset="0"/>
              </a:rPr>
              <a:t>"lastName" </a:t>
            </a:r>
            <a:r xmlns:a="http://schemas.openxmlformats.org/drawingml/2006/main">
              <a:rPr lang="vi" sz="2300" b="0" i="0">
                <a:solidFill>
                  <a:srgbClr val="000000"/>
                </a:solidFill>
                <a:effectLst/>
                <a:latin typeface="Consolas" panose="020B0609020204030204" pitchFamily="49" charset="0"/>
              </a:rPr>
              <a:t>: </a:t>
            </a:r>
            <a:r xmlns:a="http://schemas.openxmlformats.org/drawingml/2006/main">
              <a:rPr lang="vi" sz="2300" b="0" i="0">
                <a:solidFill>
                  <a:srgbClr val="A52A2A"/>
                </a:solidFill>
                <a:effectLst/>
                <a:latin typeface="Consolas" panose="020B0609020204030204" pitchFamily="49" charset="0"/>
              </a:rPr>
              <a:t>"Doe" </a:t>
            </a:r>
            <a:r xmlns:a="http://schemas.openxmlformats.org/drawingml/2006/main">
              <a:rPr lang="vi" sz="2300" b="0" i="0">
                <a:solidFill>
                  <a:srgbClr val="000000"/>
                </a:solidFill>
                <a:effectLst/>
                <a:latin typeface="Consolas" panose="020B0609020204030204" pitchFamily="49" charset="0"/>
              </a:rPr>
              <a:t>},</a:t>
            </a:r>
            <a:r xmlns:a="http://schemas.openxmlformats.org/drawingml/2006/main">
              <a:rPr lang="vi" sz="2300"/>
              <a:t> </a:t>
            </a:r>
            <a:br xmlns:a="http://schemas.openxmlformats.org/drawingml/2006/main">
              <a:rPr lang="en-US" sz="2300"/>
            </a:br>
            <a:r xmlns:a="http://schemas.openxmlformats.org/drawingml/2006/main">
              <a:rPr lang="vi" sz="2300" b="0" i="0">
                <a:solidFill>
                  <a:srgbClr val="000000"/>
                </a:solidFill>
                <a:effectLst/>
                <a:latin typeface="Consolas" panose="020B0609020204030204" pitchFamily="49" charset="0"/>
              </a:rPr>
              <a:t>{ </a:t>
            </a:r>
            <a:r xmlns:a="http://schemas.openxmlformats.org/drawingml/2006/main">
              <a:rPr lang="vi" sz="2300" b="0" i="0">
                <a:solidFill>
                  <a:srgbClr val="A52A2A"/>
                </a:solidFill>
                <a:effectLst/>
                <a:latin typeface="Consolas" panose="020B0609020204030204" pitchFamily="49" charset="0"/>
              </a:rPr>
              <a:t>"firstName" </a:t>
            </a:r>
            <a:r xmlns:a="http://schemas.openxmlformats.org/drawingml/2006/main">
              <a:rPr lang="vi" sz="2300" b="0" i="0">
                <a:solidFill>
                  <a:srgbClr val="000000"/>
                </a:solidFill>
                <a:effectLst/>
                <a:latin typeface="Consolas" panose="020B0609020204030204" pitchFamily="49" charset="0"/>
              </a:rPr>
              <a:t>: </a:t>
            </a:r>
            <a:r xmlns:a="http://schemas.openxmlformats.org/drawingml/2006/main">
              <a:rPr lang="vi" sz="2300" b="0" i="0">
                <a:solidFill>
                  <a:srgbClr val="A52A2A"/>
                </a:solidFill>
                <a:effectLst/>
                <a:latin typeface="Consolas" panose="020B0609020204030204" pitchFamily="49" charset="0"/>
              </a:rPr>
              <a:t>"Anna" </a:t>
            </a:r>
            <a:r xmlns:a="http://schemas.openxmlformats.org/drawingml/2006/main">
              <a:rPr lang="vi" sz="2300" b="0" i="0">
                <a:solidFill>
                  <a:srgbClr val="000000"/>
                </a:solidFill>
                <a:effectLst/>
                <a:latin typeface="Consolas" panose="020B0609020204030204" pitchFamily="49" charset="0"/>
              </a:rPr>
              <a:t>, </a:t>
            </a:r>
            <a:r xmlns:a="http://schemas.openxmlformats.org/drawingml/2006/main">
              <a:rPr lang="vi" sz="2300" b="0" i="0">
                <a:solidFill>
                  <a:srgbClr val="A52A2A"/>
                </a:solidFill>
                <a:effectLst/>
                <a:latin typeface="Consolas" panose="020B0609020204030204" pitchFamily="49" charset="0"/>
              </a:rPr>
              <a:t>"lastName" </a:t>
            </a:r>
            <a:r xmlns:a="http://schemas.openxmlformats.org/drawingml/2006/main">
              <a:rPr lang="vi" sz="2300" b="0" i="0">
                <a:solidFill>
                  <a:srgbClr val="000000"/>
                </a:solidFill>
                <a:effectLst/>
                <a:latin typeface="Consolas" panose="020B0609020204030204" pitchFamily="49" charset="0"/>
              </a:rPr>
              <a:t>: </a:t>
            </a:r>
            <a:r xmlns:a="http://schemas.openxmlformats.org/drawingml/2006/main">
              <a:rPr lang="vi" sz="2300" b="0" i="0">
                <a:solidFill>
                  <a:srgbClr val="A52A2A"/>
                </a:solidFill>
                <a:effectLst/>
                <a:latin typeface="Consolas" panose="020B0609020204030204" pitchFamily="49" charset="0"/>
              </a:rPr>
              <a:t>"Smith" </a:t>
            </a:r>
            <a:r xmlns:a="http://schemas.openxmlformats.org/drawingml/2006/main">
              <a:rPr lang="vi" sz="2300" b="0" i="0">
                <a:solidFill>
                  <a:srgbClr val="000000"/>
                </a:solidFill>
                <a:effectLst/>
                <a:latin typeface="Consolas" panose="020B0609020204030204" pitchFamily="49" charset="0"/>
              </a:rPr>
              <a:t>},</a:t>
            </a:r>
            <a:r xmlns:a="http://schemas.openxmlformats.org/drawingml/2006/main">
              <a:rPr lang="vi" sz="2300"/>
              <a:t> </a:t>
            </a:r>
            <a:br xmlns:a="http://schemas.openxmlformats.org/drawingml/2006/main">
              <a:rPr lang="en-US" sz="2300"/>
            </a:br>
            <a:r xmlns:a="http://schemas.openxmlformats.org/drawingml/2006/main">
              <a:rPr lang="vi" sz="2300" b="0" i="0">
                <a:solidFill>
                  <a:srgbClr val="000000"/>
                </a:solidFill>
                <a:effectLst/>
                <a:latin typeface="Consolas" panose="020B0609020204030204" pitchFamily="49" charset="0"/>
              </a:rPr>
              <a:t>{ </a:t>
            </a:r>
            <a:r xmlns:a="http://schemas.openxmlformats.org/drawingml/2006/main">
              <a:rPr lang="vi" sz="2300" b="0" i="0">
                <a:solidFill>
                  <a:srgbClr val="A52A2A"/>
                </a:solidFill>
                <a:effectLst/>
                <a:latin typeface="Consolas" panose="020B0609020204030204" pitchFamily="49" charset="0"/>
              </a:rPr>
              <a:t>"firstName" </a:t>
            </a:r>
            <a:r xmlns:a="http://schemas.openxmlformats.org/drawingml/2006/main">
              <a:rPr lang="vi" sz="2300" b="0" i="0">
                <a:solidFill>
                  <a:srgbClr val="000000"/>
                </a:solidFill>
                <a:effectLst/>
                <a:latin typeface="Consolas" panose="020B0609020204030204" pitchFamily="49" charset="0"/>
              </a:rPr>
              <a:t>: </a:t>
            </a:r>
            <a:r xmlns:a="http://schemas.openxmlformats.org/drawingml/2006/main">
              <a:rPr lang="vi" sz="2300" b="0" i="0">
                <a:solidFill>
                  <a:srgbClr val="A52A2A"/>
                </a:solidFill>
                <a:effectLst/>
                <a:latin typeface="Consolas" panose="020B0609020204030204" pitchFamily="49" charset="0"/>
              </a:rPr>
              <a:t>"Peter" </a:t>
            </a:r>
            <a:r xmlns:a="http://schemas.openxmlformats.org/drawingml/2006/main">
              <a:rPr lang="vi" sz="2300" b="0" i="0">
                <a:solidFill>
                  <a:srgbClr val="000000"/>
                </a:solidFill>
                <a:effectLst/>
                <a:latin typeface="Consolas" panose="020B0609020204030204" pitchFamily="49" charset="0"/>
              </a:rPr>
              <a:t>, </a:t>
            </a:r>
            <a:r xmlns:a="http://schemas.openxmlformats.org/drawingml/2006/main">
              <a:rPr lang="vi" sz="2300" b="0" i="0">
                <a:solidFill>
                  <a:srgbClr val="A52A2A"/>
                </a:solidFill>
                <a:effectLst/>
                <a:latin typeface="Consolas" panose="020B0609020204030204" pitchFamily="49" charset="0"/>
              </a:rPr>
              <a:t>"lastName" </a:t>
            </a:r>
            <a:r xmlns:a="http://schemas.openxmlformats.org/drawingml/2006/main">
              <a:rPr lang="vi" sz="2300" b="0" i="0">
                <a:solidFill>
                  <a:srgbClr val="000000"/>
                </a:solidFill>
                <a:effectLst/>
                <a:latin typeface="Consolas" panose="020B0609020204030204" pitchFamily="49" charset="0"/>
              </a:rPr>
              <a:t>: </a:t>
            </a:r>
            <a:r xmlns:a="http://schemas.openxmlformats.org/drawingml/2006/main">
              <a:rPr lang="vi" sz="2300" b="0" i="0">
                <a:solidFill>
                  <a:srgbClr val="A52A2A"/>
                </a:solidFill>
                <a:effectLst/>
                <a:latin typeface="Consolas" panose="020B0609020204030204" pitchFamily="49" charset="0"/>
              </a:rPr>
              <a:t>"Jones" </a:t>
            </a:r>
            <a:r xmlns:a="http://schemas.openxmlformats.org/drawingml/2006/main">
              <a:rPr lang="vi" sz="2300" b="0" i="0">
                <a:solidFill>
                  <a:srgbClr val="000000"/>
                </a:solidFill>
                <a:effectLst/>
                <a:latin typeface="Consolas" panose="020B0609020204030204" pitchFamily="49" charset="0"/>
              </a:rPr>
              <a:t>}</a:t>
            </a:r>
            <a:r xmlns:a="http://schemas.openxmlformats.org/drawingml/2006/main">
              <a:rPr lang="vi" sz="2300"/>
              <a:t/>
            </a:r>
            <a:br xmlns:a="http://schemas.openxmlformats.org/drawingml/2006/main">
              <a:rPr lang="en-US" sz="2300"/>
            </a:br>
            <a:r xmlns:a="http://schemas.openxmlformats.org/drawingml/2006/main">
              <a:rPr lang="vi" sz="2300"/>
              <a:t>    </a:t>
            </a:r>
            <a:r xmlns:a="http://schemas.openxmlformats.org/drawingml/2006/main">
              <a:rPr lang="vi" sz="2300" b="0" i="0">
                <a:solidFill>
                  <a:srgbClr val="000000"/>
                </a:solidFill>
                <a:effectLst/>
                <a:latin typeface="Consolas" panose="020B0609020204030204" pitchFamily="49" charset="0"/>
              </a:rPr>
              <a:t>]</a:t>
            </a:r>
            <a:r xmlns:a="http://schemas.openxmlformats.org/drawingml/2006/main">
              <a:rPr lang="vi" sz="2300"/>
              <a:t> </a:t>
            </a:r>
            <a:br xmlns:a="http://schemas.openxmlformats.org/drawingml/2006/main">
              <a:rPr lang="en-US" sz="2300"/>
            </a:br>
            <a:r xmlns:a="http://schemas.openxmlformats.org/drawingml/2006/main">
              <a:rPr lang="vi" sz="2300" b="0" i="0">
                <a:solidFill>
                  <a:srgbClr val="000000"/>
                </a:solidFill>
                <a:effectLst/>
                <a:latin typeface="Consolas" panose="020B0609020204030204" pitchFamily="49" charset="0"/>
              </a:rPr>
              <a:t>}</a:t>
            </a:r>
            <a:endParaRPr xmlns:a="http://schemas.openxmlformats.org/drawingml/2006/main" lang="en-US" sz="2300"/>
          </a:p>
        </p:txBody>
      </p:sp>
    </p:spTree>
    <p:extLst>
      <p:ext uri="{BB962C8B-B14F-4D97-AF65-F5344CB8AC3E}">
        <p14:creationId xmlns:p14="http://schemas.microsoft.com/office/powerpoint/2010/main" val="367939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Các kiểu dữ liệu JSON</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159" y="1414886"/>
            <a:ext cx="12083844" cy="892552"/>
          </a:xfrm>
          <a:prstGeom prst="rect">
            <a:avLst/>
          </a:prstGeom>
          <a:noFill/>
        </p:spPr>
        <p:txBody>
          <a:bodyPr wrap="square">
            <a:spAutoFit/>
          </a:bodyPr>
          <a:lstStyle/>
          <a:p>
            <a:pPr xmlns:a="http://schemas.openxmlformats.org/drawingml/2006/main" marL="342900" indent="-342900" algn="just" fontAlgn="base">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JSON hỗ trợ chủ yếu 06 kiểu dữ liệu: S </a:t>
            </a:r>
            <a:r xmlns:a="http://schemas.openxmlformats.org/drawingml/2006/main">
              <a:rPr lang="vi" sz="2600"/>
              <a:t>tring, Number, Boolean, null, Object và Array</a:t>
            </a:r>
          </a:p>
        </p:txBody>
      </p:sp>
      <p:sp>
        <p:nvSpPr>
          <p:cNvPr id="10" name="TextBox 9">
            <a:extLst>
              <a:ext uri="{FF2B5EF4-FFF2-40B4-BE49-F238E27FC236}">
                <a16:creationId xmlns:a16="http://schemas.microsoft.com/office/drawing/2014/main" id="{2BD92C9B-6DE0-4D16-85C6-5E021F3694E6}"/>
              </a:ext>
            </a:extLst>
          </p:cNvPr>
          <p:cNvSpPr txBox="1"/>
          <p:nvPr/>
        </p:nvSpPr>
        <p:spPr>
          <a:xfrm>
            <a:off x="-49159" y="2346766"/>
            <a:ext cx="12083844" cy="4170372"/>
          </a:xfrm>
          <a:prstGeom prst="rect">
            <a:avLst/>
          </a:prstGeom>
          <a:noFill/>
        </p:spPr>
        <p:txBody>
          <a:bodyPr wrap="square">
            <a:spAutoFit/>
          </a:bodyPr>
          <a:lstStyle/>
          <a:p>
            <a:pPr xmlns:a="http://schemas.openxmlformats.org/drawingml/2006/main" marL="342900" indent="-342900" algn="just" fontAlgn="base">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Chuỗi </a:t>
            </a:r>
            <a:r xmlns:a="http://schemas.openxmlformats.org/drawingml/2006/main">
              <a:rPr lang="vi" sz="2600">
                <a:solidFill>
                  <a:srgbClr val="111111"/>
                </a:solidFill>
                <a:latin typeface="+mj-lt"/>
              </a:rPr>
              <a:t>: Chuỗi JSON phải được viết bằng dấu ngoặc kép như ngôn ngữ C, có nhiều ký tự đặc biệt khác nhau (Ký tự thoát) trong JSON mà bạn có thể sử dụng trong các chuỗi như \ (dấu gạch chéo ngược), / (dấu gạch chéo lên), b (dấu cách ngược), n (dòng mới), r (trả về vận chuyển), t (tab ngang), v.v.</a:t>
            </a:r>
          </a:p>
          <a:p>
            <a:r xmlns:a="http://schemas.openxmlformats.org/drawingml/2006/main">
              <a:rPr lang="vi"/>
              <a:t>     </a:t>
            </a:r>
            <a:r xmlns:a="http://schemas.openxmlformats.org/drawingml/2006/main">
              <a:rPr lang="vi" sz="2300" u="sng"/>
              <a:t>Ví dụ:</a:t>
            </a:r>
          </a:p>
          <a:p>
            <a:endParaRPr lang="en-US"/>
          </a:p>
          <a:p>
            <a:pPr xmlns:a="http://schemas.openxmlformats.org/drawingml/2006/main" marL="344488"/>
            <a:r xmlns:a="http://schemas.openxmlformats.org/drawingml/2006/main">
              <a:rPr lang="vi" sz="2300"/>
              <a:t>{ "tên":Vivek" }</a:t>
            </a:r>
          </a:p>
          <a:p>
            <a:pPr marL="344488"/>
            <a:endParaRPr lang="en-US" sz="2300"/>
          </a:p>
          <a:p>
            <a:pPr xmlns:a="http://schemas.openxmlformats.org/drawingml/2006/main" marL="344488"/>
            <a:r xmlns:a="http://schemas.openxmlformats.org/drawingml/2006/main">
              <a:rPr lang="vi" sz="2300"/>
              <a:t>{ "city:Delhi\/India" }</a:t>
            </a:r>
          </a:p>
          <a:p>
            <a:pPr marL="344488"/>
            <a:endParaRPr lang="en-US" sz="2300"/>
          </a:p>
          <a:p>
            <a:pPr xmlns:a="http://schemas.openxmlformats.org/drawingml/2006/main" marL="344488"/>
            <a:r xmlns:a="http://schemas.openxmlformats.org/drawingml/2006/main">
              <a:rPr lang="vi" sz="2300"/>
              <a:t>ở đây \ / được sử dụng cho Ký tự thoát / (dấu gạch chéo lên)</a:t>
            </a:r>
          </a:p>
        </p:txBody>
      </p:sp>
    </p:spTree>
    <p:extLst>
      <p:ext uri="{BB962C8B-B14F-4D97-AF65-F5344CB8AC3E}">
        <p14:creationId xmlns:p14="http://schemas.microsoft.com/office/powerpoint/2010/main" val="3221660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Các kiểu dữ liệu JSON</a:t>
            </a:r>
            <a:endParaRPr xmlns:a="http://schemas.openxmlformats.org/drawingml/2006/main"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19664" y="1648676"/>
            <a:ext cx="11864656" cy="1446550"/>
          </a:xfrm>
          <a:prstGeom prst="rect">
            <a:avLst/>
          </a:prstGeom>
          <a:noFill/>
        </p:spPr>
        <p:txBody>
          <a:bodyPr wrap="square">
            <a:spAutoFit/>
          </a:bodyPr>
          <a:lstStyle/>
          <a:p>
            <a:pPr xmlns:a="http://schemas.openxmlformats.org/drawingml/2006/main" marL="342900" indent="-342900" algn="just" fontAlgn="base">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Số </a:t>
            </a:r>
            <a:r xmlns:a="http://schemas.openxmlformats.org/drawingml/2006/main">
              <a:rPr lang="vi" sz="2600">
                <a:solidFill>
                  <a:srgbClr val="111111"/>
                </a:solidFill>
                <a:latin typeface="+mj-lt"/>
              </a:rPr>
              <a:t>: Biểu thị theo cơ số 10. Định dạng bát phân và thập lục phân không được sử dụng</a:t>
            </a:r>
          </a:p>
          <a:p>
            <a:pPr xmlns:a="http://schemas.openxmlformats.org/drawingml/2006/main" algn="just" fontAlgn="base">
              <a:spcBef>
                <a:spcPts val="600"/>
              </a:spcBef>
              <a:spcAft>
                <a:spcPts val="600"/>
              </a:spcAft>
              <a:buClr>
                <a:srgbClr val="973735"/>
              </a:buClr>
              <a:buSzPct val="50000"/>
              <a:tabLst>
                <a:tab pos="241300" algn="l"/>
              </a:tabLst>
              <a:defRPr/>
            </a:pPr>
            <a:r xmlns:a="http://schemas.openxmlformats.org/drawingml/2006/main">
              <a:rPr lang="vi" sz="2600">
                <a:solidFill>
                  <a:srgbClr val="111111"/>
                </a:solidFill>
                <a:latin typeface="+mj-lt"/>
              </a:rPr>
              <a:t>   </a:t>
            </a:r>
            <a:r xmlns:a="http://schemas.openxmlformats.org/drawingml/2006/main">
              <a:rPr lang="vi" sz="2300" u="sng">
                <a:solidFill>
                  <a:srgbClr val="111111"/>
                </a:solidFill>
                <a:latin typeface="+mj-lt"/>
              </a:rPr>
              <a:t>Ví dụ </a:t>
            </a:r>
            <a:r xmlns:a="http://schemas.openxmlformats.org/drawingml/2006/main">
              <a:rPr lang="vi" sz="2600">
                <a:solidFill>
                  <a:srgbClr val="111111"/>
                </a:solidFill>
                <a:latin typeface="+mj-lt"/>
              </a:rPr>
              <a:t>: </a:t>
            </a:r>
            <a:r xmlns:a="http://schemas.openxmlformats.org/drawingml/2006/main">
              <a:rPr lang="vi" sz="2300">
                <a:solidFill>
                  <a:srgbClr val="111111"/>
                </a:solidFill>
                <a:latin typeface="+mj-lt"/>
              </a:rPr>
              <a:t>{ "tuổi": 20 } , { "phần trăm": 82,44}</a:t>
            </a:r>
            <a:endParaRPr xmlns:a="http://schemas.openxmlformats.org/drawingml/2006/main" lang="en-US" sz="2300"/>
          </a:p>
        </p:txBody>
      </p:sp>
      <p:sp>
        <p:nvSpPr>
          <p:cNvPr id="7" name="TextBox 6">
            <a:extLst>
              <a:ext uri="{FF2B5EF4-FFF2-40B4-BE49-F238E27FC236}">
                <a16:creationId xmlns:a16="http://schemas.microsoft.com/office/drawing/2014/main" id="{FF8D3C36-3EFC-4E10-9791-C80B15FE96F9}"/>
              </a:ext>
            </a:extLst>
          </p:cNvPr>
          <p:cNvSpPr txBox="1"/>
          <p:nvPr/>
        </p:nvSpPr>
        <p:spPr>
          <a:xfrm>
            <a:off x="-19664" y="3448463"/>
            <a:ext cx="11864656" cy="1046440"/>
          </a:xfrm>
          <a:prstGeom prst="rect">
            <a:avLst/>
          </a:prstGeom>
          <a:noFill/>
        </p:spPr>
        <p:txBody>
          <a:bodyPr wrap="square">
            <a:spAutoFit/>
          </a:bodyPr>
          <a:lstStyle/>
          <a:p>
            <a:pPr xmlns:a="http://schemas.openxmlformats.org/drawingml/2006/main" marL="342900" indent="-342900" algn="just" fontAlgn="base">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Boolean </a:t>
            </a:r>
            <a:r xmlns:a="http://schemas.openxmlformats.org/drawingml/2006/main">
              <a:rPr lang="vi" sz="2600">
                <a:solidFill>
                  <a:srgbClr val="111111"/>
                </a:solidFill>
                <a:latin typeface="+mj-lt"/>
              </a:rPr>
              <a:t>: Kiểu dữ liệu này có thể đúng hoặc sai</a:t>
            </a:r>
          </a:p>
          <a:p>
            <a:pPr xmlns:a="http://schemas.openxmlformats.org/drawingml/2006/main" algn="just" fontAlgn="base">
              <a:spcBef>
                <a:spcPts val="600"/>
              </a:spcBef>
              <a:spcAft>
                <a:spcPts val="600"/>
              </a:spcAft>
              <a:buClr>
                <a:srgbClr val="973735"/>
              </a:buClr>
              <a:buSzPct val="50000"/>
              <a:tabLst>
                <a:tab pos="241300" algn="l"/>
              </a:tabLst>
              <a:defRPr/>
            </a:pPr>
            <a:r xmlns:a="http://schemas.openxmlformats.org/drawingml/2006/main">
              <a:rPr lang="vi" sz="2600">
                <a:solidFill>
                  <a:srgbClr val="111111"/>
                </a:solidFill>
                <a:latin typeface="+mj-lt"/>
              </a:rPr>
              <a:t>   </a:t>
            </a:r>
            <a:r xmlns:a="http://schemas.openxmlformats.org/drawingml/2006/main">
              <a:rPr lang="vi" sz="2300" u="sng">
                <a:solidFill>
                  <a:srgbClr val="111111"/>
                </a:solidFill>
                <a:latin typeface="+mj-lt"/>
              </a:rPr>
              <a:t>Ví dụ </a:t>
            </a:r>
            <a:r xmlns:a="http://schemas.openxmlformats.org/drawingml/2006/main">
              <a:rPr lang="vi" sz="2300">
                <a:solidFill>
                  <a:srgbClr val="111111"/>
                </a:solidFill>
                <a:latin typeface="+mj-lt"/>
              </a:rPr>
              <a:t>: { "kết quả": đúng }</a:t>
            </a:r>
            <a:endParaRPr xmlns:a="http://schemas.openxmlformats.org/drawingml/2006/main" lang="en-US" sz="2300"/>
          </a:p>
        </p:txBody>
      </p:sp>
      <p:sp>
        <p:nvSpPr>
          <p:cNvPr id="11" name="TextBox 10">
            <a:extLst>
              <a:ext uri="{FF2B5EF4-FFF2-40B4-BE49-F238E27FC236}">
                <a16:creationId xmlns:a16="http://schemas.microsoft.com/office/drawing/2014/main" id="{90D16A30-06F8-46C2-90FB-668C22E89D86}"/>
              </a:ext>
            </a:extLst>
          </p:cNvPr>
          <p:cNvSpPr txBox="1"/>
          <p:nvPr/>
        </p:nvSpPr>
        <p:spPr>
          <a:xfrm>
            <a:off x="0" y="4887468"/>
            <a:ext cx="11864656" cy="1077218"/>
          </a:xfrm>
          <a:prstGeom prst="rect">
            <a:avLst/>
          </a:prstGeom>
          <a:noFill/>
        </p:spPr>
        <p:txBody>
          <a:bodyPr wrap="square">
            <a:spAutoFit/>
          </a:bodyPr>
          <a:lstStyle/>
          <a:p>
            <a:pPr xmlns:a="http://schemas.openxmlformats.org/drawingml/2006/main" marL="342900" indent="-342900" algn="just" fontAlgn="base">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Null: </a:t>
            </a:r>
            <a:r xmlns:a="http://schemas.openxmlformats.org/drawingml/2006/main">
              <a:rPr lang="vi" sz="2600">
                <a:solidFill>
                  <a:srgbClr val="111111"/>
                </a:solidFill>
                <a:latin typeface="+mj-lt"/>
              </a:rPr>
              <a:t>Nó chỉ là một giá trị null xác định</a:t>
            </a:r>
          </a:p>
          <a:p>
            <a:pPr xmlns:a="http://schemas.openxmlformats.org/drawingml/2006/main" algn="just" fontAlgn="base">
              <a:spcBef>
                <a:spcPts val="600"/>
              </a:spcBef>
              <a:spcAft>
                <a:spcPts val="600"/>
              </a:spcAft>
              <a:buClr>
                <a:srgbClr val="973735"/>
              </a:buClr>
              <a:buSzPct val="50000"/>
              <a:tabLst>
                <a:tab pos="241300" algn="l"/>
              </a:tabLst>
              <a:defRPr/>
            </a:pPr>
            <a:r xmlns:a="http://schemas.openxmlformats.org/drawingml/2006/main">
              <a:rPr lang="vi" sz="2600">
                <a:solidFill>
                  <a:srgbClr val="111111"/>
                </a:solidFill>
                <a:latin typeface="+mj-lt"/>
              </a:rPr>
              <a:t>   </a:t>
            </a:r>
            <a:r xmlns:a="http://schemas.openxmlformats.org/drawingml/2006/main">
              <a:rPr lang="vi" sz="2300" u="sng">
                <a:solidFill>
                  <a:srgbClr val="111111"/>
                </a:solidFill>
                <a:latin typeface="+mj-lt"/>
              </a:rPr>
              <a:t>Ví dụ </a:t>
            </a:r>
            <a:r xmlns:a="http://schemas.openxmlformats.org/drawingml/2006/main">
              <a:rPr lang="vi" sz="2600">
                <a:solidFill>
                  <a:srgbClr val="111111"/>
                </a:solidFill>
                <a:latin typeface="+mj-lt"/>
              </a:rPr>
              <a:t>:</a:t>
            </a:r>
            <a:r xmlns:a="http://schemas.openxmlformats.org/drawingml/2006/main">
              <a:rPr lang="vi" sz="2800" b="0" i="0">
                <a:solidFill>
                  <a:srgbClr val="000000"/>
                </a:solidFill>
                <a:effectLst/>
                <a:latin typeface="Consolas" panose="020B0609020204030204" pitchFamily="49" charset="0"/>
              </a:rPr>
              <a:t> </a:t>
            </a:r>
            <a:r xmlns:a="http://schemas.openxmlformats.org/drawingml/2006/main">
              <a:rPr lang="vi" sz="2300">
                <a:solidFill>
                  <a:srgbClr val="111111"/>
                </a:solidFill>
                <a:latin typeface="+mj-lt"/>
              </a:rPr>
              <a:t>{ "tên đệm":null }</a:t>
            </a:r>
          </a:p>
        </p:txBody>
      </p:sp>
    </p:spTree>
    <p:extLst>
      <p:ext uri="{BB962C8B-B14F-4D97-AF65-F5344CB8AC3E}">
        <p14:creationId xmlns:p14="http://schemas.microsoft.com/office/powerpoint/2010/main" val="135842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Các kiểu dữ liệu JSON</a:t>
            </a:r>
            <a:endParaRPr xmlns:a="http://schemas.openxmlformats.org/drawingml/2006/main"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49161" y="1452033"/>
            <a:ext cx="12103509" cy="4524315"/>
          </a:xfrm>
          <a:prstGeom prst="rect">
            <a:avLst/>
          </a:prstGeom>
          <a:noFill/>
        </p:spPr>
        <p:txBody>
          <a:bodyPr wrap="square">
            <a:spAutoFit/>
          </a:bodyPr>
          <a:lstStyle/>
          <a:p>
            <a:pPr xmlns:a="http://schemas.openxmlformats.org/drawingml/2006/main" marL="342900" indent="-342900" algn="just" fontAlgn="base">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Đối tượng: </a:t>
            </a:r>
            <a:r xmlns:a="http://schemas.openxmlformats.org/drawingml/2006/main">
              <a:rPr lang="vi" sz="2600">
                <a:solidFill>
                  <a:srgbClr val="111111"/>
                </a:solidFill>
                <a:latin typeface="+mj-lt"/>
              </a:rPr>
              <a:t>Đó là tập hợp các cặp tên hoặc giá trị được chèn giữa {} (dấu ngoặc nhọn). Các khóa phải là chuỗi và phải là duy nhất, đồng thời nhiều cặp khóa và giá trị được phân tách bằng dấu a, (dấu phẩy)</a:t>
            </a:r>
          </a:p>
          <a:p>
            <a:pPr xmlns:a="http://schemas.openxmlformats.org/drawingml/2006/main" algn="just" fontAlgn="base">
              <a:spcBef>
                <a:spcPts val="600"/>
              </a:spcBef>
              <a:spcAft>
                <a:spcPts val="600"/>
              </a:spcAft>
              <a:buClr>
                <a:srgbClr val="973735"/>
              </a:buClr>
              <a:buSzPct val="50000"/>
              <a:tabLst>
                <a:tab pos="241300" algn="l"/>
              </a:tabLst>
              <a:defRPr/>
            </a:pPr>
            <a:r xmlns:a="http://schemas.openxmlformats.org/drawingml/2006/main">
              <a:rPr lang="vi" sz="2600" b="1">
                <a:solidFill>
                  <a:srgbClr val="111111"/>
                </a:solidFill>
                <a:latin typeface="+mj-lt"/>
              </a:rPr>
              <a:t>   </a:t>
            </a:r>
            <a:r xmlns:a="http://schemas.openxmlformats.org/drawingml/2006/main">
              <a:rPr lang="vi" sz="2600">
                <a:solidFill>
                  <a:srgbClr val="111111"/>
                </a:solidFill>
                <a:latin typeface="+mj-lt"/>
              </a:rPr>
              <a:t>Cú pháp:</a:t>
            </a:r>
          </a:p>
          <a:p>
            <a:pPr xmlns:a="http://schemas.openxmlformats.org/drawingml/2006/main" algn="just" fontAlgn="base">
              <a:spcBef>
                <a:spcPts val="600"/>
              </a:spcBef>
              <a:spcAft>
                <a:spcPts val="600"/>
              </a:spcAft>
              <a:buClr>
                <a:srgbClr val="973735"/>
              </a:buClr>
              <a:buSzPct val="50000"/>
              <a:tabLst>
                <a:tab pos="241300" algn="l"/>
              </a:tabLst>
              <a:defRPr/>
            </a:pPr>
            <a:r xmlns:a="http://schemas.openxmlformats.org/drawingml/2006/main">
              <a:rPr lang="vi" sz="2600">
                <a:solidFill>
                  <a:srgbClr val="111111"/>
                </a:solidFill>
                <a:latin typeface="+mj-lt"/>
              </a:rPr>
              <a:t>{ giá trị cốt lõi, .......}</a:t>
            </a:r>
          </a:p>
          <a:p>
            <a:pPr xmlns:a="http://schemas.openxmlformats.org/drawingml/2006/main" algn="just" fontAlgn="base">
              <a:spcBef>
                <a:spcPts val="600"/>
              </a:spcBef>
              <a:spcAft>
                <a:spcPts val="600"/>
              </a:spcAft>
              <a:buClr>
                <a:srgbClr val="973735"/>
              </a:buClr>
              <a:buSzPct val="50000"/>
              <a:tabLst>
                <a:tab pos="241300" algn="l"/>
              </a:tabLst>
              <a:defRPr/>
            </a:pPr>
            <a:r xmlns:a="http://schemas.openxmlformats.org/drawingml/2006/main">
              <a:rPr lang="vi" sz="2600">
                <a:solidFill>
                  <a:srgbClr val="111111"/>
                </a:solidFill>
                <a:latin typeface="+mj-lt"/>
              </a:rPr>
              <a:t>   </a:t>
            </a:r>
            <a:r xmlns:a="http://schemas.openxmlformats.org/drawingml/2006/main">
              <a:rPr lang="vi" sz="2300" u="sng">
                <a:solidFill>
                  <a:srgbClr val="111111"/>
                </a:solidFill>
                <a:latin typeface="+mj-lt"/>
              </a:rPr>
              <a:t>Ví dụ </a:t>
            </a:r>
            <a:r xmlns:a="http://schemas.openxmlformats.org/drawingml/2006/main">
              <a:rPr lang="vi" sz="2600" u="sng">
                <a:solidFill>
                  <a:srgbClr val="111111"/>
                </a:solidFill>
                <a:latin typeface="+mj-lt"/>
              </a:rPr>
              <a:t>:</a:t>
            </a:r>
          </a:p>
          <a:p>
            <a:pPr xmlns:a="http://schemas.openxmlformats.org/drawingml/2006/main" algn="just" fontAlgn="base">
              <a:spcBef>
                <a:spcPts val="600"/>
              </a:spcBef>
              <a:spcAft>
                <a:spcPts val="600"/>
              </a:spcAft>
              <a:buClr>
                <a:srgbClr val="973735"/>
              </a:buClr>
              <a:buSzPct val="50000"/>
              <a:tabLst>
                <a:tab pos="241300" algn="l"/>
              </a:tabLst>
              <a:defRPr/>
            </a:pPr>
            <a:r xmlns:a="http://schemas.openxmlformats.org/drawingml/2006/main">
              <a:rPr lang="vi" sz="2600">
                <a:solidFill>
                  <a:srgbClr val="111111"/>
                </a:solidFill>
                <a:latin typeface="+mj-lt"/>
              </a:rPr>
              <a:t>   </a:t>
            </a:r>
            <a:r xmlns:a="http://schemas.openxmlformats.org/drawingml/2006/main">
              <a:rPr lang="vi" sz="2300">
                <a:solidFill>
                  <a:srgbClr val="111111"/>
                </a:solidFill>
                <a:latin typeface="+mj-lt"/>
              </a:rPr>
              <a:t>{</a:t>
            </a:r>
          </a:p>
          <a:p>
            <a:pPr xmlns:a="http://schemas.openxmlformats.org/drawingml/2006/main" algn="just" fontAlgn="base">
              <a:spcBef>
                <a:spcPts val="600"/>
              </a:spcBef>
              <a:spcAft>
                <a:spcPts val="600"/>
              </a:spcAft>
              <a:buClr>
                <a:srgbClr val="973735"/>
              </a:buClr>
              <a:buSzPct val="50000"/>
              <a:tabLst>
                <a:tab pos="241300" algn="l"/>
              </a:tabLst>
              <a:defRPr/>
            </a:pPr>
            <a:r xmlns:a="http://schemas.openxmlformats.org/drawingml/2006/main">
              <a:rPr lang="vi" sz="2300">
                <a:solidFill>
                  <a:srgbClr val="111111"/>
                </a:solidFill>
                <a:latin typeface="+mj-lt"/>
              </a:rPr>
              <a:t>“sinh viên”:{ "tên":“David", "tuổi":20, "điểm": 50,05}</a:t>
            </a:r>
          </a:p>
          <a:p>
            <a:pPr xmlns:a="http://schemas.openxmlformats.org/drawingml/2006/main" algn="just" fontAlgn="base">
              <a:spcBef>
                <a:spcPts val="600"/>
              </a:spcBef>
              <a:spcAft>
                <a:spcPts val="600"/>
              </a:spcAft>
              <a:buClr>
                <a:srgbClr val="973735"/>
              </a:buClr>
              <a:buSzPct val="50000"/>
              <a:tabLst>
                <a:tab pos="241300" algn="l"/>
              </a:tabLst>
              <a:defRPr/>
            </a:pPr>
            <a:r xmlns:a="http://schemas.openxmlformats.org/drawingml/2006/main">
              <a:rPr lang="vi" sz="2300">
                <a:solidFill>
                  <a:srgbClr val="111111"/>
                </a:solidFill>
                <a:latin typeface="+mj-lt"/>
              </a:rPr>
              <a:t>}</a:t>
            </a:r>
            <a:endParaRPr xmlns:a="http://schemas.openxmlformats.org/drawingml/2006/main" lang="en-US" sz="2300"/>
          </a:p>
        </p:txBody>
      </p:sp>
    </p:spTree>
    <p:extLst>
      <p:ext uri="{BB962C8B-B14F-4D97-AF65-F5344CB8AC3E}">
        <p14:creationId xmlns:p14="http://schemas.microsoft.com/office/powerpoint/2010/main" val="340472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dirty="0">
                <a:latin typeface="Arial" panose="020B0604020202020204" pitchFamily="34" charset="0"/>
                <a:cs typeface="Arial" panose="020B0604020202020204" pitchFamily="34" charset="0"/>
              </a:rPr>
              <a:t> </a:t>
            </a:r>
            <a:r xmlns:a="http://schemas.openxmlformats.org/drawingml/2006/main">
              <a:rPr lang="vi" altLang="ko-KR" sz="4400" b="1" dirty="0">
                <a:solidFill>
                  <a:schemeClr val="accent2"/>
                </a:solidFill>
                <a:latin typeface="Arial" panose="020B0604020202020204" pitchFamily="34" charset="0"/>
                <a:cs typeface="Arial" panose="020B0604020202020204" pitchFamily="34" charset="0"/>
              </a:rPr>
              <a:t>Tổng quan .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Tuần tự hóa NET</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Các kiểu dữ liệu JSON</a:t>
            </a:r>
            <a:endParaRPr xmlns:a="http://schemas.openxmlformats.org/drawingml/2006/main"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68825" y="1422537"/>
            <a:ext cx="12103509" cy="4955203"/>
          </a:xfrm>
          <a:prstGeom prst="rect">
            <a:avLst/>
          </a:prstGeom>
          <a:noFill/>
        </p:spPr>
        <p:txBody>
          <a:bodyPr wrap="square">
            <a:spAutoFit/>
          </a:bodyPr>
          <a:lstStyle/>
          <a:p>
            <a:pPr xmlns:a="http://schemas.openxmlformats.org/drawingml/2006/main" marL="342900" indent="-342900" algn="just" fontAlgn="base">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Mảng: </a:t>
            </a:r>
            <a:r xmlns:a="http://schemas.openxmlformats.org/drawingml/2006/main">
              <a:rPr lang="vi" sz="2600">
                <a:solidFill>
                  <a:srgbClr val="111111"/>
                </a:solidFill>
                <a:latin typeface="+mj-lt"/>
              </a:rPr>
              <a:t>Đây là tập hợp các giá trị có thứ tự và bắt đầu bằng [ (dấu ngoặc trái) và kết thúc bằng ] (dấu ngoặc phải). Các giá trị của mảng được phân tách bằng ,(dấu phẩy)</a:t>
            </a:r>
            <a:r xmlns:a="http://schemas.openxmlformats.org/drawingml/2006/main">
              <a:rPr lang="vi" sz="2600" b="1">
                <a:solidFill>
                  <a:srgbClr val="111111"/>
                </a:solidFill>
                <a:latin typeface="+mj-lt"/>
              </a:rPr>
              <a:t> </a:t>
            </a:r>
            <a:r xmlns:a="http://schemas.openxmlformats.org/drawingml/2006/main">
              <a:rPr lang="vi" sz="2600">
                <a:solidFill>
                  <a:srgbClr val="111111"/>
                </a:solidFill>
                <a:latin typeface="+mj-lt"/>
              </a:rPr>
              <a:t>Cú pháp:</a:t>
            </a:r>
          </a:p>
          <a:p>
            <a:pPr xmlns:a="http://schemas.openxmlformats.org/drawingml/2006/main" algn="just" fontAlgn="base">
              <a:spcBef>
                <a:spcPts val="600"/>
              </a:spcBef>
              <a:spcAft>
                <a:spcPts val="600"/>
              </a:spcAft>
              <a:buClr>
                <a:srgbClr val="973735"/>
              </a:buClr>
              <a:buSzPct val="50000"/>
              <a:tabLst>
                <a:tab pos="241300" algn="l"/>
              </a:tabLst>
              <a:defRPr/>
            </a:pPr>
            <a:r xmlns:a="http://schemas.openxmlformats.org/drawingml/2006/main">
              <a:rPr lang="vi" sz="2600">
                <a:solidFill>
                  <a:srgbClr val="111111"/>
                </a:solidFill>
                <a:latin typeface="+mj-lt"/>
              </a:rPr>
              <a:t>[ giá trị, .......]</a:t>
            </a:r>
          </a:p>
          <a:p>
            <a:pPr xmlns:a="http://schemas.openxmlformats.org/drawingml/2006/main" algn="just" fontAlgn="base">
              <a:spcBef>
                <a:spcPts val="600"/>
              </a:spcBef>
              <a:spcAft>
                <a:spcPts val="600"/>
              </a:spcAft>
              <a:buClr>
                <a:srgbClr val="973735"/>
              </a:buClr>
              <a:buSzPct val="50000"/>
              <a:tabLst>
                <a:tab pos="241300" algn="l"/>
              </a:tabLst>
              <a:defRPr/>
            </a:pPr>
            <a:r xmlns:a="http://schemas.openxmlformats.org/drawingml/2006/main">
              <a:rPr lang="vi" sz="2600">
                <a:solidFill>
                  <a:srgbClr val="111111"/>
                </a:solidFill>
                <a:latin typeface="+mj-lt"/>
              </a:rPr>
              <a:t>    </a:t>
            </a:r>
            <a:r xmlns:a="http://schemas.openxmlformats.org/drawingml/2006/main">
              <a:rPr lang="vi" sz="2300" u="sng">
                <a:solidFill>
                  <a:srgbClr val="111111"/>
                </a:solidFill>
                <a:latin typeface="+mj-lt"/>
              </a:rPr>
              <a:t>Ví dụ </a:t>
            </a:r>
            <a:r xmlns:a="http://schemas.openxmlformats.org/drawingml/2006/main">
              <a:rPr lang="vi" sz="2600" u="sng">
                <a:solidFill>
                  <a:srgbClr val="111111"/>
                </a:solidFill>
                <a:latin typeface="+mj-lt"/>
              </a:rPr>
              <a:t>:</a:t>
            </a:r>
          </a:p>
          <a:p>
            <a:pPr xmlns:a="http://schemas.openxmlformats.org/drawingml/2006/main" marL="461963" algn="just" fontAlgn="base">
              <a:buClr>
                <a:srgbClr val="973735"/>
              </a:buClr>
              <a:buSzPct val="50000"/>
              <a:tabLst>
                <a:tab pos="241300" algn="l"/>
              </a:tabLst>
              <a:defRPr/>
            </a:pPr>
            <a:r xmlns:a="http://schemas.openxmlformats.org/drawingml/2006/main">
              <a:rPr lang="vi" sz="2300">
                <a:solidFill>
                  <a:srgbClr val="111111"/>
                </a:solidFill>
                <a:latin typeface="+mj-lt"/>
              </a:rPr>
              <a:t>{</a:t>
            </a:r>
          </a:p>
          <a:p>
            <a:pPr xmlns:a="http://schemas.openxmlformats.org/drawingml/2006/main" marL="461963" algn="just" fontAlgn="base">
              <a:buClr>
                <a:srgbClr val="973735"/>
              </a:buClr>
              <a:buSzPct val="50000"/>
              <a:tabLst>
                <a:tab pos="241300" algn="l"/>
              </a:tabLst>
              <a:defRPr/>
            </a:pPr>
            <a:r xmlns:a="http://schemas.openxmlformats.org/drawingml/2006/main">
              <a:rPr lang="vi" sz="2300">
                <a:solidFill>
                  <a:srgbClr val="111111"/>
                </a:solidFill>
                <a:latin typeface="+mj-lt"/>
              </a:rPr>
              <a:t>"bộ sưu tập" : [</a:t>
            </a:r>
          </a:p>
          <a:p>
            <a:pPr xmlns:a="http://schemas.openxmlformats.org/drawingml/2006/main" marL="461963" algn="just" fontAlgn="base">
              <a:buClr>
                <a:srgbClr val="973735"/>
              </a:buClr>
              <a:buSzPct val="50000"/>
              <a:tabLst>
                <a:tab pos="241300" algn="l"/>
              </a:tabLst>
              <a:defRPr/>
            </a:pPr>
            <a:r xmlns:a="http://schemas.openxmlformats.org/drawingml/2006/main">
              <a:rPr lang="vi" sz="2300">
                <a:solidFill>
                  <a:srgbClr val="111111"/>
                </a:solidFill>
                <a:latin typeface="+mj-lt"/>
              </a:rPr>
              <a:t>{"id" : 101},</a:t>
            </a:r>
          </a:p>
          <a:p>
            <a:pPr xmlns:a="http://schemas.openxmlformats.org/drawingml/2006/main" marL="461963" algn="just" fontAlgn="base">
              <a:buClr>
                <a:srgbClr val="973735"/>
              </a:buClr>
              <a:buSzPct val="50000"/>
              <a:tabLst>
                <a:tab pos="241300" algn="l"/>
              </a:tabLst>
              <a:defRPr/>
            </a:pPr>
            <a:r xmlns:a="http://schemas.openxmlformats.org/drawingml/2006/main">
              <a:rPr lang="vi" sz="2300">
                <a:solidFill>
                  <a:srgbClr val="111111"/>
                </a:solidFill>
                <a:latin typeface="+mj-lt"/>
              </a:rPr>
              <a:t>{"id" : 102},</a:t>
            </a:r>
          </a:p>
          <a:p>
            <a:pPr xmlns:a="http://schemas.openxmlformats.org/drawingml/2006/main" marL="461963" algn="just" fontAlgn="base">
              <a:buClr>
                <a:srgbClr val="973735"/>
              </a:buClr>
              <a:buSzPct val="50000"/>
              <a:tabLst>
                <a:tab pos="241300" algn="l"/>
              </a:tabLst>
              <a:defRPr/>
            </a:pPr>
            <a:r xmlns:a="http://schemas.openxmlformats.org/drawingml/2006/main">
              <a:rPr lang="vi" sz="2300">
                <a:solidFill>
                  <a:srgbClr val="111111"/>
                </a:solidFill>
                <a:latin typeface="+mj-lt"/>
              </a:rPr>
              <a:t>{"id" : 103}</a:t>
            </a:r>
          </a:p>
          <a:p>
            <a:pPr xmlns:a="http://schemas.openxmlformats.org/drawingml/2006/main" marL="461963" algn="just" fontAlgn="base">
              <a:buClr>
                <a:srgbClr val="973735"/>
              </a:buClr>
              <a:buSzPct val="50000"/>
              <a:tabLst>
                <a:tab pos="241300" algn="l"/>
              </a:tabLst>
              <a:defRPr/>
            </a:pPr>
            <a:r xmlns:a="http://schemas.openxmlformats.org/drawingml/2006/main">
              <a:rPr lang="vi" sz="2300">
                <a:solidFill>
                  <a:srgbClr val="111111"/>
                </a:solidFill>
                <a:latin typeface="+mj-lt"/>
              </a:rPr>
              <a:t>]</a:t>
            </a:r>
          </a:p>
          <a:p>
            <a:pPr xmlns:a="http://schemas.openxmlformats.org/drawingml/2006/main" marL="461963" algn="just" fontAlgn="base">
              <a:buClr>
                <a:srgbClr val="973735"/>
              </a:buClr>
              <a:buSzPct val="50000"/>
              <a:tabLst>
                <a:tab pos="241300" algn="l"/>
              </a:tabLst>
              <a:defRPr/>
            </a:pPr>
            <a:r xmlns:a="http://schemas.openxmlformats.org/drawingml/2006/main">
              <a:rPr lang="vi" sz="2300">
                <a:solidFill>
                  <a:srgbClr val="111111"/>
                </a:solidFill>
                <a:latin typeface="+mj-lt"/>
              </a:rPr>
              <a:t>}</a:t>
            </a:r>
            <a:endParaRPr xmlns:a="http://schemas.openxmlformats.org/drawingml/2006/main" lang="en-US" sz="2300"/>
          </a:p>
        </p:txBody>
      </p:sp>
    </p:spTree>
    <p:extLst>
      <p:ext uri="{BB962C8B-B14F-4D97-AF65-F5344CB8AC3E}">
        <p14:creationId xmlns:p14="http://schemas.microsoft.com/office/powerpoint/2010/main" val="2324976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Hiểu tuần tự hóa JSON</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2885" y="1326428"/>
            <a:ext cx="12255053" cy="5278368"/>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Trình tuần tự hóa JSON (Ký hiệu đối tượng JavaScript) nhanh và hiệu quả và được giới thiệu tương đối gần đây với .NET (.NET Core). Nó cũng cung cấp dung sai phiên bản tốt và cho phép sử dụng các bộ chuyển đổi tùy chỉnh để linh hoạt</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JsonSerializer được ASP.NET Core 3 sử dụng, loại bỏ sự phụ thuộc vào Json.NET, mặc dù việc chọn tham gia lại Json.NET rất đơn giản nếu cần có các tính năng của nó</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JsonSerializer (trong không gian tên System.Text.Json) rất dễ sử dụng vì tính đơn giản của định dạng JSON. Phần gốc của tài liệu JSON là một mảng hoặc một đối tượng. Dưới gốc đó là các thuộc tính, có thể là một đối tượng, mảng, chuỗi, số, "true", "false" hoặc "null"</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Trình tuần tự hóa JSON ánh xạ trực tiếp tên thuộc tính lớp tới tên thuộc tính trong JSON</a:t>
            </a:r>
            <a:endParaRPr xmlns:a="http://schemas.openxmlformats.org/drawingml/2006/main" lang="en-US" sz="2600" dirty="0">
              <a:solidFill>
                <a:srgbClr val="111111"/>
              </a:solidFill>
              <a:latin typeface="+mj-lt"/>
            </a:endParaRPr>
          </a:p>
        </p:txBody>
      </p:sp>
    </p:spTree>
    <p:extLst>
      <p:ext uri="{BB962C8B-B14F-4D97-AF65-F5344CB8AC3E}">
        <p14:creationId xmlns:p14="http://schemas.microsoft.com/office/powerpoint/2010/main" val="1007332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Hiểu tuần tự hóa JSON</a:t>
            </a:r>
            <a:endParaRPr xmlns:a="http://schemas.openxmlformats.org/drawingml/2006/main" lang="en-US" sz="4000" b="1" dirty="0"/>
          </a:p>
        </p:txBody>
      </p:sp>
      <p:graphicFrame>
        <p:nvGraphicFramePr>
          <p:cNvPr id="7" name="Table 6">
            <a:extLst>
              <a:ext uri="{FF2B5EF4-FFF2-40B4-BE49-F238E27FC236}">
                <a16:creationId xmlns:a16="http://schemas.microsoft.com/office/drawing/2014/main" id="{70EB8479-464F-4216-ABFA-4DA3D336D0BF}"/>
              </a:ext>
            </a:extLst>
          </p:cNvPr>
          <p:cNvGraphicFramePr>
            <a:graphicFrameLocks noGrp="1"/>
          </p:cNvGraphicFramePr>
          <p:nvPr>
            <p:extLst>
              <p:ext uri="{D42A27DB-BD31-4B8C-83A1-F6EECF244321}">
                <p14:modId xmlns:p14="http://schemas.microsoft.com/office/powerpoint/2010/main" val="3425305756"/>
              </p:ext>
            </p:extLst>
          </p:nvPr>
        </p:nvGraphicFramePr>
        <p:xfrm>
          <a:off x="137097" y="1809524"/>
          <a:ext cx="11917806" cy="4641965"/>
        </p:xfrm>
        <a:graphic>
          <a:graphicData uri="http://schemas.openxmlformats.org/drawingml/2006/table">
            <a:tbl>
              <a:tblPr firstRow="1" bandRow="1">
                <a:tableStyleId>{5C22544A-7EE6-4342-B048-85BDC9FD1C3A}</a:tableStyleId>
              </a:tblPr>
              <a:tblGrid>
                <a:gridCol w="4930288">
                  <a:extLst>
                    <a:ext uri="{9D8B030D-6E8A-4147-A177-3AD203B41FA5}">
                      <a16:colId xmlns:a16="http://schemas.microsoft.com/office/drawing/2014/main" val="20000"/>
                    </a:ext>
                  </a:extLst>
                </a:gridCol>
                <a:gridCol w="6987518">
                  <a:extLst>
                    <a:ext uri="{9D8B030D-6E8A-4147-A177-3AD203B41FA5}">
                      <a16:colId xmlns:a16="http://schemas.microsoft.com/office/drawing/2014/main" val="20001"/>
                    </a:ext>
                  </a:extLst>
                </a:gridCol>
              </a:tblGrid>
              <a:tr h="353571">
                <a:tc>
                  <a:txBody>
                    <a:bodyPr/>
                    <a:lstStyle/>
                    <a:p>
                      <a:pPr xmlns:a="http://schemas.openxmlformats.org/drawingml/2006/main" marL="0" algn="just" defTabSz="914400" rtl="0" eaLnBrk="1" latinLnBrk="0" hangingPunct="1"/>
                      <a:r xmlns:a="http://schemas.openxmlformats.org/drawingml/2006/main">
                        <a:rPr lang="vi" sz="2000" b="1" kern="1200">
                          <a:solidFill>
                            <a:schemeClr val="lt1"/>
                          </a:solidFill>
                          <a:latin typeface="+mn-lt"/>
                          <a:ea typeface="+mn-ea"/>
                          <a:cs typeface="+mn-cs"/>
                        </a:rPr>
                        <a:t>Tên phương thức</a:t>
                      </a:r>
                      <a:endParaRPr xmlns:a="http://schemas.openxmlformats.org/drawingml/2006/main" lang="en-US" sz="2000" b="1" kern="1200" dirty="0">
                        <a:solidFill>
                          <a:schemeClr val="lt1"/>
                        </a:solidFill>
                        <a:latin typeface="+mn-lt"/>
                        <a:ea typeface="+mn-ea"/>
                        <a:cs typeface="+mn-cs"/>
                      </a:endParaRPr>
                    </a:p>
                  </a:txBody>
                  <a:tcPr/>
                </a:tc>
                <a:tc>
                  <a:txBody>
                    <a:bodyPr/>
                    <a:lstStyle/>
                    <a:p>
                      <a:pPr xmlns:a="http://schemas.openxmlformats.org/drawingml/2006/main" algn="just"/>
                      <a:r xmlns:a="http://schemas.openxmlformats.org/drawingml/2006/main">
                        <a:rPr lang="vi" sz="2000"/>
                        <a:t>Sự miêu tả</a:t>
                      </a:r>
                      <a:endParaRPr xmlns:a="http://schemas.openxmlformats.org/drawingml/2006/main" lang="en-US" sz="2000" dirty="0"/>
                    </a:p>
                  </a:txBody>
                  <a:tcPr/>
                </a:tc>
                <a:extLst>
                  <a:ext uri="{0D108BD9-81ED-4DB2-BD59-A6C34878D82A}">
                    <a16:rowId xmlns:a16="http://schemas.microsoft.com/office/drawing/2014/main" val="10000"/>
                  </a:ext>
                </a:extLst>
              </a:tr>
              <a:tr h="290440">
                <a:tc>
                  <a:txBody>
                    <a:bodyPr/>
                    <a:lstStyle/>
                    <a:p>
                      <a:pPr xmlns:a="http://schemas.openxmlformats.org/drawingml/2006/main" algn="l" fontAlgn="t"/>
                      <a:r xmlns:a="http://schemas.openxmlformats.org/drawingml/2006/main">
                        <a:rPr lang="vi" u="none" strike="noStrike">
                          <a:effectLst/>
                        </a:rPr>
                        <a:t>Deserialize(Chuỗi, Loại, JsonSerializerOptions)</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Phân tích văn bản biểu thị một giá trị JSON thành một phiên bản của một loại được chỉ định</a:t>
                      </a:r>
                    </a:p>
                  </a:txBody>
                  <a:tcPr anchor="ctr"/>
                </a:tc>
                <a:extLst>
                  <a:ext uri="{0D108BD9-81ED-4DB2-BD59-A6C34878D82A}">
                    <a16:rowId xmlns:a16="http://schemas.microsoft.com/office/drawing/2014/main" val="10001"/>
                  </a:ext>
                </a:extLst>
              </a:tr>
              <a:tr h="152238">
                <a:tc>
                  <a:txBody>
                    <a:bodyPr/>
                    <a:lstStyle/>
                    <a:p>
                      <a:pPr xmlns:a="http://schemas.openxmlformats.org/drawingml/2006/main" algn="l" fontAlgn="t"/>
                      <a:r xmlns:a="http://schemas.openxmlformats.org/drawingml/2006/main">
                        <a:rPr lang="vi" u="none" strike="noStrike">
                          <a:effectLst/>
                        </a:rPr>
                        <a:t>Deserialize(Utf8JsonReader, Type, JsonSerializerOptions)</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Đọc một giá trị JSON (bao gồm các đối tượng hoặc mảng) từ trình đọc được cung cấp và chuyển đổi nó thành một phiên bản của một loại được chỉ định</a:t>
                      </a:r>
                    </a:p>
                  </a:txBody>
                  <a:tcPr anchor="ctr"/>
                </a:tc>
                <a:extLst>
                  <a:ext uri="{0D108BD9-81ED-4DB2-BD59-A6C34878D82A}">
                    <a16:rowId xmlns:a16="http://schemas.microsoft.com/office/drawing/2014/main" val="10002"/>
                  </a:ext>
                </a:extLst>
              </a:tr>
              <a:tr h="353176">
                <a:tc>
                  <a:txBody>
                    <a:bodyPr/>
                    <a:lstStyle/>
                    <a:p>
                      <a:pPr xmlns:a="http://schemas.openxmlformats.org/drawingml/2006/main" algn="l" fontAlgn="t"/>
                      <a:r xmlns:a="http://schemas.openxmlformats.org/drawingml/2006/main">
                        <a:rPr lang="vi" u="none" strike="noStrike">
                          <a:effectLst/>
                        </a:rPr>
                        <a:t>Deserialize&lt;TValue&gt;(Chuỗi, JsonSerializerOptions)</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Phân tích cú pháp văn bản biểu thị một giá trị JSON thành một phiên bản của loại được chỉ định bởi tham số loại chung.</a:t>
                      </a:r>
                    </a:p>
                  </a:txBody>
                  <a:tcPr anchor="ctr"/>
                </a:tc>
                <a:extLst>
                  <a:ext uri="{0D108BD9-81ED-4DB2-BD59-A6C34878D82A}">
                    <a16:rowId xmlns:a16="http://schemas.microsoft.com/office/drawing/2014/main" val="2870829033"/>
                  </a:ext>
                </a:extLst>
              </a:tr>
              <a:tr h="405245">
                <a:tc>
                  <a:txBody>
                    <a:bodyPr/>
                    <a:lstStyle/>
                    <a:p>
                      <a:pPr xmlns:a="http://schemas.openxmlformats.org/drawingml/2006/main" algn="l" fontAlgn="t"/>
                      <a:r xmlns:a="http://schemas.openxmlformats.org/drawingml/2006/main">
                        <a:rPr lang="vi" u="none" strike="noStrike">
                          <a:effectLst/>
                        </a:rPr>
                        <a:t>Serialize(Object, Type, JsonSerializerOptions)</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Chuyển đổi giá trị của một loại được chỉ định thành chuỗi JSON</a:t>
                      </a:r>
                    </a:p>
                  </a:txBody>
                  <a:tcPr anchor="ctr"/>
                </a:tc>
                <a:extLst>
                  <a:ext uri="{0D108BD9-81ED-4DB2-BD59-A6C34878D82A}">
                    <a16:rowId xmlns:a16="http://schemas.microsoft.com/office/drawing/2014/main" val="10003"/>
                  </a:ext>
                </a:extLst>
              </a:tr>
              <a:tr h="386426">
                <a:tc>
                  <a:txBody>
                    <a:bodyPr/>
                    <a:lstStyle/>
                    <a:p>
                      <a:pPr xmlns:a="http://schemas.openxmlformats.org/drawingml/2006/main" algn="l" fontAlgn="t"/>
                      <a:r xmlns:a="http://schemas.openxmlformats.org/drawingml/2006/main">
                        <a:rPr lang="vi" u="none" strike="noStrike">
                          <a:effectLst/>
                        </a:rPr>
                        <a:t>Tuần tự hóa (Utf8JsonWriter, Đối tượng, Loại, JsonSerializerOptions)</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Viết biểu diễn JSON của loại đã chỉ định cho người viết được cung cấp</a:t>
                      </a:r>
                    </a:p>
                  </a:txBody>
                  <a:tcPr anchor="ctr"/>
                </a:tc>
                <a:extLst>
                  <a:ext uri="{0D108BD9-81ED-4DB2-BD59-A6C34878D82A}">
                    <a16:rowId xmlns:a16="http://schemas.microsoft.com/office/drawing/2014/main" val="10004"/>
                  </a:ext>
                </a:extLst>
              </a:tr>
              <a:tr h="351881">
                <a:tc>
                  <a:txBody>
                    <a:bodyPr/>
                    <a:lstStyle/>
                    <a:p>
                      <a:pPr xmlns:a="http://schemas.openxmlformats.org/drawingml/2006/main" algn="l" fontAlgn="t"/>
                      <a:r xmlns:a="http://schemas.openxmlformats.org/drawingml/2006/main">
                        <a:rPr lang="vi" u="none" strike="noStrike">
                          <a:effectLst/>
                        </a:rPr>
                        <a:t>SerializeToUtf8Bytes(Đối tượng, Loại, JsonSerializerOptions)</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Chuyển đổi giá trị của loại đã chỉ định thành chuỗi JSON, được mã hóa dưới dạng byte UTF-8</a:t>
                      </a:r>
                    </a:p>
                  </a:txBody>
                  <a:tcPr anchor="ctr"/>
                </a:tc>
                <a:extLst>
                  <a:ext uri="{0D108BD9-81ED-4DB2-BD59-A6C34878D82A}">
                    <a16:rowId xmlns:a16="http://schemas.microsoft.com/office/drawing/2014/main" val="207236356"/>
                  </a:ext>
                </a:extLst>
              </a:tr>
              <a:tr h="159140">
                <a:tc>
                  <a:txBody>
                    <a:bodyPr/>
                    <a:lstStyle/>
                    <a:p>
                      <a:pPr xmlns:a="http://schemas.openxmlformats.org/drawingml/2006/main" algn="l" fontAlgn="t"/>
                      <a:r xmlns:a="http://schemas.openxmlformats.org/drawingml/2006/main">
                        <a:rPr lang="vi" u="none" strike="noStrike">
                          <a:effectLst/>
                        </a:rPr>
                        <a:t>Tuần tự hóa&lt;TValue&gt;(TValue, JsonSerializerOptions)</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Chuyển đổi giá trị của một loại được chỉ định bởi tham số loại chung thành chuỗi JSON</a:t>
                      </a:r>
                    </a:p>
                  </a:txBody>
                  <a:tcPr anchor="ctr"/>
                </a:tc>
                <a:extLst>
                  <a:ext uri="{0D108BD9-81ED-4DB2-BD59-A6C34878D82A}">
                    <a16:rowId xmlns:a16="http://schemas.microsoft.com/office/drawing/2014/main" val="3653310645"/>
                  </a:ext>
                </a:extLst>
              </a:tr>
            </a:tbl>
          </a:graphicData>
        </a:graphic>
      </p:graphicFrame>
      <p:sp>
        <p:nvSpPr>
          <p:cNvPr id="8" name="TextBox 7">
            <a:extLst>
              <a:ext uri="{FF2B5EF4-FFF2-40B4-BE49-F238E27FC236}">
                <a16:creationId xmlns:a16="http://schemas.microsoft.com/office/drawing/2014/main" id="{E225A614-3CB1-4002-BB60-47C599974D0F}"/>
              </a:ext>
            </a:extLst>
          </p:cNvPr>
          <p:cNvSpPr txBox="1"/>
          <p:nvPr/>
        </p:nvSpPr>
        <p:spPr>
          <a:xfrm>
            <a:off x="-70427" y="1245734"/>
            <a:ext cx="12125330" cy="618374"/>
          </a:xfrm>
          <a:prstGeom prst="rect">
            <a:avLst/>
          </a:prstGeom>
          <a:noFill/>
        </p:spPr>
        <p:txBody>
          <a:bodyPr wrap="square">
            <a:spAutoFit/>
          </a:bodyPr>
          <a:lstStyle/>
          <a:p>
            <a:pPr xmlns:a="http://schemas.openxmlformats.org/drawingml/2006/main" marL="342900" indent="-342900" algn="just">
              <a:lnSpc>
                <a:spcPct val="15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Bảng sau mô tả một số phương thức của lớp JsonSerializer:</a:t>
            </a:r>
            <a:endParaRPr xmlns:a="http://schemas.openxmlformats.org/drawingml/2006/main" lang="en-US" sz="2600" dirty="0">
              <a:solidFill>
                <a:srgbClr val="111111"/>
              </a:solidFill>
              <a:latin typeface="+mj-lt"/>
            </a:endParaRPr>
          </a:p>
        </p:txBody>
      </p:sp>
    </p:spTree>
    <p:extLst>
      <p:ext uri="{BB962C8B-B14F-4D97-AF65-F5344CB8AC3E}">
        <p14:creationId xmlns:p14="http://schemas.microsoft.com/office/powerpoint/2010/main" val="2159053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Kiểm soát tuần tự hóa bằng thuộc tính</a:t>
            </a:r>
          </a:p>
        </p:txBody>
      </p:sp>
      <p:sp>
        <p:nvSpPr>
          <p:cNvPr id="8" name="TextBox 7">
            <a:extLst>
              <a:ext uri="{FF2B5EF4-FFF2-40B4-BE49-F238E27FC236}">
                <a16:creationId xmlns:a16="http://schemas.microsoft.com/office/drawing/2014/main" id="{8A21FE3B-5643-476F-9AD6-4F245958F093}"/>
              </a:ext>
            </a:extLst>
          </p:cNvPr>
          <p:cNvSpPr txBox="1"/>
          <p:nvPr/>
        </p:nvSpPr>
        <p:spPr>
          <a:xfrm>
            <a:off x="-49162" y="1345775"/>
            <a:ext cx="12142838" cy="1369606"/>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Chúng ta có thể kiểm soát quá trình tuần tự hóa bằng các thuộc tính được xác định trong không gian tên System.Text.Json.Serialization</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 phần phụ sau đây trình bày các thuộc tính hữu ích nhất:</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3093747610"/>
              </p:ext>
            </p:extLst>
          </p:nvPr>
        </p:nvGraphicFramePr>
        <p:xfrm>
          <a:off x="137096" y="2666221"/>
          <a:ext cx="11956579" cy="3767050"/>
        </p:xfrm>
        <a:graphic>
          <a:graphicData uri="http://schemas.openxmlformats.org/drawingml/2006/table">
            <a:tbl>
              <a:tblPr firstRow="1" bandRow="1">
                <a:tableStyleId>{5C22544A-7EE6-4342-B048-85BDC9FD1C3A}</a:tableStyleId>
              </a:tblPr>
              <a:tblGrid>
                <a:gridCol w="3265622">
                  <a:extLst>
                    <a:ext uri="{9D8B030D-6E8A-4147-A177-3AD203B41FA5}">
                      <a16:colId xmlns:a16="http://schemas.microsoft.com/office/drawing/2014/main" val="20000"/>
                    </a:ext>
                  </a:extLst>
                </a:gridCol>
                <a:gridCol w="8690957">
                  <a:extLst>
                    <a:ext uri="{9D8B030D-6E8A-4147-A177-3AD203B41FA5}">
                      <a16:colId xmlns:a16="http://schemas.microsoft.com/office/drawing/2014/main" val="20001"/>
                    </a:ext>
                  </a:extLst>
                </a:gridCol>
              </a:tblGrid>
              <a:tr h="353571">
                <a:tc>
                  <a:txBody>
                    <a:bodyPr/>
                    <a:lstStyle/>
                    <a:p>
                      <a:pPr xmlns:a="http://schemas.openxmlformats.org/drawingml/2006/main" marL="0" algn="just" defTabSz="914400" rtl="0" eaLnBrk="1" latinLnBrk="0" hangingPunct="1"/>
                      <a:r xmlns:a="http://schemas.openxmlformats.org/drawingml/2006/main">
                        <a:rPr lang="vi" sz="2000" b="1" kern="1200">
                          <a:solidFill>
                            <a:schemeClr val="lt1"/>
                          </a:solidFill>
                          <a:latin typeface="+mn-lt"/>
                          <a:ea typeface="+mn-ea"/>
                          <a:cs typeface="+mn-cs"/>
                        </a:rPr>
                        <a:t>Tên thuộc tính</a:t>
                      </a:r>
                      <a:endParaRPr xmlns:a="http://schemas.openxmlformats.org/drawingml/2006/main" lang="en-US" sz="2000" b="1" kern="1200" dirty="0">
                        <a:solidFill>
                          <a:schemeClr val="lt1"/>
                        </a:solidFill>
                        <a:latin typeface="+mn-lt"/>
                        <a:ea typeface="+mn-ea"/>
                        <a:cs typeface="+mn-cs"/>
                      </a:endParaRPr>
                    </a:p>
                  </a:txBody>
                  <a:tcPr/>
                </a:tc>
                <a:tc>
                  <a:txBody>
                    <a:bodyPr/>
                    <a:lstStyle/>
                    <a:p>
                      <a:pPr xmlns:a="http://schemas.openxmlformats.org/drawingml/2006/main" algn="just"/>
                      <a:r xmlns:a="http://schemas.openxmlformats.org/drawingml/2006/main">
                        <a:rPr lang="vi" sz="2000"/>
                        <a:t>Sự miêu tả</a:t>
                      </a:r>
                      <a:endParaRPr xmlns:a="http://schemas.openxmlformats.org/drawingml/2006/main" lang="en-US" sz="2000" dirty="0"/>
                    </a:p>
                  </a:txBody>
                  <a:tcPr/>
                </a:tc>
                <a:extLst>
                  <a:ext uri="{0D108BD9-81ED-4DB2-BD59-A6C34878D82A}">
                    <a16:rowId xmlns:a16="http://schemas.microsoft.com/office/drawing/2014/main" val="10000"/>
                  </a:ext>
                </a:extLst>
              </a:tr>
              <a:tr h="290440">
                <a:tc>
                  <a:txBody>
                    <a:bodyPr/>
                    <a:lstStyle/>
                    <a:p>
                      <a:pPr xmlns:a="http://schemas.openxmlformats.org/drawingml/2006/main" algn="l" fontAlgn="t"/>
                      <a:r xmlns:a="http://schemas.openxmlformats.org/drawingml/2006/main">
                        <a:rPr lang="vi"/>
                        <a:t>JsonIgnoreThuộc tính</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sz="1800" b="0" i="0" kern="1200">
                          <a:solidFill>
                            <a:schemeClr val="dk1"/>
                          </a:solidFill>
                          <a:effectLst/>
                          <a:latin typeface="+mn-lt"/>
                          <a:ea typeface="+mn-ea"/>
                          <a:cs typeface="+mn-cs"/>
                        </a:rPr>
                        <a:t>Ngăn chặn một thuộc tính được tuần tự hóa hoặc giải tuần tự hóa</a:t>
                      </a:r>
                      <a:endParaRPr xmlns:a="http://schemas.openxmlformats.org/drawingml/2006/main" lang="en-US">
                        <a:effectLst/>
                      </a:endParaRPr>
                    </a:p>
                  </a:txBody>
                  <a:tcPr anchor="ctr"/>
                </a:tc>
                <a:extLst>
                  <a:ext uri="{0D108BD9-81ED-4DB2-BD59-A6C34878D82A}">
                    <a16:rowId xmlns:a16="http://schemas.microsoft.com/office/drawing/2014/main" val="10001"/>
                  </a:ext>
                </a:extLst>
              </a:tr>
              <a:tr h="152238">
                <a:tc>
                  <a:txBody>
                    <a:bodyPr/>
                    <a:lstStyle/>
                    <a:p>
                      <a:pPr xmlns:a="http://schemas.openxmlformats.org/drawingml/2006/main" algn="l" fontAlgn="t"/>
                      <a:r xmlns:a="http://schemas.openxmlformats.org/drawingml/2006/main">
                        <a:rPr lang="vi"/>
                        <a:t>JsonPropertyNameThuộc tính</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Chỉ định tên thuộc tính có trong JSON khi tuần tự hóa và giải tuần tự hóa. Điều này ghi đè mọi chính sách đặt tên được chỉ định bởi JsonNamingPolicy</a:t>
                      </a:r>
                    </a:p>
                  </a:txBody>
                  <a:tcPr anchor="ctr"/>
                </a:tc>
                <a:extLst>
                  <a:ext uri="{0D108BD9-81ED-4DB2-BD59-A6C34878D82A}">
                    <a16:rowId xmlns:a16="http://schemas.microsoft.com/office/drawing/2014/main" val="10002"/>
                  </a:ext>
                </a:extLst>
              </a:tr>
              <a:tr h="353176">
                <a:tc>
                  <a:txBody>
                    <a:bodyPr/>
                    <a:lstStyle/>
                    <a:p>
                      <a:pPr xmlns:a="http://schemas.openxmlformats.org/drawingml/2006/main" algn="l" fontAlgn="t"/>
                      <a:r xmlns:a="http://schemas.openxmlformats.org/drawingml/2006/main">
                        <a:rPr lang="vi"/>
                        <a:t>JsonExtensionDataThuộc tính</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Khi được đặt trên một thuộc tính thuộc loại IDictionary&lt;TKey,TValue&gt;, mọi thuộc tính không có thành viên phù hợp sẽ được thêm vào từ điển đó trong quá trình giải tuần tự hóa và được ghi trong quá trình tuần tự hóa</a:t>
                      </a:r>
                    </a:p>
                  </a:txBody>
                  <a:tcPr anchor="ctr"/>
                </a:tc>
                <a:extLst>
                  <a:ext uri="{0D108BD9-81ED-4DB2-BD59-A6C34878D82A}">
                    <a16:rowId xmlns:a16="http://schemas.microsoft.com/office/drawing/2014/main" val="2870829033"/>
                  </a:ext>
                </a:extLst>
              </a:tr>
              <a:tr h="405245">
                <a:tc>
                  <a:txBody>
                    <a:bodyPr/>
                    <a:lstStyle/>
                    <a:p>
                      <a:pPr xmlns:a="http://schemas.openxmlformats.org/drawingml/2006/main" algn="l" fontAlgn="t"/>
                      <a:r xmlns:a="http://schemas.openxmlformats.org/drawingml/2006/main">
                        <a:rPr lang="vi"/>
                        <a:t>JsonConverterThuộc tính</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Chuyển đổi một đối tượng hoặc giá trị sang hoặc từ JSON</a:t>
                      </a:r>
                    </a:p>
                  </a:txBody>
                  <a:tcPr anchor="ctr"/>
                </a:tc>
                <a:extLst>
                  <a:ext uri="{0D108BD9-81ED-4DB2-BD59-A6C34878D82A}">
                    <a16:rowId xmlns:a16="http://schemas.microsoft.com/office/drawing/2014/main" val="10003"/>
                  </a:ext>
                </a:extLst>
              </a:tr>
              <a:tr h="405245">
                <a:tc>
                  <a:txBody>
                    <a:bodyPr/>
                    <a:lstStyle/>
                    <a:p>
                      <a:pPr xmlns:a="http://schemas.openxmlformats.org/drawingml/2006/main" marL="0" marR="0" lvl="0" indent="0" algn="l" defTabSz="914400" rtl="0" eaLnBrk="1" fontAlgn="t" latinLnBrk="0" hangingPunct="1">
                        <a:lnSpc>
                          <a:spcPct val="100000"/>
                        </a:lnSpc>
                        <a:spcBef>
                          <a:spcPts val="0"/>
                        </a:spcBef>
                        <a:spcAft>
                          <a:spcPts val="0"/>
                        </a:spcAft>
                        <a:buClrTx/>
                        <a:buSzTx/>
                        <a:buFontTx/>
                        <a:buNone/>
                        <a:tabLst/>
                        <a:defRPr/>
                      </a:pPr>
                      <a:r xmlns:a="http://schemas.openxmlformats.org/drawingml/2006/main">
                        <a:rPr lang="vi" sz="1800" kern="1200">
                          <a:solidFill>
                            <a:schemeClr val="dk1"/>
                          </a:solidFill>
                          <a:latin typeface="+mn-lt"/>
                          <a:ea typeface="+mn-ea"/>
                          <a:cs typeface="+mn-cs"/>
                        </a:rPr>
                        <a:t>JsonBao gồmThuộc tính</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Chỉ ra rằng thành viên nên được đưa vào để tuần tự hóa và giải tuần tự hóa</a:t>
                      </a:r>
                    </a:p>
                  </a:txBody>
                  <a:tcPr/>
                </a:tc>
                <a:extLst>
                  <a:ext uri="{0D108BD9-81ED-4DB2-BD59-A6C34878D82A}">
                    <a16:rowId xmlns:a16="http://schemas.microsoft.com/office/drawing/2014/main" val="1208587170"/>
                  </a:ext>
                </a:extLst>
              </a:tr>
              <a:tr h="405245">
                <a:tc>
                  <a:txBody>
                    <a:bodyPr/>
                    <a:lstStyle/>
                    <a:p>
                      <a:pPr xmlns:a="http://schemas.openxmlformats.org/drawingml/2006/main" marL="0" marR="0" lvl="0" indent="0" algn="l" defTabSz="914400" rtl="0" eaLnBrk="1" fontAlgn="t" latinLnBrk="0" hangingPunct="1">
                        <a:lnSpc>
                          <a:spcPct val="100000"/>
                        </a:lnSpc>
                        <a:spcBef>
                          <a:spcPts val="0"/>
                        </a:spcBef>
                        <a:spcAft>
                          <a:spcPts val="0"/>
                        </a:spcAft>
                        <a:buClrTx/>
                        <a:buSzTx/>
                        <a:buFontTx/>
                        <a:buNone/>
                        <a:tabLst/>
                        <a:defRPr/>
                      </a:pPr>
                      <a:r xmlns:a="http://schemas.openxmlformats.org/drawingml/2006/main">
                        <a:rPr lang="vi">
                          <a:effectLst/>
                        </a:rPr>
                        <a:t>JsonNumberXử lýThuộc tính</a:t>
                      </a:r>
                    </a:p>
                  </a:txBody>
                  <a:tcPr anchor="ctr"/>
                </a:tc>
                <a:tc>
                  <a:txBody>
                    <a:bodyPr/>
                    <a:lstStyle/>
                    <a:p>
                      <a:pPr xmlns:a="http://schemas.openxmlformats.org/drawingml/2006/main" algn="l" fontAlgn="t"/>
                      <a:r xmlns:a="http://schemas.openxmlformats.org/drawingml/2006/main">
                        <a:rPr lang="vi">
                          <a:effectLst/>
                        </a:rPr>
                        <a:t>Khi được đặt trên một loại, thuộc tính hoặc trường, cho biết nên sử dụng cài đặt JsonNumberHandling nào khi tuần tự hóa hoặc giải tuần tự hóa các số</a:t>
                      </a:r>
                    </a:p>
                  </a:txBody>
                  <a:tcPr/>
                </a:tc>
                <a:extLst>
                  <a:ext uri="{0D108BD9-81ED-4DB2-BD59-A6C34878D82A}">
                    <a16:rowId xmlns:a16="http://schemas.microsoft.com/office/drawing/2014/main" val="4068182192"/>
                  </a:ext>
                </a:extLst>
              </a:tr>
            </a:tbl>
          </a:graphicData>
        </a:graphic>
      </p:graphicFrame>
    </p:spTree>
    <p:extLst>
      <p:ext uri="{BB962C8B-B14F-4D97-AF65-F5344CB8AC3E}">
        <p14:creationId xmlns:p14="http://schemas.microsoft.com/office/powerpoint/2010/main" val="1376321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641682" y="189064"/>
            <a:ext cx="7613364" cy="575433"/>
          </a:xfrm>
        </p:spPr>
        <p:txBody>
          <a:bodyPr>
            <a:noAutofit/>
          </a:bodyPr>
          <a:lstStyle/>
          <a:p>
            <a:pPr xmlns:a="http://schemas.openxmlformats.org/drawingml/2006/main" algn="ctr"/>
            <a:r xmlns:a="http://schemas.openxmlformats.org/drawingml/2006/main">
              <a:rPr lang="vi" sz="2600" b="1">
                <a:solidFill>
                  <a:schemeClr val="accent2"/>
                </a:solidFill>
                <a:latin typeface="Arial" panose="020B0604020202020204" pitchFamily="34" charset="0"/>
                <a:cs typeface="Arial" panose="020B0604020202020204" pitchFamily="34" charset="0"/>
              </a:rPr>
              <a:t>Kiểm soát tuần tự hóa bằng bản trình diễn thuộc tính</a:t>
            </a:r>
            <a:endParaRPr xmlns:a="http://schemas.openxmlformats.org/drawingml/2006/main" lang="en-US" sz="2600" b="1" dirty="0">
              <a:solidFill>
                <a:schemeClr val="accent2"/>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F6A6AB4-0B64-4C34-A899-5B994DE34C4C}"/>
              </a:ext>
            </a:extLst>
          </p:cNvPr>
          <p:cNvSpPr txBox="1"/>
          <p:nvPr/>
        </p:nvSpPr>
        <p:spPr>
          <a:xfrm>
            <a:off x="194921" y="642924"/>
            <a:ext cx="4368720" cy="830997"/>
          </a:xfrm>
          <a:prstGeom prst="rect">
            <a:avLst/>
          </a:prstGeom>
          <a:noFill/>
        </p:spPr>
        <p:txBody>
          <a:bodyPr wrap="square">
            <a:spAutoFit/>
          </a:bodyPr>
          <a:lstStyle/>
          <a:p>
            <a:r xmlns:a="http://schemas.openxmlformats.org/drawingml/2006/main">
              <a:rPr lang="vi" sz="1600">
                <a:solidFill>
                  <a:srgbClr val="0000FF"/>
                </a:solidFill>
                <a:latin typeface="Consolas" panose="020B0609020204030204" pitchFamily="49" charset="0"/>
              </a:rPr>
              <a:t>//…</a:t>
            </a:r>
          </a:p>
          <a:p>
            <a:r xmlns:a="http://schemas.openxmlformats.org/drawingml/2006/main">
              <a:rPr lang="vi" sz="1600">
                <a:solidFill>
                  <a:srgbClr val="0000FF"/>
                </a:solidFill>
                <a:latin typeface="Consolas" panose="020B0609020204030204" pitchFamily="49" charset="0"/>
              </a:rPr>
              <a:t>sử dụng </a:t>
            </a:r>
            <a:r xmlns:a="http://schemas.openxmlformats.org/drawingml/2006/main">
              <a:rPr lang="vi" sz="1600">
                <a:solidFill>
                  <a:srgbClr val="000000"/>
                </a:solidFill>
                <a:latin typeface="Consolas" panose="020B0609020204030204" pitchFamily="49" charset="0"/>
              </a:rPr>
              <a:t>System.Text.Json;</a:t>
            </a:r>
          </a:p>
          <a:p>
            <a:r xmlns:a="http://schemas.openxmlformats.org/drawingml/2006/main">
              <a:rPr lang="vi" sz="1600">
                <a:solidFill>
                  <a:srgbClr val="0000FF"/>
                </a:solidFill>
                <a:latin typeface="Consolas" panose="020B0609020204030204" pitchFamily="49" charset="0"/>
              </a:rPr>
              <a:t>sử dụng </a:t>
            </a:r>
            <a:r xmlns:a="http://schemas.openxmlformats.org/drawingml/2006/main">
              <a:rPr lang="vi" sz="1600">
                <a:solidFill>
                  <a:srgbClr val="000000"/>
                </a:solidFill>
                <a:latin typeface="Consolas" panose="020B0609020204030204" pitchFamily="49" charset="0"/>
              </a:rPr>
              <a:t>System.Text.Json.Serialization;</a:t>
            </a:r>
            <a:endParaRPr xmlns:a="http://schemas.openxmlformats.org/drawingml/2006/main" lang="en-US" sz="1600"/>
          </a:p>
        </p:txBody>
      </p:sp>
      <p:pic>
        <p:nvPicPr>
          <p:cNvPr id="13" name="Picture 12">
            <a:extLst>
              <a:ext uri="{FF2B5EF4-FFF2-40B4-BE49-F238E27FC236}">
                <a16:creationId xmlns:a16="http://schemas.microsoft.com/office/drawing/2014/main" id="{02552AC8-4972-4D4D-B8F4-D811867E6D8D}"/>
              </a:ext>
            </a:extLst>
          </p:cNvPr>
          <p:cNvPicPr>
            <a:picLocks noChangeAspect="1"/>
          </p:cNvPicPr>
          <p:nvPr/>
        </p:nvPicPr>
        <p:blipFill>
          <a:blip r:embed="rId3"/>
          <a:stretch>
            <a:fillRect/>
          </a:stretch>
        </p:blipFill>
        <p:spPr>
          <a:xfrm>
            <a:off x="194921" y="1595494"/>
            <a:ext cx="4740051" cy="2911092"/>
          </a:xfrm>
          <a:prstGeom prst="rect">
            <a:avLst/>
          </a:prstGeom>
        </p:spPr>
      </p:pic>
      <p:pic>
        <p:nvPicPr>
          <p:cNvPr id="15" name="Picture 14">
            <a:extLst>
              <a:ext uri="{FF2B5EF4-FFF2-40B4-BE49-F238E27FC236}">
                <a16:creationId xmlns:a16="http://schemas.microsoft.com/office/drawing/2014/main" id="{DE12D99D-81D2-4BF7-9F9A-FB61732A351B}"/>
              </a:ext>
            </a:extLst>
          </p:cNvPr>
          <p:cNvPicPr>
            <a:picLocks noChangeAspect="1"/>
          </p:cNvPicPr>
          <p:nvPr/>
        </p:nvPicPr>
        <p:blipFill>
          <a:blip r:embed="rId4"/>
          <a:stretch>
            <a:fillRect/>
          </a:stretch>
        </p:blipFill>
        <p:spPr>
          <a:xfrm>
            <a:off x="5102941" y="1321696"/>
            <a:ext cx="7017580" cy="4321442"/>
          </a:xfrm>
          <a:prstGeom prst="rect">
            <a:avLst/>
          </a:prstGeom>
        </p:spPr>
      </p:pic>
      <p:pic>
        <p:nvPicPr>
          <p:cNvPr id="16" name="Picture 15">
            <a:extLst>
              <a:ext uri="{FF2B5EF4-FFF2-40B4-BE49-F238E27FC236}">
                <a16:creationId xmlns:a16="http://schemas.microsoft.com/office/drawing/2014/main" id="{88BC518F-474C-47E4-B292-E59849557A55}"/>
              </a:ext>
            </a:extLst>
          </p:cNvPr>
          <p:cNvPicPr>
            <a:picLocks noChangeAspect="1"/>
          </p:cNvPicPr>
          <p:nvPr/>
        </p:nvPicPr>
        <p:blipFill>
          <a:blip r:embed="rId5"/>
          <a:stretch>
            <a:fillRect/>
          </a:stretch>
        </p:blipFill>
        <p:spPr>
          <a:xfrm>
            <a:off x="2234166" y="4678728"/>
            <a:ext cx="2608957" cy="1720458"/>
          </a:xfrm>
          <a:prstGeom prst="rect">
            <a:avLst/>
          </a:prstGeom>
          <a:ln>
            <a:solidFill>
              <a:srgbClr val="FF0000"/>
            </a:solidFill>
          </a:ln>
        </p:spPr>
      </p:pic>
    </p:spTree>
    <p:extLst>
      <p:ext uri="{BB962C8B-B14F-4D97-AF65-F5344CB8AC3E}">
        <p14:creationId xmlns:p14="http://schemas.microsoft.com/office/powerpoint/2010/main" val="1136630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Tùy chọn tuần tự hóa JSON</a:t>
            </a:r>
          </a:p>
        </p:txBody>
      </p:sp>
      <p:sp>
        <p:nvSpPr>
          <p:cNvPr id="8" name="TextBox 7">
            <a:extLst>
              <a:ext uri="{FF2B5EF4-FFF2-40B4-BE49-F238E27FC236}">
                <a16:creationId xmlns:a16="http://schemas.microsoft.com/office/drawing/2014/main" id="{8A21FE3B-5643-476F-9AD6-4F245958F093}"/>
              </a:ext>
            </a:extLst>
          </p:cNvPr>
          <p:cNvSpPr txBox="1"/>
          <p:nvPr/>
        </p:nvSpPr>
        <p:spPr>
          <a:xfrm>
            <a:off x="-49162" y="1404767"/>
            <a:ext cx="12142838" cy="1369606"/>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Trình tuần tự hóa chấp nhận tham số JsonSerializationOptions tùy chọn, cho phép kiểm soát bổ sung quá trình tuần tự hóa và giải tuần tự hóa</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 phần phụ sau đây trình bày các tùy chọn hữu ích nhất:</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2811897387"/>
              </p:ext>
            </p:extLst>
          </p:nvPr>
        </p:nvGraphicFramePr>
        <p:xfrm>
          <a:off x="137097" y="2774373"/>
          <a:ext cx="11917806" cy="3636125"/>
        </p:xfrm>
        <a:graphic>
          <a:graphicData uri="http://schemas.openxmlformats.org/drawingml/2006/table">
            <a:tbl>
              <a:tblPr firstRow="1" bandRow="1">
                <a:tableStyleId>{5C22544A-7EE6-4342-B048-85BDC9FD1C3A}</a:tableStyleId>
              </a:tblPr>
              <a:tblGrid>
                <a:gridCol w="3382851">
                  <a:extLst>
                    <a:ext uri="{9D8B030D-6E8A-4147-A177-3AD203B41FA5}">
                      <a16:colId xmlns:a16="http://schemas.microsoft.com/office/drawing/2014/main" val="20000"/>
                    </a:ext>
                  </a:extLst>
                </a:gridCol>
                <a:gridCol w="8534955">
                  <a:extLst>
                    <a:ext uri="{9D8B030D-6E8A-4147-A177-3AD203B41FA5}">
                      <a16:colId xmlns:a16="http://schemas.microsoft.com/office/drawing/2014/main" val="20001"/>
                    </a:ext>
                  </a:extLst>
                </a:gridCol>
              </a:tblGrid>
              <a:tr h="353571">
                <a:tc>
                  <a:txBody>
                    <a:bodyPr/>
                    <a:lstStyle/>
                    <a:p>
                      <a:pPr xmlns:a="http://schemas.openxmlformats.org/drawingml/2006/main" marL="0" algn="just" defTabSz="914400" rtl="0" eaLnBrk="1" latinLnBrk="0" hangingPunct="1"/>
                      <a:r xmlns:a="http://schemas.openxmlformats.org/drawingml/2006/main">
                        <a:rPr lang="vi" sz="2000" b="1" kern="1200">
                          <a:solidFill>
                            <a:schemeClr val="lt1"/>
                          </a:solidFill>
                          <a:latin typeface="+mn-lt"/>
                          <a:ea typeface="+mn-ea"/>
                          <a:cs typeface="+mn-cs"/>
                        </a:rPr>
                        <a:t>Tên tài sản</a:t>
                      </a:r>
                      <a:endParaRPr xmlns:a="http://schemas.openxmlformats.org/drawingml/2006/main" lang="en-US" sz="2000" b="1" kern="1200" dirty="0">
                        <a:solidFill>
                          <a:schemeClr val="lt1"/>
                        </a:solidFill>
                        <a:latin typeface="+mn-lt"/>
                        <a:ea typeface="+mn-ea"/>
                        <a:cs typeface="+mn-cs"/>
                      </a:endParaRPr>
                    </a:p>
                  </a:txBody>
                  <a:tcPr/>
                </a:tc>
                <a:tc>
                  <a:txBody>
                    <a:bodyPr/>
                    <a:lstStyle/>
                    <a:p>
                      <a:pPr xmlns:a="http://schemas.openxmlformats.org/drawingml/2006/main" algn="just"/>
                      <a:r xmlns:a="http://schemas.openxmlformats.org/drawingml/2006/main">
                        <a:rPr lang="vi" sz="2000"/>
                        <a:t>Sự miêu tả</a:t>
                      </a:r>
                      <a:endParaRPr xmlns:a="http://schemas.openxmlformats.org/drawingml/2006/main" lang="en-US" sz="2000" dirty="0"/>
                    </a:p>
                  </a:txBody>
                  <a:tcPr/>
                </a:tc>
                <a:extLst>
                  <a:ext uri="{0D108BD9-81ED-4DB2-BD59-A6C34878D82A}">
                    <a16:rowId xmlns:a16="http://schemas.microsoft.com/office/drawing/2014/main" val="10000"/>
                  </a:ext>
                </a:extLst>
              </a:tr>
              <a:tr h="290440">
                <a:tc>
                  <a:txBody>
                    <a:bodyPr/>
                    <a:lstStyle/>
                    <a:p>
                      <a:pPr xmlns:a="http://schemas.openxmlformats.org/drawingml/2006/main" algn="l" fontAlgn="t"/>
                      <a:r xmlns:a="http://schemas.openxmlformats.org/drawingml/2006/main">
                        <a:rPr lang="vi">
                          <a:effectLst/>
                        </a:rPr>
                        <a:t>Viết thụt lề</a:t>
                      </a:r>
                    </a:p>
                  </a:txBody>
                  <a:tcPr anchor="ctr"/>
                </a:tc>
                <a:tc>
                  <a:txBody>
                    <a:bodyPr/>
                    <a:lstStyle/>
                    <a:p>
                      <a:pPr xmlns:a="http://schemas.openxmlformats.org/drawingml/2006/main" algn="l" fontAlgn="t"/>
                      <a:r xmlns:a="http://schemas.openxmlformats.org/drawingml/2006/main">
                        <a:rPr lang="vi" sz="1800" b="0" i="0" kern="1200">
                          <a:solidFill>
                            <a:schemeClr val="dk1"/>
                          </a:solidFill>
                          <a:effectLst/>
                          <a:latin typeface="+mn-lt"/>
                          <a:ea typeface="+mn-ea"/>
                          <a:cs typeface="+mn-cs"/>
                        </a:rPr>
                        <a:t>Lấy hoặc đặt một giá trị xác định xem JSON có nên sử dụng bản in đẹp hay không. Theo mặc định, JSON được tuần tự hóa mà không có thêm khoảng trắng</a:t>
                      </a:r>
                      <a:endParaRPr xmlns:a="http://schemas.openxmlformats.org/drawingml/2006/main" lang="en-US">
                        <a:effectLst/>
                      </a:endParaRPr>
                    </a:p>
                  </a:txBody>
                  <a:tcPr anchor="ctr"/>
                </a:tc>
                <a:extLst>
                  <a:ext uri="{0D108BD9-81ED-4DB2-BD59-A6C34878D82A}">
                    <a16:rowId xmlns:a16="http://schemas.microsoft.com/office/drawing/2014/main" val="10001"/>
                  </a:ext>
                </a:extLst>
              </a:tr>
              <a:tr h="152238">
                <a:tc>
                  <a:txBody>
                    <a:bodyPr/>
                    <a:lstStyle/>
                    <a:p>
                      <a:pPr xmlns:a="http://schemas.openxmlformats.org/drawingml/2006/main" algn="l" fontAlgn="t"/>
                      <a:r xmlns:a="http://schemas.openxmlformats.org/drawingml/2006/main">
                        <a:rPr lang="vi"/>
                        <a:t>Cho phépDấu phẩy</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sz="1800" b="0" i="0" kern="1200">
                          <a:solidFill>
                            <a:schemeClr val="dk1"/>
                          </a:solidFill>
                          <a:effectLst/>
                          <a:latin typeface="+mn-lt"/>
                          <a:ea typeface="+mn-ea"/>
                          <a:cs typeface="+mn-cs"/>
                        </a:rPr>
                        <a:t>Nhận hoặc đặt một giá trị cho biết liệu dấu phẩy thừa ở cuối danh sách các giá trị JSON trong một đối tượng hoặc mảng có được phép (và bị bỏ qua) trong tải trọng JSON đang được giải tuần tự hóa hay không</a:t>
                      </a:r>
                      <a:endParaRPr xmlns:a="http://schemas.openxmlformats.org/drawingml/2006/main" lang="en-US">
                        <a:effectLst/>
                      </a:endParaRPr>
                    </a:p>
                  </a:txBody>
                  <a:tcPr anchor="ctr"/>
                </a:tc>
                <a:extLst>
                  <a:ext uri="{0D108BD9-81ED-4DB2-BD59-A6C34878D82A}">
                    <a16:rowId xmlns:a16="http://schemas.microsoft.com/office/drawing/2014/main" val="10002"/>
                  </a:ext>
                </a:extLst>
              </a:tr>
              <a:tr h="353176">
                <a:tc>
                  <a:txBody>
                    <a:bodyPr/>
                    <a:lstStyle/>
                    <a:p>
                      <a:pPr xmlns:a="http://schemas.openxmlformats.org/drawingml/2006/main" algn="l" fontAlgn="t"/>
                      <a:r xmlns:a="http://schemas.openxmlformats.org/drawingml/2006/main">
                        <a:rPr lang="vi"/>
                        <a:t>ĐọcBình luậnXử lý</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sz="1800" b="0" i="0" kern="1200">
                          <a:solidFill>
                            <a:schemeClr val="dk1"/>
                          </a:solidFill>
                          <a:effectLst/>
                          <a:latin typeface="+mn-lt"/>
                          <a:ea typeface="+mn-ea"/>
                          <a:cs typeface="+mn-cs"/>
                        </a:rPr>
                        <a:t>Nhận hoặc đặt một giá trị xác định cách xử lý các nhận xét trong quá trình khử lưu lượng</a:t>
                      </a:r>
                      <a:endParaRPr xmlns:a="http://schemas.openxmlformats.org/drawingml/2006/main" lang="en-US">
                        <a:effectLst/>
                      </a:endParaRPr>
                    </a:p>
                  </a:txBody>
                  <a:tcPr anchor="ctr"/>
                </a:tc>
                <a:extLst>
                  <a:ext uri="{0D108BD9-81ED-4DB2-BD59-A6C34878D82A}">
                    <a16:rowId xmlns:a16="http://schemas.microsoft.com/office/drawing/2014/main" val="2870829033"/>
                  </a:ext>
                </a:extLst>
              </a:tr>
              <a:tr h="405245">
                <a:tc>
                  <a:txBody>
                    <a:bodyPr/>
                    <a:lstStyle/>
                    <a:p>
                      <a:pPr xmlns:a="http://schemas.openxmlformats.org/drawingml/2006/main" algn="l" fontAlgn="t"/>
                      <a:r xmlns:a="http://schemas.openxmlformats.org/drawingml/2006/main">
                        <a:rPr lang="vi"/>
                        <a:t>Tên thuộc tínhTrường hợp không nhạy cảm</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sz="1800" b="0" i="0" kern="1200">
                          <a:solidFill>
                            <a:schemeClr val="dk1"/>
                          </a:solidFill>
                          <a:effectLst/>
                          <a:latin typeface="+mn-lt"/>
                          <a:ea typeface="+mn-ea"/>
                          <a:cs typeface="+mn-cs"/>
                        </a:rPr>
                        <a:t>Nhận hoặc đặt một giá trị xác định xem tên thuộc tính có sử dụng so sánh không phân biệt chữ hoa chữ thường trong quá trình khử lưu huỳnh hay không. Giá trị mặc định là </a:t>
                      </a:r>
                      <a:r xmlns:a="http://schemas.openxmlformats.org/drawingml/2006/main">
                        <a:rPr lang="vi"/>
                        <a:t>sai</a:t>
                      </a:r>
                      <a:endParaRPr xmlns:a="http://schemas.openxmlformats.org/drawingml/2006/main" lang="en-US">
                        <a:effectLst/>
                      </a:endParaRPr>
                    </a:p>
                  </a:txBody>
                  <a:tcPr anchor="ctr"/>
                </a:tc>
                <a:extLst>
                  <a:ext uri="{0D108BD9-81ED-4DB2-BD59-A6C34878D82A}">
                    <a16:rowId xmlns:a16="http://schemas.microsoft.com/office/drawing/2014/main" val="10003"/>
                  </a:ext>
                </a:extLst>
              </a:tr>
              <a:tr h="405245">
                <a:tc>
                  <a:txBody>
                    <a:bodyPr/>
                    <a:lstStyle/>
                    <a:p>
                      <a:pPr xmlns:a="http://schemas.openxmlformats.org/drawingml/2006/main" algn="l" fontAlgn="t"/>
                      <a:r xmlns:a="http://schemas.openxmlformats.org/drawingml/2006/main">
                        <a:rPr lang="vi" u="none" strike="noStrike">
                          <a:effectLst/>
                        </a:rPr>
                        <a:t>Trình xử lý tham chiếu</a:t>
                      </a:r>
                      <a:endParaRPr xmlns:a="http://schemas.openxmlformats.org/drawingml/2006/main" lang="en-US">
                        <a:effectLst/>
                      </a:endParaRPr>
                    </a:p>
                  </a:txBody>
                  <a:tcPr/>
                </a:tc>
                <a:tc>
                  <a:txBody>
                    <a:bodyPr/>
                    <a:lstStyle/>
                    <a:p>
                      <a:pPr xmlns:a="http://schemas.openxmlformats.org/drawingml/2006/main" algn="l" fontAlgn="t"/>
                      <a:r xmlns:a="http://schemas.openxmlformats.org/drawingml/2006/main">
                        <a:rPr lang="vi">
                          <a:effectLst/>
                        </a:rPr>
                        <a:t>Định cấu hình cách xử lý các tham chiếu đối tượng khi đọc và ghi JSON</a:t>
                      </a:r>
                    </a:p>
                  </a:txBody>
                  <a:tcPr/>
                </a:tc>
                <a:extLst>
                  <a:ext uri="{0D108BD9-81ED-4DB2-BD59-A6C34878D82A}">
                    <a16:rowId xmlns:a16="http://schemas.microsoft.com/office/drawing/2014/main" val="1208587170"/>
                  </a:ext>
                </a:extLst>
              </a:tr>
            </a:tbl>
          </a:graphicData>
        </a:graphic>
      </p:graphicFrame>
    </p:spTree>
    <p:extLst>
      <p:ext uri="{BB962C8B-B14F-4D97-AF65-F5344CB8AC3E}">
        <p14:creationId xmlns:p14="http://schemas.microsoft.com/office/powerpoint/2010/main" val="4116227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Tùy chọn tuần tự hóa JSON</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2858784340"/>
              </p:ext>
            </p:extLst>
          </p:nvPr>
        </p:nvGraphicFramePr>
        <p:xfrm>
          <a:off x="137097" y="1738833"/>
          <a:ext cx="11917806" cy="4511040"/>
        </p:xfrm>
        <a:graphic>
          <a:graphicData uri="http://schemas.openxmlformats.org/drawingml/2006/table">
            <a:tbl>
              <a:tblPr firstRow="1" bandRow="1">
                <a:tableStyleId>{5C22544A-7EE6-4342-B048-85BDC9FD1C3A}</a:tableStyleId>
              </a:tblPr>
              <a:tblGrid>
                <a:gridCol w="3382851">
                  <a:extLst>
                    <a:ext uri="{9D8B030D-6E8A-4147-A177-3AD203B41FA5}">
                      <a16:colId xmlns:a16="http://schemas.microsoft.com/office/drawing/2014/main" val="20000"/>
                    </a:ext>
                  </a:extLst>
                </a:gridCol>
                <a:gridCol w="8534955">
                  <a:extLst>
                    <a:ext uri="{9D8B030D-6E8A-4147-A177-3AD203B41FA5}">
                      <a16:colId xmlns:a16="http://schemas.microsoft.com/office/drawing/2014/main" val="20001"/>
                    </a:ext>
                  </a:extLst>
                </a:gridCol>
              </a:tblGrid>
              <a:tr h="353571">
                <a:tc>
                  <a:txBody>
                    <a:bodyPr/>
                    <a:lstStyle/>
                    <a:p>
                      <a:pPr xmlns:a="http://schemas.openxmlformats.org/drawingml/2006/main" marL="0" algn="just" defTabSz="914400" rtl="0" eaLnBrk="1" latinLnBrk="0" hangingPunct="1"/>
                      <a:r xmlns:a="http://schemas.openxmlformats.org/drawingml/2006/main">
                        <a:rPr lang="vi" sz="2000" b="1" kern="1200">
                          <a:solidFill>
                            <a:schemeClr val="lt1"/>
                          </a:solidFill>
                          <a:latin typeface="+mn-lt"/>
                          <a:ea typeface="+mn-ea"/>
                          <a:cs typeface="+mn-cs"/>
                        </a:rPr>
                        <a:t>Tên tài sản</a:t>
                      </a:r>
                      <a:endParaRPr xmlns:a="http://schemas.openxmlformats.org/drawingml/2006/main" lang="en-US" sz="2000" b="1" kern="1200" dirty="0">
                        <a:solidFill>
                          <a:schemeClr val="lt1"/>
                        </a:solidFill>
                        <a:latin typeface="+mn-lt"/>
                        <a:ea typeface="+mn-ea"/>
                        <a:cs typeface="+mn-cs"/>
                      </a:endParaRPr>
                    </a:p>
                  </a:txBody>
                  <a:tcPr/>
                </a:tc>
                <a:tc>
                  <a:txBody>
                    <a:bodyPr/>
                    <a:lstStyle/>
                    <a:p>
                      <a:pPr xmlns:a="http://schemas.openxmlformats.org/drawingml/2006/main" algn="just"/>
                      <a:r xmlns:a="http://schemas.openxmlformats.org/drawingml/2006/main">
                        <a:rPr lang="vi" sz="2000"/>
                        <a:t>Sự miêu tả</a:t>
                      </a:r>
                      <a:endParaRPr xmlns:a="http://schemas.openxmlformats.org/drawingml/2006/main" lang="en-US" sz="2000" dirty="0"/>
                    </a:p>
                  </a:txBody>
                  <a:tcPr/>
                </a:tc>
                <a:extLst>
                  <a:ext uri="{0D108BD9-81ED-4DB2-BD59-A6C34878D82A}">
                    <a16:rowId xmlns:a16="http://schemas.microsoft.com/office/drawing/2014/main" val="10000"/>
                  </a:ext>
                </a:extLst>
              </a:tr>
              <a:tr h="386426">
                <a:tc>
                  <a:txBody>
                    <a:bodyPr/>
                    <a:lstStyle/>
                    <a:p>
                      <a:pPr xmlns:a="http://schemas.openxmlformats.org/drawingml/2006/main" algn="l" fontAlgn="t"/>
                      <a:r xmlns:a="http://schemas.openxmlformats.org/drawingml/2006/main">
                        <a:rPr lang="vi"/>
                        <a:t>Chính sách đặt tên thuộc tính</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sz="1800" b="0" i="0" kern="1200">
                          <a:solidFill>
                            <a:schemeClr val="dk1"/>
                          </a:solidFill>
                          <a:effectLst/>
                          <a:latin typeface="+mn-lt"/>
                          <a:ea typeface="+mn-ea"/>
                          <a:cs typeface="+mn-cs"/>
                        </a:rPr>
                        <a:t>Lấy hoặc đặt một giá trị chỉ định chính sách được sử dụng để chuyển đổi tên thuộc tính trên một đối tượng sang định dạng khác, chẳng hạn như vỏ lạc đà hoặc </a:t>
                      </a:r>
                      <a:r xmlns:a="http://schemas.openxmlformats.org/drawingml/2006/main">
                        <a:rPr lang="vi"/>
                        <a:t>null </a:t>
                      </a:r>
                      <a:r xmlns:a="http://schemas.openxmlformats.org/drawingml/2006/main">
                        <a:rPr lang="vi" sz="1800" b="0" i="0" kern="1200">
                          <a:solidFill>
                            <a:schemeClr val="dk1"/>
                          </a:solidFill>
                          <a:effectLst/>
                          <a:latin typeface="+mn-lt"/>
                          <a:ea typeface="+mn-ea"/>
                          <a:cs typeface="+mn-cs"/>
                        </a:rPr>
                        <a:t>để giữ nguyên tên thuộc tính</a:t>
                      </a:r>
                      <a:endParaRPr xmlns:a="http://schemas.openxmlformats.org/drawingml/2006/main" lang="en-US">
                        <a:effectLst/>
                      </a:endParaRPr>
                    </a:p>
                  </a:txBody>
                  <a:tcPr anchor="ctr"/>
                </a:tc>
                <a:extLst>
                  <a:ext uri="{0D108BD9-81ED-4DB2-BD59-A6C34878D82A}">
                    <a16:rowId xmlns:a16="http://schemas.microsoft.com/office/drawing/2014/main" val="10004"/>
                  </a:ext>
                </a:extLst>
              </a:tr>
              <a:tr h="351881">
                <a:tc>
                  <a:txBody>
                    <a:bodyPr/>
                    <a:lstStyle/>
                    <a:p>
                      <a:pPr xmlns:a="http://schemas.openxmlformats.org/drawingml/2006/main" algn="l" fontAlgn="t"/>
                      <a:r xmlns:a="http://schemas.openxmlformats.org/drawingml/2006/main">
                        <a:rPr lang="vi"/>
                        <a:t>Từ điểnKeyChính sách</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sz="1800" b="0" i="0" kern="1200">
                          <a:solidFill>
                            <a:schemeClr val="dk1"/>
                          </a:solidFill>
                          <a:effectLst/>
                          <a:latin typeface="+mn-lt"/>
                          <a:ea typeface="+mn-ea"/>
                          <a:cs typeface="+mn-cs"/>
                        </a:rPr>
                        <a:t>Lấy hoặc đặt chính sách được sử dụng để chuyển đổi tên của khóa </a:t>
                      </a:r>
                      <a:r xmlns:a="http://schemas.openxmlformats.org/drawingml/2006/main">
                        <a:rPr lang="vi" sz="1800" b="0" i="0" u="none" strike="noStrike" kern="1200">
                          <a:solidFill>
                            <a:schemeClr val="dk1"/>
                          </a:solidFill>
                          <a:effectLst/>
                          <a:latin typeface="+mn-lt"/>
                          <a:ea typeface="+mn-ea"/>
                          <a:cs typeface="+mn-cs"/>
                        </a:rPr>
                        <a:t>IDictionary </a:t>
                      </a:r>
                      <a:r xmlns:a="http://schemas.openxmlformats.org/drawingml/2006/main">
                        <a:rPr lang="vi" sz="1800" b="0" i="0" kern="1200">
                          <a:solidFill>
                            <a:schemeClr val="dk1"/>
                          </a:solidFill>
                          <a:effectLst/>
                          <a:latin typeface="+mn-lt"/>
                          <a:ea typeface="+mn-ea"/>
                          <a:cs typeface="+mn-cs"/>
                        </a:rPr>
                        <a:t>sang định dạng khác, chẳng hạn như định dạng lạc đà</a:t>
                      </a:r>
                      <a:endParaRPr xmlns:a="http://schemas.openxmlformats.org/drawingml/2006/main" lang="en-US">
                        <a:effectLst/>
                      </a:endParaRPr>
                    </a:p>
                  </a:txBody>
                  <a:tcPr anchor="ctr"/>
                </a:tc>
                <a:extLst>
                  <a:ext uri="{0D108BD9-81ED-4DB2-BD59-A6C34878D82A}">
                    <a16:rowId xmlns:a16="http://schemas.microsoft.com/office/drawing/2014/main" val="207236356"/>
                  </a:ext>
                </a:extLst>
              </a:tr>
              <a:tr h="159140">
                <a:tc>
                  <a:txBody>
                    <a:bodyPr/>
                    <a:lstStyle/>
                    <a:p>
                      <a:pPr xmlns:a="http://schemas.openxmlformats.org/drawingml/2006/main" algn="l" fontAlgn="t"/>
                      <a:r xmlns:a="http://schemas.openxmlformats.org/drawingml/2006/main">
                        <a:rPr lang="vi"/>
                        <a:t>Mã hoá</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sz="1800" b="0" i="0" kern="1200">
                          <a:solidFill>
                            <a:schemeClr val="dk1"/>
                          </a:solidFill>
                          <a:effectLst/>
                          <a:latin typeface="+mn-lt"/>
                          <a:ea typeface="+mn-ea"/>
                          <a:cs typeface="+mn-cs"/>
                        </a:rPr>
                        <a:t>Lấy hoặc đặt bộ mã hóa để sử dụng khi thoát chuỗi hoặc </a:t>
                      </a:r>
                      <a:r xmlns:a="http://schemas.openxmlformats.org/drawingml/2006/main">
                        <a:rPr lang="vi"/>
                        <a:t>null </a:t>
                      </a:r>
                      <a:r xmlns:a="http://schemas.openxmlformats.org/drawingml/2006/main">
                        <a:rPr lang="vi" sz="1800" b="0" i="0" kern="1200">
                          <a:solidFill>
                            <a:schemeClr val="dk1"/>
                          </a:solidFill>
                          <a:effectLst/>
                          <a:latin typeface="+mn-lt"/>
                          <a:ea typeface="+mn-ea"/>
                          <a:cs typeface="+mn-cs"/>
                        </a:rPr>
                        <a:t>để sử dụng bộ mã hóa mặc định</a:t>
                      </a:r>
                      <a:endParaRPr xmlns:a="http://schemas.openxmlformats.org/drawingml/2006/main" lang="en-US">
                        <a:effectLst/>
                      </a:endParaRPr>
                    </a:p>
                  </a:txBody>
                  <a:tcPr anchor="ctr"/>
                </a:tc>
                <a:extLst>
                  <a:ext uri="{0D108BD9-81ED-4DB2-BD59-A6C34878D82A}">
                    <a16:rowId xmlns:a16="http://schemas.microsoft.com/office/drawing/2014/main" val="3653310645"/>
                  </a:ext>
                </a:extLst>
              </a:tr>
              <a:tr h="159140">
                <a:tc>
                  <a:txBody>
                    <a:bodyPr/>
                    <a:lstStyle/>
                    <a:p>
                      <a:pPr xmlns:a="http://schemas.openxmlformats.org/drawingml/2006/main" algn="l" fontAlgn="t"/>
                      <a:r xmlns:a="http://schemas.openxmlformats.org/drawingml/2006/main">
                        <a:rPr lang="vi"/>
                        <a:t>Bỏ qua giá trị Null</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sz="1800" b="0" i="0" kern="1200">
                          <a:solidFill>
                            <a:schemeClr val="dk1"/>
                          </a:solidFill>
                          <a:effectLst/>
                          <a:latin typeface="+mn-lt"/>
                          <a:ea typeface="+mn-ea"/>
                          <a:cs typeface="+mn-cs"/>
                        </a:rPr>
                        <a:t>ets hoặc đặt một giá trị xác định xem giá trị </a:t>
                      </a:r>
                      <a:r xmlns:a="http://schemas.openxmlformats.org/drawingml/2006/main">
                        <a:rPr lang="vi"/>
                        <a:t>null </a:t>
                      </a:r>
                      <a:r xmlns:a="http://schemas.openxmlformats.org/drawingml/2006/main">
                        <a:rPr lang="vi" sz="1800" b="0" i="0" kern="1200">
                          <a:solidFill>
                            <a:schemeClr val="dk1"/>
                          </a:solidFill>
                          <a:effectLst/>
                          <a:latin typeface="+mn-lt"/>
                          <a:ea typeface="+mn-ea"/>
                          <a:cs typeface="+mn-cs"/>
                        </a:rPr>
                        <a:t>có bị bỏ qua trong quá trình tuần tự hóa và giải tuần tự hóa hay không. Giá trị mặc định là </a:t>
                      </a:r>
                      <a:r xmlns:a="http://schemas.openxmlformats.org/drawingml/2006/main">
                        <a:rPr lang="vi"/>
                        <a:t>sai </a:t>
                      </a:r>
                      <a:r xmlns:a="http://schemas.openxmlformats.org/drawingml/2006/main">
                        <a:rPr lang="vi" sz="1800" b="0" i="0" kern="1200">
                          <a:solidFill>
                            <a:schemeClr val="dk1"/>
                          </a:solidFill>
                          <a:effectLst/>
                          <a:latin typeface="+mn-lt"/>
                          <a:ea typeface="+mn-ea"/>
                          <a:cs typeface="+mn-cs"/>
                        </a:rPr>
                        <a:t>.</a:t>
                      </a:r>
                      <a:endParaRPr xmlns:a="http://schemas.openxmlformats.org/drawingml/2006/main" lang="en-US">
                        <a:effectLst/>
                      </a:endParaRPr>
                    </a:p>
                  </a:txBody>
                  <a:tcPr anchor="ctr"/>
                </a:tc>
                <a:extLst>
                  <a:ext uri="{0D108BD9-81ED-4DB2-BD59-A6C34878D82A}">
                    <a16:rowId xmlns:a16="http://schemas.microsoft.com/office/drawing/2014/main" val="810098711"/>
                  </a:ext>
                </a:extLst>
              </a:tr>
              <a:tr h="159140">
                <a:tc>
                  <a:txBody>
                    <a:bodyPr/>
                    <a:lstStyle/>
                    <a:p>
                      <a:pPr xmlns:a="http://schemas.openxmlformats.org/drawingml/2006/main" algn="l" fontAlgn="t"/>
                      <a:r xmlns:a="http://schemas.openxmlformats.org/drawingml/2006/main">
                        <a:rPr lang="vi"/>
                        <a:t>Bỏ quaReadOnlyProperties</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sz="1800" b="0" i="0" kern="1200">
                          <a:solidFill>
                            <a:schemeClr val="dk1"/>
                          </a:solidFill>
                          <a:effectLst/>
                          <a:latin typeface="+mn-lt"/>
                          <a:ea typeface="+mn-ea"/>
                          <a:cs typeface="+mn-cs"/>
                        </a:rPr>
                        <a:t>Xác định xem các trường chỉ đọc có bị bỏ qua trong quá trình tuần tự hóa hay không. Một trường ở trạng thái chỉ đọc nếu nó được đánh dấu bằng từ khóa </a:t>
                      </a:r>
                      <a:r xmlns:a="http://schemas.openxmlformats.org/drawingml/2006/main">
                        <a:rPr lang="vi"/>
                        <a:t>chỉ đọc </a:t>
                      </a:r>
                      <a:r xmlns:a="http://schemas.openxmlformats.org/drawingml/2006/main">
                        <a:rPr lang="vi" sz="1800" b="0" i="0" kern="1200">
                          <a:solidFill>
                            <a:schemeClr val="dk1"/>
                          </a:solidFill>
                          <a:effectLst/>
                          <a:latin typeface="+mn-lt"/>
                          <a:ea typeface="+mn-ea"/>
                          <a:cs typeface="+mn-cs"/>
                        </a:rPr>
                        <a:t>. Giá trị mặc định là </a:t>
                      </a:r>
                      <a:r xmlns:a="http://schemas.openxmlformats.org/drawingml/2006/main">
                        <a:rPr lang="vi"/>
                        <a:t>sai</a:t>
                      </a:r>
                      <a:endParaRPr xmlns:a="http://schemas.openxmlformats.org/drawingml/2006/main" lang="en-US">
                        <a:effectLst/>
                      </a:endParaRPr>
                    </a:p>
                  </a:txBody>
                  <a:tcPr anchor="ctr"/>
                </a:tc>
                <a:extLst>
                  <a:ext uri="{0D108BD9-81ED-4DB2-BD59-A6C34878D82A}">
                    <a16:rowId xmlns:a16="http://schemas.microsoft.com/office/drawing/2014/main" val="965394780"/>
                  </a:ext>
                </a:extLst>
              </a:tr>
              <a:tr h="159140">
                <a:tc>
                  <a:txBody>
                    <a:bodyPr/>
                    <a:lstStyle/>
                    <a:p>
                      <a:pPr xmlns:a="http://schemas.openxmlformats.org/drawingml/2006/main" algn="l" fontAlgn="t"/>
                      <a:r xmlns:a="http://schemas.openxmlformats.org/drawingml/2006/main">
                        <a:rPr lang="vi" u="none" strike="noStrike">
                          <a:effectLst/>
                        </a:rPr>
                        <a:t>Độ sâu tối đa</a:t>
                      </a:r>
                      <a:endParaRPr xmlns:a="http://schemas.openxmlformats.org/drawingml/2006/main" lang="en-US">
                        <a:effectLst/>
                      </a:endParaRPr>
                    </a:p>
                  </a:txBody>
                  <a:tcPr/>
                </a:tc>
                <a:tc>
                  <a:txBody>
                    <a:bodyPr/>
                    <a:lstStyle/>
                    <a:p>
                      <a:pPr xmlns:a="http://schemas.openxmlformats.org/drawingml/2006/main" algn="l" fontAlgn="t"/>
                      <a:r xmlns:a="http://schemas.openxmlformats.org/drawingml/2006/main">
                        <a:rPr lang="vi">
                          <a:effectLst/>
                        </a:rPr>
                        <a:t>Lấy hoặc đặt độ sâu tối đa được phép khi tuần tự hóa hoặc giải tuần tự hóa JSON, với giá trị mặc định là 0 biểu thị độ sâu tối đa là 64</a:t>
                      </a:r>
                    </a:p>
                  </a:txBody>
                  <a:tcPr/>
                </a:tc>
                <a:extLst>
                  <a:ext uri="{0D108BD9-81ED-4DB2-BD59-A6C34878D82A}">
                    <a16:rowId xmlns:a16="http://schemas.microsoft.com/office/drawing/2014/main" val="879993524"/>
                  </a:ext>
                </a:extLst>
              </a:tr>
            </a:tbl>
          </a:graphicData>
        </a:graphic>
      </p:graphicFrame>
    </p:spTree>
    <p:extLst>
      <p:ext uri="{BB962C8B-B14F-4D97-AF65-F5344CB8AC3E}">
        <p14:creationId xmlns:p14="http://schemas.microsoft.com/office/powerpoint/2010/main" val="3750112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641682" y="189064"/>
            <a:ext cx="7613364" cy="575433"/>
          </a:xfrm>
        </p:spPr>
        <p:txBody>
          <a:bodyPr>
            <a:noAutofit/>
          </a:bodyPr>
          <a:lstStyle/>
          <a:p>
            <a:pPr xmlns:a="http://schemas.openxmlformats.org/drawingml/2006/main" algn="ctr"/>
            <a:r xmlns:a="http://schemas.openxmlformats.org/drawingml/2006/main">
              <a:rPr lang="vi" sz="2600" b="1">
                <a:solidFill>
                  <a:schemeClr val="accent2"/>
                </a:solidFill>
                <a:latin typeface="Arial" panose="020B0604020202020204" pitchFamily="34" charset="0"/>
                <a:cs typeface="Arial" panose="020B0604020202020204" pitchFamily="34" charset="0"/>
              </a:rPr>
              <a:t>Bản trình diễn tùy chọn tuần tự hóa JSON</a:t>
            </a:r>
            <a:endParaRPr xmlns:a="http://schemas.openxmlformats.org/drawingml/2006/main" lang="en-US" sz="2600" b="1" dirty="0">
              <a:solidFill>
                <a:schemeClr val="accent2"/>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F6A6AB4-0B64-4C34-A899-5B994DE34C4C}"/>
              </a:ext>
            </a:extLst>
          </p:cNvPr>
          <p:cNvSpPr txBox="1"/>
          <p:nvPr/>
        </p:nvSpPr>
        <p:spPr>
          <a:xfrm>
            <a:off x="320999" y="595047"/>
            <a:ext cx="4368720" cy="830997"/>
          </a:xfrm>
          <a:prstGeom prst="rect">
            <a:avLst/>
          </a:prstGeom>
          <a:noFill/>
        </p:spPr>
        <p:txBody>
          <a:bodyPr wrap="square">
            <a:spAutoFit/>
          </a:bodyPr>
          <a:lstStyle/>
          <a:p>
            <a:r xmlns:a="http://schemas.openxmlformats.org/drawingml/2006/main">
              <a:rPr lang="vi" sz="1600">
                <a:solidFill>
                  <a:srgbClr val="0000FF"/>
                </a:solidFill>
                <a:latin typeface="Consolas" panose="020B0609020204030204" pitchFamily="49" charset="0"/>
              </a:rPr>
              <a:t>//…</a:t>
            </a:r>
          </a:p>
          <a:p>
            <a:r xmlns:a="http://schemas.openxmlformats.org/drawingml/2006/main">
              <a:rPr lang="vi" sz="1600">
                <a:solidFill>
                  <a:srgbClr val="0000FF"/>
                </a:solidFill>
                <a:latin typeface="Consolas" panose="020B0609020204030204" pitchFamily="49" charset="0"/>
              </a:rPr>
              <a:t>sử dụng </a:t>
            </a:r>
            <a:r xmlns:a="http://schemas.openxmlformats.org/drawingml/2006/main">
              <a:rPr lang="vi" sz="1600">
                <a:solidFill>
                  <a:srgbClr val="000000"/>
                </a:solidFill>
                <a:latin typeface="Consolas" panose="020B0609020204030204" pitchFamily="49" charset="0"/>
              </a:rPr>
              <a:t>System.Text.Json;</a:t>
            </a:r>
          </a:p>
          <a:p>
            <a:r xmlns:a="http://schemas.openxmlformats.org/drawingml/2006/main">
              <a:rPr lang="vi" sz="1600">
                <a:solidFill>
                  <a:srgbClr val="0000FF"/>
                </a:solidFill>
                <a:latin typeface="Consolas" panose="020B0609020204030204" pitchFamily="49" charset="0"/>
              </a:rPr>
              <a:t>sử dụng </a:t>
            </a:r>
            <a:r xmlns:a="http://schemas.openxmlformats.org/drawingml/2006/main">
              <a:rPr lang="vi" sz="1600">
                <a:solidFill>
                  <a:srgbClr val="000000"/>
                </a:solidFill>
                <a:latin typeface="Consolas" panose="020B0609020204030204" pitchFamily="49" charset="0"/>
              </a:rPr>
              <a:t>System.Text.Json.Serialization;</a:t>
            </a:r>
            <a:endParaRPr xmlns:a="http://schemas.openxmlformats.org/drawingml/2006/main" lang="en-US" sz="1600"/>
          </a:p>
        </p:txBody>
      </p:sp>
      <p:pic>
        <p:nvPicPr>
          <p:cNvPr id="7" name="Picture 6">
            <a:extLst>
              <a:ext uri="{FF2B5EF4-FFF2-40B4-BE49-F238E27FC236}">
                <a16:creationId xmlns:a16="http://schemas.microsoft.com/office/drawing/2014/main" id="{50135051-95AC-4FF0-B48B-25B8B8156965}"/>
              </a:ext>
            </a:extLst>
          </p:cNvPr>
          <p:cNvPicPr>
            <a:picLocks noChangeAspect="1"/>
          </p:cNvPicPr>
          <p:nvPr/>
        </p:nvPicPr>
        <p:blipFill>
          <a:blip r:embed="rId3"/>
          <a:stretch>
            <a:fillRect/>
          </a:stretch>
        </p:blipFill>
        <p:spPr>
          <a:xfrm>
            <a:off x="185909" y="4038162"/>
            <a:ext cx="4503810" cy="457240"/>
          </a:xfrm>
          <a:prstGeom prst="rect">
            <a:avLst/>
          </a:prstGeom>
          <a:ln w="12700">
            <a:solidFill>
              <a:srgbClr val="FF0000"/>
            </a:solidFill>
          </a:ln>
        </p:spPr>
      </p:pic>
      <p:pic>
        <p:nvPicPr>
          <p:cNvPr id="11" name="Picture 10">
            <a:extLst>
              <a:ext uri="{FF2B5EF4-FFF2-40B4-BE49-F238E27FC236}">
                <a16:creationId xmlns:a16="http://schemas.microsoft.com/office/drawing/2014/main" id="{07F460FB-17C8-45D8-AE32-AE67FA02F62C}"/>
              </a:ext>
            </a:extLst>
          </p:cNvPr>
          <p:cNvPicPr>
            <a:picLocks noChangeAspect="1"/>
          </p:cNvPicPr>
          <p:nvPr/>
        </p:nvPicPr>
        <p:blipFill>
          <a:blip r:embed="rId4"/>
          <a:stretch>
            <a:fillRect/>
          </a:stretch>
        </p:blipFill>
        <p:spPr>
          <a:xfrm>
            <a:off x="212848" y="1426044"/>
            <a:ext cx="4476872" cy="1541860"/>
          </a:xfrm>
          <a:prstGeom prst="rect">
            <a:avLst/>
          </a:prstGeom>
        </p:spPr>
      </p:pic>
      <p:grpSp>
        <p:nvGrpSpPr>
          <p:cNvPr id="20" name="Group 19">
            <a:extLst>
              <a:ext uri="{FF2B5EF4-FFF2-40B4-BE49-F238E27FC236}">
                <a16:creationId xmlns:a16="http://schemas.microsoft.com/office/drawing/2014/main" id="{E4F7CAC9-D768-4389-91B0-8ACAD2097898}"/>
              </a:ext>
            </a:extLst>
          </p:cNvPr>
          <p:cNvGrpSpPr/>
          <p:nvPr/>
        </p:nvGrpSpPr>
        <p:grpSpPr>
          <a:xfrm>
            <a:off x="4778477" y="1563691"/>
            <a:ext cx="7413523" cy="4374818"/>
            <a:chOff x="4778477" y="1563691"/>
            <a:chExt cx="7413523" cy="4374818"/>
          </a:xfrm>
        </p:grpSpPr>
        <p:pic>
          <p:nvPicPr>
            <p:cNvPr id="18" name="Picture 17">
              <a:extLst>
                <a:ext uri="{FF2B5EF4-FFF2-40B4-BE49-F238E27FC236}">
                  <a16:creationId xmlns:a16="http://schemas.microsoft.com/office/drawing/2014/main" id="{6400C28A-32CC-466D-8236-298FDBCE3216}"/>
                </a:ext>
              </a:extLst>
            </p:cNvPr>
            <p:cNvPicPr>
              <a:picLocks noChangeAspect="1"/>
            </p:cNvPicPr>
            <p:nvPr/>
          </p:nvPicPr>
          <p:blipFill>
            <a:blip r:embed="rId5"/>
            <a:stretch>
              <a:fillRect/>
            </a:stretch>
          </p:blipFill>
          <p:spPr>
            <a:xfrm>
              <a:off x="4778477" y="1563691"/>
              <a:ext cx="7413523" cy="4374818"/>
            </a:xfrm>
            <a:prstGeom prst="rect">
              <a:avLst/>
            </a:prstGeom>
          </p:spPr>
        </p:pic>
        <p:sp>
          <p:nvSpPr>
            <p:cNvPr id="19" name="Rectangle 18">
              <a:extLst>
                <a:ext uri="{FF2B5EF4-FFF2-40B4-BE49-F238E27FC236}">
                  <a16:creationId xmlns:a16="http://schemas.microsoft.com/office/drawing/2014/main" id="{893C5D12-A15E-42F9-ACF5-EFBE86616D83}"/>
                </a:ext>
              </a:extLst>
            </p:cNvPr>
            <p:cNvSpPr/>
            <p:nvPr/>
          </p:nvSpPr>
          <p:spPr>
            <a:xfrm>
              <a:off x="5641792" y="3236976"/>
              <a:ext cx="5478491" cy="11875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115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Hành vi tuần tự hóa Json</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533579"/>
            <a:ext cx="12255053" cy="4708981"/>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Theo mặc định, tất cả thuộc tính công khai đều được tuần tự hóa. Để bỏ qua các thuộc tính riêng lẻ, hãy sử dụng thuộc tính [JsonIgnore]</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Bộ mã hóa mặc định thoát các ký tự không phải ASCII, các ký tự nhạy cảm với HTML trong phạm vi ASCII và các ký tự phải thoát theo thông số JSON RFC 8259</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Theo mặc định, JSON được rút gọn. Để in đẹp đầu ra JSON, hãy đặt JsonSerializerOptions.WriteIndented thành true</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Theo mặc định, cách viết hoa của tên JSON khớp với tên .NET. Để đặt tên cho các thuộc tính riêng lẻ, chúng ta có thể sử dụng thuộc tính [JsonPropertyName]</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Theo mặc định, các trường bị bỏ qua (sử dụng thuộc tính [JsonInclude] để bao gồm các trường)</a:t>
            </a:r>
          </a:p>
        </p:txBody>
      </p:sp>
    </p:spTree>
    <p:extLst>
      <p:ext uri="{BB962C8B-B14F-4D97-AF65-F5344CB8AC3E}">
        <p14:creationId xmlns:p14="http://schemas.microsoft.com/office/powerpoint/2010/main" val="57270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smtClean="0"/>
              <a:t>Hành vi </a:t>
            </a:r>
            <a:endParaRPr xmlns:a="http://schemas.openxmlformats.org/drawingml/2006/main" lang="en-US" sz="4000" b="1" dirty="0"/>
            <a:r xmlns:a="http://schemas.openxmlformats.org/drawingml/2006/main">
              <a:rPr lang="vi" sz="4000" b="1"/>
              <a:t>khử lưu huỳnh </a:t>
            </a:r>
            <a:r xmlns:a="http://schemas.openxmlformats.org/drawingml/2006/main">
              <a:rPr lang="vi" sz="4000" b="1" dirty="0" err="1"/>
              <a:t>của Json</a:t>
            </a:r>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395927"/>
            <a:ext cx="12097736" cy="5032147"/>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Theo mặc định, việc khớp tên thuộc tính có phân biệt chữ hoa chữ thường</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Nếu JSON chứa giá trị cho thuộc tính chỉ đọc thì giá trị đó sẽ bị bỏ qua và không có ngoại lệ nào được đưa ra. Các hàm tạo không công khai bị serializer bỏ qua</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Hỗ trợ quá trình khử lưu lượng đối với các đối tượng bất biến hoặc thuộc tính chỉ đọc</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Theo mặc định, enum được hỗ trợ dưới dạng số. Chúng ta có thể tuần tự hóa tên enum dưới dạng chuỗi</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Theo mặc định, các trường bị bỏ qua. Sử dụng thuộc tính [JsonInclude] để bao gồm các trường</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Độ sâu tối đa mặc định là 64</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Theo mặc định, các nhận xét hoặc dấu phẩy ở cuối trong JSON sẽ đưa ra các ngoại lệ. Để cho phép nhận xét trong JSON, chúng ta có thể đặt JsonSerializerOptions</a:t>
            </a:r>
          </a:p>
          <a:p>
            <a:pPr xmlns:a="http://schemas.openxmlformats.org/drawingml/2006/main" algn="just">
              <a:spcBef>
                <a:spcPts val="300"/>
              </a:spcBef>
              <a:spcAft>
                <a:spcPts val="300"/>
              </a:spcAft>
              <a:buClr>
                <a:srgbClr val="973735"/>
              </a:buClr>
              <a:buSzPct val="50000"/>
              <a:tabLst>
                <a:tab pos="241300" algn="l"/>
              </a:tabLst>
              <a:defRPr/>
            </a:pPr>
            <a:r xmlns:a="http://schemas.openxmlformats.org/drawingml/2006/main">
              <a:rPr lang="vi" sz="2600">
                <a:solidFill>
                  <a:srgbClr val="111111"/>
                </a:solidFill>
                <a:latin typeface="+mj-lt"/>
              </a:rPr>
              <a:t>Thuộc tính .ReadCommentHandling cho JsonCommentHandling.Skip</a:t>
            </a:r>
          </a:p>
        </p:txBody>
      </p:sp>
    </p:spTree>
    <p:extLst>
      <p:ext uri="{BB962C8B-B14F-4D97-AF65-F5344CB8AC3E}">
        <p14:creationId xmlns:p14="http://schemas.microsoft.com/office/powerpoint/2010/main" val="391386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Hiểu về tuần tự hóa trong .NET</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513232"/>
            <a:ext cx="12255053" cy="2749471"/>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Tuần tự hóa </a:t>
            </a:r>
            <a:r xmlns:a="http://schemas.openxmlformats.org/drawingml/2006/main">
              <a:rPr lang="vi" sz="2600">
                <a:solidFill>
                  <a:srgbClr val="111111"/>
                </a:solidFill>
                <a:latin typeface="+mj-lt"/>
              </a:rPr>
              <a:t>là hành động lấy một đối tượng trong bộ nhớ hoặc biểu đồ đối tượng (tập hợp các đối tượng tham chiếu lẫn nhau) và làm phẳng nó thành một luồng byte, XML, JSON hoặc một biểu diễn tương tự có thể được lưu trữ hoặc truyền đi</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Quá trình khử tuần tự hóa </a:t>
            </a:r>
            <a:r xmlns:a="http://schemas.openxmlformats.org/drawingml/2006/main">
              <a:rPr lang="vi" sz="2600">
                <a:solidFill>
                  <a:srgbClr val="111111"/>
                </a:solidFill>
                <a:latin typeface="+mj-lt"/>
              </a:rPr>
              <a:t>hoạt động ngược lại, lấy luồng dữ liệu và cấu trúc lại nó thành một đối tượng hoặc biểu đồ đối tượng trong bộ nhớ</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Có bốn công cụ tuần tự hóa trong .NET:</a:t>
            </a:r>
          </a:p>
        </p:txBody>
      </p:sp>
      <p:sp>
        <p:nvSpPr>
          <p:cNvPr id="7" name="TextBox 6">
            <a:extLst>
              <a:ext uri="{FF2B5EF4-FFF2-40B4-BE49-F238E27FC236}">
                <a16:creationId xmlns:a16="http://schemas.microsoft.com/office/drawing/2014/main" id="{7B152D0E-4BD3-46B2-A986-B93AAE10EED5}"/>
              </a:ext>
            </a:extLst>
          </p:cNvPr>
          <p:cNvSpPr txBox="1"/>
          <p:nvPr/>
        </p:nvSpPr>
        <p:spPr>
          <a:xfrm>
            <a:off x="838200" y="4342646"/>
            <a:ext cx="6850626" cy="2008242"/>
          </a:xfrm>
          <a:prstGeom prst="rect">
            <a:avLst/>
          </a:prstGeom>
          <a:noFill/>
        </p:spPr>
        <p:txBody>
          <a:bodyPr wrap="square">
            <a:spAutoFit/>
          </a:bodyPr>
          <a:lstStyle/>
          <a:p>
            <a:pPr xmlns:a="http://schemas.openxmlformats.org/drawingml/2006/main" marL="514350" indent="-230188">
              <a:spcBef>
                <a:spcPts val="1000"/>
              </a:spcBef>
              <a:spcAft>
                <a:spcPts val="300"/>
              </a:spcAft>
              <a:buClr>
                <a:srgbClr val="973735"/>
              </a:buClr>
              <a:buSzPct val="70000"/>
              <a:buFont typeface="Wingdings" panose="05000000000000000000" pitchFamily="2" charset="2"/>
              <a:buChar char="§"/>
              <a:defRPr/>
            </a:pPr>
            <a:r xmlns:a="http://schemas.openxmlformats.org/drawingml/2006/main">
              <a:rPr lang="vi" sz="2300"/>
              <a:t>Trình tuần tự hóa Xml (XML)</a:t>
            </a:r>
          </a:p>
          <a:p>
            <a:pPr xmlns:a="http://schemas.openxmlformats.org/drawingml/2006/main" marL="514350" indent="-230188">
              <a:spcBef>
                <a:spcPts val="1000"/>
              </a:spcBef>
              <a:spcAft>
                <a:spcPts val="300"/>
              </a:spcAft>
              <a:buClr>
                <a:srgbClr val="973735"/>
              </a:buClr>
              <a:buSzPct val="70000"/>
              <a:buFont typeface="Wingdings" panose="05000000000000000000" pitchFamily="2" charset="2"/>
              <a:buChar char="§"/>
              <a:defRPr/>
            </a:pPr>
            <a:r xmlns:a="http://schemas.openxmlformats.org/drawingml/2006/main">
              <a:rPr lang="vi" sz="2300"/>
              <a:t>JsonSerializer (JSON)</a:t>
            </a:r>
          </a:p>
          <a:p>
            <a:pPr xmlns:a="http://schemas.openxmlformats.org/drawingml/2006/main" marL="514350" indent="-230188">
              <a:spcBef>
                <a:spcPts val="1000"/>
              </a:spcBef>
              <a:spcAft>
                <a:spcPts val="300"/>
              </a:spcAft>
              <a:buClr>
                <a:srgbClr val="973735"/>
              </a:buClr>
              <a:buSzPct val="70000"/>
              <a:buFont typeface="Wingdings" panose="05000000000000000000" pitchFamily="2" charset="2"/>
              <a:buChar char="§"/>
              <a:defRPr/>
            </a:pPr>
            <a:r xmlns:a="http://schemas.openxmlformats.org/drawingml/2006/main">
              <a:rPr lang="vi" sz="2300"/>
              <a:t>Trình tuần tự hóa hợp đồng dữ liệu (XML và JSON)</a:t>
            </a:r>
          </a:p>
          <a:p>
            <a:pPr xmlns:a="http://schemas.openxmlformats.org/drawingml/2006/main" marL="514350" indent="-230188">
              <a:spcBef>
                <a:spcPts val="1000"/>
              </a:spcBef>
              <a:spcAft>
                <a:spcPts val="300"/>
              </a:spcAft>
              <a:buClr>
                <a:srgbClr val="973735"/>
              </a:buClr>
              <a:buSzPct val="70000"/>
              <a:buFont typeface="Wingdings" panose="05000000000000000000" pitchFamily="2" charset="2"/>
              <a:buChar char="§"/>
              <a:defRPr/>
            </a:pPr>
            <a:r xmlns:a="http://schemas.openxmlformats.org/drawingml/2006/main">
              <a:rPr lang="vi" sz="2300"/>
              <a:t>Bộ tuần tự hóa nhị phân (nhị phân)</a:t>
            </a:r>
          </a:p>
        </p:txBody>
      </p:sp>
    </p:spTree>
    <p:extLst>
      <p:ext uri="{BB962C8B-B14F-4D97-AF65-F5344CB8AC3E}">
        <p14:creationId xmlns:p14="http://schemas.microsoft.com/office/powerpoint/2010/main" val="1170922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395F89-D7F8-4E31-884D-FADB73120DF2}"/>
              </a:ext>
            </a:extLst>
          </p:cNvPr>
          <p:cNvSpPr>
            <a:spLocks noGrp="1"/>
          </p:cNvSpPr>
          <p:nvPr>
            <p:ph type="ctrTitle"/>
          </p:nvPr>
        </p:nvSpPr>
        <p:spPr>
          <a:xfrm>
            <a:off x="1214465" y="2231626"/>
            <a:ext cx="97630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Nối tiếp dưới dạng trình diễn Json</a:t>
            </a:r>
            <a:endParaRPr xmlns:a="http://schemas.openxmlformats.org/drawingml/2006/main"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740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722823"/>
            <a:ext cx="12003291" cy="840808"/>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1.Tạo một ứng dụng WPF có tên </a:t>
            </a:r>
            <a:r xmlns:a="http://schemas.openxmlformats.org/drawingml/2006/main">
              <a:rPr lang="vi" sz="2300" b="1">
                <a:solidFill>
                  <a:srgbClr val="111111"/>
                </a:solidFill>
                <a:latin typeface="+mj-lt"/>
              </a:rPr>
              <a:t>ManaProductsApp </a:t>
            </a:r>
            <a:r xmlns:a="http://schemas.openxmlformats.org/drawingml/2006/main">
              <a:rPr lang="vi" sz="2300">
                <a:solidFill>
                  <a:srgbClr val="111111"/>
                </a:solidFill>
                <a:latin typeface="+mj-lt"/>
              </a:rPr>
              <a:t>bao gồm một cửa sổ có tên </a:t>
            </a:r>
            <a:r xmlns:a="http://schemas.openxmlformats.org/drawingml/2006/main">
              <a:rPr lang="vi" sz="2300" b="1">
                <a:solidFill>
                  <a:srgbClr val="111111"/>
                </a:solidFill>
                <a:latin typeface="+mj-lt"/>
              </a:rPr>
              <a:t>WindowManagerProducts.xaml </a:t>
            </a:r>
            <a:r xmlns:a="http://schemas.openxmlformats.org/drawingml/2006/main">
              <a:rPr lang="vi" sz="2300">
                <a:solidFill>
                  <a:srgbClr val="111111"/>
                </a:solidFill>
                <a:latin typeface="+mj-lt"/>
              </a:rPr>
              <a:t>có các điều khiển như sau:</a:t>
            </a:r>
          </a:p>
        </p:txBody>
      </p:sp>
      <p:pic>
        <p:nvPicPr>
          <p:cNvPr id="7" name="Picture 6">
            <a:extLst>
              <a:ext uri="{FF2B5EF4-FFF2-40B4-BE49-F238E27FC236}">
                <a16:creationId xmlns:a16="http://schemas.microsoft.com/office/drawing/2014/main" id="{9049B730-22DF-41C6-B603-A834CDF99372}"/>
              </a:ext>
            </a:extLst>
          </p:cNvPr>
          <p:cNvPicPr>
            <a:picLocks noChangeAspect="1"/>
          </p:cNvPicPr>
          <p:nvPr/>
        </p:nvPicPr>
        <p:blipFill>
          <a:blip r:embed="rId2"/>
          <a:stretch>
            <a:fillRect/>
          </a:stretch>
        </p:blipFill>
        <p:spPr>
          <a:xfrm>
            <a:off x="3309992" y="1630539"/>
            <a:ext cx="5337153" cy="4710478"/>
          </a:xfrm>
          <a:prstGeom prst="rect">
            <a:avLst/>
          </a:prstGeom>
        </p:spPr>
      </p:pic>
      <p:sp>
        <p:nvSpPr>
          <p:cNvPr id="22" name="Rectangle: Rounded Corners 21">
            <a:extLst>
              <a:ext uri="{FF2B5EF4-FFF2-40B4-BE49-F238E27FC236}">
                <a16:creationId xmlns:a16="http://schemas.microsoft.com/office/drawing/2014/main" id="{E0F911B2-F921-4BCA-8549-185796CDF953}"/>
              </a:ext>
            </a:extLst>
          </p:cNvPr>
          <p:cNvSpPr/>
          <p:nvPr/>
        </p:nvSpPr>
        <p:spPr>
          <a:xfrm>
            <a:off x="5046933" y="506005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chemeClr val="bg1"/>
                </a:solidFill>
              </a:rPr>
              <a:t>Kiểm soát chế độ xem danh sách</a:t>
            </a:r>
            <a:endParaRPr xmlns:a="http://schemas.openxmlformats.org/drawingml/2006/main" lang="en-US" b="1" i="1">
              <a:solidFill>
                <a:schemeClr val="bg1"/>
              </a:solidFill>
            </a:endParaRPr>
          </a:p>
        </p:txBody>
      </p:sp>
      <p:grpSp>
        <p:nvGrpSpPr>
          <p:cNvPr id="23" name="Group 22">
            <a:extLst>
              <a:ext uri="{FF2B5EF4-FFF2-40B4-BE49-F238E27FC236}">
                <a16:creationId xmlns:a16="http://schemas.microsoft.com/office/drawing/2014/main" id="{0BA8EF3E-6961-4FA8-A3F6-CCFC97656CE7}"/>
              </a:ext>
            </a:extLst>
          </p:cNvPr>
          <p:cNvGrpSpPr/>
          <p:nvPr/>
        </p:nvGrpSpPr>
        <p:grpSpPr>
          <a:xfrm>
            <a:off x="7274070" y="1836711"/>
            <a:ext cx="4092380" cy="1683237"/>
            <a:chOff x="6606632" y="2177460"/>
            <a:chExt cx="4092380" cy="1683237"/>
          </a:xfrm>
        </p:grpSpPr>
        <p:cxnSp>
          <p:nvCxnSpPr>
            <p:cNvPr id="24" name="Straight Arrow Connector 23">
              <a:extLst>
                <a:ext uri="{FF2B5EF4-FFF2-40B4-BE49-F238E27FC236}">
                  <a16:creationId xmlns:a16="http://schemas.microsoft.com/office/drawing/2014/main" id="{692D6410-F3B0-4B19-84B4-16F2D0193F09}"/>
                </a:ext>
              </a:extLst>
            </p:cNvPr>
            <p:cNvCxnSpPr>
              <a:cxnSpLocks/>
            </p:cNvCxnSpPr>
            <p:nvPr/>
          </p:nvCxnSpPr>
          <p:spPr>
            <a:xfrm flipH="1">
              <a:off x="6606632" y="2616965"/>
              <a:ext cx="2374186" cy="5457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Rectangle: Rounded Corners 24">
              <a:extLst>
                <a:ext uri="{FF2B5EF4-FFF2-40B4-BE49-F238E27FC236}">
                  <a16:creationId xmlns:a16="http://schemas.microsoft.com/office/drawing/2014/main" id="{E05E8B5E-2C44-42BF-9F0B-B0B1F8DE28B6}"/>
                </a:ext>
              </a:extLst>
            </p:cNvPr>
            <p:cNvSpPr/>
            <p:nvPr/>
          </p:nvSpPr>
          <p:spPr>
            <a:xfrm>
              <a:off x="8901385" y="217746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chemeClr val="bg1"/>
                  </a:solidFill>
                </a:rPr>
                <a:t>Kiểm soát hộp văn bản</a:t>
              </a:r>
              <a:endParaRPr xmlns:a="http://schemas.openxmlformats.org/drawingml/2006/main" lang="en-US" b="1" i="1">
                <a:solidFill>
                  <a:schemeClr val="bg1"/>
                </a:solidFill>
              </a:endParaRPr>
            </a:p>
          </p:txBody>
        </p:sp>
        <p:cxnSp>
          <p:nvCxnSpPr>
            <p:cNvPr id="26" name="Straight Arrow Connector 25">
              <a:extLst>
                <a:ext uri="{FF2B5EF4-FFF2-40B4-BE49-F238E27FC236}">
                  <a16:creationId xmlns:a16="http://schemas.microsoft.com/office/drawing/2014/main" id="{8DA1ED3A-A99E-4B11-814E-C325E93EC31A}"/>
                </a:ext>
              </a:extLst>
            </p:cNvPr>
            <p:cNvCxnSpPr>
              <a:cxnSpLocks/>
            </p:cNvCxnSpPr>
            <p:nvPr/>
          </p:nvCxnSpPr>
          <p:spPr>
            <a:xfrm flipH="1">
              <a:off x="6606633" y="2639267"/>
              <a:ext cx="2294753" cy="122143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8" name="Group 27">
            <a:extLst>
              <a:ext uri="{FF2B5EF4-FFF2-40B4-BE49-F238E27FC236}">
                <a16:creationId xmlns:a16="http://schemas.microsoft.com/office/drawing/2014/main" id="{263AB628-FC3B-4932-8737-6D0D6FDE827E}"/>
              </a:ext>
            </a:extLst>
          </p:cNvPr>
          <p:cNvGrpSpPr/>
          <p:nvPr/>
        </p:nvGrpSpPr>
        <p:grpSpPr>
          <a:xfrm>
            <a:off x="609517" y="1836711"/>
            <a:ext cx="2867622" cy="1326076"/>
            <a:chOff x="321627" y="1944863"/>
            <a:chExt cx="2867622" cy="1326076"/>
          </a:xfrm>
        </p:grpSpPr>
        <p:sp>
          <p:nvSpPr>
            <p:cNvPr id="29" name="Rectangle: Rounded Corners 28">
              <a:extLst>
                <a:ext uri="{FF2B5EF4-FFF2-40B4-BE49-F238E27FC236}">
                  <a16:creationId xmlns:a16="http://schemas.microsoft.com/office/drawing/2014/main" id="{65F6D72D-1A74-4371-BE6A-0A6E3EA1F98C}"/>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chemeClr val="bg1"/>
                  </a:solidFill>
                </a:rPr>
                <a:t>Kiểm soát nhãn</a:t>
              </a:r>
              <a:endParaRPr xmlns:a="http://schemas.openxmlformats.org/drawingml/2006/main" lang="en-US" b="1" i="1">
                <a:solidFill>
                  <a:schemeClr val="bg1"/>
                </a:solidFill>
              </a:endParaRPr>
            </a:p>
          </p:txBody>
        </p:sp>
        <p:cxnSp>
          <p:nvCxnSpPr>
            <p:cNvPr id="34" name="Straight Arrow Connector 33">
              <a:extLst>
                <a:ext uri="{FF2B5EF4-FFF2-40B4-BE49-F238E27FC236}">
                  <a16:creationId xmlns:a16="http://schemas.microsoft.com/office/drawing/2014/main" id="{B23C8822-636E-41AB-B0AA-7270F943239D}"/>
                </a:ext>
              </a:extLst>
            </p:cNvPr>
            <p:cNvCxnSpPr>
              <a:cxnSpLocks/>
              <a:stCxn id="29" idx="3"/>
            </p:cNvCxnSpPr>
            <p:nvPr/>
          </p:nvCxnSpPr>
          <p:spPr>
            <a:xfrm flipV="1">
              <a:off x="2119254" y="2274849"/>
              <a:ext cx="1069995" cy="933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a:extLst>
                <a:ext uri="{FF2B5EF4-FFF2-40B4-BE49-F238E27FC236}">
                  <a16:creationId xmlns:a16="http://schemas.microsoft.com/office/drawing/2014/main" id="{42D954D2-ECE7-42F0-AF44-03378B66D304}"/>
                </a:ext>
              </a:extLst>
            </p:cNvPr>
            <p:cNvCxnSpPr>
              <a:cxnSpLocks/>
              <a:stCxn id="29" idx="3"/>
            </p:cNvCxnSpPr>
            <p:nvPr/>
          </p:nvCxnSpPr>
          <p:spPr>
            <a:xfrm>
              <a:off x="2119254" y="2368229"/>
              <a:ext cx="1069995" cy="3299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6" name="Straight Arrow Connector 35">
              <a:extLst>
                <a:ext uri="{FF2B5EF4-FFF2-40B4-BE49-F238E27FC236}">
                  <a16:creationId xmlns:a16="http://schemas.microsoft.com/office/drawing/2014/main" id="{BBDA7B7A-7892-4CBA-AB40-4F5F9CB64ED6}"/>
                </a:ext>
              </a:extLst>
            </p:cNvPr>
            <p:cNvCxnSpPr>
              <a:cxnSpLocks/>
              <a:stCxn id="29" idx="3"/>
            </p:cNvCxnSpPr>
            <p:nvPr/>
          </p:nvCxnSpPr>
          <p:spPr>
            <a:xfrm>
              <a:off x="2119254" y="2368229"/>
              <a:ext cx="1030668" cy="9027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7" name="Group 36">
            <a:extLst>
              <a:ext uri="{FF2B5EF4-FFF2-40B4-BE49-F238E27FC236}">
                <a16:creationId xmlns:a16="http://schemas.microsoft.com/office/drawing/2014/main" id="{E952E698-C710-4ED0-8AF4-5CD0311C93E3}"/>
              </a:ext>
            </a:extLst>
          </p:cNvPr>
          <p:cNvGrpSpPr/>
          <p:nvPr/>
        </p:nvGrpSpPr>
        <p:grpSpPr>
          <a:xfrm>
            <a:off x="609517" y="3381231"/>
            <a:ext cx="6235043" cy="846731"/>
            <a:chOff x="321626" y="3654554"/>
            <a:chExt cx="6235043" cy="846731"/>
          </a:xfrm>
        </p:grpSpPr>
        <p:sp>
          <p:nvSpPr>
            <p:cNvPr id="38" name="Rectangle: Rounded Corners 37">
              <a:extLst>
                <a:ext uri="{FF2B5EF4-FFF2-40B4-BE49-F238E27FC236}">
                  <a16:creationId xmlns:a16="http://schemas.microsoft.com/office/drawing/2014/main" id="{ADD63611-551F-42F8-9DE0-B6BF7D7E6C57}"/>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chemeClr val="bg1"/>
                  </a:solidFill>
                </a:rPr>
                <a:t>Điều khiển nút</a:t>
              </a:r>
              <a:endParaRPr xmlns:a="http://schemas.openxmlformats.org/drawingml/2006/main" lang="en-US" b="1" i="1">
                <a:solidFill>
                  <a:schemeClr val="bg1"/>
                </a:solidFill>
              </a:endParaRPr>
            </a:p>
          </p:txBody>
        </p:sp>
        <p:cxnSp>
          <p:nvCxnSpPr>
            <p:cNvPr id="39" name="Straight Arrow Connector 38">
              <a:extLst>
                <a:ext uri="{FF2B5EF4-FFF2-40B4-BE49-F238E27FC236}">
                  <a16:creationId xmlns:a16="http://schemas.microsoft.com/office/drawing/2014/main" id="{A9ABCA2B-4403-4D19-A71B-B17F3ECF596A}"/>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0" name="Rectangle 39">
              <a:extLst>
                <a:ext uri="{FF2B5EF4-FFF2-40B4-BE49-F238E27FC236}">
                  <a16:creationId xmlns:a16="http://schemas.microsoft.com/office/drawing/2014/main" id="{379E5993-FD65-40A9-859C-D591B824B5F9}"/>
                </a:ext>
              </a:extLst>
            </p:cNvPr>
            <p:cNvSpPr/>
            <p:nvPr/>
          </p:nvSpPr>
          <p:spPr>
            <a:xfrm>
              <a:off x="3189248" y="3988393"/>
              <a:ext cx="3367421" cy="3651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289068" y="901552"/>
            <a:ext cx="6948071" cy="451470"/>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Mã XAML của </a:t>
            </a:r>
            <a:r xmlns:a="http://schemas.openxmlformats.org/drawingml/2006/main">
              <a:rPr lang="vi" sz="2300" b="1">
                <a:solidFill>
                  <a:srgbClr val="111111"/>
                </a:solidFill>
                <a:latin typeface="+mj-lt"/>
              </a:rPr>
              <a:t>WindowManagerProducts.xaml </a:t>
            </a:r>
            <a:r xmlns:a="http://schemas.openxmlformats.org/drawingml/2006/main">
              <a:rPr lang="vi" sz="2300">
                <a:solidFill>
                  <a:srgbClr val="111111"/>
                </a:solidFill>
                <a:latin typeface="+mj-lt"/>
              </a:rPr>
              <a:t>:</a:t>
            </a:r>
          </a:p>
        </p:txBody>
      </p:sp>
      <p:sp>
        <p:nvSpPr>
          <p:cNvPr id="11" name="TextBox 10">
            <a:extLst>
              <a:ext uri="{FF2B5EF4-FFF2-40B4-BE49-F238E27FC236}">
                <a16:creationId xmlns:a16="http://schemas.microsoft.com/office/drawing/2014/main" id="{818C3231-FF9F-499C-9213-02DDE0A93BF7}"/>
              </a:ext>
            </a:extLst>
          </p:cNvPr>
          <p:cNvSpPr txBox="1"/>
          <p:nvPr/>
        </p:nvSpPr>
        <p:spPr>
          <a:xfrm>
            <a:off x="602226" y="1850295"/>
            <a:ext cx="10987548" cy="4247317"/>
          </a:xfrm>
          <a:prstGeom prst="rect">
            <a:avLst/>
          </a:prstGeom>
          <a:noFill/>
        </p:spPr>
        <p:txBody>
          <a:bodyPr wrap="square">
            <a:spAutoFit/>
          </a:bodyPr>
          <a:lstStyle/>
          <a:p>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Cửa sổ </a:t>
            </a:r>
            <a:r xmlns:a="http://schemas.openxmlformats.org/drawingml/2006/main">
              <a:rPr lang="vi" sz="1800">
                <a:solidFill>
                  <a:srgbClr val="FF0000"/>
                </a:solidFill>
                <a:latin typeface="Consolas" panose="020B0609020204030204" pitchFamily="49" charset="0"/>
              </a:rPr>
              <a:t>x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Lớp </a:t>
            </a:r>
            <a:r xmlns:a="http://schemas.openxmlformats.org/drawingml/2006/main">
              <a:rPr lang="vi" sz="1800">
                <a:solidFill>
                  <a:srgbClr val="0000FF"/>
                </a:solidFill>
                <a:latin typeface="Consolas" panose="020B0609020204030204" pitchFamily="49" charset="0"/>
              </a:rPr>
              <a:t>="Quản lýSản phẩmApp.WindowQuản lýSản phẩm"</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="http://schemas.microsoft.com/winfx/2006/xaml/trình bày"</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 </a:t>
            </a:r>
            <a:r xmlns:a="http://schemas.openxmlformats.org/drawingml/2006/main">
              <a:rPr lang="vi" sz="1800">
                <a:solidFill>
                  <a:srgbClr val="0000FF"/>
                </a:solidFill>
                <a:latin typeface="Consolas" panose="020B0609020204030204" pitchFamily="49" charset="0"/>
              </a:rPr>
              <a:t>="http://schemas.microsoft.com/winfx/2006/xaml"</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d </a:t>
            </a:r>
            <a:r xmlns:a="http://schemas.openxmlformats.org/drawingml/2006/main">
              <a:rPr lang="vi" sz="1800">
                <a:solidFill>
                  <a:srgbClr val="0000FF"/>
                </a:solidFill>
                <a:latin typeface="Consolas" panose="020B0609020204030204" pitchFamily="49" charset="0"/>
              </a:rPr>
              <a:t>="http://schemas.microsoft.com/express/blend/2008"</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mc </a:t>
            </a:r>
            <a:r xmlns:a="http://schemas.openxmlformats.org/drawingml/2006/main">
              <a:rPr lang="vi" sz="1800">
                <a:solidFill>
                  <a:srgbClr val="0000FF"/>
                </a:solidFill>
                <a:latin typeface="Consolas" panose="020B0609020204030204" pitchFamily="49" charset="0"/>
              </a:rPr>
              <a:t>="http://schemas.openxmlformats.org/markup-compatibility/2006"</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local </a:t>
            </a:r>
            <a:r xmlns:a="http://schemas.openxmlformats.org/drawingml/2006/main">
              <a:rPr lang="vi" sz="1800">
                <a:solidFill>
                  <a:srgbClr val="0000FF"/>
                </a:solidFill>
                <a:latin typeface="Consolas" panose="020B0609020204030204" pitchFamily="49" charset="0"/>
              </a:rPr>
              <a:t>="clr-namespace:Demo_JSON_Serialization"</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mc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Có thể bỏ qua </a:t>
            </a:r>
            <a:r xmlns:a="http://schemas.openxmlformats.org/drawingml/2006/main">
              <a:rPr lang="vi" sz="1800">
                <a:solidFill>
                  <a:srgbClr val="0000FF"/>
                </a:solidFill>
                <a:latin typeface="Consolas" panose="020B0609020204030204" pitchFamily="49" charset="0"/>
              </a:rPr>
              <a:t>="d"</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Tiêu đề </a:t>
            </a:r>
            <a:r xmlns:a="http://schemas.openxmlformats.org/drawingml/2006/main">
              <a:rPr lang="vi" sz="1800">
                <a:solidFill>
                  <a:srgbClr val="0000FF"/>
                </a:solidFill>
                <a:latin typeface="Consolas" panose="020B0609020204030204" pitchFamily="49" charset="0"/>
              </a:rPr>
              <a:t>="Quản lý sản phẩm" </a:t>
            </a:r>
            <a:r xmlns:a="http://schemas.openxmlformats.org/drawingml/2006/main">
              <a:rPr lang="vi" sz="1800">
                <a:solidFill>
                  <a:srgbClr val="FF0000"/>
                </a:solidFill>
                <a:latin typeface="Consolas" panose="020B0609020204030204" pitchFamily="49" charset="0"/>
              </a:rPr>
              <a:t>Chiều cao </a:t>
            </a:r>
            <a:r xmlns:a="http://schemas.openxmlformats.org/drawingml/2006/main">
              <a:rPr lang="vi" sz="1800">
                <a:solidFill>
                  <a:srgbClr val="0000FF"/>
                </a:solidFill>
                <a:latin typeface="Consolas" panose="020B0609020204030204" pitchFamily="49" charset="0"/>
              </a:rPr>
              <a:t>="430" </a:t>
            </a:r>
            <a:r xmlns:a="http://schemas.openxmlformats.org/drawingml/2006/main">
              <a:rPr lang="vi" sz="1800">
                <a:solidFill>
                  <a:srgbClr val="FF0000"/>
                </a:solidFill>
                <a:latin typeface="Consolas" panose="020B0609020204030204" pitchFamily="49" charset="0"/>
              </a:rPr>
              <a:t>Chiều rộng </a:t>
            </a:r>
            <a:r xmlns:a="http://schemas.openxmlformats.org/drawingml/2006/main">
              <a:rPr lang="vi" sz="1800">
                <a:solidFill>
                  <a:srgbClr val="0000FF"/>
                </a:solidFill>
                <a:latin typeface="Consolas" panose="020B0609020204030204" pitchFamily="49" charset="0"/>
              </a:rPr>
              <a:t>="420"</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Đã tải </a:t>
            </a:r>
            <a:r xmlns:a="http://schemas.openxmlformats.org/drawingml/2006/main">
              <a:rPr lang="vi" sz="1800">
                <a:solidFill>
                  <a:srgbClr val="0000FF"/>
                </a:solidFill>
                <a:latin typeface="Consolas" panose="020B0609020204030204" pitchFamily="49" charset="0"/>
              </a:rPr>
              <a:t>="Window_Loaded" </a:t>
            </a:r>
            <a:r xmlns:a="http://schemas.openxmlformats.org/drawingml/2006/main">
              <a:rPr lang="vi" sz="1800">
                <a:solidFill>
                  <a:srgbClr val="FF0000"/>
                </a:solidFill>
                <a:latin typeface="Consolas" panose="020B0609020204030204" pitchFamily="49" charset="0"/>
              </a:rPr>
              <a:t>WindowStartupLocation </a:t>
            </a:r>
            <a:r xmlns:a="http://schemas.openxmlformats.org/drawingml/2006/main">
              <a:rPr lang="vi" sz="1800">
                <a:solidFill>
                  <a:srgbClr val="0000FF"/>
                </a:solidFill>
                <a:latin typeface="Consolas" panose="020B0609020204030204" pitchFamily="49" charset="0"/>
              </a:rPr>
              <a:t>="CenterScreen"</a:t>
            </a:r>
            <a:r xmlns:a="http://schemas.openxmlformats.org/drawingml/2006/main">
              <a:rPr lang="vi" sz="1800">
                <a:solidFill>
                  <a:srgbClr val="FF0000"/>
                </a:solidFill>
                <a:latin typeface="Consolas" panose="020B0609020204030204" pitchFamily="49" charset="0"/>
              </a:rPr>
              <a:t>        </a:t>
            </a:r>
          </a:p>
          <a:p>
            <a:r xmlns:a="http://schemas.openxmlformats.org/drawingml/2006/main">
              <a:rPr lang="vi">
                <a:solidFill>
                  <a:srgbClr val="FF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ResizeMode </a:t>
            </a:r>
            <a:r xmlns:a="http://schemas.openxmlformats.org/drawingml/2006/main">
              <a:rPr lang="vi" sz="1800">
                <a:solidFill>
                  <a:srgbClr val="0000FF"/>
                </a:solidFill>
                <a:latin typeface="Consolas" panose="020B0609020204030204" pitchFamily="49" charset="0"/>
              </a:rPr>
              <a:t>="NoResize"&gt;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DockPanel </a:t>
            </a:r>
            <a:r xmlns:a="http://schemas.openxmlformats.org/drawingml/2006/main">
              <a:rPr lang="vi" sz="1800">
                <a:solidFill>
                  <a:srgbClr val="FF0000"/>
                </a:solidFill>
                <a:latin typeface="Consolas" panose="020B0609020204030204" pitchFamily="49" charset="0"/>
              </a:rPr>
              <a:t>VerticalAlignment </a:t>
            </a:r>
            <a:r xmlns:a="http://schemas.openxmlformats.org/drawingml/2006/main">
              <a:rPr lang="vi" sz="1800">
                <a:solidFill>
                  <a:srgbClr val="0000FF"/>
                </a:solidFill>
                <a:latin typeface="Consolas" panose="020B0609020204030204" pitchFamily="49" charset="0"/>
              </a:rPr>
              <a:t>="Lề trên" </a:t>
            </a:r>
            <a:r xmlns:a="http://schemas.openxmlformats.org/drawingml/2006/main">
              <a:rPr lang="vi" sz="1800">
                <a:solidFill>
                  <a:srgbClr val="FF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"10"&gt;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Lưới </a:t>
            </a:r>
            <a:r xmlns:a="http://schemas.openxmlformats.org/drawingml/2006/main">
              <a:rPr lang="vi" sz="1800">
                <a:solidFill>
                  <a:srgbClr val="0000FF"/>
                </a:solidFill>
                <a:latin typeface="Consolas" panose="020B0609020204030204" pitchFamily="49" charset="0"/>
              </a:rPr>
              <a:t>&gt;</a:t>
            </a:r>
            <a:r xmlns:a="http://schemas.openxmlformats.org/drawingml/2006/main">
              <a:rPr lang="vi" sz="1800">
                <a:solidFill>
                  <a:srgbClr val="000000"/>
                </a:solidFill>
                <a:latin typeface="Consolas" panose="020B0609020204030204" pitchFamily="49" charset="0"/>
              </a:rPr>
              <a:t>        </a:t>
            </a: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Lưới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DockPanel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Cửa sổ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p:txBody>
      </p:sp>
      <p:sp>
        <p:nvSpPr>
          <p:cNvPr id="12" name="Rectangle 11">
            <a:extLst>
              <a:ext uri="{FF2B5EF4-FFF2-40B4-BE49-F238E27FC236}">
                <a16:creationId xmlns:a16="http://schemas.microsoft.com/office/drawing/2014/main" id="{8D6FB304-C2A7-4C60-8C2D-3FA09D30C8FB}"/>
              </a:ext>
            </a:extLst>
          </p:cNvPr>
          <p:cNvSpPr/>
          <p:nvPr/>
        </p:nvSpPr>
        <p:spPr>
          <a:xfrm>
            <a:off x="1557095" y="3812256"/>
            <a:ext cx="7626234" cy="8467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D22515D-125E-42CA-AA67-EAAC91F7BFED}"/>
              </a:ext>
            </a:extLst>
          </p:cNvPr>
          <p:cNvSpPr/>
          <p:nvPr/>
        </p:nvSpPr>
        <p:spPr>
          <a:xfrm>
            <a:off x="1557095" y="4903023"/>
            <a:ext cx="1431911" cy="57354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3989EDD-21D1-4008-B540-F432B5945072}"/>
              </a:ext>
            </a:extLst>
          </p:cNvPr>
          <p:cNvGrpSpPr/>
          <p:nvPr/>
        </p:nvGrpSpPr>
        <p:grpSpPr>
          <a:xfrm>
            <a:off x="2989006" y="4988491"/>
            <a:ext cx="3590283" cy="846731"/>
            <a:chOff x="3264310" y="4903023"/>
            <a:chExt cx="3590283" cy="846731"/>
          </a:xfrm>
        </p:grpSpPr>
        <p:cxnSp>
          <p:nvCxnSpPr>
            <p:cNvPr id="15" name="Straight Arrow Connector 14">
              <a:extLst>
                <a:ext uri="{FF2B5EF4-FFF2-40B4-BE49-F238E27FC236}">
                  <a16:creationId xmlns:a16="http://schemas.microsoft.com/office/drawing/2014/main" id="{3BC3EB8A-56F8-441D-94C5-93E4F98476C4}"/>
                </a:ext>
              </a:extLst>
            </p:cNvPr>
            <p:cNvCxnSpPr>
              <a:cxnSpLocks/>
            </p:cNvCxnSpPr>
            <p:nvPr/>
          </p:nvCxnSpPr>
          <p:spPr>
            <a:xfrm flipH="1" flipV="1">
              <a:off x="3264310" y="5189795"/>
              <a:ext cx="1792656" cy="8083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Rectangle: Rounded Corners 15">
              <a:extLst>
                <a:ext uri="{FF2B5EF4-FFF2-40B4-BE49-F238E27FC236}">
                  <a16:creationId xmlns:a16="http://schemas.microsoft.com/office/drawing/2014/main" id="{0047ECF2-6B87-402B-9F4D-64CE2CF9E0DF}"/>
                </a:ext>
              </a:extLst>
            </p:cNvPr>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chemeClr val="bg1"/>
                  </a:solidFill>
                </a:rPr>
                <a:t>Xem chi tiết ở slide tiếp theo</a:t>
              </a:r>
              <a:endParaRPr xmlns:a="http://schemas.openxmlformats.org/drawingml/2006/main" lang="en-US" b="1" i="1">
                <a:solidFill>
                  <a:schemeClr val="bg1"/>
                </a:solidFill>
              </a:endParaRPr>
            </a:p>
          </p:txBody>
        </p:sp>
      </p:grpSp>
    </p:spTree>
    <p:extLst>
      <p:ext uri="{BB962C8B-B14F-4D97-AF65-F5344CB8AC3E}">
        <p14:creationId xmlns:p14="http://schemas.microsoft.com/office/powerpoint/2010/main" val="4278487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086DA4-4645-4812-B8E4-B4034E36287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1F3085E-DEEA-40E6-B507-84C0DAA4AA9D}"/>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extBox 5">
            <a:extLst>
              <a:ext uri="{FF2B5EF4-FFF2-40B4-BE49-F238E27FC236}">
                <a16:creationId xmlns:a16="http://schemas.microsoft.com/office/drawing/2014/main" id="{E5696C8A-7F61-4B38-9FDF-BA47D9116FA2}"/>
              </a:ext>
            </a:extLst>
          </p:cNvPr>
          <p:cNvSpPr txBox="1"/>
          <p:nvPr/>
        </p:nvSpPr>
        <p:spPr>
          <a:xfrm>
            <a:off x="188710" y="628048"/>
            <a:ext cx="4098156" cy="451470"/>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Mã XAML của </a:t>
            </a:r>
            <a:r xmlns:a="http://schemas.openxmlformats.org/drawingml/2006/main">
              <a:rPr lang="vi" sz="2300">
                <a:solidFill>
                  <a:srgbClr val="111111"/>
                </a:solidFill>
                <a:latin typeface="+mj-lt"/>
              </a:rPr>
              <a:t>thẻ </a:t>
            </a:r>
            <a:r xmlns:a="http://schemas.openxmlformats.org/drawingml/2006/main">
              <a:rPr lang="vi" sz="2300" b="1">
                <a:solidFill>
                  <a:srgbClr val="111111"/>
                </a:solidFill>
                <a:latin typeface="+mj-lt"/>
              </a:rPr>
              <a:t>Grid</a:t>
            </a:r>
          </a:p>
        </p:txBody>
      </p:sp>
      <p:grpSp>
        <p:nvGrpSpPr>
          <p:cNvPr id="11" name="Group 10">
            <a:extLst>
              <a:ext uri="{FF2B5EF4-FFF2-40B4-BE49-F238E27FC236}">
                <a16:creationId xmlns:a16="http://schemas.microsoft.com/office/drawing/2014/main" id="{FFA63121-90EA-4821-8E8B-150B666DBD8C}"/>
              </a:ext>
            </a:extLst>
          </p:cNvPr>
          <p:cNvGrpSpPr/>
          <p:nvPr/>
        </p:nvGrpSpPr>
        <p:grpSpPr>
          <a:xfrm>
            <a:off x="511277" y="1030356"/>
            <a:ext cx="10917983" cy="5262979"/>
            <a:chOff x="511277" y="1030356"/>
            <a:chExt cx="10917983" cy="5262979"/>
          </a:xfrm>
        </p:grpSpPr>
        <p:sp>
          <p:nvSpPr>
            <p:cNvPr id="8" name="TextBox 7">
              <a:extLst>
                <a:ext uri="{FF2B5EF4-FFF2-40B4-BE49-F238E27FC236}">
                  <a16:creationId xmlns:a16="http://schemas.microsoft.com/office/drawing/2014/main" id="{D629CC32-5F51-4174-881A-683DA690ACEB}"/>
                </a:ext>
              </a:extLst>
            </p:cNvPr>
            <p:cNvSpPr txBox="1"/>
            <p:nvPr/>
          </p:nvSpPr>
          <p:spPr>
            <a:xfrm>
              <a:off x="511277" y="1030356"/>
              <a:ext cx="10917983" cy="5262979"/>
            </a:xfrm>
            <a:prstGeom prst="rect">
              <a:avLst/>
            </a:prstGeom>
            <a:noFill/>
          </p:spPr>
          <p:txBody>
            <a:bodyPr wrap="square">
              <a:spAutoFit/>
            </a:bodyPr>
            <a:lstStyle/>
            <a:p>
              <a:r xmlns:a="http://schemas.openxmlformats.org/drawingml/2006/main">
                <a:rPr lang="vi" sz="1600">
                  <a:solidFill>
                    <a:srgbClr val="0000FF"/>
                  </a:solidFill>
                  <a:latin typeface="Consolas" panose="020B0609020204030204" pitchFamily="49" charset="0"/>
                </a:rPr>
                <a:t>    </a:t>
              </a:r>
              <a:r xmlns:a="http://schemas.openxmlformats.org/drawingml/2006/main">
                <a:rPr lang="vi" sz="1600" b="1">
                  <a:solidFill>
                    <a:srgbClr val="0000FF"/>
                  </a:solidFill>
                  <a:latin typeface="Consolas" panose="020B0609020204030204" pitchFamily="49" charset="0"/>
                </a:rPr>
                <a:t>&lt; </a:t>
              </a:r>
              <a:r xmlns:a="http://schemas.openxmlformats.org/drawingml/2006/main">
                <a:rPr lang="vi" sz="1600" b="1">
                  <a:solidFill>
                    <a:srgbClr val="A31515"/>
                  </a:solidFill>
                  <a:latin typeface="Consolas" panose="020B0609020204030204" pitchFamily="49" charset="0"/>
                </a:rPr>
                <a:t>Lưới </a:t>
              </a:r>
              <a:r xmlns:a="http://schemas.openxmlformats.org/drawingml/2006/main">
                <a:rPr lang="vi" sz="1600" b="1">
                  <a:solidFill>
                    <a:srgbClr val="0000FF"/>
                  </a:solidFill>
                  <a:latin typeface="Consolas" panose="020B0609020204030204" pitchFamily="49" charset="0"/>
                </a:rPr>
                <a:t>&gt;</a:t>
              </a:r>
              <a:endParaRPr xmlns:a="http://schemas.openxmlformats.org/drawingml/2006/main" lang="en-US" sz="1600" b="1">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Grid.RowDefinitions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A31515"/>
                  </a:solidFill>
                  <a:latin typeface="Consolas" panose="020B0609020204030204" pitchFamily="49" charset="0"/>
                </a:rPr>
                <a:t>định nghĩa hàng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A31515"/>
                  </a:solidFill>
                  <a:latin typeface="Consolas" panose="020B0609020204030204" pitchFamily="49" charset="0"/>
                </a:rPr>
                <a:t>định nghĩa hàng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Grid.RowDefinitions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Nền </a:t>
              </a:r>
              <a:r xmlns:a="http://schemas.openxmlformats.org/drawingml/2006/main">
                <a:rPr lang="vi" sz="1600">
                  <a:solidFill>
                    <a:srgbClr val="A31515"/>
                  </a:solidFill>
                  <a:latin typeface="Consolas" panose="020B0609020204030204" pitchFamily="49" charset="0"/>
                </a:rPr>
                <a:t>StackPanel </a:t>
              </a:r>
              <a:r xmlns:a="http://schemas.openxmlformats.org/drawingml/2006/main">
                <a:rPr lang="vi" sz="1600">
                  <a:solidFill>
                    <a:srgbClr val="0000FF"/>
                  </a:solidFill>
                  <a:latin typeface="Consolas" panose="020B0609020204030204" pitchFamily="49" charset="0"/>
                </a:rPr>
                <a:t>="LightBlue"</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Định hướng </a:t>
              </a:r>
              <a:r xmlns:a="http://schemas.openxmlformats.org/drawingml/2006/main">
                <a:rPr lang="vi" sz="1600">
                  <a:solidFill>
                    <a:srgbClr val="0000FF"/>
                  </a:solidFill>
                  <a:latin typeface="Consolas" panose="020B0609020204030204" pitchFamily="49" charset="0"/>
                </a:rPr>
                <a:t>="Dọc"</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Căn chỉnh ngang </a:t>
              </a:r>
              <a:r xmlns:a="http://schemas.openxmlformats.org/drawingml/2006/main">
                <a:rPr lang="vi" sz="1600">
                  <a:solidFill>
                    <a:srgbClr val="0000FF"/>
                  </a:solidFill>
                  <a:latin typeface="Consolas" panose="020B0609020204030204" pitchFamily="49" charset="0"/>
                </a:rPr>
                <a:t>="Trái"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="400"&gt;</a:t>
              </a:r>
              <a:endParaRPr xmlns:a="http://schemas.openxmlformats.org/drawingml/2006/main"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A31515"/>
                  </a:solidFill>
                  <a:latin typeface="Consolas" panose="020B0609020204030204" pitchFamily="49" charset="0"/>
                </a:rPr>
                <a:t>nhãn </a:t>
              </a:r>
              <a:r xmlns:a="http://schemas.openxmlformats.org/drawingml/2006/main">
                <a:rPr lang="vi" sz="1600">
                  <a:solidFill>
                    <a:srgbClr val="0000FF"/>
                  </a:solidFill>
                  <a:latin typeface="Consolas" panose="020B0609020204030204" pitchFamily="49" charset="0"/>
                </a:rPr>
                <a:t>="lblInstruction" </a:t>
              </a:r>
              <a:r xmlns:a="http://schemas.openxmlformats.org/drawingml/2006/main">
                <a:rPr lang="vi" sz="1600">
                  <a:solidFill>
                    <a:srgbClr val="FF0000"/>
                  </a:solidFill>
                  <a:latin typeface="Consolas" panose="020B0609020204030204" pitchFamily="49" charset="0"/>
                </a:rPr>
                <a:t>Tiền cảnh </a:t>
              </a:r>
              <a:r xmlns:a="http://schemas.openxmlformats.org/drawingml/2006/main">
                <a:rPr lang="vi" sz="1600">
                  <a:solidFill>
                    <a:srgbClr val="0000FF"/>
                  </a:solidFill>
                  <a:latin typeface="Consolas" panose="020B0609020204030204" pitchFamily="49" charset="0"/>
                </a:rPr>
                <a:t>="Đỏ" </a:t>
              </a:r>
              <a:r xmlns:a="http://schemas.openxmlformats.org/drawingml/2006/main">
                <a:rPr lang="vi" sz="1600">
                  <a:solidFill>
                    <a:srgbClr val="FF0000"/>
                  </a:solidFill>
                  <a:latin typeface="Consolas" panose="020B0609020204030204" pitchFamily="49" charset="0"/>
                </a:rPr>
                <a:t>FontWeight </a:t>
              </a:r>
              <a:r xmlns:a="http://schemas.openxmlformats.org/drawingml/2006/main">
                <a:rPr lang="vi" sz="1600">
                  <a:solidFill>
                    <a:srgbClr val="0000FF"/>
                  </a:solidFill>
                  <a:latin typeface="Consolas" panose="020B0609020204030204" pitchFamily="49" charset="0"/>
                </a:rPr>
                <a:t>="DemiBold"</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FontSize </a:t>
              </a:r>
              <a:r xmlns:a="http://schemas.openxmlformats.org/drawingml/2006/main">
                <a:rPr lang="vi" sz="1600">
                  <a:solidFill>
                    <a:srgbClr val="0000FF"/>
                  </a:solidFill>
                  <a:latin typeface="Consolas" panose="020B0609020204030204" pitchFamily="49" charset="0"/>
                </a:rPr>
                <a:t>="20"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="Thông tin sản phẩm"/&gt;</a:t>
              </a:r>
              <a:endParaRPr xmlns:a="http://schemas.openxmlformats.org/drawingml/2006/main" lang="fr-FR"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nhãn </a:t>
              </a:r>
              <a:r xmlns:a="http://schemas.openxmlformats.org/drawingml/2006/main">
                <a:rPr lang="vi" sz="1600">
                  <a:solidFill>
                    <a:srgbClr val="A31515"/>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"lblProductID"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="ProductID"/&gt;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A31515"/>
                  </a:solidFill>
                  <a:latin typeface="Consolas" panose="020B0609020204030204" pitchFamily="49" charset="0"/>
                </a:rPr>
                <a:t>hộp văn bản </a:t>
              </a:r>
              <a:r xmlns:a="http://schemas.openxmlformats.org/drawingml/2006/main">
                <a:rPr lang="vi" sz="1600">
                  <a:solidFill>
                    <a:srgbClr val="0000FF"/>
                  </a:solidFill>
                  <a:latin typeface="Consolas" panose="020B0609020204030204" pitchFamily="49" charset="0"/>
                </a:rPr>
                <a:t>="txtProductID" </a:t>
              </a:r>
              <a:r xmlns:a="http://schemas.openxmlformats.org/drawingml/2006/main">
                <a:rPr lang="vi" sz="1600">
                  <a:solidFill>
                    <a:srgbClr val="FF0000"/>
                  </a:solidFill>
                  <a:latin typeface="Consolas" panose="020B0609020204030204" pitchFamily="49" charset="0"/>
                </a:rPr>
                <a:t>HorizontalAlignment </a:t>
              </a:r>
              <a:r xmlns:a="http://schemas.openxmlformats.org/drawingml/2006/main">
                <a:rPr lang="vi" sz="1600">
                  <a:solidFill>
                    <a:srgbClr val="0000FF"/>
                  </a:solidFill>
                  <a:latin typeface="Consolas" panose="020B0609020204030204" pitchFamily="49" charset="0"/>
                </a:rPr>
                <a:t>="Trái"</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0000FF"/>
                  </a:solidFill>
                  <a:latin typeface="Consolas" panose="020B0609020204030204" pitchFamily="49" charset="0"/>
                </a:rPr>
                <a:t>="25"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="300"</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Text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Đường dẫn </a:t>
              </a:r>
              <a:r xmlns:a="http://schemas.openxmlformats.org/drawingml/2006/main">
                <a:rPr lang="vi" sz="1600">
                  <a:solidFill>
                    <a:srgbClr val="A31515"/>
                  </a:solidFill>
                  <a:latin typeface="Consolas" panose="020B0609020204030204" pitchFamily="49" charset="0"/>
                </a:rPr>
                <a:t>liên kết </a:t>
              </a:r>
              <a:r xmlns:a="http://schemas.openxmlformats.org/drawingml/2006/main">
                <a:rPr lang="vi" sz="1600">
                  <a:solidFill>
                    <a:srgbClr val="0000FF"/>
                  </a:solidFill>
                  <a:latin typeface="Consolas" panose="020B0609020204030204" pitchFamily="49" charset="0"/>
                </a:rPr>
                <a:t>=ProductID, </a:t>
              </a:r>
              <a:r xmlns:a="http://schemas.openxmlformats.org/drawingml/2006/main">
                <a:rPr lang="vi" sz="1600">
                  <a:solidFill>
                    <a:srgbClr val="FF0000"/>
                  </a:solidFill>
                  <a:latin typeface="Consolas" panose="020B0609020204030204" pitchFamily="49" charset="0"/>
                </a:rPr>
                <a:t>Mode </a:t>
              </a:r>
              <a:r xmlns:a="http://schemas.openxmlformats.org/drawingml/2006/main">
                <a:rPr lang="vi" sz="1600">
                  <a:solidFill>
                    <a:srgbClr val="0000FF"/>
                  </a:solidFill>
                  <a:latin typeface="Consolas" panose="020B0609020204030204" pitchFamily="49" charset="0"/>
                </a:rPr>
                <a:t>=OneWay}"</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DataContext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A31515"/>
                  </a:solidFill>
                  <a:latin typeface="Consolas" panose="020B0609020204030204" pitchFamily="49" charset="0"/>
                </a:rPr>
                <a:t>Binding </a:t>
              </a:r>
              <a:r xmlns:a="http://schemas.openxmlformats.org/drawingml/2006/main">
                <a:rPr lang="vi" sz="1600">
                  <a:solidFill>
                    <a:srgbClr val="FF0000"/>
                  </a:solidFill>
                  <a:latin typeface="Consolas" panose="020B0609020204030204" pitchFamily="49" charset="0"/>
                </a:rPr>
                <a:t>ElementName </a:t>
              </a:r>
              <a:r xmlns:a="http://schemas.openxmlformats.org/drawingml/2006/main">
                <a:rPr lang="vi" sz="1600">
                  <a:solidFill>
                    <a:srgbClr val="0000FF"/>
                  </a:solidFill>
                  <a:latin typeface="Consolas" panose="020B0609020204030204" pitchFamily="49" charset="0"/>
                </a:rPr>
                <a:t>=lvProducts, </a:t>
              </a:r>
              <a:r xmlns:a="http://schemas.openxmlformats.org/drawingml/2006/main">
                <a:rPr lang="vi" sz="1600">
                  <a:solidFill>
                    <a:srgbClr val="FF0000"/>
                  </a:solidFill>
                  <a:latin typeface="Consolas" panose="020B0609020204030204" pitchFamily="49" charset="0"/>
                </a:rPr>
                <a:t>Path </a:t>
              </a:r>
              <a:r xmlns:a="http://schemas.openxmlformats.org/drawingml/2006/main">
                <a:rPr lang="vi" sz="1600">
                  <a:solidFill>
                    <a:srgbClr val="0000FF"/>
                  </a:solidFill>
                  <a:latin typeface="Consolas" panose="020B0609020204030204" pitchFamily="49" charset="0"/>
                </a:rPr>
                <a:t>=SelectedItem}" /&gt;</a:t>
              </a:r>
              <a:endParaRPr xmlns:a="http://schemas.openxmlformats.org/drawingml/2006/main"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A31515"/>
                  </a:solidFill>
                  <a:latin typeface="Consolas" panose="020B0609020204030204" pitchFamily="49" charset="0"/>
                </a:rPr>
                <a:t>nhãn </a:t>
              </a:r>
              <a:r xmlns:a="http://schemas.openxmlformats.org/drawingml/2006/main">
                <a:rPr lang="vi" sz="1600">
                  <a:solidFill>
                    <a:srgbClr val="0000FF"/>
                  </a:solidFill>
                  <a:latin typeface="Consolas" panose="020B0609020204030204" pitchFamily="49" charset="0"/>
                </a:rPr>
                <a:t>="lbProductName"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="Tên sản phẩm" /&gt;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A31515"/>
                  </a:solidFill>
                  <a:latin typeface="Consolas" panose="020B0609020204030204" pitchFamily="49" charset="0"/>
                </a:rPr>
                <a:t>hộp văn bản </a:t>
              </a:r>
              <a:r xmlns:a="http://schemas.openxmlformats.org/drawingml/2006/main">
                <a:rPr lang="vi" sz="1600">
                  <a:solidFill>
                    <a:srgbClr val="0000FF"/>
                  </a:solidFill>
                  <a:latin typeface="Consolas" panose="020B0609020204030204" pitchFamily="49" charset="0"/>
                </a:rPr>
                <a:t>="txtProductName" </a:t>
              </a:r>
              <a:r xmlns:a="http://schemas.openxmlformats.org/drawingml/2006/main">
                <a:rPr lang="vi" sz="1600">
                  <a:solidFill>
                    <a:srgbClr val="FF0000"/>
                  </a:solidFill>
                  <a:latin typeface="Consolas" panose="020B0609020204030204" pitchFamily="49" charset="0"/>
                </a:rPr>
                <a:t>HorizontalAlignment </a:t>
              </a:r>
              <a:r xmlns:a="http://schemas.openxmlformats.org/drawingml/2006/main">
                <a:rPr lang="vi" sz="1600">
                  <a:solidFill>
                    <a:srgbClr val="0000FF"/>
                  </a:solidFill>
                  <a:latin typeface="Consolas" panose="020B0609020204030204" pitchFamily="49" charset="0"/>
                </a:rPr>
                <a:t>="Trái"</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0000FF"/>
                  </a:solidFill>
                  <a:latin typeface="Consolas" panose="020B0609020204030204" pitchFamily="49" charset="0"/>
                </a:rPr>
                <a:t>="25"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="300"</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Text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Đường dẫn </a:t>
              </a:r>
              <a:r xmlns:a="http://schemas.openxmlformats.org/drawingml/2006/main">
                <a:rPr lang="vi" sz="1600">
                  <a:solidFill>
                    <a:srgbClr val="A31515"/>
                  </a:solidFill>
                  <a:latin typeface="Consolas" panose="020B0609020204030204" pitchFamily="49" charset="0"/>
                </a:rPr>
                <a:t>liên kết </a:t>
              </a:r>
              <a:r xmlns:a="http://schemas.openxmlformats.org/drawingml/2006/main">
                <a:rPr lang="vi" sz="1600">
                  <a:solidFill>
                    <a:srgbClr val="0000FF"/>
                  </a:solidFill>
                  <a:latin typeface="Consolas" panose="020B0609020204030204" pitchFamily="49" charset="0"/>
                </a:rPr>
                <a:t>=ProductName, </a:t>
              </a:r>
              <a:r xmlns:a="http://schemas.openxmlformats.org/drawingml/2006/main">
                <a:rPr lang="vi" sz="1600">
                  <a:solidFill>
                    <a:srgbClr val="FF0000"/>
                  </a:solidFill>
                  <a:latin typeface="Consolas" panose="020B0609020204030204" pitchFamily="49" charset="0"/>
                </a:rPr>
                <a:t>Mode </a:t>
              </a:r>
              <a:r xmlns:a="http://schemas.openxmlformats.org/drawingml/2006/main">
                <a:rPr lang="vi" sz="1600">
                  <a:solidFill>
                    <a:srgbClr val="0000FF"/>
                  </a:solidFill>
                  <a:latin typeface="Consolas" panose="020B0609020204030204" pitchFamily="49" charset="0"/>
                </a:rPr>
                <a:t>=OneWay}"</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DataContext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A31515"/>
                  </a:solidFill>
                  <a:latin typeface="Consolas" panose="020B0609020204030204" pitchFamily="49" charset="0"/>
                </a:rPr>
                <a:t>Binding </a:t>
              </a:r>
              <a:r xmlns:a="http://schemas.openxmlformats.org/drawingml/2006/main">
                <a:rPr lang="vi" sz="1600">
                  <a:solidFill>
                    <a:srgbClr val="FF0000"/>
                  </a:solidFill>
                  <a:latin typeface="Consolas" panose="020B0609020204030204" pitchFamily="49" charset="0"/>
                </a:rPr>
                <a:t>ElementName </a:t>
              </a:r>
              <a:r xmlns:a="http://schemas.openxmlformats.org/drawingml/2006/main">
                <a:rPr lang="vi" sz="1600">
                  <a:solidFill>
                    <a:srgbClr val="0000FF"/>
                  </a:solidFill>
                  <a:latin typeface="Consolas" panose="020B0609020204030204" pitchFamily="49" charset="0"/>
                </a:rPr>
                <a:t>=lvProducts, </a:t>
              </a:r>
              <a:r xmlns:a="http://schemas.openxmlformats.org/drawingml/2006/main">
                <a:rPr lang="vi" sz="1600">
                  <a:solidFill>
                    <a:srgbClr val="FF0000"/>
                  </a:solidFill>
                  <a:latin typeface="Consolas" panose="020B0609020204030204" pitchFamily="49" charset="0"/>
                </a:rPr>
                <a:t>Path </a:t>
              </a:r>
              <a:r xmlns:a="http://schemas.openxmlformats.org/drawingml/2006/main">
                <a:rPr lang="vi" sz="1600">
                  <a:solidFill>
                    <a:srgbClr val="0000FF"/>
                  </a:solidFill>
                  <a:latin typeface="Consolas" panose="020B0609020204030204" pitchFamily="49" charset="0"/>
                </a:rPr>
                <a:t>=SelectedItem}" /&gt;</a:t>
              </a:r>
              <a:endParaRPr xmlns:a="http://schemas.openxmlformats.org/drawingml/2006/main" lang="en-US" sz="1600"/>
            </a:p>
          </p:txBody>
        </p:sp>
        <p:sp>
          <p:nvSpPr>
            <p:cNvPr id="9" name="Rectangle 8">
              <a:extLst>
                <a:ext uri="{FF2B5EF4-FFF2-40B4-BE49-F238E27FC236}">
                  <a16:creationId xmlns:a16="http://schemas.microsoft.com/office/drawing/2014/main" id="{DD9BBE51-A298-4BCB-BD30-05D4215F55F0}"/>
                </a:ext>
              </a:extLst>
            </p:cNvPr>
            <p:cNvSpPr/>
            <p:nvPr/>
          </p:nvSpPr>
          <p:spPr>
            <a:xfrm>
              <a:off x="2357573" y="3999072"/>
              <a:ext cx="8172776" cy="985886"/>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DF5AED4-6963-412E-9089-7A4D00F73EF6}"/>
                </a:ext>
              </a:extLst>
            </p:cNvPr>
            <p:cNvSpPr/>
            <p:nvPr/>
          </p:nvSpPr>
          <p:spPr>
            <a:xfrm>
              <a:off x="2377237" y="5465317"/>
              <a:ext cx="8497240" cy="79852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1021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1CF458-3875-428A-A2E2-7F00CA253B06}"/>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5B41997-0765-4195-BD23-3C94F159C756}"/>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E60E9819-9812-46EB-A3B0-64AC21108768}"/>
              </a:ext>
            </a:extLst>
          </p:cNvPr>
          <p:cNvSpPr txBox="1"/>
          <p:nvPr/>
        </p:nvSpPr>
        <p:spPr>
          <a:xfrm>
            <a:off x="188709" y="637880"/>
            <a:ext cx="4619265" cy="451470"/>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Mã XAML của thẻ </a:t>
            </a:r>
            <a:r xmlns:a="http://schemas.openxmlformats.org/drawingml/2006/main">
              <a:rPr lang="vi" sz="2300" b="1">
                <a:solidFill>
                  <a:srgbClr val="111111"/>
                </a:solidFill>
                <a:latin typeface="+mj-lt"/>
              </a:rPr>
              <a:t>Grid </a:t>
            </a:r>
            <a:r xmlns:a="http://schemas.openxmlformats.org/drawingml/2006/main">
              <a:rPr lang="vi" sz="2300">
                <a:solidFill>
                  <a:srgbClr val="111111"/>
                </a:solidFill>
                <a:latin typeface="+mj-lt"/>
              </a:rPr>
              <a:t>(tiếp theo)</a:t>
            </a:r>
          </a:p>
        </p:txBody>
      </p:sp>
      <p:grpSp>
        <p:nvGrpSpPr>
          <p:cNvPr id="11" name="Group 10">
            <a:extLst>
              <a:ext uri="{FF2B5EF4-FFF2-40B4-BE49-F238E27FC236}">
                <a16:creationId xmlns:a16="http://schemas.microsoft.com/office/drawing/2014/main" id="{01071E34-813F-4DAD-845C-3B0BB03133A9}"/>
              </a:ext>
            </a:extLst>
          </p:cNvPr>
          <p:cNvGrpSpPr/>
          <p:nvPr/>
        </p:nvGrpSpPr>
        <p:grpSpPr>
          <a:xfrm>
            <a:off x="838200" y="1276645"/>
            <a:ext cx="9979742" cy="5016758"/>
            <a:chOff x="838200" y="1276645"/>
            <a:chExt cx="9979742" cy="5016758"/>
          </a:xfrm>
        </p:grpSpPr>
        <p:sp>
          <p:nvSpPr>
            <p:cNvPr id="8" name="TextBox 7">
              <a:extLst>
                <a:ext uri="{FF2B5EF4-FFF2-40B4-BE49-F238E27FC236}">
                  <a16:creationId xmlns:a16="http://schemas.microsoft.com/office/drawing/2014/main" id="{FCAB5EC6-6B1E-411E-ABD6-F2912D338690}"/>
                </a:ext>
              </a:extLst>
            </p:cNvPr>
            <p:cNvSpPr txBox="1"/>
            <p:nvPr/>
          </p:nvSpPr>
          <p:spPr>
            <a:xfrm>
              <a:off x="838200" y="1276645"/>
              <a:ext cx="9979742" cy="5016758"/>
            </a:xfrm>
            <a:prstGeom prst="rect">
              <a:avLst/>
            </a:prstGeom>
            <a:noFill/>
          </p:spPr>
          <p:txBody>
            <a:bodyPr wrap="square">
              <a:spAutoFit/>
            </a:bodyPr>
            <a:lstStyle/>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Định hướng </a:t>
              </a:r>
              <a:r xmlns:a="http://schemas.openxmlformats.org/drawingml/2006/main">
                <a:rPr lang="vi" sz="1600">
                  <a:solidFill>
                    <a:srgbClr val="A31515"/>
                  </a:solidFill>
                  <a:latin typeface="Consolas" panose="020B0609020204030204" pitchFamily="49" charset="0"/>
                </a:rPr>
                <a:t>StackPanel </a:t>
              </a:r>
              <a:r xmlns:a="http://schemas.openxmlformats.org/drawingml/2006/main">
                <a:rPr lang="vi" sz="1600">
                  <a:solidFill>
                    <a:srgbClr val="0000FF"/>
                  </a:solidFill>
                  <a:latin typeface="Consolas" panose="020B0609020204030204" pitchFamily="49" charset="0"/>
                </a:rPr>
                <a:t>="Ngang"</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Căn chỉnh ngang </a:t>
              </a:r>
              <a:r xmlns:a="http://schemas.openxmlformats.org/drawingml/2006/main">
                <a:rPr lang="vi" sz="1600">
                  <a:solidFill>
                    <a:srgbClr val="0000FF"/>
                  </a:solidFill>
                  <a:latin typeface="Consolas" panose="020B0609020204030204" pitchFamily="49" charset="0"/>
                </a:rPr>
                <a:t>="Trái"&gt;</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Nút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0000FF"/>
                  </a:solidFill>
                  <a:latin typeface="Consolas" panose="020B0609020204030204" pitchFamily="49" charset="0"/>
                </a:rPr>
                <a:t>="btnInsert" </a:t>
              </a:r>
              <a:r xmlns:a="http://schemas.openxmlformats.org/drawingml/2006/main">
                <a:rPr lang="vi" sz="1600">
                  <a:solidFill>
                    <a:srgbClr val="FF0000"/>
                  </a:solidFill>
                  <a:latin typeface="Consolas" panose="020B0609020204030204" pitchFamily="49" charset="0"/>
                </a:rPr>
                <a:t>Lề </a:t>
              </a:r>
              <a:r xmlns:a="http://schemas.openxmlformats.org/drawingml/2006/main">
                <a:rPr lang="vi" sz="1600">
                  <a:solidFill>
                    <a:srgbClr val="0000FF"/>
                  </a:solidFill>
                  <a:latin typeface="Consolas" panose="020B0609020204030204" pitchFamily="49" charset="0"/>
                </a:rPr>
                <a:t>="10"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="70"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="Chèn"</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Nhấp vào </a:t>
              </a:r>
              <a:r xmlns:a="http://schemas.openxmlformats.org/drawingml/2006/main">
                <a:rPr lang="vi" sz="1600">
                  <a:solidFill>
                    <a:srgbClr val="0000FF"/>
                  </a:solidFill>
                  <a:latin typeface="Consolas" panose="020B0609020204030204" pitchFamily="49" charset="0"/>
                </a:rPr>
                <a:t>="btnInsert_Click" /&gt;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Nút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0000FF"/>
                  </a:solidFill>
                  <a:latin typeface="Consolas" panose="020B0609020204030204" pitchFamily="49" charset="0"/>
                </a:rPr>
                <a:t>="btnUpdate"</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Lề </a:t>
              </a:r>
              <a:r xmlns:a="http://schemas.openxmlformats.org/drawingml/2006/main">
                <a:rPr lang="vi" sz="1600">
                  <a:solidFill>
                    <a:srgbClr val="0000FF"/>
                  </a:solidFill>
                  <a:latin typeface="Consolas" panose="020B0609020204030204" pitchFamily="49" charset="0"/>
                </a:rPr>
                <a:t>="10"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="70"</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 "Cập nhật"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Nhấp vào </a:t>
              </a:r>
              <a:r xmlns:a="http://schemas.openxmlformats.org/drawingml/2006/main">
                <a:rPr lang="vi" sz="1600">
                  <a:solidFill>
                    <a:srgbClr val="0000FF"/>
                  </a:solidFill>
                  <a:latin typeface="Consolas" panose="020B0609020204030204" pitchFamily="49" charset="0"/>
                </a:rPr>
                <a:t>="btnUpdate_Click"/&gt;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Nút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0000FF"/>
                  </a:solidFill>
                  <a:latin typeface="Consolas" panose="020B0609020204030204" pitchFamily="49" charset="0"/>
                </a:rPr>
                <a:t>="btnDelete" </a:t>
              </a:r>
              <a:r xmlns:a="http://schemas.openxmlformats.org/drawingml/2006/main">
                <a:rPr lang="vi" sz="1600">
                  <a:solidFill>
                    <a:srgbClr val="FF0000"/>
                  </a:solidFill>
                  <a:latin typeface="Consolas" panose="020B0609020204030204" pitchFamily="49" charset="0"/>
                </a:rPr>
                <a:t>Lề </a:t>
              </a:r>
              <a:r xmlns:a="http://schemas.openxmlformats.org/drawingml/2006/main">
                <a:rPr lang="vi" sz="1600">
                  <a:solidFill>
                    <a:srgbClr val="0000FF"/>
                  </a:solidFill>
                  <a:latin typeface="Consolas" panose="020B0609020204030204" pitchFamily="49" charset="0"/>
                </a:rPr>
                <a:t>="10"</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="70"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="Xóa"</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Nhấp vào </a:t>
              </a:r>
              <a:r xmlns:a="http://schemas.openxmlformats.org/drawingml/2006/main">
                <a:rPr lang="vi" sz="1600">
                  <a:solidFill>
                    <a:srgbClr val="0000FF"/>
                  </a:solidFill>
                  <a:latin typeface="Consolas" panose="020B0609020204030204" pitchFamily="49" charset="0"/>
                </a:rPr>
                <a:t>="btnDelete_Click"/&gt;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StackPanel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StackPanel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ListView </a:t>
              </a:r>
              <a:r xmlns:a="http://schemas.openxmlformats.org/drawingml/2006/main">
                <a:rPr lang="vi" sz="1600">
                  <a:solidFill>
                    <a:srgbClr val="FF0000"/>
                  </a:solidFill>
                  <a:latin typeface="Consolas" panose="020B0609020204030204" pitchFamily="49" charset="0"/>
                </a:rPr>
                <a:t>Grid.Row </a:t>
              </a:r>
              <a:r xmlns:a="http://schemas.openxmlformats.org/drawingml/2006/main">
                <a:rPr lang="vi" sz="1600">
                  <a:solidFill>
                    <a:srgbClr val="0000FF"/>
                  </a:solidFill>
                  <a:latin typeface="Consolas" panose="020B0609020204030204" pitchFamily="49" charset="0"/>
                </a:rPr>
                <a:t>="1"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0000FF"/>
                  </a:solidFill>
                  <a:latin typeface="Consolas" panose="020B0609020204030204" pitchFamily="49" charset="0"/>
                </a:rPr>
                <a:t>="lvProducts"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="400" &gt;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ListView.View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Chế độ xem lưới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Tiêu đề </a:t>
              </a:r>
              <a:r xmlns:a="http://schemas.openxmlformats.org/drawingml/2006/main">
                <a:rPr lang="vi" sz="1600">
                  <a:solidFill>
                    <a:srgbClr val="A31515"/>
                  </a:solidFill>
                  <a:latin typeface="Consolas" panose="020B0609020204030204" pitchFamily="49" charset="0"/>
                </a:rPr>
                <a:t>GridViewColumn </a:t>
              </a:r>
              <a:r xmlns:a="http://schemas.openxmlformats.org/drawingml/2006/main">
                <a:rPr lang="vi" sz="1600">
                  <a:solidFill>
                    <a:srgbClr val="0000FF"/>
                  </a:solidFill>
                  <a:latin typeface="Consolas" panose="020B0609020204030204" pitchFamily="49" charset="0"/>
                </a:rPr>
                <a:t>="ID sản phẩm"</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 "100"</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DisplayMemberBinding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Đường dẫn </a:t>
              </a:r>
              <a:r xmlns:a="http://schemas.openxmlformats.org/drawingml/2006/main">
                <a:rPr lang="vi" sz="1600">
                  <a:solidFill>
                    <a:srgbClr val="A31515"/>
                  </a:solidFill>
                  <a:latin typeface="Consolas" panose="020B0609020204030204" pitchFamily="49" charset="0"/>
                </a:rPr>
                <a:t>liên kết </a:t>
              </a:r>
              <a:r xmlns:a="http://schemas.openxmlformats.org/drawingml/2006/main">
                <a:rPr lang="vi" sz="1600">
                  <a:solidFill>
                    <a:srgbClr val="0000FF"/>
                  </a:solidFill>
                  <a:latin typeface="Consolas" panose="020B0609020204030204" pitchFamily="49" charset="0"/>
                </a:rPr>
                <a:t>=ProductID }"/&gt;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Tiêu đề </a:t>
              </a:r>
              <a:r xmlns:a="http://schemas.openxmlformats.org/drawingml/2006/main">
                <a:rPr lang="vi" sz="1600">
                  <a:solidFill>
                    <a:srgbClr val="A31515"/>
                  </a:solidFill>
                  <a:latin typeface="Consolas" panose="020B0609020204030204" pitchFamily="49" charset="0"/>
                </a:rPr>
                <a:t>GridViewColumn </a:t>
              </a:r>
              <a:r xmlns:a="http://schemas.openxmlformats.org/drawingml/2006/main">
                <a:rPr lang="vi" sz="1600">
                  <a:solidFill>
                    <a:srgbClr val="0000FF"/>
                  </a:solidFill>
                  <a:latin typeface="Consolas" panose="020B0609020204030204" pitchFamily="49" charset="0"/>
                </a:rPr>
                <a:t>="Tên sản phẩm"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="200"</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DisplayMemberBinding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Đường dẫn </a:t>
              </a:r>
              <a:r xmlns:a="http://schemas.openxmlformats.org/drawingml/2006/main">
                <a:rPr lang="vi" sz="1600">
                  <a:solidFill>
                    <a:srgbClr val="A31515"/>
                  </a:solidFill>
                  <a:latin typeface="Consolas" panose="020B0609020204030204" pitchFamily="49" charset="0"/>
                </a:rPr>
                <a:t>liên kết </a:t>
              </a:r>
              <a:r xmlns:a="http://schemas.openxmlformats.org/drawingml/2006/main">
                <a:rPr lang="vi" sz="1600">
                  <a:solidFill>
                    <a:srgbClr val="0000FF"/>
                  </a:solidFill>
                  <a:latin typeface="Consolas" panose="020B0609020204030204" pitchFamily="49" charset="0"/>
                </a:rPr>
                <a:t>=ProductName}"/&gt;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GridView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ListView.View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ListView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b="1">
                  <a:solidFill>
                    <a:srgbClr val="000000"/>
                  </a:solidFill>
                  <a:latin typeface="Consolas" panose="020B0609020204030204" pitchFamily="49" charset="0"/>
                </a:rPr>
                <a:t>   </a:t>
              </a:r>
              <a:r xmlns:a="http://schemas.openxmlformats.org/drawingml/2006/main">
                <a:rPr lang="vi" sz="1600" b="1">
                  <a:solidFill>
                    <a:srgbClr val="0000FF"/>
                  </a:solidFill>
                  <a:latin typeface="Consolas" panose="020B0609020204030204" pitchFamily="49" charset="0"/>
                </a:rPr>
                <a:t>&lt;/ </a:t>
              </a:r>
              <a:r xmlns:a="http://schemas.openxmlformats.org/drawingml/2006/main">
                <a:rPr lang="vi" sz="1600" b="1">
                  <a:solidFill>
                    <a:srgbClr val="A31515"/>
                  </a:solidFill>
                  <a:latin typeface="Consolas" panose="020B0609020204030204" pitchFamily="49" charset="0"/>
                </a:rPr>
                <a:t>Lưới </a:t>
              </a:r>
              <a:r xmlns:a="http://schemas.openxmlformats.org/drawingml/2006/main">
                <a:rPr lang="vi" sz="1600" b="1">
                  <a:solidFill>
                    <a:srgbClr val="0000FF"/>
                  </a:solidFill>
                  <a:latin typeface="Consolas" panose="020B0609020204030204" pitchFamily="49" charset="0"/>
                </a:rPr>
                <a:t>&gt;</a:t>
              </a:r>
              <a:endParaRPr xmlns:a="http://schemas.openxmlformats.org/drawingml/2006/main" lang="en-US" sz="1600" b="1"/>
            </a:p>
          </p:txBody>
        </p:sp>
        <p:sp>
          <p:nvSpPr>
            <p:cNvPr id="9" name="Rectangle 8">
              <a:extLst>
                <a:ext uri="{FF2B5EF4-FFF2-40B4-BE49-F238E27FC236}">
                  <a16:creationId xmlns:a16="http://schemas.microsoft.com/office/drawing/2014/main" id="{BDF39A55-7DDF-412F-B06D-649A498F63C2}"/>
                </a:ext>
              </a:extLst>
            </p:cNvPr>
            <p:cNvSpPr/>
            <p:nvPr/>
          </p:nvSpPr>
          <p:spPr>
            <a:xfrm>
              <a:off x="2947509" y="1550838"/>
              <a:ext cx="7870433" cy="1497161"/>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F8BA858-8D50-4B91-9C15-01A444C92BFB}"/>
                </a:ext>
              </a:extLst>
            </p:cNvPr>
            <p:cNvSpPr/>
            <p:nvPr/>
          </p:nvSpPr>
          <p:spPr>
            <a:xfrm>
              <a:off x="3498115" y="4271406"/>
              <a:ext cx="7189550" cy="959355"/>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0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7" name="TextBox 6">
            <a:extLst>
              <a:ext uri="{FF2B5EF4-FFF2-40B4-BE49-F238E27FC236}">
                <a16:creationId xmlns:a16="http://schemas.microsoft.com/office/drawing/2014/main" id="{FF6726A6-5323-44B6-BDE1-BC8B71EB7737}"/>
              </a:ext>
            </a:extLst>
          </p:cNvPr>
          <p:cNvSpPr txBox="1"/>
          <p:nvPr/>
        </p:nvSpPr>
        <p:spPr>
          <a:xfrm>
            <a:off x="155430" y="560533"/>
            <a:ext cx="11884170" cy="840808"/>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2.Nhấp chuột phải vào dự án | </a:t>
            </a:r>
            <a:r xmlns:a="http://schemas.openxmlformats.org/drawingml/2006/main">
              <a:rPr lang="vi" sz="2300" b="1">
                <a:solidFill>
                  <a:srgbClr val="111111"/>
                </a:solidFill>
                <a:latin typeface="+mj-lt"/>
              </a:rPr>
              <a:t>Thêm </a:t>
            </a:r>
            <a:r xmlns:a="http://schemas.openxmlformats.org/drawingml/2006/main">
              <a:rPr lang="vi" sz="2300">
                <a:solidFill>
                  <a:srgbClr val="111111"/>
                </a:solidFill>
                <a:latin typeface="+mj-lt"/>
              </a:rPr>
              <a:t>| </a:t>
            </a:r>
            <a:r xmlns:a="http://schemas.openxmlformats.org/drawingml/2006/main">
              <a:rPr lang="vi" sz="2300" b="1">
                <a:solidFill>
                  <a:srgbClr val="111111"/>
                </a:solidFill>
                <a:latin typeface="+mj-lt"/>
              </a:rPr>
              <a:t>Class </a:t>
            </a:r>
            <a:r xmlns:a="http://schemas.openxmlformats.org/drawingml/2006/main">
              <a:rPr lang="vi" sz="2300">
                <a:solidFill>
                  <a:srgbClr val="111111"/>
                </a:solidFill>
                <a:latin typeface="+mj-lt"/>
              </a:rPr>
              <a:t>, đặt tên là </a:t>
            </a:r>
            <a:r xmlns:a="http://schemas.openxmlformats.org/drawingml/2006/main">
              <a:rPr lang="vi" sz="2300" b="1">
                <a:solidFill>
                  <a:srgbClr val="111111"/>
                </a:solidFill>
                <a:latin typeface="+mj-lt"/>
              </a:rPr>
              <a:t>ManaProducts.cs </a:t>
            </a:r>
            <a:r xmlns:a="http://schemas.openxmlformats.org/drawingml/2006/main">
              <a:rPr lang="vi" sz="2300">
                <a:solidFill>
                  <a:srgbClr val="111111"/>
                </a:solidFill>
                <a:latin typeface="+mj-lt"/>
              </a:rPr>
              <a:t>rồi</a:t>
            </a:r>
            <a:r xmlns:a="http://schemas.openxmlformats.org/drawingml/2006/main">
              <a:rPr lang="vi" sz="2300" b="1">
                <a:solidFill>
                  <a:srgbClr val="111111"/>
                </a:solidFill>
                <a:latin typeface="+mj-lt"/>
              </a:rPr>
              <a:t> </a:t>
            </a:r>
            <a:r xmlns:a="http://schemas.openxmlformats.org/drawingml/2006/main">
              <a:rPr lang="vi" sz="2300">
                <a:solidFill>
                  <a:srgbClr val="111111"/>
                </a:solidFill>
                <a:latin typeface="+mj-lt"/>
              </a:rPr>
              <a:t>viết mã như sau:</a:t>
            </a:r>
            <a:endParaRPr xmlns:a="http://schemas.openxmlformats.org/drawingml/2006/main" lang="en-US" sz="2300" b="1">
              <a:solidFill>
                <a:srgbClr val="111111"/>
              </a:solidFill>
              <a:latin typeface="+mj-lt"/>
            </a:endParaRPr>
          </a:p>
        </p:txBody>
      </p:sp>
      <p:pic>
        <p:nvPicPr>
          <p:cNvPr id="13" name="Picture 12">
            <a:extLst>
              <a:ext uri="{FF2B5EF4-FFF2-40B4-BE49-F238E27FC236}">
                <a16:creationId xmlns:a16="http://schemas.microsoft.com/office/drawing/2014/main" id="{D4E5C502-1185-47DE-939F-3FF66D5136C1}"/>
              </a:ext>
            </a:extLst>
          </p:cNvPr>
          <p:cNvPicPr>
            <a:picLocks noChangeAspect="1"/>
          </p:cNvPicPr>
          <p:nvPr/>
        </p:nvPicPr>
        <p:blipFill>
          <a:blip r:embed="rId2"/>
          <a:stretch>
            <a:fillRect/>
          </a:stretch>
        </p:blipFill>
        <p:spPr>
          <a:xfrm>
            <a:off x="83108" y="1568489"/>
            <a:ext cx="2837073" cy="832725"/>
          </a:xfrm>
          <a:prstGeom prst="rect">
            <a:avLst/>
          </a:prstGeom>
        </p:spPr>
      </p:pic>
      <p:pic>
        <p:nvPicPr>
          <p:cNvPr id="15" name="Picture 14">
            <a:extLst>
              <a:ext uri="{FF2B5EF4-FFF2-40B4-BE49-F238E27FC236}">
                <a16:creationId xmlns:a16="http://schemas.microsoft.com/office/drawing/2014/main" id="{1FAD97DB-78E8-4E1B-8170-0D41E6318AF8}"/>
              </a:ext>
            </a:extLst>
          </p:cNvPr>
          <p:cNvPicPr>
            <a:picLocks noChangeAspect="1"/>
          </p:cNvPicPr>
          <p:nvPr/>
        </p:nvPicPr>
        <p:blipFill>
          <a:blip r:embed="rId3"/>
          <a:stretch>
            <a:fillRect/>
          </a:stretch>
        </p:blipFill>
        <p:spPr>
          <a:xfrm>
            <a:off x="83109" y="2568362"/>
            <a:ext cx="4632004" cy="3016361"/>
          </a:xfrm>
          <a:prstGeom prst="rect">
            <a:avLst/>
          </a:prstGeom>
        </p:spPr>
      </p:pic>
      <p:pic>
        <p:nvPicPr>
          <p:cNvPr id="18" name="Picture 17">
            <a:extLst>
              <a:ext uri="{FF2B5EF4-FFF2-40B4-BE49-F238E27FC236}">
                <a16:creationId xmlns:a16="http://schemas.microsoft.com/office/drawing/2014/main" id="{4F951B7C-BC2A-45A3-A076-8C1EE1F2BA93}"/>
              </a:ext>
            </a:extLst>
          </p:cNvPr>
          <p:cNvPicPr>
            <a:picLocks noChangeAspect="1"/>
          </p:cNvPicPr>
          <p:nvPr/>
        </p:nvPicPr>
        <p:blipFill>
          <a:blip r:embed="rId4"/>
          <a:stretch>
            <a:fillRect/>
          </a:stretch>
        </p:blipFill>
        <p:spPr>
          <a:xfrm>
            <a:off x="5279920" y="1241015"/>
            <a:ext cx="6848168" cy="5175774"/>
          </a:xfrm>
          <a:prstGeom prst="rect">
            <a:avLst/>
          </a:prstGeom>
        </p:spPr>
      </p:pic>
    </p:spTree>
    <p:extLst>
      <p:ext uri="{BB962C8B-B14F-4D97-AF65-F5344CB8AC3E}">
        <p14:creationId xmlns:p14="http://schemas.microsoft.com/office/powerpoint/2010/main" val="1712101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46</a:t>
            </a:fld>
            <a:endParaRPr lang="en-US" dirty="0"/>
          </a:p>
        </p:txBody>
      </p:sp>
      <p:pic>
        <p:nvPicPr>
          <p:cNvPr id="3" name="Picture 2">
            <a:extLst>
              <a:ext uri="{FF2B5EF4-FFF2-40B4-BE49-F238E27FC236}">
                <a16:creationId xmlns:a16="http://schemas.microsoft.com/office/drawing/2014/main" id="{F4E45B5E-149B-4D14-BE56-CCB826470BB7}"/>
              </a:ext>
            </a:extLst>
          </p:cNvPr>
          <p:cNvPicPr>
            <a:picLocks noChangeAspect="1"/>
          </p:cNvPicPr>
          <p:nvPr/>
        </p:nvPicPr>
        <p:blipFill>
          <a:blip r:embed="rId2"/>
          <a:stretch>
            <a:fillRect/>
          </a:stretch>
        </p:blipFill>
        <p:spPr>
          <a:xfrm>
            <a:off x="222468" y="645488"/>
            <a:ext cx="8105455" cy="2837286"/>
          </a:xfrm>
          <a:prstGeom prst="rect">
            <a:avLst/>
          </a:prstGeom>
        </p:spPr>
      </p:pic>
      <p:pic>
        <p:nvPicPr>
          <p:cNvPr id="8" name="Picture 7">
            <a:extLst>
              <a:ext uri="{FF2B5EF4-FFF2-40B4-BE49-F238E27FC236}">
                <a16:creationId xmlns:a16="http://schemas.microsoft.com/office/drawing/2014/main" id="{5EFF643E-7CBB-42BC-B30D-AE54E0F7C49A}"/>
              </a:ext>
            </a:extLst>
          </p:cNvPr>
          <p:cNvPicPr>
            <a:picLocks noChangeAspect="1"/>
          </p:cNvPicPr>
          <p:nvPr/>
        </p:nvPicPr>
        <p:blipFill>
          <a:blip r:embed="rId3"/>
          <a:stretch>
            <a:fillRect/>
          </a:stretch>
        </p:blipFill>
        <p:spPr>
          <a:xfrm>
            <a:off x="4781873" y="3067665"/>
            <a:ext cx="7360967" cy="3344211"/>
          </a:xfrm>
          <a:prstGeom prst="rect">
            <a:avLst/>
          </a:prstGeom>
        </p:spPr>
      </p:pic>
    </p:spTree>
    <p:extLst>
      <p:ext uri="{BB962C8B-B14F-4D97-AF65-F5344CB8AC3E}">
        <p14:creationId xmlns:p14="http://schemas.microsoft.com/office/powerpoint/2010/main" val="958533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47</a:t>
            </a:fld>
            <a:endParaRPr lang="en-US" dirty="0"/>
          </a:p>
        </p:txBody>
      </p:sp>
      <p:pic>
        <p:nvPicPr>
          <p:cNvPr id="6" name="Picture 5">
            <a:extLst>
              <a:ext uri="{FF2B5EF4-FFF2-40B4-BE49-F238E27FC236}">
                <a16:creationId xmlns:a16="http://schemas.microsoft.com/office/drawing/2014/main" id="{9F6A0A6A-4F0D-4A40-92D8-7766C1964F97}"/>
              </a:ext>
            </a:extLst>
          </p:cNvPr>
          <p:cNvPicPr>
            <a:picLocks noChangeAspect="1"/>
          </p:cNvPicPr>
          <p:nvPr/>
        </p:nvPicPr>
        <p:blipFill>
          <a:blip r:embed="rId2"/>
          <a:stretch>
            <a:fillRect/>
          </a:stretch>
        </p:blipFill>
        <p:spPr>
          <a:xfrm>
            <a:off x="231792" y="862248"/>
            <a:ext cx="9801921" cy="4310747"/>
          </a:xfrm>
          <a:prstGeom prst="rect">
            <a:avLst/>
          </a:prstGeom>
        </p:spPr>
      </p:pic>
      <p:sp>
        <p:nvSpPr>
          <p:cNvPr id="10" name="TextBox 9">
            <a:extLst>
              <a:ext uri="{FF2B5EF4-FFF2-40B4-BE49-F238E27FC236}">
                <a16:creationId xmlns:a16="http://schemas.microsoft.com/office/drawing/2014/main" id="{75DCDB99-1A1F-4DA5-8606-9E34D6BB12C2}"/>
              </a:ext>
            </a:extLst>
          </p:cNvPr>
          <p:cNvSpPr txBox="1"/>
          <p:nvPr/>
        </p:nvSpPr>
        <p:spPr>
          <a:xfrm>
            <a:off x="117988" y="5528701"/>
            <a:ext cx="9801922" cy="467051"/>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3.Viết mã trong </a:t>
            </a:r>
            <a:r xmlns:a="http://schemas.openxmlformats.org/drawingml/2006/main">
              <a:rPr lang="vi" sz="2400" b="1">
                <a:solidFill>
                  <a:srgbClr val="111111"/>
                </a:solidFill>
                <a:latin typeface="+mj-lt"/>
              </a:rPr>
              <a:t>WindowManagerProducts.xaml </a:t>
            </a:r>
            <a:r xmlns:a="http://schemas.openxmlformats.org/drawingml/2006/main">
              <a:rPr lang="vi" sz="2400" b="1" kern="1200">
                <a:solidFill>
                  <a:schemeClr val="dk1"/>
                </a:solidFill>
                <a:latin typeface="+mn-lt"/>
                <a:ea typeface="+mn-ea"/>
                <a:cs typeface="+mn-cs"/>
              </a:rPr>
              <a:t>.cs </a:t>
            </a:r>
            <a:r xmlns:a="http://schemas.openxmlformats.org/drawingml/2006/main">
              <a:rPr lang="vi" sz="2300">
                <a:solidFill>
                  <a:srgbClr val="111111"/>
                </a:solidFill>
                <a:latin typeface="+mj-lt"/>
              </a:rPr>
              <a:t>như sau</a:t>
            </a:r>
            <a:endParaRPr xmlns:a="http://schemas.openxmlformats.org/drawingml/2006/main" lang="en-US" sz="2300" b="1">
              <a:solidFill>
                <a:srgbClr val="111111"/>
              </a:solidFill>
              <a:latin typeface="+mj-lt"/>
            </a:endParaRPr>
          </a:p>
        </p:txBody>
      </p:sp>
    </p:spTree>
    <p:extLst>
      <p:ext uri="{BB962C8B-B14F-4D97-AF65-F5344CB8AC3E}">
        <p14:creationId xmlns:p14="http://schemas.microsoft.com/office/powerpoint/2010/main" val="1011466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48</a:t>
            </a:fld>
            <a:endParaRPr lang="en-US" dirty="0"/>
          </a:p>
        </p:txBody>
      </p:sp>
      <p:pic>
        <p:nvPicPr>
          <p:cNvPr id="3" name="Picture 2">
            <a:extLst>
              <a:ext uri="{FF2B5EF4-FFF2-40B4-BE49-F238E27FC236}">
                <a16:creationId xmlns:a16="http://schemas.microsoft.com/office/drawing/2014/main" id="{7EE05642-E340-4C47-ADEE-AA2D8F8DF1F4}"/>
              </a:ext>
            </a:extLst>
          </p:cNvPr>
          <p:cNvPicPr>
            <a:picLocks noChangeAspect="1"/>
          </p:cNvPicPr>
          <p:nvPr/>
        </p:nvPicPr>
        <p:blipFill>
          <a:blip r:embed="rId2"/>
          <a:stretch>
            <a:fillRect/>
          </a:stretch>
        </p:blipFill>
        <p:spPr>
          <a:xfrm>
            <a:off x="330885" y="754919"/>
            <a:ext cx="9493329" cy="2017777"/>
          </a:xfrm>
          <a:prstGeom prst="rect">
            <a:avLst/>
          </a:prstGeom>
        </p:spPr>
      </p:pic>
      <p:pic>
        <p:nvPicPr>
          <p:cNvPr id="8" name="Picture 7">
            <a:extLst>
              <a:ext uri="{FF2B5EF4-FFF2-40B4-BE49-F238E27FC236}">
                <a16:creationId xmlns:a16="http://schemas.microsoft.com/office/drawing/2014/main" id="{B80036D7-ED74-4912-9F5A-D968F3053D63}"/>
              </a:ext>
            </a:extLst>
          </p:cNvPr>
          <p:cNvPicPr>
            <a:picLocks noChangeAspect="1"/>
          </p:cNvPicPr>
          <p:nvPr/>
        </p:nvPicPr>
        <p:blipFill>
          <a:blip r:embed="rId3"/>
          <a:stretch>
            <a:fillRect/>
          </a:stretch>
        </p:blipFill>
        <p:spPr>
          <a:xfrm>
            <a:off x="291557" y="2802427"/>
            <a:ext cx="9366946" cy="3589781"/>
          </a:xfrm>
          <a:prstGeom prst="rect">
            <a:avLst/>
          </a:prstGeom>
        </p:spPr>
      </p:pic>
    </p:spTree>
    <p:extLst>
      <p:ext uri="{BB962C8B-B14F-4D97-AF65-F5344CB8AC3E}">
        <p14:creationId xmlns:p14="http://schemas.microsoft.com/office/powerpoint/2010/main" val="1165033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49</a:t>
            </a:fld>
            <a:endParaRPr lang="en-US" dirty="0"/>
          </a:p>
        </p:txBody>
      </p:sp>
      <p:pic>
        <p:nvPicPr>
          <p:cNvPr id="3" name="Picture 2">
            <a:extLst>
              <a:ext uri="{FF2B5EF4-FFF2-40B4-BE49-F238E27FC236}">
                <a16:creationId xmlns:a16="http://schemas.microsoft.com/office/drawing/2014/main" id="{9453B12F-367F-4E75-B5CE-409E05472B8D}"/>
              </a:ext>
            </a:extLst>
          </p:cNvPr>
          <p:cNvPicPr>
            <a:picLocks noChangeAspect="1"/>
          </p:cNvPicPr>
          <p:nvPr/>
        </p:nvPicPr>
        <p:blipFill>
          <a:blip r:embed="rId2"/>
          <a:stretch>
            <a:fillRect/>
          </a:stretch>
        </p:blipFill>
        <p:spPr>
          <a:xfrm>
            <a:off x="2411382" y="485390"/>
            <a:ext cx="8004507" cy="3065719"/>
          </a:xfrm>
          <a:prstGeom prst="rect">
            <a:avLst/>
          </a:prstGeom>
        </p:spPr>
      </p:pic>
      <p:pic>
        <p:nvPicPr>
          <p:cNvPr id="7" name="Picture 6">
            <a:extLst>
              <a:ext uri="{FF2B5EF4-FFF2-40B4-BE49-F238E27FC236}">
                <a16:creationId xmlns:a16="http://schemas.microsoft.com/office/drawing/2014/main" id="{1E4CBF4B-C173-4FC8-BB1C-B6CD68BB02C2}"/>
              </a:ext>
            </a:extLst>
          </p:cNvPr>
          <p:cNvPicPr>
            <a:picLocks noChangeAspect="1"/>
          </p:cNvPicPr>
          <p:nvPr/>
        </p:nvPicPr>
        <p:blipFill>
          <a:blip r:embed="rId3"/>
          <a:stretch>
            <a:fillRect/>
          </a:stretch>
        </p:blipFill>
        <p:spPr>
          <a:xfrm>
            <a:off x="2303228" y="3551110"/>
            <a:ext cx="6414026" cy="2909926"/>
          </a:xfrm>
          <a:prstGeom prst="rect">
            <a:avLst/>
          </a:prstGeom>
        </p:spPr>
      </p:pic>
    </p:spTree>
    <p:extLst>
      <p:ext uri="{BB962C8B-B14F-4D97-AF65-F5344CB8AC3E}">
        <p14:creationId xmlns:p14="http://schemas.microsoft.com/office/powerpoint/2010/main" val="164259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470771" cy="575433"/>
          </a:xfrm>
        </p:spPr>
        <p:txBody>
          <a:bodyPr>
            <a:noAutofit/>
          </a:bodyPr>
          <a:lstStyle/>
          <a:p>
            <a:r xmlns:a="http://schemas.openxmlformats.org/drawingml/2006/main">
              <a:rPr lang="vi" sz="4000" b="1"/>
              <a:t>Hiểu công cụ tuần tự hóa</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2717" y="1444405"/>
            <a:ext cx="12255053" cy="4527137"/>
          </a:xfrm>
          <a:prstGeom prst="rect">
            <a:avLst/>
          </a:prstGeom>
          <a:noFill/>
        </p:spPr>
        <p:txBody>
          <a:bodyPr wrap="square">
            <a:spAutoFit/>
          </a:bodyPr>
          <a:lstStyle/>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XmlSerializer: </a:t>
            </a:r>
            <a:r xmlns:a="http://schemas.openxmlformats.org/drawingml/2006/main">
              <a:rPr lang="vi" sz="2600">
                <a:solidFill>
                  <a:srgbClr val="111111"/>
                </a:solidFill>
                <a:latin typeface="+mj-lt"/>
              </a:rPr>
              <a:t>Tuần tự hóa và giải tuần tự hóa các đối tượng vào và ra khỏi các tài liệu XML. XmlSerializer cho phép chúng ta kiểm soát cách các đối tượng được mã hóa thành XML</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JsonSerializer: </a:t>
            </a:r>
            <a:r xmlns:a="http://schemas.openxmlformats.org/drawingml/2006/main">
              <a:rPr lang="vi" sz="2600">
                <a:solidFill>
                  <a:srgbClr val="111111"/>
                </a:solidFill>
                <a:latin typeface="+mj-lt"/>
              </a:rPr>
              <a:t>Cung cấp chức năng tuần tự hóa các đối tượng hoặc loại giá trị thành JSON và giải tuần tự hóa JSON thành các đối tượng hoặc loại giá trị</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Trình tuần tự hóa hợp đồng dữ liệu: </a:t>
            </a:r>
            <a:r xmlns:a="http://schemas.openxmlformats.org/drawingml/2006/main">
              <a:rPr lang="vi" sz="2600">
                <a:solidFill>
                  <a:srgbClr val="111111"/>
                </a:solidFill>
                <a:latin typeface="+mj-lt"/>
              </a:rPr>
              <a:t>Tuần tự hóa và giải tuần tự hóa một thể hiện của một loại thành luồng hoặc tài liệu XML bằng cách sử dụng </a:t>
            </a:r>
            <a:r xmlns:a="http://schemas.openxmlformats.org/drawingml/2006/main">
              <a:rPr lang="vi" sz="2600">
                <a:solidFill>
                  <a:srgbClr val="111111"/>
                </a:solidFill>
                <a:latin typeface="+mj-lt"/>
              </a:rPr>
              <a:t>(các lớp) </a:t>
            </a:r>
            <a:r xmlns:a="http://schemas.openxmlformats.org/drawingml/2006/main">
              <a:rPr lang="vi" sz="2600" i="1">
                <a:solidFill>
                  <a:srgbClr val="111111"/>
                </a:solidFill>
                <a:latin typeface="+mj-lt"/>
              </a:rPr>
              <a:t>Hợp đồng dữ liệu được cung cấp</a:t>
            </a:r>
          </a:p>
        </p:txBody>
      </p:sp>
    </p:spTree>
    <p:extLst>
      <p:ext uri="{BB962C8B-B14F-4D97-AF65-F5344CB8AC3E}">
        <p14:creationId xmlns:p14="http://schemas.microsoft.com/office/powerpoint/2010/main" val="4241085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8" name="TextBox 7">
            <a:extLst>
              <a:ext uri="{FF2B5EF4-FFF2-40B4-BE49-F238E27FC236}">
                <a16:creationId xmlns:a16="http://schemas.microsoft.com/office/drawing/2014/main" id="{57C4A793-BE87-4404-B411-F34F859468AA}"/>
              </a:ext>
            </a:extLst>
          </p:cNvPr>
          <p:cNvSpPr txBox="1"/>
          <p:nvPr/>
        </p:nvSpPr>
        <p:spPr>
          <a:xfrm>
            <a:off x="156117" y="574714"/>
            <a:ext cx="10181064" cy="451470"/>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4. Nhấn </a:t>
            </a:r>
            <a:r xmlns:a="http://schemas.openxmlformats.org/drawingml/2006/main">
              <a:rPr lang="vi" sz="2300" b="1">
                <a:solidFill>
                  <a:srgbClr val="111111"/>
                </a:solidFill>
                <a:latin typeface="+mj-lt"/>
              </a:rPr>
              <a:t>Ctrl+F5 </a:t>
            </a:r>
            <a:r xmlns:a="http://schemas.openxmlformats.org/drawingml/2006/main">
              <a:rPr lang="vi" sz="2300">
                <a:solidFill>
                  <a:srgbClr val="111111"/>
                </a:solidFill>
                <a:latin typeface="+mj-lt"/>
              </a:rPr>
              <a:t>để chạy dự án và xem kết quả</a:t>
            </a:r>
            <a:endParaRPr xmlns:a="http://schemas.openxmlformats.org/drawingml/2006/main" lang="en-US" sz="2300" b="1">
              <a:solidFill>
                <a:srgbClr val="111111"/>
              </a:solidFill>
              <a:latin typeface="+mj-lt"/>
            </a:endParaRPr>
          </a:p>
        </p:txBody>
      </p:sp>
      <p:pic>
        <p:nvPicPr>
          <p:cNvPr id="12" name="Picture 11">
            <a:extLst>
              <a:ext uri="{FF2B5EF4-FFF2-40B4-BE49-F238E27FC236}">
                <a16:creationId xmlns:a16="http://schemas.microsoft.com/office/drawing/2014/main" id="{AECDE767-AE9B-47D4-AF6A-15C0EEB6DF85}"/>
              </a:ext>
            </a:extLst>
          </p:cNvPr>
          <p:cNvPicPr>
            <a:picLocks noChangeAspect="1"/>
          </p:cNvPicPr>
          <p:nvPr/>
        </p:nvPicPr>
        <p:blipFill>
          <a:blip r:embed="rId2"/>
          <a:stretch>
            <a:fillRect/>
          </a:stretch>
        </p:blipFill>
        <p:spPr>
          <a:xfrm>
            <a:off x="1026925" y="1229315"/>
            <a:ext cx="4848225" cy="5048250"/>
          </a:xfrm>
          <a:prstGeom prst="rect">
            <a:avLst/>
          </a:prstGeom>
        </p:spPr>
      </p:pic>
      <p:pic>
        <p:nvPicPr>
          <p:cNvPr id="14" name="Picture 13">
            <a:extLst>
              <a:ext uri="{FF2B5EF4-FFF2-40B4-BE49-F238E27FC236}">
                <a16:creationId xmlns:a16="http://schemas.microsoft.com/office/drawing/2014/main" id="{271237CD-01E2-47E3-BC1D-45E366DD11BA}"/>
              </a:ext>
            </a:extLst>
          </p:cNvPr>
          <p:cNvPicPr>
            <a:picLocks noChangeAspect="1"/>
          </p:cNvPicPr>
          <p:nvPr/>
        </p:nvPicPr>
        <p:blipFill>
          <a:blip r:embed="rId3"/>
          <a:stretch>
            <a:fillRect/>
          </a:stretch>
        </p:blipFill>
        <p:spPr>
          <a:xfrm>
            <a:off x="6402328" y="1229315"/>
            <a:ext cx="4567463" cy="5048249"/>
          </a:xfrm>
          <a:prstGeom prst="rect">
            <a:avLst/>
          </a:prstGeom>
        </p:spPr>
      </p:pic>
    </p:spTree>
    <p:extLst>
      <p:ext uri="{BB962C8B-B14F-4D97-AF65-F5344CB8AC3E}">
        <p14:creationId xmlns:p14="http://schemas.microsoft.com/office/powerpoint/2010/main" val="639678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xmlns:a="http://schemas.openxmlformats.org/drawingml/2006/main">
              <a:rPr lang="vi" sz="4000" b="1" dirty="0"/>
              <a:t>Bản tóm tắt</a:t>
            </a:r>
          </a:p>
        </p:txBody>
      </p:sp>
      <p:sp>
        <p:nvSpPr>
          <p:cNvPr id="18435" name="Rectangle 3"/>
          <p:cNvSpPr>
            <a:spLocks noGrp="1"/>
          </p:cNvSpPr>
          <p:nvPr>
            <p:ph idx="1"/>
          </p:nvPr>
        </p:nvSpPr>
        <p:spPr>
          <a:xfrm>
            <a:off x="627993" y="1492469"/>
            <a:ext cx="11111884" cy="4865095"/>
          </a:xfrm>
        </p:spPr>
        <p:txBody>
          <a:bodyPr>
            <a:normAutofit fontScale="92500" lnSpcReduction="10000"/>
          </a:bodyPr>
          <a:lstStyle/>
          <a:p>
            <a:pPr xmlns:a="http://schemas.openxmlformats.org/drawingml/2006/main" marL="342900" indent="-342900">
              <a:lnSpc>
                <a:spcPct val="120000"/>
              </a:lnSpc>
              <a:buClr>
                <a:srgbClr val="973735"/>
              </a:buClr>
              <a:buSzPct val="50000"/>
              <a:buFont typeface="Wingdings" pitchFamily="2" charset="2"/>
              <a:buChar char="u"/>
              <a:defRPr/>
            </a:pPr>
            <a:r xmlns:a="http://schemas.openxmlformats.org/drawingml/2006/main">
              <a:rPr lang="vi" sz="2600" dirty="0"/>
              <a:t>Các khái niệm được giới thiệu:</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Tổng quan Tuần tự hóa trong .NET</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Tìm hiểu các công cụ tuần tự hóa trong .NET</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Giải thích về cách hoạt động của việc tuần tự hóa</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Mô tả việc sử dụng Serialization</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Tổng quan Tuần tự hóa XML</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Tổng quan Tuần tự hóa JSON</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Tạo bản demo bằng XML với ứng dụng WPF</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Tạo tuần tự hóa XML demo trong ứng dụng .NET</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Tạo bản demo Tuần tự hóa JSON trong ứng dụng .NET</a:t>
            </a:r>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51</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470771" cy="575433"/>
          </a:xfrm>
        </p:spPr>
        <p:txBody>
          <a:bodyPr>
            <a:noAutofit/>
          </a:bodyPr>
          <a:lstStyle/>
          <a:p>
            <a:r xmlns:a="http://schemas.openxmlformats.org/drawingml/2006/main">
              <a:rPr lang="vi" sz="4000" b="1"/>
              <a:t>Hiểu công cụ tuần tự hóa</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03092"/>
            <a:ext cx="12255053" cy="4769511"/>
          </a:xfrm>
          <a:prstGeom prst="rect">
            <a:avLst/>
          </a:prstGeom>
          <a:noFill/>
        </p:spPr>
        <p:txBody>
          <a:bodyPr wrap="square">
            <a:spAutoFit/>
          </a:bodyPr>
          <a:lstStyle/>
          <a:p>
            <a:pPr xmlns:a="http://schemas.openxmlformats.org/drawingml/2006/main" marL="342900" indent="-342900" algn="just">
              <a:lnSpc>
                <a:spcPct val="200000"/>
              </a:lnSpc>
              <a:buClr>
                <a:srgbClr val="973735"/>
              </a:buClr>
              <a:buSzPct val="50000"/>
              <a:buFont typeface="Wingdings" pitchFamily="2" charset="2"/>
              <a:buChar char="u"/>
              <a:tabLst>
                <a:tab pos="241300" algn="l"/>
              </a:tabLst>
              <a:defRPr/>
            </a:pPr>
            <a:r xmlns:a="http://schemas.openxmlformats.org/drawingml/2006/main">
              <a:rPr lang="vi" sz="2600" b="1"/>
              <a:t>Trình tuần tự hóa nhị phân: </a:t>
            </a:r>
            <a:r xmlns:a="http://schemas.openxmlformats.org/drawingml/2006/main">
              <a:rPr lang="vi" sz="2600"/>
              <a:t>Tuần tự hóa có thể được định nghĩa là quá trình lưu trữ trạng thái của một đối tượng vào phương tiện lưu trữ. Trong quá trình này, các trường công khai và riêng tư của đối tượng cũng như tên của lớp, bao gồm cả tập hợp chứa lớp đó, được chuyển đổi thành một luồng byte, sau đó được ghi vào luồng dữ liệu. Khi đối tượng sau đó được giải tuần tự hóa, một bản sao chính xác của đối tượng ban đầu sẽ được tạo</a:t>
            </a:r>
            <a:endParaRPr xmlns:a="http://schemas.openxmlformats.org/drawingml/2006/main" lang="en-US" sz="2600">
              <a:solidFill>
                <a:srgbClr val="111111"/>
              </a:solidFill>
              <a:latin typeface="+mj-lt"/>
            </a:endParaRPr>
          </a:p>
        </p:txBody>
      </p:sp>
    </p:spTree>
    <p:extLst>
      <p:ext uri="{BB962C8B-B14F-4D97-AF65-F5344CB8AC3E}">
        <p14:creationId xmlns:p14="http://schemas.microsoft.com/office/powerpoint/2010/main" val="260385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Cách tuần tự hóa hoạt động</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80854"/>
            <a:ext cx="12255053" cy="1692771"/>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Đối tượng được tuần tự hóa thành luồng mang dữ liệu. Luồng cũng có thể có thông tin về loại đối tượng, chẳng hạn như phiên bản, văn hóa và tên hội. Từ luồng đó, đối tượng có thể được lưu trữ trong cơ sở dữ liệu, tệp hoặc bộ nhớ</a:t>
            </a:r>
            <a:endParaRPr xmlns:a="http://schemas.openxmlformats.org/drawingml/2006/main" lang="en-US" sz="2600" dirty="0">
              <a:solidFill>
                <a:srgbClr val="111111"/>
              </a:solidFill>
              <a:latin typeface="+mj-lt"/>
            </a:endParaRPr>
          </a:p>
        </p:txBody>
      </p:sp>
      <p:pic>
        <p:nvPicPr>
          <p:cNvPr id="10" name="Picture 9">
            <a:extLst>
              <a:ext uri="{FF2B5EF4-FFF2-40B4-BE49-F238E27FC236}">
                <a16:creationId xmlns:a16="http://schemas.microsoft.com/office/drawing/2014/main" id="{48BACD1D-9FA1-4B77-94F7-34D4D7BFA3F6}"/>
              </a:ext>
            </a:extLst>
          </p:cNvPr>
          <p:cNvPicPr>
            <a:picLocks noChangeAspect="1"/>
          </p:cNvPicPr>
          <p:nvPr/>
        </p:nvPicPr>
        <p:blipFill>
          <a:blip r:embed="rId3"/>
          <a:stretch>
            <a:fillRect/>
          </a:stretch>
        </p:blipFill>
        <p:spPr>
          <a:xfrm>
            <a:off x="3403920" y="2916267"/>
            <a:ext cx="5130480" cy="3477805"/>
          </a:xfrm>
          <a:prstGeom prst="rect">
            <a:avLst/>
          </a:prstGeom>
        </p:spPr>
      </p:pic>
    </p:spTree>
    <p:extLst>
      <p:ext uri="{BB962C8B-B14F-4D97-AF65-F5344CB8AC3E}">
        <p14:creationId xmlns:p14="http://schemas.microsoft.com/office/powerpoint/2010/main" val="325743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Sử dụng để tuần tự hóa</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3803" y="1556351"/>
            <a:ext cx="12135037" cy="4579267"/>
          </a:xfrm>
          <a:prstGeom prst="rect">
            <a:avLst/>
          </a:prstGeom>
          <a:noFill/>
        </p:spPr>
        <p:txBody>
          <a:bodyPr wrap="square">
            <a:spAutoFit/>
          </a:bodyPr>
          <a:lstStyle/>
          <a:p>
            <a:pPr xmlns:a="http://schemas.openxmlformats.org/drawingml/2006/main" marL="342900" indent="-342900" algn="just">
              <a:lnSpc>
                <a:spcPct val="15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Tuần tự hóa cho phép nhà phát triển lưu trạng thái của một đối tượng và tạo lại nó khi cần, cung cấp khả năng lưu trữ đối tượng cũng như trao đổi dữ liệu. Thông qua tuần tự hóa, nhà phát triển có thể thực hiện các hành động như:</a:t>
            </a:r>
          </a:p>
          <a:p>
            <a:pPr xmlns:a="http://schemas.openxmlformats.org/drawingml/2006/main"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t>Gửi đối tượng đến một ứng dụng từ xa bằng cách sử dụng dịch vụ web</a:t>
            </a:r>
          </a:p>
          <a:p>
            <a:pPr xmlns:a="http://schemas.openxmlformats.org/drawingml/2006/main"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t>Truyền một đối tượng từ miền này sang miền khác</a:t>
            </a:r>
          </a:p>
          <a:p>
            <a:pPr xmlns:a="http://schemas.openxmlformats.org/drawingml/2006/main"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t>Truyền một đối tượng qua tường lửa dưới dạng chuỗi JSON hoặc XML</a:t>
            </a:r>
          </a:p>
          <a:p>
            <a:pPr xmlns:a="http://schemas.openxmlformats.org/drawingml/2006/main"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t>Duy trì bảo mật hoặc thông tin cụ thể của người dùng trên các ứng dụng</a:t>
            </a:r>
            <a:endParaRPr xmlns:a="http://schemas.openxmlformats.org/drawingml/2006/main" lang="en-US" sz="2300" dirty="0"/>
          </a:p>
        </p:txBody>
      </p:sp>
    </p:spTree>
    <p:extLst>
      <p:ext uri="{BB962C8B-B14F-4D97-AF65-F5344CB8AC3E}">
        <p14:creationId xmlns:p14="http://schemas.microsoft.com/office/powerpoint/2010/main" val="157981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latin typeface="Arial" panose="020B0604020202020204" pitchFamily="34" charset="0"/>
                <a:cs typeface="Arial" panose="020B0604020202020204" pitchFamily="34" charset="0"/>
              </a:rPr>
              <a:t>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Tổng quan Tuần tự hóa XML</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3178137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2827</TotalTime>
  <Words>3423</Words>
  <Application>Microsoft Office PowerPoint</Application>
  <PresentationFormat>Widescreen</PresentationFormat>
  <Paragraphs>481</Paragraphs>
  <Slides>51</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Consolas</vt:lpstr>
      <vt:lpstr>굴림</vt:lpstr>
      <vt:lpstr>Wingdings</vt:lpstr>
      <vt:lpstr>Office Theme</vt:lpstr>
      <vt:lpstr> Working with XML and JSON Serializing</vt:lpstr>
      <vt:lpstr>Objectives </vt:lpstr>
      <vt:lpstr> Overview .NET Serialization</vt:lpstr>
      <vt:lpstr>Understanding Serialization in .NET</vt:lpstr>
      <vt:lpstr>Understanding Serialization Engines</vt:lpstr>
      <vt:lpstr>Understanding Serialization Engines</vt:lpstr>
      <vt:lpstr>How Serialization Works</vt:lpstr>
      <vt:lpstr>Uses for Serialization</vt:lpstr>
      <vt:lpstr> Overview XML Serialization</vt:lpstr>
      <vt:lpstr>What is the XML?</vt:lpstr>
      <vt:lpstr>What is the XML?</vt:lpstr>
      <vt:lpstr>XmlDataProvider in WPF Application Demonstration</vt:lpstr>
      <vt:lpstr>PowerPoint Presentation</vt:lpstr>
      <vt:lpstr>PowerPoint Presentation</vt:lpstr>
      <vt:lpstr>PowerPoint Presentation</vt:lpstr>
      <vt:lpstr>PowerPoint Presentation</vt:lpstr>
      <vt:lpstr>Understanding XmlSerializer</vt:lpstr>
      <vt:lpstr>Understanding XmlSerializer</vt:lpstr>
      <vt:lpstr>Serializing as XML Demonstration</vt:lpstr>
      <vt:lpstr>XmlSerializer Demo-01</vt:lpstr>
      <vt:lpstr>XmlSerializer Demo-02</vt:lpstr>
      <vt:lpstr>PowerPoint Presentation</vt:lpstr>
      <vt:lpstr>PowerPoint Presentation</vt:lpstr>
      <vt:lpstr> Overview JSON Serialization</vt:lpstr>
      <vt:lpstr>What is the JSON?</vt:lpstr>
      <vt:lpstr>JSON Syntax Rules</vt:lpstr>
      <vt:lpstr>JSON Data Types</vt:lpstr>
      <vt:lpstr>JSON Data Types</vt:lpstr>
      <vt:lpstr>JSON Data Types</vt:lpstr>
      <vt:lpstr>JSON Data Types</vt:lpstr>
      <vt:lpstr>Understanding JSON Serialization</vt:lpstr>
      <vt:lpstr>Understanding JSON Serialization</vt:lpstr>
      <vt:lpstr>Controlling Serialization with Attributes</vt:lpstr>
      <vt:lpstr>Controlling Serialization with Attributes Demo</vt:lpstr>
      <vt:lpstr>JSON Serialization Options</vt:lpstr>
      <vt:lpstr>JSON Serialization Options</vt:lpstr>
      <vt:lpstr>JSON Serialization Options Demo</vt:lpstr>
      <vt:lpstr>Json Serialization Behavior</vt:lpstr>
      <vt:lpstr>Json Deserialization Behavior </vt:lpstr>
      <vt:lpstr>Serializing as Json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492</cp:revision>
  <dcterms:created xsi:type="dcterms:W3CDTF">2021-01-25T08:25:31Z</dcterms:created>
  <dcterms:modified xsi:type="dcterms:W3CDTF">2024-04-08T02:48:29Z</dcterms:modified>
</cp:coreProperties>
</file>