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95" r:id="rId18"/>
    <p:sldId id="478" r:id="rId19"/>
    <p:sldId id="479" r:id="rId20"/>
    <p:sldId id="481" r:id="rId21"/>
    <p:sldId id="482" r:id="rId22"/>
    <p:sldId id="483" r:id="rId23"/>
    <p:sldId id="484" r:id="rId24"/>
    <p:sldId id="485" r:id="rId25"/>
    <p:sldId id="486" r:id="rId26"/>
    <p:sldId id="487" r:id="rId27"/>
    <p:sldId id="488" r:id="rId28"/>
    <p:sldId id="489" r:id="rId29"/>
    <p:sldId id="490" r:id="rId30"/>
    <p:sldId id="491" r:id="rId31"/>
    <p:sldId id="493" r:id="rId32"/>
    <p:sldId id="494" r:id="rId33"/>
    <p:sldId id="492" r:id="rId34"/>
    <p:sldId id="266" r:id="rId35"/>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74" autoAdjust="0"/>
    <p:restoredTop sz="92238" autoAdjust="0"/>
  </p:normalViewPr>
  <p:slideViewPr>
    <p:cSldViewPr snapToGrid="0">
      <p:cViewPr varScale="1">
        <p:scale>
          <a:sx n="68" d="100"/>
          <a:sy n="68" d="100"/>
        </p:scale>
        <p:origin x="9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226280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5536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820740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b="1" i="0">
                <a:solidFill>
                  <a:srgbClr val="222222"/>
                </a:solidFill>
                <a:effectLst/>
                <a:latin typeface="Google Sans"/>
              </a:rPr>
              <a:t>Get </a:t>
            </a:r>
            <a:r xmlns:a="http://schemas.openxmlformats.org/drawingml/2006/main">
              <a:rPr lang="vi" b="0" i="0">
                <a:solidFill>
                  <a:srgbClr val="222222"/>
                </a:solidFill>
                <a:effectLst/>
                <a:latin typeface="Google Sans"/>
              </a:rPr>
              <a:t>: được , được, được</a:t>
            </a:r>
            <a:endParaRPr xmlns:a="http://schemas.openxmlformats.org/drawingml/2006/main" lang="en-US" b="0" i="0">
              <a:solidFill>
                <a:srgbClr val="5F6368"/>
              </a:solidFill>
              <a:effectLst/>
              <a:latin typeface="Google Sans"/>
            </a:endParaRPr>
          </a:p>
          <a:p>
            <a:r xmlns:a="http://schemas.openxmlformats.org/drawingml/2006/main">
              <a:rPr lang="vi"/>
              <a:t> </a:t>
            </a:r>
            <a:endParaRPr xmlns:a="http://schemas.openxmlformats.org/drawingml/2006/main"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3386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646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api/system.diagnostics.process?view=net-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Lập trình đồng thời trong .NET</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Miền ứng dụng .NET</a:t>
            </a:r>
            <a:endParaRPr xmlns:a="http://schemas.openxmlformats.org/drawingml/2006/main"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08981"/>
          </a:xfrm>
          <a:prstGeom prst="rect">
            <a:avLst/>
          </a:prstGeom>
          <a:noFill/>
        </p:spPr>
        <p:txBody>
          <a:bodyPr wrap="square">
            <a:spAutoFit/>
          </a:bodyPr>
          <a:lstStyle/>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nền tảng .NET, không có sự tương ứng trực tiếp một-một giữa các miền ứng dụng và luồng mà một AppDomain nhất định có thể có nhiều luồng thực thi bên trong nó vào bất kỳ thời điểm nào</a:t>
            </a:r>
          </a:p>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Để có được quyền truy cập vào AppDomain đang lưu trữ luồng hiện tại theo chương trình, hãy sử dụng </a:t>
            </a:r>
            <a:r xmlns:a="http://schemas.openxmlformats.org/drawingml/2006/main">
              <a:rPr lang="vi" sz="2600">
                <a:solidFill>
                  <a:srgbClr val="111111"/>
                </a:solidFill>
                <a:latin typeface="+mj-lt"/>
              </a:rPr>
              <a:t>phương thức </a:t>
            </a:r>
            <a:r xmlns:a="http://schemas.openxmlformats.org/drawingml/2006/main">
              <a:rPr lang="vi" sz="2600" i="1">
                <a:solidFill>
                  <a:srgbClr val="111111"/>
                </a:solidFill>
                <a:latin typeface="+mj-lt"/>
              </a:rPr>
              <a:t>Thread.GetDomain() tĩnh</a:t>
            </a:r>
          </a:p>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luồng đơn cũng có thể được chuyển vào một ngữ cảnh thực thi cụ thể tại bất kỳ thời điểm nào và nó có thể được định vị lại trong một ngữ cảnh thực thi mới theo ý thích của CoreCLR</a:t>
            </a:r>
          </a:p>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CoreCLR là thực thể chịu trách nhiệm di chuyển các luồng vào (và ra khỏi) bối cảnh thực thi</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xmlns:a="http://schemas.openxmlformats.org/drawingml/2006/main">
              <a:rPr lang="vi" sz="3000" b="1"/>
              <a:t> </a:t>
            </a:r>
            <a:r xmlns:a="http://schemas.openxmlformats.org/drawingml/2006/main">
              <a:rPr lang="vi" sz="3000" b="1">
                <a:latin typeface="+mj-lt"/>
                <a:ea typeface="+mj-ea"/>
                <a:cs typeface="+mj-cs"/>
              </a:rPr>
              <a:t>Liệt kê </a:t>
            </a:r>
            <a:r xmlns:a="http://schemas.openxmlformats.org/drawingml/2006/main">
              <a:rPr lang="vi" sz="3000" b="1"/>
              <a:t>các tập hợp trong AppDomain Demo</a:t>
            </a:r>
            <a:endParaRPr xmlns:a="http://schemas.openxmlformats.org/drawingml/2006/main"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Tương tác với các quy trình bằng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52550" y="1465421"/>
            <a:ext cx="12022282" cy="129266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Không gian tên System.Diagnostics xác định một số loại cho phép chúng ta tương tác theo chương trình với các quy trình và các loại liên quan đến chẩn đoán khác nhau, chẳng hạn như nhật ký sự kiện hệ thống và bộ đếm hiệu suất</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278035983"/>
              </p:ext>
            </p:extLst>
          </p:nvPr>
        </p:nvGraphicFramePr>
        <p:xfrm>
          <a:off x="275516" y="2758084"/>
          <a:ext cx="11657983" cy="3629651"/>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730807">
                <a:tc>
                  <a:txBody>
                    <a:bodyPr/>
                    <a:lstStyle/>
                    <a:p>
                      <a:pPr xmlns:a="http://schemas.openxmlformats.org/drawingml/2006/main" marL="0" algn="l" defTabSz="914400" rtl="0" eaLnBrk="1" fontAlgn="t" latinLnBrk="0" hangingPunct="1"/>
                      <a:r xmlns:a="http://schemas.openxmlformats.org/drawingml/2006/main">
                        <a:rPr lang="vi" sz="2000" b="1" u="none" strike="noStrike" kern="1200">
                          <a:solidFill>
                            <a:srgbClr val="0070C0"/>
                          </a:solidFill>
                          <a:effectLst/>
                          <a:latin typeface="+mn-lt"/>
                          <a:ea typeface="+mn-ea"/>
                          <a:cs typeface="+mn-cs"/>
                        </a:rPr>
                        <a:t>Các loại tập trung vào quy trình của</a:t>
                      </a:r>
                    </a:p>
                    <a:p>
                      <a:pPr xmlns:a="http://schemas.openxmlformats.org/drawingml/2006/main" marL="0" algn="l" defTabSz="914400" rtl="0" eaLnBrk="1" fontAlgn="t" latinLnBrk="0" hangingPunct="1"/>
                      <a:r xmlns:a="http://schemas.openxmlformats.org/drawingml/2006/main">
                        <a:rPr lang="vi" sz="2000" b="1" u="none" strike="noStrike" kern="1200">
                          <a:solidFill>
                            <a:srgbClr val="0070C0"/>
                          </a:solidFill>
                          <a:effectLst/>
                          <a:latin typeface="+mn-lt"/>
                          <a:ea typeface="+mn-ea"/>
                          <a:cs typeface="+mn-cs"/>
                        </a:rPr>
                        <a:t>Không gian tên System.Diagnostics</a:t>
                      </a:r>
                    </a:p>
                  </a:txBody>
                  <a:tcPr marL="42246" marR="42246" marT="21123" marB="21123" anchor="ctr">
                    <a:solidFill>
                      <a:schemeClr val="accent1">
                        <a:lumMod val="20000"/>
                        <a:lumOff val="80000"/>
                      </a:schemeClr>
                    </a:solidFill>
                  </a:tcPr>
                </a:tc>
                <a:tc>
                  <a:txBody>
                    <a:bodyPr/>
                    <a:lstStyle/>
                    <a:p>
                      <a:pPr xmlns:a="http://schemas.openxmlformats.org/drawingml/2006/main" marL="0" algn="ctr" defTabSz="914400" rtl="0" eaLnBrk="1" fontAlgn="t" latinLnBrk="0" hangingPunct="1"/>
                      <a:r xmlns:a="http://schemas.openxmlformats.org/drawingml/2006/main">
                        <a:rPr lang="vi" sz="2000" b="1" u="none" strike="noStrike" kern="1200">
                          <a:solidFill>
                            <a:srgbClr val="0070C0"/>
                          </a:solidFill>
                          <a:effectLst/>
                          <a:latin typeface="+mn-lt"/>
                          <a:ea typeface="+mn-ea"/>
                          <a:cs typeface="+mn-cs"/>
                        </a:rPr>
                        <a:t>Sự miêu tả</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20654">
                <a:tc>
                  <a:txBody>
                    <a:bodyPr/>
                    <a:lstStyle/>
                    <a:p>
                      <a:pPr xmlns:a="http://schemas.openxmlformats.org/drawingml/2006/main" algn="l" fontAlgn="t"/>
                      <a:r xmlns:a="http://schemas.openxmlformats.org/drawingml/2006/main">
                        <a:rPr lang="vi" sz="1800" u="none" strike="noStrike">
                          <a:effectLst/>
                        </a:rPr>
                        <a:t>Quá trình</a:t>
                      </a:r>
                      <a:endParaRPr xmlns:a="http://schemas.openxmlformats.org/drawingml/2006/main" lang="en-US" sz="1800">
                        <a:effectLst/>
                      </a:endParaRPr>
                    </a:p>
                  </a:txBody>
                  <a:tcPr marL="42246" marR="42246" marT="21123" marB="21123" anchor="ctr"/>
                </a:tc>
                <a:tc>
                  <a:txBody>
                    <a:bodyPr/>
                    <a:lstStyle/>
                    <a:p>
                      <a:pPr xmlns:a="http://schemas.openxmlformats.org/drawingml/2006/main" algn="l" fontAlgn="t"/>
                      <a:r xmlns:a="http://schemas.openxmlformats.org/drawingml/2006/main">
                        <a:rPr lang="vi" sz="1800">
                          <a:effectLst/>
                        </a:rPr>
                        <a:t>Cung cấp quyền truy cập vào các quy trình cục bộ và từ xa, đồng thời cho phép bạn bắt đầu và dừng các quy trình hệ thống cục bộ</a:t>
                      </a:r>
                    </a:p>
                  </a:txBody>
                  <a:tcPr marL="42246" marR="42246" marT="21123" marB="21123" anchor="ctr"/>
                </a:tc>
                <a:extLst>
                  <a:ext uri="{0D108BD9-81ED-4DB2-BD59-A6C34878D82A}">
                    <a16:rowId xmlns:a16="http://schemas.microsoft.com/office/drawing/2014/main" val="4258109509"/>
                  </a:ext>
                </a:extLst>
              </a:tr>
              <a:tr h="449390">
                <a:tc>
                  <a:txBody>
                    <a:bodyPr/>
                    <a:lstStyle/>
                    <a:p>
                      <a:pPr xmlns:a="http://schemas.openxmlformats.org/drawingml/2006/main" algn="l" fontAlgn="t"/>
                      <a:r xmlns:a="http://schemas.openxmlformats.org/drawingml/2006/main">
                        <a:rPr lang="vi" sz="1800" u="none" strike="noStrike">
                          <a:effectLst/>
                        </a:rPr>
                        <a:t>Mô-đun xử lý</a:t>
                      </a:r>
                      <a:endParaRPr xmlns:a="http://schemas.openxmlformats.org/drawingml/2006/main" lang="en-US" sz="1800">
                        <a:effectLst/>
                      </a:endParaRPr>
                    </a:p>
                  </a:txBody>
                  <a:tcPr marL="42246" marR="42246" marT="21123" marB="21123" anchor="ctr"/>
                </a:tc>
                <a:tc>
                  <a:txBody>
                    <a:bodyPr/>
                    <a:lstStyle/>
                    <a:p>
                      <a:pPr xmlns:a="http://schemas.openxmlformats.org/drawingml/2006/main" algn="l" fontAlgn="t"/>
                      <a:r xmlns:a="http://schemas.openxmlformats.org/drawingml/2006/main">
                        <a:rPr lang="vi" sz="1800">
                          <a:effectLst/>
                        </a:rPr>
                        <a:t>Đại diện cho tệp a.dll hoặc .exe được tải vào một quy trình cụ thể</a:t>
                      </a:r>
                    </a:p>
                  </a:txBody>
                  <a:tcPr marL="42246" marR="42246" marT="21123" marB="21123" anchor="ctr"/>
                </a:tc>
                <a:extLst>
                  <a:ext uri="{0D108BD9-81ED-4DB2-BD59-A6C34878D82A}">
                    <a16:rowId xmlns:a16="http://schemas.microsoft.com/office/drawing/2014/main" val="627716855"/>
                  </a:ext>
                </a:extLst>
              </a:tr>
              <a:tr h="449390">
                <a:tc>
                  <a:txBody>
                    <a:bodyPr/>
                    <a:lstStyle/>
                    <a:p>
                      <a:pPr xmlns:a="http://schemas.openxmlformats.org/drawingml/2006/main" algn="l" fontAlgn="t"/>
                      <a:r xmlns:a="http://schemas.openxmlformats.org/drawingml/2006/main">
                        <a:rPr lang="vi" sz="1800" u="none" strike="noStrike">
                          <a:effectLst/>
                        </a:rPr>
                        <a:t>Bộ sưu tập mô-đun quy trình</a:t>
                      </a:r>
                      <a:endParaRPr xmlns:a="http://schemas.openxmlformats.org/drawingml/2006/main" lang="en-US" sz="1800">
                        <a:effectLst/>
                      </a:endParaRPr>
                    </a:p>
                  </a:txBody>
                  <a:tcPr marL="42246" marR="42246" marT="21123" marB="21123" anchor="ctr"/>
                </a:tc>
                <a:tc>
                  <a:txBody>
                    <a:bodyPr/>
                    <a:lstStyle/>
                    <a:p>
                      <a:pPr xmlns:a="http://schemas.openxmlformats.org/drawingml/2006/main" algn="l" fontAlgn="t"/>
                      <a:r xmlns:a="http://schemas.openxmlformats.org/drawingml/2006/main">
                        <a:rPr lang="vi" sz="1800">
                          <a:effectLst/>
                        </a:rPr>
                        <a:t>Cung cấp một tập hợp </a:t>
                      </a:r>
                      <a:r xmlns:a="http://schemas.openxmlformats.org/drawingml/2006/main">
                        <a:rPr lang="vi" sz="1800">
                          <a:effectLst/>
                        </a:rPr>
                        <a:t>các đối tượng </a:t>
                      </a:r>
                      <a:r xmlns:a="http://schemas.openxmlformats.org/drawingml/2006/main">
                        <a:rPr lang="vi" sz="1800" u="none" strike="noStrike">
                          <a:effectLst/>
                        </a:rPr>
                        <a:t>ProcessModule được định kiểu mạnh mẽ</a:t>
                      </a:r>
                    </a:p>
                  </a:txBody>
                  <a:tcPr marL="42246" marR="42246" marT="21123" marB="21123" anchor="ctr"/>
                </a:tc>
                <a:extLst>
                  <a:ext uri="{0D108BD9-81ED-4DB2-BD59-A6C34878D82A}">
                    <a16:rowId xmlns:a16="http://schemas.microsoft.com/office/drawing/2014/main" val="1529366874"/>
                  </a:ext>
                </a:extLst>
              </a:tr>
              <a:tr h="449390">
                <a:tc>
                  <a:txBody>
                    <a:bodyPr/>
                    <a:lstStyle/>
                    <a:p>
                      <a:pPr xmlns:a="http://schemas.openxmlformats.org/drawingml/2006/main" algn="l" fontAlgn="t"/>
                      <a:r xmlns:a="http://schemas.openxmlformats.org/drawingml/2006/main">
                        <a:rPr lang="vi" sz="1800" u="none" strike="noStrike">
                          <a:effectLst/>
                        </a:rPr>
                        <a:t>Thông tin quy trình bắt đầu</a:t>
                      </a:r>
                      <a:endParaRPr xmlns:a="http://schemas.openxmlformats.org/drawingml/2006/main" lang="en-US" sz="1800">
                        <a:effectLst/>
                      </a:endParaRPr>
                    </a:p>
                  </a:txBody>
                  <a:tcPr marL="42246" marR="42246" marT="21123" marB="21123" anchor="ctr"/>
                </a:tc>
                <a:tc>
                  <a:txBody>
                    <a:bodyPr/>
                    <a:lstStyle/>
                    <a:p>
                      <a:pPr xmlns:a="http://schemas.openxmlformats.org/drawingml/2006/main" algn="l" fontAlgn="t"/>
                      <a:r xmlns:a="http://schemas.openxmlformats.org/drawingml/2006/main">
                        <a:rPr lang="vi" sz="1800">
                          <a:effectLst/>
                        </a:rPr>
                        <a:t>Chỉ định một tập hợp các giá trị được sử dụng khi bạn bắt đầu một quy trình</a:t>
                      </a:r>
                    </a:p>
                  </a:txBody>
                  <a:tcPr marL="42246" marR="42246" marT="21123" marB="21123" anchor="ctr"/>
                </a:tc>
                <a:extLst>
                  <a:ext uri="{0D108BD9-81ED-4DB2-BD59-A6C34878D82A}">
                    <a16:rowId xmlns:a16="http://schemas.microsoft.com/office/drawing/2014/main" val="9285136"/>
                  </a:ext>
                </a:extLst>
              </a:tr>
              <a:tr h="480630">
                <a:tc>
                  <a:txBody>
                    <a:bodyPr/>
                    <a:lstStyle/>
                    <a:p>
                      <a:pPr xmlns:a="http://schemas.openxmlformats.org/drawingml/2006/main" algn="l" fontAlgn="t"/>
                      <a:r xmlns:a="http://schemas.openxmlformats.org/drawingml/2006/main">
                        <a:rPr lang="vi" sz="1800" u="none" strike="noStrike">
                          <a:effectLst/>
                        </a:rPr>
                        <a:t>Quy trình Chủ đề</a:t>
                      </a:r>
                      <a:endParaRPr xmlns:a="http://schemas.openxmlformats.org/drawingml/2006/main" lang="en-US" sz="1800">
                        <a:effectLst/>
                      </a:endParaRPr>
                    </a:p>
                  </a:txBody>
                  <a:tcPr marL="42246" marR="42246" marT="21123" marB="21123" anchor="ctr"/>
                </a:tc>
                <a:tc>
                  <a:txBody>
                    <a:bodyPr/>
                    <a:lstStyle/>
                    <a:p>
                      <a:pPr xmlns:a="http://schemas.openxmlformats.org/drawingml/2006/main" algn="l" fontAlgn="t"/>
                      <a:r xmlns:a="http://schemas.openxmlformats.org/drawingml/2006/main">
                        <a:rPr lang="vi" sz="1800">
                          <a:effectLst/>
                        </a:rPr>
                        <a:t>Đại diện cho một luồng tiến trình của hệ điều hành</a:t>
                      </a:r>
                    </a:p>
                  </a:txBody>
                  <a:tcPr marL="42246" marR="42246" marT="21123" marB="21123" anchor="ctr"/>
                </a:tc>
                <a:extLst>
                  <a:ext uri="{0D108BD9-81ED-4DB2-BD59-A6C34878D82A}">
                    <a16:rowId xmlns:a16="http://schemas.microsoft.com/office/drawing/2014/main" val="113341593"/>
                  </a:ext>
                </a:extLst>
              </a:tr>
              <a:tr h="449390">
                <a:tc>
                  <a:txBody>
                    <a:bodyPr/>
                    <a:lstStyle/>
                    <a:p>
                      <a:pPr xmlns:a="http://schemas.openxmlformats.org/drawingml/2006/main" algn="l" fontAlgn="t"/>
                      <a:r xmlns:a="http://schemas.openxmlformats.org/drawingml/2006/main">
                        <a:rPr lang="vi" sz="1800" u="none" strike="noStrike">
                          <a:effectLst/>
                        </a:rPr>
                        <a:t>Bộ sưu tập chủ đề quy trình</a:t>
                      </a:r>
                      <a:endParaRPr xmlns:a="http://schemas.openxmlformats.org/drawingml/2006/main" lang="en-US" sz="1800">
                        <a:effectLst/>
                      </a:endParaRPr>
                    </a:p>
                  </a:txBody>
                  <a:tcPr marL="42246" marR="42246" marT="21123" marB="21123" anchor="ctr"/>
                </a:tc>
                <a:tc>
                  <a:txBody>
                    <a:bodyPr/>
                    <a:lstStyle/>
                    <a:p>
                      <a:pPr xmlns:a="http://schemas.openxmlformats.org/drawingml/2006/main" algn="l" fontAlgn="t"/>
                      <a:r xmlns:a="http://schemas.openxmlformats.org/drawingml/2006/main">
                        <a:rPr lang="vi" sz="1800">
                          <a:effectLst/>
                        </a:rPr>
                        <a:t>Cung cấp một tập hợp </a:t>
                      </a:r>
                      <a:r xmlns:a="http://schemas.openxmlformats.org/drawingml/2006/main">
                        <a:rPr lang="vi" sz="1800">
                          <a:effectLst/>
                        </a:rPr>
                        <a:t>các đối tượng </a:t>
                      </a:r>
                      <a:r xmlns:a="http://schemas.openxmlformats.org/drawingml/2006/main">
                        <a:rPr lang="vi" sz="1800" u="none" strike="noStrike">
                          <a:effectLst/>
                        </a:rPr>
                        <a:t>ProcessThread được định kiểu mạnh mẽ</a:t>
                      </a:r>
                    </a:p>
                  </a:txBody>
                  <a:tcPr marL="42246" marR="42246" marT="21123" marB="21123"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Tương tác với các quy trình bằng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78895" y="1382905"/>
            <a:ext cx="12192000" cy="2169825"/>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System.Diagnostics.Process cho phép chúng ta phân tích các tiến trình đang chạy trên một máy nhất định (cục bộ hoặc từ xa) và cũng cung cấp cho các thành viên khả năng bắt đầu và kết thúc các tiến trình theo chương trình, xem (hoặc sửa đổi) mức độ ưu tiên của một tiến trình và lấy danh sách các tiến trình đang hoạt động. các luồng và/hoặc các mô-đun được tải trong một quy trình nhất định</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624160372"/>
              </p:ext>
            </p:extLst>
          </p:nvPr>
        </p:nvGraphicFramePr>
        <p:xfrm>
          <a:off x="298887" y="345002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xmlns:a="http://schemas.openxmlformats.org/drawingml/2006/main" marL="0" algn="l" defTabSz="914400" rtl="0" eaLnBrk="1" fontAlgn="t" latinLnBrk="0" hangingPunct="1"/>
                      <a:r xmlns:a="http://schemas.openxmlformats.org/drawingml/2006/main">
                        <a:rPr lang="vi" sz="2000" b="1" u="none" strike="noStrike" kern="1200">
                          <a:solidFill>
                            <a:srgbClr val="0070C0"/>
                          </a:solidFill>
                          <a:effectLst/>
                          <a:latin typeface="+mn-lt"/>
                          <a:ea typeface="+mn-ea"/>
                          <a:cs typeface="+mn-cs"/>
                        </a:rPr>
                        <a:t>Thuộc tính của loại quy trình</a:t>
                      </a:r>
                    </a:p>
                  </a:txBody>
                  <a:tcPr marL="42246" marR="42246" marT="21123" marB="21123" anchor="ctr">
                    <a:solidFill>
                      <a:schemeClr val="accent1">
                        <a:lumMod val="20000"/>
                        <a:lumOff val="80000"/>
                      </a:schemeClr>
                    </a:solidFill>
                  </a:tcPr>
                </a:tc>
                <a:tc>
                  <a:txBody>
                    <a:bodyPr/>
                    <a:lstStyle/>
                    <a:p>
                      <a:pPr xmlns:a="http://schemas.openxmlformats.org/drawingml/2006/main" marL="0" algn="ctr" defTabSz="914400" rtl="0" eaLnBrk="1" fontAlgn="t" latinLnBrk="0" hangingPunct="1"/>
                      <a:r xmlns:a="http://schemas.openxmlformats.org/drawingml/2006/main">
                        <a:rPr lang="vi" sz="2000" b="1" u="none" strike="noStrike" kern="1200">
                          <a:solidFill>
                            <a:srgbClr val="0070C0"/>
                          </a:solidFill>
                          <a:effectLst/>
                          <a:latin typeface="+mn-lt"/>
                          <a:ea typeface="+mn-ea"/>
                          <a:cs typeface="+mn-cs"/>
                        </a:rPr>
                        <a:t>Sự miêu tả</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xmlns:a="http://schemas.openxmlformats.org/drawingml/2006/main" algn="l" fontAlgn="t"/>
                      <a:r xmlns:a="http://schemas.openxmlformats.org/drawingml/2006/main">
                        <a:rPr lang="vi" u="none" strike="noStrike">
                          <a:effectLst/>
                        </a:rPr>
                        <a:t>Thời gian thoát</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Lấy thời gian mà quá trình liên quan đã thoát</a:t>
                      </a:r>
                    </a:p>
                  </a:txBody>
                  <a:tcPr anchor="ctr"/>
                </a:tc>
                <a:extLst>
                  <a:ext uri="{0D108BD9-81ED-4DB2-BD59-A6C34878D82A}">
                    <a16:rowId xmlns:a16="http://schemas.microsoft.com/office/drawing/2014/main" val="4258109509"/>
                  </a:ext>
                </a:extLst>
              </a:tr>
              <a:tr h="424500">
                <a:tc>
                  <a:txBody>
                    <a:bodyPr/>
                    <a:lstStyle/>
                    <a:p>
                      <a:pPr xmlns:a="http://schemas.openxmlformats.org/drawingml/2006/main" algn="l" fontAlgn="t"/>
                      <a:r xmlns:a="http://schemas.openxmlformats.org/drawingml/2006/main">
                        <a:rPr lang="vi" u="none" strike="noStrike">
                          <a:effectLst/>
                        </a:rPr>
                        <a:t>Xử lý</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Nhận phần xử lý riêng của quy trình liên quan</a:t>
                      </a:r>
                    </a:p>
                  </a:txBody>
                  <a:tcPr anchor="ctr"/>
                </a:tc>
                <a:extLst>
                  <a:ext uri="{0D108BD9-81ED-4DB2-BD59-A6C34878D82A}">
                    <a16:rowId xmlns:a16="http://schemas.microsoft.com/office/drawing/2014/main" val="627716855"/>
                  </a:ext>
                </a:extLst>
              </a:tr>
              <a:tr h="424500">
                <a:tc>
                  <a:txBody>
                    <a:bodyPr/>
                    <a:lstStyle/>
                    <a:p>
                      <a:pPr xmlns:a="http://schemas.openxmlformats.org/drawingml/2006/main" algn="l" fontAlgn="t"/>
                      <a:r xmlns:a="http://schemas.openxmlformats.org/drawingml/2006/main">
                        <a:rPr lang="vi" u="none" strike="noStrike">
                          <a:effectLst/>
                        </a:rPr>
                        <a:t>Nhận dạng</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Lấy mã định danh duy nhất cho quá trình liên quan</a:t>
                      </a:r>
                    </a:p>
                  </a:txBody>
                  <a:tcPr anchor="ctr"/>
                </a:tc>
                <a:extLst>
                  <a:ext uri="{0D108BD9-81ED-4DB2-BD59-A6C34878D82A}">
                    <a16:rowId xmlns:a16="http://schemas.microsoft.com/office/drawing/2014/main" val="1529366874"/>
                  </a:ext>
                </a:extLst>
              </a:tr>
              <a:tr h="424500">
                <a:tc>
                  <a:txBody>
                    <a:bodyPr/>
                    <a:lstStyle/>
                    <a:p>
                      <a:pPr xmlns:a="http://schemas.openxmlformats.org/drawingml/2006/main" algn="l" fontAlgn="t"/>
                      <a:r xmlns:a="http://schemas.openxmlformats.org/drawingml/2006/main">
                        <a:rPr lang="vi" u="none" strike="noStrike">
                          <a:effectLst/>
                        </a:rPr>
                        <a:t>Tên may moc</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Lấy tên của máy tính đang chạy tiến trình liên quan</a:t>
                      </a:r>
                    </a:p>
                  </a:txBody>
                  <a:tcPr anchor="ctr"/>
                </a:tc>
                <a:extLst>
                  <a:ext uri="{0D108BD9-81ED-4DB2-BD59-A6C34878D82A}">
                    <a16:rowId xmlns:a16="http://schemas.microsoft.com/office/drawing/2014/main" val="9285136"/>
                  </a:ext>
                </a:extLst>
              </a:tr>
              <a:tr h="297150">
                <a:tc>
                  <a:txBody>
                    <a:bodyPr/>
                    <a:lstStyle/>
                    <a:p>
                      <a:pPr xmlns:a="http://schemas.openxmlformats.org/drawingml/2006/main" algn="l" fontAlgn="t"/>
                      <a:r xmlns:a="http://schemas.openxmlformats.org/drawingml/2006/main">
                        <a:rPr lang="vi" u="none" strike="noStrike">
                          <a:effectLst/>
                        </a:rPr>
                        <a:t>Mô-đun</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Lấy các mô-đun đã được tải bởi quá trình liên quan</a:t>
                      </a:r>
                    </a:p>
                  </a:txBody>
                  <a:tcPr anchor="ctr"/>
                </a:tc>
                <a:extLst>
                  <a:ext uri="{0D108BD9-81ED-4DB2-BD59-A6C34878D82A}">
                    <a16:rowId xmlns:a16="http://schemas.microsoft.com/office/drawing/2014/main" val="113341593"/>
                  </a:ext>
                </a:extLst>
              </a:tr>
              <a:tr h="424500">
                <a:tc>
                  <a:txBody>
                    <a:bodyPr/>
                    <a:lstStyle/>
                    <a:p>
                      <a:pPr xmlns:a="http://schemas.openxmlformats.org/drawingml/2006/main" algn="l" fontAlgn="t"/>
                      <a:r xmlns:a="http://schemas.openxmlformats.org/drawingml/2006/main">
                        <a:rPr lang="vi" u="none" strike="noStrike">
                          <a:effectLst/>
                        </a:rPr>
                        <a:t>Thời gian bắt đầu</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Lấy thời gian mà quá trình liên quan đã được bắt đầu</a:t>
                      </a:r>
                    </a:p>
                  </a:txBody>
                  <a:tcPr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Tương tác với các quy trình bằng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1304562828"/>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xmlns:a="http://schemas.openxmlformats.org/drawingml/2006/main" marL="0" algn="l" defTabSz="914400" rtl="0" eaLnBrk="1" fontAlgn="t" latinLnBrk="0" hangingPunct="1"/>
                      <a:r xmlns:a="http://schemas.openxmlformats.org/drawingml/2006/main">
                        <a:rPr lang="vi" sz="2000" b="1" u="none" strike="noStrike" kern="1200">
                          <a:solidFill>
                            <a:srgbClr val="0070C0"/>
                          </a:solidFill>
                          <a:effectLst/>
                          <a:latin typeface="+mn-lt"/>
                          <a:ea typeface="+mn-ea"/>
                          <a:cs typeface="+mn-cs"/>
                        </a:rPr>
                        <a:t>Phương pháp của loại quy trình</a:t>
                      </a:r>
                    </a:p>
                  </a:txBody>
                  <a:tcPr marL="42246" marR="42246" marT="21123" marB="21123" anchor="ctr">
                    <a:solidFill>
                      <a:schemeClr val="accent1">
                        <a:lumMod val="20000"/>
                        <a:lumOff val="80000"/>
                      </a:schemeClr>
                    </a:solidFill>
                  </a:tcPr>
                </a:tc>
                <a:tc>
                  <a:txBody>
                    <a:bodyPr/>
                    <a:lstStyle/>
                    <a:p>
                      <a:pPr xmlns:a="http://schemas.openxmlformats.org/drawingml/2006/main" marL="0" algn="ctr" defTabSz="914400" rtl="0" eaLnBrk="1" fontAlgn="t" latinLnBrk="0" hangingPunct="1"/>
                      <a:r xmlns:a="http://schemas.openxmlformats.org/drawingml/2006/main">
                        <a:rPr lang="vi" sz="2000" b="1" u="none" strike="noStrike" kern="1200">
                          <a:solidFill>
                            <a:srgbClr val="0070C0"/>
                          </a:solidFill>
                          <a:effectLst/>
                          <a:latin typeface="+mn-lt"/>
                          <a:ea typeface="+mn-ea"/>
                          <a:cs typeface="+mn-cs"/>
                        </a:rPr>
                        <a:t>Sự miêu tả</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xmlns:a="http://schemas.openxmlformats.org/drawingml/2006/main" algn="l" fontAlgn="t"/>
                      <a:r xmlns:a="http://schemas.openxmlformats.org/drawingml/2006/main">
                        <a:rPr lang="vi" u="none" strike="noStrike">
                          <a:effectLst/>
                        </a:rPr>
                        <a:t>CloseMainWindow()</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Đóng một tiến trình có giao diện người dùng bằng cách gửi thông báo đóng tới cửa sổ chính của nó</a:t>
                      </a:r>
                    </a:p>
                  </a:txBody>
                  <a:tcPr anchor="ctr"/>
                </a:tc>
                <a:extLst>
                  <a:ext uri="{0D108BD9-81ED-4DB2-BD59-A6C34878D82A}">
                    <a16:rowId xmlns:a16="http://schemas.microsoft.com/office/drawing/2014/main" val="4258109509"/>
                  </a:ext>
                </a:extLst>
              </a:tr>
              <a:tr h="424500">
                <a:tc>
                  <a:txBody>
                    <a:bodyPr/>
                    <a:lstStyle/>
                    <a:p>
                      <a:pPr xmlns:a="http://schemas.openxmlformats.org/drawingml/2006/main" algn="l" fontAlgn="t"/>
                      <a:r xmlns:a="http://schemas.openxmlformats.org/drawingml/2006/main">
                        <a:rPr lang="vi" u="none" strike="noStrike">
                          <a:effectLst/>
                        </a:rPr>
                        <a:t>GetCurrentProcess()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u="none" strike="noStrike">
                          <a:effectLst/>
                        </a:rPr>
                        <a:t>Quy trình </a:t>
                      </a:r>
                      <a:r xmlns:a="http://schemas.openxmlformats.org/drawingml/2006/main">
                        <a:rPr lang="vi">
                          <a:effectLst/>
                        </a:rPr>
                        <a:t>mới </a:t>
                      </a:r>
                      <a:r xmlns:a="http://schemas.openxmlformats.org/drawingml/2006/main">
                        <a:rPr lang="vi">
                          <a:effectLst/>
                        </a:rPr>
                        <a:t>và liên kết nó với quy trình hiện đang hoạt động</a:t>
                      </a:r>
                    </a:p>
                  </a:txBody>
                  <a:tcPr anchor="ctr"/>
                </a:tc>
                <a:extLst>
                  <a:ext uri="{0D108BD9-81ED-4DB2-BD59-A6C34878D82A}">
                    <a16:rowId xmlns:a16="http://schemas.microsoft.com/office/drawing/2014/main" val="627716855"/>
                  </a:ext>
                </a:extLst>
              </a:tr>
              <a:tr h="424500">
                <a:tc>
                  <a:txBody>
                    <a:bodyPr/>
                    <a:lstStyle/>
                    <a:p>
                      <a:pPr xmlns:a="http://schemas.openxmlformats.org/drawingml/2006/main" algn="l" fontAlgn="t"/>
                      <a:r xmlns:a="http://schemas.openxmlformats.org/drawingml/2006/main">
                        <a:rPr lang="vi" u="none" strike="noStrike">
                          <a:effectLst/>
                        </a:rPr>
                        <a:t>GetProcesses()</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u="none" strike="noStrike">
                          <a:effectLst/>
                        </a:rPr>
                        <a:t>Quy trình </a:t>
                      </a:r>
                      <a:r xmlns:a="http://schemas.openxmlformats.org/drawingml/2006/main">
                        <a:rPr lang="vi">
                          <a:effectLst/>
                        </a:rPr>
                        <a:t>mới </a:t>
                      </a:r>
                      <a:r xmlns:a="http://schemas.openxmlformats.org/drawingml/2006/main">
                        <a:rPr lang="vi">
                          <a:effectLst/>
                        </a:rPr>
                        <a:t>cho từng tài nguyên quy trình trên máy tính cục bộ</a:t>
                      </a:r>
                    </a:p>
                  </a:txBody>
                  <a:tcPr anchor="ctr"/>
                </a:tc>
                <a:extLst>
                  <a:ext uri="{0D108BD9-81ED-4DB2-BD59-A6C34878D82A}">
                    <a16:rowId xmlns:a16="http://schemas.microsoft.com/office/drawing/2014/main" val="1529366874"/>
                  </a:ext>
                </a:extLst>
              </a:tr>
              <a:tr h="424500">
                <a:tc>
                  <a:txBody>
                    <a:bodyPr/>
                    <a:lstStyle/>
                    <a:p>
                      <a:pPr xmlns:a="http://schemas.openxmlformats.org/drawingml/2006/main" algn="l" fontAlgn="t"/>
                      <a:r xmlns:a="http://schemas.openxmlformats.org/drawingml/2006/main">
                        <a:rPr lang="vi" u="none" strike="noStrike">
                          <a:effectLst/>
                        </a:rPr>
                        <a:t>Giết()</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Dừng ngay lập tức quá trình liên quan</a:t>
                      </a:r>
                    </a:p>
                  </a:txBody>
                  <a:tcPr anchor="ctr"/>
                </a:tc>
                <a:extLst>
                  <a:ext uri="{0D108BD9-81ED-4DB2-BD59-A6C34878D82A}">
                    <a16:rowId xmlns:a16="http://schemas.microsoft.com/office/drawing/2014/main" val="9285136"/>
                  </a:ext>
                </a:extLst>
              </a:tr>
              <a:tr h="297150">
                <a:tc>
                  <a:txBody>
                    <a:bodyPr/>
                    <a:lstStyle/>
                    <a:p>
                      <a:pPr xmlns:a="http://schemas.openxmlformats.org/drawingml/2006/main" algn="l" fontAlgn="t"/>
                      <a:r xmlns:a="http://schemas.openxmlformats.org/drawingml/2006/main">
                        <a:rPr lang="vi" u="none" strike="noStrike">
                          <a:effectLst/>
                        </a:rPr>
                        <a:t>Bắt đầu()</a:t>
                      </a:r>
                      <a:endParaRPr xmlns:a="http://schemas.openxmlformats.org/drawingml/2006/main" lang="en-US">
                        <a:effectLst/>
                      </a:endParaRPr>
                    </a:p>
                  </a:txBody>
                  <a:tcPr anchor="ctr"/>
                </a:tc>
                <a:tc>
                  <a:txBody>
                    <a:bodyPr/>
                    <a:lstStyle/>
                    <a:p>
                      <a:pPr xmlns:a="http://schemas.openxmlformats.org/drawingml/2006/main" algn="l" fontAlgn="t"/>
                      <a:r xmlns:a="http://schemas.openxmlformats.org/drawingml/2006/main">
                        <a:rPr lang="vi">
                          <a:effectLst/>
                        </a:rPr>
                        <a:t>Bắt đầu (hoặc tái sử dụng) tài nguyên quy trình được chỉ định bởi thuộc tính </a:t>
                      </a:r>
                      <a:r xmlns:a="http://schemas.openxmlformats.org/drawingml/2006/main">
                        <a:rPr lang="vi" u="none" strike="noStrike">
                          <a:effectLst/>
                        </a:rPr>
                        <a:t>StartInfo </a:t>
                      </a:r>
                      <a:r xmlns:a="http://schemas.openxmlformats.org/drawingml/2006/main">
                        <a:rPr lang="vi">
                          <a:effectLst/>
                        </a:rPr>
                        <a:t>của thành phần </a:t>
                      </a:r>
                      <a:r xmlns:a="http://schemas.openxmlformats.org/drawingml/2006/main">
                        <a:rPr lang="vi" u="none" strike="noStrike">
                          <a:effectLst/>
                        </a:rPr>
                        <a:t>Quy trình này </a:t>
                      </a:r>
                      <a:r xmlns:a="http://schemas.openxmlformats.org/drawingml/2006/main">
                        <a:rPr lang="vi">
                          <a:effectLst/>
                        </a:rPr>
                        <a:t>và liên kết nó với thành phần đó.</a:t>
                      </a:r>
                    </a:p>
                  </a:txBody>
                  <a:tcPr anchor="ct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xmlns:a="http://schemas.openxmlformats.org/drawingml/2006/main" marL="342900" indent="-342900">
              <a:buClr>
                <a:srgbClr val="973735"/>
              </a:buClr>
              <a:buSzPct val="50000"/>
              <a:buFont typeface="Wingdings" pitchFamily="2" charset="2"/>
              <a:buChar char="u"/>
              <a:tabLst>
                <a:tab pos="241300" algn="l"/>
              </a:tabLst>
              <a:defRPr/>
            </a:pPr>
            <a:r xmlns:a="http://schemas.openxmlformats.org/drawingml/2006/main">
              <a:rPr lang="vi" sz="2300">
                <a:solidFill>
                  <a:srgbClr val="111111"/>
                </a:solidFill>
                <a:latin typeface="+mj-lt"/>
              </a:rPr>
              <a:t>Hơn</a:t>
            </a:r>
            <a:r xmlns:a="http://schemas.openxmlformats.org/drawingml/2006/main">
              <a:rPr lang="vi" sz="2300" b="1">
                <a:solidFill>
                  <a:srgbClr val="111111"/>
                </a:solidFill>
                <a:latin typeface="+mj-lt"/>
              </a:rPr>
              <a:t> </a:t>
            </a:r>
            <a:r xmlns:a="http://schemas.openxmlformats.org/drawingml/2006/main">
              <a:rPr lang="vi" sz="2300" b="1"/>
              <a:t>Lớp quy trình</a:t>
            </a:r>
          </a:p>
          <a:p>
            <a:pPr xmlns:a="http://schemas.openxmlformats.org/drawingml/2006/main">
              <a:buClr>
                <a:srgbClr val="973735"/>
              </a:buClr>
              <a:buSzPct val="50000"/>
              <a:tabLst>
                <a:tab pos="241300" algn="l"/>
              </a:tabLst>
              <a:defRPr/>
            </a:pPr>
            <a:r xmlns:a="http://schemas.openxmlformats.org/drawingml/2006/main">
              <a:rPr lang="vi" sz="2300"/>
              <a:t>    </a:t>
            </a:r>
            <a:r xmlns:a="http://schemas.openxmlformats.org/drawingml/2006/main" xmlns:r="http://schemas.openxmlformats.org/officeDocument/2006/relationships">
              <a:rPr lang="vi" sz="2300">
                <a:hlinkClick r:id="rId2"/>
              </a:rPr>
              <a:t>https://docs.microsoft.com/en-us/dotnet/api/system.diagnostics.process?view=net-5.0</a:t>
            </a:r>
            <a:endParaRPr xmlns:a="http://schemas.openxmlformats.org/drawingml/2006/main"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xmlns:a="http://schemas.openxmlformats.org/drawingml/2006/main">
              <a:rPr lang="vi" sz="3000" b="1">
                <a:latin typeface="+mj-lt"/>
                <a:ea typeface="+mj-ea"/>
                <a:cs typeface="+mj-cs"/>
              </a:rPr>
              <a:t>Bản demo các tiến trình đang chạy</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Không gian tên System.Threading</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5077287"/>
          </a:xfrm>
          <a:prstGeom prst="rect">
            <a:avLst/>
          </a:prstGeom>
          <a:noFill/>
        </p:spPr>
        <p:txBody>
          <a:bodyPr wrap="square">
            <a:spAutoFit/>
          </a:bodyPr>
          <a:lstStyle/>
          <a:p>
            <a:pPr xmlns:a="http://schemas.openxmlformats.org/drawingml/2006/main"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Không gian tên System.Threading cung cấp một số loại cho phép xây dựng trực tiếp các ứng dụng đa luồng</a:t>
            </a:r>
          </a:p>
          <a:p>
            <a:pPr xmlns:a="http://schemas.openxmlformats.org/drawingml/2006/main"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ThreadPool </a:t>
            </a:r>
            <a:r xmlns:a="http://schemas.openxmlformats.org/drawingml/2006/main">
              <a:rPr lang="vi" sz="2600">
                <a:solidFill>
                  <a:srgbClr val="111111"/>
                </a:solidFill>
                <a:latin typeface="+mj-lt"/>
              </a:rPr>
              <a:t>được CoreCLR duy trì , một lớp </a:t>
            </a:r>
            <a:r xmlns:a="http://schemas.openxmlformats.org/drawingml/2006/main">
              <a:rPr lang="vi" sz="2600" b="1">
                <a:solidFill>
                  <a:srgbClr val="111111"/>
                </a:solidFill>
                <a:latin typeface="+mj-lt"/>
              </a:rPr>
              <a:t>Hẹn giờ </a:t>
            </a:r>
            <a:r xmlns:a="http://schemas.openxmlformats.org/drawingml/2006/main">
              <a:rPr lang="vi" sz="2600">
                <a:solidFill>
                  <a:srgbClr val="111111"/>
                </a:solidFill>
                <a:latin typeface="+mj-lt"/>
              </a:rPr>
              <a:t>đơn giản (không dựa trên GUI) </a:t>
            </a:r>
            <a:r xmlns:a="http://schemas.openxmlformats.org/drawingml/2006/main">
              <a:rPr lang="vi" sz="2600">
                <a:solidFill>
                  <a:srgbClr val="111111"/>
                </a:solidFill>
                <a:latin typeface="+mj-lt"/>
              </a:rPr>
              <a:t>và nhiều loại được sử dụng để cung cấp quyền truy cập được đồng bộ hóa để chia sẻ tài nguyên</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dirty="0" smtClean="0"/>
              <a:t>Vòng đời của chủ đề</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768415"/>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2292"/>
          <a:stretch/>
        </p:blipFill>
        <p:spPr>
          <a:xfrm>
            <a:off x="838200" y="1578008"/>
            <a:ext cx="9573739" cy="4323171"/>
          </a:xfrm>
          <a:prstGeom prst="rect">
            <a:avLst/>
          </a:prstGeom>
        </p:spPr>
      </p:pic>
    </p:spTree>
    <p:extLst>
      <p:ext uri="{BB962C8B-B14F-4D97-AF65-F5344CB8AC3E}">
        <p14:creationId xmlns:p14="http://schemas.microsoft.com/office/powerpoint/2010/main" val="206409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Lớp System.Threading.Thread</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624730"/>
            <a:ext cx="12192000" cy="4234749"/>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effectLst/>
                <a:latin typeface="+mj-lt"/>
              </a:rPr>
              <a:t>Loại nguyên thủy nhất trong tất cả các loại trong không gian tên System.Threading là </a:t>
            </a:r>
            <a:r xmlns:a="http://schemas.openxmlformats.org/drawingml/2006/main">
              <a:rPr lang="vi" sz="2600" b="1">
                <a:solidFill>
                  <a:srgbClr val="171717"/>
                </a:solidFill>
                <a:effectLst/>
                <a:latin typeface="+mj-lt"/>
              </a:rPr>
              <a:t>Thread</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effectLst/>
                <a:latin typeface="+mj-lt"/>
              </a:rPr>
              <a:t>Nó đại diện cho một trình bao bọc hướng đối tượng xung quanh một đường dẫn thực thi nhất định trong một Miền ứng dụng cụ thể</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effectLst/>
                <a:latin typeface="+mj-lt"/>
              </a:rPr>
              <a:t>Nó cũng định nghĩa một số phương thức (cả cấp độ tĩnh và phiên bản) cho phép chúng ta tạo các luồng mới trong AppDomain hiện tại, cũng như tạm dừng, dừng và hủy một luồng cụ thể</a:t>
            </a:r>
            <a:endParaRPr xmlns:a="http://schemas.openxmlformats.org/drawingml/2006/main"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xmlns:a="http://schemas.openxmlformats.org/drawingml/2006/main">
              <a:rPr lang="vi" sz="4000" b="1"/>
              <a:t>Lớp System.Threading.Thread</a:t>
            </a:r>
            <a:endParaRPr xmlns:a="http://schemas.openxmlformats.org/drawingml/2006/main"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Tổng quan Lập trình đồng thời</a:t>
            </a:r>
            <a:endParaRPr xmlns:a="http://schemas.openxmlformats.org/drawingml/2006/main" lang="en-US" dirty="0"/>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Tổng quan về MultiThreading</a:t>
            </a:r>
            <a:endParaRPr xmlns:a="http://schemas.openxmlformats.org/drawingml/2006/main" lang="en-US" dirty="0"/>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về Đồng bộ hóa: khóa và Giám sát</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và trình diễn về vấn đề đồng thời: Điều kiện cuộc đua</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về ThreadPool và Hẹn giờCallback</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Demo ứng dụng MultiThreading với C#</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Đồng bộ hóa demo trong ứng dụng MultiThreading</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Demo ThreadPool và Hẹn giờGọi lại</a:t>
            </a:r>
            <a:endParaRPr xmlns:a="http://schemas.openxmlformats.org/drawingml/2006/main"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4/8/2024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xmlns:a="http://schemas.openxmlformats.org/drawingml/2006/main">
              <a:rPr lang="vi" sz="4000" b="1" dirty="0"/>
              <a:t>Mục tiêu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10" y="1569164"/>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marL="342900" indent="-342900">
              <a:lnSpc>
                <a:spcPct val="100000"/>
              </a:lnSpc>
              <a:spcBef>
                <a:spcPts val="0"/>
              </a:spcBef>
              <a:buClr>
                <a:srgbClr val="973735"/>
              </a:buClr>
              <a:buSzPct val="70000"/>
              <a:buFont typeface="Wingdings" pitchFamily="2" charset="2"/>
              <a:buChar char="u"/>
              <a:tabLst>
                <a:tab pos="241300" algn="l"/>
              </a:tabLst>
              <a:defRPr/>
            </a:pPr>
            <a:r xmlns:a="http://schemas.openxmlformats.org/drawingml/2006/main">
              <a:rPr lang="vi" sz="2600">
                <a:solidFill>
                  <a:srgbClr val="171717"/>
                </a:solidFill>
                <a:ea typeface="+mn-ea"/>
                <a:cs typeface="+mn-cs"/>
              </a:rPr>
              <a:t>Các bước để tạo một chủ đề</a:t>
            </a:r>
            <a:endParaRPr xmlns:a="http://schemas.openxmlformats.org/drawingml/2006/main" lang="en-US" sz="2600"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168170" y="2224120"/>
            <a:ext cx="11887200" cy="4113947"/>
          </a:xfrm>
          <a:prstGeom prst="rect">
            <a:avLst/>
          </a:prstGeom>
          <a:noFill/>
        </p:spPr>
        <p:txBody>
          <a:bodyPr wrap="square">
            <a:spAutoFit/>
          </a:bodyPr>
          <a:lstStyle/>
          <a:p>
            <a:pPr xmlns:a="http://schemas.openxmlformats.org/drawingml/2006/main" marL="514350" indent="-514350" algn="just">
              <a:spcBef>
                <a:spcPts val="800"/>
              </a:spcBef>
              <a:spcAft>
                <a:spcPts val="800"/>
              </a:spcAft>
              <a:buClr>
                <a:srgbClr val="FF0000"/>
              </a:buClr>
              <a:buFont typeface="+mj-lt"/>
              <a:buAutoNum type="arabicParenR"/>
            </a:pPr>
            <a:r xmlns:a="http://schemas.openxmlformats.org/drawingml/2006/main">
              <a:rPr lang="vi" sz="2600"/>
              <a:t>Tạo một phương thức làm điểm vào cho luồng mới</a:t>
            </a:r>
          </a:p>
          <a:p>
            <a:pPr xmlns:a="http://schemas.openxmlformats.org/drawingml/2006/main" marL="514350" indent="-514350" algn="just">
              <a:spcBef>
                <a:spcPts val="800"/>
              </a:spcBef>
              <a:spcAft>
                <a:spcPts val="800"/>
              </a:spcAft>
              <a:buClr>
                <a:srgbClr val="FF0000"/>
              </a:buClr>
              <a:buFont typeface="+mj-lt"/>
              <a:buAutoNum type="arabicParenR"/>
            </a:pPr>
            <a:r xmlns:a="http://schemas.openxmlformats.org/drawingml/2006/main">
              <a:rPr lang="vi" sz="2600"/>
              <a:t>Tạo một đại biểu ParameterizedThreadStart (hoặc ThreadStart) mới, chuyển địa chỉ của phương thức được xác định ở </a:t>
            </a:r>
            <a:r xmlns:a="http://schemas.openxmlformats.org/drawingml/2006/main">
              <a:rPr lang="vi" sz="2600" b="1"/>
              <a:t>Bước 1 </a:t>
            </a:r>
            <a:r xmlns:a="http://schemas.openxmlformats.org/drawingml/2006/main">
              <a:rPr lang="vi" sz="2600"/>
              <a:t>cho hàm tạo</a:t>
            </a:r>
          </a:p>
          <a:p>
            <a:pPr xmlns:a="http://schemas.openxmlformats.org/drawingml/2006/main" marL="514350" indent="-514350" algn="just">
              <a:spcBef>
                <a:spcPts val="800"/>
              </a:spcBef>
              <a:spcAft>
                <a:spcPts val="800"/>
              </a:spcAft>
              <a:buClr>
                <a:srgbClr val="FF0000"/>
              </a:buClr>
              <a:buFont typeface="+mj-lt"/>
              <a:buAutoNum type="arabicParenR"/>
            </a:pPr>
            <a:r xmlns:a="http://schemas.openxmlformats.org/drawingml/2006/main">
              <a:rPr lang="vi" sz="2600"/>
              <a:t>Tạo một đối tượng Thread, truyền đại biểu ParameterizedThreadStart/ThreadStart làm đối số hàm tạo</a:t>
            </a:r>
          </a:p>
          <a:p>
            <a:pPr xmlns:a="http://schemas.openxmlformats.org/drawingml/2006/main" marL="514350" indent="-514350" algn="just">
              <a:spcBef>
                <a:spcPts val="800"/>
              </a:spcBef>
              <a:spcAft>
                <a:spcPts val="800"/>
              </a:spcAft>
              <a:buClr>
                <a:srgbClr val="FF0000"/>
              </a:buClr>
              <a:buFont typeface="+mj-lt"/>
              <a:buAutoNum type="arabicParenR"/>
            </a:pPr>
            <a:r xmlns:a="http://schemas.openxmlformats.org/drawingml/2006/main">
              <a:rPr lang="vi" sz="2600"/>
              <a:t>Thiết lập bất kỳ đặc điểm luồng ban đầu nào (tên, mức độ ưu tiên, v.v.)</a:t>
            </a:r>
          </a:p>
          <a:p>
            <a:pPr xmlns:a="http://schemas.openxmlformats.org/drawingml/2006/main" marL="514350" indent="-514350" algn="just">
              <a:spcBef>
                <a:spcPts val="800"/>
              </a:spcBef>
              <a:spcAft>
                <a:spcPts val="800"/>
              </a:spcAft>
              <a:buClr>
                <a:srgbClr val="FF0000"/>
              </a:buClr>
              <a:buFont typeface="+mj-lt"/>
              <a:buAutoNum type="arabicParenR"/>
            </a:pPr>
            <a:r xmlns:a="http://schemas.openxmlformats.org/drawingml/2006/main">
              <a:rPr lang="vi" sz="2600"/>
              <a:t>Gọi phương thức Thread.Start(). Việc này sẽ bắt đầu luồng theo phương thức được tham chiếu bởi đại biểu được tạo ở </a:t>
            </a:r>
            <a:r xmlns:a="http://schemas.openxmlformats.org/drawingml/2006/main">
              <a:rPr lang="vi" sz="2600" b="1"/>
              <a:t>Bước 2 </a:t>
            </a:r>
            <a:r xmlns:a="http://schemas.openxmlformats.org/drawingml/2006/main">
              <a:rPr lang="vi" sz="2600"/>
              <a:t>càng sớm càng tốt</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Tạo chủ đề phụ theo cách thủ công</a:t>
            </a:r>
          </a:p>
        </p:txBody>
      </p:sp>
    </p:spTree>
    <p:extLst>
      <p:ext uri="{BB962C8B-B14F-4D97-AF65-F5344CB8AC3E}">
        <p14:creationId xmlns:p14="http://schemas.microsoft.com/office/powerpoint/2010/main" val="289488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Làm việc với đại biểu ThreadStart</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Làm việc với đại biểu ThreadStart</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xmlns:a="http://schemas.openxmlformats.org/drawingml/2006/main">
              <a:rPr lang="vi" sz="3600" b="1"/>
              <a:t>Làm việc với Đại biểu ParameterizedThreadStart</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xmlns:a="http://schemas.openxmlformats.org/drawingml/2006/main">
              <a:rPr lang="vi" sz="3600" b="1"/>
              <a:t>Làm việc với Đại biểu ParameterizedThreadStart</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xmlns:a="http://schemas.openxmlformats.org/drawingml/2006/main">
              <a:rPr lang="vi" sz="3600" b="1">
                <a:latin typeface="+mj-lt"/>
                <a:ea typeface="+mj-ea"/>
                <a:cs typeface="+mj-cs"/>
              </a:rPr>
              <a:t>Chủ đề tiền cảnh và chủ đề nền</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b="1" dirty="0">
                <a:solidFill>
                  <a:srgbClr val="171717"/>
                </a:solidFill>
                <a:latin typeface="+mj-lt"/>
              </a:rPr>
              <a:t>Các luồng tiền cảnh </a:t>
            </a:r>
            <a:r xmlns:a="http://schemas.openxmlformats.org/drawingml/2006/main">
              <a:rPr lang="vi" sz="2600" dirty="0">
                <a:solidFill>
                  <a:srgbClr val="171717"/>
                </a:solidFill>
                <a:latin typeface="+mj-lt"/>
              </a:rPr>
              <a:t>có khả năng ngăn chặn ứng dụng hiện tại chấm dứt </a:t>
            </a:r>
            <a:r xmlns:a="http://schemas.openxmlformats.org/drawingml/2006/main">
              <a:rPr lang="vi" sz="2600">
                <a:solidFill>
                  <a:srgbClr val="171717"/>
                </a:solidFill>
                <a:latin typeface="+mj-lt"/>
              </a:rPr>
              <a:t>. Core CLR </a:t>
            </a:r>
            <a:r xmlns:a="http://schemas.openxmlformats.org/drawingml/2006/main">
              <a:rPr lang="vi" sz="2600" dirty="0">
                <a:solidFill>
                  <a:srgbClr val="171717"/>
                </a:solidFill>
                <a:latin typeface="+mj-lt"/>
              </a:rPr>
              <a:t>sẽ không tắt ứng dụng (có nghĩa là dỡ tải </a:t>
            </a:r>
            <a:r xmlns:a="http://schemas.openxmlformats.org/drawingml/2006/main">
              <a:rPr lang="vi" sz="2600" dirty="0" err="1">
                <a:solidFill>
                  <a:srgbClr val="171717"/>
                </a:solidFill>
                <a:latin typeface="+mj-lt"/>
              </a:rPr>
              <a:t>AppDomain lưu trữ </a:t>
            </a:r>
            <a:r xmlns:a="http://schemas.openxmlformats.org/drawingml/2006/main">
              <a:rPr lang="vi" sz="2600" dirty="0">
                <a:solidFill>
                  <a:srgbClr val="171717"/>
                </a:solidFill>
                <a:latin typeface="+mj-lt"/>
              </a:rPr>
              <a:t>) cho đến khi tất cả các luồng tiền cảnh </a:t>
            </a:r>
            <a:r xmlns:a="http://schemas.openxmlformats.org/drawingml/2006/main">
              <a:rPr lang="vi" sz="2600">
                <a:solidFill>
                  <a:srgbClr val="171717"/>
                </a:solidFill>
                <a:latin typeface="+mj-lt"/>
              </a:rPr>
              <a:t>kết thúc</a:t>
            </a:r>
            <a:endParaRPr xmlns:a="http://schemas.openxmlformats.org/drawingml/2006/main" lang="en-US" sz="2600" dirty="0">
              <a:solidFill>
                <a:srgbClr val="171717"/>
              </a:solidFill>
              <a:latin typeface="+mj-lt"/>
            </a:endParaRPr>
          </a:p>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b="1" dirty="0">
                <a:solidFill>
                  <a:srgbClr val="171717"/>
                </a:solidFill>
                <a:latin typeface="+mj-lt"/>
              </a:rPr>
              <a:t>Các luồng nền </a:t>
            </a:r>
            <a:r xmlns:a="http://schemas.openxmlformats.org/drawingml/2006/main">
              <a:rPr lang="vi" sz="2600" dirty="0">
                <a:solidFill>
                  <a:srgbClr val="171717"/>
                </a:solidFill>
                <a:latin typeface="+mj-lt"/>
              </a:rPr>
              <a:t>(đôi khi được gọi là </a:t>
            </a:r>
            <a:r xmlns:a="http://schemas.openxmlformats.org/drawingml/2006/main">
              <a:rPr lang="vi" sz="2600" b="1" dirty="0">
                <a:solidFill>
                  <a:srgbClr val="171717"/>
                </a:solidFill>
                <a:latin typeface="+mj-lt"/>
              </a:rPr>
              <a:t>các luồng daemon ) được </a:t>
            </a:r>
            <a:r xmlns:a="http://schemas.openxmlformats.org/drawingml/2006/main">
              <a:rPr lang="vi" sz="2600">
                <a:solidFill>
                  <a:srgbClr val="171717"/>
                </a:solidFill>
                <a:latin typeface="+mj-lt"/>
              </a:rPr>
              <a:t>Core CLR </a:t>
            </a:r>
            <a:r xmlns:a="http://schemas.openxmlformats.org/drawingml/2006/main">
              <a:rPr lang="vi" sz="2600" dirty="0">
                <a:solidFill>
                  <a:srgbClr val="171717"/>
                </a:solidFill>
                <a:latin typeface="+mj-lt"/>
              </a:rPr>
              <a:t>xem </a:t>
            </a:r>
            <a:r xmlns:a="http://schemas.openxmlformats.org/drawingml/2006/main">
              <a:rPr lang="vi" sz="2600" dirty="0">
                <a:solidFill>
                  <a:srgbClr val="171717"/>
                </a:solidFill>
                <a:latin typeface="+mj-lt"/>
              </a:rPr>
              <a:t>dưới dạng các đường dẫn thực thi có thể sử dụng được và có thể bị bỏ qua tại bất kỳ thời điểm nào (ngay cả khi chúng hiện đang làm việc trên một số đơn vị </a:t>
            </a:r>
            <a:r xmlns:a="http://schemas.openxmlformats.org/drawingml/2006/main">
              <a:rPr lang="vi" sz="2600">
                <a:solidFill>
                  <a:srgbClr val="171717"/>
                </a:solidFill>
                <a:latin typeface="+mj-lt"/>
              </a:rPr>
              <a:t>công việc)</a:t>
            </a:r>
            <a:endParaRPr xmlns:a="http://schemas.openxmlformats.org/drawingml/2006/main" lang="en-US" sz="2600" dirty="0">
              <a:solidFill>
                <a:srgbClr val="171717"/>
              </a:solidFill>
              <a:latin typeface="+mj-lt"/>
            </a:endParaRPr>
          </a:p>
          <a:p>
            <a:pPr xmlns:a="http://schemas.openxmlformats.org/drawingml/2006/main" marL="514350" lvl="1" indent="-230188">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dirty="0"/>
              <a:t>Do đó, nếu tất cả các luồng tiền cảnh đã kết thúc, bất kỳ và tất cả các luồng nền sẽ tự động bị hủy khi </a:t>
            </a:r>
            <a:r xmlns:a="http://schemas.openxmlformats.org/drawingml/2006/main">
              <a:rPr lang="vi" sz="2300"/>
              <a:t>miền ứng dụng dỡ bỏ</a:t>
            </a:r>
            <a:endParaRPr xmlns:a="http://schemas.openxmlformats.org/drawingml/2006/main"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xmlns:a="http://schemas.openxmlformats.org/drawingml/2006/main">
              <a:rPr lang="vi" sz="4000" b="1">
                <a:latin typeface="+mj-lt"/>
                <a:ea typeface="+mj-ea"/>
                <a:cs typeface="+mj-cs"/>
              </a:rPr>
              <a:t>Vấn đề đồng thời: Điều kiện chạy đua</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2"/>
          <a:stretch>
            <a:fillRect/>
          </a:stretch>
        </p:blipFill>
        <p:spPr>
          <a:xfrm>
            <a:off x="2445345" y="1299018"/>
            <a:ext cx="7301309" cy="5164847"/>
          </a:xfrm>
          <a:prstGeom prst="rect">
            <a:avLst/>
          </a:prstGeom>
        </p:spPr>
      </p:pic>
    </p:spTree>
    <p:extLst>
      <p:ext uri="{BB962C8B-B14F-4D97-AF65-F5344CB8AC3E}">
        <p14:creationId xmlns:p14="http://schemas.microsoft.com/office/powerpoint/2010/main" val="252866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pic>
        <p:nvPicPr>
          <p:cNvPr id="3" name="Picture 2">
            <a:extLst>
              <a:ext uri="{FF2B5EF4-FFF2-40B4-BE49-F238E27FC236}">
                <a16:creationId xmlns:a16="http://schemas.microsoft.com/office/drawing/2014/main" id="{6B179743-611A-472F-AC5E-E7A3C1E8109D}"/>
              </a:ext>
            </a:extLst>
          </p:cNvPr>
          <p:cNvPicPr>
            <a:picLocks noChangeAspect="1"/>
          </p:cNvPicPr>
          <p:nvPr/>
        </p:nvPicPr>
        <p:blipFill>
          <a:blip r:embed="rId2"/>
          <a:stretch>
            <a:fillRect/>
          </a:stretch>
        </p:blipFill>
        <p:spPr>
          <a:xfrm>
            <a:off x="1704208" y="1338025"/>
            <a:ext cx="8530997" cy="5095205"/>
          </a:xfrm>
          <a:prstGeom prst="rect">
            <a:avLst/>
          </a:prstGeom>
        </p:spPr>
      </p:pic>
      <p:sp>
        <p:nvSpPr>
          <p:cNvPr id="7" name="TextBox 6">
            <a:extLst>
              <a:ext uri="{FF2B5EF4-FFF2-40B4-BE49-F238E27FC236}">
                <a16:creationId xmlns:a16="http://schemas.microsoft.com/office/drawing/2014/main" id="{3FACC518-F0EC-4C00-A988-EE82168F47AD}"/>
              </a:ext>
            </a:extLst>
          </p:cNvPr>
          <p:cNvSpPr txBox="1"/>
          <p:nvPr/>
        </p:nvSpPr>
        <p:spPr>
          <a:xfrm>
            <a:off x="187124" y="602707"/>
            <a:ext cx="10901423" cy="707886"/>
          </a:xfrm>
          <a:prstGeom prst="rect">
            <a:avLst/>
          </a:prstGeom>
          <a:noFill/>
        </p:spPr>
        <p:txBody>
          <a:bodyPr wrap="square">
            <a:spAutoFit/>
          </a:bodyPr>
          <a:lstStyle/>
          <a:p>
            <a:r xmlns:a="http://schemas.openxmlformats.org/drawingml/2006/main">
              <a:rPr lang="vi" sz="4000" b="1">
                <a:latin typeface="+mj-lt"/>
                <a:ea typeface="+mj-ea"/>
                <a:cs typeface="+mj-cs"/>
              </a:rPr>
              <a:t>Vấn đề đồng thời: Điều kiện chạy đua</a:t>
            </a:r>
          </a:p>
        </p:txBody>
      </p:sp>
    </p:spTree>
    <p:extLst>
      <p:ext uri="{BB962C8B-B14F-4D97-AF65-F5344CB8AC3E}">
        <p14:creationId xmlns:p14="http://schemas.microsoft.com/office/powerpoint/2010/main" val="371851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xmlns:a="http://schemas.openxmlformats.org/drawingml/2006/main">
              <a:rPr lang="vi" sz="4000" b="1">
                <a:latin typeface="+mj-lt"/>
                <a:ea typeface="+mj-ea"/>
                <a:cs typeface="+mj-cs"/>
              </a:rPr>
              <a:t>Vấn đề đồng thời: Điều kiện chạy đua</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Làm việc với các cuộc gọi lại hẹn giờ</a:t>
            </a:r>
          </a:p>
        </p:txBody>
      </p:sp>
      <p:sp>
        <p:nvSpPr>
          <p:cNvPr id="7" name="TextBox 6">
            <a:extLst>
              <a:ext uri="{FF2B5EF4-FFF2-40B4-BE49-F238E27FC236}">
                <a16:creationId xmlns:a16="http://schemas.microsoft.com/office/drawing/2014/main" id="{AF955BFA-3FC2-4784-84AD-8B0325F90CD9}"/>
              </a:ext>
            </a:extLst>
          </p:cNvPr>
          <p:cNvSpPr txBox="1"/>
          <p:nvPr/>
        </p:nvSpPr>
        <p:spPr>
          <a:xfrm>
            <a:off x="-52551" y="1352561"/>
            <a:ext cx="12160467" cy="5046510"/>
          </a:xfrm>
          <a:prstGeom prst="rect">
            <a:avLst/>
          </a:prstGeom>
          <a:noFill/>
        </p:spPr>
        <p:txBody>
          <a:bodyPr wrap="square">
            <a:spAutoFit/>
          </a:bodyPr>
          <a:lstStyle/>
          <a:p>
            <a:pPr xmlns:a="http://schemas.openxmlformats.org/drawingml/2006/main" marL="342900" indent="-342900" algn="just">
              <a:lnSpc>
                <a:spcPct val="20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Nhiều ứng dụng có nhu cầu gọi một phương thức cụ thể trong khoảng thời gian đều đặn:</a:t>
            </a:r>
          </a:p>
          <a:p>
            <a:pPr xmlns:a="http://schemas.openxmlformats.org/drawingml/2006/main"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Hiển thị thời gian hiện tại trên thanh trạng thái thông qua chức năng trợ giúp nhất định.</a:t>
            </a:r>
          </a:p>
          <a:p>
            <a:pPr xmlns:a="http://schemas.openxmlformats.org/drawingml/2006/main"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Thực hiện các tác vụ nền không quan trọng như kiểm tra thư e-mail mới</a:t>
            </a:r>
          </a:p>
          <a:p>
            <a:pPr xmlns:a="http://schemas.openxmlformats.org/drawingml/2006/main" marL="342900" indent="-342900" algn="just">
              <a:lnSpc>
                <a:spcPct val="20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Sử dụng loại </a:t>
            </a:r>
            <a:r xmlns:a="http://schemas.openxmlformats.org/drawingml/2006/main">
              <a:rPr lang="vi" sz="2600" b="1">
                <a:solidFill>
                  <a:srgbClr val="171717"/>
                </a:solidFill>
                <a:latin typeface="+mj-lt"/>
              </a:rPr>
              <a:t>System.Threading.Timer </a:t>
            </a:r>
            <a:r xmlns:a="http://schemas.openxmlformats.org/drawingml/2006/main">
              <a:rPr lang="vi" sz="2600">
                <a:solidFill>
                  <a:srgbClr val="171717"/>
                </a:solidFill>
                <a:latin typeface="+mj-lt"/>
              </a:rPr>
              <a:t>kết hợp với một đại biểu có liên quan có tên là </a:t>
            </a:r>
            <a:r xmlns:a="http://schemas.openxmlformats.org/drawingml/2006/main">
              <a:rPr lang="vi" sz="2600" b="1">
                <a:solidFill>
                  <a:srgbClr val="171717"/>
                </a:solidFill>
                <a:latin typeface="+mj-lt"/>
              </a:rPr>
              <a:t>TimeCallback</a:t>
            </a:r>
            <a:endParaRPr xmlns:a="http://schemas.openxmlformats.org/drawingml/2006/main" lang="en-US" sz="2600">
              <a:solidFill>
                <a:srgbClr val="171717"/>
              </a:solidFill>
              <a:latin typeface="+mj-lt"/>
            </a:endParaRPr>
          </a:p>
        </p:txBody>
      </p:sp>
    </p:spTree>
    <p:extLst>
      <p:ext uri="{BB962C8B-B14F-4D97-AF65-F5344CB8AC3E}">
        <p14:creationId xmlns:p14="http://schemas.microsoft.com/office/powerpoint/2010/main" val="390484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Quy trình và hệ thống đa xử lý</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36576" y="1519919"/>
            <a:ext cx="12105409" cy="4524315"/>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a:t>
            </a:r>
            <a:r xmlns:a="http://schemas.openxmlformats.org/drawingml/2006/main">
              <a:rPr lang="vi" sz="2600" b="1">
                <a:solidFill>
                  <a:srgbClr val="111111"/>
                </a:solidFill>
                <a:latin typeface="+mj-lt"/>
              </a:rPr>
              <a:t>tiến trình </a:t>
            </a:r>
            <a:r xmlns:a="http://schemas.openxmlformats.org/drawingml/2006/main">
              <a:rPr lang="vi" sz="2600">
                <a:solidFill>
                  <a:srgbClr val="111111"/>
                </a:solidFill>
                <a:latin typeface="+mj-lt"/>
              </a:rPr>
              <a:t>có một môi trường thực thi khép kín</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quy trình thường có một bộ tài nguyên thời gian chạy cơ bản, hoàn chỉnh và riêng tư; đặc biệt, mỗi tiến trình có không gian bộ nhớ riêng</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Hệ thống đa xử lý/đa tác vụ: Hệ thống cho phép nhiều tiến trình thực thi đồng thời</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a:t>
            </a:r>
            <a:r xmlns:a="http://schemas.openxmlformats.org/drawingml/2006/main">
              <a:rPr lang="vi" sz="2600" b="1">
                <a:solidFill>
                  <a:srgbClr val="111111"/>
                </a:solidFill>
                <a:latin typeface="+mj-lt"/>
              </a:rPr>
              <a:t>luồng </a:t>
            </a:r>
            <a:r xmlns:a="http://schemas.openxmlformats.org/drawingml/2006/main">
              <a:rPr lang="vi" sz="2600">
                <a:solidFill>
                  <a:srgbClr val="111111"/>
                </a:solidFill>
                <a:latin typeface="+mj-lt"/>
              </a:rPr>
              <a:t>là một đường dẫn thực thi trong một ứng dụng thực thi</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Bằng cách triển khai các luồng bổ sung, chúng tôi có thể xây dựng các ứng dụng phản hồi nhanh hơn ( </a:t>
            </a:r>
            <a:r xmlns:a="http://schemas.openxmlformats.org/drawingml/2006/main">
              <a:rPr lang="vi" sz="2600" i="1">
                <a:solidFill>
                  <a:srgbClr val="111111"/>
                </a:solidFill>
                <a:latin typeface="+mj-lt"/>
              </a:rPr>
              <a:t>nhưng không nhất thiết phải thực thi nhanh hơn </a:t>
            </a:r>
            <a:r xmlns:a="http://schemas.openxmlformats.org/drawingml/2006/main">
              <a:rPr lang="vi" sz="2600">
                <a:solidFill>
                  <a:srgbClr val="111111"/>
                </a:solidFill>
                <a:latin typeface="+mj-lt"/>
              </a:rPr>
              <a:t>)</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Làm việc với Hẹn giờCallback</a:t>
            </a:r>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Làm việc với ThreadPool</a:t>
            </a:r>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Nhóm luồng là một nhóm các luồng công việc đã được tạo và có sẵn cho các ứng dụng sử dụng chúng khi cần. Khi các chủ đề của nhóm luồng hoàn thành việc thực hiện nhiệm vụ của mình, chúng sẽ quay trở lại nhóm</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Nhóm luồng quản lý các luồng hiệu quả bằng cách giảm thiểu số lượng luồng phải được tạo, bắt đầu và dừng</a:t>
            </a:r>
          </a:p>
          <a:p>
            <a:pPr xmlns:a="http://schemas.openxmlformats.org/drawingml/2006/main" marL="342900" indent="-342900">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Bằng cách sử dụng nhóm luồng, chúng tôi có thể tập trung vào vấn đề kinh doanh của mình thay vì cơ sở hạ tầng luồng của ứng dụng</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Lớp ThreadPool có một số phương thức tĩnh bao gồm QueueUserWorkItem chịu trách nhiệm gọi một luồng công nhân của nhóm luồng khi nó có sẵn. Nếu không có luồng công việc nào có sẵn trong nhóm luồng, nó sẽ đợi cho đến khi luồng đó khả dụng</a:t>
            </a:r>
          </a:p>
        </p:txBody>
      </p:sp>
    </p:spTree>
    <p:extLst>
      <p:ext uri="{BB962C8B-B14F-4D97-AF65-F5344CB8AC3E}">
        <p14:creationId xmlns:p14="http://schemas.microsoft.com/office/powerpoint/2010/main" val="162186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Làm việc với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Làm việc với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627993" y="1439913"/>
            <a:ext cx="11111884" cy="4865095"/>
          </a:xfrm>
        </p:spPr>
        <p:txBody>
          <a:bodyPr>
            <a:normAutofit/>
          </a:bodyPr>
          <a:lstStyle/>
          <a:p>
            <a:pPr xmlns:a="http://schemas.openxmlformats.org/drawingml/2006/main" marL="342900" indent="-342900">
              <a:lnSpc>
                <a:spcPct val="120000"/>
              </a:lnSpc>
              <a:buClr>
                <a:srgbClr val="973735"/>
              </a:buClr>
              <a:buSzPct val="50000"/>
              <a:buFont typeface="Wingdings" pitchFamily="2" charset="2"/>
              <a:buChar char="u"/>
              <a:defRPr/>
            </a:pPr>
            <a:r xmlns:a="http://schemas.openxmlformats.org/drawingml/2006/main">
              <a:rPr lang="vi" sz="3000" dirty="0"/>
              <a:t>Các khái niệm được giới thiệu:</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Tổng quan Lập trình đồng thời</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Tổng quan về MultiThreading</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Đồng bộ hóa: khóa và Giám sát</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và trình diễn về vấn đề đồng thời: Điều kiện cuộc đua</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ThreadPool và Hẹn giờCallback</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Demo ứng dụng MultiThreading với C#</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Đồng bộ hóa demo trong ứng dụng MultiThreading</a:t>
            </a:r>
          </a:p>
          <a:p>
            <a:pPr xmlns:a="http://schemas.openxmlformats.org/drawingml/2006/main" marL="514350" indent="-230188">
              <a:lnSpc>
                <a:spcPct val="100000"/>
              </a:lnSpc>
              <a:spcAft>
                <a:spcPts val="300"/>
              </a:spcAft>
              <a:buClr>
                <a:srgbClr val="973735"/>
              </a:buClr>
              <a:buSzPct val="70000"/>
              <a:buFont typeface="Wingdings" panose="05000000000000000000" pitchFamily="2" charset="2"/>
              <a:buChar char="§"/>
              <a:defRPr/>
            </a:pPr>
            <a:r xmlns:a="http://schemas.openxmlformats.org/drawingml/2006/main">
              <a:rPr lang="vi" sz="2300"/>
              <a:t>Demo ThreadPool và Hẹn giờGọi lại</a:t>
            </a:r>
            <a:endParaRPr xmlns:a="http://schemas.openxmlformats.org/drawingml/2006/main"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34</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Quy trình và hệ thống đa xử lý</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Đồng thời trong hệ điều hành</a:t>
            </a:r>
            <a:endParaRPr xmlns:a="http://schemas.openxmlformats.org/drawingml/2006/main"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54864" y="1331278"/>
            <a:ext cx="12022282" cy="5127301"/>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Đồng thời là việc thực hiện nhiều chuỗi lệnh cùng một lúc. Nó xảy ra trong hệ điều hành khi có một số luồng tiến trình chạy song song</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luồng tiến trình đang chạy luôn liên lạc với nhau thông qua bộ nhớ dùng chung hoặc truyền tin nhắn. Sự đồng thời dẫn đến việc chia sẻ tài nguyên dẫn đến các vấn đề như bế tắc và thiếu tài nguyên</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Đồng thời hỗ trợ các kỹ thuật như điều phối việc thực hiện các quy trình, phân bổ bộ nhớ và lập lịch thực hiện để tối đa hóa thông lượng</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4/8/2024</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xmlns:a="http://schemas.openxmlformats.org/drawingml/2006/main" algn="ctr" fontAlgn="auto">
                <a:spcBef>
                  <a:spcPts val="0"/>
                </a:spcBef>
                <a:spcAft>
                  <a:spcPts val="0"/>
                </a:spcAft>
                <a:defRPr/>
              </a:pPr>
              <a:r xmlns:a="http://schemas.openxmlformats.org/drawingml/2006/main">
                <a:rPr lang="vi" sz="2000" b="1">
                  <a:solidFill>
                    <a:srgbClr val="FF0000"/>
                  </a:solidFill>
                  <a:latin typeface="+mj-lt"/>
                  <a:cs typeface="+mn-cs"/>
                </a:rPr>
                <a:t>Ứng dụng2</a:t>
              </a:r>
            </a:p>
            <a:p>
              <a:pPr xmlns:a="http://schemas.openxmlformats.org/drawingml/2006/main" algn="ctr" fontAlgn="auto">
                <a:spcBef>
                  <a:spcPts val="0"/>
                </a:spcBef>
                <a:spcAft>
                  <a:spcPts val="0"/>
                </a:spcAft>
                <a:defRPr/>
              </a:pPr>
              <a:r xmlns:a="http://schemas.openxmlformats.org/drawingml/2006/main">
                <a:rPr lang="vi" sz="2000" b="1">
                  <a:solidFill>
                    <a:schemeClr val="bg1"/>
                  </a:solidFill>
                  <a:latin typeface="+mj-lt"/>
                  <a:cs typeface="+mn-cs"/>
                </a:rPr>
                <a:t>Mã số</a:t>
              </a:r>
            </a:p>
            <a:p>
              <a:pPr xmlns:a="http://schemas.openxmlformats.org/drawingml/2006/main" algn="ctr" fontAlgn="auto">
                <a:spcBef>
                  <a:spcPts val="0"/>
                </a:spcBef>
                <a:spcAft>
                  <a:spcPts val="0"/>
                </a:spcAft>
                <a:defRPr/>
              </a:pPr>
              <a:r xmlns:a="http://schemas.openxmlformats.org/drawingml/2006/main">
                <a:rPr lang="vi" sz="2000" b="1">
                  <a:solidFill>
                    <a:schemeClr val="bg1"/>
                  </a:solidFill>
                  <a:latin typeface="+mj-lt"/>
                  <a:cs typeface="+mn-cs"/>
                </a:rPr>
                <a:t>Dữ liệu</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xmlns:a="http://schemas.openxmlformats.org/drawingml/2006/main" algn="ctr"/>
                <a:r xmlns:a="http://schemas.openxmlformats.org/drawingml/2006/main">
                  <a:rPr lang="vi" sz="2000">
                    <a:solidFill>
                      <a:srgbClr val="FF0000"/>
                    </a:solidFill>
                    <a:latin typeface="+mj-lt"/>
                  </a:rPr>
                  <a:t>Ký ức</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xmlns:a="http://schemas.openxmlformats.org/drawingml/2006/main" algn="ctr" fontAlgn="auto">
                  <a:spcBef>
                    <a:spcPts val="0"/>
                  </a:spcBef>
                  <a:spcAft>
                    <a:spcPts val="0"/>
                  </a:spcAft>
                  <a:defRPr/>
                </a:pPr>
                <a:r xmlns:a="http://schemas.openxmlformats.org/drawingml/2006/main">
                  <a:rPr lang="vi" sz="2000" b="1" dirty="0">
                    <a:solidFill>
                      <a:srgbClr val="FF0000"/>
                    </a:solidFill>
                    <a:latin typeface="+mj-lt"/>
                    <a:cs typeface="+mn-cs"/>
                  </a:rPr>
                  <a:t>Ứng dụng1</a:t>
                </a:r>
              </a:p>
              <a:p>
                <a:pPr xmlns:a="http://schemas.openxmlformats.org/drawingml/2006/main" algn="ctr" fontAlgn="auto">
                  <a:spcBef>
                    <a:spcPts val="0"/>
                  </a:spcBef>
                  <a:spcAft>
                    <a:spcPts val="0"/>
                  </a:spcAft>
                  <a:defRPr/>
                </a:pPr>
                <a:r xmlns:a="http://schemas.openxmlformats.org/drawingml/2006/main">
                  <a:rPr lang="vi" sz="2000" b="1" dirty="0">
                    <a:solidFill>
                      <a:schemeClr val="bg1"/>
                    </a:solidFill>
                    <a:latin typeface="+mj-lt"/>
                    <a:cs typeface="+mn-cs"/>
                  </a:rPr>
                  <a:t>Mã số</a:t>
                </a:r>
              </a:p>
              <a:p>
                <a:pPr xmlns:a="http://schemas.openxmlformats.org/drawingml/2006/main" algn="ctr" fontAlgn="auto">
                  <a:spcBef>
                    <a:spcPts val="0"/>
                  </a:spcBef>
                  <a:spcAft>
                    <a:spcPts val="0"/>
                  </a:spcAft>
                  <a:defRPr/>
                </a:pPr>
                <a:r xmlns:a="http://schemas.openxmlformats.org/drawingml/2006/main">
                  <a:rPr lang="vi" sz="2000" b="1" dirty="0">
                    <a:solidFill>
                      <a:schemeClr val="bg1"/>
                    </a:solidFill>
                    <a:latin typeface="+mj-lt"/>
                    <a:cs typeface="+mn-cs"/>
                  </a:rPr>
                  <a:t>Dữ liệu</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xmlns:a="http://schemas.openxmlformats.org/drawingml/2006/main" algn="ctr"/>
                <a:r xmlns:a="http://schemas.openxmlformats.org/drawingml/2006/main">
                  <a:rPr lang="vi" sz="2000" b="1">
                    <a:solidFill>
                      <a:srgbClr val="FF0000"/>
                    </a:solidFill>
                    <a:latin typeface="+mj-lt"/>
                  </a:rPr>
                  <a:t>Ứng dụng3</a:t>
                </a:r>
              </a:p>
              <a:p>
                <a:pPr xmlns:a="http://schemas.openxmlformats.org/drawingml/2006/main" algn="ctr"/>
                <a:r xmlns:a="http://schemas.openxmlformats.org/drawingml/2006/main">
                  <a:rPr lang="vi" sz="2000" b="1">
                    <a:solidFill>
                      <a:schemeClr val="bg1"/>
                    </a:solidFill>
                    <a:latin typeface="+mj-lt"/>
                  </a:rPr>
                  <a:t>Mã số</a:t>
                </a:r>
              </a:p>
              <a:p>
                <a:pPr xmlns:a="http://schemas.openxmlformats.org/drawingml/2006/main" algn="ctr"/>
                <a:r xmlns:a="http://schemas.openxmlformats.org/drawingml/2006/main">
                  <a:rPr lang="vi" sz="2000" b="1">
                    <a:solidFill>
                      <a:schemeClr val="bg1"/>
                    </a:solidFill>
                    <a:latin typeface="+mj-lt"/>
                  </a:rPr>
                  <a:t>Dữ liệu</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xmlns:a="http://schemas.openxmlformats.org/drawingml/2006/main">
                        <a:rPr lang="vi" sz="1800" dirty="0"/>
                        <a:t>Ứng dụng</a:t>
                      </a:r>
                    </a:p>
                  </a:txBody>
                  <a:tcPr/>
                </a:tc>
                <a:tc>
                  <a:txBody>
                    <a:bodyPr/>
                    <a:lstStyle/>
                    <a:p>
                      <a:r xmlns:a="http://schemas.openxmlformats.org/drawingml/2006/main">
                        <a:rPr lang="vi" sz="1800" dirty="0"/>
                        <a:t>Mã </a:t>
                      </a:r>
                      <a:r xmlns:a="http://schemas.openxmlformats.org/drawingml/2006/main">
                        <a:rPr lang="vi" sz="1800" dirty="0" err="1"/>
                        <a:t>Addr</a:t>
                      </a:r>
                      <a:endParaRPr xmlns:a="http://schemas.openxmlformats.org/drawingml/2006/main" lang="en-US" sz="1800" dirty="0"/>
                    </a:p>
                  </a:txBody>
                  <a:tcPr/>
                </a:tc>
                <a:tc>
                  <a:txBody>
                    <a:bodyPr/>
                    <a:lstStyle/>
                    <a:p>
                      <a:r xmlns:a="http://schemas.openxmlformats.org/drawingml/2006/main">
                        <a:rPr lang="vi" sz="1800"/>
                        <a:t>Khoảng thời gian</a:t>
                      </a:r>
                    </a:p>
                    <a:p>
                      <a:r xmlns:a="http://schemas.openxmlformats.org/drawingml/2006/main">
                        <a:rPr lang="vi" sz="1800"/>
                        <a:t>(mili giây)</a:t>
                      </a:r>
                    </a:p>
                  </a:txBody>
                  <a:tcPr/>
                </a:tc>
                <a:tc>
                  <a:txBody>
                    <a:bodyPr/>
                    <a:lstStyle/>
                    <a:p>
                      <a:r xmlns:a="http://schemas.openxmlformats.org/drawingml/2006/main">
                        <a:rPr lang="vi" sz="1800"/>
                        <a:t>CPU</a:t>
                      </a:r>
                    </a:p>
                  </a:txBody>
                  <a:tcPr/>
                </a:tc>
                <a:extLst>
                  <a:ext uri="{0D108BD9-81ED-4DB2-BD59-A6C34878D82A}">
                    <a16:rowId xmlns:a16="http://schemas.microsoft.com/office/drawing/2014/main" val="10000"/>
                  </a:ext>
                </a:extLst>
              </a:tr>
              <a:tr h="540599">
                <a:tc>
                  <a:txBody>
                    <a:bodyPr/>
                    <a:lstStyle/>
                    <a:p>
                      <a:r xmlns:a="http://schemas.openxmlformats.org/drawingml/2006/main">
                        <a:rPr lang="vi" sz="1800"/>
                        <a:t>Ứng dụng1</a:t>
                      </a:r>
                    </a:p>
                  </a:txBody>
                  <a:tcPr/>
                </a:tc>
                <a:tc>
                  <a:txBody>
                    <a:bodyPr/>
                    <a:lstStyle/>
                    <a:p>
                      <a:r xmlns:a="http://schemas.openxmlformats.org/drawingml/2006/main">
                        <a:rPr lang="vi" sz="1800"/>
                        <a:t>10320</a:t>
                      </a:r>
                    </a:p>
                  </a:txBody>
                  <a:tcPr/>
                </a:tc>
                <a:tc>
                  <a:txBody>
                    <a:bodyPr/>
                    <a:lstStyle/>
                    <a:p>
                      <a:r xmlns:a="http://schemas.openxmlformats.org/drawingml/2006/main">
                        <a:rPr lang="vi" sz="1800"/>
                        <a:t>15</a:t>
                      </a:r>
                    </a:p>
                  </a:txBody>
                  <a:tcPr/>
                </a:tc>
                <a:tc>
                  <a:txBody>
                    <a:bodyPr/>
                    <a:lstStyle/>
                    <a:p>
                      <a:r xmlns:a="http://schemas.openxmlformats.org/drawingml/2006/main">
                        <a:rPr lang="vi" sz="1800"/>
                        <a:t>1</a:t>
                      </a:r>
                    </a:p>
                  </a:txBody>
                  <a:tcPr/>
                </a:tc>
                <a:extLst>
                  <a:ext uri="{0D108BD9-81ED-4DB2-BD59-A6C34878D82A}">
                    <a16:rowId xmlns:a16="http://schemas.microsoft.com/office/drawing/2014/main" val="10001"/>
                  </a:ext>
                </a:extLst>
              </a:tr>
              <a:tr h="540599">
                <a:tc>
                  <a:txBody>
                    <a:bodyPr/>
                    <a:lstStyle/>
                    <a:p>
                      <a:r xmlns:a="http://schemas.openxmlformats.org/drawingml/2006/main">
                        <a:rPr lang="vi" sz="1800"/>
                        <a:t>Ứng dụng2</a:t>
                      </a:r>
                    </a:p>
                  </a:txBody>
                  <a:tcPr/>
                </a:tc>
                <a:tc>
                  <a:txBody>
                    <a:bodyPr/>
                    <a:lstStyle/>
                    <a:p>
                      <a:r xmlns:a="http://schemas.openxmlformats.org/drawingml/2006/main">
                        <a:rPr lang="vi" sz="1800"/>
                        <a:t>40154</a:t>
                      </a:r>
                    </a:p>
                  </a:txBody>
                  <a:tcPr/>
                </a:tc>
                <a:tc>
                  <a:txBody>
                    <a:bodyPr/>
                    <a:lstStyle/>
                    <a:p>
                      <a:r xmlns:a="http://schemas.openxmlformats.org/drawingml/2006/main">
                        <a:rPr lang="vi" sz="1800"/>
                        <a:t>17</a:t>
                      </a:r>
                    </a:p>
                  </a:txBody>
                  <a:tcPr/>
                </a:tc>
                <a:tc>
                  <a:txBody>
                    <a:bodyPr/>
                    <a:lstStyle/>
                    <a:p>
                      <a:r xmlns:a="http://schemas.openxmlformats.org/drawingml/2006/main">
                        <a:rPr lang="vi" sz="1800"/>
                        <a:t>2</a:t>
                      </a:r>
                    </a:p>
                  </a:txBody>
                  <a:tcPr/>
                </a:tc>
                <a:extLst>
                  <a:ext uri="{0D108BD9-81ED-4DB2-BD59-A6C34878D82A}">
                    <a16:rowId xmlns:a16="http://schemas.microsoft.com/office/drawing/2014/main" val="10002"/>
                  </a:ext>
                </a:extLst>
              </a:tr>
              <a:tr h="540599">
                <a:tc>
                  <a:txBody>
                    <a:bodyPr/>
                    <a:lstStyle/>
                    <a:p>
                      <a:r xmlns:a="http://schemas.openxmlformats.org/drawingml/2006/main">
                        <a:rPr lang="vi" sz="1800"/>
                        <a:t>Ứng dụng3</a:t>
                      </a:r>
                    </a:p>
                  </a:txBody>
                  <a:tcPr/>
                </a:tc>
                <a:tc>
                  <a:txBody>
                    <a:bodyPr/>
                    <a:lstStyle/>
                    <a:p>
                      <a:r xmlns:a="http://schemas.openxmlformats.org/drawingml/2006/main">
                        <a:rPr lang="vi" sz="1800"/>
                        <a:t>80166</a:t>
                      </a:r>
                    </a:p>
                  </a:txBody>
                  <a:tcPr/>
                </a:tc>
                <a:tc>
                  <a:txBody>
                    <a:bodyPr/>
                    <a:lstStyle/>
                    <a:p>
                      <a:r xmlns:a="http://schemas.openxmlformats.org/drawingml/2006/main">
                        <a:rPr lang="vi" sz="1800"/>
                        <a:t>22</a:t>
                      </a:r>
                    </a:p>
                  </a:txBody>
                  <a:tcPr/>
                </a:tc>
                <a:tc>
                  <a:txBody>
                    <a:bodyPr/>
                    <a:lstStyle/>
                    <a:p>
                      <a:r xmlns:a="http://schemas.openxmlformats.org/drawingml/2006/main">
                        <a:rPr lang="vi" sz="1800"/>
                        <a:t>1</a:t>
                      </a:r>
                    </a:p>
                  </a:txBody>
                  <a:tcPr/>
                </a:tc>
                <a:extLst>
                  <a:ext uri="{0D108BD9-81ED-4DB2-BD59-A6C34878D82A}">
                    <a16:rowId xmlns:a16="http://schemas.microsoft.com/office/drawing/2014/main" val="10003"/>
                  </a:ext>
                </a:extLst>
              </a:tr>
              <a:tr h="540599">
                <a:tc>
                  <a:txBody>
                    <a:bodyPr/>
                    <a:lstStyle/>
                    <a:p>
                      <a:r xmlns:a="http://schemas.openxmlformats.org/drawingml/2006/main">
                        <a:rPr lang="vi" sz="1800"/>
                        <a:t>…</a:t>
                      </a:r>
                    </a:p>
                  </a:txBody>
                  <a:tcPr/>
                </a:tc>
                <a:tc>
                  <a:txBody>
                    <a:bodyPr/>
                    <a:lstStyle/>
                    <a:p>
                      <a:r xmlns:a="http://schemas.openxmlformats.org/drawingml/2006/main">
                        <a:rPr lang="vi" sz="1800"/>
                        <a:t>…</a:t>
                      </a:r>
                    </a:p>
                  </a:txBody>
                  <a:tcPr/>
                </a:tc>
                <a:tc>
                  <a:txBody>
                    <a:bodyPr/>
                    <a:lstStyle/>
                    <a:p>
                      <a:r xmlns:a="http://schemas.openxmlformats.org/drawingml/2006/main">
                        <a:rPr lang="vi" sz="1800"/>
                        <a:t>…</a:t>
                      </a:r>
                    </a:p>
                  </a:txBody>
                  <a:tcPr/>
                </a:tc>
                <a:tc>
                  <a:txBody>
                    <a:bodyPr/>
                    <a:lstStyle/>
                    <a:p>
                      <a:r xmlns:a="http://schemas.openxmlformats.org/drawingml/2006/main">
                        <a:rPr lang="vi" sz="1800"/>
                        <a:t>…</a:t>
                      </a:r>
                    </a:p>
                  </a:txBody>
                  <a:tcPr/>
                </a:tc>
                <a:extLst>
                  <a:ext uri="{0D108BD9-81ED-4DB2-BD59-A6C34878D82A}">
                    <a16:rowId xmlns:a16="http://schemas.microsoft.com/office/drawing/2014/main" val="10004"/>
                  </a:ext>
                </a:extLst>
              </a:tr>
              <a:tr h="540599">
                <a:tc>
                  <a:txBody>
                    <a:bodyPr/>
                    <a:lstStyle/>
                    <a:p>
                      <a:r xmlns:a="http://schemas.openxmlformats.org/drawingml/2006/main">
                        <a:rPr lang="vi" sz="1800"/>
                        <a:t>…</a:t>
                      </a:r>
                    </a:p>
                  </a:txBody>
                  <a:tcPr/>
                </a:tc>
                <a:tc>
                  <a:txBody>
                    <a:bodyPr/>
                    <a:lstStyle/>
                    <a:p>
                      <a:r xmlns:a="http://schemas.openxmlformats.org/drawingml/2006/main">
                        <a:rPr lang="vi" sz="1800" dirty="0"/>
                        <a:t>…</a:t>
                      </a:r>
                    </a:p>
                  </a:txBody>
                  <a:tcPr/>
                </a:tc>
                <a:tc>
                  <a:txBody>
                    <a:bodyPr/>
                    <a:lstStyle/>
                    <a:p>
                      <a:r xmlns:a="http://schemas.openxmlformats.org/drawingml/2006/main">
                        <a:rPr lang="vi" sz="1800"/>
                        <a:t>…</a:t>
                      </a:r>
                    </a:p>
                  </a:txBody>
                  <a:tcPr/>
                </a:tc>
                <a:tc>
                  <a:txBody>
                    <a:bodyPr/>
                    <a:lstStyle/>
                    <a:p>
                      <a:r xmlns:a="http://schemas.openxmlformats.org/drawingml/2006/main">
                        <a:rPr lang="vi"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xmlns:a="http://schemas.openxmlformats.org/drawingml/2006/main" algn="ctr"/>
            <a:r xmlns:a="http://schemas.openxmlformats.org/drawingml/2006/main">
              <a:rPr lang="vi" sz="2400" dirty="0">
                <a:solidFill>
                  <a:srgbClr val="FF0000"/>
                </a:solidFill>
                <a:latin typeface="+mj-lt"/>
              </a:rPr>
              <a:t>cắt thời gian</a:t>
            </a:r>
          </a:p>
          <a:p>
            <a:pPr xmlns:a="http://schemas.openxmlformats.org/drawingml/2006/main" algn="ctr"/>
            <a:r xmlns:a="http://schemas.openxmlformats.org/drawingml/2006/main">
              <a:rPr lang="vi" sz="2400" dirty="0">
                <a:solidFill>
                  <a:srgbClr val="FF0000"/>
                </a:solidFill>
                <a:latin typeface="+mj-lt"/>
              </a:rPr>
              <a:t>Cơ chế</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xmlns:a="http://schemas.openxmlformats.org/drawingml/2006/main">
              <a:rPr lang="vi" sz="2100" b="1" i="1" dirty="0">
                <a:latin typeface="+mj-lt"/>
              </a:rPr>
              <a:t>Phương pháp phân bổ thời gian CPU cho từng tiến trình theo </a:t>
            </a:r>
            <a:r xmlns:a="http://schemas.openxmlformats.org/drawingml/2006/main">
              <a:rPr lang="vi" sz="2100" b="1" i="1">
                <a:latin typeface="+mj-lt"/>
              </a:rPr>
              <a:t>lịch ưu tiên</a:t>
            </a:r>
            <a:endParaRPr xmlns:a="http://schemas.openxmlformats.org/drawingml/2006/main"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Đồng thời trong hệ điều hành</a:t>
            </a:r>
            <a:endParaRPr xmlns:a="http://schemas.openxmlformats.org/drawingml/2006/main"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Ưu điểm của đồng thời</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54864" y="1458707"/>
            <a:ext cx="12077146" cy="4708981"/>
          </a:xfrm>
          <a:prstGeom prst="rect">
            <a:avLst/>
          </a:prstGeom>
          <a:noFill/>
        </p:spPr>
        <p:txBody>
          <a:bodyPr wrap="square">
            <a:spAutoFit/>
          </a:bodyPr>
          <a:lstStyle/>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Chạy nhiều ứng dụng </a:t>
            </a:r>
            <a:r xmlns:a="http://schemas.openxmlformats.org/drawingml/2006/main">
              <a:rPr lang="vi" sz="2600">
                <a:solidFill>
                  <a:srgbClr val="111111"/>
                </a:solidFill>
                <a:latin typeface="+mj-lt"/>
              </a:rPr>
              <a:t>: Nó cho phép chạy nhiều ứng dụng cùng một lúc</a:t>
            </a:r>
          </a:p>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Sử dụng tài nguyên tốt hơn </a:t>
            </a:r>
            <a:r xmlns:a="http://schemas.openxmlformats.org/drawingml/2006/main">
              <a:rPr lang="vi" sz="2600">
                <a:solidFill>
                  <a:srgbClr val="111111"/>
                </a:solidFill>
                <a:latin typeface="+mj-lt"/>
              </a:rPr>
              <a:t>: Nó cho phép các tài nguyên không được ứng dụng này sử dụng có thể được sử dụng cho các ứng dụng khác</a:t>
            </a:r>
          </a:p>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Thời gian phản hồi trung bình tốt hơn </a:t>
            </a:r>
            <a:r xmlns:a="http://schemas.openxmlformats.org/drawingml/2006/main">
              <a:rPr lang="vi" sz="2600">
                <a:solidFill>
                  <a:srgbClr val="111111"/>
                </a:solidFill>
                <a:latin typeface="+mj-lt"/>
              </a:rPr>
              <a:t>: Không có tính đồng thời, mỗi ứng dụng phải được chạy đến khi hoàn thành trước khi có thể chạy ứng dụng tiếp theo</a:t>
            </a:r>
          </a:p>
          <a:p>
            <a:pPr xmlns:a="http://schemas.openxmlformats.org/drawingml/2006/main" marL="342900" indent="-342900" algn="just">
              <a:spcBef>
                <a:spcPts val="800"/>
              </a:spcBef>
              <a:spcAft>
                <a:spcPts val="8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Hiệu suất tốt hơn </a:t>
            </a:r>
            <a:r xmlns:a="http://schemas.openxmlformats.org/drawingml/2006/main">
              <a:rPr lang="vi" sz="2600">
                <a:solidFill>
                  <a:srgbClr val="111111"/>
                </a:solidFill>
                <a:latin typeface="+mj-lt"/>
              </a:rPr>
              <a:t>: Nó cho phép hệ điều hành hoạt động tốt hơn. Khi một ứng dụng chỉ sử dụng bộ xử lý và ứng dụng khác chỉ sử dụng ổ đĩa thì thời gian chạy đồng thời cả hai ứng dụng cho đến khi hoàn thành sẽ ngắn hơn thời gian chạy liên tiếp từng ứng dụng</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Các vấn đề về </a:t>
            </a:r>
            <a:r xmlns:a="http://schemas.openxmlformats.org/drawingml/2006/main">
              <a:rPr lang="vi" b="1" smtClean="0"/>
              <a:t>tính đồng thời</a:t>
            </a:r>
            <a:endParaRPr xmlns:a="http://schemas.openxmlformats.org/drawingml/2006/main"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33638" y="1562685"/>
            <a:ext cx="12034900" cy="4708981"/>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Phi nguyên tử </a:t>
            </a:r>
            <a:r xmlns:a="http://schemas.openxmlformats.org/drawingml/2006/main">
              <a:rPr lang="vi" sz="2600">
                <a:solidFill>
                  <a:srgbClr val="111111"/>
                </a:solidFill>
                <a:latin typeface="+mj-lt"/>
              </a:rPr>
              <a:t>: Các hoạt động phi nguyên tử nhưng bị gián đoạn bởi nhiều quy trình có thể gây ra sự cố</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Điều kiện cuộc đua </a:t>
            </a:r>
            <a:r xmlns:a="http://schemas.openxmlformats.org/drawingml/2006/main">
              <a:rPr lang="vi" sz="2600">
                <a:solidFill>
                  <a:srgbClr val="111111"/>
                </a:solidFill>
                <a:latin typeface="+mj-lt"/>
              </a:rPr>
              <a:t>: Điều kiện cuộc đua xảy ra đối với kết quả phụ thuộc vào quá trình nào trong số một số quá trình đạt đến điểm đầu tiên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Chặn </a:t>
            </a:r>
            <a:r xmlns:a="http://schemas.openxmlformats.org/drawingml/2006/main">
              <a:rPr lang="vi" sz="2600">
                <a:solidFill>
                  <a:srgbClr val="111111"/>
                </a:solidFill>
                <a:latin typeface="+mj-lt"/>
              </a:rPr>
              <a:t>: Các tiến trình có thể chặn việc chờ tài nguyên. Một tiến trình có thể bị chặn trong thời gian dài chờ đợi đầu vào từ thiết bị đầu cuối. Nếu quy trình được yêu cầu cập nhật định kỳ một số dữ liệu, điều này sẽ rất không mong muốn.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Đói </a:t>
            </a:r>
            <a:r xmlns:a="http://schemas.openxmlformats.org/drawingml/2006/main">
              <a:rPr lang="vi" sz="2600">
                <a:solidFill>
                  <a:srgbClr val="111111"/>
                </a:solidFill>
                <a:latin typeface="+mj-lt"/>
              </a:rPr>
              <a:t>: Xảy ra khi một tiến trình không nhận được dịch vụ để tiến hành</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Bế tắc </a:t>
            </a:r>
            <a:r xmlns:a="http://schemas.openxmlformats.org/drawingml/2006/main">
              <a:rPr lang="vi" sz="2600">
                <a:solidFill>
                  <a:srgbClr val="111111"/>
                </a:solidFill>
                <a:latin typeface="+mj-lt"/>
              </a:rPr>
              <a:t>: Xảy ra khi hai tiến trình bị chặn và do đó cả hai tiến trình đều không thể tiếp tục thực thi</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4/8/2024</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xmlns:a="http://schemas.openxmlformats.org/drawingml/2006/main">
              <a:rPr lang="vi" b="1"/>
              <a:t>Miền ứng dụng .NET</a:t>
            </a:r>
            <a:endParaRPr xmlns:a="http://schemas.openxmlformats.org/drawingml/2006/main"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46963" y="1564902"/>
            <a:ext cx="12222866" cy="4738220"/>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các tệp thực thi .NET không được lưu trữ trực tiếp trong quy trình Windows mà các tệp thực thi được lưu trữ bởi một phân vùng logic trong một quy trình được gọi là </a:t>
            </a:r>
            <a:r xmlns:a="http://schemas.openxmlformats.org/drawingml/2006/main">
              <a:rPr lang="vi" sz="2600" b="1">
                <a:solidFill>
                  <a:srgbClr val="111111"/>
                </a:solidFill>
                <a:latin typeface="+mj-lt"/>
              </a:rPr>
              <a:t>Miền ứng dụng</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Có một số lợi ích như sau:</a:t>
            </a:r>
          </a:p>
          <a:p>
            <a:pPr xmlns:a="http://schemas.openxmlformats.org/drawingml/2006/main"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Miền ứng dụng là một khía cạnh quan trọng trong tính chất trung lập với hệ điều hành của nền tảng .NET Core, vì sự phân chia logic này loại bỏ những khác biệt trong cách hệ điều hành cơ bản thể hiện một tệp thực thi được tải</a:t>
            </a:r>
          </a:p>
          <a:p>
            <a:pPr xmlns:a="http://schemas.openxmlformats.org/drawingml/2006/main"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AppDomains rẻ hơn nhiều về sức mạnh xử lý và bộ nhớ so với</a:t>
            </a:r>
          </a:p>
          <a:p>
            <a:pPr xmlns:a="http://schemas.openxmlformats.org/drawingml/2006/main" marL="284162" algn="just">
              <a:spcBef>
                <a:spcPts val="300"/>
              </a:spcBef>
              <a:spcAft>
                <a:spcPts val="300"/>
              </a:spcAft>
              <a:buClr>
                <a:srgbClr val="973735"/>
              </a:buClr>
              <a:buSzPct val="70000"/>
              <a:tabLst>
                <a:tab pos="241300" algn="l"/>
              </a:tabLst>
              <a:defRPr/>
            </a:pPr>
            <a:r xmlns:a="http://schemas.openxmlformats.org/drawingml/2006/main">
              <a:rPr lang="vi" sz="2300"/>
              <a:t>một quá trình toàn diện. Do đó, CoreCLR có thể tải và dỡ ứng dụng</a:t>
            </a:r>
          </a:p>
          <a:p>
            <a:pPr xmlns:a="http://schemas.openxmlformats.org/drawingml/2006/main" marL="284162" algn="just">
              <a:spcBef>
                <a:spcPts val="300"/>
              </a:spcBef>
              <a:spcAft>
                <a:spcPts val="300"/>
              </a:spcAft>
              <a:buClr>
                <a:srgbClr val="973735"/>
              </a:buClr>
              <a:buSzPct val="70000"/>
              <a:tabLst>
                <a:tab pos="241300" algn="l"/>
              </a:tabLst>
              <a:defRPr/>
            </a:pPr>
            <a:r xmlns:a="http://schemas.openxmlformats.org/drawingml/2006/main">
              <a:rPr lang="vi" sz="2300"/>
              <a:t>tên miền nhanh hơn nhiều so với quy trình chính thức và có thể cải thiện đáng kể khả năng mở rộng</a:t>
            </a:r>
          </a:p>
          <a:p>
            <a:pPr xmlns:a="http://schemas.openxmlformats.org/drawingml/2006/main" marL="284162" algn="just">
              <a:spcBef>
                <a:spcPts val="300"/>
              </a:spcBef>
              <a:spcAft>
                <a:spcPts val="300"/>
              </a:spcAft>
              <a:buClr>
                <a:srgbClr val="973735"/>
              </a:buClr>
              <a:buSzPct val="70000"/>
              <a:tabLst>
                <a:tab pos="241300" algn="l"/>
              </a:tabLst>
              <a:defRPr/>
            </a:pPr>
            <a:r xmlns:a="http://schemas.openxmlformats.org/drawingml/2006/main">
              <a:rPr lang="vi" sz="2300"/>
              <a:t>các ứng dụng máy chủ</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2156</TotalTime>
  <Words>1747</Words>
  <Application>Microsoft Office PowerPoint</Application>
  <PresentationFormat>Widescreen</PresentationFormat>
  <Paragraphs>264</Paragraphs>
  <Slides>34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Google Sans</vt:lpstr>
      <vt:lpstr>굴림</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 </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Thread Lifecycle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TimerCallback</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413</cp:revision>
  <dcterms:created xsi:type="dcterms:W3CDTF">2021-01-25T08:25:31Z</dcterms:created>
  <dcterms:modified xsi:type="dcterms:W3CDTF">2024-04-08T02:54:33Z</dcterms:modified>
</cp:coreProperties>
</file>