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8" r:id="rId3"/>
    <p:sldId id="279" r:id="rId4"/>
    <p:sldId id="265" r:id="rId5"/>
    <p:sldId id="266" r:id="rId6"/>
    <p:sldId id="267" r:id="rId7"/>
    <p:sldId id="268" r:id="rId8"/>
    <p:sldId id="269" r:id="rId9"/>
    <p:sldId id="270" r:id="rId10"/>
    <p:sldId id="271" r:id="rId11"/>
    <p:sldId id="272" r:id="rId12"/>
    <p:sldId id="273" r:id="rId13"/>
    <p:sldId id="274" r:id="rId14"/>
    <p:sldId id="275" r:id="rId15"/>
    <p:sldId id="276" r:id="rId16"/>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49DFF5-E44F-48DD-8FAD-EF15CFF7F474}" type="datetimeFigureOut">
              <a:rPr lang="en-US" smtClean="0"/>
              <a:t>4/26/2024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31253-AA71-4F4F-9BF6-D6DC574A3AAF}" type="slidenum">
              <a:rPr lang="en-US" smtClean="0"/>
              <a:t>‹#›</a:t>
            </a:fld>
            <a:endParaRPr lang="en-US"/>
          </a:p>
        </p:txBody>
      </p:sp>
    </p:spTree>
    <p:extLst>
      <p:ext uri="{BB962C8B-B14F-4D97-AF65-F5344CB8AC3E}">
        <p14:creationId xmlns:p14="http://schemas.microsoft.com/office/powerpoint/2010/main" val="1676805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51079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p:spPr>
      </p:sp>
      <p:sp>
        <p:nvSpPr>
          <p:cNvPr id="26627"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68627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85452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p:spPr>
      </p:sp>
      <p:sp>
        <p:nvSpPr>
          <p:cNvPr id="18435"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solidFill>
                <a:srgbClr val="00FF00"/>
              </a:solidFill>
              <a:latin typeface="Tahoma" pitchFamily="34" charset="0"/>
              <a:cs typeface="Tahoma" pitchFamily="34" charset="0"/>
            </a:endParaRPr>
          </a:p>
        </p:txBody>
      </p:sp>
    </p:spTree>
    <p:extLst>
      <p:ext uri="{BB962C8B-B14F-4D97-AF65-F5344CB8AC3E}">
        <p14:creationId xmlns:p14="http://schemas.microsoft.com/office/powerpoint/2010/main" val="1113343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TextEdit="1"/>
          </p:cNvSpPr>
          <p:nvPr>
            <p:ph type="sldImg"/>
          </p:nvPr>
        </p:nvSpPr>
        <p:spPr bwMode="auto">
          <a:noFill/>
          <a:ln>
            <a:solidFill>
              <a:srgbClr val="000000"/>
            </a:solidFill>
            <a:miter lim="800000"/>
            <a:headEnd/>
            <a:tailEnd/>
          </a:ln>
        </p:spPr>
      </p:sp>
      <p:sp>
        <p:nvSpPr>
          <p:cNvPr id="1945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22617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noFill/>
          <a:ln>
            <a:solidFill>
              <a:srgbClr val="000000"/>
            </a:solidFill>
            <a:miter lim="800000"/>
            <a:headEnd/>
            <a:tailEnd/>
          </a:ln>
        </p:spPr>
      </p:sp>
      <p:sp>
        <p:nvSpPr>
          <p:cNvPr id="20483"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54933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bwMode="auto">
          <a:noFill/>
          <a:ln>
            <a:solidFill>
              <a:srgbClr val="000000"/>
            </a:solidFill>
            <a:miter lim="800000"/>
            <a:headEnd/>
            <a:tailEnd/>
          </a:ln>
        </p:spPr>
      </p:sp>
      <p:sp>
        <p:nvSpPr>
          <p:cNvPr id="21507"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01722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p:spPr>
      </p:sp>
      <p:sp>
        <p:nvSpPr>
          <p:cNvPr id="2253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5024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noFill/>
          <a:ln>
            <a:solidFill>
              <a:srgbClr val="000000"/>
            </a:solidFill>
            <a:miter lim="800000"/>
            <a:headEnd/>
            <a:tailEnd/>
          </a:ln>
        </p:spPr>
      </p:sp>
      <p:sp>
        <p:nvSpPr>
          <p:cNvPr id="23555"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5766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p:spPr>
      </p:sp>
      <p:sp>
        <p:nvSpPr>
          <p:cNvPr id="2457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94214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p:spPr>
      </p:sp>
      <p:sp>
        <p:nvSpPr>
          <p:cNvPr id="25603"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173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772FBCF-BDB0-44D2-A381-C6917D3AD8C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33425" y="0"/>
            <a:ext cx="1202243" cy="661234"/>
          </a:xfrm>
          <a:prstGeom prst="rect">
            <a:avLst/>
          </a:prstGeom>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1C2434-2AF2-4BF2-BD0B-95CBD5EB0128}" type="datetime1">
              <a:rPr lang="vi-VN" smtClean="0"/>
              <a:t>26/04/2024</a:t>
            </a:fld>
            <a:endParaRPr lang="en-US"/>
          </a:p>
        </p:txBody>
      </p:sp>
      <p:sp>
        <p:nvSpPr>
          <p:cNvPr id="5" name="Footer Placeholder 4"/>
          <p:cNvSpPr>
            <a:spLocks noGrp="1"/>
          </p:cNvSpPr>
          <p:nvPr>
            <p:ph type="ftr" sz="quarter" idx="11"/>
          </p:nvPr>
        </p:nvSpPr>
        <p:spPr/>
        <p:txBody>
          <a:bodyPr/>
          <a:lstStyle/>
          <a:p>
            <a:r>
              <a:rPr lang="en-US"/>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576082-5D4E-4969-8016-69F376C871AD}" type="datetime1">
              <a:rPr lang="vi-VN" smtClean="0"/>
              <a:t>26/04/2024</a:t>
            </a:fld>
            <a:endParaRPr lang="en-US"/>
          </a:p>
        </p:txBody>
      </p:sp>
      <p:sp>
        <p:nvSpPr>
          <p:cNvPr id="5" name="Footer Placeholder 4"/>
          <p:cNvSpPr>
            <a:spLocks noGrp="1"/>
          </p:cNvSpPr>
          <p:nvPr>
            <p:ph type="ftr" sz="quarter" idx="11"/>
          </p:nvPr>
        </p:nvSpPr>
        <p:spPr/>
        <p:txBody>
          <a:bodyPr/>
          <a:lstStyle/>
          <a:p>
            <a:r>
              <a:rPr lang="en-US"/>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solidFill>
            <a:schemeClr val="bg1"/>
          </a:solidFill>
        </p:spPr>
        <p:txBody>
          <a:bodyPr/>
          <a:lstStyle/>
          <a:p>
            <a:r>
              <a:rPr lang="en-US"/>
              <a:t>Click to edit Master title style</a:t>
            </a:r>
          </a:p>
        </p:txBody>
      </p:sp>
      <p:sp>
        <p:nvSpPr>
          <p:cNvPr id="3" name="Content Placeholder 2"/>
          <p:cNvSpPr>
            <a:spLocks noGrp="1"/>
          </p:cNvSpPr>
          <p:nvPr>
            <p:ph idx="1"/>
          </p:nvPr>
        </p:nvSpPr>
        <p:spPr>
          <a:xfrm>
            <a:off x="864093" y="1900322"/>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17256740-3DC7-40BE-968F-29F94186F3AD}" type="datetime1">
              <a:rPr lang="vi-VN" smtClean="0"/>
              <a:t>26/04/2024</a:t>
            </a:fld>
            <a:endParaRPr lang="en-US"/>
          </a:p>
        </p:txBody>
      </p:sp>
      <p:pic>
        <p:nvPicPr>
          <p:cNvPr id="11" name="Picture 10">
            <a:extLst>
              <a:ext uri="{FF2B5EF4-FFF2-40B4-BE49-F238E27FC236}">
                <a16:creationId xmlns:a16="http://schemas.microsoft.com/office/drawing/2014/main" id="{0772FBCF-BDB0-44D2-A381-C6917D3AD8C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4258" y="-9660"/>
            <a:ext cx="1202243" cy="661234"/>
          </a:xfrm>
          <a:prstGeom prst="rect">
            <a:avLst/>
          </a:prstGeom>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48059-8CC8-4876-B763-1BEA3FA0F124}" type="datetime1">
              <a:rPr lang="vi-VN" smtClean="0"/>
              <a:t>26/04/2024</a:t>
            </a:fld>
            <a:endParaRPr lang="en-US"/>
          </a:p>
        </p:txBody>
      </p:sp>
      <p:sp>
        <p:nvSpPr>
          <p:cNvPr id="5" name="Footer Placeholder 4"/>
          <p:cNvSpPr>
            <a:spLocks noGrp="1"/>
          </p:cNvSpPr>
          <p:nvPr>
            <p:ph type="ftr" sz="quarter" idx="11"/>
          </p:nvPr>
        </p:nvSpPr>
        <p:spPr/>
        <p:txBody>
          <a:bodyPr/>
          <a:lstStyle/>
          <a:p>
            <a:r>
              <a:rPr lang="en-US"/>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B3963C-A6AA-4DDF-B85B-BE123D65B285}" type="datetime1">
              <a:rPr lang="vi-VN" smtClean="0"/>
              <a:t>26/04/2024</a:t>
            </a:fld>
            <a:endParaRPr lang="en-US"/>
          </a:p>
        </p:txBody>
      </p:sp>
      <p:sp>
        <p:nvSpPr>
          <p:cNvPr id="6" name="Footer Placeholder 5"/>
          <p:cNvSpPr>
            <a:spLocks noGrp="1"/>
          </p:cNvSpPr>
          <p:nvPr>
            <p:ph type="ftr" sz="quarter" idx="11"/>
          </p:nvPr>
        </p:nvSpPr>
        <p:spPr/>
        <p:txBody>
          <a:bodyPr/>
          <a:lstStyle/>
          <a:p>
            <a:r>
              <a:rPr lang="en-US"/>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F11605-F8CD-44C6-A79B-BEBA9358497C}" type="datetime1">
              <a:rPr lang="vi-VN" smtClean="0"/>
              <a:t>26/04/2024</a:t>
            </a:fld>
            <a:endParaRPr lang="en-US"/>
          </a:p>
        </p:txBody>
      </p:sp>
      <p:sp>
        <p:nvSpPr>
          <p:cNvPr id="8" name="Footer Placeholder 7"/>
          <p:cNvSpPr>
            <a:spLocks noGrp="1"/>
          </p:cNvSpPr>
          <p:nvPr>
            <p:ph type="ftr" sz="quarter" idx="11"/>
          </p:nvPr>
        </p:nvSpPr>
        <p:spPr/>
        <p:txBody>
          <a:bodyPr/>
          <a:lstStyle/>
          <a:p>
            <a:r>
              <a:rPr lang="en-US"/>
              <a:t>Course Introduction</a:t>
            </a:r>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73410B-B6B3-4AF4-A9DB-DC0340309754}" type="datetime1">
              <a:rPr lang="vi-VN" smtClean="0"/>
              <a:t>26/04/2024</a:t>
            </a:fld>
            <a:endParaRPr lang="en-US"/>
          </a:p>
        </p:txBody>
      </p:sp>
      <p:sp>
        <p:nvSpPr>
          <p:cNvPr id="4" name="Footer Placeholder 3"/>
          <p:cNvSpPr>
            <a:spLocks noGrp="1"/>
          </p:cNvSpPr>
          <p:nvPr>
            <p:ph type="ftr" sz="quarter" idx="11"/>
          </p:nvPr>
        </p:nvSpPr>
        <p:spPr/>
        <p:txBody>
          <a:bodyPr/>
          <a:lstStyle/>
          <a:p>
            <a:r>
              <a:rPr lang="en-US"/>
              <a:t>Course Introduction</a:t>
            </a:r>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606E5-9CA3-4971-89BF-F965F9043882}" type="datetime1">
              <a:rPr lang="vi-VN" smtClean="0"/>
              <a:t>26/04/2024</a:t>
            </a:fld>
            <a:endParaRPr lang="en-US"/>
          </a:p>
        </p:txBody>
      </p:sp>
      <p:sp>
        <p:nvSpPr>
          <p:cNvPr id="3" name="Footer Placeholder 2"/>
          <p:cNvSpPr>
            <a:spLocks noGrp="1"/>
          </p:cNvSpPr>
          <p:nvPr>
            <p:ph type="ftr" sz="quarter" idx="11"/>
          </p:nvPr>
        </p:nvSpPr>
        <p:spPr/>
        <p:txBody>
          <a:bodyPr/>
          <a:lstStyle/>
          <a:p>
            <a:r>
              <a:rPr lang="en-US"/>
              <a:t>Course Introduction</a:t>
            </a:r>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316FA-E3CF-4C73-A815-C13A824B339A}" type="datetime1">
              <a:rPr lang="vi-VN" smtClean="0"/>
              <a:t>26/04/2024</a:t>
            </a:fld>
            <a:endParaRPr lang="en-US"/>
          </a:p>
        </p:txBody>
      </p:sp>
      <p:sp>
        <p:nvSpPr>
          <p:cNvPr id="6" name="Footer Placeholder 5"/>
          <p:cNvSpPr>
            <a:spLocks noGrp="1"/>
          </p:cNvSpPr>
          <p:nvPr>
            <p:ph type="ftr" sz="quarter" idx="11"/>
          </p:nvPr>
        </p:nvSpPr>
        <p:spPr/>
        <p:txBody>
          <a:bodyPr/>
          <a:lstStyle/>
          <a:p>
            <a:r>
              <a:rPr lang="en-US"/>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6D87B-52FF-4B7F-A538-F746ED572E26}" type="datetime1">
              <a:rPr lang="vi-VN" smtClean="0"/>
              <a:t>26/04/2024</a:t>
            </a:fld>
            <a:endParaRPr lang="en-US"/>
          </a:p>
        </p:txBody>
      </p:sp>
      <p:sp>
        <p:nvSpPr>
          <p:cNvPr id="6" name="Footer Placeholder 5"/>
          <p:cNvSpPr>
            <a:spLocks noGrp="1"/>
          </p:cNvSpPr>
          <p:nvPr>
            <p:ph type="ftr" sz="quarter" idx="11"/>
          </p:nvPr>
        </p:nvSpPr>
        <p:spPr/>
        <p:txBody>
          <a:bodyPr/>
          <a:lstStyle/>
          <a:p>
            <a:r>
              <a:rPr lang="en-US"/>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BA729-DBE2-49EE-91FE-3D8B2D9BF9AB}" type="datetime1">
              <a:rPr lang="vi-VN" smtClean="0"/>
              <a:t>26/04/2024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Course Introduction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core/introduc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dirty="0">
                <a:solidFill>
                  <a:schemeClr val="accent2"/>
                </a:solidFill>
                <a:latin typeface="Arial" panose="020B0604020202020204" pitchFamily="34" charset="0"/>
                <a:cs typeface="Arial" panose="020B0604020202020204" pitchFamily="34" charset="0"/>
              </a:rPr>
              <a:t>Lập trình ứng dụng đa nền tảng cơ bản với .NET</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726055" y="782376"/>
            <a:ext cx="10515600" cy="477257"/>
          </a:xfrm>
        </p:spPr>
        <p:txBody>
          <a:bodyPr>
            <a:normAutofit fontScale="90000"/>
          </a:bodyPr>
          <a:lstStyle/>
          <a:p>
            <a:r xmlns:a="http://schemas.openxmlformats.org/drawingml/2006/main">
              <a:rPr lang="vi" sz="4000" b="1" dirty="0"/>
              <a:t>Nội quy khóa học</a:t>
            </a:r>
          </a:p>
        </p:txBody>
      </p:sp>
      <p:sp>
        <p:nvSpPr>
          <p:cNvPr id="9219" name="Rectangle 3"/>
          <p:cNvSpPr>
            <a:spLocks noGrp="1"/>
          </p:cNvSpPr>
          <p:nvPr>
            <p:ph idx="1"/>
          </p:nvPr>
        </p:nvSpPr>
        <p:spPr>
          <a:xfrm>
            <a:off x="726055" y="1397553"/>
            <a:ext cx="11142484" cy="4945225"/>
          </a:xfrm>
        </p:spPr>
        <p:txBody>
          <a:bodyPr>
            <a:normAutofit fontScale="62500" lnSpcReduction="20000"/>
          </a:bodyPr>
          <a:lstStyle/>
          <a:p>
            <a:pPr xmlns:a="http://schemas.openxmlformats.org/drawingml/2006/main" marL="342900" indent="-342900">
              <a:lnSpc>
                <a:spcPct val="120000"/>
              </a:lnSpc>
              <a:spcBef>
                <a:spcPts val="600"/>
              </a:spcBef>
              <a:buClr>
                <a:srgbClr val="973735"/>
              </a:buClr>
              <a:buSzPct val="50000"/>
              <a:buFont typeface="Wingdings" pitchFamily="2" charset="2"/>
              <a:buChar char="u"/>
              <a:defRPr/>
            </a:pPr>
            <a:r xmlns:a="http://schemas.openxmlformats.org/drawingml/2006/main">
              <a:rPr lang="vi" sz="4000" b="1" dirty="0">
                <a:latin typeface="+mj-lt"/>
                <a:cs typeface="Times New Roman" pitchFamily="18" charset="0"/>
              </a:rPr>
              <a:t>Cách tiến hành</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dirty="0">
                <a:latin typeface="+mj-lt"/>
                <a:cs typeface="Times New Roman" pitchFamily="18" charset="0"/>
              </a:rPr>
              <a:t>Ở nhà chuẩn bị nội dung buổi học tiếp theo</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dirty="0">
                <a:latin typeface="+mj-lt"/>
                <a:cs typeface="Times New Roman" pitchFamily="18" charset="0"/>
              </a:rPr>
              <a:t>Theo dõi bài học trên lớp</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dirty="0">
                <a:latin typeface="+mj-lt"/>
                <a:cs typeface="Times New Roman" pitchFamily="18" charset="0"/>
              </a:rPr>
              <a:t>Hoàn thành đánh giá chương kịp thời và Câu hỏi ( </a:t>
            </a:r>
            <a:r xmlns:a="http://schemas.openxmlformats.org/drawingml/2006/main">
              <a:rPr lang="vi" sz="3200">
                <a:latin typeface="+mj-lt"/>
                <a:cs typeface="Times New Roman" pitchFamily="18" charset="0"/>
              </a:rPr>
              <a:t>thông qua LMS)</a:t>
            </a:r>
            <a:endParaRPr xmlns:a="http://schemas.openxmlformats.org/drawingml/2006/main" lang="en-US" sz="3200" dirty="0">
              <a:latin typeface="+mj-lt"/>
              <a:cs typeface="Times New Roman" pitchFamily="18" charset="0"/>
            </a:endParaRP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b="1" i="1" dirty="0">
                <a:solidFill>
                  <a:srgbClr val="FF0000"/>
                </a:solidFill>
                <a:latin typeface="+mj-lt"/>
                <a:cs typeface="Times New Roman" pitchFamily="18" charset="0"/>
              </a:rPr>
              <a:t>Viết báo cáo</a:t>
            </a:r>
            <a:r xmlns:a="http://schemas.openxmlformats.org/drawingml/2006/main">
              <a:rPr lang="vi" sz="3200" dirty="0">
                <a:solidFill>
                  <a:srgbClr val="FF0000"/>
                </a:solidFill>
                <a:latin typeface="+mj-lt"/>
                <a:cs typeface="Times New Roman" pitchFamily="18" charset="0"/>
              </a:rPr>
              <a:t> </a:t>
            </a:r>
            <a:r xmlns:a="http://schemas.openxmlformats.org/drawingml/2006/main">
              <a:rPr lang="vi" sz="3200" dirty="0">
                <a:latin typeface="+mj-lt"/>
                <a:cs typeface="Times New Roman" pitchFamily="18" charset="0"/>
              </a:rPr>
              <a:t>của tất cả các phòng thí nghiệm và bài tập vào sổ tay của bạn</a:t>
            </a:r>
          </a:p>
          <a:p>
            <a:pPr xmlns:a="http://schemas.openxmlformats.org/drawingml/2006/main" marL="342900" indent="-342900">
              <a:lnSpc>
                <a:spcPct val="120000"/>
              </a:lnSpc>
              <a:spcBef>
                <a:spcPts val="600"/>
              </a:spcBef>
              <a:buClr>
                <a:srgbClr val="973735"/>
              </a:buClr>
              <a:buSzPct val="50000"/>
              <a:buFont typeface="Wingdings" pitchFamily="2" charset="2"/>
              <a:buChar char="u"/>
              <a:defRPr/>
            </a:pPr>
            <a:r xmlns:a="http://schemas.openxmlformats.org/drawingml/2006/main">
              <a:rPr lang="vi" sz="4000" b="1" dirty="0">
                <a:latin typeface="+mj-lt"/>
                <a:cs typeface="Times New Roman" pitchFamily="18" charset="0"/>
              </a:rPr>
              <a:t>Giao tiếp</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dirty="0">
                <a:latin typeface="+mj-lt"/>
                <a:cs typeface="Times New Roman" pitchFamily="18" charset="0"/>
              </a:rPr>
              <a:t>Lớp học</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dirty="0">
                <a:latin typeface="+mj-lt"/>
                <a:cs typeface="Times New Roman" pitchFamily="18" charset="0"/>
              </a:rPr>
              <a:t>Trao đổi </a:t>
            </a:r>
            <a:r xmlns:a="http://schemas.openxmlformats.org/drawingml/2006/main">
              <a:rPr lang="vi" sz="3200">
                <a:latin typeface="+mj-lt"/>
                <a:cs typeface="Times New Roman" pitchFamily="18" charset="0"/>
              </a:rPr>
              <a:t>bằng FU-DN LMS</a:t>
            </a:r>
            <a:endParaRPr xmlns:a="http://schemas.openxmlformats.org/drawingml/2006/main" lang="en-US" sz="3200" dirty="0">
              <a:latin typeface="+mj-lt"/>
              <a:cs typeface="Times New Roman" pitchFamily="18" charset="0"/>
            </a:endParaRP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dirty="0">
                <a:latin typeface="+mj-lt"/>
                <a:cs typeface="Times New Roman" pitchFamily="18" charset="0"/>
              </a:rPr>
              <a:t>Thảo luận tích cực trong nhóm </a:t>
            </a:r>
            <a:r xmlns:a="http://schemas.openxmlformats.org/drawingml/2006/main">
              <a:rPr lang="vi" sz="3200">
                <a:latin typeface="+mj-lt"/>
                <a:cs typeface="Times New Roman" pitchFamily="18" charset="0"/>
              </a:rPr>
              <a:t>và lớp học của bạn EduNext</a:t>
            </a:r>
            <a:endParaRPr xmlns:a="http://schemas.openxmlformats.org/drawingml/2006/main" lang="en-US" sz="3200" dirty="0">
              <a:latin typeface="+mj-lt"/>
              <a:cs typeface="Times New Roman" pitchFamily="18" charset="0"/>
            </a:endParaRP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dirty="0">
                <a:latin typeface="+mj-lt"/>
                <a:cs typeface="Times New Roman" pitchFamily="18" charset="0"/>
              </a:rPr>
              <a:t>Tự do hỏi và trả lời</a:t>
            </a:r>
          </a:p>
          <a:p>
            <a:pPr xmlns:a="http://schemas.openxmlformats.org/drawingml/2006/main" marL="342900" indent="-342900">
              <a:lnSpc>
                <a:spcPct val="120000"/>
              </a:lnSpc>
              <a:spcBef>
                <a:spcPts val="600"/>
              </a:spcBef>
              <a:buClr>
                <a:srgbClr val="973735"/>
              </a:buClr>
              <a:buSzPct val="50000"/>
              <a:buFont typeface="Wingdings" pitchFamily="2" charset="2"/>
              <a:buChar char="u"/>
              <a:defRPr/>
            </a:pPr>
            <a:r xmlns:a="http://schemas.openxmlformats.org/drawingml/2006/main">
              <a:rPr lang="vi" sz="4000" b="1" dirty="0">
                <a:latin typeface="+mj-lt"/>
                <a:cs typeface="Times New Roman" pitchFamily="18" charset="0"/>
              </a:rPr>
              <a:t>Người khác</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dirty="0">
                <a:latin typeface="+mj-lt"/>
                <a:cs typeface="Times New Roman" pitchFamily="18" charset="0"/>
              </a:rPr>
              <a:t>Tắt điện thoại, không chơi game, không trò chuyện trong lớp</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3200" dirty="0">
                <a:latin typeface="+mj-lt"/>
                <a:cs typeface="Times New Roman" pitchFamily="18" charset="0"/>
              </a:rPr>
              <a:t>Sử dụng laptop theo hướng dẫn của giáo viên</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2" name="Date Placeholder 1"/>
          <p:cNvSpPr>
            <a:spLocks noGrp="1"/>
          </p:cNvSpPr>
          <p:nvPr>
            <p:ph type="dt" sz="half" idx="10"/>
          </p:nvPr>
        </p:nvSpPr>
        <p:spPr/>
        <p:txBody>
          <a:bodyPr/>
          <a:lstStyle/>
          <a:p>
            <a:fld id="{713CB313-35E1-4FDC-A14F-8C7B2ECA302E}" type="datetime1">
              <a:rPr lang="vi-VN" smtClean="0"/>
              <a:t>26/04/2024</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769190" y="749804"/>
            <a:ext cx="10515600" cy="611418"/>
          </a:xfrm>
        </p:spPr>
        <p:txBody>
          <a:bodyPr>
            <a:noAutofit/>
          </a:bodyPr>
          <a:lstStyle/>
          <a:p>
            <a:r xmlns:a="http://schemas.openxmlformats.org/drawingml/2006/main">
              <a:rPr lang="vi" sz="4000" b="1" dirty="0"/>
              <a:t>Chiến lược đánh giá</a:t>
            </a:r>
          </a:p>
        </p:txBody>
      </p:sp>
      <p:sp>
        <p:nvSpPr>
          <p:cNvPr id="10243" name="Rectangle 3"/>
          <p:cNvSpPr>
            <a:spLocks noGrp="1"/>
          </p:cNvSpPr>
          <p:nvPr>
            <p:ph idx="1"/>
          </p:nvPr>
        </p:nvSpPr>
        <p:spPr>
          <a:xfrm>
            <a:off x="769190" y="1315237"/>
            <a:ext cx="10755702" cy="5060062"/>
          </a:xfrm>
        </p:spPr>
        <p:txBody>
          <a:bodyPr>
            <a:noAutofit/>
          </a:bodyPr>
          <a:lstStyle/>
          <a:p>
            <a:pPr xmlns:a="http://schemas.openxmlformats.org/drawingml/2006/main" marL="342900" indent="-342900">
              <a:lnSpc>
                <a:spcPct val="100000"/>
              </a:lnSpc>
              <a:spcBef>
                <a:spcPts val="600"/>
              </a:spcBef>
              <a:buClr>
                <a:srgbClr val="973735"/>
              </a:buClr>
              <a:buSzPct val="50000"/>
              <a:buFont typeface="Wingdings" pitchFamily="2" charset="2"/>
              <a:buChar char="u"/>
              <a:defRPr/>
            </a:pPr>
            <a:r xmlns:a="http://schemas.openxmlformats.org/drawingml/2006/main">
              <a:rPr lang="vi" sz="2100" b="1" dirty="0">
                <a:latin typeface="+mj-lt"/>
                <a:cs typeface="Times New Roman" pitchFamily="18" charset="0"/>
              </a:rPr>
              <a:t>Phải tham dự trên 80% số giờ liên lạc (nếu không thì không được dự thi).</a:t>
            </a:r>
          </a:p>
          <a:p>
            <a:pPr xmlns:a="http://schemas.openxmlformats.org/drawingml/2006/main" marL="342900" indent="-342900">
              <a:lnSpc>
                <a:spcPct val="100000"/>
              </a:lnSpc>
              <a:spcBef>
                <a:spcPts val="600"/>
              </a:spcBef>
              <a:buClr>
                <a:srgbClr val="973735"/>
              </a:buClr>
              <a:buSzPct val="50000"/>
              <a:buFont typeface="Wingdings" pitchFamily="2" charset="2"/>
              <a:buChar char="u"/>
              <a:defRPr/>
            </a:pPr>
            <a:r xmlns:a="http://schemas.openxmlformats.org/drawingml/2006/main">
              <a:rPr lang="vi" sz="2100" b="1" dirty="0">
                <a:latin typeface="+mj-lt"/>
                <a:cs typeface="Times New Roman" pitchFamily="18" charset="0"/>
              </a:rPr>
              <a:t>Đánh giá</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dirty="0">
                <a:latin typeface="+mj-lt"/>
                <a:cs typeface="Times New Roman" pitchFamily="18" charset="0"/>
              </a:rPr>
              <a:t>02 bài kiểm tra tiến độ (PT, 10%)</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a:latin typeface="+mj-lt"/>
                <a:cs typeface="Times New Roman" pitchFamily="18" charset="0"/>
              </a:rPr>
              <a:t>02 </a:t>
            </a:r>
            <a:r xmlns:a="http://schemas.openxmlformats.org/drawingml/2006/main">
              <a:rPr lang="vi" sz="1800" dirty="0">
                <a:latin typeface="+mj-lt"/>
                <a:cs typeface="Times New Roman" pitchFamily="18" charset="0"/>
              </a:rPr>
              <a:t>bài tập (AS, 10%)</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dirty="0">
                <a:latin typeface="+mj-lt"/>
                <a:cs typeface="Times New Roman" pitchFamily="18" charset="0"/>
              </a:rPr>
              <a:t>01 bài thi thực hành (PE, 25%)</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a:latin typeface="+mj-lt"/>
                <a:cs typeface="Times New Roman" pitchFamily="18" charset="0"/>
              </a:rPr>
              <a:t>01 </a:t>
            </a:r>
            <a:r xmlns:a="http://schemas.openxmlformats.org/drawingml/2006/main">
              <a:rPr lang="vi" sz="1800" dirty="0">
                <a:latin typeface="+mj-lt"/>
                <a:cs typeface="Times New Roman" pitchFamily="18" charset="0"/>
              </a:rPr>
              <a:t>Dự án nhóm (GP, 25%)</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dirty="0">
                <a:latin typeface="+mj-lt"/>
                <a:cs typeface="Times New Roman" pitchFamily="18" charset="0"/>
              </a:rPr>
              <a:t>Kỳ thi cuối kỳ (FE, 30%)</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dirty="0">
                <a:latin typeface="+mj-lt"/>
                <a:cs typeface="Times New Roman" pitchFamily="18" charset="0"/>
              </a:rPr>
              <a:t>Tổng điểm=10%(PT)+10%(AS)+25%(PE)+25%(GR)+30% (FE)</a:t>
            </a:r>
          </a:p>
          <a:p>
            <a:pPr xmlns:a="http://schemas.openxmlformats.org/drawingml/2006/main" marL="342900" indent="-342900">
              <a:lnSpc>
                <a:spcPct val="100000"/>
              </a:lnSpc>
              <a:spcBef>
                <a:spcPts val="600"/>
              </a:spcBef>
              <a:buClr>
                <a:srgbClr val="973735"/>
              </a:buClr>
              <a:buSzPct val="50000"/>
              <a:buFont typeface="Wingdings" pitchFamily="2" charset="2"/>
              <a:buChar char="u"/>
              <a:defRPr/>
            </a:pPr>
            <a:r xmlns:a="http://schemas.openxmlformats.org/drawingml/2006/main">
              <a:rPr lang="vi" sz="2100" b="1" dirty="0">
                <a:latin typeface="+mj-lt"/>
                <a:cs typeface="Times New Roman" pitchFamily="18" charset="0"/>
              </a:rPr>
              <a:t>Vượt qua:</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dirty="0">
                <a:solidFill>
                  <a:srgbClr val="FF0000"/>
                </a:solidFill>
                <a:latin typeface="+mj-lt"/>
                <a:cs typeface="Times New Roman" pitchFamily="18" charset="0"/>
              </a:rPr>
              <a:t>Mọi thành phần đánh giá đang diễn ra &gt;0 và</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dirty="0">
                <a:solidFill>
                  <a:srgbClr val="FF0000"/>
                </a:solidFill>
                <a:latin typeface="+mj-lt"/>
                <a:cs typeface="Times New Roman" pitchFamily="18" charset="0"/>
              </a:rPr>
              <a:t>thực hành </a:t>
            </a:r>
            <a:r xmlns:a="http://schemas.openxmlformats.org/drawingml/2006/main">
              <a:rPr lang="vi" sz="1800">
                <a:solidFill>
                  <a:srgbClr val="FF0000"/>
                </a:solidFill>
                <a:latin typeface="+mj-lt"/>
                <a:cs typeface="Times New Roman" pitchFamily="18" charset="0"/>
              </a:rPr>
              <a:t>&gt;=0 </a:t>
            </a:r>
            <a:r xmlns:a="http://schemas.openxmlformats.org/drawingml/2006/main">
              <a:rPr lang="vi" sz="1800" dirty="0">
                <a:solidFill>
                  <a:srgbClr val="FF0000"/>
                </a:solidFill>
                <a:latin typeface="+mj-lt"/>
                <a:cs typeface="Times New Roman" pitchFamily="18" charset="0"/>
              </a:rPr>
              <a:t>và</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dirty="0">
                <a:solidFill>
                  <a:srgbClr val="FF0000"/>
                </a:solidFill>
                <a:latin typeface="+mj-lt"/>
                <a:cs typeface="Times New Roman" pitchFamily="18" charset="0"/>
              </a:rPr>
              <a:t>Điểm thi cuối kỳ &gt;=4 và</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sz="1800" dirty="0">
                <a:solidFill>
                  <a:srgbClr val="FF0000"/>
                </a:solidFill>
                <a:latin typeface="+mj-lt"/>
                <a:cs typeface="Times New Roman" pitchFamily="18" charset="0"/>
              </a:rPr>
              <a:t>Kết quả cuối cùng &gt;=5</a:t>
            </a:r>
          </a:p>
          <a:p>
            <a:pPr xmlns:a="http://schemas.openxmlformats.org/drawingml/2006/main" marL="342900" indent="-342900">
              <a:lnSpc>
                <a:spcPct val="100000"/>
              </a:lnSpc>
              <a:spcBef>
                <a:spcPts val="600"/>
              </a:spcBef>
              <a:buClr>
                <a:srgbClr val="973735"/>
              </a:buClr>
              <a:buSzPct val="50000"/>
              <a:buFont typeface="Wingdings" pitchFamily="2" charset="2"/>
              <a:buChar char="u"/>
              <a:defRPr/>
            </a:pPr>
            <a:r xmlns:a="http://schemas.openxmlformats.org/drawingml/2006/main">
              <a:rPr lang="vi" sz="2100" b="1" dirty="0">
                <a:latin typeface="+mj-lt"/>
                <a:cs typeface="Times New Roman" pitchFamily="18" charset="0"/>
              </a:rPr>
              <a:t>Chỉ thi lại cuối kỳ khi chưa đạt</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2" name="Date Placeholder 1"/>
          <p:cNvSpPr>
            <a:spLocks noGrp="1"/>
          </p:cNvSpPr>
          <p:nvPr>
            <p:ph type="dt" sz="half" idx="10"/>
          </p:nvPr>
        </p:nvSpPr>
        <p:spPr/>
        <p:txBody>
          <a:bodyPr/>
          <a:lstStyle/>
          <a:p>
            <a:fld id="{6AE16FB9-B064-4103-8E70-18B9FA4E7E15}" type="datetime1">
              <a:rPr lang="vi-VN" smtClean="0"/>
              <a:t>26/04/2024</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22541" y="876515"/>
            <a:ext cx="10515600" cy="477118"/>
          </a:xfrm>
        </p:spPr>
        <p:txBody>
          <a:bodyPr>
            <a:noAutofit/>
          </a:bodyPr>
          <a:lstStyle/>
          <a:p>
            <a:r xmlns:a="http://schemas.openxmlformats.org/drawingml/2006/main">
              <a:rPr lang="vi" sz="4000" b="1" dirty="0"/>
              <a:t>Học như thế nào</a:t>
            </a:r>
          </a:p>
        </p:txBody>
      </p:sp>
      <p:sp>
        <p:nvSpPr>
          <p:cNvPr id="11267" name="Rectangle 3"/>
          <p:cNvSpPr>
            <a:spLocks noGrp="1"/>
          </p:cNvSpPr>
          <p:nvPr>
            <p:ph idx="1"/>
          </p:nvPr>
        </p:nvSpPr>
        <p:spPr>
          <a:xfrm>
            <a:off x="605289" y="1485189"/>
            <a:ext cx="11092131" cy="4829451"/>
          </a:xfrm>
        </p:spPr>
        <p:txBody>
          <a:bodyPr>
            <a:normAutofit fontScale="85000" lnSpcReduction="20000"/>
          </a:bodyPr>
          <a:lstStyle/>
          <a:p>
            <a:pPr xmlns:a="http://schemas.openxmlformats.org/drawingml/2006/main" marL="342900" indent="-342900">
              <a:lnSpc>
                <a:spcPct val="120000"/>
              </a:lnSpc>
              <a:spcBef>
                <a:spcPts val="600"/>
              </a:spcBef>
              <a:buClr>
                <a:srgbClr val="973735"/>
              </a:buClr>
              <a:buSzPct val="50000"/>
              <a:buFont typeface="Wingdings" pitchFamily="2" charset="2"/>
              <a:buChar char="u"/>
              <a:defRPr/>
            </a:pPr>
            <a:r xmlns:a="http://schemas.openxmlformats.org/drawingml/2006/main">
              <a:rPr lang="vi" sz="2500" dirty="0">
                <a:latin typeface="+mj-lt"/>
                <a:cs typeface="Times New Roman" pitchFamily="18" charset="0"/>
              </a:rPr>
              <a:t>Khóa học này là những kiến thức phức tạp (tuy nhiên lại hấp dẫn và thú vị) nên bạn cần nắm vững nó</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2100" b="1" dirty="0">
                <a:latin typeface="+mj-lt"/>
                <a:cs typeface="Times New Roman" pitchFamily="18" charset="0"/>
              </a:rPr>
              <a:t>Đọc</a:t>
            </a:r>
          </a:p>
          <a:p>
            <a:pPr xmlns:a="http://schemas.openxmlformats.org/drawingml/2006/main" lvl="2" algn="just">
              <a:lnSpc>
                <a:spcPct val="120000"/>
              </a:lnSpc>
              <a:spcBef>
                <a:spcPts val="300"/>
              </a:spcBef>
            </a:pPr>
            <a:r xmlns:a="http://schemas.openxmlformats.org/drawingml/2006/main">
              <a:rPr lang="vi" dirty="0">
                <a:latin typeface="+mj-lt"/>
                <a:cs typeface="Times New Roman" pitchFamily="18" charset="0"/>
              </a:rPr>
              <a:t>Trên sách để có được khái niệm chung</a:t>
            </a:r>
          </a:p>
          <a:p>
            <a:pPr xmlns:a="http://schemas.openxmlformats.org/drawingml/2006/main" lvl="2" algn="just">
              <a:lnSpc>
                <a:spcPct val="120000"/>
              </a:lnSpc>
              <a:spcBef>
                <a:spcPts val="300"/>
              </a:spcBef>
            </a:pPr>
            <a:r xmlns:a="http://schemas.openxmlformats.org/drawingml/2006/main">
              <a:rPr lang="vi" dirty="0">
                <a:latin typeface="+mj-lt"/>
                <a:cs typeface="Times New Roman" pitchFamily="18" charset="0"/>
              </a:rPr>
              <a:t>Tham khảo, nghiên cứu, sưu tầm từ mọi nơi (internet, bạn cùng lớp, diễn đàn…)</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2100" b="1" dirty="0">
                <a:latin typeface="+mj-lt"/>
                <a:cs typeface="Times New Roman" pitchFamily="18" charset="0"/>
              </a:rPr>
              <a:t>Tham dự các bài giảng</a:t>
            </a:r>
          </a:p>
          <a:p>
            <a:pPr xmlns:a="http://schemas.openxmlformats.org/drawingml/2006/main" lvl="2" algn="just">
              <a:lnSpc>
                <a:spcPct val="120000"/>
              </a:lnSpc>
              <a:spcBef>
                <a:spcPts val="300"/>
              </a:spcBef>
            </a:pPr>
            <a:r xmlns:a="http://schemas.openxmlformats.org/drawingml/2006/main">
              <a:rPr lang="vi" dirty="0">
                <a:latin typeface="+mj-lt"/>
                <a:cs typeface="Times New Roman" pitchFamily="18" charset="0"/>
              </a:rPr>
              <a:t>Nghe, hiểu rồi ghi chép</a:t>
            </a:r>
          </a:p>
          <a:p>
            <a:pPr xmlns:a="http://schemas.openxmlformats.org/drawingml/2006/main" lvl="2" algn="just">
              <a:lnSpc>
                <a:spcPct val="120000"/>
              </a:lnSpc>
              <a:spcBef>
                <a:spcPts val="300"/>
              </a:spcBef>
            </a:pPr>
            <a:r xmlns:a="http://schemas.openxmlformats.org/drawingml/2006/main">
              <a:rPr lang="vi" dirty="0">
                <a:latin typeface="+mj-lt"/>
                <a:cs typeface="Times New Roman" pitchFamily="18" charset="0"/>
              </a:rPr>
              <a:t>Đưa ra lời giải thích của bạn về một số chủ đề trong bài giảng</a:t>
            </a:r>
          </a:p>
          <a:p>
            <a:pPr xmlns:a="http://schemas.openxmlformats.org/drawingml/2006/main" lvl="2" algn="just">
              <a:lnSpc>
                <a:spcPct val="120000"/>
              </a:lnSpc>
              <a:spcBef>
                <a:spcPts val="300"/>
              </a:spcBef>
            </a:pPr>
            <a:r xmlns:a="http://schemas.openxmlformats.org/drawingml/2006/main">
              <a:rPr lang="vi" dirty="0">
                <a:latin typeface="+mj-lt"/>
                <a:cs typeface="Times New Roman" pitchFamily="18" charset="0"/>
              </a:rPr>
              <a:t>Hỏi câu hỏi</a:t>
            </a:r>
          </a:p>
          <a:p>
            <a:pPr xmlns:a="http://schemas.openxmlformats.org/drawingml/2006/main" lvl="2" algn="just">
              <a:lnSpc>
                <a:spcPct val="120000"/>
              </a:lnSpc>
              <a:spcBef>
                <a:spcPts val="300"/>
              </a:spcBef>
            </a:pPr>
            <a:r xmlns:a="http://schemas.openxmlformats.org/drawingml/2006/main">
              <a:rPr lang="vi" dirty="0">
                <a:latin typeface="+mj-lt"/>
                <a:cs typeface="Times New Roman" pitchFamily="18" charset="0"/>
              </a:rPr>
              <a:t>Đưa ra một số ví dụ không tồn tại trong cuốn sách của bạn</a:t>
            </a:r>
          </a:p>
          <a:p>
            <a:pPr xmlns:a="http://schemas.openxmlformats.org/drawingml/2006/main" lvl="2" algn="just">
              <a:lnSpc>
                <a:spcPct val="120000"/>
              </a:lnSpc>
              <a:spcBef>
                <a:spcPts val="300"/>
              </a:spcBef>
            </a:pPr>
            <a:r xmlns:a="http://schemas.openxmlformats.org/drawingml/2006/main">
              <a:rPr lang="vi" dirty="0">
                <a:latin typeface="+mj-lt"/>
                <a:cs typeface="Times New Roman" pitchFamily="18" charset="0"/>
              </a:rPr>
              <a:t>Luyện tập đầy đủ các bài tập, demo cho dễ hiểu</a:t>
            </a:r>
          </a:p>
          <a:p>
            <a:pPr xmlns:a="http://schemas.openxmlformats.org/drawingml/2006/main" lvl="1" algn="just">
              <a:lnSpc>
                <a:spcPct val="110000"/>
              </a:lnSpc>
              <a:spcBef>
                <a:spcPts val="600"/>
              </a:spcBef>
              <a:buClr>
                <a:schemeClr val="accent2"/>
              </a:buClr>
              <a:buFont typeface="Wingdings" panose="05000000000000000000" pitchFamily="2" charset="2"/>
              <a:buChar char="§"/>
            </a:pPr>
            <a:r xmlns:a="http://schemas.openxmlformats.org/drawingml/2006/main">
              <a:rPr lang="vi" sz="2100" b="1" dirty="0">
                <a:latin typeface="+mj-lt"/>
                <a:cs typeface="Times New Roman" pitchFamily="18" charset="0"/>
              </a:rPr>
              <a:t>Sau giờ học</a:t>
            </a:r>
          </a:p>
          <a:p>
            <a:pPr xmlns:a="http://schemas.openxmlformats.org/drawingml/2006/main" lvl="2" algn="just">
              <a:lnSpc>
                <a:spcPct val="120000"/>
              </a:lnSpc>
              <a:spcBef>
                <a:spcPts val="300"/>
              </a:spcBef>
              <a:tabLst>
                <a:tab pos="1371600" algn="l"/>
              </a:tabLst>
            </a:pPr>
            <a:r xmlns:a="http://schemas.openxmlformats.org/drawingml/2006/main">
              <a:rPr lang="vi" dirty="0">
                <a:latin typeface="+mj-lt"/>
                <a:cs typeface="Times New Roman" pitchFamily="18" charset="0"/>
              </a:rPr>
              <a:t>Thảo luận gián tiếp về bạn cùng lớp của bạn trên diễn đàn</a:t>
            </a:r>
          </a:p>
          <a:p>
            <a:pPr xmlns:a="http://schemas.openxmlformats.org/drawingml/2006/main" lvl="2" algn="just">
              <a:lnSpc>
                <a:spcPct val="120000"/>
              </a:lnSpc>
              <a:spcBef>
                <a:spcPts val="300"/>
              </a:spcBef>
              <a:tabLst>
                <a:tab pos="1371600" algn="l"/>
              </a:tabLst>
            </a:pPr>
            <a:r xmlns:a="http://schemas.openxmlformats.org/drawingml/2006/main">
              <a:rPr lang="vi" dirty="0">
                <a:latin typeface="+mj-lt"/>
                <a:cs typeface="Times New Roman" pitchFamily="18" charset="0"/>
              </a:rPr>
              <a:t>Phân tích, thiết kế và thực hiện các hội thảo và bài tập. </a:t>
            </a:r>
            <a:r xmlns:a="http://schemas.openxmlformats.org/drawingml/2006/main">
              <a:rPr lang="vi" b="1" dirty="0">
                <a:latin typeface="+mj-lt"/>
                <a:cs typeface="Times New Roman" pitchFamily="18" charset="0"/>
              </a:rPr>
              <a:t>Viết báo cáo </a:t>
            </a:r>
            <a:r xmlns:a="http://schemas.openxmlformats.org/drawingml/2006/main">
              <a:rPr lang="vi" dirty="0">
                <a:latin typeface="+mj-lt"/>
                <a:cs typeface="Times New Roman" pitchFamily="18" charset="0"/>
              </a:rPr>
              <a:t>vào sổ tay của bạn</a:t>
            </a:r>
          </a:p>
          <a:p>
            <a:pPr xmlns:a="http://schemas.openxmlformats.org/drawingml/2006/main" lvl="2" algn="just">
              <a:lnSpc>
                <a:spcPct val="120000"/>
              </a:lnSpc>
              <a:spcBef>
                <a:spcPts val="300"/>
              </a:spcBef>
              <a:tabLst>
                <a:tab pos="1371600" algn="l"/>
              </a:tabLst>
            </a:pPr>
            <a:r xmlns:a="http://schemas.openxmlformats.org/drawingml/2006/main">
              <a:rPr lang="vi" dirty="0">
                <a:latin typeface="+mj-lt"/>
                <a:cs typeface="Times New Roman" pitchFamily="18" charset="0"/>
              </a:rPr>
              <a:t>Xây dựng đội ngũ của riêng bạn để cùng nhau hỗ trợ trong học tập</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2" name="Date Placeholder 1"/>
          <p:cNvSpPr>
            <a:spLocks noGrp="1"/>
          </p:cNvSpPr>
          <p:nvPr>
            <p:ph type="dt" sz="half" idx="10"/>
          </p:nvPr>
        </p:nvSpPr>
        <p:spPr/>
        <p:txBody>
          <a:bodyPr/>
          <a:lstStyle/>
          <a:p>
            <a:fld id="{BC96652C-E61D-49B9-9CB8-B64C03F84258}" type="datetime1">
              <a:rPr lang="vi-VN" smtClean="0"/>
              <a:t>26/04/2024</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31166" y="834899"/>
            <a:ext cx="10515600" cy="530002"/>
          </a:xfrm>
        </p:spPr>
        <p:txBody>
          <a:bodyPr>
            <a:noAutofit/>
          </a:bodyPr>
          <a:lstStyle/>
          <a:p>
            <a:r xmlns:a="http://schemas.openxmlformats.org/drawingml/2006/main">
              <a:rPr lang="vi" sz="4000" b="1" dirty="0"/>
              <a:t>Chính sách học thuật</a:t>
            </a:r>
          </a:p>
        </p:txBody>
      </p:sp>
      <p:sp>
        <p:nvSpPr>
          <p:cNvPr id="12291" name="Rectangle 3"/>
          <p:cNvSpPr>
            <a:spLocks noGrp="1"/>
          </p:cNvSpPr>
          <p:nvPr>
            <p:ph idx="1"/>
          </p:nvPr>
        </p:nvSpPr>
        <p:spPr>
          <a:xfrm>
            <a:off x="570781" y="1593205"/>
            <a:ext cx="11126638" cy="4537007"/>
          </a:xfrm>
        </p:spPr>
        <p:txBody>
          <a:bodyPr>
            <a:normAutofit/>
          </a:bodyPr>
          <a:lstStyle/>
          <a:p>
            <a:pPr xmlns:a="http://schemas.openxmlformats.org/drawingml/2006/main" marL="342900" indent="-342900">
              <a:lnSpc>
                <a:spcPct val="100000"/>
              </a:lnSpc>
              <a:spcBef>
                <a:spcPts val="600"/>
              </a:spcBef>
              <a:buClr>
                <a:srgbClr val="973735"/>
              </a:buClr>
              <a:buSzPct val="50000"/>
              <a:buFont typeface="Wingdings" pitchFamily="2" charset="2"/>
              <a:buChar char="u"/>
              <a:defRPr/>
            </a:pPr>
            <a:r xmlns:a="http://schemas.openxmlformats.org/drawingml/2006/main">
              <a:rPr lang="vi" sz="2600" dirty="0">
                <a:latin typeface="+mj-lt"/>
                <a:cs typeface="Times New Roman" pitchFamily="18" charset="0"/>
              </a:rPr>
              <a:t>Gian lận, đạo văn và vi phạm bản quyền là những hành vi phạm tội nghiêm trọng theo Chính sách này.</a:t>
            </a:r>
          </a:p>
          <a:p>
            <a:pPr xmlns:a="http://schemas.openxmlformats.org/drawingml/2006/main" lvl="1" algn="just">
              <a:spcBef>
                <a:spcPts val="600"/>
              </a:spcBef>
              <a:buClr>
                <a:schemeClr val="accent2"/>
              </a:buClr>
              <a:buFont typeface="Wingdings" panose="05000000000000000000" pitchFamily="2" charset="2"/>
              <a:buChar char="§"/>
            </a:pPr>
            <a:r xmlns:a="http://schemas.openxmlformats.org/drawingml/2006/main">
              <a:rPr lang="vi" b="1" dirty="0">
                <a:latin typeface="+mj-lt"/>
                <a:cs typeface="Times New Roman" pitchFamily="18" charset="0"/>
              </a:rPr>
              <a:t>Gian lận</a:t>
            </a:r>
          </a:p>
          <a:p>
            <a:pPr xmlns:a="http://schemas.openxmlformats.org/drawingml/2006/main" lvl="2" algn="just">
              <a:lnSpc>
                <a:spcPct val="100000"/>
              </a:lnSpc>
              <a:spcBef>
                <a:spcPts val="600"/>
              </a:spcBef>
            </a:pPr>
            <a:r xmlns:a="http://schemas.openxmlformats.org/drawingml/2006/main">
              <a:rPr lang="vi" sz="2100" dirty="0">
                <a:latin typeface="+mj-lt"/>
                <a:cs typeface="Times New Roman" pitchFamily="18" charset="0"/>
              </a:rPr>
              <a:t>Gian lận trong bài kiểm tra hoặc kỳ thi được hiểu là hành vi nói chuyện, xem trộm bài viết của học sinh khác hoặc bất kỳ phương thức truyền tải thông tin bí mật nào khác.</a:t>
            </a:r>
          </a:p>
          <a:p>
            <a:pPr xmlns:a="http://schemas.openxmlformats.org/drawingml/2006/main" lvl="1" algn="just">
              <a:lnSpc>
                <a:spcPct val="100000"/>
              </a:lnSpc>
              <a:spcBef>
                <a:spcPts val="600"/>
              </a:spcBef>
              <a:buClr>
                <a:schemeClr val="accent2"/>
              </a:buClr>
              <a:buFont typeface="Wingdings" panose="05000000000000000000" pitchFamily="2" charset="2"/>
              <a:buChar char="§"/>
            </a:pPr>
            <a:r xmlns:a="http://schemas.openxmlformats.org/drawingml/2006/main">
              <a:rPr lang="vi" b="1" dirty="0">
                <a:latin typeface="+mj-lt"/>
                <a:cs typeface="Times New Roman" pitchFamily="18" charset="0"/>
              </a:rPr>
              <a:t>Đạo văn</a:t>
            </a:r>
          </a:p>
          <a:p>
            <a:pPr xmlns:a="http://schemas.openxmlformats.org/drawingml/2006/main" lvl="2" algn="just">
              <a:lnSpc>
                <a:spcPct val="100000"/>
              </a:lnSpc>
              <a:spcBef>
                <a:spcPts val="600"/>
              </a:spcBef>
            </a:pPr>
            <a:r xmlns:a="http://schemas.openxmlformats.org/drawingml/2006/main">
              <a:rPr lang="vi" sz="2100" dirty="0">
                <a:latin typeface="+mj-lt"/>
                <a:cs typeface="Times New Roman" pitchFamily="18" charset="0"/>
              </a:rPr>
              <a:t>Đạo văn là sử dụng tác phẩm của người khác mà không trích dẫn; nghĩa là coi công việc của người khác là công việc của riêng bạn.</a:t>
            </a:r>
          </a:p>
          <a:p>
            <a:pPr xmlns:a="http://schemas.openxmlformats.org/drawingml/2006/main" lvl="1" algn="just">
              <a:lnSpc>
                <a:spcPct val="100000"/>
              </a:lnSpc>
              <a:spcBef>
                <a:spcPts val="600"/>
              </a:spcBef>
              <a:buClr>
                <a:schemeClr val="accent2"/>
              </a:buClr>
              <a:buFont typeface="Wingdings" panose="05000000000000000000" pitchFamily="2" charset="2"/>
              <a:buChar char="§"/>
            </a:pPr>
            <a:r xmlns:a="http://schemas.openxmlformats.org/drawingml/2006/main">
              <a:rPr lang="vi" b="1" dirty="0">
                <a:latin typeface="+mj-lt"/>
                <a:cs typeface="Times New Roman" pitchFamily="18" charset="0"/>
              </a:rPr>
              <a:t>Vi phạm bản quyền</a:t>
            </a:r>
          </a:p>
          <a:p>
            <a:pPr xmlns:a="http://schemas.openxmlformats.org/drawingml/2006/main" lvl="2" algn="just">
              <a:lnSpc>
                <a:spcPct val="100000"/>
              </a:lnSpc>
              <a:spcBef>
                <a:spcPts val="600"/>
              </a:spcBef>
            </a:pPr>
            <a:r xmlns:a="http://schemas.openxmlformats.org/drawingml/2006/main">
              <a:rPr lang="vi" sz="2100" dirty="0">
                <a:latin typeface="+mj-lt"/>
                <a:cs typeface="Times New Roman" pitchFamily="18" charset="0"/>
              </a:rPr>
              <a:t>Nếu bạn sao chép sách giáo khoa mà không có sự cho phép của người giữ bản quyền, bạn vi phạm luật bản quyền.</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
        <p:nvSpPr>
          <p:cNvPr id="2" name="Date Placeholder 1"/>
          <p:cNvSpPr>
            <a:spLocks noGrp="1"/>
          </p:cNvSpPr>
          <p:nvPr>
            <p:ph type="dt" sz="half" idx="10"/>
          </p:nvPr>
        </p:nvSpPr>
        <p:spPr/>
        <p:txBody>
          <a:bodyPr/>
          <a:lstStyle/>
          <a:p>
            <a:fld id="{B25BC896-7ECF-48BC-98EE-66A4C806647D}" type="datetime1">
              <a:rPr lang="vi-VN" smtClean="0"/>
              <a:t>26/04/2024</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665672" y="861859"/>
            <a:ext cx="10515600" cy="602540"/>
          </a:xfrm>
        </p:spPr>
        <p:txBody>
          <a:bodyPr>
            <a:noAutofit/>
          </a:bodyPr>
          <a:lstStyle/>
          <a:p>
            <a:r xmlns:a="http://schemas.openxmlformats.org/drawingml/2006/main">
              <a:rPr lang="vi" sz="4000" b="1" dirty="0"/>
              <a:t>Tận hưởng khóa học</a:t>
            </a:r>
          </a:p>
        </p:txBody>
      </p:sp>
      <p:sp>
        <p:nvSpPr>
          <p:cNvPr id="13315" name="Rectangle 3"/>
          <p:cNvSpPr>
            <a:spLocks noGrp="1"/>
          </p:cNvSpPr>
          <p:nvPr>
            <p:ph idx="1"/>
          </p:nvPr>
        </p:nvSpPr>
        <p:spPr>
          <a:xfrm>
            <a:off x="665672" y="1979406"/>
            <a:ext cx="10763588" cy="3702937"/>
          </a:xfrm>
        </p:spPr>
        <p:txBody>
          <a:bodyPr>
            <a:normAutofit/>
          </a:bodyPr>
          <a:lstStyle/>
          <a:p>
            <a:pPr xmlns:a="http://schemas.openxmlformats.org/drawingml/2006/main" marL="342900" indent="-342900">
              <a:lnSpc>
                <a:spcPct val="150000"/>
              </a:lnSpc>
              <a:spcBef>
                <a:spcPts val="600"/>
              </a:spcBef>
              <a:spcAft>
                <a:spcPts val="300"/>
              </a:spcAft>
              <a:buClr>
                <a:srgbClr val="973735"/>
              </a:buClr>
              <a:buSzPct val="50000"/>
              <a:buFont typeface="Wingdings" pitchFamily="2" charset="2"/>
              <a:buChar char="u"/>
              <a:defRPr/>
            </a:pPr>
            <a:r xmlns:a="http://schemas.openxmlformats.org/drawingml/2006/main">
              <a:rPr lang="vi" sz="2600" dirty="0">
                <a:latin typeface="+mj-lt"/>
                <a:cs typeface="Times New Roman" pitchFamily="18" charset="0"/>
              </a:rPr>
              <a:t>Hãy nhiệt tình với tài liệu này vì nó thú vị, </a:t>
            </a:r>
            <a:r xmlns:a="http://schemas.openxmlformats.org/drawingml/2006/main">
              <a:rPr lang="vi" sz="2600" dirty="0" err="1">
                <a:latin typeface="+mj-lt"/>
                <a:cs typeface="Times New Roman" pitchFamily="18" charset="0"/>
              </a:rPr>
              <a:t>hữu ích </a:t>
            </a:r>
            <a:r xmlns:a="http://schemas.openxmlformats.org/drawingml/2006/main">
              <a:rPr lang="vi" sz="2600" dirty="0">
                <a:latin typeface="+mj-lt"/>
                <a:cs typeface="Times New Roman" pitchFamily="18" charset="0"/>
              </a:rPr>
              <a:t>và là một phần quan trọng trong quá trình đào tạo kỹ sư phần mềm của bạn.</a:t>
            </a:r>
          </a:p>
          <a:p>
            <a:pPr xmlns:a="http://schemas.openxmlformats.org/drawingml/2006/main" marL="342900" indent="-342900">
              <a:lnSpc>
                <a:spcPct val="150000"/>
              </a:lnSpc>
              <a:spcBef>
                <a:spcPts val="600"/>
              </a:spcBef>
              <a:spcAft>
                <a:spcPts val="300"/>
              </a:spcAft>
              <a:buClr>
                <a:srgbClr val="973735"/>
              </a:buClr>
              <a:buSzPct val="50000"/>
              <a:buFont typeface="Wingdings" pitchFamily="2" charset="2"/>
              <a:buChar char="u"/>
              <a:defRPr/>
            </a:pPr>
            <a:r xmlns:a="http://schemas.openxmlformats.org/drawingml/2006/main">
              <a:rPr lang="vi" sz="2600" dirty="0">
                <a:latin typeface="+mj-lt"/>
                <a:cs typeface="Times New Roman" pitchFamily="18" charset="0"/>
              </a:rPr>
              <a:t>Công việc của chúng tôi là giúp bạn học hỏi và tận hưởng trải nghiệm.</a:t>
            </a:r>
          </a:p>
          <a:p>
            <a:pPr xmlns:a="http://schemas.openxmlformats.org/drawingml/2006/main" marL="342900" indent="-342900">
              <a:lnSpc>
                <a:spcPct val="150000"/>
              </a:lnSpc>
              <a:spcBef>
                <a:spcPts val="600"/>
              </a:spcBef>
              <a:spcAft>
                <a:spcPts val="300"/>
              </a:spcAft>
              <a:buClr>
                <a:srgbClr val="973735"/>
              </a:buClr>
              <a:buSzPct val="50000"/>
              <a:buFont typeface="Wingdings" pitchFamily="2" charset="2"/>
              <a:buChar char="u"/>
              <a:defRPr/>
            </a:pPr>
            <a:r xmlns:a="http://schemas.openxmlformats.org/drawingml/2006/main">
              <a:rPr lang="vi" sz="2600" dirty="0">
                <a:latin typeface="+mj-lt"/>
                <a:cs typeface="Times New Roman" pitchFamily="18" charset="0"/>
              </a:rPr>
              <a:t>Chúng tôi sẽ cố gắng hết sức nhưng chúng tôi cần sự giúp đỡ của bạn.</a:t>
            </a:r>
          </a:p>
          <a:p>
            <a:pPr xmlns:a="http://schemas.openxmlformats.org/drawingml/2006/main" marL="342900" indent="-342900">
              <a:lnSpc>
                <a:spcPct val="150000"/>
              </a:lnSpc>
              <a:spcBef>
                <a:spcPts val="600"/>
              </a:spcBef>
              <a:spcAft>
                <a:spcPts val="300"/>
              </a:spcAft>
              <a:buClr>
                <a:srgbClr val="973735"/>
              </a:buClr>
              <a:buSzPct val="50000"/>
              <a:buFont typeface="Wingdings" pitchFamily="2" charset="2"/>
              <a:buChar char="u"/>
              <a:defRPr/>
            </a:pPr>
            <a:r xmlns:a="http://schemas.openxmlformats.org/drawingml/2006/main">
              <a:rPr lang="vi" sz="2600" dirty="0">
                <a:latin typeface="+mj-lt"/>
                <a:cs typeface="Times New Roman" pitchFamily="18" charset="0"/>
              </a:rPr>
              <a:t>Vì vậy, tất cả chúng ta hãy cùng nhau vui vẻ với Phát triển ứng dụng C#!!!</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2" name="Date Placeholder 1"/>
          <p:cNvSpPr>
            <a:spLocks noGrp="1"/>
          </p:cNvSpPr>
          <p:nvPr>
            <p:ph type="dt" sz="half" idx="10"/>
          </p:nvPr>
        </p:nvSpPr>
        <p:spPr/>
        <p:txBody>
          <a:bodyPr/>
          <a:lstStyle/>
          <a:p>
            <a:fld id="{6D226D79-5DB1-4D1F-B959-D799C5FB2ACC}" type="datetime1">
              <a:rPr lang="vi-VN" smtClean="0"/>
              <a:t>26/04/2024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673080" y="886356"/>
            <a:ext cx="9739883" cy="685800"/>
          </a:xfrm>
        </p:spPr>
        <p:txBody>
          <a:bodyPr>
            <a:noAutofit/>
          </a:bodyPr>
          <a:lstStyle/>
          <a:p>
            <a:r xmlns:a="http://schemas.openxmlformats.org/drawingml/2006/main">
              <a:rPr lang="vi" sz="4000" b="1" dirty="0"/>
              <a:t>Cài đặt các công cụ lập trình nếu cần</a:t>
            </a:r>
          </a:p>
        </p:txBody>
      </p:sp>
      <p:sp>
        <p:nvSpPr>
          <p:cNvPr id="14340" name="Text Box 4"/>
          <p:cNvSpPr txBox="1">
            <a:spLocks noChangeArrowheads="1"/>
          </p:cNvSpPr>
          <p:nvPr/>
        </p:nvSpPr>
        <p:spPr bwMode="auto">
          <a:xfrm>
            <a:off x="2488463" y="2810145"/>
            <a:ext cx="6629400" cy="1323975"/>
          </a:xfrm>
          <a:prstGeom prst="rect">
            <a:avLst/>
          </a:prstGeom>
          <a:noFill/>
          <a:ln w="9525">
            <a:noFill/>
            <a:miter lim="800000"/>
            <a:headEnd/>
            <a:tailEnd/>
          </a:ln>
        </p:spPr>
        <p:txBody>
          <a:bodyPr>
            <a:spAutoFit/>
          </a:bodyPr>
          <a:lstStyle/>
          <a:p>
            <a:pPr xmlns:a="http://schemas.openxmlformats.org/drawingml/2006/main" algn="ctr">
              <a:spcBef>
                <a:spcPct val="50000"/>
              </a:spcBef>
            </a:pPr>
            <a:r xmlns:a="http://schemas.openxmlformats.org/drawingml/2006/main">
              <a:rPr lang="vi" sz="8000" dirty="0">
                <a:latin typeface="Times New Roman" pitchFamily="18" charset="0"/>
                <a:cs typeface="Times New Roman" pitchFamily="18" charset="0"/>
              </a:rPr>
              <a:t>Hỏi đáp</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2" name="Date Placeholder 1"/>
          <p:cNvSpPr>
            <a:spLocks noGrp="1"/>
          </p:cNvSpPr>
          <p:nvPr>
            <p:ph type="dt" sz="half" idx="10"/>
          </p:nvPr>
        </p:nvSpPr>
        <p:spPr/>
        <p:txBody>
          <a:bodyPr/>
          <a:lstStyle/>
          <a:p>
            <a:fld id="{AB14A337-D721-489A-94FD-8946F3A21BBF}" type="datetime1">
              <a:rPr lang="vi-VN" smtClean="0"/>
              <a:t>26/04/2024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xmlns:a="http://schemas.openxmlformats.org/drawingml/2006/main">
              <a:rPr lang="vi" sz="4000" b="1" dirty="0"/>
              <a:t>Tại sao bạn nên học khóa học này?</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743308" y="1593428"/>
            <a:ext cx="10694578" cy="4255275"/>
          </a:xfrm>
        </p:spPr>
        <p:txBody>
          <a:bodyPr>
            <a:normAutofit/>
          </a:bodyPr>
          <a:lstStyle/>
          <a:p>
            <a:pPr xmlns:a="http://schemas.openxmlformats.org/drawingml/2006/main" marL="342900" indent="-342900" algn="just">
              <a:lnSpc>
                <a:spcPct val="150000"/>
              </a:lnSpc>
              <a:spcBef>
                <a:spcPts val="600"/>
              </a:spcBef>
              <a:buClr>
                <a:srgbClr val="973735"/>
              </a:buClr>
              <a:buSzPct val="50000"/>
              <a:buFont typeface="Wingdings" pitchFamily="2" charset="2"/>
              <a:buChar char="u"/>
              <a:defRPr/>
            </a:pPr>
            <a:r xmlns:a="http://schemas.openxmlformats.org/drawingml/2006/main">
              <a:rPr lang="vi" dirty="0"/>
              <a:t>Làm cách nào để phát triển ứng dụng .NET đa nền tảng?</a:t>
            </a:r>
          </a:p>
          <a:p>
            <a:pPr xmlns:a="http://schemas.openxmlformats.org/drawingml/2006/main" marL="342900" indent="-342900" algn="just">
              <a:lnSpc>
                <a:spcPct val="150000"/>
              </a:lnSpc>
              <a:spcBef>
                <a:spcPts val="600"/>
              </a:spcBef>
              <a:buClr>
                <a:srgbClr val="973735"/>
              </a:buClr>
              <a:buSzPct val="50000"/>
              <a:buFont typeface="Wingdings" pitchFamily="2" charset="2"/>
              <a:buChar char="u"/>
              <a:defRPr/>
            </a:pPr>
            <a:r xmlns:a="http://schemas.openxmlformats.org/drawingml/2006/main">
              <a:rPr lang="vi" dirty="0"/>
              <a:t>Làm cách nào để phát triển ứng dụng .NET hỗ trợ đồng thời một số chức năng?</a:t>
            </a:r>
          </a:p>
          <a:p>
            <a:pPr xmlns:a="http://schemas.openxmlformats.org/drawingml/2006/main" marL="342900" indent="-342900" algn="just">
              <a:lnSpc>
                <a:spcPct val="150000"/>
              </a:lnSpc>
              <a:spcBef>
                <a:spcPts val="600"/>
              </a:spcBef>
              <a:buClr>
                <a:srgbClr val="973735"/>
              </a:buClr>
              <a:buSzPct val="50000"/>
              <a:buFont typeface="Wingdings" pitchFamily="2" charset="2"/>
              <a:buChar char="u"/>
              <a:defRPr/>
            </a:pPr>
            <a:r xmlns:a="http://schemas.openxmlformats.org/drawingml/2006/main">
              <a:rPr lang="vi" dirty="0"/>
              <a:t>Làm cách nào để phát triển ứng dụng .NET bằng GUI (Giao diện người dùng đồ họa)?</a:t>
            </a:r>
          </a:p>
          <a:p>
            <a:pPr xmlns:a="http://schemas.openxmlformats.org/drawingml/2006/main" marL="342900" indent="-342900" algn="just">
              <a:lnSpc>
                <a:spcPct val="150000"/>
              </a:lnSpc>
              <a:spcBef>
                <a:spcPts val="600"/>
              </a:spcBef>
              <a:buClr>
                <a:srgbClr val="973735"/>
              </a:buClr>
              <a:buSzPct val="50000"/>
              <a:buFont typeface="Wingdings" pitchFamily="2" charset="2"/>
              <a:buChar char="u"/>
              <a:defRPr/>
            </a:pPr>
            <a:r xmlns:a="http://schemas.openxmlformats.org/drawingml/2006/main">
              <a:rPr lang="vi" dirty="0"/>
              <a:t>Làm cách nào để áp dụng Mẫu thiết kế trong </a:t>
            </a:r>
            <a:r xmlns:a="http://schemas.openxmlformats.org/drawingml/2006/main">
              <a:rPr lang="vi"/>
              <a:t>ứng dụng .NET?</a:t>
            </a:r>
            <a:endParaRPr xmlns:a="http://schemas.openxmlformats.org/drawingml/2006/main" lang="en-US" dirty="0"/>
          </a:p>
        </p:txBody>
      </p:sp>
      <p:sp>
        <p:nvSpPr>
          <p:cNvPr id="6" name="Date Placeholder 5"/>
          <p:cNvSpPr>
            <a:spLocks noGrp="1"/>
          </p:cNvSpPr>
          <p:nvPr>
            <p:ph type="dt" sz="half" idx="10"/>
          </p:nvPr>
        </p:nvSpPr>
        <p:spPr/>
        <p:txBody>
          <a:bodyPr/>
          <a:lstStyle/>
          <a:p>
            <a:fld id="{3343E35A-32B4-4028-AAD8-94CFE64C1CBA}" type="datetime1">
              <a:rPr lang="vi-VN" smtClean="0"/>
              <a:t>26/04/2024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xmlns:a="http://schemas.openxmlformats.org/drawingml/2006/main">
              <a:rPr lang="vi" sz="4000" b="1" dirty="0"/>
              <a:t>Tại sao bạn nên học khóa học này?</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26056" y="1844731"/>
            <a:ext cx="10694578" cy="4255275"/>
          </a:xfrm>
        </p:spPr>
        <p:txBody>
          <a:bodyPr>
            <a:normAutofit/>
          </a:bodyPr>
          <a:lstStyle/>
          <a:p>
            <a:pPr xmlns:a="http://schemas.openxmlformats.org/drawingml/2006/main" marL="342900" indent="-342900" algn="just">
              <a:lnSpc>
                <a:spcPct val="150000"/>
              </a:lnSpc>
              <a:spcBef>
                <a:spcPts val="600"/>
              </a:spcBef>
              <a:buClr>
                <a:srgbClr val="973735"/>
              </a:buClr>
              <a:buSzPct val="50000"/>
              <a:buFont typeface="Wingdings" pitchFamily="2" charset="2"/>
              <a:buChar char="u"/>
              <a:defRPr/>
            </a:pPr>
            <a:r xmlns:a="http://schemas.openxmlformats.org/drawingml/2006/main">
              <a:rPr lang="vi"/>
              <a:t>Làm cách nào </a:t>
            </a:r>
            <a:r xmlns:a="http://schemas.openxmlformats.org/drawingml/2006/main">
              <a:rPr lang="vi" dirty="0"/>
              <a:t>để phát triển các ứng dụng phân tán .NET?</a:t>
            </a:r>
          </a:p>
          <a:p>
            <a:pPr xmlns:a="http://schemas.openxmlformats.org/drawingml/2006/main" marL="342900" indent="-342900" algn="just">
              <a:lnSpc>
                <a:spcPct val="150000"/>
              </a:lnSpc>
              <a:spcBef>
                <a:spcPts val="600"/>
              </a:spcBef>
              <a:buClr>
                <a:srgbClr val="973735"/>
              </a:buClr>
              <a:buSzPct val="50000"/>
              <a:buFont typeface="Wingdings" pitchFamily="2" charset="2"/>
              <a:buChar char="u"/>
              <a:defRPr/>
            </a:pPr>
            <a:r xmlns:a="http://schemas.openxmlformats.org/drawingml/2006/main">
              <a:rPr lang="vi" dirty="0"/>
              <a:t>Làm cách nào để phát triển ứng dụng cơ sở dữ liệu .NET?</a:t>
            </a:r>
          </a:p>
          <a:p>
            <a:pPr xmlns:a="http://schemas.openxmlformats.org/drawingml/2006/main" marL="342900" indent="-342900" algn="just">
              <a:lnSpc>
                <a:spcPct val="150000"/>
              </a:lnSpc>
              <a:spcBef>
                <a:spcPts val="600"/>
              </a:spcBef>
              <a:buClr>
                <a:srgbClr val="973735"/>
              </a:buClr>
              <a:buSzPct val="50000"/>
              <a:buFont typeface="Wingdings" pitchFamily="2" charset="2"/>
              <a:buChar char="u"/>
              <a:defRPr/>
            </a:pPr>
            <a:r xmlns:a="http://schemas.openxmlformats.org/drawingml/2006/main">
              <a:rPr lang="vi" dirty="0"/>
              <a:t>Bạn có muốn nhận được Chứng chỉ từ Microsoft </a:t>
            </a:r>
            <a:r xmlns:a="http://schemas.openxmlformats.org/drawingml/2006/main">
              <a:rPr lang="vi"/>
              <a:t>không ?</a:t>
            </a:r>
          </a:p>
        </p:txBody>
      </p:sp>
      <p:sp>
        <p:nvSpPr>
          <p:cNvPr id="5" name="Rectangle 4"/>
          <p:cNvSpPr/>
          <p:nvPr/>
        </p:nvSpPr>
        <p:spPr>
          <a:xfrm>
            <a:off x="1076681" y="4912762"/>
            <a:ext cx="7778069" cy="446276"/>
          </a:xfrm>
          <a:prstGeom prst="rect">
            <a:avLst/>
          </a:prstGeom>
        </p:spPr>
        <p:txBody>
          <a:bodyPr wrap="square">
            <a:spAutoFit/>
          </a:bodyPr>
          <a:lstStyle/>
          <a:p>
            <a:r xmlns:a="http://schemas.openxmlformats.org/drawingml/2006/main">
              <a:rPr lang="vi" sz="2300" b="1" dirty="0">
                <a:solidFill>
                  <a:srgbClr val="0000FF"/>
                </a:solidFill>
              </a:rPr>
              <a:t>https://docs.microsoft.com/en-us/learn/certifications/</a:t>
            </a:r>
          </a:p>
        </p:txBody>
      </p:sp>
      <p:sp>
        <p:nvSpPr>
          <p:cNvPr id="6" name="Date Placeholder 5"/>
          <p:cNvSpPr>
            <a:spLocks noGrp="1"/>
          </p:cNvSpPr>
          <p:nvPr>
            <p:ph type="dt" sz="half" idx="10"/>
          </p:nvPr>
        </p:nvSpPr>
        <p:spPr/>
        <p:txBody>
          <a:bodyPr/>
          <a:lstStyle/>
          <a:p>
            <a:fld id="{3343E35A-32B4-4028-AAD8-94CFE64C1CBA}" type="datetime1">
              <a:rPr lang="vi-VN" smtClean="0"/>
              <a:t>26/04/2024</a:t>
            </a:fld>
            <a:endParaRPr lang="en-US"/>
          </a:p>
        </p:txBody>
      </p:sp>
    </p:spTree>
    <p:extLst>
      <p:ext uri="{BB962C8B-B14F-4D97-AF65-F5344CB8AC3E}">
        <p14:creationId xmlns:p14="http://schemas.microsoft.com/office/powerpoint/2010/main" val="199138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p:cNvSpPr>
          <p:nvPr>
            <p:ph idx="1"/>
          </p:nvPr>
        </p:nvSpPr>
        <p:spPr>
          <a:xfrm>
            <a:off x="786444" y="1710542"/>
            <a:ext cx="10515600" cy="1809036"/>
          </a:xfrm>
        </p:spPr>
        <p:txBody>
          <a:bodyPr>
            <a:normAutofit/>
          </a:bodyPr>
          <a:lstStyle/>
          <a:p>
            <a:pPr xmlns:a="http://schemas.openxmlformats.org/drawingml/2006/main" marL="342900" lvl="1" indent="-342900">
              <a:lnSpc>
                <a:spcPct val="100000"/>
              </a:lnSpc>
              <a:spcBef>
                <a:spcPts val="600"/>
              </a:spcBef>
              <a:buClr>
                <a:srgbClr val="973735"/>
              </a:buClr>
              <a:buSzPct val="50000"/>
              <a:buFont typeface="Wingdings" pitchFamily="2" charset="2"/>
              <a:buChar char="u"/>
              <a:defRPr/>
            </a:pPr>
            <a:r xmlns:a="http://schemas.openxmlformats.org/drawingml/2006/main">
              <a:rPr lang="vi" sz="2800" b="1" dirty="0">
                <a:latin typeface="+mj-lt"/>
              </a:rPr>
              <a:t>Hoàn thành:</a:t>
            </a:r>
          </a:p>
          <a:p>
            <a:pPr xmlns:a="http://schemas.openxmlformats.org/drawingml/2006/main" lvl="1" algn="just">
              <a:lnSpc>
                <a:spcPct val="100000"/>
              </a:lnSpc>
              <a:spcBef>
                <a:spcPts val="600"/>
              </a:spcBef>
              <a:buClr>
                <a:schemeClr val="accent2"/>
              </a:buClr>
              <a:buFont typeface="Wingdings" panose="05000000000000000000" pitchFamily="2" charset="2"/>
              <a:buChar char="§"/>
              <a:defRPr/>
            </a:pPr>
            <a:r xmlns:a="http://schemas.openxmlformats.org/drawingml/2006/main">
              <a:rPr lang="vi" sz="2600" dirty="0">
                <a:latin typeface="+mj-lt"/>
                <a:cs typeface="Times New Roman" pitchFamily="18" charset="0"/>
              </a:rPr>
              <a:t>PRO192-Lập trình hướng đối tượng</a:t>
            </a:r>
          </a:p>
          <a:p>
            <a:pPr xmlns:a="http://schemas.openxmlformats.org/drawingml/2006/main" lvl="1" algn="just">
              <a:lnSpc>
                <a:spcPct val="100000"/>
              </a:lnSpc>
              <a:spcBef>
                <a:spcPts val="600"/>
              </a:spcBef>
              <a:buClr>
                <a:schemeClr val="accent2"/>
              </a:buClr>
              <a:buFont typeface="Wingdings" panose="05000000000000000000" pitchFamily="2" charset="2"/>
              <a:buChar char="§"/>
              <a:defRPr/>
            </a:pPr>
            <a:r xmlns:a="http://schemas.openxmlformats.org/drawingml/2006/main">
              <a:rPr lang="vi" sz="2600" dirty="0">
                <a:latin typeface="+mj-lt"/>
                <a:cs typeface="Times New Roman" pitchFamily="18" charset="0"/>
              </a:rPr>
              <a:t>Hệ thống cơ sở dữ liệu DBI201</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7" name="Title 1">
            <a:extLst>
              <a:ext uri="{FF2B5EF4-FFF2-40B4-BE49-F238E27FC236}">
                <a16:creationId xmlns:a16="http://schemas.microsoft.com/office/drawing/2014/main" id="{CD2FD055-3F72-4A7D-BC59-5D54FB9F5CCD}"/>
              </a:ext>
            </a:extLst>
          </p:cNvPr>
          <p:cNvSpPr txBox="1">
            <a:spLocks/>
          </p:cNvSpPr>
          <p:nvPr/>
        </p:nvSpPr>
        <p:spPr>
          <a:xfrm>
            <a:off x="786444" y="751831"/>
            <a:ext cx="10515600" cy="751452"/>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xmlns:a="http://schemas.openxmlformats.org/drawingml/2006/main">
              <a:rPr lang="vi" sz="4000" b="1" dirty="0"/>
              <a:t>Điều kiện tiên quyết</a:t>
            </a:r>
          </a:p>
        </p:txBody>
      </p:sp>
      <p:sp>
        <p:nvSpPr>
          <p:cNvPr id="2" name="Date Placeholder 1"/>
          <p:cNvSpPr>
            <a:spLocks noGrp="1"/>
          </p:cNvSpPr>
          <p:nvPr>
            <p:ph type="dt" sz="half" idx="10"/>
          </p:nvPr>
        </p:nvSpPr>
        <p:spPr/>
        <p:txBody>
          <a:bodyPr/>
          <a:lstStyle/>
          <a:p>
            <a:fld id="{DCD38F37-A90B-4575-8B59-C0F4DE92E0A0}" type="datetime1">
              <a:rPr lang="vi-VN" smtClean="0"/>
              <a:t>26/04/2024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704497" y="787486"/>
            <a:ext cx="10806720" cy="748017"/>
          </a:xfrm>
        </p:spPr>
        <p:txBody>
          <a:bodyPr>
            <a:normAutofit/>
          </a:bodyPr>
          <a:lstStyle/>
          <a:p>
            <a:r xmlns:a="http://schemas.openxmlformats.org/drawingml/2006/main">
              <a:rPr lang="vi" sz="4000" b="1" dirty="0"/>
              <a:t>Mục tiêu khóa học</a:t>
            </a:r>
          </a:p>
        </p:txBody>
      </p:sp>
      <p:sp>
        <p:nvSpPr>
          <p:cNvPr id="18435" name="Rectangle 3"/>
          <p:cNvSpPr>
            <a:spLocks noGrp="1"/>
          </p:cNvSpPr>
          <p:nvPr>
            <p:ph idx="1"/>
          </p:nvPr>
        </p:nvSpPr>
        <p:spPr>
          <a:xfrm>
            <a:off x="704497" y="1820001"/>
            <a:ext cx="10724763" cy="3871674"/>
          </a:xfrm>
        </p:spPr>
        <p:txBody>
          <a:bodyPr>
            <a:normAutofit/>
          </a:bodyPr>
          <a:lstStyle/>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dirty="0">
                <a:latin typeface="+mj-lt"/>
              </a:rPr>
              <a:t>Phát triển đa luồng. </a:t>
            </a:r>
            <a:r xmlns:a="http://schemas.openxmlformats.org/drawingml/2006/main">
              <a:rPr lang="vi" sz="2600">
                <a:latin typeface="+mj-lt"/>
              </a:rPr>
              <a:t>NET và nhiều tính năng mới khác của ngôn ngữ C#.</a:t>
            </a:r>
            <a:endParaRPr xmlns:a="http://schemas.openxmlformats.org/drawingml/2006/main" lang="en-US" sz="2600" dirty="0">
              <a:latin typeface="+mj-lt"/>
            </a:endParaRPr>
          </a:p>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dirty="0">
                <a:latin typeface="+mj-lt"/>
              </a:rPr>
              <a:t>Xây dựng ứng dụng GUI </a:t>
            </a:r>
            <a:r xmlns:a="http://schemas.openxmlformats.org/drawingml/2006/main">
              <a:rPr lang="vi" sz="2600">
                <a:latin typeface="+mj-lt"/>
              </a:rPr>
              <a:t>bằng Windows Present Foundation</a:t>
            </a:r>
          </a:p>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latin typeface="+mj-lt"/>
              </a:rPr>
              <a:t>Sử dụng </a:t>
            </a:r>
            <a:r xmlns:a="http://schemas.openxmlformats.org/drawingml/2006/main">
              <a:rPr lang="vi" sz="2600" dirty="0">
                <a:latin typeface="+mj-lt"/>
              </a:rPr>
              <a:t>mẫu thiết kế trong C#</a:t>
            </a:r>
          </a:p>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dirty="0">
                <a:latin typeface="+mj-lt"/>
              </a:rPr>
              <a:t>Kết nối với cơ sở dữ liệu </a:t>
            </a:r>
            <a:r xmlns:a="http://schemas.openxmlformats.org/drawingml/2006/main">
              <a:rPr lang="vi" sz="2600">
                <a:latin typeface="+mj-lt"/>
              </a:rPr>
              <a:t>bằng Entity Framework</a:t>
            </a:r>
          </a:p>
          <a:p>
            <a:pPr xmlns:a="http://schemas.openxmlformats.org/drawingml/2006/main" marL="342900" indent="-342900" algn="just">
              <a:lnSpc>
                <a:spcPct val="100000"/>
              </a:lnSpc>
              <a:spcBef>
                <a:spcPts val="600"/>
              </a:spcBef>
              <a:spcAft>
                <a:spcPts val="600"/>
              </a:spcAft>
              <a:buClr>
                <a:srgbClr val="973735"/>
              </a:buClr>
              <a:buSzPct val="50000"/>
              <a:buFont typeface="Wingdings" pitchFamily="2" charset="2"/>
              <a:buChar char="u"/>
              <a:defRPr/>
            </a:pPr>
            <a:r xmlns:a="http://schemas.openxmlformats.org/drawingml/2006/main">
              <a:rPr lang="vi" sz="2600">
                <a:latin typeface="+mj-lt"/>
              </a:rPr>
              <a:t>Giải thích về lập trình đồng thời, Stream I/O</a:t>
            </a:r>
            <a:endParaRPr xmlns:a="http://schemas.openxmlformats.org/drawingml/2006/main" lang="en-US" sz="2600" dirty="0">
              <a:latin typeface="+mj-lt"/>
            </a:endParaRP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
        <p:nvSpPr>
          <p:cNvPr id="2" name="Date Placeholder 1"/>
          <p:cNvSpPr>
            <a:spLocks noGrp="1"/>
          </p:cNvSpPr>
          <p:nvPr>
            <p:ph type="dt" sz="half" idx="10"/>
          </p:nvPr>
        </p:nvSpPr>
        <p:spPr/>
        <p:txBody>
          <a:bodyPr/>
          <a:lstStyle/>
          <a:p>
            <a:fld id="{2F7325C5-B2EF-4E6F-A1DB-F1803A7D3906}" type="datetime1">
              <a:rPr lang="vi-VN" smtClean="0"/>
              <a:t>26/04/2024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708804" y="747130"/>
            <a:ext cx="10515600" cy="796332"/>
          </a:xfrm>
        </p:spPr>
        <p:txBody>
          <a:bodyPr>
            <a:normAutofit/>
          </a:bodyPr>
          <a:lstStyle/>
          <a:p>
            <a:r xmlns:a="http://schemas.openxmlformats.org/drawingml/2006/main">
              <a:rPr lang="vi" sz="4000" b="1" dirty="0"/>
              <a:t>Mô tả khóa học</a:t>
            </a:r>
          </a:p>
        </p:txBody>
      </p:sp>
      <p:sp>
        <p:nvSpPr>
          <p:cNvPr id="5123" name="Rectangle 3"/>
          <p:cNvSpPr>
            <a:spLocks noGrp="1"/>
          </p:cNvSpPr>
          <p:nvPr>
            <p:ph idx="1"/>
          </p:nvPr>
        </p:nvSpPr>
        <p:spPr>
          <a:xfrm>
            <a:off x="760577" y="1583704"/>
            <a:ext cx="10642805" cy="4411656"/>
          </a:xfrm>
        </p:spPr>
        <p:txBody>
          <a:bodyPr>
            <a:normAutofit/>
          </a:bodyPr>
          <a:lstStyle/>
          <a:p>
            <a:pPr xmlns:a="http://schemas.openxmlformats.org/drawingml/2006/main" marL="514350" indent="-514350" algn="just">
              <a:lnSpc>
                <a:spcPct val="100000"/>
              </a:lnSpc>
              <a:spcBef>
                <a:spcPts val="600"/>
              </a:spcBef>
              <a:buFont typeface="Calibri" pitchFamily="34" charset="0"/>
              <a:buAutoNum type="arabicPeriod"/>
            </a:pPr>
            <a:r xmlns:a="http://schemas.openxmlformats.org/drawingml/2006/main">
              <a:rPr lang="vi" sz="2600">
                <a:latin typeface="+mj-lt"/>
                <a:cs typeface="Times New Roman" pitchFamily="18" charset="0"/>
              </a:rPr>
              <a:t>Nền tảng lõi NET</a:t>
            </a:r>
          </a:p>
          <a:p>
            <a:pPr xmlns:a="http://schemas.openxmlformats.org/drawingml/2006/main" marL="514350" indent="-514350" algn="just">
              <a:lnSpc>
                <a:spcPct val="100000"/>
              </a:lnSpc>
              <a:spcBef>
                <a:spcPts val="600"/>
              </a:spcBef>
              <a:buFont typeface="Calibri" pitchFamily="34" charset="0"/>
              <a:buAutoNum type="arabicPeriod"/>
            </a:pPr>
            <a:r xmlns:a="http://schemas.openxmlformats.org/drawingml/2006/main">
              <a:rPr lang="vi" sz="2600">
                <a:latin typeface="+mj-lt"/>
                <a:cs typeface="Times New Roman" pitchFamily="18" charset="0"/>
              </a:rPr>
              <a:t>OOP </a:t>
            </a:r>
            <a:r xmlns:a="http://schemas.openxmlformats.org/drawingml/2006/main">
              <a:rPr lang="vi" sz="2600" dirty="0">
                <a:latin typeface="+mj-lt"/>
                <a:cs typeface="Times New Roman" pitchFamily="18" charset="0"/>
              </a:rPr>
              <a:t>và C#</a:t>
            </a:r>
          </a:p>
          <a:p>
            <a:pPr xmlns:a="http://schemas.openxmlformats.org/drawingml/2006/main" marL="514350" indent="-514350" algn="just">
              <a:lnSpc>
                <a:spcPct val="100000"/>
              </a:lnSpc>
              <a:spcBef>
                <a:spcPts val="600"/>
              </a:spcBef>
              <a:buFont typeface="Calibri" pitchFamily="34" charset="0"/>
              <a:buAutoNum type="arabicPeriod"/>
            </a:pPr>
            <a:r xmlns:a="http://schemas.openxmlformats.org/drawingml/2006/main">
              <a:rPr lang="vi" sz="2600">
                <a:latin typeface="+mj-lt"/>
                <a:cs typeface="Times New Roman" pitchFamily="18" charset="0"/>
              </a:rPr>
              <a:t>thiết kế </a:t>
            </a:r>
            <a:r xmlns:a="http://schemas.openxmlformats.org/drawingml/2006/main">
              <a:rPr lang="vi" sz="2600" dirty="0">
                <a:latin typeface="+mj-lt"/>
                <a:cs typeface="Times New Roman" pitchFamily="18" charset="0"/>
              </a:rPr>
              <a:t>trong .NET</a:t>
            </a:r>
          </a:p>
          <a:p>
            <a:pPr xmlns:a="http://schemas.openxmlformats.org/drawingml/2006/main" marL="514350" indent="-514350" algn="just">
              <a:lnSpc>
                <a:spcPct val="100000"/>
              </a:lnSpc>
              <a:spcBef>
                <a:spcPts val="600"/>
              </a:spcBef>
              <a:buFont typeface="Calibri" pitchFamily="34" charset="0"/>
              <a:buAutoNum type="arabicPeriod"/>
            </a:pPr>
            <a:r xmlns:a="http://schemas.openxmlformats.org/drawingml/2006/main">
              <a:rPr lang="vi" sz="2600" dirty="0">
                <a:latin typeface="+mj-lt"/>
                <a:cs typeface="Times New Roman" pitchFamily="18" charset="0"/>
              </a:rPr>
              <a:t>Tạo GUI bằng </a:t>
            </a:r>
            <a:r xmlns:a="http://schemas.openxmlformats.org/drawingml/2006/main">
              <a:rPr lang="vi" sz="2600">
                <a:latin typeface="+mj-lt"/>
                <a:cs typeface="Times New Roman" pitchFamily="18" charset="0"/>
              </a:rPr>
              <a:t>Windows Presentaion Form</a:t>
            </a:r>
            <a:endParaRPr xmlns:a="http://schemas.openxmlformats.org/drawingml/2006/main" lang="en-US" sz="2600" dirty="0">
              <a:latin typeface="+mj-lt"/>
              <a:cs typeface="Times New Roman" pitchFamily="18" charset="0"/>
            </a:endParaRPr>
          </a:p>
          <a:p>
            <a:pPr xmlns:a="http://schemas.openxmlformats.org/drawingml/2006/main" marL="514350" indent="-514350" algn="just">
              <a:lnSpc>
                <a:spcPct val="100000"/>
              </a:lnSpc>
              <a:spcBef>
                <a:spcPts val="600"/>
              </a:spcBef>
              <a:buFont typeface="Calibri" pitchFamily="34" charset="0"/>
              <a:buAutoNum type="arabicPeriod"/>
            </a:pPr>
            <a:r xmlns:a="http://schemas.openxmlformats.org/drawingml/2006/main">
              <a:rPr lang="vi" sz="2600" dirty="0">
                <a:latin typeface="+mj-lt"/>
                <a:cs typeface="Times New Roman" pitchFamily="18" charset="0"/>
              </a:rPr>
              <a:t>Truy cập </a:t>
            </a:r>
            <a:r xmlns:a="http://schemas.openxmlformats.org/drawingml/2006/main">
              <a:rPr lang="vi" sz="2600">
                <a:latin typeface="+mj-lt"/>
                <a:cs typeface="Times New Roman" pitchFamily="18" charset="0"/>
              </a:rPr>
              <a:t>cơ sở dữ liệu </a:t>
            </a:r>
            <a:r xmlns:a="http://schemas.openxmlformats.org/drawingml/2006/main">
              <a:rPr lang="vi" sz="2600">
                <a:latin typeface="+mj-lt"/>
                <a:cs typeface="Times New Roman" pitchFamily="18" charset="0"/>
              </a:rPr>
              <a:t>bằng Entity </a:t>
            </a:r>
            <a:r xmlns:a="http://schemas.openxmlformats.org/drawingml/2006/main">
              <a:rPr lang="vi" sz="2600" dirty="0">
                <a:latin typeface="+mj-lt"/>
                <a:cs typeface="Times New Roman" pitchFamily="18" charset="0"/>
              </a:rPr>
              <a:t>Framework Core</a:t>
            </a:r>
          </a:p>
          <a:p>
            <a:pPr xmlns:a="http://schemas.openxmlformats.org/drawingml/2006/main" marL="514350" indent="-514350" algn="just">
              <a:lnSpc>
                <a:spcPct val="100000"/>
              </a:lnSpc>
              <a:spcBef>
                <a:spcPts val="600"/>
              </a:spcBef>
              <a:buFont typeface="Calibri" pitchFamily="34" charset="0"/>
              <a:buAutoNum type="arabicPeriod"/>
            </a:pPr>
            <a:r xmlns:a="http://schemas.openxmlformats.org/drawingml/2006/main">
              <a:rPr lang="vi" sz="2600">
                <a:latin typeface="+mj-lt"/>
                <a:cs typeface="Times New Roman" pitchFamily="18" charset="0"/>
              </a:rPr>
              <a:t>Tệp </a:t>
            </a:r>
            <a:r xmlns:a="http://schemas.openxmlformats.org/drawingml/2006/main">
              <a:rPr lang="vi" sz="2600" dirty="0">
                <a:latin typeface="+mj-lt"/>
                <a:cs typeface="Times New Roman" pitchFamily="18" charset="0"/>
              </a:rPr>
              <a:t>và luồng I/O</a:t>
            </a:r>
          </a:p>
          <a:p>
            <a:pPr xmlns:a="http://schemas.openxmlformats.org/drawingml/2006/main" marL="514350" indent="-514350" algn="just">
              <a:lnSpc>
                <a:spcPct val="100000"/>
              </a:lnSpc>
              <a:spcBef>
                <a:spcPts val="600"/>
              </a:spcBef>
              <a:buFont typeface="Calibri" pitchFamily="34" charset="0"/>
              <a:buAutoNum type="arabicPeriod"/>
            </a:pPr>
            <a:r xmlns:a="http://schemas.openxmlformats.org/drawingml/2006/main">
              <a:rPr lang="vi" sz="2600" dirty="0">
                <a:latin typeface="+mj-lt"/>
                <a:cs typeface="Times New Roman" pitchFamily="18" charset="0"/>
              </a:rPr>
              <a:t>Làm việc </a:t>
            </a:r>
            <a:r xmlns:a="http://schemas.openxmlformats.org/drawingml/2006/main">
              <a:rPr lang="vi" sz="2600">
                <a:latin typeface="+mj-lt"/>
                <a:cs typeface="Times New Roman" pitchFamily="18" charset="0"/>
              </a:rPr>
              <a:t>với lập trình đồng thời</a:t>
            </a:r>
            <a:endParaRPr xmlns:a="http://schemas.openxmlformats.org/drawingml/2006/main" lang="en-US" sz="2600" dirty="0">
              <a:latin typeface="+mj-lt"/>
              <a:cs typeface="Times New Roman" pitchFamily="18" charset="0"/>
            </a:endParaRP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2" name="Date Placeholder 1"/>
          <p:cNvSpPr>
            <a:spLocks noGrp="1"/>
          </p:cNvSpPr>
          <p:nvPr>
            <p:ph type="dt" sz="half" idx="10"/>
          </p:nvPr>
        </p:nvSpPr>
        <p:spPr/>
        <p:txBody>
          <a:bodyPr/>
          <a:lstStyle/>
          <a:p>
            <a:fld id="{C1272229-6176-4484-9BA7-2626152A69B2}" type="datetime1">
              <a:rPr lang="vi-VN" smtClean="0"/>
              <a:t>26/04/2024</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682925" y="710350"/>
            <a:ext cx="10515600" cy="859993"/>
          </a:xfrm>
        </p:spPr>
        <p:txBody>
          <a:bodyPr>
            <a:normAutofit/>
          </a:bodyPr>
          <a:lstStyle/>
          <a:p>
            <a:r xmlns:a="http://schemas.openxmlformats.org/drawingml/2006/main">
              <a:rPr lang="vi" sz="4000" b="1" dirty="0"/>
              <a:t>Kế hoạch khóa học</a:t>
            </a:r>
          </a:p>
        </p:txBody>
      </p:sp>
      <p:sp>
        <p:nvSpPr>
          <p:cNvPr id="6147" name="Rectangle 3"/>
          <p:cNvSpPr>
            <a:spLocks noGrp="1"/>
          </p:cNvSpPr>
          <p:nvPr>
            <p:ph idx="1"/>
          </p:nvPr>
        </p:nvSpPr>
        <p:spPr>
          <a:xfrm>
            <a:off x="838200" y="2743704"/>
            <a:ext cx="10515600" cy="859993"/>
          </a:xfrm>
        </p:spPr>
        <p:txBody>
          <a:bodyPr/>
          <a:lstStyle/>
          <a:p>
            <a:pPr xmlns:a="http://schemas.openxmlformats.org/drawingml/2006/main" algn="ctr" eaLnBrk="1" hangingPunct="1">
              <a:lnSpc>
                <a:spcPct val="125000"/>
              </a:lnSpc>
              <a:spcBef>
                <a:spcPct val="40000"/>
              </a:spcBef>
              <a:buFont typeface="Wingdings" pitchFamily="2" charset="2"/>
              <a:buNone/>
            </a:pPr>
            <a:r xmlns:a="http://schemas.openxmlformats.org/drawingml/2006/main">
              <a:rPr lang="vi" sz="4000" b="1" dirty="0">
                <a:solidFill>
                  <a:srgbClr val="0000FF"/>
                </a:solidFill>
                <a:latin typeface="Times New Roman" pitchFamily="18" charset="0"/>
                <a:cs typeface="Times New Roman" pitchFamily="18" charset="0"/>
              </a:rPr>
              <a:t>Xem kế hoạch khóa học </a:t>
            </a:r>
            <a:r xmlns:a="http://schemas.openxmlformats.org/drawingml/2006/main">
              <a:rPr lang="vi" sz="4000" b="1">
                <a:solidFill>
                  <a:srgbClr val="0000FF"/>
                </a:solidFill>
                <a:latin typeface="Times New Roman" pitchFamily="18" charset="0"/>
                <a:cs typeface="Times New Roman" pitchFamily="18" charset="0"/>
              </a:rPr>
              <a:t>trên LMS</a:t>
            </a:r>
            <a:endParaRPr xmlns:a="http://schemas.openxmlformats.org/drawingml/2006/main" lang="en-US" sz="4000" b="1"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2" name="Date Placeholder 1"/>
          <p:cNvSpPr>
            <a:spLocks noGrp="1"/>
          </p:cNvSpPr>
          <p:nvPr>
            <p:ph type="dt" sz="half" idx="10"/>
          </p:nvPr>
        </p:nvSpPr>
        <p:spPr/>
        <p:txBody>
          <a:bodyPr/>
          <a:lstStyle/>
          <a:p>
            <a:fld id="{CD186F14-D1B8-4E91-9B55-814C132BACE7}" type="datetime1">
              <a:rPr lang="vi-VN" smtClean="0"/>
              <a:t>26/04/2024</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640888" y="768989"/>
            <a:ext cx="10515600" cy="833360"/>
          </a:xfrm>
        </p:spPr>
        <p:txBody>
          <a:bodyPr>
            <a:normAutofit/>
          </a:bodyPr>
          <a:lstStyle/>
          <a:p>
            <a:r xmlns:a="http://schemas.openxmlformats.org/drawingml/2006/main">
              <a:rPr lang="vi" sz="4000" b="1" dirty="0"/>
              <a:t>Tài liệu/Tài liệu tham khảo</a:t>
            </a:r>
          </a:p>
        </p:txBody>
      </p:sp>
      <p:sp>
        <p:nvSpPr>
          <p:cNvPr id="7171" name="Rectangle 3"/>
          <p:cNvSpPr>
            <a:spLocks noGrp="1"/>
          </p:cNvSpPr>
          <p:nvPr>
            <p:ph idx="1"/>
          </p:nvPr>
        </p:nvSpPr>
        <p:spPr>
          <a:xfrm>
            <a:off x="640888" y="1805431"/>
            <a:ext cx="10651431" cy="2378380"/>
          </a:xfrm>
        </p:spPr>
        <p:txBody>
          <a:bodyPr>
            <a:noAutofit/>
          </a:bodyPr>
          <a:lstStyle/>
          <a:p>
            <a:pPr xmlns:a="http://schemas.openxmlformats.org/drawingml/2006/main" algn="just" eaLnBrk="1" hangingPunct="1">
              <a:lnSpc>
                <a:spcPct val="100000"/>
              </a:lnSpc>
              <a:spcBef>
                <a:spcPts val="600"/>
              </a:spcBef>
              <a:buFont typeface="Arial" charset="0"/>
              <a:buNone/>
              <a:defRPr/>
            </a:pPr>
            <a:r xmlns:a="http://schemas.openxmlformats.org/drawingml/2006/main">
              <a:rPr lang="vi" dirty="0">
                <a:latin typeface="Times New Roman" pitchFamily="18" charset="0"/>
                <a:cs typeface="Times New Roman" pitchFamily="18" charset="0"/>
              </a:rPr>
              <a:t>1) Pro C </a:t>
            </a:r>
            <a:r xmlns:a="http://schemas.openxmlformats.org/drawingml/2006/main">
              <a:rPr lang="vi">
                <a:latin typeface="Times New Roman" pitchFamily="18" charset="0"/>
                <a:cs typeface="Times New Roman" pitchFamily="18" charset="0"/>
              </a:rPr>
              <a:t>#12 </a:t>
            </a:r>
            <a:r xmlns:a="http://schemas.openxmlformats.org/drawingml/2006/main">
              <a:rPr lang="vi" dirty="0">
                <a:latin typeface="Times New Roman" pitchFamily="18" charset="0"/>
                <a:cs typeface="Times New Roman" pitchFamily="18" charset="0"/>
              </a:rPr>
              <a:t>với . </a:t>
            </a:r>
            <a:r xmlns:a="http://schemas.openxmlformats.org/drawingml/2006/main">
              <a:rPr lang="vi">
                <a:latin typeface="Times New Roman" pitchFamily="18" charset="0"/>
                <a:cs typeface="Times New Roman" pitchFamily="18" charset="0"/>
              </a:rPr>
              <a:t>NET 8</a:t>
            </a:r>
            <a:endParaRPr xmlns:a="http://schemas.openxmlformats.org/drawingml/2006/main" lang="en-US" dirty="0">
              <a:latin typeface="Times New Roman" pitchFamily="18" charset="0"/>
              <a:cs typeface="Times New Roman" pitchFamily="18" charset="0"/>
            </a:endParaRPr>
          </a:p>
          <a:p>
            <a:pPr xmlns:a="http://schemas.openxmlformats.org/drawingml/2006/main">
              <a:lnSpc>
                <a:spcPct val="100000"/>
              </a:lnSpc>
              <a:spcBef>
                <a:spcPts val="600"/>
              </a:spcBef>
              <a:buNone/>
              <a:defRPr/>
            </a:pPr>
            <a:r xmlns:a="http://schemas.openxmlformats.org/drawingml/2006/main">
              <a:rPr lang="vi">
                <a:latin typeface="Times New Roman" pitchFamily="18" charset="0"/>
                <a:cs typeface="Times New Roman" pitchFamily="18" charset="0"/>
              </a:rPr>
              <a:t>2 </a:t>
            </a:r>
            <a:r xmlns:a="http://schemas.openxmlformats.org/drawingml/2006/main">
              <a:rPr lang="vi" dirty="0">
                <a:latin typeface="Times New Roman" pitchFamily="18" charset="0"/>
                <a:cs typeface="Times New Roman" pitchFamily="18" charset="0"/>
              </a:rPr>
              <a:t>) </a:t>
            </a:r>
            <a:r xmlns:a="http://schemas.openxmlformats.org/drawingml/2006/main" xmlns:r="http://schemas.openxmlformats.org/officeDocument/2006/relationships">
              <a:rPr lang="vi" u="sng" dirty="0">
                <a:solidFill>
                  <a:srgbClr val="0070C0"/>
                </a:solidFill>
                <a:latin typeface="Times New Roman" pitchFamily="18" charset="0"/>
                <a:cs typeface="Times New Roman" pitchFamily="18" charset="0"/>
                <a:hlinkClick r:id="rId3"/>
              </a:rPr>
              <a:t>https://docs.microsoft.com/en-us/dotnet/core/introduction</a:t>
            </a:r>
            <a:endParaRPr xmlns:a="http://schemas.openxmlformats.org/drawingml/2006/main" lang="en-US" u="sng" dirty="0">
              <a:solidFill>
                <a:srgbClr val="0070C0"/>
              </a:solidFill>
              <a:latin typeface="Times New Roman" pitchFamily="18" charset="0"/>
              <a:cs typeface="Times New Roman" pitchFamily="18" charset="0"/>
            </a:endParaRPr>
          </a:p>
          <a:p>
            <a:pPr xmlns:a="http://schemas.openxmlformats.org/drawingml/2006/main">
              <a:lnSpc>
                <a:spcPct val="100000"/>
              </a:lnSpc>
              <a:spcBef>
                <a:spcPts val="600"/>
              </a:spcBef>
              <a:buNone/>
              <a:defRPr/>
            </a:pPr>
            <a:r xmlns:a="http://schemas.openxmlformats.org/drawingml/2006/main">
              <a:rPr lang="vi" dirty="0">
                <a:latin typeface="Times New Roman" pitchFamily="18" charset="0"/>
                <a:cs typeface="Times New Roman" pitchFamily="18" charset="0"/>
              </a:rPr>
              <a:t>3 </a:t>
            </a:r>
            <a:r xmlns:a="http://schemas.openxmlformats.org/drawingml/2006/main">
              <a:rPr lang="vi">
                <a:latin typeface="Times New Roman" pitchFamily="18" charset="0"/>
                <a:cs typeface="Times New Roman" pitchFamily="18" charset="0"/>
              </a:rPr>
              <a:t>) LMS DN</a:t>
            </a:r>
            <a:endParaRPr xmlns:a="http://schemas.openxmlformats.org/drawingml/2006/main"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2" name="Date Placeholder 1"/>
          <p:cNvSpPr>
            <a:spLocks noGrp="1"/>
          </p:cNvSpPr>
          <p:nvPr>
            <p:ph type="dt" sz="half" idx="10"/>
          </p:nvPr>
        </p:nvSpPr>
        <p:spPr/>
        <p:txBody>
          <a:bodyPr/>
          <a:lstStyle/>
          <a:p>
            <a:fld id="{602D1C4B-080F-4B30-AF8C-8D3C18E4401C}" type="datetime1">
              <a:rPr lang="vi-VN" smtClean="0"/>
              <a:t>26/04/2024</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734683" y="756241"/>
            <a:ext cx="10515600" cy="877749"/>
          </a:xfrm>
        </p:spPr>
        <p:txBody>
          <a:bodyPr>
            <a:normAutofit/>
          </a:bodyPr>
          <a:lstStyle/>
          <a:p>
            <a:r xmlns:a="http://schemas.openxmlformats.org/drawingml/2006/main">
              <a:rPr lang="vi" sz="4000" b="1" dirty="0"/>
              <a:t>Môi trường học tập</a:t>
            </a:r>
          </a:p>
        </p:txBody>
      </p:sp>
      <p:sp>
        <p:nvSpPr>
          <p:cNvPr id="8195" name="Rectangle 3"/>
          <p:cNvSpPr>
            <a:spLocks noGrp="1"/>
          </p:cNvSpPr>
          <p:nvPr>
            <p:ph idx="1"/>
          </p:nvPr>
        </p:nvSpPr>
        <p:spPr>
          <a:xfrm>
            <a:off x="726057" y="1745046"/>
            <a:ext cx="10591800" cy="2481722"/>
          </a:xfrm>
        </p:spPr>
        <p:txBody>
          <a:bodyPr>
            <a:normAutofit/>
          </a:bodyPr>
          <a:lstStyle/>
          <a:p>
            <a:pPr xmlns:a="http://schemas.openxmlformats.org/drawingml/2006/main" marL="342900" indent="-342900">
              <a:lnSpc>
                <a:spcPct val="100000"/>
              </a:lnSpc>
              <a:spcBef>
                <a:spcPts val="600"/>
              </a:spcBef>
              <a:buClr>
                <a:srgbClr val="973735"/>
              </a:buClr>
              <a:buSzPct val="50000"/>
              <a:buFont typeface="Wingdings" pitchFamily="2" charset="2"/>
              <a:buChar char="u"/>
              <a:defRPr/>
            </a:pPr>
            <a:r xmlns:a="http://schemas.openxmlformats.org/drawingml/2006/main">
              <a:rPr lang="vi" sz="2600" dirty="0">
                <a:latin typeface="+mj-lt"/>
                <a:cs typeface="Times New Roman" pitchFamily="18" charset="0"/>
              </a:rPr>
              <a:t>. </a:t>
            </a:r>
            <a:r xmlns:a="http://schemas.openxmlformats.org/drawingml/2006/main">
              <a:rPr lang="vi" sz="2600">
                <a:latin typeface="+mj-lt"/>
              </a:rPr>
              <a:t>NET 8 </a:t>
            </a:r>
            <a:r xmlns:a="http://schemas.openxmlformats.org/drawingml/2006/main">
              <a:rPr lang="vi" sz="2600" dirty="0">
                <a:latin typeface="+mj-lt"/>
              </a:rPr>
              <a:t>trở lên</a:t>
            </a:r>
          </a:p>
          <a:p>
            <a:pPr xmlns:a="http://schemas.openxmlformats.org/drawingml/2006/main" marL="342900" indent="-342900">
              <a:lnSpc>
                <a:spcPct val="100000"/>
              </a:lnSpc>
              <a:spcBef>
                <a:spcPts val="600"/>
              </a:spcBef>
              <a:buClr>
                <a:srgbClr val="973735"/>
              </a:buClr>
              <a:buSzPct val="50000"/>
              <a:buFont typeface="Wingdings" pitchFamily="2" charset="2"/>
              <a:buChar char="u"/>
              <a:defRPr/>
            </a:pPr>
            <a:r xmlns:a="http://schemas.openxmlformats.org/drawingml/2006/main">
              <a:rPr lang="vi" sz="2600" dirty="0">
                <a:latin typeface="+mj-lt"/>
              </a:rPr>
              <a:t>Visual </a:t>
            </a:r>
            <a:r xmlns:a="http://schemas.openxmlformats.org/drawingml/2006/main">
              <a:rPr lang="vi" sz="2600">
                <a:latin typeface="+mj-lt"/>
              </a:rPr>
              <a:t>Studio 2022 </a:t>
            </a:r>
            <a:r xmlns:a="http://schemas.openxmlformats.org/drawingml/2006/main">
              <a:rPr lang="vi" sz="2600" dirty="0">
                <a:latin typeface="+mj-lt"/>
              </a:rPr>
              <a:t>trở lên ( </a:t>
            </a:r>
            <a:r xmlns:a="http://schemas.openxmlformats.org/drawingml/2006/main">
              <a:rPr lang="vi" sz="2600" u="sng" dirty="0">
                <a:solidFill>
                  <a:srgbClr val="0070C0"/>
                </a:solidFill>
                <a:latin typeface="+mj-lt"/>
              </a:rPr>
              <a:t>https://visualstudio.microsoft.com/downloads/ </a:t>
            </a:r>
            <a:r xmlns:a="http://schemas.openxmlformats.org/drawingml/2006/main">
              <a:rPr lang="vi" sz="2600" dirty="0">
                <a:latin typeface="+mj-lt"/>
              </a:rPr>
              <a:t>)</a:t>
            </a:r>
          </a:p>
          <a:p>
            <a:pPr xmlns:a="http://schemas.openxmlformats.org/drawingml/2006/main" marL="342900" indent="-342900">
              <a:lnSpc>
                <a:spcPct val="100000"/>
              </a:lnSpc>
              <a:spcBef>
                <a:spcPts val="600"/>
              </a:spcBef>
              <a:buClr>
                <a:srgbClr val="973735"/>
              </a:buClr>
              <a:buSzPct val="50000"/>
              <a:buFont typeface="Wingdings" pitchFamily="2" charset="2"/>
              <a:buChar char="u"/>
              <a:defRPr/>
            </a:pPr>
            <a:r xmlns:a="http://schemas.openxmlformats.org/drawingml/2006/main">
              <a:rPr lang="vi" sz="2600" dirty="0">
                <a:latin typeface="+mj-lt"/>
              </a:rPr>
              <a:t>MS SQL </a:t>
            </a:r>
            <a:r xmlns:a="http://schemas.openxmlformats.org/drawingml/2006/main">
              <a:rPr lang="vi" sz="2600">
                <a:latin typeface="+mj-lt"/>
              </a:rPr>
              <a:t>Server 2019 </a:t>
            </a:r>
            <a:r xmlns:a="http://schemas.openxmlformats.org/drawingml/2006/main">
              <a:rPr lang="vi" sz="2600" dirty="0">
                <a:latin typeface="+mj-lt"/>
              </a:rPr>
              <a:t>trở lên</a:t>
            </a:r>
          </a:p>
          <a:p>
            <a:pPr xmlns:a="http://schemas.openxmlformats.org/drawingml/2006/main" marL="342900" indent="-342900">
              <a:lnSpc>
                <a:spcPct val="100000"/>
              </a:lnSpc>
              <a:spcBef>
                <a:spcPts val="600"/>
              </a:spcBef>
              <a:buClr>
                <a:srgbClr val="973735"/>
              </a:buClr>
              <a:buSzPct val="50000"/>
              <a:buFont typeface="Wingdings" pitchFamily="2" charset="2"/>
              <a:buChar char="u"/>
              <a:defRPr/>
            </a:pPr>
            <a:r xmlns:a="http://schemas.openxmlformats.org/drawingml/2006/main">
              <a:rPr lang="vi" sz="2600" dirty="0">
                <a:latin typeface="+mj-lt"/>
              </a:rPr>
              <a:t>Một cuốn sổ tay để báo cáo các phòng thí nghiệm và bài tập.</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
        <p:nvSpPr>
          <p:cNvPr id="2" name="Date Placeholder 1"/>
          <p:cNvSpPr>
            <a:spLocks noGrp="1"/>
          </p:cNvSpPr>
          <p:nvPr>
            <p:ph type="dt" sz="half" idx="10"/>
          </p:nvPr>
        </p:nvSpPr>
        <p:spPr/>
        <p:txBody>
          <a:bodyPr/>
          <a:lstStyle/>
          <a:p>
            <a:fld id="{E3FC9445-7530-4FC4-A2AF-DBC5EF1EB96F}" type="datetime1">
              <a:rPr lang="vi-VN" smtClean="0"/>
              <a:t>26/04/2024</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771</Words>
  <Application>Microsoft Office PowerPoint</Application>
  <PresentationFormat>Widescreen</PresentationFormat>
  <Paragraphs>128</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Tahoma</vt:lpstr>
      <vt:lpstr>Times New Roman</vt:lpstr>
      <vt:lpstr>Wingdings</vt:lpstr>
      <vt:lpstr>Office Theme</vt:lpstr>
      <vt:lpstr>Basic Cross-Platform Application Programming With .NET</vt:lpstr>
      <vt:lpstr>Why should you study this course?</vt:lpstr>
      <vt:lpstr>Why should you study this course?</vt:lpstr>
      <vt:lpstr>PowerPoint Presentation</vt:lpstr>
      <vt:lpstr>Course Objectives </vt:lpstr>
      <vt:lpstr>Course Description</vt:lpstr>
      <vt:lpstr>Course Plan</vt:lpstr>
      <vt:lpstr>Materials/ References</vt:lpstr>
      <vt:lpstr>Learning Environments</vt:lpstr>
      <vt:lpstr>Course Rules</vt:lpstr>
      <vt:lpstr>Evaluation Strategy </vt:lpstr>
      <vt:lpstr>How to study</vt:lpstr>
      <vt:lpstr>Academic policy</vt:lpstr>
      <vt:lpstr>Enjoy the Course</vt:lpstr>
      <vt:lpstr>Install tools for programming if needed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Quang Le Thien Nhat</cp:lastModifiedBy>
  <cp:revision>72</cp:revision>
  <dcterms:created xsi:type="dcterms:W3CDTF">2021-01-25T08:25:31Z</dcterms:created>
  <dcterms:modified xsi:type="dcterms:W3CDTF">2024-04-26T15:58:02Z</dcterms:modified>
</cp:coreProperties>
</file>