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4"/>
  </p:notesMasterIdLst>
  <p:sldIdLst>
    <p:sldId id="256" r:id="rId2"/>
    <p:sldId id="257" r:id="rId3"/>
    <p:sldId id="258" r:id="rId4"/>
    <p:sldId id="259" r:id="rId5"/>
    <p:sldId id="305" r:id="rId6"/>
    <p:sldId id="306" r:id="rId7"/>
    <p:sldId id="307" r:id="rId8"/>
    <p:sldId id="309" r:id="rId9"/>
    <p:sldId id="312" r:id="rId10"/>
    <p:sldId id="313" r:id="rId11"/>
    <p:sldId id="261" r:id="rId12"/>
    <p:sldId id="311" r:id="rId13"/>
    <p:sldId id="262" r:id="rId14"/>
    <p:sldId id="263" r:id="rId15"/>
    <p:sldId id="264" r:id="rId16"/>
    <p:sldId id="265" r:id="rId17"/>
    <p:sldId id="272" r:id="rId18"/>
    <p:sldId id="273" r:id="rId19"/>
    <p:sldId id="278" r:id="rId20"/>
    <p:sldId id="279" r:id="rId21"/>
    <p:sldId id="280" r:id="rId22"/>
    <p:sldId id="281" r:id="rId23"/>
    <p:sldId id="283" r:id="rId24"/>
    <p:sldId id="285" r:id="rId25"/>
    <p:sldId id="286" r:id="rId26"/>
    <p:sldId id="287" r:id="rId27"/>
    <p:sldId id="310"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1" r:id="rId41"/>
    <p:sldId id="302" r:id="rId42"/>
    <p:sldId id="303" r:id="rId43"/>
  </p:sldIdLst>
  <p:sldSz cx="12192000" cy="6858000"/>
  <p:notesSz cx="6858000" cy="9144000"/>
  <p:embeddedFontLst>
    <p:embeddedFont>
      <p:font typeface="Quattrocento Sans" panose="020B0604020202020204" charset="0"/>
      <p:regular r:id="rId45"/>
      <p:bold r:id="rId46"/>
      <p:italic r:id="rId47"/>
      <p:boldItalic r:id="rId48"/>
    </p:embeddedFont>
    <p:embeddedFont>
      <p:font typeface="Calibri" panose="020F0502020204030204" pitchFamily="34"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9" roundtripDataSignature="AMtx7miZyCs3ATQfBpwMPt1iRVgyeX0Nn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755" autoAdjust="0"/>
  </p:normalViewPr>
  <p:slideViewPr>
    <p:cSldViewPr snapToGrid="0">
      <p:cViewPr>
        <p:scale>
          <a:sx n="66" d="100"/>
          <a:sy n="66" d="100"/>
        </p:scale>
        <p:origin x="644"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font" Target="fonts/font6.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8" Type="http://schemas.openxmlformats.org/officeDocument/2006/relationships/slide" Target="slides/slide7.xml"/><Relationship Id="rId51" Type="http://schemas.openxmlformats.org/officeDocument/2006/relationships/font" Target="fonts/font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59" Type="http://customschemas.google.com/relationships/presentationmetadata" Target="meta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font" Target="fonts/font8.fntdata"/><Relationship Id="rId6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 name="Google Shape;10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9" name="Google Shape;109;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14004304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https://</a:t>
            </a:r>
            <a:r>
              <a:rPr lang="en-US" smtClean="0"/>
              <a:t>devblogs.microsoft.com/dotnet/announcing-dotnet-8/</a:t>
            </a:r>
            <a:endParaRPr dirty="0"/>
          </a:p>
        </p:txBody>
      </p:sp>
      <p:sp>
        <p:nvSpPr>
          <p:cNvPr id="148" name="Google Shape;14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65369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6" name="Google Shape;256;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6" name="Google Shape;266;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7" name="Google Shape;307;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5" name="Google Shape;315;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6" name="Google Shape;316;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4" name="Google Shape;324;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5" name="Google Shape;325;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3" name="Google Shape;333;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.NET Framework 1.0 was released Feb 13,  2002</a:t>
            </a:r>
            <a:endParaRPr/>
          </a:p>
          <a:p>
            <a:pPr marL="0" lvl="0" indent="0" algn="l" rtl="0">
              <a:spcBef>
                <a:spcPts val="0"/>
              </a:spcBef>
              <a:spcAft>
                <a:spcPts val="0"/>
              </a:spcAft>
              <a:buNone/>
            </a:pPr>
            <a:endParaRPr/>
          </a:p>
          <a:p>
            <a:pPr marL="0" lvl="0" indent="0" algn="l" rtl="0">
              <a:spcBef>
                <a:spcPts val="0"/>
              </a:spcBef>
              <a:spcAft>
                <a:spcPts val="0"/>
              </a:spcAft>
              <a:buNone/>
            </a:pPr>
            <a:r>
              <a:rPr lang="en-US"/>
              <a:t>.NET Core 1.0 was released on June 27, 2016</a:t>
            </a:r>
            <a:endParaRPr/>
          </a:p>
        </p:txBody>
      </p:sp>
      <p:sp>
        <p:nvSpPr>
          <p:cNvPr id="334" name="Google Shape;334;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1" name="Google Shape;351;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.NET Framework 1.0 was released Feb 13,  2002</a:t>
            </a:r>
            <a:endParaRPr/>
          </a:p>
          <a:p>
            <a:pPr marL="0" lvl="0" indent="0" algn="l" rtl="0">
              <a:spcBef>
                <a:spcPts val="0"/>
              </a:spcBef>
              <a:spcAft>
                <a:spcPts val="0"/>
              </a:spcAft>
              <a:buNone/>
            </a:pPr>
            <a:endParaRPr/>
          </a:p>
          <a:p>
            <a:pPr marL="0" lvl="0" indent="0" algn="l" rtl="0">
              <a:spcBef>
                <a:spcPts val="0"/>
              </a:spcBef>
              <a:spcAft>
                <a:spcPts val="0"/>
              </a:spcAft>
              <a:buNone/>
            </a:pPr>
            <a:r>
              <a:rPr lang="en-US"/>
              <a:t>.NET Core 1.0 was released on June 27, 2016</a:t>
            </a:r>
            <a:endParaRPr/>
          </a:p>
        </p:txBody>
      </p:sp>
      <p:sp>
        <p:nvSpPr>
          <p:cNvPr id="352" name="Google Shape;352;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9" name="Google Shape;369;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7" name="Google Shape;377;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5" name="Google Shape;385;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5" name="Google Shape;385;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959777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4" name="Google Shape;394;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2" name="Google Shape;402;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1" name="Google Shape;411;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6" name="Google Shape;416;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0" name="Google Shape;430;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7" name="Google Shape;447;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4" name="Google Shape;464;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0" name="Google Shape;480;p4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1" name="Google Shape;481;p4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35</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9" name="Google Shape;489;p4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0" name="Google Shape;490;p4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36</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8" name="Google Shape;498;p4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To view MSIL of the assemblies :</a:t>
            </a:r>
            <a:endParaRPr/>
          </a:p>
          <a:p>
            <a:pPr marL="0" lvl="0" indent="0" algn="l" rtl="0">
              <a:spcBef>
                <a:spcPts val="0"/>
              </a:spcBef>
              <a:spcAft>
                <a:spcPts val="0"/>
              </a:spcAft>
              <a:buNone/>
            </a:pPr>
            <a:r>
              <a:rPr lang="en-US"/>
              <a:t>1.Install ildasm tool :  dotnet tool install -g dotnet-ildasm</a:t>
            </a:r>
            <a:endParaRPr/>
          </a:p>
          <a:p>
            <a:pPr marL="0" lvl="0" indent="0" algn="l" rtl="0">
              <a:spcBef>
                <a:spcPts val="0"/>
              </a:spcBef>
              <a:spcAft>
                <a:spcPts val="0"/>
              </a:spcAft>
              <a:buNone/>
            </a:pPr>
            <a:r>
              <a:rPr lang="en-US"/>
              <a:t>2.View IL : dotnet ildasm Create_ConsoleApp_CLI.dll -o OutpuFileILCode.il</a:t>
            </a:r>
            <a:endParaRPr/>
          </a:p>
        </p:txBody>
      </p:sp>
      <p:sp>
        <p:nvSpPr>
          <p:cNvPr id="499" name="Google Shape;499;p4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37</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1" name="Google Shape;511;p4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2" name="Google Shape;512;p4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38</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3" name="Google Shape;523;p4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4" name="Google Shape;524;p4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39</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 name="Google Shape;10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9" name="Google Shape;109;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2" name="Google Shape;542;p4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3" name="Google Shape;543;p4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40</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p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2" name="Google Shape;552;p4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3" name="Google Shape;553;p4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41</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p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62" name="Google Shape;562;p4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 name="Google Shape;10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9" name="Google Shape;109;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2653815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 name="Google Shape;10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9" name="Google Shape;109;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676349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 name="Google Shape;10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9" name="Google Shape;109;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20225786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 name="Google Shape;10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9" name="Google Shape;109;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2367048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 name="Google Shape;10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9" name="Google Shape;109;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19744404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50"/>
          <p:cNvSpPr txBox="1">
            <a:spLocks noGrp="1"/>
          </p:cNvSpPr>
          <p:nvPr>
            <p:ph type="ctrTitle"/>
          </p:nvPr>
        </p:nvSpPr>
        <p:spPr>
          <a:xfrm>
            <a:off x="1524000" y="1988598"/>
            <a:ext cx="9144000" cy="1521364"/>
          </a:xfrm>
          <a:prstGeom prst="rect">
            <a:avLst/>
          </a:prstGeom>
          <a:solidFill>
            <a:schemeClr val="accent2"/>
          </a:solid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50"/>
          <p:cNvSpPr txBox="1">
            <a:spLocks noGrp="1"/>
          </p:cNvSpPr>
          <p:nvPr>
            <p:ph type="subTitle" idx="1"/>
          </p:nvPr>
        </p:nvSpPr>
        <p:spPr>
          <a:xfrm>
            <a:off x="1524000" y="3602038"/>
            <a:ext cx="9144000" cy="1227414"/>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50"/>
          <p:cNvSpPr txBox="1"/>
          <p:nvPr/>
        </p:nvSpPr>
        <p:spPr>
          <a:xfrm>
            <a:off x="0" y="6461294"/>
            <a:ext cx="12192000" cy="403934"/>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19" name="Google Shape;19;p50" descr="NET Exceptions - System.Data.ObjectNotFoundException"/>
          <p:cNvPicPr preferRelativeResize="0"/>
          <p:nvPr/>
        </p:nvPicPr>
        <p:blipFill rotWithShape="1">
          <a:blip r:embed="rId2">
            <a:alphaModFix/>
          </a:blip>
          <a:srcRect/>
          <a:stretch/>
        </p:blipFill>
        <p:spPr>
          <a:xfrm>
            <a:off x="10277178" y="0"/>
            <a:ext cx="1953088" cy="781235"/>
          </a:xfrm>
          <a:prstGeom prst="rect">
            <a:avLst/>
          </a:prstGeom>
          <a:noFill/>
          <a:ln>
            <a:noFill/>
          </a:ln>
        </p:spPr>
      </p:pic>
      <p:pic>
        <p:nvPicPr>
          <p:cNvPr id="20" name="Google Shape;20;p50"/>
          <p:cNvPicPr preferRelativeResize="0"/>
          <p:nvPr/>
        </p:nvPicPr>
        <p:blipFill rotWithShape="1">
          <a:blip r:embed="rId3">
            <a:alphaModFix/>
          </a:blip>
          <a:srcRect/>
          <a:stretch/>
        </p:blipFill>
        <p:spPr>
          <a:xfrm>
            <a:off x="45757" y="25370"/>
            <a:ext cx="2078984" cy="575433"/>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51"/>
          <p:cNvSpPr txBox="1"/>
          <p:nvPr/>
        </p:nvSpPr>
        <p:spPr>
          <a:xfrm>
            <a:off x="0" y="6461294"/>
            <a:ext cx="12192000" cy="403934"/>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51"/>
          <p:cNvSpPr txBox="1">
            <a:spLocks noGrp="1"/>
          </p:cNvSpPr>
          <p:nvPr>
            <p:ph type="title"/>
          </p:nvPr>
        </p:nvSpPr>
        <p:spPr>
          <a:xfrm>
            <a:off x="838200" y="620209"/>
            <a:ext cx="10515600" cy="575433"/>
          </a:xfrm>
          <a:prstGeom prst="rect">
            <a:avLst/>
          </a:prstGeom>
          <a:solidFill>
            <a:schemeClr val="lt1"/>
          </a:solid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51"/>
          <p:cNvSpPr txBox="1">
            <a:spLocks noGrp="1"/>
          </p:cNvSpPr>
          <p:nvPr>
            <p:ph type="body" idx="1"/>
          </p:nvPr>
        </p:nvSpPr>
        <p:spPr>
          <a:xfrm>
            <a:off x="838200" y="1535811"/>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51"/>
          <p:cNvSpPr txBox="1"/>
          <p:nvPr/>
        </p:nvSpPr>
        <p:spPr>
          <a:xfrm>
            <a:off x="1" y="600803"/>
            <a:ext cx="207390" cy="973473"/>
          </a:xfrm>
          <a:prstGeom prst="rect">
            <a:avLst/>
          </a:prstGeom>
          <a:solidFill>
            <a:srgbClr val="F4AF8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28" name="Google Shape;28;p51" descr="NET Exceptions - System.Data.ObjectNotFoundException"/>
          <p:cNvPicPr preferRelativeResize="0"/>
          <p:nvPr/>
        </p:nvPicPr>
        <p:blipFill rotWithShape="1">
          <a:blip r:embed="rId2">
            <a:alphaModFix/>
          </a:blip>
          <a:srcRect/>
          <a:stretch/>
        </p:blipFill>
        <p:spPr>
          <a:xfrm>
            <a:off x="10277178" y="0"/>
            <a:ext cx="1953088" cy="781235"/>
          </a:xfrm>
          <a:prstGeom prst="rect">
            <a:avLst/>
          </a:prstGeom>
          <a:noFill/>
          <a:ln>
            <a:noFill/>
          </a:ln>
        </p:spPr>
      </p:pic>
      <p:sp>
        <p:nvSpPr>
          <p:cNvPr id="26" name="Google Shape;26;p51"/>
          <p:cNvSpPr txBox="1">
            <a:spLocks noGrp="1"/>
          </p:cNvSpPr>
          <p:nvPr>
            <p:ph type="sldNum" idx="12"/>
          </p:nvPr>
        </p:nvSpPr>
        <p:spPr>
          <a:xfrm>
            <a:off x="8686060" y="6480700"/>
            <a:ext cx="3505940" cy="395001"/>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1">
                <a:solidFill>
                  <a:schemeClr val="dk1"/>
                </a:solidFill>
                <a:latin typeface="Arial"/>
                <a:ea typeface="Arial"/>
                <a:cs typeface="Arial"/>
                <a:sym typeface="Arial"/>
              </a:defRPr>
            </a:lvl1pPr>
            <a:lvl2pPr marL="0" lvl="1" indent="0" algn="r">
              <a:spcBef>
                <a:spcPts val="0"/>
              </a:spcBef>
              <a:buNone/>
              <a:defRPr sz="1200">
                <a:solidFill>
                  <a:schemeClr val="dk1"/>
                </a:solidFill>
                <a:latin typeface="Arial"/>
                <a:ea typeface="Arial"/>
                <a:cs typeface="Arial"/>
                <a:sym typeface="Arial"/>
              </a:defRPr>
            </a:lvl2pPr>
            <a:lvl3pPr marL="0" lvl="2" indent="0" algn="r">
              <a:spcBef>
                <a:spcPts val="0"/>
              </a:spcBef>
              <a:buNone/>
              <a:defRPr sz="1200">
                <a:solidFill>
                  <a:schemeClr val="dk1"/>
                </a:solidFill>
                <a:latin typeface="Arial"/>
                <a:ea typeface="Arial"/>
                <a:cs typeface="Arial"/>
                <a:sym typeface="Arial"/>
              </a:defRPr>
            </a:lvl3pPr>
            <a:lvl4pPr marL="0" lvl="3" indent="0" algn="r">
              <a:spcBef>
                <a:spcPts val="0"/>
              </a:spcBef>
              <a:buNone/>
              <a:defRPr sz="1200">
                <a:solidFill>
                  <a:schemeClr val="dk1"/>
                </a:solidFill>
                <a:latin typeface="Arial"/>
                <a:ea typeface="Arial"/>
                <a:cs typeface="Arial"/>
                <a:sym typeface="Arial"/>
              </a:defRPr>
            </a:lvl4pPr>
            <a:lvl5pPr marL="0" lvl="4" indent="0" algn="r">
              <a:spcBef>
                <a:spcPts val="0"/>
              </a:spcBef>
              <a:buNone/>
              <a:defRPr sz="1200">
                <a:solidFill>
                  <a:schemeClr val="dk1"/>
                </a:solidFill>
                <a:latin typeface="Arial"/>
                <a:ea typeface="Arial"/>
                <a:cs typeface="Arial"/>
                <a:sym typeface="Arial"/>
              </a:defRPr>
            </a:lvl5pPr>
            <a:lvl6pPr marL="0" lvl="5" indent="0" algn="r">
              <a:spcBef>
                <a:spcPts val="0"/>
              </a:spcBef>
              <a:buNone/>
              <a:defRPr sz="1200">
                <a:solidFill>
                  <a:schemeClr val="dk1"/>
                </a:solidFill>
                <a:latin typeface="Arial"/>
                <a:ea typeface="Arial"/>
                <a:cs typeface="Arial"/>
                <a:sym typeface="Arial"/>
              </a:defRPr>
            </a:lvl6pPr>
            <a:lvl7pPr marL="0" lvl="6" indent="0" algn="r">
              <a:spcBef>
                <a:spcPts val="0"/>
              </a:spcBef>
              <a:buNone/>
              <a:defRPr sz="1200">
                <a:solidFill>
                  <a:schemeClr val="dk1"/>
                </a:solidFill>
                <a:latin typeface="Arial"/>
                <a:ea typeface="Arial"/>
                <a:cs typeface="Arial"/>
                <a:sym typeface="Arial"/>
              </a:defRPr>
            </a:lvl7pPr>
            <a:lvl8pPr marL="0" lvl="7" indent="0" algn="r">
              <a:spcBef>
                <a:spcPts val="0"/>
              </a:spcBef>
              <a:buNone/>
              <a:defRPr sz="1200">
                <a:solidFill>
                  <a:schemeClr val="dk1"/>
                </a:solidFill>
                <a:latin typeface="Arial"/>
                <a:ea typeface="Arial"/>
                <a:cs typeface="Arial"/>
                <a:sym typeface="Arial"/>
              </a:defRPr>
            </a:lvl8pPr>
            <a:lvl9pPr marL="0" lvl="8" indent="0" algn="r">
              <a:spcBef>
                <a:spcPts val="0"/>
              </a:spcBef>
              <a:buNone/>
              <a:defRPr sz="1200">
                <a:solidFill>
                  <a:schemeClr val="dk1"/>
                </a:solidFill>
                <a:latin typeface="Arial"/>
                <a:ea typeface="Arial"/>
                <a:cs typeface="Arial"/>
                <a:sym typeface="Arial"/>
              </a:defRPr>
            </a:lvl9pPr>
          </a:lstStyle>
          <a:p>
            <a:fld id="{00000000-1234-1234-1234-123412341234}" type="slidenum">
              <a:rPr lang="en-US" smtClean="0"/>
              <a:pPr/>
              <a:t>‹#›</a:t>
            </a:fld>
            <a:endParaRPr lang="en-US"/>
          </a:p>
        </p:txBody>
      </p:sp>
      <p:pic>
        <p:nvPicPr>
          <p:cNvPr id="29" name="Google Shape;29;p51"/>
          <p:cNvPicPr preferRelativeResize="0"/>
          <p:nvPr/>
        </p:nvPicPr>
        <p:blipFill rotWithShape="1">
          <a:blip r:embed="rId3">
            <a:alphaModFix/>
          </a:blip>
          <a:srcRect/>
          <a:stretch/>
        </p:blipFill>
        <p:spPr>
          <a:xfrm>
            <a:off x="45757" y="25370"/>
            <a:ext cx="2078984" cy="575433"/>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4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fld id="{BD6063C1-DB9D-46AF-BB3C-17D4B8AE2A10}" type="datetime1">
              <a:rPr lang="en-US" smtClean="0"/>
              <a:t>4/7/2024</a:t>
            </a:fld>
            <a:endParaRPr/>
          </a:p>
        </p:txBody>
      </p:sp>
      <p:sp>
        <p:nvSpPr>
          <p:cNvPr id="13" name="Google Shape;13;p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docs.microsoft.com/en-us/dotnet/csharp/language-reference/"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dotnet.microsoft.com/en-us/download/dotnet"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docs.microsoft.com/en-us/dotnet/core/tools/dotnet/"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docs.microsoft.com/en-us/nuget/quickstart/install-and-use-a-package-in-visual-studio"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hyperlink" Target="https://docs.microsoft.com/en-us/nuget/quickstart/install-and-use-a-package-using-the-dotnet-cli" TargetMode="External"/><Relationship Id="rId4" Type="http://schemas.openxmlformats.org/officeDocument/2006/relationships/hyperlink" Target="https://docs.microsoft.com/en-us/nuget/quickstart/install-and-use-a-package-in-visual-studio-mac" TargetMode="Externa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
          <p:cNvSpPr txBox="1">
            <a:spLocks noGrp="1"/>
          </p:cNvSpPr>
          <p:nvPr>
            <p:ph type="ctrTitle"/>
          </p:nvPr>
        </p:nvSpPr>
        <p:spPr>
          <a:xfrm>
            <a:off x="1524000" y="2241458"/>
            <a:ext cx="9202270"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a:buNone/>
            </a:pPr>
            <a:r>
              <a:rPr lang="en-US" sz="4400" b="1">
                <a:latin typeface="Arial"/>
                <a:ea typeface="Arial"/>
                <a:cs typeface="Arial"/>
                <a:sym typeface="Arial"/>
              </a:rPr>
              <a:t> Introduction to .NET Core Platform and Visual Studio.NET</a:t>
            </a:r>
            <a:endParaRPr sz="4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a:spLocks noGrp="1"/>
          </p:cNvSpPr>
          <p:nvPr>
            <p:ph type="title"/>
          </p:nvPr>
        </p:nvSpPr>
        <p:spPr>
          <a:xfrm>
            <a:off x="275516" y="687426"/>
            <a:ext cx="11916484" cy="575433"/>
          </a:xfrm>
          <a:prstGeom prst="rect">
            <a:avLst/>
          </a:prstGeom>
          <a:solidFill>
            <a:schemeClr val="lt1"/>
          </a:solidFill>
          <a:ln>
            <a:noFill/>
          </a:ln>
        </p:spPr>
        <p:txBody>
          <a:bodyPr spcFirstLastPara="1" wrap="square" lIns="91425" tIns="45700" rIns="91425" bIns="45700" anchor="ctr" anchorCtr="0">
            <a:normAutofit fontScale="90000"/>
          </a:bodyPr>
          <a:lstStyle/>
          <a:p>
            <a:r>
              <a:rPr lang="en-US" b="1" dirty="0"/>
              <a:t>.NET 8: Modern Language Features and APIs</a:t>
            </a:r>
          </a:p>
        </p:txBody>
      </p:sp>
      <p:sp>
        <p:nvSpPr>
          <p:cNvPr id="113" name="Google Shape;113;p4"/>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114" name="Google Shape;114;p4"/>
          <p:cNvSpPr txBox="1"/>
          <p:nvPr/>
        </p:nvSpPr>
        <p:spPr>
          <a:xfrm>
            <a:off x="275515" y="1378475"/>
            <a:ext cx="11391552" cy="4893607"/>
          </a:xfrm>
          <a:prstGeom prst="rect">
            <a:avLst/>
          </a:prstGeom>
          <a:noFill/>
          <a:ln>
            <a:noFill/>
          </a:ln>
        </p:spPr>
        <p:txBody>
          <a:bodyPr spcFirstLastPara="1" wrap="square" lIns="91425" tIns="45700" rIns="91425" bIns="45700" anchor="t" anchorCtr="0">
            <a:spAutoFit/>
          </a:bodyPr>
          <a:lstStyle/>
          <a:p>
            <a:pPr marL="342900" indent="-342900" algn="just">
              <a:buClr>
                <a:srgbClr val="973735"/>
              </a:buClr>
              <a:buSzPts val="1300"/>
              <a:buFont typeface="Noto Sans Symbols"/>
              <a:buChar char="◆"/>
            </a:pPr>
            <a:r>
              <a:rPr lang="en-US" sz="2600" b="1" dirty="0">
                <a:solidFill>
                  <a:srgbClr val="212121"/>
                </a:solidFill>
              </a:rPr>
              <a:t>C# 12 Enhancements: </a:t>
            </a:r>
            <a:r>
              <a:rPr lang="en-US" sz="2600" dirty="0">
                <a:solidFill>
                  <a:srgbClr val="212121"/>
                </a:solidFill>
              </a:rPr>
              <a:t>Briefly showcase new language features introduced in C# 12, such as primary constructors for non-record types, aliasing any type, and improved interop capabilities.</a:t>
            </a:r>
          </a:p>
          <a:p>
            <a:pPr marL="342900" indent="-342900" algn="just">
              <a:buClr>
                <a:srgbClr val="973735"/>
              </a:buClr>
              <a:buSzPts val="1300"/>
              <a:buFont typeface="Noto Sans Symbols"/>
              <a:buChar char="◆"/>
            </a:pPr>
            <a:r>
              <a:rPr lang="en-US" sz="2600" b="1" dirty="0">
                <a:solidFill>
                  <a:srgbClr val="212121"/>
                </a:solidFill>
              </a:rPr>
              <a:t>.NET Libraries Updates: </a:t>
            </a:r>
            <a:r>
              <a:rPr lang="en-US" sz="2600" dirty="0">
                <a:solidFill>
                  <a:srgbClr val="212121"/>
                </a:solidFill>
              </a:rPr>
              <a:t>Highlight updates to key .NET </a:t>
            </a:r>
            <a:r>
              <a:rPr lang="en-US" sz="2600" dirty="0">
                <a:solidFill>
                  <a:srgbClr val="212121"/>
                </a:solidFill>
              </a:rPr>
              <a:t>libraries.</a:t>
            </a:r>
            <a:endParaRPr lang="en-US" sz="2600" dirty="0">
              <a:solidFill>
                <a:srgbClr val="212121"/>
              </a:solidFill>
            </a:endParaRPr>
          </a:p>
          <a:p>
            <a:pPr marL="342900" indent="-342900" algn="just">
              <a:buClr>
                <a:srgbClr val="973735"/>
              </a:buClr>
              <a:buSzPts val="1300"/>
              <a:buFont typeface="Noto Sans Symbols"/>
              <a:buChar char="◆"/>
            </a:pPr>
            <a:r>
              <a:rPr lang="en-US" sz="2600" b="1" dirty="0" err="1">
                <a:solidFill>
                  <a:srgbClr val="212121"/>
                </a:solidFill>
              </a:rPr>
              <a:t>Blazor</a:t>
            </a:r>
            <a:r>
              <a:rPr lang="en-US" sz="2600" b="1" dirty="0">
                <a:solidFill>
                  <a:srgbClr val="212121"/>
                </a:solidFill>
              </a:rPr>
              <a:t> Unification: </a:t>
            </a:r>
            <a:r>
              <a:rPr lang="en-US" sz="2600" dirty="0">
                <a:solidFill>
                  <a:srgbClr val="212121"/>
                </a:solidFill>
              </a:rPr>
              <a:t>Introduce the new unified </a:t>
            </a:r>
            <a:r>
              <a:rPr lang="en-US" sz="2600" dirty="0" err="1">
                <a:solidFill>
                  <a:srgbClr val="212121"/>
                </a:solidFill>
              </a:rPr>
              <a:t>Blazor</a:t>
            </a:r>
            <a:r>
              <a:rPr lang="en-US" sz="2600" dirty="0">
                <a:solidFill>
                  <a:srgbClr val="212121"/>
                </a:solidFill>
              </a:rPr>
              <a:t> hosting model, allowing developers to choose between different rendering modes (server-side, </a:t>
            </a:r>
            <a:r>
              <a:rPr lang="en-US" sz="2600" dirty="0" err="1">
                <a:solidFill>
                  <a:srgbClr val="212121"/>
                </a:solidFill>
              </a:rPr>
              <a:t>WebAssembly</a:t>
            </a:r>
            <a:r>
              <a:rPr lang="en-US" sz="2600" dirty="0">
                <a:solidFill>
                  <a:srgbClr val="212121"/>
                </a:solidFill>
              </a:rPr>
              <a:t>, or hybrid) on a per-component basis, enhancing flexibility and performance.</a:t>
            </a:r>
          </a:p>
          <a:p>
            <a:pPr marL="342900" indent="-342900" algn="just">
              <a:buClr>
                <a:srgbClr val="973735"/>
              </a:buClr>
              <a:buSzPts val="1300"/>
              <a:buFont typeface="Noto Sans Symbols"/>
              <a:buChar char="◆"/>
            </a:pPr>
            <a:r>
              <a:rPr lang="en-US" sz="2600" b="1" dirty="0">
                <a:solidFill>
                  <a:srgbClr val="212121"/>
                </a:solidFill>
              </a:rPr>
              <a:t>Minimal APIs Advancements: </a:t>
            </a:r>
            <a:r>
              <a:rPr lang="en-US" sz="2600" dirty="0">
                <a:solidFill>
                  <a:srgbClr val="212121"/>
                </a:solidFill>
              </a:rPr>
              <a:t>Discuss new capabilities in Minimal APIs for building lightweight and efficient web services, including improved route tooling and support for streaming scenarios.</a:t>
            </a:r>
          </a:p>
          <a:p>
            <a:pPr marL="342900" indent="-342900" algn="just">
              <a:buClr>
                <a:srgbClr val="973735"/>
              </a:buClr>
              <a:buSzPts val="1300"/>
              <a:buFont typeface="Noto Sans Symbols"/>
              <a:buChar char="◆"/>
            </a:pPr>
            <a:endParaRPr lang="en-US" sz="2600" dirty="0">
              <a:solidFill>
                <a:srgbClr val="212121"/>
              </a:solidFill>
            </a:endParaRPr>
          </a:p>
        </p:txBody>
      </p:sp>
    </p:spTree>
    <p:extLst>
      <p:ext uri="{BB962C8B-B14F-4D97-AF65-F5344CB8AC3E}">
        <p14:creationId xmlns:p14="http://schemas.microsoft.com/office/powerpoint/2010/main" val="4079954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1" name="Google Shape;151;p6"/>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
        <p:nvSpPr>
          <p:cNvPr id="152" name="Google Shape;152;p6"/>
          <p:cNvSpPr txBox="1">
            <a:spLocks noGrp="1"/>
          </p:cNvSpPr>
          <p:nvPr>
            <p:ph type="title"/>
          </p:nvPr>
        </p:nvSpPr>
        <p:spPr>
          <a:xfrm>
            <a:off x="221381" y="672759"/>
            <a:ext cx="10869664" cy="575433"/>
          </a:xfrm>
          <a:prstGeom prst="rect">
            <a:avLst/>
          </a:prstGeom>
          <a:solidFill>
            <a:schemeClr val="lt1"/>
          </a:solidFill>
          <a:ln>
            <a:noFill/>
          </a:ln>
        </p:spPr>
        <p:txBody>
          <a:bodyPr spcFirstLastPara="1" wrap="square" lIns="91425" tIns="45700" rIns="91425" bIns="45700" anchor="ctr" anchorCtr="0">
            <a:normAutofit fontScale="90000"/>
          </a:bodyPr>
          <a:lstStyle/>
          <a:p>
            <a:pPr>
              <a:buSzPct val="100000"/>
            </a:pPr>
            <a:r>
              <a:rPr lang="en-US" b="1" dirty="0" smtClean="0"/>
              <a:t>.</a:t>
            </a:r>
            <a:r>
              <a:rPr lang="en-US" b="1" dirty="0"/>
              <a:t>NET Core </a:t>
            </a:r>
            <a:r>
              <a:rPr lang="en-US" b="1" dirty="0" smtClean="0"/>
              <a:t>Architecture</a:t>
            </a:r>
            <a:endParaRPr dirty="0"/>
          </a:p>
        </p:txBody>
      </p:sp>
      <p:sp>
        <p:nvSpPr>
          <p:cNvPr id="153" name="Google Shape;153;p6"/>
          <p:cNvSpPr txBox="1">
            <a:spLocks noGrp="1"/>
          </p:cNvSpPr>
          <p:nvPr>
            <p:ph type="body" idx="1"/>
          </p:nvPr>
        </p:nvSpPr>
        <p:spPr>
          <a:xfrm>
            <a:off x="221381" y="1248191"/>
            <a:ext cx="11865522" cy="5094857"/>
          </a:xfrm>
          <a:prstGeom prst="rect">
            <a:avLst/>
          </a:prstGeom>
          <a:noFill/>
          <a:ln>
            <a:noFill/>
          </a:ln>
        </p:spPr>
        <p:txBody>
          <a:bodyPr spcFirstLastPara="1" wrap="square" lIns="91425" tIns="45700" rIns="91425" bIns="45700" anchor="t" anchorCtr="0">
            <a:noAutofit/>
          </a:bodyPr>
          <a:lstStyle/>
          <a:p>
            <a:pPr marL="342900" algn="just">
              <a:lnSpc>
                <a:spcPct val="100000"/>
              </a:lnSpc>
              <a:spcBef>
                <a:spcPts val="0"/>
              </a:spcBef>
              <a:buClr>
                <a:srgbClr val="973735"/>
              </a:buClr>
              <a:buSzPts val="1300"/>
              <a:buFont typeface="Noto Sans Symbols"/>
              <a:buChar char="◆"/>
            </a:pPr>
            <a:r>
              <a:rPr lang="en-US" sz="2600" b="1" dirty="0">
                <a:solidFill>
                  <a:srgbClr val="212121"/>
                </a:solidFill>
              </a:rPr>
              <a:t>.NET CLI: </a:t>
            </a:r>
            <a:r>
              <a:rPr lang="en-US" sz="2600" dirty="0">
                <a:solidFill>
                  <a:srgbClr val="212121"/>
                </a:solidFill>
              </a:rPr>
              <a:t>Introduce the </a:t>
            </a:r>
            <a:r>
              <a:rPr lang="en-US" sz="2600" dirty="0" err="1">
                <a:solidFill>
                  <a:srgbClr val="212121"/>
                </a:solidFill>
              </a:rPr>
              <a:t>dotnet</a:t>
            </a:r>
            <a:r>
              <a:rPr lang="en-US" sz="2600" dirty="0">
                <a:solidFill>
                  <a:srgbClr val="212121"/>
                </a:solidFill>
              </a:rPr>
              <a:t> command-line interface as the primary tool for managing .NET Core projects and applications. Explain its role in tasks like project creation, building, running, and publishing applications.</a:t>
            </a:r>
          </a:p>
          <a:p>
            <a:pPr marL="342900" algn="just">
              <a:lnSpc>
                <a:spcPct val="100000"/>
              </a:lnSpc>
              <a:spcBef>
                <a:spcPts val="0"/>
              </a:spcBef>
              <a:buClr>
                <a:srgbClr val="973735"/>
              </a:buClr>
              <a:buSzPts val="1300"/>
              <a:buFont typeface="Noto Sans Symbols"/>
              <a:buChar char="◆"/>
            </a:pPr>
            <a:r>
              <a:rPr lang="en-US" sz="2600" b="1" dirty="0">
                <a:solidFill>
                  <a:srgbClr val="212121"/>
                </a:solidFill>
              </a:rPr>
              <a:t>.NET Runtime: </a:t>
            </a:r>
            <a:r>
              <a:rPr lang="en-US" sz="2600" dirty="0">
                <a:solidFill>
                  <a:srgbClr val="212121"/>
                </a:solidFill>
              </a:rPr>
              <a:t>Explain the role of the .NET runtime environment (</a:t>
            </a:r>
            <a:r>
              <a:rPr lang="en-US" sz="2600" dirty="0" err="1">
                <a:solidFill>
                  <a:srgbClr val="212121"/>
                </a:solidFill>
              </a:rPr>
              <a:t>CoreCLR</a:t>
            </a:r>
            <a:r>
              <a:rPr lang="en-US" sz="2600" dirty="0">
                <a:solidFill>
                  <a:srgbClr val="212121"/>
                </a:solidFill>
              </a:rPr>
              <a:t>) for executing .NET Core applications. Discuss features like just-in-time (JIT) compilation and garbage collection.</a:t>
            </a:r>
          </a:p>
          <a:p>
            <a:pPr marL="342900" algn="just">
              <a:lnSpc>
                <a:spcPct val="100000"/>
              </a:lnSpc>
              <a:spcBef>
                <a:spcPts val="0"/>
              </a:spcBef>
              <a:buClr>
                <a:srgbClr val="973735"/>
              </a:buClr>
              <a:buSzPts val="1300"/>
              <a:buFont typeface="Noto Sans Symbols"/>
              <a:buChar char="◆"/>
            </a:pPr>
            <a:r>
              <a:rPr lang="en-US" sz="2600" b="1" dirty="0">
                <a:solidFill>
                  <a:srgbClr val="212121"/>
                </a:solidFill>
              </a:rPr>
              <a:t>Base Class Library (BCL): </a:t>
            </a:r>
            <a:r>
              <a:rPr lang="en-US" sz="2600" dirty="0">
                <a:solidFill>
                  <a:srgbClr val="212121"/>
                </a:solidFill>
              </a:rPr>
              <a:t>Describe the BCL as a collection of essential libraries providing fundamental functionalities like file I/O, networking, collections, and more.</a:t>
            </a:r>
          </a:p>
          <a:p>
            <a:pPr marL="342900" algn="just">
              <a:lnSpc>
                <a:spcPct val="100000"/>
              </a:lnSpc>
              <a:spcBef>
                <a:spcPts val="0"/>
              </a:spcBef>
              <a:buClr>
                <a:srgbClr val="973735"/>
              </a:buClr>
              <a:buSzPts val="1300"/>
              <a:buFont typeface="Noto Sans Symbols"/>
              <a:buChar char="◆"/>
            </a:pPr>
            <a:r>
              <a:rPr lang="en-US" sz="2600" b="1" dirty="0">
                <a:solidFill>
                  <a:srgbClr val="212121"/>
                </a:solidFill>
              </a:rPr>
              <a:t>ASP.NET Core: </a:t>
            </a:r>
            <a:r>
              <a:rPr lang="en-US" sz="2600" dirty="0">
                <a:solidFill>
                  <a:srgbClr val="212121"/>
                </a:solidFill>
              </a:rPr>
              <a:t>Briefly introduce ASP.NET Core as a framework for building web applications and services on top of .NET Core. Mention key components like MVC, Razor Pages, and </a:t>
            </a:r>
            <a:r>
              <a:rPr lang="en-US" sz="2600" dirty="0" err="1">
                <a:solidFill>
                  <a:srgbClr val="212121"/>
                </a:solidFill>
              </a:rPr>
              <a:t>Blazor</a:t>
            </a:r>
            <a:r>
              <a:rPr lang="en-US" sz="2600" dirty="0">
                <a:solidFill>
                  <a:srgbClr val="212121"/>
                </a:solidFill>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1" name="Google Shape;151;p6"/>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152" name="Google Shape;152;p6"/>
          <p:cNvSpPr txBox="1">
            <a:spLocks noGrp="1"/>
          </p:cNvSpPr>
          <p:nvPr>
            <p:ph type="title"/>
          </p:nvPr>
        </p:nvSpPr>
        <p:spPr>
          <a:xfrm>
            <a:off x="221381" y="672759"/>
            <a:ext cx="10869664" cy="575433"/>
          </a:xfrm>
          <a:prstGeom prst="rect">
            <a:avLst/>
          </a:prstGeom>
          <a:solidFill>
            <a:schemeClr val="lt1"/>
          </a:solidFill>
          <a:ln>
            <a:noFill/>
          </a:ln>
        </p:spPr>
        <p:txBody>
          <a:bodyPr spcFirstLastPara="1" wrap="square" lIns="91425" tIns="45700" rIns="91425" bIns="45700" anchor="ctr" anchorCtr="0">
            <a:normAutofit fontScale="90000"/>
          </a:bodyPr>
          <a:lstStyle/>
          <a:p>
            <a:pPr>
              <a:buSzPct val="100000"/>
            </a:pPr>
            <a:r>
              <a:rPr lang="en-US" b="1" dirty="0" smtClean="0"/>
              <a:t>.</a:t>
            </a:r>
            <a:r>
              <a:rPr lang="en-US" b="1" dirty="0"/>
              <a:t>NET </a:t>
            </a:r>
            <a:r>
              <a:rPr lang="en-US" b="1" dirty="0" smtClean="0"/>
              <a:t>8</a:t>
            </a:r>
            <a:endParaRPr dirty="0"/>
          </a:p>
        </p:txBody>
      </p:sp>
      <p:sp>
        <p:nvSpPr>
          <p:cNvPr id="153" name="Google Shape;153;p6"/>
          <p:cNvSpPr txBox="1">
            <a:spLocks noGrp="1"/>
          </p:cNvSpPr>
          <p:nvPr>
            <p:ph type="body" idx="1"/>
          </p:nvPr>
        </p:nvSpPr>
        <p:spPr>
          <a:xfrm>
            <a:off x="221381" y="1248191"/>
            <a:ext cx="11865522" cy="5094857"/>
          </a:xfrm>
          <a:prstGeom prst="rect">
            <a:avLst/>
          </a:prstGeom>
          <a:noFill/>
          <a:ln>
            <a:noFill/>
          </a:ln>
        </p:spPr>
        <p:txBody>
          <a:bodyPr spcFirstLastPara="1" wrap="square" lIns="91425" tIns="45700" rIns="91425" bIns="45700" anchor="t" anchorCtr="0">
            <a:noAutofit/>
          </a:bodyPr>
          <a:lstStyle/>
          <a:p>
            <a:pPr marL="342900" algn="just">
              <a:lnSpc>
                <a:spcPct val="100000"/>
              </a:lnSpc>
              <a:spcBef>
                <a:spcPts val="0"/>
              </a:spcBef>
              <a:buClr>
                <a:srgbClr val="973735"/>
              </a:buClr>
              <a:buSzPts val="1300"/>
              <a:buFont typeface="Noto Sans Symbols"/>
              <a:buChar char="◆"/>
            </a:pPr>
            <a:r>
              <a:rPr lang="en-US" sz="2600" dirty="0" smtClean="0">
                <a:solidFill>
                  <a:srgbClr val="212121"/>
                </a:solidFill>
              </a:rPr>
              <a:t> </a:t>
            </a:r>
            <a:endParaRPr lang="en-US" sz="2600" dirty="0">
              <a:solidFill>
                <a:srgbClr val="212121"/>
              </a:solidFill>
            </a:endParaRPr>
          </a:p>
        </p:txBody>
      </p:sp>
      <p:pic>
        <p:nvPicPr>
          <p:cNvPr id="4" name="Picture 3"/>
          <p:cNvPicPr>
            <a:picLocks noChangeAspect="1"/>
          </p:cNvPicPr>
          <p:nvPr/>
        </p:nvPicPr>
        <p:blipFill>
          <a:blip r:embed="rId3"/>
          <a:stretch>
            <a:fillRect/>
          </a:stretch>
        </p:blipFill>
        <p:spPr>
          <a:xfrm>
            <a:off x="253390" y="1463375"/>
            <a:ext cx="4280949" cy="2935371"/>
          </a:xfrm>
          <a:prstGeom prst="rect">
            <a:avLst/>
          </a:prstGeom>
        </p:spPr>
      </p:pic>
      <p:pic>
        <p:nvPicPr>
          <p:cNvPr id="5" name="Picture 4"/>
          <p:cNvPicPr>
            <a:picLocks noChangeAspect="1"/>
          </p:cNvPicPr>
          <p:nvPr/>
        </p:nvPicPr>
        <p:blipFill>
          <a:blip r:embed="rId4"/>
          <a:stretch>
            <a:fillRect/>
          </a:stretch>
        </p:blipFill>
        <p:spPr>
          <a:xfrm>
            <a:off x="5837246" y="867757"/>
            <a:ext cx="5402634" cy="1958816"/>
          </a:xfrm>
          <a:prstGeom prst="rect">
            <a:avLst/>
          </a:prstGeom>
        </p:spPr>
      </p:pic>
      <p:pic>
        <p:nvPicPr>
          <p:cNvPr id="6" name="Picture 5"/>
          <p:cNvPicPr>
            <a:picLocks noChangeAspect="1"/>
          </p:cNvPicPr>
          <p:nvPr/>
        </p:nvPicPr>
        <p:blipFill>
          <a:blip r:embed="rId5"/>
          <a:stretch>
            <a:fillRect/>
          </a:stretch>
        </p:blipFill>
        <p:spPr>
          <a:xfrm>
            <a:off x="5073053" y="3381113"/>
            <a:ext cx="7013850" cy="2407394"/>
          </a:xfrm>
          <a:prstGeom prst="rect">
            <a:avLst/>
          </a:prstGeom>
        </p:spPr>
      </p:pic>
    </p:spTree>
    <p:extLst>
      <p:ext uri="{BB962C8B-B14F-4D97-AF65-F5344CB8AC3E}">
        <p14:creationId xmlns:p14="http://schemas.microsoft.com/office/powerpoint/2010/main" val="1745010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7"/>
          <p:cNvSpPr txBox="1">
            <a:spLocks noGrp="1"/>
          </p:cNvSpPr>
          <p:nvPr>
            <p:ph type="title"/>
          </p:nvPr>
        </p:nvSpPr>
        <p:spPr>
          <a:xfrm>
            <a:off x="231006" y="730314"/>
            <a:ext cx="10982426" cy="665349"/>
          </a:xfrm>
          <a:prstGeom prst="rect">
            <a:avLst/>
          </a:prstGeom>
          <a:solidFill>
            <a:schemeClr val="lt1"/>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ct val="100000"/>
              <a:buFont typeface="Arial"/>
              <a:buNone/>
            </a:pPr>
            <a:r>
              <a:rPr lang="en-US" sz="4000" b="1" dirty="0" smtClean="0"/>
              <a:t>Core Common </a:t>
            </a:r>
            <a:r>
              <a:rPr lang="en-US" sz="4000" b="1" dirty="0"/>
              <a:t>Language </a:t>
            </a:r>
            <a:r>
              <a:rPr lang="en-US" sz="4000" b="1" dirty="0" smtClean="0"/>
              <a:t>Runtime(</a:t>
            </a:r>
            <a:r>
              <a:rPr lang="en-US" sz="4000" b="1" dirty="0" err="1" smtClean="0"/>
              <a:t>CoreCLR</a:t>
            </a:r>
            <a:r>
              <a:rPr lang="en-US" sz="4000" b="1" dirty="0"/>
              <a:t>)</a:t>
            </a:r>
            <a:endParaRPr dirty="0"/>
          </a:p>
        </p:txBody>
      </p:sp>
      <p:sp>
        <p:nvSpPr>
          <p:cNvPr id="169" name="Google Shape;169;p7"/>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170" name="Google Shape;170;p7"/>
          <p:cNvSpPr txBox="1"/>
          <p:nvPr/>
        </p:nvSpPr>
        <p:spPr>
          <a:xfrm>
            <a:off x="554421" y="1517706"/>
            <a:ext cx="11154103" cy="4609980"/>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90000"/>
              </a:lnSpc>
              <a:spcBef>
                <a:spcPts val="0"/>
              </a:spcBef>
              <a:spcAft>
                <a:spcPts val="0"/>
              </a:spcAft>
              <a:buClr>
                <a:srgbClr val="973735"/>
              </a:buClr>
              <a:buSzPts val="1400"/>
              <a:buFont typeface="Noto Sans Symbols"/>
              <a:buChar char="◆"/>
            </a:pPr>
            <a:r>
              <a:rPr lang="en-US" sz="2800">
                <a:solidFill>
                  <a:schemeClr val="dk1"/>
                </a:solidFill>
                <a:latin typeface="Arial"/>
                <a:ea typeface="Arial"/>
                <a:cs typeface="Arial"/>
                <a:sym typeface="Arial"/>
              </a:rPr>
              <a:t>A common runtime for all .NET languages</a:t>
            </a:r>
            <a:endParaRPr/>
          </a:p>
          <a:p>
            <a:pPr marL="800100" marR="13334" lvl="1" indent="-342900" algn="just" rtl="0">
              <a:spcBef>
                <a:spcPts val="500"/>
              </a:spcBef>
              <a:spcAft>
                <a:spcPts val="0"/>
              </a:spcAft>
              <a:buClr>
                <a:srgbClr val="C00000"/>
              </a:buClr>
              <a:buSzPts val="1610"/>
              <a:buFont typeface="Noto Sans Symbols"/>
              <a:buChar char="▪"/>
            </a:pPr>
            <a:r>
              <a:rPr lang="en-US" sz="2300" b="0" i="0" u="none" strike="noStrike" cap="none">
                <a:solidFill>
                  <a:schemeClr val="dk1"/>
                </a:solidFill>
                <a:latin typeface="Arial"/>
                <a:ea typeface="Arial"/>
                <a:cs typeface="Arial"/>
                <a:sym typeface="Arial"/>
              </a:rPr>
              <a:t>Common type system</a:t>
            </a:r>
            <a:endParaRPr/>
          </a:p>
          <a:p>
            <a:pPr marL="800100" marR="13334" lvl="1" indent="-342900" algn="just" rtl="0">
              <a:spcBef>
                <a:spcPts val="800"/>
              </a:spcBef>
              <a:spcAft>
                <a:spcPts val="0"/>
              </a:spcAft>
              <a:buClr>
                <a:srgbClr val="C00000"/>
              </a:buClr>
              <a:buSzPts val="1610"/>
              <a:buFont typeface="Noto Sans Symbols"/>
              <a:buChar char="▪"/>
            </a:pPr>
            <a:r>
              <a:rPr lang="en-US" sz="2300" b="0" i="0" u="none" strike="noStrike" cap="none">
                <a:solidFill>
                  <a:schemeClr val="dk1"/>
                </a:solidFill>
                <a:latin typeface="Arial"/>
                <a:ea typeface="Arial"/>
                <a:cs typeface="Arial"/>
                <a:sym typeface="Arial"/>
              </a:rPr>
              <a:t>Common metadata</a:t>
            </a:r>
            <a:endParaRPr/>
          </a:p>
          <a:p>
            <a:pPr marL="800100" marR="13334" lvl="1" indent="-342900" algn="just" rtl="0">
              <a:spcBef>
                <a:spcPts val="800"/>
              </a:spcBef>
              <a:spcAft>
                <a:spcPts val="0"/>
              </a:spcAft>
              <a:buClr>
                <a:srgbClr val="C00000"/>
              </a:buClr>
              <a:buSzPts val="1610"/>
              <a:buFont typeface="Noto Sans Symbols"/>
              <a:buChar char="▪"/>
            </a:pPr>
            <a:r>
              <a:rPr lang="en-US" sz="2300" b="0" i="0" u="none" strike="noStrike" cap="none">
                <a:solidFill>
                  <a:schemeClr val="dk1"/>
                </a:solidFill>
                <a:latin typeface="Arial"/>
                <a:ea typeface="Arial"/>
                <a:cs typeface="Arial"/>
                <a:sym typeface="Arial"/>
              </a:rPr>
              <a:t>Intermediate Language (IL) to native code compilers</a:t>
            </a:r>
            <a:endParaRPr/>
          </a:p>
          <a:p>
            <a:pPr marL="800100" marR="13334" lvl="1" indent="-342900" algn="just" rtl="0">
              <a:spcBef>
                <a:spcPts val="800"/>
              </a:spcBef>
              <a:spcAft>
                <a:spcPts val="0"/>
              </a:spcAft>
              <a:buClr>
                <a:srgbClr val="C00000"/>
              </a:buClr>
              <a:buSzPts val="1610"/>
              <a:buFont typeface="Noto Sans Symbols"/>
              <a:buChar char="▪"/>
            </a:pPr>
            <a:r>
              <a:rPr lang="en-US" sz="2300" b="0" i="0" u="none" strike="noStrike" cap="none">
                <a:solidFill>
                  <a:schemeClr val="dk1"/>
                </a:solidFill>
                <a:latin typeface="Arial"/>
                <a:ea typeface="Arial"/>
                <a:cs typeface="Arial"/>
                <a:sym typeface="Arial"/>
              </a:rPr>
              <a:t>Memory allocation and garbage collection</a:t>
            </a:r>
            <a:endParaRPr/>
          </a:p>
          <a:p>
            <a:pPr marL="800100" marR="13334" lvl="1" indent="-342900" algn="just" rtl="0">
              <a:spcBef>
                <a:spcPts val="800"/>
              </a:spcBef>
              <a:spcAft>
                <a:spcPts val="0"/>
              </a:spcAft>
              <a:buClr>
                <a:srgbClr val="C00000"/>
              </a:buClr>
              <a:buSzPts val="1610"/>
              <a:buFont typeface="Noto Sans Symbols"/>
              <a:buChar char="▪"/>
            </a:pPr>
            <a:r>
              <a:rPr lang="en-US" sz="2300" b="0" i="0" u="none" strike="noStrike" cap="none">
                <a:solidFill>
                  <a:schemeClr val="dk1"/>
                </a:solidFill>
                <a:latin typeface="Arial"/>
                <a:ea typeface="Arial"/>
                <a:cs typeface="Arial"/>
                <a:sym typeface="Arial"/>
              </a:rPr>
              <a:t>Code execution and security</a:t>
            </a:r>
            <a:endParaRPr/>
          </a:p>
          <a:p>
            <a:pPr marL="342900" marR="0" lvl="0" indent="-342900" algn="just" rtl="0">
              <a:lnSpc>
                <a:spcPct val="90000"/>
              </a:lnSpc>
              <a:spcBef>
                <a:spcPts val="1300"/>
              </a:spcBef>
              <a:spcAft>
                <a:spcPts val="0"/>
              </a:spcAft>
              <a:buClr>
                <a:srgbClr val="973735"/>
              </a:buClr>
              <a:buSzPts val="1400"/>
              <a:buFont typeface="Noto Sans Symbols"/>
              <a:buChar char="◆"/>
            </a:pPr>
            <a:r>
              <a:rPr lang="en-US" sz="2800">
                <a:solidFill>
                  <a:schemeClr val="dk1"/>
                </a:solidFill>
                <a:latin typeface="Arial"/>
                <a:ea typeface="Arial"/>
                <a:cs typeface="Arial"/>
                <a:sym typeface="Arial"/>
              </a:rPr>
              <a:t>Over 15 languages supported today</a:t>
            </a:r>
            <a:endParaRPr/>
          </a:p>
          <a:p>
            <a:pPr marL="800100" marR="13334" lvl="1" indent="-342900" algn="just" rtl="0">
              <a:spcBef>
                <a:spcPts val="500"/>
              </a:spcBef>
              <a:spcAft>
                <a:spcPts val="0"/>
              </a:spcAft>
              <a:buClr>
                <a:srgbClr val="C00000"/>
              </a:buClr>
              <a:buSzPts val="1610"/>
              <a:buFont typeface="Noto Sans Symbols"/>
              <a:buChar char="▪"/>
            </a:pPr>
            <a:r>
              <a:rPr lang="en-US" sz="2300" b="0" i="0" u="none" strike="noStrike" cap="none">
                <a:solidFill>
                  <a:schemeClr val="dk1"/>
                </a:solidFill>
                <a:latin typeface="Arial"/>
                <a:ea typeface="Arial"/>
                <a:cs typeface="Arial"/>
                <a:sym typeface="Arial"/>
              </a:rPr>
              <a:t>C#, VB, Jscript, Visual C++ from Microsoft</a:t>
            </a:r>
            <a:endParaRPr/>
          </a:p>
          <a:p>
            <a:pPr marL="800100" marR="13334" lvl="1" indent="-342900" algn="just" rtl="0">
              <a:spcBef>
                <a:spcPts val="800"/>
              </a:spcBef>
              <a:spcAft>
                <a:spcPts val="0"/>
              </a:spcAft>
              <a:buClr>
                <a:srgbClr val="C00000"/>
              </a:buClr>
              <a:buSzPts val="1610"/>
              <a:buFont typeface="Noto Sans Symbols"/>
              <a:buChar char="▪"/>
            </a:pPr>
            <a:r>
              <a:rPr lang="en-US" sz="2300" b="0" i="0" u="none" strike="noStrike" cap="none">
                <a:solidFill>
                  <a:schemeClr val="dk1"/>
                </a:solidFill>
                <a:latin typeface="Arial"/>
                <a:ea typeface="Arial"/>
                <a:cs typeface="Arial"/>
                <a:sym typeface="Arial"/>
              </a:rPr>
              <a:t>Perl, Python, Smalltalk, Cobol, Haskell, Mercury, Eiffel, Oberon, Oz, Pascal, APL, CAML, Scheme, etc.</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7" name="Google Shape;177;p8"/>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
        <p:nvSpPr>
          <p:cNvPr id="178" name="Google Shape;178;p8"/>
          <p:cNvSpPr txBox="1">
            <a:spLocks noGrp="1"/>
          </p:cNvSpPr>
          <p:nvPr>
            <p:ph type="body" idx="1"/>
          </p:nvPr>
        </p:nvSpPr>
        <p:spPr>
          <a:xfrm>
            <a:off x="53868" y="1654457"/>
            <a:ext cx="6336423" cy="3979086"/>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rgbClr val="973735"/>
              </a:buClr>
              <a:buSzPts val="1400"/>
              <a:buFont typeface="Noto Sans Symbols"/>
              <a:buChar char="◆"/>
            </a:pPr>
            <a:endParaRPr sz="1800" dirty="0"/>
          </a:p>
        </p:txBody>
      </p:sp>
      <p:pic>
        <p:nvPicPr>
          <p:cNvPr id="179" name="Google Shape;179;p8"/>
          <p:cNvPicPr preferRelativeResize="0"/>
          <p:nvPr/>
        </p:nvPicPr>
        <p:blipFill rotWithShape="1">
          <a:blip r:embed="rId3">
            <a:alphaModFix/>
          </a:blip>
          <a:srcRect/>
          <a:stretch/>
        </p:blipFill>
        <p:spPr>
          <a:xfrm>
            <a:off x="1453414" y="1665626"/>
            <a:ext cx="9057373" cy="4441542"/>
          </a:xfrm>
          <a:prstGeom prst="rect">
            <a:avLst/>
          </a:prstGeom>
          <a:noFill/>
          <a:ln>
            <a:noFill/>
          </a:ln>
        </p:spPr>
      </p:pic>
      <p:sp>
        <p:nvSpPr>
          <p:cNvPr id="180" name="Google Shape;180;p8"/>
          <p:cNvSpPr txBox="1"/>
          <p:nvPr/>
        </p:nvSpPr>
        <p:spPr>
          <a:xfrm>
            <a:off x="333703" y="716660"/>
            <a:ext cx="10889354" cy="794505"/>
          </a:xfrm>
          <a:prstGeom prst="rect">
            <a:avLst/>
          </a:prstGeom>
          <a:solidFill>
            <a:schemeClr val="lt1"/>
          </a:solidFill>
          <a:ln>
            <a:noFill/>
          </a:ln>
        </p:spPr>
        <p:txBody>
          <a:bodyPr spcFirstLastPara="1" wrap="square" lIns="91425" tIns="45700" rIns="91425" bIns="45700" anchor="ctr" anchorCtr="0">
            <a:normAutofit fontScale="97500"/>
          </a:bodyPr>
          <a:lstStyle/>
          <a:p>
            <a:pPr marL="0" marR="0" lvl="0" indent="0" algn="l" rtl="0">
              <a:lnSpc>
                <a:spcPct val="90000"/>
              </a:lnSpc>
              <a:spcBef>
                <a:spcPts val="0"/>
              </a:spcBef>
              <a:spcAft>
                <a:spcPts val="0"/>
              </a:spcAft>
              <a:buClr>
                <a:schemeClr val="dk1"/>
              </a:buClr>
              <a:buSzPct val="100000"/>
              <a:buFont typeface="Arial"/>
              <a:buNone/>
            </a:pPr>
            <a:r>
              <a:rPr lang="en-US" sz="4000" b="1" dirty="0">
                <a:solidFill>
                  <a:schemeClr val="dk1"/>
                </a:solidFill>
                <a:sym typeface="Arial"/>
              </a:rPr>
              <a:t>Common Language Runtime (CLR)</a:t>
            </a:r>
            <a:endParaRPr sz="4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6" name="Google Shape;186;p9"/>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
        <p:nvSpPr>
          <p:cNvPr id="187" name="Google Shape;187;p9"/>
          <p:cNvSpPr txBox="1">
            <a:spLocks noGrp="1"/>
          </p:cNvSpPr>
          <p:nvPr>
            <p:ph type="title"/>
          </p:nvPr>
        </p:nvSpPr>
        <p:spPr>
          <a:xfrm>
            <a:off x="396765" y="712052"/>
            <a:ext cx="11360399" cy="731737"/>
          </a:xfrm>
          <a:prstGeom prst="rect">
            <a:avLst/>
          </a:prstGeom>
          <a:solidFill>
            <a:schemeClr val="lt1"/>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ct val="100000"/>
              <a:buFont typeface="Arial"/>
              <a:buNone/>
            </a:pPr>
            <a:r>
              <a:rPr lang="en-US" sz="4000" b="1" dirty="0"/>
              <a:t>Advantages of </a:t>
            </a:r>
            <a:r>
              <a:rPr lang="en-US" sz="4000" b="1" dirty="0" smtClean="0"/>
              <a:t>Core CLR</a:t>
            </a:r>
            <a:endParaRPr dirty="0"/>
          </a:p>
        </p:txBody>
      </p:sp>
      <p:sp>
        <p:nvSpPr>
          <p:cNvPr id="188" name="Google Shape;188;p9"/>
          <p:cNvSpPr txBox="1"/>
          <p:nvPr/>
        </p:nvSpPr>
        <p:spPr>
          <a:xfrm>
            <a:off x="434865" y="1568136"/>
            <a:ext cx="11322300" cy="4661400"/>
          </a:xfrm>
          <a:prstGeom prst="rect">
            <a:avLst/>
          </a:prstGeom>
          <a:noFill/>
          <a:ln>
            <a:noFill/>
          </a:ln>
        </p:spPr>
        <p:txBody>
          <a:bodyPr spcFirstLastPara="1" wrap="square" lIns="0" tIns="12700" rIns="0" bIns="0" anchor="t" anchorCtr="0">
            <a:spAutoFit/>
          </a:bodyPr>
          <a:lstStyle/>
          <a:p>
            <a:pPr marL="342900" marR="13334" lvl="0" indent="-342900" algn="just" rtl="0">
              <a:lnSpc>
                <a:spcPct val="90000"/>
              </a:lnSpc>
              <a:spcBef>
                <a:spcPts val="0"/>
              </a:spcBef>
              <a:spcAft>
                <a:spcPts val="0"/>
              </a:spcAft>
              <a:buClr>
                <a:srgbClr val="973735"/>
              </a:buClr>
              <a:buSzPts val="1400"/>
              <a:buFont typeface="Noto Sans Symbols"/>
              <a:buChar char="◆"/>
            </a:pPr>
            <a:r>
              <a:rPr lang="en-US" sz="2800">
                <a:solidFill>
                  <a:schemeClr val="dk1"/>
                </a:solidFill>
                <a:latin typeface="Arial"/>
                <a:ea typeface="Arial"/>
                <a:cs typeface="Arial"/>
                <a:sym typeface="Arial"/>
              </a:rPr>
              <a:t>Interoperation between managed code and  unmanaged code (COM, DLLs)</a:t>
            </a:r>
            <a:endParaRPr sz="2800">
              <a:solidFill>
                <a:schemeClr val="dk1"/>
              </a:solidFill>
            </a:endParaRPr>
          </a:p>
          <a:p>
            <a:pPr marL="342900" marR="13334" lvl="0" indent="-342900" algn="just" rtl="0">
              <a:lnSpc>
                <a:spcPct val="90000"/>
              </a:lnSpc>
              <a:spcBef>
                <a:spcPts val="0"/>
              </a:spcBef>
              <a:spcAft>
                <a:spcPts val="0"/>
              </a:spcAft>
              <a:buClr>
                <a:srgbClr val="973735"/>
              </a:buClr>
              <a:buSzPts val="1400"/>
              <a:buFont typeface="Noto Sans Symbols"/>
              <a:buChar char="◆"/>
            </a:pPr>
            <a:r>
              <a:rPr lang="en-US" sz="2800">
                <a:solidFill>
                  <a:schemeClr val="dk1"/>
                </a:solidFill>
                <a:latin typeface="Arial"/>
                <a:ea typeface="Arial"/>
                <a:cs typeface="Arial"/>
                <a:sym typeface="Arial"/>
              </a:rPr>
              <a:t>Managed code environment</a:t>
            </a:r>
            <a:endParaRPr/>
          </a:p>
          <a:p>
            <a:pPr marL="342900" marR="0" lvl="0" indent="-342900" algn="just" rtl="0">
              <a:lnSpc>
                <a:spcPct val="90000"/>
              </a:lnSpc>
              <a:spcBef>
                <a:spcPts val="1000"/>
              </a:spcBef>
              <a:spcAft>
                <a:spcPts val="0"/>
              </a:spcAft>
              <a:buClr>
                <a:srgbClr val="973735"/>
              </a:buClr>
              <a:buSzPts val="1400"/>
              <a:buFont typeface="Noto Sans Symbols"/>
              <a:buChar char="◆"/>
            </a:pPr>
            <a:r>
              <a:rPr lang="en-US" sz="2800">
                <a:solidFill>
                  <a:schemeClr val="dk1"/>
                </a:solidFill>
                <a:latin typeface="Arial"/>
                <a:ea typeface="Arial"/>
                <a:cs typeface="Arial"/>
                <a:sym typeface="Arial"/>
              </a:rPr>
              <a:t>Improved memory handling</a:t>
            </a:r>
            <a:endParaRPr/>
          </a:p>
          <a:p>
            <a:pPr marL="342900" marR="0" lvl="0" indent="-342900" algn="just" rtl="0">
              <a:lnSpc>
                <a:spcPct val="90000"/>
              </a:lnSpc>
              <a:spcBef>
                <a:spcPts val="1000"/>
              </a:spcBef>
              <a:spcAft>
                <a:spcPts val="0"/>
              </a:spcAft>
              <a:buClr>
                <a:srgbClr val="973735"/>
              </a:buClr>
              <a:buSzPts val="1400"/>
              <a:buFont typeface="Noto Sans Symbols"/>
              <a:buChar char="◆"/>
            </a:pPr>
            <a:r>
              <a:rPr lang="en-US" sz="2800">
                <a:solidFill>
                  <a:schemeClr val="dk1"/>
                </a:solidFill>
                <a:latin typeface="Arial"/>
                <a:ea typeface="Arial"/>
                <a:cs typeface="Arial"/>
                <a:sym typeface="Arial"/>
              </a:rPr>
              <a:t>JIT (</a:t>
            </a:r>
            <a:r>
              <a:rPr lang="en-US" sz="2800" b="1" i="0">
                <a:solidFill>
                  <a:schemeClr val="dk1"/>
                </a:solidFill>
                <a:latin typeface="Arial"/>
                <a:ea typeface="Arial"/>
                <a:cs typeface="Arial"/>
                <a:sym typeface="Arial"/>
              </a:rPr>
              <a:t>Just-In-Time</a:t>
            </a:r>
            <a:r>
              <a:rPr lang="en-US" sz="2800">
                <a:solidFill>
                  <a:schemeClr val="dk1"/>
                </a:solidFill>
                <a:latin typeface="Arial"/>
                <a:ea typeface="Arial"/>
                <a:cs typeface="Arial"/>
                <a:sym typeface="Arial"/>
              </a:rPr>
              <a:t>) Compiler allows code to run in a protected environment as managed code</a:t>
            </a:r>
            <a:endParaRPr/>
          </a:p>
          <a:p>
            <a:pPr marL="342900" marR="0" lvl="0" indent="-342900" algn="just" rtl="0">
              <a:lnSpc>
                <a:spcPct val="90000"/>
              </a:lnSpc>
              <a:spcBef>
                <a:spcPts val="1000"/>
              </a:spcBef>
              <a:spcAft>
                <a:spcPts val="0"/>
              </a:spcAft>
              <a:buClr>
                <a:srgbClr val="973735"/>
              </a:buClr>
              <a:buSzPts val="1400"/>
              <a:buFont typeface="Noto Sans Symbols"/>
              <a:buChar char="◆"/>
            </a:pPr>
            <a:r>
              <a:rPr lang="en-US" sz="2800">
                <a:solidFill>
                  <a:schemeClr val="dk1"/>
                </a:solidFill>
                <a:latin typeface="Arial"/>
                <a:ea typeface="Arial"/>
                <a:cs typeface="Arial"/>
                <a:sym typeface="Arial"/>
              </a:rPr>
              <a:t>JIT allows the IL code to be hardware independent</a:t>
            </a:r>
            <a:endParaRPr/>
          </a:p>
          <a:p>
            <a:pPr marL="342900" marR="0" lvl="0" indent="-342900" algn="just" rtl="0">
              <a:lnSpc>
                <a:spcPct val="90000"/>
              </a:lnSpc>
              <a:spcBef>
                <a:spcPts val="1000"/>
              </a:spcBef>
              <a:spcAft>
                <a:spcPts val="0"/>
              </a:spcAft>
              <a:buClr>
                <a:srgbClr val="973735"/>
              </a:buClr>
              <a:buSzPts val="1400"/>
              <a:buFont typeface="Noto Sans Symbols"/>
              <a:buChar char="◆"/>
            </a:pPr>
            <a:r>
              <a:rPr lang="en-US" sz="2800">
                <a:solidFill>
                  <a:schemeClr val="dk1"/>
                </a:solidFill>
                <a:latin typeface="Arial"/>
                <a:ea typeface="Arial"/>
                <a:cs typeface="Arial"/>
                <a:sym typeface="Arial"/>
              </a:rPr>
              <a:t>CLR also allows for enforcement of code access security</a:t>
            </a:r>
            <a:endParaRPr/>
          </a:p>
          <a:p>
            <a:pPr marL="342900" marR="0" lvl="0" indent="-342900" algn="just" rtl="0">
              <a:lnSpc>
                <a:spcPct val="90000"/>
              </a:lnSpc>
              <a:spcBef>
                <a:spcPts val="1000"/>
              </a:spcBef>
              <a:spcAft>
                <a:spcPts val="0"/>
              </a:spcAft>
              <a:buClr>
                <a:srgbClr val="973735"/>
              </a:buClr>
              <a:buSzPts val="1400"/>
              <a:buFont typeface="Noto Sans Symbols"/>
              <a:buChar char="◆"/>
            </a:pPr>
            <a:r>
              <a:rPr lang="en-US" sz="2800">
                <a:solidFill>
                  <a:schemeClr val="dk1"/>
                </a:solidFill>
                <a:latin typeface="Arial"/>
                <a:ea typeface="Arial"/>
                <a:cs typeface="Arial"/>
                <a:sym typeface="Arial"/>
              </a:rPr>
              <a:t>Verification of type safety</a:t>
            </a:r>
            <a:endParaRPr/>
          </a:p>
          <a:p>
            <a:pPr marL="342900" marR="0" lvl="0" indent="-342900" algn="just" rtl="0">
              <a:lnSpc>
                <a:spcPct val="90000"/>
              </a:lnSpc>
              <a:spcBef>
                <a:spcPts val="1000"/>
              </a:spcBef>
              <a:spcAft>
                <a:spcPts val="0"/>
              </a:spcAft>
              <a:buClr>
                <a:srgbClr val="973735"/>
              </a:buClr>
              <a:buSzPts val="1400"/>
              <a:buFont typeface="Noto Sans Symbols"/>
              <a:buChar char="◆"/>
            </a:pPr>
            <a:r>
              <a:rPr lang="en-US" sz="2800">
                <a:solidFill>
                  <a:schemeClr val="dk1"/>
                </a:solidFill>
                <a:latin typeface="Arial"/>
                <a:ea typeface="Arial"/>
                <a:cs typeface="Arial"/>
                <a:sym typeface="Arial"/>
              </a:rPr>
              <a:t>Access to Metadata (enhanced Type Information)</a:t>
            </a:r>
            <a:endParaRPr sz="2800">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0"/>
          <p:cNvSpPr txBox="1">
            <a:spLocks noGrp="1"/>
          </p:cNvSpPr>
          <p:nvPr>
            <p:ph type="title"/>
          </p:nvPr>
        </p:nvSpPr>
        <p:spPr>
          <a:xfrm>
            <a:off x="328263" y="546750"/>
            <a:ext cx="10529034" cy="771911"/>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80000"/>
              </a:lnSpc>
              <a:spcBef>
                <a:spcPts val="0"/>
              </a:spcBef>
              <a:spcAft>
                <a:spcPts val="0"/>
              </a:spcAft>
              <a:buClr>
                <a:schemeClr val="dk1"/>
              </a:buClr>
              <a:buSzPts val="3600"/>
              <a:buFont typeface="Arial"/>
              <a:buNone/>
            </a:pPr>
            <a:r>
              <a:rPr lang="en-US" sz="4000" b="1" dirty="0"/>
              <a:t>Common Language Infrastructure</a:t>
            </a:r>
            <a:endParaRPr sz="4000" dirty="0"/>
          </a:p>
        </p:txBody>
      </p:sp>
      <p:sp>
        <p:nvSpPr>
          <p:cNvPr id="195" name="Google Shape;195;p10"/>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grpSp>
        <p:nvGrpSpPr>
          <p:cNvPr id="196" name="Google Shape;196;p10"/>
          <p:cNvGrpSpPr/>
          <p:nvPr/>
        </p:nvGrpSpPr>
        <p:grpSpPr>
          <a:xfrm>
            <a:off x="3477254" y="1216663"/>
            <a:ext cx="5447694" cy="5169443"/>
            <a:chOff x="3874982" y="1311256"/>
            <a:chExt cx="5447694" cy="5169443"/>
          </a:xfrm>
        </p:grpSpPr>
        <p:sp>
          <p:nvSpPr>
            <p:cNvPr id="197" name="Google Shape;197;p10"/>
            <p:cNvSpPr/>
            <p:nvPr/>
          </p:nvSpPr>
          <p:spPr>
            <a:xfrm>
              <a:off x="3874982" y="1311256"/>
              <a:ext cx="5447694" cy="516944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8" name="Google Shape;198;p10"/>
            <p:cNvSpPr/>
            <p:nvPr/>
          </p:nvSpPr>
          <p:spPr>
            <a:xfrm>
              <a:off x="3874982" y="3170848"/>
              <a:ext cx="3482259" cy="591855"/>
            </a:xfrm>
            <a:custGeom>
              <a:avLst/>
              <a:gdLst/>
              <a:ahLst/>
              <a:cxnLst/>
              <a:rect l="l" t="t" r="r" b="b"/>
              <a:pathLst>
                <a:path w="5929630" h="929004" extrusionOk="0">
                  <a:moveTo>
                    <a:pt x="0" y="154812"/>
                  </a:moveTo>
                  <a:lnTo>
                    <a:pt x="7882" y="105891"/>
                  </a:lnTo>
                  <a:lnTo>
                    <a:pt x="29833" y="63395"/>
                  </a:lnTo>
                  <a:lnTo>
                    <a:pt x="63313" y="29878"/>
                  </a:lnTo>
                  <a:lnTo>
                    <a:pt x="105777" y="7895"/>
                  </a:lnTo>
                  <a:lnTo>
                    <a:pt x="154686" y="0"/>
                  </a:lnTo>
                  <a:lnTo>
                    <a:pt x="5774435" y="0"/>
                  </a:lnTo>
                  <a:lnTo>
                    <a:pt x="5823357" y="7895"/>
                  </a:lnTo>
                  <a:lnTo>
                    <a:pt x="5865853" y="29878"/>
                  </a:lnTo>
                  <a:lnTo>
                    <a:pt x="5899370" y="63395"/>
                  </a:lnTo>
                  <a:lnTo>
                    <a:pt x="5921353" y="105891"/>
                  </a:lnTo>
                  <a:lnTo>
                    <a:pt x="5929249" y="154812"/>
                  </a:lnTo>
                  <a:lnTo>
                    <a:pt x="5929249" y="773938"/>
                  </a:lnTo>
                  <a:lnTo>
                    <a:pt x="5921353" y="822859"/>
                  </a:lnTo>
                  <a:lnTo>
                    <a:pt x="5899370" y="865355"/>
                  </a:lnTo>
                  <a:lnTo>
                    <a:pt x="5865853" y="898872"/>
                  </a:lnTo>
                  <a:lnTo>
                    <a:pt x="5823357" y="920855"/>
                  </a:lnTo>
                  <a:lnTo>
                    <a:pt x="5774435" y="928751"/>
                  </a:lnTo>
                  <a:lnTo>
                    <a:pt x="154686" y="928751"/>
                  </a:lnTo>
                  <a:lnTo>
                    <a:pt x="105777" y="920855"/>
                  </a:lnTo>
                  <a:lnTo>
                    <a:pt x="63313" y="898872"/>
                  </a:lnTo>
                  <a:lnTo>
                    <a:pt x="29833" y="865355"/>
                  </a:lnTo>
                  <a:lnTo>
                    <a:pt x="7882" y="822859"/>
                  </a:lnTo>
                  <a:lnTo>
                    <a:pt x="0" y="773938"/>
                  </a:lnTo>
                  <a:lnTo>
                    <a:pt x="0" y="154812"/>
                  </a:lnTo>
                  <a:close/>
                </a:path>
              </a:pathLst>
            </a:custGeom>
            <a:noFill/>
            <a:ln w="38100" cap="flat" cmpd="sng">
              <a:solidFill>
                <a:srgbClr val="08509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60" name="Google Shape;260;p17"/>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17</a:t>
            </a:fld>
            <a:endParaRPr sz="1200">
              <a:solidFill>
                <a:schemeClr val="dk1"/>
              </a:solidFill>
              <a:latin typeface="Arial"/>
              <a:ea typeface="Arial"/>
              <a:cs typeface="Arial"/>
              <a:sym typeface="Arial"/>
            </a:endParaRPr>
          </a:p>
        </p:txBody>
      </p:sp>
      <p:sp>
        <p:nvSpPr>
          <p:cNvPr id="261" name="Google Shape;261;p17"/>
          <p:cNvSpPr txBox="1">
            <a:spLocks noGrp="1"/>
          </p:cNvSpPr>
          <p:nvPr>
            <p:ph type="title"/>
          </p:nvPr>
        </p:nvSpPr>
        <p:spPr>
          <a:xfrm>
            <a:off x="430924" y="825108"/>
            <a:ext cx="8799788" cy="575433"/>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latin typeface="Arial"/>
                <a:ea typeface="Arial"/>
                <a:cs typeface="Arial"/>
                <a:sym typeface="Arial"/>
              </a:rPr>
              <a:t>Cross-Platform Application</a:t>
            </a:r>
            <a:endParaRPr sz="4000" b="1"/>
          </a:p>
        </p:txBody>
      </p:sp>
      <p:sp>
        <p:nvSpPr>
          <p:cNvPr id="262" name="Google Shape;262;p17"/>
          <p:cNvSpPr txBox="1"/>
          <p:nvPr/>
        </p:nvSpPr>
        <p:spPr>
          <a:xfrm>
            <a:off x="430924" y="1566952"/>
            <a:ext cx="11330152" cy="1862048"/>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300" b="0" i="0" dirty="0">
                <a:solidFill>
                  <a:srgbClr val="222222"/>
                </a:solidFill>
                <a:latin typeface="Arial"/>
                <a:ea typeface="Arial"/>
                <a:cs typeface="Arial"/>
                <a:sym typeface="Arial"/>
              </a:rPr>
              <a:t>“</a:t>
            </a:r>
            <a:r>
              <a:rPr lang="en-US" sz="2300" b="0" i="1" dirty="0">
                <a:solidFill>
                  <a:srgbClr val="222222"/>
                </a:solidFill>
                <a:latin typeface="Arial"/>
                <a:ea typeface="Arial"/>
                <a:cs typeface="Arial"/>
                <a:sym typeface="Arial"/>
              </a:rPr>
              <a:t>Write once, run anywhere” seems to be the mantra that finds favor with application developers nowadays. This reduces the need for developers to write a lot of redundant code. .NET, an open source offering from Microsoft, is just the tool for writing code for a cross-platform application that will work on Windows, Linux and </a:t>
            </a:r>
            <a:r>
              <a:rPr lang="en-US" sz="2300" b="0" i="1" dirty="0" err="1">
                <a:solidFill>
                  <a:srgbClr val="222222"/>
                </a:solidFill>
                <a:latin typeface="Arial"/>
                <a:ea typeface="Arial"/>
                <a:cs typeface="Arial"/>
                <a:sym typeface="Arial"/>
              </a:rPr>
              <a:t>macOS</a:t>
            </a:r>
            <a:r>
              <a:rPr lang="en-US" sz="2300" b="0" i="1" dirty="0">
                <a:solidFill>
                  <a:srgbClr val="222222"/>
                </a:solidFill>
                <a:latin typeface="Arial"/>
                <a:ea typeface="Arial"/>
                <a:cs typeface="Arial"/>
                <a:sym typeface="Arial"/>
              </a:rPr>
              <a:t> systems.</a:t>
            </a:r>
            <a:endParaRPr sz="2300" dirty="0">
              <a:solidFill>
                <a:schemeClr val="dk1"/>
              </a:solidFill>
              <a:latin typeface="Arial"/>
              <a:ea typeface="Arial"/>
              <a:cs typeface="Arial"/>
              <a:sym typeface="Arial"/>
            </a:endParaRPr>
          </a:p>
        </p:txBody>
      </p:sp>
      <p:pic>
        <p:nvPicPr>
          <p:cNvPr id="263" name="Google Shape;263;p17"/>
          <p:cNvPicPr preferRelativeResize="0"/>
          <p:nvPr/>
        </p:nvPicPr>
        <p:blipFill rotWithShape="1">
          <a:blip r:embed="rId3">
            <a:alphaModFix/>
          </a:blip>
          <a:srcRect/>
          <a:stretch/>
        </p:blipFill>
        <p:spPr>
          <a:xfrm>
            <a:off x="3876163" y="3429000"/>
            <a:ext cx="4439674" cy="283979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70" name="Google Shape;270;p18"/>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18</a:t>
            </a:fld>
            <a:endParaRPr sz="1200">
              <a:solidFill>
                <a:schemeClr val="dk1"/>
              </a:solidFill>
              <a:latin typeface="Arial"/>
              <a:ea typeface="Arial"/>
              <a:cs typeface="Arial"/>
              <a:sym typeface="Arial"/>
            </a:endParaRPr>
          </a:p>
        </p:txBody>
      </p:sp>
      <p:sp>
        <p:nvSpPr>
          <p:cNvPr id="271" name="Google Shape;271;p18"/>
          <p:cNvSpPr txBox="1">
            <a:spLocks noGrp="1"/>
          </p:cNvSpPr>
          <p:nvPr>
            <p:ph type="title"/>
          </p:nvPr>
        </p:nvSpPr>
        <p:spPr>
          <a:xfrm>
            <a:off x="396764" y="720006"/>
            <a:ext cx="11154104" cy="575433"/>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latin typeface="Arial"/>
                <a:ea typeface="Arial"/>
                <a:cs typeface="Arial"/>
                <a:sym typeface="Arial"/>
              </a:rPr>
              <a:t>Cross-Platform Application</a:t>
            </a:r>
            <a:endParaRPr sz="4000" b="1"/>
          </a:p>
        </p:txBody>
      </p:sp>
      <p:sp>
        <p:nvSpPr>
          <p:cNvPr id="272" name="Google Shape;272;p18"/>
          <p:cNvSpPr txBox="1"/>
          <p:nvPr/>
        </p:nvSpPr>
        <p:spPr>
          <a:xfrm>
            <a:off x="147145" y="1342648"/>
            <a:ext cx="11950261" cy="5150128"/>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A platform is a computer hardware and software combination on which a program runs. A platform is a combination of both hardware resources: CPU frequency, RAM size, HDD space, GPU capacity,…and also the software platform being provided to install on such as Operating system; Third-party or extended framework(.NET or JVM,..)</a:t>
            </a:r>
            <a:endParaRPr/>
          </a:p>
          <a:p>
            <a:pPr marL="342900" marR="0" lvl="0" indent="-342900" algn="just" rtl="0">
              <a:spcBef>
                <a:spcPts val="10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Cross-platform support runs on multiple platforms. In a sense, it means that a code can run on multiple frameworks, platforms, operating systems, and machine architectures.</a:t>
            </a:r>
            <a:endParaRPr/>
          </a:p>
          <a:p>
            <a:pPr marL="342900" marR="0" lvl="0" indent="-342900" algn="just" rtl="0">
              <a:spcBef>
                <a:spcPts val="10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A cross-platform programming language is one that can run on multiple frameworks, operating systems, and machine architectures. Many factors cause the language or tool to be able to run on multiple machines and platforms.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10" name="Google Shape;310;p2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
        <p:nvSpPr>
          <p:cNvPr id="311" name="Google Shape;311;p23"/>
          <p:cNvSpPr txBox="1"/>
          <p:nvPr/>
        </p:nvSpPr>
        <p:spPr>
          <a:xfrm>
            <a:off x="298383" y="1437513"/>
            <a:ext cx="11662389" cy="4421683"/>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rgbClr val="973735"/>
              </a:buClr>
              <a:buSzPts val="1400"/>
              <a:buFont typeface="Noto Sans Symbols"/>
              <a:buChar char="◆"/>
            </a:pPr>
            <a:r>
              <a:rPr lang="en-US" sz="2600" b="0" i="0" dirty="0">
                <a:solidFill>
                  <a:srgbClr val="212121"/>
                </a:solidFill>
                <a:sym typeface="Arial"/>
              </a:rPr>
              <a:t>.NET Standard is a specification that can be used across all .NET implementations. It is used for developing library projects only. This means if we are creating a </a:t>
            </a:r>
            <a:r>
              <a:rPr lang="en-US" sz="2600" b="1" i="0" dirty="0">
                <a:solidFill>
                  <a:srgbClr val="212121"/>
                </a:solidFill>
                <a:sym typeface="Arial"/>
              </a:rPr>
              <a:t>library</a:t>
            </a:r>
            <a:r>
              <a:rPr lang="en-US" sz="2600" b="0" i="0" dirty="0">
                <a:solidFill>
                  <a:srgbClr val="212121"/>
                </a:solidFill>
                <a:sym typeface="Arial"/>
              </a:rPr>
              <a:t> in .NET Standard we can use those in .NET Framework and .NET Core. </a:t>
            </a:r>
            <a:endParaRPr sz="2600" dirty="0"/>
          </a:p>
          <a:p>
            <a:pPr marL="342900" marR="0" lvl="0" indent="-342900" algn="just" rtl="0">
              <a:lnSpc>
                <a:spcPct val="150000"/>
              </a:lnSpc>
              <a:spcBef>
                <a:spcPts val="1000"/>
              </a:spcBef>
              <a:spcAft>
                <a:spcPts val="0"/>
              </a:spcAft>
              <a:buClr>
                <a:srgbClr val="973735"/>
              </a:buClr>
              <a:buSzPts val="1400"/>
              <a:buFont typeface="Noto Sans Symbols"/>
              <a:buChar char="◆"/>
            </a:pPr>
            <a:r>
              <a:rPr lang="en-US" sz="2600" b="0" i="0" dirty="0">
                <a:solidFill>
                  <a:srgbClr val="212121"/>
                </a:solidFill>
                <a:sym typeface="Arial"/>
              </a:rPr>
              <a:t>To create uniformity means to allow usage in all the .NET implementations. .NET Standard has support for Mono platform, </a:t>
            </a:r>
            <a:r>
              <a:rPr lang="en-US" sz="2600" b="0" i="0" dirty="0" err="1">
                <a:solidFill>
                  <a:srgbClr val="212121"/>
                </a:solidFill>
                <a:sym typeface="Arial"/>
              </a:rPr>
              <a:t>Xamarin</a:t>
            </a:r>
            <a:r>
              <a:rPr lang="en-US" sz="2600" b="0" i="0" dirty="0">
                <a:solidFill>
                  <a:srgbClr val="212121"/>
                </a:solidFill>
                <a:sym typeface="Arial"/>
              </a:rPr>
              <a:t>, Universal Windows Platform, and Unity. </a:t>
            </a:r>
            <a:endParaRPr sz="2600" dirty="0">
              <a:solidFill>
                <a:schemeClr val="dk1"/>
              </a:solidFill>
              <a:sym typeface="Arial"/>
            </a:endParaRPr>
          </a:p>
        </p:txBody>
      </p:sp>
      <p:sp>
        <p:nvSpPr>
          <p:cNvPr id="312" name="Google Shape;312;p23"/>
          <p:cNvSpPr txBox="1">
            <a:spLocks noGrp="1"/>
          </p:cNvSpPr>
          <p:nvPr>
            <p:ph type="title"/>
          </p:nvPr>
        </p:nvSpPr>
        <p:spPr>
          <a:xfrm>
            <a:off x="462013" y="706634"/>
            <a:ext cx="7189518" cy="628377"/>
          </a:xfrm>
          <a:prstGeom prst="rect">
            <a:avLst/>
          </a:prstGeom>
          <a:solidFill>
            <a:schemeClr val="lt1"/>
          </a:solid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chemeClr val="dk1"/>
              </a:buClr>
              <a:buSzPts val="4000"/>
              <a:buFont typeface="Arial"/>
              <a:buNone/>
            </a:pPr>
            <a:r>
              <a:rPr lang="en-US" sz="4000" b="1" dirty="0"/>
              <a:t>What is the .NET Standard?</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98" name="Google Shape;98;p2"/>
          <p:cNvSpPr txBox="1">
            <a:spLocks noGrp="1"/>
          </p:cNvSpPr>
          <p:nvPr>
            <p:ph type="body" idx="1"/>
          </p:nvPr>
        </p:nvSpPr>
        <p:spPr>
          <a:xfrm>
            <a:off x="762740" y="1597572"/>
            <a:ext cx="11092929" cy="4883128"/>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973735"/>
              </a:buClr>
              <a:buSzPts val="1400"/>
              <a:buFont typeface="Noto Sans Symbols"/>
              <a:buChar char="◆"/>
            </a:pPr>
            <a:r>
              <a:rPr lang="en-US" dirty="0"/>
              <a:t>Overview .NET Framework Architecture</a:t>
            </a:r>
            <a:endParaRPr dirty="0"/>
          </a:p>
          <a:p>
            <a:pPr marL="342900" lvl="0" indent="-342900" algn="l" rtl="0">
              <a:lnSpc>
                <a:spcPct val="100000"/>
              </a:lnSpc>
              <a:spcBef>
                <a:spcPts val="1000"/>
              </a:spcBef>
              <a:spcAft>
                <a:spcPts val="0"/>
              </a:spcAft>
              <a:buClr>
                <a:srgbClr val="973735"/>
              </a:buClr>
              <a:buSzPts val="1400"/>
              <a:buFont typeface="Noto Sans Symbols"/>
              <a:buChar char="◆"/>
            </a:pPr>
            <a:r>
              <a:rPr lang="en-US" dirty="0"/>
              <a:t>Overview .NET Core and .NET</a:t>
            </a:r>
            <a:endParaRPr dirty="0"/>
          </a:p>
          <a:p>
            <a:pPr marL="342900" lvl="0" indent="-342900" algn="l" rtl="0">
              <a:lnSpc>
                <a:spcPct val="100000"/>
              </a:lnSpc>
              <a:spcBef>
                <a:spcPts val="1000"/>
              </a:spcBef>
              <a:spcAft>
                <a:spcPts val="0"/>
              </a:spcAft>
              <a:buClr>
                <a:srgbClr val="973735"/>
              </a:buClr>
              <a:buSzPts val="1400"/>
              <a:buFont typeface="Noto Sans Symbols"/>
              <a:buChar char="◆"/>
            </a:pPr>
            <a:r>
              <a:rPr lang="en-US" dirty="0"/>
              <a:t>Introduction to Cross-platform application with .NET</a:t>
            </a:r>
            <a:endParaRPr dirty="0"/>
          </a:p>
          <a:p>
            <a:pPr marL="342900" lvl="0" indent="-342900" algn="l" rtl="0">
              <a:lnSpc>
                <a:spcPct val="100000"/>
              </a:lnSpc>
              <a:spcBef>
                <a:spcPts val="1000"/>
              </a:spcBef>
              <a:spcAft>
                <a:spcPts val="0"/>
              </a:spcAft>
              <a:buClr>
                <a:srgbClr val="973735"/>
              </a:buClr>
              <a:buSzPts val="1400"/>
              <a:buFont typeface="Noto Sans Symbols"/>
              <a:buChar char="◆"/>
            </a:pPr>
            <a:r>
              <a:rPr lang="en-US" dirty="0"/>
              <a:t>Explain why .NET Core and C# Language is selected as develop application?</a:t>
            </a:r>
            <a:endParaRPr dirty="0"/>
          </a:p>
          <a:p>
            <a:pPr marL="342900" lvl="0" indent="-342900" algn="l" rtl="0">
              <a:lnSpc>
                <a:spcPct val="100000"/>
              </a:lnSpc>
              <a:spcBef>
                <a:spcPts val="1000"/>
              </a:spcBef>
              <a:spcAft>
                <a:spcPts val="0"/>
              </a:spcAft>
              <a:buClr>
                <a:srgbClr val="973735"/>
              </a:buClr>
              <a:buSzPts val="1400"/>
              <a:buFont typeface="Noto Sans Symbols"/>
              <a:buChar char="◆"/>
            </a:pPr>
            <a:r>
              <a:rPr lang="en-US" dirty="0"/>
              <a:t>Explain meaning "</a:t>
            </a:r>
            <a:r>
              <a:rPr lang="en-US" dirty="0" err="1"/>
              <a:t>dotnet</a:t>
            </a:r>
            <a:r>
              <a:rPr lang="en-US" dirty="0"/>
              <a:t> CLI”</a:t>
            </a:r>
            <a:endParaRPr dirty="0"/>
          </a:p>
          <a:p>
            <a:pPr marL="342900" lvl="0" indent="-342900" algn="l" rtl="0">
              <a:lnSpc>
                <a:spcPct val="100000"/>
              </a:lnSpc>
              <a:spcBef>
                <a:spcPts val="1000"/>
              </a:spcBef>
              <a:spcAft>
                <a:spcPts val="0"/>
              </a:spcAft>
              <a:buClr>
                <a:srgbClr val="973735"/>
              </a:buClr>
              <a:buSzPts val="1400"/>
              <a:buFont typeface="Noto Sans Symbols"/>
              <a:buChar char="◆"/>
            </a:pPr>
            <a:r>
              <a:rPr lang="en-US" dirty="0"/>
              <a:t>Explain about </a:t>
            </a:r>
            <a:r>
              <a:rPr lang="en-US" dirty="0" err="1"/>
              <a:t>NuGet</a:t>
            </a:r>
            <a:r>
              <a:rPr lang="en-US" dirty="0"/>
              <a:t> package</a:t>
            </a:r>
            <a:endParaRPr dirty="0"/>
          </a:p>
          <a:p>
            <a:pPr marL="342900" lvl="0" indent="-342900" algn="l" rtl="0">
              <a:lnSpc>
                <a:spcPct val="100000"/>
              </a:lnSpc>
              <a:spcBef>
                <a:spcPts val="1000"/>
              </a:spcBef>
              <a:spcAft>
                <a:spcPts val="0"/>
              </a:spcAft>
              <a:buClr>
                <a:srgbClr val="973735"/>
              </a:buClr>
              <a:buSzPts val="1400"/>
              <a:buFont typeface="Noto Sans Symbols"/>
              <a:buChar char="◆"/>
            </a:pPr>
            <a:r>
              <a:rPr lang="en-US" dirty="0"/>
              <a:t>Demo create and run C# Console Application on Windows, Mac and Linux using “</a:t>
            </a:r>
            <a:r>
              <a:rPr lang="en-US" dirty="0" err="1"/>
              <a:t>dotnet</a:t>
            </a:r>
            <a:r>
              <a:rPr lang="en-US" dirty="0"/>
              <a:t> CLI”</a:t>
            </a:r>
            <a:endParaRPr dirty="0"/>
          </a:p>
          <a:p>
            <a:pPr marL="342900" lvl="0" indent="-254000" algn="l" rtl="0">
              <a:lnSpc>
                <a:spcPct val="100000"/>
              </a:lnSpc>
              <a:spcBef>
                <a:spcPts val="1000"/>
              </a:spcBef>
              <a:spcAft>
                <a:spcPts val="0"/>
              </a:spcAft>
              <a:buClr>
                <a:srgbClr val="973735"/>
              </a:buClr>
              <a:buSzPts val="1400"/>
              <a:buFont typeface="Noto Sans Symbols"/>
              <a:buNone/>
            </a:pPr>
            <a:endParaRPr dirty="0"/>
          </a:p>
        </p:txBody>
      </p:sp>
      <p:sp>
        <p:nvSpPr>
          <p:cNvPr id="100" name="Google Shape;100;p2"/>
          <p:cNvSpPr txBox="1">
            <a:spLocks noGrp="1"/>
          </p:cNvSpPr>
          <p:nvPr>
            <p:ph type="title"/>
          </p:nvPr>
        </p:nvSpPr>
        <p:spPr>
          <a:xfrm>
            <a:off x="622540" y="742367"/>
            <a:ext cx="10806720" cy="748017"/>
          </a:xfrm>
          <a:prstGeom prst="rect">
            <a:avLst/>
          </a:prstGeom>
          <a:solidFill>
            <a:schemeClr val="lt1"/>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n-US" sz="4000" b="1"/>
              <a:t>Objectives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9" name="Google Shape;319;p24"/>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sp>
        <p:nvSpPr>
          <p:cNvPr id="320" name="Google Shape;320;p24"/>
          <p:cNvSpPr txBox="1">
            <a:spLocks noGrp="1"/>
          </p:cNvSpPr>
          <p:nvPr>
            <p:ph type="title"/>
          </p:nvPr>
        </p:nvSpPr>
        <p:spPr>
          <a:xfrm>
            <a:off x="433137" y="706634"/>
            <a:ext cx="9488629" cy="628377"/>
          </a:xfrm>
          <a:prstGeom prst="rect">
            <a:avLst/>
          </a:prstGeom>
          <a:solidFill>
            <a:schemeClr val="lt1"/>
          </a:solid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chemeClr val="dk1"/>
              </a:buClr>
              <a:buSzPts val="4000"/>
              <a:buFont typeface="Arial"/>
              <a:buNone/>
            </a:pPr>
            <a:r>
              <a:rPr lang="en-US" sz="4000" b="1" dirty="0"/>
              <a:t>Comparisons Table</a:t>
            </a:r>
            <a:endParaRPr dirty="0"/>
          </a:p>
        </p:txBody>
      </p:sp>
      <p:pic>
        <p:nvPicPr>
          <p:cNvPr id="321" name="Google Shape;321;p24"/>
          <p:cNvPicPr preferRelativeResize="0"/>
          <p:nvPr/>
        </p:nvPicPr>
        <p:blipFill rotWithShape="1">
          <a:blip r:embed="rId3">
            <a:alphaModFix/>
          </a:blip>
          <a:srcRect/>
          <a:stretch/>
        </p:blipFill>
        <p:spPr>
          <a:xfrm>
            <a:off x="433137" y="1445702"/>
            <a:ext cx="11425187" cy="471446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8" name="Google Shape;328;p25"/>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21</a:t>
            </a:fld>
            <a:endParaRPr sz="1200">
              <a:solidFill>
                <a:schemeClr val="dk1"/>
              </a:solidFill>
              <a:latin typeface="Arial"/>
              <a:ea typeface="Arial"/>
              <a:cs typeface="Arial"/>
              <a:sym typeface="Arial"/>
            </a:endParaRPr>
          </a:p>
        </p:txBody>
      </p:sp>
      <p:sp>
        <p:nvSpPr>
          <p:cNvPr id="329" name="Google Shape;329;p25"/>
          <p:cNvSpPr txBox="1"/>
          <p:nvPr/>
        </p:nvSpPr>
        <p:spPr>
          <a:xfrm>
            <a:off x="677917" y="673248"/>
            <a:ext cx="8718331" cy="628377"/>
          </a:xfrm>
          <a:prstGeom prst="rect">
            <a:avLst/>
          </a:prstGeom>
          <a:solidFill>
            <a:schemeClr val="lt1"/>
          </a:solidFill>
          <a:ln>
            <a:noFill/>
          </a:ln>
        </p:spPr>
        <p:txBody>
          <a:bodyPr spcFirstLastPara="1" wrap="square" lIns="0" tIns="12700" rIns="0" bIns="0" anchor="ctr" anchorCtr="0">
            <a:spAutoFit/>
          </a:bodyPr>
          <a:lstStyle/>
          <a:p>
            <a:pPr marL="12700" marR="0" lvl="0" indent="0" algn="l" rtl="0">
              <a:lnSpc>
                <a:spcPct val="100000"/>
              </a:lnSpc>
              <a:spcBef>
                <a:spcPts val="0"/>
              </a:spcBef>
              <a:spcAft>
                <a:spcPts val="0"/>
              </a:spcAft>
              <a:buClr>
                <a:schemeClr val="dk1"/>
              </a:buClr>
              <a:buSzPts val="4000"/>
              <a:buFont typeface="Arial"/>
              <a:buNone/>
            </a:pPr>
            <a:r>
              <a:rPr lang="en-US" sz="4000" b="1" dirty="0">
                <a:solidFill>
                  <a:schemeClr val="dk1"/>
                </a:solidFill>
                <a:latin typeface="Arial"/>
                <a:ea typeface="Arial"/>
                <a:cs typeface="Arial"/>
                <a:sym typeface="Arial"/>
              </a:rPr>
              <a:t>New features in .NET </a:t>
            </a:r>
            <a:r>
              <a:rPr lang="en-US" sz="4000" b="1" dirty="0" smtClean="0">
                <a:solidFill>
                  <a:schemeClr val="dk1"/>
                </a:solidFill>
                <a:latin typeface="Arial"/>
                <a:ea typeface="Arial"/>
                <a:cs typeface="Arial"/>
                <a:sym typeface="Arial"/>
              </a:rPr>
              <a:t>8</a:t>
            </a:r>
            <a:endParaRPr dirty="0"/>
          </a:p>
        </p:txBody>
      </p:sp>
      <p:sp>
        <p:nvSpPr>
          <p:cNvPr id="330" name="Google Shape;330;p25"/>
          <p:cNvSpPr txBox="1"/>
          <p:nvPr/>
        </p:nvSpPr>
        <p:spPr>
          <a:xfrm>
            <a:off x="588575" y="1555554"/>
            <a:ext cx="11183007" cy="4146969"/>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rgbClr val="973735"/>
              </a:buClr>
              <a:buSzPts val="1400"/>
              <a:buFont typeface="Noto Sans Symbols"/>
              <a:buChar char="◆"/>
            </a:pPr>
            <a:r>
              <a:rPr lang="en-US" sz="2800" dirty="0">
                <a:solidFill>
                  <a:srgbClr val="111111"/>
                </a:solidFill>
                <a:latin typeface="Arial"/>
                <a:ea typeface="Arial"/>
                <a:cs typeface="Arial"/>
                <a:sym typeface="Arial"/>
              </a:rPr>
              <a:t>Java interoperability will be available on all platforms.</a:t>
            </a:r>
            <a:endParaRPr dirty="0"/>
          </a:p>
          <a:p>
            <a:pPr marL="342900" marR="0" lvl="0" indent="-342900" algn="just" rtl="0">
              <a:lnSpc>
                <a:spcPct val="150000"/>
              </a:lnSpc>
              <a:spcBef>
                <a:spcPts val="1000"/>
              </a:spcBef>
              <a:spcAft>
                <a:spcPts val="0"/>
              </a:spcAft>
              <a:buClr>
                <a:srgbClr val="973735"/>
              </a:buClr>
              <a:buSzPts val="1400"/>
              <a:buFont typeface="Noto Sans Symbols"/>
              <a:buChar char="◆"/>
            </a:pPr>
            <a:r>
              <a:rPr lang="en-US" sz="2800" dirty="0">
                <a:solidFill>
                  <a:srgbClr val="111111"/>
                </a:solidFill>
                <a:latin typeface="Arial"/>
                <a:ea typeface="Arial"/>
                <a:cs typeface="Arial"/>
                <a:sym typeface="Arial"/>
              </a:rPr>
              <a:t>Objective-C and Swift interoperability will be supported on multiple operating systems.</a:t>
            </a:r>
            <a:endParaRPr dirty="0"/>
          </a:p>
          <a:p>
            <a:pPr marL="342900" marR="0" lvl="0" indent="-342900" algn="just" rtl="0">
              <a:lnSpc>
                <a:spcPct val="150000"/>
              </a:lnSpc>
              <a:spcBef>
                <a:spcPts val="1000"/>
              </a:spcBef>
              <a:spcAft>
                <a:spcPts val="0"/>
              </a:spcAft>
              <a:buClr>
                <a:srgbClr val="973735"/>
              </a:buClr>
              <a:buSzPts val="1400"/>
              <a:buFont typeface="Noto Sans Symbols"/>
              <a:buChar char="◆"/>
            </a:pPr>
            <a:r>
              <a:rPr lang="en-US" sz="2800" dirty="0" err="1">
                <a:solidFill>
                  <a:srgbClr val="111111"/>
                </a:solidFill>
                <a:latin typeface="Arial"/>
                <a:ea typeface="Arial"/>
                <a:cs typeface="Arial"/>
                <a:sym typeface="Arial"/>
              </a:rPr>
              <a:t>CoreFX</a:t>
            </a:r>
            <a:r>
              <a:rPr lang="en-US" sz="2800" dirty="0">
                <a:solidFill>
                  <a:srgbClr val="111111"/>
                </a:solidFill>
                <a:latin typeface="Arial"/>
                <a:ea typeface="Arial"/>
                <a:cs typeface="Arial"/>
                <a:sym typeface="Arial"/>
              </a:rPr>
              <a:t> will be extended to support static compilation of .NET (ahead-of-time – AOT), smaller footprints and support for more operating systems.</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26"/>
          <p:cNvSpPr txBox="1">
            <a:spLocks noGrp="1"/>
          </p:cNvSpPr>
          <p:nvPr>
            <p:ph type="title"/>
          </p:nvPr>
        </p:nvSpPr>
        <p:spPr>
          <a:xfrm>
            <a:off x="490889" y="739787"/>
            <a:ext cx="8195171" cy="628377"/>
          </a:xfrm>
          <a:prstGeom prst="rect">
            <a:avLst/>
          </a:prstGeom>
          <a:solidFill>
            <a:schemeClr val="lt1"/>
          </a:solid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chemeClr val="dk1"/>
              </a:buClr>
              <a:buSzPts val="4000"/>
              <a:buFont typeface="Arial"/>
              <a:buNone/>
            </a:pPr>
            <a:r>
              <a:rPr lang="en-US" sz="4000" b="1" dirty="0"/>
              <a:t>Benefits of using .NET</a:t>
            </a:r>
            <a:endParaRPr dirty="0"/>
          </a:p>
        </p:txBody>
      </p:sp>
      <p:sp>
        <p:nvSpPr>
          <p:cNvPr id="337" name="Google Shape;337;p26"/>
          <p:cNvSpPr txBox="1"/>
          <p:nvPr/>
        </p:nvSpPr>
        <p:spPr>
          <a:xfrm>
            <a:off x="490889" y="1368164"/>
            <a:ext cx="11588816" cy="5213592"/>
          </a:xfrm>
          <a:prstGeom prst="rect">
            <a:avLst/>
          </a:prstGeom>
          <a:noFill/>
          <a:ln>
            <a:noFill/>
          </a:ln>
        </p:spPr>
        <p:txBody>
          <a:bodyPr spcFirstLastPara="1" wrap="square" lIns="0" tIns="12050" rIns="0" bIns="0" anchor="t" anchorCtr="0">
            <a:spAutoFit/>
          </a:bodyPr>
          <a:lstStyle/>
          <a:p>
            <a:pPr marL="342900" marR="0" lvl="0" indent="-342900" algn="just" rtl="0">
              <a:lnSpc>
                <a:spcPct val="130000"/>
              </a:lnSpc>
              <a:spcAft>
                <a:spcPts val="0"/>
              </a:spcAft>
              <a:buClr>
                <a:srgbClr val="973735"/>
              </a:buClr>
              <a:buSzPts val="1400"/>
              <a:buFont typeface="Noto Sans Symbols"/>
              <a:buChar char="◆"/>
            </a:pPr>
            <a:r>
              <a:rPr lang="en-US" sz="2600" b="1" dirty="0">
                <a:solidFill>
                  <a:srgbClr val="111111"/>
                </a:solidFill>
                <a:latin typeface="+mn-lt"/>
                <a:ea typeface="Quattrocento Sans"/>
                <a:cs typeface="Quattrocento Sans"/>
                <a:sym typeface="Quattrocento Sans"/>
              </a:rPr>
              <a:t>Open Source</a:t>
            </a:r>
            <a:r>
              <a:rPr lang="en-US" sz="2600" dirty="0">
                <a:solidFill>
                  <a:srgbClr val="111111"/>
                </a:solidFill>
                <a:latin typeface="+mn-lt"/>
                <a:ea typeface="Quattrocento Sans"/>
                <a:cs typeface="Quattrocento Sans"/>
                <a:sym typeface="Quattrocento Sans"/>
              </a:rPr>
              <a:t>: </a:t>
            </a:r>
            <a:r>
              <a:rPr lang="en-US" sz="2600" b="0" i="0" dirty="0">
                <a:solidFill>
                  <a:srgbClr val="333333"/>
                </a:solidFill>
                <a:latin typeface="+mn-lt"/>
                <a:ea typeface="Quattrocento Sans"/>
                <a:cs typeface="Quattrocento Sans"/>
                <a:sym typeface="Quattrocento Sans"/>
              </a:rPr>
              <a:t>Open source and community-oriented on GitHub.</a:t>
            </a:r>
            <a:endParaRPr sz="2600" dirty="0">
              <a:solidFill>
                <a:srgbClr val="111111"/>
              </a:solidFill>
              <a:latin typeface="+mn-lt"/>
              <a:ea typeface="Quattrocento Sans"/>
              <a:cs typeface="Quattrocento Sans"/>
              <a:sym typeface="Quattrocento Sans"/>
            </a:endParaRPr>
          </a:p>
          <a:p>
            <a:pPr marL="342900" marR="0" lvl="0" indent="-342900" algn="just" rtl="0">
              <a:lnSpc>
                <a:spcPct val="130000"/>
              </a:lnSpc>
              <a:spcAft>
                <a:spcPts val="0"/>
              </a:spcAft>
              <a:buClr>
                <a:srgbClr val="973735"/>
              </a:buClr>
              <a:buSzPts val="1400"/>
              <a:buFont typeface="Noto Sans Symbols"/>
              <a:buChar char="◆"/>
            </a:pPr>
            <a:r>
              <a:rPr lang="en-US" sz="2600" b="1" dirty="0">
                <a:solidFill>
                  <a:srgbClr val="111111"/>
                </a:solidFill>
                <a:latin typeface="+mn-lt"/>
                <a:ea typeface="Quattrocento Sans"/>
                <a:cs typeface="Quattrocento Sans"/>
                <a:sym typeface="Quattrocento Sans"/>
              </a:rPr>
              <a:t>Cross-Platform</a:t>
            </a:r>
            <a:r>
              <a:rPr lang="en-US" sz="2600" dirty="0">
                <a:solidFill>
                  <a:srgbClr val="111111"/>
                </a:solidFill>
                <a:latin typeface="+mn-lt"/>
                <a:ea typeface="Quattrocento Sans"/>
                <a:cs typeface="Quattrocento Sans"/>
                <a:sym typeface="Quattrocento Sans"/>
              </a:rPr>
              <a:t>: .NET Core can run on Windows, Linux, and </a:t>
            </a:r>
            <a:r>
              <a:rPr lang="en-US" sz="2600" dirty="0" err="1">
                <a:solidFill>
                  <a:srgbClr val="111111"/>
                </a:solidFill>
                <a:latin typeface="+mn-lt"/>
                <a:ea typeface="Quattrocento Sans"/>
                <a:cs typeface="Quattrocento Sans"/>
                <a:sym typeface="Quattrocento Sans"/>
              </a:rPr>
              <a:t>macOS</a:t>
            </a:r>
            <a:endParaRPr sz="2600" dirty="0">
              <a:latin typeface="+mn-lt"/>
            </a:endParaRPr>
          </a:p>
          <a:p>
            <a:pPr marL="342900" marR="0" lvl="0" indent="-342900" algn="just" rtl="0">
              <a:lnSpc>
                <a:spcPct val="130000"/>
              </a:lnSpc>
              <a:spcAft>
                <a:spcPts val="0"/>
              </a:spcAft>
              <a:buClr>
                <a:srgbClr val="973735"/>
              </a:buClr>
              <a:buSzPts val="1400"/>
              <a:buFont typeface="Noto Sans Symbols"/>
              <a:buChar char="◆"/>
            </a:pPr>
            <a:r>
              <a:rPr lang="en-US" sz="2600" b="1" dirty="0">
                <a:solidFill>
                  <a:srgbClr val="111111"/>
                </a:solidFill>
                <a:latin typeface="+mn-lt"/>
                <a:ea typeface="Quattrocento Sans"/>
                <a:cs typeface="Quattrocento Sans"/>
                <a:sym typeface="Quattrocento Sans"/>
              </a:rPr>
              <a:t>Command-line tools</a:t>
            </a:r>
            <a:r>
              <a:rPr lang="en-US" sz="2600" dirty="0">
                <a:solidFill>
                  <a:srgbClr val="111111"/>
                </a:solidFill>
                <a:latin typeface="+mn-lt"/>
                <a:ea typeface="Quattrocento Sans"/>
                <a:cs typeface="Quattrocento Sans"/>
                <a:sym typeface="Quattrocento Sans"/>
              </a:rPr>
              <a:t>: C</a:t>
            </a:r>
            <a:r>
              <a:rPr lang="en-US" sz="2600" dirty="0">
                <a:solidFill>
                  <a:schemeClr val="dk1"/>
                </a:solidFill>
                <a:latin typeface="+mn-lt"/>
                <a:sym typeface="Arial"/>
              </a:rPr>
              <a:t>reate, build, and run projects from the command line</a:t>
            </a:r>
            <a:endParaRPr sz="2600" dirty="0">
              <a:latin typeface="+mn-lt"/>
            </a:endParaRPr>
          </a:p>
          <a:p>
            <a:pPr marL="342900" marR="0" lvl="0" indent="-342900" algn="just" rtl="0">
              <a:lnSpc>
                <a:spcPct val="130000"/>
              </a:lnSpc>
              <a:spcAft>
                <a:spcPts val="0"/>
              </a:spcAft>
              <a:buClr>
                <a:srgbClr val="973735"/>
              </a:buClr>
              <a:buSzPts val="1400"/>
              <a:buFont typeface="Noto Sans Symbols"/>
              <a:buChar char="◆"/>
            </a:pPr>
            <a:r>
              <a:rPr lang="en-US" sz="2600" b="1" dirty="0">
                <a:solidFill>
                  <a:srgbClr val="111111"/>
                </a:solidFill>
                <a:latin typeface="+mn-lt"/>
                <a:ea typeface="Quattrocento Sans"/>
                <a:cs typeface="Quattrocento Sans"/>
                <a:sym typeface="Quattrocento Sans"/>
              </a:rPr>
              <a:t>Modular: </a:t>
            </a:r>
            <a:r>
              <a:rPr lang="en-US" sz="2600" dirty="0">
                <a:solidFill>
                  <a:schemeClr val="dk1"/>
                </a:solidFill>
                <a:latin typeface="+mn-lt"/>
                <a:sym typeface="Arial"/>
              </a:rPr>
              <a:t>Ships as </a:t>
            </a:r>
            <a:r>
              <a:rPr lang="en-US" sz="2600" dirty="0" err="1">
                <a:solidFill>
                  <a:schemeClr val="dk1"/>
                </a:solidFill>
                <a:latin typeface="+mn-lt"/>
                <a:sym typeface="Arial"/>
              </a:rPr>
              <a:t>NuGet</a:t>
            </a:r>
            <a:r>
              <a:rPr lang="en-US" sz="2600" dirty="0">
                <a:solidFill>
                  <a:schemeClr val="dk1"/>
                </a:solidFill>
                <a:latin typeface="+mn-lt"/>
                <a:sym typeface="Arial"/>
              </a:rPr>
              <a:t> </a:t>
            </a:r>
            <a:r>
              <a:rPr lang="en-US" sz="2600" dirty="0" smtClean="0">
                <a:solidFill>
                  <a:schemeClr val="dk1"/>
                </a:solidFill>
                <a:latin typeface="+mn-lt"/>
                <a:sym typeface="Arial"/>
              </a:rPr>
              <a:t>packages</a:t>
            </a:r>
          </a:p>
          <a:p>
            <a:pPr marL="342900" lvl="0" indent="-342900" algn="just">
              <a:lnSpc>
                <a:spcPct val="130000"/>
              </a:lnSpc>
              <a:buClr>
                <a:srgbClr val="973735"/>
              </a:buClr>
              <a:buSzPts val="1600"/>
              <a:buFont typeface="Noto Sans Symbols"/>
              <a:buChar char="◆"/>
            </a:pPr>
            <a:r>
              <a:rPr lang="en-US" sz="2600" b="1" dirty="0">
                <a:solidFill>
                  <a:srgbClr val="111111"/>
                </a:solidFill>
                <a:latin typeface="+mn-lt"/>
              </a:rPr>
              <a:t>Host Agnostic:</a:t>
            </a:r>
            <a:r>
              <a:rPr lang="en-US" sz="2600" dirty="0">
                <a:solidFill>
                  <a:srgbClr val="111111"/>
                </a:solidFill>
                <a:latin typeface="+mn-lt"/>
              </a:rPr>
              <a:t> </a:t>
            </a:r>
            <a:endParaRPr lang="en-US" sz="2600" dirty="0">
              <a:latin typeface="+mn-lt"/>
            </a:endParaRPr>
          </a:p>
          <a:p>
            <a:pPr marL="747713" lvl="0" indent="-457199" algn="just">
              <a:lnSpc>
                <a:spcPct val="130000"/>
              </a:lnSpc>
              <a:buClr>
                <a:srgbClr val="973735"/>
              </a:buClr>
              <a:buSzPts val="1960"/>
              <a:buFont typeface="Noto Sans Symbols"/>
              <a:buChar char="▪"/>
            </a:pPr>
            <a:r>
              <a:rPr lang="en-US" sz="2600" dirty="0">
                <a:solidFill>
                  <a:srgbClr val="111111"/>
                </a:solidFill>
                <a:latin typeface="+mn-lt"/>
              </a:rPr>
              <a:t>.NET Core on the server side is not dependent on IIS and, with two lightweight servers: Kestrel and </a:t>
            </a:r>
            <a:r>
              <a:rPr lang="en-US" sz="2600" dirty="0" err="1">
                <a:solidFill>
                  <a:srgbClr val="111111"/>
                </a:solidFill>
                <a:latin typeface="+mn-lt"/>
              </a:rPr>
              <a:t>WebListener</a:t>
            </a:r>
            <a:endParaRPr lang="en-US" sz="2600" dirty="0">
              <a:solidFill>
                <a:srgbClr val="111111"/>
              </a:solidFill>
              <a:latin typeface="+mn-lt"/>
            </a:endParaRPr>
          </a:p>
          <a:p>
            <a:pPr marL="747713" lvl="0" indent="-457199" algn="just">
              <a:lnSpc>
                <a:spcPct val="130000"/>
              </a:lnSpc>
              <a:buClr>
                <a:srgbClr val="973735"/>
              </a:buClr>
              <a:buSzPts val="1960"/>
              <a:buFont typeface="Noto Sans Symbols"/>
              <a:buChar char="▪"/>
            </a:pPr>
            <a:r>
              <a:rPr lang="en-US" sz="2600" dirty="0">
                <a:solidFill>
                  <a:srgbClr val="111111"/>
                </a:solidFill>
                <a:latin typeface="+mn-lt"/>
              </a:rPr>
              <a:t>It can be self-hosted as a Console application and can be also gelled with mature servers such as IIS, Apache, and others through a reverse proxy </a:t>
            </a:r>
            <a:r>
              <a:rPr lang="en-US" sz="2600" dirty="0" smtClean="0">
                <a:solidFill>
                  <a:srgbClr val="111111"/>
                </a:solidFill>
                <a:latin typeface="+mn-lt"/>
              </a:rPr>
              <a:t>option</a:t>
            </a:r>
            <a:endParaRPr lang="en-US" sz="2600" dirty="0">
              <a:latin typeface="+mn-lt"/>
            </a:endParaRPr>
          </a:p>
        </p:txBody>
      </p:sp>
      <p:sp>
        <p:nvSpPr>
          <p:cNvPr id="339" name="Google Shape;339;p26"/>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22</a:t>
            </a:fld>
            <a:endParaRPr sz="1200">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28"/>
          <p:cNvSpPr txBox="1">
            <a:spLocks noGrp="1"/>
          </p:cNvSpPr>
          <p:nvPr>
            <p:ph type="title"/>
          </p:nvPr>
        </p:nvSpPr>
        <p:spPr>
          <a:xfrm>
            <a:off x="382490" y="676720"/>
            <a:ext cx="9160899" cy="628377"/>
          </a:xfrm>
          <a:prstGeom prst="rect">
            <a:avLst/>
          </a:prstGeom>
          <a:solidFill>
            <a:schemeClr val="lt1"/>
          </a:solid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chemeClr val="dk1"/>
              </a:buClr>
              <a:buSzPts val="4000"/>
              <a:buFont typeface="Arial"/>
              <a:buNone/>
            </a:pPr>
            <a:r>
              <a:rPr lang="en-US" sz="4000" b="1" dirty="0"/>
              <a:t>Benefits of using .NET</a:t>
            </a:r>
            <a:endParaRPr dirty="0"/>
          </a:p>
        </p:txBody>
      </p:sp>
      <p:sp>
        <p:nvSpPr>
          <p:cNvPr id="355" name="Google Shape;355;p28"/>
          <p:cNvSpPr txBox="1"/>
          <p:nvPr/>
        </p:nvSpPr>
        <p:spPr>
          <a:xfrm>
            <a:off x="327259" y="1566813"/>
            <a:ext cx="11496879" cy="4726279"/>
          </a:xfrm>
          <a:prstGeom prst="rect">
            <a:avLst/>
          </a:prstGeom>
          <a:noFill/>
          <a:ln>
            <a:noFill/>
          </a:ln>
        </p:spPr>
        <p:txBody>
          <a:bodyPr spcFirstLastPara="1" wrap="square" lIns="0" tIns="12050" rIns="0" bIns="0" anchor="t" anchorCtr="0">
            <a:spAutoFit/>
          </a:bodyPr>
          <a:lstStyle/>
          <a:p>
            <a:pPr marL="342900" marR="0" lvl="0" indent="-342900" algn="just" rtl="0">
              <a:lnSpc>
                <a:spcPct val="150000"/>
              </a:lnSpc>
              <a:spcBef>
                <a:spcPts val="0"/>
              </a:spcBef>
              <a:spcAft>
                <a:spcPts val="0"/>
              </a:spcAft>
              <a:buClr>
                <a:srgbClr val="973735"/>
              </a:buClr>
              <a:buSzPts val="1300"/>
              <a:buFont typeface="Noto Sans Symbols"/>
              <a:buChar char="◆"/>
            </a:pPr>
            <a:r>
              <a:rPr lang="en-US" sz="2600" dirty="0">
                <a:solidFill>
                  <a:srgbClr val="111111"/>
                </a:solidFill>
                <a:latin typeface="Arial"/>
                <a:ea typeface="Arial"/>
                <a:cs typeface="Arial"/>
                <a:sym typeface="Arial"/>
              </a:rPr>
              <a:t>Support for leveraging platform-specific capabilities, such as </a:t>
            </a:r>
            <a:r>
              <a:rPr lang="en-US" sz="2600" b="1" dirty="0">
                <a:solidFill>
                  <a:srgbClr val="111111"/>
                </a:solidFill>
                <a:latin typeface="Arial"/>
                <a:ea typeface="Arial"/>
                <a:cs typeface="Arial"/>
                <a:sym typeface="Arial"/>
              </a:rPr>
              <a:t>Windows Forms </a:t>
            </a:r>
            <a:r>
              <a:rPr lang="en-US" sz="2600" dirty="0">
                <a:solidFill>
                  <a:srgbClr val="111111"/>
                </a:solidFill>
                <a:latin typeface="Arial"/>
                <a:ea typeface="Arial"/>
                <a:cs typeface="Arial"/>
                <a:sym typeface="Arial"/>
              </a:rPr>
              <a:t>and </a:t>
            </a:r>
            <a:r>
              <a:rPr lang="en-US" sz="2600" b="1" dirty="0">
                <a:solidFill>
                  <a:srgbClr val="111111"/>
                </a:solidFill>
                <a:latin typeface="Arial"/>
                <a:ea typeface="Arial"/>
                <a:cs typeface="Arial"/>
                <a:sym typeface="Arial"/>
              </a:rPr>
              <a:t>WPF(Windows Presentation Foundation)</a:t>
            </a:r>
            <a:r>
              <a:rPr lang="en-US" sz="2600" dirty="0">
                <a:solidFill>
                  <a:srgbClr val="111111"/>
                </a:solidFill>
                <a:latin typeface="Arial"/>
                <a:ea typeface="Arial"/>
                <a:cs typeface="Arial"/>
                <a:sym typeface="Arial"/>
              </a:rPr>
              <a:t> on Windows and the native bindings to each native platform from </a:t>
            </a:r>
            <a:r>
              <a:rPr lang="en-US" sz="2600" b="1" dirty="0" err="1">
                <a:solidFill>
                  <a:srgbClr val="111111"/>
                </a:solidFill>
                <a:latin typeface="Arial"/>
                <a:ea typeface="Arial"/>
                <a:cs typeface="Arial"/>
                <a:sym typeface="Arial"/>
              </a:rPr>
              <a:t>Xamarin</a:t>
            </a:r>
            <a:r>
              <a:rPr lang="en-US" sz="2600" dirty="0">
                <a:solidFill>
                  <a:srgbClr val="111111"/>
                </a:solidFill>
                <a:latin typeface="Arial"/>
                <a:ea typeface="Arial"/>
                <a:cs typeface="Arial"/>
                <a:sym typeface="Arial"/>
              </a:rPr>
              <a:t>.</a:t>
            </a:r>
            <a:endParaRPr dirty="0"/>
          </a:p>
          <a:p>
            <a:pPr marL="342900" marR="0" lvl="0" indent="-342900" algn="just" rtl="0">
              <a:lnSpc>
                <a:spcPct val="150000"/>
              </a:lnSpc>
              <a:spcBef>
                <a:spcPts val="1000"/>
              </a:spcBef>
              <a:spcAft>
                <a:spcPts val="0"/>
              </a:spcAft>
              <a:buClr>
                <a:srgbClr val="973735"/>
              </a:buClr>
              <a:buSzPts val="1300"/>
              <a:buFont typeface="Noto Sans Symbols"/>
              <a:buChar char="◆"/>
            </a:pPr>
            <a:r>
              <a:rPr lang="en-US" sz="2600" dirty="0">
                <a:solidFill>
                  <a:srgbClr val="111111"/>
                </a:solidFill>
                <a:latin typeface="Arial"/>
                <a:ea typeface="Arial"/>
                <a:cs typeface="Arial"/>
                <a:sym typeface="Arial"/>
              </a:rPr>
              <a:t>High performance.</a:t>
            </a:r>
            <a:endParaRPr dirty="0"/>
          </a:p>
          <a:p>
            <a:pPr marL="342900" marR="0" lvl="0" indent="-342900" algn="just" rtl="0">
              <a:lnSpc>
                <a:spcPct val="150000"/>
              </a:lnSpc>
              <a:spcBef>
                <a:spcPts val="1000"/>
              </a:spcBef>
              <a:spcAft>
                <a:spcPts val="0"/>
              </a:spcAft>
              <a:buClr>
                <a:srgbClr val="973735"/>
              </a:buClr>
              <a:buSzPts val="1300"/>
              <a:buFont typeface="Noto Sans Symbols"/>
              <a:buChar char="◆"/>
            </a:pPr>
            <a:r>
              <a:rPr lang="en-US" sz="2600" dirty="0">
                <a:solidFill>
                  <a:srgbClr val="111111"/>
                </a:solidFill>
                <a:latin typeface="Arial"/>
                <a:ea typeface="Arial"/>
                <a:cs typeface="Arial"/>
                <a:sym typeface="Arial"/>
              </a:rPr>
              <a:t>Side-by-side installation.</a:t>
            </a:r>
            <a:endParaRPr dirty="0"/>
          </a:p>
          <a:p>
            <a:pPr marL="342900" marR="0" lvl="0" indent="-342900" algn="just" rtl="0">
              <a:lnSpc>
                <a:spcPct val="150000"/>
              </a:lnSpc>
              <a:spcBef>
                <a:spcPts val="1000"/>
              </a:spcBef>
              <a:spcAft>
                <a:spcPts val="0"/>
              </a:spcAft>
              <a:buClr>
                <a:srgbClr val="973735"/>
              </a:buClr>
              <a:buSzPts val="1300"/>
              <a:buFont typeface="Noto Sans Symbols"/>
              <a:buChar char="◆"/>
            </a:pPr>
            <a:r>
              <a:rPr lang="en-US" sz="2600" dirty="0">
                <a:solidFill>
                  <a:srgbClr val="111111"/>
                </a:solidFill>
                <a:latin typeface="Arial"/>
                <a:ea typeface="Arial"/>
                <a:cs typeface="Arial"/>
                <a:sym typeface="Arial"/>
              </a:rPr>
              <a:t>Small project files (SDK-style).</a:t>
            </a:r>
            <a:endParaRPr dirty="0"/>
          </a:p>
          <a:p>
            <a:pPr marL="342900" marR="0" lvl="0" indent="-342900" algn="just" rtl="0">
              <a:lnSpc>
                <a:spcPct val="150000"/>
              </a:lnSpc>
              <a:spcBef>
                <a:spcPts val="1000"/>
              </a:spcBef>
              <a:spcAft>
                <a:spcPts val="0"/>
              </a:spcAft>
              <a:buClr>
                <a:srgbClr val="973735"/>
              </a:buClr>
              <a:buSzPts val="1300"/>
              <a:buFont typeface="Noto Sans Symbols"/>
              <a:buChar char="◆"/>
            </a:pPr>
            <a:r>
              <a:rPr lang="en-US" sz="2600" dirty="0">
                <a:solidFill>
                  <a:srgbClr val="111111"/>
                </a:solidFill>
                <a:latin typeface="Arial"/>
                <a:ea typeface="Arial"/>
                <a:cs typeface="Arial"/>
                <a:sym typeface="Arial"/>
              </a:rPr>
              <a:t>Visual Studio, Visual Studio for Mac, and Visual Studio Code integration.</a:t>
            </a:r>
            <a:endParaRPr dirty="0"/>
          </a:p>
        </p:txBody>
      </p:sp>
      <p:sp>
        <p:nvSpPr>
          <p:cNvPr id="357" name="Google Shape;357;p28"/>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23</a:t>
            </a:fld>
            <a:endParaRPr sz="1200">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30"/>
          <p:cNvSpPr txBox="1">
            <a:spLocks noGrp="1"/>
          </p:cNvSpPr>
          <p:nvPr>
            <p:ph type="title"/>
          </p:nvPr>
        </p:nvSpPr>
        <p:spPr>
          <a:xfrm>
            <a:off x="241736" y="855817"/>
            <a:ext cx="11373509" cy="512341"/>
          </a:xfrm>
          <a:prstGeom prst="rect">
            <a:avLst/>
          </a:prstGeom>
          <a:solidFill>
            <a:schemeClr val="lt1"/>
          </a:solidFill>
          <a:ln>
            <a:noFill/>
          </a:ln>
        </p:spPr>
        <p:txBody>
          <a:bodyPr spcFirstLastPara="1" wrap="square" lIns="91425" tIns="45700" rIns="91425" bIns="45700" anchor="ctr" anchorCtr="0">
            <a:noAutofit/>
          </a:bodyPr>
          <a:lstStyle/>
          <a:p>
            <a:pPr marL="0" lvl="0" indent="0" algn="just" rtl="0">
              <a:lnSpc>
                <a:spcPct val="90000"/>
              </a:lnSpc>
              <a:spcBef>
                <a:spcPts val="0"/>
              </a:spcBef>
              <a:spcAft>
                <a:spcPts val="0"/>
              </a:spcAft>
              <a:buClr>
                <a:schemeClr val="dk1"/>
              </a:buClr>
              <a:buSzPts val="4000"/>
              <a:buFont typeface="Arial"/>
              <a:buNone/>
            </a:pPr>
            <a:r>
              <a:rPr lang="en-US" sz="4000" b="1" dirty="0"/>
              <a:t>Why C# is selected as develop application?</a:t>
            </a:r>
            <a:endParaRPr dirty="0"/>
          </a:p>
        </p:txBody>
      </p:sp>
      <p:sp>
        <p:nvSpPr>
          <p:cNvPr id="373" name="Google Shape;373;p30"/>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sp>
        <p:nvSpPr>
          <p:cNvPr id="374" name="Google Shape;374;p30"/>
          <p:cNvSpPr txBox="1"/>
          <p:nvPr/>
        </p:nvSpPr>
        <p:spPr>
          <a:xfrm>
            <a:off x="241736" y="1504711"/>
            <a:ext cx="11708528" cy="4647426"/>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973735"/>
              </a:buClr>
              <a:buSzPts val="1300"/>
              <a:buFont typeface="Noto Sans Symbols"/>
              <a:buChar char="◆"/>
            </a:pPr>
            <a:r>
              <a:rPr lang="en-US" sz="2600" b="0" i="0" dirty="0">
                <a:solidFill>
                  <a:srgbClr val="000000"/>
                </a:solidFill>
                <a:latin typeface="Arial"/>
                <a:ea typeface="Arial"/>
                <a:cs typeface="Arial"/>
                <a:sym typeface="Arial"/>
              </a:rPr>
              <a:t>C# was developed by Anders Hejlsberg and his team during the development of .NET</a:t>
            </a:r>
            <a:endParaRPr sz="2600" dirty="0">
              <a:solidFill>
                <a:schemeClr val="dk1"/>
              </a:solidFill>
              <a:latin typeface="Arial"/>
              <a:ea typeface="Arial"/>
              <a:cs typeface="Arial"/>
              <a:sym typeface="Arial"/>
            </a:endParaRPr>
          </a:p>
          <a:p>
            <a:pPr marL="342900" marR="0" lvl="0" indent="-342900" algn="just" rtl="0">
              <a:spcBef>
                <a:spcPts val="1800"/>
              </a:spcBef>
              <a:spcAft>
                <a:spcPts val="0"/>
              </a:spcAft>
              <a:buClr>
                <a:srgbClr val="973735"/>
              </a:buClr>
              <a:buSzPts val="1300"/>
              <a:buFont typeface="Noto Sans Symbols"/>
              <a:buChar char="◆"/>
            </a:pPr>
            <a:r>
              <a:rPr lang="en-US" sz="2600" dirty="0">
                <a:solidFill>
                  <a:schemeClr val="dk1"/>
                </a:solidFill>
                <a:latin typeface="Arial"/>
                <a:ea typeface="Arial"/>
                <a:cs typeface="Arial"/>
                <a:sym typeface="Arial"/>
              </a:rPr>
              <a:t>C# is a modern, object-oriented, and type-safe programming language. C# enables developers to build many types of secure and robust applications that run in the .NET ecosystem. C# has its roots in the C family of languages and will be immediately familiar to C, C++, Java, and JavaScript programmers</a:t>
            </a:r>
            <a:endParaRPr dirty="0"/>
          </a:p>
          <a:p>
            <a:pPr marL="342900" marR="0" lvl="0" indent="-342900" algn="just" rtl="0">
              <a:spcBef>
                <a:spcPts val="1800"/>
              </a:spcBef>
              <a:spcAft>
                <a:spcPts val="0"/>
              </a:spcAft>
              <a:buClr>
                <a:srgbClr val="973735"/>
              </a:buClr>
              <a:buSzPts val="1300"/>
              <a:buFont typeface="Noto Sans Symbols"/>
              <a:buChar char="◆"/>
            </a:pPr>
            <a:r>
              <a:rPr lang="en-US" sz="2600" dirty="0">
                <a:solidFill>
                  <a:schemeClr val="dk1"/>
                </a:solidFill>
                <a:latin typeface="Arial"/>
                <a:ea typeface="Arial"/>
                <a:cs typeface="Arial"/>
                <a:sym typeface="Arial"/>
              </a:rPr>
              <a:t>C# is designed for Common Language Infrastructure (CLI), which consists of the executable code and runtime environment that allows use of various high-level languages on different computer platforms and architectures</a:t>
            </a: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31"/>
          <p:cNvSpPr txBox="1">
            <a:spLocks noGrp="1"/>
          </p:cNvSpPr>
          <p:nvPr>
            <p:ph type="title"/>
          </p:nvPr>
        </p:nvSpPr>
        <p:spPr>
          <a:xfrm>
            <a:off x="390770" y="741148"/>
            <a:ext cx="11038490" cy="512341"/>
          </a:xfrm>
          <a:prstGeom prst="rect">
            <a:avLst/>
          </a:prstGeom>
          <a:solidFill>
            <a:schemeClr val="lt1"/>
          </a:solidFill>
          <a:ln>
            <a:noFill/>
          </a:ln>
        </p:spPr>
        <p:txBody>
          <a:bodyPr spcFirstLastPara="1" wrap="square" lIns="91425" tIns="45700" rIns="91425" bIns="45700" anchor="ctr" anchorCtr="0">
            <a:noAutofit/>
          </a:bodyPr>
          <a:lstStyle/>
          <a:p>
            <a:pPr marL="0" lvl="0" indent="0" algn="just" rtl="0">
              <a:lnSpc>
                <a:spcPct val="90000"/>
              </a:lnSpc>
              <a:spcBef>
                <a:spcPts val="0"/>
              </a:spcBef>
              <a:spcAft>
                <a:spcPts val="0"/>
              </a:spcAft>
              <a:buClr>
                <a:schemeClr val="dk1"/>
              </a:buClr>
              <a:buSzPts val="4000"/>
              <a:buFont typeface="Arial"/>
              <a:buNone/>
            </a:pPr>
            <a:r>
              <a:rPr lang="en-US" sz="4000" b="1"/>
              <a:t>Why C# is selected as develop application?</a:t>
            </a:r>
            <a:endParaRPr/>
          </a:p>
        </p:txBody>
      </p:sp>
      <p:sp>
        <p:nvSpPr>
          <p:cNvPr id="381" name="Google Shape;381;p31"/>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sp>
        <p:nvSpPr>
          <p:cNvPr id="382" name="Google Shape;382;p31"/>
          <p:cNvSpPr txBox="1"/>
          <p:nvPr/>
        </p:nvSpPr>
        <p:spPr>
          <a:xfrm>
            <a:off x="315308" y="1591992"/>
            <a:ext cx="11708528" cy="5260414"/>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973735"/>
              </a:buClr>
              <a:buSzPts val="1400"/>
              <a:buFont typeface="Noto Sans Symbols"/>
              <a:buChar char="◆"/>
            </a:pPr>
            <a:r>
              <a:rPr lang="en-US" sz="2800">
                <a:solidFill>
                  <a:srgbClr val="000000"/>
                </a:solidFill>
                <a:latin typeface="Arial"/>
                <a:ea typeface="Arial"/>
                <a:cs typeface="Arial"/>
                <a:sym typeface="Arial"/>
              </a:rPr>
              <a:t>The following reasons make C# a widely used professional language</a:t>
            </a:r>
            <a:endParaRPr/>
          </a:p>
          <a:p>
            <a:pPr marL="747713" marR="0" lvl="0" indent="-347663" algn="just" rtl="0">
              <a:spcBef>
                <a:spcPts val="1000"/>
              </a:spcBef>
              <a:spcAft>
                <a:spcPts val="0"/>
              </a:spcAft>
              <a:buClr>
                <a:srgbClr val="973735"/>
              </a:buClr>
              <a:buSzPts val="1610"/>
              <a:buFont typeface="Noto Sans Symbols"/>
              <a:buChar char="▪"/>
            </a:pPr>
            <a:r>
              <a:rPr lang="en-US" sz="2300">
                <a:solidFill>
                  <a:srgbClr val="111111"/>
                </a:solidFill>
                <a:latin typeface="Arial"/>
                <a:ea typeface="Arial"/>
                <a:cs typeface="Arial"/>
                <a:sym typeface="Arial"/>
              </a:rPr>
              <a:t>It is a modern, general-purpose programming language</a:t>
            </a:r>
            <a:endParaRPr/>
          </a:p>
          <a:p>
            <a:pPr marL="747713" marR="0" lvl="0" indent="-347663" algn="just" rtl="0">
              <a:spcBef>
                <a:spcPts val="400"/>
              </a:spcBef>
              <a:spcAft>
                <a:spcPts val="0"/>
              </a:spcAft>
              <a:buClr>
                <a:srgbClr val="973735"/>
              </a:buClr>
              <a:buSzPts val="1610"/>
              <a:buFont typeface="Noto Sans Symbols"/>
              <a:buChar char="▪"/>
            </a:pPr>
            <a:r>
              <a:rPr lang="en-US" sz="2300">
                <a:solidFill>
                  <a:srgbClr val="111111"/>
                </a:solidFill>
                <a:latin typeface="Arial"/>
                <a:ea typeface="Arial"/>
                <a:cs typeface="Arial"/>
                <a:sym typeface="Arial"/>
              </a:rPr>
              <a:t>It is object oriented.</a:t>
            </a:r>
            <a:endParaRPr/>
          </a:p>
          <a:p>
            <a:pPr marL="747713" marR="0" lvl="0" indent="-347663" algn="just" rtl="0">
              <a:spcBef>
                <a:spcPts val="400"/>
              </a:spcBef>
              <a:spcAft>
                <a:spcPts val="0"/>
              </a:spcAft>
              <a:buClr>
                <a:srgbClr val="973735"/>
              </a:buClr>
              <a:buSzPts val="1610"/>
              <a:buFont typeface="Noto Sans Symbols"/>
              <a:buChar char="▪"/>
            </a:pPr>
            <a:r>
              <a:rPr lang="en-US" sz="2300">
                <a:solidFill>
                  <a:srgbClr val="111111"/>
                </a:solidFill>
                <a:latin typeface="Arial"/>
                <a:ea typeface="Arial"/>
                <a:cs typeface="Arial"/>
                <a:sym typeface="Arial"/>
              </a:rPr>
              <a:t>It is component oriented.</a:t>
            </a:r>
            <a:endParaRPr/>
          </a:p>
          <a:p>
            <a:pPr marL="747713" marR="0" lvl="0" indent="-347663" algn="just" rtl="0">
              <a:spcBef>
                <a:spcPts val="400"/>
              </a:spcBef>
              <a:spcAft>
                <a:spcPts val="0"/>
              </a:spcAft>
              <a:buClr>
                <a:srgbClr val="973735"/>
              </a:buClr>
              <a:buSzPts val="1610"/>
              <a:buFont typeface="Noto Sans Symbols"/>
              <a:buChar char="▪"/>
            </a:pPr>
            <a:r>
              <a:rPr lang="en-US" sz="2300">
                <a:solidFill>
                  <a:srgbClr val="111111"/>
                </a:solidFill>
                <a:latin typeface="Arial"/>
                <a:ea typeface="Arial"/>
                <a:cs typeface="Arial"/>
                <a:sym typeface="Arial"/>
              </a:rPr>
              <a:t>It is easy to learn.</a:t>
            </a:r>
            <a:endParaRPr/>
          </a:p>
          <a:p>
            <a:pPr marL="747713" marR="0" lvl="0" indent="-347663" algn="just" rtl="0">
              <a:spcBef>
                <a:spcPts val="400"/>
              </a:spcBef>
              <a:spcAft>
                <a:spcPts val="0"/>
              </a:spcAft>
              <a:buClr>
                <a:srgbClr val="973735"/>
              </a:buClr>
              <a:buSzPts val="1610"/>
              <a:buFont typeface="Noto Sans Symbols"/>
              <a:buChar char="▪"/>
            </a:pPr>
            <a:r>
              <a:rPr lang="en-US" sz="2300">
                <a:solidFill>
                  <a:srgbClr val="111111"/>
                </a:solidFill>
                <a:latin typeface="Arial"/>
                <a:ea typeface="Arial"/>
                <a:cs typeface="Arial"/>
                <a:sym typeface="Arial"/>
              </a:rPr>
              <a:t>It is a structured language.</a:t>
            </a:r>
            <a:endParaRPr/>
          </a:p>
          <a:p>
            <a:pPr marL="747713" marR="0" lvl="0" indent="-347663" algn="just" rtl="0">
              <a:spcBef>
                <a:spcPts val="400"/>
              </a:spcBef>
              <a:spcAft>
                <a:spcPts val="0"/>
              </a:spcAft>
              <a:buClr>
                <a:srgbClr val="973735"/>
              </a:buClr>
              <a:buSzPts val="1610"/>
              <a:buFont typeface="Noto Sans Symbols"/>
              <a:buChar char="▪"/>
            </a:pPr>
            <a:r>
              <a:rPr lang="en-US" sz="2300">
                <a:solidFill>
                  <a:srgbClr val="111111"/>
                </a:solidFill>
                <a:latin typeface="Arial"/>
                <a:ea typeface="Arial"/>
                <a:cs typeface="Arial"/>
                <a:sym typeface="Arial"/>
              </a:rPr>
              <a:t>It produces efficient programs.</a:t>
            </a:r>
            <a:endParaRPr/>
          </a:p>
          <a:p>
            <a:pPr marL="747713" marR="0" lvl="0" indent="-347663" algn="just" rtl="0">
              <a:spcBef>
                <a:spcPts val="400"/>
              </a:spcBef>
              <a:spcAft>
                <a:spcPts val="0"/>
              </a:spcAft>
              <a:buClr>
                <a:srgbClr val="973735"/>
              </a:buClr>
              <a:buSzPts val="1610"/>
              <a:buFont typeface="Noto Sans Symbols"/>
              <a:buChar char="▪"/>
            </a:pPr>
            <a:r>
              <a:rPr lang="en-US" sz="2300">
                <a:solidFill>
                  <a:srgbClr val="111111"/>
                </a:solidFill>
                <a:latin typeface="Arial"/>
                <a:ea typeface="Arial"/>
                <a:cs typeface="Arial"/>
                <a:sym typeface="Arial"/>
              </a:rPr>
              <a:t>It can be compiled on a variety of computer platforms.</a:t>
            </a:r>
            <a:endParaRPr/>
          </a:p>
          <a:p>
            <a:pPr marL="747713" marR="0" lvl="0" indent="-347663" algn="just" rtl="0">
              <a:spcBef>
                <a:spcPts val="400"/>
              </a:spcBef>
              <a:spcAft>
                <a:spcPts val="0"/>
              </a:spcAft>
              <a:buClr>
                <a:srgbClr val="973735"/>
              </a:buClr>
              <a:buSzPts val="1610"/>
              <a:buFont typeface="Noto Sans Symbols"/>
              <a:buChar char="▪"/>
            </a:pPr>
            <a:r>
              <a:rPr lang="en-US" sz="2300">
                <a:solidFill>
                  <a:srgbClr val="111111"/>
                </a:solidFill>
                <a:latin typeface="Arial"/>
                <a:ea typeface="Arial"/>
                <a:cs typeface="Arial"/>
                <a:sym typeface="Arial"/>
              </a:rPr>
              <a:t>It is a part of .Net</a:t>
            </a:r>
            <a:endParaRPr sz="2300">
              <a:solidFill>
                <a:srgbClr val="111111"/>
              </a:solidFill>
              <a:latin typeface="Arial"/>
              <a:ea typeface="Arial"/>
              <a:cs typeface="Arial"/>
              <a:sym typeface="Arial"/>
            </a:endParaRPr>
          </a:p>
          <a:p>
            <a:pPr marL="342900" marR="0" lvl="0" indent="-342900" algn="just" rtl="0">
              <a:spcBef>
                <a:spcPts val="5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More C# features : </a:t>
            </a:r>
            <a:endParaRPr/>
          </a:p>
          <a:p>
            <a:pPr marL="0" marR="0" lvl="0" indent="0" algn="just" rtl="0">
              <a:spcBef>
                <a:spcPts val="600"/>
              </a:spcBef>
              <a:spcAft>
                <a:spcPts val="0"/>
              </a:spcAft>
              <a:buNone/>
            </a:pPr>
            <a:r>
              <a:rPr lang="en-US" sz="2600">
                <a:solidFill>
                  <a:schemeClr val="dk1"/>
                </a:solidFill>
                <a:latin typeface="Arial"/>
                <a:ea typeface="Arial"/>
                <a:cs typeface="Arial"/>
                <a:sym typeface="Arial"/>
              </a:rPr>
              <a:t>    </a:t>
            </a:r>
            <a:r>
              <a:rPr lang="en-US" sz="2600" u="sng">
                <a:solidFill>
                  <a:schemeClr val="dk1"/>
                </a:solidFill>
                <a:latin typeface="Arial"/>
                <a:ea typeface="Arial"/>
                <a:cs typeface="Arial"/>
                <a:sym typeface="Arial"/>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https://docs.microsoft.com/en-us/dotnet/csharp/language-reference/</a:t>
            </a:r>
            <a:endParaRPr sz="2600">
              <a:solidFill>
                <a:schemeClr val="dk1"/>
              </a:solidFill>
              <a:latin typeface="Arial"/>
              <a:ea typeface="Arial"/>
              <a:cs typeface="Arial"/>
              <a:sym typeface="Arial"/>
            </a:endParaRPr>
          </a:p>
          <a:p>
            <a:pPr marL="0" marR="0" lvl="0" indent="0" algn="just" rtl="0">
              <a:spcBef>
                <a:spcPts val="600"/>
              </a:spcBef>
              <a:spcAft>
                <a:spcPts val="0"/>
              </a:spcAft>
              <a:buNone/>
            </a:pPr>
            <a:endParaRPr sz="2600">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2"/>
          <p:cNvSpPr txBox="1">
            <a:spLocks noGrp="1"/>
          </p:cNvSpPr>
          <p:nvPr>
            <p:ph type="title"/>
          </p:nvPr>
        </p:nvSpPr>
        <p:spPr>
          <a:xfrm>
            <a:off x="428298" y="769084"/>
            <a:ext cx="10515600" cy="575433"/>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Introduction to dotnet CLI</a:t>
            </a:r>
            <a:endParaRPr/>
          </a:p>
        </p:txBody>
      </p:sp>
      <p:sp>
        <p:nvSpPr>
          <p:cNvPr id="388" name="Google Shape;388;p32"/>
          <p:cNvSpPr txBox="1">
            <a:spLocks noGrp="1"/>
          </p:cNvSpPr>
          <p:nvPr>
            <p:ph type="body" idx="1"/>
          </p:nvPr>
        </p:nvSpPr>
        <p:spPr>
          <a:xfrm>
            <a:off x="428298" y="1536522"/>
            <a:ext cx="11374819" cy="4816152"/>
          </a:xfrm>
          <a:prstGeom prst="rect">
            <a:avLst/>
          </a:prstGeom>
          <a:noFill/>
          <a:ln>
            <a:noFill/>
          </a:ln>
        </p:spPr>
        <p:txBody>
          <a:bodyPr spcFirstLastPara="1" wrap="square" lIns="91425" tIns="45700" rIns="91425" bIns="45700" anchor="t" anchorCtr="0">
            <a:noAutofit/>
          </a:bodyPr>
          <a:lstStyle/>
          <a:p>
            <a:pPr marL="342900" lvl="0" algn="just">
              <a:spcBef>
                <a:spcPts val="0"/>
              </a:spcBef>
              <a:buClr>
                <a:srgbClr val="973735"/>
              </a:buClr>
              <a:buSzPts val="1300"/>
              <a:buFont typeface="Noto Sans Symbols"/>
              <a:buChar char="◆"/>
            </a:pPr>
            <a:r>
              <a:rPr lang="en-US" sz="2600" dirty="0"/>
              <a:t>Download: </a:t>
            </a:r>
            <a:r>
              <a:rPr lang="en-US" sz="2600" dirty="0">
                <a:hlinkClick r:id="rId3"/>
              </a:rPr>
              <a:t>https://</a:t>
            </a:r>
            <a:r>
              <a:rPr lang="en-US" sz="2600" dirty="0" smtClean="0">
                <a:hlinkClick r:id="rId3"/>
              </a:rPr>
              <a:t>dotnet.microsoft.com/en-us/download/dotnet</a:t>
            </a:r>
            <a:r>
              <a:rPr lang="en-US" sz="2600" dirty="0" smtClean="0"/>
              <a:t>   </a:t>
            </a:r>
          </a:p>
          <a:p>
            <a:pPr marL="342900" lvl="0" algn="just">
              <a:spcBef>
                <a:spcPts val="0"/>
              </a:spcBef>
              <a:buClr>
                <a:srgbClr val="973735"/>
              </a:buClr>
              <a:buSzPts val="1300"/>
              <a:buFont typeface="Noto Sans Symbols"/>
              <a:buChar char="◆"/>
            </a:pPr>
            <a:endParaRPr lang="en-US" sz="2600" dirty="0" smtClean="0"/>
          </a:p>
          <a:p>
            <a:pPr marL="342900" lvl="0" algn="just">
              <a:spcBef>
                <a:spcPts val="0"/>
              </a:spcBef>
              <a:buClr>
                <a:srgbClr val="973735"/>
              </a:buClr>
              <a:buSzPts val="1300"/>
              <a:buFont typeface="Noto Sans Symbols"/>
              <a:buChar char="◆"/>
            </a:pPr>
            <a:r>
              <a:rPr lang="en-US" sz="2600" dirty="0" smtClean="0"/>
              <a:t>Check </a:t>
            </a:r>
            <a:r>
              <a:rPr lang="en-US" sz="2600" dirty="0"/>
              <a:t>SDK versions </a:t>
            </a:r>
          </a:p>
          <a:p>
            <a:pPr marL="0" lvl="0" indent="0" algn="just">
              <a:spcBef>
                <a:spcPts val="0"/>
              </a:spcBef>
              <a:buClr>
                <a:srgbClr val="973735"/>
              </a:buClr>
              <a:buSzPts val="1300"/>
              <a:buNone/>
            </a:pPr>
            <a:r>
              <a:rPr lang="en-US" sz="2600" dirty="0" smtClean="0"/>
              <a:t>	</a:t>
            </a:r>
            <a:r>
              <a:rPr lang="en-US" sz="2600" dirty="0" err="1" smtClean="0"/>
              <a:t>dotnet</a:t>
            </a:r>
            <a:r>
              <a:rPr lang="en-US" sz="2600" dirty="0" smtClean="0"/>
              <a:t> </a:t>
            </a:r>
            <a:r>
              <a:rPr lang="en-US" sz="2600" dirty="0"/>
              <a:t>--list-</a:t>
            </a:r>
            <a:r>
              <a:rPr lang="en-US" sz="2600" dirty="0" err="1"/>
              <a:t>sdks</a:t>
            </a:r>
            <a:endParaRPr lang="en-US" sz="2600" dirty="0"/>
          </a:p>
          <a:p>
            <a:pPr marL="342900" lvl="0" algn="just">
              <a:spcBef>
                <a:spcPts val="0"/>
              </a:spcBef>
              <a:buClr>
                <a:srgbClr val="973735"/>
              </a:buClr>
              <a:buSzPts val="1300"/>
              <a:buFont typeface="Noto Sans Symbols"/>
              <a:buChar char="◆"/>
            </a:pPr>
            <a:endParaRPr lang="en-US" sz="2600" dirty="0"/>
          </a:p>
          <a:p>
            <a:pPr marL="342900" lvl="0" algn="just">
              <a:spcBef>
                <a:spcPts val="0"/>
              </a:spcBef>
              <a:buClr>
                <a:srgbClr val="973735"/>
              </a:buClr>
              <a:buSzPts val="1300"/>
              <a:buFont typeface="Noto Sans Symbols"/>
              <a:buChar char="◆"/>
            </a:pPr>
            <a:r>
              <a:rPr lang="en-US" sz="2600" dirty="0" smtClean="0"/>
              <a:t>Check </a:t>
            </a:r>
            <a:r>
              <a:rPr lang="en-US" sz="2600" dirty="0"/>
              <a:t>runtime versions</a:t>
            </a:r>
          </a:p>
          <a:p>
            <a:pPr marL="0" lvl="0" indent="0" algn="just">
              <a:spcBef>
                <a:spcPts val="0"/>
              </a:spcBef>
              <a:buClr>
                <a:srgbClr val="973735"/>
              </a:buClr>
              <a:buSzPts val="1300"/>
              <a:buNone/>
            </a:pPr>
            <a:r>
              <a:rPr lang="en-US" sz="2600" dirty="0" smtClean="0"/>
              <a:t>	</a:t>
            </a:r>
            <a:r>
              <a:rPr lang="en-US" sz="2600" dirty="0" err="1" smtClean="0"/>
              <a:t>dotnet</a:t>
            </a:r>
            <a:r>
              <a:rPr lang="en-US" sz="2600" dirty="0" smtClean="0"/>
              <a:t> </a:t>
            </a:r>
            <a:r>
              <a:rPr lang="en-US" sz="2600" dirty="0"/>
              <a:t>--list-runtimes</a:t>
            </a:r>
          </a:p>
          <a:p>
            <a:pPr marL="342900" lvl="0" algn="just">
              <a:spcBef>
                <a:spcPts val="0"/>
              </a:spcBef>
              <a:buClr>
                <a:srgbClr val="973735"/>
              </a:buClr>
              <a:buSzPts val="1300"/>
              <a:buFont typeface="Noto Sans Symbols"/>
              <a:buChar char="◆"/>
            </a:pPr>
            <a:endParaRPr lang="en-US" sz="2600" dirty="0"/>
          </a:p>
          <a:p>
            <a:pPr marL="342900" lvl="0" algn="just">
              <a:spcBef>
                <a:spcPts val="0"/>
              </a:spcBef>
              <a:buClr>
                <a:srgbClr val="973735"/>
              </a:buClr>
              <a:buSzPts val="1300"/>
              <a:buFont typeface="Noto Sans Symbols"/>
              <a:buChar char="◆"/>
            </a:pPr>
            <a:r>
              <a:rPr lang="en-US" sz="2600" dirty="0" smtClean="0"/>
              <a:t>The </a:t>
            </a:r>
            <a:r>
              <a:rPr lang="en-US" sz="2600" dirty="0" err="1"/>
              <a:t>global.json</a:t>
            </a:r>
            <a:r>
              <a:rPr lang="en-US" sz="2600" dirty="0"/>
              <a:t> file allows you to define which .NET SDK version is used when you run .NET CLI commands. </a:t>
            </a:r>
          </a:p>
          <a:p>
            <a:pPr marL="0" lvl="0" indent="0" algn="just">
              <a:spcBef>
                <a:spcPts val="0"/>
              </a:spcBef>
              <a:buClr>
                <a:srgbClr val="973735"/>
              </a:buClr>
              <a:buSzPts val="1300"/>
              <a:buNone/>
            </a:pPr>
            <a:r>
              <a:rPr lang="en-US" sz="2600" dirty="0" smtClean="0"/>
              <a:t>	</a:t>
            </a:r>
            <a:r>
              <a:rPr lang="en-US" sz="2600" dirty="0" err="1" smtClean="0"/>
              <a:t>dotnet</a:t>
            </a:r>
            <a:r>
              <a:rPr lang="en-US" sz="2600" dirty="0" smtClean="0"/>
              <a:t> </a:t>
            </a:r>
            <a:r>
              <a:rPr lang="en-US" sz="2600" dirty="0"/>
              <a:t>new </a:t>
            </a:r>
            <a:r>
              <a:rPr lang="en-US" sz="2600" dirty="0" err="1"/>
              <a:t>globaljson</a:t>
            </a:r>
            <a:endParaRPr lang="en-US" sz="2600" dirty="0"/>
          </a:p>
          <a:p>
            <a:pPr marL="342900" lvl="0" algn="just">
              <a:spcBef>
                <a:spcPts val="0"/>
              </a:spcBef>
              <a:buClr>
                <a:srgbClr val="973735"/>
              </a:buClr>
              <a:buSzPts val="1300"/>
              <a:buFont typeface="Noto Sans Symbols"/>
              <a:buChar char="◆"/>
            </a:pPr>
            <a:endParaRPr lang="en-US" sz="2600" dirty="0"/>
          </a:p>
          <a:p>
            <a:pPr marL="342900" lvl="0" algn="just">
              <a:spcBef>
                <a:spcPts val="0"/>
              </a:spcBef>
              <a:buClr>
                <a:srgbClr val="973735"/>
              </a:buClr>
              <a:buSzPts val="1300"/>
              <a:buFont typeface="Noto Sans Symbols"/>
              <a:buChar char="◆"/>
            </a:pPr>
            <a:endParaRPr sz="2600" dirty="0" smtClean="0"/>
          </a:p>
          <a:p>
            <a:pPr marL="0" lvl="0" indent="0" algn="l" rtl="0">
              <a:lnSpc>
                <a:spcPct val="90000"/>
              </a:lnSpc>
              <a:spcBef>
                <a:spcPts val="1300"/>
              </a:spcBef>
              <a:spcAft>
                <a:spcPts val="0"/>
              </a:spcAft>
              <a:buClr>
                <a:srgbClr val="973735"/>
              </a:buClr>
              <a:buSzPts val="1300"/>
              <a:buNone/>
            </a:pPr>
            <a:endParaRPr sz="2600" dirty="0"/>
          </a:p>
          <a:p>
            <a:pPr marL="0" lvl="0" indent="0" algn="just" rtl="0">
              <a:lnSpc>
                <a:spcPct val="90000"/>
              </a:lnSpc>
              <a:spcBef>
                <a:spcPts val="1800"/>
              </a:spcBef>
              <a:spcAft>
                <a:spcPts val="0"/>
              </a:spcAft>
              <a:buClr>
                <a:srgbClr val="973735"/>
              </a:buClr>
              <a:buSzPts val="1300"/>
              <a:buNone/>
            </a:pPr>
            <a:endParaRPr sz="2600" dirty="0"/>
          </a:p>
        </p:txBody>
      </p:sp>
      <p:sp>
        <p:nvSpPr>
          <p:cNvPr id="390" name="Google Shape;390;p32"/>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2"/>
          <p:cNvSpPr txBox="1">
            <a:spLocks noGrp="1"/>
          </p:cNvSpPr>
          <p:nvPr>
            <p:ph type="title"/>
          </p:nvPr>
        </p:nvSpPr>
        <p:spPr>
          <a:xfrm>
            <a:off x="428298" y="769084"/>
            <a:ext cx="10515600" cy="575433"/>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Introduction to dotnet CLI</a:t>
            </a:r>
            <a:endParaRPr/>
          </a:p>
        </p:txBody>
      </p:sp>
      <p:sp>
        <p:nvSpPr>
          <p:cNvPr id="388" name="Google Shape;388;p32"/>
          <p:cNvSpPr txBox="1">
            <a:spLocks noGrp="1"/>
          </p:cNvSpPr>
          <p:nvPr>
            <p:ph type="body" idx="1"/>
          </p:nvPr>
        </p:nvSpPr>
        <p:spPr>
          <a:xfrm>
            <a:off x="428298" y="1536522"/>
            <a:ext cx="11374819" cy="1892478"/>
          </a:xfrm>
          <a:prstGeom prst="rect">
            <a:avLst/>
          </a:prstGeom>
          <a:noFill/>
          <a:ln>
            <a:noFill/>
          </a:ln>
        </p:spPr>
        <p:txBody>
          <a:bodyPr spcFirstLastPara="1" wrap="square" lIns="91425" tIns="45700" rIns="91425" bIns="45700" anchor="t" anchorCtr="0">
            <a:noAutofit/>
          </a:bodyPr>
          <a:lstStyle/>
          <a:p>
            <a:pPr marL="342900" lvl="0" indent="-342900" algn="just" rtl="0">
              <a:lnSpc>
                <a:spcPct val="90000"/>
              </a:lnSpc>
              <a:spcBef>
                <a:spcPts val="0"/>
              </a:spcBef>
              <a:spcAft>
                <a:spcPts val="0"/>
              </a:spcAft>
              <a:buClr>
                <a:srgbClr val="973735"/>
              </a:buClr>
              <a:buSzPts val="1300"/>
              <a:buFont typeface="Noto Sans Symbols"/>
              <a:buChar char="◆"/>
            </a:pPr>
            <a:r>
              <a:rPr lang="en-US" sz="2600"/>
              <a:t>The .NET command-line interface(CLI) is a cross-platform for developing, building, running, and publishing .NET applications.</a:t>
            </a:r>
            <a:endParaRPr/>
          </a:p>
          <a:p>
            <a:pPr marL="342900" lvl="0" indent="-342900" algn="l" rtl="0">
              <a:lnSpc>
                <a:spcPct val="90000"/>
              </a:lnSpc>
              <a:spcBef>
                <a:spcPts val="1100"/>
              </a:spcBef>
              <a:spcAft>
                <a:spcPts val="0"/>
              </a:spcAft>
              <a:buClr>
                <a:srgbClr val="973735"/>
              </a:buClr>
              <a:buSzPts val="1300"/>
              <a:buFont typeface="Noto Sans Symbols"/>
              <a:buChar char="◆"/>
            </a:pPr>
            <a:r>
              <a:rPr lang="en-US" sz="2600"/>
              <a:t>More dotnet CLI :</a:t>
            </a:r>
            <a:endParaRPr/>
          </a:p>
          <a:p>
            <a:pPr marL="0" lvl="0" indent="0" algn="l" rtl="0">
              <a:lnSpc>
                <a:spcPct val="90000"/>
              </a:lnSpc>
              <a:spcBef>
                <a:spcPts val="600"/>
              </a:spcBef>
              <a:spcAft>
                <a:spcPts val="0"/>
              </a:spcAft>
              <a:buClr>
                <a:srgbClr val="973735"/>
              </a:buClr>
              <a:buSzPts val="1300"/>
              <a:buNone/>
            </a:pPr>
            <a:r>
              <a:rPr lang="en-US" sz="2600"/>
              <a:t>    </a:t>
            </a:r>
            <a:r>
              <a:rPr lang="en-US" sz="2600" u="sng">
                <a:solidFill>
                  <a:schemeClr val="hlink"/>
                </a:solidFill>
                <a:hlinkClick r:id="rId3"/>
              </a:rPr>
              <a:t>https://docs.microsoft.com/en-us/dotnet/core/tools/dotnet/</a:t>
            </a:r>
            <a:endParaRPr sz="2600"/>
          </a:p>
          <a:p>
            <a:pPr marL="0" lvl="0" indent="0" algn="l" rtl="0">
              <a:lnSpc>
                <a:spcPct val="90000"/>
              </a:lnSpc>
              <a:spcBef>
                <a:spcPts val="1300"/>
              </a:spcBef>
              <a:spcAft>
                <a:spcPts val="0"/>
              </a:spcAft>
              <a:buClr>
                <a:srgbClr val="973735"/>
              </a:buClr>
              <a:buSzPts val="1300"/>
              <a:buNone/>
            </a:pPr>
            <a:endParaRPr sz="2600"/>
          </a:p>
          <a:p>
            <a:pPr marL="0" lvl="0" indent="0" algn="just" rtl="0">
              <a:lnSpc>
                <a:spcPct val="90000"/>
              </a:lnSpc>
              <a:spcBef>
                <a:spcPts val="1800"/>
              </a:spcBef>
              <a:spcAft>
                <a:spcPts val="0"/>
              </a:spcAft>
              <a:buClr>
                <a:srgbClr val="973735"/>
              </a:buClr>
              <a:buSzPts val="1300"/>
              <a:buNone/>
            </a:pPr>
            <a:endParaRPr sz="2600"/>
          </a:p>
        </p:txBody>
      </p:sp>
      <p:sp>
        <p:nvSpPr>
          <p:cNvPr id="390" name="Google Shape;390;p32"/>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27</a:t>
            </a:fld>
            <a:endParaRPr/>
          </a:p>
        </p:txBody>
      </p:sp>
      <p:pic>
        <p:nvPicPr>
          <p:cNvPr id="391" name="Google Shape;391;p32"/>
          <p:cNvPicPr preferRelativeResize="0"/>
          <p:nvPr/>
        </p:nvPicPr>
        <p:blipFill rotWithShape="1">
          <a:blip r:embed="rId4">
            <a:alphaModFix/>
          </a:blip>
          <a:srcRect/>
          <a:stretch/>
        </p:blipFill>
        <p:spPr>
          <a:xfrm>
            <a:off x="838200" y="3429000"/>
            <a:ext cx="10612743" cy="2896953"/>
          </a:xfrm>
          <a:prstGeom prst="rect">
            <a:avLst/>
          </a:prstGeom>
          <a:noFill/>
          <a:ln>
            <a:noFill/>
          </a:ln>
        </p:spPr>
      </p:pic>
    </p:spTree>
    <p:extLst>
      <p:ext uri="{BB962C8B-B14F-4D97-AF65-F5344CB8AC3E}">
        <p14:creationId xmlns:p14="http://schemas.microsoft.com/office/powerpoint/2010/main" val="10369825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3"/>
          <p:cNvSpPr txBox="1">
            <a:spLocks noGrp="1"/>
          </p:cNvSpPr>
          <p:nvPr>
            <p:ph type="title"/>
          </p:nvPr>
        </p:nvSpPr>
        <p:spPr>
          <a:xfrm>
            <a:off x="428298" y="641918"/>
            <a:ext cx="10515600" cy="575433"/>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Introduction to dotnet CLI</a:t>
            </a:r>
            <a:endParaRPr/>
          </a:p>
        </p:txBody>
      </p:sp>
      <p:sp>
        <p:nvSpPr>
          <p:cNvPr id="398" name="Google Shape;398;p3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28</a:t>
            </a:fld>
            <a:endParaRPr/>
          </a:p>
        </p:txBody>
      </p:sp>
      <p:pic>
        <p:nvPicPr>
          <p:cNvPr id="399" name="Google Shape;399;p33"/>
          <p:cNvPicPr preferRelativeResize="0"/>
          <p:nvPr/>
        </p:nvPicPr>
        <p:blipFill rotWithShape="1">
          <a:blip r:embed="rId3">
            <a:alphaModFix/>
          </a:blip>
          <a:srcRect/>
          <a:stretch/>
        </p:blipFill>
        <p:spPr>
          <a:xfrm>
            <a:off x="1075319" y="1492361"/>
            <a:ext cx="10065647" cy="490949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5" name="Google Shape;405;p34"/>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29</a:t>
            </a:fld>
            <a:endParaRPr/>
          </a:p>
        </p:txBody>
      </p:sp>
      <p:pic>
        <p:nvPicPr>
          <p:cNvPr id="406" name="Google Shape;406;p34"/>
          <p:cNvPicPr preferRelativeResize="0"/>
          <p:nvPr/>
        </p:nvPicPr>
        <p:blipFill rotWithShape="1">
          <a:blip r:embed="rId3">
            <a:alphaModFix/>
          </a:blip>
          <a:srcRect/>
          <a:stretch/>
        </p:blipFill>
        <p:spPr>
          <a:xfrm>
            <a:off x="6148550" y="1980024"/>
            <a:ext cx="5977464" cy="3085961"/>
          </a:xfrm>
          <a:prstGeom prst="rect">
            <a:avLst/>
          </a:prstGeom>
          <a:noFill/>
          <a:ln>
            <a:noFill/>
          </a:ln>
        </p:spPr>
      </p:pic>
      <p:pic>
        <p:nvPicPr>
          <p:cNvPr id="407" name="Google Shape;407;p34"/>
          <p:cNvPicPr preferRelativeResize="0"/>
          <p:nvPr/>
        </p:nvPicPr>
        <p:blipFill rotWithShape="1">
          <a:blip r:embed="rId4">
            <a:alphaModFix/>
          </a:blip>
          <a:srcRect/>
          <a:stretch/>
        </p:blipFill>
        <p:spPr>
          <a:xfrm>
            <a:off x="140600" y="1980024"/>
            <a:ext cx="5944890" cy="3085961"/>
          </a:xfrm>
          <a:prstGeom prst="rect">
            <a:avLst/>
          </a:prstGeom>
          <a:noFill/>
          <a:ln>
            <a:noFill/>
          </a:ln>
        </p:spPr>
      </p:pic>
      <p:sp>
        <p:nvSpPr>
          <p:cNvPr id="408" name="Google Shape;408;p34"/>
          <p:cNvSpPr txBox="1">
            <a:spLocks noGrp="1"/>
          </p:cNvSpPr>
          <p:nvPr>
            <p:ph type="title"/>
          </p:nvPr>
        </p:nvSpPr>
        <p:spPr>
          <a:xfrm>
            <a:off x="449319" y="697233"/>
            <a:ext cx="10515600" cy="575433"/>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Introduction to dotnet CLI</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3"/>
          <p:cNvSpPr txBox="1">
            <a:spLocks noGrp="1"/>
          </p:cNvSpPr>
          <p:nvPr>
            <p:ph type="ctrTitle"/>
          </p:nvPr>
        </p:nvSpPr>
        <p:spPr>
          <a:xfrm>
            <a:off x="1524000" y="2241458"/>
            <a:ext cx="9202270"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a:buNone/>
            </a:pPr>
            <a:r>
              <a:rPr lang="en-US" sz="4400" b="1" dirty="0" smtClean="0">
                <a:solidFill>
                  <a:schemeClr val="accent2"/>
                </a:solidFill>
                <a:latin typeface="Arial"/>
                <a:ea typeface="Arial"/>
                <a:cs typeface="Arial"/>
                <a:sym typeface="Arial"/>
              </a:rPr>
              <a:t>.</a:t>
            </a:r>
            <a:r>
              <a:rPr lang="en-US" sz="4400" b="1" dirty="0">
                <a:solidFill>
                  <a:schemeClr val="accent2"/>
                </a:solidFill>
                <a:latin typeface="Arial"/>
                <a:ea typeface="Arial"/>
                <a:cs typeface="Arial"/>
                <a:sym typeface="Arial"/>
              </a:rPr>
              <a:t>NET </a:t>
            </a:r>
            <a:r>
              <a:rPr lang="en-US" sz="4400" b="1" smtClean="0">
                <a:solidFill>
                  <a:schemeClr val="accent2"/>
                </a:solidFill>
                <a:latin typeface="Arial"/>
                <a:ea typeface="Arial"/>
                <a:cs typeface="Arial"/>
                <a:sym typeface="Arial"/>
              </a:rPr>
              <a:t>Framework and .NET</a:t>
            </a:r>
            <a:endParaRPr sz="4400" dirty="0">
              <a:solidFill>
                <a:schemeClr val="accent2"/>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35"/>
          <p:cNvSpPr txBox="1">
            <a:spLocks noGrp="1"/>
          </p:cNvSpPr>
          <p:nvPr>
            <p:ph type="ctrTitle"/>
          </p:nvPr>
        </p:nvSpPr>
        <p:spPr>
          <a:xfrm>
            <a:off x="1524000" y="2241458"/>
            <a:ext cx="9202270"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Arial"/>
              <a:buNone/>
            </a:pPr>
            <a:r>
              <a:rPr lang="en-US" sz="4000" b="1">
                <a:latin typeface="Arial"/>
                <a:ea typeface="Arial"/>
                <a:cs typeface="Arial"/>
                <a:sym typeface="Arial"/>
              </a:rPr>
              <a:t> </a:t>
            </a:r>
            <a:r>
              <a:rPr lang="en-US" sz="4400" b="1">
                <a:solidFill>
                  <a:schemeClr val="accent2"/>
                </a:solidFill>
                <a:latin typeface="Arial"/>
                <a:ea typeface="Arial"/>
                <a:cs typeface="Arial"/>
                <a:sym typeface="Arial"/>
              </a:rPr>
              <a:t>Demo Create a C# Console App using dotnet CLI</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9" name="Google Shape;419;p36"/>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31</a:t>
            </a:fld>
            <a:endParaRPr/>
          </a:p>
        </p:txBody>
      </p:sp>
      <p:sp>
        <p:nvSpPr>
          <p:cNvPr id="420" name="Google Shape;420;p36"/>
          <p:cNvSpPr/>
          <p:nvPr/>
        </p:nvSpPr>
        <p:spPr>
          <a:xfrm>
            <a:off x="6073070" y="3100936"/>
            <a:ext cx="2044741" cy="288924"/>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21" name="Google Shape;421;p36"/>
          <p:cNvSpPr txBox="1">
            <a:spLocks noGrp="1"/>
          </p:cNvSpPr>
          <p:nvPr>
            <p:ph type="title"/>
          </p:nvPr>
        </p:nvSpPr>
        <p:spPr>
          <a:xfrm>
            <a:off x="323195" y="649663"/>
            <a:ext cx="4774322" cy="575433"/>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On Windows OS</a:t>
            </a:r>
            <a:endParaRPr sz="4000" b="1"/>
          </a:p>
        </p:txBody>
      </p:sp>
      <p:sp>
        <p:nvSpPr>
          <p:cNvPr id="422" name="Google Shape;422;p36"/>
          <p:cNvSpPr txBox="1"/>
          <p:nvPr/>
        </p:nvSpPr>
        <p:spPr>
          <a:xfrm>
            <a:off x="323195" y="1321638"/>
            <a:ext cx="11757988" cy="492402"/>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973735"/>
              </a:buClr>
              <a:buSzPts val="1300"/>
              <a:buFont typeface="Noto Sans Symbols"/>
              <a:buChar char="◆"/>
            </a:pPr>
            <a:r>
              <a:rPr lang="en-US" sz="2600" dirty="0">
                <a:solidFill>
                  <a:schemeClr val="dk1"/>
                </a:solidFill>
                <a:latin typeface="Arial"/>
                <a:ea typeface="Arial"/>
                <a:cs typeface="Arial"/>
                <a:sym typeface="Arial"/>
              </a:rPr>
              <a:t>Install package</a:t>
            </a:r>
            <a:r>
              <a:rPr lang="en-US" sz="2600">
                <a:solidFill>
                  <a:schemeClr val="dk1"/>
                </a:solidFill>
                <a:latin typeface="Arial"/>
                <a:ea typeface="Arial"/>
                <a:cs typeface="Arial"/>
                <a:sym typeface="Arial"/>
              </a:rPr>
              <a:t>: </a:t>
            </a:r>
            <a:r>
              <a:rPr lang="en-US" sz="2600" b="1" smtClean="0">
                <a:solidFill>
                  <a:schemeClr val="dk1"/>
                </a:solidFill>
                <a:latin typeface="Arial"/>
                <a:ea typeface="Arial"/>
                <a:cs typeface="Arial"/>
                <a:sym typeface="Arial"/>
              </a:rPr>
              <a:t>dotnet-sdk-xxx.exe </a:t>
            </a:r>
            <a:r>
              <a:rPr lang="en-US" sz="2600" dirty="0">
                <a:solidFill>
                  <a:schemeClr val="dk1"/>
                </a:solidFill>
                <a:latin typeface="Arial"/>
                <a:ea typeface="Arial"/>
                <a:cs typeface="Arial"/>
                <a:sym typeface="Arial"/>
              </a:rPr>
              <a:t>and open Command Prompt dialog</a:t>
            </a:r>
            <a:r>
              <a:rPr lang="en-US" sz="2600" b="1" dirty="0">
                <a:solidFill>
                  <a:schemeClr val="dk1"/>
                </a:solidFill>
                <a:latin typeface="Arial"/>
                <a:ea typeface="Arial"/>
                <a:cs typeface="Arial"/>
                <a:sym typeface="Arial"/>
              </a:rPr>
              <a:t> </a:t>
            </a:r>
            <a:endParaRPr dirty="0"/>
          </a:p>
        </p:txBody>
      </p:sp>
      <p:sp>
        <p:nvSpPr>
          <p:cNvPr id="423" name="Google Shape;423;p36"/>
          <p:cNvSpPr txBox="1"/>
          <p:nvPr/>
        </p:nvSpPr>
        <p:spPr>
          <a:xfrm flipH="1">
            <a:off x="323195" y="2248489"/>
            <a:ext cx="11179899" cy="5900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973735"/>
              </a:buClr>
              <a:buSzPts val="1300"/>
              <a:buFont typeface="Arial"/>
              <a:buNone/>
            </a:pPr>
            <a:r>
              <a:rPr lang="en-US" sz="2600">
                <a:solidFill>
                  <a:schemeClr val="dk1"/>
                </a:solidFill>
                <a:latin typeface="Arial"/>
                <a:ea typeface="Arial"/>
                <a:cs typeface="Arial"/>
                <a:sym typeface="Arial"/>
              </a:rPr>
              <a:t>1. Create Console App named </a:t>
            </a:r>
            <a:r>
              <a:rPr lang="en-US" sz="2600" b="1" i="1">
                <a:solidFill>
                  <a:schemeClr val="dk1"/>
                </a:solidFill>
                <a:latin typeface="Arial"/>
                <a:ea typeface="Arial"/>
                <a:cs typeface="Arial"/>
                <a:sym typeface="Arial"/>
              </a:rPr>
              <a:t>HelloWorldApp </a:t>
            </a:r>
            <a:r>
              <a:rPr lang="en-US" sz="2600">
                <a:solidFill>
                  <a:schemeClr val="dk1"/>
                </a:solidFill>
                <a:latin typeface="Arial"/>
                <a:ea typeface="Arial"/>
                <a:cs typeface="Arial"/>
                <a:sym typeface="Arial"/>
              </a:rPr>
              <a:t>with C# language</a:t>
            </a:r>
            <a:endParaRPr/>
          </a:p>
          <a:p>
            <a:pPr marL="0" marR="0" lvl="0" indent="0" algn="just" rtl="0">
              <a:lnSpc>
                <a:spcPct val="90000"/>
              </a:lnSpc>
              <a:spcBef>
                <a:spcPts val="1800"/>
              </a:spcBef>
              <a:spcAft>
                <a:spcPts val="0"/>
              </a:spcAft>
              <a:buClr>
                <a:srgbClr val="973735"/>
              </a:buClr>
              <a:buSzPts val="1300"/>
              <a:buFont typeface="Arial"/>
              <a:buNone/>
            </a:pPr>
            <a:endParaRPr sz="2600">
              <a:solidFill>
                <a:schemeClr val="dk1"/>
              </a:solidFill>
              <a:latin typeface="Arial"/>
              <a:ea typeface="Arial"/>
              <a:cs typeface="Arial"/>
              <a:sym typeface="Arial"/>
            </a:endParaRPr>
          </a:p>
          <a:p>
            <a:pPr marL="0" marR="0" lvl="0" indent="0" algn="just" rtl="0">
              <a:lnSpc>
                <a:spcPct val="90000"/>
              </a:lnSpc>
              <a:spcBef>
                <a:spcPts val="1800"/>
              </a:spcBef>
              <a:spcAft>
                <a:spcPts val="0"/>
              </a:spcAft>
              <a:buClr>
                <a:srgbClr val="973735"/>
              </a:buClr>
              <a:buSzPts val="1300"/>
              <a:buFont typeface="Arial"/>
              <a:buNone/>
            </a:pPr>
            <a:r>
              <a:rPr lang="en-US" sz="2600">
                <a:solidFill>
                  <a:schemeClr val="dk1"/>
                </a:solidFill>
                <a:latin typeface="Arial"/>
                <a:ea typeface="Arial"/>
                <a:cs typeface="Arial"/>
                <a:sym typeface="Arial"/>
              </a:rPr>
              <a:t>								</a:t>
            </a:r>
            <a:endParaRPr/>
          </a:p>
          <a:p>
            <a:pPr marL="0" marR="0" lvl="0" indent="0" algn="just" rtl="0">
              <a:lnSpc>
                <a:spcPct val="90000"/>
              </a:lnSpc>
              <a:spcBef>
                <a:spcPts val="1800"/>
              </a:spcBef>
              <a:spcAft>
                <a:spcPts val="0"/>
              </a:spcAft>
              <a:buClr>
                <a:srgbClr val="973735"/>
              </a:buClr>
              <a:buSzPts val="1300"/>
              <a:buFont typeface="Arial"/>
              <a:buNone/>
            </a:pPr>
            <a:r>
              <a:rPr lang="en-US" sz="2600">
                <a:solidFill>
                  <a:schemeClr val="dk1"/>
                </a:solidFill>
                <a:latin typeface="Arial"/>
                <a:ea typeface="Arial"/>
                <a:cs typeface="Arial"/>
                <a:sym typeface="Arial"/>
              </a:rPr>
              <a:t>  </a:t>
            </a:r>
            <a:endParaRPr/>
          </a:p>
        </p:txBody>
      </p:sp>
      <p:grpSp>
        <p:nvGrpSpPr>
          <p:cNvPr id="424" name="Google Shape;424;p36"/>
          <p:cNvGrpSpPr/>
          <p:nvPr/>
        </p:nvGrpSpPr>
        <p:grpSpPr>
          <a:xfrm>
            <a:off x="422301" y="3057850"/>
            <a:ext cx="8263759" cy="2531548"/>
            <a:chOff x="838200" y="2707649"/>
            <a:chExt cx="8263759" cy="2531548"/>
          </a:xfrm>
        </p:grpSpPr>
        <p:pic>
          <p:nvPicPr>
            <p:cNvPr id="425" name="Google Shape;425;p36"/>
            <p:cNvPicPr preferRelativeResize="0"/>
            <p:nvPr/>
          </p:nvPicPr>
          <p:blipFill rotWithShape="1">
            <a:blip r:embed="rId3">
              <a:alphaModFix/>
            </a:blip>
            <a:srcRect/>
            <a:stretch/>
          </p:blipFill>
          <p:spPr>
            <a:xfrm>
              <a:off x="838200" y="2707649"/>
              <a:ext cx="8263759" cy="2531548"/>
            </a:xfrm>
            <a:prstGeom prst="rect">
              <a:avLst/>
            </a:prstGeom>
            <a:noFill/>
            <a:ln>
              <a:noFill/>
            </a:ln>
          </p:spPr>
        </p:pic>
        <p:sp>
          <p:nvSpPr>
            <p:cNvPr id="426" name="Google Shape;426;p36"/>
            <p:cNvSpPr/>
            <p:nvPr/>
          </p:nvSpPr>
          <p:spPr>
            <a:xfrm>
              <a:off x="1857226" y="3250467"/>
              <a:ext cx="5542057" cy="288924"/>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pic>
        <p:nvPicPr>
          <p:cNvPr id="427" name="Google Shape;427;p36"/>
          <p:cNvPicPr preferRelativeResize="0"/>
          <p:nvPr/>
        </p:nvPicPr>
        <p:blipFill rotWithShape="1">
          <a:blip r:embed="rId4">
            <a:alphaModFix/>
          </a:blip>
          <a:srcRect/>
          <a:stretch/>
        </p:blipFill>
        <p:spPr>
          <a:xfrm>
            <a:off x="8948130" y="3153243"/>
            <a:ext cx="3243870" cy="207885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37"/>
          <p:cNvSpPr txBox="1">
            <a:spLocks noGrp="1"/>
          </p:cNvSpPr>
          <p:nvPr>
            <p:ph type="body" idx="1"/>
          </p:nvPr>
        </p:nvSpPr>
        <p:spPr>
          <a:xfrm flipH="1">
            <a:off x="211391" y="671525"/>
            <a:ext cx="6740018" cy="575433"/>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rgbClr val="973735"/>
              </a:buClr>
              <a:buSzPts val="1300"/>
              <a:buNone/>
            </a:pPr>
            <a:r>
              <a:rPr lang="en-US" sz="2600"/>
              <a:t>2. Build </a:t>
            </a:r>
            <a:r>
              <a:rPr lang="en-US" sz="2600" b="1" i="1"/>
              <a:t>HelloWorldApp </a:t>
            </a:r>
            <a:r>
              <a:rPr lang="en-US" sz="2600"/>
              <a:t>application</a:t>
            </a:r>
            <a:endParaRPr/>
          </a:p>
          <a:p>
            <a:pPr marL="0" lvl="0" indent="0" algn="just" rtl="0">
              <a:lnSpc>
                <a:spcPct val="90000"/>
              </a:lnSpc>
              <a:spcBef>
                <a:spcPts val="1800"/>
              </a:spcBef>
              <a:spcAft>
                <a:spcPts val="0"/>
              </a:spcAft>
              <a:buClr>
                <a:srgbClr val="973735"/>
              </a:buClr>
              <a:buSzPts val="1300"/>
              <a:buNone/>
            </a:pPr>
            <a:endParaRPr sz="2600"/>
          </a:p>
          <a:p>
            <a:pPr marL="0" lvl="0" indent="0" algn="just" rtl="0">
              <a:lnSpc>
                <a:spcPct val="90000"/>
              </a:lnSpc>
              <a:spcBef>
                <a:spcPts val="1800"/>
              </a:spcBef>
              <a:spcAft>
                <a:spcPts val="0"/>
              </a:spcAft>
              <a:buClr>
                <a:srgbClr val="973735"/>
              </a:buClr>
              <a:buSzPts val="1300"/>
              <a:buNone/>
            </a:pPr>
            <a:endParaRPr sz="2600"/>
          </a:p>
          <a:p>
            <a:pPr marL="0" lvl="0" indent="0" algn="just" rtl="0">
              <a:lnSpc>
                <a:spcPct val="90000"/>
              </a:lnSpc>
              <a:spcBef>
                <a:spcPts val="1800"/>
              </a:spcBef>
              <a:spcAft>
                <a:spcPts val="0"/>
              </a:spcAft>
              <a:buClr>
                <a:srgbClr val="973735"/>
              </a:buClr>
              <a:buSzPts val="1300"/>
              <a:buNone/>
            </a:pPr>
            <a:r>
              <a:rPr lang="en-US" sz="2600"/>
              <a:t>  </a:t>
            </a:r>
            <a:endParaRPr/>
          </a:p>
        </p:txBody>
      </p:sp>
      <p:sp>
        <p:nvSpPr>
          <p:cNvPr id="434" name="Google Shape;434;p37"/>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32</a:t>
            </a:fld>
            <a:endParaRPr/>
          </a:p>
        </p:txBody>
      </p:sp>
      <p:sp>
        <p:nvSpPr>
          <p:cNvPr id="435" name="Google Shape;435;p37"/>
          <p:cNvSpPr txBox="1"/>
          <p:nvPr/>
        </p:nvSpPr>
        <p:spPr>
          <a:xfrm flipH="1">
            <a:off x="211388" y="4636240"/>
            <a:ext cx="5695425" cy="575433"/>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973735"/>
              </a:buClr>
              <a:buSzPts val="1300"/>
              <a:buFont typeface="Arial"/>
              <a:buNone/>
            </a:pPr>
            <a:r>
              <a:rPr lang="en-US" sz="2600">
                <a:solidFill>
                  <a:schemeClr val="dk1"/>
                </a:solidFill>
                <a:latin typeface="Arial"/>
                <a:ea typeface="Arial"/>
                <a:cs typeface="Arial"/>
                <a:sym typeface="Arial"/>
              </a:rPr>
              <a:t>3. Run </a:t>
            </a:r>
            <a:r>
              <a:rPr lang="en-US" sz="2600" b="1" i="1">
                <a:solidFill>
                  <a:schemeClr val="dk1"/>
                </a:solidFill>
                <a:latin typeface="Arial"/>
                <a:ea typeface="Arial"/>
                <a:cs typeface="Arial"/>
                <a:sym typeface="Arial"/>
              </a:rPr>
              <a:t>HelloWorldApp </a:t>
            </a:r>
            <a:r>
              <a:rPr lang="en-US" sz="2600">
                <a:solidFill>
                  <a:schemeClr val="dk1"/>
                </a:solidFill>
                <a:latin typeface="Arial"/>
                <a:ea typeface="Arial"/>
                <a:cs typeface="Arial"/>
                <a:sym typeface="Arial"/>
              </a:rPr>
              <a:t>application</a:t>
            </a:r>
            <a:endParaRPr/>
          </a:p>
          <a:p>
            <a:pPr marL="0" marR="0" lvl="0" indent="0" algn="just" rtl="0">
              <a:lnSpc>
                <a:spcPct val="90000"/>
              </a:lnSpc>
              <a:spcBef>
                <a:spcPts val="1800"/>
              </a:spcBef>
              <a:spcAft>
                <a:spcPts val="0"/>
              </a:spcAft>
              <a:buClr>
                <a:srgbClr val="973735"/>
              </a:buClr>
              <a:buSzPts val="1300"/>
              <a:buFont typeface="Arial"/>
              <a:buNone/>
            </a:pPr>
            <a:endParaRPr sz="2600">
              <a:solidFill>
                <a:schemeClr val="dk1"/>
              </a:solidFill>
              <a:latin typeface="Arial"/>
              <a:ea typeface="Arial"/>
              <a:cs typeface="Arial"/>
              <a:sym typeface="Arial"/>
            </a:endParaRPr>
          </a:p>
          <a:p>
            <a:pPr marL="0" marR="0" lvl="0" indent="0" algn="just" rtl="0">
              <a:lnSpc>
                <a:spcPct val="90000"/>
              </a:lnSpc>
              <a:spcBef>
                <a:spcPts val="1800"/>
              </a:spcBef>
              <a:spcAft>
                <a:spcPts val="0"/>
              </a:spcAft>
              <a:buClr>
                <a:srgbClr val="973735"/>
              </a:buClr>
              <a:buSzPts val="1300"/>
              <a:buFont typeface="Arial"/>
              <a:buNone/>
            </a:pPr>
            <a:endParaRPr sz="2600">
              <a:solidFill>
                <a:schemeClr val="dk1"/>
              </a:solidFill>
              <a:latin typeface="Arial"/>
              <a:ea typeface="Arial"/>
              <a:cs typeface="Arial"/>
              <a:sym typeface="Arial"/>
            </a:endParaRPr>
          </a:p>
          <a:p>
            <a:pPr marL="0" marR="0" lvl="0" indent="0" algn="just" rtl="0">
              <a:lnSpc>
                <a:spcPct val="90000"/>
              </a:lnSpc>
              <a:spcBef>
                <a:spcPts val="1800"/>
              </a:spcBef>
              <a:spcAft>
                <a:spcPts val="0"/>
              </a:spcAft>
              <a:buClr>
                <a:srgbClr val="973735"/>
              </a:buClr>
              <a:buSzPts val="1300"/>
              <a:buFont typeface="Arial"/>
              <a:buNone/>
            </a:pPr>
            <a:r>
              <a:rPr lang="en-US" sz="2600">
                <a:solidFill>
                  <a:schemeClr val="dk1"/>
                </a:solidFill>
                <a:latin typeface="Arial"/>
                <a:ea typeface="Arial"/>
                <a:cs typeface="Arial"/>
                <a:sym typeface="Arial"/>
              </a:rPr>
              <a:t>  </a:t>
            </a:r>
            <a:endParaRPr/>
          </a:p>
        </p:txBody>
      </p:sp>
      <p:grpSp>
        <p:nvGrpSpPr>
          <p:cNvPr id="436" name="Google Shape;436;p37"/>
          <p:cNvGrpSpPr/>
          <p:nvPr/>
        </p:nvGrpSpPr>
        <p:grpSpPr>
          <a:xfrm>
            <a:off x="370432" y="1300364"/>
            <a:ext cx="7559519" cy="3182950"/>
            <a:chOff x="703553" y="1195821"/>
            <a:chExt cx="8591449" cy="3164210"/>
          </a:xfrm>
        </p:grpSpPr>
        <p:pic>
          <p:nvPicPr>
            <p:cNvPr id="437" name="Google Shape;437;p37"/>
            <p:cNvPicPr preferRelativeResize="0"/>
            <p:nvPr/>
          </p:nvPicPr>
          <p:blipFill rotWithShape="1">
            <a:blip r:embed="rId3">
              <a:alphaModFix/>
            </a:blip>
            <a:srcRect/>
            <a:stretch/>
          </p:blipFill>
          <p:spPr>
            <a:xfrm>
              <a:off x="703553" y="1217412"/>
              <a:ext cx="8591449" cy="3142619"/>
            </a:xfrm>
            <a:prstGeom prst="rect">
              <a:avLst/>
            </a:prstGeom>
            <a:noFill/>
            <a:ln>
              <a:noFill/>
            </a:ln>
          </p:spPr>
        </p:pic>
        <p:sp>
          <p:nvSpPr>
            <p:cNvPr id="438" name="Google Shape;438;p37"/>
            <p:cNvSpPr/>
            <p:nvPr/>
          </p:nvSpPr>
          <p:spPr>
            <a:xfrm>
              <a:off x="1640985" y="1195821"/>
              <a:ext cx="3015098" cy="254608"/>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439" name="Google Shape;439;p37"/>
          <p:cNvGrpSpPr/>
          <p:nvPr/>
        </p:nvGrpSpPr>
        <p:grpSpPr>
          <a:xfrm>
            <a:off x="373662" y="5211673"/>
            <a:ext cx="4296162" cy="1209352"/>
            <a:chOff x="436803" y="5241510"/>
            <a:chExt cx="4296162" cy="1209352"/>
          </a:xfrm>
        </p:grpSpPr>
        <p:pic>
          <p:nvPicPr>
            <p:cNvPr id="440" name="Google Shape;440;p37"/>
            <p:cNvPicPr preferRelativeResize="0"/>
            <p:nvPr/>
          </p:nvPicPr>
          <p:blipFill rotWithShape="1">
            <a:blip r:embed="rId4">
              <a:alphaModFix/>
            </a:blip>
            <a:srcRect/>
            <a:stretch/>
          </p:blipFill>
          <p:spPr>
            <a:xfrm>
              <a:off x="436803" y="5241510"/>
              <a:ext cx="4296162" cy="1209352"/>
            </a:xfrm>
            <a:prstGeom prst="rect">
              <a:avLst/>
            </a:prstGeom>
            <a:noFill/>
            <a:ln>
              <a:noFill/>
            </a:ln>
          </p:spPr>
        </p:pic>
        <p:sp>
          <p:nvSpPr>
            <p:cNvPr id="441" name="Google Shape;441;p37"/>
            <p:cNvSpPr/>
            <p:nvPr/>
          </p:nvSpPr>
          <p:spPr>
            <a:xfrm>
              <a:off x="1354800" y="5789759"/>
              <a:ext cx="3301283" cy="285220"/>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442" name="Google Shape;442;p37"/>
          <p:cNvGrpSpPr/>
          <p:nvPr/>
        </p:nvGrpSpPr>
        <p:grpSpPr>
          <a:xfrm>
            <a:off x="8040414" y="1242603"/>
            <a:ext cx="4151586" cy="2617101"/>
            <a:chOff x="8040414" y="1242603"/>
            <a:chExt cx="4151586" cy="2617101"/>
          </a:xfrm>
        </p:grpSpPr>
        <p:pic>
          <p:nvPicPr>
            <p:cNvPr id="443" name="Google Shape;443;p37"/>
            <p:cNvPicPr preferRelativeResize="0"/>
            <p:nvPr/>
          </p:nvPicPr>
          <p:blipFill rotWithShape="1">
            <a:blip r:embed="rId5">
              <a:alphaModFix/>
            </a:blip>
            <a:srcRect/>
            <a:stretch/>
          </p:blipFill>
          <p:spPr>
            <a:xfrm>
              <a:off x="8040414" y="1242603"/>
              <a:ext cx="4151586" cy="2617101"/>
            </a:xfrm>
            <a:prstGeom prst="rect">
              <a:avLst/>
            </a:prstGeom>
            <a:noFill/>
            <a:ln>
              <a:noFill/>
            </a:ln>
          </p:spPr>
        </p:pic>
        <p:sp>
          <p:nvSpPr>
            <p:cNvPr id="444" name="Google Shape;444;p37"/>
            <p:cNvSpPr/>
            <p:nvPr/>
          </p:nvSpPr>
          <p:spPr>
            <a:xfrm>
              <a:off x="8040414" y="2519623"/>
              <a:ext cx="1802628" cy="479943"/>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38"/>
          <p:cNvSpPr txBox="1">
            <a:spLocks noGrp="1"/>
          </p:cNvSpPr>
          <p:nvPr>
            <p:ph type="body" idx="1"/>
          </p:nvPr>
        </p:nvSpPr>
        <p:spPr>
          <a:xfrm flipH="1">
            <a:off x="249361" y="2131470"/>
            <a:ext cx="11179899" cy="5900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rgbClr val="973735"/>
              </a:buClr>
              <a:buSzPts val="1300"/>
              <a:buNone/>
            </a:pPr>
            <a:r>
              <a:rPr lang="en-US" sz="2600"/>
              <a:t>1. Create Console App named </a:t>
            </a:r>
            <a:r>
              <a:rPr lang="en-US" sz="2600" b="1" i="1"/>
              <a:t>HelloWorldApp </a:t>
            </a:r>
            <a:r>
              <a:rPr lang="en-US" sz="2600"/>
              <a:t>with C# language</a:t>
            </a:r>
            <a:endParaRPr/>
          </a:p>
          <a:p>
            <a:pPr marL="0" lvl="0" indent="0" algn="just" rtl="0">
              <a:lnSpc>
                <a:spcPct val="90000"/>
              </a:lnSpc>
              <a:spcBef>
                <a:spcPts val="1800"/>
              </a:spcBef>
              <a:spcAft>
                <a:spcPts val="0"/>
              </a:spcAft>
              <a:buClr>
                <a:srgbClr val="973735"/>
              </a:buClr>
              <a:buSzPts val="1300"/>
              <a:buNone/>
            </a:pPr>
            <a:endParaRPr sz="2600"/>
          </a:p>
          <a:p>
            <a:pPr marL="0" lvl="0" indent="0" algn="just" rtl="0">
              <a:lnSpc>
                <a:spcPct val="90000"/>
              </a:lnSpc>
              <a:spcBef>
                <a:spcPts val="1800"/>
              </a:spcBef>
              <a:spcAft>
                <a:spcPts val="0"/>
              </a:spcAft>
              <a:buClr>
                <a:srgbClr val="973735"/>
              </a:buClr>
              <a:buSzPts val="1300"/>
              <a:buNone/>
            </a:pPr>
            <a:endParaRPr sz="2600"/>
          </a:p>
          <a:p>
            <a:pPr marL="0" lvl="0" indent="0" algn="just" rtl="0">
              <a:lnSpc>
                <a:spcPct val="90000"/>
              </a:lnSpc>
              <a:spcBef>
                <a:spcPts val="1800"/>
              </a:spcBef>
              <a:spcAft>
                <a:spcPts val="0"/>
              </a:spcAft>
              <a:buClr>
                <a:srgbClr val="973735"/>
              </a:buClr>
              <a:buSzPts val="1300"/>
              <a:buNone/>
            </a:pPr>
            <a:r>
              <a:rPr lang="en-US" sz="2600"/>
              <a:t>  </a:t>
            </a:r>
            <a:endParaRPr/>
          </a:p>
        </p:txBody>
      </p:sp>
      <p:sp>
        <p:nvSpPr>
          <p:cNvPr id="451" name="Google Shape;451;p38"/>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33</a:t>
            </a:fld>
            <a:endParaRPr/>
          </a:p>
        </p:txBody>
      </p:sp>
      <p:sp>
        <p:nvSpPr>
          <p:cNvPr id="452" name="Google Shape;452;p38"/>
          <p:cNvSpPr txBox="1">
            <a:spLocks noGrp="1"/>
          </p:cNvSpPr>
          <p:nvPr>
            <p:ph type="title"/>
          </p:nvPr>
        </p:nvSpPr>
        <p:spPr>
          <a:xfrm>
            <a:off x="279238" y="706734"/>
            <a:ext cx="10515600" cy="575433"/>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On macOS 10.14 "Mojave"</a:t>
            </a:r>
            <a:endParaRPr/>
          </a:p>
        </p:txBody>
      </p:sp>
      <p:sp>
        <p:nvSpPr>
          <p:cNvPr id="453" name="Google Shape;453;p38"/>
          <p:cNvSpPr txBox="1"/>
          <p:nvPr/>
        </p:nvSpPr>
        <p:spPr>
          <a:xfrm>
            <a:off x="279238" y="1399323"/>
            <a:ext cx="11757988" cy="492443"/>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973735"/>
              </a:buClr>
              <a:buSzPts val="1300"/>
              <a:buFont typeface="Noto Sans Symbols"/>
              <a:buChar char="◆"/>
            </a:pPr>
            <a:r>
              <a:rPr lang="en-US" sz="2600" dirty="0">
                <a:solidFill>
                  <a:schemeClr val="dk1"/>
                </a:solidFill>
                <a:latin typeface="Arial"/>
                <a:ea typeface="Arial"/>
                <a:cs typeface="Arial"/>
                <a:sym typeface="Arial"/>
              </a:rPr>
              <a:t>Install package: </a:t>
            </a:r>
            <a:r>
              <a:rPr lang="en-US" sz="2600" b="1" dirty="0" err="1" smtClean="0">
                <a:solidFill>
                  <a:schemeClr val="dk1"/>
                </a:solidFill>
                <a:latin typeface="Arial"/>
                <a:ea typeface="Arial"/>
                <a:cs typeface="Arial"/>
                <a:sym typeface="Arial"/>
              </a:rPr>
              <a:t>dotnet</a:t>
            </a:r>
            <a:r>
              <a:rPr lang="en-US" sz="2600" b="1" dirty="0" smtClean="0">
                <a:solidFill>
                  <a:schemeClr val="dk1"/>
                </a:solidFill>
                <a:latin typeface="Arial"/>
                <a:ea typeface="Arial"/>
                <a:cs typeface="Arial"/>
                <a:sym typeface="Arial"/>
              </a:rPr>
              <a:t> </a:t>
            </a:r>
            <a:r>
              <a:rPr lang="en-US" sz="2600" dirty="0">
                <a:solidFill>
                  <a:schemeClr val="dk1"/>
                </a:solidFill>
                <a:latin typeface="Arial"/>
                <a:ea typeface="Arial"/>
                <a:cs typeface="Arial"/>
                <a:sym typeface="Arial"/>
              </a:rPr>
              <a:t>and open </a:t>
            </a:r>
            <a:r>
              <a:rPr lang="en-US" sz="2600" b="1" dirty="0">
                <a:solidFill>
                  <a:schemeClr val="dk1"/>
                </a:solidFill>
                <a:latin typeface="Arial"/>
                <a:ea typeface="Arial"/>
                <a:cs typeface="Arial"/>
                <a:sym typeface="Arial"/>
              </a:rPr>
              <a:t>Terminal </a:t>
            </a:r>
            <a:r>
              <a:rPr lang="en-US" sz="2600" dirty="0">
                <a:solidFill>
                  <a:schemeClr val="dk1"/>
                </a:solidFill>
                <a:latin typeface="Arial"/>
                <a:ea typeface="Arial"/>
                <a:cs typeface="Arial"/>
                <a:sym typeface="Arial"/>
              </a:rPr>
              <a:t>dialog</a:t>
            </a:r>
            <a:r>
              <a:rPr lang="en-US" sz="2600" b="1" dirty="0">
                <a:solidFill>
                  <a:schemeClr val="dk1"/>
                </a:solidFill>
                <a:latin typeface="Arial"/>
                <a:ea typeface="Arial"/>
                <a:cs typeface="Arial"/>
                <a:sym typeface="Arial"/>
              </a:rPr>
              <a:t> </a:t>
            </a:r>
            <a:endParaRPr dirty="0"/>
          </a:p>
        </p:txBody>
      </p:sp>
      <p:grpSp>
        <p:nvGrpSpPr>
          <p:cNvPr id="454" name="Google Shape;454;p38"/>
          <p:cNvGrpSpPr/>
          <p:nvPr/>
        </p:nvGrpSpPr>
        <p:grpSpPr>
          <a:xfrm>
            <a:off x="674548" y="2681905"/>
            <a:ext cx="8116612" cy="2270943"/>
            <a:chOff x="1082370" y="3429000"/>
            <a:chExt cx="10027260" cy="2509345"/>
          </a:xfrm>
        </p:grpSpPr>
        <p:pic>
          <p:nvPicPr>
            <p:cNvPr id="455" name="Google Shape;455;p38"/>
            <p:cNvPicPr preferRelativeResize="0"/>
            <p:nvPr/>
          </p:nvPicPr>
          <p:blipFill rotWithShape="1">
            <a:blip r:embed="rId3">
              <a:alphaModFix/>
            </a:blip>
            <a:srcRect/>
            <a:stretch/>
          </p:blipFill>
          <p:spPr>
            <a:xfrm>
              <a:off x="1082370" y="3429000"/>
              <a:ext cx="10027260" cy="2509345"/>
            </a:xfrm>
            <a:prstGeom prst="rect">
              <a:avLst/>
            </a:prstGeom>
            <a:noFill/>
            <a:ln>
              <a:noFill/>
            </a:ln>
          </p:spPr>
        </p:pic>
        <p:sp>
          <p:nvSpPr>
            <p:cNvPr id="456" name="Google Shape;456;p38"/>
            <p:cNvSpPr/>
            <p:nvPr/>
          </p:nvSpPr>
          <p:spPr>
            <a:xfrm>
              <a:off x="4359883" y="3625349"/>
              <a:ext cx="5446269" cy="284499"/>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pic>
        <p:nvPicPr>
          <p:cNvPr id="457" name="Google Shape;457;p38"/>
          <p:cNvPicPr preferRelativeResize="0"/>
          <p:nvPr/>
        </p:nvPicPr>
        <p:blipFill rotWithShape="1">
          <a:blip r:embed="rId4">
            <a:alphaModFix/>
          </a:blip>
          <a:srcRect/>
          <a:stretch/>
        </p:blipFill>
        <p:spPr>
          <a:xfrm>
            <a:off x="9031894" y="2689941"/>
            <a:ext cx="3005332" cy="1834240"/>
          </a:xfrm>
          <a:prstGeom prst="rect">
            <a:avLst/>
          </a:prstGeom>
          <a:noFill/>
          <a:ln>
            <a:noFill/>
          </a:ln>
        </p:spPr>
      </p:pic>
      <p:sp>
        <p:nvSpPr>
          <p:cNvPr id="458" name="Google Shape;458;p38"/>
          <p:cNvSpPr txBox="1"/>
          <p:nvPr/>
        </p:nvSpPr>
        <p:spPr>
          <a:xfrm flipH="1">
            <a:off x="249361" y="4925875"/>
            <a:ext cx="5873729" cy="444906"/>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973735"/>
              </a:buClr>
              <a:buSzPts val="1300"/>
              <a:buFont typeface="Arial"/>
              <a:buNone/>
            </a:pPr>
            <a:r>
              <a:rPr lang="en-US" sz="2600">
                <a:solidFill>
                  <a:schemeClr val="dk1"/>
                </a:solidFill>
                <a:latin typeface="Arial"/>
                <a:ea typeface="Arial"/>
                <a:cs typeface="Arial"/>
                <a:sym typeface="Arial"/>
              </a:rPr>
              <a:t>2. Run </a:t>
            </a:r>
            <a:r>
              <a:rPr lang="en-US" sz="2600" b="1" i="1">
                <a:solidFill>
                  <a:schemeClr val="dk1"/>
                </a:solidFill>
                <a:latin typeface="Arial"/>
                <a:ea typeface="Arial"/>
                <a:cs typeface="Arial"/>
                <a:sym typeface="Arial"/>
              </a:rPr>
              <a:t>HelloWorldApp </a:t>
            </a:r>
            <a:r>
              <a:rPr lang="en-US" sz="2600">
                <a:solidFill>
                  <a:schemeClr val="dk1"/>
                </a:solidFill>
                <a:latin typeface="Arial"/>
                <a:ea typeface="Arial"/>
                <a:cs typeface="Arial"/>
                <a:sym typeface="Arial"/>
              </a:rPr>
              <a:t>application</a:t>
            </a:r>
            <a:endParaRPr/>
          </a:p>
          <a:p>
            <a:pPr marL="0" marR="0" lvl="0" indent="0" algn="just" rtl="0">
              <a:lnSpc>
                <a:spcPct val="90000"/>
              </a:lnSpc>
              <a:spcBef>
                <a:spcPts val="1800"/>
              </a:spcBef>
              <a:spcAft>
                <a:spcPts val="0"/>
              </a:spcAft>
              <a:buClr>
                <a:srgbClr val="973735"/>
              </a:buClr>
              <a:buSzPts val="1300"/>
              <a:buFont typeface="Arial"/>
              <a:buNone/>
            </a:pPr>
            <a:endParaRPr sz="2600">
              <a:solidFill>
                <a:schemeClr val="dk1"/>
              </a:solidFill>
              <a:latin typeface="Arial"/>
              <a:ea typeface="Arial"/>
              <a:cs typeface="Arial"/>
              <a:sym typeface="Arial"/>
            </a:endParaRPr>
          </a:p>
          <a:p>
            <a:pPr marL="0" marR="0" lvl="0" indent="0" algn="just" rtl="0">
              <a:lnSpc>
                <a:spcPct val="90000"/>
              </a:lnSpc>
              <a:spcBef>
                <a:spcPts val="1800"/>
              </a:spcBef>
              <a:spcAft>
                <a:spcPts val="0"/>
              </a:spcAft>
              <a:buClr>
                <a:srgbClr val="973735"/>
              </a:buClr>
              <a:buSzPts val="1300"/>
              <a:buFont typeface="Arial"/>
              <a:buNone/>
            </a:pPr>
            <a:r>
              <a:rPr lang="en-US" sz="2600">
                <a:solidFill>
                  <a:schemeClr val="dk1"/>
                </a:solidFill>
                <a:latin typeface="Arial"/>
                <a:ea typeface="Arial"/>
                <a:cs typeface="Arial"/>
                <a:sym typeface="Arial"/>
              </a:rPr>
              <a:t>  </a:t>
            </a:r>
            <a:endParaRPr/>
          </a:p>
        </p:txBody>
      </p:sp>
      <p:grpSp>
        <p:nvGrpSpPr>
          <p:cNvPr id="459" name="Google Shape;459;p38"/>
          <p:cNvGrpSpPr/>
          <p:nvPr/>
        </p:nvGrpSpPr>
        <p:grpSpPr>
          <a:xfrm>
            <a:off x="674548" y="5494221"/>
            <a:ext cx="6361441" cy="915589"/>
            <a:chOff x="674548" y="5494221"/>
            <a:chExt cx="6361441" cy="915589"/>
          </a:xfrm>
        </p:grpSpPr>
        <p:pic>
          <p:nvPicPr>
            <p:cNvPr id="460" name="Google Shape;460;p38"/>
            <p:cNvPicPr preferRelativeResize="0"/>
            <p:nvPr/>
          </p:nvPicPr>
          <p:blipFill rotWithShape="1">
            <a:blip r:embed="rId5">
              <a:alphaModFix/>
            </a:blip>
            <a:srcRect/>
            <a:stretch/>
          </p:blipFill>
          <p:spPr>
            <a:xfrm>
              <a:off x="674548" y="5494221"/>
              <a:ext cx="6361441" cy="915589"/>
            </a:xfrm>
            <a:prstGeom prst="rect">
              <a:avLst/>
            </a:prstGeom>
            <a:noFill/>
            <a:ln>
              <a:noFill/>
            </a:ln>
          </p:spPr>
        </p:pic>
        <p:sp>
          <p:nvSpPr>
            <p:cNvPr id="461" name="Google Shape;461;p38"/>
            <p:cNvSpPr/>
            <p:nvPr/>
          </p:nvSpPr>
          <p:spPr>
            <a:xfrm>
              <a:off x="3771188" y="5680365"/>
              <a:ext cx="3180721" cy="284339"/>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39"/>
          <p:cNvSpPr txBox="1">
            <a:spLocks noGrp="1"/>
          </p:cNvSpPr>
          <p:nvPr>
            <p:ph type="body" idx="1"/>
          </p:nvPr>
        </p:nvSpPr>
        <p:spPr>
          <a:xfrm flipH="1">
            <a:off x="249361" y="1797448"/>
            <a:ext cx="11179899" cy="5900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rgbClr val="973735"/>
              </a:buClr>
              <a:buSzPts val="1300"/>
              <a:buNone/>
            </a:pPr>
            <a:r>
              <a:rPr lang="en-US" sz="2600"/>
              <a:t>1. Create Console App named </a:t>
            </a:r>
            <a:r>
              <a:rPr lang="en-US" sz="2600" b="1" i="1"/>
              <a:t>HelloWorldApp </a:t>
            </a:r>
            <a:r>
              <a:rPr lang="en-US" sz="2600"/>
              <a:t>with C# language</a:t>
            </a:r>
            <a:endParaRPr/>
          </a:p>
          <a:p>
            <a:pPr marL="0" lvl="0" indent="0" algn="just" rtl="0">
              <a:lnSpc>
                <a:spcPct val="90000"/>
              </a:lnSpc>
              <a:spcBef>
                <a:spcPts val="1800"/>
              </a:spcBef>
              <a:spcAft>
                <a:spcPts val="0"/>
              </a:spcAft>
              <a:buClr>
                <a:srgbClr val="973735"/>
              </a:buClr>
              <a:buSzPts val="1300"/>
              <a:buNone/>
            </a:pPr>
            <a:endParaRPr sz="2600"/>
          </a:p>
          <a:p>
            <a:pPr marL="0" lvl="0" indent="0" algn="just" rtl="0">
              <a:lnSpc>
                <a:spcPct val="90000"/>
              </a:lnSpc>
              <a:spcBef>
                <a:spcPts val="1800"/>
              </a:spcBef>
              <a:spcAft>
                <a:spcPts val="0"/>
              </a:spcAft>
              <a:buClr>
                <a:srgbClr val="973735"/>
              </a:buClr>
              <a:buSzPts val="1300"/>
              <a:buNone/>
            </a:pPr>
            <a:endParaRPr sz="2600"/>
          </a:p>
          <a:p>
            <a:pPr marL="0" lvl="0" indent="0" algn="just" rtl="0">
              <a:lnSpc>
                <a:spcPct val="90000"/>
              </a:lnSpc>
              <a:spcBef>
                <a:spcPts val="1800"/>
              </a:spcBef>
              <a:spcAft>
                <a:spcPts val="0"/>
              </a:spcAft>
              <a:buClr>
                <a:srgbClr val="973735"/>
              </a:buClr>
              <a:buSzPts val="1300"/>
              <a:buNone/>
            </a:pPr>
            <a:r>
              <a:rPr lang="en-US" sz="2600"/>
              <a:t>  </a:t>
            </a:r>
            <a:endParaRPr/>
          </a:p>
        </p:txBody>
      </p:sp>
      <p:sp>
        <p:nvSpPr>
          <p:cNvPr id="468" name="Google Shape;468;p39"/>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34</a:t>
            </a:fld>
            <a:endParaRPr/>
          </a:p>
        </p:txBody>
      </p:sp>
      <p:sp>
        <p:nvSpPr>
          <p:cNvPr id="469" name="Google Shape;469;p39"/>
          <p:cNvSpPr txBox="1"/>
          <p:nvPr/>
        </p:nvSpPr>
        <p:spPr>
          <a:xfrm>
            <a:off x="184651" y="1250933"/>
            <a:ext cx="11355707" cy="492443"/>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973735"/>
              </a:buClr>
              <a:buSzPts val="1300"/>
              <a:buFont typeface="Noto Sans Symbols"/>
              <a:buChar char="◆"/>
            </a:pPr>
            <a:r>
              <a:rPr lang="en-US" sz="2600" dirty="0">
                <a:solidFill>
                  <a:schemeClr val="dk1"/>
                </a:solidFill>
                <a:latin typeface="Arial"/>
                <a:ea typeface="Arial"/>
                <a:cs typeface="Arial"/>
                <a:sym typeface="Arial"/>
              </a:rPr>
              <a:t>Install package: </a:t>
            </a:r>
            <a:r>
              <a:rPr lang="en-US" sz="2600" b="1" dirty="0" err="1" smtClean="0">
                <a:solidFill>
                  <a:schemeClr val="dk1"/>
                </a:solidFill>
                <a:latin typeface="Arial"/>
                <a:ea typeface="Arial"/>
                <a:cs typeface="Arial"/>
                <a:sym typeface="Arial"/>
              </a:rPr>
              <a:t>dotnet</a:t>
            </a:r>
            <a:r>
              <a:rPr lang="en-US" sz="2600" b="1" dirty="0" smtClean="0">
                <a:solidFill>
                  <a:schemeClr val="dk1"/>
                </a:solidFill>
                <a:latin typeface="Arial"/>
                <a:ea typeface="Arial"/>
                <a:cs typeface="Arial"/>
                <a:sym typeface="Arial"/>
              </a:rPr>
              <a:t> </a:t>
            </a:r>
            <a:r>
              <a:rPr lang="en-US" sz="2600" dirty="0" smtClean="0">
                <a:solidFill>
                  <a:schemeClr val="dk1"/>
                </a:solidFill>
                <a:latin typeface="Arial"/>
                <a:ea typeface="Arial"/>
                <a:cs typeface="Arial"/>
                <a:sym typeface="Arial"/>
              </a:rPr>
              <a:t>and </a:t>
            </a:r>
            <a:r>
              <a:rPr lang="en-US" sz="2600" dirty="0">
                <a:solidFill>
                  <a:schemeClr val="dk1"/>
                </a:solidFill>
                <a:latin typeface="Arial"/>
                <a:ea typeface="Arial"/>
                <a:cs typeface="Arial"/>
                <a:sym typeface="Arial"/>
              </a:rPr>
              <a:t>open </a:t>
            </a:r>
            <a:r>
              <a:rPr lang="en-US" sz="2600" b="1" dirty="0">
                <a:solidFill>
                  <a:schemeClr val="dk1"/>
                </a:solidFill>
                <a:latin typeface="Arial"/>
                <a:ea typeface="Arial"/>
                <a:cs typeface="Arial"/>
                <a:sym typeface="Arial"/>
              </a:rPr>
              <a:t>Terminal </a:t>
            </a:r>
            <a:r>
              <a:rPr lang="en-US" sz="2600" dirty="0">
                <a:solidFill>
                  <a:schemeClr val="dk1"/>
                </a:solidFill>
                <a:latin typeface="Arial"/>
                <a:ea typeface="Arial"/>
                <a:cs typeface="Arial"/>
                <a:sym typeface="Arial"/>
              </a:rPr>
              <a:t>dialog</a:t>
            </a:r>
            <a:r>
              <a:rPr lang="en-US" sz="2600" b="1" dirty="0">
                <a:solidFill>
                  <a:schemeClr val="dk1"/>
                </a:solidFill>
                <a:latin typeface="Arial"/>
                <a:ea typeface="Arial"/>
                <a:cs typeface="Arial"/>
                <a:sym typeface="Arial"/>
              </a:rPr>
              <a:t> </a:t>
            </a:r>
            <a:endParaRPr dirty="0"/>
          </a:p>
        </p:txBody>
      </p:sp>
      <p:sp>
        <p:nvSpPr>
          <p:cNvPr id="470" name="Google Shape;470;p39"/>
          <p:cNvSpPr txBox="1"/>
          <p:nvPr/>
        </p:nvSpPr>
        <p:spPr>
          <a:xfrm flipH="1">
            <a:off x="249361" y="4925875"/>
            <a:ext cx="5873729" cy="444906"/>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973735"/>
              </a:buClr>
              <a:buSzPts val="1300"/>
              <a:buFont typeface="Arial"/>
              <a:buNone/>
            </a:pPr>
            <a:r>
              <a:rPr lang="en-US" sz="2600">
                <a:solidFill>
                  <a:schemeClr val="dk1"/>
                </a:solidFill>
                <a:latin typeface="Arial"/>
                <a:ea typeface="Arial"/>
                <a:cs typeface="Arial"/>
                <a:sym typeface="Arial"/>
              </a:rPr>
              <a:t>2. Run </a:t>
            </a:r>
            <a:r>
              <a:rPr lang="en-US" sz="2600" b="1" i="1">
                <a:solidFill>
                  <a:schemeClr val="dk1"/>
                </a:solidFill>
                <a:latin typeface="Arial"/>
                <a:ea typeface="Arial"/>
                <a:cs typeface="Arial"/>
                <a:sym typeface="Arial"/>
              </a:rPr>
              <a:t>HelloWorldApp </a:t>
            </a:r>
            <a:r>
              <a:rPr lang="en-US" sz="2600">
                <a:solidFill>
                  <a:schemeClr val="dk1"/>
                </a:solidFill>
                <a:latin typeface="Arial"/>
                <a:ea typeface="Arial"/>
                <a:cs typeface="Arial"/>
                <a:sym typeface="Arial"/>
              </a:rPr>
              <a:t>application</a:t>
            </a:r>
            <a:endParaRPr/>
          </a:p>
          <a:p>
            <a:pPr marL="0" marR="0" lvl="0" indent="0" algn="just" rtl="0">
              <a:lnSpc>
                <a:spcPct val="90000"/>
              </a:lnSpc>
              <a:spcBef>
                <a:spcPts val="1800"/>
              </a:spcBef>
              <a:spcAft>
                <a:spcPts val="0"/>
              </a:spcAft>
              <a:buClr>
                <a:srgbClr val="973735"/>
              </a:buClr>
              <a:buSzPts val="1300"/>
              <a:buFont typeface="Arial"/>
              <a:buNone/>
            </a:pPr>
            <a:endParaRPr sz="2600">
              <a:solidFill>
                <a:schemeClr val="dk1"/>
              </a:solidFill>
              <a:latin typeface="Arial"/>
              <a:ea typeface="Arial"/>
              <a:cs typeface="Arial"/>
              <a:sym typeface="Arial"/>
            </a:endParaRPr>
          </a:p>
          <a:p>
            <a:pPr marL="0" marR="0" lvl="0" indent="0" algn="just" rtl="0">
              <a:lnSpc>
                <a:spcPct val="90000"/>
              </a:lnSpc>
              <a:spcBef>
                <a:spcPts val="1800"/>
              </a:spcBef>
              <a:spcAft>
                <a:spcPts val="0"/>
              </a:spcAft>
              <a:buClr>
                <a:srgbClr val="973735"/>
              </a:buClr>
              <a:buSzPts val="1300"/>
              <a:buFont typeface="Arial"/>
              <a:buNone/>
            </a:pPr>
            <a:r>
              <a:rPr lang="en-US" sz="2600">
                <a:solidFill>
                  <a:schemeClr val="dk1"/>
                </a:solidFill>
                <a:latin typeface="Arial"/>
                <a:ea typeface="Arial"/>
                <a:cs typeface="Arial"/>
                <a:sym typeface="Arial"/>
              </a:rPr>
              <a:t>  </a:t>
            </a:r>
            <a:endParaRPr/>
          </a:p>
        </p:txBody>
      </p:sp>
      <p:sp>
        <p:nvSpPr>
          <p:cNvPr id="471" name="Google Shape;471;p39"/>
          <p:cNvSpPr txBox="1">
            <a:spLocks noGrp="1"/>
          </p:cNvSpPr>
          <p:nvPr>
            <p:ph type="title"/>
          </p:nvPr>
        </p:nvSpPr>
        <p:spPr>
          <a:xfrm>
            <a:off x="274000" y="675500"/>
            <a:ext cx="10515600" cy="575433"/>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On Linux(Ubuntu 14.05) OS</a:t>
            </a:r>
            <a:endParaRPr sz="4000" b="1"/>
          </a:p>
        </p:txBody>
      </p:sp>
      <p:pic>
        <p:nvPicPr>
          <p:cNvPr id="472" name="Google Shape;472;p39"/>
          <p:cNvPicPr preferRelativeResize="0"/>
          <p:nvPr/>
        </p:nvPicPr>
        <p:blipFill rotWithShape="1">
          <a:blip r:embed="rId3">
            <a:alphaModFix/>
          </a:blip>
          <a:srcRect/>
          <a:stretch/>
        </p:blipFill>
        <p:spPr>
          <a:xfrm>
            <a:off x="679114" y="5432485"/>
            <a:ext cx="8006945" cy="894743"/>
          </a:xfrm>
          <a:prstGeom prst="rect">
            <a:avLst/>
          </a:prstGeom>
          <a:noFill/>
          <a:ln>
            <a:noFill/>
          </a:ln>
        </p:spPr>
      </p:pic>
      <p:sp>
        <p:nvSpPr>
          <p:cNvPr id="473" name="Google Shape;473;p39"/>
          <p:cNvSpPr/>
          <p:nvPr/>
        </p:nvSpPr>
        <p:spPr>
          <a:xfrm>
            <a:off x="4466896" y="5453505"/>
            <a:ext cx="4067503" cy="316674"/>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474" name="Google Shape;474;p39"/>
          <p:cNvPicPr preferRelativeResize="0"/>
          <p:nvPr/>
        </p:nvPicPr>
        <p:blipFill rotWithShape="1">
          <a:blip r:embed="rId4">
            <a:alphaModFix/>
          </a:blip>
          <a:srcRect/>
          <a:stretch/>
        </p:blipFill>
        <p:spPr>
          <a:xfrm>
            <a:off x="9369903" y="2343825"/>
            <a:ext cx="2572736" cy="2625674"/>
          </a:xfrm>
          <a:prstGeom prst="rect">
            <a:avLst/>
          </a:prstGeom>
          <a:noFill/>
          <a:ln>
            <a:noFill/>
          </a:ln>
        </p:spPr>
      </p:pic>
      <p:grpSp>
        <p:nvGrpSpPr>
          <p:cNvPr id="475" name="Google Shape;475;p39"/>
          <p:cNvGrpSpPr/>
          <p:nvPr/>
        </p:nvGrpSpPr>
        <p:grpSpPr>
          <a:xfrm>
            <a:off x="679115" y="2292559"/>
            <a:ext cx="8006944" cy="2676940"/>
            <a:chOff x="679115" y="2292559"/>
            <a:chExt cx="8193646" cy="2515214"/>
          </a:xfrm>
        </p:grpSpPr>
        <p:pic>
          <p:nvPicPr>
            <p:cNvPr id="476" name="Google Shape;476;p39"/>
            <p:cNvPicPr preferRelativeResize="0"/>
            <p:nvPr/>
          </p:nvPicPr>
          <p:blipFill rotWithShape="1">
            <a:blip r:embed="rId5">
              <a:alphaModFix/>
            </a:blip>
            <a:srcRect/>
            <a:stretch/>
          </p:blipFill>
          <p:spPr>
            <a:xfrm>
              <a:off x="679115" y="2292559"/>
              <a:ext cx="8193646" cy="2515214"/>
            </a:xfrm>
            <a:prstGeom prst="rect">
              <a:avLst/>
            </a:prstGeom>
            <a:noFill/>
            <a:ln>
              <a:noFill/>
            </a:ln>
          </p:spPr>
        </p:pic>
        <p:sp>
          <p:nvSpPr>
            <p:cNvPr id="477" name="Google Shape;477;p39"/>
            <p:cNvSpPr/>
            <p:nvPr/>
          </p:nvSpPr>
          <p:spPr>
            <a:xfrm>
              <a:off x="3581399" y="2742558"/>
              <a:ext cx="3838903" cy="269604"/>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40"/>
          <p:cNvSpPr txBox="1">
            <a:spLocks noGrp="1"/>
          </p:cNvSpPr>
          <p:nvPr>
            <p:ph type="title"/>
          </p:nvPr>
        </p:nvSpPr>
        <p:spPr>
          <a:xfrm>
            <a:off x="585951" y="656944"/>
            <a:ext cx="11154104" cy="575433"/>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Compilation Process .NET Application</a:t>
            </a:r>
            <a:endParaRPr sz="4000" b="1"/>
          </a:p>
        </p:txBody>
      </p:sp>
      <p:sp>
        <p:nvSpPr>
          <p:cNvPr id="485" name="Google Shape;485;p40"/>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35</a:t>
            </a:fld>
            <a:endParaRPr/>
          </a:p>
        </p:txBody>
      </p:sp>
      <p:pic>
        <p:nvPicPr>
          <p:cNvPr id="486" name="Google Shape;486;p40"/>
          <p:cNvPicPr preferRelativeResize="0"/>
          <p:nvPr/>
        </p:nvPicPr>
        <p:blipFill rotWithShape="1">
          <a:blip r:embed="rId3">
            <a:alphaModFix/>
          </a:blip>
          <a:srcRect/>
          <a:stretch/>
        </p:blipFill>
        <p:spPr>
          <a:xfrm>
            <a:off x="1143118" y="1368747"/>
            <a:ext cx="9905763" cy="5038642"/>
          </a:xfrm>
          <a:prstGeom prst="rect">
            <a:avLst/>
          </a:prstGeom>
          <a:noFill/>
          <a:ln>
            <a:noFill/>
          </a:ln>
          <a:effectLst>
            <a:outerShdw blurRad="63500" sx="102000" sy="102000" algn="ctr" rotWithShape="0">
              <a:srgbClr val="000000">
                <a:alpha val="40000"/>
              </a:srgbClr>
            </a:outerShdw>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3" name="Google Shape;493;p41"/>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36</a:t>
            </a:fld>
            <a:endParaRPr sz="1200">
              <a:solidFill>
                <a:schemeClr val="dk1"/>
              </a:solidFill>
              <a:latin typeface="Arial"/>
              <a:ea typeface="Arial"/>
              <a:cs typeface="Arial"/>
              <a:sym typeface="Arial"/>
            </a:endParaRPr>
          </a:p>
        </p:txBody>
      </p:sp>
      <p:sp>
        <p:nvSpPr>
          <p:cNvPr id="494" name="Google Shape;494;p41"/>
          <p:cNvSpPr txBox="1"/>
          <p:nvPr/>
        </p:nvSpPr>
        <p:spPr>
          <a:xfrm>
            <a:off x="183928" y="1393097"/>
            <a:ext cx="11971283" cy="5186035"/>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The compiler used by the dotnet CLI tool converts .NET source code(C#/VB/C++,..)  into </a:t>
            </a:r>
            <a:r>
              <a:rPr lang="en-US" sz="2600" b="1">
                <a:solidFill>
                  <a:srgbClr val="111111"/>
                </a:solidFill>
                <a:latin typeface="Arial"/>
                <a:ea typeface="Arial"/>
                <a:cs typeface="Arial"/>
                <a:sym typeface="Arial"/>
              </a:rPr>
              <a:t>Intermediate Language </a:t>
            </a:r>
            <a:r>
              <a:rPr lang="en-US" sz="2600">
                <a:solidFill>
                  <a:srgbClr val="111111"/>
                </a:solidFill>
                <a:latin typeface="Arial"/>
                <a:ea typeface="Arial"/>
                <a:cs typeface="Arial"/>
                <a:sym typeface="Arial"/>
              </a:rPr>
              <a:t>(IL) code, and stores the IL in an assembly (a </a:t>
            </a:r>
            <a:r>
              <a:rPr lang="en-US" sz="2600" b="1">
                <a:solidFill>
                  <a:srgbClr val="111111"/>
                </a:solidFill>
                <a:latin typeface="Arial"/>
                <a:ea typeface="Arial"/>
                <a:cs typeface="Arial"/>
                <a:sym typeface="Arial"/>
              </a:rPr>
              <a:t>DLL</a:t>
            </a:r>
            <a:r>
              <a:rPr lang="en-US" sz="2600">
                <a:solidFill>
                  <a:srgbClr val="111111"/>
                </a:solidFill>
                <a:latin typeface="Arial"/>
                <a:ea typeface="Arial"/>
                <a:cs typeface="Arial"/>
                <a:sym typeface="Arial"/>
              </a:rPr>
              <a:t> or </a:t>
            </a:r>
            <a:r>
              <a:rPr lang="en-US" sz="2600" b="1">
                <a:solidFill>
                  <a:srgbClr val="111111"/>
                </a:solidFill>
                <a:latin typeface="Arial"/>
                <a:ea typeface="Arial"/>
                <a:cs typeface="Arial"/>
                <a:sym typeface="Arial"/>
              </a:rPr>
              <a:t>EXE</a:t>
            </a:r>
            <a:r>
              <a:rPr lang="en-US" sz="2600">
                <a:solidFill>
                  <a:srgbClr val="111111"/>
                </a:solidFill>
                <a:latin typeface="Arial"/>
                <a:ea typeface="Arial"/>
                <a:cs typeface="Arial"/>
                <a:sym typeface="Arial"/>
              </a:rPr>
              <a:t> file).</a:t>
            </a:r>
            <a:endParaRPr/>
          </a:p>
          <a:p>
            <a:pPr marL="747713" marR="0" lvl="0" indent="-347663" algn="just" rtl="0">
              <a:spcBef>
                <a:spcPts val="1000"/>
              </a:spcBef>
              <a:spcAft>
                <a:spcPts val="0"/>
              </a:spcAft>
              <a:buClr>
                <a:srgbClr val="973735"/>
              </a:buClr>
              <a:buSzPts val="1610"/>
              <a:buFont typeface="Noto Sans Symbols"/>
              <a:buChar char="▪"/>
            </a:pPr>
            <a:r>
              <a:rPr lang="en-US" sz="2300">
                <a:solidFill>
                  <a:srgbClr val="111111"/>
                </a:solidFill>
                <a:latin typeface="Arial"/>
                <a:ea typeface="Arial"/>
                <a:cs typeface="Arial"/>
                <a:sym typeface="Arial"/>
              </a:rPr>
              <a:t>IL code statements are like assembly language instructions, but they are executed by .NET Core's virtual machine, known as the </a:t>
            </a:r>
            <a:r>
              <a:rPr lang="en-US" sz="2300" b="1">
                <a:solidFill>
                  <a:srgbClr val="111111"/>
                </a:solidFill>
                <a:latin typeface="Arial"/>
                <a:ea typeface="Arial"/>
                <a:cs typeface="Arial"/>
                <a:sym typeface="Arial"/>
              </a:rPr>
              <a:t>CoreCLR</a:t>
            </a:r>
            <a:r>
              <a:rPr lang="en-US" sz="2300">
                <a:solidFill>
                  <a:srgbClr val="111111"/>
                </a:solidFill>
                <a:latin typeface="Arial"/>
                <a:ea typeface="Arial"/>
                <a:cs typeface="Arial"/>
                <a:sym typeface="Arial"/>
              </a:rPr>
              <a:t>.</a:t>
            </a:r>
            <a:endParaRPr/>
          </a:p>
          <a:p>
            <a:pPr marL="342900" marR="0" lvl="0" indent="-342900" algn="just" rtl="0">
              <a:spcBef>
                <a:spcPts val="10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At runtime, the </a:t>
            </a:r>
            <a:r>
              <a:rPr lang="en-US" sz="2600" b="1">
                <a:solidFill>
                  <a:srgbClr val="111111"/>
                </a:solidFill>
                <a:latin typeface="Arial"/>
                <a:ea typeface="Arial"/>
                <a:cs typeface="Arial"/>
                <a:sym typeface="Arial"/>
              </a:rPr>
              <a:t>CoreCLR</a:t>
            </a:r>
            <a:r>
              <a:rPr lang="en-US" sz="2600">
                <a:solidFill>
                  <a:srgbClr val="111111"/>
                </a:solidFill>
                <a:latin typeface="Arial"/>
                <a:ea typeface="Arial"/>
                <a:cs typeface="Arial"/>
                <a:sym typeface="Arial"/>
              </a:rPr>
              <a:t> loads the IL code from the assembly, JIT compiles it into native CPU instructions, and then it is executed by the CPU on your machine.</a:t>
            </a:r>
            <a:endParaRPr/>
          </a:p>
          <a:p>
            <a:pPr marL="342900" marR="0" lvl="0" indent="-342900" algn="just" rtl="0">
              <a:spcBef>
                <a:spcPts val="10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The benefit of this two-step compilation process is that Microsoft can create CLRs for Linux and macOS as well as for Windows. The same IL code runs everywhere because of the second compilation process that generates code for the native operating system and CPU ...</a:t>
            </a:r>
            <a:endParaRPr/>
          </a:p>
        </p:txBody>
      </p:sp>
      <p:sp>
        <p:nvSpPr>
          <p:cNvPr id="495" name="Google Shape;495;p41"/>
          <p:cNvSpPr txBox="1">
            <a:spLocks noGrp="1"/>
          </p:cNvSpPr>
          <p:nvPr>
            <p:ph type="title"/>
          </p:nvPr>
        </p:nvSpPr>
        <p:spPr>
          <a:xfrm>
            <a:off x="417785" y="698985"/>
            <a:ext cx="11154104" cy="575433"/>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Compilation Process .NET Application</a:t>
            </a:r>
            <a:endParaRPr sz="4000" b="1"/>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2" name="Google Shape;502;p42"/>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37</a:t>
            </a:fld>
            <a:endParaRPr sz="1200">
              <a:solidFill>
                <a:schemeClr val="dk1"/>
              </a:solidFill>
              <a:latin typeface="Arial"/>
              <a:ea typeface="Arial"/>
              <a:cs typeface="Arial"/>
              <a:sym typeface="Arial"/>
            </a:endParaRPr>
          </a:p>
        </p:txBody>
      </p:sp>
      <p:sp>
        <p:nvSpPr>
          <p:cNvPr id="503" name="Google Shape;503;p42"/>
          <p:cNvSpPr txBox="1"/>
          <p:nvPr/>
        </p:nvSpPr>
        <p:spPr>
          <a:xfrm>
            <a:off x="396764" y="1455643"/>
            <a:ext cx="11553498" cy="1728044"/>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CIL is a platform-neutral intermediate language (formerly called Microsoft Intermediate Language or MSIL) that represents the intermediate language binary instruction set defined by the CLI. It is a stack-based object-oriented assembly language that represents the code in byte-code format</a:t>
            </a:r>
            <a:endParaRPr/>
          </a:p>
        </p:txBody>
      </p:sp>
      <p:sp>
        <p:nvSpPr>
          <p:cNvPr id="504" name="Google Shape;504;p42"/>
          <p:cNvSpPr txBox="1">
            <a:spLocks noGrp="1"/>
          </p:cNvSpPr>
          <p:nvPr>
            <p:ph type="title"/>
          </p:nvPr>
        </p:nvSpPr>
        <p:spPr>
          <a:xfrm>
            <a:off x="396764" y="720006"/>
            <a:ext cx="11154104" cy="575433"/>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Common Intermediate Language (CIL)</a:t>
            </a:r>
            <a:endParaRPr/>
          </a:p>
        </p:txBody>
      </p:sp>
      <p:pic>
        <p:nvPicPr>
          <p:cNvPr id="505" name="Google Shape;505;p42"/>
          <p:cNvPicPr preferRelativeResize="0"/>
          <p:nvPr/>
        </p:nvPicPr>
        <p:blipFill rotWithShape="1">
          <a:blip r:embed="rId3">
            <a:alphaModFix/>
          </a:blip>
          <a:srcRect/>
          <a:stretch/>
        </p:blipFill>
        <p:spPr>
          <a:xfrm>
            <a:off x="327192" y="3343891"/>
            <a:ext cx="4444501" cy="2345709"/>
          </a:xfrm>
          <a:prstGeom prst="rect">
            <a:avLst/>
          </a:prstGeom>
          <a:noFill/>
          <a:ln w="9525" cap="flat" cmpd="sng">
            <a:solidFill>
              <a:schemeClr val="accent1"/>
            </a:solidFill>
            <a:prstDash val="solid"/>
            <a:round/>
            <a:headEnd type="none" w="sm" len="sm"/>
            <a:tailEnd type="none" w="sm" len="sm"/>
          </a:ln>
        </p:spPr>
      </p:pic>
      <p:pic>
        <p:nvPicPr>
          <p:cNvPr id="506" name="Google Shape;506;p42"/>
          <p:cNvPicPr preferRelativeResize="0"/>
          <p:nvPr/>
        </p:nvPicPr>
        <p:blipFill rotWithShape="1">
          <a:blip r:embed="rId4">
            <a:alphaModFix/>
          </a:blip>
          <a:srcRect/>
          <a:stretch/>
        </p:blipFill>
        <p:spPr>
          <a:xfrm>
            <a:off x="4992414" y="3343891"/>
            <a:ext cx="7105903" cy="2345708"/>
          </a:xfrm>
          <a:prstGeom prst="rect">
            <a:avLst/>
          </a:prstGeom>
          <a:noFill/>
          <a:ln w="9525" cap="flat" cmpd="sng">
            <a:solidFill>
              <a:schemeClr val="accent1"/>
            </a:solidFill>
            <a:prstDash val="solid"/>
            <a:round/>
            <a:headEnd type="none" w="sm" len="sm"/>
            <a:tailEnd type="none" w="sm" len="sm"/>
          </a:ln>
        </p:spPr>
      </p:pic>
      <p:sp>
        <p:nvSpPr>
          <p:cNvPr id="507" name="Google Shape;507;p42"/>
          <p:cNvSpPr txBox="1"/>
          <p:nvPr/>
        </p:nvSpPr>
        <p:spPr>
          <a:xfrm>
            <a:off x="1322989" y="5786306"/>
            <a:ext cx="2258411" cy="44627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300" i="1" u="sng">
                <a:solidFill>
                  <a:srgbClr val="111111"/>
                </a:solidFill>
                <a:latin typeface="Arial"/>
                <a:ea typeface="Arial"/>
                <a:cs typeface="Arial"/>
                <a:sym typeface="Arial"/>
              </a:rPr>
              <a:t>C# source code</a:t>
            </a:r>
            <a:endParaRPr/>
          </a:p>
        </p:txBody>
      </p:sp>
      <p:sp>
        <p:nvSpPr>
          <p:cNvPr id="508" name="Google Shape;508;p42"/>
          <p:cNvSpPr txBox="1"/>
          <p:nvPr/>
        </p:nvSpPr>
        <p:spPr>
          <a:xfrm>
            <a:off x="8261705" y="5786305"/>
            <a:ext cx="1681082" cy="44627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300" i="1" u="sng">
                <a:solidFill>
                  <a:srgbClr val="111111"/>
                </a:solidFill>
                <a:latin typeface="Arial"/>
                <a:ea typeface="Arial"/>
                <a:cs typeface="Arial"/>
                <a:sym typeface="Arial"/>
              </a:rPr>
              <a:t>MSIL code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5" name="Google Shape;515;p4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38</a:t>
            </a:fld>
            <a:endParaRPr sz="1200">
              <a:solidFill>
                <a:schemeClr val="dk1"/>
              </a:solidFill>
              <a:latin typeface="Arial"/>
              <a:ea typeface="Arial"/>
              <a:cs typeface="Arial"/>
              <a:sym typeface="Arial"/>
            </a:endParaRPr>
          </a:p>
        </p:txBody>
      </p:sp>
      <p:sp>
        <p:nvSpPr>
          <p:cNvPr id="516" name="Google Shape;516;p43"/>
          <p:cNvSpPr txBox="1">
            <a:spLocks noGrp="1"/>
          </p:cNvSpPr>
          <p:nvPr>
            <p:ph type="title"/>
          </p:nvPr>
        </p:nvSpPr>
        <p:spPr>
          <a:xfrm>
            <a:off x="396764" y="677966"/>
            <a:ext cx="11154104" cy="575433"/>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Introduction to Visual Studio.NET</a:t>
            </a:r>
            <a:endParaRPr/>
          </a:p>
        </p:txBody>
      </p:sp>
      <p:sp>
        <p:nvSpPr>
          <p:cNvPr id="517" name="Google Shape;517;p43"/>
          <p:cNvSpPr txBox="1"/>
          <p:nvPr/>
        </p:nvSpPr>
        <p:spPr>
          <a:xfrm>
            <a:off x="1" y="1471718"/>
            <a:ext cx="12192000" cy="2492950"/>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973735"/>
              </a:buClr>
              <a:buSzPts val="1300"/>
              <a:buFont typeface="Noto Sans Symbols"/>
              <a:buChar char="◆"/>
            </a:pPr>
            <a:r>
              <a:rPr lang="en-US" sz="2600" b="0" i="0" dirty="0">
                <a:solidFill>
                  <a:srgbClr val="262524"/>
                </a:solidFill>
                <a:latin typeface="Arial"/>
                <a:ea typeface="Arial"/>
                <a:cs typeface="Arial"/>
                <a:sym typeface="Arial"/>
              </a:rPr>
              <a:t>Visual Studio is one of the most famous IDE’s has been using for the last few years. </a:t>
            </a:r>
            <a:endParaRPr lang="en-US" sz="2600" b="0" i="0" dirty="0" smtClean="0">
              <a:solidFill>
                <a:srgbClr val="262524"/>
              </a:solidFill>
              <a:latin typeface="Arial"/>
              <a:ea typeface="Arial"/>
              <a:cs typeface="Arial"/>
              <a:sym typeface="Arial"/>
            </a:endParaRPr>
          </a:p>
          <a:p>
            <a:pPr marL="342900" marR="0" lvl="0" indent="-342900" algn="just" rtl="0">
              <a:spcBef>
                <a:spcPts val="0"/>
              </a:spcBef>
              <a:spcAft>
                <a:spcPts val="0"/>
              </a:spcAft>
              <a:buClr>
                <a:srgbClr val="973735"/>
              </a:buClr>
              <a:buSzPts val="1300"/>
              <a:buFont typeface="Noto Sans Symbols"/>
              <a:buChar char="◆"/>
            </a:pPr>
            <a:r>
              <a:rPr lang="en-US" sz="2600" b="0" i="0" dirty="0" smtClean="0">
                <a:solidFill>
                  <a:srgbClr val="262524"/>
                </a:solidFill>
                <a:latin typeface="Arial"/>
                <a:ea typeface="Arial"/>
                <a:cs typeface="Arial"/>
                <a:sym typeface="Arial"/>
              </a:rPr>
              <a:t>Microsoft </a:t>
            </a:r>
            <a:r>
              <a:rPr lang="en-US" sz="2600" b="0" i="0" dirty="0">
                <a:solidFill>
                  <a:srgbClr val="262524"/>
                </a:solidFill>
                <a:latin typeface="Arial"/>
                <a:ea typeface="Arial"/>
                <a:cs typeface="Arial"/>
                <a:sym typeface="Arial"/>
              </a:rPr>
              <a:t>developed it. It is used to create a computer program, web applications, and EXE files, etc. </a:t>
            </a:r>
            <a:endParaRPr lang="en-US" sz="2600" b="0" i="0" dirty="0" smtClean="0">
              <a:solidFill>
                <a:srgbClr val="262524"/>
              </a:solidFill>
              <a:latin typeface="Arial"/>
              <a:ea typeface="Arial"/>
              <a:cs typeface="Arial"/>
              <a:sym typeface="Arial"/>
            </a:endParaRPr>
          </a:p>
          <a:p>
            <a:pPr marL="342900" marR="0" lvl="0" indent="-342900" algn="just" rtl="0">
              <a:spcBef>
                <a:spcPts val="0"/>
              </a:spcBef>
              <a:spcAft>
                <a:spcPts val="0"/>
              </a:spcAft>
              <a:buClr>
                <a:srgbClr val="973735"/>
              </a:buClr>
              <a:buSzPts val="1300"/>
              <a:buFont typeface="Noto Sans Symbols"/>
              <a:buChar char="◆"/>
            </a:pPr>
            <a:r>
              <a:rPr lang="en-US" sz="2600" b="0" i="0" dirty="0" smtClean="0">
                <a:solidFill>
                  <a:srgbClr val="262524"/>
                </a:solidFill>
                <a:latin typeface="Arial"/>
                <a:ea typeface="Arial"/>
                <a:cs typeface="Arial"/>
                <a:sym typeface="Arial"/>
              </a:rPr>
              <a:t>The </a:t>
            </a:r>
            <a:r>
              <a:rPr lang="en-US" sz="2600" b="0" i="0" dirty="0">
                <a:solidFill>
                  <a:srgbClr val="262524"/>
                </a:solidFill>
                <a:latin typeface="Arial"/>
                <a:ea typeface="Arial"/>
                <a:cs typeface="Arial"/>
                <a:sym typeface="Arial"/>
              </a:rPr>
              <a:t>first version of its kind was launched in 1997. </a:t>
            </a:r>
            <a:endParaRPr lang="en-US" sz="2600" b="0" i="0" dirty="0" smtClean="0">
              <a:solidFill>
                <a:srgbClr val="262524"/>
              </a:solidFill>
              <a:latin typeface="Arial"/>
              <a:ea typeface="Arial"/>
              <a:cs typeface="Arial"/>
              <a:sym typeface="Arial"/>
            </a:endParaRPr>
          </a:p>
          <a:p>
            <a:pPr marL="342900" marR="0" lvl="0" indent="-342900" algn="just" rtl="0">
              <a:spcBef>
                <a:spcPts val="0"/>
              </a:spcBef>
              <a:spcAft>
                <a:spcPts val="0"/>
              </a:spcAft>
              <a:buClr>
                <a:srgbClr val="973735"/>
              </a:buClr>
              <a:buSzPts val="1300"/>
              <a:buFont typeface="Noto Sans Symbols"/>
              <a:buChar char="◆"/>
            </a:pPr>
            <a:r>
              <a:rPr lang="en-US" sz="2600" b="0" i="0" dirty="0" smtClean="0">
                <a:solidFill>
                  <a:srgbClr val="262524"/>
                </a:solidFill>
                <a:latin typeface="Arial"/>
                <a:ea typeface="Arial"/>
                <a:cs typeface="Arial"/>
                <a:sym typeface="Arial"/>
              </a:rPr>
              <a:t>And </a:t>
            </a:r>
            <a:r>
              <a:rPr lang="en-US" sz="2600" b="0" i="0" dirty="0">
                <a:solidFill>
                  <a:srgbClr val="262524"/>
                </a:solidFill>
                <a:latin typeface="Arial"/>
                <a:ea typeface="Arial"/>
                <a:cs typeface="Arial"/>
                <a:sym typeface="Arial"/>
              </a:rPr>
              <a:t>now the latest version available in the market is Visual Studio </a:t>
            </a:r>
            <a:r>
              <a:rPr lang="en-US" sz="2600" b="0" i="0" dirty="0" smtClean="0">
                <a:solidFill>
                  <a:srgbClr val="262524"/>
                </a:solidFill>
                <a:latin typeface="Arial"/>
                <a:ea typeface="Arial"/>
                <a:cs typeface="Arial"/>
                <a:sym typeface="Arial"/>
              </a:rPr>
              <a:t>2022.</a:t>
            </a:r>
            <a:endParaRPr sz="2600" dirty="0">
              <a:solidFill>
                <a:srgbClr val="111111"/>
              </a:solidFill>
              <a:latin typeface="Arial"/>
              <a:ea typeface="Arial"/>
              <a:cs typeface="Arial"/>
              <a:sym typeface="Arial"/>
            </a:endParaRPr>
          </a:p>
        </p:txBody>
      </p:sp>
      <p:sp>
        <p:nvSpPr>
          <p:cNvPr id="520" name="Google Shape;520;p43"/>
          <p:cNvSpPr/>
          <p:nvPr/>
        </p:nvSpPr>
        <p:spPr>
          <a:xfrm>
            <a:off x="9551276" y="923642"/>
            <a:ext cx="2401614" cy="609600"/>
          </a:xfrm>
          <a:prstGeom prst="ellipse">
            <a:avLst/>
          </a:prstGeom>
          <a:solidFill>
            <a:srgbClr val="FF000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a:solidFill>
                  <a:schemeClr val="lt1"/>
                </a:solidFill>
                <a:latin typeface="Arial"/>
                <a:ea typeface="Arial"/>
                <a:cs typeface="Arial"/>
                <a:sym typeface="Arial"/>
              </a:rPr>
              <a:t>Read by yourself</a:t>
            </a:r>
            <a:endParaRPr/>
          </a:p>
        </p:txBody>
      </p:sp>
      <p:pic>
        <p:nvPicPr>
          <p:cNvPr id="2" name="Picture 1"/>
          <p:cNvPicPr>
            <a:picLocks noChangeAspect="1"/>
          </p:cNvPicPr>
          <p:nvPr/>
        </p:nvPicPr>
        <p:blipFill>
          <a:blip r:embed="rId3"/>
          <a:stretch>
            <a:fillRect/>
          </a:stretch>
        </p:blipFill>
        <p:spPr>
          <a:xfrm>
            <a:off x="3428722" y="4131026"/>
            <a:ext cx="4558344" cy="2121569"/>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7" name="Google Shape;527;p44"/>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39</a:t>
            </a:fld>
            <a:endParaRPr sz="1200">
              <a:solidFill>
                <a:schemeClr val="dk1"/>
              </a:solidFill>
              <a:latin typeface="Arial"/>
              <a:ea typeface="Arial"/>
              <a:cs typeface="Arial"/>
              <a:sym typeface="Arial"/>
            </a:endParaRPr>
          </a:p>
        </p:txBody>
      </p:sp>
      <p:sp>
        <p:nvSpPr>
          <p:cNvPr id="528" name="Google Shape;528;p44"/>
          <p:cNvSpPr txBox="1">
            <a:spLocks noGrp="1"/>
          </p:cNvSpPr>
          <p:nvPr>
            <p:ph type="title"/>
          </p:nvPr>
        </p:nvSpPr>
        <p:spPr>
          <a:xfrm>
            <a:off x="396764" y="720006"/>
            <a:ext cx="11154104" cy="575433"/>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Introduction to Visual Studio.NET</a:t>
            </a:r>
            <a:endParaRPr/>
          </a:p>
        </p:txBody>
      </p:sp>
      <p:sp>
        <p:nvSpPr>
          <p:cNvPr id="529" name="Google Shape;529;p44"/>
          <p:cNvSpPr txBox="1"/>
          <p:nvPr/>
        </p:nvSpPr>
        <p:spPr>
          <a:xfrm>
            <a:off x="325821" y="1702604"/>
            <a:ext cx="11540358" cy="4349909"/>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973735"/>
              </a:buClr>
              <a:buSzPts val="1300"/>
              <a:buFont typeface="Noto Sans Symbols"/>
              <a:buChar char="◆"/>
            </a:pPr>
            <a:r>
              <a:rPr lang="en-US" sz="2600" b="1" i="0">
                <a:solidFill>
                  <a:srgbClr val="262524"/>
                </a:solidFill>
                <a:latin typeface="Arial"/>
                <a:ea typeface="Arial"/>
                <a:cs typeface="Arial"/>
                <a:sym typeface="Arial"/>
              </a:rPr>
              <a:t>New User Experienced Start Window</a:t>
            </a:r>
            <a:r>
              <a:rPr lang="en-US" sz="2600" b="0" i="0">
                <a:solidFill>
                  <a:srgbClr val="262524"/>
                </a:solidFill>
                <a:latin typeface="Arial"/>
                <a:ea typeface="Arial"/>
                <a:cs typeface="Arial"/>
                <a:sym typeface="Arial"/>
              </a:rPr>
              <a:t>: Check out the code, Open a project, Open a folder and Create a new project   </a:t>
            </a:r>
            <a:endParaRPr/>
          </a:p>
          <a:p>
            <a:pPr marL="342900" marR="0" lvl="0" indent="-342900" algn="just" rtl="0">
              <a:spcBef>
                <a:spcPts val="1000"/>
              </a:spcBef>
              <a:spcAft>
                <a:spcPts val="0"/>
              </a:spcAft>
              <a:buClr>
                <a:srgbClr val="973735"/>
              </a:buClr>
              <a:buSzPts val="1300"/>
              <a:buFont typeface="Noto Sans Symbols"/>
              <a:buChar char="◆"/>
            </a:pPr>
            <a:r>
              <a:rPr lang="en-US" sz="2600" b="1" i="0">
                <a:solidFill>
                  <a:srgbClr val="262524"/>
                </a:solidFill>
                <a:latin typeface="Arial"/>
                <a:ea typeface="Arial"/>
                <a:cs typeface="Arial"/>
                <a:sym typeface="Arial"/>
              </a:rPr>
              <a:t>Visual Studio Live Share</a:t>
            </a:r>
            <a:r>
              <a:rPr lang="en-US" sz="2600">
                <a:solidFill>
                  <a:srgbClr val="262524"/>
                </a:solidFill>
                <a:latin typeface="Arial"/>
                <a:ea typeface="Arial"/>
                <a:cs typeface="Arial"/>
                <a:sym typeface="Arial"/>
              </a:rPr>
              <a:t>: Live Share is a developer service in Visual Studio 2019. This feature directly enables to share code context and debugging process with your teammates and get live access within Visual Studio itself like Google document services.</a:t>
            </a:r>
            <a:endParaRPr/>
          </a:p>
          <a:p>
            <a:pPr marL="342900" marR="0" lvl="0" indent="-342900" algn="just" rtl="0">
              <a:spcBef>
                <a:spcPts val="1000"/>
              </a:spcBef>
              <a:spcAft>
                <a:spcPts val="0"/>
              </a:spcAft>
              <a:buClr>
                <a:srgbClr val="973735"/>
              </a:buClr>
              <a:buSzPts val="1300"/>
              <a:buFont typeface="Noto Sans Symbols"/>
              <a:buChar char="◆"/>
            </a:pPr>
            <a:r>
              <a:rPr lang="en-US" sz="2600" b="1">
                <a:solidFill>
                  <a:srgbClr val="262524"/>
                </a:solidFill>
                <a:latin typeface="Arial"/>
                <a:ea typeface="Arial"/>
                <a:cs typeface="Arial"/>
                <a:sym typeface="Arial"/>
              </a:rPr>
              <a:t>Improved Refactoring: </a:t>
            </a:r>
            <a:r>
              <a:rPr lang="en-US" sz="2600">
                <a:solidFill>
                  <a:srgbClr val="262524"/>
                </a:solidFill>
                <a:latin typeface="Arial"/>
                <a:ea typeface="Arial"/>
                <a:cs typeface="Arial"/>
                <a:sym typeface="Arial"/>
              </a:rPr>
              <a:t>Refactoring in any IDE will highly helpful for developers. In Visual Studio 2019 these refactorings will come up with new advanced features, and these are used to organize your code in a structured manner.</a:t>
            </a:r>
            <a:endParaRPr sz="2600">
              <a:solidFill>
                <a:srgbClr val="111111"/>
              </a:solidFill>
              <a:latin typeface="Arial"/>
              <a:ea typeface="Arial"/>
              <a:cs typeface="Arial"/>
              <a:sym typeface="Arial"/>
            </a:endParaRPr>
          </a:p>
        </p:txBody>
      </p:sp>
      <p:sp>
        <p:nvSpPr>
          <p:cNvPr id="530" name="Google Shape;530;p44"/>
          <p:cNvSpPr/>
          <p:nvPr/>
        </p:nvSpPr>
        <p:spPr>
          <a:xfrm>
            <a:off x="9393622" y="1007722"/>
            <a:ext cx="2401614" cy="609600"/>
          </a:xfrm>
          <a:prstGeom prst="ellipse">
            <a:avLst/>
          </a:prstGeom>
          <a:solidFill>
            <a:srgbClr val="FF000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a:solidFill>
                  <a:schemeClr val="lt1"/>
                </a:solidFill>
                <a:latin typeface="Arial"/>
                <a:ea typeface="Arial"/>
                <a:cs typeface="Arial"/>
                <a:sym typeface="Arial"/>
              </a:rPr>
              <a:t>Read by yourself</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a:spLocks noGrp="1"/>
          </p:cNvSpPr>
          <p:nvPr>
            <p:ph type="title"/>
          </p:nvPr>
        </p:nvSpPr>
        <p:spPr>
          <a:xfrm>
            <a:off x="275516" y="687426"/>
            <a:ext cx="11391551" cy="575433"/>
          </a:xfrm>
          <a:prstGeom prst="rect">
            <a:avLst/>
          </a:prstGeom>
          <a:solidFill>
            <a:schemeClr val="lt1"/>
          </a:solid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Arial"/>
              <a:buNone/>
            </a:pPr>
            <a:r>
              <a:rPr lang="en-US" b="1" dirty="0" smtClean="0"/>
              <a:t>The History of </a:t>
            </a:r>
            <a:r>
              <a:rPr lang="en-US" b="1" dirty="0"/>
              <a:t>.NET </a:t>
            </a:r>
            <a:r>
              <a:rPr lang="en-US" b="1" dirty="0" smtClean="0"/>
              <a:t>Framework and .NET Core</a:t>
            </a:r>
            <a:endParaRPr dirty="0"/>
          </a:p>
        </p:txBody>
      </p:sp>
      <p:sp>
        <p:nvSpPr>
          <p:cNvPr id="113" name="Google Shape;113;p4"/>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114" name="Google Shape;114;p4"/>
          <p:cNvSpPr txBox="1"/>
          <p:nvPr/>
        </p:nvSpPr>
        <p:spPr>
          <a:xfrm>
            <a:off x="275516" y="1378475"/>
            <a:ext cx="11534682" cy="5293716"/>
          </a:xfrm>
          <a:prstGeom prst="rect">
            <a:avLst/>
          </a:prstGeom>
          <a:noFill/>
          <a:ln>
            <a:noFill/>
          </a:ln>
        </p:spPr>
        <p:txBody>
          <a:bodyPr spcFirstLastPara="1" wrap="square" lIns="91425" tIns="45700" rIns="91425" bIns="45700" anchor="t" anchorCtr="0">
            <a:spAutoFit/>
          </a:bodyPr>
          <a:lstStyle/>
          <a:p>
            <a:pPr marL="342900" lvl="0" indent="-342900" algn="just">
              <a:buClr>
                <a:srgbClr val="973735"/>
              </a:buClr>
              <a:buSzPts val="1300"/>
              <a:buFont typeface="Noto Sans Symbols"/>
              <a:buChar char="◆"/>
            </a:pPr>
            <a:r>
              <a:rPr lang="en-US" sz="2600" b="1" i="1" dirty="0">
                <a:solidFill>
                  <a:srgbClr val="212121"/>
                </a:solidFill>
              </a:rPr>
              <a:t>.NET Framework: </a:t>
            </a:r>
            <a:r>
              <a:rPr lang="en-US" sz="2600" dirty="0">
                <a:solidFill>
                  <a:srgbClr val="212121"/>
                </a:solidFill>
              </a:rPr>
              <a:t>Introduced in 2002, .NET Framework was Microsoft's primary platform for building and running Windows applications. It provided a comprehensive framework for developing various types of applications including desktop, web, and server applications. .NET Framework was tightly coupled with Windows and tied to the Windows operating system.</a:t>
            </a:r>
          </a:p>
          <a:p>
            <a:pPr marL="342900" lvl="0" indent="-342900" algn="just">
              <a:buClr>
                <a:srgbClr val="973735"/>
              </a:buClr>
              <a:buSzPts val="1300"/>
              <a:buFont typeface="Noto Sans Symbols"/>
              <a:buChar char="◆"/>
            </a:pPr>
            <a:endParaRPr lang="en-US" sz="2600" dirty="0">
              <a:solidFill>
                <a:srgbClr val="212121"/>
              </a:solidFill>
            </a:endParaRPr>
          </a:p>
          <a:p>
            <a:pPr marL="342900" lvl="0" indent="-342900" algn="just">
              <a:buClr>
                <a:srgbClr val="973735"/>
              </a:buClr>
              <a:buSzPts val="1300"/>
              <a:buFont typeface="Noto Sans Symbols"/>
              <a:buChar char="◆"/>
            </a:pPr>
            <a:r>
              <a:rPr lang="en-US" sz="2600" b="1" i="1" dirty="0" smtClean="0">
                <a:solidFill>
                  <a:srgbClr val="212121"/>
                </a:solidFill>
              </a:rPr>
              <a:t>.NET Core Announcement: </a:t>
            </a:r>
            <a:r>
              <a:rPr lang="en-US" sz="2600" dirty="0" smtClean="0">
                <a:solidFill>
                  <a:srgbClr val="212121"/>
                </a:solidFill>
              </a:rPr>
              <a:t>In </a:t>
            </a:r>
            <a:r>
              <a:rPr lang="en-US" sz="2600" dirty="0">
                <a:solidFill>
                  <a:srgbClr val="212121"/>
                </a:solidFill>
              </a:rPr>
              <a:t>2014, Microsoft announced .NET Core, a modular, open-source, cross-platform version of the .NET Framework. This was a significant departure from the Windows-only focus of the .NET Framework. .NET Core was designed to be lightweight, modular, and able to run on different operating systems, including Windows, </a:t>
            </a:r>
            <a:r>
              <a:rPr lang="en-US" sz="2600" dirty="0" err="1">
                <a:solidFill>
                  <a:srgbClr val="212121"/>
                </a:solidFill>
              </a:rPr>
              <a:t>macOS</a:t>
            </a:r>
            <a:r>
              <a:rPr lang="en-US" sz="2600" dirty="0">
                <a:solidFill>
                  <a:srgbClr val="212121"/>
                </a:solidFill>
              </a:rPr>
              <a:t>, and Linux.</a:t>
            </a:r>
          </a:p>
          <a:p>
            <a:pPr marL="342900" lvl="0" indent="-342900" algn="just">
              <a:buClr>
                <a:srgbClr val="973735"/>
              </a:buClr>
              <a:buSzPts val="1300"/>
              <a:buFont typeface="Noto Sans Symbols"/>
              <a:buChar char="◆"/>
            </a:pPr>
            <a:endParaRPr sz="2600" b="0" i="0" u="none" strike="noStrike" cap="none" dirty="0">
              <a:solidFill>
                <a:schemeClr val="dk1"/>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6" name="Google Shape;546;p46"/>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40</a:t>
            </a:fld>
            <a:endParaRPr sz="1200">
              <a:solidFill>
                <a:schemeClr val="dk1"/>
              </a:solidFill>
              <a:latin typeface="Arial"/>
              <a:ea typeface="Arial"/>
              <a:cs typeface="Arial"/>
              <a:sym typeface="Arial"/>
            </a:endParaRPr>
          </a:p>
        </p:txBody>
      </p:sp>
      <p:sp>
        <p:nvSpPr>
          <p:cNvPr id="547" name="Google Shape;547;p46"/>
          <p:cNvSpPr txBox="1">
            <a:spLocks noGrp="1"/>
          </p:cNvSpPr>
          <p:nvPr>
            <p:ph type="title"/>
          </p:nvPr>
        </p:nvSpPr>
        <p:spPr>
          <a:xfrm>
            <a:off x="396764" y="720006"/>
            <a:ext cx="11154104" cy="575433"/>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Introduction to Nuget packages</a:t>
            </a:r>
            <a:endParaRPr/>
          </a:p>
        </p:txBody>
      </p:sp>
      <p:sp>
        <p:nvSpPr>
          <p:cNvPr id="548" name="Google Shape;548;p46"/>
          <p:cNvSpPr txBox="1"/>
          <p:nvPr/>
        </p:nvSpPr>
        <p:spPr>
          <a:xfrm>
            <a:off x="147144" y="1453964"/>
            <a:ext cx="11950261" cy="2221121"/>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.NET is split into a set of packages, distributed using a Microsoft supported package management technology named NuGet. Each of these packages represents a single assembly of the same name. </a:t>
            </a:r>
            <a:endParaRPr/>
          </a:p>
          <a:p>
            <a:pPr marL="568325" marR="0" lvl="0" indent="-222250" algn="just" rtl="0">
              <a:spcBef>
                <a:spcPts val="1000"/>
              </a:spcBef>
              <a:spcAft>
                <a:spcPts val="0"/>
              </a:spcAft>
              <a:buClr>
                <a:srgbClr val="973735"/>
              </a:buClr>
              <a:buSzPts val="1820"/>
              <a:buFont typeface="Noto Sans Symbols"/>
              <a:buChar char="▪"/>
            </a:pPr>
            <a:r>
              <a:rPr lang="en-US" sz="2600">
                <a:solidFill>
                  <a:srgbClr val="111111"/>
                </a:solidFill>
                <a:latin typeface="Arial"/>
                <a:ea typeface="Arial"/>
                <a:cs typeface="Arial"/>
                <a:sym typeface="Arial"/>
              </a:rPr>
              <a:t>For example, the System.Collections package contains the System.Collections.dll assembly.</a:t>
            </a:r>
            <a:endParaRPr/>
          </a:p>
        </p:txBody>
      </p:sp>
      <p:pic>
        <p:nvPicPr>
          <p:cNvPr id="549" name="Google Shape;549;p46" descr="Relationship between package creators, package hosts, and package consumers"/>
          <p:cNvPicPr preferRelativeResize="0"/>
          <p:nvPr/>
        </p:nvPicPr>
        <p:blipFill rotWithShape="1">
          <a:blip r:embed="rId3">
            <a:alphaModFix/>
          </a:blip>
          <a:srcRect/>
          <a:stretch/>
        </p:blipFill>
        <p:spPr>
          <a:xfrm>
            <a:off x="2268838" y="3675085"/>
            <a:ext cx="7788822" cy="275154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6" name="Google Shape;556;p47"/>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41</a:t>
            </a:fld>
            <a:endParaRPr sz="1200">
              <a:solidFill>
                <a:schemeClr val="dk1"/>
              </a:solidFill>
              <a:latin typeface="Arial"/>
              <a:ea typeface="Arial"/>
              <a:cs typeface="Arial"/>
              <a:sym typeface="Arial"/>
            </a:endParaRPr>
          </a:p>
        </p:txBody>
      </p:sp>
      <p:sp>
        <p:nvSpPr>
          <p:cNvPr id="557" name="Google Shape;557;p47"/>
          <p:cNvSpPr txBox="1">
            <a:spLocks noGrp="1"/>
          </p:cNvSpPr>
          <p:nvPr>
            <p:ph type="title"/>
          </p:nvPr>
        </p:nvSpPr>
        <p:spPr>
          <a:xfrm>
            <a:off x="396764" y="720006"/>
            <a:ext cx="11154104" cy="575433"/>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Introduction to Nuget packages</a:t>
            </a:r>
            <a:endParaRPr/>
          </a:p>
        </p:txBody>
      </p:sp>
      <p:sp>
        <p:nvSpPr>
          <p:cNvPr id="558" name="Google Shape;558;p47"/>
          <p:cNvSpPr txBox="1"/>
          <p:nvPr/>
        </p:nvSpPr>
        <p:spPr>
          <a:xfrm>
            <a:off x="312683" y="1659362"/>
            <a:ext cx="11566634" cy="4365298"/>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973735"/>
              </a:buClr>
              <a:buSzPts val="1400"/>
              <a:buFont typeface="Noto Sans Symbols"/>
              <a:buChar char="◆"/>
            </a:pPr>
            <a:r>
              <a:rPr lang="en-US" sz="2800">
                <a:solidFill>
                  <a:srgbClr val="111111"/>
                </a:solidFill>
                <a:latin typeface="Arial"/>
                <a:ea typeface="Arial"/>
                <a:cs typeface="Arial"/>
                <a:sym typeface="Arial"/>
              </a:rPr>
              <a:t>Install and use a package for .NET project in Visual Studio </a:t>
            </a:r>
            <a:endParaRPr/>
          </a:p>
          <a:p>
            <a:pPr marL="739775" marR="0" lvl="0" indent="-339725" algn="l" rtl="0">
              <a:spcBef>
                <a:spcPts val="1000"/>
              </a:spcBef>
              <a:spcAft>
                <a:spcPts val="0"/>
              </a:spcAft>
              <a:buClr>
                <a:srgbClr val="973735"/>
              </a:buClr>
              <a:buSzPts val="1820"/>
              <a:buFont typeface="Noto Sans Symbols"/>
              <a:buChar char="▪"/>
            </a:pPr>
            <a:r>
              <a:rPr lang="en-US" sz="2600">
                <a:solidFill>
                  <a:srgbClr val="111111"/>
                </a:solidFill>
                <a:latin typeface="Arial"/>
                <a:ea typeface="Arial"/>
                <a:cs typeface="Arial"/>
                <a:sym typeface="Arial"/>
              </a:rPr>
              <a:t>Using </a:t>
            </a:r>
            <a:r>
              <a:rPr lang="en-US" sz="2600" b="1" i="0">
                <a:solidFill>
                  <a:srgbClr val="171717"/>
                </a:solidFill>
                <a:latin typeface="Arial"/>
                <a:ea typeface="Arial"/>
                <a:cs typeface="Arial"/>
                <a:sym typeface="Arial"/>
              </a:rPr>
              <a:t>NuGet Package Manager</a:t>
            </a:r>
            <a:endParaRPr/>
          </a:p>
          <a:p>
            <a:pPr marL="739775" marR="0" lvl="0" indent="-339725" algn="l" rtl="0">
              <a:spcBef>
                <a:spcPts val="1000"/>
              </a:spcBef>
              <a:spcAft>
                <a:spcPts val="0"/>
              </a:spcAft>
              <a:buClr>
                <a:srgbClr val="973735"/>
              </a:buClr>
              <a:buSzPts val="1820"/>
              <a:buFont typeface="Noto Sans Symbols"/>
              <a:buChar char="▪"/>
            </a:pPr>
            <a:r>
              <a:rPr lang="en-US" sz="2600">
                <a:solidFill>
                  <a:srgbClr val="111111"/>
                </a:solidFill>
                <a:latin typeface="Arial"/>
                <a:ea typeface="Arial"/>
                <a:cs typeface="Arial"/>
                <a:sym typeface="Arial"/>
              </a:rPr>
              <a:t>(</a:t>
            </a:r>
            <a:r>
              <a:rPr lang="en-US" sz="2600">
                <a:solidFill>
                  <a:srgbClr val="171717"/>
                </a:solidFill>
                <a:latin typeface="Arial"/>
                <a:ea typeface="Arial"/>
                <a:cs typeface="Arial"/>
                <a:sym typeface="Arial"/>
              </a:rPr>
              <a:t>For </a:t>
            </a:r>
            <a:r>
              <a:rPr lang="en-US" sz="2600" b="1">
                <a:solidFill>
                  <a:srgbClr val="171717"/>
                </a:solidFill>
                <a:latin typeface="Arial"/>
                <a:ea typeface="Arial"/>
                <a:cs typeface="Arial"/>
                <a:sym typeface="Arial"/>
              </a:rPr>
              <a:t>Windows:</a:t>
            </a:r>
            <a:r>
              <a:rPr lang="en-US" sz="2600" b="1">
                <a:solidFill>
                  <a:srgbClr val="111111"/>
                </a:solidFill>
                <a:latin typeface="Arial"/>
                <a:ea typeface="Arial"/>
                <a:cs typeface="Arial"/>
                <a:sym typeface="Arial"/>
              </a:rPr>
              <a:t> </a:t>
            </a:r>
            <a:r>
              <a:rPr lang="en-US" sz="2600" u="sng">
                <a:solidFill>
                  <a:srgbClr val="111111"/>
                </a:solidFill>
                <a:latin typeface="Arial"/>
                <a:ea typeface="Arial"/>
                <a:cs typeface="Arial"/>
                <a:sym typeface="Arial"/>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https://docs.microsoft.com/en-us/nuget/quickstart/install-and-use-a-package-in-visual-studio</a:t>
            </a:r>
            <a:r>
              <a:rPr lang="en-US" sz="2600">
                <a:solidFill>
                  <a:srgbClr val="111111"/>
                </a:solidFill>
                <a:latin typeface="Arial"/>
                <a:ea typeface="Arial"/>
                <a:cs typeface="Arial"/>
                <a:sym typeface="Arial"/>
              </a:rPr>
              <a:t> )</a:t>
            </a:r>
            <a:endParaRPr/>
          </a:p>
          <a:p>
            <a:pPr marL="739775" marR="0" lvl="0" indent="-339725" algn="l" rtl="0">
              <a:spcBef>
                <a:spcPts val="1000"/>
              </a:spcBef>
              <a:spcAft>
                <a:spcPts val="0"/>
              </a:spcAft>
              <a:buClr>
                <a:srgbClr val="973735"/>
              </a:buClr>
              <a:buSzPts val="1960"/>
              <a:buFont typeface="Noto Sans Symbols"/>
              <a:buChar char="▪"/>
            </a:pPr>
            <a:r>
              <a:rPr lang="en-US" sz="2800">
                <a:solidFill>
                  <a:srgbClr val="111111"/>
                </a:solidFill>
                <a:latin typeface="Arial"/>
                <a:ea typeface="Arial"/>
                <a:cs typeface="Arial"/>
                <a:sym typeface="Arial"/>
              </a:rPr>
              <a:t>(F</a:t>
            </a:r>
            <a:r>
              <a:rPr lang="en-US" sz="2800">
                <a:solidFill>
                  <a:srgbClr val="171717"/>
                </a:solidFill>
                <a:latin typeface="Arial"/>
                <a:ea typeface="Arial"/>
                <a:cs typeface="Arial"/>
                <a:sym typeface="Arial"/>
              </a:rPr>
              <a:t>or </a:t>
            </a:r>
            <a:r>
              <a:rPr lang="en-US" sz="2800" b="1" i="0">
                <a:solidFill>
                  <a:srgbClr val="171717"/>
                </a:solidFill>
                <a:latin typeface="Quattrocento Sans"/>
                <a:ea typeface="Quattrocento Sans"/>
                <a:cs typeface="Quattrocento Sans"/>
                <a:sym typeface="Quattrocento Sans"/>
              </a:rPr>
              <a:t>Mac: </a:t>
            </a:r>
            <a:r>
              <a:rPr lang="en-US" sz="2600" u="sng">
                <a:solidFill>
                  <a:srgbClr val="111111"/>
                </a:solidFill>
                <a:latin typeface="Arial"/>
                <a:ea typeface="Arial"/>
                <a:cs typeface="Arial"/>
                <a:sym typeface="Arial"/>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https://docs.microsoft.com/en-us/nuget/quickstart/install-and-use-a-package-in-visual-studio-mac</a:t>
            </a:r>
            <a:r>
              <a:rPr lang="en-US" sz="2600">
                <a:solidFill>
                  <a:srgbClr val="111111"/>
                </a:solidFill>
                <a:latin typeface="Arial"/>
                <a:ea typeface="Arial"/>
                <a:cs typeface="Arial"/>
                <a:sym typeface="Arial"/>
              </a:rPr>
              <a:t> )</a:t>
            </a:r>
            <a:endParaRPr/>
          </a:p>
          <a:p>
            <a:pPr marL="739775" marR="0" lvl="0" indent="-339725" algn="l" rtl="0">
              <a:spcBef>
                <a:spcPts val="1000"/>
              </a:spcBef>
              <a:spcAft>
                <a:spcPts val="0"/>
              </a:spcAft>
              <a:buClr>
                <a:srgbClr val="973735"/>
              </a:buClr>
              <a:buSzPts val="1820"/>
              <a:buFont typeface="Noto Sans Symbols"/>
              <a:buChar char="▪"/>
            </a:pPr>
            <a:r>
              <a:rPr lang="en-US" sz="2600">
                <a:solidFill>
                  <a:srgbClr val="111111"/>
                </a:solidFill>
                <a:latin typeface="Arial"/>
                <a:ea typeface="Arial"/>
                <a:cs typeface="Arial"/>
                <a:sym typeface="Arial"/>
              </a:rPr>
              <a:t>Using the </a:t>
            </a:r>
            <a:r>
              <a:rPr lang="en-US" sz="2600" b="1">
                <a:solidFill>
                  <a:srgbClr val="111111"/>
                </a:solidFill>
                <a:latin typeface="Arial"/>
                <a:ea typeface="Arial"/>
                <a:cs typeface="Arial"/>
                <a:sym typeface="Arial"/>
              </a:rPr>
              <a:t>dotnet CLI </a:t>
            </a:r>
            <a:endParaRPr/>
          </a:p>
          <a:p>
            <a:pPr marL="739775" marR="0" lvl="0" indent="-339725" algn="l" rtl="0">
              <a:spcBef>
                <a:spcPts val="1000"/>
              </a:spcBef>
              <a:spcAft>
                <a:spcPts val="0"/>
              </a:spcAft>
              <a:buClr>
                <a:srgbClr val="973735"/>
              </a:buClr>
              <a:buSzPts val="1820"/>
              <a:buFont typeface="Noto Sans Symbols"/>
              <a:buChar char="▪"/>
            </a:pPr>
            <a:r>
              <a:rPr lang="en-US" sz="2600">
                <a:solidFill>
                  <a:srgbClr val="171717"/>
                </a:solidFill>
                <a:latin typeface="Arial"/>
                <a:ea typeface="Arial"/>
                <a:cs typeface="Arial"/>
                <a:sym typeface="Arial"/>
              </a:rPr>
              <a:t>(</a:t>
            </a:r>
            <a:r>
              <a:rPr lang="en-US" sz="2600" u="sng">
                <a:solidFill>
                  <a:srgbClr val="171717"/>
                </a:solidFill>
                <a:latin typeface="Arial"/>
                <a:ea typeface="Arial"/>
                <a:cs typeface="Arial"/>
                <a:sym typeface="Arial"/>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https://docs.microsoft.com/en-us/nuget/quickstart/install-and-use-a-package-using-the-dotnet-cli</a:t>
            </a:r>
            <a:r>
              <a:rPr lang="en-US" sz="2600">
                <a:solidFill>
                  <a:srgbClr val="171717"/>
                </a:solidFill>
                <a:latin typeface="Arial"/>
                <a:ea typeface="Arial"/>
                <a:cs typeface="Arial"/>
                <a:sym typeface="Arial"/>
              </a:rPr>
              <a:t> )</a:t>
            </a:r>
            <a:endParaRPr sz="2600">
              <a:solidFill>
                <a:srgbClr val="111111"/>
              </a:solidFill>
              <a:latin typeface="Arial"/>
              <a:ea typeface="Arial"/>
              <a:cs typeface="Arial"/>
              <a:sym typeface="Arial"/>
            </a:endParaRPr>
          </a:p>
        </p:txBody>
      </p:sp>
      <p:sp>
        <p:nvSpPr>
          <p:cNvPr id="559" name="Google Shape;559;p47"/>
          <p:cNvSpPr/>
          <p:nvPr/>
        </p:nvSpPr>
        <p:spPr>
          <a:xfrm>
            <a:off x="9393622" y="1007722"/>
            <a:ext cx="2401614" cy="609600"/>
          </a:xfrm>
          <a:prstGeom prst="ellipse">
            <a:avLst/>
          </a:prstGeom>
          <a:solidFill>
            <a:srgbClr val="FF000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a:solidFill>
                  <a:schemeClr val="lt1"/>
                </a:solidFill>
                <a:latin typeface="Arial"/>
                <a:ea typeface="Arial"/>
                <a:cs typeface="Arial"/>
                <a:sym typeface="Arial"/>
              </a:rPr>
              <a:t>Read by yourself</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48"/>
          <p:cNvSpPr txBox="1">
            <a:spLocks noGrp="1"/>
          </p:cNvSpPr>
          <p:nvPr>
            <p:ph type="title"/>
          </p:nvPr>
        </p:nvSpPr>
        <p:spPr>
          <a:xfrm>
            <a:off x="627993" y="700132"/>
            <a:ext cx="10515600" cy="592642"/>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Summary</a:t>
            </a:r>
            <a:endParaRPr/>
          </a:p>
        </p:txBody>
      </p:sp>
      <p:sp>
        <p:nvSpPr>
          <p:cNvPr id="565" name="Google Shape;565;p48"/>
          <p:cNvSpPr txBox="1">
            <a:spLocks noGrp="1"/>
          </p:cNvSpPr>
          <p:nvPr>
            <p:ph type="body" idx="1"/>
          </p:nvPr>
        </p:nvSpPr>
        <p:spPr>
          <a:xfrm>
            <a:off x="627993" y="1492469"/>
            <a:ext cx="11111884" cy="4865095"/>
          </a:xfrm>
          <a:prstGeom prst="rect">
            <a:avLst/>
          </a:prstGeom>
          <a:noFill/>
          <a:ln>
            <a:noFill/>
          </a:ln>
        </p:spPr>
        <p:txBody>
          <a:bodyPr spcFirstLastPara="1" wrap="square" lIns="91425" tIns="45700" rIns="91425" bIns="45700" anchor="t" anchorCtr="0">
            <a:normAutofit/>
          </a:bodyPr>
          <a:lstStyle/>
          <a:p>
            <a:pPr marL="342900" lvl="0" indent="-342900" algn="l" rtl="0">
              <a:lnSpc>
                <a:spcPct val="120000"/>
              </a:lnSpc>
              <a:spcBef>
                <a:spcPts val="0"/>
              </a:spcBef>
              <a:spcAft>
                <a:spcPts val="0"/>
              </a:spcAft>
              <a:buClr>
                <a:srgbClr val="973735"/>
              </a:buClr>
              <a:buSzPts val="1500"/>
              <a:buFont typeface="Noto Sans Symbols"/>
              <a:buChar char="◆"/>
            </a:pPr>
            <a:r>
              <a:rPr lang="en-US" sz="3000" dirty="0"/>
              <a:t>Concepts were introduced:</a:t>
            </a:r>
            <a:endParaRPr dirty="0"/>
          </a:p>
          <a:p>
            <a:pPr marL="514350" lvl="0" indent="-230187" algn="l" rtl="0">
              <a:lnSpc>
                <a:spcPct val="110000"/>
              </a:lnSpc>
              <a:spcBef>
                <a:spcPts val="1000"/>
              </a:spcBef>
              <a:spcAft>
                <a:spcPts val="0"/>
              </a:spcAft>
              <a:buClr>
                <a:srgbClr val="973735"/>
              </a:buClr>
              <a:buSzPts val="1610"/>
              <a:buFont typeface="Noto Sans Symbols"/>
              <a:buChar char="▪"/>
            </a:pPr>
            <a:r>
              <a:rPr lang="en-US" sz="2300" dirty="0"/>
              <a:t>Overview about .NET </a:t>
            </a:r>
            <a:r>
              <a:rPr lang="en-US" sz="2300" dirty="0" smtClean="0"/>
              <a:t>Core</a:t>
            </a:r>
            <a:endParaRPr dirty="0"/>
          </a:p>
          <a:p>
            <a:pPr marL="514350" lvl="0" indent="-230187" algn="l" rtl="0">
              <a:lnSpc>
                <a:spcPct val="100000"/>
              </a:lnSpc>
              <a:spcBef>
                <a:spcPts val="1300"/>
              </a:spcBef>
              <a:spcAft>
                <a:spcPts val="0"/>
              </a:spcAft>
              <a:buClr>
                <a:srgbClr val="973735"/>
              </a:buClr>
              <a:buSzPts val="1610"/>
              <a:buFont typeface="Noto Sans Symbols"/>
              <a:buChar char="▪"/>
            </a:pPr>
            <a:r>
              <a:rPr lang="en-US" sz="2300" dirty="0" smtClean="0"/>
              <a:t>Overview .NET 5 Core Architecture</a:t>
            </a:r>
            <a:endParaRPr dirty="0"/>
          </a:p>
          <a:p>
            <a:pPr marL="514350" lvl="0" indent="-230187" algn="l" rtl="0">
              <a:lnSpc>
                <a:spcPct val="100000"/>
              </a:lnSpc>
              <a:spcBef>
                <a:spcPts val="1300"/>
              </a:spcBef>
              <a:spcAft>
                <a:spcPts val="0"/>
              </a:spcAft>
              <a:buClr>
                <a:srgbClr val="973735"/>
              </a:buClr>
              <a:buSzPts val="1610"/>
              <a:buFont typeface="Noto Sans Symbols"/>
              <a:buChar char="▪"/>
            </a:pPr>
            <a:r>
              <a:rPr lang="en-US" sz="2300" dirty="0"/>
              <a:t>Overview new features of Visual Studio.NET</a:t>
            </a:r>
            <a:endParaRPr dirty="0"/>
          </a:p>
          <a:p>
            <a:pPr marL="514350" lvl="0" indent="-230187" algn="l" rtl="0">
              <a:lnSpc>
                <a:spcPct val="100000"/>
              </a:lnSpc>
              <a:spcBef>
                <a:spcPts val="1300"/>
              </a:spcBef>
              <a:spcAft>
                <a:spcPts val="0"/>
              </a:spcAft>
              <a:buClr>
                <a:srgbClr val="973735"/>
              </a:buClr>
              <a:buSzPts val="1610"/>
              <a:buFont typeface="Noto Sans Symbols"/>
              <a:buChar char="▪"/>
            </a:pPr>
            <a:r>
              <a:rPr lang="en-US" sz="2300" dirty="0"/>
              <a:t>Explain about Cross-platform application with .NET</a:t>
            </a:r>
            <a:endParaRPr dirty="0"/>
          </a:p>
          <a:p>
            <a:pPr marL="514350" lvl="0" indent="-230187" algn="l" rtl="0">
              <a:lnSpc>
                <a:spcPct val="100000"/>
              </a:lnSpc>
              <a:spcBef>
                <a:spcPts val="1300"/>
              </a:spcBef>
              <a:spcAft>
                <a:spcPts val="0"/>
              </a:spcAft>
              <a:buClr>
                <a:srgbClr val="973735"/>
              </a:buClr>
              <a:buSzPts val="1610"/>
              <a:buFont typeface="Noto Sans Symbols"/>
              <a:buChar char="▪"/>
            </a:pPr>
            <a:r>
              <a:rPr lang="en-US" sz="2300" dirty="0"/>
              <a:t>Why .NET Core and C# Language is selected as develop application?</a:t>
            </a:r>
            <a:endParaRPr dirty="0"/>
          </a:p>
          <a:p>
            <a:pPr marL="514350" lvl="0" indent="-230187" algn="l" rtl="0">
              <a:lnSpc>
                <a:spcPct val="100000"/>
              </a:lnSpc>
              <a:spcBef>
                <a:spcPts val="1300"/>
              </a:spcBef>
              <a:spcAft>
                <a:spcPts val="0"/>
              </a:spcAft>
              <a:buClr>
                <a:srgbClr val="973735"/>
              </a:buClr>
              <a:buSzPts val="1610"/>
              <a:buFont typeface="Noto Sans Symbols"/>
              <a:buChar char="▪"/>
            </a:pPr>
            <a:r>
              <a:rPr lang="en-US" sz="2300" dirty="0"/>
              <a:t>Explain and demo using “</a:t>
            </a:r>
            <a:r>
              <a:rPr lang="en-US" sz="2300" dirty="0" err="1"/>
              <a:t>dotnet</a:t>
            </a:r>
            <a:r>
              <a:rPr lang="en-US" sz="2300" dirty="0"/>
              <a:t> CLI” to create C# Console App</a:t>
            </a:r>
            <a:endParaRPr dirty="0"/>
          </a:p>
          <a:p>
            <a:pPr marL="514350" lvl="0" indent="-230187" algn="l" rtl="0">
              <a:lnSpc>
                <a:spcPct val="100000"/>
              </a:lnSpc>
              <a:spcBef>
                <a:spcPts val="1300"/>
              </a:spcBef>
              <a:spcAft>
                <a:spcPts val="0"/>
              </a:spcAft>
              <a:buClr>
                <a:srgbClr val="973735"/>
              </a:buClr>
              <a:buSzPts val="1610"/>
              <a:buFont typeface="Noto Sans Symbols"/>
              <a:buChar char="▪"/>
            </a:pPr>
            <a:r>
              <a:rPr lang="en-US" sz="2300" dirty="0"/>
              <a:t>Overview </a:t>
            </a:r>
            <a:r>
              <a:rPr lang="en-US" sz="2300" dirty="0" err="1"/>
              <a:t>NuGet</a:t>
            </a:r>
            <a:r>
              <a:rPr lang="en-US" sz="2300" dirty="0"/>
              <a:t> package</a:t>
            </a:r>
            <a:endParaRPr dirty="0"/>
          </a:p>
          <a:p>
            <a:pPr marL="514350" lvl="0" indent="-230187" algn="l" rtl="0">
              <a:lnSpc>
                <a:spcPct val="100000"/>
              </a:lnSpc>
              <a:spcBef>
                <a:spcPts val="1300"/>
              </a:spcBef>
              <a:spcAft>
                <a:spcPts val="0"/>
              </a:spcAft>
              <a:buClr>
                <a:srgbClr val="973735"/>
              </a:buClr>
              <a:buSzPts val="1610"/>
              <a:buFont typeface="Noto Sans Symbols"/>
              <a:buChar char="▪"/>
            </a:pPr>
            <a:r>
              <a:rPr lang="en-US" sz="2300" dirty="0"/>
              <a:t>Create and Run cross-platform Console application with C#</a:t>
            </a:r>
            <a:endParaRPr dirty="0"/>
          </a:p>
        </p:txBody>
      </p:sp>
      <p:sp>
        <p:nvSpPr>
          <p:cNvPr id="566" name="Google Shape;566;p48"/>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65">
                                            <p:txEl>
                                              <p:pRg st="0" end="0"/>
                                            </p:txEl>
                                          </p:spTgt>
                                        </p:tgtEl>
                                        <p:attrNameLst>
                                          <p:attrName>style.visibility</p:attrName>
                                        </p:attrNameLst>
                                      </p:cBhvr>
                                      <p:to>
                                        <p:strVal val="visible"/>
                                      </p:to>
                                    </p:set>
                                    <p:animEffect transition="in" filter="fade">
                                      <p:cBhvr>
                                        <p:cTn id="7" dur="500"/>
                                        <p:tgtEl>
                                          <p:spTgt spid="56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65">
                                            <p:txEl>
                                              <p:pRg st="1" end="1"/>
                                            </p:txEl>
                                          </p:spTgt>
                                        </p:tgtEl>
                                        <p:attrNameLst>
                                          <p:attrName>style.visibility</p:attrName>
                                        </p:attrNameLst>
                                      </p:cBhvr>
                                      <p:to>
                                        <p:strVal val="visible"/>
                                      </p:to>
                                    </p:set>
                                    <p:animEffect transition="in" filter="fade">
                                      <p:cBhvr>
                                        <p:cTn id="10" dur="500"/>
                                        <p:tgtEl>
                                          <p:spTgt spid="56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65">
                                            <p:txEl>
                                              <p:pRg st="2" end="2"/>
                                            </p:txEl>
                                          </p:spTgt>
                                        </p:tgtEl>
                                        <p:attrNameLst>
                                          <p:attrName>style.visibility</p:attrName>
                                        </p:attrNameLst>
                                      </p:cBhvr>
                                      <p:to>
                                        <p:strVal val="visible"/>
                                      </p:to>
                                    </p:set>
                                    <p:animEffect transition="in" filter="fade">
                                      <p:cBhvr>
                                        <p:cTn id="13" dur="500"/>
                                        <p:tgtEl>
                                          <p:spTgt spid="56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65">
                                            <p:txEl>
                                              <p:pRg st="3" end="3"/>
                                            </p:txEl>
                                          </p:spTgt>
                                        </p:tgtEl>
                                        <p:attrNameLst>
                                          <p:attrName>style.visibility</p:attrName>
                                        </p:attrNameLst>
                                      </p:cBhvr>
                                      <p:to>
                                        <p:strVal val="visible"/>
                                      </p:to>
                                    </p:set>
                                    <p:animEffect transition="in" filter="fade">
                                      <p:cBhvr>
                                        <p:cTn id="16" dur="500"/>
                                        <p:tgtEl>
                                          <p:spTgt spid="565">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65">
                                            <p:txEl>
                                              <p:pRg st="4" end="4"/>
                                            </p:txEl>
                                          </p:spTgt>
                                        </p:tgtEl>
                                        <p:attrNameLst>
                                          <p:attrName>style.visibility</p:attrName>
                                        </p:attrNameLst>
                                      </p:cBhvr>
                                      <p:to>
                                        <p:strVal val="visible"/>
                                      </p:to>
                                    </p:set>
                                    <p:animEffect transition="in" filter="fade">
                                      <p:cBhvr>
                                        <p:cTn id="19" dur="500"/>
                                        <p:tgtEl>
                                          <p:spTgt spid="565">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565">
                                            <p:txEl>
                                              <p:pRg st="5" end="5"/>
                                            </p:txEl>
                                          </p:spTgt>
                                        </p:tgtEl>
                                        <p:attrNameLst>
                                          <p:attrName>style.visibility</p:attrName>
                                        </p:attrNameLst>
                                      </p:cBhvr>
                                      <p:to>
                                        <p:strVal val="visible"/>
                                      </p:to>
                                    </p:set>
                                    <p:animEffect transition="in" filter="fade">
                                      <p:cBhvr>
                                        <p:cTn id="22" dur="500"/>
                                        <p:tgtEl>
                                          <p:spTgt spid="565">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565">
                                            <p:txEl>
                                              <p:pRg st="6" end="6"/>
                                            </p:txEl>
                                          </p:spTgt>
                                        </p:tgtEl>
                                        <p:attrNameLst>
                                          <p:attrName>style.visibility</p:attrName>
                                        </p:attrNameLst>
                                      </p:cBhvr>
                                      <p:to>
                                        <p:strVal val="visible"/>
                                      </p:to>
                                    </p:set>
                                    <p:animEffect transition="in" filter="fade">
                                      <p:cBhvr>
                                        <p:cTn id="25" dur="500"/>
                                        <p:tgtEl>
                                          <p:spTgt spid="565">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65">
                                            <p:txEl>
                                              <p:pRg st="7" end="7"/>
                                            </p:txEl>
                                          </p:spTgt>
                                        </p:tgtEl>
                                        <p:attrNameLst>
                                          <p:attrName>style.visibility</p:attrName>
                                        </p:attrNameLst>
                                      </p:cBhvr>
                                      <p:to>
                                        <p:strVal val="visible"/>
                                      </p:to>
                                    </p:set>
                                    <p:animEffect transition="in" filter="fade">
                                      <p:cBhvr>
                                        <p:cTn id="28" dur="500"/>
                                        <p:tgtEl>
                                          <p:spTgt spid="565">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565">
                                            <p:txEl>
                                              <p:pRg st="8" end="8"/>
                                            </p:txEl>
                                          </p:spTgt>
                                        </p:tgtEl>
                                        <p:attrNameLst>
                                          <p:attrName>style.visibility</p:attrName>
                                        </p:attrNameLst>
                                      </p:cBhvr>
                                      <p:to>
                                        <p:strVal val="visible"/>
                                      </p:to>
                                    </p:set>
                                    <p:animEffect transition="in" filter="fade">
                                      <p:cBhvr>
                                        <p:cTn id="31" dur="500"/>
                                        <p:tgtEl>
                                          <p:spTgt spid="56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a:spLocks noGrp="1"/>
          </p:cNvSpPr>
          <p:nvPr>
            <p:ph type="title"/>
          </p:nvPr>
        </p:nvSpPr>
        <p:spPr>
          <a:xfrm>
            <a:off x="275516" y="687426"/>
            <a:ext cx="11391551" cy="575433"/>
          </a:xfrm>
          <a:prstGeom prst="rect">
            <a:avLst/>
          </a:prstGeom>
          <a:solidFill>
            <a:schemeClr val="lt1"/>
          </a:solid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Arial"/>
              <a:buNone/>
            </a:pPr>
            <a:r>
              <a:rPr lang="en-US" b="1" dirty="0" smtClean="0"/>
              <a:t>The History of </a:t>
            </a:r>
            <a:r>
              <a:rPr lang="en-US" b="1" dirty="0"/>
              <a:t>.NET </a:t>
            </a:r>
            <a:r>
              <a:rPr lang="en-US" b="1" dirty="0" smtClean="0"/>
              <a:t>Framework and .NET Core</a:t>
            </a:r>
            <a:endParaRPr dirty="0"/>
          </a:p>
        </p:txBody>
      </p:sp>
      <p:sp>
        <p:nvSpPr>
          <p:cNvPr id="113" name="Google Shape;113;p4"/>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114" name="Google Shape;114;p4"/>
          <p:cNvSpPr txBox="1"/>
          <p:nvPr/>
        </p:nvSpPr>
        <p:spPr>
          <a:xfrm>
            <a:off x="275515" y="1378475"/>
            <a:ext cx="11391551" cy="4893607"/>
          </a:xfrm>
          <a:prstGeom prst="rect">
            <a:avLst/>
          </a:prstGeom>
          <a:noFill/>
          <a:ln>
            <a:noFill/>
          </a:ln>
        </p:spPr>
        <p:txBody>
          <a:bodyPr spcFirstLastPara="1" wrap="square" lIns="91425" tIns="45700" rIns="91425" bIns="45700" anchor="t" anchorCtr="0">
            <a:spAutoFit/>
          </a:bodyPr>
          <a:lstStyle/>
          <a:p>
            <a:pPr marL="342900" lvl="0" indent="-342900" algn="just">
              <a:buClr>
                <a:srgbClr val="973735"/>
              </a:buClr>
              <a:buSzPts val="1300"/>
              <a:buFont typeface="Noto Sans Symbols"/>
              <a:buChar char="◆"/>
            </a:pPr>
            <a:r>
              <a:rPr lang="en-US" sz="2600" b="1" i="1" dirty="0" smtClean="0">
                <a:solidFill>
                  <a:srgbClr val="212121"/>
                </a:solidFill>
              </a:rPr>
              <a:t>Initial </a:t>
            </a:r>
            <a:r>
              <a:rPr lang="en-US" sz="2600" b="1" i="1" dirty="0">
                <a:solidFill>
                  <a:srgbClr val="212121"/>
                </a:solidFill>
              </a:rPr>
              <a:t>Releases of .NET Core</a:t>
            </a:r>
            <a:r>
              <a:rPr lang="en-US" sz="2600" dirty="0">
                <a:solidFill>
                  <a:srgbClr val="212121"/>
                </a:solidFill>
              </a:rPr>
              <a:t> (2016): The first preview release of .NET Core was in 2016. It included a subset of the full .NET Framework functionality but with cross-platform support. Initially, it was targeted mainly for building web applications and services.</a:t>
            </a:r>
          </a:p>
          <a:p>
            <a:pPr marL="342900" lvl="0" indent="-342900" algn="just">
              <a:buClr>
                <a:srgbClr val="973735"/>
              </a:buClr>
              <a:buSzPts val="1300"/>
              <a:buFont typeface="Noto Sans Symbols"/>
              <a:buChar char="◆"/>
            </a:pPr>
            <a:endParaRPr lang="en-US" sz="2600" dirty="0">
              <a:solidFill>
                <a:srgbClr val="212121"/>
              </a:solidFill>
            </a:endParaRPr>
          </a:p>
          <a:p>
            <a:pPr marL="342900" lvl="0" indent="-342900" algn="just">
              <a:buClr>
                <a:srgbClr val="973735"/>
              </a:buClr>
              <a:buSzPts val="1300"/>
              <a:buFont typeface="Noto Sans Symbols"/>
              <a:buChar char="◆"/>
            </a:pPr>
            <a:r>
              <a:rPr lang="en-US" sz="2600" b="1" i="1" dirty="0">
                <a:solidFill>
                  <a:srgbClr val="212121"/>
                </a:solidFill>
              </a:rPr>
              <a:t>.NET Core Becomes .NET 5</a:t>
            </a:r>
            <a:r>
              <a:rPr lang="en-US" sz="2600" dirty="0">
                <a:solidFill>
                  <a:srgbClr val="212121"/>
                </a:solidFill>
              </a:rPr>
              <a:t> (2020): Microsoft announced that .NET Core 3.0 would be the last release under the ".NET Core" name. Starting with version 3.0, it would simply be called ".NET." Alongside this change, Microsoft announced a new versioning scheme, with the next release being ".NET 5." The decision to skip versions 4.x was to align the platform versions across .NET Framework and .NET Core.</a:t>
            </a:r>
          </a:p>
          <a:p>
            <a:pPr marL="342900" lvl="0" indent="-342900" algn="just">
              <a:buClr>
                <a:srgbClr val="973735"/>
              </a:buClr>
              <a:buSzPts val="1300"/>
              <a:buFont typeface="Noto Sans Symbols"/>
              <a:buChar char="◆"/>
            </a:pPr>
            <a:endParaRPr lang="en-US" sz="2600" dirty="0">
              <a:solidFill>
                <a:srgbClr val="212121"/>
              </a:solidFill>
            </a:endParaRPr>
          </a:p>
        </p:txBody>
      </p:sp>
    </p:spTree>
    <p:extLst>
      <p:ext uri="{BB962C8B-B14F-4D97-AF65-F5344CB8AC3E}">
        <p14:creationId xmlns:p14="http://schemas.microsoft.com/office/powerpoint/2010/main" val="1113339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a:spLocks noGrp="1"/>
          </p:cNvSpPr>
          <p:nvPr>
            <p:ph type="title"/>
          </p:nvPr>
        </p:nvSpPr>
        <p:spPr>
          <a:xfrm>
            <a:off x="275516" y="687426"/>
            <a:ext cx="11391551" cy="575433"/>
          </a:xfrm>
          <a:prstGeom prst="rect">
            <a:avLst/>
          </a:prstGeom>
          <a:solidFill>
            <a:schemeClr val="lt1"/>
          </a:solid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Arial"/>
              <a:buNone/>
            </a:pPr>
            <a:r>
              <a:rPr lang="en-US" b="1" dirty="0" smtClean="0"/>
              <a:t>The History of </a:t>
            </a:r>
            <a:r>
              <a:rPr lang="en-US" b="1" dirty="0"/>
              <a:t>.NET </a:t>
            </a:r>
            <a:r>
              <a:rPr lang="en-US" b="1" dirty="0" smtClean="0"/>
              <a:t>Framework and .NET Core</a:t>
            </a:r>
            <a:endParaRPr dirty="0"/>
          </a:p>
        </p:txBody>
      </p:sp>
      <p:sp>
        <p:nvSpPr>
          <p:cNvPr id="113" name="Google Shape;113;p4"/>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114" name="Google Shape;114;p4"/>
          <p:cNvSpPr txBox="1"/>
          <p:nvPr/>
        </p:nvSpPr>
        <p:spPr>
          <a:xfrm>
            <a:off x="275515" y="1378475"/>
            <a:ext cx="11391552" cy="5293716"/>
          </a:xfrm>
          <a:prstGeom prst="rect">
            <a:avLst/>
          </a:prstGeom>
          <a:noFill/>
          <a:ln>
            <a:noFill/>
          </a:ln>
        </p:spPr>
        <p:txBody>
          <a:bodyPr spcFirstLastPara="1" wrap="square" lIns="91425" tIns="45700" rIns="91425" bIns="45700" anchor="t" anchorCtr="0">
            <a:spAutoFit/>
          </a:bodyPr>
          <a:lstStyle/>
          <a:p>
            <a:pPr marL="342900" lvl="0" indent="-342900" algn="just">
              <a:buClr>
                <a:srgbClr val="973735"/>
              </a:buClr>
              <a:buSzPts val="1300"/>
              <a:buFont typeface="Noto Sans Symbols"/>
              <a:buChar char="◆"/>
            </a:pPr>
            <a:r>
              <a:rPr lang="en-US" sz="2600" dirty="0" smtClean="0">
                <a:solidFill>
                  <a:srgbClr val="212121"/>
                </a:solidFill>
              </a:rPr>
              <a:t>Unified </a:t>
            </a:r>
            <a:r>
              <a:rPr lang="en-US" sz="2600" dirty="0">
                <a:solidFill>
                  <a:srgbClr val="212121"/>
                </a:solidFill>
              </a:rPr>
              <a:t>Platform with .NET 5 and Beyond: .NET 5, released in November 2020, marked a significant milestone in the unification of the .NET platform. It merged the capabilities of .NET Core, .NET Framework, and </a:t>
            </a:r>
            <a:r>
              <a:rPr lang="en-US" sz="2600" dirty="0" err="1">
                <a:solidFill>
                  <a:srgbClr val="212121"/>
                </a:solidFill>
              </a:rPr>
              <a:t>Xamarin</a:t>
            </a:r>
            <a:r>
              <a:rPr lang="en-US" sz="2600" dirty="0">
                <a:solidFill>
                  <a:srgbClr val="212121"/>
                </a:solidFill>
              </a:rPr>
              <a:t> (which was used for building mobile applications) into a single platform. This consolidation aimed to simplify development and provide a consistent experience across different types of applications</a:t>
            </a:r>
            <a:r>
              <a:rPr lang="en-US" sz="2600" dirty="0" smtClean="0">
                <a:solidFill>
                  <a:srgbClr val="212121"/>
                </a:solidFill>
              </a:rPr>
              <a:t>.</a:t>
            </a:r>
          </a:p>
          <a:p>
            <a:pPr lvl="0" algn="just">
              <a:buClr>
                <a:srgbClr val="973735"/>
              </a:buClr>
              <a:buSzPts val="1300"/>
            </a:pPr>
            <a:endParaRPr lang="en-US" sz="2600" dirty="0" smtClean="0">
              <a:solidFill>
                <a:srgbClr val="212121"/>
              </a:solidFill>
            </a:endParaRPr>
          </a:p>
          <a:p>
            <a:pPr marL="342900" lvl="0" indent="-342900" algn="just">
              <a:buClr>
                <a:srgbClr val="973735"/>
              </a:buClr>
              <a:buSzPts val="1300"/>
              <a:buFont typeface="Noto Sans Symbols"/>
              <a:buChar char="◆"/>
            </a:pPr>
            <a:r>
              <a:rPr lang="en-US" sz="2600" dirty="0" smtClean="0">
                <a:solidFill>
                  <a:srgbClr val="212121"/>
                </a:solidFill>
              </a:rPr>
              <a:t>.</a:t>
            </a:r>
            <a:r>
              <a:rPr lang="en-US" sz="2600" dirty="0">
                <a:solidFill>
                  <a:srgbClr val="212121"/>
                </a:solidFill>
              </a:rPr>
              <a:t>NET 6 and Beyond</a:t>
            </a:r>
            <a:r>
              <a:rPr lang="en-US" sz="2600" dirty="0" smtClean="0">
                <a:solidFill>
                  <a:srgbClr val="212121"/>
                </a:solidFill>
              </a:rPr>
              <a:t>: .</a:t>
            </a:r>
            <a:r>
              <a:rPr lang="en-US" sz="2600" dirty="0">
                <a:solidFill>
                  <a:srgbClr val="212121"/>
                </a:solidFill>
              </a:rPr>
              <a:t>NET 6, released in November 2021, continued the trend of enhancing performance, improving developer productivity, and expanding support for more workloads and platforms. Microsoft's roadmap includes further improvements in areas such as cloud-native development, </a:t>
            </a:r>
            <a:r>
              <a:rPr lang="en-US" sz="2600" dirty="0" err="1">
                <a:solidFill>
                  <a:srgbClr val="212121"/>
                </a:solidFill>
              </a:rPr>
              <a:t>IoT</a:t>
            </a:r>
            <a:r>
              <a:rPr lang="en-US" sz="2600" dirty="0">
                <a:solidFill>
                  <a:srgbClr val="212121"/>
                </a:solidFill>
              </a:rPr>
              <a:t>, AI, and machine learning</a:t>
            </a:r>
            <a:r>
              <a:rPr lang="en-US" sz="2600" dirty="0" smtClean="0">
                <a:solidFill>
                  <a:srgbClr val="212121"/>
                </a:solidFill>
              </a:rPr>
              <a:t>.</a:t>
            </a:r>
          </a:p>
          <a:p>
            <a:pPr marL="342900" lvl="0" indent="-342900" algn="just">
              <a:buClr>
                <a:srgbClr val="973735"/>
              </a:buClr>
              <a:buSzPts val="1300"/>
              <a:buFont typeface="Noto Sans Symbols"/>
              <a:buChar char="◆"/>
            </a:pPr>
            <a:r>
              <a:rPr lang="en-US" sz="2600" b="0" i="0" u="none" strike="noStrike" cap="none" dirty="0" smtClean="0">
                <a:solidFill>
                  <a:srgbClr val="212121"/>
                </a:solidFill>
                <a:latin typeface="Arial"/>
                <a:ea typeface="Arial"/>
                <a:cs typeface="Arial"/>
                <a:sym typeface="Arial"/>
              </a:rPr>
              <a:t>.NET </a:t>
            </a:r>
            <a:endParaRPr sz="26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939254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a:spLocks noGrp="1"/>
          </p:cNvSpPr>
          <p:nvPr>
            <p:ph type="title"/>
          </p:nvPr>
        </p:nvSpPr>
        <p:spPr>
          <a:xfrm>
            <a:off x="275516" y="687426"/>
            <a:ext cx="11391551" cy="575433"/>
          </a:xfrm>
          <a:prstGeom prst="rect">
            <a:avLst/>
          </a:prstGeom>
          <a:solidFill>
            <a:schemeClr val="lt1"/>
          </a:solid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Arial"/>
              <a:buNone/>
            </a:pPr>
            <a:r>
              <a:rPr lang="en-US" b="1" dirty="0" smtClean="0"/>
              <a:t>The History of </a:t>
            </a:r>
            <a:r>
              <a:rPr lang="en-US" b="1" dirty="0"/>
              <a:t>.NET </a:t>
            </a:r>
            <a:r>
              <a:rPr lang="en-US" b="1" dirty="0" smtClean="0"/>
              <a:t>Framework and .NET Core</a:t>
            </a:r>
            <a:endParaRPr dirty="0"/>
          </a:p>
        </p:txBody>
      </p:sp>
      <p:sp>
        <p:nvSpPr>
          <p:cNvPr id="113" name="Google Shape;113;p4"/>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114" name="Google Shape;114;p4"/>
          <p:cNvSpPr txBox="1"/>
          <p:nvPr/>
        </p:nvSpPr>
        <p:spPr>
          <a:xfrm>
            <a:off x="275515" y="1378475"/>
            <a:ext cx="11391552" cy="3293169"/>
          </a:xfrm>
          <a:prstGeom prst="rect">
            <a:avLst/>
          </a:prstGeom>
          <a:noFill/>
          <a:ln>
            <a:noFill/>
          </a:ln>
        </p:spPr>
        <p:txBody>
          <a:bodyPr spcFirstLastPara="1" wrap="square" lIns="91425" tIns="45700" rIns="91425" bIns="45700" anchor="t" anchorCtr="0">
            <a:spAutoFit/>
          </a:bodyPr>
          <a:lstStyle/>
          <a:p>
            <a:pPr marL="342900" indent="-342900" algn="just">
              <a:buClr>
                <a:srgbClr val="973735"/>
              </a:buClr>
              <a:buSzPts val="1300"/>
              <a:buFont typeface="Noto Sans Symbols"/>
              <a:buChar char="◆"/>
            </a:pPr>
            <a:r>
              <a:rPr lang="en-US" sz="2600" dirty="0">
                <a:solidFill>
                  <a:srgbClr val="212121"/>
                </a:solidFill>
              </a:rPr>
              <a:t>.NET </a:t>
            </a:r>
            <a:r>
              <a:rPr lang="en-US" sz="2600" dirty="0" smtClean="0">
                <a:solidFill>
                  <a:srgbClr val="212121"/>
                </a:solidFill>
              </a:rPr>
              <a:t>8 (Nov 2023) allows </a:t>
            </a:r>
            <a:r>
              <a:rPr lang="en-US" sz="2600" dirty="0">
                <a:solidFill>
                  <a:srgbClr val="212121"/>
                </a:solidFill>
              </a:rPr>
              <a:t>developers to build a wide range of applications, including Windows, web, mobile, and console ones. </a:t>
            </a:r>
            <a:endParaRPr lang="en-US" sz="2600" dirty="0" smtClean="0">
              <a:solidFill>
                <a:srgbClr val="212121"/>
              </a:solidFill>
            </a:endParaRPr>
          </a:p>
          <a:p>
            <a:pPr marL="342900" indent="-342900" algn="just">
              <a:buClr>
                <a:srgbClr val="973735"/>
              </a:buClr>
              <a:buSzPts val="1300"/>
              <a:buFont typeface="Noto Sans Symbols"/>
              <a:buChar char="◆"/>
            </a:pPr>
            <a:endParaRPr lang="en-US" sz="2600" dirty="0">
              <a:solidFill>
                <a:srgbClr val="212121"/>
              </a:solidFill>
            </a:endParaRPr>
          </a:p>
          <a:p>
            <a:pPr marL="342900" indent="-342900" algn="just">
              <a:buClr>
                <a:srgbClr val="973735"/>
              </a:buClr>
              <a:buSzPts val="1300"/>
              <a:buFont typeface="Noto Sans Symbols"/>
              <a:buChar char="◆"/>
            </a:pPr>
            <a:r>
              <a:rPr lang="en-US" sz="2600" dirty="0">
                <a:solidFill>
                  <a:srgbClr val="212121"/>
                </a:solidFill>
              </a:rPr>
              <a:t>Typically</a:t>
            </a:r>
            <a:r>
              <a:rPr lang="en-US" sz="2600" dirty="0">
                <a:solidFill>
                  <a:srgbClr val="212121"/>
                </a:solidFill>
              </a:rPr>
              <a:t>, each new version of .NET brings enhancements in performance, features, and tooling to improve the development experience and support a wider range of application scenarios. If .NET 8 has been released, you can expect it to continue this trend of innovation and improvement within the .NET ecosystem. </a:t>
            </a:r>
            <a:endParaRPr sz="2600" dirty="0">
              <a:solidFill>
                <a:srgbClr val="212121"/>
              </a:solidFill>
            </a:endParaRPr>
          </a:p>
        </p:txBody>
      </p:sp>
    </p:spTree>
    <p:extLst>
      <p:ext uri="{BB962C8B-B14F-4D97-AF65-F5344CB8AC3E}">
        <p14:creationId xmlns:p14="http://schemas.microsoft.com/office/powerpoint/2010/main" val="3267309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a:spLocks noGrp="1"/>
          </p:cNvSpPr>
          <p:nvPr>
            <p:ph type="title"/>
          </p:nvPr>
        </p:nvSpPr>
        <p:spPr>
          <a:xfrm>
            <a:off x="275516" y="687426"/>
            <a:ext cx="11391551" cy="575433"/>
          </a:xfrm>
          <a:prstGeom prst="rect">
            <a:avLst/>
          </a:prstGeom>
          <a:solidFill>
            <a:schemeClr val="lt1"/>
          </a:solidFill>
          <a:ln>
            <a:noFill/>
          </a:ln>
        </p:spPr>
        <p:txBody>
          <a:bodyPr spcFirstLastPara="1" wrap="square" lIns="91425" tIns="45700" rIns="91425" bIns="45700" anchor="ctr" anchorCtr="0">
            <a:normAutofit fontScale="90000"/>
          </a:bodyPr>
          <a:lstStyle/>
          <a:p>
            <a:pPr lvl="0">
              <a:buSzPct val="100000"/>
            </a:pPr>
            <a:r>
              <a:rPr lang="en-US" b="1" dirty="0" smtClean="0"/>
              <a:t>Introducing </a:t>
            </a:r>
            <a:r>
              <a:rPr lang="en-US" b="1" dirty="0"/>
              <a:t>.NET </a:t>
            </a:r>
            <a:r>
              <a:rPr lang="en-US" b="1" dirty="0" smtClean="0"/>
              <a:t>Core</a:t>
            </a:r>
            <a:endParaRPr b="1" dirty="0"/>
          </a:p>
        </p:txBody>
      </p:sp>
      <p:sp>
        <p:nvSpPr>
          <p:cNvPr id="113" name="Google Shape;113;p4"/>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114" name="Google Shape;114;p4"/>
          <p:cNvSpPr txBox="1"/>
          <p:nvPr/>
        </p:nvSpPr>
        <p:spPr>
          <a:xfrm>
            <a:off x="275515" y="1378475"/>
            <a:ext cx="11391552" cy="4493497"/>
          </a:xfrm>
          <a:prstGeom prst="rect">
            <a:avLst/>
          </a:prstGeom>
          <a:noFill/>
          <a:ln>
            <a:noFill/>
          </a:ln>
        </p:spPr>
        <p:txBody>
          <a:bodyPr spcFirstLastPara="1" wrap="square" lIns="91425" tIns="45700" rIns="91425" bIns="45700" anchor="t" anchorCtr="0">
            <a:spAutoFit/>
          </a:bodyPr>
          <a:lstStyle/>
          <a:p>
            <a:pPr marL="342900" indent="-342900" algn="just">
              <a:buClr>
                <a:srgbClr val="973735"/>
              </a:buClr>
              <a:buSzPts val="1300"/>
              <a:buFont typeface="Noto Sans Symbols"/>
              <a:buChar char="◆"/>
            </a:pPr>
            <a:r>
              <a:rPr lang="en-US" sz="2600" dirty="0">
                <a:solidFill>
                  <a:srgbClr val="212121"/>
                </a:solidFill>
              </a:rPr>
              <a:t>Open-Source: O</a:t>
            </a:r>
            <a:r>
              <a:rPr lang="en-US" sz="2600" dirty="0">
                <a:solidFill>
                  <a:srgbClr val="212121"/>
                </a:solidFill>
              </a:rPr>
              <a:t>pen-source </a:t>
            </a:r>
            <a:r>
              <a:rPr lang="en-US" sz="2600" dirty="0">
                <a:solidFill>
                  <a:srgbClr val="212121"/>
                </a:solidFill>
              </a:rPr>
              <a:t>framework, meaning its source code is freely available and can be modified and distributed by </a:t>
            </a:r>
            <a:r>
              <a:rPr lang="en-US" sz="2600" dirty="0">
                <a:solidFill>
                  <a:srgbClr val="212121"/>
                </a:solidFill>
              </a:rPr>
              <a:t>anyone.</a:t>
            </a:r>
          </a:p>
          <a:p>
            <a:pPr marL="342900" indent="-342900" algn="just">
              <a:buClr>
                <a:srgbClr val="973735"/>
              </a:buClr>
              <a:buSzPts val="1300"/>
              <a:buFont typeface="Noto Sans Symbols"/>
              <a:buChar char="◆"/>
            </a:pPr>
            <a:endParaRPr lang="en-US" sz="2600" dirty="0">
              <a:solidFill>
                <a:srgbClr val="212121"/>
              </a:solidFill>
            </a:endParaRPr>
          </a:p>
          <a:p>
            <a:pPr marL="342900" indent="-342900" algn="just">
              <a:buClr>
                <a:srgbClr val="973735"/>
              </a:buClr>
              <a:buSzPts val="1300"/>
              <a:buFont typeface="Noto Sans Symbols"/>
              <a:buChar char="◆"/>
            </a:pPr>
            <a:r>
              <a:rPr lang="en-US" sz="2600" dirty="0">
                <a:solidFill>
                  <a:srgbClr val="212121"/>
                </a:solidFill>
              </a:rPr>
              <a:t>Cross-Platform</a:t>
            </a:r>
            <a:r>
              <a:rPr lang="en-US" sz="2600" dirty="0">
                <a:solidFill>
                  <a:srgbClr val="212121"/>
                </a:solidFill>
              </a:rPr>
              <a:t>: Emphasize that .NET Core is designed to run on various operating systems, including Windows, </a:t>
            </a:r>
            <a:r>
              <a:rPr lang="en-US" sz="2600" dirty="0" err="1">
                <a:solidFill>
                  <a:srgbClr val="212121"/>
                </a:solidFill>
              </a:rPr>
              <a:t>macOS</a:t>
            </a:r>
            <a:r>
              <a:rPr lang="en-US" sz="2600" dirty="0">
                <a:solidFill>
                  <a:srgbClr val="212121"/>
                </a:solidFill>
              </a:rPr>
              <a:t>, and Linux. </a:t>
            </a:r>
            <a:endParaRPr lang="en-US" sz="2600" dirty="0">
              <a:solidFill>
                <a:srgbClr val="212121"/>
              </a:solidFill>
            </a:endParaRPr>
          </a:p>
          <a:p>
            <a:pPr marL="342900" indent="-342900" algn="just">
              <a:buClr>
                <a:srgbClr val="973735"/>
              </a:buClr>
              <a:buSzPts val="1300"/>
              <a:buFont typeface="Noto Sans Symbols"/>
              <a:buChar char="◆"/>
            </a:pPr>
            <a:endParaRPr lang="en-US" sz="2600" dirty="0">
              <a:solidFill>
                <a:srgbClr val="212121"/>
              </a:solidFill>
            </a:endParaRPr>
          </a:p>
          <a:p>
            <a:pPr marL="342900" indent="-342900" algn="just">
              <a:buClr>
                <a:srgbClr val="973735"/>
              </a:buClr>
              <a:buSzPts val="1300"/>
              <a:buFont typeface="Noto Sans Symbols"/>
              <a:buChar char="◆"/>
            </a:pPr>
            <a:r>
              <a:rPr lang="en-US" sz="2600" dirty="0">
                <a:solidFill>
                  <a:srgbClr val="212121"/>
                </a:solidFill>
              </a:rPr>
              <a:t>Modular </a:t>
            </a:r>
            <a:r>
              <a:rPr lang="en-US" sz="2600" dirty="0">
                <a:solidFill>
                  <a:srgbClr val="212121"/>
                </a:solidFill>
              </a:rPr>
              <a:t>Framework: Describe the modular nature of .NET Core, where functionalities are divided into individual </a:t>
            </a:r>
            <a:r>
              <a:rPr lang="en-US" sz="2600" dirty="0" err="1">
                <a:solidFill>
                  <a:srgbClr val="212121"/>
                </a:solidFill>
              </a:rPr>
              <a:t>NuGet</a:t>
            </a:r>
            <a:r>
              <a:rPr lang="en-US" sz="2600" dirty="0">
                <a:solidFill>
                  <a:srgbClr val="212121"/>
                </a:solidFill>
              </a:rPr>
              <a:t> packages. </a:t>
            </a:r>
            <a:endParaRPr lang="en-US" sz="2600" dirty="0">
              <a:solidFill>
                <a:srgbClr val="212121"/>
              </a:solidFill>
            </a:endParaRPr>
          </a:p>
          <a:p>
            <a:pPr marL="342900" indent="-342900" algn="just">
              <a:buClr>
                <a:srgbClr val="973735"/>
              </a:buClr>
              <a:buSzPts val="1300"/>
              <a:buFont typeface="Noto Sans Symbols"/>
              <a:buChar char="◆"/>
            </a:pPr>
            <a:endParaRPr lang="en-US" sz="2600" dirty="0">
              <a:solidFill>
                <a:srgbClr val="212121"/>
              </a:solidFill>
            </a:endParaRPr>
          </a:p>
          <a:p>
            <a:pPr marL="342900" indent="-342900" algn="just">
              <a:buClr>
                <a:srgbClr val="973735"/>
              </a:buClr>
              <a:buSzPts val="1300"/>
              <a:buFont typeface="Noto Sans Symbols"/>
              <a:buChar char="◆"/>
            </a:pPr>
            <a:r>
              <a:rPr lang="en-US" sz="2600" dirty="0">
                <a:solidFill>
                  <a:srgbClr val="212121"/>
                </a:solidFill>
              </a:rPr>
              <a:t>Performance </a:t>
            </a:r>
            <a:r>
              <a:rPr lang="en-US" sz="2600" dirty="0">
                <a:solidFill>
                  <a:srgbClr val="212121"/>
                </a:solidFill>
              </a:rPr>
              <a:t>and Scalability: Highlight the performance benefits of .NET Core, such as its efficient runtime and optimized libraries. </a:t>
            </a:r>
          </a:p>
        </p:txBody>
      </p:sp>
    </p:spTree>
    <p:extLst>
      <p:ext uri="{BB962C8B-B14F-4D97-AF65-F5344CB8AC3E}">
        <p14:creationId xmlns:p14="http://schemas.microsoft.com/office/powerpoint/2010/main" val="585557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a:spLocks noGrp="1"/>
          </p:cNvSpPr>
          <p:nvPr>
            <p:ph type="title"/>
          </p:nvPr>
        </p:nvSpPr>
        <p:spPr>
          <a:xfrm>
            <a:off x="275516" y="687426"/>
            <a:ext cx="11916484" cy="575433"/>
          </a:xfrm>
          <a:prstGeom prst="rect">
            <a:avLst/>
          </a:prstGeom>
          <a:solidFill>
            <a:schemeClr val="lt1"/>
          </a:solidFill>
          <a:ln>
            <a:noFill/>
          </a:ln>
        </p:spPr>
        <p:txBody>
          <a:bodyPr spcFirstLastPara="1" wrap="square" lIns="91425" tIns="45700" rIns="91425" bIns="45700" anchor="ctr" anchorCtr="0">
            <a:normAutofit fontScale="90000"/>
          </a:bodyPr>
          <a:lstStyle/>
          <a:p>
            <a:r>
              <a:rPr lang="en-US" b="1" dirty="0"/>
              <a:t>.NET 8: Enhanced Performance and Productivity</a:t>
            </a:r>
          </a:p>
        </p:txBody>
      </p:sp>
      <p:sp>
        <p:nvSpPr>
          <p:cNvPr id="113" name="Google Shape;113;p4"/>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114" name="Google Shape;114;p4"/>
          <p:cNvSpPr txBox="1"/>
          <p:nvPr/>
        </p:nvSpPr>
        <p:spPr>
          <a:xfrm>
            <a:off x="275515" y="1378475"/>
            <a:ext cx="11391552" cy="4893607"/>
          </a:xfrm>
          <a:prstGeom prst="rect">
            <a:avLst/>
          </a:prstGeom>
          <a:noFill/>
          <a:ln>
            <a:noFill/>
          </a:ln>
        </p:spPr>
        <p:txBody>
          <a:bodyPr spcFirstLastPara="1" wrap="square" lIns="91425" tIns="45700" rIns="91425" bIns="45700" anchor="t" anchorCtr="0">
            <a:spAutoFit/>
          </a:bodyPr>
          <a:lstStyle/>
          <a:p>
            <a:pPr marL="342900" indent="-342900" algn="just">
              <a:buClr>
                <a:srgbClr val="973735"/>
              </a:buClr>
              <a:buSzPts val="1300"/>
              <a:buFont typeface="Noto Sans Symbols"/>
              <a:buChar char="◆"/>
            </a:pPr>
            <a:r>
              <a:rPr lang="en-US" sz="2600" b="1" dirty="0">
                <a:solidFill>
                  <a:srgbClr val="212121"/>
                </a:solidFill>
              </a:rPr>
              <a:t>Native </a:t>
            </a:r>
            <a:r>
              <a:rPr lang="en-US" sz="2600" b="1" dirty="0">
                <a:solidFill>
                  <a:srgbClr val="212121"/>
                </a:solidFill>
              </a:rPr>
              <a:t>AOT Compilation: </a:t>
            </a:r>
            <a:r>
              <a:rPr lang="en-US" sz="2600" dirty="0">
                <a:solidFill>
                  <a:srgbClr val="212121"/>
                </a:solidFill>
              </a:rPr>
              <a:t>Introduce Native AOT as a new deployment option for creating self-contained applications with faster startup times and smaller memory footprints. </a:t>
            </a:r>
            <a:endParaRPr lang="en-US" sz="2600" dirty="0">
              <a:solidFill>
                <a:srgbClr val="212121"/>
              </a:solidFill>
            </a:endParaRPr>
          </a:p>
          <a:p>
            <a:pPr marL="342900" indent="-342900" algn="just">
              <a:buClr>
                <a:srgbClr val="973735"/>
              </a:buClr>
              <a:buSzPts val="1300"/>
              <a:buFont typeface="Noto Sans Symbols"/>
              <a:buChar char="◆"/>
            </a:pPr>
            <a:r>
              <a:rPr lang="en-US" sz="2600" b="1" dirty="0">
                <a:solidFill>
                  <a:srgbClr val="212121"/>
                </a:solidFill>
              </a:rPr>
              <a:t>Container </a:t>
            </a:r>
            <a:r>
              <a:rPr lang="en-US" sz="2600" b="1" dirty="0">
                <a:solidFill>
                  <a:srgbClr val="212121"/>
                </a:solidFill>
              </a:rPr>
              <a:t>Improvements: </a:t>
            </a:r>
            <a:r>
              <a:rPr lang="en-US" sz="2600" dirty="0">
                <a:solidFill>
                  <a:srgbClr val="212121"/>
                </a:solidFill>
              </a:rPr>
              <a:t>Discuss enhancements for containerized applications, such as improved image size and startup time optimizations. </a:t>
            </a:r>
            <a:endParaRPr lang="en-US" sz="2600" dirty="0">
              <a:solidFill>
                <a:srgbClr val="212121"/>
              </a:solidFill>
            </a:endParaRPr>
          </a:p>
          <a:p>
            <a:pPr marL="342900" indent="-342900" algn="just">
              <a:buClr>
                <a:srgbClr val="973735"/>
              </a:buClr>
              <a:buSzPts val="1300"/>
              <a:buFont typeface="Noto Sans Symbols"/>
              <a:buChar char="◆"/>
            </a:pPr>
            <a:r>
              <a:rPr lang="en-US" sz="2600" b="1" dirty="0">
                <a:solidFill>
                  <a:srgbClr val="212121"/>
                </a:solidFill>
              </a:rPr>
              <a:t>Performance </a:t>
            </a:r>
            <a:r>
              <a:rPr lang="en-US" sz="2600" b="1" dirty="0">
                <a:solidFill>
                  <a:srgbClr val="212121"/>
                </a:solidFill>
              </a:rPr>
              <a:t>Enhancements: </a:t>
            </a:r>
            <a:r>
              <a:rPr lang="en-US" sz="2600" dirty="0">
                <a:solidFill>
                  <a:srgbClr val="212121"/>
                </a:solidFill>
              </a:rPr>
              <a:t>Briefly mention various performance improvements across the framework, including optimizations in core libraries and runtime.</a:t>
            </a:r>
          </a:p>
          <a:p>
            <a:pPr marL="342900" indent="-342900" algn="just">
              <a:buClr>
                <a:srgbClr val="973735"/>
              </a:buClr>
              <a:buSzPts val="1300"/>
              <a:buFont typeface="Noto Sans Symbols"/>
              <a:buChar char="◆"/>
            </a:pPr>
            <a:r>
              <a:rPr lang="en-US" sz="2600" b="1" dirty="0">
                <a:solidFill>
                  <a:srgbClr val="212121"/>
                </a:solidFill>
              </a:rPr>
              <a:t>Observability and Diagnostics: </a:t>
            </a:r>
            <a:r>
              <a:rPr lang="en-US" sz="2600" dirty="0">
                <a:solidFill>
                  <a:srgbClr val="212121"/>
                </a:solidFill>
              </a:rPr>
              <a:t>Introduce new tools and APIs for monitoring and diagnosing .NET applications, allowing for better insights into application behavior and troubleshooting.</a:t>
            </a:r>
          </a:p>
          <a:p>
            <a:pPr marL="342900" indent="-342900" algn="just">
              <a:buClr>
                <a:srgbClr val="973735"/>
              </a:buClr>
              <a:buSzPts val="1300"/>
              <a:buFont typeface="Noto Sans Symbols"/>
              <a:buChar char="◆"/>
            </a:pPr>
            <a:endParaRPr lang="en-US" sz="2600" dirty="0">
              <a:solidFill>
                <a:srgbClr val="212121"/>
              </a:solidFill>
            </a:endParaRPr>
          </a:p>
        </p:txBody>
      </p:sp>
    </p:spTree>
    <p:extLst>
      <p:ext uri="{BB962C8B-B14F-4D97-AF65-F5344CB8AC3E}">
        <p14:creationId xmlns:p14="http://schemas.microsoft.com/office/powerpoint/2010/main" val="225540512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424</TotalTime>
  <Words>2735</Words>
  <Application>Microsoft Office PowerPoint</Application>
  <PresentationFormat>Widescreen</PresentationFormat>
  <Paragraphs>282</Paragraphs>
  <Slides>42</Slides>
  <Notes>42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Quattrocento Sans</vt:lpstr>
      <vt:lpstr>Arial</vt:lpstr>
      <vt:lpstr>Noto Sans Symbols</vt:lpstr>
      <vt:lpstr>Calibri</vt:lpstr>
      <vt:lpstr>Office Theme</vt:lpstr>
      <vt:lpstr> Introduction to .NET Core Platform and Visual Studio.NET</vt:lpstr>
      <vt:lpstr>Objectives </vt:lpstr>
      <vt:lpstr>.NET Framework and .NET</vt:lpstr>
      <vt:lpstr>The History of .NET Framework and .NET Core</vt:lpstr>
      <vt:lpstr>The History of .NET Framework and .NET Core</vt:lpstr>
      <vt:lpstr>The History of .NET Framework and .NET Core</vt:lpstr>
      <vt:lpstr>The History of .NET Framework and .NET Core</vt:lpstr>
      <vt:lpstr>Introducing .NET Core</vt:lpstr>
      <vt:lpstr>.NET 8: Enhanced Performance and Productivity</vt:lpstr>
      <vt:lpstr>.NET 8: Modern Language Features and APIs</vt:lpstr>
      <vt:lpstr>.NET Core Architecture</vt:lpstr>
      <vt:lpstr>.NET 8</vt:lpstr>
      <vt:lpstr>Core Common Language Runtime(CoreCLR)</vt:lpstr>
      <vt:lpstr>PowerPoint Presentation</vt:lpstr>
      <vt:lpstr>Advantages of Core CLR</vt:lpstr>
      <vt:lpstr>Common Language Infrastructure</vt:lpstr>
      <vt:lpstr>Cross-Platform Application</vt:lpstr>
      <vt:lpstr>Cross-Platform Application</vt:lpstr>
      <vt:lpstr>What is the .NET Standard?</vt:lpstr>
      <vt:lpstr>Comparisons Table</vt:lpstr>
      <vt:lpstr>PowerPoint Presentation</vt:lpstr>
      <vt:lpstr>Benefits of using .NET</vt:lpstr>
      <vt:lpstr>Benefits of using .NET</vt:lpstr>
      <vt:lpstr>Why C# is selected as develop application?</vt:lpstr>
      <vt:lpstr>Why C# is selected as develop application?</vt:lpstr>
      <vt:lpstr>Introduction to dotnet CLI</vt:lpstr>
      <vt:lpstr>Introduction to dotnet CLI</vt:lpstr>
      <vt:lpstr>Introduction to dotnet CLI</vt:lpstr>
      <vt:lpstr>Introduction to dotnet CLI</vt:lpstr>
      <vt:lpstr> Demo Create a C# Console App using dotnet CLI</vt:lpstr>
      <vt:lpstr>On Windows OS</vt:lpstr>
      <vt:lpstr>PowerPoint Presentation</vt:lpstr>
      <vt:lpstr>On macOS 10.14 "Mojave"</vt:lpstr>
      <vt:lpstr>On Linux(Ubuntu 14.05) OS</vt:lpstr>
      <vt:lpstr>Compilation Process .NET Application</vt:lpstr>
      <vt:lpstr>Compilation Process .NET Application</vt:lpstr>
      <vt:lpstr>Common Intermediate Language (CIL)</vt:lpstr>
      <vt:lpstr>Introduction to Visual Studio.NET</vt:lpstr>
      <vt:lpstr>Introduction to Visual Studio.NET</vt:lpstr>
      <vt:lpstr>Introduction to Nuget packages</vt:lpstr>
      <vt:lpstr>Introduction to Nuget packages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Introduction to .NET Core Platform and Visual Studio.NET</dc:title>
  <cp:lastModifiedBy>Thanh Van</cp:lastModifiedBy>
  <cp:revision>19</cp:revision>
  <dcterms:created xsi:type="dcterms:W3CDTF">2021-01-25T08:25:31Z</dcterms:created>
  <dcterms:modified xsi:type="dcterms:W3CDTF">2024-04-07T10:05:20Z</dcterms:modified>
</cp:coreProperties>
</file>