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30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3" r:id="rId48"/>
    <p:sldId id="305" r:id="rId49"/>
    <p:sldId id="301"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4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547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881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C#.NET Programming</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181982" y="628785"/>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dirty="0"/>
              <a:t>Namespaces in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81982" y="137050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Namespaces are used to organize the classes. It helps to control the scope of methods and classes in larger </a:t>
            </a:r>
            <a:r>
              <a:rPr lang="en-US" sz="2600" dirty="0" err="1">
                <a:solidFill>
                  <a:schemeClr val="dk1"/>
                </a:solidFill>
                <a:latin typeface="Arial"/>
                <a:ea typeface="Arial"/>
                <a:cs typeface="Arial"/>
                <a:sym typeface="Arial"/>
              </a:rPr>
              <a:t>.Net</a:t>
            </a:r>
            <a:r>
              <a:rPr lang="en-US" sz="2600" dirty="0">
                <a:solidFill>
                  <a:schemeClr val="dk1"/>
                </a:solidFill>
                <a:latin typeface="Arial"/>
                <a:ea typeface="Arial"/>
                <a:cs typeface="Arial"/>
                <a:sym typeface="Arial"/>
              </a:rPr>
              <a:t> programming projects</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biggest advantage of using namespace is that the class names which are declared in one namespace will not clash with the same class names declared in another namespace. It is also referred as named group of classes having common features</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members of a namespace can be namespaces, interfaces, structures, and delegates.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define a namespace in C#, we will use the namespace keyword followed by the name of the namespace and curly braces containing the body of the namespace as follows:</a:t>
            </a:r>
            <a:endParaRPr/>
          </a:p>
        </p:txBody>
      </p:sp>
      <p:pic>
        <p:nvPicPr>
          <p:cNvPr id="214" name="Google Shape;214;p11"/>
          <p:cNvPicPr preferRelativeResize="0"/>
          <p:nvPr/>
        </p:nvPicPr>
        <p:blipFill rotWithShape="1">
          <a:blip r:embed="rId3">
            <a:alphaModFix/>
          </a:blip>
          <a:src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14960" y="638907"/>
            <a:ext cx="10860355"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dirty="0"/>
              <a:t>Namespaces in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92142" y="1380664"/>
            <a:ext cx="11639903" cy="474587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For console applications, </a:t>
            </a:r>
            <a:r>
              <a:rPr lang="en-US" sz="2800" dirty="0" smtClean="0"/>
              <a:t>.NET 8 the </a:t>
            </a:r>
            <a:r>
              <a:rPr lang="en-US" sz="2800" dirty="0"/>
              <a:t>following directives are implicitly included in the application</a:t>
            </a:r>
            <a:r>
              <a:rPr lang="en-US" sz="2800" dirty="0" smtClean="0"/>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a:solidFill>
                  <a:schemeClr val="dk1"/>
                </a:solidFill>
              </a:rPr>
              <a:t>System;</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a:solidFill>
                  <a:schemeClr val="dk1"/>
                </a:solidFill>
              </a:rPr>
              <a:t>System.IO;</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System.Collections.Generic</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System.Linq</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System.Net.Http</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System.Threading</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System.Threading.Tasks</a:t>
            </a:r>
            <a:r>
              <a:rPr lang="en-US" sz="2600" dirty="0" smtClean="0">
                <a:solidFill>
                  <a:schemeClr val="dk1"/>
                </a:solidFill>
              </a:rPr>
              <a:t>;</a:t>
            </a:r>
          </a:p>
          <a:p>
            <a:pPr marL="342900" lvl="0" indent="-342900" algn="just">
              <a:lnSpc>
                <a:spcPct val="120000"/>
              </a:lnSpc>
              <a:buClr>
                <a:srgbClr val="973735"/>
              </a:buClr>
              <a:buSzPts val="1300"/>
              <a:buFont typeface="Noto Sans Symbols"/>
              <a:buChar char="◆"/>
            </a:pPr>
            <a:endParaRPr dirty="0"/>
          </a:p>
        </p:txBody>
      </p:sp>
    </p:spTree>
    <p:extLst>
      <p:ext uri="{BB962C8B-B14F-4D97-AF65-F5344CB8AC3E}">
        <p14:creationId xmlns:p14="http://schemas.microsoft.com/office/powerpoint/2010/main" val="341335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Variations on the Main() Method </a:t>
            </a:r>
            <a:endParaRPr/>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By default, Visual Studio will generate a Main() method that has a void return value and an array of string types as the single input parameter </a:t>
            </a:r>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construct application’s entry point using any of the following signatures:</a:t>
            </a:r>
            <a:endParaRPr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No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int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The Main() method can be </a:t>
            </a:r>
            <a:r>
              <a:rPr lang="en-US" sz="2300" b="1">
                <a:solidFill>
                  <a:schemeClr val="dk1"/>
                </a:solidFill>
                <a:latin typeface="Arial"/>
                <a:ea typeface="Arial"/>
                <a:cs typeface="Arial"/>
                <a:sym typeface="Arial"/>
              </a:rPr>
              <a:t>asynchronous</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Processing Command-Line Arguments</a:t>
            </a:r>
            <a:endParaRPr/>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Create C# Console App as the following and run it by </a:t>
            </a:r>
            <a:r>
              <a:rPr lang="en-US" sz="2600" b="1"/>
              <a:t>dotnet</a:t>
            </a:r>
            <a:r>
              <a:rPr lang="en-US" sz="2600"/>
              <a:t> CLI</a:t>
            </a:r>
            <a:endParaRPr/>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34" name="Google Shape;234;p13"/>
          <p:cNvPicPr preferRelativeResize="0"/>
          <p:nvPr/>
        </p:nvPicPr>
        <p:blipFill rotWithShape="1">
          <a:blip r:embed="rId3">
            <a:alphaModFix/>
          </a:blip>
          <a:src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Value types </a:t>
            </a:r>
            <a:r>
              <a:rPr lang="en-US" sz="2600"/>
              <a:t>derive from System.ValueType, which derives from System.Object. Types that derive from System.ValueType have special behavior in the CLR(Common Language Runtime).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There are two categories of value types: </a:t>
            </a:r>
            <a:r>
              <a:rPr lang="en-US" sz="2600" b="1"/>
              <a:t>struct</a:t>
            </a:r>
            <a:r>
              <a:rPr lang="en-US" sz="2600"/>
              <a:t> and </a:t>
            </a:r>
            <a:r>
              <a:rPr lang="en-US" sz="2600" b="1"/>
              <a:t>enum</a:t>
            </a:r>
            <a:endParaRPr/>
          </a:p>
          <a:p>
            <a:pPr marL="342900" lvl="0" indent="-342900" algn="just" rtl="0">
              <a:lnSpc>
                <a:spcPct val="120000"/>
              </a:lnSpc>
              <a:spcBef>
                <a:spcPts val="600"/>
              </a:spcBef>
              <a:spcAft>
                <a:spcPts val="0"/>
              </a:spcAft>
              <a:buClr>
                <a:srgbClr val="973735"/>
              </a:buClr>
              <a:buSzPts val="1300"/>
              <a:buFont typeface="Noto Sans Symbols"/>
              <a:buChar char="◆"/>
            </a:pPr>
            <a:r>
              <a:rPr lang="en-US" sz="2600" b="1"/>
              <a:t>Reference type</a:t>
            </a:r>
            <a:r>
              <a:rPr lang="en-US" sz="2600"/>
              <a:t>: A type that is defined as a class, delegate, array, or interface is a reference type.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At run time, when declare a variable of a reference type, the variable contains the value </a:t>
            </a:r>
            <a:r>
              <a:rPr lang="en-US" sz="2600" b="1"/>
              <a:t>null</a:t>
            </a:r>
            <a:r>
              <a:rPr lang="en-US" sz="2600"/>
              <a:t> until you explicitly create an object by using the new operator, or assign it an object that has been created elsewhere by using </a:t>
            </a:r>
            <a:r>
              <a:rPr lang="en-US" sz="2600" b="1"/>
              <a:t>new</a:t>
            </a:r>
            <a:endParaRPr/>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53" name="Google Shape;253;p15" descr="Screenshot that shows CTS value types and reference types."/>
          <p:cNvPicPr preferRelativeResize="0"/>
          <p:nvPr/>
        </p:nvPicPr>
        <p:blipFill rotWithShape="1">
          <a:blip r:embed="rId3">
            <a:alphaModFix/>
          </a:blip>
          <a:srcRect/>
          <a:stretch/>
        </p:blipFill>
        <p:spPr>
          <a:xfrm>
            <a:off x="2776350" y="1364833"/>
            <a:ext cx="6395648" cy="5071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Boxing</a:t>
            </a:r>
            <a:r>
              <a:rPr lang="en-US" sz="2300">
                <a:solidFill>
                  <a:schemeClr val="dk1"/>
                </a:solidFill>
                <a:latin typeface="Arial"/>
                <a:ea typeface="Arial"/>
                <a:cs typeface="Arial"/>
                <a:sym typeface="Arial"/>
              </a:rPr>
              <a:t> is the process of converting a value type to the type object or to any interface type implemented by this value type. When the common language runtime (CLR) boxes a value type, it wraps the value inside a System.Object instance and stores it on the managed heap</a:t>
            </a:r>
            <a:endParaRPr/>
          </a:p>
        </p:txBody>
      </p:sp>
      <p:pic>
        <p:nvPicPr>
          <p:cNvPr id="262" name="Google Shape;262;p16"/>
          <p:cNvPicPr preferRelativeResize="0"/>
          <p:nvPr/>
        </p:nvPicPr>
        <p:blipFill rotWithShape="1">
          <a:blip r:embed="rId3">
            <a:alphaModFix/>
          </a:blip>
          <a:src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4">
            <a:alphaModFix/>
          </a:blip>
          <a:src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5">
            <a:alphaModFix/>
          </a:blip>
          <a:srcRect/>
          <a:stretch/>
        </p:blipFill>
        <p:spPr>
          <a:xfrm>
            <a:off x="8289900" y="2780611"/>
            <a:ext cx="3709562" cy="24730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Unboxing</a:t>
            </a:r>
            <a:r>
              <a:rPr lang="en-US" sz="2300">
                <a:solidFill>
                  <a:schemeClr val="dk1"/>
                </a:solidFill>
                <a:latin typeface="Arial"/>
                <a:ea typeface="Arial"/>
                <a:cs typeface="Arial"/>
                <a:sym typeface="Arial"/>
              </a:rPr>
              <a:t> is an explicit conversion from the type object to a value type or from an interface type to a value type that implements the interface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An unboxing operation consists of: </a:t>
            </a:r>
            <a:r>
              <a:rPr lang="en-US" sz="2300" b="1">
                <a:solidFill>
                  <a:schemeClr val="dk1"/>
                </a:solidFill>
                <a:latin typeface="Arial"/>
                <a:ea typeface="Arial"/>
                <a:cs typeface="Arial"/>
                <a:sym typeface="Arial"/>
              </a:rPr>
              <a:t>Checking</a:t>
            </a:r>
            <a:r>
              <a:rPr lang="en-US" sz="2300">
                <a:solidFill>
                  <a:schemeClr val="dk1"/>
                </a:solidFill>
                <a:latin typeface="Arial"/>
                <a:ea typeface="Arial"/>
                <a:cs typeface="Arial"/>
                <a:sym typeface="Arial"/>
              </a:rPr>
              <a:t> the object instance to make sure that it is a boxed value of the given value type and </a:t>
            </a:r>
            <a:r>
              <a:rPr lang="en-US" sz="2300" b="1">
                <a:solidFill>
                  <a:schemeClr val="dk1"/>
                </a:solidFill>
                <a:latin typeface="Arial"/>
                <a:ea typeface="Arial"/>
                <a:cs typeface="Arial"/>
                <a:sym typeface="Arial"/>
              </a:rPr>
              <a:t>Copying</a:t>
            </a:r>
            <a:r>
              <a:rPr lang="en-US" sz="2300">
                <a:solidFill>
                  <a:schemeClr val="dk1"/>
                </a:solidFill>
                <a:latin typeface="Arial"/>
                <a:ea typeface="Arial"/>
                <a:cs typeface="Arial"/>
                <a:sym typeface="Arial"/>
              </a:rPr>
              <a:t> the value from the instance into the value-type variable</a:t>
            </a:r>
            <a:endParaRPr/>
          </a:p>
        </p:txBody>
      </p:sp>
      <p:pic>
        <p:nvPicPr>
          <p:cNvPr id="273" name="Google Shape;273;p17"/>
          <p:cNvPicPr preferRelativeResize="0"/>
          <p:nvPr/>
        </p:nvPicPr>
        <p:blipFill rotWithShape="1">
          <a:blip r:embed="rId3">
            <a:alphaModFix/>
          </a:blip>
          <a:src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a:solidFill>
                  <a:schemeClr val="dk1"/>
                </a:solidFill>
                <a:latin typeface="Arial"/>
                <a:ea typeface="Arial"/>
                <a:cs typeface="Arial"/>
                <a:sym typeface="Arial"/>
              </a:rPr>
              <a:t>If we change code line:</a:t>
            </a:r>
            <a:r>
              <a:rPr lang="en-US" sz="1800" i="1">
                <a:solidFill>
                  <a:srgbClr val="0000FF"/>
                </a:solidFill>
                <a:latin typeface="Arial"/>
                <a:ea typeface="Arial"/>
                <a:cs typeface="Arial"/>
                <a:sym typeface="Arial"/>
              </a:rPr>
              <a:t> </a:t>
            </a:r>
            <a:endParaRPr/>
          </a:p>
          <a:p>
            <a:pPr marL="0" marR="0" lvl="0" indent="0" algn="l" rtl="0">
              <a:lnSpc>
                <a:spcPct val="107000"/>
              </a:lnSpc>
              <a:spcBef>
                <a:spcPts val="800"/>
              </a:spcBef>
              <a:spcAft>
                <a:spcPts val="0"/>
              </a:spcAft>
              <a:buNone/>
            </a:pP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)o to</a:t>
            </a:r>
            <a:r>
              <a:rPr lang="en-US" sz="1800" i="1">
                <a:solidFill>
                  <a:schemeClr val="dk1"/>
                </a:solidFill>
                <a:latin typeface="Arial"/>
                <a:ea typeface="Arial"/>
                <a:cs typeface="Arial"/>
                <a:sym typeface="Arial"/>
              </a:rPr>
              <a:t>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short</a:t>
            </a:r>
            <a:r>
              <a:rPr lang="en-US" sz="1800" i="1">
                <a:solidFill>
                  <a:srgbClr val="000000"/>
                </a:solidFill>
                <a:latin typeface="Arial"/>
                <a:ea typeface="Arial"/>
                <a:cs typeface="Arial"/>
                <a:sym typeface="Arial"/>
              </a:rPr>
              <a:t>)o</a:t>
            </a:r>
            <a:endParaRPr sz="1800" i="1">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i="1">
                <a:solidFill>
                  <a:srgbClr val="000000"/>
                </a:solidFill>
                <a:latin typeface="Arial"/>
                <a:ea typeface="Arial"/>
                <a:cs typeface="Arial"/>
                <a:sym typeface="Arial"/>
              </a:rPr>
              <a:t>what happens?</a:t>
            </a:r>
            <a:endParaRPr sz="1800" i="1">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var keyword can be used in place of specifying a specific data type (such as int, bool, or string) and the compiler will automatically infer the underlying data type based on the initial value used to initialize the local data point.</a:t>
            </a:r>
            <a:endParaRPr/>
          </a:p>
        </p:txBody>
      </p:sp>
      <p:pic>
        <p:nvPicPr>
          <p:cNvPr id="285" name="Google Shape;285;p18"/>
          <p:cNvPicPr preferRelativeResize="0"/>
          <p:nvPr/>
        </p:nvPicPr>
        <p:blipFill rotWithShape="1">
          <a:blip r:embed="rId3">
            <a:alphaModFix/>
          </a:blip>
          <a:src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a:stretch/>
        </p:blipFill>
        <p:spPr>
          <a:xfrm>
            <a:off x="8658067" y="4786898"/>
            <a:ext cx="3513132" cy="15916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Create C# Console Application using Visual Studio.NET</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var and dynamic type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out and params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Local Function and Static Local Function</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String Interpolation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Null-Condition Operator</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locals and Ref returns</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Discards and Pattern Matching</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Numeric literal syntax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Tuples </a:t>
            </a:r>
            <a:endParaRPr/>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 The following restrictions apply to implicitly-typed variable declarations:</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 only be used when a local variable is declared and initialized in the same statement; the variable cannot be initialized to null, or to a method group or an anonymous function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cannot be used on fields at class scope</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Variables declared by using var cannot be used in the initialization expression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Multiple implicitly-typed variables cannot be initialized in the same statement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is a static type, the compiler does not check the type of the dynamic type variable at compile time, instead of this, the compiler gets the type at the run time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most of the cases, the dynamic type behaves like object types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changes its type at the run time based on the value present on the right-hand side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get the actual type of the dynamic variable at runtime by using GetType() method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 pass a dynamic type parameter in the method so that the method can accept any type of parameter at run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pic>
        <p:nvPicPr>
          <p:cNvPr id="310" name="Google Shape;310;p21"/>
          <p:cNvPicPr preferRelativeResize="0"/>
          <p:nvPr/>
        </p:nvPicPr>
        <p:blipFill rotWithShape="1">
          <a:blip r:embed="rId3">
            <a:alphaModFix/>
          </a:blip>
          <a:src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a:stretch/>
        </p:blipFill>
        <p:spPr>
          <a:xfrm>
            <a:off x="209644" y="1511871"/>
            <a:ext cx="9120197" cy="35910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String Interpolation</a:t>
            </a:r>
            <a:endParaRPr/>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string interpolation feature is built on top of the composite formatting feature and provides a more readable and convenient syntax to include formatted expression results in a result string.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To identify a string literal as an interpolated string, prepend it with the $ symbol</a:t>
            </a:r>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 " &lt;text&gt; { &lt;interpolation-expression&gt; &lt;optional-comma-field-width&gt; &lt;optional-colon-format&gt; } &lt;text&gt; {... } " </a:t>
            </a:r>
            <a:endParaRPr/>
          </a:p>
        </p:txBody>
      </p:sp>
      <p:pic>
        <p:nvPicPr>
          <p:cNvPr id="321" name="Google Shape;321;p22"/>
          <p:cNvPicPr preferRelativeResize="0"/>
          <p:nvPr/>
        </p:nvPicPr>
        <p:blipFill rotWithShape="1">
          <a:blip r:embed="rId3">
            <a:alphaModFix/>
          </a:blip>
          <a:src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a:stretch/>
        </p:blipFill>
        <p:spPr>
          <a:xfrm>
            <a:off x="8855861" y="5555720"/>
            <a:ext cx="3126495" cy="82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Console Class</a:t>
            </a:r>
            <a:endParaRPr/>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The Console type defines a set of methods to capture input and output, all of which are static, therefore, called by prefixing the name of the class </a:t>
            </a:r>
            <a:r>
              <a:rPr lang="en-US" sz="2300" b="1"/>
              <a:t>Console</a:t>
            </a:r>
            <a:r>
              <a:rPr lang="en-US" sz="2300"/>
              <a:t> to the method name</a:t>
            </a:r>
            <a:endParaRPr/>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31" name="Google Shape;331;p23"/>
          <p:cNvPicPr preferRelativeResize="0"/>
          <p:nvPr/>
        </p:nvPicPr>
        <p:blipFill rotWithShape="1">
          <a:blip r:embed="rId3">
            <a:alphaModFix/>
          </a:blip>
          <a:src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4">
            <a:alphaModFix/>
          </a:blip>
          <a:srcRect/>
          <a:stretch/>
        </p:blipFill>
        <p:spPr>
          <a:xfrm>
            <a:off x="6667989" y="3966692"/>
            <a:ext cx="5485633" cy="14509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Numeric Literal Syntax</a:t>
            </a:r>
            <a:endParaRPr/>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363" lvl="0" indent="-233363" algn="just" rtl="0">
              <a:lnSpc>
                <a:spcPct val="120000"/>
              </a:lnSpc>
              <a:spcBef>
                <a:spcPts val="0"/>
              </a:spcBef>
              <a:spcAft>
                <a:spcPts val="0"/>
              </a:spcAft>
              <a:buClr>
                <a:srgbClr val="973735"/>
              </a:buClr>
              <a:buSzPts val="1150"/>
              <a:buFont typeface="Noto Sans Symbols"/>
              <a:buChar char="◆"/>
            </a:pPr>
            <a:r>
              <a:rPr lang="en-US" sz="2300"/>
              <a:t>When assigning large numbers to a numeric variable, there are more digits we can use underscore (_) as a digit separator (for integer, long, decimal, double data, or hex types)</a:t>
            </a:r>
            <a:endParaRPr/>
          </a:p>
          <a:p>
            <a:pPr marL="233363" lvl="0" indent="-233363" algn="just" rtl="0">
              <a:lnSpc>
                <a:spcPct val="120000"/>
              </a:lnSpc>
              <a:spcBef>
                <a:spcPts val="0"/>
              </a:spcBef>
              <a:spcAft>
                <a:spcPts val="0"/>
              </a:spcAft>
              <a:buClr>
                <a:srgbClr val="973735"/>
              </a:buClr>
              <a:buSzPts val="1150"/>
              <a:buFont typeface="Noto Sans Symbols"/>
              <a:buChar char="◆"/>
            </a:pPr>
            <a:r>
              <a:rPr lang="en-US" sz="2300"/>
              <a:t>C# provides also a new literal for binary values allows for binary numbers to start with an underscore</a:t>
            </a:r>
            <a:endParaRPr/>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41" name="Google Shape;341;p24"/>
          <p:cNvPicPr preferRelativeResize="0"/>
          <p:nvPr/>
        </p:nvPicPr>
        <p:blipFill rotWithShape="1">
          <a:blip r:embed="rId3">
            <a:alphaModFix/>
          </a:blip>
          <a:src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4">
            <a:alphaModFix/>
          </a:blip>
          <a:srcRect/>
          <a:stretch/>
        </p:blipFill>
        <p:spPr>
          <a:xfrm>
            <a:off x="1873936" y="2660578"/>
            <a:ext cx="6970744" cy="37890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C#, arguments can be passed to parameters either </a:t>
            </a:r>
            <a:r>
              <a:rPr lang="en-US" sz="2600" b="1">
                <a:solidFill>
                  <a:schemeClr val="dk1"/>
                </a:solidFill>
                <a:latin typeface="Arial"/>
                <a:ea typeface="Arial"/>
                <a:cs typeface="Arial"/>
                <a:sym typeface="Arial"/>
              </a:rPr>
              <a:t>by value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by reference</a:t>
            </a:r>
            <a:r>
              <a:rPr lang="en-US" sz="2600">
                <a:solidFill>
                  <a:schemeClr val="dk1"/>
                </a:solidFill>
                <a:latin typeface="Arial"/>
                <a:ea typeface="Arial"/>
                <a:cs typeface="Arial"/>
                <a:sym typeface="Arial"/>
              </a:rPr>
              <a:t>. </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Passing by reference enables function members, methods, properties, indexers, operators, and constructors to change the value of the parameters and have that change persist in the calling environment</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pass a parameter </a:t>
            </a:r>
            <a:r>
              <a:rPr lang="en-US" sz="2600" b="1">
                <a:solidFill>
                  <a:schemeClr val="dk1"/>
                </a:solidFill>
                <a:latin typeface="Arial"/>
                <a:ea typeface="Arial"/>
                <a:cs typeface="Arial"/>
                <a:sym typeface="Arial"/>
              </a:rPr>
              <a:t>by reference </a:t>
            </a:r>
            <a:r>
              <a:rPr lang="en-US" sz="2600">
                <a:solidFill>
                  <a:schemeClr val="dk1"/>
                </a:solidFill>
                <a:latin typeface="Arial"/>
                <a:ea typeface="Arial"/>
                <a:cs typeface="Arial"/>
                <a:sym typeface="Arial"/>
              </a:rPr>
              <a:t>with the intent of changing the value, use 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or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keyword</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keyword makes the formal parameter an alias for the argument, which must be a variable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An argument that is passed to a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parameter </a:t>
            </a:r>
            <a:r>
              <a:rPr lang="en-US" sz="2600" b="1">
                <a:solidFill>
                  <a:schemeClr val="dk1"/>
                </a:solidFill>
                <a:latin typeface="Arial"/>
                <a:ea typeface="Arial"/>
                <a:cs typeface="Arial"/>
                <a:sym typeface="Arial"/>
              </a:rPr>
              <a:t>must be initialized </a:t>
            </a:r>
            <a:r>
              <a:rPr lang="en-US" sz="2600">
                <a:solidFill>
                  <a:schemeClr val="dk1"/>
                </a:solidFill>
                <a:latin typeface="Arial"/>
                <a:ea typeface="Arial"/>
                <a:cs typeface="Arial"/>
                <a:sym typeface="Arial"/>
              </a:rPr>
              <a:t>before it is passed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Variables passed as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arguments </a:t>
            </a:r>
            <a:r>
              <a:rPr lang="en-US" sz="2600" b="1">
                <a:solidFill>
                  <a:schemeClr val="dk1"/>
                </a:solidFill>
                <a:latin typeface="Arial"/>
                <a:ea typeface="Arial"/>
                <a:cs typeface="Arial"/>
                <a:sym typeface="Arial"/>
              </a:rPr>
              <a:t>do not have to be initialized </a:t>
            </a:r>
            <a:r>
              <a:rPr lang="en-US" sz="2600">
                <a:solidFill>
                  <a:schemeClr val="dk1"/>
                </a:solidFill>
                <a:latin typeface="Arial"/>
                <a:ea typeface="Arial"/>
                <a:cs typeface="Arial"/>
                <a:sym typeface="Arial"/>
              </a:rPr>
              <a:t>before being passed in a method call. However, the called method is required to assign a value before the method returns</a:t>
            </a:r>
            <a:endParaRPr/>
          </a:p>
        </p:txBody>
      </p:sp>
      <p:pic>
        <p:nvPicPr>
          <p:cNvPr id="359" name="Google Shape;359;p26"/>
          <p:cNvPicPr preferRelativeResize="0"/>
          <p:nvPr/>
        </p:nvPicPr>
        <p:blipFill rotWithShape="1">
          <a:blip r:embed="rId3">
            <a:alphaModFix/>
          </a:blip>
          <a:src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a:stretch/>
        </p:blipFill>
        <p:spPr>
          <a:xfrm>
            <a:off x="7993078" y="5140905"/>
            <a:ext cx="3903900" cy="12598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params keyword allows you to pass into a method a variable number of identically typed parameters (or classes related by inheritance) as a single logical parameter</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arguments marked with the </a:t>
            </a:r>
            <a:r>
              <a:rPr lang="en-US" sz="2600" b="1">
                <a:solidFill>
                  <a:schemeClr val="dk1"/>
                </a:solidFill>
                <a:latin typeface="Arial"/>
                <a:ea typeface="Arial"/>
                <a:cs typeface="Arial"/>
                <a:sym typeface="Arial"/>
              </a:rPr>
              <a:t>params</a:t>
            </a:r>
            <a:r>
              <a:rPr lang="en-US" sz="2600">
                <a:solidFill>
                  <a:schemeClr val="dk1"/>
                </a:solidFill>
                <a:latin typeface="Arial"/>
                <a:ea typeface="Arial"/>
                <a:cs typeface="Arial"/>
                <a:sym typeface="Arial"/>
              </a:rPr>
              <a:t> keyword can be processed if the caller sends in a </a:t>
            </a:r>
            <a:r>
              <a:rPr lang="en-US" sz="2600" b="1">
                <a:solidFill>
                  <a:schemeClr val="dk1"/>
                </a:solidFill>
                <a:latin typeface="Arial"/>
                <a:ea typeface="Arial"/>
                <a:cs typeface="Arial"/>
                <a:sym typeface="Arial"/>
              </a:rPr>
              <a:t>strongly typed array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a comma-delimited list of items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parameter type must be a </a:t>
            </a:r>
            <a:r>
              <a:rPr lang="en-US" sz="2600" b="1">
                <a:solidFill>
                  <a:schemeClr val="dk1"/>
                </a:solidFill>
                <a:latin typeface="Arial"/>
                <a:ea typeface="Arial"/>
                <a:cs typeface="Arial"/>
                <a:sym typeface="Arial"/>
              </a:rPr>
              <a:t>single-dimensional</a:t>
            </a:r>
            <a:r>
              <a:rPr lang="en-US" sz="2600">
                <a:solidFill>
                  <a:schemeClr val="dk1"/>
                </a:solidFill>
                <a:latin typeface="Arial"/>
                <a:ea typeface="Arial"/>
                <a:cs typeface="Arial"/>
                <a:sym typeface="Arial"/>
              </a:rPr>
              <a:t> array</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 additional parameters are permitted after the params keyword in a method declaration, and only one params keyword is permitted in a method declaration</a:t>
            </a:r>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pic>
        <p:nvPicPr>
          <p:cNvPr id="376" name="Google Shape;376;p28"/>
          <p:cNvPicPr preferRelativeResize="0"/>
          <p:nvPr/>
        </p:nvPicPr>
        <p:blipFill rotWithShape="1">
          <a:blip r:embed="rId3">
            <a:alphaModFix/>
          </a:blip>
          <a:src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a:stretch/>
        </p:blipFill>
        <p:spPr>
          <a:xfrm>
            <a:off x="935844" y="1413407"/>
            <a:ext cx="6267389" cy="50310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a:ea typeface="Arial"/>
                <a:cs typeface="Arial"/>
                <a:sym typeface="Arial"/>
              </a:rPr>
              <a:t>C# is an object-oriented, component-oriented programming language</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C# provides language constructs to directly support these concepts, making C# a natural language in which to create and use software components</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Several C# features help create robust and durable applications: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Garbage collection automatically reclaims memory occupied by unreachable unused objects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Exception handling provides a structured and extensible approach to error detection and recovery</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Lambda expressions support functional programming techniques. Language Integrated Query (LINQ) syntax creates a common pattern for working with data from any source. Language support for asynchronous operations provides syntax for building distributed systems and so on</a:t>
            </a:r>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Introduction to C#</a:t>
            </a:r>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a:t>
            </a:r>
            <a:r>
              <a:rPr lang="en-US" sz="2600" b="1">
                <a:solidFill>
                  <a:schemeClr val="dk1"/>
                </a:solidFill>
                <a:latin typeface="Arial"/>
                <a:ea typeface="Arial"/>
                <a:cs typeface="Arial"/>
                <a:sym typeface="Arial"/>
              </a:rPr>
              <a:t>reference return value(ref returns) </a:t>
            </a:r>
            <a:r>
              <a:rPr lang="en-US" sz="2600">
                <a:solidFill>
                  <a:schemeClr val="dk1"/>
                </a:solidFill>
                <a:latin typeface="Arial"/>
                <a:ea typeface="Arial"/>
                <a:cs typeface="Arial"/>
                <a:sym typeface="Arial"/>
              </a:rPr>
              <a:t>allows a method to return a reference to a variable, rather than a value, back to a caller. The caller can then choose to treat the returned variable as if it were returned by value or by reference. The caller can create a new variable that is itself a reference to the returned value, called a </a:t>
            </a:r>
            <a:r>
              <a:rPr lang="en-US" sz="2600" b="1">
                <a:solidFill>
                  <a:schemeClr val="dk1"/>
                </a:solidFill>
                <a:latin typeface="Arial"/>
                <a:ea typeface="Arial"/>
                <a:cs typeface="Arial"/>
                <a:sym typeface="Arial"/>
              </a:rPr>
              <a:t>ref local</a:t>
            </a:r>
            <a:r>
              <a:rPr lang="en-US" sz="2600">
                <a:solidFill>
                  <a:schemeClr val="dk1"/>
                </a:solidFill>
                <a:latin typeface="Arial"/>
                <a:ea typeface="Arial"/>
                <a:cs typeface="Arial"/>
                <a:sym typeface="Arial"/>
              </a:rPr>
              <a:t>.</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method that returns a reference return value must satisfy the following two conditions:</a:t>
            </a:r>
            <a:endParaRPr/>
          </a:p>
          <a:p>
            <a:pPr marL="798513" marR="0" lvl="0" indent="-457199" algn="just" rtl="0">
              <a:lnSpc>
                <a:spcPct val="9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method signature includes the ref keyword in front of the return type</a:t>
            </a:r>
            <a:endParaRPr/>
          </a:p>
          <a:p>
            <a:pPr marL="798513" marR="0" lvl="0" indent="-457199" algn="just" rtl="0">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Each return statement in the method body includes the ref keyword in front of the name of the returned instance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local function allows declaring a method inside the body of an already defined method. Or in other words, we can say that a local function is a private function of a function whose scope is limited to that function in which it is created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type of local function is similar to the type of function in which it is defined. We can only call the local function from their container members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functions can be defined anywhere inside a method: the top, the bottom, or middle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can access the local variables that are defined inside the container method including method parameters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allows to pass out/ref parameters, using generic  and  using params keyword</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Cannot declare a local function in the expression-bodied member</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Not allowed to use any member access modifiers in the local function definition, including private keyword because they are by default private</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Overloading is not allowed for local functions</a:t>
            </a:r>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the </a:t>
            </a:r>
            <a:r>
              <a:rPr lang="en-US" sz="2800" b="1">
                <a:solidFill>
                  <a:schemeClr val="dk1"/>
                </a:solidFill>
                <a:latin typeface="Arial"/>
                <a:ea typeface="Arial"/>
                <a:cs typeface="Arial"/>
                <a:sym typeface="Arial"/>
              </a:rPr>
              <a:t>static</a:t>
            </a:r>
            <a:r>
              <a:rPr lang="en-US" sz="2800">
                <a:solidFill>
                  <a:schemeClr val="dk1"/>
                </a:solidFill>
                <a:latin typeface="Arial"/>
                <a:ea typeface="Arial"/>
                <a:cs typeface="Arial"/>
                <a:sym typeface="Arial"/>
              </a:rPr>
              <a:t> modifier to declare a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as </a:t>
            </a:r>
            <a:r>
              <a:rPr lang="en-US" sz="2800" b="1">
                <a:solidFill>
                  <a:schemeClr val="dk1"/>
                </a:solidFill>
                <a:latin typeface="Arial"/>
                <a:ea typeface="Arial"/>
                <a:cs typeface="Arial"/>
                <a:sym typeface="Arial"/>
              </a:rPr>
              <a:t>a static local function</a:t>
            </a:r>
            <a:r>
              <a:rPr lang="en-US" sz="2800">
                <a:solidFill>
                  <a:schemeClr val="dk1"/>
                </a:solidFill>
                <a:latin typeface="Arial"/>
                <a:ea typeface="Arial"/>
                <a:cs typeface="Arial"/>
                <a:sym typeface="Arial"/>
              </a:rPr>
              <a:t>, ensure the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doesn’t reference any variables from the enclosing scope</a:t>
            </a:r>
            <a:endParaRPr sz="2600">
              <a:solidFill>
                <a:schemeClr val="dk1"/>
              </a:solidFill>
              <a:latin typeface="Arial"/>
              <a:ea typeface="Arial"/>
              <a:cs typeface="Arial"/>
              <a:sym typeface="Arial"/>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a:ea typeface="Arial"/>
              <a:cs typeface="Arial"/>
              <a:sym typeface="Arial"/>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426" name="Google Shape;426;p33"/>
          <p:cNvPicPr preferRelativeResize="0"/>
          <p:nvPr/>
        </p:nvPicPr>
        <p:blipFill rotWithShape="1">
          <a:blip r:embed="rId3">
            <a:alphaModFix/>
          </a:blip>
          <a:src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pic>
        <p:nvPicPr>
          <p:cNvPr id="436" name="Google Shape;436;p34"/>
          <p:cNvPicPr preferRelativeResize="0"/>
          <p:nvPr/>
        </p:nvPicPr>
        <p:blipFill rotWithShape="1">
          <a:blip r:embed="rId3">
            <a:alphaModFix/>
          </a:blip>
          <a:src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a:stretch/>
        </p:blipFill>
        <p:spPr>
          <a:xfrm>
            <a:off x="209644" y="1471458"/>
            <a:ext cx="7925384" cy="497191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tuples feature provides concise syntax to group multiple data elements in a lightweight data structure which gives us the easiest way to represent a data set that has multiple values that may/may not be related to each other</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Each property in a tuple can be assigned a specific name (just like variables), greatly enhancing the usability</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There are two important considerations for tuples: the fields are not validated and cannot define our methods</a:t>
            </a:r>
            <a:endParaRPr/>
          </a:p>
        </p:txBody>
      </p:sp>
      <p:pic>
        <p:nvPicPr>
          <p:cNvPr id="446" name="Google Shape;446;p35"/>
          <p:cNvPicPr preferRelativeResize="0"/>
          <p:nvPr/>
        </p:nvPicPr>
        <p:blipFill rotWithShape="1">
          <a:blip r:embed="rId3">
            <a:alphaModFix/>
          </a:blip>
          <a:src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a:stretch/>
        </p:blipFill>
        <p:spPr>
          <a:xfrm>
            <a:off x="9063179" y="5597455"/>
            <a:ext cx="3091497" cy="83912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pic>
        <p:nvPicPr>
          <p:cNvPr id="455" name="Google Shape;455;p36"/>
          <p:cNvPicPr preferRelativeResize="0"/>
          <p:nvPr/>
        </p:nvPicPr>
        <p:blipFill rotWithShape="1">
          <a:blip r:embed="rId3">
            <a:alphaModFix/>
          </a:blip>
          <a:src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a:stretch/>
        </p:blipFill>
        <p:spPr>
          <a:xfrm>
            <a:off x="7222983" y="3429000"/>
            <a:ext cx="4969017" cy="8128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a:t>
            </a:r>
            <a:endParaRPr/>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allows discard the returned value which is not required. Underscore (_) character is used for discarding the parameter</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are equivalent to unassigned variables, they don't have a value.</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can reduce memory allocations. </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make the intent of our code clear. They enhance its readability and maintainability.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out</a:t>
            </a:r>
            <a:r>
              <a:rPr lang="en-US" sz="2800">
                <a:solidFill>
                  <a:schemeClr val="dk1"/>
                </a:solidFill>
                <a:latin typeface="Arial"/>
                <a:ea typeface="Arial"/>
                <a:cs typeface="Arial"/>
                <a:sym typeface="Arial"/>
              </a:rPr>
              <a:t> parameter </a:t>
            </a:r>
            <a:endParaRPr/>
          </a:p>
        </p:txBody>
      </p:sp>
      <p:pic>
        <p:nvPicPr>
          <p:cNvPr id="473" name="Google Shape;473;p38"/>
          <p:cNvPicPr preferRelativeResize="0"/>
          <p:nvPr/>
        </p:nvPicPr>
        <p:blipFill rotWithShape="1">
          <a:blip r:embed="rId3">
            <a:alphaModFix/>
          </a:blip>
          <a:src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t>Demo Create C# Console App using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Tuples</a:t>
            </a:r>
            <a:endParaRPr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a:stretch/>
        </p:blipFill>
        <p:spPr>
          <a:xfrm>
            <a:off x="7974883" y="5569354"/>
            <a:ext cx="3718222" cy="71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Pattern matching allows the developer to match a value (or an object) against some patterns to select a branch/block of the code through the use of </a:t>
            </a:r>
            <a:r>
              <a:rPr lang="en-US" sz="2600" b="1">
                <a:solidFill>
                  <a:schemeClr val="dk1"/>
                </a:solidFill>
                <a:latin typeface="Arial"/>
                <a:ea typeface="Arial"/>
                <a:cs typeface="Arial"/>
                <a:sym typeface="Arial"/>
              </a:rPr>
              <a:t>is patterns </a:t>
            </a:r>
            <a:r>
              <a:rPr lang="en-US" sz="2600">
                <a:solidFill>
                  <a:schemeClr val="dk1"/>
                </a:solidFill>
                <a:latin typeface="Arial"/>
                <a:ea typeface="Arial"/>
                <a:cs typeface="Arial"/>
                <a:sym typeface="Arial"/>
              </a:rPr>
              <a:t>and </a:t>
            </a:r>
            <a:r>
              <a:rPr lang="en-US" sz="2600" b="1">
                <a:solidFill>
                  <a:schemeClr val="dk1"/>
                </a:solidFill>
                <a:latin typeface="Arial"/>
                <a:ea typeface="Arial"/>
                <a:cs typeface="Arial"/>
                <a:sym typeface="Arial"/>
              </a:rPr>
              <a:t>case patterns</a:t>
            </a:r>
            <a:endParaRPr/>
          </a:p>
          <a:p>
            <a:pPr marL="690563" marR="0" lvl="0" indent="-233362"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a:ea typeface="Arial"/>
                <a:cs typeface="Arial"/>
                <a:sym typeface="Arial"/>
              </a:rPr>
              <a:t>The</a:t>
            </a:r>
            <a:r>
              <a:rPr lang="en-US" sz="2500" b="1">
                <a:solidFill>
                  <a:schemeClr val="dk1"/>
                </a:solidFill>
                <a:latin typeface="Arial"/>
                <a:ea typeface="Arial"/>
                <a:cs typeface="Arial"/>
                <a:sym typeface="Arial"/>
              </a:rPr>
              <a:t> is </a:t>
            </a:r>
            <a:r>
              <a:rPr lang="en-US" sz="2500">
                <a:solidFill>
                  <a:schemeClr val="dk1"/>
                </a:solidFill>
                <a:latin typeface="Arial"/>
                <a:ea typeface="Arial"/>
                <a:cs typeface="Arial"/>
                <a:sym typeface="Arial"/>
              </a:rPr>
              <a:t>pattern</a:t>
            </a:r>
            <a:endParaRPr/>
          </a:p>
          <a:p>
            <a:pPr marL="1089025" marR="0" lvl="0" indent="-342899" algn="just" rtl="0">
              <a:lnSpc>
                <a:spcPct val="120000"/>
              </a:lnSpc>
              <a:spcBef>
                <a:spcPts val="12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is pattern allows we to check whether an </a:t>
            </a:r>
            <a:r>
              <a:rPr lang="en-US" sz="2300" i="1">
                <a:solidFill>
                  <a:schemeClr val="dk1"/>
                </a:solidFill>
                <a:latin typeface="Arial"/>
                <a:ea typeface="Arial"/>
                <a:cs typeface="Arial"/>
                <a:sym typeface="Arial"/>
              </a:rPr>
              <a:t>input</a:t>
            </a:r>
            <a:r>
              <a:rPr lang="en-US" sz="2300">
                <a:solidFill>
                  <a:schemeClr val="dk1"/>
                </a:solidFill>
                <a:latin typeface="Arial"/>
                <a:ea typeface="Arial"/>
                <a:cs typeface="Arial"/>
                <a:sym typeface="Arial"/>
              </a:rPr>
              <a:t> variable is of a certain type, and then assign it to a new variable named </a:t>
            </a:r>
            <a:r>
              <a:rPr lang="en-US" sz="2300" i="1">
                <a:solidFill>
                  <a:schemeClr val="dk1"/>
                </a:solidFill>
                <a:latin typeface="Arial"/>
                <a:ea typeface="Arial"/>
                <a:cs typeface="Arial"/>
                <a:sym typeface="Arial"/>
              </a:rPr>
              <a:t>count</a:t>
            </a:r>
            <a:r>
              <a:rPr lang="en-US" sz="2300">
                <a:solidFill>
                  <a:schemeClr val="dk1"/>
                </a:solidFill>
                <a:latin typeface="Arial"/>
                <a:ea typeface="Arial"/>
                <a:cs typeface="Arial"/>
                <a:sym typeface="Arial"/>
              </a:rPr>
              <a:t>. </a:t>
            </a:r>
            <a:endParaRPr/>
          </a:p>
          <a:p>
            <a:pPr marL="0" marR="0" lvl="0" indent="0" algn="just" rtl="0">
              <a:lnSpc>
                <a:spcPct val="120000"/>
              </a:lnSpc>
              <a:spcBef>
                <a:spcPts val="1200"/>
              </a:spcBef>
              <a:spcAft>
                <a:spcPts val="0"/>
              </a:spcAft>
              <a:buNone/>
            </a:pPr>
            <a:r>
              <a:rPr lang="en-US" sz="2300">
                <a:solidFill>
                  <a:schemeClr val="dk1"/>
                </a:solidFill>
                <a:latin typeface="Arial"/>
                <a:ea typeface="Arial"/>
                <a:cs typeface="Arial"/>
                <a:sym typeface="Arial"/>
              </a:rPr>
              <a:t>    		</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if</a:t>
            </a:r>
            <a:r>
              <a:rPr lang="en-US" sz="2300">
                <a:solidFill>
                  <a:srgbClr val="000000"/>
                </a:solidFill>
                <a:latin typeface="Consolas"/>
                <a:ea typeface="Consolas"/>
                <a:cs typeface="Consolas"/>
                <a:sym typeface="Consolas"/>
              </a:rPr>
              <a:t> (input </a:t>
            </a:r>
            <a:r>
              <a:rPr lang="en-US" sz="2300">
                <a:solidFill>
                  <a:srgbClr val="0000FF"/>
                </a:solidFill>
                <a:latin typeface="Consolas"/>
                <a:ea typeface="Consolas"/>
                <a:cs typeface="Consolas"/>
                <a:sym typeface="Consolas"/>
              </a:rPr>
              <a:t>is</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int</a:t>
            </a:r>
            <a:r>
              <a:rPr lang="en-US" sz="2300">
                <a:solidFill>
                  <a:srgbClr val="000000"/>
                </a:solidFill>
                <a:latin typeface="Consolas"/>
                <a:ea typeface="Consolas"/>
                <a:cs typeface="Consolas"/>
                <a:sym typeface="Consolas"/>
              </a:rPr>
              <a:t> count &amp;&amp; count &gt; 0)</a:t>
            </a:r>
            <a:endParaRPr sz="2300">
              <a:solidFill>
                <a:schemeClr val="dk1"/>
              </a:solidFill>
              <a:latin typeface="Arial"/>
              <a:ea typeface="Arial"/>
              <a:cs typeface="Arial"/>
              <a:sym typeface="Arial"/>
            </a:endParaRPr>
          </a:p>
          <a:p>
            <a:pPr marL="1089025" marR="0" lvl="1" indent="-342899" algn="just" rtl="0">
              <a:lnSpc>
                <a:spcPct val="120000"/>
              </a:lnSpc>
              <a:spcBef>
                <a:spcPts val="1200"/>
              </a:spcBef>
              <a:spcAft>
                <a:spcPts val="0"/>
              </a:spcAft>
              <a:buClr>
                <a:srgbClr val="973735"/>
              </a:buClr>
              <a:buSzPts val="1610"/>
              <a:buFont typeface="Arial"/>
              <a:buChar char="•"/>
            </a:pPr>
            <a:r>
              <a:rPr lang="en-US" sz="2300" b="0" i="0" u="none" strike="noStrike" cap="none">
                <a:solidFill>
                  <a:schemeClr val="dk1"/>
                </a:solidFill>
                <a:latin typeface="Arial"/>
                <a:ea typeface="Arial"/>
                <a:cs typeface="Arial"/>
                <a:sym typeface="Arial"/>
              </a:rPr>
              <a:t>This pattern can also be used to check if an </a:t>
            </a:r>
            <a:r>
              <a:rPr lang="en-US" sz="2300" b="0" i="1" u="none" strike="noStrike" cap="none">
                <a:solidFill>
                  <a:schemeClr val="dk1"/>
                </a:solidFill>
                <a:latin typeface="Arial"/>
                <a:ea typeface="Arial"/>
                <a:cs typeface="Arial"/>
                <a:sym typeface="Arial"/>
              </a:rPr>
              <a:t>input</a:t>
            </a:r>
            <a:r>
              <a:rPr lang="en-US" sz="2300" b="0" i="0" u="none" strike="noStrike" cap="none">
                <a:solidFill>
                  <a:schemeClr val="dk1"/>
                </a:solidFill>
                <a:latin typeface="Arial"/>
                <a:ea typeface="Arial"/>
                <a:cs typeface="Arial"/>
                <a:sym typeface="Arial"/>
              </a:rPr>
              <a:t> variable is null:</a:t>
            </a:r>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if</a:t>
            </a:r>
            <a:r>
              <a:rPr lang="en-US" sz="2300" b="0" i="0" u="none" strike="noStrike" cap="none">
                <a:solidFill>
                  <a:srgbClr val="000000"/>
                </a:solidFill>
                <a:latin typeface="Consolas"/>
                <a:ea typeface="Consolas"/>
                <a:cs typeface="Consolas"/>
                <a:sym typeface="Consolas"/>
              </a:rPr>
              <a:t> (input </a:t>
            </a:r>
            <a:r>
              <a:rPr lang="en-US" sz="2300" b="0" i="0" u="none" strike="noStrike" cap="none">
                <a:solidFill>
                  <a:srgbClr val="0000FF"/>
                </a:solidFill>
                <a:latin typeface="Consolas"/>
                <a:ea typeface="Consolas"/>
                <a:cs typeface="Consolas"/>
                <a:sym typeface="Consolas"/>
              </a:rPr>
              <a:t>is</a:t>
            </a:r>
            <a:r>
              <a:rPr lang="en-US" sz="23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null</a:t>
            </a:r>
            <a:r>
              <a:rPr lang="en-US" sz="2300" b="0" i="0" u="none" strike="noStrike" cap="none">
                <a:solidFill>
                  <a:srgbClr val="000000"/>
                </a:solidFill>
                <a:latin typeface="Consolas"/>
                <a:ea typeface="Consolas"/>
                <a:cs typeface="Consolas"/>
                <a:sym typeface="Consolas"/>
              </a:rPr>
              <a:t>)</a:t>
            </a:r>
            <a:endParaRPr sz="23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The</a:t>
            </a:r>
            <a:r>
              <a:rPr lang="en-US" sz="2600" b="1">
                <a:solidFill>
                  <a:schemeClr val="dk1"/>
                </a:solidFill>
                <a:latin typeface="Arial"/>
                <a:ea typeface="Arial"/>
                <a:cs typeface="Arial"/>
                <a:sym typeface="Arial"/>
              </a:rPr>
              <a:t> case </a:t>
            </a:r>
            <a:r>
              <a:rPr lang="en-US" sz="2600">
                <a:solidFill>
                  <a:schemeClr val="dk1"/>
                </a:solidFill>
                <a:latin typeface="Arial"/>
                <a:ea typeface="Arial"/>
                <a:cs typeface="Arial"/>
                <a:sym typeface="Arial"/>
              </a:rPr>
              <a:t>pattern</a:t>
            </a:r>
            <a:endParaRPr/>
          </a:p>
          <a:p>
            <a:pPr marL="690563" marR="0" lvl="0" indent="-288924" algn="just" rtl="0">
              <a:lnSpc>
                <a:spcPct val="120000"/>
              </a:lnSpc>
              <a:spcBef>
                <a:spcPts val="3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switch statement cases also support patterns. These patterns can include a type check, plus additional conditions:  	</a:t>
            </a:r>
            <a:endParaRPr/>
          </a:p>
        </p:txBody>
      </p:sp>
      <p:pic>
        <p:nvPicPr>
          <p:cNvPr id="503" name="Google Shape;503;p41"/>
          <p:cNvPicPr preferRelativeResize="0"/>
          <p:nvPr/>
        </p:nvPicPr>
        <p:blipFill rotWithShape="1">
          <a:blip r:embed="rId3">
            <a:alphaModFix/>
          </a:blip>
          <a:srcRect/>
          <a:stretch/>
        </p:blipFill>
        <p:spPr>
          <a:xfrm>
            <a:off x="2933411" y="2707734"/>
            <a:ext cx="5006200" cy="36485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pic>
        <p:nvPicPr>
          <p:cNvPr id="511" name="Google Shape;511;p42"/>
          <p:cNvPicPr preferRelativeResize="0"/>
          <p:nvPr/>
        </p:nvPicPr>
        <p:blipFill rotWithShape="1">
          <a:blip r:embed="rId3">
            <a:alphaModFix/>
          </a:blip>
          <a:src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a:stretch/>
        </p:blipFill>
        <p:spPr>
          <a:xfrm>
            <a:off x="6458140" y="1556908"/>
            <a:ext cx="5524216" cy="3530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Null-Condition Operator</a:t>
            </a:r>
            <a:endParaRPr/>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Used to test for null before performing </a:t>
            </a:r>
            <a:r>
              <a:rPr lang="en-US" sz="2600" b="1">
                <a:solidFill>
                  <a:schemeClr val="dk1"/>
                </a:solidFill>
                <a:latin typeface="Arial"/>
                <a:ea typeface="Arial"/>
                <a:cs typeface="Arial"/>
                <a:sym typeface="Arial"/>
              </a:rPr>
              <a:t>a</a:t>
            </a:r>
            <a:r>
              <a:rPr lang="en-US" sz="2600">
                <a:solidFill>
                  <a:schemeClr val="dk1"/>
                </a:solidFill>
                <a:latin typeface="Arial"/>
                <a:ea typeface="Arial"/>
                <a:cs typeface="Arial"/>
                <a:sym typeface="Arial"/>
              </a:rPr>
              <a:t> member access (?.) or index (?[]) operation. These operators help we write less code to handle null checks</a:t>
            </a:r>
            <a:endParaRPr/>
          </a:p>
          <a:p>
            <a:pPr marL="457200" marR="0" lvl="0" indent="-223837"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 evaluates to 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null.</a:t>
            </a:r>
            <a:endParaRPr/>
          </a:p>
          <a:p>
            <a:pPr marL="457200" marR="0" lvl="0" indent="-223837"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 evaluates to non-null,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the same as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respectively.</a:t>
            </a:r>
            <a:endParaRPr/>
          </a:p>
        </p:txBody>
      </p:sp>
      <p:pic>
        <p:nvPicPr>
          <p:cNvPr id="523" name="Google Shape;523;p43"/>
          <p:cNvPicPr preferRelativeResize="0"/>
          <p:nvPr/>
        </p:nvPicPr>
        <p:blipFill rotWithShape="1">
          <a:blip r:embed="rId3">
            <a:alphaModFix/>
          </a:blip>
          <a:src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value types</a:t>
            </a:r>
            <a:endParaRPr/>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nullable value type T? represents all values of its underlying value type T and an additional null value </a:t>
            </a:r>
            <a:endParaRPr/>
          </a:p>
        </p:txBody>
      </p:sp>
      <p:pic>
        <p:nvPicPr>
          <p:cNvPr id="538" name="Google Shape;538;p44"/>
          <p:cNvPicPr preferRelativeResize="0"/>
          <p:nvPr/>
        </p:nvPicPr>
        <p:blipFill rotWithShape="1">
          <a:blip r:embed="rId3">
            <a:alphaModFix/>
          </a:blip>
          <a:src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reference types </a:t>
            </a:r>
            <a:endParaRPr/>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follow many of the same rules as nullable value types. Nullable reference types can be null, but still must be assigned something before first use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use the same symbol (?) to indicate that they are nullable</a:t>
            </a:r>
            <a:endParaRPr/>
          </a:p>
        </p:txBody>
      </p:sp>
      <p:pic>
        <p:nvPicPr>
          <p:cNvPr id="551" name="Google Shape;551;p45"/>
          <p:cNvPicPr preferRelativeResize="0"/>
          <p:nvPr/>
        </p:nvPicPr>
        <p:blipFill rotWithShape="1">
          <a:blip r:embed="rId3">
            <a:alphaModFix/>
          </a:blip>
          <a:src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Primary Constructors for Classes and </a:t>
            </a:r>
            <a:r>
              <a:rPr lang="en-US" sz="4000" b="1" dirty="0" err="1"/>
              <a:t>Structs</a:t>
            </a:r>
            <a:endParaRPr dirty="0"/>
          </a:p>
        </p:txBody>
      </p:sp>
      <p:sp>
        <p:nvSpPr>
          <p:cNvPr id="550" name="Google Shape;550;p45"/>
          <p:cNvSpPr txBox="1"/>
          <p:nvPr/>
        </p:nvSpPr>
        <p:spPr>
          <a:xfrm>
            <a:off x="186607" y="1229516"/>
            <a:ext cx="11915197" cy="393334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600" dirty="0"/>
              <a:t>Define constructors directly within the class or </a:t>
            </a:r>
            <a:r>
              <a:rPr lang="en-US" sz="2600" dirty="0" err="1"/>
              <a:t>struct</a:t>
            </a:r>
            <a:r>
              <a:rPr lang="en-US" sz="2600" dirty="0"/>
              <a:t> declaration for concise syntax</a:t>
            </a:r>
            <a:r>
              <a:rPr lang="en-US" sz="2600" dirty="0" smtClean="0"/>
              <a:t>.</a:t>
            </a:r>
          </a:p>
          <a:p>
            <a:pPr marL="342900" lvl="0" indent="-342900" algn="just">
              <a:lnSpc>
                <a:spcPct val="120000"/>
              </a:lnSpc>
              <a:buClr>
                <a:srgbClr val="973735"/>
              </a:buClr>
              <a:buSzPts val="1300"/>
              <a:buFont typeface="Noto Sans Symbols"/>
              <a:buChar char="◆"/>
            </a:pPr>
            <a:endParaRPr lang="en-US" sz="2600" dirty="0"/>
          </a:p>
          <a:p>
            <a:pPr marL="342900" lvl="0" indent="-342900" algn="just">
              <a:lnSpc>
                <a:spcPct val="120000"/>
              </a:lnSpc>
              <a:buClr>
                <a:srgbClr val="973735"/>
              </a:buClr>
              <a:buSzPts val="1300"/>
              <a:buFont typeface="Noto Sans Symbols"/>
              <a:buChar char="◆"/>
            </a:pPr>
            <a:endParaRPr lang="en-US" sz="2600" dirty="0" smtClean="0"/>
          </a:p>
          <a:p>
            <a:pPr marL="342900" lvl="0" indent="-342900" algn="just">
              <a:lnSpc>
                <a:spcPct val="120000"/>
              </a:lnSpc>
              <a:buClr>
                <a:srgbClr val="973735"/>
              </a:buClr>
              <a:buSzPts val="1300"/>
              <a:buFont typeface="Noto Sans Symbols"/>
              <a:buChar char="◆"/>
            </a:pPr>
            <a:endParaRPr lang="en-US" sz="2600" dirty="0"/>
          </a:p>
          <a:p>
            <a:pPr lvl="0" algn="just">
              <a:lnSpc>
                <a:spcPct val="120000"/>
              </a:lnSpc>
              <a:buClr>
                <a:srgbClr val="973735"/>
              </a:buClr>
              <a:buSzPts val="1300"/>
            </a:pPr>
            <a:endParaRPr lang="en-US" sz="2600" dirty="0"/>
          </a:p>
          <a:p>
            <a:pPr marL="342900" indent="-342900" algn="just">
              <a:lnSpc>
                <a:spcPct val="120000"/>
              </a:lnSpc>
              <a:buClr>
                <a:srgbClr val="973735"/>
              </a:buClr>
              <a:buSzPts val="1300"/>
              <a:buFont typeface="Noto Sans Symbols"/>
              <a:buChar char="◆"/>
            </a:pPr>
            <a:r>
              <a:rPr lang="en-US" sz="2600" dirty="0" smtClean="0"/>
              <a:t>Usage</a:t>
            </a:r>
            <a:r>
              <a:rPr lang="en-US" sz="2600" dirty="0"/>
              <a:t>:</a:t>
            </a:r>
          </a:p>
          <a:p>
            <a:pPr algn="just">
              <a:lnSpc>
                <a:spcPct val="120000"/>
              </a:lnSpc>
              <a:buClr>
                <a:srgbClr val="973735"/>
              </a:buClr>
              <a:buSzPts val="1300"/>
            </a:pPr>
            <a:r>
              <a:rPr lang="en-US" sz="2600" dirty="0" smtClean="0"/>
              <a:t>	Person </a:t>
            </a:r>
            <a:r>
              <a:rPr lang="en-US" sz="2600" dirty="0" err="1"/>
              <a:t>person</a:t>
            </a:r>
            <a:r>
              <a:rPr lang="en-US" sz="2600" dirty="0"/>
              <a:t> = new("John", "Doe");</a:t>
            </a:r>
            <a:endParaRPr sz="2600" dirty="0"/>
          </a:p>
        </p:txBody>
      </p:sp>
      <p:pic>
        <p:nvPicPr>
          <p:cNvPr id="3" name="Picture 2"/>
          <p:cNvPicPr>
            <a:picLocks noChangeAspect="1"/>
          </p:cNvPicPr>
          <p:nvPr/>
        </p:nvPicPr>
        <p:blipFill>
          <a:blip r:embed="rId3"/>
          <a:stretch>
            <a:fillRect/>
          </a:stretch>
        </p:blipFill>
        <p:spPr>
          <a:xfrm>
            <a:off x="2172235" y="2229532"/>
            <a:ext cx="7012406" cy="1790158"/>
          </a:xfrm>
          <a:prstGeom prst="rect">
            <a:avLst/>
          </a:prstGeom>
        </p:spPr>
      </p:pic>
    </p:spTree>
    <p:extLst>
      <p:ext uri="{BB962C8B-B14F-4D97-AF65-F5344CB8AC3E}">
        <p14:creationId xmlns:p14="http://schemas.microsoft.com/office/powerpoint/2010/main" val="4054913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Alias Any Type</a:t>
            </a:r>
            <a:endParaRPr dirty="0"/>
          </a:p>
        </p:txBody>
      </p:sp>
      <p:sp>
        <p:nvSpPr>
          <p:cNvPr id="550" name="Google Shape;550;p45"/>
          <p:cNvSpPr txBox="1"/>
          <p:nvPr/>
        </p:nvSpPr>
        <p:spPr>
          <a:xfrm>
            <a:off x="186607" y="1229516"/>
            <a:ext cx="11915197" cy="1643486"/>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Create aliases for any type, including unnamed types like tuples, for improved readability and conciseness</a:t>
            </a:r>
            <a:r>
              <a:rPr lang="en-US" sz="2800" dirty="0" smtClean="0"/>
              <a:t>.</a:t>
            </a:r>
          </a:p>
          <a:p>
            <a:pPr algn="just">
              <a:lnSpc>
                <a:spcPct val="120000"/>
              </a:lnSpc>
              <a:buClr>
                <a:srgbClr val="973735"/>
              </a:buClr>
              <a:buSzPts val="1300"/>
            </a:pPr>
            <a:r>
              <a:rPr lang="en-US" sz="2800" dirty="0" smtClean="0"/>
              <a:t>	</a:t>
            </a:r>
            <a:endParaRPr lang="en-US" sz="2600" dirty="0"/>
          </a:p>
        </p:txBody>
      </p:sp>
      <p:pic>
        <p:nvPicPr>
          <p:cNvPr id="4" name="Picture 3"/>
          <p:cNvPicPr>
            <a:picLocks noChangeAspect="1"/>
          </p:cNvPicPr>
          <p:nvPr/>
        </p:nvPicPr>
        <p:blipFill>
          <a:blip r:embed="rId3"/>
          <a:stretch>
            <a:fillRect/>
          </a:stretch>
        </p:blipFill>
        <p:spPr>
          <a:xfrm>
            <a:off x="593620" y="2352852"/>
            <a:ext cx="8092440" cy="3758153"/>
          </a:xfrm>
          <a:prstGeom prst="rect">
            <a:avLst/>
          </a:prstGeom>
        </p:spPr>
      </p:pic>
    </p:spTree>
    <p:extLst>
      <p:ext uri="{BB962C8B-B14F-4D97-AF65-F5344CB8AC3E}">
        <p14:creationId xmlns:p14="http://schemas.microsoft.com/office/powerpoint/2010/main" val="1815512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dirty="0"/>
              <a:t>Explain about input/output in C#</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Demo create C# Console Application using Visual Studio.NET </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Describe more new features of C# : </a:t>
            </a:r>
            <a:endParaRPr dirty="0"/>
          </a:p>
          <a:p>
            <a:pPr marL="798513" lvl="0" indent="-457200" algn="just" rtl="0">
              <a:lnSpc>
                <a:spcPct val="110000"/>
              </a:lnSpc>
              <a:spcBef>
                <a:spcPts val="600"/>
              </a:spcBef>
              <a:spcAft>
                <a:spcPts val="0"/>
              </a:spcAft>
              <a:buClr>
                <a:srgbClr val="973735"/>
              </a:buClr>
              <a:buSzPct val="70000"/>
              <a:buFont typeface="Noto Sans Symbols"/>
              <a:buChar char="▪"/>
            </a:pPr>
            <a:r>
              <a:rPr lang="en-US" sz="3000" dirty="0" err="1"/>
              <a:t>var</a:t>
            </a:r>
            <a:r>
              <a:rPr lang="en-US" sz="3000" dirty="0"/>
              <a:t> and dynamic type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ref, out and </a:t>
            </a:r>
            <a:r>
              <a:rPr lang="en-US" sz="3000" dirty="0" err="1"/>
              <a:t>params</a:t>
            </a:r>
            <a:r>
              <a:rPr lang="en-US" sz="3000" dirty="0"/>
              <a:t>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Local Function and Static Local Function</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String Interpolation and Namespaces</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Null-Condition Operator and </a:t>
            </a:r>
            <a:r>
              <a:rPr lang="en-US" sz="3000" dirty="0" err="1"/>
              <a:t>Nullable</a:t>
            </a:r>
            <a:r>
              <a:rPr lang="en-US" sz="3000" dirty="0"/>
              <a:t> reference types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Ref locals and Ref returns</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Discards and Pattern Matching</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Numeric literal syntax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smtClean="0"/>
              <a:t>Tuples</a:t>
            </a:r>
          </a:p>
          <a:p>
            <a:pPr marL="798513" lvl="0" indent="-457200" algn="just">
              <a:lnSpc>
                <a:spcPct val="110000"/>
              </a:lnSpc>
              <a:spcBef>
                <a:spcPts val="1200"/>
              </a:spcBef>
              <a:buClr>
                <a:srgbClr val="973735"/>
              </a:buClr>
              <a:buSzPct val="70000"/>
              <a:buFont typeface="Noto Sans Symbols"/>
              <a:buChar char="▪"/>
            </a:pPr>
            <a:r>
              <a:rPr lang="en-US" dirty="0"/>
              <a:t>Primary Constructors for Classes and </a:t>
            </a:r>
            <a:r>
              <a:rPr lang="en-US" dirty="0" err="1"/>
              <a:t>Structs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1. Open Visual Studio.NET , File | New | Project</a:t>
            </a:r>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2. Fill out </a:t>
            </a:r>
            <a:r>
              <a:rPr lang="en-US" sz="2600" b="1" i="0" u="none" strike="noStrike" cap="none">
                <a:solidFill>
                  <a:schemeClr val="dk1"/>
                </a:solidFill>
                <a:latin typeface="Arial"/>
                <a:ea typeface="Arial"/>
                <a:cs typeface="Arial"/>
                <a:sym typeface="Arial"/>
              </a:rPr>
              <a:t>Project name</a:t>
            </a:r>
            <a:r>
              <a:rPr lang="en-US" sz="2600" b="0" i="0" u="none" strike="noStrike" cap="none">
                <a:solidFill>
                  <a:schemeClr val="dk1"/>
                </a:solidFill>
                <a:latin typeface="Arial"/>
                <a:ea typeface="Arial"/>
                <a:cs typeface="Arial"/>
                <a:sym typeface="Arial"/>
              </a:rPr>
              <a:t>: HelloWorldApp and </a:t>
            </a:r>
            <a:r>
              <a:rPr lang="en-US" sz="2600" b="1" i="0" u="none" strike="noStrike" cap="none">
                <a:solidFill>
                  <a:schemeClr val="dk1"/>
                </a:solidFill>
                <a:latin typeface="Arial"/>
                <a:ea typeface="Arial"/>
                <a:cs typeface="Arial"/>
                <a:sym typeface="Arial"/>
              </a:rPr>
              <a:t>Location</a:t>
            </a:r>
            <a:r>
              <a:rPr lang="en-US" sz="2600" b="0" i="0" u="none" strike="noStrike" cap="none">
                <a:solidFill>
                  <a:schemeClr val="dk1"/>
                </a:solidFill>
                <a:latin typeface="Arial"/>
                <a:ea typeface="Arial"/>
                <a:cs typeface="Arial"/>
                <a:sym typeface="Arial"/>
              </a:rPr>
              <a:t> then click </a:t>
            </a:r>
            <a:r>
              <a:rPr lang="en-US" sz="2600" b="1" i="0" u="none" strike="noStrike" cap="none">
                <a:solidFill>
                  <a:schemeClr val="dk1"/>
                </a:solidFill>
                <a:latin typeface="Arial"/>
                <a:ea typeface="Arial"/>
                <a:cs typeface="Arial"/>
                <a:sym typeface="Arial"/>
              </a:rPr>
              <a:t>Next</a:t>
            </a:r>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4">
                <a:alphaModFix/>
              </a:blip>
              <a:src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0" name="Google Shape;160;p7"/>
          <p:cNvSpPr/>
          <p:nvPr/>
        </p:nvSpPr>
        <p:spPr>
          <a:xfrm>
            <a:off x="357235" y="860486"/>
            <a:ext cx="11608158" cy="89251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a:ea typeface="Arial"/>
                <a:cs typeface="Arial"/>
                <a:sym typeface="Arial"/>
              </a:rPr>
              <a:t>3. Choose </a:t>
            </a:r>
            <a:r>
              <a:rPr lang="en-US" sz="2600" b="1" i="0" u="none" strike="noStrike" cap="none" dirty="0">
                <a:solidFill>
                  <a:schemeClr val="dk1"/>
                </a:solidFill>
                <a:latin typeface="Arial"/>
                <a:ea typeface="Arial"/>
                <a:cs typeface="Arial"/>
                <a:sym typeface="Arial"/>
              </a:rPr>
              <a:t>Target Framework</a:t>
            </a:r>
            <a:r>
              <a:rPr lang="en-US" sz="2600" b="0" i="0" u="none" strike="noStrike" cap="none" dirty="0">
                <a:solidFill>
                  <a:schemeClr val="dk1"/>
                </a:solidFill>
                <a:latin typeface="Arial"/>
                <a:ea typeface="Arial"/>
                <a:cs typeface="Arial"/>
                <a:sym typeface="Arial"/>
              </a:rPr>
              <a:t>: .NET </a:t>
            </a:r>
            <a:r>
              <a:rPr lang="en-US" sz="2600" b="0" i="0" u="none" strike="noStrike" cap="none" dirty="0" smtClean="0">
                <a:solidFill>
                  <a:schemeClr val="dk1"/>
                </a:solidFill>
                <a:latin typeface="Arial"/>
                <a:ea typeface="Arial"/>
                <a:cs typeface="Arial"/>
                <a:sym typeface="Arial"/>
              </a:rPr>
              <a:t>8.0 (Long Term Support) </a:t>
            </a:r>
            <a:r>
              <a:rPr lang="en-US" sz="2600" b="0" i="0" u="none" strike="noStrike" cap="none" dirty="0">
                <a:solidFill>
                  <a:schemeClr val="dk1"/>
                </a:solidFill>
                <a:latin typeface="Arial"/>
                <a:ea typeface="Arial"/>
                <a:cs typeface="Arial"/>
                <a:sym typeface="Arial"/>
              </a:rPr>
              <a:t>then click </a:t>
            </a:r>
            <a:r>
              <a:rPr lang="en-US" sz="2600" b="1" i="0" u="none" strike="noStrike" cap="none" dirty="0">
                <a:solidFill>
                  <a:schemeClr val="dk1"/>
                </a:solidFill>
                <a:latin typeface="Arial"/>
                <a:ea typeface="Arial"/>
                <a:cs typeface="Arial"/>
                <a:sym typeface="Arial"/>
              </a:rPr>
              <a:t>Create</a:t>
            </a:r>
            <a:endParaRPr dirty="0"/>
          </a:p>
        </p:txBody>
      </p:sp>
      <p:pic>
        <p:nvPicPr>
          <p:cNvPr id="3" name="Picture 2"/>
          <p:cNvPicPr>
            <a:picLocks noChangeAspect="1"/>
          </p:cNvPicPr>
          <p:nvPr/>
        </p:nvPicPr>
        <p:blipFill>
          <a:blip r:embed="rId3"/>
          <a:stretch>
            <a:fillRect/>
          </a:stretch>
        </p:blipFill>
        <p:spPr>
          <a:xfrm>
            <a:off x="1971099" y="1880971"/>
            <a:ext cx="8249801" cy="3096057"/>
          </a:xfrm>
          <a:prstGeom prst="rect">
            <a:avLst/>
          </a:prstGeom>
        </p:spPr>
      </p:pic>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61" name="Google Shape;161;p7"/>
          <p:cNvGrpSpPr/>
          <p:nvPr/>
        </p:nvGrpSpPr>
        <p:grpSpPr>
          <a:xfrm>
            <a:off x="2082859" y="2679286"/>
            <a:ext cx="8957016" cy="2297742"/>
            <a:chOff x="1435854" y="3251962"/>
            <a:chExt cx="8957016" cy="2297742"/>
          </a:xfrm>
        </p:grpSpPr>
        <p:grpSp>
          <p:nvGrpSpPr>
            <p:cNvPr id="162" name="Google Shape;162;p7"/>
            <p:cNvGrpSpPr/>
            <p:nvPr/>
          </p:nvGrpSpPr>
          <p:grpSpPr>
            <a:xfrm>
              <a:off x="1435854" y="3251962"/>
              <a:ext cx="8957016" cy="2297742"/>
              <a:chOff x="1557152" y="3177316"/>
              <a:chExt cx="8957016" cy="2297742"/>
            </a:xfrm>
          </p:grpSpPr>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8</a:t>
                </a:r>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002060"/>
                    </a:solidFill>
                    <a:latin typeface="Arial"/>
                    <a:ea typeface="Arial"/>
                    <a:cs typeface="Arial"/>
                    <a:sym typeface="Arial"/>
                  </a:rPr>
                  <a:t>7</a:t>
                </a:r>
                <a:endParaRPr dirty="0"/>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4137881"/>
                <a:ext cx="2489141" cy="439331"/>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a:ea typeface="Arial"/>
                <a:cs typeface="Arial"/>
                <a:sym typeface="Arial"/>
              </a:rPr>
              <a:t>4. Write code for </a:t>
            </a:r>
            <a:r>
              <a:rPr lang="en-US" sz="2600" b="1" i="0" u="none" strike="noStrike" cap="none" dirty="0">
                <a:solidFill>
                  <a:schemeClr val="dk1"/>
                </a:solidFill>
                <a:latin typeface="Arial"/>
                <a:ea typeface="Arial"/>
                <a:cs typeface="Arial"/>
                <a:sym typeface="Arial"/>
              </a:rPr>
              <a:t>Main</a:t>
            </a:r>
            <a:r>
              <a:rPr lang="en-US" sz="2600" b="0" i="0" u="none" strike="noStrike" cap="none" dirty="0">
                <a:solidFill>
                  <a:schemeClr val="dk1"/>
                </a:solidFill>
                <a:latin typeface="Arial"/>
                <a:ea typeface="Arial"/>
                <a:cs typeface="Arial"/>
                <a:sym typeface="Arial"/>
              </a:rPr>
              <a:t> method then press </a:t>
            </a:r>
            <a:r>
              <a:rPr lang="en-US" sz="2600" b="1" i="0" u="none" strike="noStrike" cap="none" dirty="0">
                <a:solidFill>
                  <a:schemeClr val="dk1"/>
                </a:solidFill>
                <a:latin typeface="Arial"/>
                <a:ea typeface="Arial"/>
                <a:cs typeface="Arial"/>
                <a:sym typeface="Arial"/>
              </a:rPr>
              <a:t>F5(</a:t>
            </a:r>
            <a:r>
              <a:rPr lang="en-US" sz="2600" b="0" i="0" u="none" strike="noStrike" cap="none" dirty="0">
                <a:solidFill>
                  <a:schemeClr val="dk1"/>
                </a:solidFill>
                <a:latin typeface="Arial"/>
                <a:ea typeface="Arial"/>
                <a:cs typeface="Arial"/>
                <a:sym typeface="Arial"/>
              </a:rPr>
              <a:t>run Debugging</a:t>
            </a:r>
            <a:r>
              <a:rPr lang="en-US" sz="2600" b="1" i="0" u="none" strike="noStrike" cap="none" dirty="0">
                <a:solidFill>
                  <a:schemeClr val="dk1"/>
                </a:solidFill>
                <a:latin typeface="Arial"/>
                <a:ea typeface="Arial"/>
                <a:cs typeface="Arial"/>
                <a:sym typeface="Arial"/>
              </a:rPr>
              <a:t>) </a:t>
            </a:r>
            <a:r>
              <a:rPr lang="en-US" sz="2600" b="0" i="0" u="none" strike="noStrike" cap="none" dirty="0">
                <a:solidFill>
                  <a:schemeClr val="dk1"/>
                </a:solidFill>
                <a:latin typeface="Arial"/>
                <a:ea typeface="Arial"/>
                <a:cs typeface="Arial"/>
                <a:sym typeface="Arial"/>
              </a:rPr>
              <a:t>or</a:t>
            </a:r>
            <a:r>
              <a:rPr lang="en-US" sz="2600" b="1" i="0" u="none" strike="noStrike" cap="none" dirty="0">
                <a:solidFill>
                  <a:schemeClr val="dk1"/>
                </a:solidFill>
                <a:latin typeface="Arial"/>
                <a:ea typeface="Arial"/>
                <a:cs typeface="Arial"/>
                <a:sym typeface="Arial"/>
              </a:rPr>
              <a:t> Ctrl+F5</a:t>
            </a:r>
            <a:r>
              <a:rPr lang="en-US" sz="2600" b="0" i="0" u="none" strike="noStrike" cap="none" dirty="0">
                <a:solidFill>
                  <a:schemeClr val="dk1"/>
                </a:solidFill>
                <a:latin typeface="Arial"/>
                <a:ea typeface="Arial"/>
                <a:cs typeface="Arial"/>
                <a:sym typeface="Arial"/>
              </a:rPr>
              <a:t>(run without Debugging)</a:t>
            </a:r>
            <a:r>
              <a:rPr lang="en-US" sz="2600" b="1" i="0" u="none" strike="noStrike" cap="none" dirty="0">
                <a:solidFill>
                  <a:schemeClr val="dk1"/>
                </a:solidFill>
                <a:latin typeface="Arial"/>
                <a:ea typeface="Arial"/>
                <a:cs typeface="Arial"/>
                <a:sym typeface="Arial"/>
              </a:rPr>
              <a:t> </a:t>
            </a:r>
            <a:r>
              <a:rPr lang="en-US" sz="2600" b="0" i="0" u="none" strike="noStrike" cap="none" dirty="0">
                <a:solidFill>
                  <a:schemeClr val="dk1"/>
                </a:solidFill>
                <a:latin typeface="Arial"/>
                <a:ea typeface="Arial"/>
                <a:cs typeface="Arial"/>
                <a:sym typeface="Arial"/>
              </a:rPr>
              <a:t>to run application</a:t>
            </a:r>
            <a:endParaRPr dirty="0"/>
          </a:p>
        </p:txBody>
      </p:sp>
      <p:pic>
        <p:nvPicPr>
          <p:cNvPr id="179" name="Google Shape;179;p8"/>
          <p:cNvPicPr preferRelativeResize="0"/>
          <p:nvPr/>
        </p:nvPicPr>
        <p:blipFill rotWithShape="1">
          <a:blip r:embed="rId3">
            <a:alphaModFix/>
          </a:blip>
          <a:srcRect/>
          <a:stretch/>
        </p:blipFill>
        <p:spPr>
          <a:xfrm>
            <a:off x="3371009" y="4342844"/>
            <a:ext cx="5457825" cy="1209675"/>
          </a:xfrm>
          <a:prstGeom prst="rect">
            <a:avLst/>
          </a:prstGeom>
          <a:noFill/>
          <a:ln>
            <a:noFill/>
          </a:ln>
        </p:spPr>
      </p:pic>
      <p:pic>
        <p:nvPicPr>
          <p:cNvPr id="6" name="Picture 5"/>
          <p:cNvPicPr>
            <a:picLocks noChangeAspect="1"/>
          </p:cNvPicPr>
          <p:nvPr/>
        </p:nvPicPr>
        <p:blipFill>
          <a:blip r:embed="rId4"/>
          <a:stretch>
            <a:fillRect/>
          </a:stretch>
        </p:blipFill>
        <p:spPr>
          <a:xfrm>
            <a:off x="598669" y="1922140"/>
            <a:ext cx="5264421" cy="1206562"/>
          </a:xfrm>
          <a:prstGeom prst="rect">
            <a:avLst/>
          </a:prstGeom>
        </p:spPr>
      </p:pic>
      <p:pic>
        <p:nvPicPr>
          <p:cNvPr id="7" name="Picture 6"/>
          <p:cNvPicPr>
            <a:picLocks noChangeAspect="1"/>
          </p:cNvPicPr>
          <p:nvPr/>
        </p:nvPicPr>
        <p:blipFill>
          <a:blip r:embed="rId5"/>
          <a:stretch>
            <a:fillRect/>
          </a:stretch>
        </p:blipFill>
        <p:spPr>
          <a:xfrm>
            <a:off x="6249060" y="1922140"/>
            <a:ext cx="5416828" cy="1968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Structure of a C# program</a:t>
            </a:r>
            <a:endParaRPr/>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Namespace of the current class</a:t>
              </a:r>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Entry point: </a:t>
              </a:r>
              <a:r>
                <a:rPr lang="en-US" sz="2000">
                  <a:solidFill>
                    <a:srgbClr val="833C0B"/>
                  </a:solidFill>
                  <a:latin typeface="Arial"/>
                  <a:ea typeface="Arial"/>
                  <a:cs typeface="Arial"/>
                  <a:sym typeface="Arial"/>
                </a:rPr>
                <a:t>Main()</a:t>
              </a:r>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Referencing namespace</a:t>
              </a:r>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2432</Words>
  <Application>Microsoft Office PowerPoint</Application>
  <PresentationFormat>Widescreen</PresentationFormat>
  <Paragraphs>301</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Consolas</vt:lpstr>
      <vt:lpstr>Noto Sans Symbols</vt:lpstr>
      <vt:lpstr>Office Theme</vt:lpstr>
      <vt:lpstr>C#.NET Programming</vt:lpstr>
      <vt:lpstr>Objectives </vt:lpstr>
      <vt:lpstr>PowerPoint Presentation</vt:lpstr>
      <vt:lpstr>Demo Create C# Console App using Visual Studio.NET</vt:lpstr>
      <vt:lpstr>PowerPoint Presentation</vt:lpstr>
      <vt:lpstr>PowerPoint Presentation</vt:lpstr>
      <vt:lpstr>PowerPoint Presentation</vt:lpstr>
      <vt:lpstr>PowerPoint Presentation</vt:lpstr>
      <vt:lpstr>Structure of a C# program</vt:lpstr>
      <vt:lpstr>Namespaces in C#</vt:lpstr>
      <vt:lpstr>Namespaces in C#</vt:lpstr>
      <vt:lpstr>Namespaces in C#</vt:lpstr>
      <vt:lpstr>Variations on the Main() Method </vt:lpstr>
      <vt:lpstr>Processing Command-Line Arguments</vt:lpstr>
      <vt:lpstr>Value Types and Reference types</vt:lpstr>
      <vt:lpstr>Value Types and Reference types</vt:lpstr>
      <vt:lpstr>Boxing and Unboxing</vt:lpstr>
      <vt:lpstr>Boxing and Unboxing</vt:lpstr>
      <vt:lpstr>var keyword</vt:lpstr>
      <vt:lpstr>var keyword</vt:lpstr>
      <vt:lpstr>dynamic type</vt:lpstr>
      <vt:lpstr>dynamic type</vt:lpstr>
      <vt:lpstr>String Interpolation</vt:lpstr>
      <vt:lpstr>The Console Class</vt:lpstr>
      <vt:lpstr>Numeric Literal Syntax</vt:lpstr>
      <vt:lpstr>Passing Parameters with ref, out and params </vt:lpstr>
      <vt:lpstr>Passing Parameters with ref, out and params </vt:lpstr>
      <vt:lpstr>PowerPoint Presentation</vt:lpstr>
      <vt:lpstr>PowerPoint Presentation</vt:lpstr>
      <vt:lpstr>Ref locals and Ref returns</vt:lpstr>
      <vt:lpstr>Ref locals and Ref returns</vt:lpstr>
      <vt:lpstr>Local Function and Static Local Function </vt:lpstr>
      <vt:lpstr>Local Function and Static Local Function </vt:lpstr>
      <vt:lpstr>Local Function and Static Local Function </vt:lpstr>
      <vt:lpstr>Local Function and Static Local Function </vt:lpstr>
      <vt:lpstr>Tuples</vt:lpstr>
      <vt:lpstr>Tuples</vt:lpstr>
      <vt:lpstr>Discards</vt:lpstr>
      <vt:lpstr>Discards </vt:lpstr>
      <vt:lpstr>Discards </vt:lpstr>
      <vt:lpstr>Pattern Matching</vt:lpstr>
      <vt:lpstr>Pattern Matching</vt:lpstr>
      <vt:lpstr>Pattern Matching</vt:lpstr>
      <vt:lpstr>Null-Condition Operator</vt:lpstr>
      <vt:lpstr>Nullable value types</vt:lpstr>
      <vt:lpstr>Nullable reference types </vt:lpstr>
      <vt:lpstr>Primary Constructors for Classes and Structs</vt:lpstr>
      <vt:lpstr>Alias Any Type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Thanh Van</cp:lastModifiedBy>
  <cp:revision>10</cp:revision>
  <dcterms:created xsi:type="dcterms:W3CDTF">2021-01-25T08:25:31Z</dcterms:created>
  <dcterms:modified xsi:type="dcterms:W3CDTF">2024-04-07T19:11:40Z</dcterms:modified>
</cp:coreProperties>
</file>