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8" r:id="rId3"/>
    <p:sldId id="463" r:id="rId4"/>
    <p:sldId id="537" r:id="rId5"/>
    <p:sldId id="536" r:id="rId6"/>
    <p:sldId id="464" r:id="rId7"/>
    <p:sldId id="442" r:id="rId8"/>
    <p:sldId id="459" r:id="rId9"/>
    <p:sldId id="482" r:id="rId10"/>
    <p:sldId id="483" r:id="rId11"/>
    <p:sldId id="465" r:id="rId12"/>
    <p:sldId id="466" r:id="rId13"/>
    <p:sldId id="467" r:id="rId14"/>
    <p:sldId id="468" r:id="rId15"/>
    <p:sldId id="469" r:id="rId16"/>
    <p:sldId id="470" r:id="rId17"/>
    <p:sldId id="472" r:id="rId18"/>
    <p:sldId id="473" r:id="rId19"/>
    <p:sldId id="474" r:id="rId20"/>
    <p:sldId id="471" r:id="rId21"/>
    <p:sldId id="492" r:id="rId22"/>
    <p:sldId id="494" r:id="rId23"/>
    <p:sldId id="495" r:id="rId24"/>
    <p:sldId id="496" r:id="rId25"/>
    <p:sldId id="493" r:id="rId26"/>
    <p:sldId id="490" r:id="rId27"/>
    <p:sldId id="487" r:id="rId28"/>
    <p:sldId id="488" r:id="rId29"/>
    <p:sldId id="491" r:id="rId30"/>
    <p:sldId id="489" r:id="rId31"/>
    <p:sldId id="475" r:id="rId32"/>
    <p:sldId id="485" r:id="rId33"/>
    <p:sldId id="484" r:id="rId34"/>
    <p:sldId id="486" r:id="rId35"/>
    <p:sldId id="501" r:id="rId36"/>
    <p:sldId id="481" r:id="rId37"/>
    <p:sldId id="476" r:id="rId38"/>
    <p:sldId id="497" r:id="rId39"/>
    <p:sldId id="525" r:id="rId40"/>
    <p:sldId id="526" r:id="rId41"/>
    <p:sldId id="478" r:id="rId42"/>
    <p:sldId id="480" r:id="rId43"/>
    <p:sldId id="479" r:id="rId44"/>
    <p:sldId id="462" r:id="rId45"/>
    <p:sldId id="502" r:id="rId46"/>
    <p:sldId id="516" r:id="rId47"/>
    <p:sldId id="508" r:id="rId48"/>
    <p:sldId id="517" r:id="rId49"/>
    <p:sldId id="518" r:id="rId50"/>
    <p:sldId id="521" r:id="rId51"/>
    <p:sldId id="519" r:id="rId52"/>
    <p:sldId id="522" r:id="rId53"/>
    <p:sldId id="523" r:id="rId54"/>
    <p:sldId id="520" r:id="rId55"/>
    <p:sldId id="524" r:id="rId56"/>
    <p:sldId id="527" r:id="rId57"/>
    <p:sldId id="528" r:id="rId58"/>
    <p:sldId id="529" r:id="rId59"/>
    <p:sldId id="531" r:id="rId60"/>
    <p:sldId id="530" r:id="rId61"/>
    <p:sldId id="532" r:id="rId62"/>
    <p:sldId id="533" r:id="rId63"/>
    <p:sldId id="534" r:id="rId64"/>
    <p:sldId id="26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3B2DE-3060-4CA5-8D9B-E6A57D22F48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11E05-B59A-497D-8732-31C628F30D1D}"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9219A2EF-C045-4735-AA5F-0081D02EE198}"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3C304-2D43-4D17-838D-E632E3316D5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3C1D-51EC-4542-AE95-08810F5F69CC}"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FBC935-1F3B-444D-8D93-5D948D1E8F87}"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6C205-A15A-47CD-80F3-4F1FA6EAB170}"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EC286-12CA-4EB7-8769-98911882365D}"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07EA-EC04-4323-B436-EB0FA55D4C99}"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805A7-961C-44F7-836A-D9FFBDF94146}"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13671-66F6-475A-AF40-52EEF8CEC266}"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2259771938"/>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dirty="0" err="1">
                          <a:solidFill>
                            <a:schemeClr val="tx1"/>
                          </a:solidFill>
                        </a:rPr>
                        <a:t>Microsoft.EntityFrameworkCore.SqlServer</a:t>
                      </a:r>
                      <a:endParaRPr lang="en-US" sz="2300" b="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dirty="0" err="1"/>
                        <a:t>Oracle.EntityFrameworkCore</a:t>
                      </a:r>
                      <a:r>
                        <a:rPr lang="en-US" sz="2300" dirty="0"/>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4001"/>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930"/>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string</a:t>
            </a:r>
            <a:r>
              <a:rPr lang="en-US" sz="2600">
                <a:solidFill>
                  <a:srgbClr val="111111"/>
                </a:solidFill>
                <a:latin typeface="+mj-lt"/>
              </a:rPr>
              <a:t> .NET type is assumed to be a </a:t>
            </a:r>
            <a:r>
              <a:rPr lang="en-US" sz="2600" b="1"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int</a:t>
            </a:r>
            <a:r>
              <a:rPr lang="en-US" sz="2600">
                <a:solidFill>
                  <a:srgbClr val="111111"/>
                </a:solidFill>
                <a:latin typeface="+mj-lt"/>
              </a:rPr>
              <a:t> .NET type is assumed to be an </a:t>
            </a:r>
            <a:r>
              <a:rPr lang="en-US" sz="2600" b="1"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21091"/>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a:solidFill>
                  <a:schemeClr val="dk1"/>
                </a:solidFill>
                <a:ea typeface="Arial"/>
                <a:cs typeface="Arial"/>
                <a:sym typeface="Arial"/>
              </a:rPr>
              <a:t>What is Database?</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171672"/>
          </a:xfrm>
          <a:prstGeom prst="rect">
            <a:avLst/>
          </a:prstGeom>
          <a:noFill/>
        </p:spPr>
        <p:txBody>
          <a:bodyPr wrap="square">
            <a:spAutoFit/>
          </a:bodyPr>
          <a:lstStyle/>
          <a:p>
            <a:pPr marL="342900" lvl="0" indent="-342900" algn="just">
              <a:lnSpc>
                <a:spcPct val="120000"/>
              </a:lnSpc>
              <a:buClr>
                <a:srgbClr val="973735"/>
              </a:buClr>
              <a:buSzPct val="50000"/>
              <a:buFont typeface="Noto Sans Symbols"/>
              <a:buChar char="◆"/>
            </a:pPr>
            <a:r>
              <a:rPr lang="en-US" sz="2600" dirty="0">
                <a:solidFill>
                  <a:srgbClr val="111111"/>
                </a:solidFill>
                <a:ea typeface="Arial"/>
                <a:cs typeface="Arial"/>
                <a:sym typeface="Arial"/>
              </a:rPr>
              <a:t>Database is a collection of related records</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The information in DB is stored in such a way that it is easier to access, manage, and update the data</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Data from the DB can be accessed using any one of the following architectures:</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t>S</a:t>
            </a:r>
            <a:r>
              <a:rPr lang="en-US" sz="2600" dirty="0">
                <a:solidFill>
                  <a:srgbClr val="111111"/>
                </a:solidFill>
                <a:ea typeface="Arial"/>
                <a:cs typeface="Arial"/>
                <a:sym typeface="Arial"/>
              </a:rPr>
              <a:t>ingle-tier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Two-tier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Three-tier </a:t>
            </a:r>
            <a:r>
              <a:rPr lang="en-US" sz="2600" dirty="0" smtClean="0">
                <a:solidFill>
                  <a:srgbClr val="111111"/>
                </a:solidFill>
                <a:ea typeface="Arial"/>
                <a:cs typeface="Arial"/>
                <a:sym typeface="Arial"/>
              </a:rPr>
              <a:t>architecture</a:t>
            </a:r>
            <a:r>
              <a:rPr lang="en-US" sz="2600" dirty="0" smtClean="0">
                <a:solidFill>
                  <a:srgbClr val="212121"/>
                </a:solidFill>
              </a:rPr>
              <a:t> </a:t>
            </a:r>
            <a:endParaRPr lang="en-US" sz="2600" dirty="0">
              <a:solidFill>
                <a:srgbClr val="212121"/>
              </a:solidFill>
            </a:endParaRPr>
          </a:p>
        </p:txBody>
      </p:sp>
      <p:sp>
        <p:nvSpPr>
          <p:cNvPr id="6" name="Google Shape;111;p3"/>
          <p:cNvSpPr/>
          <p:nvPr/>
        </p:nvSpPr>
        <p:spPr>
          <a:xfrm>
            <a:off x="6096000" y="4272247"/>
            <a:ext cx="5299268" cy="165286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349944" y="2961323"/>
            <a:ext cx="9841815" cy="102079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Install the latest version, as shown in the following command</a:t>
            </a:r>
            <a:r>
              <a:rPr lang="en-US" sz="2600" dirty="0" smtClean="0">
                <a:solidFill>
                  <a:srgbClr val="111111"/>
                </a:solidFill>
                <a:latin typeface="+mj-lt"/>
              </a:rPr>
              <a:t>:</a:t>
            </a:r>
          </a:p>
          <a:p>
            <a:pPr marL="115887" algn="just">
              <a:spcBef>
                <a:spcPts val="1000"/>
              </a:spcBef>
              <a:buClr>
                <a:srgbClr val="973735"/>
              </a:buClr>
              <a:buSzPct val="70000"/>
              <a:tabLst>
                <a:tab pos="241300" algn="l"/>
              </a:tabLst>
              <a:defRPr/>
            </a:pPr>
            <a:r>
              <a:rPr lang="en-US" sz="2600" dirty="0" smtClean="0">
                <a:solidFill>
                  <a:srgbClr val="111111"/>
                </a:solidFill>
                <a:latin typeface="+mj-lt"/>
              </a:rPr>
              <a:t>	</a:t>
            </a:r>
            <a:r>
              <a:rPr lang="en-US" sz="2600" dirty="0" smtClean="0">
                <a:solidFill>
                  <a:srgbClr val="111111"/>
                </a:solidFill>
                <a:latin typeface="+mj-lt"/>
              </a:rPr>
              <a:t>  </a:t>
            </a:r>
            <a:r>
              <a:rPr lang="en-US" sz="2600" dirty="0" err="1" smtClean="0">
                <a:solidFill>
                  <a:srgbClr val="111111"/>
                </a:solidFill>
                <a:latin typeface="+mj-lt"/>
              </a:rPr>
              <a:t>dotnet</a:t>
            </a:r>
            <a:r>
              <a:rPr lang="en-US" sz="2600" dirty="0" smtClean="0">
                <a:solidFill>
                  <a:srgbClr val="111111"/>
                </a:solidFill>
                <a:latin typeface="+mj-lt"/>
              </a:rPr>
              <a:t> </a:t>
            </a:r>
            <a:r>
              <a:rPr lang="en-US" sz="2600" dirty="0">
                <a:solidFill>
                  <a:srgbClr val="111111"/>
                </a:solidFill>
                <a:latin typeface="+mj-lt"/>
              </a:rPr>
              <a:t>tool install --global </a:t>
            </a:r>
            <a:r>
              <a:rPr lang="en-US" sz="2600" dirty="0" err="1">
                <a:solidFill>
                  <a:srgbClr val="111111"/>
                </a:solidFill>
                <a:latin typeface="+mj-lt"/>
              </a:rPr>
              <a:t>dotnet-ef</a:t>
            </a:r>
            <a:r>
              <a:rPr lang="en-US" sz="2600" dirty="0">
                <a:solidFill>
                  <a:srgbClr val="111111"/>
                </a:solidFill>
                <a:latin typeface="+mj-lt"/>
              </a:rPr>
              <a:t> --version </a:t>
            </a:r>
            <a:r>
              <a:rPr lang="en-US" sz="2600" dirty="0" smtClean="0">
                <a:solidFill>
                  <a:srgbClr val="111111"/>
                </a:solidFill>
                <a:latin typeface="+mj-lt"/>
              </a:rPr>
              <a:t>8.0.2</a:t>
            </a:r>
            <a:endParaRPr lang="en-US" sz="2600" dirty="0">
              <a:solidFill>
                <a:srgbClr val="111111"/>
              </a:solidFill>
              <a:latin typeface="+mj-lt"/>
            </a:endParaRP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3849880" y="1889398"/>
            <a:ext cx="8267329" cy="1060894"/>
          </a:xfrm>
          <a:prstGeom prst="rect">
            <a:avLst/>
          </a:prstGeom>
        </p:spPr>
      </p:pic>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pic>
        <p:nvPicPr>
          <p:cNvPr id="2" name="Picture 1"/>
          <p:cNvPicPr>
            <a:picLocks noChangeAspect="1"/>
          </p:cNvPicPr>
          <p:nvPr/>
        </p:nvPicPr>
        <p:blipFill>
          <a:blip r:embed="rId3"/>
          <a:stretch>
            <a:fillRect/>
          </a:stretch>
        </p:blipFill>
        <p:spPr>
          <a:xfrm>
            <a:off x="878762" y="4091428"/>
            <a:ext cx="5942236" cy="1032672"/>
          </a:xfrm>
          <a:prstGeom prst="rect">
            <a:avLst/>
          </a:prstGeom>
        </p:spPr>
      </p:pic>
      <p:pic>
        <p:nvPicPr>
          <p:cNvPr id="3" name="Picture 2"/>
          <p:cNvPicPr>
            <a:picLocks noChangeAspect="1"/>
          </p:cNvPicPr>
          <p:nvPr/>
        </p:nvPicPr>
        <p:blipFill>
          <a:blip r:embed="rId4"/>
          <a:stretch>
            <a:fillRect/>
          </a:stretch>
        </p:blipFill>
        <p:spPr>
          <a:xfrm>
            <a:off x="8162478" y="3396568"/>
            <a:ext cx="4058562" cy="3083248"/>
          </a:xfrm>
          <a:prstGeom prst="rect">
            <a:avLst/>
          </a:prstGeom>
        </p:spPr>
      </p:pic>
    </p:spTree>
    <p:extLst>
      <p:ext uri="{BB962C8B-B14F-4D97-AF65-F5344CB8AC3E}">
        <p14:creationId xmlns:p14="http://schemas.microsoft.com/office/powerpoint/2010/main" val="81465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28314"/>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dirty="0" smtClean="0">
                <a:solidFill>
                  <a:schemeClr val="dk1"/>
                </a:solidFill>
                <a:ea typeface="Arial"/>
                <a:cs typeface="Arial"/>
                <a:sym typeface="Arial"/>
              </a:rPr>
              <a:t>Database sample for Demonstration</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61837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dirty="0" smtClean="0">
                <a:solidFill>
                  <a:srgbClr val="212121"/>
                </a:solidFill>
              </a:rPr>
              <a:t> </a:t>
            </a:r>
            <a:endParaRPr lang="en-US" sz="2600" dirty="0">
              <a:solidFill>
                <a:srgbClr val="212121"/>
              </a:solidFill>
            </a:endParaRPr>
          </a:p>
        </p:txBody>
      </p:sp>
      <p:pic>
        <p:nvPicPr>
          <p:cNvPr id="6" name="Google Shape;119;p4"/>
          <p:cNvPicPr preferRelativeResize="0"/>
          <p:nvPr/>
        </p:nvPicPr>
        <p:blipFill rotWithShape="1">
          <a:blip r:embed="rId2">
            <a:alphaModFix/>
          </a:blip>
          <a:srcRect/>
          <a:stretch/>
        </p:blipFill>
        <p:spPr>
          <a:xfrm>
            <a:off x="8876959" y="3703042"/>
            <a:ext cx="2382180" cy="2920760"/>
          </a:xfrm>
          <a:prstGeom prst="rect">
            <a:avLst/>
          </a:prstGeom>
          <a:noFill/>
          <a:ln>
            <a:noFill/>
          </a:ln>
        </p:spPr>
      </p:pic>
      <p:pic>
        <p:nvPicPr>
          <p:cNvPr id="8" name="Google Shape;120;p4"/>
          <p:cNvPicPr preferRelativeResize="0"/>
          <p:nvPr/>
        </p:nvPicPr>
        <p:blipFill rotWithShape="1">
          <a:blip r:embed="rId3">
            <a:alphaModFix/>
          </a:blip>
          <a:srcRect/>
          <a:stretch/>
        </p:blipFill>
        <p:spPr>
          <a:xfrm>
            <a:off x="440606" y="3703042"/>
            <a:ext cx="7419177" cy="2917340"/>
          </a:xfrm>
          <a:prstGeom prst="rect">
            <a:avLst/>
          </a:prstGeom>
          <a:noFill/>
          <a:ln>
            <a:noFill/>
          </a:ln>
        </p:spPr>
      </p:pic>
      <p:pic>
        <p:nvPicPr>
          <p:cNvPr id="10" name="Google Shape;121;p4"/>
          <p:cNvPicPr preferRelativeResize="0"/>
          <p:nvPr/>
        </p:nvPicPr>
        <p:blipFill rotWithShape="1">
          <a:blip r:embed="rId4">
            <a:alphaModFix/>
          </a:blip>
          <a:srcRect/>
          <a:stretch/>
        </p:blipFill>
        <p:spPr>
          <a:xfrm>
            <a:off x="98069" y="1201532"/>
            <a:ext cx="11752367" cy="2480822"/>
          </a:xfrm>
          <a:prstGeom prst="rect">
            <a:avLst/>
          </a:prstGeom>
          <a:noFill/>
          <a:ln>
            <a:noFill/>
          </a:ln>
        </p:spPr>
      </p:pic>
    </p:spTree>
    <p:extLst>
      <p:ext uri="{BB962C8B-B14F-4D97-AF65-F5344CB8AC3E}">
        <p14:creationId xmlns:p14="http://schemas.microsoft.com/office/powerpoint/2010/main" val="244664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Winform app named </a:t>
            </a:r>
            <a:r>
              <a:rPr lang="en-US" sz="2300" b="1">
                <a:solidFill>
                  <a:srgbClr val="111111"/>
                </a:solidFill>
                <a:latin typeface="+mj-lt"/>
              </a:rPr>
              <a:t>ManageCategoriesApp </a:t>
            </a:r>
            <a:r>
              <a:rPr lang="en-US" sz="2300">
                <a:solidFill>
                  <a:srgbClr val="111111"/>
                </a:solidFill>
                <a:latin typeface="+mj-lt"/>
              </a:rPr>
              <a:t>includes a form named </a:t>
            </a:r>
            <a:r>
              <a:rPr lang="en-US" sz="2300" b="1">
                <a:solidFill>
                  <a:srgbClr val="111111"/>
                </a:solidFill>
                <a:latin typeface="+mj-lt"/>
              </a:rPr>
              <a:t>frmManageCategories</a:t>
            </a:r>
            <a:r>
              <a:rPr lang="en-US" sz="230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4284885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55</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Lab_02_AutomobileManagement_Using_EF Core </a:t>
            </a:r>
            <a:r>
              <a:rPr lang="en-US" altLang="ko-KR" sz="3000" b="1" dirty="0">
                <a:solidFill>
                  <a:schemeClr val="accent2"/>
                </a:solidFill>
                <a:latin typeface="Arial" panose="020B0604020202020204" pitchFamily="34" charset="0"/>
                <a:cs typeface="Arial" panose="020B0604020202020204" pitchFamily="34" charset="0"/>
              </a:rPr>
              <a:t>and </a:t>
            </a:r>
            <a:r>
              <a:rPr lang="en-US" altLang="ko-KR" sz="3000" b="1" dirty="0" smtClean="0">
                <a:solidFill>
                  <a:schemeClr val="accent2"/>
                </a:solidFill>
                <a:latin typeface="Arial" panose="020B0604020202020204" pitchFamily="34" charset="0"/>
                <a:cs typeface="Arial" panose="020B0604020202020204" pitchFamily="34" charset="0"/>
              </a:rPr>
              <a:t>WPF.pdf</a:t>
            </a:r>
            <a:r>
              <a:rPr lang="en-US" altLang="ko-KR" sz="3000" b="1" dirty="0">
                <a:solidFill>
                  <a:schemeClr val="accent2"/>
                </a:solidFill>
                <a:latin typeface="Arial" panose="020B0604020202020204" pitchFamily="34" charset="0"/>
                <a:cs typeface="Arial" panose="020B0604020202020204" pitchFamily="34" charset="0"/>
              </a:rPr>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t>
            </a:r>
            <a:r>
              <a:rPr lang="en-US" altLang="ko-KR" sz="3000" b="1" smtClean="0">
                <a:solidFill>
                  <a:schemeClr val="accent2"/>
                </a:solidFill>
                <a:latin typeface="Arial" panose="020B0604020202020204" pitchFamily="34" charset="0"/>
                <a:cs typeface="Arial" panose="020B0604020202020204" pitchFamily="34" charset="0"/>
              </a:rPr>
              <a:t>Assignment_02_HotelManagement.pdf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Words>3887</Words>
  <Application>Microsoft Office PowerPoint</Application>
  <PresentationFormat>Widescreen</PresentationFormat>
  <Paragraphs>408</Paragraphs>
  <Slides>64</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Consolas</vt:lpstr>
      <vt:lpstr>Courier New</vt:lpstr>
      <vt:lpstr>굴림</vt:lpstr>
      <vt:lpstr>Noto Sans Symbols</vt:lpstr>
      <vt:lpstr>Times New Roman</vt:lpstr>
      <vt:lpstr>Wingdings</vt:lpstr>
      <vt:lpstr>Office Theme</vt:lpstr>
      <vt:lpstr> Working with Databases using  Entity Framework Core</vt:lpstr>
      <vt:lpstr>Objectives </vt:lpstr>
      <vt:lpstr>PowerPoint Presentation</vt:lpstr>
      <vt:lpstr>PowerPoint Presentation</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576</cp:revision>
  <dcterms:created xsi:type="dcterms:W3CDTF">2021-01-25T08:25:31Z</dcterms:created>
  <dcterms:modified xsi:type="dcterms:W3CDTF">2024-04-08T03:36:37Z</dcterms:modified>
</cp:coreProperties>
</file>