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95" r:id="rId18"/>
    <p:sldId id="478" r:id="rId19"/>
    <p:sldId id="479" r:id="rId20"/>
    <p:sldId id="481" r:id="rId21"/>
    <p:sldId id="482" r:id="rId22"/>
    <p:sldId id="483" r:id="rId23"/>
    <p:sldId id="484" r:id="rId24"/>
    <p:sldId id="485" r:id="rId25"/>
    <p:sldId id="486" r:id="rId26"/>
    <p:sldId id="487" r:id="rId27"/>
    <p:sldId id="488" r:id="rId28"/>
    <p:sldId id="489" r:id="rId29"/>
    <p:sldId id="490" r:id="rId30"/>
    <p:sldId id="491" r:id="rId31"/>
    <p:sldId id="493" r:id="rId32"/>
    <p:sldId id="494" r:id="rId33"/>
    <p:sldId id="492"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74" autoAdjust="0"/>
    <p:restoredTop sz="92238" autoAdjust="0"/>
  </p:normalViewPr>
  <p:slideViewPr>
    <p:cSldViewPr snapToGrid="0">
      <p:cViewPr varScale="1">
        <p:scale>
          <a:sx n="68" d="100"/>
          <a:sy n="68" d="100"/>
        </p:scale>
        <p:origin x="9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226280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5536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820740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222222"/>
                </a:solidFill>
                <a:effectLst/>
                <a:latin typeface="Google Sans"/>
              </a:rPr>
              <a:t>Obtain</a:t>
            </a:r>
            <a:r>
              <a:rPr lang="en-US" b="0" i="0">
                <a:solidFill>
                  <a:srgbClr val="222222"/>
                </a:solidFill>
                <a:effectLst/>
                <a:latin typeface="Google Sans"/>
              </a:rPr>
              <a:t> : được , kiếm được, có được</a:t>
            </a:r>
            <a:endParaRPr lang="en-US" b="0" i="0">
              <a:solidFill>
                <a:srgbClr val="5F6368"/>
              </a:solidFill>
              <a:effectLst/>
              <a:latin typeface="Google Sans"/>
            </a:endParaRPr>
          </a:p>
          <a:p>
            <a:r>
              <a:rPr lang="en-US"/>
              <a:t>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3386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646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api/system.diagnostics.process?view=net-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Concurrency Programming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platform, there is not a direct one-to-one correspondence between application domains and threads that a given AppDomain can have numerous threads executing within it at any given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To programmatically gain access to the AppDomain that is hosting the current thread, using the static </a:t>
            </a:r>
            <a:r>
              <a:rPr lang="en-US" sz="2600" i="1">
                <a:solidFill>
                  <a:srgbClr val="111111"/>
                </a:solidFill>
                <a:latin typeface="+mj-lt"/>
              </a:rPr>
              <a:t>Thread.GetDomain() </a:t>
            </a:r>
            <a:r>
              <a:rPr lang="en-US" sz="2600">
                <a:solidFill>
                  <a:srgbClr val="111111"/>
                </a:solidFill>
                <a:latin typeface="+mj-lt"/>
              </a:rPr>
              <a:t>method</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A single thread may also be moved into a particular execution context at any given time, and it may be relocated within a new execution context at the whim of the CoreCLR</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CoreCLR is the entity that is in charge of moving threads into (and out of) execution contexts</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a:rPr lang="en-US" sz="3000" b="1"/>
              <a:t> </a:t>
            </a:r>
            <a:r>
              <a:rPr lang="en-US" sz="3000" b="1">
                <a:latin typeface="+mj-lt"/>
                <a:ea typeface="+mj-ea"/>
                <a:cs typeface="+mj-cs"/>
              </a:rPr>
              <a:t>Enumerating </a:t>
            </a:r>
            <a:r>
              <a:rPr lang="en-US" sz="3000" b="1"/>
              <a:t>Assemblies In AppDomain Demo</a:t>
            </a:r>
            <a:endParaRPr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52550" y="1465421"/>
            <a:ext cx="1202228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 namespace defines a number of types that allow us to programmatically interact with processes and various diagnostic-related types such as the system event log and performance counters</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278035983"/>
              </p:ext>
            </p:extLst>
          </p:nvPr>
        </p:nvGraphicFramePr>
        <p:xfrm>
          <a:off x="275516" y="2758084"/>
          <a:ext cx="11657983" cy="3629651"/>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73080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Process-Centric Types of the</a:t>
                      </a:r>
                    </a:p>
                    <a:p>
                      <a:pPr marL="0" algn="l" defTabSz="914400" rtl="0" eaLnBrk="1" fontAlgn="t" latinLnBrk="0" hangingPunct="1"/>
                      <a:r>
                        <a:rPr lang="en-US" sz="2000" b="1" u="none" strike="noStrike" kern="1200">
                          <a:solidFill>
                            <a:srgbClr val="0070C0"/>
                          </a:solidFill>
                          <a:effectLst/>
                          <a:latin typeface="+mn-lt"/>
                          <a:ea typeface="+mn-ea"/>
                          <a:cs typeface="+mn-cs"/>
                        </a:rPr>
                        <a:t>System.Diagnostics Namespace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20654">
                <a:tc>
                  <a:txBody>
                    <a:bodyPr/>
                    <a:lstStyle/>
                    <a:p>
                      <a:pPr algn="l" fontAlgn="t"/>
                      <a:r>
                        <a:rPr lang="en-US" sz="1800" u="none" strike="noStrike">
                          <a:effectLst/>
                        </a:rPr>
                        <a:t>Process</a:t>
                      </a:r>
                      <a:endParaRPr lang="en-US" sz="1800">
                        <a:effectLst/>
                      </a:endParaRPr>
                    </a:p>
                  </a:txBody>
                  <a:tcPr marL="42246" marR="42246" marT="21123" marB="21123" anchor="ctr"/>
                </a:tc>
                <a:tc>
                  <a:txBody>
                    <a:bodyPr/>
                    <a:lstStyle/>
                    <a:p>
                      <a:pPr algn="l" fontAlgn="t"/>
                      <a:r>
                        <a:rPr lang="en-US" sz="1800">
                          <a:effectLst/>
                        </a:rPr>
                        <a:t>Provides access to local and remote processes and enables you to start and stop local system processes</a:t>
                      </a:r>
                    </a:p>
                  </a:txBody>
                  <a:tcPr marL="42246" marR="42246" marT="21123" marB="21123" anchor="ctr"/>
                </a:tc>
                <a:extLst>
                  <a:ext uri="{0D108BD9-81ED-4DB2-BD59-A6C34878D82A}">
                    <a16:rowId xmlns:a16="http://schemas.microsoft.com/office/drawing/2014/main" val="4258109509"/>
                  </a:ext>
                </a:extLst>
              </a:tr>
              <a:tr h="449390">
                <a:tc>
                  <a:txBody>
                    <a:bodyPr/>
                    <a:lstStyle/>
                    <a:p>
                      <a:pPr algn="l" fontAlgn="t"/>
                      <a:r>
                        <a:rPr lang="en-US" sz="1800" u="none" strike="noStrike">
                          <a:effectLst/>
                        </a:rPr>
                        <a:t>ProcessModule</a:t>
                      </a:r>
                      <a:endParaRPr lang="en-US" sz="1800">
                        <a:effectLst/>
                      </a:endParaRPr>
                    </a:p>
                  </a:txBody>
                  <a:tcPr marL="42246" marR="42246" marT="21123" marB="21123" anchor="ctr"/>
                </a:tc>
                <a:tc>
                  <a:txBody>
                    <a:bodyPr/>
                    <a:lstStyle/>
                    <a:p>
                      <a:pPr algn="l" fontAlgn="t"/>
                      <a:r>
                        <a:rPr lang="en-US" sz="1800">
                          <a:effectLst/>
                        </a:rPr>
                        <a:t>Represents a.dll or .exe file that is loaded into a particular process</a:t>
                      </a:r>
                    </a:p>
                  </a:txBody>
                  <a:tcPr marL="42246" marR="42246" marT="21123" marB="21123" anchor="ctr"/>
                </a:tc>
                <a:extLst>
                  <a:ext uri="{0D108BD9-81ED-4DB2-BD59-A6C34878D82A}">
                    <a16:rowId xmlns:a16="http://schemas.microsoft.com/office/drawing/2014/main" val="627716855"/>
                  </a:ext>
                </a:extLst>
              </a:tr>
              <a:tr h="449390">
                <a:tc>
                  <a:txBody>
                    <a:bodyPr/>
                    <a:lstStyle/>
                    <a:p>
                      <a:pPr algn="l" fontAlgn="t"/>
                      <a:r>
                        <a:rPr lang="en-US" sz="1800" u="none" strike="noStrike">
                          <a:effectLst/>
                        </a:rPr>
                        <a:t>ProcessModuleCollection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ProcessModule</a:t>
                      </a:r>
                      <a:r>
                        <a:rPr lang="en-US" sz="1800">
                          <a:effectLst/>
                        </a:rPr>
                        <a:t> objects</a:t>
                      </a:r>
                    </a:p>
                  </a:txBody>
                  <a:tcPr marL="42246" marR="42246" marT="21123" marB="21123" anchor="ctr"/>
                </a:tc>
                <a:extLst>
                  <a:ext uri="{0D108BD9-81ED-4DB2-BD59-A6C34878D82A}">
                    <a16:rowId xmlns:a16="http://schemas.microsoft.com/office/drawing/2014/main" val="1529366874"/>
                  </a:ext>
                </a:extLst>
              </a:tr>
              <a:tr h="449390">
                <a:tc>
                  <a:txBody>
                    <a:bodyPr/>
                    <a:lstStyle/>
                    <a:p>
                      <a:pPr algn="l" fontAlgn="t"/>
                      <a:r>
                        <a:rPr lang="en-US" sz="1800" u="none" strike="noStrike">
                          <a:effectLst/>
                        </a:rPr>
                        <a:t>ProcessStartInfo</a:t>
                      </a:r>
                      <a:endParaRPr lang="en-US" sz="1800">
                        <a:effectLst/>
                      </a:endParaRPr>
                    </a:p>
                  </a:txBody>
                  <a:tcPr marL="42246" marR="42246" marT="21123" marB="21123" anchor="ctr"/>
                </a:tc>
                <a:tc>
                  <a:txBody>
                    <a:bodyPr/>
                    <a:lstStyle/>
                    <a:p>
                      <a:pPr algn="l" fontAlgn="t"/>
                      <a:r>
                        <a:rPr lang="en-US" sz="1800">
                          <a:effectLst/>
                        </a:rPr>
                        <a:t>Specifies a set of values that are used when you start a process</a:t>
                      </a:r>
                    </a:p>
                  </a:txBody>
                  <a:tcPr marL="42246" marR="42246" marT="21123" marB="21123" anchor="ctr"/>
                </a:tc>
                <a:extLst>
                  <a:ext uri="{0D108BD9-81ED-4DB2-BD59-A6C34878D82A}">
                    <a16:rowId xmlns:a16="http://schemas.microsoft.com/office/drawing/2014/main" val="9285136"/>
                  </a:ext>
                </a:extLst>
              </a:tr>
              <a:tr h="480630">
                <a:tc>
                  <a:txBody>
                    <a:bodyPr/>
                    <a:lstStyle/>
                    <a:p>
                      <a:pPr algn="l" fontAlgn="t"/>
                      <a:r>
                        <a:rPr lang="en-US" sz="1800" u="none" strike="noStrike">
                          <a:effectLst/>
                        </a:rPr>
                        <a:t>ProcessThread</a:t>
                      </a:r>
                      <a:endParaRPr lang="en-US" sz="1800">
                        <a:effectLst/>
                      </a:endParaRPr>
                    </a:p>
                  </a:txBody>
                  <a:tcPr marL="42246" marR="42246" marT="21123" marB="21123" anchor="ctr"/>
                </a:tc>
                <a:tc>
                  <a:txBody>
                    <a:bodyPr/>
                    <a:lstStyle/>
                    <a:p>
                      <a:pPr algn="l" fontAlgn="t"/>
                      <a:r>
                        <a:rPr lang="en-US" sz="1800">
                          <a:effectLst/>
                        </a:rPr>
                        <a:t>Represents an operating system process thread</a:t>
                      </a:r>
                    </a:p>
                  </a:txBody>
                  <a:tcPr marL="42246" marR="42246" marT="21123" marB="21123" anchor="ctr"/>
                </a:tc>
                <a:extLst>
                  <a:ext uri="{0D108BD9-81ED-4DB2-BD59-A6C34878D82A}">
                    <a16:rowId xmlns:a16="http://schemas.microsoft.com/office/drawing/2014/main" val="113341593"/>
                  </a:ext>
                </a:extLst>
              </a:tr>
              <a:tr h="449390">
                <a:tc>
                  <a:txBody>
                    <a:bodyPr/>
                    <a:lstStyle/>
                    <a:p>
                      <a:pPr algn="l" fontAlgn="t"/>
                      <a:r>
                        <a:rPr lang="en-US" sz="1800" u="none" strike="noStrike">
                          <a:effectLst/>
                        </a:rPr>
                        <a:t>ProcessThreadCollection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ProcessThread</a:t>
                      </a:r>
                      <a:r>
                        <a:rPr lang="en-US" sz="1800">
                          <a:effectLst/>
                        </a:rPr>
                        <a:t> objects</a:t>
                      </a:r>
                    </a:p>
                  </a:txBody>
                  <a:tcPr marL="42246" marR="42246" marT="21123" marB="21123"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78895" y="1382905"/>
            <a:ext cx="1219200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System.Diagnostics.Process class allows us to analyze the processes running on a given machine (local or remote) and also provides members to programmatically start and terminate processes, view (or modify) a process’s priority level, and obtain a list of active threads and/or loaded modules within a given process</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624160372"/>
              </p:ext>
            </p:extLst>
          </p:nvPr>
        </p:nvGraphicFramePr>
        <p:xfrm>
          <a:off x="298887" y="345002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Properties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ExitTime</a:t>
                      </a:r>
                      <a:endParaRPr lang="en-US">
                        <a:effectLst/>
                      </a:endParaRPr>
                    </a:p>
                  </a:txBody>
                  <a:tcPr anchor="ctr"/>
                </a:tc>
                <a:tc>
                  <a:txBody>
                    <a:bodyPr/>
                    <a:lstStyle/>
                    <a:p>
                      <a:pPr algn="l" fontAlgn="t"/>
                      <a:r>
                        <a:rPr lang="en-US">
                          <a:effectLst/>
                        </a:rPr>
                        <a:t>Gets the time that the associated process exited</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Handle</a:t>
                      </a:r>
                      <a:endParaRPr lang="en-US">
                        <a:effectLst/>
                      </a:endParaRPr>
                    </a:p>
                  </a:txBody>
                  <a:tcPr anchor="ctr"/>
                </a:tc>
                <a:tc>
                  <a:txBody>
                    <a:bodyPr/>
                    <a:lstStyle/>
                    <a:p>
                      <a:pPr algn="l" fontAlgn="t"/>
                      <a:r>
                        <a:rPr lang="en-US">
                          <a:effectLst/>
                        </a:rPr>
                        <a:t>Gets the native handle of the associated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Id</a:t>
                      </a:r>
                      <a:endParaRPr lang="en-US">
                        <a:effectLst/>
                      </a:endParaRPr>
                    </a:p>
                  </a:txBody>
                  <a:tcPr anchor="ctr"/>
                </a:tc>
                <a:tc>
                  <a:txBody>
                    <a:bodyPr/>
                    <a:lstStyle/>
                    <a:p>
                      <a:pPr algn="l" fontAlgn="t"/>
                      <a:r>
                        <a:rPr lang="en-US">
                          <a:effectLst/>
                        </a:rPr>
                        <a:t>Gets the unique identifier for the associated process</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MachineName</a:t>
                      </a:r>
                      <a:endParaRPr lang="en-US">
                        <a:effectLst/>
                      </a:endParaRPr>
                    </a:p>
                  </a:txBody>
                  <a:tcPr anchor="ctr"/>
                </a:tc>
                <a:tc>
                  <a:txBody>
                    <a:bodyPr/>
                    <a:lstStyle/>
                    <a:p>
                      <a:pPr algn="l" fontAlgn="t"/>
                      <a:r>
                        <a:rPr lang="en-US">
                          <a:effectLst/>
                        </a:rPr>
                        <a:t>Gets the name of the computer the associated process is running on</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Modules</a:t>
                      </a:r>
                      <a:endParaRPr lang="en-US">
                        <a:effectLst/>
                      </a:endParaRPr>
                    </a:p>
                  </a:txBody>
                  <a:tcPr anchor="ctr"/>
                </a:tc>
                <a:tc>
                  <a:txBody>
                    <a:bodyPr/>
                    <a:lstStyle/>
                    <a:p>
                      <a:pPr algn="l" fontAlgn="t"/>
                      <a:r>
                        <a:rPr lang="en-US">
                          <a:effectLst/>
                        </a:rPr>
                        <a:t>Gets the modules that have been loaded by the associated process</a:t>
                      </a:r>
                    </a:p>
                  </a:txBody>
                  <a:tcPr anchor="ctr"/>
                </a:tc>
                <a:extLst>
                  <a:ext uri="{0D108BD9-81ED-4DB2-BD59-A6C34878D82A}">
                    <a16:rowId xmlns:a16="http://schemas.microsoft.com/office/drawing/2014/main" val="113341593"/>
                  </a:ext>
                </a:extLst>
              </a:tr>
              <a:tr h="424500">
                <a:tc>
                  <a:txBody>
                    <a:bodyPr/>
                    <a:lstStyle/>
                    <a:p>
                      <a:pPr algn="l" fontAlgn="t"/>
                      <a:r>
                        <a:rPr lang="en-US" u="none" strike="noStrike">
                          <a:effectLst/>
                        </a:rPr>
                        <a:t>StartTime</a:t>
                      </a:r>
                      <a:endParaRPr lang="en-US">
                        <a:effectLst/>
                      </a:endParaRPr>
                    </a:p>
                  </a:txBody>
                  <a:tcPr anchor="ctr"/>
                </a:tc>
                <a:tc>
                  <a:txBody>
                    <a:bodyPr/>
                    <a:lstStyle/>
                    <a:p>
                      <a:pPr algn="l" fontAlgn="t"/>
                      <a:r>
                        <a:rPr lang="en-US">
                          <a:effectLst/>
                        </a:rPr>
                        <a:t>Gets the time that the associated process was started</a:t>
                      </a:r>
                    </a:p>
                  </a:txBody>
                  <a:tcPr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1304562828"/>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Methods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CloseMainWindow()</a:t>
                      </a:r>
                      <a:endParaRPr lang="en-US">
                        <a:effectLst/>
                      </a:endParaRPr>
                    </a:p>
                  </a:txBody>
                  <a:tcPr anchor="ctr"/>
                </a:tc>
                <a:tc>
                  <a:txBody>
                    <a:bodyPr/>
                    <a:lstStyle/>
                    <a:p>
                      <a:pPr algn="l" fontAlgn="t"/>
                      <a:r>
                        <a:rPr lang="en-US">
                          <a:effectLst/>
                        </a:rPr>
                        <a:t>Closes a process that has a user interface by sending a close message to its main window</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GetCurrentProcess()</a:t>
                      </a:r>
                      <a:endParaRPr lang="en-US">
                        <a:effectLst/>
                      </a:endParaRPr>
                    </a:p>
                  </a:txBody>
                  <a:tcPr anchor="ctr"/>
                </a:tc>
                <a:tc>
                  <a:txBody>
                    <a:bodyPr/>
                    <a:lstStyle/>
                    <a:p>
                      <a:pPr algn="l" fontAlgn="t"/>
                      <a:r>
                        <a:rPr lang="en-US">
                          <a:effectLst/>
                        </a:rPr>
                        <a:t>Gets a new </a:t>
                      </a:r>
                      <a:r>
                        <a:rPr lang="en-US" u="none" strike="noStrike">
                          <a:effectLst/>
                        </a:rPr>
                        <a:t>Process</a:t>
                      </a:r>
                      <a:r>
                        <a:rPr lang="en-US">
                          <a:effectLst/>
                        </a:rPr>
                        <a:t> component and associates it with the currently active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GetProcesses()</a:t>
                      </a:r>
                      <a:endParaRPr lang="en-US">
                        <a:effectLst/>
                      </a:endParaRPr>
                    </a:p>
                  </a:txBody>
                  <a:tcPr anchor="ctr"/>
                </a:tc>
                <a:tc>
                  <a:txBody>
                    <a:bodyPr/>
                    <a:lstStyle/>
                    <a:p>
                      <a:pPr algn="l" fontAlgn="t"/>
                      <a:r>
                        <a:rPr lang="en-US">
                          <a:effectLst/>
                        </a:rPr>
                        <a:t>Creates a new </a:t>
                      </a:r>
                      <a:r>
                        <a:rPr lang="en-US" u="none" strike="noStrike">
                          <a:effectLst/>
                        </a:rPr>
                        <a:t>Process</a:t>
                      </a:r>
                      <a:r>
                        <a:rPr lang="en-US">
                          <a:effectLst/>
                        </a:rPr>
                        <a:t> component for each process resource on the local computer</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Kill()</a:t>
                      </a:r>
                      <a:endParaRPr lang="en-US">
                        <a:effectLst/>
                      </a:endParaRPr>
                    </a:p>
                  </a:txBody>
                  <a:tcPr anchor="ctr"/>
                </a:tc>
                <a:tc>
                  <a:txBody>
                    <a:bodyPr/>
                    <a:lstStyle/>
                    <a:p>
                      <a:pPr algn="l" fontAlgn="t"/>
                      <a:r>
                        <a:rPr lang="en-US">
                          <a:effectLst/>
                        </a:rPr>
                        <a:t>Immediately stops the associated process</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Start()</a:t>
                      </a:r>
                      <a:endParaRPr lang="en-US">
                        <a:effectLst/>
                      </a:endParaRPr>
                    </a:p>
                  </a:txBody>
                  <a:tcPr anchor="ctr"/>
                </a:tc>
                <a:tc>
                  <a:txBody>
                    <a:bodyPr/>
                    <a:lstStyle/>
                    <a:p>
                      <a:pPr algn="l" fontAlgn="t"/>
                      <a:r>
                        <a:rPr lang="en-US">
                          <a:effectLst/>
                        </a:rPr>
                        <a:t>Starts (or reuses) the process resource that is specified by the </a:t>
                      </a:r>
                      <a:r>
                        <a:rPr lang="en-US" u="none" strike="noStrike">
                          <a:effectLst/>
                        </a:rPr>
                        <a:t>StartInfo</a:t>
                      </a:r>
                      <a:r>
                        <a:rPr lang="en-US">
                          <a:effectLst/>
                        </a:rPr>
                        <a:t> property of this </a:t>
                      </a:r>
                      <a:r>
                        <a:rPr lang="en-US" u="none" strike="noStrike">
                          <a:effectLst/>
                        </a:rPr>
                        <a:t>Process</a:t>
                      </a:r>
                      <a:r>
                        <a:rPr lang="en-US">
                          <a:effectLst/>
                        </a:rPr>
                        <a:t> component and associates it with the component.</a:t>
                      </a:r>
                    </a:p>
                  </a:txBody>
                  <a:tcPr anchor="ct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300">
                <a:solidFill>
                  <a:srgbClr val="111111"/>
                </a:solidFill>
                <a:latin typeface="+mj-lt"/>
              </a:rPr>
              <a:t>More</a:t>
            </a:r>
            <a:r>
              <a:rPr lang="en-US" sz="2300" b="1">
                <a:solidFill>
                  <a:srgbClr val="111111"/>
                </a:solidFill>
                <a:latin typeface="+mj-lt"/>
              </a:rPr>
              <a:t> </a:t>
            </a:r>
            <a:r>
              <a:rPr lang="en-US" sz="2300" b="1"/>
              <a:t>Processes class </a:t>
            </a:r>
          </a:p>
          <a:p>
            <a:pPr>
              <a:buClr>
                <a:srgbClr val="973735"/>
              </a:buClr>
              <a:buSzPct val="50000"/>
              <a:tabLst>
                <a:tab pos="241300" algn="l"/>
              </a:tabLst>
              <a:defRPr/>
            </a:pPr>
            <a:r>
              <a:rPr lang="en-US" sz="2300"/>
              <a:t>    </a:t>
            </a:r>
            <a:r>
              <a:rPr lang="en-US" sz="2300">
                <a:hlinkClick r:id="rId2"/>
              </a:rPr>
              <a:t>https://docs.microsoft.com/en-us/dotnet/api/system.diagnostics.process?view=net-5.0</a:t>
            </a:r>
            <a:endParaRPr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a:rPr lang="en-US" sz="3000" b="1">
                <a:latin typeface="+mj-lt"/>
                <a:ea typeface="+mj-ea"/>
                <a:cs typeface="+mj-cs"/>
              </a:rPr>
              <a:t>Enumerating Running Processes Demo</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 Namespace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System.Threading namespace provides a number of types that enable the direct construction of multithreaded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provides types that allow us to interact with a particular CoreCLR thread, this namespace defines types that allow access to the CoreCLR-maintained </a:t>
            </a:r>
            <a:r>
              <a:rPr lang="en-US" sz="2600" b="1">
                <a:solidFill>
                  <a:srgbClr val="111111"/>
                </a:solidFill>
                <a:latin typeface="+mj-lt"/>
              </a:rPr>
              <a:t>ThreadPool</a:t>
            </a:r>
            <a:r>
              <a:rPr lang="en-US" sz="2600">
                <a:solidFill>
                  <a:srgbClr val="111111"/>
                </a:solidFill>
                <a:latin typeface="+mj-lt"/>
              </a:rPr>
              <a:t>, a simple (non-GUI-based) </a:t>
            </a:r>
            <a:r>
              <a:rPr lang="en-US" sz="2600" b="1">
                <a:solidFill>
                  <a:srgbClr val="111111"/>
                </a:solidFill>
                <a:latin typeface="+mj-lt"/>
              </a:rPr>
              <a:t>Timer </a:t>
            </a:r>
            <a:r>
              <a:rPr lang="en-US" sz="2600">
                <a:solidFill>
                  <a:srgbClr val="111111"/>
                </a:solidFill>
                <a:latin typeface="+mj-lt"/>
              </a:rPr>
              <a:t>class, and numerous types used to provide synchronized access to shared resources</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Thread Lifecycle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768415"/>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2292"/>
          <a:stretch/>
        </p:blipFill>
        <p:spPr>
          <a:xfrm>
            <a:off x="838200" y="1578008"/>
            <a:ext cx="9573739" cy="4323171"/>
          </a:xfrm>
          <a:prstGeom prst="rect">
            <a:avLst/>
          </a:prstGeom>
        </p:spPr>
      </p:pic>
    </p:spTree>
    <p:extLst>
      <p:ext uri="{BB962C8B-B14F-4D97-AF65-F5344CB8AC3E}">
        <p14:creationId xmlns:p14="http://schemas.microsoft.com/office/powerpoint/2010/main" val="206409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System.Threading.Thread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624730"/>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The most primitive of all types in the System.Threading namespace is </a:t>
            </a:r>
            <a:r>
              <a:rPr lang="en-US" sz="2600" b="1">
                <a:solidFill>
                  <a:srgbClr val="171717"/>
                </a:solidFill>
                <a:effectLst/>
                <a:latin typeface="+mj-lt"/>
              </a:rPr>
              <a:t>Thread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represents an object-oriented wrapper around a given path of execution within a particular AppDomain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also defines several methods (both static and instance level) that allow us to create new threads within the current AppDomain, as well as to suspend, stop, and destroy a particular thread</a:t>
            </a:r>
            <a:endParaRPr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System.Threading.Thread Class</a:t>
            </a:r>
            <a:endParaRPr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marL="342900" indent="-342900">
              <a:lnSpc>
                <a:spcPct val="100000"/>
              </a:lnSpc>
              <a:buClr>
                <a:srgbClr val="973735"/>
              </a:buClr>
              <a:buSzPct val="50000"/>
              <a:buFont typeface="Wingdings" pitchFamily="2" charset="2"/>
              <a:buChar char="u"/>
              <a:defRPr/>
            </a:pPr>
            <a:r>
              <a:rPr lang="en-US"/>
              <a:t>Overview Concurrency Programming </a:t>
            </a:r>
            <a:endParaRPr lang="en-US" dirty="0"/>
          </a:p>
          <a:p>
            <a:pPr marL="342900" indent="-342900">
              <a:lnSpc>
                <a:spcPct val="100000"/>
              </a:lnSpc>
              <a:buClr>
                <a:srgbClr val="973735"/>
              </a:buClr>
              <a:buSzPct val="50000"/>
              <a:buFont typeface="Wingdings" pitchFamily="2" charset="2"/>
              <a:buChar char="u"/>
              <a:defRPr/>
            </a:pPr>
            <a:r>
              <a:rPr lang="en-US"/>
              <a:t>Overview about MultiThreading</a:t>
            </a:r>
            <a:endParaRPr lang="en-US" dirty="0"/>
          </a:p>
          <a:p>
            <a:pPr marL="342900" indent="-342900">
              <a:lnSpc>
                <a:spcPct val="100000"/>
              </a:lnSpc>
              <a:buClr>
                <a:srgbClr val="973735"/>
              </a:buClr>
              <a:buSzPct val="50000"/>
              <a:buFont typeface="Wingdings" pitchFamily="2" charset="2"/>
              <a:buChar char="u"/>
              <a:defRPr/>
            </a:pPr>
            <a:r>
              <a:rPr lang="en-US"/>
              <a:t>Explain about Synchronization: lock and Monitor</a:t>
            </a:r>
          </a:p>
          <a:p>
            <a:pPr marL="342900" indent="-342900">
              <a:lnSpc>
                <a:spcPct val="100000"/>
              </a:lnSpc>
              <a:buClr>
                <a:srgbClr val="973735"/>
              </a:buClr>
              <a:buSzPct val="50000"/>
              <a:buFont typeface="Wingdings" pitchFamily="2" charset="2"/>
              <a:buChar char="u"/>
              <a:defRPr/>
            </a:pPr>
            <a:r>
              <a:rPr lang="en-US"/>
              <a:t>Explain and Demo about The Issue of Concurrency: Race Conditions</a:t>
            </a:r>
          </a:p>
          <a:p>
            <a:pPr marL="342900" indent="-342900">
              <a:lnSpc>
                <a:spcPct val="100000"/>
              </a:lnSpc>
              <a:buClr>
                <a:srgbClr val="973735"/>
              </a:buClr>
              <a:buSzPct val="50000"/>
              <a:buFont typeface="Wingdings" pitchFamily="2" charset="2"/>
              <a:buChar char="u"/>
              <a:defRPr/>
            </a:pPr>
            <a:r>
              <a:rPr lang="en-US"/>
              <a:t>Explain about ThreadPool and TimerCallback</a:t>
            </a:r>
          </a:p>
          <a:p>
            <a:pPr marL="342900" indent="-342900">
              <a:lnSpc>
                <a:spcPct val="100000"/>
              </a:lnSpc>
              <a:buClr>
                <a:srgbClr val="973735"/>
              </a:buClr>
              <a:buSzPct val="50000"/>
              <a:buFont typeface="Wingdings" pitchFamily="2" charset="2"/>
              <a:buChar char="u"/>
              <a:defRPr/>
            </a:pPr>
            <a:r>
              <a:rPr lang="en-US"/>
              <a:t>Demo MultiThreading application with C#</a:t>
            </a:r>
          </a:p>
          <a:p>
            <a:pPr marL="342900" indent="-342900">
              <a:lnSpc>
                <a:spcPct val="100000"/>
              </a:lnSpc>
              <a:buClr>
                <a:srgbClr val="973735"/>
              </a:buClr>
              <a:buSzPct val="50000"/>
              <a:buFont typeface="Wingdings" pitchFamily="2" charset="2"/>
              <a:buChar char="u"/>
              <a:defRPr/>
            </a:pPr>
            <a:r>
              <a:rPr lang="en-US"/>
              <a:t>Demo Synchronization in MultiThreading application</a:t>
            </a:r>
          </a:p>
          <a:p>
            <a:pPr marL="342900" indent="-342900">
              <a:lnSpc>
                <a:spcPct val="100000"/>
              </a:lnSpc>
              <a:buClr>
                <a:srgbClr val="973735"/>
              </a:buClr>
              <a:buSzPct val="50000"/>
              <a:buFont typeface="Wingdings" pitchFamily="2" charset="2"/>
              <a:buChar char="u"/>
              <a:defRPr/>
            </a:pPr>
            <a:r>
              <a:rPr lang="en-US"/>
              <a:t>Demo ThreadPool and TimerCallback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10" y="1569164"/>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973735"/>
              </a:buClr>
              <a:buSzPct val="70000"/>
              <a:buFont typeface="Wingdings" pitchFamily="2" charset="2"/>
              <a:buChar char="u"/>
              <a:tabLst>
                <a:tab pos="241300" algn="l"/>
              </a:tabLst>
              <a:defRPr/>
            </a:pPr>
            <a:r>
              <a:rPr lang="en-US" sz="2600">
                <a:solidFill>
                  <a:srgbClr val="171717"/>
                </a:solidFill>
                <a:ea typeface="+mn-ea"/>
                <a:cs typeface="+mn-cs"/>
              </a:rPr>
              <a:t>Steps to Create a Thread</a:t>
            </a:r>
            <a:endParaRPr lang="en-US" sz="2600"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168170" y="2224120"/>
            <a:ext cx="11887200" cy="4113947"/>
          </a:xfrm>
          <a:prstGeom prst="rect">
            <a:avLst/>
          </a:prstGeom>
          <a:noFill/>
        </p:spPr>
        <p:txBody>
          <a:bodyPr wrap="square">
            <a:spAutoFit/>
          </a:bodyPr>
          <a:lstStyle/>
          <a:p>
            <a:pPr marL="514350" indent="-514350" algn="just">
              <a:spcBef>
                <a:spcPts val="800"/>
              </a:spcBef>
              <a:spcAft>
                <a:spcPts val="800"/>
              </a:spcAft>
              <a:buClr>
                <a:srgbClr val="FF0000"/>
              </a:buClr>
              <a:buFont typeface="+mj-lt"/>
              <a:buAutoNum type="arabicParenR"/>
            </a:pPr>
            <a:r>
              <a:rPr lang="en-US" sz="2600"/>
              <a:t>Create a method to be the entry point for the new thread</a:t>
            </a:r>
          </a:p>
          <a:p>
            <a:pPr marL="514350" indent="-514350" algn="just">
              <a:spcBef>
                <a:spcPts val="800"/>
              </a:spcBef>
              <a:spcAft>
                <a:spcPts val="800"/>
              </a:spcAft>
              <a:buClr>
                <a:srgbClr val="FF0000"/>
              </a:buClr>
              <a:buFont typeface="+mj-lt"/>
              <a:buAutoNum type="arabicParenR"/>
            </a:pPr>
            <a:r>
              <a:rPr lang="en-US" sz="2600"/>
              <a:t>Create a new ParameterizedThreadStart (or ThreadStart) delegate,    passing the address of the method defined in </a:t>
            </a:r>
            <a:r>
              <a:rPr lang="en-US" sz="2600" b="1"/>
              <a:t>Step 1</a:t>
            </a:r>
            <a:r>
              <a:rPr lang="en-US" sz="2600"/>
              <a:t> to the constructor</a:t>
            </a:r>
          </a:p>
          <a:p>
            <a:pPr marL="514350" indent="-514350" algn="just">
              <a:spcBef>
                <a:spcPts val="800"/>
              </a:spcBef>
              <a:spcAft>
                <a:spcPts val="800"/>
              </a:spcAft>
              <a:buClr>
                <a:srgbClr val="FF0000"/>
              </a:buClr>
              <a:buFont typeface="+mj-lt"/>
              <a:buAutoNum type="arabicParenR"/>
            </a:pPr>
            <a:r>
              <a:rPr lang="en-US" sz="2600"/>
              <a:t>Create a Thread object, passing the ParameterizedThreadStart/ThreadStart delegate as a constructor argument</a:t>
            </a:r>
          </a:p>
          <a:p>
            <a:pPr marL="514350" indent="-514350" algn="just">
              <a:spcBef>
                <a:spcPts val="800"/>
              </a:spcBef>
              <a:spcAft>
                <a:spcPts val="800"/>
              </a:spcAft>
              <a:buClr>
                <a:srgbClr val="FF0000"/>
              </a:buClr>
              <a:buFont typeface="+mj-lt"/>
              <a:buAutoNum type="arabicParenR"/>
            </a:pPr>
            <a:r>
              <a:rPr lang="en-US" sz="2600"/>
              <a:t>Establish any initial thread characteristics (name, priority, etc.)</a:t>
            </a:r>
          </a:p>
          <a:p>
            <a:pPr marL="514350" indent="-514350" algn="just">
              <a:spcBef>
                <a:spcPts val="800"/>
              </a:spcBef>
              <a:spcAft>
                <a:spcPts val="800"/>
              </a:spcAft>
              <a:buClr>
                <a:srgbClr val="FF0000"/>
              </a:buClr>
              <a:buFont typeface="+mj-lt"/>
              <a:buAutoNum type="arabicParenR"/>
            </a:pPr>
            <a:r>
              <a:rPr lang="en-US" sz="2600"/>
              <a:t>Call the Thread.Start() method. This starts the thread at the method referenced by the delegate created in </a:t>
            </a:r>
            <a:r>
              <a:rPr lang="en-US" sz="2600" b="1"/>
              <a:t>Step 2</a:t>
            </a:r>
            <a:r>
              <a:rPr lang="en-US" sz="2600"/>
              <a:t> as soon as possible</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a:rPr lang="en-US" b="1"/>
              <a:t>Manually Creating Secondary Threads</a:t>
            </a:r>
          </a:p>
        </p:txBody>
      </p:sp>
    </p:spTree>
    <p:extLst>
      <p:ext uri="{BB962C8B-B14F-4D97-AF65-F5344CB8AC3E}">
        <p14:creationId xmlns:p14="http://schemas.microsoft.com/office/powerpoint/2010/main" val="289488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a:rPr lang="en-US" sz="3600" b="1">
                <a:latin typeface="+mj-lt"/>
                <a:ea typeface="+mj-ea"/>
                <a:cs typeface="+mj-cs"/>
              </a:rPr>
              <a:t>Foreground Threads and Background Threads</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Foreground threads </a:t>
            </a:r>
            <a:r>
              <a:rPr lang="en-US" sz="2600" dirty="0">
                <a:solidFill>
                  <a:srgbClr val="171717"/>
                </a:solidFill>
                <a:latin typeface="+mj-lt"/>
              </a:rPr>
              <a:t>have the ability to prevent the current application from terminating</a:t>
            </a:r>
            <a:r>
              <a:rPr lang="en-US" sz="2600">
                <a:solidFill>
                  <a:srgbClr val="171717"/>
                </a:solidFill>
                <a:latin typeface="+mj-lt"/>
              </a:rPr>
              <a:t>. The Core CLR </a:t>
            </a:r>
            <a:r>
              <a:rPr lang="en-US" sz="2600" dirty="0">
                <a:solidFill>
                  <a:srgbClr val="171717"/>
                </a:solidFill>
                <a:latin typeface="+mj-lt"/>
              </a:rPr>
              <a:t>will not shut down an application (which is to say, unload the hosting </a:t>
            </a:r>
            <a:r>
              <a:rPr lang="en-US" sz="2600" dirty="0" err="1">
                <a:solidFill>
                  <a:srgbClr val="171717"/>
                </a:solidFill>
                <a:latin typeface="+mj-lt"/>
              </a:rPr>
              <a:t>AppDomain</a:t>
            </a:r>
            <a:r>
              <a:rPr lang="en-US" sz="2600" dirty="0">
                <a:solidFill>
                  <a:srgbClr val="171717"/>
                </a:solidFill>
                <a:latin typeface="+mj-lt"/>
              </a:rPr>
              <a:t>) until all foreground threads </a:t>
            </a:r>
            <a:r>
              <a:rPr lang="en-US" sz="2600">
                <a:solidFill>
                  <a:srgbClr val="171717"/>
                </a:solidFill>
                <a:latin typeface="+mj-lt"/>
              </a:rPr>
              <a:t>have ended</a:t>
            </a:r>
            <a:endParaRPr lang="en-US" sz="2600" dirty="0">
              <a:solidFill>
                <a:srgbClr val="171717"/>
              </a:solidFill>
              <a:latin typeface="+mj-lt"/>
            </a:endParaRPr>
          </a:p>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Background threads </a:t>
            </a:r>
            <a:r>
              <a:rPr lang="en-US" sz="2600" dirty="0">
                <a:solidFill>
                  <a:srgbClr val="171717"/>
                </a:solidFill>
                <a:latin typeface="+mj-lt"/>
              </a:rPr>
              <a:t>(sometimes called </a:t>
            </a:r>
            <a:r>
              <a:rPr lang="en-US" sz="2600" b="1" dirty="0">
                <a:solidFill>
                  <a:srgbClr val="171717"/>
                </a:solidFill>
                <a:latin typeface="+mj-lt"/>
              </a:rPr>
              <a:t>daemon threads</a:t>
            </a:r>
            <a:r>
              <a:rPr lang="en-US" sz="2600" dirty="0">
                <a:solidFill>
                  <a:srgbClr val="171717"/>
                </a:solidFill>
                <a:latin typeface="+mj-lt"/>
              </a:rPr>
              <a:t>) are viewed by </a:t>
            </a:r>
            <a:r>
              <a:rPr lang="en-US" sz="2600">
                <a:solidFill>
                  <a:srgbClr val="171717"/>
                </a:solidFill>
                <a:latin typeface="+mj-lt"/>
              </a:rPr>
              <a:t>the Core CLR </a:t>
            </a:r>
            <a:r>
              <a:rPr lang="en-US" sz="2600" dirty="0">
                <a:solidFill>
                  <a:srgbClr val="171717"/>
                </a:solidFill>
                <a:latin typeface="+mj-lt"/>
              </a:rPr>
              <a:t>as expendable paths of execution that can be ignored at any point in time (even if they are currently laboring over some unit of </a:t>
            </a:r>
            <a:r>
              <a:rPr lang="en-US" sz="2600">
                <a:solidFill>
                  <a:srgbClr val="171717"/>
                </a:solidFill>
                <a:latin typeface="+mj-lt"/>
              </a:rPr>
              <a:t>work)</a:t>
            </a:r>
            <a:endParaRPr lang="en-US" sz="2600" dirty="0">
              <a:solidFill>
                <a:srgbClr val="171717"/>
              </a:solidFill>
              <a:latin typeface="+mj-lt"/>
            </a:endParaRPr>
          </a:p>
          <a:p>
            <a:pPr marL="514350" lvl="1" indent="-230188">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t>Thus, if all foreground threads have terminated, any and all background threads are automatically killed when the application </a:t>
            </a:r>
            <a:r>
              <a:rPr lang="en-US" sz="2300"/>
              <a:t>domain unloads</a:t>
            </a:r>
            <a:endParaRPr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2"/>
          <a:stretch>
            <a:fillRect/>
          </a:stretch>
        </p:blipFill>
        <p:spPr>
          <a:xfrm>
            <a:off x="2445345" y="1299018"/>
            <a:ext cx="7301309" cy="5164847"/>
          </a:xfrm>
          <a:prstGeom prst="rect">
            <a:avLst/>
          </a:prstGeom>
        </p:spPr>
      </p:pic>
    </p:spTree>
    <p:extLst>
      <p:ext uri="{BB962C8B-B14F-4D97-AF65-F5344CB8AC3E}">
        <p14:creationId xmlns:p14="http://schemas.microsoft.com/office/powerpoint/2010/main" val="252866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pic>
        <p:nvPicPr>
          <p:cNvPr id="3" name="Picture 2">
            <a:extLst>
              <a:ext uri="{FF2B5EF4-FFF2-40B4-BE49-F238E27FC236}">
                <a16:creationId xmlns:a16="http://schemas.microsoft.com/office/drawing/2014/main" id="{6B179743-611A-472F-AC5E-E7A3C1E8109D}"/>
              </a:ext>
            </a:extLst>
          </p:cNvPr>
          <p:cNvPicPr>
            <a:picLocks noChangeAspect="1"/>
          </p:cNvPicPr>
          <p:nvPr/>
        </p:nvPicPr>
        <p:blipFill>
          <a:blip r:embed="rId2"/>
          <a:stretch>
            <a:fillRect/>
          </a:stretch>
        </p:blipFill>
        <p:spPr>
          <a:xfrm>
            <a:off x="1704208" y="1338025"/>
            <a:ext cx="8530997" cy="5095205"/>
          </a:xfrm>
          <a:prstGeom prst="rect">
            <a:avLst/>
          </a:prstGeom>
        </p:spPr>
      </p:pic>
      <p:sp>
        <p:nvSpPr>
          <p:cNvPr id="7" name="TextBox 6">
            <a:extLst>
              <a:ext uri="{FF2B5EF4-FFF2-40B4-BE49-F238E27FC236}">
                <a16:creationId xmlns:a16="http://schemas.microsoft.com/office/drawing/2014/main" id="{3FACC518-F0EC-4C00-A988-EE82168F47AD}"/>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spTree>
    <p:extLst>
      <p:ext uri="{BB962C8B-B14F-4D97-AF65-F5344CB8AC3E}">
        <p14:creationId xmlns:p14="http://schemas.microsoft.com/office/powerpoint/2010/main" val="371851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sp>
        <p:nvSpPr>
          <p:cNvPr id="7" name="TextBox 6">
            <a:extLst>
              <a:ext uri="{FF2B5EF4-FFF2-40B4-BE49-F238E27FC236}">
                <a16:creationId xmlns:a16="http://schemas.microsoft.com/office/drawing/2014/main" id="{AF955BFA-3FC2-4784-84AD-8B0325F90CD9}"/>
              </a:ext>
            </a:extLst>
          </p:cNvPr>
          <p:cNvSpPr txBox="1"/>
          <p:nvPr/>
        </p:nvSpPr>
        <p:spPr>
          <a:xfrm>
            <a:off x="-52551" y="1352561"/>
            <a:ext cx="12160467" cy="5046510"/>
          </a:xfrm>
          <a:prstGeom prst="rect">
            <a:avLst/>
          </a:prstGeom>
          <a:noFill/>
        </p:spPr>
        <p:txBody>
          <a:bodyPr wrap="square">
            <a:spAutoFit/>
          </a:bodyPr>
          <a:lstStyle/>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Many applications have the need to call a specific method during regular intervals of time:</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Display the current time on a status bar via a given helper function.</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Perform noncritical background tasks such as checking for new e-mail messages</a:t>
            </a:r>
          </a:p>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Use the </a:t>
            </a:r>
            <a:r>
              <a:rPr lang="en-US" sz="2600" b="1">
                <a:solidFill>
                  <a:srgbClr val="171717"/>
                </a:solidFill>
                <a:latin typeface="+mj-lt"/>
              </a:rPr>
              <a:t>System.Threading.Timer </a:t>
            </a:r>
            <a:r>
              <a:rPr lang="en-US" sz="2600">
                <a:solidFill>
                  <a:srgbClr val="171717"/>
                </a:solidFill>
                <a:latin typeface="+mj-lt"/>
              </a:rPr>
              <a:t>type in conjunction with a related delegate named </a:t>
            </a:r>
            <a:r>
              <a:rPr lang="en-US" sz="2600" b="1">
                <a:solidFill>
                  <a:srgbClr val="171717"/>
                </a:solidFill>
                <a:latin typeface="+mj-lt"/>
              </a:rPr>
              <a:t>TimerCallback</a:t>
            </a:r>
            <a:endParaRPr lang="en-US" sz="2600">
              <a:solidFill>
                <a:srgbClr val="171717"/>
              </a:solidFill>
              <a:latin typeface="+mj-lt"/>
            </a:endParaRPr>
          </a:p>
        </p:txBody>
      </p:sp>
    </p:spTree>
    <p:extLst>
      <p:ext uri="{BB962C8B-B14F-4D97-AF65-F5344CB8AC3E}">
        <p14:creationId xmlns:p14="http://schemas.microsoft.com/office/powerpoint/2010/main" val="390484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36576" y="1519919"/>
            <a:ext cx="12105409"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process</a:t>
            </a:r>
            <a:r>
              <a:rPr lang="en-US" sz="2600">
                <a:solidFill>
                  <a:srgbClr val="111111"/>
                </a:solidFill>
                <a:latin typeface="+mj-lt"/>
              </a:rPr>
              <a:t> has a self-contained execution environment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process generally has a complete, private set of basic run-time resources; in particular, each process has its own memory space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Multi Processing/ Multi Tasking System: System allows many processes executing concurrently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thread</a:t>
            </a:r>
            <a:r>
              <a:rPr lang="en-US" sz="2600">
                <a:solidFill>
                  <a:srgbClr val="111111"/>
                </a:solidFill>
                <a:latin typeface="+mj-lt"/>
              </a:rPr>
              <a:t> is a path of execution within an executable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By implementing additional threads, we can build more responsive (</a:t>
            </a:r>
            <a:r>
              <a:rPr lang="en-US" sz="2600" i="1">
                <a:solidFill>
                  <a:srgbClr val="111111"/>
                </a:solidFill>
                <a:latin typeface="+mj-lt"/>
              </a:rPr>
              <a:t>but not necessarily faster executing</a:t>
            </a:r>
            <a:r>
              <a:rPr lang="en-US" sz="2600">
                <a:solidFill>
                  <a:srgbClr val="111111"/>
                </a:solidFill>
                <a:latin typeface="+mj-lt"/>
              </a:rPr>
              <a:t>) applications</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TimerCallback</a:t>
            </a:r>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A thread pool is a pool of worker threads that have already been created and are available for apps to use them as needed. Once thread pool threads finish executing their tasks, they go back to the pool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 pool manages threads efficiently by minimizing the number of threads that must be created, started, and stopped</a:t>
            </a:r>
          </a:p>
          <a:p>
            <a:pPr marL="342900" indent="-342900">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By using the thread pool, we can focus on our business problem rather than the application’s threading infrastructure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ThreadPool class has several static methods including the QueueUserWorkItem that is responsible for calling a thread pool worker thread when it is available. If no worker thread is available in the thread pool, it waits until the thread becomes available</a:t>
            </a:r>
          </a:p>
        </p:txBody>
      </p:sp>
    </p:spTree>
    <p:extLst>
      <p:ext uri="{BB962C8B-B14F-4D97-AF65-F5344CB8AC3E}">
        <p14:creationId xmlns:p14="http://schemas.microsoft.com/office/powerpoint/2010/main" val="162186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39913"/>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Concurrency Programming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about MultiThreading</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Synchronization: lock and Monitor</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and Demo about The Issue of Concurrency: Race Conditions</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ThreadPool and TimerCallback</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MultiThreading application with C#</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Synchronization in MultiThreading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ThreadPool and TimerCallback</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34</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54864" y="1331278"/>
            <a:ext cx="12022282"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is the execution of the multiple instruction sequences at the same time. It happens in the operating system when there are several process threads running in parallel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running process threads always communicate with each other through shared memory or message passing. Concurrency results in sharing of resources result in problems like deadlocks and resources starvation</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helps in techniques like coordinating execution of processes, memory allocation and execution scheduling for maximizing throughput</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4/8/2024</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a:solidFill>
                    <a:srgbClr val="FF0000"/>
                  </a:solidFill>
                  <a:latin typeface="+mj-lt"/>
                  <a:cs typeface="+mn-cs"/>
                </a:rPr>
                <a:t>App2</a:t>
              </a:r>
            </a:p>
            <a:p>
              <a:pPr algn="ctr" fontAlgn="auto">
                <a:spcBef>
                  <a:spcPts val="0"/>
                </a:spcBef>
                <a:spcAft>
                  <a:spcPts val="0"/>
                </a:spcAft>
                <a:defRPr/>
              </a:pPr>
              <a:r>
                <a:rPr lang="en-US" sz="2000" b="1">
                  <a:solidFill>
                    <a:schemeClr val="bg1"/>
                  </a:solidFill>
                  <a:latin typeface="+mj-lt"/>
                  <a:cs typeface="+mn-cs"/>
                </a:rPr>
                <a:t>Code</a:t>
              </a:r>
            </a:p>
            <a:p>
              <a:pPr algn="ctr" fontAlgn="auto">
                <a:spcBef>
                  <a:spcPts val="0"/>
                </a:spcBef>
                <a:spcAft>
                  <a:spcPts val="0"/>
                </a:spcAft>
                <a:defRPr/>
              </a:pPr>
              <a:r>
                <a:rPr lang="en-US" sz="2000" b="1">
                  <a:solidFill>
                    <a:schemeClr val="bg1"/>
                  </a:solidFill>
                  <a:latin typeface="+mj-lt"/>
                  <a:cs typeface="+mn-cs"/>
                </a:rPr>
                <a:t>Data</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000">
                    <a:solidFill>
                      <a:srgbClr val="FF0000"/>
                    </a:solidFill>
                    <a:latin typeface="+mj-lt"/>
                  </a:rPr>
                  <a:t>Memory</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dirty="0">
                    <a:solidFill>
                      <a:srgbClr val="FF0000"/>
                    </a:solidFill>
                    <a:latin typeface="+mj-lt"/>
                    <a:cs typeface="+mn-cs"/>
                  </a:rPr>
                  <a:t>App1</a:t>
                </a:r>
              </a:p>
              <a:p>
                <a:pPr algn="ctr" fontAlgn="auto">
                  <a:spcBef>
                    <a:spcPts val="0"/>
                  </a:spcBef>
                  <a:spcAft>
                    <a:spcPts val="0"/>
                  </a:spcAft>
                  <a:defRPr/>
                </a:pPr>
                <a:r>
                  <a:rPr lang="en-US" sz="2000" b="1" dirty="0">
                    <a:solidFill>
                      <a:schemeClr val="bg1"/>
                    </a:solidFill>
                    <a:latin typeface="+mj-lt"/>
                    <a:cs typeface="+mn-cs"/>
                  </a:rPr>
                  <a:t>Code</a:t>
                </a:r>
              </a:p>
              <a:p>
                <a:pPr algn="ctr" fontAlgn="auto">
                  <a:spcBef>
                    <a:spcPts val="0"/>
                  </a:spcBef>
                  <a:spcAft>
                    <a:spcPts val="0"/>
                  </a:spcAft>
                  <a:defRPr/>
                </a:pPr>
                <a:r>
                  <a:rPr lang="en-US" sz="2000" b="1" dirty="0">
                    <a:solidFill>
                      <a:schemeClr val="bg1"/>
                    </a:solidFill>
                    <a:latin typeface="+mj-lt"/>
                    <a:cs typeface="+mn-cs"/>
                  </a:rPr>
                  <a:t>Data</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algn="ctr"/>
                <a:r>
                  <a:rPr lang="en-US" sz="2000" b="1">
                    <a:solidFill>
                      <a:srgbClr val="FF0000"/>
                    </a:solidFill>
                    <a:latin typeface="+mj-lt"/>
                  </a:rPr>
                  <a:t>App3</a:t>
                </a:r>
              </a:p>
              <a:p>
                <a:pPr algn="ctr"/>
                <a:r>
                  <a:rPr lang="en-US" sz="2000" b="1">
                    <a:solidFill>
                      <a:schemeClr val="bg1"/>
                    </a:solidFill>
                    <a:latin typeface="+mj-lt"/>
                  </a:rPr>
                  <a:t>Code</a:t>
                </a:r>
              </a:p>
              <a:p>
                <a:pPr algn="ctr"/>
                <a:r>
                  <a:rPr lang="en-US" sz="2000" b="1">
                    <a:solidFill>
                      <a:schemeClr val="bg1"/>
                    </a:solidFill>
                    <a:latin typeface="+mj-lt"/>
                  </a:rPr>
                  <a:t>Data</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a:rPr lang="en-US" sz="1800" dirty="0"/>
                        <a:t>App</a:t>
                      </a:r>
                    </a:p>
                  </a:txBody>
                  <a:tcPr/>
                </a:tc>
                <a:tc>
                  <a:txBody>
                    <a:bodyPr/>
                    <a:lstStyle/>
                    <a:p>
                      <a:r>
                        <a:rPr lang="en-US" sz="1800" dirty="0"/>
                        <a:t>Code </a:t>
                      </a:r>
                      <a:r>
                        <a:rPr lang="en-US" sz="1800" dirty="0" err="1"/>
                        <a:t>Addr</a:t>
                      </a:r>
                      <a:endParaRPr lang="en-US" sz="1800" dirty="0"/>
                    </a:p>
                  </a:txBody>
                  <a:tcPr/>
                </a:tc>
                <a:tc>
                  <a:txBody>
                    <a:bodyPr/>
                    <a:lstStyle/>
                    <a:p>
                      <a:r>
                        <a:rPr lang="en-US" sz="1800"/>
                        <a:t>Duration</a:t>
                      </a:r>
                    </a:p>
                    <a:p>
                      <a:r>
                        <a:rPr lang="en-US" sz="1800"/>
                        <a:t>(mili sec)</a:t>
                      </a:r>
                    </a:p>
                  </a:txBody>
                  <a:tcPr/>
                </a:tc>
                <a:tc>
                  <a:txBody>
                    <a:bodyPr/>
                    <a:lstStyle/>
                    <a:p>
                      <a:r>
                        <a:rPr lang="en-US" sz="1800"/>
                        <a:t>CPU</a:t>
                      </a:r>
                    </a:p>
                  </a:txBody>
                  <a:tcPr/>
                </a:tc>
                <a:extLst>
                  <a:ext uri="{0D108BD9-81ED-4DB2-BD59-A6C34878D82A}">
                    <a16:rowId xmlns:a16="http://schemas.microsoft.com/office/drawing/2014/main" val="10000"/>
                  </a:ext>
                </a:extLst>
              </a:tr>
              <a:tr h="540599">
                <a:tc>
                  <a:txBody>
                    <a:bodyPr/>
                    <a:lstStyle/>
                    <a:p>
                      <a:r>
                        <a:rPr lang="en-US" sz="1800"/>
                        <a:t>App1</a:t>
                      </a:r>
                    </a:p>
                  </a:txBody>
                  <a:tcPr/>
                </a:tc>
                <a:tc>
                  <a:txBody>
                    <a:bodyPr/>
                    <a:lstStyle/>
                    <a:p>
                      <a:r>
                        <a:rPr lang="en-US" sz="1800"/>
                        <a:t>10320</a:t>
                      </a:r>
                    </a:p>
                  </a:txBody>
                  <a:tcPr/>
                </a:tc>
                <a:tc>
                  <a:txBody>
                    <a:bodyPr/>
                    <a:lstStyle/>
                    <a:p>
                      <a:r>
                        <a:rPr lang="en-US" sz="1800"/>
                        <a:t>15</a:t>
                      </a:r>
                    </a:p>
                  </a:txBody>
                  <a:tcPr/>
                </a:tc>
                <a:tc>
                  <a:txBody>
                    <a:bodyPr/>
                    <a:lstStyle/>
                    <a:p>
                      <a:r>
                        <a:rPr lang="en-US" sz="1800"/>
                        <a:t>1</a:t>
                      </a:r>
                    </a:p>
                  </a:txBody>
                  <a:tcPr/>
                </a:tc>
                <a:extLst>
                  <a:ext uri="{0D108BD9-81ED-4DB2-BD59-A6C34878D82A}">
                    <a16:rowId xmlns:a16="http://schemas.microsoft.com/office/drawing/2014/main" val="10001"/>
                  </a:ext>
                </a:extLst>
              </a:tr>
              <a:tr h="540599">
                <a:tc>
                  <a:txBody>
                    <a:bodyPr/>
                    <a:lstStyle/>
                    <a:p>
                      <a:r>
                        <a:rPr lang="en-US" sz="1800"/>
                        <a:t>App2</a:t>
                      </a:r>
                    </a:p>
                  </a:txBody>
                  <a:tcPr/>
                </a:tc>
                <a:tc>
                  <a:txBody>
                    <a:bodyPr/>
                    <a:lstStyle/>
                    <a:p>
                      <a:r>
                        <a:rPr lang="en-US" sz="1800"/>
                        <a:t>40154</a:t>
                      </a:r>
                    </a:p>
                  </a:txBody>
                  <a:tcPr/>
                </a:tc>
                <a:tc>
                  <a:txBody>
                    <a:bodyPr/>
                    <a:lstStyle/>
                    <a:p>
                      <a:r>
                        <a:rPr lang="en-US" sz="1800"/>
                        <a:t>17</a:t>
                      </a:r>
                    </a:p>
                  </a:txBody>
                  <a:tcPr/>
                </a:tc>
                <a:tc>
                  <a:txBody>
                    <a:bodyPr/>
                    <a:lstStyle/>
                    <a:p>
                      <a:r>
                        <a:rPr lang="en-US" sz="1800"/>
                        <a:t>2</a:t>
                      </a:r>
                    </a:p>
                  </a:txBody>
                  <a:tcPr/>
                </a:tc>
                <a:extLst>
                  <a:ext uri="{0D108BD9-81ED-4DB2-BD59-A6C34878D82A}">
                    <a16:rowId xmlns:a16="http://schemas.microsoft.com/office/drawing/2014/main" val="10002"/>
                  </a:ext>
                </a:extLst>
              </a:tr>
              <a:tr h="540599">
                <a:tc>
                  <a:txBody>
                    <a:bodyPr/>
                    <a:lstStyle/>
                    <a:p>
                      <a:r>
                        <a:rPr lang="en-US" sz="1800"/>
                        <a:t>App3</a:t>
                      </a:r>
                    </a:p>
                  </a:txBody>
                  <a:tcPr/>
                </a:tc>
                <a:tc>
                  <a:txBody>
                    <a:bodyPr/>
                    <a:lstStyle/>
                    <a:p>
                      <a:r>
                        <a:rPr lang="en-US" sz="1800"/>
                        <a:t>80166</a:t>
                      </a:r>
                    </a:p>
                  </a:txBody>
                  <a:tcPr/>
                </a:tc>
                <a:tc>
                  <a:txBody>
                    <a:bodyPr/>
                    <a:lstStyle/>
                    <a:p>
                      <a:r>
                        <a:rPr lang="en-US" sz="1800"/>
                        <a:t>22</a:t>
                      </a:r>
                    </a:p>
                  </a:txBody>
                  <a:tcPr/>
                </a:tc>
                <a:tc>
                  <a:txBody>
                    <a:bodyPr/>
                    <a:lstStyle/>
                    <a:p>
                      <a:r>
                        <a:rPr lang="en-US" sz="1800"/>
                        <a:t>1</a:t>
                      </a:r>
                    </a:p>
                  </a:txBody>
                  <a:tcPr/>
                </a:tc>
                <a:extLst>
                  <a:ext uri="{0D108BD9-81ED-4DB2-BD59-A6C34878D82A}">
                    <a16:rowId xmlns:a16="http://schemas.microsoft.com/office/drawing/2014/main" val="10003"/>
                  </a:ext>
                </a:extLst>
              </a:tr>
              <a:tr h="540599">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4"/>
                  </a:ext>
                </a:extLst>
              </a:tr>
              <a:tr h="540599">
                <a:tc>
                  <a:txBody>
                    <a:bodyPr/>
                    <a:lstStyle/>
                    <a:p>
                      <a:r>
                        <a:rPr lang="en-US" sz="1800"/>
                        <a:t>…</a:t>
                      </a:r>
                    </a:p>
                  </a:txBody>
                  <a:tcPr/>
                </a:tc>
                <a:tc>
                  <a:txBody>
                    <a:bodyPr/>
                    <a:lstStyle/>
                    <a:p>
                      <a:r>
                        <a:rPr lang="en-US" sz="1800" dirty="0"/>
                        <a:t>…</a:t>
                      </a:r>
                    </a:p>
                  </a:txBody>
                  <a:tcPr/>
                </a:tc>
                <a:tc>
                  <a:txBody>
                    <a:bodyPr/>
                    <a:lstStyle/>
                    <a:p>
                      <a:r>
                        <a:rPr lang="en-US" sz="1800"/>
                        <a:t>…</a:t>
                      </a:r>
                    </a:p>
                  </a:txBody>
                  <a:tcPr/>
                </a:tc>
                <a:tc>
                  <a:txBody>
                    <a:bodyPr/>
                    <a:lstStyle/>
                    <a:p>
                      <a:r>
                        <a:rPr lang="en-US"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algn="ctr"/>
            <a:r>
              <a:rPr lang="en-US" sz="2400" dirty="0">
                <a:solidFill>
                  <a:srgbClr val="FF0000"/>
                </a:solidFill>
                <a:latin typeface="+mj-lt"/>
              </a:rPr>
              <a:t>Time-slicing</a:t>
            </a:r>
          </a:p>
          <a:p>
            <a:pPr algn="ctr"/>
            <a:r>
              <a:rPr lang="en-US" sz="2400" dirty="0">
                <a:solidFill>
                  <a:srgbClr val="FF0000"/>
                </a:solidFill>
                <a:latin typeface="+mj-lt"/>
              </a:rPr>
              <a:t>Mechanism</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a:rPr lang="en-US" sz="2100" b="1" i="1" dirty="0">
                <a:latin typeface="+mj-lt"/>
              </a:rPr>
              <a:t>A method of allocating CPU time to individual process in a </a:t>
            </a:r>
            <a:r>
              <a:rPr lang="en-US" sz="2100" b="1" i="1">
                <a:latin typeface="+mj-lt"/>
              </a:rPr>
              <a:t>priority schedule</a:t>
            </a:r>
            <a:endParaRPr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Advantages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54864" y="1458707"/>
            <a:ext cx="1207714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Running of multiple applications</a:t>
            </a:r>
            <a:r>
              <a:rPr lang="en-US" sz="2600">
                <a:solidFill>
                  <a:srgbClr val="111111"/>
                </a:solidFill>
                <a:latin typeface="+mj-lt"/>
              </a:rPr>
              <a:t>: It enable to run multiple applications at the same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resource utilization</a:t>
            </a:r>
            <a:r>
              <a:rPr lang="en-US" sz="2600">
                <a:solidFill>
                  <a:srgbClr val="111111"/>
                </a:solidFill>
                <a:latin typeface="+mj-lt"/>
              </a:rPr>
              <a:t>: It enables that the resources that are unused by one application can be used for other applications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average response time</a:t>
            </a:r>
            <a:r>
              <a:rPr lang="en-US" sz="2600">
                <a:solidFill>
                  <a:srgbClr val="111111"/>
                </a:solidFill>
                <a:latin typeface="+mj-lt"/>
              </a:rPr>
              <a:t>: Without concurrency, each application has to be run to completion before the next one can be run</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performance</a:t>
            </a:r>
            <a:r>
              <a:rPr lang="en-US" sz="2600">
                <a:solidFill>
                  <a:srgbClr val="111111"/>
                </a:solidFill>
                <a:latin typeface="+mj-lt"/>
              </a:rPr>
              <a:t>: 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Issues of </a:t>
            </a:r>
            <a:r>
              <a:rPr lang="en-US" b="1" smtClean="0"/>
              <a:t>Concurrency </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33638" y="1562685"/>
            <a:ext cx="12034900"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Non-atomic</a:t>
            </a:r>
            <a:r>
              <a:rPr lang="en-US" sz="2600">
                <a:solidFill>
                  <a:srgbClr val="111111"/>
                </a:solidFill>
                <a:latin typeface="+mj-lt"/>
              </a:rPr>
              <a:t>: Operations that are non-atomic but interruptible by multiple processes can cause problems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Race conditions</a:t>
            </a:r>
            <a:r>
              <a:rPr lang="en-US" sz="2600">
                <a:solidFill>
                  <a:srgbClr val="111111"/>
                </a:solidFill>
                <a:latin typeface="+mj-lt"/>
              </a:rPr>
              <a:t>: A race condition occurs of the outcome depends on which of several processes gets to a point first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Blocking</a:t>
            </a:r>
            <a:r>
              <a:rPr lang="en-US" sz="2600">
                <a:solidFill>
                  <a:srgbClr val="111111"/>
                </a:solidFill>
                <a:latin typeface="+mj-lt"/>
              </a:rPr>
              <a:t>: Processes can block waiting for resources. A process could be blocked for long period of time waiting for input from a terminal. If the process is required to periodically update some data, this would be very undesirable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Starvation</a:t>
            </a:r>
            <a:r>
              <a:rPr lang="en-US" sz="2600">
                <a:solidFill>
                  <a:srgbClr val="111111"/>
                </a:solidFill>
                <a:latin typeface="+mj-lt"/>
              </a:rPr>
              <a:t>: It occurs when a process does not obtain service to progress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Deadlock</a:t>
            </a:r>
            <a:r>
              <a:rPr lang="en-US" sz="2600">
                <a:solidFill>
                  <a:srgbClr val="111111"/>
                </a:solidFill>
                <a:latin typeface="+mj-lt"/>
              </a:rPr>
              <a:t>: It occurs when two processes are blocked and hence neither can proceed to execute</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46963" y="1564902"/>
            <a:ext cx="12222866" cy="473822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executables are not hosted directly within a Windows process that executables are hosted by a logical partition within a process called an </a:t>
            </a:r>
            <a:r>
              <a:rPr lang="en-US" sz="2600" b="1">
                <a:solidFill>
                  <a:srgbClr val="111111"/>
                </a:solidFill>
                <a:latin typeface="+mj-lt"/>
              </a:rPr>
              <a:t>Application Domain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several benefits as follows :</a:t>
            </a:r>
          </a:p>
          <a:p>
            <a:pPr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a key aspect of the OS-neutral nature of the .NET Core platform, given that this logical division abstracts away the differences in how an underlying OS represents a loaded executable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far less expensive in terms of processing power and memory than</a:t>
            </a:r>
          </a:p>
          <a:p>
            <a:pPr marL="284162" algn="just">
              <a:spcBef>
                <a:spcPts val="300"/>
              </a:spcBef>
              <a:spcAft>
                <a:spcPts val="300"/>
              </a:spcAft>
              <a:buClr>
                <a:srgbClr val="973735"/>
              </a:buClr>
              <a:buSzPct val="70000"/>
              <a:tabLst>
                <a:tab pos="241300" algn="l"/>
              </a:tabLst>
              <a:defRPr/>
            </a:pPr>
            <a:r>
              <a:rPr lang="en-US" sz="2300"/>
              <a:t>  a full-blown process. Thus, the CoreCLR is able to load and unload application</a:t>
            </a:r>
          </a:p>
          <a:p>
            <a:pPr marL="284162" algn="just">
              <a:spcBef>
                <a:spcPts val="300"/>
              </a:spcBef>
              <a:spcAft>
                <a:spcPts val="300"/>
              </a:spcAft>
              <a:buClr>
                <a:srgbClr val="973735"/>
              </a:buClr>
              <a:buSzPct val="70000"/>
              <a:tabLst>
                <a:tab pos="241300" algn="l"/>
              </a:tabLst>
              <a:defRPr/>
            </a:pPr>
            <a:r>
              <a:rPr lang="en-US" sz="2300"/>
              <a:t>  domains much quicker than a formal process and can drastically improve scalability</a:t>
            </a:r>
          </a:p>
          <a:p>
            <a:pPr marL="284162" algn="just">
              <a:spcBef>
                <a:spcPts val="300"/>
              </a:spcBef>
              <a:spcAft>
                <a:spcPts val="300"/>
              </a:spcAft>
              <a:buClr>
                <a:srgbClr val="973735"/>
              </a:buClr>
              <a:buSzPct val="70000"/>
              <a:tabLst>
                <a:tab pos="241300" algn="l"/>
              </a:tabLst>
              <a:defRPr/>
            </a:pPr>
            <a:r>
              <a:rPr lang="en-US" sz="2300"/>
              <a:t>  of server applications</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2156</TotalTime>
  <Words>1747</Words>
  <Application>Microsoft Office PowerPoint</Application>
  <PresentationFormat>Widescreen</PresentationFormat>
  <Paragraphs>264</Paragraphs>
  <Slides>34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Google Sans</vt:lpstr>
      <vt:lpstr>굴림</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 </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Thread Lifecycle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TimerCallback</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413</cp:revision>
  <dcterms:created xsi:type="dcterms:W3CDTF">2021-01-25T08:25:31Z</dcterms:created>
  <dcterms:modified xsi:type="dcterms:W3CDTF">2024-04-08T02:54:33Z</dcterms:modified>
</cp:coreProperties>
</file>