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2"/>
  </p:notesMasterIdLst>
  <p:handoutMasterIdLst>
    <p:handoutMasterId r:id="rId53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266" r:id="rId10"/>
    <p:sldId id="267" r:id="rId11"/>
    <p:sldId id="291" r:id="rId12"/>
    <p:sldId id="299" r:id="rId13"/>
    <p:sldId id="300" r:id="rId14"/>
    <p:sldId id="260" r:id="rId15"/>
    <p:sldId id="261" r:id="rId16"/>
    <p:sldId id="301" r:id="rId17"/>
    <p:sldId id="316" r:id="rId18"/>
    <p:sldId id="340" r:id="rId19"/>
    <p:sldId id="271" r:id="rId20"/>
    <p:sldId id="272" r:id="rId21"/>
    <p:sldId id="273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277" r:id="rId30"/>
    <p:sldId id="326" r:id="rId31"/>
    <p:sldId id="325" r:id="rId32"/>
    <p:sldId id="278" r:id="rId33"/>
    <p:sldId id="342" r:id="rId34"/>
    <p:sldId id="279" r:id="rId35"/>
    <p:sldId id="280" r:id="rId36"/>
    <p:sldId id="287" r:id="rId37"/>
    <p:sldId id="339" r:id="rId38"/>
    <p:sldId id="327" r:id="rId39"/>
    <p:sldId id="330" r:id="rId40"/>
    <p:sldId id="331" r:id="rId41"/>
    <p:sldId id="332" r:id="rId42"/>
    <p:sldId id="333" r:id="rId43"/>
    <p:sldId id="334" r:id="rId44"/>
    <p:sldId id="335" r:id="rId45"/>
    <p:sldId id="288" r:id="rId46"/>
    <p:sldId id="336" r:id="rId47"/>
    <p:sldId id="329" r:id="rId48"/>
    <p:sldId id="344" r:id="rId49"/>
    <p:sldId id="343" r:id="rId50"/>
    <p:sldId id="31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81" autoAdjust="0"/>
    <p:restoredTop sz="78130" autoAdjust="0"/>
  </p:normalViewPr>
  <p:slideViewPr>
    <p:cSldViewPr>
      <p:cViewPr varScale="1">
        <p:scale>
          <a:sx n="57" d="100"/>
          <a:sy n="57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9.xml"/><Relationship Id="rId18" Type="http://schemas.openxmlformats.org/officeDocument/2006/relationships/slide" Target="slides/slide50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12" Type="http://schemas.openxmlformats.org/officeDocument/2006/relationships/slide" Target="slides/slide24.xml"/><Relationship Id="rId17" Type="http://schemas.openxmlformats.org/officeDocument/2006/relationships/slide" Target="slides/slide36.xml"/><Relationship Id="rId2" Type="http://schemas.openxmlformats.org/officeDocument/2006/relationships/slide" Target="slides/slide4.xml"/><Relationship Id="rId16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5" Type="http://schemas.openxmlformats.org/officeDocument/2006/relationships/slide" Target="slides/slide11.xml"/><Relationship Id="rId15" Type="http://schemas.openxmlformats.org/officeDocument/2006/relationships/slide" Target="slides/slide34.xml"/><Relationship Id="rId10" Type="http://schemas.openxmlformats.org/officeDocument/2006/relationships/slide" Target="slides/slide21.xml"/><Relationship Id="rId4" Type="http://schemas.openxmlformats.org/officeDocument/2006/relationships/slide" Target="slides/slide10.xml"/><Relationship Id="rId9" Type="http://schemas.openxmlformats.org/officeDocument/2006/relationships/slide" Target="slides/slide20.xml"/><Relationship Id="rId14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 smtClean="0">
              <a:solidFill>
                <a:schemeClr val="tx1"/>
              </a:solidFill>
            </a:rPr>
            <a:t>The term </a:t>
          </a:r>
          <a:r>
            <a:rPr lang="en-GB" sz="2000" i="1" dirty="0" smtClean="0">
              <a:solidFill>
                <a:schemeClr val="tx1"/>
              </a:solidFill>
            </a:rPr>
            <a:t>solid state </a:t>
          </a:r>
          <a:r>
            <a:rPr lang="en-GB" sz="20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dirty="0">
            <a:solidFill>
              <a:schemeClr val="tx1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0164" y="146035"/>
        <a:ext cx="2862826" cy="1373497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720656">
        <a:off x="7688188" y="963610"/>
        <a:ext cx="115458" cy="206068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81598" y="2133596"/>
        <a:ext cx="2443703" cy="1373497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10776549">
        <a:off x="3985335" y="2236427"/>
        <a:ext cx="798835" cy="567712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0460" y="1907369"/>
        <a:ext cx="3006265" cy="1351480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 rot="5293541">
        <a:off x="1110531" y="3330066"/>
        <a:ext cx="809859" cy="567712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2400" y="4419599"/>
        <a:ext cx="2289162" cy="1740908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18332179">
        <a:off x="2579004" y="5179212"/>
        <a:ext cx="449013" cy="479166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95595" y="3657606"/>
        <a:ext cx="2289162" cy="1373497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431240" flipV="1">
        <a:off x="5432091" y="4318152"/>
        <a:ext cx="800034" cy="51505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64237" y="4951102"/>
        <a:ext cx="2289162" cy="1373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sz="1700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2"/>
              </a:solidFill>
            </a:rPr>
            <a:t>The term </a:t>
          </a:r>
          <a:r>
            <a:rPr lang="en-GB" sz="1600" i="1" kern="1200" dirty="0" smtClean="0">
              <a:solidFill>
                <a:schemeClr val="tx2"/>
              </a:solidFill>
            </a:rPr>
            <a:t>solid state </a:t>
          </a:r>
          <a:r>
            <a:rPr lang="en-GB" sz="1600" kern="1200" dirty="0" smtClean="0">
              <a:solidFill>
                <a:schemeClr val="tx2"/>
              </a:solidFill>
            </a:rPr>
            <a:t>refers to electronic circuitry built with semiconductors</a:t>
          </a:r>
          <a:endParaRPr lang="en-GB" sz="1600" kern="1200" dirty="0">
            <a:solidFill>
              <a:schemeClr val="tx2"/>
            </a:solidFill>
          </a:endParaRPr>
        </a:p>
      </dsp:txBody>
      <dsp:txXfrm>
        <a:off x="240752" y="1577340"/>
        <a:ext cx="1918642" cy="341757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43209" y="1219194"/>
        <a:ext cx="2076489" cy="1999860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9408" y="3505205"/>
        <a:ext cx="1918642" cy="1228189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51585" y="1407592"/>
        <a:ext cx="2216012" cy="1606200"/>
      </dsp:txXfrm>
    </dsp:sp>
    <dsp:sp modelId="{463875B1-A785-594E-AF6A-84A6EA326777}">
      <dsp:nvSpPr>
        <dsp:cNvPr id="0" name=""/>
        <dsp:cNvSpPr/>
      </dsp:nvSpPr>
      <dsp:spPr>
        <a:xfrm>
          <a:off x="5334000" y="3276600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4000" y="3276600"/>
        <a:ext cx="2044850" cy="17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</a:t>
            </a:r>
            <a:r>
              <a:rPr lang="en-GB" smtClean="0"/>
              <a:t>by Thân</a:t>
            </a:r>
            <a:r>
              <a:rPr lang="en-GB" baseline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along 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 smtClean="0"/>
              <a:t>William Stallings, Computer Organization 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 smtClean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71414"/>
            <a:ext cx="1742070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 smtClean="0">
                <a:solidFill>
                  <a:srgbClr val="001642"/>
                </a:solidFill>
              </a:rPr>
              <a:t>contaminants (chất ô nhiễm)</a:t>
            </a:r>
            <a:endParaRPr lang="en-GB" sz="2000" dirty="0" smtClean="0">
              <a:solidFill>
                <a:srgbClr val="001642"/>
              </a:solidFill>
            </a:endParaRPr>
          </a:p>
          <a:p>
            <a:r>
              <a:rPr lang="en-GB" sz="2000" dirty="0" smtClean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 smtClean="0">
                <a:solidFill>
                  <a:srgbClr val="001642"/>
                </a:solidFill>
              </a:rPr>
              <a:t>conventional rigid (rời) </a:t>
            </a:r>
            <a:r>
              <a:rPr lang="en-GB" sz="2000" dirty="0" smtClean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Is actually an </a:t>
            </a:r>
            <a:r>
              <a:rPr lang="en-GB" sz="2000" smtClean="0">
                <a:solidFill>
                  <a:srgbClr val="001642"/>
                </a:solidFill>
              </a:rPr>
              <a:t>aerodynamic foil (lá) </a:t>
            </a:r>
            <a:r>
              <a:rPr lang="en-GB" sz="2000" dirty="0" smtClean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 smtClean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sz="2400" dirty="0">
              <a:solidFill>
                <a:srgbClr val="0016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actual details of disk I/O operation depend on the computer system, the operating</a:t>
            </a:r>
          </a:p>
          <a:p>
            <a:r>
              <a:rPr lang="en-US" smtClean="0"/>
              <a:t>system, and the nature of the I/O channel and disk controller hardware. 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 smtClean="0">
                <a:solidFill>
                  <a:srgbClr val="001642"/>
                </a:solidFill>
              </a:rPr>
              <a:t>the track</a:t>
            </a:r>
            <a:endParaRPr lang="en-US" dirty="0" smtClean="0">
              <a:solidFill>
                <a:srgbClr val="001642"/>
              </a:solidFill>
            </a:endParaRPr>
          </a:p>
          <a:p>
            <a:pPr lvl="1"/>
            <a:endParaRPr lang="en-US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smtClean="0">
                <a:solidFill>
                  <a:srgbClr val="001642"/>
                </a:solidFill>
              </a:rPr>
              <a:t>Rotational </a:t>
            </a:r>
            <a:r>
              <a:rPr lang="en-US" sz="2800" dirty="0" smtClean="0">
                <a:solidFill>
                  <a:srgbClr val="001642"/>
                </a:solidFill>
              </a:rPr>
              <a:t>delay </a:t>
            </a:r>
            <a:r>
              <a:rPr lang="en-US" sz="2800" i="1" dirty="0" smtClean="0">
                <a:solidFill>
                  <a:srgbClr val="001642"/>
                </a:solidFill>
              </a:rPr>
              <a:t>(rotational latency)</a:t>
            </a:r>
            <a:endParaRPr lang="en-US" sz="2800" dirty="0" smtClean="0">
              <a:solidFill>
                <a:srgbClr val="001642"/>
              </a:solidFill>
            </a:endParaRPr>
          </a:p>
          <a:p>
            <a:pPr lvl="1"/>
            <a:r>
              <a:rPr lang="en-US" sz="2400" dirty="0" smtClean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This is the data transfer portion of </a:t>
            </a:r>
            <a:r>
              <a:rPr lang="en-US" sz="2000" smtClean="0">
                <a:solidFill>
                  <a:srgbClr val="001642"/>
                </a:solidFill>
              </a:rPr>
              <a:t>the operation</a:t>
            </a:r>
            <a:endParaRPr lang="en-US" sz="2000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ndependent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smtClean="0"/>
              <a:t>R</a:t>
            </a:r>
            <a:r>
              <a:rPr lang="en-US" sz="2400" smtClean="0"/>
              <a:t>edundant </a:t>
            </a:r>
            <a:r>
              <a:rPr lang="en-US" sz="2400" u="sng" smtClean="0"/>
              <a:t>A</a:t>
            </a:r>
            <a:r>
              <a:rPr lang="en-US" sz="240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nexpensive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5586257"/>
            <a:ext cx="440377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Performance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 smtClean="0">
                <a:solidFill>
                  <a:schemeClr val="bg1"/>
                </a:solidFill>
              </a:rPr>
              <a:t>Reliability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Backup</a:t>
            </a:r>
          </a:p>
          <a:p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Present an overview of magnetic tape storage technology.</a:t>
            </a:r>
            <a:endParaRPr lang="en-US" sz="2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 smtClean="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 smtClean="0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 smtClean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 smtClean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 smtClean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 smtClean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 smtClean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 smtClean="0">
                <a:solidFill>
                  <a:schemeClr val="bg1"/>
                </a:solidFill>
              </a:rPr>
              <a:t>drive </a:t>
            </a:r>
            <a:r>
              <a:rPr lang="en-US" dirty="0" smtClean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 smtClean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 smtClean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 smtClean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 smtClean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 smtClean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Three disks would have to fail within the mean time to repair (MTTR) interval to cause data to be lost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Incurs 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6.5 Magnetic Tape</a:t>
            </a: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762000" y="1371600"/>
          <a:ext cx="75565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mtClean="0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 smtClean="0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 smtClean="0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High-performance input/output operations per secon</a:t>
            </a:r>
            <a:r>
              <a:rPr lang="en-GB" sz="2000" dirty="0" smtClean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smtClean="0">
                <a:solidFill>
                  <a:schemeClr val="tx1"/>
                </a:solidFill>
              </a:rPr>
              <a:t>Durability/ Longer </a:t>
            </a:r>
            <a:r>
              <a:rPr lang="en-GB" sz="2000" dirty="0" smtClean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 smtClean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entire block must be read from the flash memory and placed in a RAM buffer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 smtClean="0">
                <a:solidFill>
                  <a:srgbClr val="001642"/>
                </a:solidFill>
              </a:rPr>
              <a:t>becomes </a:t>
            </a:r>
            <a:r>
              <a:rPr lang="en-US" sz="2000" b="1" dirty="0" smtClean="0">
                <a:solidFill>
                  <a:srgbClr val="001642"/>
                </a:solidFill>
              </a:rPr>
              <a:t>unusable </a:t>
            </a:r>
            <a:r>
              <a:rPr lang="en-US" sz="2000" dirty="0" smtClean="0">
                <a:solidFill>
                  <a:srgbClr val="001642"/>
                </a:solidFill>
              </a:rPr>
              <a:t>after </a:t>
            </a:r>
            <a:r>
              <a:rPr lang="en-US" sz="2000" b="1" dirty="0" smtClean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 smtClean="0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Memory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 smtClean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disk is formed from </a:t>
            </a:r>
            <a:r>
              <a:rPr lang="en-US" smtClean="0">
                <a:solidFill>
                  <a:schemeClr val="tx1"/>
                </a:solidFill>
              </a:rPr>
              <a:t>a resin (nhựa nhân tạo) </a:t>
            </a:r>
            <a:r>
              <a:rPr lang="en-US" dirty="0" smtClean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 smtClean="0">
                <a:solidFill>
                  <a:schemeClr val="tx1"/>
                </a:solidFill>
              </a:rPr>
              <a:t>microscopic pits (hố) </a:t>
            </a:r>
            <a:r>
              <a:rPr lang="en-US" dirty="0" smtClean="0">
                <a:solidFill>
                  <a:schemeClr val="tx1"/>
                </a:solidFill>
              </a:rPr>
              <a:t>on the surface of </a:t>
            </a:r>
            <a:r>
              <a:rPr lang="en-US" smtClean="0">
                <a:solidFill>
                  <a:schemeClr val="tx1"/>
                </a:solidFill>
              </a:rPr>
              <a:t>the polycarbonate. This </a:t>
            </a:r>
            <a:r>
              <a:rPr lang="en-US" dirty="0" smtClean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 smtClean="0">
                <a:solidFill>
                  <a:schemeClr val="tx1"/>
                </a:solidFill>
              </a:rPr>
              <a:t>master disk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 smtClean="0">
                <a:solidFill>
                  <a:schemeClr val="tx1"/>
                </a:solidFill>
              </a:rPr>
              <a:t>a top                     </a:t>
            </a:r>
            <a:r>
              <a:rPr lang="en-US" dirty="0" smtClean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Finally a label can be silkscreened onto the acrylic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A disk is a circular </a:t>
            </a:r>
            <a:r>
              <a:rPr lang="en-GB" i="1" dirty="0" smtClean="0">
                <a:solidFill>
                  <a:srgbClr val="001642"/>
                </a:solidFill>
              </a:rPr>
              <a:t>platter</a:t>
            </a:r>
            <a:r>
              <a:rPr lang="en-GB" dirty="0" smtClean="0">
                <a:solidFill>
                  <a:srgbClr val="001642"/>
                </a:solidFill>
              </a:rPr>
              <a:t> constructed of nonmagnetic material, called </a:t>
            </a:r>
            <a:r>
              <a:rPr lang="en-GB" smtClean="0">
                <a:solidFill>
                  <a:srgbClr val="001642"/>
                </a:solidFill>
              </a:rPr>
              <a:t>the </a:t>
            </a:r>
            <a:r>
              <a:rPr lang="en-GB" i="1" smtClean="0">
                <a:solidFill>
                  <a:srgbClr val="001642"/>
                </a:solidFill>
              </a:rPr>
              <a:t>substrate-chất nền, </a:t>
            </a:r>
            <a:r>
              <a:rPr lang="en-GB" dirty="0" smtClean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 smtClean="0">
                <a:solidFill>
                  <a:srgbClr val="001642"/>
                </a:solidFill>
              </a:rPr>
              <a:t>aluminium alloy (hợp kim nhôm) </a:t>
            </a:r>
            <a:r>
              <a:rPr lang="en-GB" dirty="0" smtClean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Ability to support lower </a:t>
            </a:r>
            <a:r>
              <a:rPr lang="en-GB" smtClean="0">
                <a:solidFill>
                  <a:srgbClr val="001642"/>
                </a:solidFill>
              </a:rPr>
              <a:t>fly heights (co phép mỏng hơn)</a:t>
            </a:r>
            <a:endParaRPr lang="en-GB" dirty="0" smtClean="0">
              <a:solidFill>
                <a:srgbClr val="001642"/>
              </a:solidFill>
            </a:endParaRPr>
          </a:p>
          <a:p>
            <a:pPr lvl="1"/>
            <a:r>
              <a:rPr lang="en-GB" smtClean="0">
                <a:solidFill>
                  <a:srgbClr val="001642"/>
                </a:solidFill>
              </a:rPr>
              <a:t>Better stiffness (cứng) </a:t>
            </a:r>
            <a:r>
              <a:rPr lang="en-GB" dirty="0" smtClean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Greater ability </a:t>
            </a:r>
            <a:r>
              <a:rPr lang="en-GB" smtClean="0">
                <a:solidFill>
                  <a:srgbClr val="001642"/>
                </a:solidFill>
              </a:rPr>
              <a:t>to withstand(anti) </a:t>
            </a:r>
            <a:r>
              <a:rPr lang="en-GB" dirty="0" smtClean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smtClean="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428736"/>
            <a:ext cx="3657600" cy="521497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Medium includes a dye layer which is used to change reflectivity and is activated by a high-intensity laser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Amorphous state: Molecules </a:t>
            </a:r>
            <a:r>
              <a:rPr lang="en-US" dirty="0" smtClean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Crystalline state: Has </a:t>
            </a:r>
            <a:r>
              <a:rPr lang="en-US" dirty="0" smtClean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CD: 700MB/single side</a:t>
            </a:r>
          </a:p>
          <a:p>
            <a:r>
              <a:rPr lang="en-US" sz="1800" smtClean="0"/>
              <a:t>DVD: 4.7GB/single layer/single side</a:t>
            </a:r>
          </a:p>
          <a:p>
            <a:r>
              <a:rPr lang="en-US" sz="1800" smtClean="0"/>
              <a:t>HD DVD: 15 GB/single layer/single side</a:t>
            </a:r>
          </a:p>
          <a:p>
            <a:r>
              <a:rPr lang="en-US" sz="1800" smtClean="0"/>
              <a:t>Blu-ray: 25GB/single layer/single side</a:t>
            </a:r>
            <a:endParaRPr lang="en-US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 smtClean="0">
                <a:solidFill>
                  <a:schemeClr val="tx1"/>
                </a:solidFill>
              </a:rPr>
              <a:t>physical records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 smtClean="0">
                <a:solidFill>
                  <a:schemeClr val="tx1"/>
                </a:solidFill>
              </a:rPr>
              <a:t>inter-record gaps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Linear tape-open (LTO)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tx1"/>
                </a:solidFill>
              </a:rPr>
              <a:t>Magnetic tape</a:t>
            </a:r>
            <a:endParaRPr lang="en-US" sz="1765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 smtClean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Inductive Write: Ghi cảm ứng điện từ</a:t>
            </a:r>
          </a:p>
          <a:p>
            <a:r>
              <a:rPr lang="en-US" sz="1800" smtClean="0"/>
              <a:t>Magneto-resistive Read: đọc từ điện</a:t>
            </a:r>
          </a:p>
          <a:p>
            <a:r>
              <a:rPr lang="en-US" sz="1800" smtClean="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Characteristics: Read by yourself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85736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5905</TotalTime>
  <Words>12252</Words>
  <Application>Microsoft Macintosh PowerPoint</Application>
  <PresentationFormat>On-screen Show (4:3)</PresentationFormat>
  <Paragraphs>1121</Paragraphs>
  <Slides>50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Slide 13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6.2- RAID</vt:lpstr>
      <vt:lpstr>Slide 20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Slide 30</vt:lpstr>
      <vt:lpstr>Slide 31</vt:lpstr>
      <vt:lpstr>6.3-Solid State Drive (SSD)</vt:lpstr>
      <vt:lpstr>Slide 33</vt:lpstr>
      <vt:lpstr>SSD Compared to HDD</vt:lpstr>
      <vt:lpstr>SSD  Organization</vt:lpstr>
      <vt:lpstr>Practical Issues</vt:lpstr>
      <vt:lpstr>6.4- Optical Memory Compact Disk Read-Only Memory</vt:lpstr>
      <vt:lpstr>Slide 38</vt:lpstr>
      <vt:lpstr>CD Operation</vt:lpstr>
      <vt:lpstr>CD-ROM Block Format</vt:lpstr>
      <vt:lpstr>Slide 41</vt:lpstr>
      <vt:lpstr>CD Recordable    CD Rewritable  (CD-R)    (CD-RW)</vt:lpstr>
      <vt:lpstr>Digital  Versatile Disk  (DVD) Đĩa Đa năng Số</vt:lpstr>
      <vt:lpstr>Slide 44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USER</cp:lastModifiedBy>
  <cp:revision>142</cp:revision>
  <dcterms:created xsi:type="dcterms:W3CDTF">2012-06-20T16:57:50Z</dcterms:created>
  <dcterms:modified xsi:type="dcterms:W3CDTF">2015-04-14T09:47:21Z</dcterms:modified>
</cp:coreProperties>
</file>