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Default Extension="docx" ContentType="application/vnd.openxmlformats-officedocument.wordprocessingml.document"/>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60"/>
  </p:notesMasterIdLst>
  <p:handoutMasterIdLst>
    <p:handoutMasterId r:id="rId61"/>
  </p:handoutMasterIdLst>
  <p:sldIdLst>
    <p:sldId id="354" r:id="rId2"/>
    <p:sldId id="355" r:id="rId3"/>
    <p:sldId id="370" r:id="rId4"/>
    <p:sldId id="356" r:id="rId5"/>
    <p:sldId id="358" r:id="rId6"/>
    <p:sldId id="357" r:id="rId7"/>
    <p:sldId id="359" r:id="rId8"/>
    <p:sldId id="280" r:id="rId9"/>
    <p:sldId id="270" r:id="rId10"/>
    <p:sldId id="281" r:id="rId11"/>
    <p:sldId id="273" r:id="rId12"/>
    <p:sldId id="274" r:id="rId13"/>
    <p:sldId id="335" r:id="rId14"/>
    <p:sldId id="282" r:id="rId15"/>
    <p:sldId id="283" r:id="rId16"/>
    <p:sldId id="336" r:id="rId17"/>
    <p:sldId id="285" r:id="rId18"/>
    <p:sldId id="337" r:id="rId19"/>
    <p:sldId id="338" r:id="rId20"/>
    <p:sldId id="339" r:id="rId21"/>
    <p:sldId id="286" r:id="rId22"/>
    <p:sldId id="340" r:id="rId23"/>
    <p:sldId id="341" r:id="rId24"/>
    <p:sldId id="342" r:id="rId25"/>
    <p:sldId id="288" r:id="rId26"/>
    <p:sldId id="343" r:id="rId27"/>
    <p:sldId id="344" r:id="rId28"/>
    <p:sldId id="276" r:id="rId29"/>
    <p:sldId id="345" r:id="rId30"/>
    <p:sldId id="277" r:id="rId31"/>
    <p:sldId id="278" r:id="rId32"/>
    <p:sldId id="346" r:id="rId33"/>
    <p:sldId id="347" r:id="rId34"/>
    <p:sldId id="361" r:id="rId35"/>
    <p:sldId id="360" r:id="rId36"/>
    <p:sldId id="291" r:id="rId37"/>
    <p:sldId id="292" r:id="rId38"/>
    <p:sldId id="302" r:id="rId39"/>
    <p:sldId id="303" r:id="rId40"/>
    <p:sldId id="305" r:id="rId41"/>
    <p:sldId id="362" r:id="rId42"/>
    <p:sldId id="306" r:id="rId43"/>
    <p:sldId id="307" r:id="rId44"/>
    <p:sldId id="364" r:id="rId45"/>
    <p:sldId id="315" r:id="rId46"/>
    <p:sldId id="366" r:id="rId47"/>
    <p:sldId id="365" r:id="rId48"/>
    <p:sldId id="367" r:id="rId49"/>
    <p:sldId id="351" r:id="rId50"/>
    <p:sldId id="368" r:id="rId51"/>
    <p:sldId id="322" r:id="rId52"/>
    <p:sldId id="328" r:id="rId53"/>
    <p:sldId id="352" r:id="rId54"/>
    <p:sldId id="323" r:id="rId55"/>
    <p:sldId id="326" r:id="rId56"/>
    <p:sldId id="353" r:id="rId57"/>
    <p:sldId id="369" r:id="rId58"/>
    <p:sldId id="331"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66FF"/>
    <a:srgbClr val="8000FF"/>
    <a:srgbClr val="6666FF"/>
    <a:srgbClr val="80808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676" autoAdjust="0"/>
    <p:restoredTop sz="76894" autoAdjust="0"/>
  </p:normalViewPr>
  <p:slideViewPr>
    <p:cSldViewPr>
      <p:cViewPr varScale="1">
        <p:scale>
          <a:sx n="56" d="100"/>
          <a:sy n="56" d="100"/>
        </p:scale>
        <p:origin x="-1278"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38.xml"/><Relationship Id="rId26" Type="http://schemas.openxmlformats.org/officeDocument/2006/relationships/slide" Target="slides/slide47.xml"/><Relationship Id="rId3" Type="http://schemas.openxmlformats.org/officeDocument/2006/relationships/slide" Target="slides/slide6.xml"/><Relationship Id="rId21" Type="http://schemas.openxmlformats.org/officeDocument/2006/relationships/slide" Target="slides/slide42.xml"/><Relationship Id="rId7" Type="http://schemas.openxmlformats.org/officeDocument/2006/relationships/slide" Target="slides/slide11.xml"/><Relationship Id="rId12" Type="http://schemas.openxmlformats.org/officeDocument/2006/relationships/slide" Target="slides/slide20.xml"/><Relationship Id="rId17" Type="http://schemas.openxmlformats.org/officeDocument/2006/relationships/slide" Target="slides/slide36.xml"/><Relationship Id="rId25" Type="http://schemas.openxmlformats.org/officeDocument/2006/relationships/slide" Target="slides/slide46.xml"/><Relationship Id="rId2" Type="http://schemas.openxmlformats.org/officeDocument/2006/relationships/slide" Target="slides/slide5.xml"/><Relationship Id="rId16" Type="http://schemas.openxmlformats.org/officeDocument/2006/relationships/slide" Target="slides/slide31.xml"/><Relationship Id="rId20" Type="http://schemas.openxmlformats.org/officeDocument/2006/relationships/slide" Target="slides/slide41.xml"/><Relationship Id="rId29" Type="http://schemas.openxmlformats.org/officeDocument/2006/relationships/slide" Target="slides/slide58.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7.xml"/><Relationship Id="rId24" Type="http://schemas.openxmlformats.org/officeDocument/2006/relationships/slide" Target="slides/slide45.xml"/><Relationship Id="rId5" Type="http://schemas.openxmlformats.org/officeDocument/2006/relationships/slide" Target="slides/slide8.xml"/><Relationship Id="rId15" Type="http://schemas.openxmlformats.org/officeDocument/2006/relationships/slide" Target="slides/slide30.xml"/><Relationship Id="rId23" Type="http://schemas.openxmlformats.org/officeDocument/2006/relationships/slide" Target="slides/slide44.xml"/><Relationship Id="rId28" Type="http://schemas.openxmlformats.org/officeDocument/2006/relationships/slide" Target="slides/slide50.xml"/><Relationship Id="rId10" Type="http://schemas.openxmlformats.org/officeDocument/2006/relationships/slide" Target="slides/slide16.xml"/><Relationship Id="rId19" Type="http://schemas.openxmlformats.org/officeDocument/2006/relationships/slide" Target="slides/slide39.xml"/><Relationship Id="rId4" Type="http://schemas.openxmlformats.org/officeDocument/2006/relationships/slide" Target="slides/slide7.xml"/><Relationship Id="rId9" Type="http://schemas.openxmlformats.org/officeDocument/2006/relationships/slide" Target="slides/slide15.xml"/><Relationship Id="rId14" Type="http://schemas.openxmlformats.org/officeDocument/2006/relationships/slide" Target="slides/slide25.xml"/><Relationship Id="rId22" Type="http://schemas.openxmlformats.org/officeDocument/2006/relationships/slide" Target="slides/slide43.xml"/><Relationship Id="rId27"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 </a:t>
          </a:r>
        </a:p>
        <a:p>
          <a:pPr rtl="0"/>
          <a:r>
            <a:rPr lang="en-US" sz="1050" b="1" dirty="0" smtClean="0">
              <a:effectLst>
                <a:outerShdw blurRad="38100" dist="38100" dir="2700000" algn="tl">
                  <a:srgbClr val="000000">
                    <a:alpha val="43137"/>
                  </a:srgbClr>
                </a:outerShdw>
              </a:effectLst>
            </a:rPr>
            <a:t>30 </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 </a:t>
          </a:r>
        </a:p>
        <a:p>
          <a:pPr rtl="0"/>
          <a:r>
            <a:rPr lang="en-US" sz="1050" b="1" dirty="0" smtClean="0">
              <a:effectLst>
                <a:outerShdw blurRad="38100" dist="38100" dir="2700000" algn="tl">
                  <a:srgbClr val="000000">
                    <a:alpha val="43137"/>
                  </a:srgbClr>
                </a:outerShdw>
              </a:effectLst>
            </a:rPr>
            <a:t>1500 </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 feet </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 floor </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18,000 </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 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 </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 of</a:t>
          </a:r>
        </a:p>
        <a:p>
          <a:pPr rtl="0"/>
          <a:r>
            <a:rPr lang="en-US" sz="1050" b="1" dirty="0" smtClean="0">
              <a:effectLst>
                <a:outerShdw blurRad="38100" dist="38100" dir="2700000" algn="tl">
                  <a:srgbClr val="000000">
                    <a:alpha val="43137"/>
                  </a:srgbClr>
                </a:outerShdw>
              </a:effectLst>
            </a:rPr>
            <a:t> 5000</a:t>
          </a:r>
        </a:p>
        <a:p>
          <a:pPr rtl="0"/>
          <a:r>
            <a:rPr lang="en-US" sz="1050" b="1" dirty="0" smtClean="0">
              <a:effectLst>
                <a:outerShdw blurRad="38100" dist="38100" dir="2700000" algn="tl">
                  <a:srgbClr val="000000">
                    <a:alpha val="43137"/>
                  </a:srgbClr>
                </a:outerShdw>
              </a:effectLst>
            </a:rPr>
            <a:t> additions </a:t>
          </a:r>
        </a:p>
        <a:p>
          <a:pPr rtl="0"/>
          <a:r>
            <a:rPr lang="en-US" sz="1050" b="1" dirty="0" smtClean="0">
              <a:effectLst>
                <a:outerShdw blurRad="38100" dist="38100" dir="2700000" algn="tl">
                  <a:srgbClr val="000000">
                    <a:alpha val="43137"/>
                  </a:srgbClr>
                </a:outerShdw>
              </a:effectLst>
            </a:rPr>
            <a:t>per </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 </a:t>
          </a:r>
        </a:p>
        <a:p>
          <a:pPr rtl="0"/>
          <a:r>
            <a:rPr lang="en-US" sz="1050" b="1" dirty="0" smtClean="0">
              <a:effectLst>
                <a:outerShdw blurRad="38100" dist="38100" dir="2700000" algn="tl">
                  <a:srgbClr val="000000">
                    <a:alpha val="43137"/>
                  </a:srgbClr>
                </a:outerShdw>
              </a:effectLst>
            </a:rPr>
            <a:t>rather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binary </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 </a:t>
          </a:r>
        </a:p>
        <a:p>
          <a:pPr rtl="0"/>
          <a:r>
            <a:rPr lang="en-US" sz="1050" b="1" dirty="0" smtClean="0">
              <a:effectLst>
                <a:outerShdw blurRad="38100" dist="38100" dir="2700000" algn="tl">
                  <a:srgbClr val="000000">
                    <a:alpha val="43137"/>
                  </a:srgbClr>
                </a:outerShdw>
              </a:effectLst>
            </a:rPr>
            <a:t>consisted </a:t>
          </a:r>
        </a:p>
        <a:p>
          <a:pPr rtl="0"/>
          <a:r>
            <a:rPr lang="en-US" sz="1050" b="1" dirty="0" smtClean="0">
              <a:effectLst>
                <a:outerShdw blurRad="38100" dist="38100" dir="2700000" algn="tl">
                  <a:srgbClr val="000000">
                    <a:alpha val="43137"/>
                  </a:srgbClr>
                </a:outerShdw>
              </a:effectLst>
            </a:rPr>
            <a:t>of  20 accumulators, </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 capable</a:t>
          </a:r>
        </a:p>
        <a:p>
          <a:pPr rtl="0"/>
          <a:r>
            <a:rPr lang="en-US" sz="1050" b="1" dirty="0" smtClean="0">
              <a:effectLst>
                <a:outerShdw blurRad="38100" dist="38100" dir="2700000" algn="tl">
                  <a:srgbClr val="000000">
                    <a:alpha val="43137"/>
                  </a:srgbClr>
                </a:outerShdw>
              </a:effectLst>
            </a:rPr>
            <a:t> of </a:t>
          </a:r>
        </a:p>
        <a:p>
          <a:pPr rtl="0"/>
          <a:r>
            <a:rPr lang="en-US" sz="1050" b="1" dirty="0" smtClean="0">
              <a:effectLst>
                <a:outerShdw blurRad="38100" dist="38100" dir="2700000" algn="tl">
                  <a:srgbClr val="000000">
                    <a:alpha val="43137"/>
                  </a:srgbClr>
                </a:outerShdw>
              </a:effectLst>
            </a:rPr>
            <a:t>holding </a:t>
          </a:r>
        </a:p>
        <a:p>
          <a:pPr rtl="0"/>
          <a:r>
            <a:rPr lang="en-US" sz="1050" b="1" dirty="0" smtClean="0">
              <a:effectLst>
                <a:outerShdw blurRad="38100" dist="38100" dir="2700000" algn="tl">
                  <a:srgbClr val="000000">
                    <a:alpha val="43137"/>
                  </a:srgbClr>
                </a:outerShdw>
              </a:effectLst>
            </a:rPr>
            <a:t>a </a:t>
          </a:r>
        </a:p>
        <a:p>
          <a:pPr rtl="0"/>
          <a:r>
            <a:rPr lang="en-US" sz="1050" b="1" dirty="0" smtClean="0">
              <a:effectLst>
                <a:outerShdw blurRad="38100" dist="38100" dir="2700000" algn="tl">
                  <a:srgbClr val="000000">
                    <a:alpha val="43137"/>
                  </a:srgbClr>
                </a:outerShdw>
              </a:effectLst>
            </a:rPr>
            <a:t>10 digit </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5B1F0076-2E5D-B04F-A8FE-BD1DC77FB8C0}" type="presOf" srcId="{F70BA48B-2A3D-B54F-B09E-5121C16CAC75}" destId="{87B18C8D-A7AF-7D4C-97BE-7296A4D1F7E4}" srcOrd="0" destOrd="0" presId="urn:microsoft.com/office/officeart/2005/8/layout/hList6"/>
    <dgm:cxn modelId="{1576CD29-641A-C042-A365-A05A940DFFC0}" type="presOf" srcId="{0253558E-FCA9-8244-A643-348797FAB9E4}" destId="{38248C2E-AE25-8144-AD90-E1533BA57C3B}" srcOrd="0" destOrd="0" presId="urn:microsoft.com/office/officeart/2005/8/layout/hList6"/>
    <dgm:cxn modelId="{B8AC1A0F-531D-1F46-B6F6-15A34CA8B806}" type="presOf" srcId="{F02483DA-7CF6-2E44-B9CE-17FFE286BC6E}" destId="{11D6AB6E-035D-1F42-9027-7BD2139C4CDA}"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AD3D2F6B-2355-1A43-B3E8-10256B76F36D}" srcId="{E3628641-2417-B341-BDCC-47285D1F6C68}" destId="{F02483DA-7CF6-2E44-B9CE-17FFE286BC6E}" srcOrd="1" destOrd="0" parTransId="{1BEAAD57-4C0C-594A-96F5-EB1F0052E708}" sibTransId="{D7E2CAD3-7F92-3441-A93E-93633E8CD6F7}"/>
    <dgm:cxn modelId="{BAFFEA74-A6C3-2945-860F-8E6FD5A45DD8}" srcId="{E3628641-2417-B341-BDCC-47285D1F6C68}" destId="{DB6AC2BA-0B75-684B-94ED-1AE2D9C9F707}" srcOrd="7" destOrd="0" parTransId="{2AEA05D9-338A-E245-9FDB-3CAAE51AEF73}" sibTransId="{71ED023E-4DCF-C34D-98EA-406EFD2ACB04}"/>
    <dgm:cxn modelId="{E57A694F-2826-224D-946E-1E66E42165E8}" srcId="{E3628641-2417-B341-BDCC-47285D1F6C68}" destId="{BD2465CE-1FFF-C24D-ADD5-6AFD3AC52BFE}" srcOrd="4" destOrd="0" parTransId="{166ED6B4-7F12-1A44-AE3F-E07A5FAC738B}" sibTransId="{FFE0DE03-0A1F-AC41-B842-664E9CE4606B}"/>
    <dgm:cxn modelId="{0E5ACF81-4A1D-6249-B137-A162D87EE525}" srcId="{E3628641-2417-B341-BDCC-47285D1F6C68}" destId="{C34CFD14-EBA2-3041-8306-270926D48E88}" srcOrd="3" destOrd="0" parTransId="{E98D93E2-224E-7F45-BFD9-AAFA046C98FE}" sibTransId="{D8721CE7-86F7-B141-BDD2-907DFA14A225}"/>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1ED5E8F-98C3-E44D-BE17-291A0A6ADE5F}" type="presOf" srcId="{BD2465CE-1FFF-C24D-ADD5-6AFD3AC52BFE}" destId="{28CF9760-770D-BC43-BCBB-3E054F62DF7E}" srcOrd="0" destOrd="0" presId="urn:microsoft.com/office/officeart/2005/8/layout/hList6"/>
    <dgm:cxn modelId="{A336BB50-EDC7-7144-8652-E93A817AC929}" type="presOf" srcId="{C34CFD14-EBA2-3041-8306-270926D48E88}" destId="{41D4DD1D-B174-8F49-80E9-D6E0DD13203C}" srcOrd="0" destOrd="0" presId="urn:microsoft.com/office/officeart/2005/8/layout/hList6"/>
    <dgm:cxn modelId="{05C8DF49-FFDE-8A45-9AB9-B0194BD0B45F}" type="presOf" srcId="{30E0722D-81DE-C34D-AE26-4717CC2CCBCB}" destId="{8F6F069F-3B2A-D04B-83E9-79D44DE162D7}"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dirty="0" smtClean="0">
              <a:effectLst>
                <a:outerShdw blurRad="38100" dist="38100" dir="2700000" algn="tl">
                  <a:srgbClr val="000000">
                    <a:alpha val="43137"/>
                  </a:srgbClr>
                </a:outerShdw>
              </a:effectLst>
            </a:rPr>
            <a:t>1965; Gordon Moore – 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dgm:spPr>
        <a:solidFill>
          <a:schemeClr val="accent4"/>
        </a:solidFill>
      </dgm:spPr>
      <dgm:t>
        <a:bodyPr/>
        <a:lstStyle/>
        <a:p>
          <a:pPr rtl="0"/>
          <a:r>
            <a:rPr lang="en-US" dirty="0" smtClean="0">
              <a:effectLst>
                <a:outerShdw blurRad="38100" dist="38100" dir="2700000" algn="tl">
                  <a:srgbClr val="000000">
                    <a:alpha val="43137"/>
                  </a:srgbClr>
                </a:outerShdw>
              </a:effectLst>
            </a:rPr>
            <a:t>Observed number of transistors that could be put on a single chip was doubling every year</a:t>
          </a:r>
          <a:endParaRPr lang="en-US" dirty="0">
            <a:effectLst>
              <a:outerShdw blurRad="38100" dist="38100" dir="2700000" algn="tl">
                <a:srgbClr val="000000">
                  <a:alpha val="43137"/>
                </a:srgbClr>
              </a:outerShdw>
            </a:effectLst>
          </a:endParaRP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smtClean="0">
              <a:effectLst/>
            </a:rPr>
            <a:t>The pace slowed to a doubling every 18 months in the 1970’s but has sustained that rate ever since</a:t>
          </a:r>
          <a:endParaRPr lang="en-US" sz="1100" b="1" dirty="0">
            <a:effectLst/>
          </a:endParaRP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smtClean="0">
              <a:effectLst>
                <a:outerShdw blurRad="38100" dist="38100" dir="2700000" algn="tl">
                  <a:srgbClr val="000000">
                    <a:alpha val="43137"/>
                  </a:srgbClr>
                </a:outerShdw>
              </a:effectLst>
            </a:rPr>
            <a:t>Consequences of Moore’s law: </a:t>
          </a:r>
          <a:endParaRPr lang="en-US" dirty="0">
            <a:effectLst>
              <a:outerShdw blurRad="38100" dist="38100" dir="2700000" algn="tl">
                <a:srgbClr val="000000">
                  <a:alpha val="43137"/>
                </a:srgbClr>
              </a:outerShdw>
            </a:effectLst>
          </a:endParaRP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smtClean="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smtClean="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smtClean="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smtClean="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smtClean="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t>
        <a:bodyPr/>
        <a:lstStyle/>
        <a:p>
          <a:endParaRPr lang="en-US"/>
        </a:p>
      </dgm:t>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t>
        <a:bodyPr/>
        <a:lstStyle/>
        <a:p>
          <a:endParaRPr lang="en-US"/>
        </a:p>
      </dgm:t>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t>
        <a:bodyPr/>
        <a:lstStyle/>
        <a:p>
          <a:endParaRPr lang="en-US"/>
        </a:p>
      </dgm:t>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t>
        <a:bodyPr/>
        <a:lstStyle/>
        <a:p>
          <a:endParaRPr lang="en-US"/>
        </a:p>
      </dgm:t>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t>
        <a:bodyPr/>
        <a:lstStyle/>
        <a:p>
          <a:endParaRPr lang="en-US"/>
        </a:p>
      </dgm:t>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t>
        <a:bodyPr/>
        <a:lstStyle/>
        <a:p>
          <a:endParaRPr lang="en-US"/>
        </a:p>
      </dgm:t>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t>
        <a:bodyPr/>
        <a:lstStyle/>
        <a:p>
          <a:endParaRPr lang="en-US"/>
        </a:p>
      </dgm:t>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t>
        <a:bodyPr/>
        <a:lstStyle/>
        <a:p>
          <a:endParaRPr lang="en-US"/>
        </a:p>
      </dgm:t>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t>
        <a:bodyPr/>
        <a:lstStyle/>
        <a:p>
          <a:endParaRPr lang="en-US"/>
        </a:p>
      </dgm:t>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t>
        <a:bodyPr/>
        <a:lstStyle/>
        <a:p>
          <a:endParaRPr lang="en-US"/>
        </a:p>
      </dgm:t>
    </dgm:pt>
  </dgm:ptLst>
  <dgm:cxnLst>
    <dgm:cxn modelId="{2C9A8C07-B658-9D4D-BE2E-E9C07797103D}" srcId="{D2585831-502D-374B-A192-B7BABC6D4047}" destId="{9083D836-F9C2-FD40-994A-FBDB3E6A01B7}" srcOrd="0" destOrd="0" parTransId="{BEC757D0-ECF8-C74C-9713-97041B080D64}" sibTransId="{8036F8FD-772A-904A-A70C-A16E59E6D5BD}"/>
    <dgm:cxn modelId="{D2A0ABD5-695B-B044-8F63-7563A3F7D76C}" srcId="{7F79720F-E377-5344-9A85-AFB0F93B85CF}" destId="{6E822890-7F5D-BA48-A9ED-10EE404E778C}" srcOrd="1" destOrd="0" parTransId="{11F5D556-1EBA-3446-B76E-D7F2228000ED}" sibTransId="{6109DA0B-B19C-B241-A668-5D4631C27D39}"/>
    <dgm:cxn modelId="{78E55AEF-42F6-4C41-B7FC-72E773609FC6}" type="presOf" srcId="{52E6D3D1-ABE1-3940-A3F1-FD380C960DD1}" destId="{2BFD2A48-BAFB-C448-9560-380462349BFA}" srcOrd="0" destOrd="0" presId="urn:microsoft.com/office/officeart/2005/8/layout/target2"/>
    <dgm:cxn modelId="{5CEDC3E7-7F37-E44B-9947-528F5B34C7A4}" type="presOf" srcId="{6E822890-7F5D-BA48-A9ED-10EE404E778C}" destId="{43D95310-0335-8948-925B-493826D68CA7}" srcOrd="0" destOrd="0" presId="urn:microsoft.com/office/officeart/2005/8/layout/target2"/>
    <dgm:cxn modelId="{E9DC3949-8189-614E-8E34-61CF92626D2A}" type="presOf" srcId="{D2585831-502D-374B-A192-B7BABC6D4047}" destId="{4AE73C61-08A4-BB42-923D-F4637248A0CC}" srcOrd="0" destOrd="0" presId="urn:microsoft.com/office/officeart/2005/8/layout/target2"/>
    <dgm:cxn modelId="{32C37194-35F8-2541-9E02-C3C6962857BC}" type="presOf" srcId="{5BBA2911-4874-C74E-85E2-4C5F8F6462D9}" destId="{91813869-71C4-7749-AA7F-6F71B8046448}" srcOrd="0" destOrd="0" presId="urn:microsoft.com/office/officeart/2005/8/layout/target2"/>
    <dgm:cxn modelId="{6239CC0B-794B-3149-9C10-B0198AC8F816}" type="presOf" srcId="{AEAA4B00-9826-6C43-9661-FBB2B391EB8C}" destId="{A184587C-4EF5-0248-B0F8-E4E73CF3787B}"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BD84DBFF-15DC-6A46-B85A-9AAD7A886181}" type="presOf" srcId="{F661BF27-3B17-DD40-95C5-81C23D7C8061}" destId="{B4B2A9B5-CBBA-C949-942A-35DE101CCDFE}"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79BBBC5F-A9F5-6C4B-A81B-56A2BD7B9031}" srcId="{7F79720F-E377-5344-9A85-AFB0F93B85CF}" destId="{52E6D3D1-ABE1-3940-A3F1-FD380C960DD1}" srcOrd="2" destOrd="0" parTransId="{B50FECC3-7EE9-3F44-B903-D1E4F55A26F2}" sibTransId="{02C9860E-AA50-844C-A097-78F218E24063}"/>
    <dgm:cxn modelId="{C0B35203-E1EA-1F4F-9021-D80D2FC50ABF}" type="presOf" srcId="{9083D836-F9C2-FD40-994A-FBDB3E6A01B7}" destId="{5C554690-5023-454D-81BF-0F8EF7FE64E8}"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6BB18F36-1EFB-1B40-AB12-DFEB2BAED6CD}" type="presOf" srcId="{7F79720F-E377-5344-9A85-AFB0F93B85CF}" destId="{9EC0930A-9BAA-D347-A334-BC7E180A4743}"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B932485B-FF0B-D548-8F89-799C03284F8F}" srcId="{7F79720F-E377-5344-9A85-AFB0F93B85CF}" destId="{9A9FCB9E-A1F1-0F41-9552-36D8BD5C236C}" srcOrd="3" destOrd="0" parTransId="{C794FD44-F705-8245-BF16-E06D99C2C8F9}" sibTransId="{748BA313-798C-9640-8B3E-9FD17EBB82E1}"/>
    <dgm:cxn modelId="{11AAA65A-544E-9C48-B494-C30A31DF58D4}" srcId="{7F79720F-E377-5344-9A85-AFB0F93B85CF}" destId="{AEAA4B00-9826-6C43-9661-FBB2B391EB8C}" srcOrd="4" destOrd="0" parTransId="{F60696E8-1AFF-4242-AFEC-48F064D37990}" sibTransId="{014429E6-A74A-D14D-9C28-1650F2B9EF4E}"/>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smtClean="0"/>
            <a:t>In 1970 Fairchild produced the first relatively capacious semiconductor memory</a:t>
          </a:r>
          <a:endParaRPr lang="en-US" dirty="0"/>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smtClean="0">
              <a:solidFill>
                <a:schemeClr val="tx1"/>
              </a:solidFill>
            </a:rPr>
            <a:t>Chip was about the size of a single core</a:t>
          </a:r>
          <a:endParaRPr lang="en-US" dirty="0">
            <a:solidFill>
              <a:schemeClr val="tx1"/>
            </a:solidFill>
          </a:endParaRP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smtClean="0"/>
            <a:t>Could hold 256 bits of memory</a:t>
          </a:r>
          <a:endParaRPr lang="en-US" dirty="0"/>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smtClean="0"/>
            <a:t>Non-destructive</a:t>
          </a:r>
          <a:endParaRPr lang="en-US" dirty="0"/>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smtClean="0"/>
            <a:t>Much faster than core </a:t>
          </a:r>
          <a:endParaRPr lang="en-US" dirty="0"/>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smtClean="0"/>
            <a:t>In 1974 the price per bit of semiconductor memory dropped below the price per bit of core memory</a:t>
          </a:r>
          <a:endParaRPr lang="en-US" dirty="0"/>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smtClean="0">
              <a:solidFill>
                <a:schemeClr val="tx1"/>
              </a:solidFill>
            </a:rPr>
            <a:t>There has been a continuing and rapid decline in memory cost accompanied by a corresponding increase in physical memory density</a:t>
          </a:r>
          <a:endParaRPr lang="en-US" dirty="0">
            <a:solidFill>
              <a:schemeClr val="tx1"/>
            </a:solidFill>
          </a:endParaRP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smtClean="0">
              <a:solidFill>
                <a:schemeClr val="tx1"/>
              </a:solidFill>
            </a:rPr>
            <a:t>Developments in memory and processor technologies changed the nature of computers in less than a decade</a:t>
          </a:r>
          <a:endParaRPr lang="en-US" dirty="0">
            <a:solidFill>
              <a:schemeClr val="tx1"/>
            </a:solidFill>
          </a:endParaRP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smtClean="0"/>
            <a:t>Since 1970 semiconductor memory has been through 13 generations</a:t>
          </a:r>
          <a:endParaRPr lang="en-US" dirty="0"/>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smtClean="0"/>
            <a:t>Each generation has provided four times the storage density of the previous generation, accompanied by declining cost per bit and declining access time</a:t>
          </a:r>
          <a:endParaRPr lang="en-US" dirty="0"/>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t>
        <a:bodyPr/>
        <a:lstStyle/>
        <a:p>
          <a:endParaRPr lang="en-US"/>
        </a:p>
      </dgm:t>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t>
        <a:bodyPr/>
        <a:lstStyle/>
        <a:p>
          <a:endParaRPr lang="en-US"/>
        </a:p>
      </dgm:t>
    </dgm:pt>
    <dgm:pt modelId="{EE39DE1C-6487-F644-B0FB-514DFD9A6203}" type="pres">
      <dgm:prSet presAssocID="{0CEB27C1-112D-8A4D-9AAB-F203F016997D}" presName="entireBox" presStyleLbl="node1" presStyleIdx="0" presStyleCnt="3" custLinFactNeighborX="-6195" custLinFactNeighborY="37365"/>
      <dgm:spPr/>
      <dgm:t>
        <a:bodyPr/>
        <a:lstStyle/>
        <a:p>
          <a:endParaRPr lang="en-US"/>
        </a:p>
      </dgm:t>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t>
        <a:bodyPr/>
        <a:lstStyle/>
        <a:p>
          <a:endParaRPr lang="en-US"/>
        </a:p>
      </dgm:t>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t>
        <a:bodyPr/>
        <a:lstStyle/>
        <a:p>
          <a:endParaRPr lang="en-US"/>
        </a:p>
      </dgm:t>
    </dgm:pt>
    <dgm:pt modelId="{9295D34B-13D6-E143-8FAA-4C45DFED13EF}" type="pres">
      <dgm:prSet presAssocID="{8AF4DBE5-D1CE-DD4C-9CE4-60DD5602C7CA}" presName="arrow" presStyleLbl="node1" presStyleIdx="1" presStyleCnt="3"/>
      <dgm:spPr/>
      <dgm:t>
        <a:bodyPr/>
        <a:lstStyle/>
        <a:p>
          <a:endParaRPr lang="en-US"/>
        </a:p>
      </dgm:t>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t>
        <a:bodyPr/>
        <a:lstStyle/>
        <a:p>
          <a:endParaRPr lang="en-US"/>
        </a:p>
      </dgm:t>
    </dgm:pt>
    <dgm:pt modelId="{80A90482-38CF-964E-898E-B14683C6E887}" type="pres">
      <dgm:prSet presAssocID="{CD2163DA-4932-084C-9EAD-3AEB9F60245D}" presName="childTextArrow" presStyleLbl="fgAccFollowNode1" presStyleIdx="2" presStyleCnt="7">
        <dgm:presLayoutVars>
          <dgm:bulletEnabled val="1"/>
        </dgm:presLayoutVars>
      </dgm:prSet>
      <dgm:spPr/>
      <dgm:t>
        <a:bodyPr/>
        <a:lstStyle/>
        <a:p>
          <a:endParaRPr lang="en-US"/>
        </a:p>
      </dgm:t>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t>
        <a:bodyPr/>
        <a:lstStyle/>
        <a:p>
          <a:endParaRPr lang="en-US"/>
        </a:p>
      </dgm:t>
    </dgm:pt>
    <dgm:pt modelId="{20D983A6-25B2-D34F-9721-9F543575F986}" type="pres">
      <dgm:prSet presAssocID="{3271F505-C3FF-754B-908B-494AD0E2A605}" presName="arrow" presStyleLbl="node1" presStyleIdx="2" presStyleCnt="3"/>
      <dgm:spPr/>
      <dgm:t>
        <a:bodyPr/>
        <a:lstStyle/>
        <a:p>
          <a:endParaRPr lang="en-US"/>
        </a:p>
      </dgm:t>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t>
        <a:bodyPr/>
        <a:lstStyle/>
        <a:p>
          <a:endParaRPr lang="en-US"/>
        </a:p>
      </dgm:t>
    </dgm:pt>
    <dgm:pt modelId="{22D687DF-5A41-C04B-83B2-990819124270}" type="pres">
      <dgm:prSet presAssocID="{6834AEE2-8096-5B4C-9533-188046F45A57}" presName="childTextArrow" presStyleLbl="fgAccFollowNode1" presStyleIdx="4" presStyleCnt="7">
        <dgm:presLayoutVars>
          <dgm:bulletEnabled val="1"/>
        </dgm:presLayoutVars>
      </dgm:prSet>
      <dgm:spPr/>
      <dgm:t>
        <a:bodyPr/>
        <a:lstStyle/>
        <a:p>
          <a:endParaRPr lang="en-US"/>
        </a:p>
      </dgm:t>
    </dgm:pt>
    <dgm:pt modelId="{97A27664-9A96-1645-A7EC-5BE951D18748}" type="pres">
      <dgm:prSet presAssocID="{B4C1D064-BA44-844B-A2F2-1467D57B3DC4}" presName="childTextArrow" presStyleLbl="fgAccFollowNode1" presStyleIdx="5" presStyleCnt="7">
        <dgm:presLayoutVars>
          <dgm:bulletEnabled val="1"/>
        </dgm:presLayoutVars>
      </dgm:prSet>
      <dgm:spPr/>
      <dgm:t>
        <a:bodyPr/>
        <a:lstStyle/>
        <a:p>
          <a:endParaRPr lang="en-US"/>
        </a:p>
      </dgm:t>
    </dgm:pt>
    <dgm:pt modelId="{23FFA982-4016-B24A-AD76-E71171B95C2B}" type="pres">
      <dgm:prSet presAssocID="{2026C043-D031-5640-8E56-22C54ED33342}" presName="childTextArrow" presStyleLbl="fgAccFollowNode1" presStyleIdx="6" presStyleCnt="7">
        <dgm:presLayoutVars>
          <dgm:bulletEnabled val="1"/>
        </dgm:presLayoutVars>
      </dgm:prSet>
      <dgm:spPr/>
      <dgm:t>
        <a:bodyPr/>
        <a:lstStyle/>
        <a:p>
          <a:endParaRPr lang="en-US"/>
        </a:p>
      </dgm:t>
    </dgm:pt>
  </dgm:ptLst>
  <dgm:cxnLst>
    <dgm:cxn modelId="{43D584FC-61C5-B143-B581-77CC3085DDBB}" type="presOf" srcId="{B4C1D064-BA44-844B-A2F2-1467D57B3DC4}" destId="{97A27664-9A96-1645-A7EC-5BE951D18748}" srcOrd="0" destOrd="0" presId="urn:microsoft.com/office/officeart/2005/8/layout/process4"/>
    <dgm:cxn modelId="{CEBEFBD1-92F3-9A4C-82DE-60717B78124D}" srcId="{8AF4DBE5-D1CE-DD4C-9CE4-60DD5602C7CA}" destId="{CD2163DA-4932-084C-9EAD-3AEB9F60245D}" srcOrd="1" destOrd="0" parTransId="{4ABAB12B-92BE-E24A-B331-12256B8252D9}" sibTransId="{0ED0B7DD-BF44-F54A-ADEA-926BD221FD74}"/>
    <dgm:cxn modelId="{4C8444A2-6668-6049-BAEB-FF1AB406E843}" type="presOf" srcId="{2026C043-D031-5640-8E56-22C54ED33342}" destId="{23FFA982-4016-B24A-AD76-E71171B95C2B}"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081749AE-FF1D-BB4F-B79C-D1DB70F68934}" type="presOf" srcId="{3271F505-C3FF-754B-908B-494AD0E2A605}" destId="{20D983A6-25B2-D34F-9721-9F543575F986}" srcOrd="1"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348BF8BD-1A08-4645-A887-68EADAD8A464}" srcId="{3271F505-C3FF-754B-908B-494AD0E2A605}" destId="{2026C043-D031-5640-8E56-22C54ED33342}" srcOrd="3" destOrd="0" parTransId="{DCEF23BA-964B-CA45-961E-2A94EC5CC5FE}" sibTransId="{223A53D8-C58D-9F40-A10B-F52EB18B1370}"/>
    <dgm:cxn modelId="{848E2822-7458-BB44-8C16-D5D9C94D4E28}" srcId="{0CEB27C1-112D-8A4D-9AAB-F203F016997D}" destId="{E8A023F3-5302-0940-982A-A811C9D7D2C0}" srcOrd="0" destOrd="0" parTransId="{37E86A4C-33CA-3D45-BEDE-E5894586DC0E}" sibTransId="{75547D02-604D-704B-B115-83A23CFDDC4C}"/>
    <dgm:cxn modelId="{66D9707E-017F-0541-B9E4-82E8448EF0C1}" srcId="{2514355C-BD07-304E-A9A7-5B5A8E330603}" destId="{3271F505-C3FF-754B-908B-494AD0E2A605}" srcOrd="0" destOrd="0" parTransId="{F33400EB-03E8-D046-8134-1D7B1F0B279C}" sibTransId="{1705B43B-9B94-774F-8E8E-1DD57A15E1C3}"/>
    <dgm:cxn modelId="{CAF8D241-9843-4643-908B-783DD0D62DB8}" srcId="{3271F505-C3FF-754B-908B-494AD0E2A605}" destId="{817284ED-408B-1142-8761-CBD62D7F989C}" srcOrd="0" destOrd="0" parTransId="{97CBEE3D-6F45-9140-8FB3-C772A9165A86}" sibTransId="{02241F8F-F691-FD45-85D7-7763B76C4782}"/>
    <dgm:cxn modelId="{D7663D01-0AFF-1144-8F20-B3F30BD3A7F8}" srcId="{8AF4DBE5-D1CE-DD4C-9CE4-60DD5602C7CA}" destId="{CA3D650F-52D7-2F4F-96C0-F0B31CBB53DA}" srcOrd="0" destOrd="0" parTransId="{A66D4ECC-D4F4-E946-A41F-706FD48B82C5}" sibTransId="{1B254916-FADB-4243-BF0F-BD3D68E12D68}"/>
    <dgm:cxn modelId="{13CADA39-04DF-594F-B350-5C402ED9819A}" type="presOf" srcId="{CD2163DA-4932-084C-9EAD-3AEB9F60245D}" destId="{80A90482-38CF-964E-898E-B14683C6E887}" srcOrd="0"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19545A82-0EF7-424A-B17C-075AB7479C76}" srcId="{3271F505-C3FF-754B-908B-494AD0E2A605}" destId="{B4C1D064-BA44-844B-A2F2-1467D57B3DC4}" srcOrd="2" destOrd="0" parTransId="{7D7594D6-9390-6C4A-8F58-04ACCAB058EA}" sibTransId="{D4F10827-D5DD-8342-9C1A-E83DCE9D6F49}"/>
    <dgm:cxn modelId="{14B5DD6A-E95B-1448-B3C5-A789EE383C0F}" type="presOf" srcId="{817284ED-408B-1142-8761-CBD62D7F989C}" destId="{BCDEB9CC-91F2-B04C-BF78-8C8FAC34A974}" srcOrd="0" destOrd="0" presId="urn:microsoft.com/office/officeart/2005/8/layout/process4"/>
    <dgm:cxn modelId="{CD0CE997-B428-C74D-8F50-0415CF76E67F}" srcId="{2514355C-BD07-304E-A9A7-5B5A8E330603}" destId="{8AF4DBE5-D1CE-DD4C-9CE4-60DD5602C7CA}" srcOrd="1" destOrd="0" parTransId="{1EF48EDA-8CF5-8D42-AB40-54229C718025}" sibTransId="{4BBEC0EF-1496-4149-8F4F-48A1110908BB}"/>
    <dgm:cxn modelId="{AC1503ED-51AF-A74E-B627-49CBDE6C0E0E}" type="presOf" srcId="{CA3D650F-52D7-2F4F-96C0-F0B31CBB53DA}" destId="{02DEDF47-B60B-174C-B68D-9085A3F1AB6A}" srcOrd="0" destOrd="0" presId="urn:microsoft.com/office/officeart/2005/8/layout/process4"/>
    <dgm:cxn modelId="{1CF48607-F509-774B-A5C5-D62E86B9E18C}" type="presOf" srcId="{E8A023F3-5302-0940-982A-A811C9D7D2C0}" destId="{3D32EC06-2A10-E044-BF0D-8C73C5E8D97F}" srcOrd="0" destOrd="0" presId="urn:microsoft.com/office/officeart/2005/8/layout/process4"/>
    <dgm:cxn modelId="{075860D2-9471-AF46-A47A-02B00AE99BB5}" type="presOf" srcId="{8AF4DBE5-D1CE-DD4C-9CE4-60DD5602C7CA}" destId="{AE2C2B1E-BC40-EA4C-8659-D1805A6BB825}" srcOrd="0" destOrd="0" presId="urn:microsoft.com/office/officeart/2005/8/layout/process4"/>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smtClean="0">
              <a:effectLst>
                <a:outerShdw blurRad="38100" dist="38100" dir="2700000" algn="tl">
                  <a:srgbClr val="000000">
                    <a:alpha val="43137"/>
                  </a:srgbClr>
                </a:outerShdw>
              </a:effectLst>
            </a:rPr>
            <a:t>Increase the number of bits that are retrieved at one time by making DRAMs “wider” rather than “deeper” and by using wide bus data paths</a:t>
          </a:r>
          <a:endParaRPr lang="en-US" b="1" dirty="0">
            <a:effectLst>
              <a:outerShdw blurRad="38100" dist="38100" dir="2700000" algn="tl">
                <a:srgbClr val="000000">
                  <a:alpha val="43137"/>
                </a:srgbClr>
              </a:outerShdw>
            </a:effectLst>
          </a:endParaRP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dgm:spPr/>
      <dgm:t>
        <a:bodyPr/>
        <a:lstStyle/>
        <a:p>
          <a:pPr rtl="0"/>
          <a:r>
            <a:rPr lang="en-US" b="1" dirty="0" smtClean="0">
              <a:effectLst>
                <a:outerShdw blurRad="38100" dist="38100" dir="2700000" algn="tl">
                  <a:srgbClr val="000000">
                    <a:alpha val="43137"/>
                  </a:srgbClr>
                </a:outerShdw>
              </a:effectLst>
            </a:rPr>
            <a:t>Change the DRAM interface to make it more efficient by including a cache or other buffering scheme on the DRAM chip</a:t>
          </a:r>
          <a:endParaRPr lang="en-US" b="1" dirty="0">
            <a:effectLst>
              <a:outerShdw blurRad="38100" dist="38100" dir="2700000" algn="tl">
                <a:srgbClr val="000000">
                  <a:alpha val="43137"/>
                </a:srgbClr>
              </a:outerShdw>
            </a:effectLst>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smtClean="0">
              <a:effectLst>
                <a:outerShdw blurRad="38100" dist="38100" dir="2700000" algn="tl">
                  <a:srgbClr val="000000">
                    <a:alpha val="43137"/>
                  </a:srgbClr>
                </a:outerShdw>
              </a:effectLst>
            </a:rPr>
            <a:t>Reduce the frequency of memory access by incorporating increasingly complex and efficient cache structures between the processor and main memory</a:t>
          </a:r>
          <a:endParaRPr lang="en-US" b="1" dirty="0">
            <a:effectLst>
              <a:outerShdw blurRad="38100" dist="38100" dir="2700000" algn="tl">
                <a:srgbClr val="000000">
                  <a:alpha val="43137"/>
                </a:srgbClr>
              </a:outerShdw>
            </a:effectLst>
          </a:endParaRP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smtClean="0">
              <a:effectLst>
                <a:outerShdw blurRad="38100" dist="38100" dir="2700000" algn="tl">
                  <a:srgbClr val="000000">
                    <a:alpha val="43137"/>
                  </a:srgbClr>
                </a:outerShdw>
              </a:effectLst>
            </a:rPr>
            <a:t>Increase the interconnect bandwidth between processors and memory by using higher speed buses and a hierarchy of buses to buffer and structure data flow</a:t>
          </a:r>
          <a:endParaRPr lang="en-US" b="1" dirty="0">
            <a:effectLst>
              <a:outerShdw blurRad="38100" dist="38100" dir="2700000" algn="tl">
                <a:srgbClr val="000000">
                  <a:alpha val="43137"/>
                </a:srgbClr>
              </a:outerShdw>
            </a:effectLst>
          </a:endParaRP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t>
        <a:bodyPr/>
        <a:lstStyle/>
        <a:p>
          <a:endParaRPr lang="en-US"/>
        </a:p>
      </dgm:t>
    </dgm:pt>
    <dgm:pt modelId="{94E1869E-B08B-E84C-BE54-79A5CFDF5A04}" type="pres">
      <dgm:prSet presAssocID="{DDEEB0FD-18FA-9C4A-92E6-3737DBB7AA4C}" presName="triangle1" presStyleLbl="node1" presStyleIdx="0" presStyleCnt="4">
        <dgm:presLayoutVars>
          <dgm:bulletEnabled val="1"/>
        </dgm:presLayoutVars>
      </dgm:prSet>
      <dgm:spPr/>
      <dgm:t>
        <a:bodyPr/>
        <a:lstStyle/>
        <a:p>
          <a:endParaRPr lang="en-US"/>
        </a:p>
      </dgm:t>
    </dgm:pt>
    <dgm:pt modelId="{4A58DB61-09B5-E94D-AEC1-6280D22B2A8E}" type="pres">
      <dgm:prSet presAssocID="{DDEEB0FD-18FA-9C4A-92E6-3737DBB7AA4C}" presName="triangle2" presStyleLbl="node1" presStyleIdx="1" presStyleCnt="4">
        <dgm:presLayoutVars>
          <dgm:bulletEnabled val="1"/>
        </dgm:presLayoutVars>
      </dgm:prSet>
      <dgm:spPr/>
      <dgm:t>
        <a:bodyPr/>
        <a:lstStyle/>
        <a:p>
          <a:endParaRPr lang="en-US"/>
        </a:p>
      </dgm:t>
    </dgm:pt>
    <dgm:pt modelId="{200ABC57-7D7F-C84D-A1A6-CF6A59C98A27}" type="pres">
      <dgm:prSet presAssocID="{DDEEB0FD-18FA-9C4A-92E6-3737DBB7AA4C}" presName="triangle3" presStyleLbl="node1" presStyleIdx="2" presStyleCnt="4">
        <dgm:presLayoutVars>
          <dgm:bulletEnabled val="1"/>
        </dgm:presLayoutVars>
      </dgm:prSet>
      <dgm:spPr/>
      <dgm:t>
        <a:bodyPr/>
        <a:lstStyle/>
        <a:p>
          <a:endParaRPr lang="en-US"/>
        </a:p>
      </dgm:t>
    </dgm:pt>
    <dgm:pt modelId="{4CEF2A95-22F9-8B4C-8350-C2D662044B6C}" type="pres">
      <dgm:prSet presAssocID="{DDEEB0FD-18FA-9C4A-92E6-3737DBB7AA4C}" presName="triangle4" presStyleLbl="node1" presStyleIdx="3" presStyleCnt="4" custScaleX="104445">
        <dgm:presLayoutVars>
          <dgm:bulletEnabled val="1"/>
        </dgm:presLayoutVars>
      </dgm:prSet>
      <dgm:spPr/>
      <dgm:t>
        <a:bodyPr/>
        <a:lstStyle/>
        <a:p>
          <a:endParaRPr lang="en-US"/>
        </a:p>
      </dgm:t>
    </dgm:pt>
  </dgm:ptLst>
  <dgm:cxnLst>
    <dgm:cxn modelId="{EF9D0D07-833C-6C4B-8744-26C1075F7D3E}" type="presOf" srcId="{58D11B8A-235D-384E-BEB1-50D9E38003F6}" destId="{4A58DB61-09B5-E94D-AEC1-6280D22B2A8E}"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A6DA1E00-57D3-7B48-8A38-00999C78F3BC}" type="presOf" srcId="{DDEEB0FD-18FA-9C4A-92E6-3737DBB7AA4C}" destId="{2A4E3D9D-0DD4-4146-8C2F-D5E40C8FC794}"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CCC74236-1B0F-2743-A907-518B2BF271A3}" type="presOf" srcId="{9AB80C6C-0116-6D42-BEF1-145881EFCDD8}" destId="{94E1869E-B08B-E84C-BE54-79A5CFDF5A04}" srcOrd="0" destOrd="0" presId="urn:microsoft.com/office/officeart/2005/8/layout/pyramid4"/>
    <dgm:cxn modelId="{FDE3816E-074A-EF49-9253-B4A579594108}" type="presOf" srcId="{85787AF2-CDD5-224D-8D0C-D3E9575DABBC}" destId="{200ABC57-7D7F-C84D-A1A6-CF6A59C98A27}" srcOrd="0" destOrd="0" presId="urn:microsoft.com/office/officeart/2005/8/layout/pyramid4"/>
    <dgm:cxn modelId="{E1096F67-31E5-B345-AE30-109043DB01B6}" srcId="{DDEEB0FD-18FA-9C4A-92E6-3737DBB7AA4C}" destId="{85787AF2-CDD5-224D-8D0C-D3E9575DABBC}" srcOrd="2" destOrd="0" parTransId="{982793AE-DF07-484E-8B21-6D87EA215CA4}" sibTransId="{D3800628-CD07-AC4D-B025-9171D4C09D3F}"/>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smtClean="0"/>
            <a:t>The use of multiple processors on the same chip provides the potential to increase performance without increasing the clock rate</a:t>
          </a:r>
          <a:endParaRPr lang="en-US" dirty="0"/>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dirty="0" smtClean="0"/>
            <a:t>Strategy is to use two simpler processors on the chip rather than one more complex processor</a:t>
          </a:r>
          <a:endParaRPr lang="en-US" dirty="0"/>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smtClean="0"/>
            <a:t>With two processors larger caches are justified</a:t>
          </a:r>
          <a:endParaRPr lang="en-US" dirty="0"/>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dirty="0" smtClean="0"/>
            <a:t>As caches became larger it made performance sense to create two and then three levels of cache on a chip</a:t>
          </a:r>
          <a:endParaRPr lang="en-US" dirty="0"/>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t>
        <a:bodyPr/>
        <a:lstStyle/>
        <a:p>
          <a:endParaRPr lang="en-US"/>
        </a:p>
      </dgm:t>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t>
        <a:bodyPr/>
        <a:lstStyle/>
        <a:p>
          <a:endParaRPr lang="en-US"/>
        </a:p>
      </dgm:t>
    </dgm:pt>
    <dgm:pt modelId="{34B48968-EEAE-C24A-A838-020141B43AD6}" type="pres">
      <dgm:prSet presAssocID="{C19F7702-5F4C-F44B-9333-C56759486144}" presName="line1" presStyleLbl="callout" presStyleIdx="0" presStyleCnt="8"/>
      <dgm:spPr>
        <a:ln>
          <a:solidFill>
            <a:schemeClr val="accent4"/>
          </a:solidFill>
        </a:ln>
      </dgm:spPr>
      <dgm:t>
        <a:bodyPr/>
        <a:lstStyle/>
        <a:p>
          <a:endParaRPr lang="en-US"/>
        </a:p>
      </dgm:t>
    </dgm:pt>
    <dgm:pt modelId="{DDA5D090-4EDE-CC46-88A9-94E77850F40F}" type="pres">
      <dgm:prSet presAssocID="{C19F7702-5F4C-F44B-9333-C56759486144}" presName="d1" presStyleLbl="callout" presStyleIdx="1" presStyleCnt="8"/>
      <dgm:spPr>
        <a:ln>
          <a:solidFill>
            <a:schemeClr val="accent4"/>
          </a:solidFill>
        </a:ln>
      </dgm:spPr>
      <dgm:t>
        <a:bodyPr/>
        <a:lstStyle/>
        <a:p>
          <a:endParaRPr lang="en-US"/>
        </a:p>
      </dgm:t>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t>
        <a:bodyPr/>
        <a:lstStyle/>
        <a:p>
          <a:endParaRPr lang="en-US"/>
        </a:p>
      </dgm:t>
    </dgm:pt>
    <dgm:pt modelId="{CD79B02B-ADDF-1141-8C86-45D10350966D}" type="pres">
      <dgm:prSet presAssocID="{E155F29C-A5B5-0E46-A2C7-79E6A500D145}" presName="line2" presStyleLbl="callout" presStyleIdx="2" presStyleCnt="8"/>
      <dgm:spPr>
        <a:ln>
          <a:solidFill>
            <a:schemeClr val="accent4"/>
          </a:solidFill>
        </a:ln>
      </dgm:spPr>
      <dgm:t>
        <a:bodyPr/>
        <a:lstStyle/>
        <a:p>
          <a:endParaRPr lang="en-US"/>
        </a:p>
      </dgm:t>
    </dgm:pt>
    <dgm:pt modelId="{816E5757-0CAD-CD46-B964-B653CB3D2F71}" type="pres">
      <dgm:prSet presAssocID="{E155F29C-A5B5-0E46-A2C7-79E6A500D145}" presName="d2" presStyleLbl="callout" presStyleIdx="3" presStyleCnt="8"/>
      <dgm:spPr>
        <a:ln>
          <a:solidFill>
            <a:schemeClr val="accent4"/>
          </a:solidFill>
        </a:ln>
      </dgm:spPr>
      <dgm:t>
        <a:bodyPr/>
        <a:lstStyle/>
        <a:p>
          <a:endParaRPr lang="en-US"/>
        </a:p>
      </dgm:t>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t>
        <a:bodyPr/>
        <a:lstStyle/>
        <a:p>
          <a:endParaRPr lang="en-US"/>
        </a:p>
      </dgm:t>
    </dgm:pt>
    <dgm:pt modelId="{844D6AD4-814E-9A49-8479-BBC4355D2906}" type="pres">
      <dgm:prSet presAssocID="{8CAB68A3-B26F-2B4B-B51A-0CF38939513F}" presName="line3" presStyleLbl="callout" presStyleIdx="4" presStyleCnt="8"/>
      <dgm:spPr>
        <a:ln>
          <a:solidFill>
            <a:schemeClr val="accent4"/>
          </a:solidFill>
        </a:ln>
      </dgm:spPr>
      <dgm:t>
        <a:bodyPr/>
        <a:lstStyle/>
        <a:p>
          <a:endParaRPr lang="en-US"/>
        </a:p>
      </dgm:t>
    </dgm:pt>
    <dgm:pt modelId="{09E031DD-5B6F-B149-9EF5-9E627F32C5E0}" type="pres">
      <dgm:prSet presAssocID="{8CAB68A3-B26F-2B4B-B51A-0CF38939513F}" presName="d3" presStyleLbl="callout" presStyleIdx="5" presStyleCnt="8"/>
      <dgm:spPr>
        <a:ln>
          <a:solidFill>
            <a:schemeClr val="accent4"/>
          </a:solidFill>
        </a:ln>
      </dgm:spPr>
      <dgm:t>
        <a:bodyPr/>
        <a:lstStyle/>
        <a:p>
          <a:endParaRPr lang="en-US"/>
        </a:p>
      </dgm:t>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t>
        <a:bodyPr/>
        <a:lstStyle/>
        <a:p>
          <a:endParaRPr lang="en-US"/>
        </a:p>
      </dgm:t>
    </dgm:pt>
    <dgm:pt modelId="{DEF37567-F691-5D47-8D86-7EF938ACCD23}" type="pres">
      <dgm:prSet presAssocID="{2BB322CA-E42D-4846-BC15-76177995191D}" presName="line4" presStyleLbl="callout" presStyleIdx="6" presStyleCnt="8"/>
      <dgm:spPr>
        <a:ln>
          <a:solidFill>
            <a:schemeClr val="accent4"/>
          </a:solidFill>
        </a:ln>
      </dgm:spPr>
      <dgm:t>
        <a:bodyPr/>
        <a:lstStyle/>
        <a:p>
          <a:endParaRPr lang="en-US"/>
        </a:p>
      </dgm:t>
    </dgm:pt>
    <dgm:pt modelId="{C5CA4BDE-6447-5546-B9F5-65BD75E05390}" type="pres">
      <dgm:prSet presAssocID="{2BB322CA-E42D-4846-BC15-76177995191D}" presName="d4" presStyleLbl="callout" presStyleIdx="7" presStyleCnt="8"/>
      <dgm:spPr>
        <a:ln>
          <a:solidFill>
            <a:schemeClr val="accent4"/>
          </a:solidFill>
        </a:ln>
      </dgm:spPr>
      <dgm:t>
        <a:bodyPr/>
        <a:lstStyle/>
        <a:p>
          <a:endParaRPr lang="en-US"/>
        </a:p>
      </dgm:t>
    </dgm:pt>
  </dgm:ptLst>
  <dgm:cxnLst>
    <dgm:cxn modelId="{46B638DB-5077-8F47-B532-560C4EEBB34E}" srcId="{48302B29-DF7B-CE48-A8D2-94069316D1C3}" destId="{C19F7702-5F4C-F44B-9333-C56759486144}" srcOrd="0" destOrd="0" parTransId="{A70B69E9-4AAC-D24E-AF8E-9E3927E157EF}" sibTransId="{4562A5FB-A475-444C-82E8-04D61A9E986C}"/>
    <dgm:cxn modelId="{1C69D18B-4D6D-C54F-9524-6177246C5F7D}" srcId="{48302B29-DF7B-CE48-A8D2-94069316D1C3}" destId="{2BB322CA-E42D-4846-BC15-76177995191D}" srcOrd="3" destOrd="0" parTransId="{85853BED-64B9-CF48-99D4-E806CF0298B4}" sibTransId="{035B4B6C-BBF5-0D4D-86D8-A0562E242151}"/>
    <dgm:cxn modelId="{019DB62C-AF38-6F4D-9BB2-199E8BA3C067}" type="presOf" srcId="{48302B29-DF7B-CE48-A8D2-94069316D1C3}" destId="{67DFE038-8E3D-C649-A5BB-9B3C0EE1B407}"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68C16891-8D07-2645-B752-FE205353DCD5}" srcId="{48302B29-DF7B-CE48-A8D2-94069316D1C3}" destId="{E155F29C-A5B5-0E46-A2C7-79E6A500D145}" srcOrd="1" destOrd="0" parTransId="{8055BD00-F1C8-7846-B466-65DE4011FD8C}" sibTransId="{FCDFAB97-D041-E548-96BC-411DF7EC694B}"/>
    <dgm:cxn modelId="{217BF1EC-0D44-B94C-924C-945A9E06B6F1}" type="presOf" srcId="{2BB322CA-E42D-4846-BC15-76177995191D}" destId="{7DB2A403-2088-DF4C-B961-D8DCC748BA56}" srcOrd="0" destOrd="0" presId="urn:microsoft.com/office/officeart/2005/8/layout/target1"/>
    <dgm:cxn modelId="{4B6C9305-9663-8143-81A0-3E9955214B81}" type="presOf" srcId="{E155F29C-A5B5-0E46-A2C7-79E6A500D145}" destId="{513BC700-EE34-1A44-899C-A6CEEACA89E1}"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1AA003D7-C481-3A42-AA00-C72307ACAD34}" type="presOf" srcId="{8CAB68A3-B26F-2B4B-B51A-0CF38939513F}" destId="{64D028ED-D856-004F-82AE-25A1792DF594}"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Weighed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30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tons</a:t>
          </a:r>
          <a:endParaRPr lang="en-US" sz="1050" b="1" kern="1200" dirty="0">
            <a:effectLst>
              <a:outerShdw blurRad="38100" dist="38100" dir="2700000" algn="tl">
                <a:srgbClr val="000000">
                  <a:alpha val="43137"/>
                </a:srgbClr>
              </a:outerShdw>
            </a:effectLst>
          </a:endParaRPr>
        </a:p>
      </dsp:txBody>
      <dsp:txXfrm rot="16200000">
        <a:off x="-2323897" y="2325360"/>
        <a:ext cx="5486400" cy="835679"/>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Occupied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1500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square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feet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floor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space</a:t>
          </a:r>
          <a:endParaRPr lang="en-US" sz="1050" b="1" kern="1200" dirty="0">
            <a:effectLst>
              <a:outerShdw blurRad="38100" dist="38100" dir="2700000" algn="tl">
                <a:srgbClr val="000000">
                  <a:alpha val="43137"/>
                </a:srgbClr>
              </a:outerShdw>
            </a:effectLst>
          </a:endParaRPr>
        </a:p>
      </dsp:txBody>
      <dsp:txXfrm rot="16200000">
        <a:off x="-1327818" y="2240384"/>
        <a:ext cx="5486400" cy="1005631"/>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Contained</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more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18,000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vacuum</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tubes</a:t>
          </a:r>
          <a:endParaRPr lang="en-US" sz="1050" b="1" kern="1200" dirty="0">
            <a:effectLst>
              <a:outerShdw blurRad="38100" dist="38100" dir="2700000" algn="tl">
                <a:srgbClr val="000000">
                  <a:alpha val="43137"/>
                </a:srgbClr>
              </a:outerShdw>
            </a:effectLst>
          </a:endParaRPr>
        </a:p>
      </dsp:txBody>
      <dsp:txXfrm rot="16200000">
        <a:off x="-246764" y="2240384"/>
        <a:ext cx="5486400" cy="1005631"/>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140 kW </a:t>
          </a:r>
          <a:endParaRPr lang="en-US" sz="1050" b="1" kern="1200" dirty="0" smtClean="0">
            <a:effectLst>
              <a:outerShdw blurRad="38100" dist="38100" dir="2700000" algn="tl">
                <a:srgbClr val="000000">
                  <a:alpha val="43137"/>
                </a:srgbClr>
              </a:outerShdw>
            </a:effectLst>
          </a:endParaRP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Power</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consumption</a:t>
          </a:r>
          <a:endParaRPr lang="en-US" sz="1050" b="1" kern="1200" dirty="0">
            <a:effectLst>
              <a:outerShdw blurRad="38100" dist="38100" dir="2700000" algn="tl">
                <a:srgbClr val="000000">
                  <a:alpha val="43137"/>
                </a:srgbClr>
              </a:outerShdw>
            </a:effectLst>
          </a:endParaRPr>
        </a:p>
      </dsp:txBody>
      <dsp:txXfrm rot="16200000">
        <a:off x="834289" y="2240384"/>
        <a:ext cx="5486400" cy="1005631"/>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5000</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additions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second</a:t>
          </a:r>
          <a:endParaRPr lang="en-US" sz="1050" b="1" kern="1200" dirty="0">
            <a:effectLst>
              <a:outerShdw blurRad="38100" dist="38100" dir="2700000" algn="tl">
                <a:srgbClr val="000000">
                  <a:alpha val="43137"/>
                </a:srgbClr>
              </a:outerShdw>
            </a:effectLst>
          </a:endParaRPr>
        </a:p>
      </dsp:txBody>
      <dsp:txXfrm rot="16200000">
        <a:off x="1915343" y="2240384"/>
        <a:ext cx="5486400" cy="1005631"/>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Decimal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rather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binary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machine</a:t>
          </a:r>
          <a:endParaRPr lang="en-US" sz="1050" b="1" kern="1200" dirty="0">
            <a:effectLst>
              <a:outerShdw blurRad="38100" dist="38100" dir="2700000" algn="tl">
                <a:srgbClr val="000000">
                  <a:alpha val="43137"/>
                </a:srgbClr>
              </a:outerShdw>
            </a:effectLst>
          </a:endParaRPr>
        </a:p>
      </dsp:txBody>
      <dsp:txXfrm rot="16200000">
        <a:off x="2996397" y="2240384"/>
        <a:ext cx="5486400" cy="1005631"/>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Memory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consisted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  20 accumulators,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each</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holding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a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10 digit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number</a:t>
          </a:r>
          <a:endParaRPr lang="en-US" sz="1050" b="1" kern="1200" dirty="0">
            <a:effectLst>
              <a:outerShdw blurRad="38100" dist="38100" dir="2700000" algn="tl">
                <a:srgbClr val="000000">
                  <a:alpha val="43137"/>
                </a:srgbClr>
              </a:outerShdw>
            </a:effectLst>
          </a:endParaRPr>
        </a:p>
      </dsp:txBody>
      <dsp:txXfrm rot="16200000">
        <a:off x="4201083" y="2116751"/>
        <a:ext cx="5486400" cy="1252896"/>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Major</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drawback </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was</a:t>
          </a:r>
          <a:r>
            <a:rPr lang="en-GB" sz="1050" b="1" kern="1200" dirty="0" smtClean="0">
              <a:effectLst>
                <a:outerShdw blurRad="38100" dist="38100" dir="2700000" algn="tl">
                  <a:srgbClr val="000000">
                    <a:alpha val="43137"/>
                  </a:srgbClr>
                </a:outerShdw>
              </a:effectLst>
            </a:rPr>
            <a:t> the need</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 for manual programming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by setting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switches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and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plugging/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unplugging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16200000">
        <a:off x="5498745" y="2147408"/>
        <a:ext cx="5486400" cy="119158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B7AC59-D6DC-4F44-84F2-29DA474D74CF}">
      <dsp:nvSpPr>
        <dsp:cNvPr id="0" name=""/>
        <dsp:cNvSpPr/>
      </dsp:nvSpPr>
      <dsp:spPr>
        <a:xfrm>
          <a:off x="0" y="0"/>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Written in a high-level language, making it portable across different machines</a:t>
          </a:r>
          <a:endParaRPr lang="en-US" sz="1600" kern="1200" dirty="0"/>
        </a:p>
      </dsp:txBody>
      <dsp:txXfrm>
        <a:off x="0" y="0"/>
        <a:ext cx="5130378" cy="1039368"/>
      </dsp:txXfrm>
    </dsp:sp>
    <dsp:sp modelId="{BE198E4C-159B-6540-849C-1F82BF77DDC8}">
      <dsp:nvSpPr>
        <dsp:cNvPr id="0" name=""/>
        <dsp:cNvSpPr/>
      </dsp:nvSpPr>
      <dsp:spPr>
        <a:xfrm>
          <a:off x="525856" y="1228344"/>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Representative of a particular kind of programming style, such as system programming, numerical programming, or commercial programming</a:t>
          </a:r>
          <a:endParaRPr lang="en-US" sz="1600" kern="1200" dirty="0"/>
        </a:p>
      </dsp:txBody>
      <dsp:txXfrm>
        <a:off x="525856" y="1228344"/>
        <a:ext cx="5077434" cy="1039368"/>
      </dsp:txXfrm>
    </dsp:sp>
    <dsp:sp modelId="{ACAFA80A-0BCB-1042-ACB8-FC4E1FD857C5}">
      <dsp:nvSpPr>
        <dsp:cNvPr id="0" name=""/>
        <dsp:cNvSpPr/>
      </dsp:nvSpPr>
      <dsp:spPr>
        <a:xfrm>
          <a:off x="1043863" y="2456688"/>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Can be measured easily</a:t>
          </a:r>
          <a:endParaRPr lang="en-US" sz="1600" kern="1200" dirty="0"/>
        </a:p>
      </dsp:txBody>
      <dsp:txXfrm>
        <a:off x="1043863" y="2456688"/>
        <a:ext cx="5085283" cy="1039367"/>
      </dsp:txXfrm>
    </dsp:sp>
    <dsp:sp modelId="{3F8A40D9-CC87-EE4A-BCCE-B553653323FB}">
      <dsp:nvSpPr>
        <dsp:cNvPr id="0" name=""/>
        <dsp:cNvSpPr/>
      </dsp:nvSpPr>
      <dsp:spPr>
        <a:xfrm>
          <a:off x="1569719" y="3685031"/>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GB" sz="1600" kern="1200" dirty="0" smtClean="0"/>
            <a:t>Has wide distribution</a:t>
          </a:r>
          <a:endParaRPr lang="en-GB" sz="1600" kern="1200" dirty="0"/>
        </a:p>
      </dsp:txBody>
      <dsp:txXfrm>
        <a:off x="1569719" y="3685031"/>
        <a:ext cx="5077434" cy="1039368"/>
      </dsp:txXfrm>
    </dsp:sp>
    <dsp:sp modelId="{4EF1933C-DE72-7F45-B920-D4AEF34E569A}">
      <dsp:nvSpPr>
        <dsp:cNvPr id="0" name=""/>
        <dsp:cNvSpPr/>
      </dsp:nvSpPr>
      <dsp:spPr>
        <a:xfrm>
          <a:off x="5603290" y="796061"/>
          <a:ext cx="675589" cy="6755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5603290" y="796061"/>
        <a:ext cx="675589" cy="675589"/>
      </dsp:txXfrm>
    </dsp:sp>
    <dsp:sp modelId="{1661AFAE-0979-E646-930F-1B108FD5DB94}">
      <dsp:nvSpPr>
        <dsp:cNvPr id="0" name=""/>
        <dsp:cNvSpPr/>
      </dsp:nvSpPr>
      <dsp:spPr>
        <a:xfrm>
          <a:off x="6129147" y="2024405"/>
          <a:ext cx="675589" cy="6755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129147" y="2024405"/>
        <a:ext cx="675589" cy="675589"/>
      </dsp:txXfrm>
    </dsp:sp>
    <dsp:sp modelId="{3F80178D-5562-2A43-8AF5-77891A80BE3D}">
      <dsp:nvSpPr>
        <dsp:cNvPr id="0" name=""/>
        <dsp:cNvSpPr/>
      </dsp:nvSpPr>
      <dsp:spPr>
        <a:xfrm>
          <a:off x="6647154" y="3252749"/>
          <a:ext cx="675589" cy="6755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647154" y="3252749"/>
        <a:ext cx="675589" cy="67558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4494615"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1965; Gordon Moore – co-founder of Intel</a:t>
          </a:r>
          <a:endParaRPr lang="en-US" sz="2700" kern="1200" dirty="0">
            <a:effectLst>
              <a:outerShdw blurRad="38100" dist="38100" dir="2700000" algn="tl">
                <a:srgbClr val="000000">
                  <a:alpha val="43137"/>
                </a:srgbClr>
              </a:outerShdw>
            </a:effectLst>
          </a:endParaRPr>
        </a:p>
      </dsp:txBody>
      <dsp:txXfrm>
        <a:off x="0" y="0"/>
        <a:ext cx="8001000" cy="5791200"/>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2574188"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Observed number of transistors that could be put on a single chip was doubling every year</a:t>
          </a:r>
          <a:endParaRPr lang="en-US" sz="2700" kern="1200" dirty="0">
            <a:effectLst>
              <a:outerShdw blurRad="38100" dist="38100" dir="2700000" algn="tl">
                <a:srgbClr val="000000">
                  <a:alpha val="43137"/>
                </a:srgbClr>
              </a:outerShdw>
            </a:effectLst>
          </a:endParaRPr>
        </a:p>
      </dsp:txBody>
      <dsp:txXfrm>
        <a:off x="200025" y="1447800"/>
        <a:ext cx="7600950" cy="405384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b="1" kern="1200" dirty="0" smtClean="0">
              <a:effectLst/>
            </a:rPr>
            <a:t>The pace slowed to a doubling every 18 months in the 1970’s but has sustained that rate ever since</a:t>
          </a:r>
          <a:endParaRPr lang="en-US" sz="1100" b="1" kern="1200" dirty="0">
            <a:effectLst/>
          </a:endParaRPr>
        </a:p>
      </dsp:txBody>
      <dsp:txXfrm>
        <a:off x="390048" y="2866644"/>
        <a:ext cx="1520190" cy="2330958"/>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307524"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Consequences of Moore’s law: </a:t>
          </a:r>
          <a:endParaRPr lang="en-US" sz="2700" kern="1200" dirty="0">
            <a:effectLst>
              <a:outerShdw blurRad="38100" dist="38100" dir="2700000" algn="tl">
                <a:srgbClr val="000000">
                  <a:alpha val="43137"/>
                </a:srgbClr>
              </a:outerShdw>
            </a:effectLst>
          </a:endParaRPr>
        </a:p>
      </dsp:txBody>
      <dsp:txXfrm>
        <a:off x="2080260" y="2895600"/>
        <a:ext cx="5520690" cy="231648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cost of computer logic and memory circuitry has fallen at a dramatic rate</a:t>
          </a:r>
        </a:p>
      </dsp:txBody>
      <dsp:txXfrm>
        <a:off x="2218277" y="3938016"/>
        <a:ext cx="1029468" cy="104241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electrical path length is shortened, increasing operating speed</a:t>
          </a:r>
        </a:p>
      </dsp:txBody>
      <dsp:txXfrm>
        <a:off x="3271303" y="3938016"/>
        <a:ext cx="1029468" cy="104241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effectLst/>
            </a:rPr>
            <a:t>Computer becomes smaller and is more convenient to use in a variety of environments</a:t>
          </a:r>
        </a:p>
      </dsp:txBody>
      <dsp:txXfrm>
        <a:off x="4324329" y="3938016"/>
        <a:ext cx="1029468" cy="104241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Reduction in power and cooling requirements</a:t>
          </a:r>
        </a:p>
      </dsp:txBody>
      <dsp:txXfrm>
        <a:off x="5377355" y="3938016"/>
        <a:ext cx="1029468" cy="104241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Fewer interchip connections</a:t>
          </a:r>
        </a:p>
      </dsp:txBody>
      <dsp:txXfrm>
        <a:off x="6430381" y="3938016"/>
        <a:ext cx="1029468" cy="104241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Since 1970 semiconductor memory has been through 13 generations</a:t>
          </a:r>
          <a:endParaRPr lang="en-US" sz="1700" kern="1200" dirty="0"/>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Each generation has provided four times the storage density of the previous generation, accompanied by declining cost per bit and declining access time</a:t>
          </a:r>
          <a:endParaRPr lang="en-US" sz="1300" kern="1200" dirty="0"/>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1974 the price per bit of semiconductor memory dropped below the price per bit of core memory</a:t>
          </a:r>
          <a:endParaRPr lang="en-US" sz="1700" kern="1200" dirty="0"/>
        </a:p>
      </dsp:txBody>
      <dsp:txXfrm>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There has been a continuing and rapid decline in memory cost accompanied by a corresponding increase in physical memory density</a:t>
          </a:r>
          <a:endParaRPr lang="en-US" sz="1300" kern="1200" dirty="0"/>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Developments in memory and processor technologies changed the nature of computers in less than a decade</a:t>
          </a:r>
          <a:endParaRPr lang="en-US" sz="1300" kern="1200" dirty="0"/>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1970 Fairchild produced the first relatively capacious semiconductor memory</a:t>
          </a:r>
          <a:endParaRPr lang="en-US" sz="1700" kern="1200" dirty="0"/>
        </a:p>
      </dsp:txBody>
      <dsp:txXfrm>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Chip was about the size of a single core</a:t>
          </a:r>
          <a:endParaRPr lang="en-US" sz="1300" kern="1200" dirty="0"/>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Could hold 256 bits of memory</a:t>
          </a:r>
          <a:endParaRPr lang="en-US" sz="1300" kern="1200" dirty="0"/>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Non-destructive</a:t>
          </a:r>
          <a:endParaRPr lang="en-US" sz="1300" kern="1200" dirty="0"/>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Much faster than core </a:t>
          </a:r>
          <a:endParaRPr lang="en-US" sz="1300" kern="1200" dirty="0"/>
        </a:p>
      </dsp:txBody>
      <dsp:txXfrm>
        <a:off x="6457949" y="722557"/>
        <a:ext cx="2152649" cy="61469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number of bits that are retrieved at one time by making DRAMs “wider” rather than “deeper” and by using wide bus data paths</a:t>
          </a:r>
          <a:endParaRPr lang="en-US" sz="1200" b="1" kern="1200" dirty="0">
            <a:effectLst>
              <a:outerShdw blurRad="38100" dist="38100" dir="2700000" algn="tl">
                <a:srgbClr val="000000">
                  <a:alpha val="43137"/>
                </a:srgbClr>
              </a:outerShdw>
            </a:effectLst>
          </a:endParaRPr>
        </a:p>
      </dsp:txBody>
      <dsp:txXfrm>
        <a:off x="3047994" y="0"/>
        <a:ext cx="3429000" cy="34290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Change the DRAM interface to make it more efficient by including a cache or other buffering scheme on the DRAM chip</a:t>
          </a:r>
          <a:endParaRPr lang="en-US" sz="1200" b="1" kern="1200" dirty="0">
            <a:effectLst>
              <a:outerShdw blurRad="38100" dist="38100" dir="2700000" algn="tl">
                <a:srgbClr val="000000">
                  <a:alpha val="43137"/>
                </a:srgbClr>
              </a:outerShdw>
            </a:effectLst>
          </a:endParaRPr>
        </a:p>
      </dsp:txBody>
      <dsp:txXfrm>
        <a:off x="1333494" y="3429000"/>
        <a:ext cx="3429000" cy="34290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Reduce the frequency of memory access by incorporating increasingly complex and efficient cache structures between the processor and main memory</a:t>
          </a:r>
          <a:endParaRPr lang="en-US" sz="1200" b="1" kern="1200" dirty="0">
            <a:effectLst>
              <a:outerShdw blurRad="38100" dist="38100" dir="2700000" algn="tl">
                <a:srgbClr val="000000">
                  <a:alpha val="43137"/>
                </a:srgbClr>
              </a:outerShdw>
            </a:effectLst>
          </a:endParaRPr>
        </a:p>
      </dsp:txBody>
      <dsp:txXfrm rot="10800000">
        <a:off x="3047994" y="3429000"/>
        <a:ext cx="3429000" cy="34290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interconnect bandwidth between processors and memory by using higher speed buses and a hierarchy of buses to buffer and structure data flow</a:t>
          </a:r>
          <a:endParaRPr lang="en-US" sz="1200" b="1" kern="1200" dirty="0">
            <a:effectLst>
              <a:outerShdw blurRad="38100" dist="38100" dir="2700000" algn="tl">
                <a:srgbClr val="000000">
                  <a:alpha val="43137"/>
                </a:srgbClr>
              </a:outerShdw>
            </a:effectLst>
          </a:endParaRPr>
        </a:p>
      </dsp:txBody>
      <dsp:txXfrm>
        <a:off x="4686285" y="3429000"/>
        <a:ext cx="3581419" cy="34290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The use of multiple processors on the </a:t>
          </a:r>
          <a:r>
            <a:rPr lang="en-US" sz="1300" kern="1200" dirty="0" smtClean="0"/>
            <a:t>same chip provides the potential to increase performance without increasing the clock rate</a:t>
          </a:r>
          <a:endParaRPr lang="en-US" sz="1300" kern="1200" dirty="0"/>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Strategy is to use two simpler processors on the chip rather than one more complex processor</a:t>
          </a:r>
          <a:endParaRPr lang="en-US" sz="1300" kern="1200" dirty="0"/>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With two processors larger caches are justified</a:t>
          </a:r>
          <a:endParaRPr lang="en-US" sz="1300" kern="1200" dirty="0"/>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As caches became larger it made performance sense to create two and then three levels of cache on a chip</a:t>
          </a:r>
          <a:endParaRPr lang="en-US" sz="1300" kern="1200" dirty="0"/>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2 “Computer</a:t>
            </a:r>
            <a:r>
              <a:rPr lang="en-US" baseline="0" dirty="0" smtClean="0">
                <a:latin typeface="Times New Roman" pitchFamily="-110" charset="0"/>
              </a:rPr>
              <a:t> Evolution and Performance</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GB" smtClean="0"/>
              <a:t> </a:t>
            </a:r>
            <a:r>
              <a:rPr lang="en-GB" smtClean="0"/>
              <a:t>by Thân</a:t>
            </a:r>
            <a:r>
              <a:rPr lang="en-GB" baseline="0" smtClean="0"/>
              <a:t> Văn Sử</a:t>
            </a:r>
            <a:endParaRPr lang="en-GB"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12</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14</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1950s saw the birth of the computer industry with</a:t>
            </a:r>
          </a:p>
          <a:p>
            <a:r>
              <a:rPr kumimoji="1" lang="en-US" sz="1200" kern="1200" baseline="0" dirty="0" smtClean="0">
                <a:solidFill>
                  <a:schemeClr val="tx1"/>
                </a:solidFill>
                <a:latin typeface="Times New Roman" pitchFamily="-110" charset="0"/>
                <a:ea typeface="+mn-ea"/>
                <a:cs typeface="+mn-cs"/>
              </a:rPr>
              <a:t>two companies, Sperry and IBM, dominating the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1947, Eckert and Mauchly formed the Eckert-Mauchly Computer</a:t>
            </a:r>
          </a:p>
          <a:p>
            <a:r>
              <a:rPr kumimoji="1" lang="en-US" sz="1200" kern="1200" baseline="0" dirty="0" smtClean="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smtClean="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smtClean="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smtClean="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smtClean="0">
                <a:solidFill>
                  <a:schemeClr val="tx1"/>
                </a:solidFill>
                <a:latin typeface="Times New Roman" pitchFamily="-110" charset="0"/>
                <a:ea typeface="+mn-ea"/>
                <a:cs typeface="+mn-cs"/>
              </a:rPr>
              <a:t>which went on to build a series of successor machines.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smtClean="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smtClean="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smtClean="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smtClean="0">
                <a:solidFill>
                  <a:schemeClr val="tx1"/>
                </a:solidFill>
                <a:latin typeface="Times New Roman" pitchFamily="-110" charset="0"/>
                <a:ea typeface="+mn-ea"/>
                <a:cs typeface="+mn-cs"/>
              </a:rPr>
              <a:t>perform.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smtClean="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smtClean="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smtClean="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smtClean="0">
                <a:solidFill>
                  <a:schemeClr val="tx1"/>
                </a:solidFill>
                <a:latin typeface="Times New Roman" pitchFamily="-110" charset="0"/>
                <a:ea typeface="+mn-ea"/>
                <a:cs typeface="+mn-cs"/>
              </a:rPr>
              <a:t>each company tries to make its new machines </a:t>
            </a:r>
            <a:r>
              <a:rPr kumimoji="1" lang="en-US" sz="1200" i="1" kern="1200" baseline="0" dirty="0" smtClean="0">
                <a:solidFill>
                  <a:schemeClr val="tx1"/>
                </a:solidFill>
                <a:latin typeface="Times New Roman" pitchFamily="-110" charset="0"/>
                <a:ea typeface="+mn-ea"/>
                <a:cs typeface="+mn-cs"/>
              </a:rPr>
              <a:t>backward compatible with the older</a:t>
            </a:r>
          </a:p>
          <a:p>
            <a:r>
              <a:rPr kumimoji="1" lang="en-US" sz="1200" kern="1200" baseline="0" dirty="0" smtClean="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smtClean="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smtClean="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smtClean="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smtClean="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smtClean="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smtClean="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smtClean="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smtClean="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smtClean="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15</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IBM, then the major manufacturer of punched-card processing equipment,</a:t>
            </a:r>
          </a:p>
          <a:p>
            <a:r>
              <a:rPr kumimoji="1" lang="en-US" sz="1200" kern="1200" baseline="0" dirty="0" smtClean="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smtClean="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smtClean="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smtClean="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smtClean="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smtClean="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smtClean="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smtClean="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smtClean="0">
                <a:solidFill>
                  <a:schemeClr val="tx1"/>
                </a:solidFill>
                <a:latin typeface="Times New Roman" pitchFamily="-110" charset="0"/>
                <a:ea typeface="+mn-ea"/>
                <a:cs typeface="+mn-cs"/>
              </a:rPr>
              <a:t>glass capsule, and a vacuum, the transistor is a </a:t>
            </a:r>
            <a:r>
              <a:rPr kumimoji="1" lang="en-US" sz="1200" i="1" kern="1200" baseline="0" dirty="0" smtClean="0">
                <a:solidFill>
                  <a:schemeClr val="tx1"/>
                </a:solidFill>
                <a:latin typeface="Times New Roman" pitchFamily="-110" charset="0"/>
                <a:ea typeface="+mn-ea"/>
                <a:cs typeface="+mn-cs"/>
              </a:rPr>
              <a:t>solid-state device, made from silicon.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transistor was invented at Bell Labs in 1947 and by the 1950s had</a:t>
            </a:r>
          </a:p>
          <a:p>
            <a:r>
              <a:rPr kumimoji="1" lang="en-US" sz="1200" kern="1200" baseline="0" dirty="0" smtClean="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smtClean="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smtClean="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smtClean="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smtClean="0">
                <a:solidFill>
                  <a:schemeClr val="tx1"/>
                </a:solidFill>
                <a:latin typeface="Times New Roman" pitchFamily="-110" charset="0"/>
                <a:ea typeface="+mn-ea"/>
                <a:cs typeface="+mn-cs"/>
              </a:rPr>
              <a:t>with the 7000 series.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use of the transistor defines the </a:t>
            </a:r>
            <a:r>
              <a:rPr kumimoji="1" lang="en-US" sz="1200" i="1" kern="1200" baseline="0" dirty="0" smtClean="0">
                <a:solidFill>
                  <a:schemeClr val="tx1"/>
                </a:solidFill>
                <a:latin typeface="Times New Roman" pitchFamily="-110" charset="0"/>
                <a:ea typeface="+mn-ea"/>
                <a:cs typeface="+mn-cs"/>
              </a:rPr>
              <a:t>second generation of computers.</a:t>
            </a:r>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17</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smtClean="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smtClean="0">
                <a:solidFill>
                  <a:schemeClr val="tx1"/>
                </a:solidFill>
                <a:latin typeface="Times New Roman" pitchFamily="-110" charset="0"/>
                <a:ea typeface="+mn-ea"/>
                <a:cs typeface="+mn-cs"/>
              </a:rPr>
              <a:t>high-level programming languages, and the provision of </a:t>
            </a:r>
            <a:r>
              <a:rPr kumimoji="1" lang="en-US" sz="1200" i="1" kern="1200" baseline="0" dirty="0" smtClean="0">
                <a:solidFill>
                  <a:schemeClr val="tx1"/>
                </a:solidFill>
                <a:latin typeface="Times New Roman" pitchFamily="-110" charset="0"/>
                <a:ea typeface="+mn-ea"/>
                <a:cs typeface="+mn-cs"/>
              </a:rPr>
              <a:t>system software </a:t>
            </a:r>
            <a:r>
              <a:rPr kumimoji="1" lang="en-US" sz="1200" i="0" kern="1200" baseline="0" dirty="0" smtClean="0">
                <a:solidFill>
                  <a:schemeClr val="tx1"/>
                </a:solidFill>
                <a:latin typeface="Times New Roman" pitchFamily="-110" charset="0"/>
                <a:ea typeface="+mn-ea"/>
                <a:cs typeface="+mn-cs"/>
              </a:rPr>
              <a:t>with the</a:t>
            </a:r>
          </a:p>
          <a:p>
            <a:r>
              <a:rPr kumimoji="1" lang="en-US" sz="1200" kern="1200" baseline="0" dirty="0" smtClean="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smtClean="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smtClean="0">
                <a:solidFill>
                  <a:schemeClr val="tx1"/>
                </a:solidFill>
                <a:latin typeface="Times New Roman" pitchFamily="-110" charset="0"/>
                <a:ea typeface="+mn-ea"/>
                <a:cs typeface="+mn-cs"/>
              </a:rPr>
              <a:t>to what modern OSes like Windows and Linux do.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smtClean="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smtClean="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smtClean="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From the introduction of the 700 series in 1952 to the introduction</a:t>
            </a:r>
          </a:p>
          <a:p>
            <a:r>
              <a:rPr kumimoji="1" lang="en-US" sz="1200" kern="1200" baseline="0" dirty="0" smtClean="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smtClean="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smtClean="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smtClean="0">
                <a:solidFill>
                  <a:schemeClr val="tx1"/>
                </a:solidFill>
                <a:latin typeface="Times New Roman" pitchFamily="-110" charset="0"/>
                <a:ea typeface="+mn-ea"/>
                <a:cs typeface="+mn-cs"/>
              </a:rPr>
              <a:t>10</a:t>
            </a:r>
          </a:p>
          <a:p>
            <a:r>
              <a:rPr kumimoji="1" lang="en-US" sz="1200" kern="1200" baseline="0" dirty="0" smtClean="0">
                <a:solidFill>
                  <a:schemeClr val="tx1"/>
                </a:solidFill>
                <a:latin typeface="Times New Roman" pitchFamily="-110" charset="0"/>
                <a:ea typeface="+mn-ea"/>
                <a:cs typeface="+mn-cs"/>
              </a:rPr>
              <a:t>36-bit words, grew from 2K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to 32K words, while the time to access one</a:t>
            </a:r>
          </a:p>
          <a:p>
            <a:r>
              <a:rPr kumimoji="1" lang="en-US" sz="1200" kern="1200" baseline="0" dirty="0" smtClean="0">
                <a:solidFill>
                  <a:schemeClr val="tx1"/>
                </a:solidFill>
                <a:latin typeface="Times New Roman" pitchFamily="-110" charset="0"/>
                <a:ea typeface="+mn-ea"/>
                <a:cs typeface="+mn-cs"/>
              </a:rPr>
              <a:t>word of memory, the </a:t>
            </a:r>
            <a:r>
              <a:rPr kumimoji="1" lang="en-US" sz="1200" i="1" kern="1200" baseline="0" dirty="0" smtClean="0">
                <a:solidFill>
                  <a:schemeClr val="tx1"/>
                </a:solidFill>
                <a:latin typeface="Times New Roman" pitchFamily="-110" charset="0"/>
                <a:ea typeface="+mn-ea"/>
                <a:cs typeface="+mn-cs"/>
              </a:rPr>
              <a:t>memory cycle time, fell from 30 μs to 1.4 μs. </a:t>
            </a:r>
            <a:r>
              <a:rPr kumimoji="1" lang="en-US" sz="1200" b="0" i="0" kern="1200" baseline="0" dirty="0" smtClean="0">
                <a:solidFill>
                  <a:schemeClr val="tx1"/>
                </a:solidFill>
                <a:latin typeface="Times New Roman" pitchFamily="-110" charset="0"/>
                <a:ea typeface="+mn-ea"/>
                <a:cs typeface="+mn-cs"/>
              </a:rPr>
              <a:t>The number of</a:t>
            </a:r>
          </a:p>
          <a:p>
            <a:r>
              <a:rPr kumimoji="1" lang="en-US" sz="1200" kern="1200" baseline="0" dirty="0" smtClean="0">
                <a:solidFill>
                  <a:schemeClr val="tx1"/>
                </a:solidFill>
                <a:latin typeface="Times New Roman" pitchFamily="-110" charset="0"/>
                <a:ea typeface="+mn-ea"/>
                <a:cs typeface="+mn-cs"/>
              </a:rPr>
              <a:t>opcodes grew from a modest 24 to 185.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smtClean="0">
                <a:solidFill>
                  <a:schemeClr val="tx1"/>
                </a:solidFill>
                <a:latin typeface="Times New Roman" pitchFamily="-110" charset="0"/>
                <a:ea typeface="+mn-ea"/>
                <a:cs typeface="+mn-cs"/>
              </a:rPr>
              <a:t>unit (CPU). Speed improvements are achieved by improved electronics (e.g., a</a:t>
            </a:r>
          </a:p>
          <a:p>
            <a:r>
              <a:rPr kumimoji="1" lang="en-US" sz="1200" kern="1200" baseline="0" dirty="0" smtClean="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smtClean="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smtClean="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smtClean="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smtClean="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smtClean="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smtClean="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smtClean="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smtClean="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smtClean="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smtClean="0">
                <a:solidFill>
                  <a:schemeClr val="tx1"/>
                </a:solidFill>
                <a:latin typeface="Times New Roman" pitchFamily="-110" charset="0"/>
                <a:ea typeface="+mn-ea"/>
                <a:cs typeface="+mn-cs"/>
              </a:rPr>
              <a:t>use of </a:t>
            </a:r>
            <a:r>
              <a:rPr kumimoji="1" lang="en-US" sz="1200" b="0" kern="1200" baseline="0" dirty="0" smtClean="0">
                <a:solidFill>
                  <a:schemeClr val="tx1"/>
                </a:solidFill>
                <a:latin typeface="Times New Roman" pitchFamily="-110" charset="0"/>
                <a:ea typeface="+mn-ea"/>
                <a:cs typeface="+mn-cs"/>
              </a:rPr>
              <a:t>data channels</a:t>
            </a:r>
            <a:r>
              <a:rPr kumimoji="1" lang="en-US" sz="1200" b="1" kern="1200" baseline="0" dirty="0" smtClean="0">
                <a:solidFill>
                  <a:schemeClr val="tx1"/>
                </a:solidFill>
                <a:latin typeface="Times New Roman" pitchFamily="-110" charset="0"/>
                <a:ea typeface="+mn-ea"/>
                <a:cs typeface="+mn-cs"/>
              </a:rPr>
              <a:t>. </a:t>
            </a:r>
            <a:r>
              <a:rPr kumimoji="1" lang="en-US" sz="1200" b="0" kern="1200" baseline="0" dirty="0" smtClean="0">
                <a:solidFill>
                  <a:schemeClr val="tx1"/>
                </a:solidFill>
                <a:latin typeface="Times New Roman" pitchFamily="-110" charset="0"/>
                <a:ea typeface="+mn-ea"/>
                <a:cs typeface="+mn-cs"/>
              </a:rPr>
              <a:t>A</a:t>
            </a:r>
            <a:r>
              <a:rPr kumimoji="1" lang="en-US" sz="1200" b="1" kern="1200" baseline="0" dirty="0" smtClean="0">
                <a:solidFill>
                  <a:schemeClr val="tx1"/>
                </a:solidFill>
                <a:latin typeface="Times New Roman" pitchFamily="-110" charset="0"/>
                <a:ea typeface="+mn-ea"/>
                <a:cs typeface="+mn-cs"/>
              </a:rPr>
              <a:t> data channel </a:t>
            </a:r>
            <a:r>
              <a:rPr kumimoji="1" lang="en-US" sz="1200" b="0" kern="1200" baseline="0" dirty="0" smtClean="0">
                <a:solidFill>
                  <a:schemeClr val="tx1"/>
                </a:solidFill>
                <a:latin typeface="Times New Roman" pitchFamily="-110" charset="0"/>
                <a:ea typeface="+mn-ea"/>
                <a:cs typeface="+mn-cs"/>
              </a:rPr>
              <a:t>is an independent I/O module with its own</a:t>
            </a:r>
          </a:p>
          <a:p>
            <a:r>
              <a:rPr kumimoji="1" lang="en-US" sz="1200" kern="1200" baseline="0" dirty="0" smtClean="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smtClean="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smtClean="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smtClean="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smtClean="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smtClean="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smtClean="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smtClean="0">
                <a:solidFill>
                  <a:schemeClr val="tx1"/>
                </a:solidFill>
                <a:latin typeface="Times New Roman" pitchFamily="-110" charset="0"/>
                <a:ea typeface="+mn-ea"/>
                <a:cs typeface="+mn-cs"/>
              </a:rPr>
              <a:t>burden.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new feature is the </a:t>
            </a:r>
            <a:r>
              <a:rPr kumimoji="1" lang="en-US" sz="1200" b="1" kern="1200" baseline="0" dirty="0" smtClean="0">
                <a:solidFill>
                  <a:schemeClr val="tx1"/>
                </a:solidFill>
                <a:latin typeface="Times New Roman" pitchFamily="-110" charset="0"/>
                <a:ea typeface="+mn-ea"/>
                <a:cs typeface="+mn-cs"/>
              </a:rPr>
              <a:t>multiplexor, </a:t>
            </a:r>
            <a:r>
              <a:rPr kumimoji="1" lang="en-US" sz="1200" b="0" kern="1200" baseline="0" dirty="0" smtClean="0">
                <a:solidFill>
                  <a:schemeClr val="tx1"/>
                </a:solidFill>
                <a:latin typeface="Times New Roman" pitchFamily="-110" charset="0"/>
                <a:ea typeface="+mn-ea"/>
                <a:cs typeface="+mn-cs"/>
              </a:rPr>
              <a:t>which is the central termination</a:t>
            </a:r>
          </a:p>
          <a:p>
            <a:r>
              <a:rPr kumimoji="1" lang="en-US" sz="1200" kern="1200" baseline="0" dirty="0" smtClean="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smtClean="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smtClean="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20</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 single, self-contained transistor is called a </a:t>
            </a:r>
            <a:r>
              <a:rPr kumimoji="1" lang="en-US" sz="1200" i="1" kern="1200" baseline="0" dirty="0" smtClean="0">
                <a:solidFill>
                  <a:schemeClr val="tx1"/>
                </a:solidFill>
                <a:latin typeface="Times New Roman" pitchFamily="-110" charset="0"/>
                <a:ea typeface="+mn-ea"/>
                <a:cs typeface="+mn-cs"/>
              </a:rPr>
              <a:t>discrete component. </a:t>
            </a:r>
            <a:r>
              <a:rPr kumimoji="1" lang="en-US" sz="1200" i="0" kern="1200" baseline="0" dirty="0" smtClean="0">
                <a:solidFill>
                  <a:schemeClr val="tx1"/>
                </a:solidFill>
                <a:latin typeface="Times New Roman" pitchFamily="-110" charset="0"/>
                <a:ea typeface="+mn-ea"/>
                <a:cs typeface="+mn-cs"/>
              </a:rPr>
              <a:t>Throughout the</a:t>
            </a:r>
          </a:p>
          <a:p>
            <a:r>
              <a:rPr kumimoji="1" lang="en-US" sz="1200" kern="1200" baseline="0" dirty="0" smtClean="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smtClean="0">
                <a:solidFill>
                  <a:schemeClr val="tx1"/>
                </a:solidFill>
                <a:latin typeface="Times New Roman" pitchFamily="-110" charset="0"/>
                <a:ea typeface="+mn-ea"/>
                <a:cs typeface="+mn-cs"/>
              </a:rPr>
              <a:t>transistors, resistors, capacitors, and so on. Discrete components were</a:t>
            </a:r>
          </a:p>
          <a:p>
            <a:r>
              <a:rPr kumimoji="1" lang="en-US" sz="1200" kern="1200" baseline="0" dirty="0" smtClean="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smtClean="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smtClean="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smtClean="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smtClean="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smtClean="0">
                <a:solidFill>
                  <a:schemeClr val="tx1"/>
                </a:solidFill>
                <a:latin typeface="Times New Roman" pitchFamily="-110" charset="0"/>
                <a:ea typeface="+mn-ea"/>
                <a:cs typeface="+mn-cs"/>
              </a:rPr>
              <a:t>to circuit board, was expensive and cumbersome.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smtClean="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smtClean="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smtClean="0">
                <a:solidFill>
                  <a:schemeClr val="tx1"/>
                </a:solidFill>
                <a:latin typeface="Times New Roman" pitchFamily="-110" charset="0"/>
                <a:ea typeface="+mn-ea"/>
                <a:cs typeface="+mn-cs"/>
              </a:rPr>
              <a:t>powerful machines increasingly difficult.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smtClean="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smtClean="0">
                <a:solidFill>
                  <a:schemeClr val="tx1"/>
                </a:solidFill>
                <a:latin typeface="Times New Roman" pitchFamily="-110" charset="0"/>
                <a:ea typeface="+mn-ea"/>
                <a:cs typeface="+mn-cs"/>
              </a:rPr>
              <a:t>integrated</a:t>
            </a:r>
          </a:p>
          <a:p>
            <a:r>
              <a:rPr kumimoji="1" lang="en-US" sz="1200" b="1" kern="1200" baseline="0" dirty="0" smtClean="0">
                <a:solidFill>
                  <a:schemeClr val="tx1"/>
                </a:solidFill>
                <a:latin typeface="Times New Roman" pitchFamily="-110" charset="0"/>
                <a:ea typeface="+mn-ea"/>
                <a:cs typeface="+mn-cs"/>
              </a:rPr>
              <a:t>circuit </a:t>
            </a:r>
            <a:r>
              <a:rPr kumimoji="1" lang="en-US" sz="1200" b="0" kern="1200" baseline="0" dirty="0" smtClean="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smtClean="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smtClean="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smtClean="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21</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Microelectronics means, literally, “small electronics.” Since</a:t>
            </a:r>
          </a:p>
          <a:p>
            <a:r>
              <a:rPr kumimoji="1" lang="en-US" sz="1200" kern="1200" baseline="0" dirty="0" smtClean="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smtClean="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smtClean="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smtClean="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smtClean="0">
                <a:solidFill>
                  <a:schemeClr val="tx1"/>
                </a:solidFill>
                <a:latin typeface="Times New Roman" pitchFamily="-110" charset="0"/>
                <a:ea typeface="+mn-ea"/>
                <a:cs typeface="+mn-cs"/>
              </a:rPr>
              <a:t>found in Chapter 11.</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smtClean="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smtClean="0">
                <a:solidFill>
                  <a:schemeClr val="tx1"/>
                </a:solidFill>
                <a:latin typeface="Times New Roman" pitchFamily="-110" charset="0"/>
                <a:ea typeface="+mn-ea"/>
                <a:cs typeface="+mn-cs"/>
              </a:rPr>
              <a:t>are required (Figure 2.6): gates and memory cells. A gate is a device that</a:t>
            </a:r>
          </a:p>
          <a:p>
            <a:r>
              <a:rPr kumimoji="1" lang="en-US" sz="1200" kern="1200" baseline="0" dirty="0" smtClean="0">
                <a:solidFill>
                  <a:schemeClr val="tx1"/>
                </a:solidFill>
                <a:latin typeface="Times New Roman" pitchFamily="-110" charset="0"/>
                <a:ea typeface="+mn-ea"/>
                <a:cs typeface="+mn-cs"/>
              </a:rPr>
              <a:t>implements a simple Boolean or logical function, such as IF </a:t>
            </a:r>
            <a:r>
              <a:rPr kumimoji="1" lang="en-US" sz="1200" i="1" kern="1200" baseline="0" dirty="0" smtClean="0">
                <a:solidFill>
                  <a:schemeClr val="tx1"/>
                </a:solidFill>
                <a:latin typeface="Times New Roman" pitchFamily="-110" charset="0"/>
                <a:ea typeface="+mn-ea"/>
                <a:cs typeface="+mn-cs"/>
              </a:rPr>
              <a:t>A AND B ARE TRUE</a:t>
            </a:r>
          </a:p>
          <a:p>
            <a:r>
              <a:rPr kumimoji="1" lang="en-US" sz="1200" kern="1200" baseline="0" dirty="0" smtClean="0">
                <a:solidFill>
                  <a:schemeClr val="tx1"/>
                </a:solidFill>
                <a:latin typeface="Times New Roman" pitchFamily="-110" charset="0"/>
                <a:ea typeface="+mn-ea"/>
                <a:cs typeface="+mn-cs"/>
              </a:rPr>
              <a:t>THEN </a:t>
            </a:r>
            <a:r>
              <a:rPr kumimoji="1" lang="en-US" sz="1200" i="1" kern="1200" baseline="0" dirty="0" smtClean="0">
                <a:solidFill>
                  <a:schemeClr val="tx1"/>
                </a:solidFill>
                <a:latin typeface="Times New Roman" pitchFamily="-110" charset="0"/>
                <a:ea typeface="+mn-ea"/>
                <a:cs typeface="+mn-cs"/>
              </a:rPr>
              <a:t>C IS TRUE (AND gate). Such devices are called gates because they control</a:t>
            </a:r>
          </a:p>
          <a:p>
            <a:r>
              <a:rPr kumimoji="1" lang="en-US" sz="1200" kern="1200" baseline="0" dirty="0" smtClean="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smtClean="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smtClean="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smtClean="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We can relate this to our four</a:t>
            </a:r>
          </a:p>
          <a:p>
            <a:r>
              <a:rPr kumimoji="1" lang="en-US" sz="1200" kern="1200" baseline="0" dirty="0" smtClean="0">
                <a:solidFill>
                  <a:schemeClr val="tx1"/>
                </a:solidFill>
                <a:latin typeface="Times New Roman" pitchFamily="-110" charset="0"/>
                <a:ea typeface="+mn-ea"/>
                <a:cs typeface="+mn-cs"/>
              </a:rPr>
              <a:t>basic functions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storage: </a:t>
            </a:r>
            <a:r>
              <a:rPr kumimoji="1" lang="en-US" sz="1200" b="0" kern="1200" baseline="0" dirty="0" smtClean="0">
                <a:solidFill>
                  <a:schemeClr val="tx1"/>
                </a:solidFill>
                <a:latin typeface="Times New Roman" pitchFamily="-110" charset="0"/>
                <a:ea typeface="+mn-ea"/>
                <a:cs typeface="+mn-cs"/>
              </a:rPr>
              <a:t>Provided by memory cells.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processing: </a:t>
            </a:r>
            <a:r>
              <a:rPr kumimoji="1" lang="en-US" sz="1200" b="0" kern="1200" baseline="0" dirty="0" smtClean="0">
                <a:solidFill>
                  <a:schemeClr val="tx1"/>
                </a:solidFill>
                <a:latin typeface="Times New Roman" pitchFamily="-110" charset="0"/>
                <a:ea typeface="+mn-ea"/>
                <a:cs typeface="+mn-cs"/>
              </a:rPr>
              <a:t>Provided by gates.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movement: </a:t>
            </a:r>
            <a:r>
              <a:rPr kumimoji="1" lang="en-US" sz="1200" b="0" kern="1200" baseline="0" dirty="0" smtClean="0">
                <a:solidFill>
                  <a:schemeClr val="tx1"/>
                </a:solidFill>
                <a:latin typeface="Times New Roman" pitchFamily="-110" charset="0"/>
                <a:ea typeface="+mn-ea"/>
                <a:cs typeface="+mn-cs"/>
              </a:rPr>
              <a:t>The paths among components are used to move data from</a:t>
            </a:r>
          </a:p>
          <a:p>
            <a:r>
              <a:rPr kumimoji="1" lang="en-US" sz="1200" kern="1200" baseline="0" dirty="0" smtClean="0">
                <a:solidFill>
                  <a:schemeClr val="tx1"/>
                </a:solidFill>
                <a:latin typeface="Times New Roman" pitchFamily="-110" charset="0"/>
                <a:ea typeface="+mn-ea"/>
                <a:cs typeface="+mn-cs"/>
              </a:rPr>
              <a:t>memory to memory and from memory through gates to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Control: </a:t>
            </a:r>
            <a:r>
              <a:rPr kumimoji="1" lang="en-US" sz="1200" b="0" kern="1200" baseline="0" dirty="0" smtClean="0">
                <a:solidFill>
                  <a:schemeClr val="tx1"/>
                </a:solidFill>
                <a:latin typeface="Times New Roman" pitchFamily="-110" charset="0"/>
                <a:ea typeface="+mn-ea"/>
                <a:cs typeface="+mn-cs"/>
              </a:rPr>
              <a:t>The paths among components can carry control signals. For example,</a:t>
            </a:r>
          </a:p>
          <a:p>
            <a:r>
              <a:rPr kumimoji="1" lang="en-US" sz="1200" kern="1200" baseline="0" dirty="0" smtClean="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smtClean="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smtClean="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smtClean="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smtClean="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smtClean="0">
                <a:solidFill>
                  <a:schemeClr val="tx1"/>
                </a:solidFill>
                <a:latin typeface="Times New Roman" pitchFamily="-110" charset="0"/>
                <a:ea typeface="+mn-ea"/>
                <a:cs typeface="+mn-cs"/>
              </a:rPr>
              <a:t>is 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smtClean="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smtClean="0">
                <a:solidFill>
                  <a:schemeClr val="tx1"/>
                </a:solidFill>
                <a:latin typeface="Times New Roman" pitchFamily="-110" charset="0"/>
                <a:ea typeface="+mn-ea"/>
                <a:cs typeface="+mn-cs"/>
              </a:rPr>
              <a:t>electronic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smtClean="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smtClean="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smtClean="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smtClean="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smtClean="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smtClean="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2.7 depicts the key concepts in an integrated circuit. A thin </a:t>
            </a:r>
            <a:r>
              <a:rPr kumimoji="1" lang="en-US" sz="1200" b="1" kern="1200" baseline="0" dirty="0" smtClean="0">
                <a:solidFill>
                  <a:schemeClr val="tx1"/>
                </a:solidFill>
                <a:latin typeface="Times New Roman" pitchFamily="-110" charset="0"/>
                <a:ea typeface="+mn-ea"/>
                <a:cs typeface="+mn-cs"/>
              </a:rPr>
              <a:t>wafer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smtClean="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smtClean="0">
                <a:solidFill>
                  <a:schemeClr val="tx1"/>
                </a:solidFill>
                <a:latin typeface="Times New Roman" pitchFamily="-110" charset="0"/>
                <a:ea typeface="+mn-ea"/>
                <a:cs typeface="+mn-cs"/>
              </a:rPr>
              <a:t>chips. </a:t>
            </a:r>
            <a:r>
              <a:rPr kumimoji="1" lang="en-US" sz="1200" b="0" kern="1200" baseline="0" dirty="0" smtClean="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smtClean="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smtClean="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smtClean="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smtClean="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Promulgate: phổ biến, công bố</a:t>
            </a:r>
            <a:br>
              <a:rPr kumimoji="1" lang="en-US" sz="1200" kern="1200" baseline="0" dirty="0" smtClean="0">
                <a:solidFill>
                  <a:schemeClr val="tx1"/>
                </a:solidFill>
                <a:latin typeface="Times New Roman" pitchFamily="-110" charset="0"/>
                <a:ea typeface="+mn-ea"/>
                <a:cs typeface="+mn-cs"/>
              </a:rPr>
            </a:br>
            <a:r>
              <a:rPr kumimoji="1" lang="en-US" sz="1200" kern="1200" baseline="0" dirty="0" smtClean="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smtClean="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smtClean="0">
                <a:solidFill>
                  <a:schemeClr val="tx1"/>
                </a:solidFill>
                <a:latin typeface="Times New Roman" pitchFamily="-110" charset="0"/>
                <a:ea typeface="+mn-ea"/>
                <a:cs typeface="+mn-cs"/>
              </a:rPr>
              <a:t>small scale</a:t>
            </a:r>
          </a:p>
          <a:p>
            <a:r>
              <a:rPr kumimoji="1" lang="en-US" sz="1200" i="1" kern="1200" baseline="0" dirty="0" smtClean="0">
                <a:solidFill>
                  <a:schemeClr val="tx1"/>
                </a:solidFill>
                <a:latin typeface="Times New Roman" pitchFamily="-110" charset="0"/>
                <a:ea typeface="+mn-ea"/>
                <a:cs typeface="+mn-cs"/>
              </a:rPr>
              <a:t>Integration </a:t>
            </a:r>
            <a:r>
              <a:rPr kumimoji="1" lang="en-US" sz="1200" kern="1200" baseline="0" dirty="0" smtClean="0">
                <a:solidFill>
                  <a:schemeClr val="tx1"/>
                </a:solidFill>
                <a:latin typeface="Times New Roman" pitchFamily="-110" charset="0"/>
                <a:ea typeface="+mn-ea"/>
                <a:cs typeface="+mn-cs"/>
              </a:rPr>
              <a:t>(SSI). As time went on, it became possible to pack more and more</a:t>
            </a:r>
          </a:p>
          <a:p>
            <a:r>
              <a:rPr kumimoji="1" lang="en-US" sz="1200" kern="1200" baseline="0" dirty="0" smtClean="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smtClean="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25</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2.8 reflects the famous Moore’s law, which was propounded (đề </a:t>
            </a:r>
            <a:r>
              <a:rPr kumimoji="1" lang="en-US" sz="1200" kern="1200" baseline="0" dirty="0" err="1" smtClean="0">
                <a:solidFill>
                  <a:schemeClr val="tx1"/>
                </a:solidFill>
                <a:latin typeface="Times New Roman" pitchFamily="-110" charset="0"/>
                <a:ea typeface="+mn-ea"/>
                <a:cs typeface="+mn-cs"/>
              </a:rPr>
              <a:t>xuất</a:t>
            </a:r>
            <a:r>
              <a:rPr kumimoji="1" lang="en-US" sz="1200" kern="1200" baseline="0" smtClean="0">
                <a:solidFill>
                  <a:schemeClr val="tx1"/>
                </a:solidFill>
                <a:latin typeface="Times New Roman" pitchFamily="-110" charset="0"/>
                <a:ea typeface="+mn-ea"/>
                <a:cs typeface="+mn-cs"/>
              </a:rPr>
              <a:t>) </a:t>
            </a:r>
            <a:r>
              <a:rPr kumimoji="1" lang="en-US" sz="1200" kern="1200" baseline="0" dirty="0" smtClean="0">
                <a:solidFill>
                  <a:schemeClr val="tx1"/>
                </a:solidFill>
                <a:latin typeface="Times New Roman" pitchFamily="-110" charset="0"/>
                <a:ea typeface="+mn-ea"/>
                <a:cs typeface="+mn-cs"/>
              </a:rPr>
              <a:t>by Gordon Moore, cofounder of</a:t>
            </a:r>
          </a:p>
          <a:p>
            <a:r>
              <a:rPr kumimoji="1" lang="en-US" sz="1200" kern="1200" baseline="0" dirty="0" smtClean="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smtClean="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smtClean="0">
                <a:solidFill>
                  <a:schemeClr val="tx1"/>
                </a:solidFill>
                <a:latin typeface="Times New Roman" pitchFamily="-110" charset="0"/>
                <a:ea typeface="+mn-ea"/>
                <a:cs typeface="+mn-cs"/>
              </a:rPr>
              <a:t>Pace (bước đi) </a:t>
            </a:r>
            <a:r>
              <a:rPr kumimoji="1" lang="en-US" sz="1200" kern="1200" baseline="0" dirty="0" smtClean="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smtClean="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smtClean="0">
                <a:solidFill>
                  <a:schemeClr val="tx1"/>
                </a:solidFill>
                <a:latin typeface="Times New Roman" pitchFamily="-110" charset="0"/>
                <a:ea typeface="+mn-ea"/>
                <a:cs typeface="+mn-cs"/>
              </a:rPr>
              <a:t>doubling every 18 months in the 1970s but has sustained that rate ever since.</a:t>
            </a:r>
            <a:endParaRPr lang="en-US" dirty="0" smtClean="0"/>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consequences of Moore’s law are profound: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smtClean="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smtClean="0">
                <a:solidFill>
                  <a:schemeClr val="tx1"/>
                </a:solidFill>
                <a:latin typeface="Times New Roman" pitchFamily="-110" charset="0"/>
                <a:ea typeface="+mn-ea"/>
                <a:cs typeface="+mn-cs"/>
              </a:rPr>
              <a:t>circuitry has fallen at a dramatic rate.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smtClean="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smtClean="0">
                <a:solidFill>
                  <a:schemeClr val="tx1"/>
                </a:solidFill>
                <a:latin typeface="Times New Roman" pitchFamily="-110" charset="0"/>
                <a:ea typeface="+mn-ea"/>
                <a:cs typeface="+mn-cs"/>
              </a:rPr>
              <a:t>operating speed.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smtClean="0">
                <a:solidFill>
                  <a:schemeClr val="tx1"/>
                </a:solidFill>
                <a:latin typeface="Times New Roman" pitchFamily="-110" charset="0"/>
                <a:ea typeface="+mn-ea"/>
                <a:cs typeface="+mn-cs"/>
              </a:rPr>
              <a:t>variety of environments.</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There is a reduction in power and cooling requirements.</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smtClean="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smtClean="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smtClean="0">
                <a:solidFill>
                  <a:schemeClr val="tx1"/>
                </a:solidFill>
                <a:latin typeface="Times New Roman" pitchFamily="-110" charset="0"/>
                <a:ea typeface="+mn-ea"/>
                <a:cs typeface="+mn-cs"/>
              </a:rPr>
              <a:t>By 1964, IBM had a firm grip on the computer market with</a:t>
            </a:r>
          </a:p>
          <a:p>
            <a:r>
              <a:rPr kumimoji="1" lang="en-US" sz="1200" kern="1200" baseline="0" dirty="0" smtClean="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smtClean="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smtClean="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smtClean="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smtClean="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smtClean="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smtClean="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smtClean="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smtClean="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smtClean="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smtClean="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smtClean="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smtClean="0">
                <a:solidFill>
                  <a:schemeClr val="tx1"/>
                </a:solidFill>
                <a:latin typeface="Times New Roman" pitchFamily="-110" charset="0"/>
                <a:ea typeface="+mn-ea"/>
                <a:cs typeface="+mn-cs"/>
              </a:rPr>
              <a:t>throughout this text.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was the industry’s first planned family of computers. The</a:t>
            </a:r>
          </a:p>
          <a:p>
            <a:r>
              <a:rPr kumimoji="1" lang="en-US" sz="1200" kern="1200" baseline="0" dirty="0" smtClean="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smtClean="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smtClean="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smtClean="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smtClean="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concept of a family of compatible computers was both novel and</a:t>
            </a:r>
          </a:p>
          <a:p>
            <a:r>
              <a:rPr kumimoji="1" lang="en-US" sz="1200" kern="1200" baseline="0" dirty="0" smtClean="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smtClean="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smtClean="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smtClean="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smtClean="0">
                <a:solidFill>
                  <a:schemeClr val="tx1"/>
                </a:solidFill>
                <a:latin typeface="Times New Roman" pitchFamily="-110" charset="0"/>
                <a:ea typeface="+mn-ea"/>
                <a:cs typeface="+mn-cs"/>
              </a:rPr>
              <a:t>family are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instruction set: </a:t>
            </a:r>
            <a:r>
              <a:rPr kumimoji="1" lang="en-US" sz="1200" b="0" kern="1200" baseline="0" dirty="0" smtClean="0">
                <a:solidFill>
                  <a:schemeClr val="tx1"/>
                </a:solidFill>
                <a:latin typeface="Times New Roman" pitchFamily="-110" charset="0"/>
                <a:ea typeface="+mn-ea"/>
                <a:cs typeface="+mn-cs"/>
              </a:rPr>
              <a:t>In many cases, the exact same set of machine</a:t>
            </a:r>
          </a:p>
          <a:p>
            <a:r>
              <a:rPr kumimoji="1" lang="en-US" sz="1200" kern="1200" baseline="0" dirty="0" smtClean="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smtClean="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smtClean="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smtClean="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operating system: </a:t>
            </a:r>
            <a:r>
              <a:rPr kumimoji="1" lang="en-US" sz="1200" b="0" kern="1200" baseline="0" dirty="0" smtClean="0">
                <a:solidFill>
                  <a:schemeClr val="tx1"/>
                </a:solidFill>
                <a:latin typeface="Times New Roman" pitchFamily="-110" charset="0"/>
                <a:ea typeface="+mn-ea"/>
                <a:cs typeface="+mn-cs"/>
              </a:rPr>
              <a:t>The same basic operating system is</a:t>
            </a:r>
          </a:p>
          <a:p>
            <a:r>
              <a:rPr kumimoji="1" lang="en-US" sz="1200" b="0" kern="1200" baseline="0" dirty="0" smtClean="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smtClean="0">
                <a:solidFill>
                  <a:schemeClr val="tx1"/>
                </a:solidFill>
                <a:latin typeface="Times New Roman" pitchFamily="-110" charset="0"/>
                <a:ea typeface="+mn-ea"/>
                <a:cs typeface="+mn-cs"/>
              </a:rPr>
              <a:t>to the higher-end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speed: </a:t>
            </a:r>
            <a:r>
              <a:rPr kumimoji="1" lang="en-US" sz="1200" b="0" kern="1200" baseline="0" dirty="0" smtClean="0">
                <a:solidFill>
                  <a:schemeClr val="tx1"/>
                </a:solidFill>
                <a:latin typeface="Times New Roman" pitchFamily="-110" charset="0"/>
                <a:ea typeface="+mn-ea"/>
                <a:cs typeface="+mn-cs"/>
              </a:rPr>
              <a:t>The rate of instruction execution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number of I /O ports: </a:t>
            </a:r>
            <a:r>
              <a:rPr kumimoji="1" lang="en-US" sz="1200" b="0" kern="1200" baseline="0" dirty="0" smtClean="0">
                <a:solidFill>
                  <a:schemeClr val="tx1"/>
                </a:solidFill>
                <a:latin typeface="Times New Roman" pitchFamily="-110" charset="0"/>
                <a:ea typeface="+mn-ea"/>
                <a:cs typeface="+mn-cs"/>
              </a:rPr>
              <a:t>The number of I/O ports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memory size: </a:t>
            </a:r>
            <a:r>
              <a:rPr kumimoji="1" lang="en-US" sz="1200" b="0" kern="1200" baseline="0" dirty="0" smtClean="0">
                <a:solidFill>
                  <a:schemeClr val="tx1"/>
                </a:solidFill>
                <a:latin typeface="Times New Roman" pitchFamily="-110" charset="0"/>
                <a:ea typeface="+mn-ea"/>
                <a:cs typeface="+mn-cs"/>
              </a:rPr>
              <a:t>The size of main memory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cost: </a:t>
            </a:r>
            <a:r>
              <a:rPr kumimoji="1" lang="en-US" sz="1200" b="0" kern="1200" baseline="0" dirty="0" smtClean="0">
                <a:solidFill>
                  <a:schemeClr val="tx1"/>
                </a:solidFill>
                <a:latin typeface="Times New Roman" pitchFamily="-110" charset="0"/>
                <a:ea typeface="+mn-ea"/>
                <a:cs typeface="+mn-cs"/>
              </a:rPr>
              <a:t>At a given point in time, the cost of a system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smtClean="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smtClean="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smtClean="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smtClean="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smtClean="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smtClean="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smtClean="0">
                <a:solidFill>
                  <a:schemeClr val="tx1"/>
                </a:solidFill>
                <a:latin typeface="Times New Roman" pitchFamily="-110" charset="0"/>
                <a:ea typeface="+mn-ea"/>
                <a:cs typeface="+mn-cs"/>
              </a:rPr>
              <a:t>a time on the Model 75.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smtClean="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In the same year that IBM shipped its first System/360,</a:t>
            </a:r>
          </a:p>
          <a:p>
            <a:r>
              <a:rPr kumimoji="1" lang="en-US" sz="1200" kern="1200" baseline="0" dirty="0" smtClean="0">
                <a:solidFill>
                  <a:schemeClr val="tx1"/>
                </a:solidFill>
                <a:latin typeface="Times New Roman" pitchFamily="-110" charset="0"/>
                <a:ea typeface="+mn-ea"/>
                <a:cs typeface="+mn-cs"/>
              </a:rPr>
              <a:t>another momentous first shipment occurred: PDP-8 from Digital Equipment</a:t>
            </a:r>
          </a:p>
          <a:p>
            <a:r>
              <a:rPr kumimoji="1" lang="en-US" sz="1200" kern="1200" baseline="0" dirty="0" smtClean="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smtClean="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smtClean="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smtClean="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smtClean="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smtClean="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smtClean="0">
                <a:solidFill>
                  <a:schemeClr val="tx1"/>
                </a:solidFill>
                <a:latin typeface="Times New Roman" pitchFamily="-110" charset="0"/>
                <a:ea typeface="+mn-ea"/>
                <a:cs typeface="+mn-cs"/>
              </a:rPr>
              <a:t>months before cost hundreds of thousands of dollars.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smtClean="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smtClean="0">
                <a:solidFill>
                  <a:schemeClr val="tx1"/>
                </a:solidFill>
                <a:latin typeface="Times New Roman" pitchFamily="-110" charset="0"/>
                <a:ea typeface="+mn-ea"/>
                <a:cs typeface="+mn-cs"/>
              </a:rPr>
              <a:t>came to be known as </a:t>
            </a:r>
            <a:r>
              <a:rPr kumimoji="1" lang="en-US" sz="1200" b="1" kern="1200" baseline="0" dirty="0" smtClean="0">
                <a:solidFill>
                  <a:schemeClr val="tx1"/>
                </a:solidFill>
                <a:latin typeface="Times New Roman" pitchFamily="-110" charset="0"/>
                <a:ea typeface="+mn-ea"/>
                <a:cs typeface="+mn-cs"/>
              </a:rPr>
              <a:t>original equipment manufacturers (OEMs), </a:t>
            </a:r>
            <a:r>
              <a:rPr kumimoji="1" lang="en-US" sz="1200" b="0" kern="1200" baseline="0" dirty="0" smtClean="0">
                <a:solidFill>
                  <a:schemeClr val="tx1"/>
                </a:solidFill>
                <a:latin typeface="Times New Roman" pitchFamily="-110" charset="0"/>
                <a:ea typeface="+mn-ea"/>
                <a:cs typeface="+mn-cs"/>
              </a:rPr>
              <a:t>and the</a:t>
            </a:r>
          </a:p>
          <a:p>
            <a:r>
              <a:rPr kumimoji="1" lang="en-US" sz="1200" kern="1200" baseline="0" dirty="0" smtClean="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PDP-8 was an immediate hit and made DEC’s fortune. This machine</a:t>
            </a:r>
          </a:p>
          <a:p>
            <a:r>
              <a:rPr kumimoji="1" lang="en-US" sz="1200" kern="1200" baseline="0" dirty="0" smtClean="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smtClean="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smtClean="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smtClean="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smtClean="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smtClean="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smtClean="0">
                <a:solidFill>
                  <a:schemeClr val="tx1"/>
                </a:solidFill>
                <a:latin typeface="Times New Roman" pitchFamily="-110" charset="0"/>
                <a:ea typeface="+mn-ea"/>
                <a:cs typeface="+mn-cs"/>
              </a:rPr>
              <a:t>number two computer manufacturer, behind IBM.</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28</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smtClean="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smtClean="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smtClean="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smtClean="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smtClean="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smtClean="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smtClean="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smtClean="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smtClean="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smtClean="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smtClean="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smtClean="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smtClean="0">
                <a:solidFill>
                  <a:schemeClr val="tx1"/>
                </a:solidFill>
                <a:latin typeface="Times New Roman" pitchFamily="-110" charset="0"/>
                <a:ea typeface="+mn-ea"/>
                <a:cs typeface="+mn-cs"/>
              </a:rPr>
              <a:t>chips can contain more than one billion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smtClean="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smtClean="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smtClean="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smtClean="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smtClean="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30</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application of integrated circuit technology</a:t>
            </a:r>
          </a:p>
          <a:p>
            <a:r>
              <a:rPr kumimoji="1" lang="en-US" sz="1200" kern="1200" baseline="0" dirty="0" smtClean="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smtClean="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smtClean="0">
                <a:solidFill>
                  <a:schemeClr val="tx1"/>
                </a:solidFill>
                <a:latin typeface="Times New Roman" pitchFamily="-110" charset="0"/>
                <a:ea typeface="+mn-ea"/>
                <a:cs typeface="+mn-cs"/>
              </a:rPr>
              <a:t>technology could be used to construct memories.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the 1950s and 1960s, most computer memory was constructed from tiny</a:t>
            </a:r>
          </a:p>
          <a:p>
            <a:r>
              <a:rPr kumimoji="1" lang="en-US" sz="1200" kern="1200" baseline="0" dirty="0" smtClean="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smtClean="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smtClean="0">
                <a:solidFill>
                  <a:schemeClr val="tx1"/>
                </a:solidFill>
                <a:latin typeface="Times New Roman" pitchFamily="-110" charset="0"/>
                <a:ea typeface="+mn-ea"/>
                <a:cs typeface="+mn-cs"/>
              </a:rPr>
              <a:t>computer. Magnetized one way, a ring (called a </a:t>
            </a:r>
            <a:r>
              <a:rPr kumimoji="1" lang="en-US" sz="1200" i="1" kern="1200" baseline="0" dirty="0" smtClean="0">
                <a:solidFill>
                  <a:schemeClr val="tx1"/>
                </a:solidFill>
                <a:latin typeface="Times New Roman" pitchFamily="-110" charset="0"/>
                <a:ea typeface="+mn-ea"/>
                <a:cs typeface="+mn-cs"/>
              </a:rPr>
              <a:t>core) represented a one; magnetized</a:t>
            </a:r>
          </a:p>
          <a:p>
            <a:r>
              <a:rPr kumimoji="1" lang="en-US" sz="1200" kern="1200" baseline="0" dirty="0" smtClean="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smtClean="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smtClean="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smtClean="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smtClean="0">
                <a:solidFill>
                  <a:schemeClr val="tx1"/>
                </a:solidFill>
                <a:latin typeface="Times New Roman" pitchFamily="-110" charset="0"/>
                <a:ea typeface="+mn-ea"/>
                <a:cs typeface="+mn-cs"/>
              </a:rPr>
              <a:t>as it had been extracted.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Then, in 1970, Fairchild produced the first relatively capacious (</a:t>
            </a:r>
            <a:r>
              <a:rPr kumimoji="1" lang="en-US" sz="1200" kern="1200" baseline="0" dirty="0" err="1" smtClean="0">
                <a:solidFill>
                  <a:schemeClr val="tx1"/>
                </a:solidFill>
                <a:latin typeface="Times New Roman" pitchFamily="-110" charset="0"/>
                <a:ea typeface="+mn-ea"/>
                <a:cs typeface="+mn-cs"/>
              </a:rPr>
              <a:t>có</a:t>
            </a:r>
            <a:r>
              <a:rPr kumimoji="1" lang="en-US" sz="1200" kern="1200" baseline="0" smtClean="0">
                <a:solidFill>
                  <a:schemeClr val="tx1"/>
                </a:solidFill>
                <a:latin typeface="Times New Roman" pitchFamily="-110" charset="0"/>
                <a:ea typeface="+mn-ea"/>
                <a:cs typeface="+mn-cs"/>
              </a:rPr>
              <a:t> thể chứa nhiều) </a:t>
            </a:r>
            <a:r>
              <a:rPr kumimoji="1" lang="en-US" sz="1200" kern="1200" baseline="0" dirty="0" smtClean="0">
                <a:solidFill>
                  <a:schemeClr val="tx1"/>
                </a:solidFill>
                <a:latin typeface="Times New Roman" pitchFamily="-110" charset="0"/>
                <a:ea typeface="+mn-ea"/>
                <a:cs typeface="+mn-cs"/>
              </a:rPr>
              <a:t>semiconductor</a:t>
            </a:r>
          </a:p>
          <a:p>
            <a:r>
              <a:rPr kumimoji="1" lang="en-US" sz="1200" kern="1200" baseline="0" dirty="0" smtClean="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smtClean="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smtClean="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smtClean="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smtClean="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smtClean="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smtClean="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smtClean="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smtClean="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smtClean="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smtClean="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smtClean="0">
                <a:solidFill>
                  <a:schemeClr val="tx1"/>
                </a:solidFill>
                <a:latin typeface="Times New Roman" pitchFamily="-110" charset="0"/>
                <a:ea typeface="+mn-ea"/>
                <a:cs typeface="+mn-cs"/>
              </a:rPr>
              <a:t>Since 1970, semiconductor memory has been through 13 generations: 1K, 4K,</a:t>
            </a:r>
          </a:p>
          <a:p>
            <a:r>
              <a:rPr kumimoji="1" lang="en-US" sz="1200" kern="1200" baseline="0" dirty="0" smtClean="0">
                <a:solidFill>
                  <a:schemeClr val="tx1"/>
                </a:solidFill>
                <a:latin typeface="Times New Roman" pitchFamily="-110" charset="0"/>
                <a:ea typeface="+mn-ea"/>
                <a:cs typeface="+mn-cs"/>
              </a:rPr>
              <a:t>16K, 64K, 256K, 1M, 4M, 16M, 64M, 256M, 1G, 4G, and, as of this writing, 16 Gbits</a:t>
            </a:r>
          </a:p>
          <a:p>
            <a:r>
              <a:rPr kumimoji="1" lang="en-US" sz="1200" kern="1200" baseline="0" dirty="0" smtClean="0">
                <a:solidFill>
                  <a:schemeClr val="tx1"/>
                </a:solidFill>
                <a:latin typeface="Times New Roman" pitchFamily="-110" charset="0"/>
                <a:ea typeface="+mn-ea"/>
                <a:cs typeface="+mn-cs"/>
              </a:rPr>
              <a:t>on a single chip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1M = 2</a:t>
            </a:r>
            <a:r>
              <a:rPr kumimoji="1" lang="en-US" sz="1200" kern="1200" baseline="30000" dirty="0" smtClean="0">
                <a:solidFill>
                  <a:schemeClr val="tx1"/>
                </a:solidFill>
                <a:latin typeface="Times New Roman" pitchFamily="-110" charset="0"/>
                <a:ea typeface="+mn-ea"/>
                <a:cs typeface="+mn-cs"/>
              </a:rPr>
              <a:t>20</a:t>
            </a:r>
            <a:r>
              <a:rPr kumimoji="1" lang="en-US" sz="1200" kern="1200" baseline="0" dirty="0" smtClean="0">
                <a:solidFill>
                  <a:schemeClr val="tx1"/>
                </a:solidFill>
                <a:latin typeface="Times New Roman" pitchFamily="-110" charset="0"/>
                <a:ea typeface="+mn-ea"/>
                <a:cs typeface="+mn-cs"/>
              </a:rPr>
              <a:t>, 1G = 2</a:t>
            </a:r>
            <a:r>
              <a:rPr kumimoji="1" lang="en-US" sz="1200" kern="1200" baseline="30000" dirty="0" smtClean="0">
                <a:solidFill>
                  <a:schemeClr val="tx1"/>
                </a:solidFill>
                <a:latin typeface="Times New Roman" pitchFamily="-110" charset="0"/>
                <a:ea typeface="+mn-ea"/>
                <a:cs typeface="+mn-cs"/>
              </a:rPr>
              <a:t>30</a:t>
            </a:r>
            <a:r>
              <a:rPr kumimoji="1" lang="en-US" sz="1200" kern="1200" baseline="0" dirty="0" smtClean="0">
                <a:solidFill>
                  <a:schemeClr val="tx1"/>
                </a:solidFill>
                <a:latin typeface="Times New Roman" pitchFamily="-110" charset="0"/>
                <a:ea typeface="+mn-ea"/>
                <a:cs typeface="+mn-cs"/>
              </a:rPr>
              <a:t>). Each generation has provided four</a:t>
            </a:r>
          </a:p>
          <a:p>
            <a:r>
              <a:rPr kumimoji="1" lang="en-US" sz="1200" kern="1200" baseline="0" dirty="0" smtClean="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smtClean="0">
                <a:solidFill>
                  <a:schemeClr val="tx1"/>
                </a:solidFill>
                <a:latin typeface="Times New Roman" pitchFamily="-110" charset="0"/>
                <a:ea typeface="+mn-ea"/>
                <a:cs typeface="+mn-cs"/>
              </a:rPr>
              <a:t>per bit and declining access time.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31</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Just as the density of elements on memory chips has continued</a:t>
            </a:r>
          </a:p>
          <a:p>
            <a:r>
              <a:rPr kumimoji="1" lang="en-US" sz="1200" kern="1200" baseline="0" dirty="0" smtClean="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smtClean="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smtClean="0">
                <a:solidFill>
                  <a:schemeClr val="tx1"/>
                </a:solidFill>
                <a:latin typeface="Times New Roman" pitchFamily="-110" charset="0"/>
                <a:ea typeface="+mn-ea"/>
                <a:cs typeface="+mn-cs"/>
              </a:rPr>
              <a:t>needed to construct a single computer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breakthrough was achieved in 1971, when Intel developed its 4004. The</a:t>
            </a:r>
          </a:p>
          <a:p>
            <a:r>
              <a:rPr kumimoji="1" lang="en-US" sz="1200" kern="1200" baseline="0" dirty="0" smtClean="0">
                <a:solidFill>
                  <a:schemeClr val="tx1"/>
                </a:solidFill>
                <a:latin typeface="Times New Roman" pitchFamily="-110" charset="0"/>
                <a:ea typeface="+mn-ea"/>
                <a:cs typeface="+mn-cs"/>
              </a:rPr>
              <a:t>4004 was the first chip to contain </a:t>
            </a:r>
            <a:r>
              <a:rPr kumimoji="1" lang="en-US" sz="1200" i="1" kern="1200" baseline="0" dirty="0" smtClean="0">
                <a:solidFill>
                  <a:schemeClr val="tx1"/>
                </a:solidFill>
                <a:latin typeface="Times New Roman" pitchFamily="-110" charset="0"/>
                <a:ea typeface="+mn-ea"/>
                <a:cs typeface="+mn-cs"/>
              </a:rPr>
              <a:t>all of the components of a CPU on a single chip:</a:t>
            </a:r>
          </a:p>
          <a:p>
            <a:r>
              <a:rPr kumimoji="1" lang="en-US" sz="1200" kern="1200" baseline="0" dirty="0" smtClean="0">
                <a:solidFill>
                  <a:schemeClr val="tx1"/>
                </a:solidFill>
                <a:latin typeface="Times New Roman" pitchFamily="-110" charset="0"/>
                <a:ea typeface="+mn-ea"/>
                <a:cs typeface="+mn-cs"/>
              </a:rPr>
              <a:t>The microprocessor was born.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smtClean="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smtClean="0">
                <a:solidFill>
                  <a:schemeClr val="tx1"/>
                </a:solidFill>
                <a:latin typeface="Times New Roman" pitchFamily="-110" charset="0"/>
                <a:ea typeface="+mn-ea"/>
                <a:cs typeface="+mn-cs"/>
              </a:rPr>
              <a:t>a continuing evolution of microprocessor capability and power.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smtClean="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smtClean="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smtClean="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smtClean="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smtClean="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smtClean="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smtClean="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smtClean="0">
                <a:solidFill>
                  <a:schemeClr val="tx1"/>
                </a:solidFill>
                <a:latin typeface="Times New Roman" pitchFamily="-110" charset="0"/>
                <a:ea typeface="+mn-ea"/>
                <a:cs typeface="+mn-cs"/>
              </a:rPr>
              <a:t>as complex as the 4004.</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smtClean="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smtClean="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smtClean="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smtClean="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smtClean="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5</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smtClean="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smtClean="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smtClean="0">
                <a:solidFill>
                  <a:schemeClr val="tx1"/>
                </a:solidFill>
                <a:latin typeface="Times New Roman" pitchFamily="-110" charset="0"/>
                <a:ea typeface="+mn-ea"/>
                <a:cs typeface="+mn-cs"/>
              </a:rPr>
              <a:t>when both Bell Labs and Hewlett-Packard developed 32-bit, single-</a:t>
            </a:r>
          </a:p>
          <a:p>
            <a:r>
              <a:rPr kumimoji="1" lang="en-US" sz="1200" kern="1200" baseline="0" dirty="0" smtClean="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36</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smtClean="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smtClean="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smtClean="0">
                <a:solidFill>
                  <a:schemeClr val="tx1"/>
                </a:solidFill>
                <a:latin typeface="Times New Roman" pitchFamily="-110" charset="0"/>
                <a:ea typeface="+mn-ea"/>
                <a:cs typeface="+mn-cs"/>
              </a:rPr>
              <a:t>mismatch among the capabilities of the various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smtClean="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smtClean="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smtClean="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smtClean="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smtClean="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smtClean="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smtClean="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smtClean="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smtClean="0">
                <a:solidFill>
                  <a:schemeClr val="tx1"/>
                </a:solidFill>
                <a:latin typeface="Times New Roman" pitchFamily="-110" charset="0"/>
                <a:ea typeface="+mn-ea"/>
                <a:cs typeface="+mn-cs"/>
              </a:rPr>
              <a:t>“wider” rather than “deeper” and by using wide bus data paths.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smtClean="0">
                <a:solidFill>
                  <a:schemeClr val="tx1"/>
                </a:solidFill>
                <a:latin typeface="Times New Roman" pitchFamily="-110" charset="0"/>
                <a:ea typeface="+mn-ea"/>
                <a:cs typeface="+mn-cs"/>
              </a:rPr>
              <a:t>or other buffering scheme on the DRAM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smtClean="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smtClean="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smtClean="0">
                <a:solidFill>
                  <a:schemeClr val="tx1"/>
                </a:solidFill>
                <a:latin typeface="Times New Roman" pitchFamily="-110" charset="0"/>
                <a:ea typeface="+mn-ea"/>
                <a:cs typeface="+mn-cs"/>
              </a:rPr>
              <a:t>as on an off-chip cache close to the processor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smtClean="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smtClean="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37</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smtClean="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smtClean="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smtClean="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smtClean="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smtClean="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smtClean="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smtClean="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smtClean="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smtClean="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smtClean="0">
                <a:solidFill>
                  <a:schemeClr val="tx1"/>
                </a:solidFill>
                <a:latin typeface="Times New Roman" pitchFamily="-110" charset="0"/>
                <a:ea typeface="+mn-ea"/>
                <a:cs typeface="+mn-cs"/>
              </a:rPr>
              <a:t>demands.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smtClean="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smtClean="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smtClean="0">
                <a:solidFill>
                  <a:schemeClr val="tx1"/>
                </a:solidFill>
                <a:latin typeface="Times New Roman" pitchFamily="-110" charset="0"/>
                <a:ea typeface="+mn-ea"/>
                <a:cs typeface="+mn-cs"/>
              </a:rPr>
              <a:t>rethought to cope with two constantly evolving factors: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smtClean="0">
                <a:solidFill>
                  <a:schemeClr val="tx1"/>
                </a:solidFill>
                <a:latin typeface="Times New Roman" pitchFamily="-110" charset="0"/>
                <a:ea typeface="+mn-ea"/>
                <a:cs typeface="+mn-cs"/>
              </a:rPr>
              <a:t>(processor, buses, memory, peripherals) differs greatly from one type of</a:t>
            </a:r>
          </a:p>
          <a:p>
            <a:r>
              <a:rPr kumimoji="1" lang="en-US" sz="1200" kern="1200" baseline="0" dirty="0" smtClean="0">
                <a:solidFill>
                  <a:schemeClr val="tx1"/>
                </a:solidFill>
                <a:latin typeface="Times New Roman" pitchFamily="-110" charset="0"/>
                <a:ea typeface="+mn-ea"/>
                <a:cs typeface="+mn-cs"/>
              </a:rPr>
              <a:t>element</a:t>
            </a:r>
          </a:p>
          <a:p>
            <a:r>
              <a:rPr kumimoji="1" lang="en-US" sz="1200" kern="1200" baseline="0" dirty="0" smtClean="0">
                <a:solidFill>
                  <a:schemeClr val="tx1"/>
                </a:solidFill>
                <a:latin typeface="Times New Roman" pitchFamily="-110" charset="0"/>
                <a:ea typeface="+mn-ea"/>
                <a:cs typeface="+mn-cs"/>
              </a:rPr>
              <a:t>to another.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smtClean="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smtClean="0">
                <a:solidFill>
                  <a:schemeClr val="tx1"/>
                </a:solidFill>
                <a:latin typeface="Times New Roman" pitchFamily="-110" charset="0"/>
                <a:ea typeface="+mn-ea"/>
                <a:cs typeface="+mn-cs"/>
              </a:rPr>
              <a:t>access patterns.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smtClean="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smtClean="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38</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smtClean="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smtClean="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smtClean="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smtClean="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smtClean="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smtClean="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smtClean="0">
                <a:solidFill>
                  <a:schemeClr val="tx1"/>
                </a:solidFill>
                <a:latin typeface="Times New Roman" pitchFamily="-110" charset="0"/>
                <a:ea typeface="+mn-ea"/>
                <a:cs typeface="+mn-cs"/>
              </a:rPr>
              <a:t>devote over half of the chip area to caches.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smtClean="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smtClean="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smtClean="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smtClean="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smtClean="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smtClean="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smtClean="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smtClean="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smtClean="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smtClean="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smtClean="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smtClean="0">
                <a:solidFill>
                  <a:schemeClr val="tx1"/>
                </a:solidFill>
                <a:latin typeface="Times New Roman" pitchFamily="-110" charset="0"/>
                <a:ea typeface="+mn-ea"/>
                <a:cs typeface="+mn-cs"/>
              </a:rPr>
              <a:t>the cache are reaching a limit.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smtClean="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smtClean="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smtClean="0">
                <a:solidFill>
                  <a:schemeClr val="tx1"/>
                </a:solidFill>
                <a:latin typeface="Times New Roman" pitchFamily="-110" charset="0"/>
                <a:ea typeface="+mn-ea"/>
                <a:cs typeface="+mn-cs"/>
              </a:rPr>
              <a:t>limits are being reached.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smtClean="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smtClean="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smtClean="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smtClean="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smtClean="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smtClean="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smtClean="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smtClean="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smtClean="0">
                <a:solidFill>
                  <a:schemeClr val="tx1"/>
                </a:solidFill>
                <a:latin typeface="Times New Roman" pitchFamily="-110" charset="0"/>
                <a:ea typeface="+mn-ea"/>
                <a:cs typeface="+mn-cs"/>
              </a:rPr>
              <a:t>processors on the same chip, also referred to as multiple cores, or </a:t>
            </a:r>
            <a:r>
              <a:rPr kumimoji="1" lang="en-US" sz="1200" b="1" kern="1200" baseline="0" dirty="0" smtClean="0">
                <a:solidFill>
                  <a:schemeClr val="tx1"/>
                </a:solidFill>
                <a:latin typeface="Times New Roman" pitchFamily="-110" charset="0"/>
                <a:ea typeface="+mn-ea"/>
                <a:cs typeface="+mn-cs"/>
              </a:rPr>
              <a:t>multicore,</a:t>
            </a:r>
          </a:p>
          <a:p>
            <a:r>
              <a:rPr kumimoji="1" lang="en-US" sz="1200" kern="1200" baseline="0" dirty="0" smtClean="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smtClean="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smtClean="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smtClean="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smtClean="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smtClean="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smtClean="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smtClean="0">
                <a:solidFill>
                  <a:schemeClr val="tx1"/>
                </a:solidFill>
                <a:latin typeface="Times New Roman" pitchFamily="-110" charset="0"/>
                <a:ea typeface="+mn-ea"/>
                <a:cs typeface="+mn-cs"/>
              </a:rPr>
              <a:t>processing logic.</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smtClean="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smtClean="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smtClean="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smtClean="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smtClean="0">
                <a:solidFill>
                  <a:schemeClr val="tx1"/>
                </a:solidFill>
                <a:latin typeface="Times New Roman" pitchFamily="-110" charset="0"/>
                <a:ea typeface="+mn-ea"/>
                <a:cs typeface="+mn-cs"/>
              </a:rPr>
              <a:t>shared by all the processors.</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b="1" kern="1200" baseline="0" dirty="0" smtClean="0">
                <a:solidFill>
                  <a:schemeClr val="tx1"/>
                </a:solidFill>
                <a:latin typeface="Times New Roman" pitchFamily="-110" charset="0"/>
                <a:ea typeface="+mn-ea"/>
                <a:cs typeface="+mn-cs"/>
              </a:rPr>
              <a:t>Core: </a:t>
            </a:r>
            <a:r>
              <a:rPr kumimoji="1" lang="en-US" sz="1200" b="0" kern="1200" baseline="0" dirty="0" smtClean="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smtClean="0">
                <a:solidFill>
                  <a:schemeClr val="tx1"/>
                </a:solidFill>
                <a:latin typeface="Times New Roman" pitchFamily="-110" charset="0"/>
                <a:ea typeface="+mn-ea"/>
                <a:cs typeface="+mn-cs"/>
              </a:rPr>
              <a:t>the implementation of two processors on a single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Core 2: </a:t>
            </a:r>
            <a:r>
              <a:rPr kumimoji="1" lang="en-US" sz="1200" b="0" kern="1200" baseline="0" dirty="0" smtClean="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smtClean="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smtClean="0">
                <a:solidFill>
                  <a:schemeClr val="tx1"/>
                </a:solidFill>
                <a:latin typeface="Times New Roman" pitchFamily="-110" charset="0"/>
                <a:ea typeface="+mn-ea"/>
                <a:cs typeface="+mn-cs"/>
              </a:rPr>
              <a:t>10 processors per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smtClean="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smtClean="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smtClean="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smtClean="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smtClean="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smtClean="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smtClean="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smtClean="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smtClean="0">
                <a:solidFill>
                  <a:schemeClr val="tx1"/>
                </a:solidFill>
                <a:latin typeface="Times New Roman" pitchFamily="-110" charset="0"/>
                <a:ea typeface="+mn-ea"/>
                <a:cs typeface="+mn-cs"/>
              </a:rPr>
              <a:t>in the instruction set.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smtClean="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smtClean="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smtClean="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smtClean="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smtClean="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smtClean="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smtClean="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smtClean="0">
                <a:solidFill>
                  <a:schemeClr val="tx1"/>
                </a:solidFill>
                <a:latin typeface="Times New Roman" pitchFamily="-110" charset="0"/>
                <a:ea typeface="+mn-ea"/>
                <a:cs typeface="+mn-cs"/>
              </a:rPr>
              <a:t>architectures.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For example, consider this high-level language statement:</a:t>
            </a:r>
          </a:p>
          <a:p>
            <a:r>
              <a:rPr kumimoji="1" lang="en-US" sz="1200" kern="1200" baseline="0" dirty="0" smtClean="0">
                <a:solidFill>
                  <a:schemeClr val="tx1"/>
                </a:solidFill>
                <a:latin typeface="Times New Roman" pitchFamily="-110" charset="0"/>
                <a:ea typeface="+mn-ea"/>
                <a:cs typeface="+mn-cs"/>
              </a:rPr>
              <a:t>A = B + C /* assume all quantities in main memory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smtClean="0">
                <a:solidFill>
                  <a:schemeClr val="tx1"/>
                </a:solidFill>
                <a:latin typeface="Times New Roman" pitchFamily="-110" charset="0"/>
                <a:ea typeface="+mn-ea"/>
                <a:cs typeface="+mn-cs"/>
              </a:rPr>
              <a:t>set computer (CISC), this instruction can be compiled into one processor</a:t>
            </a:r>
          </a:p>
          <a:p>
            <a:r>
              <a:rPr kumimoji="1" lang="en-US" sz="1200" kern="1200" baseline="0" dirty="0" smtClean="0">
                <a:solidFill>
                  <a:schemeClr val="tx1"/>
                </a:solidFill>
                <a:latin typeface="Times New Roman" pitchFamily="-110" charset="0"/>
                <a:ea typeface="+mn-ea"/>
                <a:cs typeface="+mn-cs"/>
              </a:rPr>
              <a:t>instruction:</a:t>
            </a:r>
          </a:p>
          <a:p>
            <a:r>
              <a:rPr kumimoji="1" lang="en-US" sz="1200" kern="1200" baseline="0" dirty="0" smtClean="0">
                <a:solidFill>
                  <a:schemeClr val="tx1"/>
                </a:solidFill>
                <a:latin typeface="Times New Roman" pitchFamily="-110" charset="0"/>
                <a:ea typeface="+mn-ea"/>
                <a:cs typeface="+mn-cs"/>
              </a:rPr>
              <a:t>add mem(B), mem(C),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smtClean="0">
                <a:solidFill>
                  <a:schemeClr val="tx1"/>
                </a:solidFill>
                <a:latin typeface="Times New Roman" pitchFamily="-110" charset="0"/>
                <a:ea typeface="+mn-ea"/>
                <a:cs typeface="+mn-cs"/>
              </a:rPr>
              <a:t>load mem(B), reg(1);</a:t>
            </a:r>
          </a:p>
          <a:p>
            <a:r>
              <a:rPr kumimoji="1" lang="en-US" sz="1200" kern="1200" baseline="0" dirty="0" smtClean="0">
                <a:solidFill>
                  <a:schemeClr val="tx1"/>
                </a:solidFill>
                <a:latin typeface="Times New Roman" pitchFamily="-110" charset="0"/>
                <a:ea typeface="+mn-ea"/>
                <a:cs typeface="+mn-cs"/>
              </a:rPr>
              <a:t>load mem(C), reg(2);</a:t>
            </a:r>
          </a:p>
          <a:p>
            <a:r>
              <a:rPr kumimoji="1" lang="en-US" sz="1200" kern="1200" baseline="0" dirty="0" smtClean="0">
                <a:solidFill>
                  <a:schemeClr val="tx1"/>
                </a:solidFill>
                <a:latin typeface="Times New Roman" pitchFamily="-110" charset="0"/>
                <a:ea typeface="+mn-ea"/>
                <a:cs typeface="+mn-cs"/>
              </a:rPr>
              <a:t>add reg(1), reg(2), reg(3);</a:t>
            </a:r>
          </a:p>
          <a:p>
            <a:r>
              <a:rPr kumimoji="1" lang="en-US" sz="1200" kern="1200" baseline="0" dirty="0" smtClean="0">
                <a:solidFill>
                  <a:schemeClr val="tx1"/>
                </a:solidFill>
                <a:latin typeface="Times New Roman" pitchFamily="-110" charset="0"/>
                <a:ea typeface="+mn-ea"/>
                <a:cs typeface="+mn-cs"/>
              </a:rPr>
              <a:t>store reg(3),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smtClean="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smtClean="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smtClean="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smtClean="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smtClean="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smtClean="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smtClean="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smtClean="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smtClean="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smtClean="0">
                <a:solidFill>
                  <a:schemeClr val="tx1"/>
                </a:solidFill>
                <a:latin typeface="Times New Roman" pitchFamily="-110" charset="0"/>
                <a:ea typeface="+mn-ea"/>
                <a:cs typeface="+mn-cs"/>
              </a:rPr>
              <a:t>program:</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smtClean="0">
                <a:solidFill>
                  <a:schemeClr val="tx1"/>
                </a:solidFill>
                <a:latin typeface="Times New Roman" pitchFamily="-110" charset="0"/>
                <a:ea typeface="+mn-ea"/>
                <a:cs typeface="+mn-cs"/>
              </a:rPr>
              <a:t>machines.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smtClean="0">
                <a:solidFill>
                  <a:schemeClr val="tx1"/>
                </a:solidFill>
                <a:latin typeface="Times New Roman" pitchFamily="-110" charset="0"/>
                <a:ea typeface="+mn-ea"/>
                <a:cs typeface="+mn-cs"/>
              </a:rPr>
              <a:t>programming, numerical programming, or commercial programming.</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It can be measured easily.</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common need in industry and academic and research</a:t>
            </a:r>
          </a:p>
          <a:p>
            <a:r>
              <a:rPr kumimoji="1" lang="en-US" sz="1200" kern="1200" baseline="0" dirty="0" smtClean="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smtClean="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smtClean="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smtClean="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smtClean="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smtClean="0">
                <a:solidFill>
                  <a:schemeClr val="tx1"/>
                </a:solidFill>
                <a:latin typeface="Times New Roman" pitchFamily="-110" charset="0"/>
                <a:ea typeface="+mn-ea"/>
                <a:cs typeface="+mn-cs"/>
              </a:rPr>
              <a:t>and maintained by the System Performance Evaluation Corporation (SPEC),</a:t>
            </a:r>
          </a:p>
          <a:p>
            <a:r>
              <a:rPr kumimoji="1" lang="en-US" sz="1200" kern="1200" baseline="0" dirty="0" smtClean="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smtClean="0">
                <a:solidFill>
                  <a:schemeClr val="tx1"/>
                </a:solidFill>
                <a:latin typeface="Times New Roman" pitchFamily="-110" charset="0"/>
                <a:ea typeface="+mn-ea"/>
                <a:cs typeface="+mn-cs"/>
              </a:rPr>
              <a:t>comparison and research purposes.</a:t>
            </a:r>
          </a:p>
          <a:p>
            <a:endParaRPr kumimoji="1"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smtClean="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smtClean="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smtClean="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smtClean="0">
                <a:solidFill>
                  <a:schemeClr val="tx1"/>
                </a:solidFill>
                <a:latin typeface="Times New Roman" pitchFamily="-110" charset="0"/>
                <a:ea typeface="+mn-ea"/>
                <a:cs typeface="+mn-cs"/>
              </a:rPr>
              <a:t>that have already been ported to a wide variety of platforms by SPEC industry</a:t>
            </a:r>
            <a:endParaRPr lang="en-US" dirty="0" smtClean="0"/>
          </a:p>
          <a:p>
            <a:r>
              <a:rPr kumimoji="1" lang="en-US" sz="1200" kern="1200" baseline="0" dirty="0" smtClean="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smtClean="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smtClean="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smtClean="0">
                <a:solidFill>
                  <a:schemeClr val="tx1"/>
                </a:solidFill>
                <a:latin typeface="Times New Roman" pitchFamily="-110" charset="0"/>
                <a:ea typeface="+mn-ea"/>
                <a:cs typeface="+mn-cs"/>
              </a:rPr>
              <a:t>SPEC CPU2000, SPEC CPU95, SPEC CPU92, and SPEC CPU89 [HENN07].</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Other SPEC suites include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SPECjvm98: </a:t>
            </a:r>
            <a:r>
              <a:rPr kumimoji="1" lang="en-US" sz="1200" b="0" kern="1200" baseline="0" dirty="0" smtClean="0">
                <a:solidFill>
                  <a:schemeClr val="tx1"/>
                </a:solidFill>
                <a:latin typeface="Times New Roman" pitchFamily="-110" charset="0"/>
                <a:ea typeface="+mn-ea"/>
                <a:cs typeface="+mn-cs"/>
              </a:rPr>
              <a:t>Intended to evaluate performance of the combined hardware</a:t>
            </a:r>
          </a:p>
          <a:p>
            <a:r>
              <a:rPr kumimoji="1" lang="en-US" sz="1200" b="0" kern="1200" baseline="0" dirty="0" smtClean="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SPECjbb2000 (Java Business Benchmark): </a:t>
            </a:r>
            <a:r>
              <a:rPr kumimoji="1" lang="en-US" sz="1200" b="0" kern="1200" baseline="0" dirty="0" smtClean="0">
                <a:solidFill>
                  <a:schemeClr val="tx1"/>
                </a:solidFill>
                <a:latin typeface="Times New Roman" pitchFamily="-110" charset="0"/>
                <a:ea typeface="+mn-ea"/>
                <a:cs typeface="+mn-cs"/>
              </a:rPr>
              <a:t>A benchmark for evaluating</a:t>
            </a:r>
          </a:p>
          <a:p>
            <a:r>
              <a:rPr kumimoji="1" lang="en-US" sz="1200" kern="1200" baseline="0" dirty="0" smtClean="0">
                <a:solidFill>
                  <a:schemeClr val="tx1"/>
                </a:solidFill>
                <a:latin typeface="Times New Roman" pitchFamily="-110" charset="0"/>
                <a:ea typeface="+mn-ea"/>
                <a:cs typeface="+mn-cs"/>
              </a:rPr>
              <a:t>server-side Java-based electronic commerce applications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SPECweb99: </a:t>
            </a:r>
            <a:r>
              <a:rPr kumimoji="1" lang="en-US" sz="1200" b="0" kern="1200" baseline="0" dirty="0" smtClean="0">
                <a:solidFill>
                  <a:schemeClr val="tx1"/>
                </a:solidFill>
                <a:latin typeface="Times New Roman" pitchFamily="-110" charset="0"/>
                <a:ea typeface="+mn-ea"/>
                <a:cs typeface="+mn-cs"/>
              </a:rPr>
              <a:t>Evaluates the performance of World Wide Web (WWW) servers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SPECmail2001: </a:t>
            </a:r>
            <a:r>
              <a:rPr kumimoji="1" lang="en-US" sz="1200" b="0" kern="1200" baseline="0" dirty="0" smtClean="0">
                <a:solidFill>
                  <a:schemeClr val="tx1"/>
                </a:solidFill>
                <a:latin typeface="Times New Roman" pitchFamily="-110" charset="0"/>
                <a:ea typeface="+mn-ea"/>
                <a:cs typeface="+mn-cs"/>
              </a:rPr>
              <a:t>Designed to measure a system’s performance acting as a mail</a:t>
            </a:r>
          </a:p>
          <a:p>
            <a:r>
              <a:rPr kumimoji="1" lang="en-US" sz="1200" b="0" kern="1200" baseline="0" dirty="0" smtClean="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baseline="0" dirty="0" smtClean="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smtClean="0">
                <a:solidFill>
                  <a:schemeClr val="tx1"/>
                </a:solidFill>
                <a:latin typeface="Times New Roman" pitchFamily="-110" charset="0"/>
                <a:ea typeface="+mn-ea"/>
                <a:cs typeface="+mn-cs"/>
              </a:rPr>
              <a:t>ways to improve performance by improvement in technology or change in</a:t>
            </a:r>
          </a:p>
          <a:p>
            <a:r>
              <a:rPr kumimoji="1" lang="en-US" sz="1200" kern="1200" baseline="0" dirty="0" smtClean="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smtClean="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smtClean="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smtClean="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smtClean="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smtClean="0">
                <a:solidFill>
                  <a:schemeClr val="tx1"/>
                </a:solidFill>
                <a:latin typeface="Times New Roman" pitchFamily="-110" charset="0"/>
                <a:ea typeface="+mn-ea"/>
                <a:cs typeface="+mn-cs"/>
              </a:rPr>
              <a:t>expressed by Amdahl’s law.</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was first proposed by Gene Amdahl in [AMDA67] and deals</a:t>
            </a:r>
          </a:p>
          <a:p>
            <a:r>
              <a:rPr kumimoji="1" lang="en-US" sz="1200" kern="1200" baseline="0" dirty="0" smtClean="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smtClean="0">
                <a:solidFill>
                  <a:schemeClr val="tx1"/>
                </a:solidFill>
                <a:latin typeface="Times New Roman" pitchFamily="-110" charset="0"/>
                <a:ea typeface="+mn-ea"/>
                <a:cs typeface="+mn-cs"/>
              </a:rPr>
              <a:t>single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smtClean="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smtClean="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smtClean="0">
                <a:solidFill>
                  <a:schemeClr val="tx1"/>
                </a:solidFill>
                <a:latin typeface="Times New Roman" pitchFamily="-110" charset="0"/>
                <a:ea typeface="+mn-ea"/>
                <a:cs typeface="+mn-cs"/>
              </a:rPr>
              <a:t>power of parallel processing.</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2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8</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smtClean="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smtClean="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smtClean="0">
                <a:solidFill>
                  <a:schemeClr val="tx1"/>
                </a:solidFill>
                <a:latin typeface="Times New Roman" pitchFamily="-110" charset="0"/>
                <a:ea typeface="+mn-ea"/>
                <a:cs typeface="+mn-cs"/>
              </a:rPr>
              <a:t>computer, capable of 5000 additions per second.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a decimal rather than a binary machine. That is, numbers</a:t>
            </a:r>
          </a:p>
          <a:p>
            <a:r>
              <a:rPr kumimoji="1" lang="en-US" sz="1200" kern="1200" baseline="0" dirty="0" smtClean="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smtClean="0">
                <a:solidFill>
                  <a:schemeClr val="tx1"/>
                </a:solidFill>
                <a:latin typeface="Times New Roman" pitchFamily="-110" charset="0"/>
                <a:ea typeface="+mn-ea"/>
                <a:cs typeface="+mn-cs"/>
              </a:rPr>
              <a:t>system. Its memory consisted of 20 </a:t>
            </a:r>
            <a:r>
              <a:rPr kumimoji="1" lang="en-US" sz="1200" i="1" kern="1200" baseline="0" dirty="0" smtClean="0">
                <a:solidFill>
                  <a:schemeClr val="tx1"/>
                </a:solidFill>
                <a:latin typeface="Times New Roman" pitchFamily="-110" charset="0"/>
                <a:ea typeface="+mn-ea"/>
                <a:cs typeface="+mn-cs"/>
              </a:rPr>
              <a:t>accumulators </a:t>
            </a:r>
            <a:r>
              <a:rPr kumimoji="1" lang="en-US" sz="1200" b="1" i="1" kern="1200" baseline="0" dirty="0" smtClean="0">
                <a:solidFill>
                  <a:schemeClr val="tx1"/>
                </a:solidFill>
                <a:latin typeface="Times New Roman" pitchFamily="-110" charset="0"/>
                <a:ea typeface="+mn-ea"/>
                <a:cs typeface="+mn-cs"/>
              </a:rPr>
              <a:t>(thanh ghi tích lũy cho việc cộng dồn),</a:t>
            </a:r>
            <a:r>
              <a:rPr kumimoji="1" lang="en-US" sz="1200" i="1" kern="1200" baseline="0" dirty="0" smtClean="0">
                <a:solidFill>
                  <a:schemeClr val="tx1"/>
                </a:solidFill>
                <a:latin typeface="Times New Roman" pitchFamily="-110" charset="0"/>
                <a:ea typeface="+mn-ea"/>
                <a:cs typeface="+mn-cs"/>
              </a:rPr>
              <a:t> </a:t>
            </a:r>
            <a:r>
              <a:rPr kumimoji="1" lang="en-US" sz="1200" i="0" kern="1200" baseline="0" dirty="0" smtClean="0">
                <a:solidFill>
                  <a:schemeClr val="tx1"/>
                </a:solidFill>
                <a:latin typeface="Times New Roman" pitchFamily="-110" charset="0"/>
                <a:ea typeface="+mn-ea"/>
                <a:cs typeface="+mn-cs"/>
              </a:rPr>
              <a:t>each capable of holding a 10-digit</a:t>
            </a:r>
          </a:p>
          <a:p>
            <a:r>
              <a:rPr kumimoji="1" lang="en-US" sz="1200" kern="1200" baseline="0" dirty="0" smtClean="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smtClean="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smtClean="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smtClean="0">
                <a:solidFill>
                  <a:schemeClr val="tx1"/>
                </a:solidFill>
                <a:latin typeface="Times New Roman" pitchFamily="-110" charset="0"/>
                <a:ea typeface="+mn-ea"/>
                <a:cs typeface="+mn-cs"/>
              </a:rPr>
              <a:t>setting switches and plugging and unplugging cables.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completed in 1946, too late to be used in the war effort.</a:t>
            </a:r>
          </a:p>
          <a:p>
            <a:r>
              <a:rPr kumimoji="1" lang="en-US" sz="1200" kern="1200" baseline="0" dirty="0" smtClean="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smtClean="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smtClean="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smtClean="0">
                <a:solidFill>
                  <a:schemeClr val="tx1"/>
                </a:solidFill>
                <a:latin typeface="Times New Roman" pitchFamily="-110" charset="0"/>
                <a:ea typeface="+mn-ea"/>
                <a:cs typeface="+mn-cs"/>
              </a:rPr>
              <a:t>nature. The ENIAC continued to operate under BRL management until 1955,</a:t>
            </a:r>
          </a:p>
          <a:p>
            <a:r>
              <a:rPr kumimoji="1" lang="en-US" sz="1200" kern="1200" baseline="0" dirty="0" smtClean="0">
                <a:solidFill>
                  <a:schemeClr val="tx1"/>
                </a:solidFill>
                <a:latin typeface="Times New Roman" pitchFamily="-110" charset="0"/>
                <a:ea typeface="+mn-ea"/>
                <a:cs typeface="+mn-cs"/>
              </a:rPr>
              <a:t>when it was disassembled.</a:t>
            </a:r>
            <a:endParaRPr lang="en-GB"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9</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smtClean="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smtClean="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smtClean="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idea, known as the </a:t>
            </a:r>
            <a:r>
              <a:rPr kumimoji="1" lang="en-US" sz="1200" b="1" kern="1200" baseline="0" dirty="0" smtClean="0">
                <a:solidFill>
                  <a:schemeClr val="tx1"/>
                </a:solidFill>
                <a:latin typeface="Times New Roman" pitchFamily="-110" charset="0"/>
                <a:ea typeface="+mn-ea"/>
                <a:cs typeface="+mn-cs"/>
              </a:rPr>
              <a:t>stored-program concept, </a:t>
            </a:r>
            <a:r>
              <a:rPr kumimoji="1" lang="en-US" sz="1200" b="0" kern="1200" baseline="0" dirty="0" smtClean="0">
                <a:solidFill>
                  <a:schemeClr val="tx1"/>
                </a:solidFill>
                <a:latin typeface="Times New Roman" pitchFamily="-110" charset="0"/>
                <a:ea typeface="+mn-ea"/>
                <a:cs typeface="+mn-cs"/>
              </a:rPr>
              <a:t>is usually attributed to the</a:t>
            </a:r>
          </a:p>
          <a:p>
            <a:r>
              <a:rPr kumimoji="1" lang="en-US" sz="1200" kern="1200" baseline="0" dirty="0" smtClean="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smtClean="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smtClean="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smtClean="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smtClean="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smtClean="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smtClean="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10</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smtClean="0">
                <a:solidFill>
                  <a:schemeClr val="tx1"/>
                </a:solidFill>
                <a:latin typeface="Times New Roman" pitchFamily="-110" charset="0"/>
                <a:ea typeface="+mn-ea"/>
                <a:cs typeface="+mn-cs"/>
              </a:rPr>
              <a:t>portion of Figure 1.4). It consists of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main memory, </a:t>
            </a:r>
            <a:r>
              <a:rPr kumimoji="1" lang="en-US" sz="1200" b="0" kern="1200" baseline="0" dirty="0" smtClean="0">
                <a:solidFill>
                  <a:schemeClr val="tx1"/>
                </a:solidFill>
                <a:latin typeface="Times New Roman" pitchFamily="-110" charset="0"/>
                <a:ea typeface="+mn-ea"/>
                <a:cs typeface="+mn-cs"/>
              </a:rPr>
              <a:t>which stores both data and instructions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An </a:t>
            </a:r>
            <a:r>
              <a:rPr kumimoji="1" lang="en-US" sz="1200" b="1" kern="1200" baseline="0" dirty="0" smtClean="0">
                <a:solidFill>
                  <a:schemeClr val="tx1"/>
                </a:solidFill>
                <a:latin typeface="Times New Roman" pitchFamily="-110" charset="0"/>
                <a:ea typeface="+mn-ea"/>
                <a:cs typeface="+mn-cs"/>
              </a:rPr>
              <a:t>arithmetic and logic unit (ALU) </a:t>
            </a:r>
            <a:r>
              <a:rPr kumimoji="1" lang="en-US" sz="1200" b="0" kern="1200" baseline="0" dirty="0" smtClean="0">
                <a:solidFill>
                  <a:schemeClr val="tx1"/>
                </a:solidFill>
                <a:latin typeface="Times New Roman" pitchFamily="-110" charset="0"/>
                <a:ea typeface="+mn-ea"/>
                <a:cs typeface="+mn-cs"/>
              </a:rPr>
              <a:t>capable of operating on binary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control unit, </a:t>
            </a:r>
            <a:r>
              <a:rPr kumimoji="1" lang="en-US" sz="1200" b="0" kern="1200" baseline="0" dirty="0" smtClean="0">
                <a:solidFill>
                  <a:schemeClr val="tx1"/>
                </a:solidFill>
                <a:latin typeface="Times New Roman" pitchFamily="-110" charset="0"/>
                <a:ea typeface="+mn-ea"/>
                <a:cs typeface="+mn-cs"/>
              </a:rPr>
              <a:t>which interprets the instructions in memory and causes them</a:t>
            </a:r>
          </a:p>
          <a:p>
            <a:r>
              <a:rPr kumimoji="1" lang="en-US" sz="1200" kern="1200" baseline="0" dirty="0" smtClean="0">
                <a:solidFill>
                  <a:schemeClr val="tx1"/>
                </a:solidFill>
                <a:latin typeface="Times New Roman" pitchFamily="-110" charset="0"/>
                <a:ea typeface="+mn-ea"/>
                <a:cs typeface="+mn-cs"/>
              </a:rPr>
              <a:t>to be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Input/output (I/O) </a:t>
            </a:r>
            <a:r>
              <a:rPr kumimoji="1" lang="en-US" sz="1200" b="0" kern="1200" baseline="0" dirty="0" smtClean="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Consisting 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4/14/2015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4/14/2015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4/14/2015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4/14/2015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4/14/2015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4/14/2015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4/14/2015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4/14/2015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4/14/2015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5.pdf"/></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2.xml"/><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7.png"/><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21.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2.png"/><Relationship Id="rId5" Type="http://schemas.openxmlformats.org/officeDocument/2006/relationships/oleObject" Target="Macintosh%20HD:Users:kevinmclaughlin:Desktop:COA9e%20PPT+TestBank:COA9e%20Tables:T02-Evolution-Horizontal.doc!OLE_LINK4" TargetMode="Externa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diagramData" Target="../diagrams/data3.xml"/><Relationship Id="rId7"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6.png"/><Relationship Id="rId5" Type="http://schemas.openxmlformats.org/officeDocument/2006/relationships/package" Target="../embeddings/Microsoft_Office_Word_Document2.docx"/><Relationship Id="rId4" Type="http://schemas.openxmlformats.org/officeDocument/2006/relationships/package" Target="../embeddings/Microsoft_Office_Word_Document1.docx"/></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7.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6.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7" Type="http://schemas.microsoft.com/office/2007/relationships/diagramDrawing" Target="../diagrams/drawing11.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smtClean="0"/>
              <a:t>William Stallings :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smtClean="0">
                <a:ln>
                  <a:noFill/>
                </a:ln>
                <a:effectLst/>
                <a:uLnTx/>
                <a:uFillTx/>
                <a:latin typeface="+mn-lt"/>
                <a:ea typeface="+mn-ea"/>
                <a:cs typeface="+mn-cs"/>
              </a:rPr>
              <a:t>Computer Evolution and Performance</a:t>
            </a:r>
            <a:endParaRPr kumimoji="0" lang="en-US" sz="44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smtClean="0">
                <a:effectLst>
                  <a:outerShdw blurRad="38100" dist="38100" dir="2700000" algn="tl">
                    <a:srgbClr val="000000">
                      <a:alpha val="43137"/>
                    </a:srgbClr>
                  </a:outerShdw>
                </a:effectLst>
              </a:rPr>
              <a:t>Structure of von Neumann Machine</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 Formats</a:t>
            </a:r>
            <a:endParaRPr lang="en-GB" dirty="0">
              <a:effectLst>
                <a:outerShdw blurRad="38100" dist="38100" dir="2700000" algn="tl">
                  <a:srgbClr val="000000">
                    <a:alpha val="43137"/>
                  </a:srgbClr>
                </a:outerShdw>
              </a:effectLst>
            </a:endParaRP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smtClean="0">
                <a:solidFill>
                  <a:schemeClr val="tx1"/>
                </a:solidFill>
              </a:rPr>
              <a:t>Both data and instructions are stored there </a:t>
            </a:r>
          </a:p>
          <a:p>
            <a:pPr marL="228600" lvl="1">
              <a:lnSpc>
                <a:spcPct val="90000"/>
              </a:lnSpc>
              <a:spcBef>
                <a:spcPts val="2000"/>
              </a:spcBef>
              <a:buClr>
                <a:schemeClr val="accent1"/>
              </a:buClr>
            </a:pPr>
            <a:r>
              <a:rPr lang="en-US" dirty="0" smtClean="0">
                <a:solidFill>
                  <a:schemeClr val="tx1"/>
                </a:solidFill>
              </a:rPr>
              <a:t>Numbers are represented in binary form and each instruction is a binary code</a:t>
            </a:r>
          </a:p>
          <a:p>
            <a:pPr>
              <a:lnSpc>
                <a:spcPct val="90000"/>
              </a:lnSpc>
            </a:pPr>
            <a:endParaRPr lang="en-GB" dirty="0" smtClean="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smtClean="0">
                <a:solidFill>
                  <a:schemeClr val="tx1"/>
                </a:solidFill>
              </a:rPr>
              <a:t>The memory of the IAS consists of 1000 storage locations (called </a:t>
            </a:r>
            <a:r>
              <a:rPr lang="en-US" b="1" i="1" dirty="0" smtClean="0">
                <a:solidFill>
                  <a:schemeClr val="tx1"/>
                </a:solidFill>
              </a:rPr>
              <a:t>words</a:t>
            </a:r>
            <a:r>
              <a:rPr lang="en-US" dirty="0" smtClean="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smtClean="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smtClean="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smtClean="0">
                <a:effectLst>
                  <a:outerShdw blurRad="38100" dist="38100" dir="2700000" algn="tl">
                    <a:srgbClr val="000000">
                      <a:alpha val="43137"/>
                    </a:srgbClr>
                  </a:outerShdw>
                </a:effectLst>
              </a:rPr>
              <a:t>Structure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of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IAS</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Computer</a:t>
            </a:r>
            <a:endParaRPr lang="en-GB" sz="40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smtClean="0">
                <a:solidFill>
                  <a:schemeClr val="bg1"/>
                </a:solidFill>
              </a:rPr>
              <a:t>AC: Accumulator</a:t>
            </a:r>
          </a:p>
          <a:p>
            <a:r>
              <a:rPr kumimoji="1" lang="en-US" sz="2000" dirty="0" smtClean="0">
                <a:solidFill>
                  <a:schemeClr val="bg1"/>
                </a:solidFill>
              </a:rPr>
              <a:t>MQ: Multiplier Quotient</a:t>
            </a:r>
          </a:p>
          <a:p>
            <a:r>
              <a:rPr kumimoji="1" lang="en-US" sz="2000" dirty="0" smtClean="0">
                <a:solidFill>
                  <a:schemeClr val="bg1"/>
                </a:solidFill>
              </a:rPr>
              <a:t>MBR: Memory Buffer Register</a:t>
            </a:r>
          </a:p>
          <a:p>
            <a:r>
              <a:rPr kumimoji="1" lang="en-US" sz="2000" dirty="0" smtClean="0">
                <a:solidFill>
                  <a:schemeClr val="bg1"/>
                </a:solidFill>
              </a:rPr>
              <a:t>IBR: Instruction Buffer Register</a:t>
            </a:r>
          </a:p>
          <a:p>
            <a:r>
              <a:rPr kumimoji="1" lang="en-US" sz="2000" dirty="0" smtClean="0">
                <a:solidFill>
                  <a:schemeClr val="bg1"/>
                </a:solidFill>
              </a:rPr>
              <a:t>PC: program counter</a:t>
            </a:r>
          </a:p>
          <a:p>
            <a:r>
              <a:rPr kumimoji="1" lang="en-US" sz="2000" dirty="0" smtClean="0">
                <a:solidFill>
                  <a:schemeClr val="bg1"/>
                </a:solidFill>
              </a:rPr>
              <a:t>IR: Instruction register</a:t>
            </a:r>
          </a:p>
          <a:p>
            <a:r>
              <a:rPr kumimoji="1" lang="en-US" sz="2000" dirty="0" smtClean="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smtClean="0">
                <a:effectLst>
                  <a:outerShdw blurRad="38100" dist="38100" dir="2700000" algn="tl">
                    <a:srgbClr val="000000">
                      <a:alpha val="43137"/>
                    </a:srgbClr>
                  </a:outerShdw>
                </a:effectLst>
              </a:rPr>
              <a:t>The IAS Instruction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Set</a:t>
            </a:r>
            <a:endParaRPr lang="en-US" sz="2800" dirty="0">
              <a:effectLst>
                <a:outerShdw blurRad="38100" dist="38100" dir="2700000" algn="tl">
                  <a:srgbClr val="000000">
                    <a:alpha val="43137"/>
                  </a:srgbClr>
                </a:outerShdw>
              </a:effectLst>
            </a:endParaRPr>
          </a:p>
        </p:txBody>
      </p:sp>
      <p:sp>
        <p:nvSpPr>
          <p:cNvPr id="55" name="TextBox 54"/>
          <p:cNvSpPr txBox="1"/>
          <p:nvPr/>
        </p:nvSpPr>
        <p:spPr>
          <a:xfrm>
            <a:off x="6781832" y="3282735"/>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p:oleObj spid="_x0000_s182281" name="Document" r:id="rId5" imgW="0" imgH="0" progId="Word.Document.12">
              <p:link updateAutomatic="1"/>
            </p:oleObj>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a:t>
            </a:r>
            <a:r>
              <a:rPr lang="en-US" dirty="0" smtClean="0">
                <a:effectLst>
                  <a:outerShdw blurRad="38100" dist="38100" dir="2700000" algn="tl">
                    <a:srgbClr val="000000">
                      <a:alpha val="43137"/>
                    </a:srgbClr>
                  </a:outerShdw>
                </a:effectLst>
              </a:rPr>
              <a:t>Computers: UNIVAC</a:t>
            </a:r>
            <a:endParaRPr lang="en-US" dirty="0">
              <a:effectLst>
                <a:outerShdw blurRad="38100" dist="38100" dir="2700000" algn="tl">
                  <a:srgbClr val="000000">
                    <a:alpha val="43137"/>
                  </a:srgbClr>
                </a:outerShdw>
              </a:effectLst>
            </a:endParaRPr>
          </a:p>
        </p:txBody>
      </p:sp>
      <p:sp>
        <p:nvSpPr>
          <p:cNvPr id="44035" name="Rectangle 1027"/>
          <p:cNvSpPr>
            <a:spLocks noGrp="1" noChangeArrowheads="1"/>
          </p:cNvSpPr>
          <p:nvPr>
            <p:ph idx="1"/>
          </p:nvPr>
        </p:nvSpPr>
        <p:spPr/>
        <p:txBody>
          <a:bodyPr>
            <a:normAutofit fontScale="92500" lnSpcReduction="20000"/>
          </a:bodyPr>
          <a:lstStyle/>
          <a:p>
            <a:r>
              <a:rPr lang="en-US" dirty="0" smtClean="0">
                <a:solidFill>
                  <a:schemeClr val="tx1"/>
                </a:solidFill>
              </a:rPr>
              <a:t>1947 – Eckert and Mauchly formed the Eckert-Mauchly Computer Corporation to manufacture computers commercially</a:t>
            </a:r>
          </a:p>
          <a:p>
            <a:r>
              <a:rPr lang="en-US" dirty="0" smtClean="0">
                <a:solidFill>
                  <a:schemeClr val="tx1"/>
                </a:solidFill>
              </a:rPr>
              <a:t>UNIVAC I (Universal Automatic Computer)</a:t>
            </a:r>
          </a:p>
          <a:p>
            <a:pPr lvl="1"/>
            <a:r>
              <a:rPr lang="en-US" dirty="0" smtClean="0">
                <a:solidFill>
                  <a:schemeClr val="tx1"/>
                </a:solidFill>
              </a:rPr>
              <a:t>First successful commercial computer</a:t>
            </a:r>
          </a:p>
          <a:p>
            <a:pPr lvl="1"/>
            <a:r>
              <a:rPr lang="en-US" dirty="0" smtClean="0">
                <a:solidFill>
                  <a:schemeClr val="tx1"/>
                </a:solidFill>
              </a:rPr>
              <a:t>Was intended for both scientific and commercial applications</a:t>
            </a:r>
          </a:p>
          <a:p>
            <a:pPr lvl="1"/>
            <a:r>
              <a:rPr lang="en-US" dirty="0" smtClean="0">
                <a:solidFill>
                  <a:schemeClr val="tx1"/>
                </a:solidFill>
              </a:rPr>
              <a:t>Commissioned by the US </a:t>
            </a:r>
            <a:r>
              <a:rPr lang="en-US" dirty="0">
                <a:solidFill>
                  <a:schemeClr val="tx1"/>
                </a:solidFill>
              </a:rPr>
              <a:t>Bureau of Census</a:t>
            </a:r>
            <a:r>
              <a:rPr lang="en-US" dirty="0" smtClean="0">
                <a:solidFill>
                  <a:schemeClr val="tx1"/>
                </a:solidFill>
              </a:rPr>
              <a:t> for 1950 </a:t>
            </a:r>
            <a:r>
              <a:rPr lang="en-US" dirty="0">
                <a:solidFill>
                  <a:schemeClr val="tx1"/>
                </a:solidFill>
              </a:rPr>
              <a:t>calculations</a:t>
            </a:r>
            <a:endParaRPr lang="en-US" dirty="0" smtClean="0">
              <a:solidFill>
                <a:schemeClr val="tx1"/>
              </a:solidFill>
            </a:endParaRPr>
          </a:p>
          <a:p>
            <a:r>
              <a:rPr lang="en-US" dirty="0" smtClean="0">
                <a:solidFill>
                  <a:schemeClr val="tx1"/>
                </a:solidFill>
              </a:rPr>
              <a:t>The Eckert-Mauchly Computer Corporation became part of the UNIVAC division of the Sperry</a:t>
            </a:r>
            <a:r>
              <a:rPr lang="en-US" dirty="0">
                <a:solidFill>
                  <a:schemeClr val="tx1"/>
                </a:solidFill>
              </a:rPr>
              <a:t>-Rand Corporation</a:t>
            </a:r>
            <a:endParaRPr lang="en-US" dirty="0" smtClean="0">
              <a:solidFill>
                <a:schemeClr val="tx1"/>
              </a:solidFill>
            </a:endParaRPr>
          </a:p>
          <a:p>
            <a:r>
              <a:rPr lang="en-US" dirty="0" smtClean="0">
                <a:solidFill>
                  <a:schemeClr val="tx1"/>
                </a:solidFill>
              </a:rPr>
              <a:t>UNIVAC II – delivered in the late 1950’s</a:t>
            </a:r>
          </a:p>
          <a:p>
            <a:pPr lvl="1"/>
            <a:r>
              <a:rPr lang="en-US" dirty="0" smtClean="0">
                <a:solidFill>
                  <a:schemeClr val="tx1"/>
                </a:solidFill>
              </a:rPr>
              <a:t>Had greater memory capacity and higher performance</a:t>
            </a:r>
          </a:p>
          <a:p>
            <a:pPr marL="228600" lvl="1">
              <a:spcBef>
                <a:spcPts val="2000"/>
              </a:spcBef>
              <a:buClr>
                <a:schemeClr val="accent1"/>
              </a:buClr>
            </a:pPr>
            <a:r>
              <a:rPr lang="en-US" sz="2054" dirty="0" smtClean="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a:solidFill>
                  <a:schemeClr val="accent2"/>
                </a:solidFill>
              </a:rPr>
              <a:t>IBM</a:t>
            </a: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smtClean="0"/>
              <a:t>Was the major manufacturer of punched-card processing equipment</a:t>
            </a:r>
          </a:p>
          <a:p>
            <a:pPr marL="228600" indent="-228600">
              <a:lnSpc>
                <a:spcPct val="90000"/>
              </a:lnSpc>
              <a:buClr>
                <a:schemeClr val="bg1"/>
              </a:buClr>
              <a:buFont typeface="Wingdings" pitchFamily="2" charset="2"/>
              <a:buChar char="n"/>
            </a:pPr>
            <a:r>
              <a:rPr lang="en-US" sz="1900" dirty="0" smtClean="0"/>
              <a:t>Delivered its first electronic stored-program computer (701) in 1953</a:t>
            </a:r>
          </a:p>
          <a:p>
            <a:pPr marL="685800" lvl="1" indent="-228600">
              <a:lnSpc>
                <a:spcPct val="90000"/>
              </a:lnSpc>
              <a:buClr>
                <a:schemeClr val="bg1"/>
              </a:buClr>
              <a:buFont typeface="Wingdings" pitchFamily="2" charset="2"/>
              <a:buChar char="n"/>
            </a:pPr>
            <a:r>
              <a:rPr lang="en-US" sz="1700" dirty="0" smtClean="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smtClean="0">
                <a:solidFill>
                  <a:schemeClr val="bg1"/>
                </a:solidFill>
              </a:rPr>
              <a:t>Introduced 702 product in 1955</a:t>
            </a:r>
          </a:p>
          <a:p>
            <a:pPr marL="685800" lvl="1" indent="-228600">
              <a:buClr>
                <a:schemeClr val="bg1"/>
              </a:buClr>
              <a:buFont typeface="Wingdings" pitchFamily="2" charset="2"/>
              <a:buChar char="n"/>
            </a:pPr>
            <a:r>
              <a:rPr lang="en-US" sz="1700" dirty="0" smtClean="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smtClean="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Second Generation:  Transistors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533400" y="2057400"/>
            <a:ext cx="7556313" cy="4419600"/>
          </a:xfrm>
        </p:spPr>
        <p:txBody>
          <a:bodyPr>
            <a:normAutofit fontScale="92500"/>
          </a:bodyPr>
          <a:lstStyle/>
          <a:p>
            <a:pPr marL="228600" lvl="1">
              <a:spcBef>
                <a:spcPts val="2000"/>
              </a:spcBef>
              <a:buClr>
                <a:schemeClr val="accent1"/>
              </a:buClr>
            </a:pPr>
            <a:r>
              <a:rPr lang="en-GB" sz="2400" dirty="0" smtClean="0">
                <a:solidFill>
                  <a:schemeClr val="tx1"/>
                </a:solidFill>
              </a:rPr>
              <a:t>Smaller</a:t>
            </a:r>
          </a:p>
          <a:p>
            <a:pPr marL="228600" lvl="1">
              <a:spcBef>
                <a:spcPts val="2000"/>
              </a:spcBef>
              <a:buClr>
                <a:schemeClr val="accent1"/>
              </a:buClr>
            </a:pPr>
            <a:r>
              <a:rPr lang="en-GB" sz="2400" dirty="0" smtClean="0">
                <a:solidFill>
                  <a:schemeClr val="tx1"/>
                </a:solidFill>
              </a:rPr>
              <a:t>Cheaper</a:t>
            </a:r>
          </a:p>
          <a:p>
            <a:pPr marL="228600" lvl="1">
              <a:spcBef>
                <a:spcPts val="2000"/>
              </a:spcBef>
              <a:buClr>
                <a:schemeClr val="accent1"/>
              </a:buClr>
            </a:pPr>
            <a:r>
              <a:rPr lang="en-GB" sz="2400" dirty="0" smtClean="0">
                <a:solidFill>
                  <a:schemeClr val="tx1"/>
                </a:solidFill>
              </a:rPr>
              <a:t>Dissipates (phát tán) less heat than a vacuum tube</a:t>
            </a:r>
          </a:p>
          <a:p>
            <a:pPr marL="228600" lvl="1">
              <a:spcBef>
                <a:spcPts val="2000"/>
              </a:spcBef>
              <a:buClr>
                <a:schemeClr val="accent1"/>
              </a:buClr>
            </a:pPr>
            <a:r>
              <a:rPr lang="en-GB" sz="2400" dirty="0" smtClean="0">
                <a:solidFill>
                  <a:schemeClr val="tx1"/>
                </a:solidFill>
              </a:rPr>
              <a:t>Is a </a:t>
            </a:r>
            <a:r>
              <a:rPr lang="en-GB" sz="2400" i="1" dirty="0" smtClean="0">
                <a:solidFill>
                  <a:schemeClr val="tx1"/>
                </a:solidFill>
              </a:rPr>
              <a:t>solid state device </a:t>
            </a:r>
            <a:r>
              <a:rPr lang="en-GB" sz="2400" dirty="0" smtClean="0">
                <a:solidFill>
                  <a:schemeClr val="tx1"/>
                </a:solidFill>
              </a:rPr>
              <a:t>made from silicon</a:t>
            </a:r>
          </a:p>
          <a:p>
            <a:pPr marL="228600" lvl="1">
              <a:spcBef>
                <a:spcPts val="2000"/>
              </a:spcBef>
              <a:buClr>
                <a:schemeClr val="accent1"/>
              </a:buClr>
            </a:pPr>
            <a:r>
              <a:rPr lang="en-GB" sz="2400" dirty="0" smtClean="0">
                <a:solidFill>
                  <a:schemeClr val="tx1"/>
                </a:solidFill>
              </a:rPr>
              <a:t>Was invented at Bell Labs in 1947</a:t>
            </a:r>
          </a:p>
          <a:p>
            <a:pPr marL="228600" lvl="1">
              <a:spcBef>
                <a:spcPts val="2000"/>
              </a:spcBef>
              <a:buClr>
                <a:schemeClr val="accent1"/>
              </a:buClr>
            </a:pPr>
            <a:r>
              <a:rPr lang="en-GB" sz="2400" dirty="0" smtClean="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smtClean="0">
                <a:solidFill>
                  <a:schemeClr val="tx1"/>
                </a:solidFill>
              </a:rPr>
              <a:t>Typical computers: IBM 700/7000 series</a:t>
            </a:r>
          </a:p>
        </p:txBody>
      </p:sp>
      <p:pic>
        <p:nvPicPr>
          <p:cNvPr id="7" name="Picture 2"/>
          <p:cNvPicPr>
            <a:picLocks noChangeAspect="1" noChangeArrowheads="1"/>
          </p:cNvPicPr>
          <p:nvPr/>
        </p:nvPicPr>
        <p:blipFill>
          <a:blip r:embed="rId3"/>
          <a:srcRect/>
          <a:stretch>
            <a:fillRect/>
          </a:stretch>
        </p:blipFill>
        <p:spPr bwMode="auto">
          <a:xfrm>
            <a:off x="5048270" y="1795460"/>
            <a:ext cx="2381250" cy="141922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Second Generation Computers</a:t>
            </a:r>
            <a:endParaRPr lang="en-US" dirty="0">
              <a:effectLst>
                <a:outerShdw blurRad="38100" dist="38100" dir="2700000" algn="tl">
                  <a:srgbClr val="000000">
                    <a:alpha val="43137"/>
                  </a:srgbClr>
                </a:outerShdw>
              </a:effectLst>
            </a:endParaRPr>
          </a:p>
        </p:txBody>
      </p:sp>
      <p:sp>
        <p:nvSpPr>
          <p:cNvPr id="47107" name="Rectangle 3"/>
          <p:cNvSpPr>
            <a:spLocks noGrp="1" noChangeArrowheads="1"/>
          </p:cNvSpPr>
          <p:nvPr>
            <p:ph sz="half" idx="2"/>
          </p:nvPr>
        </p:nvSpPr>
        <p:spPr>
          <a:xfrm>
            <a:off x="497541" y="2000240"/>
            <a:ext cx="3657600" cy="4105835"/>
          </a:xfrm>
        </p:spPr>
        <p:txBody>
          <a:bodyPr>
            <a:normAutofit lnSpcReduction="10000"/>
          </a:bodyPr>
          <a:lstStyle/>
          <a:p>
            <a:r>
              <a:rPr lang="en-US" dirty="0" smtClean="0">
                <a:solidFill>
                  <a:schemeClr val="tx1"/>
                </a:solidFill>
              </a:rPr>
              <a:t>Introduced:</a:t>
            </a:r>
          </a:p>
          <a:p>
            <a:pPr lvl="1"/>
            <a:r>
              <a:rPr lang="en-US" dirty="0" smtClean="0">
                <a:solidFill>
                  <a:schemeClr val="tx1"/>
                </a:solidFill>
              </a:rPr>
              <a:t>More complex arithmetic and logic units and control units</a:t>
            </a:r>
          </a:p>
          <a:p>
            <a:pPr lvl="1"/>
            <a:r>
              <a:rPr lang="en-US" dirty="0" smtClean="0">
                <a:solidFill>
                  <a:schemeClr val="tx1"/>
                </a:solidFill>
              </a:rPr>
              <a:t>The use of high-level programming languages</a:t>
            </a:r>
          </a:p>
          <a:p>
            <a:pPr lvl="1"/>
            <a:r>
              <a:rPr lang="en-US" dirty="0" smtClean="0">
                <a:solidFill>
                  <a:schemeClr val="tx1"/>
                </a:solidFill>
              </a:rPr>
              <a:t>Provision of </a:t>
            </a:r>
            <a:r>
              <a:rPr lang="en-US" i="1" dirty="0" smtClean="0">
                <a:solidFill>
                  <a:schemeClr val="tx1"/>
                </a:solidFill>
              </a:rPr>
              <a:t>system software </a:t>
            </a:r>
            <a:r>
              <a:rPr lang="en-US" dirty="0" smtClean="0">
                <a:solidFill>
                  <a:schemeClr val="tx1"/>
                </a:solidFill>
              </a:rPr>
              <a:t>which provided the ability to:</a:t>
            </a:r>
          </a:p>
          <a:p>
            <a:pPr lvl="2"/>
            <a:r>
              <a:rPr lang="en-US" dirty="0" smtClean="0">
                <a:solidFill>
                  <a:schemeClr val="tx1"/>
                </a:solidFill>
              </a:rPr>
              <a:t>load programs </a:t>
            </a:r>
          </a:p>
          <a:p>
            <a:pPr lvl="2"/>
            <a:r>
              <a:rPr lang="en-US" dirty="0" smtClean="0">
                <a:solidFill>
                  <a:schemeClr val="tx1"/>
                </a:solidFill>
              </a:rPr>
              <a:t>move data to peripherals and libraries</a:t>
            </a:r>
          </a:p>
          <a:p>
            <a:pPr lvl="2"/>
            <a:r>
              <a:rPr lang="en-US" dirty="0" smtClean="0">
                <a:solidFill>
                  <a:schemeClr val="tx1"/>
                </a:solidFill>
              </a:rPr>
              <a:t>perform common computations</a:t>
            </a:r>
          </a:p>
        </p:txBody>
      </p:sp>
      <p:sp>
        <p:nvSpPr>
          <p:cNvPr id="7" name="Content Placeholder 6"/>
          <p:cNvSpPr>
            <a:spLocks noGrp="1"/>
          </p:cNvSpPr>
          <p:nvPr>
            <p:ph sz="quarter" idx="4"/>
          </p:nvPr>
        </p:nvSpPr>
        <p:spPr>
          <a:xfrm>
            <a:off x="4419600" y="2071678"/>
            <a:ext cx="3657600" cy="3877235"/>
          </a:xfrm>
        </p:spPr>
        <p:txBody>
          <a:bodyPr/>
          <a:lstStyle/>
          <a:p>
            <a:r>
              <a:rPr lang="en-US" dirty="0" smtClean="0">
                <a:solidFill>
                  <a:schemeClr val="tx1"/>
                </a:solidFill>
              </a:rPr>
              <a:t> Appearance of the Digital Equipment Corporation (DEC) in 1957</a:t>
            </a:r>
          </a:p>
          <a:p>
            <a:r>
              <a:rPr lang="en-US" dirty="0" smtClean="0">
                <a:solidFill>
                  <a:schemeClr val="tx1"/>
                </a:solidFill>
              </a:rPr>
              <a:t>PDP-1 was DEC’s first computer</a:t>
            </a:r>
          </a:p>
          <a:p>
            <a:r>
              <a:rPr lang="en-US" dirty="0" smtClean="0">
                <a:solidFill>
                  <a:schemeClr val="tx1"/>
                </a:solidFill>
              </a:rPr>
              <a:t>This began the mini-computer phenomenon that would become so prominent in the third generation</a:t>
            </a:r>
          </a:p>
        </p:txBody>
      </p:sp>
      <p:sp>
        <p:nvSpPr>
          <p:cNvPr id="5" name="Text Placeholder 4"/>
          <p:cNvSpPr>
            <a:spLocks noGrp="1"/>
          </p:cNvSpPr>
          <p:nvPr>
            <p:ph type="body" idx="1"/>
          </p:nvPr>
        </p:nvSpPr>
        <p:spPr>
          <a:xfrm>
            <a:off x="497541" y="1643050"/>
            <a:ext cx="3657600" cy="322729"/>
          </a:xfrm>
        </p:spPr>
        <p:txBody>
          <a:bodyPr/>
          <a:lstStyle/>
          <a:p>
            <a:endParaRPr lang="en-US" dirty="0"/>
          </a:p>
        </p:txBody>
      </p:sp>
      <p:sp>
        <p:nvSpPr>
          <p:cNvPr id="6" name="Text Placeholder 5"/>
          <p:cNvSpPr>
            <a:spLocks noGrp="1"/>
          </p:cNvSpPr>
          <p:nvPr>
            <p:ph type="body" sz="quarter" idx="3"/>
          </p:nvPr>
        </p:nvSpPr>
        <p:spPr>
          <a:xfrm>
            <a:off x="4399878" y="1643050"/>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214950"/>
            <a:ext cx="2381250" cy="141922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572496" cy="1200136"/>
          </a:xfrm>
        </p:spPr>
        <p:txBody>
          <a:bodyPr/>
          <a:lstStyle/>
          <a:p>
            <a:pPr algn="ctr"/>
            <a:r>
              <a:rPr lang="en-US" dirty="0" smtClean="0">
                <a:effectLst>
                  <a:outerShdw blurRad="38100" dist="38100" dir="2700000" algn="tl">
                    <a:srgbClr val="000000">
                      <a:alpha val="43137"/>
                    </a:srgbClr>
                  </a:outerShdw>
                </a:effectLst>
              </a:rPr>
              <a:t>Table 2.3 : Example Members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IBM 700/7000 Series</a:t>
            </a:r>
            <a:r>
              <a:rPr lang="en-US" dirty="0" smtClean="0"/>
              <a:t/>
            </a:r>
            <a:br>
              <a:rPr lang="en-US" dirty="0" smtClean="0"/>
            </a:br>
            <a:r>
              <a:rPr lang="en-US" dirty="0" smtClean="0"/>
              <a:t> </a:t>
            </a:r>
            <a:br>
              <a:rPr lang="en-US" dirty="0" smtClean="0"/>
            </a:br>
            <a:endParaRPr lang="en-US" dirty="0"/>
          </a:p>
        </p:txBody>
      </p:sp>
      <p:sp>
        <p:nvSpPr>
          <p:cNvPr id="7" name="TextBox 6"/>
          <p:cNvSpPr txBox="1"/>
          <p:nvPr/>
        </p:nvSpPr>
        <p:spPr>
          <a:xfrm>
            <a:off x="158758" y="5638800"/>
            <a:ext cx="8985242" cy="533399"/>
          </a:xfrm>
          <a:prstGeom prst="rect">
            <a:avLst/>
          </a:prstGeom>
          <a:blipFill rotWithShape="1">
            <a:blip r:embed="rId3"/>
            <a:tile tx="0" ty="0" sx="100000" sy="100000" flip="none" algn="tl"/>
          </a:blipFill>
        </p:spPr>
        <p:txBody>
          <a:bodyPr wrap="square" rtlCol="0">
            <a:spAutoFit/>
          </a:bodyPr>
          <a:lstStyle/>
          <a:p>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4"/>
          <a:stretch>
            <a:fillRect/>
          </a:stretch>
        </p:blipFill>
        <p:spPr>
          <a:xfrm>
            <a:off x="5214942" y="1428736"/>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5"/>
          <a:srcRect/>
          <a:stretch>
            <a:fillRect/>
          </a:stretch>
        </p:blipFill>
        <p:spPr bwMode="auto">
          <a:xfrm>
            <a:off x="17026" y="2914628"/>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6"/>
          <a:srcRect/>
          <a:stretch>
            <a:fillRect/>
          </a:stretch>
        </p:blipFill>
        <p:spPr bwMode="auto">
          <a:xfrm>
            <a:off x="2714612" y="1428736"/>
            <a:ext cx="2381250" cy="141922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1524000"/>
            <a:ext cx="3581400" cy="2057400"/>
          </a:xfrm>
        </p:spPr>
        <p:txBody>
          <a:bodyPr/>
          <a:lstStyle/>
          <a:p>
            <a:pPr algn="ctr"/>
            <a:r>
              <a:rPr lang="en-US" dirty="0" smtClean="0">
                <a:effectLst>
                  <a:outerShdw blurRad="38100" dist="38100" dir="2700000" algn="tl">
                    <a:srgbClr val="000000">
                      <a:alpha val="43137"/>
                    </a:srgbClr>
                  </a:outerShdw>
                </a:effectLst>
              </a:rPr>
              <a:t>IBM</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7094</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Configuration</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lnSpcReduction="10000"/>
          </a:bodyPr>
          <a:lstStyle/>
          <a:p>
            <a:pPr>
              <a:buNone/>
            </a:pPr>
            <a:r>
              <a:rPr lang="en-US" sz="3200" dirty="0" smtClean="0">
                <a:solidFill>
                  <a:schemeClr val="tx1"/>
                </a:solidFill>
              </a:rPr>
              <a:t>Why should we study this chapter?</a:t>
            </a:r>
          </a:p>
          <a:p>
            <a:r>
              <a:rPr lang="en-US" sz="2800" dirty="0" smtClean="0">
                <a:solidFill>
                  <a:schemeClr val="tx1"/>
                </a:solidFill>
              </a:rPr>
              <a:t>How are computers developed? </a:t>
            </a:r>
            <a:r>
              <a:rPr lang="en-US" sz="2800" dirty="0" smtClean="0">
                <a:solidFill>
                  <a:schemeClr val="tx1"/>
                </a:solidFill>
                <a:sym typeface="Wingdings" pitchFamily="2" charset="2"/>
              </a:rPr>
              <a:t> </a:t>
            </a:r>
            <a:r>
              <a:rPr lang="en-US" sz="2800" dirty="0" smtClean="0">
                <a:solidFill>
                  <a:schemeClr val="tx1"/>
                </a:solidFill>
              </a:rPr>
              <a:t>generations</a:t>
            </a:r>
          </a:p>
          <a:p>
            <a:r>
              <a:rPr lang="en-US" sz="2800" dirty="0" smtClean="0">
                <a:solidFill>
                  <a:schemeClr val="tx1"/>
                </a:solidFill>
              </a:rPr>
              <a:t>What applications require great power computers?</a:t>
            </a:r>
          </a:p>
          <a:p>
            <a:r>
              <a:rPr lang="en-US" sz="2800" dirty="0" smtClean="0">
                <a:solidFill>
                  <a:schemeClr val="tx1"/>
                </a:solidFill>
              </a:rPr>
              <a:t>What are Multicore, MICs, and GPGPUs?</a:t>
            </a:r>
          </a:p>
          <a:p>
            <a:r>
              <a:rPr lang="en-US" sz="2800" dirty="0" smtClean="0">
                <a:solidFill>
                  <a:schemeClr val="tx1"/>
                </a:solidFill>
              </a:rPr>
              <a:t>How to assess computer performance?</a:t>
            </a:r>
          </a:p>
          <a:p>
            <a:endParaRPr lang="en-US" sz="2800" dirty="0">
              <a:solidFill>
                <a:schemeClr val="tx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smtClean="0">
                <a:effectLst>
                  <a:outerShdw blurRad="38100" dist="38100" dir="2700000" algn="tl">
                    <a:srgbClr val="000000">
                      <a:alpha val="43137"/>
                    </a:srgbClr>
                  </a:outerShdw>
                </a:effectLst>
              </a:rPr>
              <a:t>Third Generation:  Integrated Circuits</a:t>
            </a:r>
          </a:p>
        </p:txBody>
      </p:sp>
      <p:sp>
        <p:nvSpPr>
          <p:cNvPr id="18435" name="Rectangle 3"/>
          <p:cNvSpPr>
            <a:spLocks noGrp="1" noChangeArrowheads="1"/>
          </p:cNvSpPr>
          <p:nvPr>
            <p:ph idx="4294967295"/>
          </p:nvPr>
        </p:nvSpPr>
        <p:spPr>
          <a:xfrm>
            <a:off x="515962" y="2076472"/>
            <a:ext cx="7556500" cy="4495800"/>
          </a:xfrm>
        </p:spPr>
        <p:txBody>
          <a:bodyPr>
            <a:normAutofit/>
          </a:bodyPr>
          <a:lstStyle/>
          <a:p>
            <a:r>
              <a:rPr lang="en-GB" sz="2400" dirty="0" smtClean="0">
                <a:solidFill>
                  <a:schemeClr val="tx1"/>
                </a:solidFill>
              </a:rPr>
              <a:t>1958 – the invention of the integrated circuit </a:t>
            </a:r>
          </a:p>
          <a:p>
            <a:r>
              <a:rPr lang="en-GB" sz="2400" i="1" dirty="0" smtClean="0">
                <a:solidFill>
                  <a:schemeClr val="tx1"/>
                </a:solidFill>
              </a:rPr>
              <a:t>Discrete component</a:t>
            </a:r>
          </a:p>
          <a:p>
            <a:pPr lvl="1"/>
            <a:r>
              <a:rPr lang="en-GB" sz="2000" dirty="0" smtClean="0">
                <a:solidFill>
                  <a:schemeClr val="tx1"/>
                </a:solidFill>
              </a:rPr>
              <a:t>Single, self-contained transistor</a:t>
            </a:r>
          </a:p>
          <a:p>
            <a:pPr lvl="1"/>
            <a:r>
              <a:rPr lang="en-GB" sz="2000" dirty="0" smtClean="0">
                <a:solidFill>
                  <a:schemeClr val="tx1"/>
                </a:solidFill>
              </a:rPr>
              <a:t>Manufactured separately, packaged in their own containers, and soldered or wired together onto masonite-like circuit boards</a:t>
            </a:r>
          </a:p>
          <a:p>
            <a:pPr lvl="1"/>
            <a:r>
              <a:rPr lang="en-GB" sz="2000" dirty="0" smtClean="0">
                <a:solidFill>
                  <a:schemeClr val="tx1"/>
                </a:solidFill>
              </a:rPr>
              <a:t>Manufacturing process was expensive and cumbersome</a:t>
            </a:r>
          </a:p>
          <a:p>
            <a:pPr marL="228600" lvl="1">
              <a:spcBef>
                <a:spcPts val="2000"/>
              </a:spcBef>
              <a:buClr>
                <a:schemeClr val="accent1"/>
              </a:buClr>
            </a:pPr>
            <a:r>
              <a:rPr lang="en-GB" sz="2400" dirty="0" smtClean="0">
                <a:solidFill>
                  <a:schemeClr val="tx1"/>
                </a:solidFill>
              </a:rPr>
              <a:t>The two most important members of the third generation were the IBM System/360 and the DEC PDP-8 </a:t>
            </a:r>
          </a:p>
          <a:p>
            <a:pPr lvl="1"/>
            <a:endParaRPr lang="en-GB" sz="2000" dirty="0" smtClean="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7182816" y="2462195"/>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smtClean="0">
                <a:effectLst>
                  <a:outerShdw blurRad="38100" dist="38100" dir="2700000" algn="tl">
                    <a:srgbClr val="000000">
                      <a:alpha val="43137"/>
                    </a:srgbClr>
                  </a:outerShdw>
                </a:effectLst>
              </a:rPr>
              <a:t>Integrated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Circuits</a:t>
            </a:r>
            <a:endParaRPr lang="en-US" dirty="0">
              <a:effectLst>
                <a:outerShdw blurRad="38100" dist="38100" dir="2700000" algn="tl">
                  <a:srgbClr val="000000">
                    <a:alpha val="43137"/>
                  </a:srgbClr>
                </a:outerShdw>
              </a:effectLst>
            </a:endParaRP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smtClean="0">
                <a:solidFill>
                  <a:schemeClr val="tx1"/>
                </a:solidFill>
              </a:rPr>
              <a:t>A </a:t>
            </a:r>
            <a:r>
              <a:rPr lang="en-US" b="1" dirty="0" smtClean="0">
                <a:solidFill>
                  <a:schemeClr val="tx1"/>
                </a:solidFill>
              </a:rPr>
              <a:t>computer consists of</a:t>
            </a:r>
            <a:r>
              <a:rPr lang="en-US" dirty="0" smtClean="0">
                <a:solidFill>
                  <a:schemeClr val="tx1"/>
                </a:solidFill>
              </a:rPr>
              <a:t> gates, memory cells, and interconnections among these elements</a:t>
            </a:r>
          </a:p>
          <a:p>
            <a:r>
              <a:rPr lang="en-US" dirty="0" smtClean="0">
                <a:solidFill>
                  <a:schemeClr val="tx1"/>
                </a:solidFill>
              </a:rPr>
              <a:t>The gates and memory cells are constructed of simple digital electronic components</a:t>
            </a:r>
            <a:endParaRPr lang="en-US" dirty="0">
              <a:solidFill>
                <a:schemeClr val="tx1"/>
              </a:solidFill>
            </a:endParaRP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smtClean="0">
                <a:solidFill>
                  <a:schemeClr val="tx1"/>
                </a:solidFill>
              </a:rPr>
              <a:t>Data storage </a:t>
            </a:r>
            <a:r>
              <a:rPr lang="en-US" dirty="0" smtClean="0">
                <a:solidFill>
                  <a:schemeClr val="tx1"/>
                </a:solidFill>
              </a:rPr>
              <a:t>– provided by memory cells</a:t>
            </a:r>
          </a:p>
          <a:p>
            <a:r>
              <a:rPr lang="en-US" b="1" dirty="0" smtClean="0">
                <a:solidFill>
                  <a:schemeClr val="tx1"/>
                </a:solidFill>
              </a:rPr>
              <a:t>Data processing </a:t>
            </a:r>
            <a:r>
              <a:rPr lang="en-US" dirty="0" smtClean="0">
                <a:solidFill>
                  <a:schemeClr val="tx1"/>
                </a:solidFill>
              </a:rPr>
              <a:t>– provided by gates</a:t>
            </a:r>
          </a:p>
          <a:p>
            <a:r>
              <a:rPr lang="en-US" b="1" dirty="0" smtClean="0">
                <a:solidFill>
                  <a:schemeClr val="tx1"/>
                </a:solidFill>
              </a:rPr>
              <a:t>Data movement </a:t>
            </a:r>
            <a:r>
              <a:rPr lang="en-US" dirty="0" smtClean="0">
                <a:solidFill>
                  <a:schemeClr val="tx1"/>
                </a:solidFill>
              </a:rPr>
              <a:t>– the paths among components are used to move data from memory to memory and from memory through gates to memory</a:t>
            </a:r>
          </a:p>
          <a:p>
            <a:r>
              <a:rPr lang="en-US" b="1" dirty="0" smtClean="0">
                <a:solidFill>
                  <a:schemeClr val="tx1"/>
                </a:solidFill>
              </a:rPr>
              <a:t>Control </a:t>
            </a:r>
            <a:r>
              <a:rPr lang="en-US" dirty="0" smtClean="0">
                <a:solidFill>
                  <a:schemeClr val="tx1"/>
                </a:solidFill>
              </a:rPr>
              <a:t>– the paths among components can carry control signals</a:t>
            </a:r>
            <a:endParaRPr lang="en-US" dirty="0">
              <a:solidFill>
                <a:schemeClr val="tx1"/>
              </a:solidFill>
            </a:endParaRP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smtClean="0">
                <a:solidFill>
                  <a:schemeClr val="tx1"/>
                </a:solidFill>
              </a:rPr>
              <a:t>Exploits the fact that such components as transistors, resistors, and conductors can be fabricated from a semiconductor such as silicon</a:t>
            </a:r>
          </a:p>
          <a:p>
            <a:r>
              <a:rPr lang="en-US" dirty="0" smtClean="0">
                <a:solidFill>
                  <a:schemeClr val="tx1"/>
                </a:solidFill>
              </a:rPr>
              <a:t>Many transistors can be produced at the same time on a single wafer(thin piece) of silicon</a:t>
            </a:r>
          </a:p>
          <a:p>
            <a:r>
              <a:rPr lang="en-US" dirty="0" smtClean="0">
                <a:solidFill>
                  <a:schemeClr val="tx1"/>
                </a:solidFill>
              </a:rPr>
              <a:t>Transistors can be connected with a processor metallization (cover using metal) to form circuits</a:t>
            </a:r>
            <a:endParaRPr lang="en-US" dirty="0">
              <a:solidFill>
                <a:schemeClr val="tx1"/>
              </a:solidFill>
            </a:endParaRPr>
          </a:p>
        </p:txBody>
      </p:sp>
      <p:pic>
        <p:nvPicPr>
          <p:cNvPr id="6" name="Picture 5"/>
          <p:cNvPicPr>
            <a:picLocks noChangeAspect="1" noChangeArrowheads="1"/>
          </p:cNvPicPr>
          <p:nvPr/>
        </p:nvPicPr>
        <p:blipFill>
          <a:blip r:embed="rId3"/>
          <a:srcRect/>
          <a:stretch>
            <a:fillRect/>
          </a:stretch>
        </p:blipFill>
        <p:spPr bwMode="auto">
          <a:xfrm>
            <a:off x="2285984" y="5429264"/>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smtClean="0">
                <a:effectLst>
                  <a:outerShdw blurRad="38100" dist="38100" dir="2700000" algn="tl">
                    <a:srgbClr val="000000">
                      <a:alpha val="43137"/>
                    </a:srgbClr>
                  </a:outerShdw>
                </a:effectLst>
              </a:rPr>
              <a:t>Wafer,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Chip,</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and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Gate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Relationship</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smtClean="0"/>
              <a:t>Chip Growth</a:t>
            </a:r>
            <a:endParaRPr lang="en-US" dirty="0"/>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m: million</a:t>
            </a:r>
          </a:p>
          <a:p>
            <a:r>
              <a:rPr lang="en-US" sz="1600" dirty="0" smtClean="0"/>
              <a:t>Bn: billion</a:t>
            </a:r>
            <a:endParaRPr lang="en-US" sz="1600" dirty="0"/>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Year</a:t>
            </a:r>
            <a:endParaRPr lang="en-US" sz="1600" dirty="0"/>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Number of transistors</a:t>
            </a:r>
            <a:endParaRPr lang="en-US" sz="1600" dirty="0"/>
          </a:p>
        </p:txBody>
      </p:sp>
      <p:sp>
        <p:nvSpPr>
          <p:cNvPr id="8" name="Rectangle 7"/>
          <p:cNvSpPr/>
          <p:nvPr/>
        </p:nvSpPr>
        <p:spPr>
          <a:xfrm>
            <a:off x="71406" y="1357298"/>
            <a:ext cx="7786742" cy="461665"/>
          </a:xfrm>
          <a:prstGeom prst="rect">
            <a:avLst/>
          </a:prstGeom>
        </p:spPr>
        <p:txBody>
          <a:bodyPr wrap="square">
            <a:spAutoFit/>
          </a:bodyPr>
          <a:lstStyle/>
          <a:p>
            <a:r>
              <a:rPr lang="en-US" dirty="0" smtClean="0"/>
              <a:t>Figure 2.8 Growth in Transistor Count on Integrated Circuits</a:t>
            </a:r>
            <a:endParaRPr lang="en-US" dirty="0"/>
          </a:p>
        </p:txBody>
      </p:sp>
      <p:pic>
        <p:nvPicPr>
          <p:cNvPr id="9" name="Picture 8"/>
          <p:cNvPicPr>
            <a:picLocks noChangeAspect="1" noChangeArrowheads="1"/>
          </p:cNvPicPr>
          <p:nvPr/>
        </p:nvPicPr>
        <p:blipFill>
          <a:blip r:embed="rId4"/>
          <a:srcRect/>
          <a:stretch>
            <a:fillRect/>
          </a:stretch>
        </p:blipFill>
        <p:spPr bwMode="auto">
          <a:xfrm>
            <a:off x="4286248" y="1857364"/>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142844" y="1066824"/>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7"/>
          <a:srcRect/>
          <a:stretch>
            <a:fillRect/>
          </a:stretch>
        </p:blipFill>
        <p:spPr bwMode="auto">
          <a:xfrm>
            <a:off x="7286644" y="857232"/>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2.4: Characteristics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System/360 Family</a:t>
            </a:r>
            <a:endParaRPr lang="en-US" dirty="0">
              <a:effectLst>
                <a:outerShdw blurRad="38100" dist="38100" dir="2700000" algn="tl">
                  <a:srgbClr val="000000">
                    <a:alpha val="43137"/>
                  </a:srgbClr>
                </a:outerShdw>
              </a:effectLst>
            </a:endParaRP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nvGraphicFramePr>
        <p:xfrm>
          <a:off x="23530" y="3075405"/>
          <a:ext cx="9120470" cy="3782595"/>
        </p:xfrm>
        <a:graphic>
          <a:graphicData uri="http://schemas.openxmlformats.org/presentationml/2006/ole">
            <p:oleObj spid="_x0000_s199683" name="Document" r:id="rId5" imgW="0" imgH="0" progId="Word.Document.12">
              <p:link updateAutomatic="1"/>
            </p:oleObj>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smtClean="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7326592" y="1819252"/>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smtClean="0">
                <a:effectLst>
                  <a:outerShdw blurRad="38100" dist="38100" dir="2700000" algn="tl">
                    <a:srgbClr val="000000">
                      <a:alpha val="43137"/>
                    </a:srgbClr>
                  </a:outerShdw>
                </a:effectLst>
              </a:rPr>
              <a:t>	Table 2.5: Evolution of the PDP-8</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nvGraphicFramePr>
        <p:xfrm>
          <a:off x="1" y="2286000"/>
          <a:ext cx="9144000" cy="4010069"/>
        </p:xfrm>
        <a:graphic>
          <a:graphicData uri="http://schemas.openxmlformats.org/presentationml/2006/ole">
            <p:oleObj spid="_x0000_s201731" name="Document" r:id="rId5" imgW="0" imgH="0" progId="Word.Document.12">
              <p:link updateAutomatic="1"/>
            </p:oleObj>
          </a:graphicData>
        </a:graphic>
      </p:graphicFrame>
      <p:pic>
        <p:nvPicPr>
          <p:cNvPr id="201732" name="Picture 4"/>
          <p:cNvPicPr>
            <a:picLocks noChangeAspect="1" noChangeArrowheads="1"/>
          </p:cNvPicPr>
          <p:nvPr/>
        </p:nvPicPr>
        <p:blipFill>
          <a:blip r:embed="rId6">
            <a:lum contrast="13000"/>
          </a:blip>
          <a:srcRect/>
          <a:stretch>
            <a:fillRect/>
          </a:stretch>
        </p:blipFill>
        <p:spPr bwMode="auto">
          <a:xfrm>
            <a:off x="2" y="2229358"/>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7326592" y="1285860"/>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smtClean="0">
                <a:effectLst>
                  <a:outerShdw blurRad="38100" dist="38100" dir="2700000" algn="tl">
                    <a:srgbClr val="000000">
                      <a:alpha val="43137"/>
                    </a:srgbClr>
                  </a:outerShdw>
                </a:effectLst>
              </a:rPr>
              <a:t>Later</a:t>
            </a:r>
          </a:p>
          <a:p>
            <a:pPr>
              <a:spcBef>
                <a:spcPts val="0"/>
              </a:spcBef>
            </a:pPr>
            <a:r>
              <a:rPr lang="en-US" dirty="0" smtClean="0">
                <a:effectLst>
                  <a:outerShdw blurRad="38100" dist="38100" dir="2700000" algn="tl">
                    <a:srgbClr val="000000">
                      <a:alpha val="43137"/>
                    </a:srgbClr>
                  </a:outerShdw>
                </a:effectLst>
              </a:rPr>
              <a:t>Generations</a:t>
            </a:r>
            <a:endParaRPr lang="en-US" dirty="0">
              <a:effectLst>
                <a:outerShdw blurRad="38100" dist="38100" dir="2700000" algn="tl">
                  <a:srgbClr val="000000">
                    <a:alpha val="43137"/>
                  </a:srgbClr>
                </a:outerShdw>
              </a:effectLst>
            </a:endParaRP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smtClean="0"/>
              <a:t>LSI</a:t>
            </a:r>
          </a:p>
          <a:p>
            <a:pPr algn="ctr"/>
            <a:r>
              <a:rPr lang="en-US" sz="2000" dirty="0" smtClean="0"/>
              <a:t>Large </a:t>
            </a:r>
          </a:p>
          <a:p>
            <a:pPr algn="ctr"/>
            <a:r>
              <a:rPr lang="en-US" sz="2000" dirty="0" smtClean="0"/>
              <a:t>Scale Integration</a:t>
            </a:r>
            <a:endParaRPr lang="en-US" sz="2000" dirty="0"/>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smtClean="0"/>
              <a:t>VLSI</a:t>
            </a:r>
          </a:p>
          <a:p>
            <a:pPr algn="ctr"/>
            <a:r>
              <a:rPr lang="en-US" sz="2000" dirty="0" smtClean="0"/>
              <a:t>Very Large Scale Integration</a:t>
            </a:r>
            <a:endParaRPr lang="en-US" sz="2000" dirty="0"/>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smtClean="0"/>
          </a:p>
          <a:p>
            <a:pPr algn="ctr"/>
            <a:r>
              <a:rPr lang="en-US" dirty="0" smtClean="0"/>
              <a:t>ULSI</a:t>
            </a:r>
          </a:p>
          <a:p>
            <a:pPr algn="ctr"/>
            <a:r>
              <a:rPr lang="en-US" sz="2000" dirty="0" smtClean="0"/>
              <a:t>Ultra Large</a:t>
            </a:r>
          </a:p>
          <a:p>
            <a:pPr algn="ctr"/>
            <a:r>
              <a:rPr lang="en-US" sz="2000" dirty="0" smtClean="0"/>
              <a:t> Scale </a:t>
            </a:r>
          </a:p>
          <a:p>
            <a:pPr algn="ctr"/>
            <a:r>
              <a:rPr lang="en-US" sz="2000" dirty="0" smtClean="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smtClean="0">
                <a:solidFill>
                  <a:srgbClr val="2B142D"/>
                </a:solidFill>
              </a:rPr>
              <a:t>Semiconductor Memory</a:t>
            </a:r>
            <a:br>
              <a:rPr lang="en-US" dirty="0" smtClean="0">
                <a:solidFill>
                  <a:srgbClr val="2B142D"/>
                </a:solidFill>
              </a:rPr>
            </a:br>
            <a:r>
              <a:rPr lang="en-US" dirty="0" smtClean="0">
                <a:solidFill>
                  <a:srgbClr val="2B142D"/>
                </a:solidFill>
              </a:rPr>
              <a:t>Microprocessors</a:t>
            </a:r>
            <a:endParaRPr lang="en-US" dirty="0">
              <a:solidFill>
                <a:srgbClr val="2B142D"/>
              </a:solidFill>
            </a:endParaRP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smtClean="0">
                <a:solidFill>
                  <a:srgbClr val="002060"/>
                </a:solidFill>
              </a:rPr>
              <a:t>After studying this chapter, you should be able to: </a:t>
            </a:r>
          </a:p>
          <a:p>
            <a:r>
              <a:rPr lang="en-US" sz="2800" smtClean="0">
                <a:solidFill>
                  <a:srgbClr val="002060"/>
                </a:solidFill>
              </a:rPr>
              <a:t>Present an overview of the evolution of computer technology from early digital computers to the latest microprocessors. </a:t>
            </a:r>
          </a:p>
          <a:p>
            <a:r>
              <a:rPr lang="en-US" sz="2800" smtClean="0">
                <a:solidFill>
                  <a:srgbClr val="002060"/>
                </a:solidFill>
              </a:rPr>
              <a:t>Understand the key performance issues that relate to computer design. </a:t>
            </a:r>
          </a:p>
          <a:p>
            <a:r>
              <a:rPr lang="en-US" sz="2800" smtClean="0">
                <a:solidFill>
                  <a:srgbClr val="002060"/>
                </a:solidFill>
              </a:rPr>
              <a:t>Explain the reasons for the move to multicore organization, and understand the trade-off between cache and processor resources on a single chip. </a:t>
            </a:r>
            <a:endParaRPr lang="en-US" sz="2800" dirty="0">
              <a:solidFill>
                <a:srgbClr val="00206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smtClean="0">
                <a:solidFill>
                  <a:schemeClr val="accent3"/>
                </a:solidFill>
              </a:rPr>
              <a:t>Semiconductor Memory</a:t>
            </a:r>
            <a:endParaRPr lang="en-GB" b="1" dirty="0">
              <a:solidFill>
                <a:schemeClr val="accent3"/>
              </a:solidFill>
            </a:endParaRP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7"/>
            <a:tile tx="0" ty="0" sx="100000" sy="100000" flip="none" algn="tl"/>
          </a:blipFill>
        </p:spPr>
        <p:txBody>
          <a:bodyPr wrap="square" rtlCol="0">
            <a:spAutoFit/>
          </a:bodyPr>
          <a:lstStyle/>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smtClean="0">
                <a:effectLst>
                  <a:outerShdw blurRad="38100" dist="38100" dir="2700000" algn="tl">
                    <a:srgbClr val="000000">
                      <a:alpha val="43137"/>
                    </a:srgbClr>
                  </a:outerShdw>
                </a:effectLst>
              </a:rPr>
              <a:t>Microprocessors</a:t>
            </a:r>
            <a:endParaRPr lang="en-GB" dirty="0">
              <a:effectLst>
                <a:outerShdw blurRad="38100" dist="38100" dir="2700000" algn="tl">
                  <a:srgbClr val="000000">
                    <a:alpha val="43137"/>
                  </a:srgbClr>
                </a:outerShdw>
              </a:effectLst>
            </a:endParaRP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smtClean="0">
                <a:solidFill>
                  <a:schemeClr val="tx1"/>
                </a:solidFill>
              </a:rPr>
              <a:t>The density of elements on processor chips continued to rise</a:t>
            </a:r>
          </a:p>
          <a:p>
            <a:pPr lvl="1"/>
            <a:r>
              <a:rPr lang="en-GB" dirty="0" smtClean="0">
                <a:solidFill>
                  <a:schemeClr val="tx1"/>
                </a:solidFill>
              </a:rPr>
              <a:t>More and more elements were placed on each chip so that fewer and fewer chips were needed to construct a single computer processor</a:t>
            </a:r>
          </a:p>
          <a:p>
            <a:r>
              <a:rPr lang="en-GB" dirty="0" smtClean="0">
                <a:solidFill>
                  <a:schemeClr val="tx1"/>
                </a:solidFill>
              </a:rPr>
              <a:t>1971 Intel developed 4004</a:t>
            </a:r>
          </a:p>
          <a:p>
            <a:pPr lvl="1"/>
            <a:r>
              <a:rPr lang="en-GB" dirty="0" smtClean="0">
                <a:solidFill>
                  <a:schemeClr val="tx1"/>
                </a:solidFill>
              </a:rPr>
              <a:t>First chip to contain all of the components of a CPU on a single chip</a:t>
            </a:r>
          </a:p>
          <a:p>
            <a:pPr lvl="1"/>
            <a:r>
              <a:rPr lang="en-GB" dirty="0" smtClean="0">
                <a:solidFill>
                  <a:schemeClr val="tx1"/>
                </a:solidFill>
              </a:rPr>
              <a:t>Birth of microprocessor</a:t>
            </a:r>
          </a:p>
          <a:p>
            <a:r>
              <a:rPr lang="en-GB" dirty="0" smtClean="0">
                <a:solidFill>
                  <a:schemeClr val="tx1"/>
                </a:solidFill>
              </a:rPr>
              <a:t>1972 Intel developed 8008</a:t>
            </a:r>
          </a:p>
          <a:p>
            <a:pPr lvl="1"/>
            <a:r>
              <a:rPr lang="en-GB" dirty="0" smtClean="0">
                <a:solidFill>
                  <a:schemeClr val="tx1"/>
                </a:solidFill>
              </a:rPr>
              <a:t>First 8-bit microprocessor</a:t>
            </a:r>
          </a:p>
          <a:p>
            <a:r>
              <a:rPr lang="en-GB" dirty="0">
                <a:solidFill>
                  <a:schemeClr val="tx1"/>
                </a:solidFill>
              </a:rPr>
              <a:t>1974</a:t>
            </a:r>
            <a:r>
              <a:rPr lang="en-GB" dirty="0" smtClean="0">
                <a:solidFill>
                  <a:schemeClr val="tx1"/>
                </a:solidFill>
              </a:rPr>
              <a:t> Intel developed 8080</a:t>
            </a:r>
          </a:p>
          <a:p>
            <a:pPr lvl="1"/>
            <a:r>
              <a:rPr lang="en-GB" dirty="0" smtClean="0">
                <a:solidFill>
                  <a:schemeClr val="tx1"/>
                </a:solidFill>
              </a:rPr>
              <a:t>First </a:t>
            </a:r>
            <a:r>
              <a:rPr lang="en-GB" dirty="0">
                <a:solidFill>
                  <a:schemeClr val="tx1"/>
                </a:solidFill>
              </a:rPr>
              <a:t>general purpose </a:t>
            </a:r>
            <a:r>
              <a:rPr lang="en-GB" dirty="0" smtClean="0">
                <a:solidFill>
                  <a:schemeClr val="tx1"/>
                </a:solidFill>
              </a:rPr>
              <a:t>microprocessor</a:t>
            </a:r>
          </a:p>
          <a:p>
            <a:pPr lvl="1"/>
            <a:r>
              <a:rPr lang="en-GB" dirty="0" smtClean="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p:oleObj spid="_x0000_s206850" name="Document" r:id="rId4" imgW="0" imgH="0" progId="Word.Document.12">
              <p:embed/>
            </p:oleObj>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p:oleObj spid="_x0000_s206851" name="Document" r:id="rId5" imgW="0" imgH="0" progId="Word.Document.12">
              <p:embed/>
            </p:oleObj>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8900" name="Object 4"/>
          <p:cNvGraphicFramePr>
            <a:graphicFrameLocks noChangeAspect="1"/>
          </p:cNvGraphicFramePr>
          <p:nvPr/>
        </p:nvGraphicFramePr>
        <p:xfrm>
          <a:off x="304800" y="1066800"/>
          <a:ext cx="8610600" cy="2654300"/>
        </p:xfrm>
        <a:graphic>
          <a:graphicData uri="http://schemas.openxmlformats.org/presentationml/2006/ole">
            <p:oleObj spid="_x0000_s208900" name="Document" r:id="rId4" imgW="0" imgH="0" progId="Word.Document.12">
              <p:link updateAutomatic="1"/>
            </p:oleObj>
          </a:graphicData>
        </a:graphic>
      </p:graphicFrame>
      <p:graphicFrame>
        <p:nvGraphicFramePr>
          <p:cNvPr id="208901" name="Object 5"/>
          <p:cNvGraphicFramePr>
            <a:graphicFrameLocks noChangeAspect="1"/>
          </p:cNvGraphicFramePr>
          <p:nvPr/>
        </p:nvGraphicFramePr>
        <p:xfrm>
          <a:off x="304800" y="4038600"/>
          <a:ext cx="8610600" cy="2438400"/>
        </p:xfrm>
        <a:graphic>
          <a:graphicData uri="http://schemas.openxmlformats.org/presentationml/2006/ole">
            <p:oleObj spid="_x0000_s208901" name="Document" r:id="rId5" imgW="0" imgH="0" progId="Word.Document.12">
              <p:link updateAutomatic="1"/>
            </p:oleObj>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Designing for Performance </a:t>
            </a:r>
            <a:endParaRPr lang="en-US" b="1" dirty="0"/>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smtClean="0">
                <a:solidFill>
                  <a:schemeClr val="tx1"/>
                </a:solidFill>
              </a:rPr>
              <a:t>Desktop applications that require the great power of today’s microprocessor-based systems include </a:t>
            </a:r>
          </a:p>
          <a:p>
            <a:pPr>
              <a:buNone/>
            </a:pPr>
            <a:r>
              <a:rPr lang="en-US" sz="2400" dirty="0" smtClean="0">
                <a:solidFill>
                  <a:schemeClr val="tx1"/>
                </a:solidFill>
              </a:rPr>
              <a:t>• Image processing </a:t>
            </a:r>
          </a:p>
          <a:p>
            <a:pPr>
              <a:buNone/>
            </a:pPr>
            <a:r>
              <a:rPr lang="en-US" sz="2400" dirty="0" smtClean="0">
                <a:solidFill>
                  <a:schemeClr val="tx1"/>
                </a:solidFill>
              </a:rPr>
              <a:t>• Speech recognition </a:t>
            </a:r>
          </a:p>
          <a:p>
            <a:pPr>
              <a:buNone/>
            </a:pPr>
            <a:r>
              <a:rPr lang="en-US" sz="2400" dirty="0" smtClean="0">
                <a:solidFill>
                  <a:schemeClr val="tx1"/>
                </a:solidFill>
              </a:rPr>
              <a:t>• Videoconferencing </a:t>
            </a:r>
          </a:p>
          <a:p>
            <a:pPr>
              <a:buNone/>
            </a:pPr>
            <a:r>
              <a:rPr lang="en-US" sz="2400" dirty="0" smtClean="0">
                <a:solidFill>
                  <a:schemeClr val="tx1"/>
                </a:solidFill>
              </a:rPr>
              <a:t>• Multimedia authoring </a:t>
            </a:r>
          </a:p>
          <a:p>
            <a:pPr>
              <a:buNone/>
            </a:pPr>
            <a:r>
              <a:rPr lang="en-US" sz="2400" dirty="0" smtClean="0">
                <a:solidFill>
                  <a:schemeClr val="tx1"/>
                </a:solidFill>
              </a:rPr>
              <a:t>• Voice and video annotation of files </a:t>
            </a:r>
          </a:p>
          <a:p>
            <a:pPr>
              <a:buNone/>
            </a:pPr>
            <a:r>
              <a:rPr lang="en-US" sz="2400" dirty="0" smtClean="0">
                <a:solidFill>
                  <a:schemeClr val="tx1"/>
                </a:solidFill>
              </a:rPr>
              <a:t>• Simulation modeling</a:t>
            </a:r>
            <a:endParaRPr lang="en-US" sz="24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smtClean="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gridCol w="5310182"/>
              </a:tblGrid>
              <a:tr h="370840">
                <a:tc>
                  <a:txBody>
                    <a:bodyPr/>
                    <a:lstStyle/>
                    <a:p>
                      <a:r>
                        <a:rPr lang="en-US" dirty="0" smtClean="0"/>
                        <a:t>Technique</a:t>
                      </a:r>
                      <a:endParaRPr lang="en-US" dirty="0"/>
                    </a:p>
                  </a:txBody>
                  <a:tcPr/>
                </a:tc>
                <a:tc>
                  <a:txBody>
                    <a:bodyPr/>
                    <a:lstStyle/>
                    <a:p>
                      <a:r>
                        <a:rPr lang="en-US" dirty="0" smtClean="0"/>
                        <a:t>Description</a:t>
                      </a:r>
                      <a:endParaRPr lang="en-US" dirty="0"/>
                    </a:p>
                  </a:txBody>
                  <a:tcPr/>
                </a:tc>
              </a:tr>
              <a:tr h="370840">
                <a:tc>
                  <a:txBody>
                    <a:bodyPr/>
                    <a:lstStyle/>
                    <a:p>
                      <a:r>
                        <a:rPr lang="en-US" dirty="0" smtClean="0"/>
                        <a:t>Pipelining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moves data or instructions into a conceptual pipe with all stages of the pipe processing simultaneously</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looks ahead in the instruction code fetched from memory and predicts which branches, or groups of instructions, are likely to be processed next</a:t>
                      </a: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analyzes which instructions are dependent on each other’s results, or data, to create an optimized schedule of instructions</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Using branch prediction and data flow analysis, some processors speculatively execute instructions ahead of their actual appearance in the program execution, holding the results in temporary locations, keeping execution engines as busy as possible</a:t>
                      </a:r>
                    </a:p>
                  </a:txBody>
                  <a:tcPr/>
                </a:tc>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Techniques built into contemporary (current) processors include: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smtClean="0">
                <a:effectLst>
                  <a:outerShdw blurRad="38100" dist="38100" dir="2700000" algn="tl">
                    <a:srgbClr val="000000">
                      <a:alpha val="43137"/>
                    </a:srgbClr>
                  </a:outerShdw>
                </a:effectLst>
              </a:rPr>
              <a:t>Performance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Balance</a:t>
            </a:r>
            <a:endParaRPr lang="en-US" dirty="0">
              <a:effectLst>
                <a:outerShdw blurRad="38100" dist="38100" dir="2700000" algn="tl">
                  <a:srgbClr val="000000">
                    <a:alpha val="43137"/>
                  </a:srgbClr>
                </a:outerShdw>
              </a:effectLst>
            </a:endParaRP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architecture </a:t>
            </a:r>
            <a:r>
              <a:rPr lang="en-US" sz="2000" dirty="0">
                <a:solidFill>
                  <a:schemeClr val="tx1">
                    <a:lumMod val="65000"/>
                    <a:lumOff val="35000"/>
                  </a:schemeClr>
                </a:solidFill>
                <a:latin typeface="+mn-lt"/>
              </a:rPr>
              <a:t>to compensate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for </a:t>
            </a:r>
            <a:r>
              <a:rPr lang="en-US" sz="2000" dirty="0">
                <a:solidFill>
                  <a:schemeClr val="tx1">
                    <a:lumMod val="65000"/>
                    <a:lumOff val="35000"/>
                  </a:schemeClr>
                </a:solidFill>
                <a:latin typeface="+mn-lt"/>
              </a:rPr>
              <a:t>the mismatch among the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capabilities </a:t>
            </a:r>
            <a:r>
              <a:rPr lang="en-US" sz="2000" dirty="0">
                <a:solidFill>
                  <a:schemeClr val="tx1">
                    <a:lumMod val="65000"/>
                    <a:lumOff val="35000"/>
                  </a:schemeClr>
                </a:solidFill>
                <a:latin typeface="+mn-lt"/>
              </a:rPr>
              <a:t>of the various</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components</a:t>
            </a:r>
            <a:endParaRPr lang="en-US" sz="2000" dirty="0">
              <a:solidFill>
                <a:schemeClr val="tx1">
                  <a:lumMod val="65000"/>
                  <a:lumOff val="35000"/>
                </a:schemeClr>
              </a:solidFill>
              <a:latin typeface="+mn-lt"/>
            </a:endParaRP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smtClean="0"/>
              <a:t>Typical I/O Device Data Rates</a:t>
            </a:r>
            <a:endParaRPr lang="en-US" dirty="0"/>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p:txBody>
          <a:bodyPr>
            <a:noAutofit/>
          </a:bodyPr>
          <a:lstStyle/>
          <a:p>
            <a:r>
              <a:rPr lang="en-GB" sz="2400"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dirty="0">
                <a:solidFill>
                  <a:schemeClr val="tx1"/>
                </a:solidFill>
              </a:rPr>
              <a:t>Change processor organization and architecture</a:t>
            </a:r>
          </a:p>
          <a:p>
            <a:pPr lvl="1"/>
            <a:r>
              <a:rPr lang="en-GB" sz="2000" dirty="0">
                <a:solidFill>
                  <a:schemeClr val="tx1"/>
                </a:solidFill>
              </a:rPr>
              <a:t>Increase effective speed of</a:t>
            </a:r>
            <a:r>
              <a:rPr lang="en-GB" sz="2000" dirty="0" smtClean="0">
                <a:solidFill>
                  <a:schemeClr val="tx1"/>
                </a:solidFill>
              </a:rPr>
              <a:t> instruction execution</a:t>
            </a:r>
            <a:endParaRPr lang="en-GB" sz="2000" dirty="0">
              <a:solidFill>
                <a:schemeClr val="tx1"/>
              </a:solidFill>
            </a:endParaRPr>
          </a:p>
          <a:p>
            <a:pPr lvl="1"/>
            <a:r>
              <a:rPr lang="en-GB" sz="2000" dirty="0">
                <a:solidFill>
                  <a:schemeClr val="tx1"/>
                </a:solidFill>
              </a:rPr>
              <a:t>Parallelism</a:t>
            </a:r>
          </a:p>
          <a:p>
            <a:pPr>
              <a:buFontTx/>
              <a:buNone/>
            </a:pPr>
            <a:endParaRPr lang="en-GB" sz="2400" dirty="0">
              <a:solidFill>
                <a:schemeClr val="tx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smtClean="0">
                <a:solidFill>
                  <a:schemeClr val="tx1"/>
                </a:solidFill>
              </a:rPr>
              <a:t>RC (Resistance and Capacitance) </a:t>
            </a:r>
            <a:r>
              <a:rPr lang="en-GB" sz="2400" dirty="0">
                <a:solidFill>
                  <a:schemeClr val="tx1"/>
                </a:solidFill>
              </a:rPr>
              <a:t>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dirty="0">
                <a:solidFill>
                  <a:schemeClr val="tx1"/>
                </a:solidFill>
              </a:rPr>
              <a:t>Wire interconnects thinner, increasing resistance</a:t>
            </a:r>
          </a:p>
          <a:p>
            <a:pPr lvl="1"/>
            <a:r>
              <a:rPr lang="en-GB" sz="2000" dirty="0">
                <a:solidFill>
                  <a:schemeClr val="tx1"/>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a:t>
            </a:r>
            <a:r>
              <a:rPr lang="en-GB" sz="2000" dirty="0" smtClean="0">
                <a:solidFill>
                  <a:schemeClr val="tx1"/>
                </a:solidFill>
              </a:rPr>
              <a:t>lag (slow down) </a:t>
            </a:r>
            <a:r>
              <a:rPr lang="en-GB" sz="2000" dirty="0">
                <a:solidFill>
                  <a:schemeClr val="tx1"/>
                </a:solidFill>
              </a:rPr>
              <a:t>processor </a:t>
            </a:r>
            <a:r>
              <a:rPr lang="en-GB" sz="2000" dirty="0" smtClean="0">
                <a:solidFill>
                  <a:schemeClr val="tx1"/>
                </a:solidFill>
              </a:rPr>
              <a:t>speeds</a:t>
            </a:r>
            <a:endParaRPr lang="en-GB" sz="2000"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chemeClr val="tx1"/>
                </a:solidFill>
              </a:rPr>
              <a:t>2.1- A Brief History of Computers </a:t>
            </a:r>
          </a:p>
          <a:p>
            <a:r>
              <a:rPr lang="en-US" sz="2800" dirty="0" smtClean="0">
                <a:solidFill>
                  <a:schemeClr val="tx1"/>
                </a:solidFill>
              </a:rPr>
              <a:t>2.2- Designing for Performance</a:t>
            </a:r>
          </a:p>
          <a:p>
            <a:r>
              <a:rPr lang="en-US" sz="2800" dirty="0" smtClean="0">
                <a:solidFill>
                  <a:schemeClr val="tx1"/>
                </a:solidFill>
              </a:rPr>
              <a:t>2.3- Multicore, MICs, and GPGPUs</a:t>
            </a:r>
          </a:p>
          <a:p>
            <a:r>
              <a:rPr lang="en-US" sz="2800" dirty="0" smtClean="0">
                <a:solidFill>
                  <a:schemeClr val="tx1"/>
                </a:solidFill>
              </a:rPr>
              <a:t>2.6- Performance Assessment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smtClean="0">
                <a:effectLst>
                  <a:outerShdw blurRad="38100" dist="38100" dir="2700000" algn="tl">
                    <a:srgbClr val="000000">
                      <a:alpha val="43137"/>
                    </a:srgbClr>
                  </a:outerShdw>
                </a:effectLst>
              </a:rPr>
              <a:t>Processor Trends</a:t>
            </a:r>
            <a:endParaRPr lang="en-GB" sz="3200"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2.3- Multicore, MICs, 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a:bodyPr>
          <a:lstStyle/>
          <a:p>
            <a:r>
              <a:rPr lang="en-GB" sz="2800" dirty="0" smtClean="0">
                <a:solidFill>
                  <a:schemeClr val="tx1"/>
                </a:solidFill>
              </a:rPr>
              <a:t>Multicore CPU: CPU has some cores running concurrently.</a:t>
            </a:r>
          </a:p>
          <a:p>
            <a:r>
              <a:rPr lang="en-GB" sz="2800" dirty="0" smtClean="0">
                <a:solidFill>
                  <a:schemeClr val="tx1"/>
                </a:solidFill>
              </a:rPr>
              <a:t>MIC: Many integrated core</a:t>
            </a:r>
          </a:p>
          <a:p>
            <a:r>
              <a:rPr lang="en-GB" sz="2800" dirty="0" smtClean="0">
                <a:solidFill>
                  <a:schemeClr val="tx1"/>
                </a:solidFill>
              </a:rPr>
              <a:t>GPU: Graphical Processing Unit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smtClean="0">
                <a:effectLst>
                  <a:outerShdw blurRad="38100" dist="38100" dir="2700000" algn="tl">
                    <a:srgbClr val="000000">
                      <a:alpha val="43137"/>
                    </a:srgbClr>
                  </a:outerShdw>
                </a:effectLst>
              </a:rPr>
              <a:t>Multicore</a:t>
            </a:r>
            <a:endParaRPr lang="en-GB" dirty="0">
              <a:effectLst>
                <a:outerShdw blurRad="38100" dist="38100" dir="2700000" algn="tl">
                  <a:srgbClr val="000000">
                    <a:alpha val="43137"/>
                  </a:srgbClr>
                </a:outerShdw>
              </a:effectLst>
            </a:endParaRP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Many Integrated Core (MIC)</a:t>
            </a:r>
            <a:br>
              <a:rPr lang="en-GB"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Graphics Processing Unit (GPU)</a:t>
            </a:r>
            <a:r>
              <a:rPr lang="en-US" dirty="0" smtClean="0"/>
              <a:t/>
            </a:r>
            <a:br>
              <a:rPr lang="en-US" dirty="0" smtClean="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smtClean="0">
                <a:solidFill>
                  <a:schemeClr val="tx1"/>
                </a:solidFill>
              </a:rPr>
              <a:t>Leap (fast growth) in performance as well as the challenges in developing software to exploit such a large number of cores</a:t>
            </a:r>
          </a:p>
          <a:p>
            <a:r>
              <a:rPr lang="en-GB" sz="2000" dirty="0" smtClean="0">
                <a:solidFill>
                  <a:schemeClr val="tx1"/>
                </a:solidFill>
              </a:rPr>
              <a:t>The multicore and MIC strategy involves a homogeneous collection of general purpose processors on a single chip</a:t>
            </a:r>
            <a:endParaRPr lang="en-GB" sz="2000" dirty="0">
              <a:solidFill>
                <a:schemeClr val="tx1"/>
              </a:solidFill>
            </a:endParaRP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smtClean="0">
                <a:solidFill>
                  <a:schemeClr val="tx1"/>
                </a:solidFill>
              </a:rPr>
              <a:t>Core designed to perform parallel operations on graphics data</a:t>
            </a:r>
          </a:p>
          <a:p>
            <a:r>
              <a:rPr lang="en-US" sz="2000" dirty="0" smtClean="0">
                <a:solidFill>
                  <a:schemeClr val="tx1"/>
                </a:solidFill>
              </a:rPr>
              <a:t>Traditionally found on a plug-in graphics card, it is used to encode and render 2D and 3D graphics as well as process video</a:t>
            </a:r>
          </a:p>
          <a:p>
            <a:r>
              <a:rPr lang="en-US" sz="2000" dirty="0" smtClean="0">
                <a:solidFill>
                  <a:schemeClr val="tx1"/>
                </a:solidFill>
              </a:rPr>
              <a:t>Used as vector processors for a variety of applications that require repetitive computations</a:t>
            </a:r>
            <a:endParaRPr lang="en-US" sz="2000" dirty="0">
              <a:solidFill>
                <a:schemeClr val="tx1"/>
              </a:solidFill>
            </a:endParaRPr>
          </a:p>
        </p:txBody>
      </p:sp>
      <p:sp>
        <p:nvSpPr>
          <p:cNvPr id="5" name="Text Placeholder 4"/>
          <p:cNvSpPr>
            <a:spLocks noGrp="1"/>
          </p:cNvSpPr>
          <p:nvPr>
            <p:ph type="body" idx="1"/>
          </p:nvPr>
        </p:nvSpPr>
        <p:spPr>
          <a:xfrm>
            <a:off x="285720" y="2214554"/>
            <a:ext cx="3657600" cy="322729"/>
          </a:xfrm>
        </p:spPr>
        <p:txBody>
          <a:bodyPr/>
          <a:lstStyle/>
          <a:p>
            <a:r>
              <a:rPr lang="en-US" b="1" dirty="0" smtClean="0"/>
              <a:t>MIC	</a:t>
            </a:r>
            <a:endParaRPr lang="en-US" sz="3000" b="1" dirty="0" smtClean="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smtClean="0"/>
              <a:t>GPU</a:t>
            </a:r>
            <a:endParaRPr lang="en-US" b="1"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smtClean="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smtClean="0"/>
              <a:t>2.4- The Evolution of The Intel x86 Architecture</a:t>
            </a:r>
          </a:p>
          <a:p>
            <a:r>
              <a:rPr lang="en-US" sz="2800" b="1" dirty="0" smtClean="0"/>
              <a:t>2.5- Embedded Systems and the ARM</a:t>
            </a:r>
            <a:endParaRPr lang="en-US" sz="2800" b="1" dirty="0"/>
          </a:p>
        </p:txBody>
      </p:sp>
      <p:sp>
        <p:nvSpPr>
          <p:cNvPr id="6" name="Rectangle 5"/>
          <p:cNvSpPr/>
          <p:nvPr/>
        </p:nvSpPr>
        <p:spPr>
          <a:xfrm>
            <a:off x="428596" y="3835320"/>
            <a:ext cx="8358246" cy="2308324"/>
          </a:xfrm>
          <a:prstGeom prst="rect">
            <a:avLst/>
          </a:prstGeom>
        </p:spPr>
        <p:txBody>
          <a:bodyPr wrap="square">
            <a:spAutoFit/>
          </a:bodyPr>
          <a:lstStyle/>
          <a:p>
            <a:r>
              <a:rPr lang="en-US" b="1" dirty="0" smtClean="0"/>
              <a:t>CISC</a:t>
            </a:r>
            <a:r>
              <a:rPr lang="en-US" dirty="0" smtClean="0"/>
              <a:t>: Complex Instruction Set Computer, CPU is equipped a large set of instructions </a:t>
            </a:r>
          </a:p>
          <a:p>
            <a:r>
              <a:rPr lang="en-US" b="1" dirty="0" smtClean="0"/>
              <a:t>RISC</a:t>
            </a:r>
            <a:r>
              <a:rPr lang="en-US" dirty="0" smtClean="0"/>
              <a:t>: Reduced Instruction Set Computer, CPU is equipped basic instructions only based on the thinking: A high instruction is created using some basic instructions. </a:t>
            </a:r>
          </a:p>
          <a:p>
            <a:r>
              <a:rPr lang="en-US" b="1" dirty="0" smtClean="0"/>
              <a:t>ARM</a:t>
            </a:r>
            <a:r>
              <a:rPr lang="en-US" dirty="0" smtClean="0"/>
              <a:t>: Advanced RISC Machine</a:t>
            </a:r>
            <a:endParaRPr lang="en-US" dirty="0"/>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Some definitions:</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smtClean="0">
                <a:effectLst>
                  <a:outerShdw blurRad="38100" dist="38100" dir="2700000" algn="tl">
                    <a:srgbClr val="000000">
                      <a:alpha val="43137"/>
                    </a:srgbClr>
                  </a:outerShdw>
                </a:effectLst>
              </a:rPr>
              <a:t>2.6- Performance Assessment</a:t>
            </a:r>
            <a:endParaRPr lang="en-GB" sz="4400" dirty="0">
              <a:effectLst>
                <a:outerShdw blurRad="38100" dist="38100" dir="2700000" algn="tl">
                  <a:srgbClr val="000000">
                    <a:alpha val="43137"/>
                  </a:srgbClr>
                </a:outerShdw>
              </a:effectLst>
            </a:endParaRP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smtClean="0"/>
              <a:t>Factors</a:t>
            </a:r>
          </a:p>
          <a:p>
            <a:pPr marL="914400" lvl="1" indent="-457200"/>
            <a:r>
              <a:rPr lang="en-US" dirty="0" smtClean="0"/>
              <a:t>Clock Speed and Instructions per Second</a:t>
            </a:r>
          </a:p>
          <a:p>
            <a:pPr marL="914400" lvl="1" indent="-457200"/>
            <a:r>
              <a:rPr lang="en-US" dirty="0" smtClean="0"/>
              <a:t>Instruction execution rate</a:t>
            </a:r>
          </a:p>
          <a:p>
            <a:pPr marL="457200" indent="-457200"/>
            <a:r>
              <a:rPr lang="en-US" b="1" u="sng" dirty="0" smtClean="0"/>
              <a:t>Methods</a:t>
            </a:r>
            <a:r>
              <a:rPr lang="en-US" dirty="0" smtClean="0"/>
              <a:t>: Benchmarks</a:t>
            </a:r>
          </a:p>
          <a:p>
            <a:pPr marL="457200" indent="-457200"/>
            <a:r>
              <a:rPr lang="en-US" b="1" u="sng" dirty="0" smtClean="0"/>
              <a:t>Some laws</a:t>
            </a:r>
            <a:r>
              <a:rPr lang="en-US" dirty="0" smtClean="0"/>
              <a:t>:</a:t>
            </a:r>
          </a:p>
          <a:p>
            <a:pPr marL="914400" lvl="1" indent="-457200"/>
            <a:r>
              <a:rPr lang="en-US" dirty="0" smtClean="0"/>
              <a:t>Amdahl’s Law</a:t>
            </a:r>
          </a:p>
          <a:p>
            <a:pPr marL="914400" lvl="1" indent="-457200"/>
            <a:r>
              <a:rPr lang="en-US" dirty="0" smtClean="0"/>
              <a:t>Little’s Law</a:t>
            </a:r>
            <a:endParaRPr lang="en-US" dirty="0"/>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Factors affect on computer performance:</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smtClean="0">
                <a:effectLst>
                  <a:outerShdw blurRad="38100" dist="38100" dir="2700000" algn="tl">
                    <a:srgbClr val="000000">
                      <a:alpha val="43137"/>
                    </a:srgbClr>
                  </a:outerShdw>
                </a:effectLst>
              </a:rPr>
              <a:t>System Clock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500174"/>
            <a:ext cx="8643998" cy="4154984"/>
          </a:xfrm>
          <a:prstGeom prst="rect">
            <a:avLst/>
          </a:prstGeom>
        </p:spPr>
        <p:txBody>
          <a:bodyPr wrap="square">
            <a:spAutoFit/>
          </a:bodyPr>
          <a:lstStyle/>
          <a:p>
            <a:pPr>
              <a:buFontTx/>
              <a:buChar char="-"/>
            </a:pPr>
            <a:r>
              <a:rPr kumimoji="1" lang="en-US" dirty="0" smtClean="0"/>
              <a:t>  Digital devices need pulses to operate. Pulses is created by a clock generator (a hardware using </a:t>
            </a:r>
            <a:r>
              <a:rPr lang="en-US" dirty="0" smtClean="0">
                <a:latin typeface="Times New Roman" pitchFamily="18" charset="0"/>
                <a:cs typeface="Times New Roman" pitchFamily="18" charset="0"/>
              </a:rPr>
              <a:t>crystal oscillator)</a:t>
            </a:r>
            <a:endParaRPr kumimoji="1" lang="en-US" dirty="0" smtClean="0"/>
          </a:p>
          <a:p>
            <a:pPr>
              <a:buFontTx/>
              <a:buChar char="-"/>
            </a:pPr>
            <a:r>
              <a:rPr kumimoji="1" lang="en-US" dirty="0" smtClean="0"/>
              <a:t>  The rate of pulses is known as the </a:t>
            </a:r>
            <a:r>
              <a:rPr kumimoji="1" lang="en-US" b="1" dirty="0" smtClean="0"/>
              <a:t>clock rate, or clock speed. </a:t>
            </a:r>
          </a:p>
          <a:p>
            <a:pPr>
              <a:buFontTx/>
              <a:buChar char="-"/>
            </a:pPr>
            <a:r>
              <a:rPr kumimoji="1" lang="en-US" dirty="0" smtClean="0"/>
              <a:t>  The time between pulses is the </a:t>
            </a:r>
            <a:r>
              <a:rPr kumimoji="1" lang="en-US" b="1" dirty="0" smtClean="0"/>
              <a:t>cycle time.</a:t>
            </a:r>
          </a:p>
          <a:p>
            <a:pPr>
              <a:buFontTx/>
              <a:buChar char="-"/>
            </a:pPr>
            <a:r>
              <a:rPr kumimoji="1" lang="en-US" dirty="0" smtClean="0"/>
              <a:t>  One increment, or pulse, of the clock is referred to as a clock cycle, or a clock tick. </a:t>
            </a:r>
          </a:p>
          <a:p>
            <a:pPr>
              <a:buFontTx/>
              <a:buChar char="-"/>
            </a:pPr>
            <a:r>
              <a:rPr kumimoji="1" lang="en-US" dirty="0" smtClean="0"/>
              <a:t>  Unit: cycles per second, Hertz (Hz)</a:t>
            </a:r>
          </a:p>
          <a:p>
            <a:pPr>
              <a:buFontTx/>
              <a:buChar char="-"/>
            </a:pPr>
            <a:r>
              <a:rPr kumimoji="1" lang="en-US" dirty="0" smtClean="0"/>
              <a:t>  Operations performed by a processor, such as fetching an instruction, decoding the instruction, performing an arithmetic operation, and so on, are governed by a system clock.</a:t>
            </a:r>
          </a:p>
          <a:p>
            <a:r>
              <a:rPr lang="en-US" dirty="0" smtClean="0">
                <a:sym typeface="Wingdings" pitchFamily="2" charset="2"/>
              </a:rPr>
              <a:t> High clock rate  High performance.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Instruction Execution Rate</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smtClean="0"/>
              <a:t>Unit: MIPS (millions of instructions per second)</a:t>
            </a:r>
          </a:p>
          <a:p>
            <a:pPr>
              <a:buFontTx/>
              <a:buChar char="-"/>
            </a:pPr>
            <a:r>
              <a:rPr kumimoji="1" lang="en-US" sz="3200" dirty="0" smtClean="0"/>
              <a:t> Unit: MFLOPs (</a:t>
            </a:r>
            <a:r>
              <a:rPr lang="en-US" sz="3200" dirty="0" smtClean="0"/>
              <a:t>Floating-point performance is expressed as millions of floating-point operations per second)</a:t>
            </a:r>
            <a:endParaRPr lang="en-US" sz="3200" dirty="0"/>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smtClean="0"/>
              <a:t>A test used to measure hardware or software performance. </a:t>
            </a:r>
          </a:p>
          <a:p>
            <a:pPr>
              <a:buFontTx/>
              <a:buChar char="-"/>
            </a:pPr>
            <a:r>
              <a:rPr lang="en-US" sz="2800" dirty="0" smtClean="0"/>
              <a:t>Benchmarks for hardware use programs that test the capabilities of the equipment</a:t>
            </a:r>
          </a:p>
          <a:p>
            <a:pPr>
              <a:buFontTx/>
              <a:buChar char="-"/>
            </a:pPr>
            <a:r>
              <a:rPr lang="en-US" sz="2800" dirty="0" smtClean="0"/>
              <a:t> Benchmarks for software determine the efficiency, accuracy, or speed of a program in performing a particular task, such as recalculating data in a spreadsheet. </a:t>
            </a:r>
          </a:p>
          <a:p>
            <a:pPr>
              <a:buFontTx/>
              <a:buChar char="-"/>
            </a:pPr>
            <a:r>
              <a:rPr lang="en-US" sz="2800" dirty="0" smtClean="0"/>
              <a:t>The same data is used with each program tested, so the resulting scores can be compared to see which programs perform well and in what areas. </a:t>
            </a:r>
          </a:p>
          <a:p>
            <a:r>
              <a:rPr lang="en-US" sz="2800" dirty="0" smtClean="0"/>
              <a:t>(MS Computer Dictionary)</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smtClean="0">
                <a:effectLst>
                  <a:outerShdw blurRad="38100" dist="38100" dir="2700000" algn="tl">
                    <a:srgbClr val="000000">
                      <a:alpha val="43137"/>
                    </a:srgbClr>
                  </a:outerShdw>
                </a:effectLst>
              </a:rPr>
              <a:t>Benchmarks …</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smtClean="0">
                <a:solidFill>
                  <a:schemeClr val="tx1"/>
                </a:solidFill>
              </a:rPr>
              <a:t>For example, consider this high-level language statement:</a:t>
            </a:r>
          </a:p>
          <a:p>
            <a:pPr>
              <a:buNone/>
            </a:pPr>
            <a:r>
              <a:rPr lang="en-US" sz="1800" dirty="0" smtClean="0">
                <a:solidFill>
                  <a:schemeClr val="tx1"/>
                </a:solidFill>
              </a:rPr>
              <a:t>A = B + C /* assume all quantities in main memory */</a:t>
            </a:r>
            <a:endParaRPr lang="en-US" sz="1000" dirty="0" smtClean="0">
              <a:solidFill>
                <a:schemeClr val="tx1"/>
              </a:solidFill>
            </a:endParaRPr>
          </a:p>
          <a:p>
            <a:pPr>
              <a:buNone/>
            </a:pPr>
            <a:endParaRPr lang="en-US" sz="800" dirty="0" smtClean="0">
              <a:solidFill>
                <a:schemeClr val="tx1"/>
              </a:solidFill>
            </a:endParaRPr>
          </a:p>
          <a:p>
            <a:pPr>
              <a:lnSpc>
                <a:spcPct val="120000"/>
              </a:lnSpc>
              <a:spcBef>
                <a:spcPts val="0"/>
              </a:spcBef>
              <a:buNone/>
            </a:pPr>
            <a:r>
              <a:rPr lang="en-US" sz="1800" dirty="0" smtClean="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smtClean="0">
              <a:solidFill>
                <a:schemeClr val="tx1"/>
              </a:solidFill>
            </a:endParaRPr>
          </a:p>
          <a:p>
            <a:pPr algn="ctr">
              <a:lnSpc>
                <a:spcPct val="120000"/>
              </a:lnSpc>
              <a:spcBef>
                <a:spcPts val="0"/>
              </a:spcBef>
              <a:buNone/>
            </a:pPr>
            <a:r>
              <a:rPr lang="en-US" sz="1800" dirty="0" smtClean="0">
                <a:solidFill>
                  <a:schemeClr val="tx1"/>
                </a:solidFill>
              </a:rPr>
              <a:t>add mem(B), mem(C), mem (A)</a:t>
            </a:r>
            <a:endParaRPr lang="en-US" sz="1800" dirty="0">
              <a:solidFill>
                <a:schemeClr val="tx1"/>
              </a:solidFill>
            </a:endParaRP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smtClean="0">
                <a:solidFill>
                  <a:schemeClr val="tx1"/>
                </a:solidFill>
              </a:rPr>
              <a:t>On a typical RISC machine, the compilation would look something like this:</a:t>
            </a:r>
          </a:p>
          <a:p>
            <a:pPr algn="ctr">
              <a:lnSpc>
                <a:spcPct val="110000"/>
              </a:lnSpc>
              <a:spcBef>
                <a:spcPts val="0"/>
              </a:spcBef>
              <a:buNone/>
            </a:pPr>
            <a:r>
              <a:rPr lang="en-US" dirty="0" smtClean="0">
                <a:solidFill>
                  <a:schemeClr val="tx1"/>
                </a:solidFill>
              </a:rPr>
              <a:t>load mem(B), reg(1);</a:t>
            </a:r>
          </a:p>
          <a:p>
            <a:pPr algn="ctr">
              <a:lnSpc>
                <a:spcPct val="110000"/>
              </a:lnSpc>
              <a:spcBef>
                <a:spcPts val="0"/>
              </a:spcBef>
              <a:buNone/>
            </a:pPr>
            <a:r>
              <a:rPr lang="en-US" dirty="0" smtClean="0">
                <a:solidFill>
                  <a:schemeClr val="tx1"/>
                </a:solidFill>
              </a:rPr>
              <a:t>load mem(C), reg(2);</a:t>
            </a:r>
          </a:p>
          <a:p>
            <a:pPr algn="ctr">
              <a:lnSpc>
                <a:spcPct val="110000"/>
              </a:lnSpc>
              <a:spcBef>
                <a:spcPts val="0"/>
              </a:spcBef>
              <a:buNone/>
            </a:pPr>
            <a:r>
              <a:rPr lang="en-US" dirty="0" smtClean="0">
                <a:solidFill>
                  <a:schemeClr val="tx1"/>
                </a:solidFill>
              </a:rPr>
              <a:t>add reg(1), reg(2), reg(3);</a:t>
            </a:r>
          </a:p>
          <a:p>
            <a:pPr algn="ctr">
              <a:lnSpc>
                <a:spcPct val="110000"/>
              </a:lnSpc>
              <a:spcBef>
                <a:spcPts val="0"/>
              </a:spcBef>
              <a:buNone/>
            </a:pPr>
            <a:r>
              <a:rPr lang="en-US" dirty="0" smtClean="0">
                <a:solidFill>
                  <a:schemeClr val="tx1"/>
                </a:solidFill>
              </a:rPr>
              <a:t>store reg(3), mem (A)</a:t>
            </a:r>
            <a:endParaRPr lang="en-US" dirty="0">
              <a:solidFill>
                <a:schemeClr val="tx1"/>
              </a:solidFill>
            </a:endParaRP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smtClean="0"/>
              <a:t>2 codes may  need the same amount of time when they execute on 2 machines.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2.1- History of Computers</a:t>
            </a:r>
            <a:endParaRPr lang="en-GB" dirty="0">
              <a:effectLst>
                <a:outerShdw blurRad="38100" dist="38100" dir="2700000" algn="tl">
                  <a:srgbClr val="000000">
                    <a:alpha val="43137"/>
                  </a:srgbClr>
                </a:outerShdw>
              </a:effectLst>
            </a:endParaRP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IC: Integrated Circuit</a:t>
            </a:r>
            <a:endParaRPr lang="en-US" sz="16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smtClean="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smtClean="0">
                <a:sym typeface="Wingdings" pitchFamily="2" charset="2"/>
              </a:rPr>
              <a:t> B</a:t>
            </a:r>
            <a:r>
              <a:rPr lang="en-US" sz="2800" dirty="0" smtClean="0"/>
              <a:t>eginning in the late 1980s and early 1990s, industry and academic interest shifted to measuring the performance of systems using a set of benchmark programs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smtClean="0"/>
              <a:t>Desirable Benchmark Characteristics</a:t>
            </a:r>
            <a:endParaRPr lang="en-GB" dirty="0"/>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smtClean="0"/>
              <a:t>It is written in a high-level language, making it portable across different machines. </a:t>
            </a:r>
          </a:p>
          <a:p>
            <a:pPr marL="457200" indent="-457200">
              <a:buAutoNum type="arabicPeriod"/>
            </a:pPr>
            <a:r>
              <a:rPr lang="en-US" sz="3200" dirty="0" smtClean="0"/>
              <a:t>It is representative of a particular kind of programming style, such as systems programming, numerical programming, or commercial programming. </a:t>
            </a:r>
          </a:p>
          <a:p>
            <a:pPr marL="457200" indent="-457200">
              <a:buAutoNum type="arabicPeriod"/>
            </a:pPr>
            <a:r>
              <a:rPr lang="en-US" sz="3200" dirty="0" smtClean="0"/>
              <a:t>It can be measured easily. </a:t>
            </a:r>
          </a:p>
          <a:p>
            <a:pPr marL="457200" indent="-457200">
              <a:buAutoNum type="arabicPeriod"/>
            </a:pPr>
            <a:r>
              <a:rPr lang="en-US" sz="3200" dirty="0" smtClean="0"/>
              <a:t>It has wide distribution.</a:t>
            </a:r>
            <a:endParaRPr lang="en-US" sz="32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smtClean="0"/>
              <a:t>System Performance Evaluation Corporation (SPEC)</a:t>
            </a:r>
            <a:endParaRPr lang="en-GB" dirty="0"/>
          </a:p>
        </p:txBody>
      </p:sp>
      <p:sp>
        <p:nvSpPr>
          <p:cNvPr id="7" name="Content Placeholder 6"/>
          <p:cNvSpPr>
            <a:spLocks noGrp="1"/>
          </p:cNvSpPr>
          <p:nvPr>
            <p:ph idx="1"/>
          </p:nvPr>
        </p:nvSpPr>
        <p:spPr>
          <a:xfrm>
            <a:off x="285720" y="1857364"/>
            <a:ext cx="8572560" cy="4144963"/>
          </a:xfrm>
        </p:spPr>
        <p:txBody>
          <a:bodyPr>
            <a:noAutofit/>
          </a:bodyPr>
          <a:lstStyle/>
          <a:p>
            <a:r>
              <a:rPr lang="en-US" sz="2800" dirty="0" smtClean="0">
                <a:solidFill>
                  <a:schemeClr val="tx1"/>
                </a:solidFill>
              </a:rPr>
              <a:t>Benchmark suite</a:t>
            </a:r>
          </a:p>
          <a:p>
            <a:pPr lvl="1"/>
            <a:r>
              <a:rPr lang="en-US" sz="2400" dirty="0" smtClean="0">
                <a:solidFill>
                  <a:schemeClr val="tx1"/>
                </a:solidFill>
              </a:rPr>
              <a:t>A collection of programs, defined in a high-level language</a:t>
            </a:r>
          </a:p>
          <a:p>
            <a:pPr lvl="1"/>
            <a:r>
              <a:rPr lang="en-US" sz="2400" dirty="0" smtClean="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smtClean="0">
                <a:solidFill>
                  <a:schemeClr val="tx1"/>
                </a:solidFill>
              </a:rPr>
              <a:t>SPEC</a:t>
            </a:r>
          </a:p>
          <a:p>
            <a:pPr lvl="1"/>
            <a:r>
              <a:rPr lang="en-US" sz="2400" dirty="0" smtClean="0">
                <a:solidFill>
                  <a:schemeClr val="tx1"/>
                </a:solidFill>
              </a:rPr>
              <a:t>An industry consortium</a:t>
            </a:r>
          </a:p>
          <a:p>
            <a:pPr lvl="1"/>
            <a:r>
              <a:rPr lang="en-US" sz="2400" dirty="0" smtClean="0">
                <a:solidFill>
                  <a:schemeClr val="tx1"/>
                </a:solidFill>
              </a:rPr>
              <a:t>Defines and maintains the best known collection of benchmark suites</a:t>
            </a:r>
          </a:p>
          <a:p>
            <a:pPr lvl="1"/>
            <a:r>
              <a:rPr lang="en-US" sz="2400" dirty="0" smtClean="0">
                <a:solidFill>
                  <a:schemeClr val="tx1"/>
                </a:solidFill>
              </a:rPr>
              <a:t>Performance measurements are widely used for comparison and research purposes</a:t>
            </a:r>
            <a:endParaRPr lang="en-US" sz="2800" dirty="0">
              <a:solidFill>
                <a:schemeClr val="tx1"/>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smtClean="0">
                <a:effectLst>
                  <a:outerShdw blurRad="38100" dist="38100" dir="2700000" algn="tl">
                    <a:srgbClr val="000000">
                      <a:alpha val="43137"/>
                    </a:srgbClr>
                  </a:outerShdw>
                </a:effectLst>
              </a:rPr>
              <a:t>SPEC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CPU2006</a:t>
            </a:r>
            <a:endParaRPr lang="en-US" sz="4400" dirty="0">
              <a:effectLst>
                <a:outerShdw blurRad="38100" dist="38100" dir="2700000" algn="tl">
                  <a:srgbClr val="000000">
                    <a:alpha val="43137"/>
                  </a:srgbClr>
                </a:outerShdw>
              </a:effectLst>
            </a:endParaRP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smtClean="0">
                <a:solidFill>
                  <a:schemeClr val="tx1"/>
                </a:solidFill>
              </a:rPr>
              <a:t>Best known SPEC benchmark suite</a:t>
            </a:r>
          </a:p>
          <a:p>
            <a:r>
              <a:rPr lang="en-US" sz="2200" dirty="0" smtClean="0">
                <a:solidFill>
                  <a:schemeClr val="tx1"/>
                </a:solidFill>
              </a:rPr>
              <a:t>Industry standard suite for processor intensive applications</a:t>
            </a:r>
          </a:p>
          <a:p>
            <a:r>
              <a:rPr lang="en-US" sz="2200" dirty="0" smtClean="0">
                <a:solidFill>
                  <a:schemeClr val="tx1"/>
                </a:solidFill>
              </a:rPr>
              <a:t>Appropriate for measuring performance for applications that spend most of their time doing computation rather than I/O</a:t>
            </a:r>
          </a:p>
          <a:p>
            <a:r>
              <a:rPr lang="en-US" sz="2200" dirty="0" smtClean="0">
                <a:solidFill>
                  <a:schemeClr val="tx1"/>
                </a:solidFill>
              </a:rPr>
              <a:t>Consists of 17 floating point programs written in C, C++, and Fortran and 12 integer programs written in C and C++</a:t>
            </a:r>
          </a:p>
          <a:p>
            <a:r>
              <a:rPr lang="en-US" sz="2200" dirty="0" smtClean="0">
                <a:solidFill>
                  <a:schemeClr val="tx1"/>
                </a:solidFill>
              </a:rPr>
              <a:t>Suite contains over 3 million lines of code</a:t>
            </a:r>
          </a:p>
          <a:p>
            <a:r>
              <a:rPr lang="en-US" sz="2200" dirty="0" smtClean="0">
                <a:solidFill>
                  <a:schemeClr val="tx1"/>
                </a:solidFill>
              </a:rPr>
              <a:t>Fifth generation of processor intensive suites from SPEC</a:t>
            </a:r>
            <a:endParaRPr lang="en-US" sz="2200" dirty="0">
              <a:solidFill>
                <a:schemeClr val="tx1"/>
              </a:solidFill>
            </a:endParaRP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dirty="0">
                <a:effectLst>
                  <a:outerShdw blurRad="38100" dist="38100" dir="2700000" algn="tl">
                    <a:srgbClr val="000000">
                      <a:alpha val="43137"/>
                    </a:srgbClr>
                  </a:outerShdw>
                </a:effectLst>
              </a:rPr>
              <a:t>Amdahl’s Law</a:t>
            </a: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endParaRPr lang="en-GB" sz="2400" dirty="0" smtClean="0">
              <a:solidFill>
                <a:schemeClr val="tx1"/>
              </a:solidFill>
            </a:endParaRPr>
          </a:p>
          <a:p>
            <a:r>
              <a:rPr lang="en-GB" sz="2400" dirty="0" smtClean="0">
                <a:solidFill>
                  <a:schemeClr val="tx1"/>
                </a:solidFill>
              </a:rPr>
              <a:t>Deals with the </a:t>
            </a:r>
            <a:r>
              <a:rPr lang="en-GB" sz="2400" b="1" u="sng" dirty="0" smtClean="0">
                <a:solidFill>
                  <a:schemeClr val="tx1"/>
                </a:solidFill>
              </a:rPr>
              <a:t>potential speedup of a program using multiple processors</a:t>
            </a:r>
            <a:r>
              <a:rPr lang="en-GB" sz="2400" dirty="0" smtClean="0">
                <a:solidFill>
                  <a:schemeClr val="tx1"/>
                </a:solidFill>
              </a:rPr>
              <a:t> compared to a single processor</a:t>
            </a:r>
          </a:p>
          <a:p>
            <a:r>
              <a:rPr lang="en-GB" sz="2400" dirty="0" smtClean="0">
                <a:solidFill>
                  <a:schemeClr val="tx1"/>
                </a:solidFill>
              </a:rPr>
              <a:t>Illustrates the problems facing industry in the development of multi-core machines</a:t>
            </a:r>
          </a:p>
          <a:p>
            <a:pPr lvl="1"/>
            <a:r>
              <a:rPr lang="en-GB" sz="2400" u="sng" dirty="0" smtClean="0">
                <a:solidFill>
                  <a:schemeClr val="tx1"/>
                </a:solidFill>
              </a:rPr>
              <a:t>Software must be adapted to a highly parallel execution environment to exploit the power of parallel processing</a:t>
            </a:r>
          </a:p>
          <a:p>
            <a:r>
              <a:rPr lang="en-GB" sz="2400" dirty="0" smtClean="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dirty="0">
                <a:effectLst>
                  <a:outerShdw blurRad="38100" dist="38100" dir="2700000" algn="tl">
                    <a:srgbClr val="000000">
                      <a:alpha val="43137"/>
                    </a:srgbClr>
                  </a:outerShdw>
                </a:effectLst>
              </a:rPr>
              <a:t>Amdahl’s </a:t>
            </a:r>
            <a:r>
              <a:rPr lang="en-GB" b="1" dirty="0" smtClean="0">
                <a:effectLst>
                  <a:outerShdw blurRad="38100" dist="38100" dir="2700000" algn="tl">
                    <a:srgbClr val="000000">
                      <a:alpha val="43137"/>
                    </a:srgbClr>
                  </a:outerShdw>
                </a:effectLst>
              </a:rPr>
              <a:t>Law</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57200"/>
            <a:ext cx="3105144" cy="1116106"/>
          </a:xfrm>
        </p:spPr>
        <p:txBody>
          <a:bodyPr/>
          <a:lstStyle/>
          <a:p>
            <a:r>
              <a:rPr lang="en-US" b="1" dirty="0" smtClean="0">
                <a:effectLst>
                  <a:outerShdw blurRad="38100" dist="38100" dir="2700000" algn="tl">
                    <a:srgbClr val="000000">
                      <a:alpha val="43137"/>
                    </a:srgbClr>
                  </a:outerShdw>
                </a:effectLst>
              </a:rPr>
              <a:t>Little’s Law</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smtClean="0">
                <a:solidFill>
                  <a:schemeClr val="tx1"/>
                </a:solidFill>
              </a:rPr>
              <a:t>The general setup is that we have a steady state system to which items arrive at an average rate of  </a:t>
            </a:r>
            <a:r>
              <a:rPr lang="el-GR" sz="1600" smtClean="0">
                <a:solidFill>
                  <a:schemeClr val="tx1"/>
                </a:solidFill>
                <a:latin typeface="Arial Unicode MS"/>
                <a:ea typeface="Arial Unicode MS"/>
                <a:cs typeface="Arial Unicode MS"/>
              </a:rPr>
              <a:t>λ</a:t>
            </a:r>
            <a:r>
              <a:rPr lang="en-US" sz="1600" dirty="0" smtClean="0">
                <a:solidFill>
                  <a:schemeClr val="tx1"/>
                </a:solidFill>
              </a:rPr>
              <a:t> items per unit time. The items stay in the system an average of W units of time. Finally, there is an average of L units in the system at any one time. Little’s Law relates these three variables as L = </a:t>
            </a:r>
            <a:r>
              <a:rPr lang="el-GR" sz="1600" smtClean="0">
                <a:solidFill>
                  <a:schemeClr val="tx1"/>
                </a:solidFill>
                <a:latin typeface="Arial Unicode MS"/>
                <a:ea typeface="Arial Unicode MS"/>
                <a:cs typeface="Arial Unicode MS"/>
              </a:rPr>
              <a:t>λ </a:t>
            </a:r>
            <a:r>
              <a:rPr lang="en-US" sz="1600" dirty="0" smtClean="0">
                <a:solidFill>
                  <a:schemeClr val="tx1"/>
                </a:solidFill>
              </a:rPr>
              <a:t>W.</a:t>
            </a:r>
          </a:p>
          <a:p>
            <a:r>
              <a:rPr lang="en-US" sz="1600" dirty="0" smtClean="0">
                <a:solidFill>
                  <a:schemeClr val="tx1"/>
                </a:solidFill>
              </a:rPr>
              <a:t>Fundamental and simple relation with broad applications</a:t>
            </a:r>
          </a:p>
          <a:p>
            <a:r>
              <a:rPr lang="en-US" sz="1600" dirty="0" smtClean="0">
                <a:solidFill>
                  <a:schemeClr val="tx1"/>
                </a:solidFill>
              </a:rPr>
              <a:t>Can be applied to almost any system that is statistically in steady state, and in which there is no leakage</a:t>
            </a:r>
          </a:p>
          <a:p>
            <a:r>
              <a:rPr lang="en-US" sz="1600" dirty="0" smtClean="0">
                <a:solidFill>
                  <a:schemeClr val="tx1"/>
                </a:solidFill>
              </a:rPr>
              <a:t>Queuing system</a:t>
            </a:r>
          </a:p>
          <a:p>
            <a:pPr lvl="1"/>
            <a:r>
              <a:rPr lang="en-US" sz="1600" dirty="0" smtClean="0">
                <a:solidFill>
                  <a:schemeClr val="tx1"/>
                </a:solidFill>
              </a:rPr>
              <a:t>If server is idle an item is served immediately, otherwise an arriving item joins a queue</a:t>
            </a:r>
          </a:p>
          <a:p>
            <a:pPr lvl="1"/>
            <a:r>
              <a:rPr lang="en-US" sz="1600" dirty="0" smtClean="0">
                <a:solidFill>
                  <a:schemeClr val="tx1"/>
                </a:solidFill>
              </a:rPr>
              <a:t>There can be a single queue for a single server or for multiple servers, or multiples queues with one being for each of multiple servers</a:t>
            </a:r>
          </a:p>
          <a:p>
            <a:r>
              <a:rPr lang="en-US" sz="1600" dirty="0" smtClean="0">
                <a:solidFill>
                  <a:schemeClr val="tx1"/>
                </a:solidFill>
              </a:rPr>
              <a:t>Average number of items in a queuing system equals the average rate at which items arrive multiplied by the  time that an item spends in the system</a:t>
            </a:r>
          </a:p>
          <a:p>
            <a:pPr lvl="1"/>
            <a:r>
              <a:rPr lang="en-US" sz="1600" dirty="0" smtClean="0">
                <a:solidFill>
                  <a:schemeClr val="tx1"/>
                </a:solidFill>
              </a:rPr>
              <a:t>Relationship requires very few assumptions</a:t>
            </a:r>
          </a:p>
          <a:p>
            <a:pPr lvl="1"/>
            <a:r>
              <a:rPr lang="en-US" sz="1600" dirty="0" smtClean="0">
                <a:solidFill>
                  <a:schemeClr val="tx1"/>
                </a:solidFill>
              </a:rPr>
              <a:t>Because of its simplicity and generality it is extremely useful</a:t>
            </a:r>
            <a:endParaRPr lang="en-US" sz="1600" dirty="0">
              <a:solidFill>
                <a:schemeClr val="tx1"/>
              </a:solidFill>
            </a:endParaRPr>
          </a:p>
        </p:txBody>
      </p:sp>
      <p:pic>
        <p:nvPicPr>
          <p:cNvPr id="361474" name="Picture 2"/>
          <p:cNvPicPr>
            <a:picLocks noChangeAspect="1" noChangeArrowheads="1"/>
          </p:cNvPicPr>
          <p:nvPr/>
        </p:nvPicPr>
        <p:blipFill>
          <a:blip r:embed="rId3"/>
          <a:srcRect/>
          <a:stretch>
            <a:fillRect/>
          </a:stretch>
        </p:blipFill>
        <p:spPr bwMode="auto">
          <a:xfrm>
            <a:off x="4143372" y="214290"/>
            <a:ext cx="2181246" cy="70660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1116106"/>
          </a:xfrm>
        </p:spPr>
        <p:txBody>
          <a:bodyPr/>
          <a:lstStyle/>
          <a:p>
            <a:r>
              <a:rPr lang="en-US" dirty="0" smtClean="0"/>
              <a:t>Questions</a:t>
            </a:r>
            <a:br>
              <a:rPr lang="en-US" dirty="0" smtClean="0"/>
            </a:br>
            <a:r>
              <a:rPr lang="en-US" sz="2400" dirty="0" smtClean="0"/>
              <a:t>(Write your answers to your notebook)</a:t>
            </a:r>
            <a:endParaRPr lang="en-US" dirty="0"/>
          </a:p>
        </p:txBody>
      </p:sp>
      <p:sp>
        <p:nvSpPr>
          <p:cNvPr id="3" name="Content Placeholder 2"/>
          <p:cNvSpPr>
            <a:spLocks noGrp="1"/>
          </p:cNvSpPr>
          <p:nvPr>
            <p:ph idx="1"/>
          </p:nvPr>
        </p:nvSpPr>
        <p:spPr>
          <a:xfrm>
            <a:off x="498474" y="1285860"/>
            <a:ext cx="7573988" cy="3571899"/>
          </a:xfrm>
        </p:spPr>
        <p:txBody>
          <a:bodyPr>
            <a:normAutofit fontScale="85000" lnSpcReduction="10000"/>
          </a:bodyPr>
          <a:lstStyle/>
          <a:p>
            <a:pPr>
              <a:buNone/>
            </a:pPr>
            <a:r>
              <a:rPr lang="en-US" dirty="0" smtClean="0">
                <a:solidFill>
                  <a:schemeClr val="tx1"/>
                </a:solidFill>
              </a:rPr>
              <a:t>2.1 What is a stored program computer?</a:t>
            </a:r>
          </a:p>
          <a:p>
            <a:pPr>
              <a:buNone/>
            </a:pPr>
            <a:r>
              <a:rPr lang="en-US" dirty="0" smtClean="0">
                <a:solidFill>
                  <a:schemeClr val="tx1"/>
                </a:solidFill>
              </a:rPr>
              <a:t>2.2 What are the four main components of any general-purpose computer? </a:t>
            </a:r>
          </a:p>
          <a:p>
            <a:pPr>
              <a:buNone/>
            </a:pPr>
            <a:r>
              <a:rPr lang="en-US" dirty="0" smtClean="0">
                <a:solidFill>
                  <a:schemeClr val="tx1"/>
                </a:solidFill>
              </a:rPr>
              <a:t>2.3 At the integrated circuit level, what are the three principal constituents of a computer system? </a:t>
            </a:r>
          </a:p>
          <a:p>
            <a:pPr>
              <a:buNone/>
            </a:pPr>
            <a:r>
              <a:rPr lang="en-US" dirty="0" smtClean="0">
                <a:solidFill>
                  <a:schemeClr val="tx1"/>
                </a:solidFill>
              </a:rPr>
              <a:t>2.4 Explain Moore’s law. </a:t>
            </a:r>
          </a:p>
          <a:p>
            <a:pPr>
              <a:buNone/>
            </a:pPr>
            <a:r>
              <a:rPr lang="en-US" dirty="0" smtClean="0">
                <a:solidFill>
                  <a:schemeClr val="tx1"/>
                </a:solidFill>
              </a:rPr>
              <a:t>2.5 List and explain the key characteristics of a computer family. </a:t>
            </a:r>
          </a:p>
          <a:p>
            <a:pPr>
              <a:buNone/>
            </a:pPr>
            <a:r>
              <a:rPr lang="en-US" dirty="0" smtClean="0">
                <a:solidFill>
                  <a:schemeClr val="tx1"/>
                </a:solidFill>
              </a:rPr>
              <a:t>2.6 What is the key distinguishing feature of a microprocessor?</a:t>
            </a:r>
          </a:p>
          <a:p>
            <a:pPr>
              <a:buNone/>
            </a:pPr>
            <a:r>
              <a:rPr lang="en-US" b="1" u="sng" dirty="0" smtClean="0">
                <a:solidFill>
                  <a:schemeClr val="tx1"/>
                </a:solidFill>
              </a:rPr>
              <a:t>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First generation computers</a:t>
            </a:r>
          </a:p>
          <a:p>
            <a:pPr lvl="1"/>
            <a:r>
              <a:rPr lang="en-US" dirty="0" smtClean="0"/>
              <a:t>Vacuum tubes</a:t>
            </a:r>
          </a:p>
          <a:p>
            <a:pPr marL="228600" lvl="1">
              <a:buClr>
                <a:schemeClr val="accent1"/>
              </a:buClr>
            </a:pPr>
            <a:r>
              <a:rPr lang="en-US" dirty="0" smtClean="0"/>
              <a:t>Second generation computers</a:t>
            </a:r>
          </a:p>
          <a:p>
            <a:pPr lvl="1"/>
            <a:r>
              <a:rPr lang="en-US" dirty="0" smtClean="0"/>
              <a:t>Transistors</a:t>
            </a:r>
          </a:p>
          <a:p>
            <a:pPr marL="228600" lvl="1">
              <a:buClr>
                <a:schemeClr val="accent1"/>
              </a:buClr>
            </a:pPr>
            <a:r>
              <a:rPr lang="en-US" dirty="0" smtClean="0"/>
              <a:t>Third generation computers</a:t>
            </a:r>
          </a:p>
          <a:p>
            <a:pPr lvl="1"/>
            <a:r>
              <a:rPr lang="en-US" dirty="0" smtClean="0"/>
              <a:t>Integrated circuits</a:t>
            </a:r>
          </a:p>
          <a:p>
            <a:pPr marL="228600" lvl="1">
              <a:spcBef>
                <a:spcPts val="1800"/>
              </a:spcBef>
              <a:buClr>
                <a:schemeClr val="accent1"/>
              </a:buClr>
            </a:pPr>
            <a:r>
              <a:rPr lang="en-US" dirty="0" smtClean="0"/>
              <a:t>Performance designs</a:t>
            </a:r>
          </a:p>
          <a:p>
            <a:pPr lvl="1"/>
            <a:r>
              <a:rPr lang="en-US" dirty="0" smtClean="0"/>
              <a:t>Microprocessor speed</a:t>
            </a:r>
          </a:p>
          <a:p>
            <a:pPr lvl="1"/>
            <a:r>
              <a:rPr lang="en-US" dirty="0" smtClean="0"/>
              <a:t>Performance balance</a:t>
            </a:r>
          </a:p>
          <a:p>
            <a:pPr lvl="1"/>
            <a:r>
              <a:rPr lang="en-US" dirty="0" smtClean="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Multi-core</a:t>
            </a:r>
          </a:p>
          <a:p>
            <a:pPr marL="228600" lvl="1">
              <a:spcBef>
                <a:spcPts val="1800"/>
              </a:spcBef>
              <a:buClr>
                <a:schemeClr val="accent1"/>
              </a:buClr>
            </a:pPr>
            <a:r>
              <a:rPr lang="en-US" dirty="0" smtClean="0"/>
              <a:t>MICs</a:t>
            </a:r>
          </a:p>
          <a:p>
            <a:pPr marL="228600" lvl="1">
              <a:spcBef>
                <a:spcPts val="1800"/>
              </a:spcBef>
              <a:buClr>
                <a:schemeClr val="accent1"/>
              </a:buClr>
            </a:pPr>
            <a:r>
              <a:rPr lang="en-US" dirty="0" smtClean="0"/>
              <a:t>GPGPUs</a:t>
            </a:r>
          </a:p>
          <a:p>
            <a:pPr marL="228600" lvl="1">
              <a:spcBef>
                <a:spcPts val="1800"/>
              </a:spcBef>
              <a:buClr>
                <a:schemeClr val="accent1"/>
              </a:buClr>
            </a:pPr>
            <a:r>
              <a:rPr lang="en-US" dirty="0" smtClean="0"/>
              <a:t>Performance assessment</a:t>
            </a:r>
          </a:p>
          <a:p>
            <a:pPr lvl="1"/>
            <a:r>
              <a:rPr lang="en-US" dirty="0" smtClean="0"/>
              <a:t>Clock speed and instructions per second</a:t>
            </a:r>
          </a:p>
          <a:p>
            <a:pPr lvl="1"/>
            <a:r>
              <a:rPr lang="en-US" dirty="0" smtClean="0"/>
              <a:t>Benchmarks</a:t>
            </a:r>
          </a:p>
          <a:p>
            <a:pPr lvl="1"/>
            <a:r>
              <a:rPr lang="en-US" dirty="0" smtClean="0"/>
              <a:t>Amdahl’s Law</a:t>
            </a:r>
          </a:p>
          <a:p>
            <a:pPr lvl="1"/>
            <a:r>
              <a:rPr lang="en-US" dirty="0" smtClean="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Computer Evolution and Performance</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smtClean="0">
                <a:effectLst>
                  <a:outerShdw blurRad="38100" dist="38100" dir="2700000" algn="tl">
                    <a:srgbClr val="000000">
                      <a:alpha val="43137"/>
                    </a:srgbClr>
                  </a:outerShdw>
                </a:effectLst>
              </a:rPr>
              <a:t>First Generation:  Vacuum Tubes</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smtClean="0">
                <a:solidFill>
                  <a:schemeClr val="tx1"/>
                </a:solidFill>
              </a:rPr>
              <a:t>Basic technology: Vacuum tubes</a:t>
            </a:r>
          </a:p>
          <a:p>
            <a:r>
              <a:rPr lang="en-GB" sz="2400" dirty="0" smtClean="0">
                <a:solidFill>
                  <a:schemeClr val="tx1"/>
                </a:solidFill>
              </a:rPr>
              <a:t>Typical computers:</a:t>
            </a:r>
          </a:p>
          <a:p>
            <a:pPr lvl="1"/>
            <a:r>
              <a:rPr lang="en-GB" sz="2000" dirty="0" smtClean="0">
                <a:solidFill>
                  <a:schemeClr val="tx1"/>
                </a:solidFill>
              </a:rPr>
              <a:t>ENIAC (</a:t>
            </a:r>
            <a:r>
              <a:rPr lang="en-GB" sz="2000" u="sng" dirty="0" smtClean="0">
                <a:solidFill>
                  <a:schemeClr val="tx1"/>
                </a:solidFill>
              </a:rPr>
              <a:t>E</a:t>
            </a:r>
            <a:r>
              <a:rPr lang="en-GB" sz="2000" dirty="0" smtClean="0">
                <a:solidFill>
                  <a:schemeClr val="tx1"/>
                </a:solidFill>
              </a:rPr>
              <a:t>lectronic </a:t>
            </a:r>
            <a:r>
              <a:rPr lang="en-GB" sz="2000" u="sng" dirty="0" smtClean="0">
                <a:solidFill>
                  <a:schemeClr val="tx1"/>
                </a:solidFill>
              </a:rPr>
              <a:t>N</a:t>
            </a:r>
            <a:r>
              <a:rPr lang="en-GB" sz="2000" dirty="0" smtClean="0">
                <a:solidFill>
                  <a:schemeClr val="tx1"/>
                </a:solidFill>
              </a:rPr>
              <a:t>umerical </a:t>
            </a:r>
            <a:r>
              <a:rPr lang="en-GB" sz="2000" u="sng" dirty="0" smtClean="0">
                <a:solidFill>
                  <a:schemeClr val="tx1"/>
                </a:solidFill>
              </a:rPr>
              <a:t>I</a:t>
            </a:r>
            <a:r>
              <a:rPr lang="en-GB" sz="2000" dirty="0" smtClean="0">
                <a:solidFill>
                  <a:schemeClr val="tx1"/>
                </a:solidFill>
              </a:rPr>
              <a:t>ntegrator </a:t>
            </a:r>
            <a:r>
              <a:rPr lang="en-GB" sz="2000" u="sng" dirty="0" smtClean="0">
                <a:solidFill>
                  <a:schemeClr val="tx1"/>
                </a:solidFill>
              </a:rPr>
              <a:t>A</a:t>
            </a:r>
            <a:r>
              <a:rPr lang="en-GB" sz="2000" dirty="0" smtClean="0">
                <a:solidFill>
                  <a:schemeClr val="tx1"/>
                </a:solidFill>
              </a:rPr>
              <a:t>nd </a:t>
            </a:r>
            <a:r>
              <a:rPr lang="en-GB" sz="2000" u="sng" dirty="0" smtClean="0">
                <a:solidFill>
                  <a:schemeClr val="tx1"/>
                </a:solidFill>
              </a:rPr>
              <a:t>C</a:t>
            </a:r>
            <a:r>
              <a:rPr lang="en-GB" sz="2000" dirty="0" smtClean="0">
                <a:solidFill>
                  <a:schemeClr val="tx1"/>
                </a:solidFill>
              </a:rPr>
              <a:t>omputer)</a:t>
            </a:r>
          </a:p>
          <a:p>
            <a:pPr lvl="1"/>
            <a:r>
              <a:rPr lang="en-US" sz="2000" dirty="0" smtClean="0">
                <a:solidFill>
                  <a:schemeClr val="tx1"/>
                </a:solidFill>
              </a:rPr>
              <a:t>EDVAC (Electronic Discrete Variable Computer) and John Von Neumann</a:t>
            </a:r>
          </a:p>
          <a:p>
            <a:pPr lvl="1"/>
            <a:r>
              <a:rPr lang="en-GB" sz="2000" dirty="0" smtClean="0">
                <a:solidFill>
                  <a:schemeClr val="tx1"/>
                </a:solidFill>
              </a:rPr>
              <a:t>IAS computer (Princeton </a:t>
            </a:r>
            <a:r>
              <a:rPr lang="en-GB" sz="2000" u="sng" dirty="0" smtClean="0">
                <a:solidFill>
                  <a:schemeClr val="tx1"/>
                </a:solidFill>
              </a:rPr>
              <a:t>I</a:t>
            </a:r>
            <a:r>
              <a:rPr lang="en-GB" sz="2000" dirty="0" smtClean="0">
                <a:solidFill>
                  <a:schemeClr val="tx1"/>
                </a:solidFill>
              </a:rPr>
              <a:t>nstitute for </a:t>
            </a:r>
            <a:r>
              <a:rPr lang="en-GB" sz="2000" u="sng" dirty="0" smtClean="0">
                <a:solidFill>
                  <a:schemeClr val="tx1"/>
                </a:solidFill>
              </a:rPr>
              <a:t>A</a:t>
            </a:r>
            <a:r>
              <a:rPr lang="en-GB" sz="2000" dirty="0" smtClean="0">
                <a:solidFill>
                  <a:schemeClr val="tx1"/>
                </a:solidFill>
              </a:rPr>
              <a:t>dvanced </a:t>
            </a:r>
            <a:r>
              <a:rPr lang="en-GB" sz="2000" u="sng" dirty="0" smtClean="0">
                <a:solidFill>
                  <a:schemeClr val="tx1"/>
                </a:solidFill>
              </a:rPr>
              <a:t>S</a:t>
            </a:r>
            <a:r>
              <a:rPr lang="en-GB" sz="2000" dirty="0" smtClean="0">
                <a:solidFill>
                  <a:schemeClr val="tx1"/>
                </a:solidFill>
              </a:rPr>
              <a:t>tudies)</a:t>
            </a:r>
          </a:p>
          <a:p>
            <a:pPr lvl="1"/>
            <a:r>
              <a:rPr lang="en-US" sz="2000" dirty="0" smtClean="0">
                <a:solidFill>
                  <a:schemeClr val="tx1"/>
                </a:solidFill>
              </a:rPr>
              <a:t>Commercial Computers: UNIVAC </a:t>
            </a:r>
            <a:r>
              <a:rPr lang="en-US" sz="2000" dirty="0" smtClean="0">
                <a:solidFill>
                  <a:schemeClr val="tx1"/>
                </a:solidFill>
                <a:effectLst>
                  <a:outerShdw blurRad="38100" dist="38100" dir="2700000" algn="tl">
                    <a:srgbClr val="000000">
                      <a:alpha val="43137"/>
                    </a:srgbClr>
                  </a:outerShdw>
                </a:effectLst>
              </a:rPr>
              <a:t>(</a:t>
            </a:r>
            <a:r>
              <a:rPr lang="en-US" sz="2000" dirty="0" smtClean="0">
                <a:solidFill>
                  <a:schemeClr val="tx1"/>
                </a:solidFill>
              </a:rPr>
              <a:t>(Universal Automatic Computer)</a:t>
            </a:r>
          </a:p>
          <a:p>
            <a:pPr lvl="1"/>
            <a:r>
              <a:rPr lang="en-US" sz="2000" dirty="0" smtClean="0">
                <a:solidFill>
                  <a:schemeClr val="tx1"/>
                </a:solidFill>
              </a:rPr>
              <a:t>IBM Computers ( International Business Machines)</a:t>
            </a:r>
          </a:p>
          <a:p>
            <a:pPr lvl="1"/>
            <a:endParaRPr lang="en-GB" sz="2000" dirty="0" smtClean="0">
              <a:solidFill>
                <a:schemeClr val="tx1"/>
              </a:solidFill>
            </a:endParaRPr>
          </a:p>
          <a:p>
            <a:pPr lvl="1"/>
            <a:endParaRPr lang="en-GB" sz="2000" dirty="0" smtClean="0">
              <a:solidFill>
                <a:schemeClr val="tx1"/>
              </a:solidFill>
            </a:endParaRPr>
          </a:p>
          <a:p>
            <a:pPr lvl="1"/>
            <a:endParaRPr lang="en-US" sz="2000" dirty="0" smtClean="0">
              <a:solidFill>
                <a:schemeClr val="tx1"/>
              </a:solidFill>
            </a:endParaRPr>
          </a:p>
          <a:p>
            <a:pPr lvl="1"/>
            <a:endParaRPr lang="en-US" sz="2000" dirty="0" smtClean="0">
              <a:solidFill>
                <a:schemeClr val="tx1"/>
              </a:solidFill>
            </a:endParaRPr>
          </a:p>
          <a:p>
            <a:pPr lvl="1"/>
            <a:endParaRPr lang="en-GB" sz="2000" dirty="0" smtClean="0">
              <a:solidFill>
                <a:schemeClr val="tx1"/>
              </a:solidFill>
            </a:endParaRPr>
          </a:p>
          <a:p>
            <a:pPr lvl="1"/>
            <a:endParaRPr lang="en-GB" sz="2000" dirty="0" smtClean="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smtClean="0">
                <a:effectLst>
                  <a:outerShdw blurRad="38100" dist="38100" dir="2700000" algn="tl">
                    <a:srgbClr val="000000">
                      <a:alpha val="43137"/>
                    </a:srgbClr>
                  </a:outerShdw>
                </a:effectLst>
              </a:rPr>
              <a:t>First Generation:   ENIAC Computer</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smtClean="0">
                <a:solidFill>
                  <a:schemeClr val="tx1"/>
                </a:solidFill>
              </a:rPr>
              <a:t>E</a:t>
            </a:r>
            <a:r>
              <a:rPr lang="en-GB" sz="2400" dirty="0" smtClean="0">
                <a:solidFill>
                  <a:schemeClr val="tx1"/>
                </a:solidFill>
              </a:rPr>
              <a:t>lectronic </a:t>
            </a:r>
            <a:r>
              <a:rPr lang="en-GB" sz="2400" b="1" u="sng" dirty="0" smtClean="0">
                <a:solidFill>
                  <a:schemeClr val="tx1"/>
                </a:solidFill>
              </a:rPr>
              <a:t>N</a:t>
            </a:r>
            <a:r>
              <a:rPr lang="en-GB" sz="2400" dirty="0" smtClean="0">
                <a:solidFill>
                  <a:schemeClr val="tx1"/>
                </a:solidFill>
              </a:rPr>
              <a:t>umerical </a:t>
            </a:r>
            <a:r>
              <a:rPr lang="en-GB" sz="2400" b="1" u="sng" dirty="0" smtClean="0">
                <a:solidFill>
                  <a:schemeClr val="tx1"/>
                </a:solidFill>
              </a:rPr>
              <a:t>I</a:t>
            </a:r>
            <a:r>
              <a:rPr lang="en-GB" sz="2400" dirty="0" smtClean="0">
                <a:solidFill>
                  <a:schemeClr val="tx1"/>
                </a:solidFill>
              </a:rPr>
              <a:t>ntegrator </a:t>
            </a:r>
            <a:r>
              <a:rPr lang="en-GB" sz="2400" b="1" u="sng" dirty="0" smtClean="0">
                <a:solidFill>
                  <a:schemeClr val="tx1"/>
                </a:solidFill>
              </a:rPr>
              <a:t>A</a:t>
            </a:r>
            <a:r>
              <a:rPr lang="en-GB" sz="2400" dirty="0" smtClean="0">
                <a:solidFill>
                  <a:schemeClr val="tx1"/>
                </a:solidFill>
              </a:rPr>
              <a:t>nd </a:t>
            </a:r>
            <a:r>
              <a:rPr lang="en-GB" sz="2400" b="1" u="sng" dirty="0" smtClean="0">
                <a:solidFill>
                  <a:schemeClr val="tx1"/>
                </a:solidFill>
              </a:rPr>
              <a:t>C</a:t>
            </a:r>
            <a:r>
              <a:rPr lang="en-GB" sz="2400" dirty="0" smtClean="0">
                <a:solidFill>
                  <a:schemeClr val="tx1"/>
                </a:solidFill>
              </a:rPr>
              <a:t>omputer</a:t>
            </a:r>
          </a:p>
          <a:p>
            <a:pPr>
              <a:spcBef>
                <a:spcPts val="1200"/>
              </a:spcBef>
            </a:pPr>
            <a:r>
              <a:rPr lang="en-GB" dirty="0" smtClean="0">
                <a:solidFill>
                  <a:schemeClr val="tx1"/>
                </a:solidFill>
              </a:rPr>
              <a:t>Designed and constructed at the University of Pennsylvania</a:t>
            </a:r>
          </a:p>
          <a:p>
            <a:pPr lvl="1"/>
            <a:r>
              <a:rPr lang="en-GB" dirty="0" smtClean="0">
                <a:solidFill>
                  <a:schemeClr val="tx1"/>
                </a:solidFill>
              </a:rPr>
              <a:t>Started in 1943 – completed in 1946, by John Mauchly and John Eckert</a:t>
            </a:r>
          </a:p>
          <a:p>
            <a:r>
              <a:rPr lang="en-GB" dirty="0" smtClean="0">
                <a:solidFill>
                  <a:schemeClr val="tx1"/>
                </a:solidFill>
              </a:rPr>
              <a:t>World’s first general purpose electronic digital computer</a:t>
            </a:r>
          </a:p>
          <a:p>
            <a:pPr lvl="1">
              <a:lnSpc>
                <a:spcPct val="120000"/>
              </a:lnSpc>
            </a:pPr>
            <a:r>
              <a:rPr lang="en-GB" dirty="0" smtClean="0">
                <a:solidFill>
                  <a:schemeClr val="tx1"/>
                </a:solidFill>
              </a:rPr>
              <a:t>Army’s Ballistics Research Laboratory (BRL) needed a way to supply trajectory tables for new weapons accurately and within a reasonable time frame</a:t>
            </a:r>
          </a:p>
          <a:p>
            <a:pPr lvl="1">
              <a:lnSpc>
                <a:spcPct val="120000"/>
              </a:lnSpc>
            </a:pPr>
            <a:r>
              <a:rPr lang="en-GB" dirty="0" smtClean="0">
                <a:solidFill>
                  <a:schemeClr val="tx1"/>
                </a:solidFill>
              </a:rPr>
              <a:t>Was not finished in time to be used in the war effort</a:t>
            </a:r>
          </a:p>
          <a:p>
            <a:pPr marL="228600" lvl="1">
              <a:lnSpc>
                <a:spcPct val="120000"/>
              </a:lnSpc>
              <a:spcBef>
                <a:spcPts val="2000"/>
              </a:spcBef>
              <a:buClr>
                <a:schemeClr val="accent1"/>
              </a:buClr>
            </a:pPr>
            <a:r>
              <a:rPr lang="en-GB" sz="2000" dirty="0" smtClean="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smtClean="0">
                <a:solidFill>
                  <a:schemeClr val="tx1"/>
                </a:solidFill>
              </a:rPr>
              <a:t>Continued to operate under BRL management until 1955 when it was disassembled (</a:t>
            </a:r>
            <a:r>
              <a:rPr kumimoji="1" lang="en-US" sz="2000" dirty="0" smtClean="0">
                <a:solidFill>
                  <a:schemeClr val="tx1"/>
                </a:solidFill>
                <a:latin typeface="Times New Roman" pitchFamily="-110" charset="0"/>
              </a:rPr>
              <a:t>Army’s </a:t>
            </a:r>
            <a:r>
              <a:rPr kumimoji="1" lang="en-US" sz="2000" b="1" u="sng" dirty="0" smtClean="0">
                <a:solidFill>
                  <a:schemeClr val="tx1"/>
                </a:solidFill>
                <a:latin typeface="Times New Roman" pitchFamily="-110" charset="0"/>
              </a:rPr>
              <a:t>B</a:t>
            </a:r>
            <a:r>
              <a:rPr kumimoji="1" lang="en-US" sz="2000" dirty="0" smtClean="0">
                <a:solidFill>
                  <a:schemeClr val="tx1"/>
                </a:solidFill>
                <a:latin typeface="Times New Roman" pitchFamily="-110" charset="0"/>
              </a:rPr>
              <a:t>allistics </a:t>
            </a:r>
            <a:r>
              <a:rPr kumimoji="1" lang="en-US" sz="2000" b="1" u="sng" dirty="0" smtClean="0">
                <a:solidFill>
                  <a:schemeClr val="tx1"/>
                </a:solidFill>
                <a:latin typeface="Times New Roman" pitchFamily="-110" charset="0"/>
              </a:rPr>
              <a:t>R</a:t>
            </a:r>
            <a:r>
              <a:rPr kumimoji="1" lang="en-US" sz="2000" dirty="0" smtClean="0">
                <a:solidFill>
                  <a:schemeClr val="tx1"/>
                </a:solidFill>
                <a:latin typeface="Times New Roman" pitchFamily="-110" charset="0"/>
              </a:rPr>
              <a:t>esearch </a:t>
            </a:r>
            <a:r>
              <a:rPr kumimoji="1" lang="en-US" sz="2000" b="1" u="sng" dirty="0" smtClean="0">
                <a:solidFill>
                  <a:schemeClr val="tx1"/>
                </a:solidFill>
                <a:latin typeface="Times New Roman" pitchFamily="-110" charset="0"/>
              </a:rPr>
              <a:t>L</a:t>
            </a:r>
            <a:r>
              <a:rPr kumimoji="1" lang="en-US" sz="2000" dirty="0" smtClean="0">
                <a:solidFill>
                  <a:schemeClr val="tx1"/>
                </a:solidFill>
                <a:latin typeface="Times New Roman" pitchFamily="-110" charset="0"/>
              </a:rPr>
              <a:t>aboratory </a:t>
            </a:r>
            <a:r>
              <a:rPr lang="en-GB" sz="2000" dirty="0" smtClean="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smtClean="0">
                <a:effectLst>
                  <a:outerShdw blurRad="38100" dist="38100" dir="2700000" algn="tl">
                    <a:srgbClr val="000000">
                      <a:alpha val="43137"/>
                    </a:srgbClr>
                  </a:outerShdw>
                </a:effectLst>
              </a:rPr>
              <a:t>ENIAC</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7"/>
          <a:srcRect/>
          <a:stretch>
            <a:fillRect/>
          </a:stretch>
        </p:blipFill>
        <p:spPr bwMode="auto">
          <a:xfrm>
            <a:off x="7962900" y="714356"/>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smtClean="0"/>
              <a:t>John von Neumann</a:t>
            </a:r>
            <a:endParaRPr lang="en-GB" dirty="0"/>
          </a:p>
        </p:txBody>
      </p:sp>
      <p:sp>
        <p:nvSpPr>
          <p:cNvPr id="19459" name="Rectangle 3"/>
          <p:cNvSpPr>
            <a:spLocks noGrp="1" noChangeArrowheads="1"/>
          </p:cNvSpPr>
          <p:nvPr>
            <p:ph idx="1"/>
          </p:nvPr>
        </p:nvSpPr>
        <p:spPr/>
        <p:txBody>
          <a:bodyPr>
            <a:noAutofit/>
          </a:bodyPr>
          <a:lstStyle/>
          <a:p>
            <a:r>
              <a:rPr lang="en-GB" sz="2400" dirty="0" smtClean="0">
                <a:solidFill>
                  <a:schemeClr val="tx1"/>
                </a:solidFill>
              </a:rPr>
              <a:t>First publication of the idea was in 1945</a:t>
            </a:r>
          </a:p>
          <a:p>
            <a:r>
              <a:rPr lang="en-GB" sz="2400" dirty="0" smtClean="0">
                <a:solidFill>
                  <a:schemeClr val="tx1"/>
                </a:solidFill>
              </a:rPr>
              <a:t>Stored program concept</a:t>
            </a:r>
          </a:p>
          <a:p>
            <a:pPr lvl="1"/>
            <a:r>
              <a:rPr lang="en-GB" sz="2000" dirty="0" smtClean="0">
                <a:solidFill>
                  <a:schemeClr val="tx1"/>
                </a:solidFill>
              </a:rPr>
              <a:t>Attributed to ENIAC designers, most notably the mathematician John von Neumann</a:t>
            </a:r>
          </a:p>
          <a:p>
            <a:pPr lvl="1"/>
            <a:r>
              <a:rPr lang="en-GB" sz="2000" dirty="0" smtClean="0">
                <a:solidFill>
                  <a:schemeClr val="tx1"/>
                </a:solidFill>
              </a:rPr>
              <a:t>Program represented in a form suitable for storing in memory alongside the data (</a:t>
            </a:r>
            <a:r>
              <a:rPr lang="en-GB" sz="2000" b="1" dirty="0" smtClean="0">
                <a:solidFill>
                  <a:schemeClr val="tx1"/>
                </a:solidFill>
              </a:rPr>
              <a:t>program= data + instructions</a:t>
            </a:r>
            <a:r>
              <a:rPr lang="en-GB" sz="2000" dirty="0" smtClean="0">
                <a:solidFill>
                  <a:schemeClr val="tx1"/>
                </a:solidFill>
              </a:rPr>
              <a:t>)</a:t>
            </a:r>
          </a:p>
          <a:p>
            <a:pPr marL="228600" lvl="1">
              <a:spcBef>
                <a:spcPts val="2000"/>
              </a:spcBef>
              <a:buClr>
                <a:schemeClr val="accent1"/>
              </a:buClr>
            </a:pPr>
            <a:r>
              <a:rPr lang="en-GB" sz="2400" dirty="0" smtClean="0">
                <a:solidFill>
                  <a:schemeClr val="tx1"/>
                </a:solidFill>
              </a:rPr>
              <a:t>IAS computer</a:t>
            </a:r>
          </a:p>
          <a:p>
            <a:pPr lvl="1"/>
            <a:r>
              <a:rPr lang="en-GB" sz="2000" dirty="0" smtClean="0">
                <a:solidFill>
                  <a:schemeClr val="tx1"/>
                </a:solidFill>
              </a:rPr>
              <a:t>Princeton </a:t>
            </a:r>
            <a:r>
              <a:rPr lang="en-GB" sz="2000" b="1" u="sng" dirty="0" smtClean="0">
                <a:solidFill>
                  <a:schemeClr val="tx1"/>
                </a:solidFill>
              </a:rPr>
              <a:t>I</a:t>
            </a:r>
            <a:r>
              <a:rPr lang="en-GB" sz="2000" dirty="0" smtClean="0">
                <a:solidFill>
                  <a:schemeClr val="tx1"/>
                </a:solidFill>
              </a:rPr>
              <a:t>nstitute for </a:t>
            </a:r>
            <a:r>
              <a:rPr lang="en-GB" sz="2000" b="1" u="sng" dirty="0" smtClean="0">
                <a:solidFill>
                  <a:schemeClr val="tx1"/>
                </a:solidFill>
              </a:rPr>
              <a:t>A</a:t>
            </a:r>
            <a:r>
              <a:rPr lang="en-GB" sz="2000" dirty="0" smtClean="0">
                <a:solidFill>
                  <a:schemeClr val="tx1"/>
                </a:solidFill>
              </a:rPr>
              <a:t>dvanced </a:t>
            </a:r>
            <a:r>
              <a:rPr lang="en-GB" sz="2000" b="1" u="sng" dirty="0" smtClean="0">
                <a:solidFill>
                  <a:schemeClr val="tx1"/>
                </a:solidFill>
              </a:rPr>
              <a:t>S</a:t>
            </a:r>
            <a:r>
              <a:rPr lang="en-GB" sz="2000" dirty="0" smtClean="0">
                <a:solidFill>
                  <a:schemeClr val="tx1"/>
                </a:solidFill>
              </a:rPr>
              <a:t>tudies</a:t>
            </a:r>
          </a:p>
          <a:p>
            <a:pPr lvl="1"/>
            <a:r>
              <a:rPr lang="en-GB" sz="2000" dirty="0" smtClean="0">
                <a:solidFill>
                  <a:schemeClr val="tx1"/>
                </a:solidFill>
              </a:rPr>
              <a:t>Prototype of all subsequent general-purpose computers</a:t>
            </a:r>
          </a:p>
          <a:p>
            <a:pPr lvl="1"/>
            <a:r>
              <a:rPr lang="en-GB" sz="2000" dirty="0" smtClean="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smtClean="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34646</TotalTime>
  <Words>13775</Words>
  <Application>Microsoft Macintosh PowerPoint</Application>
  <PresentationFormat>On-screen Show (4:3)</PresentationFormat>
  <Paragraphs>1424</Paragraphs>
  <Slides>58</Slides>
  <Notes>53</Notes>
  <HiddenSlides>0</HiddenSlides>
  <MMClips>0</MMClips>
  <ScaleCrop>false</ScaleCrop>
  <HeadingPairs>
    <vt:vector size="8" baseType="variant">
      <vt:variant>
        <vt:lpstr>Theme</vt:lpstr>
      </vt:variant>
      <vt:variant>
        <vt:i4>1</vt:i4>
      </vt:variant>
      <vt:variant>
        <vt:lpstr>Links</vt:lpstr>
      </vt:variant>
      <vt:variant>
        <vt:i4>5</vt:i4>
      </vt:variant>
      <vt:variant>
        <vt:lpstr>Embedded OLE Servers</vt:lpstr>
      </vt:variant>
      <vt:variant>
        <vt:i4>1</vt:i4>
      </vt:variant>
      <vt:variant>
        <vt:lpstr>Slide Titles</vt:lpstr>
      </vt:variant>
      <vt:variant>
        <vt:i4>58</vt:i4>
      </vt:variant>
    </vt:vector>
  </HeadingPairs>
  <TitlesOfParts>
    <vt:vector size="65" baseType="lpstr">
      <vt:lpstr>Advantage</vt:lpstr>
      <vt:lpstr>Macintosh HD:Users:kevinmclaughlin:Desktop:COA9e PPT+TestBank:COA9e Tables:T02-Evolution.doc!OLE_LINK2</vt:lpstr>
      <vt:lpstr>!OLE_LINK3</vt:lpstr>
      <vt:lpstr>Macintosh HD:Users:kevinmclaughlin:Desktop:COA9e PPT+TestBank:COA9e Tables:T02-Evolution-Horizontal.doc!OLE_LINK4</vt:lpstr>
      <vt:lpstr>Macintosh HD:Users:kevinmclaughlin:Desktop:COA9e PPT+TestBank:COA9e Tables:T02-Evolution-Horizontal.doc!OLE_LINK5</vt:lpstr>
      <vt:lpstr>Macintosh HD:Users:kevinmclaughlin:Desktop:COA9e PPT+TestBank:COA9e Tables:T02-Evolution-Horizontal.doc!OLE_LINK6</vt:lpstr>
      <vt:lpstr>Document</vt:lpstr>
      <vt:lpstr>William Stallings : Computer Organization  and Architecture,  9th Edition</vt:lpstr>
      <vt:lpstr>Objectives</vt:lpstr>
      <vt:lpstr>Objectives</vt:lpstr>
      <vt:lpstr>Contents</vt:lpstr>
      <vt:lpstr>2.1- History of Computers</vt:lpstr>
      <vt:lpstr>First Generation:  Vacuum Tubes </vt:lpstr>
      <vt:lpstr>First Generation:   ENIAC Computer </vt:lpstr>
      <vt:lpstr>ENIAC</vt:lpstr>
      <vt:lpstr>John von Neumann</vt:lpstr>
      <vt:lpstr>Structure of von Neumann Machine</vt:lpstr>
      <vt:lpstr>IAS Memory Formats</vt:lpstr>
      <vt:lpstr>Structure  of  IAS Computer</vt:lpstr>
      <vt:lpstr>The IAS Instruction  Set</vt:lpstr>
      <vt:lpstr>Commercial Computers: UNIVAC</vt:lpstr>
      <vt:lpstr>IBM</vt:lpstr>
      <vt:lpstr>Second Generation:  Transistors</vt:lpstr>
      <vt:lpstr>Second Generation Computers</vt:lpstr>
      <vt:lpstr>Table 2.3 : Example Members of the  IBM 700/7000 Series   </vt:lpstr>
      <vt:lpstr>IBM 7094 Configuration</vt:lpstr>
      <vt:lpstr>Third Generation:  Integrated Circuits</vt:lpstr>
      <vt:lpstr>Microelectronics</vt:lpstr>
      <vt:lpstr>Integrated  Circuits</vt:lpstr>
      <vt:lpstr>Wafer,  Chip, and  Gate Relationship</vt:lpstr>
      <vt:lpstr>Chip Growth</vt:lpstr>
      <vt:lpstr>Moore’s Law</vt:lpstr>
      <vt:lpstr>Table 2.4: Characteristics of the  System/360 Family</vt:lpstr>
      <vt:lpstr> Table 2.5: Evolution of the PDP-8</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vt:lpstr>
      <vt:lpstr>Amdahl’s Law</vt:lpstr>
      <vt:lpstr>Little’s Law</vt:lpstr>
      <vt:lpstr>Questions (Write your answers to your notebook)</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USER</cp:lastModifiedBy>
  <cp:revision>264</cp:revision>
  <dcterms:created xsi:type="dcterms:W3CDTF">2012-06-10T04:05:19Z</dcterms:created>
  <dcterms:modified xsi:type="dcterms:W3CDTF">2015-04-14T09:48:01Z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