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sldIdLst>
    <p:sldId id="256" r:id="rId2"/>
    <p:sldId id="358" r:id="rId3"/>
    <p:sldId id="374" r:id="rId4"/>
    <p:sldId id="257" r:id="rId5"/>
    <p:sldId id="390" r:id="rId6"/>
    <p:sldId id="391" r:id="rId7"/>
    <p:sldId id="392" r:id="rId8"/>
    <p:sldId id="393" r:id="rId9"/>
    <p:sldId id="258" r:id="rId10"/>
    <p:sldId id="359" r:id="rId11"/>
    <p:sldId id="260" r:id="rId12"/>
    <p:sldId id="310" r:id="rId13"/>
    <p:sldId id="308" r:id="rId14"/>
    <p:sldId id="259" r:id="rId15"/>
    <p:sldId id="261" r:id="rId16"/>
    <p:sldId id="309" r:id="rId17"/>
    <p:sldId id="262" r:id="rId18"/>
    <p:sldId id="298" r:id="rId19"/>
    <p:sldId id="311" r:id="rId20"/>
    <p:sldId id="375" r:id="rId21"/>
    <p:sldId id="263" r:id="rId22"/>
    <p:sldId id="295" r:id="rId23"/>
    <p:sldId id="296" r:id="rId24"/>
    <p:sldId id="299" r:id="rId25"/>
    <p:sldId id="300" r:id="rId26"/>
    <p:sldId id="301" r:id="rId27"/>
    <p:sldId id="302" r:id="rId28"/>
    <p:sldId id="303" r:id="rId29"/>
    <p:sldId id="363" r:id="rId30"/>
    <p:sldId id="264" r:id="rId31"/>
    <p:sldId id="313" r:id="rId32"/>
    <p:sldId id="384" r:id="rId33"/>
    <p:sldId id="265" r:id="rId34"/>
    <p:sldId id="334" r:id="rId35"/>
    <p:sldId id="335" r:id="rId36"/>
    <p:sldId id="266" r:id="rId37"/>
    <p:sldId id="314" r:id="rId38"/>
    <p:sldId id="338" r:id="rId39"/>
    <p:sldId id="315" r:id="rId40"/>
    <p:sldId id="316" r:id="rId41"/>
    <p:sldId id="385" r:id="rId42"/>
    <p:sldId id="352" r:id="rId43"/>
    <p:sldId id="268" r:id="rId44"/>
    <p:sldId id="386" r:id="rId45"/>
    <p:sldId id="339" r:id="rId46"/>
    <p:sldId id="267" r:id="rId47"/>
    <p:sldId id="325" r:id="rId48"/>
    <p:sldId id="318" r:id="rId49"/>
    <p:sldId id="330" r:id="rId50"/>
    <p:sldId id="387" r:id="rId51"/>
    <p:sldId id="319" r:id="rId52"/>
    <p:sldId id="269" r:id="rId53"/>
    <p:sldId id="329" r:id="rId54"/>
    <p:sldId id="323" r:id="rId55"/>
    <p:sldId id="336" r:id="rId56"/>
    <p:sldId id="337" r:id="rId57"/>
    <p:sldId id="306" r:id="rId58"/>
    <p:sldId id="342" r:id="rId59"/>
    <p:sldId id="376" r:id="rId60"/>
    <p:sldId id="341" r:id="rId61"/>
    <p:sldId id="271" r:id="rId62"/>
    <p:sldId id="349" r:id="rId63"/>
    <p:sldId id="272" r:id="rId64"/>
    <p:sldId id="350" r:id="rId65"/>
    <p:sldId id="344" r:id="rId66"/>
    <p:sldId id="345" r:id="rId67"/>
    <p:sldId id="348" r:id="rId68"/>
    <p:sldId id="346" r:id="rId69"/>
    <p:sldId id="347" r:id="rId70"/>
    <p:sldId id="361" r:id="rId71"/>
    <p:sldId id="362" r:id="rId72"/>
    <p:sldId id="368" r:id="rId73"/>
    <p:sldId id="369" r:id="rId74"/>
    <p:sldId id="377" r:id="rId75"/>
    <p:sldId id="276" r:id="rId76"/>
    <p:sldId id="351" r:id="rId77"/>
    <p:sldId id="379" r:id="rId78"/>
    <p:sldId id="380" r:id="rId79"/>
    <p:sldId id="381" r:id="rId80"/>
    <p:sldId id="382" r:id="rId81"/>
    <p:sldId id="281" r:id="rId82"/>
    <p:sldId id="282" r:id="rId83"/>
    <p:sldId id="283" r:id="rId84"/>
    <p:sldId id="284" r:id="rId85"/>
    <p:sldId id="285" r:id="rId86"/>
    <p:sldId id="378" r:id="rId87"/>
    <p:sldId id="286" r:id="rId88"/>
    <p:sldId id="370" r:id="rId89"/>
    <p:sldId id="388" r:id="rId90"/>
    <p:sldId id="372" r:id="rId91"/>
    <p:sldId id="389" r:id="rId92"/>
    <p:sldId id="287" r:id="rId93"/>
    <p:sldId id="357" r:id="rId94"/>
    <p:sldId id="365" r:id="rId95"/>
    <p:sldId id="366" r:id="rId96"/>
    <p:sldId id="289" r:id="rId97"/>
    <p:sldId id="290" r:id="rId98"/>
    <p:sldId id="356" r:id="rId99"/>
    <p:sldId id="291" r:id="rId10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2"/>
    <p:restoredTop sz="94678"/>
  </p:normalViewPr>
  <p:slideViewPr>
    <p:cSldViewPr snapToGrid="0">
      <p:cViewPr varScale="1">
        <p:scale>
          <a:sx n="102" d="100"/>
          <a:sy n="102" d="100"/>
        </p:scale>
        <p:origin x="184" y="688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A73F7A-30AF-A980-1832-3728504B6E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8DE0B77-F046-A872-BFCF-F7B5276BE8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090A612-C2FE-4E6A-46ED-6A6E7290D6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931651-66C7-BC06-1613-E58D779677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76B72EB-CF0F-2DD5-592E-013920B7CE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72845DF6-4412-519C-915B-BDF51A559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03B7CE46-8B18-794A-8648-8E98DF0EC446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2007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What happens if a computer doesn't have an operating system?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3393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E9B809-0694-7FAA-E1FB-71C246246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66679-7A34-F84A-B7E7-927A737FD87D}" type="slidenum">
              <a:rPr lang="en-US" altLang="en-VN"/>
              <a:pPr/>
              <a:t>18</a:t>
            </a:fld>
            <a:endParaRPr lang="en-US" altLang="en-V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45192BE-C382-DE22-C03C-63963ABDA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718BA4D-259E-F94E-2B2B-3FD470D10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51525" cy="4319587"/>
          </a:xfrm>
        </p:spPr>
        <p:txBody>
          <a:bodyPr/>
          <a:lstStyle/>
          <a:p>
            <a:endParaRPr lang="en-VN" altLang="en-VN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AE35-7B45-0E06-C085-6F734CDE3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C8141-7773-ED7D-4A31-97C45DA61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C9DF-4FC2-F160-8B42-48E9EBF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9D08-E297-BEF5-9089-019AC9E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F13D-9323-5E75-9D28-3B71A722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A7DB2-4674-8F4D-9991-AA6DE68284CB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2865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38D6-BF23-815B-3520-D1E8B9E2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40CD-B00D-8248-E05D-DB1AF470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ADB6-937D-94E8-0108-21CEF4E5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05FB-31D9-A78F-955B-D87CD638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842-A4F6-FD30-0B6A-A8A29B3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A375E-7831-E74D-BB62-BEB194FEEAF1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3828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9F5E8-D381-AFE3-E1AA-188417260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A3816-4ECC-A351-0A8A-7CFD228E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9420-54C6-2B91-A14D-7E70A3A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3B8E-F1AF-CC55-28E9-1365F7C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1C74-9ED4-BC9B-55BA-5121122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5FD98-C5CE-6A44-893A-BAB57692A0EF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13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4F99-7C2B-00F9-3C2B-78C0374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0D47-CED2-601C-3AD2-6A46081D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7BA4-B11E-4B8A-0D53-F0D513C6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A4BC-2CFD-C444-6C84-0B09C39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B82F-6A88-FB60-89E5-F940952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049B8-187F-604F-A3A3-A3FC1339BEC5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384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369-4EC5-37EE-133E-68F9428C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E2B2-7C57-F4E5-A2B2-4A8AF4FC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B164-CA5A-AF4F-0E17-7CB43F8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1B11-F255-032A-FACA-1BBA2920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0827-30C8-CEE7-BA5D-6D157B5E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07A8B-4D7B-1340-A8F1-4D000695BBA1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944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55DB-CBC8-FA10-856F-90086BC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600-4585-3BEB-0F63-D483511D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B41-9A48-7C48-90D0-21407D52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66A1-A04A-098E-2674-4C123185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92A0-ED39-3325-0E9B-C8B6AAA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53B3-E815-F79D-3F4C-77DABE50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9819-88E8-E646-B1DD-2D22631A22CF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1621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014D-AFCC-F2D8-8A52-B13C696C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D578-2DE3-7593-9AFF-6485227A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3A0C-645E-09A1-0C9F-7AFB7F90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2DFFE-F637-191A-7652-25050A3C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4CBA3-5537-E2CC-E9C7-05D8B1793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DF99E-5535-F391-A4CC-04CDC81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1EBEB-7FF9-74F2-1279-096FD93E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E3049-0939-91E8-0361-D4BEC54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AC742-CB26-1749-BEE3-5371815BE233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111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703B-38F0-77AC-5A13-B0F7B2B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85B2F-BB1E-8319-5940-324A923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606FE-7A7F-E26D-165C-06046F9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BB07-7B39-17C6-A351-BDB5BCE6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1B3E-04B7-9E46-96A7-AF68C9FF4AEA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365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5ABC4-E0B7-E326-980D-C97E8A6A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039B5-F36D-5F56-32BD-543FF313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CFEC-D0A3-919A-0A14-1580E260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B1595-0900-CF49-BA2A-9ADD82A6C840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324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1202-E994-7C2A-A76F-167DA249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1A6C-A031-DBBD-8C24-63280744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0D15-EE6C-EC33-1529-A372526F5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A19B-4FB1-2BFF-3466-18ED0EDE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8ECA-AECF-174F-42D1-A322C7B5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2B10E-90BF-08C3-6E05-F65A0A0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B06D-2C9B-3E41-ABCA-14A1F0C476AC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027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153-E405-6A28-DA5B-558EDE03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70D6-7640-5820-1143-6E628BD8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F122F-5F3B-A6AB-03F3-2AEA56DD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3D366-3AAA-8992-7CC7-A1A6989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AE08-9DD3-99BB-ED3A-5563F36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48C0-4C13-4766-6D37-BC21C68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1E5F8-17C2-F147-9379-B8CA802A071A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621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2DA54F-D919-8863-FF26-D0E57B47A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2C170D-6863-348F-EE2C-326EF8E73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861829-641F-E1C7-15F6-98B53456FF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D74D3D-43C8-F856-719C-9768C0EC6C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2A911AD-0C77-3637-A9AF-799295DE1B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5D56F76-2893-544D-BF8D-F8EE0DDE4533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8372898-36FA-C793-F3EB-93949547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8A8F-1F5E-7F4B-BC67-76DEE5458A26}" type="slidenum">
              <a:rPr lang="en-US" altLang="en-VN"/>
              <a:pPr/>
              <a:t>1</a:t>
            </a:fld>
            <a:endParaRPr lang="en-US" altLang="en-VN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7699711-BF61-6888-C7FF-69A9D9F82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4975"/>
            <a:ext cx="7772400" cy="1143000"/>
          </a:xfrm>
        </p:spPr>
        <p:txBody>
          <a:bodyPr anchor="ctr"/>
          <a:lstStyle/>
          <a:p>
            <a:endParaRPr lang="en-VN" altLang="en-VN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6FB37C6-3349-DE48-905A-F2DDCFDFC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2850" y="774700"/>
            <a:ext cx="6400800" cy="887413"/>
          </a:xfrm>
        </p:spPr>
        <p:txBody>
          <a:bodyPr/>
          <a:lstStyle/>
          <a:p>
            <a:r>
              <a:rPr lang="en-US" altLang="en-VN" sz="4400"/>
              <a:t>Chapter 1</a:t>
            </a:r>
            <a:endParaRPr lang="en-US" altLang="en-VN" sz="3200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EF6896B-2668-75F9-4A35-ED638B8E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2857500"/>
            <a:ext cx="5873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 sz="3600">
                <a:solidFill>
                  <a:schemeClr val="accent2"/>
                </a:solidFill>
                <a:latin typeface="Times New Roman" panose="02020603050405020304" pitchFamily="18" charset="0"/>
              </a:rPr>
              <a:t>1.1 Introduction</a:t>
            </a:r>
          </a:p>
          <a:p>
            <a:r>
              <a:rPr lang="en-US" altLang="en-VN" sz="3600">
                <a:solidFill>
                  <a:schemeClr val="accent2"/>
                </a:solidFill>
                <a:latin typeface="Times New Roman" panose="02020603050405020304" pitchFamily="18" charset="0"/>
              </a:rPr>
              <a:t>1.2 Computer hardware review</a:t>
            </a:r>
          </a:p>
          <a:p>
            <a:r>
              <a:rPr lang="en-US" altLang="en-VN" sz="3600">
                <a:solidFill>
                  <a:schemeClr val="accent2"/>
                </a:solidFill>
                <a:latin typeface="Times New Roman" panose="02020603050405020304" pitchFamily="18" charset="0"/>
              </a:rPr>
              <a:t>1.3 Operating system concepts</a:t>
            </a:r>
          </a:p>
          <a:p>
            <a:pPr lvl="1">
              <a:buFontTx/>
              <a:buChar char="•"/>
            </a:pPr>
            <a:endParaRPr lang="en-US" altLang="en-V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9687E6-BD47-6DC4-F553-33797A3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BE79-A8B4-5C45-9A06-ABF3CF0FD59D}" type="slidenum">
              <a:rPr lang="en-US" altLang="en-VN"/>
              <a:pPr/>
              <a:t>10</a:t>
            </a:fld>
            <a:endParaRPr lang="en-US" altLang="en-VN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16DA687-82D3-437D-EB36-29995D5D5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B30365E-359F-6B05-1315-5C83FF5BF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800"/>
              <a:t>History of Operating Systems</a:t>
            </a:r>
            <a:endParaRPr lang="en-US" altLang="en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8796A-E520-783A-454D-937CBD5B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A63-7BB2-2344-8774-88700989DEAC}" type="slidenum">
              <a:rPr lang="en-US" altLang="en-VN"/>
              <a:pPr/>
              <a:t>11</a:t>
            </a:fld>
            <a:endParaRPr lang="en-US" altLang="en-V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AE391B2-247C-81D3-AE48-67381C59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 altLang="en-VN"/>
              <a:t>History of Operating Systems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1E08BBA-77D7-1476-6E39-CACEFAE82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altLang="en-VN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altLang="en-VN"/>
              <a:t>Third generation  1965 – 1980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altLang="en-VN"/>
              <a:t>Fourth generation 1980 – present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personal computers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4F51E5-34A3-3269-3131-D9686762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76F5-5325-B941-B1B3-8710483F9F53}" type="slidenum">
              <a:rPr lang="en-US" altLang="en-VN"/>
              <a:pPr/>
              <a:t>12</a:t>
            </a:fld>
            <a:endParaRPr lang="en-US" altLang="en-V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F5B3A0D-6B02-9A91-5267-6201145F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1260475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3200"/>
              <a:t>First generation 1945 - 1955</a:t>
            </a:r>
            <a:br>
              <a:rPr lang="en-US" altLang="en-VN" sz="3200"/>
            </a:br>
            <a:endParaRPr lang="en-US" altLang="en-VN" sz="32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FA3DC60-C5B4-658E-1082-3C79EC14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Computers:ENIAC, UNIVAC…</a:t>
            </a:r>
          </a:p>
          <a:p>
            <a:r>
              <a:rPr lang="en-US" altLang="en-VN" sz="2800"/>
              <a:t>Operating System</a:t>
            </a:r>
            <a:r>
              <a:rPr lang="en-US" altLang="en-VN"/>
              <a:t>: No OS, </a:t>
            </a:r>
          </a:p>
          <a:p>
            <a:r>
              <a:rPr lang="en-US" altLang="en-VN"/>
              <a:t>Machine Language, plugboards</a:t>
            </a:r>
          </a:p>
          <a:p>
            <a:r>
              <a:rPr lang="en-US" altLang="en-VN"/>
              <a:t>Single group: designed, built, programmed, operated and maintained each machine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41C26E-E073-FE22-04C7-957805A7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D5BC-5EEF-EC42-9596-F15F37AF706C}" type="slidenum">
              <a:rPr lang="en-US" altLang="en-VN"/>
              <a:pPr/>
              <a:t>13</a:t>
            </a:fld>
            <a:endParaRPr lang="en-US" altLang="en-V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70E5B70-2448-F333-D3E1-49CFD8051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1938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4000"/>
              <a:t>  </a:t>
            </a:r>
            <a:r>
              <a:rPr lang="en-US" altLang="en-VN" sz="3200"/>
              <a:t>Second Generation 1955 – 1965 (1)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52AE7AD-408D-3418-E737-1F3CBE074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 sz="2800"/>
              <a:t>Computers: IBM 1401, IBM 7094…</a:t>
            </a:r>
          </a:p>
          <a:p>
            <a:pPr>
              <a:lnSpc>
                <a:spcPct val="90000"/>
              </a:lnSpc>
            </a:pPr>
            <a:r>
              <a:rPr lang="en-US" altLang="en-VN" sz="2800"/>
              <a:t>Operating System : FMS (Fortran Monitor System), IBSYS for Computer 7094</a:t>
            </a:r>
          </a:p>
          <a:p>
            <a:pPr>
              <a:lnSpc>
                <a:spcPct val="90000"/>
              </a:lnSpc>
            </a:pPr>
            <a:r>
              <a:rPr lang="en-US" altLang="en-VN" sz="2800"/>
              <a:t>Batch Systems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Function of Early Batch System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Structure of a typical FMS job</a:t>
            </a:r>
          </a:p>
          <a:p>
            <a:pPr>
              <a:lnSpc>
                <a:spcPct val="90000"/>
              </a:lnSpc>
            </a:pPr>
            <a:r>
              <a:rPr lang="en-US" altLang="en-VN" sz="2800"/>
              <a:t>Separation between designers, builders, programmers, operators and maintenance personnel</a:t>
            </a:r>
            <a:r>
              <a:rPr lang="en-US" altLang="en-V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VN"/>
          </a:p>
          <a:p>
            <a:pPr lvl="1">
              <a:lnSpc>
                <a:spcPct val="90000"/>
              </a:lnSpc>
            </a:pPr>
            <a:endParaRPr lang="en-US" altLang="en-VN"/>
          </a:p>
          <a:p>
            <a:pPr lvl="1">
              <a:lnSpc>
                <a:spcPct val="90000"/>
              </a:lnSpc>
            </a:pPr>
            <a:endParaRPr lang="en-US" altLang="en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5298E8-ED8F-994C-1133-983EAE1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867-23F9-8442-B0B2-7177C107EDAC}" type="slidenum">
              <a:rPr lang="en-US" altLang="en-VN"/>
              <a:pPr/>
              <a:t>14</a:t>
            </a:fld>
            <a:endParaRPr lang="en-US" altLang="en-VN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A3FA4BF-BB24-1F6D-0860-5E392DBAF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60350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4000"/>
              <a:t>  </a:t>
            </a:r>
            <a:r>
              <a:rPr lang="en-US" altLang="en-VN" sz="3200"/>
              <a:t>Second Generation 1955 – 1965 (2)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578D8C1-DA37-595C-644D-FCFE2E5A7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83100"/>
            <a:ext cx="7772400" cy="1600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VN" sz="2400"/>
              <a:t>Early batch system</a:t>
            </a:r>
          </a:p>
          <a:p>
            <a:pPr lvl="1">
              <a:lnSpc>
                <a:spcPct val="70000"/>
              </a:lnSpc>
            </a:pPr>
            <a:r>
              <a:rPr lang="en-US" altLang="en-VN" sz="2400"/>
              <a:t>bring cards to 1401</a:t>
            </a:r>
          </a:p>
          <a:p>
            <a:pPr lvl="1">
              <a:lnSpc>
                <a:spcPct val="70000"/>
              </a:lnSpc>
            </a:pPr>
            <a:r>
              <a:rPr lang="en-US" altLang="en-VN" sz="2400"/>
              <a:t>read cards to tape</a:t>
            </a:r>
          </a:p>
          <a:p>
            <a:pPr lvl="1">
              <a:lnSpc>
                <a:spcPct val="70000"/>
              </a:lnSpc>
            </a:pPr>
            <a:r>
              <a:rPr lang="en-US" altLang="en-VN" sz="2400"/>
              <a:t>put tape on 7094 which does computing</a:t>
            </a:r>
          </a:p>
          <a:p>
            <a:pPr lvl="1">
              <a:lnSpc>
                <a:spcPct val="70000"/>
              </a:lnSpc>
            </a:pPr>
            <a:r>
              <a:rPr lang="en-US" altLang="en-VN" sz="2400"/>
              <a:t>put tape on 1401 which prints output</a:t>
            </a:r>
          </a:p>
          <a:p>
            <a:pPr lvl="1">
              <a:lnSpc>
                <a:spcPct val="90000"/>
              </a:lnSpc>
            </a:pPr>
            <a:endParaRPr lang="en-US" altLang="en-VN" sz="2400"/>
          </a:p>
          <a:p>
            <a:pPr lvl="1">
              <a:lnSpc>
                <a:spcPct val="90000"/>
              </a:lnSpc>
            </a:pPr>
            <a:endParaRPr lang="en-US" altLang="en-VN" sz="240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E59E9A2D-8489-8305-DF37-1C4F85C6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78000"/>
            <a:ext cx="890587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AC38D8-6C23-D458-9CCD-7EA6721C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5690-6815-8E45-B453-074049CE49C5}" type="slidenum">
              <a:rPr lang="en-US" altLang="en-VN"/>
              <a:pPr/>
              <a:t>15</a:t>
            </a:fld>
            <a:endParaRPr lang="en-US" altLang="en-V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1C9B101-5961-8846-C187-3BC1E8399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46063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4000"/>
              <a:t>  </a:t>
            </a:r>
            <a:r>
              <a:rPr lang="en-US" altLang="en-VN" sz="3200"/>
              <a:t>Second Generation 1955 – 1965 (3)</a:t>
            </a:r>
            <a:endParaRPr lang="en-US" altLang="en-VN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07D956-B3CC-4954-119F-D01A6CBC6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930900"/>
            <a:ext cx="8915400" cy="685800"/>
          </a:xfrm>
        </p:spPr>
        <p:txBody>
          <a:bodyPr/>
          <a:lstStyle/>
          <a:p>
            <a:r>
              <a:rPr lang="en-US" altLang="en-VN"/>
              <a:t>Structure of a typical FMS job – 2</a:t>
            </a:r>
            <a:r>
              <a:rPr lang="en-US" altLang="en-VN" baseline="30000"/>
              <a:t>nd</a:t>
            </a:r>
            <a:r>
              <a:rPr lang="en-US" altLang="en-VN"/>
              <a:t> generation</a:t>
            </a:r>
            <a:endParaRPr lang="en-US" altLang="en-VN" sz="280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F69F41D-D891-54F9-BA68-736CAAC0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9720" r="13995" b="33592"/>
          <a:stretch>
            <a:fillRect/>
          </a:stretch>
        </p:blipFill>
        <p:spPr bwMode="auto">
          <a:xfrm>
            <a:off x="1447800" y="1933575"/>
            <a:ext cx="6858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0D1785-99AE-11EB-5584-A1508767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CA-85CD-A444-971D-961E1D103887}" type="slidenum">
              <a:rPr lang="en-US" altLang="en-VN"/>
              <a:pPr/>
              <a:t>16</a:t>
            </a:fld>
            <a:endParaRPr lang="en-US" altLang="en-V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1A304EF-D03E-750E-C69A-509B9562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9088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3200"/>
              <a:t>Third generation  1965 – 1980  (1)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BA86D54-F43A-476E-0A7F-95B1821A1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800"/>
              <a:t>Computers: System/360, IBM370, IBM4300…</a:t>
            </a:r>
          </a:p>
          <a:p>
            <a:r>
              <a:rPr lang="en-US" altLang="en-VN" sz="2800"/>
              <a:t>Operating System: </a:t>
            </a:r>
          </a:p>
          <a:p>
            <a:pPr lvl="1"/>
            <a:r>
              <a:rPr lang="en-US" altLang="en-VN" sz="2400"/>
              <a:t>OS/360: to work on all models</a:t>
            </a:r>
          </a:p>
          <a:p>
            <a:pPr lvl="1"/>
            <a:r>
              <a:rPr lang="en-US" altLang="en-VN" sz="2400"/>
              <a:t>Multiprogamming </a:t>
            </a:r>
          </a:p>
          <a:p>
            <a:pPr lvl="1"/>
            <a:r>
              <a:rPr lang="en-US" altLang="en-VN" sz="2400"/>
              <a:t>Time Sharing: </a:t>
            </a:r>
          </a:p>
          <a:p>
            <a:pPr lvl="2"/>
            <a:r>
              <a:rPr lang="en-US" altLang="en-VN" sz="2000"/>
              <a:t>CTSS (Compatible Time Sharing System), </a:t>
            </a:r>
          </a:p>
          <a:p>
            <a:pPr lvl="2"/>
            <a:r>
              <a:rPr lang="en-US" altLang="en-VN" sz="2000"/>
              <a:t>MULTICS (MULTiplexed Information and Computing Service),</a:t>
            </a:r>
          </a:p>
          <a:p>
            <a:pPr lvl="2"/>
            <a:r>
              <a:rPr lang="en-US" altLang="en-VN" sz="2000"/>
              <a:t>Unix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C62CE6-213C-0A10-D19A-6CB5F8A2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4F83-E170-C445-99B9-74419723B7E0}" type="slidenum">
              <a:rPr lang="en-US" altLang="en-VN"/>
              <a:pPr/>
              <a:t>17</a:t>
            </a:fld>
            <a:endParaRPr lang="en-US" altLang="en-V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6945FD9-3195-7BAD-ABBE-B032A313C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361950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3200"/>
              <a:t>Third generation  1965 – 1980 (2)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4975D9E-D3C7-18FA-FE6A-E97CC9A1E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54864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/>
              <a:t>Multiprogramming system</a:t>
            </a:r>
            <a:r>
              <a:rPr lang="en-US" altLang="en-VN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three jobs in memory – 3</a:t>
            </a:r>
            <a:r>
              <a:rPr lang="en-US" altLang="en-VN" baseline="30000"/>
              <a:t>rd</a:t>
            </a:r>
            <a:r>
              <a:rPr lang="en-US" altLang="en-VN"/>
              <a:t> generation</a:t>
            </a:r>
            <a:endParaRPr lang="en-US" altLang="en-VN" sz="2400"/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54EF5CFB-2B67-381E-747D-4B6D3659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978025"/>
            <a:ext cx="439420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9030CE-12A3-3CA6-061E-A64C8F54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757-F994-FD49-9E81-A309DEDCADE8}" type="slidenum">
              <a:rPr lang="en-US" altLang="en-VN"/>
              <a:pPr/>
              <a:t>18</a:t>
            </a:fld>
            <a:endParaRPr lang="en-US" altLang="en-V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F6229C2-ADAE-C3A1-E73F-194278E1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0813" cy="10175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VN" sz="4000"/>
              <a:t>History of Operating Systems</a:t>
            </a:r>
            <a:br>
              <a:rPr lang="en-US" altLang="en-VN" sz="4000"/>
            </a:br>
            <a:r>
              <a:rPr lang="en-US" altLang="en-VN" sz="3200"/>
              <a:t>Third generation  1965 – 1980 (3)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9698F3CA-2216-58AA-42BB-3BE7699D5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24025"/>
          <a:ext cx="4724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Artwork" r:id="rId4" imgW="3359150" imgH="838200" progId="Adobe.Illustrator.7">
                  <p:embed/>
                </p:oleObj>
              </mc:Choice>
              <mc:Fallback>
                <p:oleObj name="Artwork" r:id="rId4" imgW="3359150" imgH="838200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24025"/>
                        <a:ext cx="4724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CA0B1828-6781-B5B0-855B-9178E16DC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48000"/>
          <a:ext cx="5791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Artwork" r:id="rId6" imgW="4165600" imgH="2209800" progId="Adobe.Illustrator.7">
                  <p:embed/>
                </p:oleObj>
              </mc:Choice>
              <mc:Fallback>
                <p:oleObj name="Artwork" r:id="rId6" imgW="4165600" imgH="220980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267"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57912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38D0EE-A002-9549-0673-C0C294F8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366-1A46-3E4E-AEEF-913CE5195419}" type="slidenum">
              <a:rPr lang="en-US" altLang="en-VN"/>
              <a:pPr/>
              <a:t>19</a:t>
            </a:fld>
            <a:endParaRPr lang="en-US" altLang="en-V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7BE304D-9C16-1152-CB1B-6C675AB04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392113"/>
            <a:ext cx="7772400" cy="1143000"/>
          </a:xfrm>
        </p:spPr>
        <p:txBody>
          <a:bodyPr/>
          <a:lstStyle/>
          <a:p>
            <a:r>
              <a:rPr lang="en-US" altLang="en-VN" sz="4000"/>
              <a:t>History of Operating Systems </a:t>
            </a:r>
            <a:br>
              <a:rPr lang="en-US" altLang="en-VN" sz="4000"/>
            </a:br>
            <a:r>
              <a:rPr lang="en-US" altLang="en-VN" sz="3200"/>
              <a:t>Fourth generation 1980 – present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4C18F0-0FE2-0676-3CB8-43EF03E7B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 sz="2400"/>
              <a:t>Computers: IBM PC 80x86, Macintosh…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Operating System: 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1977: CP/M (Control Program for Microcomputer)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1980: DOS (Disk Operating System)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GUI with Macintosh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1985-1995: Window 3.x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1995: Window 95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1996: Window NT 4.0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1999:  Window 2000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Window 2003</a:t>
            </a:r>
          </a:p>
          <a:p>
            <a:pPr lvl="1">
              <a:lnSpc>
                <a:spcPct val="90000"/>
              </a:lnSpc>
            </a:pPr>
            <a:r>
              <a:rPr lang="en-US" altLang="en-VN" sz="2000"/>
              <a:t>Unix </a:t>
            </a:r>
          </a:p>
          <a:p>
            <a:pPr>
              <a:lnSpc>
                <a:spcPct val="90000"/>
              </a:lnSpc>
            </a:pPr>
            <a:endParaRPr lang="en-US" altLang="en-V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741999-FB4E-367C-D296-449C91F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86F-29DC-9442-B9D0-C4CDC28FF8AF}" type="slidenum">
              <a:rPr lang="en-US" altLang="en-VN"/>
              <a:pPr/>
              <a:t>2</a:t>
            </a:fld>
            <a:endParaRPr lang="en-US" altLang="en-V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96C491E4-BAB2-696D-345B-37266E006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9F602D6-9970-9258-621A-30556C574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000" dirty="0">
                <a:solidFill>
                  <a:srgbClr val="FF0000"/>
                </a:solidFill>
              </a:rPr>
              <a:t>1.1 Introduction</a:t>
            </a:r>
          </a:p>
          <a:p>
            <a:pPr lvl="1"/>
            <a:r>
              <a:rPr lang="en-US" altLang="en-VN" sz="3200" dirty="0"/>
              <a:t>What is an operating system</a:t>
            </a:r>
          </a:p>
          <a:p>
            <a:pPr lvl="1"/>
            <a:r>
              <a:rPr lang="en-US" altLang="en-VN" sz="3200" dirty="0"/>
              <a:t>History of operating systems</a:t>
            </a:r>
          </a:p>
          <a:p>
            <a:pPr lvl="1"/>
            <a:r>
              <a:rPr lang="en-US" altLang="en-VN" sz="3200" dirty="0"/>
              <a:t>The operating system zoo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68526C-3766-535D-286F-DF3780FE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48E4-A2BB-194B-BA55-792847637151}" type="slidenum">
              <a:rPr lang="en-US" altLang="en-VN"/>
              <a:pPr/>
              <a:t>20</a:t>
            </a:fld>
            <a:endParaRPr lang="en-US" altLang="en-VN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4DC9ADED-9032-431D-958D-1581DC531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CBE2087-C364-4B67-B6BC-EC52F7219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800"/>
              <a:t>The Operating System Zoo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B21EF1-CF45-F2C6-B538-FDEB8A03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5871-7DE2-D646-BDFD-738B71D57A95}" type="slidenum">
              <a:rPr lang="en-US" altLang="en-VN"/>
              <a:pPr/>
              <a:t>21</a:t>
            </a:fld>
            <a:endParaRPr lang="en-US" altLang="en-V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DFBF37B-2515-E368-6330-33412D973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 altLang="en-VN"/>
              <a:t>The Operating System Zoo</a:t>
            </a:r>
            <a:endParaRPr lang="en-US" altLang="en-VN" sz="36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3A112B0-744F-ABE8-055F-434FE0204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743450"/>
          </a:xfrm>
        </p:spPr>
        <p:txBody>
          <a:bodyPr/>
          <a:lstStyle/>
          <a:p>
            <a:r>
              <a:rPr lang="en-US" altLang="en-VN" dirty="0"/>
              <a:t>Mainframe operating systems</a:t>
            </a:r>
          </a:p>
          <a:p>
            <a:r>
              <a:rPr lang="en-US" altLang="en-VN" dirty="0"/>
              <a:t>Server operating systems</a:t>
            </a:r>
          </a:p>
          <a:p>
            <a:r>
              <a:rPr lang="en-US" altLang="en-VN" dirty="0"/>
              <a:t>Multiprocessor operating systems</a:t>
            </a:r>
          </a:p>
          <a:p>
            <a:r>
              <a:rPr lang="en-US" altLang="en-VN" dirty="0"/>
              <a:t>Personal computer operating systems</a:t>
            </a:r>
          </a:p>
          <a:p>
            <a:r>
              <a:rPr lang="en-US" altLang="en-VN" dirty="0"/>
              <a:t>Real-time operating systems</a:t>
            </a:r>
          </a:p>
          <a:p>
            <a:r>
              <a:rPr lang="en-US" altLang="en-VN" dirty="0"/>
              <a:t>Embedded operating systems</a:t>
            </a:r>
          </a:p>
          <a:p>
            <a:r>
              <a:rPr lang="en-US" altLang="en-VN" dirty="0"/>
              <a:t>Smart card operating systems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3E98E1-1EAB-2FA3-566F-F8250739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634-A17A-0643-883F-B5861C60C55C}" type="slidenum">
              <a:rPr lang="en-US" altLang="en-VN"/>
              <a:pPr/>
              <a:t>22</a:t>
            </a:fld>
            <a:endParaRPr lang="en-US" altLang="en-V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5CA4184-A5D2-311B-30FF-616E2EDED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 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Mainframe operating systems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D6DF457-5DBC-B463-30D6-4CA2FA380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1724025"/>
            <a:ext cx="7772400" cy="4114800"/>
          </a:xfrm>
        </p:spPr>
        <p:txBody>
          <a:bodyPr/>
          <a:lstStyle/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batch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 err="1">
                <a:ea typeface="新細明體" panose="02020500000000000000" pitchFamily="18" charset="-120"/>
              </a:rPr>
              <a:t>multiprogrammed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time-sharing, multitasking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Application: High-End Web Server, Servers for Business-To-Business tran</a:t>
            </a:r>
            <a:r>
              <a:rPr lang="en-US" altLang="en-VN" sz="2400" dirty="0"/>
              <a:t>sactions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en-VN" sz="2400" dirty="0"/>
              <a:t>Example: OS/390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F996CA-4F2A-FE26-2003-0406207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AA42-4112-6747-8D40-AC5431A408A6}" type="slidenum">
              <a:rPr lang="en-US" altLang="en-VN"/>
              <a:pPr/>
              <a:t>23</a:t>
            </a:fld>
            <a:endParaRPr lang="en-US" altLang="en-V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8656826-EF9C-5037-4A06-BEE0A0DCF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Server operating systems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817F0979-E07F-ACBC-CF49-826A32F5D43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2308225"/>
            <a:ext cx="7772400" cy="299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AE9E04-2359-71E7-1B3A-993D4D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350-329B-DA4F-A6E7-4FB27A37D15F}" type="slidenum">
              <a:rPr lang="en-US" altLang="en-VN"/>
              <a:pPr/>
              <a:t>24</a:t>
            </a:fld>
            <a:endParaRPr lang="en-US" altLang="en-V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EC3510-FF9D-0DD6-AB0C-8079EAC64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Multiprocessor operating systems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9C0BDBA-E94F-9B8D-F53D-3012F24FF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/>
              <a:t>Multiple CPU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/>
              <a:t>Share computer bus, clock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/>
              <a:t>Advantage: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/>
              <a:t>High system throughput</a:t>
            </a:r>
            <a:r>
              <a:rPr lang="en-US" altLang="en-VN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/>
              <a:t>High availability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/>
              <a:t>Multiprocessor system and Multicomputer system</a:t>
            </a:r>
          </a:p>
          <a:p>
            <a:endParaRPr lang="en-US" altLang="en-V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410C16-6DB0-2355-A8E5-9697929A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545-CB2E-864A-A0AB-1FC6020AB535}" type="slidenum">
              <a:rPr lang="en-US" altLang="en-VN"/>
              <a:pPr/>
              <a:t>25</a:t>
            </a:fld>
            <a:endParaRPr lang="en-US" altLang="en-V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79257CB-5788-6049-782F-B570FB9B3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Personal computer operating systems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739CBD4-154C-903B-89C3-E1B0DA5F4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VN"/>
              <a:t>Many I/O devices</a:t>
            </a:r>
          </a:p>
          <a:p>
            <a:pPr lvl="1"/>
            <a:r>
              <a:rPr lang="en-US" altLang="en-VN"/>
              <a:t>Interface to single user</a:t>
            </a:r>
          </a:p>
          <a:p>
            <a:pPr lvl="1"/>
            <a:r>
              <a:rPr lang="en-US" altLang="en-VN"/>
              <a:t>Many OS (MS Windows, Mac OS, Solaris, Linux,...).</a:t>
            </a:r>
          </a:p>
          <a:p>
            <a:endParaRPr lang="en-US" altLang="en-VN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D9D2BA-D728-7AF2-1898-3CE8CBF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927-8992-2B49-AF54-310F069DCCDE}" type="slidenum">
              <a:rPr lang="en-US" altLang="en-VN"/>
              <a:pPr/>
              <a:t>26</a:t>
            </a:fld>
            <a:endParaRPr lang="en-US" altLang="en-V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EAC0DCA-1E00-A906-E8BA-04190767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766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 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Real-time operating systems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93A3CD-9C8D-A27D-9F3C-5B673675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10000"/>
              </a:spcAft>
            </a:pPr>
            <a:r>
              <a:rPr lang="en-US" altLang="en-VN" sz="2400"/>
              <a:t>Time is a key parameter</a:t>
            </a:r>
          </a:p>
          <a:p>
            <a:pPr lvl="1">
              <a:spcAft>
                <a:spcPct val="10000"/>
              </a:spcAft>
            </a:pPr>
            <a:r>
              <a:rPr lang="en-US" altLang="en-VN" sz="2400"/>
              <a:t>Two types of real-time system </a:t>
            </a:r>
          </a:p>
          <a:p>
            <a:pPr lvl="2">
              <a:spcAft>
                <a:spcPct val="10000"/>
              </a:spcAft>
            </a:pPr>
            <a:r>
              <a:rPr lang="en-US" altLang="en-VN"/>
              <a:t>Hard real-time system for industrial process control system…</a:t>
            </a:r>
          </a:p>
          <a:p>
            <a:pPr lvl="2">
              <a:spcAft>
                <a:spcPct val="10000"/>
              </a:spcAft>
            </a:pPr>
            <a:r>
              <a:rPr lang="en-US" altLang="en-VN"/>
              <a:t>Soft real-time system for multimedia system</a:t>
            </a:r>
          </a:p>
          <a:p>
            <a:endParaRPr lang="en-US" altLang="en-V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370CFF-5D3B-0EAB-11B4-120881E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CB89-E20F-F745-8FBF-9F660328091E}" type="slidenum">
              <a:rPr lang="en-US" altLang="en-VN"/>
              <a:pPr/>
              <a:t>27</a:t>
            </a:fld>
            <a:endParaRPr lang="en-US" altLang="en-V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A2FD3C3-A5FD-6904-BB5D-053AA18E6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4606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Embedded operating systems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CB53BC0-62E0-75FA-CAFB-201F0E081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VN"/>
              <a:t>Personal digital assistant (PDA): Palm, Pocket-PC, Cellular phones), control devices</a:t>
            </a:r>
          </a:p>
          <a:p>
            <a:pPr lvl="1"/>
            <a:r>
              <a:rPr lang="en-US" altLang="en-VN"/>
              <a:t>Restriction of memory size, speed of  CPU, </a:t>
            </a:r>
          </a:p>
          <a:p>
            <a:pPr lvl="1">
              <a:buFontTx/>
              <a:buNone/>
            </a:pPr>
            <a:r>
              <a:rPr lang="en-US" altLang="en-VN"/>
              <a:t>   screen size, powers</a:t>
            </a:r>
          </a:p>
          <a:p>
            <a:pPr lvl="1"/>
            <a:r>
              <a:rPr lang="en-US" altLang="en-VN"/>
              <a:t>Operating System: PalmOS, Windows CE (Consumer Electronic)</a:t>
            </a:r>
          </a:p>
          <a:p>
            <a:pPr lvl="1">
              <a:buFontTx/>
              <a:buNone/>
            </a:pPr>
            <a:r>
              <a:rPr lang="en-US" altLang="en-VN"/>
              <a:t>   </a:t>
            </a:r>
          </a:p>
          <a:p>
            <a:pPr lvl="1">
              <a:buFontTx/>
              <a:buNone/>
            </a:pPr>
            <a:endParaRPr lang="en-US" altLang="en-VN"/>
          </a:p>
          <a:p>
            <a:endParaRPr lang="en-US" altLang="en-VN">
              <a:latin typeface="VNI-Helve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793C5-6B2A-1B51-DC7D-34A100DB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D602-6171-154C-B350-B0F0F07BC074}" type="slidenum">
              <a:rPr lang="en-US" altLang="en-VN"/>
              <a:pPr/>
              <a:t>28</a:t>
            </a:fld>
            <a:endParaRPr lang="en-US" altLang="en-V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0076703-5A87-E05C-ED48-447F4315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538" y="3492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The Operating System Zoo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Smart card operating systems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C999B-B5CD-EAF4-6C9F-634CE2E6C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CPU chips on Card</a:t>
            </a:r>
          </a:p>
          <a:p>
            <a:r>
              <a:rPr lang="en-US" altLang="en-VN"/>
              <a:t>Server processing power and memory constraint</a:t>
            </a:r>
          </a:p>
          <a:p>
            <a:r>
              <a:rPr lang="en-US" altLang="en-VN"/>
              <a:t>Specific Application:</a:t>
            </a:r>
          </a:p>
          <a:p>
            <a:pPr lvl="1"/>
            <a:r>
              <a:rPr lang="en-US" altLang="en-VN"/>
              <a:t>Single function: electronic payments</a:t>
            </a:r>
          </a:p>
          <a:p>
            <a:pPr lvl="1"/>
            <a:r>
              <a:rPr lang="en-US" altLang="en-VN"/>
              <a:t>Multiple function: proprietary systems</a:t>
            </a:r>
          </a:p>
          <a:p>
            <a:pPr lvl="1"/>
            <a:r>
              <a:rPr lang="en-US" altLang="en-VN"/>
              <a:t>Java oriented: holds interpreter JVM</a:t>
            </a:r>
          </a:p>
          <a:p>
            <a:pPr lvl="1"/>
            <a:endParaRPr lang="en-US" altLang="en-V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7842C4-BF12-831B-AD2E-2CDEB858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88FC-B434-CD40-876E-218F77D8DDA5}" type="slidenum">
              <a:rPr lang="en-US" altLang="en-VN"/>
              <a:pPr/>
              <a:t>29</a:t>
            </a:fld>
            <a:endParaRPr lang="en-US" altLang="en-VN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EAEB35DE-5B82-D02C-97D0-788FA58D0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815CACC-48DE-1FDF-1E35-EAB6D78E4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400"/>
              <a:t>1.2 Computer Hardware Review</a:t>
            </a:r>
          </a:p>
          <a:p>
            <a:pPr lvl="2">
              <a:buFontTx/>
              <a:buNone/>
            </a:pPr>
            <a:r>
              <a:rPr lang="en-US" altLang="en-VN" sz="1800"/>
              <a:t>	</a:t>
            </a:r>
            <a:r>
              <a:rPr lang="en-US" altLang="en-VN" sz="3200"/>
              <a:t>- CPU</a:t>
            </a:r>
          </a:p>
          <a:p>
            <a:pPr lvl="2">
              <a:buFontTx/>
              <a:buNone/>
            </a:pPr>
            <a:r>
              <a:rPr lang="en-US" altLang="en-VN" sz="3200"/>
              <a:t>	- Memory </a:t>
            </a:r>
          </a:p>
          <a:p>
            <a:pPr lvl="2">
              <a:buFontTx/>
              <a:buNone/>
            </a:pPr>
            <a:r>
              <a:rPr lang="en-US" altLang="en-VN" sz="3200"/>
              <a:t>	- I/O Devices</a:t>
            </a:r>
          </a:p>
          <a:p>
            <a:pPr lvl="2">
              <a:buFontTx/>
              <a:buNone/>
            </a:pPr>
            <a:r>
              <a:rPr lang="en-US" altLang="en-VN" sz="3200"/>
              <a:t>	- Buses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C31A97-2B4D-960E-67A3-B0D87EEA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DFD-F3BD-1341-A995-22F6BD1C5F8A}" type="slidenum">
              <a:rPr lang="en-US" altLang="en-VN"/>
              <a:pPr/>
              <a:t>3</a:t>
            </a:fld>
            <a:endParaRPr lang="en-US" altLang="en-VN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087558C9-66C8-449C-AFD9-778895F17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00DACB3-1176-58E1-884B-CF9D7AEE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800"/>
              <a:t>What is an operating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9D9F81-8BBE-094D-A37F-86992CA8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8F86-D1A1-B549-A108-285D85EB30D9}" type="slidenum">
              <a:rPr lang="en-US" altLang="en-VN"/>
              <a:pPr/>
              <a:t>30</a:t>
            </a:fld>
            <a:endParaRPr lang="en-US" altLang="en-V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EE0BBF8-2B9C-0E78-4DC3-061F372B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0FDBC9-1AE9-5A14-2903-FCF3A71E6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9600"/>
          </a:xfrm>
        </p:spPr>
        <p:txBody>
          <a:bodyPr/>
          <a:lstStyle/>
          <a:p>
            <a:r>
              <a:rPr lang="en-US" altLang="en-VN"/>
              <a:t>Components of a simple personal computer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7EAE120D-EA79-D5E5-16F8-B9E3BDBC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12900"/>
            <a:ext cx="760095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F171B189-D460-F61D-1C7F-8166951B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533525"/>
            <a:ext cx="733425" cy="19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1944EF8-BF8F-332D-CAA2-01ABACDE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145891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 sz="1400"/>
              <a:t>Monitor</a:t>
            </a:r>
            <a:endParaRPr lang="en-US" altLang="en-VN" sz="2400">
              <a:latin typeface="Times New Roman" panose="02020603050405020304" pitchFamily="18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EF07D7E2-F5B2-C14A-FE1A-CAF6F547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4570413"/>
            <a:ext cx="32861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12604F4C-512E-AF7C-6362-DBEF57E1E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4942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Bus</a:t>
            </a:r>
            <a:endParaRPr lang="en-US" altLang="en-V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C1E24C-83F4-E5B6-C177-531F397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D97-F1AA-2349-8F56-3D1D78F4D0D8}" type="slidenum">
              <a:rPr lang="en-US" altLang="en-VN"/>
              <a:pPr/>
              <a:t>31</a:t>
            </a:fld>
            <a:endParaRPr lang="en-US" altLang="en-V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B72EF1CD-420C-DF24-CF9E-8260DD469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319088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The CPU (1)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2EA4449-BD47-D657-004C-2C5DA0E28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800"/>
              <a:t>PC Program Counter</a:t>
            </a:r>
          </a:p>
          <a:p>
            <a:r>
              <a:rPr lang="en-US" altLang="en-VN" sz="2800"/>
              <a:t>SP Stack Pointer</a:t>
            </a:r>
          </a:p>
          <a:p>
            <a:r>
              <a:rPr lang="en-US" altLang="en-VN" sz="2800"/>
              <a:t>PSW Program Status Word</a:t>
            </a:r>
          </a:p>
          <a:p>
            <a:r>
              <a:rPr lang="en-US" altLang="en-VN" sz="2800"/>
              <a:t>General Registers</a:t>
            </a:r>
          </a:p>
          <a:p>
            <a:r>
              <a:rPr lang="en-US" altLang="en-VN" sz="2800"/>
              <a:t>Instruction Cycle</a:t>
            </a:r>
          </a:p>
          <a:p>
            <a:r>
              <a:rPr lang="en-US" altLang="en-VN" sz="2800"/>
              <a:t>Pipeline</a:t>
            </a:r>
          </a:p>
          <a:p>
            <a:r>
              <a:rPr lang="en-US" altLang="en-VN" sz="2800"/>
              <a:t>Superscalar</a:t>
            </a:r>
          </a:p>
          <a:p>
            <a:r>
              <a:rPr lang="en-US" altLang="en-VN" sz="2800"/>
              <a:t>System Call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3E2E66-8A6D-BB2B-42AF-28026BC6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918-6BF2-3647-B459-084309AE071D}" type="slidenum">
              <a:rPr lang="en-US" altLang="en-VN"/>
              <a:pPr/>
              <a:t>32</a:t>
            </a:fld>
            <a:endParaRPr lang="en-US" altLang="en-VN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B8B803-3A87-F865-F680-57D0C5702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The CPU (2)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9B0F5AD-FB8E-36C3-3B2D-BD885C837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33538"/>
            <a:ext cx="7772400" cy="4462462"/>
          </a:xfrm>
        </p:spPr>
        <p:txBody>
          <a:bodyPr/>
          <a:lstStyle/>
          <a:p>
            <a:endParaRPr lang="en-VN" altLang="en-VN"/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7A7DD057-0A64-277A-6D9B-F24E92F0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60538"/>
            <a:ext cx="8118475" cy="44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6451A-D51A-C4F1-673D-22550E9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B19-384D-2146-9AE7-A3CF5AFD1635}" type="slidenum">
              <a:rPr lang="en-US" altLang="en-VN"/>
              <a:pPr/>
              <a:t>33</a:t>
            </a:fld>
            <a:endParaRPr lang="en-US" altLang="en-V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99B3F77-0A89-DBB0-5854-76566FAC4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333375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The CPU (3)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C5493D9-A2E9-4E3E-8422-ACE4B75A5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0325" y="5114925"/>
            <a:ext cx="5857875" cy="981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(a) A three-stage pipeline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(b) A superscalar CPU</a:t>
            </a:r>
            <a:endParaRPr lang="en-US" altLang="en-VN" sz="280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CAC103C8-E133-781F-E2B6-732E428F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5800"/>
            <a:ext cx="88011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375E7A-8A8B-F85C-B341-D186F1EA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235-FDE1-F144-8A27-A009206F55FB}" type="slidenum">
              <a:rPr lang="en-US" altLang="en-VN"/>
              <a:pPr/>
              <a:t>34</a:t>
            </a:fld>
            <a:endParaRPr lang="en-US" altLang="en-V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362CDCC-97E5-8CF5-293F-C73A07C05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63" y="36195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The CPU (4)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C12B51A-9299-9222-3B37-FDA05436A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 b="1"/>
              <a:t>Dual-mode</a:t>
            </a:r>
            <a:r>
              <a:rPr lang="en-US" altLang="en-VN"/>
              <a:t> 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VN" b="1"/>
              <a:t>User mode</a:t>
            </a:r>
            <a:r>
              <a:rPr lang="en-US" altLang="en-VN"/>
              <a:t> and </a:t>
            </a:r>
            <a:r>
              <a:rPr lang="en-US" altLang="en-VN" b="1"/>
              <a:t>kernel mode</a:t>
            </a:r>
            <a:r>
              <a:rPr lang="en-US" altLang="en-VN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VN" b="1"/>
              <a:t>Mode bit</a:t>
            </a:r>
            <a:r>
              <a:rPr lang="en-US" altLang="en-VN"/>
              <a:t> provided by hardware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Some instructions designated as </a:t>
            </a:r>
            <a:r>
              <a:rPr lang="en-US" altLang="en-VN" b="1"/>
              <a:t>privileged</a:t>
            </a:r>
            <a:r>
              <a:rPr lang="en-US" altLang="en-VN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endParaRPr lang="en-US" altLang="en-V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2527D4-F6F9-985C-AA53-4474EA56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CE3A-DAE3-864B-8D2D-724945FFFD7C}" type="slidenum">
              <a:rPr lang="en-US" altLang="en-VN"/>
              <a:pPr/>
              <a:t>35</a:t>
            </a:fld>
            <a:endParaRPr lang="en-US" altLang="en-V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F881F9E-1E55-78FE-1E08-7762A6E7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50800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The CPU (5)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B73BE58-3237-314F-7B82-A68EBD32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Transition from User to Kernel Mode</a:t>
            </a:r>
          </a:p>
          <a:p>
            <a:endParaRPr lang="en-US" altLang="en-VN"/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916B3DF1-1379-CDFC-C411-CCD4E8F4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914400" y="2605088"/>
            <a:ext cx="7040563" cy="3781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EDCB0F-2385-5190-40FC-D22303B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7D6-E429-5540-A365-D6D57920F134}" type="slidenum">
              <a:rPr lang="en-US" altLang="en-VN"/>
              <a:pPr/>
              <a:t>36</a:t>
            </a:fld>
            <a:endParaRPr lang="en-US" altLang="en-V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B6FE821-E2B0-6D78-A000-967B0A1EA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9051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(1)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2DDB414-4AD8-1D18-4C89-8219E752D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486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/>
              <a:t>Typical memory hierarchy</a:t>
            </a:r>
            <a:endParaRPr lang="en-US" altLang="en-VN" sz="2800"/>
          </a:p>
          <a:p>
            <a:pPr lvl="1">
              <a:lnSpc>
                <a:spcPct val="90000"/>
              </a:lnSpc>
            </a:pPr>
            <a:r>
              <a:rPr lang="en-US" altLang="en-VN"/>
              <a:t>numbers shown are rough approximations</a:t>
            </a:r>
            <a:endParaRPr lang="en-US" altLang="en-VN" sz="2400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0F41B973-3E46-4484-2AEC-75ADB529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19238"/>
            <a:ext cx="83439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234D83-670D-67A3-71F7-D282081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2494-6A04-0840-9380-EF607037D600}" type="slidenum">
              <a:rPr lang="en-US" altLang="en-VN"/>
              <a:pPr/>
              <a:t>37</a:t>
            </a:fld>
            <a:endParaRPr lang="en-US" altLang="en-VN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8128B82-9347-305C-4BBE-DC0A9C4BF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6238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(2)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3793210-6459-A103-A51F-F72F0764C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Storage systems organized in hierarchy.</a:t>
            </a:r>
          </a:p>
          <a:p>
            <a:pPr lvl="1"/>
            <a:r>
              <a:rPr lang="en-US" altLang="en-VN"/>
              <a:t>Speed</a:t>
            </a:r>
          </a:p>
          <a:p>
            <a:pPr lvl="1"/>
            <a:r>
              <a:rPr lang="en-US" altLang="en-VN"/>
              <a:t>Cost</a:t>
            </a:r>
          </a:p>
          <a:p>
            <a:pPr lvl="1"/>
            <a:r>
              <a:rPr lang="en-US" altLang="en-VN"/>
              <a:t>Size</a:t>
            </a:r>
          </a:p>
          <a:p>
            <a:pPr lvl="1"/>
            <a:r>
              <a:rPr lang="en-US" altLang="en-VN"/>
              <a:t>Volatility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6EDA45-4D46-DFDB-EC9D-8D90DA58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9-867E-3242-A862-533EE5C43373}" type="slidenum">
              <a:rPr lang="en-US" altLang="en-VN"/>
              <a:pPr/>
              <a:t>38</a:t>
            </a:fld>
            <a:endParaRPr lang="en-US" altLang="en-V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A84F9A7-8547-5629-DFF4-FE9270F8E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(3)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552501F-3255-703C-C3C0-9A9459F6A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b="1"/>
              <a:t>Registers:</a:t>
            </a:r>
          </a:p>
          <a:p>
            <a:r>
              <a:rPr lang="en-US" altLang="en-VN"/>
              <a:t>Small number, Fast</a:t>
            </a:r>
          </a:p>
          <a:p>
            <a:r>
              <a:rPr lang="en-US" altLang="en-VN"/>
              <a:t>Capacity:</a:t>
            </a:r>
          </a:p>
          <a:p>
            <a:pPr lvl="1"/>
            <a:r>
              <a:rPr lang="en-US" altLang="en-VN"/>
              <a:t>32*32 bit on 32-bit CPU</a:t>
            </a:r>
          </a:p>
          <a:p>
            <a:pPr lvl="1"/>
            <a:r>
              <a:rPr lang="en-US" altLang="en-VN"/>
              <a:t>64*64 bit on 64-bit CPU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1F0309-F95E-38A9-712B-9F67BB69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7F22-6BF3-CB4E-9536-70F90041FAF6}" type="slidenum">
              <a:rPr lang="en-US" altLang="en-VN"/>
              <a:pPr/>
              <a:t>39</a:t>
            </a:fld>
            <a:endParaRPr lang="en-US" altLang="en-V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B49DF77C-B4BA-FEAF-05C2-91F538369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24606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(4)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3567748-5D43-FA99-1A1B-985D2463E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b="1"/>
              <a:t>Caching</a:t>
            </a:r>
            <a:r>
              <a:rPr lang="en-US" altLang="en-VN"/>
              <a:t> – copying information into faster storage system; main memory can be viewed as a last </a:t>
            </a:r>
            <a:r>
              <a:rPr lang="en-US" altLang="en-VN" i="1"/>
              <a:t>cache</a:t>
            </a:r>
            <a:r>
              <a:rPr lang="en-US" altLang="en-VN"/>
              <a:t> for secondary storage.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ED9FBC-EE83-7198-0C32-9F18BBEA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F3A2-5CA0-5342-9DA5-AC58B03450C5}" type="slidenum">
              <a:rPr lang="en-US" altLang="en-VN"/>
              <a:pPr/>
              <a:t>4</a:t>
            </a:fld>
            <a:endParaRPr lang="en-US" altLang="en-V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D0C3C7A-A5C2-ADA0-BD54-CD7F9B49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altLang="en-VN"/>
              <a:t>Computer system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94C7D0-372E-EB8B-4691-FE0549182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5613400" cy="1828800"/>
          </a:xfrm>
        </p:spPr>
        <p:txBody>
          <a:bodyPr/>
          <a:lstStyle/>
          <a:p>
            <a:r>
              <a:rPr lang="en-US" altLang="en-VN"/>
              <a:t>A computer system consists of</a:t>
            </a:r>
            <a:endParaRPr lang="en-US" altLang="en-VN" sz="2400"/>
          </a:p>
          <a:p>
            <a:pPr lvl="1"/>
            <a:r>
              <a:rPr lang="en-US" altLang="en-VN"/>
              <a:t>hardware</a:t>
            </a:r>
          </a:p>
          <a:p>
            <a:pPr lvl="1"/>
            <a:r>
              <a:rPr lang="en-US" altLang="en-VN"/>
              <a:t>system programs</a:t>
            </a:r>
          </a:p>
          <a:p>
            <a:pPr lvl="1"/>
            <a:r>
              <a:rPr lang="en-US" altLang="en-VN"/>
              <a:t>application programs</a:t>
            </a:r>
            <a:endParaRPr lang="en-US" altLang="en-VN" sz="200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A30047-FEB4-E740-D401-A9D2FBAB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F04449-0CEF-2A54-ECF5-790A543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C051-4515-0049-B561-5EDD1F366515}" type="slidenum">
              <a:rPr lang="en-US" altLang="en-VN"/>
              <a:pPr/>
              <a:t>40</a:t>
            </a:fld>
            <a:endParaRPr lang="en-US" altLang="en-VN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BC98C04-49D3-F625-8B0E-60D214747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333375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(5)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BF93C9B-277F-B976-5110-275998BF0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60525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VN" sz="2800" b="1"/>
              <a:t>Caching</a:t>
            </a:r>
            <a:r>
              <a:rPr lang="en-US" altLang="en-VN" sz="2800"/>
              <a:t> </a:t>
            </a:r>
          </a:p>
          <a:p>
            <a:pPr>
              <a:lnSpc>
                <a:spcPct val="80000"/>
              </a:lnSpc>
            </a:pPr>
            <a:r>
              <a:rPr lang="en-US" altLang="en-VN" sz="2400"/>
              <a:t>Important principle, performed at many levels in a computer (in hardware, operating system, software)</a:t>
            </a:r>
          </a:p>
          <a:p>
            <a:pPr>
              <a:lnSpc>
                <a:spcPct val="80000"/>
              </a:lnSpc>
            </a:pPr>
            <a:r>
              <a:rPr lang="en-US" altLang="en-VN" sz="2400"/>
              <a:t>Information in use copied from slower to faster storage temporarily</a:t>
            </a:r>
          </a:p>
          <a:p>
            <a:pPr>
              <a:lnSpc>
                <a:spcPct val="80000"/>
              </a:lnSpc>
            </a:pPr>
            <a:r>
              <a:rPr lang="en-US" altLang="en-VN" sz="2400"/>
              <a:t>Faster storage (cache) checked first to determine if information is there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If it is, information used directly from the cache (fast)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If not, data copied to cache and used there</a:t>
            </a:r>
          </a:p>
          <a:p>
            <a:pPr>
              <a:lnSpc>
                <a:spcPct val="80000"/>
              </a:lnSpc>
            </a:pPr>
            <a:r>
              <a:rPr lang="en-US" altLang="en-VN" sz="2400"/>
              <a:t>Cache smaller than storage being cached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Cache management important design problem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Cache size and replacement policy</a:t>
            </a:r>
          </a:p>
          <a:p>
            <a:pPr>
              <a:lnSpc>
                <a:spcPct val="80000"/>
              </a:lnSpc>
            </a:pPr>
            <a:endParaRPr lang="en-US" altLang="en-VN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E033B-7C88-8673-14B9-A4CB96C9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798D-933C-A047-BB48-3F792F339936}" type="slidenum">
              <a:rPr lang="en-US" altLang="en-VN"/>
              <a:pPr/>
              <a:t>41</a:t>
            </a:fld>
            <a:endParaRPr lang="en-US" altLang="en-VN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38FA773C-2A22-68F7-4227-1FE597576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29051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(6)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F6B4BDE-1548-62BA-88DD-8BAAFF1C6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772400" cy="4376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 sz="2800" b="1"/>
              <a:t>Main Memory</a:t>
            </a:r>
          </a:p>
          <a:p>
            <a:r>
              <a:rPr lang="en-US" altLang="en-VN" sz="2000"/>
              <a:t>RAM  (Random Access Memory)</a:t>
            </a:r>
          </a:p>
          <a:p>
            <a:r>
              <a:rPr lang="en-US" altLang="en-VN" sz="2000"/>
              <a:t>Problem:</a:t>
            </a:r>
          </a:p>
          <a:p>
            <a:pPr lvl="1"/>
            <a:r>
              <a:rPr lang="en-US" altLang="en-VN" sz="2000"/>
              <a:t>How protect the program from one another and the kernel from them all</a:t>
            </a:r>
          </a:p>
          <a:p>
            <a:pPr lvl="1"/>
            <a:r>
              <a:rPr lang="en-US" altLang="en-VN" sz="2000"/>
              <a:t>How to handle relocation</a:t>
            </a:r>
          </a:p>
          <a:p>
            <a:r>
              <a:rPr lang="en-US" altLang="en-VN" sz="2000"/>
              <a:t>Solution: CPU equipped with two special registers</a:t>
            </a:r>
          </a:p>
          <a:p>
            <a:r>
              <a:rPr lang="en-US" altLang="en-VN" sz="2000"/>
              <a:t>Base Register and Limit Register</a:t>
            </a:r>
          </a:p>
          <a:p>
            <a:r>
              <a:rPr lang="en-US" altLang="en-VN" sz="2000"/>
              <a:t>MMU (Memory Management Unit) convert Virtual Address to Physical Address</a:t>
            </a:r>
          </a:p>
          <a:p>
            <a:r>
              <a:rPr lang="en-US" altLang="en-VN" sz="2000"/>
              <a:t>Context Switch; switching from one to another</a:t>
            </a:r>
            <a:endParaRPr lang="en-US" altLang="en-V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B98CA9-AF9D-180E-1067-C0E96CD8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2F6-06B0-7C43-9547-A95211CADAC6}" type="slidenum">
              <a:rPr lang="en-US" altLang="en-VN"/>
              <a:pPr/>
              <a:t>42</a:t>
            </a:fld>
            <a:endParaRPr lang="en-US" altLang="en-VN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6E81B5D-5F4D-AFB3-3037-7927B508D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30480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(7)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E08A568-A7FF-5593-E5A7-517D4C9AB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39875"/>
            <a:ext cx="8763000" cy="4714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 sz="2800" b="1"/>
              <a:t>Relocation and Protection</a:t>
            </a:r>
          </a:p>
          <a:p>
            <a:r>
              <a:rPr lang="en-US" altLang="en-VN" sz="2800"/>
              <a:t>Cannot be sure where program will be loaded in memory</a:t>
            </a:r>
          </a:p>
          <a:p>
            <a:pPr lvl="1"/>
            <a:r>
              <a:rPr lang="en-US" altLang="en-VN" sz="2400"/>
              <a:t>address locations of variables,  code routines cannot be absolute</a:t>
            </a:r>
          </a:p>
          <a:p>
            <a:pPr lvl="1"/>
            <a:r>
              <a:rPr lang="en-US" altLang="en-VN" sz="2400"/>
              <a:t>must keep a program out of other processes’ partitions</a:t>
            </a:r>
          </a:p>
          <a:p>
            <a:pPr lvl="1"/>
            <a:endParaRPr lang="en-US" altLang="en-VN" sz="2400"/>
          </a:p>
          <a:p>
            <a:r>
              <a:rPr lang="en-US" altLang="en-VN" sz="2800"/>
              <a:t>Use base and limit values</a:t>
            </a:r>
          </a:p>
          <a:p>
            <a:pPr lvl="1"/>
            <a:r>
              <a:rPr lang="en-US" altLang="en-VN" sz="2400"/>
              <a:t>address locations added to base value to map to physical addr</a:t>
            </a:r>
          </a:p>
          <a:p>
            <a:pPr lvl="1"/>
            <a:r>
              <a:rPr lang="en-US" altLang="en-VN" sz="2400"/>
              <a:t>address locations larger than limit value is an error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2394F9-A64C-4C1A-FD29-90A006CF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A91-42E1-7941-A73D-779999797641}" type="slidenum">
              <a:rPr lang="en-US" altLang="en-VN"/>
              <a:pPr/>
              <a:t>43</a:t>
            </a:fld>
            <a:endParaRPr lang="en-US" altLang="en-V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D464919-F4CF-57FD-A0AB-E61A7A6AE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8891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(8)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4FF4CB8-0581-2EB1-B85F-F5DB5FA99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5743575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One base-limit pair and two base-limit pairs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7D1B67D3-8E92-0ADB-9FBC-697046F5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414463"/>
            <a:ext cx="62960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2E47220-07F6-C36F-1BB4-009BA7DC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AD1-4B7D-1D45-94B2-DB51200C05F4}" type="slidenum">
              <a:rPr lang="en-US" altLang="en-VN"/>
              <a:pPr/>
              <a:t>44</a:t>
            </a:fld>
            <a:endParaRPr lang="en-US" altLang="en-V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B161F36-7770-923A-E99C-E67033C4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8574088" cy="1179513"/>
          </a:xfrm>
        </p:spPr>
        <p:txBody>
          <a:bodyPr/>
          <a:lstStyle/>
          <a:p>
            <a:br>
              <a:rPr lang="en-US" altLang="en-VN" sz="3200"/>
            </a:br>
            <a:r>
              <a:rPr lang="en-US" altLang="en-VN" sz="3200"/>
              <a:t> </a:t>
            </a:r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(9)</a:t>
            </a:r>
          </a:p>
        </p:txBody>
      </p:sp>
      <p:pic>
        <p:nvPicPr>
          <p:cNvPr id="151555" name="Picture 3">
            <a:extLst>
              <a:ext uri="{FF2B5EF4-FFF2-40B4-BE49-F238E27FC236}">
                <a16:creationId xmlns:a16="http://schemas.microsoft.com/office/drawing/2014/main" id="{4D1D31CE-82A6-1919-0D65-C31204D8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0837" r="443" b="21426"/>
          <a:stretch>
            <a:fillRect/>
          </a:stretch>
        </p:blipFill>
        <p:spPr bwMode="auto">
          <a:xfrm>
            <a:off x="1389063" y="2455863"/>
            <a:ext cx="6261100" cy="2736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5F63A3-1499-2AE7-87FA-1A8FF1AE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14E8-F8D0-1042-B5B4-8B8A209C6591}" type="slidenum">
              <a:rPr lang="en-US" altLang="en-VN"/>
              <a:pPr/>
              <a:t>45</a:t>
            </a:fld>
            <a:endParaRPr lang="en-US" altLang="en-V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4F17A008-AFB2-CB15-6F93-04EC02DE8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333375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(10)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45F36F-AF86-AB5A-B4B3-467AFCAE8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800"/>
              <a:t>Other memory in computer</a:t>
            </a:r>
          </a:p>
          <a:p>
            <a:r>
              <a:rPr lang="en-US" altLang="en-VN" sz="2400"/>
              <a:t>ROM (Read Only Memory)</a:t>
            </a:r>
          </a:p>
          <a:p>
            <a:r>
              <a:rPr lang="en-US" altLang="en-VN" sz="2400"/>
              <a:t>EEPROM (Electrically Erasable ROM):</a:t>
            </a:r>
          </a:p>
          <a:p>
            <a:pPr lvl="1"/>
            <a:r>
              <a:rPr lang="en-US" altLang="en-VN" sz="2000"/>
              <a:t>BIOS Basic Input Output System</a:t>
            </a:r>
          </a:p>
          <a:p>
            <a:r>
              <a:rPr lang="en-US" altLang="en-VN" sz="2400"/>
              <a:t>CMOS:</a:t>
            </a:r>
          </a:p>
          <a:p>
            <a:pPr lvl="1"/>
            <a:r>
              <a:rPr lang="en-US" altLang="en-VN" sz="2000"/>
              <a:t>Real time clock</a:t>
            </a:r>
          </a:p>
          <a:p>
            <a:pPr lvl="1"/>
            <a:r>
              <a:rPr lang="en-US" altLang="en-VN" sz="2000"/>
              <a:t>Configuration Information</a:t>
            </a:r>
          </a:p>
          <a:p>
            <a:endParaRPr lang="en-US" altLang="en-VN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CA88F3-285E-10FE-F634-41E43BF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EB0-104E-B949-94EB-1A0A76B145C6}" type="slidenum">
              <a:rPr lang="en-US" altLang="en-VN"/>
              <a:pPr/>
              <a:t>46</a:t>
            </a:fld>
            <a:endParaRPr lang="en-US" altLang="en-V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A21B734-1608-7DF6-CA7B-D94BC19D4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(11)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C88E63-79F1-4074-259D-9AE95459B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527675"/>
            <a:ext cx="7772400" cy="828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Structure of a disk drive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750CBC74-B66D-B813-5C2A-761D056B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74800"/>
            <a:ext cx="6375400" cy="36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0808EE-9D55-FFD5-7287-1F18947A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8726-CE59-EF40-8E83-5F0A41A0F954}" type="slidenum">
              <a:rPr lang="en-US" altLang="en-VN"/>
              <a:pPr/>
              <a:t>47</a:t>
            </a:fld>
            <a:endParaRPr lang="en-US" altLang="en-V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25DFD4A-1F86-85C2-CC2B-FCEAC572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Memory (12)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BD111DD-D569-01C8-8880-5A7B3347D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5829300"/>
            <a:ext cx="8207375" cy="673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Disk: Cylinder, Track, sector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95A7B347-A6EF-D567-C964-147CCCF1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524000"/>
            <a:ext cx="7550150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A2FFBC-AB7A-E05F-E129-39691367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8C5-AD62-0147-92D3-6F7FB573A512}" type="slidenum">
              <a:rPr lang="en-US" altLang="en-VN"/>
              <a:pPr/>
              <a:t>48</a:t>
            </a:fld>
            <a:endParaRPr lang="en-US" altLang="en-V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3EA2221-D7C6-667A-986C-543AD408D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31775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(1)</a:t>
            </a:r>
            <a:endParaRPr lang="en-US" altLang="en-VN" sz="40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B671B49-0CCE-5C30-7323-1DF5A3BF2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546225"/>
            <a:ext cx="80772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VN" sz="2800"/>
              <a:t>Computer-System Operation 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I/O devices and the CPU can execute concurrently.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Each device controller is in charge of a particular device type.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Each device controller has a local buffer.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CPU moves data from/to main memory to/from local buffers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I/O is from the device to local buffer of controller.</a:t>
            </a:r>
          </a:p>
          <a:p>
            <a:pPr>
              <a:lnSpc>
                <a:spcPct val="80000"/>
              </a:lnSpc>
            </a:pPr>
            <a:r>
              <a:rPr lang="en-US" altLang="en-VN" sz="2800"/>
              <a:t>Device controller informs CPU that it has finished its operation by causing an </a:t>
            </a:r>
            <a:r>
              <a:rPr lang="en-US" altLang="en-VN" sz="2800" i="1"/>
              <a:t>interrupt</a:t>
            </a:r>
            <a:r>
              <a:rPr lang="en-US" altLang="en-VN" sz="2800"/>
              <a:t>.</a:t>
            </a:r>
          </a:p>
          <a:p>
            <a:pPr>
              <a:lnSpc>
                <a:spcPct val="80000"/>
              </a:lnSpc>
            </a:pPr>
            <a:endParaRPr lang="en-US" altLang="en-VN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A7FF-D89F-A5F2-4B89-E6A57CD3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83B-1A26-9C4E-B7E3-A80A46BD7881}" type="slidenum">
              <a:rPr lang="en-US" altLang="en-VN"/>
              <a:pPr/>
              <a:t>49</a:t>
            </a:fld>
            <a:endParaRPr lang="en-US" altLang="en-V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340D865-1AF2-52C4-5621-C16F3E9DC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0320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(2)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DEBAB72-F343-9974-950A-999D13E02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5278438"/>
            <a:ext cx="7772400" cy="10207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 sz="2400"/>
              <a:t>How interrupts happens. Connections between devices and interrupt controller actually use interrupt lines on the bus rather than dedicated wires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97334D3-36AF-5D4C-441A-63D8BDFE1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600575"/>
            <a:ext cx="685800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pic>
        <p:nvPicPr>
          <p:cNvPr id="84997" name="Picture 5">
            <a:extLst>
              <a:ext uri="{FF2B5EF4-FFF2-40B4-BE49-F238E27FC236}">
                <a16:creationId xmlns:a16="http://schemas.microsoft.com/office/drawing/2014/main" id="{285A8665-0695-69BF-674D-6DF8487F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98625"/>
            <a:ext cx="8258175" cy="31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09F7B7-AD27-F964-63B9-FF78F98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666D-0CBE-5347-821C-64EB4BE8F6B3}" type="slidenum">
              <a:rPr lang="en-US" altLang="en-VN"/>
              <a:pPr/>
              <a:t>5</a:t>
            </a:fld>
            <a:endParaRPr lang="en-US" altLang="en-V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EAEE7A9-CA41-41B6-0A9D-15D93ECCE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What is an Operating System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EA67FA9-3095-E9EE-A9FB-78AF4A72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521200"/>
          </a:xfrm>
        </p:spPr>
        <p:txBody>
          <a:bodyPr/>
          <a:lstStyle/>
          <a:p>
            <a:r>
              <a:rPr lang="en-US" altLang="en-VN" dirty="0"/>
              <a:t>A </a:t>
            </a:r>
            <a:r>
              <a:rPr lang="en-US" altLang="en-VN" sz="2400" dirty="0"/>
              <a:t>program that acts as an intermediary between a user of a computer and the computer hardware</a:t>
            </a:r>
          </a:p>
          <a:p>
            <a:endParaRPr lang="en-US" altLang="en-VN" dirty="0"/>
          </a:p>
          <a:p>
            <a:endParaRPr lang="en-US" altLang="en-VN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6B2C2879-993E-7FDD-AA85-264DF264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4377" y="2852022"/>
            <a:ext cx="621714" cy="621714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F6186EB-6AAE-967B-3B2D-018CBDCC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8595" y="2837985"/>
            <a:ext cx="621714" cy="62171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58283030-9B69-86B7-F429-287E3E64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837985"/>
            <a:ext cx="621714" cy="621714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F6F161FF-9313-2396-95B8-DCF8B433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428" y="2837985"/>
            <a:ext cx="621714" cy="621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77C236-9581-44EB-E43A-CCDA4B725397}"/>
              </a:ext>
            </a:extLst>
          </p:cNvPr>
          <p:cNvSpPr/>
          <p:nvPr/>
        </p:nvSpPr>
        <p:spPr bwMode="auto">
          <a:xfrm>
            <a:off x="992458" y="4078868"/>
            <a:ext cx="7237142" cy="16185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System/application programs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22C86-3F26-7FC7-F160-AAB1D77B61B4}"/>
              </a:ext>
            </a:extLst>
          </p:cNvPr>
          <p:cNvSpPr/>
          <p:nvPr/>
        </p:nvSpPr>
        <p:spPr bwMode="auto">
          <a:xfrm>
            <a:off x="3040567" y="5092258"/>
            <a:ext cx="3092605" cy="9168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etica" pitchFamily="2" charset="0"/>
              </a:rPr>
              <a:t>Operating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17746-7DAF-A32F-FA6B-EBF0A9CA737E}"/>
              </a:ext>
            </a:extLst>
          </p:cNvPr>
          <p:cNvSpPr/>
          <p:nvPr/>
        </p:nvSpPr>
        <p:spPr bwMode="auto">
          <a:xfrm>
            <a:off x="3612997" y="5784253"/>
            <a:ext cx="1903141" cy="9168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VN" dirty="0">
                <a:solidFill>
                  <a:srgbClr val="FF9300"/>
                </a:solidFill>
                <a:latin typeface="Helvetica" pitchFamily="2" charset="0"/>
              </a:rPr>
              <a:t>Hardware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44D0E-D6F2-03FD-3076-7D291031DECB}"/>
              </a:ext>
            </a:extLst>
          </p:cNvPr>
          <p:cNvSpPr txBox="1"/>
          <p:nvPr/>
        </p:nvSpPr>
        <p:spPr>
          <a:xfrm>
            <a:off x="1194436" y="337969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20837-D5BF-A043-04C7-D262B0376420}"/>
              </a:ext>
            </a:extLst>
          </p:cNvPr>
          <p:cNvSpPr txBox="1"/>
          <p:nvPr/>
        </p:nvSpPr>
        <p:spPr>
          <a:xfrm>
            <a:off x="2668653" y="335953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03654-75B0-C4EA-D6D2-4143F70B7B47}"/>
              </a:ext>
            </a:extLst>
          </p:cNvPr>
          <p:cNvSpPr txBox="1"/>
          <p:nvPr/>
        </p:nvSpPr>
        <p:spPr>
          <a:xfrm>
            <a:off x="4084858" y="335763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B5E8D-DCE5-90CF-F7E8-6AC2C49E2C91}"/>
              </a:ext>
            </a:extLst>
          </p:cNvPr>
          <p:cNvSpPr txBox="1"/>
          <p:nvPr/>
        </p:nvSpPr>
        <p:spPr>
          <a:xfrm>
            <a:off x="7328486" y="335763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1C06A-610C-934C-6173-9FBDC11B9A60}"/>
              </a:ext>
            </a:extLst>
          </p:cNvPr>
          <p:cNvSpPr txBox="1"/>
          <p:nvPr/>
        </p:nvSpPr>
        <p:spPr>
          <a:xfrm>
            <a:off x="992458" y="4078868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word </a:t>
            </a:r>
          </a:p>
          <a:p>
            <a:pPr algn="ctr"/>
            <a:r>
              <a:rPr lang="en-VN" dirty="0">
                <a:solidFill>
                  <a:srgbClr val="FF9300"/>
                </a:solidFill>
              </a:rPr>
              <a:t>processor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99607-B6F2-BE73-C079-79C8C54B8AF7}"/>
              </a:ext>
            </a:extLst>
          </p:cNvPr>
          <p:cNvSpPr txBox="1"/>
          <p:nvPr/>
        </p:nvSpPr>
        <p:spPr>
          <a:xfrm>
            <a:off x="2332681" y="407897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9300"/>
                </a:solidFill>
              </a:defRPr>
            </a:lvl1pPr>
          </a:lstStyle>
          <a:p>
            <a:r>
              <a:rPr lang="en-VN" dirty="0"/>
              <a:t>spreadsheets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5E510-D776-3AB6-7721-A1732106159A}"/>
              </a:ext>
            </a:extLst>
          </p:cNvPr>
          <p:cNvSpPr txBox="1"/>
          <p:nvPr/>
        </p:nvSpPr>
        <p:spPr>
          <a:xfrm>
            <a:off x="3902025" y="4078868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compilers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CCCE3-E414-0818-5A58-3F57EC90CBEE}"/>
              </a:ext>
            </a:extLst>
          </p:cNvPr>
          <p:cNvSpPr txBox="1"/>
          <p:nvPr/>
        </p:nvSpPr>
        <p:spPr>
          <a:xfrm>
            <a:off x="7167049" y="4078868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Web </a:t>
            </a:r>
          </a:p>
          <a:p>
            <a:pPr algn="ctr"/>
            <a:r>
              <a:rPr lang="en-VN" dirty="0">
                <a:solidFill>
                  <a:srgbClr val="FF9300"/>
                </a:solidFill>
              </a:rPr>
              <a:t>browsers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0098F-6B18-DDC9-A57A-39B3CFE4EE2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1535235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EB327-FE4F-98FC-F173-C73FB73D117A}"/>
              </a:ext>
            </a:extLst>
          </p:cNvPr>
          <p:cNvCxnSpPr>
            <a:cxnSpLocks/>
          </p:cNvCxnSpPr>
          <p:nvPr/>
        </p:nvCxnSpPr>
        <p:spPr bwMode="auto">
          <a:xfrm>
            <a:off x="3005733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EFC85A-99D2-F9CD-702C-5D34E248679A}"/>
              </a:ext>
            </a:extLst>
          </p:cNvPr>
          <p:cNvCxnSpPr>
            <a:cxnSpLocks/>
          </p:cNvCxnSpPr>
          <p:nvPr/>
        </p:nvCxnSpPr>
        <p:spPr bwMode="auto">
          <a:xfrm>
            <a:off x="4430835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DFFF95-082F-2E93-C625-49EF432AC8BE}"/>
              </a:ext>
            </a:extLst>
          </p:cNvPr>
          <p:cNvCxnSpPr>
            <a:cxnSpLocks/>
          </p:cNvCxnSpPr>
          <p:nvPr/>
        </p:nvCxnSpPr>
        <p:spPr bwMode="auto">
          <a:xfrm>
            <a:off x="7658129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84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4F5810-C6DE-DF5E-A447-B4E184F3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E29-7C2C-274B-B093-BE6BFA36AB85}" type="slidenum">
              <a:rPr lang="en-US" altLang="en-VN"/>
              <a:pPr/>
              <a:t>50</a:t>
            </a:fld>
            <a:endParaRPr lang="en-US" altLang="en-VN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C7109B34-F758-C9D1-4D5A-C356F803F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(3)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916F0AEF-D6C4-9263-DA26-DB1F1303A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4963"/>
            <a:ext cx="7772400" cy="4491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Example of Interrupt processing for PC</a:t>
            </a:r>
          </a:p>
        </p:txBody>
      </p:sp>
      <p:pic>
        <p:nvPicPr>
          <p:cNvPr id="152580" name="Picture 4">
            <a:extLst>
              <a:ext uri="{FF2B5EF4-FFF2-40B4-BE49-F238E27FC236}">
                <a16:creationId xmlns:a16="http://schemas.microsoft.com/office/drawing/2014/main" id="{2F12EFD2-176C-83EA-F0E3-01718F0A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263775"/>
            <a:ext cx="7686675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B10999-DED5-5FF9-528A-4E50F578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BC63-633E-2645-97B6-230C656E40CF}" type="slidenum">
              <a:rPr lang="en-US" altLang="en-VN"/>
              <a:pPr/>
              <a:t>51</a:t>
            </a:fld>
            <a:endParaRPr lang="en-US" altLang="en-V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27D7BCE-194D-BEB8-3453-EE43D3F6A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34766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(3)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C2E890-901E-9855-0964-FF02178C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3375"/>
            <a:ext cx="7772400" cy="4492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 sz="2800"/>
              <a:t>Common Functions of Interrupts</a:t>
            </a:r>
            <a:r>
              <a:rPr lang="en-US" altLang="en-VN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Interrupt transfers control to the </a:t>
            </a:r>
            <a:r>
              <a:rPr lang="en-US" altLang="en-VN" sz="2400" b="1"/>
              <a:t>interrupt service routine</a:t>
            </a:r>
            <a:r>
              <a:rPr lang="en-US" altLang="en-VN" sz="2400"/>
              <a:t> generally, through the </a:t>
            </a:r>
            <a:r>
              <a:rPr lang="en-US" altLang="en-VN" sz="2400" i="1"/>
              <a:t>interrupt vector table</a:t>
            </a:r>
            <a:r>
              <a:rPr lang="en-US" altLang="en-VN" sz="2400"/>
              <a:t>, which contains the addresses of all the service routines.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Interrupt architecture must save the address of the interrupted instruction.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Incoming interrupts are </a:t>
            </a:r>
            <a:r>
              <a:rPr lang="en-US" altLang="en-VN" sz="2400" i="1"/>
              <a:t>disabled</a:t>
            </a:r>
            <a:r>
              <a:rPr lang="en-US" altLang="en-VN" sz="2400"/>
              <a:t> while another interrupt is being processed to prevent a </a:t>
            </a:r>
            <a:r>
              <a:rPr lang="en-US" altLang="en-VN" sz="2400" i="1"/>
              <a:t>lost interrupt</a:t>
            </a:r>
            <a:r>
              <a:rPr lang="en-US" altLang="en-VN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A </a:t>
            </a:r>
            <a:r>
              <a:rPr lang="en-US" altLang="en-VN" sz="2400" i="1"/>
              <a:t>trap</a:t>
            </a:r>
            <a:r>
              <a:rPr lang="en-US" altLang="en-VN" sz="2400"/>
              <a:t> is a software-generated interrupt caused either by an error or a user request.</a:t>
            </a:r>
          </a:p>
          <a:p>
            <a:pPr>
              <a:lnSpc>
                <a:spcPct val="90000"/>
              </a:lnSpc>
            </a:pPr>
            <a:r>
              <a:rPr lang="en-US" altLang="en-VN" sz="2400"/>
              <a:t>An operating system is </a:t>
            </a:r>
            <a:r>
              <a:rPr lang="en-US" altLang="en-VN" sz="2400" i="1"/>
              <a:t>interrupt</a:t>
            </a:r>
            <a:r>
              <a:rPr lang="en-US" altLang="en-VN" sz="2400"/>
              <a:t> driven.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VN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21F991-C37F-CA99-3423-BAC6EDD5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CD8-BD0F-204D-B0B6-8D113EA74ECC}" type="slidenum">
              <a:rPr lang="en-US" altLang="en-VN"/>
              <a:pPr/>
              <a:t>52</a:t>
            </a:fld>
            <a:endParaRPr lang="en-US" altLang="en-V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D31B6D-F5AA-C42E-006E-E15319EF8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(4)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4343065-52E2-6621-DE99-A21FFA4B3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5440363"/>
            <a:ext cx="8966200" cy="946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 sz="2800"/>
              <a:t>(a) Steps in starting an I/O device and getting interrupt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VN" sz="2800"/>
              <a:t>(b) How the CPU is interrupted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37C1AA13-DAE7-AC12-AEA3-17E279E7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784350"/>
            <a:ext cx="7831138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Rectangle 7">
            <a:extLst>
              <a:ext uri="{FF2B5EF4-FFF2-40B4-BE49-F238E27FC236}">
                <a16:creationId xmlns:a16="http://schemas.microsoft.com/office/drawing/2014/main" id="{DB1EE1F7-481F-11C8-3D53-83BFB8C8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C279EDED-F916-0FD6-BAF3-C8114A6B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63C5324A-9832-D058-503D-387D7073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(a)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4BBF2381-2B27-0EF5-882D-61A4EFF4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(b)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71263D-1F14-CE94-58BA-DEBAF844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909-03A9-E84F-8093-ED0ED9F13597}" type="slidenum">
              <a:rPr lang="en-US" altLang="en-VN"/>
              <a:pPr/>
              <a:t>53</a:t>
            </a:fld>
            <a:endParaRPr lang="en-US" altLang="en-V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3346A5D-FF58-6B9D-F418-DEBA8E516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4606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(6)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3FB4D02-4FB9-EE2F-457D-CF2019B84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5603875"/>
            <a:ext cx="7772400" cy="885825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VN" sz="2800"/>
              <a:t>Operation of a DMA transfer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VN" sz="2800"/>
              <a:t>DMA (Direct Memory Access)</a:t>
            </a: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2EA26E16-EF83-FCAC-89CD-1B4B5B48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46263"/>
            <a:ext cx="7667625" cy="34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92C20F-7069-87F8-20F4-D9728EA2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18E8-E4D2-7D42-A957-9D70476F9176}" type="slidenum">
              <a:rPr lang="en-US" altLang="en-VN"/>
              <a:pPr/>
              <a:t>54</a:t>
            </a:fld>
            <a:endParaRPr lang="en-US" altLang="en-V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BBEB8DF-8810-C667-D23E-3FC5E840B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347663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I/O Devices (7)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07D7774-17ED-B088-C990-DC11BF16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800" b="1"/>
              <a:t>DMA </a:t>
            </a:r>
          </a:p>
          <a:p>
            <a:r>
              <a:rPr lang="en-US" altLang="en-VN" sz="2800"/>
              <a:t>Used for high-speed I/O devices able to transmit information at close to memory speeds.</a:t>
            </a:r>
          </a:p>
          <a:p>
            <a:r>
              <a:rPr lang="en-US" altLang="en-VN" sz="2800"/>
              <a:t>Device controller transfers blocks of data from buffer storage directly to main memory without CPU intervention.</a:t>
            </a:r>
          </a:p>
          <a:p>
            <a:r>
              <a:rPr lang="en-US" altLang="en-VN" sz="2800"/>
              <a:t>Only one interrupt is generated per block, rather than the one interrupt per byte.</a:t>
            </a:r>
          </a:p>
          <a:p>
            <a:pPr>
              <a:buFontTx/>
              <a:buNone/>
            </a:pPr>
            <a:endParaRPr lang="en-US" altLang="en-VN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3BC5D7-1993-327E-C201-0F32AF50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5890-1878-C54B-BDA9-F1EFD77223AB}" type="slidenum">
              <a:rPr lang="en-US" altLang="en-VN"/>
              <a:pPr/>
              <a:t>55</a:t>
            </a:fld>
            <a:endParaRPr lang="en-US" altLang="en-V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2750A88-BDF0-7ABE-FCE6-44AC9E57A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endParaRPr lang="en-US" altLang="en-VN" sz="320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59A8479-0F6A-DACA-B2A9-EF933BE97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0938" y="1104900"/>
            <a:ext cx="6978650" cy="6651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Structure of a large Pentium system</a:t>
            </a:r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87AA5D2C-71BF-5BE0-F174-2DA67D9C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119313"/>
            <a:ext cx="6097587" cy="43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62654-9184-1CCC-22B8-08675E6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D629-BAC4-FC40-A164-328014742DA9}" type="slidenum">
              <a:rPr lang="en-US" altLang="en-VN"/>
              <a:pPr/>
              <a:t>56</a:t>
            </a:fld>
            <a:endParaRPr lang="en-US" altLang="en-V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71213E70-2595-F025-87FE-D2588820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361950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4000"/>
              <a:t>BUS</a:t>
            </a:r>
            <a:endParaRPr lang="en-US" altLang="en-VN" sz="320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7F56064-2300-C2DB-C9E3-E9B7D1F1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400"/>
              <a:t>Cache BUS</a:t>
            </a:r>
          </a:p>
          <a:p>
            <a:r>
              <a:rPr lang="en-US" altLang="en-VN" sz="2400"/>
              <a:t>Local BUS</a:t>
            </a:r>
          </a:p>
          <a:p>
            <a:r>
              <a:rPr lang="en-US" altLang="en-VN" sz="2400"/>
              <a:t>System BUS</a:t>
            </a:r>
          </a:p>
          <a:p>
            <a:r>
              <a:rPr lang="en-US" altLang="en-VN" sz="2400"/>
              <a:t>ISA Industry Standard Architecture</a:t>
            </a:r>
          </a:p>
          <a:p>
            <a:r>
              <a:rPr lang="en-US" altLang="en-VN" sz="2400"/>
              <a:t>PCI Peripheral Component  Interconnect</a:t>
            </a:r>
          </a:p>
          <a:p>
            <a:r>
              <a:rPr lang="en-US" altLang="en-VN" sz="2400"/>
              <a:t>USB Universal Serial BUS</a:t>
            </a:r>
          </a:p>
          <a:p>
            <a:r>
              <a:rPr lang="en-US" altLang="en-VN" sz="2400"/>
              <a:t>SCSI Small Computer System Interface</a:t>
            </a:r>
          </a:p>
          <a:p>
            <a:r>
              <a:rPr lang="en-US" altLang="en-VN" sz="2400"/>
              <a:t>IDE Integrated Drive Electronic</a:t>
            </a:r>
          </a:p>
          <a:p>
            <a:pPr>
              <a:buFontTx/>
              <a:buNone/>
            </a:pPr>
            <a:endParaRPr lang="en-US" altLang="en-VN" sz="2400"/>
          </a:p>
          <a:p>
            <a:endParaRPr lang="en-US" altLang="en-V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362942-D00D-961B-E005-6337D9DF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4593-153A-494A-8736-96258B61EF40}" type="slidenum">
              <a:rPr lang="en-US" altLang="en-VN"/>
              <a:pPr/>
              <a:t>57</a:t>
            </a:fld>
            <a:endParaRPr lang="en-US" altLang="en-V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C7A73CD-26D8-3899-6F73-F2CAE1C69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261938"/>
            <a:ext cx="7772400" cy="1143000"/>
          </a:xfrm>
        </p:spPr>
        <p:txBody>
          <a:bodyPr/>
          <a:lstStyle/>
          <a:p>
            <a:r>
              <a:rPr lang="en-US" altLang="en-VN" sz="4000"/>
              <a:t>Computer Hardware Review</a:t>
            </a:r>
            <a:br>
              <a:rPr lang="en-US" altLang="en-VN" sz="4000"/>
            </a:br>
            <a:r>
              <a:rPr lang="en-US" altLang="en-VN" sz="3200"/>
              <a:t>Personal Computer</a:t>
            </a:r>
            <a:r>
              <a:rPr lang="en-US" altLang="en-VN" sz="4000"/>
              <a:t> (PC)</a:t>
            </a:r>
            <a:endParaRPr lang="en-US" altLang="en-VN" sz="32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C07416D-96D6-0E72-21BF-0042B696C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VN" altLang="en-VN"/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5B65EC34-26F8-FB3B-E7B2-3B249A67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46263"/>
            <a:ext cx="7296150" cy="42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C9633B-EB28-CBEC-6602-8FBD1C5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A448-B03D-2041-9FE6-599E8F35F220}" type="slidenum">
              <a:rPr lang="en-US" altLang="en-VN"/>
              <a:pPr/>
              <a:t>58</a:t>
            </a:fld>
            <a:endParaRPr lang="en-US" altLang="en-V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E9A5260-8C39-D694-B965-51394A3D1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844A5E8-1BDF-2328-D68C-D55A65DF2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400">
                <a:solidFill>
                  <a:srgbClr val="FF0000"/>
                </a:solidFill>
              </a:rPr>
              <a:t>1.3 Operating System Concepts</a:t>
            </a:r>
          </a:p>
          <a:p>
            <a:pPr>
              <a:buFontTx/>
              <a:buNone/>
            </a:pPr>
            <a:endParaRPr lang="en-US" altLang="en-VN">
              <a:solidFill>
                <a:schemeClr val="tx1"/>
              </a:solidFill>
            </a:endParaRPr>
          </a:p>
          <a:p>
            <a:pPr lvl="1"/>
            <a:r>
              <a:rPr lang="en-US" altLang="en-VN"/>
              <a:t> </a:t>
            </a:r>
            <a:r>
              <a:rPr lang="en-US" altLang="en-VN" sz="3200"/>
              <a:t>OS Components</a:t>
            </a:r>
          </a:p>
          <a:p>
            <a:pPr lvl="1"/>
            <a:r>
              <a:rPr lang="en-US" altLang="en-VN" sz="3200"/>
              <a:t> System calls</a:t>
            </a:r>
          </a:p>
          <a:p>
            <a:pPr lvl="1"/>
            <a:r>
              <a:rPr lang="en-US" altLang="en-VN" sz="3200"/>
              <a:t> Operating system structure 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ED2C83-6859-C9C1-10E2-B8F2B176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731D-4D98-BE48-A939-A242BE1C146C}" type="slidenum">
              <a:rPr lang="en-US" altLang="en-VN"/>
              <a:pPr/>
              <a:t>59</a:t>
            </a:fld>
            <a:endParaRPr lang="en-US" altLang="en-VN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2FB4C4A-D8D9-4B57-DB52-9997F1DEE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DA2F5D0-2DE6-3B9F-06C4-C4919C6C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 sz="4000"/>
              <a:t>OS Components</a:t>
            </a:r>
          </a:p>
          <a:p>
            <a:pPr lvl="1"/>
            <a:r>
              <a:rPr lang="en-US" altLang="en-VN" sz="3200"/>
              <a:t>Process Management</a:t>
            </a:r>
          </a:p>
          <a:p>
            <a:pPr lvl="1"/>
            <a:r>
              <a:rPr lang="en-US" altLang="en-VN" sz="3200"/>
              <a:t>Main Memory Management</a:t>
            </a:r>
          </a:p>
          <a:p>
            <a:pPr lvl="1"/>
            <a:r>
              <a:rPr lang="en-US" altLang="en-VN" sz="3200"/>
              <a:t>File management</a:t>
            </a:r>
          </a:p>
          <a:p>
            <a:pPr lvl="1"/>
            <a:r>
              <a:rPr lang="en-US" altLang="en-VN" sz="3200"/>
              <a:t>I/O Management</a:t>
            </a:r>
          </a:p>
          <a:p>
            <a:pPr lvl="1"/>
            <a:r>
              <a:rPr lang="en-US" altLang="en-VN" sz="3200"/>
              <a:t>Secondary Storage Management</a:t>
            </a:r>
          </a:p>
          <a:p>
            <a:pPr lvl="1"/>
            <a:r>
              <a:rPr lang="en-US" altLang="en-VN" sz="3200"/>
              <a:t>Protection and Security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09F7B7-AD27-F964-63B9-FF78F98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666D-0CBE-5347-821C-64EB4BE8F6B3}" type="slidenum">
              <a:rPr lang="en-US" altLang="en-VN"/>
              <a:pPr/>
              <a:t>6</a:t>
            </a:fld>
            <a:endParaRPr lang="en-US" altLang="en-V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EAEE7A9-CA41-41B6-0A9D-15D93ECCE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What is an Operating System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6B2C2879-993E-7FDD-AA85-264DF264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4377" y="2852022"/>
            <a:ext cx="621714" cy="621714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F6186EB-6AAE-967B-3B2D-018CBDCC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8595" y="2837985"/>
            <a:ext cx="621714" cy="62171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58283030-9B69-86B7-F429-287E3E64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837985"/>
            <a:ext cx="621714" cy="621714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F6F161FF-9313-2396-95B8-DCF8B433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428" y="2837985"/>
            <a:ext cx="621714" cy="621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77C236-9581-44EB-E43A-CCDA4B725397}"/>
              </a:ext>
            </a:extLst>
          </p:cNvPr>
          <p:cNvSpPr/>
          <p:nvPr/>
        </p:nvSpPr>
        <p:spPr bwMode="auto">
          <a:xfrm>
            <a:off x="992458" y="4078868"/>
            <a:ext cx="7237142" cy="16185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System/application programs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22C86-3F26-7FC7-F160-AAB1D77B61B4}"/>
              </a:ext>
            </a:extLst>
          </p:cNvPr>
          <p:cNvSpPr/>
          <p:nvPr/>
        </p:nvSpPr>
        <p:spPr bwMode="auto">
          <a:xfrm>
            <a:off x="3040567" y="5092258"/>
            <a:ext cx="3092605" cy="9168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17746-7DAF-A32F-FA6B-EBF0A9CA737E}"/>
              </a:ext>
            </a:extLst>
          </p:cNvPr>
          <p:cNvSpPr/>
          <p:nvPr/>
        </p:nvSpPr>
        <p:spPr bwMode="auto">
          <a:xfrm>
            <a:off x="3612997" y="5784253"/>
            <a:ext cx="1903141" cy="9168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VN" dirty="0">
                <a:solidFill>
                  <a:srgbClr val="FF9300"/>
                </a:solidFill>
                <a:latin typeface="Helvetica" pitchFamily="2" charset="0"/>
              </a:rPr>
              <a:t>Hardware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44D0E-D6F2-03FD-3076-7D291031DECB}"/>
              </a:ext>
            </a:extLst>
          </p:cNvPr>
          <p:cNvSpPr txBox="1"/>
          <p:nvPr/>
        </p:nvSpPr>
        <p:spPr>
          <a:xfrm>
            <a:off x="1194436" y="337969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20837-D5BF-A043-04C7-D262B0376420}"/>
              </a:ext>
            </a:extLst>
          </p:cNvPr>
          <p:cNvSpPr txBox="1"/>
          <p:nvPr/>
        </p:nvSpPr>
        <p:spPr>
          <a:xfrm>
            <a:off x="2668653" y="335953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03654-75B0-C4EA-D6D2-4143F70B7B47}"/>
              </a:ext>
            </a:extLst>
          </p:cNvPr>
          <p:cNvSpPr txBox="1"/>
          <p:nvPr/>
        </p:nvSpPr>
        <p:spPr>
          <a:xfrm>
            <a:off x="4084858" y="335763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B5E8D-DCE5-90CF-F7E8-6AC2C49E2C91}"/>
              </a:ext>
            </a:extLst>
          </p:cNvPr>
          <p:cNvSpPr txBox="1"/>
          <p:nvPr/>
        </p:nvSpPr>
        <p:spPr>
          <a:xfrm>
            <a:off x="7328486" y="335763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" pitchFamily="2" charset="0"/>
              </a:rPr>
              <a:t>user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1C06A-610C-934C-6173-9FBDC11B9A60}"/>
              </a:ext>
            </a:extLst>
          </p:cNvPr>
          <p:cNvSpPr txBox="1"/>
          <p:nvPr/>
        </p:nvSpPr>
        <p:spPr>
          <a:xfrm>
            <a:off x="992458" y="4078868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word </a:t>
            </a:r>
          </a:p>
          <a:p>
            <a:pPr algn="ctr"/>
            <a:r>
              <a:rPr lang="en-VN" dirty="0">
                <a:solidFill>
                  <a:srgbClr val="FF9300"/>
                </a:solidFill>
              </a:rPr>
              <a:t>processor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99607-B6F2-BE73-C079-79C8C54B8AF7}"/>
              </a:ext>
            </a:extLst>
          </p:cNvPr>
          <p:cNvSpPr txBox="1"/>
          <p:nvPr/>
        </p:nvSpPr>
        <p:spPr>
          <a:xfrm>
            <a:off x="2332681" y="407897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9300"/>
                </a:solidFill>
              </a:defRPr>
            </a:lvl1pPr>
          </a:lstStyle>
          <a:p>
            <a:r>
              <a:rPr lang="en-VN" dirty="0"/>
              <a:t>spreadsheets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5E510-D776-3AB6-7721-A1732106159A}"/>
              </a:ext>
            </a:extLst>
          </p:cNvPr>
          <p:cNvSpPr txBox="1"/>
          <p:nvPr/>
        </p:nvSpPr>
        <p:spPr>
          <a:xfrm>
            <a:off x="3902025" y="4078868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compilers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CCCE3-E414-0818-5A58-3F57EC90CBEE}"/>
              </a:ext>
            </a:extLst>
          </p:cNvPr>
          <p:cNvSpPr txBox="1"/>
          <p:nvPr/>
        </p:nvSpPr>
        <p:spPr>
          <a:xfrm>
            <a:off x="7167049" y="4078868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solidFill>
                  <a:srgbClr val="FF9300"/>
                </a:solidFill>
              </a:rPr>
              <a:t>Web </a:t>
            </a:r>
          </a:p>
          <a:p>
            <a:pPr algn="ctr"/>
            <a:r>
              <a:rPr lang="en-VN" dirty="0">
                <a:solidFill>
                  <a:srgbClr val="FF9300"/>
                </a:solidFill>
              </a:rPr>
              <a:t>browsers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0098F-6B18-DDC9-A57A-39B3CFE4EE2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1535235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EB327-FE4F-98FC-F173-C73FB73D117A}"/>
              </a:ext>
            </a:extLst>
          </p:cNvPr>
          <p:cNvCxnSpPr>
            <a:cxnSpLocks/>
          </p:cNvCxnSpPr>
          <p:nvPr/>
        </p:nvCxnSpPr>
        <p:spPr bwMode="auto">
          <a:xfrm>
            <a:off x="3005733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EFC85A-99D2-F9CD-702C-5D34E248679A}"/>
              </a:ext>
            </a:extLst>
          </p:cNvPr>
          <p:cNvCxnSpPr>
            <a:cxnSpLocks/>
          </p:cNvCxnSpPr>
          <p:nvPr/>
        </p:nvCxnSpPr>
        <p:spPr bwMode="auto">
          <a:xfrm>
            <a:off x="4430835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DFFF95-082F-2E93-C625-49EF432AC8BE}"/>
              </a:ext>
            </a:extLst>
          </p:cNvPr>
          <p:cNvCxnSpPr>
            <a:cxnSpLocks/>
          </p:cNvCxnSpPr>
          <p:nvPr/>
        </p:nvCxnSpPr>
        <p:spPr bwMode="auto">
          <a:xfrm>
            <a:off x="7658129" y="3718252"/>
            <a:ext cx="0" cy="36061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2FBF0842-2FA1-B37B-A68F-6E1871AF3644}"/>
              </a:ext>
            </a:extLst>
          </p:cNvPr>
          <p:cNvSpPr/>
          <p:nvPr/>
        </p:nvSpPr>
        <p:spPr bwMode="auto">
          <a:xfrm>
            <a:off x="1695584" y="1267108"/>
            <a:ext cx="3760179" cy="125913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How can I do if there is no Operating system?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8A8F918-D9B3-C192-FB8C-54807AE4A0C5}"/>
              </a:ext>
            </a:extLst>
          </p:cNvPr>
          <p:cNvSpPr/>
          <p:nvPr/>
        </p:nvSpPr>
        <p:spPr bwMode="auto">
          <a:xfrm rot="6375531">
            <a:off x="1676622" y="2435770"/>
            <a:ext cx="723423" cy="402237"/>
          </a:xfrm>
          <a:prstGeom prst="lightningBol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59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FB7BD8-F1CB-DE1C-5319-474136C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A3-B065-374F-B354-510388D3998B}" type="slidenum">
              <a:rPr lang="en-US" altLang="en-VN"/>
              <a:pPr/>
              <a:t>60</a:t>
            </a:fld>
            <a:endParaRPr lang="en-US" altLang="en-V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9565AF7-91B4-B9D1-3E0C-1F7DEF80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(1)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0213BE5-0DDF-A8F6-5D93-A6A22D1EC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VN" sz="2800" b="1"/>
              <a:t>Process Management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Process is a Program in execution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A process needs certain resources, including CPU time, memory, files, and I/O devices, to accomplish its task.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Tasks of process management of OS:</a:t>
            </a:r>
          </a:p>
          <a:p>
            <a:pPr lvl="2">
              <a:lnSpc>
                <a:spcPct val="80000"/>
              </a:lnSpc>
            </a:pPr>
            <a:r>
              <a:rPr lang="en-US" altLang="en-VN" sz="2000"/>
              <a:t>Process creation and deletion.</a:t>
            </a:r>
          </a:p>
          <a:p>
            <a:pPr lvl="2">
              <a:lnSpc>
                <a:spcPct val="80000"/>
              </a:lnSpc>
            </a:pPr>
            <a:r>
              <a:rPr lang="en-US" altLang="en-VN" sz="2000"/>
              <a:t>process suspension and resume</a:t>
            </a:r>
          </a:p>
          <a:p>
            <a:pPr lvl="2">
              <a:lnSpc>
                <a:spcPct val="80000"/>
              </a:lnSpc>
            </a:pPr>
            <a:r>
              <a:rPr lang="en-US" altLang="en-VN" sz="2000"/>
              <a:t>Provision of mechanisms for: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/>
              <a:t>	- Process synchronization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/>
              <a:t>	- Interprocess communication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/>
              <a:t>	- Prevent or avoid deadlock</a:t>
            </a:r>
          </a:p>
          <a:p>
            <a:pPr lvl="1">
              <a:lnSpc>
                <a:spcPct val="80000"/>
              </a:lnSpc>
            </a:pPr>
            <a:endParaRPr lang="en-US" altLang="en-VN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34D488-B570-6077-EF61-F7F6C39E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2FB5-08A9-7847-A5DE-0CDC4E61DD70}" type="slidenum">
              <a:rPr lang="en-US" altLang="en-VN"/>
              <a:pPr/>
              <a:t>61</a:t>
            </a:fld>
            <a:endParaRPr lang="en-US" altLang="en-V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C3C8651-F3CE-7CF7-FE26-C0243743B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(2)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F5B5C40-7AC3-DBBC-B60E-CB47D1076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 altLang="en-VN"/>
              <a:t>A process tree</a:t>
            </a:r>
          </a:p>
          <a:p>
            <a:pPr lvl="1"/>
            <a:r>
              <a:rPr lang="en-US" altLang="en-VN"/>
              <a:t>A created two child processes, B and C</a:t>
            </a:r>
          </a:p>
          <a:p>
            <a:pPr lvl="1"/>
            <a:r>
              <a:rPr lang="en-US" altLang="en-VN"/>
              <a:t>B created three child processes, D, E, and F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155D5580-680A-4403-94C4-0DC4F102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1517650"/>
            <a:ext cx="39846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097770-B7D9-2AB1-2C25-0FDFD6F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2CF-C77B-524D-99AA-3F2001DB650D}" type="slidenum">
              <a:rPr lang="en-US" altLang="en-VN"/>
              <a:pPr/>
              <a:t>62</a:t>
            </a:fld>
            <a:endParaRPr lang="en-US" altLang="en-V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5D6CB31-3004-05DB-9D45-0D4BD7D3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2762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(3)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08560A-FD8C-449A-7F7F-7D24A521F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24450"/>
            <a:ext cx="7772400" cy="9715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Two processes connected by a pipe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5B795792-EC89-4698-DCD4-ACE77740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74662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1FA044-D03D-670C-2162-8E585F6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130-558C-004D-8141-6AC20A470A48}" type="slidenum">
              <a:rPr lang="en-US" altLang="en-VN"/>
              <a:pPr/>
              <a:t>63</a:t>
            </a:fld>
            <a:endParaRPr lang="en-US" altLang="en-V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53103C6-396E-7AA8-A8B1-F9D1ED8CA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(4)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27115B-4BFD-A017-1536-EA1B49351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7150" y="5641975"/>
            <a:ext cx="920115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(a) A potential deadlock. (b) an actual deadlock.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6271D06A-6637-85E9-F4FC-269534DD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3E1BEC-F1B8-BF93-2FE6-46159D92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C88F-CCB2-6444-830A-50A37851FDFF}" type="slidenum">
              <a:rPr lang="en-US" altLang="en-VN"/>
              <a:pPr/>
              <a:t>64</a:t>
            </a:fld>
            <a:endParaRPr lang="en-US" altLang="en-V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ED98AE1-1528-A90E-0B1A-DD34C919F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1746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(5)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4270765-211B-5C99-F250-B397DF12D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01775"/>
            <a:ext cx="7326313" cy="45164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The Deadlock Problem </a:t>
            </a:r>
          </a:p>
          <a:p>
            <a:pPr>
              <a:lnSpc>
                <a:spcPct val="90000"/>
              </a:lnSpc>
            </a:pPr>
            <a:r>
              <a:rPr lang="en-US" altLang="en-VN"/>
              <a:t>A set of blocked processes each holding a resource and waiting to acquire a resource held by another process in the set.</a:t>
            </a:r>
          </a:p>
          <a:p>
            <a:pPr>
              <a:lnSpc>
                <a:spcPct val="90000"/>
              </a:lnSpc>
              <a:buSzPct val="85000"/>
            </a:pPr>
            <a:r>
              <a:rPr lang="en-US" altLang="en-VN"/>
              <a:t>Example 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System has 2 disk drives.</a:t>
            </a:r>
          </a:p>
          <a:p>
            <a:pPr lvl="1">
              <a:lnSpc>
                <a:spcPct val="90000"/>
              </a:lnSpc>
            </a:pPr>
            <a:r>
              <a:rPr lang="en-US" altLang="en-VN" i="1"/>
              <a:t>P</a:t>
            </a:r>
            <a:r>
              <a:rPr lang="en-US" altLang="en-VN" baseline="-25000"/>
              <a:t>1</a:t>
            </a:r>
            <a:r>
              <a:rPr lang="en-US" altLang="en-VN"/>
              <a:t> and </a:t>
            </a:r>
            <a:r>
              <a:rPr lang="en-US" altLang="en-VN" i="1"/>
              <a:t>P</a:t>
            </a:r>
            <a:r>
              <a:rPr lang="en-US" altLang="en-VN" baseline="-25000"/>
              <a:t>2</a:t>
            </a:r>
            <a:r>
              <a:rPr lang="en-US" altLang="en-VN"/>
              <a:t> each hold one disk drive and each needs another one.</a:t>
            </a:r>
          </a:p>
          <a:p>
            <a:pPr lvl="1">
              <a:lnSpc>
                <a:spcPct val="90000"/>
              </a:lnSpc>
            </a:pPr>
            <a:endParaRPr lang="en-US" altLang="en-V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B08F27-FA82-D1B8-7C2B-892F3029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7BC5-8AC2-824C-A98E-0E86DB82A5A6}" type="slidenum">
              <a:rPr lang="en-US" altLang="en-VN"/>
              <a:pPr/>
              <a:t>65</a:t>
            </a:fld>
            <a:endParaRPr lang="en-US" altLang="en-V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77F3F8-37D2-2722-7D42-D6E99111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53657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(6)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0AC46D8-8392-472B-5F12-EE968FE89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800" b="1"/>
              <a:t>Main Memory Management</a:t>
            </a:r>
            <a:r>
              <a:rPr lang="en-US" altLang="en-VN" sz="2800"/>
              <a:t>:</a:t>
            </a:r>
          </a:p>
          <a:p>
            <a:pPr lvl="1"/>
            <a:r>
              <a:rPr lang="en-US" altLang="en-VN" sz="2400"/>
              <a:t>	Motivations:</a:t>
            </a:r>
          </a:p>
          <a:p>
            <a:pPr lvl="2"/>
            <a:r>
              <a:rPr lang="en-US" altLang="en-VN" sz="2000"/>
              <a:t>Increase system performance </a:t>
            </a:r>
          </a:p>
          <a:p>
            <a:pPr lvl="2"/>
            <a:r>
              <a:rPr lang="en-US" altLang="en-VN" sz="2000"/>
              <a:t>Maximize memory utilization</a:t>
            </a:r>
          </a:p>
          <a:p>
            <a:pPr lvl="1"/>
            <a:r>
              <a:rPr lang="en-US" altLang="en-VN" sz="2400"/>
              <a:t>Task of main memory of management:</a:t>
            </a:r>
          </a:p>
          <a:p>
            <a:pPr lvl="2"/>
            <a:r>
              <a:rPr lang="en-US" altLang="en-VN" sz="2000"/>
              <a:t>Keep track of which parts of memory are currently being used and by whom.</a:t>
            </a:r>
          </a:p>
          <a:p>
            <a:pPr lvl="2"/>
            <a:r>
              <a:rPr lang="en-US" altLang="en-VN" sz="2000"/>
              <a:t>Decide which processes to load when memory space becomes available.</a:t>
            </a:r>
          </a:p>
          <a:p>
            <a:pPr lvl="2"/>
            <a:r>
              <a:rPr lang="en-US" altLang="en-VN" sz="2000"/>
              <a:t>Allocate and deallocate memory space as needed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1B03AA-562D-D222-A068-1AB55583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66C-C6BA-2A4D-87DB-543197A1B618}" type="slidenum">
              <a:rPr lang="en-US" altLang="en-VN"/>
              <a:pPr/>
              <a:t>66</a:t>
            </a:fld>
            <a:endParaRPr lang="en-US" altLang="en-V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9277E0-3893-0E1F-1313-59D8ABC7C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(7)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152EAE2-7154-AFE5-88EB-8A3870C9F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VN" sz="2800" b="1"/>
              <a:t>File management</a:t>
            </a:r>
          </a:p>
          <a:p>
            <a:pPr lvl="1"/>
            <a:r>
              <a:rPr lang="en-US" altLang="en-VN" sz="2400"/>
              <a:t>File system</a:t>
            </a:r>
          </a:p>
          <a:p>
            <a:pPr lvl="2"/>
            <a:r>
              <a:rPr lang="en-US" altLang="en-VN" sz="2000"/>
              <a:t>File</a:t>
            </a:r>
          </a:p>
          <a:p>
            <a:pPr lvl="2"/>
            <a:r>
              <a:rPr lang="en-US" altLang="en-VN" sz="2000"/>
              <a:t>Directory</a:t>
            </a:r>
          </a:p>
          <a:p>
            <a:pPr lvl="1"/>
            <a:r>
              <a:rPr lang="en-US" altLang="en-VN" sz="2400"/>
              <a:t>Task of file management of OS:</a:t>
            </a:r>
          </a:p>
          <a:p>
            <a:pPr lvl="2"/>
            <a:r>
              <a:rPr lang="en-US" altLang="en-VN" sz="2000"/>
              <a:t>Create and delete File/Dicrectory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Manipulate: rename, copy, move, new,</a:t>
            </a:r>
            <a:r>
              <a:rPr lang="en-US" altLang="zh-TW" sz="200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2"/>
            <a:r>
              <a:rPr lang="en-US" altLang="en-VN" sz="2000"/>
              <a:t>Mapping files onto secondary storage.</a:t>
            </a:r>
          </a:p>
          <a:p>
            <a:pPr lvl="2"/>
            <a:r>
              <a:rPr lang="en-US" altLang="en-VN" sz="2000"/>
              <a:t>File backup on stable (nonvolatile) storage media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7C5D6F-E380-E1A0-F829-8D5DD85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D16B-2950-B045-879C-04BF9564639C}" type="slidenum">
              <a:rPr lang="en-US" altLang="en-VN"/>
              <a:pPr/>
              <a:t>67</a:t>
            </a:fld>
            <a:endParaRPr lang="en-US" altLang="en-V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C8DD922-7645-1205-2349-0BF280EF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(8)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CE4F99F-1E44-36A3-BD7F-45450DBE0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VN"/>
              <a:t>File system for a university department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B9EEB867-9E8E-54B6-D6DD-1BBCE4E2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7F101B-0FEB-3E24-57E2-CF50FB97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AF13-AEE8-5B4B-AFE1-DC3975D1C0AA}" type="slidenum">
              <a:rPr lang="en-US" altLang="en-VN"/>
              <a:pPr/>
              <a:t>68</a:t>
            </a:fld>
            <a:endParaRPr lang="en-US" altLang="en-V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969ACB-290F-1B23-6916-CDD9D1D02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(9)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B64B676-FA60-AE71-0396-17E7BA40A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b="1"/>
              <a:t>I/O Management</a:t>
            </a:r>
          </a:p>
          <a:p>
            <a:pPr lvl="1"/>
            <a:r>
              <a:rPr lang="en-US" altLang="en-VN"/>
              <a:t>Hide the specialty of H/W devices</a:t>
            </a:r>
          </a:p>
          <a:p>
            <a:pPr lvl="1"/>
            <a:r>
              <a:rPr lang="en-US" altLang="en-VN"/>
              <a:t>Task of I/O Management of OS:</a:t>
            </a:r>
          </a:p>
          <a:p>
            <a:pPr lvl="2"/>
            <a:r>
              <a:rPr lang="en-US" altLang="en-VN"/>
              <a:t>Manage main memory for the devices using caching, buffering, and spooling</a:t>
            </a:r>
          </a:p>
          <a:p>
            <a:pPr lvl="2"/>
            <a:r>
              <a:rPr lang="en-US" altLang="en-VN"/>
              <a:t>Maintain and provide a general device-driver interfaces</a:t>
            </a:r>
          </a:p>
          <a:p>
            <a:pPr lvl="2"/>
            <a:r>
              <a:rPr lang="en-US" altLang="en-VN"/>
              <a:t>Drivers for specific hardware devices.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92A9D7-C41B-AA4B-DABF-E401E806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8264-E7BA-734B-B528-CA4413FF73ED}" type="slidenum">
              <a:rPr lang="en-US" altLang="en-VN"/>
              <a:pPr/>
              <a:t>69</a:t>
            </a:fld>
            <a:endParaRPr lang="en-US" altLang="en-V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94F942B-5798-C103-5E7E-8E2A4C74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(10)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79FD087-70C5-54CA-FCFD-09CE3A15E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VN" sz="2800" b="1"/>
              <a:t>Secondary Storage Management</a:t>
            </a:r>
            <a:r>
              <a:rPr lang="en-US" altLang="en-VN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Since main memory (primary storage) is volatile and too small to accommodate all data and programs permanently, the computer system must provide secondary storage to back up main memory.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Common secondary storage devices: Magnetic disk and Optical disk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Task of Secondary Storage Management of OS: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Free space management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Storage allocation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Disk scheduling</a:t>
            </a:r>
            <a:endParaRPr lang="en-US" altLang="en-V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103D-C163-B3A5-48A4-43C95CA5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What is an Operating System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1733-0114-2D22-D454-60B6406C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Operating systems are </a:t>
            </a:r>
            <a:r>
              <a:rPr lang="en-US" dirty="0"/>
              <a:t>huge, complex, and long-lived</a:t>
            </a:r>
          </a:p>
          <a:p>
            <a:r>
              <a:rPr lang="en-US" dirty="0"/>
              <a:t>They include at least five million lines of code or more</a:t>
            </a:r>
          </a:p>
          <a:p>
            <a:endParaRPr lang="en-US" dirty="0"/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DC65-F772-81F7-5A53-38778942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49B8-187F-604F-A3A3-A3FC1339BEC5}" type="slidenum">
              <a:rPr lang="en-US" altLang="en-VN" smtClean="0"/>
              <a:pPr/>
              <a:t>7</a:t>
            </a:fld>
            <a:endParaRPr lang="en-US" altLang="en-VN"/>
          </a:p>
        </p:txBody>
      </p:sp>
      <p:pic>
        <p:nvPicPr>
          <p:cNvPr id="51202" name="Picture 2" descr="Printer 20clipart | Clipart library - Free Clipart Images">
            <a:extLst>
              <a:ext uri="{FF2B5EF4-FFF2-40B4-BE49-F238E27FC236}">
                <a16:creationId xmlns:a16="http://schemas.microsoft.com/office/drawing/2014/main" id="{C1C9A8F8-C078-878B-562D-8A97ED17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2" y="4486108"/>
            <a:ext cx="1426763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Picture 6" descr="bookshelf clipart - Clip Art Library">
            <a:extLst>
              <a:ext uri="{FF2B5EF4-FFF2-40B4-BE49-F238E27FC236}">
                <a16:creationId xmlns:a16="http://schemas.microsoft.com/office/drawing/2014/main" id="{B4D07411-5D3B-571D-71FE-556B59CB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57" y="4212772"/>
            <a:ext cx="251097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8" name="Picture 8" descr="Free Bookclipart, Download Free Bookclipart png images, Free ...">
            <a:extLst>
              <a:ext uri="{FF2B5EF4-FFF2-40B4-BE49-F238E27FC236}">
                <a16:creationId xmlns:a16="http://schemas.microsoft.com/office/drawing/2014/main" id="{637DD84D-3001-65A0-1ED0-EA047F9D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51" y="5021943"/>
            <a:ext cx="1045561" cy="5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0235A-B784-E2D7-5E26-AD8F28FE706A}"/>
              </a:ext>
            </a:extLst>
          </p:cNvPr>
          <p:cNvSpPr txBox="1"/>
          <p:nvPr/>
        </p:nvSpPr>
        <p:spPr>
          <a:xfrm>
            <a:off x="3073978" y="5573485"/>
            <a:ext cx="2278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accent2"/>
                </a:solidFill>
                <a:latin typeface="+mn-lt"/>
              </a:rPr>
              <a:t>50 lines/page</a:t>
            </a:r>
          </a:p>
          <a:p>
            <a:r>
              <a:rPr lang="en-VN" sz="2400" dirty="0">
                <a:solidFill>
                  <a:schemeClr val="accent2"/>
                </a:solidFill>
                <a:latin typeface="+mn-lt"/>
              </a:rPr>
              <a:t>1000 pages/book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9B3CC-024C-9597-B8E9-0B398273B7F7}"/>
              </a:ext>
            </a:extLst>
          </p:cNvPr>
          <p:cNvSpPr txBox="1"/>
          <p:nvPr/>
        </p:nvSpPr>
        <p:spPr>
          <a:xfrm>
            <a:off x="7125433" y="6096000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accent2"/>
                </a:solidFill>
                <a:latin typeface="+mn-lt"/>
              </a:rPr>
              <a:t>100 books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3076E6-BB20-246F-1D26-5732DFB00F13}"/>
              </a:ext>
            </a:extLst>
          </p:cNvPr>
          <p:cNvCxnSpPr/>
          <p:nvPr/>
        </p:nvCxnSpPr>
        <p:spPr bwMode="auto">
          <a:xfrm>
            <a:off x="1233714" y="4107543"/>
            <a:ext cx="0" cy="37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B663A-E573-3176-11FE-CE57FD2B45CE}"/>
              </a:ext>
            </a:extLst>
          </p:cNvPr>
          <p:cNvCxnSpPr>
            <a:cxnSpLocks/>
          </p:cNvCxnSpPr>
          <p:nvPr/>
        </p:nvCxnSpPr>
        <p:spPr bwMode="auto">
          <a:xfrm>
            <a:off x="2355679" y="5196114"/>
            <a:ext cx="8535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1FFCC-032D-E55E-57CE-C1A94909F01B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203371"/>
            <a:ext cx="8535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1DB260-9168-60C1-EB63-5E5E3B476CBD}"/>
              </a:ext>
            </a:extLst>
          </p:cNvPr>
          <p:cNvSpPr txBox="1"/>
          <p:nvPr/>
        </p:nvSpPr>
        <p:spPr>
          <a:xfrm>
            <a:off x="566057" y="6327392"/>
            <a:ext cx="26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VN" dirty="0"/>
              <a:t>mages: </a:t>
            </a:r>
            <a:r>
              <a:rPr lang="en-US" dirty="0"/>
              <a:t>clipart-</a:t>
            </a:r>
            <a:r>
              <a:rPr lang="en-US" dirty="0" err="1"/>
              <a:t>library.com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49501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2579D6-81B5-7C9E-ED21-20305714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00A-B7B0-7246-99F1-F9B618E6CABB}" type="slidenum">
              <a:rPr lang="en-US" altLang="en-VN"/>
              <a:pPr/>
              <a:t>70</a:t>
            </a:fld>
            <a:endParaRPr lang="en-US" altLang="en-V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64CB2FD-C2DA-3A55-B887-1C323DA55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(11)</a:t>
            </a:r>
            <a:endParaRPr lang="en-US" altLang="en-VN" sz="4000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281FFE5-1EA7-C0BB-43CA-E99232DC0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 b="1"/>
              <a:t>Protection and Security</a:t>
            </a:r>
            <a:endParaRPr lang="en-US" altLang="en-VN" sz="2400" b="1"/>
          </a:p>
          <a:p>
            <a:pPr>
              <a:lnSpc>
                <a:spcPct val="90000"/>
              </a:lnSpc>
            </a:pPr>
            <a:r>
              <a:rPr lang="en-US" altLang="en-VN" sz="2400" b="1"/>
              <a:t>Protection</a:t>
            </a:r>
            <a:r>
              <a:rPr lang="en-US" altLang="en-VN" sz="2400"/>
              <a:t> 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en-VN" sz="2400" b="1"/>
              <a:t>Security</a:t>
            </a:r>
            <a:r>
              <a:rPr lang="en-US" altLang="en-VN" sz="2400"/>
              <a:t> 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VN" sz="2400"/>
              <a:t>Huge range, including denial-of-service, worms, viruses, identity theft, theft of service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C58899-0C38-468A-B5CF-A74213A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AA5-6F32-2A46-812E-1CF8F58DF1EF}" type="slidenum">
              <a:rPr lang="en-US" altLang="en-VN"/>
              <a:pPr/>
              <a:t>71</a:t>
            </a:fld>
            <a:endParaRPr lang="en-US" altLang="en-V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1F333675-6C38-7AC8-8A38-60C6A683C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OS Components (12)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4435551-03C5-5E22-3C1C-357F5E0A4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800" b="1"/>
              <a:t>Protection and Security</a:t>
            </a:r>
            <a:endParaRPr lang="en-US" altLang="en-VN" sz="2000" b="1"/>
          </a:p>
          <a:p>
            <a:r>
              <a:rPr lang="en-US" altLang="en-VN" sz="2000"/>
              <a:t>Systems generally first distinguish among users, to determine who can do what</a:t>
            </a:r>
          </a:p>
          <a:p>
            <a:pPr lvl="1"/>
            <a:r>
              <a:rPr lang="en-US" altLang="en-VN" sz="2000"/>
              <a:t>User identities (</a:t>
            </a:r>
            <a:r>
              <a:rPr lang="en-US" altLang="en-VN" sz="2000" b="1"/>
              <a:t>user IDs</a:t>
            </a:r>
            <a:r>
              <a:rPr lang="en-US" altLang="en-VN" sz="2000"/>
              <a:t>, security IDs) include name and associated number, one per user</a:t>
            </a:r>
          </a:p>
          <a:p>
            <a:pPr lvl="1"/>
            <a:r>
              <a:rPr lang="en-US" altLang="en-VN" sz="2000"/>
              <a:t>User ID then associated with all files, processes of that user to determine access control</a:t>
            </a:r>
          </a:p>
          <a:p>
            <a:pPr lvl="1"/>
            <a:r>
              <a:rPr lang="en-US" altLang="en-VN" sz="2000"/>
              <a:t>Group identifier (g</a:t>
            </a:r>
            <a:r>
              <a:rPr lang="en-US" altLang="en-VN" sz="2000" b="1"/>
              <a:t>roup ID</a:t>
            </a:r>
            <a:r>
              <a:rPr lang="en-US" altLang="en-VN" sz="2000"/>
              <a:t>) allows set of users to be defined and controls managed, then also associated with each process, file</a:t>
            </a:r>
          </a:p>
          <a:p>
            <a:pPr lvl="1"/>
            <a:r>
              <a:rPr lang="en-US" altLang="en-VN" sz="2000" b="1"/>
              <a:t>Privilege escalation</a:t>
            </a:r>
            <a:r>
              <a:rPr lang="en-US" altLang="en-VN" sz="2000"/>
              <a:t> allows user to change to effective ID with more rights</a:t>
            </a:r>
          </a:p>
          <a:p>
            <a:endParaRPr lang="en-US" altLang="en-VN"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8C919F-ABA4-4042-7903-2B73B2CC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C99A-3FF6-7B48-B86D-914DAFA335B4}" type="slidenum">
              <a:rPr lang="en-US" altLang="en-VN"/>
              <a:pPr/>
              <a:t>72</a:t>
            </a:fld>
            <a:endParaRPr lang="en-US" altLang="en-VN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6804EB4-4414-9F82-A2CA-C2F1654C3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 sz="4000"/>
            </a:br>
            <a:r>
              <a:rPr lang="en-US" altLang="en-VN" sz="3200"/>
              <a:t>Operating System Services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42FAE69-2623-219A-76A9-E38E2A39E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8239125" cy="4865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VN" sz="2800" b="1"/>
              <a:t>One set of operating-system services provides functions that are helpful to the user:</a:t>
            </a:r>
          </a:p>
          <a:p>
            <a:pPr lvl="1"/>
            <a:r>
              <a:rPr lang="en-US" altLang="en-VN" sz="2000"/>
              <a:t>User interface - Almost all operating systems have a user interface (UI)</a:t>
            </a:r>
          </a:p>
          <a:p>
            <a:pPr lvl="2"/>
            <a:r>
              <a:rPr lang="en-US" altLang="en-VN" sz="2000"/>
              <a:t>Varies between Command-Line (CLI), Graphics User Interface (GUI)</a:t>
            </a:r>
          </a:p>
          <a:p>
            <a:pPr lvl="1"/>
            <a:r>
              <a:rPr lang="en-US" altLang="en-VN" sz="2000"/>
              <a:t>Program execution 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VN" sz="2000"/>
              <a:t>Control access to I/O device. </a:t>
            </a:r>
          </a:p>
          <a:p>
            <a:pPr lvl="1"/>
            <a:r>
              <a:rPr lang="en-US" altLang="en-VN" sz="2000"/>
              <a:t>File-system manipulation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B01F6A-3749-EED2-C4E0-D8E0CFC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79C0-04C3-8B41-97F6-149D8CD75D55}" type="slidenum">
              <a:rPr lang="en-US" altLang="en-VN"/>
              <a:pPr/>
              <a:t>73</a:t>
            </a:fld>
            <a:endParaRPr lang="en-US" altLang="en-VN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91F6D851-3D80-6A08-16DE-F023CC8F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Concepts</a:t>
            </a:r>
            <a:br>
              <a:rPr lang="en-US" altLang="en-VN"/>
            </a:br>
            <a:r>
              <a:rPr lang="en-US" altLang="en-VN" sz="3200"/>
              <a:t>Operating System Services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6C6E984-9906-C806-16AD-EF19F7DA7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746250"/>
            <a:ext cx="8239125" cy="47640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endParaRPr lang="en-US" altLang="en-VN"/>
          </a:p>
          <a:p>
            <a:pPr lvl="1"/>
            <a:r>
              <a:rPr lang="en-US" altLang="en-VN"/>
              <a:t>Communications – Processes may exchange information, on the same computer or between computers over a network</a:t>
            </a:r>
          </a:p>
          <a:p>
            <a:pPr lvl="1"/>
            <a:r>
              <a:rPr lang="en-US" altLang="en-VN"/>
              <a:t>Error detection – OS needs to be constantly aware of possible errors</a:t>
            </a:r>
          </a:p>
          <a:p>
            <a:pPr lvl="1"/>
            <a:r>
              <a:rPr lang="en-US" altLang="en-VN"/>
              <a:t>….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DDC2F8-32F0-474C-3D14-36FC4778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AE49-7F7D-1B47-BC82-271C9BDAC8B7}" type="slidenum">
              <a:rPr lang="en-US" altLang="en-VN"/>
              <a:pPr/>
              <a:t>74</a:t>
            </a:fld>
            <a:endParaRPr lang="en-US" altLang="en-VN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72FF96CD-C1B5-EF10-EAD4-43E211FC4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227020C-EA14-E276-2327-9302EFFAB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800"/>
              <a:t>System Calls</a:t>
            </a:r>
          </a:p>
          <a:p>
            <a:pPr lvl="1"/>
            <a:r>
              <a:rPr lang="en-US" altLang="en-VN"/>
              <a:t>Making System Calls</a:t>
            </a:r>
          </a:p>
          <a:p>
            <a:pPr lvl="1"/>
            <a:r>
              <a:rPr lang="en-US" altLang="en-VN"/>
              <a:t>Major POSIX System Calls</a:t>
            </a:r>
          </a:p>
          <a:p>
            <a:pPr lvl="1"/>
            <a:r>
              <a:rPr lang="en-US" altLang="en-VN"/>
              <a:t>Examples of System Calls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54F40D-A738-7AAE-2442-965A3667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5E71-833D-7E47-8D58-0952AE3FB083}" type="slidenum">
              <a:rPr lang="en-US" altLang="en-VN"/>
              <a:pPr/>
              <a:t>75</a:t>
            </a:fld>
            <a:endParaRPr lang="en-US" altLang="en-V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076C10D-6BC6-CB96-83C5-0183A92D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Making System Calls (1)</a:t>
            </a:r>
            <a:r>
              <a:rPr lang="en-US" altLang="en-VN" sz="4000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0A493A-D76C-3483-4491-E6CB71DB4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651500"/>
            <a:ext cx="7772400" cy="93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There are 11 steps in making the system call</a:t>
            </a:r>
          </a:p>
          <a:p>
            <a:pPr>
              <a:buFontTx/>
              <a:buNone/>
            </a:pPr>
            <a:r>
              <a:rPr lang="en-US" altLang="en-VN" sz="2800">
                <a:latin typeface="Tahoma" panose="020B0604030504040204" pitchFamily="34" charset="0"/>
              </a:rPr>
              <a:t>                 read (fd, buffer, nbytes)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ACD0D592-8D9B-560F-0811-F784C337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87450"/>
            <a:ext cx="5335587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2910E1-B977-0DC7-806C-A125D82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985A-C816-1B43-BCD2-EE0DCBD6B2C2}" type="slidenum">
              <a:rPr lang="en-US" altLang="en-VN"/>
              <a:pPr/>
              <a:t>76</a:t>
            </a:fld>
            <a:endParaRPr lang="en-US" altLang="en-V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9646A8D-29BB-CB06-6D3F-655770916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Making System Calls (2)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4F68C56-798B-E83F-8E6A-EAA49ADCA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3025"/>
            <a:ext cx="7772400" cy="4752975"/>
          </a:xfrm>
        </p:spPr>
        <p:txBody>
          <a:bodyPr/>
          <a:lstStyle/>
          <a:p>
            <a:r>
              <a:rPr lang="en-US" altLang="en-VN"/>
              <a:t>C program invoking printf() library call, which calls write() system call</a:t>
            </a:r>
          </a:p>
          <a:p>
            <a:endParaRPr lang="en-US" altLang="en-VN"/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DFA264B9-4CC6-9485-E022-B79929AC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1843088" y="2678113"/>
            <a:ext cx="5486400" cy="34178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1635B9-4F80-D64E-6938-F48ED82F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11F4-9ACC-F246-B034-DDCF772C419C}" type="slidenum">
              <a:rPr lang="en-US" altLang="en-VN"/>
              <a:pPr/>
              <a:t>77</a:t>
            </a:fld>
            <a:endParaRPr lang="en-US" altLang="en-VN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8D3B924-504D-E8AF-702A-4DE65CD19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r>
              <a:rPr lang="en-US" altLang="en-VN" sz="3600"/>
              <a:t> </a:t>
            </a:r>
            <a:br>
              <a:rPr lang="en-US" altLang="en-VN" sz="3600"/>
            </a:br>
            <a:r>
              <a:rPr lang="en-US" altLang="en-VN" sz="3600"/>
              <a:t> </a:t>
            </a:r>
            <a:r>
              <a:rPr lang="en-US" altLang="en-VN" sz="3200"/>
              <a:t>POSIX System Calls (1)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7E085B2-1630-D438-B101-7F8E8998F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400"/>
              <a:t>Some System Calls For Process Management</a:t>
            </a:r>
          </a:p>
          <a:p>
            <a:pPr>
              <a:buFontTx/>
              <a:buNone/>
            </a:pPr>
            <a:r>
              <a:rPr lang="en-US" altLang="en-VN" sz="2400"/>
              <a:t>POSIX (Portable Operating System Interface) </a:t>
            </a:r>
          </a:p>
          <a:p>
            <a:pPr>
              <a:buFontTx/>
              <a:buNone/>
            </a:pPr>
            <a:endParaRPr lang="en-US" altLang="en-VN" sz="2400"/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9A24AF82-8C43-BA09-C63B-2713B60C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514350" y="2940050"/>
            <a:ext cx="83312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EFC14C-B999-8133-E093-CA4D7A4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46E3-0FAE-5B46-A49A-3EDBF5F5E7A5}" type="slidenum">
              <a:rPr lang="en-US" altLang="en-VN"/>
              <a:pPr/>
              <a:t>78</a:t>
            </a:fld>
            <a:endParaRPr lang="en-US" altLang="en-VN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FA66CCF-92AD-136A-739E-BC1227F43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r>
              <a:rPr lang="en-US" altLang="en-VN" sz="3600"/>
              <a:t> </a:t>
            </a:r>
            <a:br>
              <a:rPr lang="en-US" altLang="en-VN" sz="3600"/>
            </a:br>
            <a:r>
              <a:rPr lang="en-US" altLang="en-VN" sz="3600"/>
              <a:t> </a:t>
            </a:r>
            <a:r>
              <a:rPr lang="en-US" altLang="en-VN" sz="3200"/>
              <a:t>POSIX System Calls (2)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56C94A4-D2AC-7B43-903C-E0D140454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400"/>
              <a:t>Some System Calls For File Management</a:t>
            </a:r>
          </a:p>
          <a:p>
            <a:endParaRPr lang="en-US" altLang="en-VN" sz="2400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BE5944DD-1E14-CACD-835B-338412DA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609600" y="2901950"/>
            <a:ext cx="8229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E47DD4-FCB4-2945-26FA-465DC6D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DEA8-757B-9141-A159-90CB9016CE1C}" type="slidenum">
              <a:rPr lang="en-US" altLang="en-VN"/>
              <a:pPr/>
              <a:t>79</a:t>
            </a:fld>
            <a:endParaRPr lang="en-US" altLang="en-VN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2D2FFDF-E3EF-68DA-FEB4-889A403BD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System Calls</a:t>
            </a:r>
            <a:r>
              <a:rPr lang="en-US" altLang="en-VN" sz="3600"/>
              <a:t> </a:t>
            </a:r>
            <a:br>
              <a:rPr lang="en-US" altLang="en-VN" sz="3600"/>
            </a:br>
            <a:r>
              <a:rPr lang="en-US" altLang="en-VN" sz="3600"/>
              <a:t> </a:t>
            </a:r>
            <a:r>
              <a:rPr lang="en-US" altLang="en-VN" sz="3200"/>
              <a:t>POSIX System Calls (3)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4BED4AF-EF31-0400-53BB-FA09F7CA9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400"/>
              <a:t>Some System Calls For Directory Management</a:t>
            </a:r>
          </a:p>
          <a:p>
            <a:endParaRPr lang="en-US" altLang="en-VN" sz="2400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B370B896-8C9E-89B3-3071-372309C4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609600" y="2741613"/>
            <a:ext cx="805497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103D-C163-B3A5-48A4-43C95CA5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What is an Operating System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1733-0114-2D22-D454-60B6406C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Window: 70 million lines of code (exclude Internet Explorer, Window Media Player) </a:t>
            </a:r>
          </a:p>
          <a:p>
            <a:endParaRPr lang="en-US" dirty="0"/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DC65-F772-81F7-5A53-38778942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49B8-187F-604F-A3A3-A3FC1339BEC5}" type="slidenum">
              <a:rPr lang="en-US" altLang="en-VN" smtClean="0"/>
              <a:pPr/>
              <a:t>8</a:t>
            </a:fld>
            <a:endParaRPr lang="en-US" altLang="en-VN"/>
          </a:p>
        </p:txBody>
      </p:sp>
      <p:pic>
        <p:nvPicPr>
          <p:cNvPr id="51202" name="Picture 2" descr="Printer 20clipart | Clipart library - Free Clipart Images">
            <a:extLst>
              <a:ext uri="{FF2B5EF4-FFF2-40B4-BE49-F238E27FC236}">
                <a16:creationId xmlns:a16="http://schemas.microsoft.com/office/drawing/2014/main" id="{C1C9A8F8-C078-878B-562D-8A97ED17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5" y="3234418"/>
            <a:ext cx="1426763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Picture 6" descr="bookshelf clipart - Clip Art Library">
            <a:extLst>
              <a:ext uri="{FF2B5EF4-FFF2-40B4-BE49-F238E27FC236}">
                <a16:creationId xmlns:a16="http://schemas.microsoft.com/office/drawing/2014/main" id="{B4D07411-5D3B-571D-71FE-556B59CB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72" y="3138715"/>
            <a:ext cx="251097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8" name="Picture 8" descr="Free Bookclipart, Download Free Bookclipart png images, Free ...">
            <a:extLst>
              <a:ext uri="{FF2B5EF4-FFF2-40B4-BE49-F238E27FC236}">
                <a16:creationId xmlns:a16="http://schemas.microsoft.com/office/drawing/2014/main" id="{637DD84D-3001-65A0-1ED0-EA047F9D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94" y="3528787"/>
            <a:ext cx="1045561" cy="5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0235A-B784-E2D7-5E26-AD8F28FE706A}"/>
              </a:ext>
            </a:extLst>
          </p:cNvPr>
          <p:cNvSpPr txBox="1"/>
          <p:nvPr/>
        </p:nvSpPr>
        <p:spPr>
          <a:xfrm>
            <a:off x="2796080" y="4087532"/>
            <a:ext cx="2278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accent2"/>
                </a:solidFill>
                <a:latin typeface="+mn-lt"/>
              </a:rPr>
              <a:t>50 lines/page</a:t>
            </a:r>
          </a:p>
          <a:p>
            <a:r>
              <a:rPr lang="en-VN" sz="2400" dirty="0">
                <a:solidFill>
                  <a:schemeClr val="accent2"/>
                </a:solidFill>
                <a:latin typeface="+mn-lt"/>
              </a:rPr>
              <a:t>1000 pages/book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9B3CC-024C-9597-B8E9-0B398273B7F7}"/>
              </a:ext>
            </a:extLst>
          </p:cNvPr>
          <p:cNvSpPr txBox="1"/>
          <p:nvPr/>
        </p:nvSpPr>
        <p:spPr>
          <a:xfrm>
            <a:off x="6152393" y="6327392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>
                <a:solidFill>
                  <a:schemeClr val="accent2"/>
                </a:solidFill>
                <a:latin typeface="+mn-lt"/>
              </a:rPr>
              <a:t>10 - 20 </a:t>
            </a:r>
            <a:r>
              <a:rPr lang="en-VN" sz="2400" dirty="0">
                <a:solidFill>
                  <a:schemeClr val="accent2"/>
                </a:solidFill>
                <a:latin typeface="+mn-lt"/>
              </a:rPr>
              <a:t>bookcases</a:t>
            </a:r>
          </a:p>
        </p:txBody>
      </p:sp>
      <p:pic>
        <p:nvPicPr>
          <p:cNvPr id="11" name="Picture 6" descr="bookshelf clipart - Clip Art Library">
            <a:extLst>
              <a:ext uri="{FF2B5EF4-FFF2-40B4-BE49-F238E27FC236}">
                <a16:creationId xmlns:a16="http://schemas.microsoft.com/office/drawing/2014/main" id="{892A078B-620F-AEF6-2AAC-E3C38192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7" y="3369548"/>
            <a:ext cx="251097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ookshelf clipart - Clip Art Library">
            <a:extLst>
              <a:ext uri="{FF2B5EF4-FFF2-40B4-BE49-F238E27FC236}">
                <a16:creationId xmlns:a16="http://schemas.microsoft.com/office/drawing/2014/main" id="{3AA170F0-C13F-9157-C055-AFBAF5D2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505" y="4541995"/>
            <a:ext cx="251097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2B6A5-593C-8144-B8E2-834C1A33E2D3}"/>
              </a:ext>
            </a:extLst>
          </p:cNvPr>
          <p:cNvCxnSpPr>
            <a:cxnSpLocks/>
          </p:cNvCxnSpPr>
          <p:nvPr/>
        </p:nvCxnSpPr>
        <p:spPr bwMode="auto">
          <a:xfrm>
            <a:off x="2364358" y="3780971"/>
            <a:ext cx="8535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1ABAD-48BD-D974-2157-2B31F5456C31}"/>
              </a:ext>
            </a:extLst>
          </p:cNvPr>
          <p:cNvCxnSpPr>
            <a:cxnSpLocks/>
          </p:cNvCxnSpPr>
          <p:nvPr/>
        </p:nvCxnSpPr>
        <p:spPr bwMode="auto">
          <a:xfrm>
            <a:off x="4862285" y="3780971"/>
            <a:ext cx="8535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789668-15CE-A9AF-F732-DBB750DAF626}"/>
              </a:ext>
            </a:extLst>
          </p:cNvPr>
          <p:cNvCxnSpPr>
            <a:cxnSpLocks/>
          </p:cNvCxnSpPr>
          <p:nvPr/>
        </p:nvCxnSpPr>
        <p:spPr bwMode="auto">
          <a:xfrm>
            <a:off x="1050815" y="2757714"/>
            <a:ext cx="0" cy="671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6A0C6-7554-8E8E-75DE-FA6C6E05DB38}"/>
              </a:ext>
            </a:extLst>
          </p:cNvPr>
          <p:cNvSpPr txBox="1"/>
          <p:nvPr/>
        </p:nvSpPr>
        <p:spPr>
          <a:xfrm>
            <a:off x="566057" y="6327392"/>
            <a:ext cx="26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VN" dirty="0"/>
              <a:t>mages: </a:t>
            </a:r>
            <a:r>
              <a:rPr lang="en-US" dirty="0"/>
              <a:t>clipart-</a:t>
            </a:r>
            <a:r>
              <a:rPr lang="en-US" dirty="0" err="1"/>
              <a:t>library.com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754202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622965-12E0-A3C6-09DB-E07E033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8ADF-DE55-714E-BB9E-DEE125365584}" type="slidenum">
              <a:rPr lang="en-US" altLang="en-VN"/>
              <a:pPr/>
              <a:t>80</a:t>
            </a:fld>
            <a:endParaRPr lang="en-US" altLang="en-VN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5B13E77-9CAE-BF31-59F7-B6E34FBC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r>
              <a:rPr lang="en-US" altLang="en-VN" sz="3600"/>
              <a:t> </a:t>
            </a:r>
            <a:br>
              <a:rPr lang="en-US" altLang="en-VN" sz="3600"/>
            </a:br>
            <a:r>
              <a:rPr lang="en-US" altLang="en-VN" sz="3600"/>
              <a:t> </a:t>
            </a:r>
            <a:r>
              <a:rPr lang="en-US" altLang="en-VN" sz="3200"/>
              <a:t>POSIX System Calls (4)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ECE5DC9-D70C-FE83-D576-1B9B984B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400"/>
              <a:t>Some System Calls For Miscellaneous Tasks</a:t>
            </a:r>
          </a:p>
          <a:p>
            <a:pPr>
              <a:buFontTx/>
              <a:buNone/>
            </a:pPr>
            <a:endParaRPr lang="en-US" altLang="en-VN" sz="2400"/>
          </a:p>
          <a:p>
            <a:pPr>
              <a:buFontTx/>
              <a:buNone/>
            </a:pPr>
            <a:endParaRPr lang="en-US" altLang="en-VN" sz="2400"/>
          </a:p>
          <a:p>
            <a:pPr>
              <a:buFontTx/>
              <a:buNone/>
            </a:pPr>
            <a:endParaRPr lang="en-US" altLang="en-VN" sz="2400"/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2A3DB32B-19D8-CB3A-C58B-53C1D80C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579438" y="2924175"/>
            <a:ext cx="8215312" cy="28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6A954F-B396-2319-F37D-B199767D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A2F0-1B87-1446-96BA-0F2EC9DF5302}" type="slidenum">
              <a:rPr lang="en-US" altLang="en-VN"/>
              <a:pPr/>
              <a:t>81</a:t>
            </a:fld>
            <a:endParaRPr lang="en-US" altLang="en-V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A9B8AF9-2CAF-B5BA-B60A-E3FFCEB5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Examples (1)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9F20DD0-F718-7131-B26B-235399C18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1787525"/>
            <a:ext cx="8559800" cy="4845050"/>
          </a:xfrm>
        </p:spPr>
        <p:txBody>
          <a:bodyPr/>
          <a:lstStyle/>
          <a:p>
            <a:r>
              <a:rPr lang="en-US" altLang="en-VN"/>
              <a:t>A stripped down shell: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while (TRUE) {					/* repeat forever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type_prompt( );				/* display prompt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read_command (command, parameters)		/* input from terminal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if (fork() != 0) {					/* fork off child process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/* Parent code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waitpid( -1, &amp;status, 0);				/* wait for child to exit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} else {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/* Child code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   execve (command, parameters, 0);		/* execute command */</a:t>
            </a:r>
          </a:p>
          <a:p>
            <a:pPr>
              <a:buFontTx/>
              <a:buNone/>
            </a:pPr>
            <a:r>
              <a:rPr lang="en-US" altLang="en-VN" sz="1800">
                <a:solidFill>
                  <a:schemeClr val="tx1"/>
                </a:solidFill>
                <a:latin typeface="Tahoma" panose="020B0604030504040204" pitchFamily="34" charset="0"/>
              </a:rPr>
              <a:t> }</a:t>
            </a:r>
          </a:p>
          <a:p>
            <a:pPr>
              <a:buFontTx/>
              <a:buNone/>
            </a:pPr>
            <a:r>
              <a:rPr lang="en-US" altLang="en-VN" sz="1800">
                <a:latin typeface="Tahoma" panose="020B060403050404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C9FC3B-29FB-93C4-9D8A-7262BBC2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1B1-A440-AA4E-A042-083569213730}" type="slidenum">
              <a:rPr lang="en-US" altLang="en-VN"/>
              <a:pPr/>
              <a:t>82</a:t>
            </a:fld>
            <a:endParaRPr lang="en-US" altLang="en-V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659538E-0538-1348-6B0F-44F97053A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4788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Examples (2)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29E2B72-D142-79A4-AE89-65016E08C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5883275"/>
            <a:ext cx="9156700" cy="708025"/>
          </a:xfrm>
        </p:spPr>
        <p:txBody>
          <a:bodyPr/>
          <a:lstStyle/>
          <a:p>
            <a:r>
              <a:rPr lang="en-US" altLang="en-VN"/>
              <a:t>Processes have three segments: text, data, stack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2E3FCEC3-9FD1-47C8-57D9-236E37BA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549400"/>
            <a:ext cx="455295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416359-3782-ED6F-148E-841881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3252-936A-8244-B175-D94CFD0391DD}" type="slidenum">
              <a:rPr lang="en-US" altLang="en-VN"/>
              <a:pPr/>
              <a:t>83</a:t>
            </a:fld>
            <a:endParaRPr lang="en-US" altLang="en-V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21AE13A-3CDA-092A-4730-B8D58628A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Examples (3)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639E86E-298A-9D8D-C35C-80C0E4CE5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08475"/>
            <a:ext cx="8001000" cy="15890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(a) Two directories before linking</a:t>
            </a:r>
            <a:br>
              <a:rPr lang="en-US" altLang="en-VN"/>
            </a:br>
            <a:r>
              <a:rPr lang="en-US" altLang="en-VN" i="1"/>
              <a:t>/usr/jim/memo</a:t>
            </a:r>
            <a:r>
              <a:rPr lang="en-US" altLang="en-VN"/>
              <a:t> to ast's directory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(b) The same directories after linking</a:t>
            </a:r>
            <a:endParaRPr lang="en-US" altLang="en-VN" sz="280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69A07C74-EF76-4F68-C172-12999E8D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48711" r="21428" b="38509"/>
          <a:stretch>
            <a:fillRect/>
          </a:stretch>
        </p:blipFill>
        <p:spPr bwMode="auto">
          <a:xfrm>
            <a:off x="762000" y="1466850"/>
            <a:ext cx="802481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D1903C-AFA7-8FE7-1C29-6E070B1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99E-4C42-104A-883F-A950116557CC}" type="slidenum">
              <a:rPr lang="en-US" altLang="en-VN"/>
              <a:pPr/>
              <a:t>84</a:t>
            </a:fld>
            <a:endParaRPr lang="en-US" altLang="en-V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A49D02F-7A50-9E18-E763-5ADCD2464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System Calls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Examples (4)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B24820-548D-6A8F-E490-B0F2AB322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4525" y="4381500"/>
            <a:ext cx="5943600" cy="1057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(a) File system before the mount</a:t>
            </a:r>
          </a:p>
          <a:p>
            <a:pPr>
              <a:buFontTx/>
              <a:buNone/>
            </a:pPr>
            <a:r>
              <a:rPr lang="en-US" altLang="en-VN"/>
              <a:t>(b) File system after the mount</a:t>
            </a:r>
            <a:endParaRPr lang="en-US" altLang="en-VN" sz="2800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C601777A-9D0D-71D1-0833-15A6C828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730375"/>
            <a:ext cx="8302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E304D9-B155-4A46-1F62-779AF8B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09A-F037-F74A-BD2B-72639AF43865}" type="slidenum">
              <a:rPr lang="en-US" altLang="en-VN"/>
              <a:pPr/>
              <a:t>85</a:t>
            </a:fld>
            <a:endParaRPr lang="en-US" altLang="en-V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70A5984-2F0C-CAD8-A56D-8DFD11A91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143000"/>
          </a:xfrm>
        </p:spPr>
        <p:txBody>
          <a:bodyPr/>
          <a:lstStyle/>
          <a:p>
            <a:r>
              <a:rPr lang="en-US" altLang="en-VN" sz="4000"/>
              <a:t>System Calls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37F40D-72C8-29B6-E121-9B82D2C9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8575" y="5994400"/>
            <a:ext cx="4165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Some Win32 API calls</a:t>
            </a:r>
          </a:p>
        </p:txBody>
      </p:sp>
      <p:pic>
        <p:nvPicPr>
          <p:cNvPr id="31751" name="Picture 7">
            <a:extLst>
              <a:ext uri="{FF2B5EF4-FFF2-40B4-BE49-F238E27FC236}">
                <a16:creationId xmlns:a16="http://schemas.microsoft.com/office/drawing/2014/main" id="{BA3B7147-DF91-2919-77F0-5C07926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127125"/>
            <a:ext cx="63769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0B491D-FE7C-D481-A3FC-1C823E3C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1214-8CEA-4842-9601-2B8E754979DD}" type="slidenum">
              <a:rPr lang="en-US" altLang="en-VN"/>
              <a:pPr/>
              <a:t>86</a:t>
            </a:fld>
            <a:endParaRPr lang="en-US" altLang="en-VN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5BDAFF8-68C7-5F45-2ACE-049E5D365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E6C8C36-2FC9-4D71-155D-0C54BD6E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400"/>
              <a:t>Operating System Structure</a:t>
            </a:r>
          </a:p>
          <a:p>
            <a:pPr lvl="1"/>
            <a:r>
              <a:rPr lang="en-US" altLang="en-VN"/>
              <a:t>Monolithic system</a:t>
            </a:r>
          </a:p>
          <a:p>
            <a:pPr lvl="1"/>
            <a:r>
              <a:rPr lang="en-US" altLang="en-VN"/>
              <a:t>Layered System</a:t>
            </a:r>
          </a:p>
          <a:p>
            <a:pPr lvl="1"/>
            <a:r>
              <a:rPr lang="en-US" altLang="en-VN"/>
              <a:t>Virtual Machine</a:t>
            </a:r>
          </a:p>
          <a:p>
            <a:pPr lvl="1"/>
            <a:r>
              <a:rPr lang="en-US" altLang="en-VN"/>
              <a:t>Client-server model</a:t>
            </a:r>
          </a:p>
          <a:p>
            <a:pPr lvl="1"/>
            <a:r>
              <a:rPr lang="en-US" altLang="en-VN" sz="3200"/>
              <a:t>Microkernel</a:t>
            </a:r>
          </a:p>
          <a:p>
            <a:pPr lvl="1"/>
            <a:endParaRPr lang="en-US" altLang="en-VN" sz="32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F5C7F6-2CDD-3119-79ED-055D11C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AD-600D-0A49-B719-203271FB3E29}" type="slidenum">
              <a:rPr lang="en-US" altLang="en-VN"/>
              <a:pPr/>
              <a:t>87</a:t>
            </a:fld>
            <a:endParaRPr lang="en-US" altLang="en-V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E86941-BFAC-C9B8-C973-4D5392E7A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Monolithic system (1)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A719975-85F9-7FB1-C712-CFE5DB2A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5724525"/>
            <a:ext cx="8356600" cy="371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Simple structuring model for a monolithic system</a:t>
            </a:r>
            <a:endParaRPr lang="en-US" altLang="en-VN" sz="280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DB3F5CF5-B742-7BE6-1319-3810CC9E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11313"/>
            <a:ext cx="75819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30F932-64BE-AA46-DD8E-3F6F4337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EA8-D7DD-B64F-AC05-050F4AB31012}" type="slidenum">
              <a:rPr lang="en-US" altLang="en-VN"/>
              <a:pPr/>
              <a:t>88</a:t>
            </a:fld>
            <a:endParaRPr lang="en-US" altLang="en-VN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5B582991-94B1-BC81-BA94-F55397F71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Monolithic system (2)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3022898-419E-D12D-2BDC-EFAC6919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/>
              <a:t>Structure of Operating System: </a:t>
            </a:r>
          </a:p>
          <a:p>
            <a:r>
              <a:rPr lang="en-US" altLang="en-VN"/>
              <a:t>A main program that invokes the requested service procedure.</a:t>
            </a:r>
          </a:p>
          <a:p>
            <a:r>
              <a:rPr lang="en-US" altLang="en-VN"/>
              <a:t>A set of service procedures that carry out the system calls.</a:t>
            </a:r>
          </a:p>
          <a:p>
            <a:r>
              <a:rPr lang="en-US" altLang="en-VN"/>
              <a:t>A set of utility procedures that help the service procedures.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872533-F243-DF38-0A61-9A0C0CF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060-7F58-924A-8B88-C1C1E8DAD3DD}" type="slidenum">
              <a:rPr lang="en-US" altLang="en-VN"/>
              <a:pPr/>
              <a:t>89</a:t>
            </a:fld>
            <a:endParaRPr lang="en-US" altLang="en-V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2A8D4D01-533B-AB40-34C0-E2D328F1E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63" y="4794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zh-TW" sz="3200">
                <a:ea typeface="新細明體" panose="02020500000000000000" pitchFamily="18" charset="-120"/>
              </a:rPr>
              <a:t>Monolithic </a:t>
            </a:r>
            <a:r>
              <a:rPr lang="en-US" altLang="en-VN" sz="3200"/>
              <a:t>system (3)</a:t>
            </a:r>
            <a:r>
              <a:rPr lang="en-US" altLang="zh-TW" sz="3200">
                <a:ea typeface="新細明體" panose="02020500000000000000" pitchFamily="18" charset="-120"/>
              </a:rPr>
              <a:t> :</a:t>
            </a:r>
            <a:r>
              <a:rPr lang="en-US" altLang="en-VN" sz="3200"/>
              <a:t> Example</a:t>
            </a:r>
            <a:br>
              <a:rPr lang="en-US" altLang="en-VN" sz="3200"/>
            </a:br>
            <a:endParaRPr lang="en-US" altLang="en-VN" sz="320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37746A5-AD1A-35F4-8AEF-569113EF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9895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>
                <a:ea typeface="新細明體" panose="02020500000000000000" pitchFamily="18" charset="-120"/>
              </a:rPr>
              <a:t>Monolithic</a:t>
            </a:r>
            <a:endParaRPr lang="en-US" altLang="en-VN"/>
          </a:p>
          <a:p>
            <a:pPr lvl="1">
              <a:lnSpc>
                <a:spcPct val="90000"/>
              </a:lnSpc>
            </a:pPr>
            <a:r>
              <a:rPr lang="en-US" altLang="en-VN"/>
              <a:t>MS-DOS – written to provide the most functionality in the least space: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not divided into modules; 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Although MS-DOS has some structure, its interfaces and levels of functionality are not well separated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VN"/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46122300-4D90-BDB5-6D83-4A4C9525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789" r="8946" b="412"/>
          <a:stretch>
            <a:fillRect/>
          </a:stretch>
        </p:blipFill>
        <p:spPr bwMode="auto">
          <a:xfrm>
            <a:off x="6248400" y="2743200"/>
            <a:ext cx="25765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12F4DAA-E3AF-E65C-307A-86AD6107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5F68-25F5-AB4E-9D14-FB73219A54C8}" type="slidenum">
              <a:rPr lang="en-US" altLang="en-VN"/>
              <a:pPr/>
              <a:t>9</a:t>
            </a:fld>
            <a:endParaRPr lang="en-US" altLang="en-V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408E468-F433-931B-9810-5D5911D80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VN"/>
              <a:t>What is an Operating System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1407D7F-778D-3A51-D907-9ED732820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VN"/>
              <a:t>OS is an extended machine</a:t>
            </a:r>
          </a:p>
          <a:p>
            <a:pPr lvl="1"/>
            <a:r>
              <a:rPr lang="en-US" altLang="en-VN"/>
              <a:t>Hides the messy details which must be performed</a:t>
            </a:r>
          </a:p>
          <a:p>
            <a:pPr lvl="1"/>
            <a:r>
              <a:rPr lang="en-US" altLang="en-VN"/>
              <a:t>Presents user with a virtual machine, easier to use</a:t>
            </a:r>
          </a:p>
          <a:p>
            <a:pPr lvl="1"/>
            <a:endParaRPr lang="en-US" altLang="en-VN"/>
          </a:p>
          <a:p>
            <a:r>
              <a:rPr lang="en-US" altLang="en-VN"/>
              <a:t>OS is a resource manager</a:t>
            </a:r>
          </a:p>
          <a:p>
            <a:pPr lvl="1"/>
            <a:r>
              <a:rPr lang="en-US" altLang="en-VN"/>
              <a:t>Each program gets time with the resource</a:t>
            </a:r>
          </a:p>
          <a:p>
            <a:pPr lvl="1"/>
            <a:r>
              <a:rPr lang="en-US" altLang="en-VN"/>
              <a:t>Each program gets space on the resource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59577E-6C9E-CB4F-5255-BD835743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618-19C0-6244-ABA9-E95BF44AE3A3}" type="slidenum">
              <a:rPr lang="en-US" altLang="en-VN"/>
              <a:pPr/>
              <a:t>90</a:t>
            </a:fld>
            <a:endParaRPr lang="en-US" altLang="en-VN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33AAF6E-25A6-4E9F-970B-4F9D3A31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260350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Layered System (1)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9ACC5BF-B925-37BB-D230-FDFB56423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Many Layers</a:t>
            </a:r>
          </a:p>
          <a:p>
            <a:r>
              <a:rPr lang="en-US" altLang="en-VN"/>
              <a:t>Each layer has well defined functions</a:t>
            </a:r>
          </a:p>
          <a:p>
            <a:r>
              <a:rPr lang="en-US" altLang="en-VN"/>
              <a:t>Upper layer can only calls functions of closely lower layer</a:t>
            </a:r>
          </a:p>
          <a:p>
            <a:r>
              <a:rPr lang="en-US" altLang="en-VN"/>
              <a:t>Advantages:</a:t>
            </a:r>
          </a:p>
          <a:p>
            <a:pPr lvl="1"/>
            <a:r>
              <a:rPr lang="en-US" altLang="en-VN"/>
              <a:t>Easier to extend</a:t>
            </a:r>
          </a:p>
          <a:p>
            <a:pPr lvl="1"/>
            <a:r>
              <a:rPr lang="en-US" altLang="en-VN"/>
              <a:t>Easier to debug from lower to upper layer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29349A-C056-D434-8F38-957EB192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7C-323F-6F4A-A8B6-C0DFDD30989C}" type="slidenum">
              <a:rPr lang="en-US" altLang="en-VN"/>
              <a:pPr/>
              <a:t>91</a:t>
            </a:fld>
            <a:endParaRPr lang="en-US" altLang="en-VN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9CE332CC-FAED-CA43-F889-2E38A4447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3177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Layered System (2): Example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E5BCBCD-ABCF-DA43-8C81-B49FF6FDD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VN" altLang="en-VN"/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22F43C2F-0807-8498-51AB-3D788594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070100"/>
            <a:ext cx="6326187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EA95B7-413F-9164-1241-ED7589E9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3357-EC61-9043-9BBC-D71DEEC47169}" type="slidenum">
              <a:rPr lang="en-US" altLang="en-VN"/>
              <a:pPr/>
              <a:t>92</a:t>
            </a:fld>
            <a:endParaRPr lang="en-US" altLang="en-V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0B5469A-31F6-DCD6-AE12-9CBB0EEA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Layered System (3): 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22946F2-4157-9105-26BF-8FF0B8737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5737225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VN"/>
              <a:t>Structure of the THE operating system</a:t>
            </a:r>
            <a:endParaRPr lang="en-US" altLang="en-VN" sz="2800"/>
          </a:p>
        </p:txBody>
      </p:sp>
      <p:pic>
        <p:nvPicPr>
          <p:cNvPr id="33829" name="Picture 37">
            <a:extLst>
              <a:ext uri="{FF2B5EF4-FFF2-40B4-BE49-F238E27FC236}">
                <a16:creationId xmlns:a16="http://schemas.microsoft.com/office/drawing/2014/main" id="{BA4A136D-64B0-ED83-FD36-C9622788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55825"/>
            <a:ext cx="7048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AB7B3C9-C8A4-2C26-BE0A-AEE13A60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71BF-F3C4-FA43-BC37-EA131DFF5B78}" type="slidenum">
              <a:rPr lang="en-US" altLang="en-VN"/>
              <a:pPr/>
              <a:t>93</a:t>
            </a:fld>
            <a:endParaRPr lang="en-US" altLang="en-V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DA2BCDF-8227-59F7-801B-448005812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Virtual Machine (1)</a:t>
            </a:r>
            <a:endParaRPr lang="en-US" altLang="en-VN" sz="400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933CB4A-D882-167F-D03F-37DDDAE84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6324600"/>
            <a:ext cx="7772400" cy="1127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VN" altLang="en-VN" sz="800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3702708D-C2A5-4E44-D953-9970821F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5895975"/>
            <a:ext cx="2087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Non-virtual machine</a:t>
            </a:r>
            <a:br>
              <a:rPr lang="en-US" altLang="en-VN">
                <a:latin typeface="VNI-Helve" pitchFamily="2" charset="0"/>
                <a:cs typeface="Arial" panose="020B0604020202020204" pitchFamily="34" charset="0"/>
              </a:rPr>
            </a:b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system model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E6223A5F-1697-9756-AB14-34C1DEC9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6016625"/>
            <a:ext cx="304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Virtual machine system model</a:t>
            </a:r>
          </a:p>
        </p:txBody>
      </p:sp>
      <p:graphicFrame>
        <p:nvGraphicFramePr>
          <p:cNvPr id="114694" name="Group 6">
            <a:extLst>
              <a:ext uri="{FF2B5EF4-FFF2-40B4-BE49-F238E27FC236}">
                <a16:creationId xmlns:a16="http://schemas.microsoft.com/office/drawing/2014/main" id="{78E7ABD2-3B0D-4758-C5A6-BB1ECB12F002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192338"/>
          <a:ext cx="1524000" cy="3429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87042447"/>
                    </a:ext>
                  </a:extLst>
                </a:gridCol>
              </a:tblGrid>
              <a:tr h="2143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8473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1052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146937"/>
                  </a:ext>
                </a:extLst>
              </a:tr>
            </a:tbl>
          </a:graphicData>
        </a:graphic>
      </p:graphicFrame>
      <p:graphicFrame>
        <p:nvGraphicFramePr>
          <p:cNvPr id="114708" name="Group 20">
            <a:extLst>
              <a:ext uri="{FF2B5EF4-FFF2-40B4-BE49-F238E27FC236}">
                <a16:creationId xmlns:a16="http://schemas.microsoft.com/office/drawing/2014/main" id="{38211D3B-785F-5D04-23DB-338A1E28F01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192338"/>
          <a:ext cx="4038600" cy="347821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611316332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4110055105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354984018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707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3844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50000">
                          <a:schemeClr val="bg1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91582885"/>
                  </a:ext>
                </a:extLst>
              </a:tr>
              <a:tr h="5873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Virtual-machine</a:t>
                      </a:r>
                      <a:b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29568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20000"/>
                  </a:ext>
                </a:extLst>
              </a:tr>
            </a:tbl>
          </a:graphicData>
        </a:graphic>
      </p:graphicFrame>
      <p:sp>
        <p:nvSpPr>
          <p:cNvPr id="114730" name="Rectangle 42">
            <a:extLst>
              <a:ext uri="{FF2B5EF4-FFF2-40B4-BE49-F238E27FC236}">
                <a16:creationId xmlns:a16="http://schemas.microsoft.com/office/drawing/2014/main" id="{211D811A-B373-C956-666A-7612EBB8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4021138"/>
            <a:ext cx="1196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SzPct val="70000"/>
              <a:buFont typeface="Wingdings" pitchFamily="2" charset="2"/>
              <a:buNone/>
            </a:pPr>
            <a:r>
              <a:rPr kumimoji="1" lang="en-US" altLang="en-VN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rPr>
              <a:t>programming</a:t>
            </a:r>
          </a:p>
          <a:p>
            <a:pPr algn="ctr">
              <a:buSzPct val="70000"/>
              <a:buFont typeface="Wingdings" pitchFamily="2" charset="2"/>
              <a:buNone/>
            </a:pPr>
            <a:r>
              <a:rPr kumimoji="1" lang="en-US" altLang="en-VN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4731" name="Line 43">
            <a:extLst>
              <a:ext uri="{FF2B5EF4-FFF2-40B4-BE49-F238E27FC236}">
                <a16:creationId xmlns:a16="http://schemas.microsoft.com/office/drawing/2014/main" id="{CDF0898E-1CDB-FC22-AC78-03B415A4A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44938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VN"/>
          </a:p>
        </p:txBody>
      </p:sp>
      <p:sp>
        <p:nvSpPr>
          <p:cNvPr id="114732" name="Line 44">
            <a:extLst>
              <a:ext uri="{FF2B5EF4-FFF2-40B4-BE49-F238E27FC236}">
                <a16:creationId xmlns:a16="http://schemas.microsoft.com/office/drawing/2014/main" id="{72E323BA-678C-2745-078A-2137FD3E9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49738"/>
            <a:ext cx="304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V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5F1830-3B3F-0BD8-B09D-98973F06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DAC2-4D5D-4443-B942-604E5359FA19}" type="slidenum">
              <a:rPr lang="en-US" altLang="en-VN"/>
              <a:pPr/>
              <a:t>94</a:t>
            </a:fld>
            <a:endParaRPr lang="en-US" altLang="en-VN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64C3EEC7-0D2C-F961-3A65-D034376E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2762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Virtual Machine (2)</a:t>
            </a:r>
            <a:endParaRPr lang="en-US" altLang="en-VN" sz="4000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A97BC39-497C-05B4-BEE1-5412DEBAD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1978025"/>
            <a:ext cx="7656512" cy="3743325"/>
          </a:xfrm>
        </p:spPr>
        <p:txBody>
          <a:bodyPr/>
          <a:lstStyle/>
          <a:p>
            <a:r>
              <a:rPr lang="en-US" altLang="en-VN" sz="2400"/>
              <a:t>A </a:t>
            </a:r>
            <a:r>
              <a:rPr lang="en-US" altLang="en-VN" sz="2400" i="1">
                <a:solidFill>
                  <a:srgbClr val="FF0000"/>
                </a:solidFill>
              </a:rPr>
              <a:t>virtual machine</a:t>
            </a:r>
            <a:r>
              <a:rPr lang="en-US" altLang="en-VN" sz="2400"/>
              <a:t> takes the layered approach to its logical conclusion.  It treats hardware and the operating system kernel as though they were all hardware</a:t>
            </a:r>
          </a:p>
          <a:p>
            <a:r>
              <a:rPr lang="en-US" altLang="en-VN" sz="2400"/>
              <a:t>A virtual machine provides an interface </a:t>
            </a:r>
            <a:r>
              <a:rPr lang="en-US" altLang="en-VN" sz="2400" i="1"/>
              <a:t>identical</a:t>
            </a:r>
            <a:r>
              <a:rPr lang="en-US" altLang="en-VN" sz="2400"/>
              <a:t> to the underlying bare hardware</a:t>
            </a:r>
          </a:p>
          <a:p>
            <a:r>
              <a:rPr lang="en-US" altLang="en-VN" sz="240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22B336-6E06-D5E0-2671-FE143059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2F9A-C2D1-2644-AF98-E49EE52375D7}" type="slidenum">
              <a:rPr lang="en-US" altLang="en-VN"/>
              <a:pPr/>
              <a:t>95</a:t>
            </a:fld>
            <a:endParaRPr lang="en-US" altLang="en-VN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B075D26D-4F79-4DF7-535C-BFC70FC46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3200"/>
              <a:t>Virtual Machine (3)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09A61978-F0ED-5BEA-D260-2655E9F02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The resources of the physical computer are shared to create the virtual machines</a:t>
            </a:r>
          </a:p>
          <a:p>
            <a:pPr lvl="1"/>
            <a:r>
              <a:rPr lang="en-US" altLang="en-VN"/>
              <a:t>CPU scheduling can create the appearance that users have their own processor</a:t>
            </a:r>
          </a:p>
          <a:p>
            <a:pPr lvl="1"/>
            <a:r>
              <a:rPr lang="en-US" altLang="en-VN"/>
              <a:t>Spooling and a file system can provide virtual card readers and virtual line printers</a:t>
            </a:r>
          </a:p>
          <a:p>
            <a:pPr lvl="1"/>
            <a:r>
              <a:rPr lang="en-US" altLang="en-VN"/>
              <a:t>A normal user time-sharing terminal serves as the virtual machine operator’s console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2070B7-3899-F2EF-343F-8FCE9AE6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24E3-CB45-EC43-9FA3-D1252B76EB63}" type="slidenum">
              <a:rPr lang="en-US" altLang="en-VN"/>
              <a:pPr/>
              <a:t>96</a:t>
            </a:fld>
            <a:endParaRPr lang="en-US" altLang="en-V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0AE1AC8-C9D0-3A4B-F588-CA4572571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17488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4000"/>
              <a:t> C</a:t>
            </a:r>
            <a:r>
              <a:rPr lang="en-US" altLang="en-VN" sz="3200"/>
              <a:t>lient-server model (1)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A9B27E-3673-75C5-4155-F5A5CD7E2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6300" y="5407025"/>
            <a:ext cx="5892800" cy="828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The client-server model</a:t>
            </a: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B3120F2D-D341-2CBA-9FC3-ACA0F589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078038"/>
            <a:ext cx="825976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F3BA0-8A3F-042F-BA50-0690BCF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4F9F-4319-6241-BD2B-262CB4D1E646}" type="slidenum">
              <a:rPr lang="en-US" altLang="en-VN"/>
              <a:pPr/>
              <a:t>97</a:t>
            </a:fld>
            <a:endParaRPr lang="en-US" altLang="en-V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328ACB6-0503-53F8-C9ED-AC34EDFB3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494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/>
              <a:t> </a:t>
            </a:r>
            <a:r>
              <a:rPr lang="en-US" altLang="en-VN" sz="3200"/>
              <a:t>Client-server model (2)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D02D90-E210-2BCA-303F-11E4B391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5067300"/>
            <a:ext cx="8458200" cy="10287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The client-server model in a distributed system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DE1983F2-6F3F-AC8D-CFCB-EC6AEE72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976438"/>
            <a:ext cx="7789863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4C57EBD-A0CC-2F3B-DEBC-3F39ECAA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8BD-36E3-7747-8A3A-6E4E63E28C91}" type="slidenum">
              <a:rPr lang="en-US" altLang="en-VN"/>
              <a:pPr/>
              <a:t>98</a:t>
            </a:fld>
            <a:endParaRPr lang="en-US" altLang="en-V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E24CD0F-46AF-11C5-8941-D2D86A34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/>
              <a:t>Operating System Structure</a:t>
            </a:r>
            <a:br>
              <a:rPr lang="en-US" altLang="en-VN" sz="4000"/>
            </a:br>
            <a:r>
              <a:rPr lang="en-US" altLang="en-VN" sz="4000"/>
              <a:t> </a:t>
            </a:r>
            <a:r>
              <a:rPr lang="en-US" altLang="en-VN" sz="3200"/>
              <a:t>Microkernel:</a:t>
            </a:r>
            <a:r>
              <a:rPr lang="en-US" altLang="en-VN" sz="4000"/>
              <a:t> </a:t>
            </a:r>
            <a:r>
              <a:rPr lang="en-US" altLang="en-VN" sz="3200"/>
              <a:t>Example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80FE4B2-F581-5A35-E37B-9A8501CD3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4975"/>
            <a:ext cx="7772400" cy="24018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VN" sz="2400" b="1"/>
              <a:t>Microkernel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VN" sz="2400"/>
              <a:t> OS design: The operating system is divided into </a:t>
            </a:r>
            <a:r>
              <a:rPr lang="en-US" altLang="zh-TW" sz="2400" i="1">
                <a:solidFill>
                  <a:srgbClr val="0000FF"/>
                </a:solidFill>
                <a:ea typeface="新細明體" panose="02020500000000000000" pitchFamily="18" charset="-120"/>
              </a:rPr>
              <a:t>microkernel</a:t>
            </a:r>
            <a:r>
              <a:rPr lang="en-US" altLang="zh-TW" sz="2400">
                <a:ea typeface="新細明體" panose="02020500000000000000" pitchFamily="18" charset="-120"/>
              </a:rPr>
              <a:t> (CMU Mach OS - 1980)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Moves as much from the kernel into “</a:t>
            </a:r>
            <a:r>
              <a:rPr lang="en-US" altLang="en-VN" sz="2000" i="1"/>
              <a:t>user</a:t>
            </a:r>
            <a:r>
              <a:rPr lang="en-US" altLang="en-VN" sz="2000"/>
              <a:t>” space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kernel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itchFamily="2" charset="2"/>
              </a:rPr>
              <a:t> microkernel</a:t>
            </a:r>
            <a:endParaRPr lang="en-US" altLang="en-VN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VN" sz="2000"/>
              <a:t>Communication takes place between user modules using message passing.</a:t>
            </a: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9D4B5D43-F62A-2C8C-97C9-1730694E468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8305800" cy="2206625"/>
            <a:chOff x="240" y="2496"/>
            <a:chExt cx="5232" cy="1390"/>
          </a:xfrm>
        </p:grpSpPr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85F011BD-C427-31BB-49C1-A42B1F0A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04"/>
              <a:ext cx="4800" cy="38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kumimoji="1" lang="en-VN" altLang="en-VN" sz="1400" b="1" noProof="1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endParaRPr>
            </a:p>
          </p:txBody>
        </p:sp>
        <p:sp>
          <p:nvSpPr>
            <p:cNvPr id="113670" name="Oval 6">
              <a:extLst>
                <a:ext uri="{FF2B5EF4-FFF2-40B4-BE49-F238E27FC236}">
                  <a16:creationId xmlns:a16="http://schemas.microsoft.com/office/drawing/2014/main" id="{26F67464-98FA-E06B-30F5-6D935E1E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960" cy="3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77DB9E43-8038-32DF-7FFA-CB4E9AC2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84"/>
              <a:ext cx="672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2" name="Freeform 8">
              <a:extLst>
                <a:ext uri="{FF2B5EF4-FFF2-40B4-BE49-F238E27FC236}">
                  <a16:creationId xmlns:a16="http://schemas.microsoft.com/office/drawing/2014/main" id="{887CED68-B7B4-9483-FF6A-5574AF2A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880"/>
              <a:ext cx="816" cy="720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113673" name="Oval 9">
              <a:extLst>
                <a:ext uri="{FF2B5EF4-FFF2-40B4-BE49-F238E27FC236}">
                  <a16:creationId xmlns:a16="http://schemas.microsoft.com/office/drawing/2014/main" id="{D3237905-E51A-EDCC-FC05-B2267F30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96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X-application</a:t>
              </a:r>
            </a:p>
          </p:txBody>
        </p:sp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4E6144E5-2DBD-C03B-9C92-C4B35F0E0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80"/>
              <a:ext cx="72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X-window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5" name="Freeform 11">
              <a:extLst>
                <a:ext uri="{FF2B5EF4-FFF2-40B4-BE49-F238E27FC236}">
                  <a16:creationId xmlns:a16="http://schemas.microsoft.com/office/drawing/2014/main" id="{4F75E3C8-BFF4-A78A-511B-F473FC0B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072"/>
              <a:ext cx="912" cy="523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113676" name="Oval 12">
              <a:extLst>
                <a:ext uri="{FF2B5EF4-FFF2-40B4-BE49-F238E27FC236}">
                  <a16:creationId xmlns:a16="http://schemas.microsoft.com/office/drawing/2014/main" id="{2CAEE28B-4603-C30E-533E-5E4AC5F6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44"/>
              <a:ext cx="912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A29B6F60-B431-2A99-55FC-43317AA4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32"/>
              <a:ext cx="72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8" name="Freeform 14">
              <a:extLst>
                <a:ext uri="{FF2B5EF4-FFF2-40B4-BE49-F238E27FC236}">
                  <a16:creationId xmlns:a16="http://schemas.microsoft.com/office/drawing/2014/main" id="{E7F5216D-C4B0-0FE6-8A87-7BC73AD11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3024"/>
              <a:ext cx="864" cy="566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2172-223C-41FF-AE4A-D80AEA5D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E00A-A46F-CA40-AD31-77C301D48F2D}" type="slidenum">
              <a:rPr lang="en-US" altLang="en-VN"/>
              <a:pPr/>
              <a:t>99</a:t>
            </a:fld>
            <a:endParaRPr lang="en-US" altLang="en-V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BEA141A-25C5-ECF6-D976-E7CA9AA5B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/>
              <a:t>Metric Units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E84C3CEF-8D75-D900-7490-D627FD5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727200"/>
            <a:ext cx="83026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762438C1-6DDD-96A3-69BE-87A87D06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02285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 sz="3200">
                <a:solidFill>
                  <a:schemeClr val="accent2"/>
                </a:solidFill>
                <a:latin typeface="Times New Roman" panose="02020603050405020304" pitchFamily="18" charset="0"/>
              </a:rPr>
              <a:t>The metric prefixes</a:t>
            </a:r>
            <a:endParaRPr lang="en-US" altLang="en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3522</Words>
  <Application>Microsoft Macintosh PowerPoint</Application>
  <PresentationFormat>On-screen Show (4:3)</PresentationFormat>
  <Paragraphs>627</Paragraphs>
  <Slides>99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VNI-Helve</vt:lpstr>
      <vt:lpstr>Arial</vt:lpstr>
      <vt:lpstr>Helvetica</vt:lpstr>
      <vt:lpstr>Tahoma</vt:lpstr>
      <vt:lpstr>Times</vt:lpstr>
      <vt:lpstr>Times New Roman</vt:lpstr>
      <vt:lpstr>Wingdings</vt:lpstr>
      <vt:lpstr>Default Design</vt:lpstr>
      <vt:lpstr>Artwork</vt:lpstr>
      <vt:lpstr>PowerPoint Presentation</vt:lpstr>
      <vt:lpstr>PowerPoint Presentation</vt:lpstr>
      <vt:lpstr>PowerPoint Presentation</vt:lpstr>
      <vt:lpstr>Computer system </vt:lpstr>
      <vt:lpstr>What is an Operating System</vt:lpstr>
      <vt:lpstr>What is an Operating System</vt:lpstr>
      <vt:lpstr>What is an Operating System</vt:lpstr>
      <vt:lpstr>What is an Operating System</vt:lpstr>
      <vt:lpstr>What is an Operating System</vt:lpstr>
      <vt:lpstr>PowerPoint Presentation</vt:lpstr>
      <vt:lpstr>History of Operating Systems </vt:lpstr>
      <vt:lpstr>History of Operating Systems First generation 1945 - 1955 </vt:lpstr>
      <vt:lpstr>History of Operating Systems   Second Generation 1955 – 1965 (1)</vt:lpstr>
      <vt:lpstr>History of Operating Systems   Second Generation 1955 – 1965 (2)</vt:lpstr>
      <vt:lpstr>History of Operating Systems   Second Generation 1955 – 1965 (3)</vt:lpstr>
      <vt:lpstr>History of Operating Systems Third generation  1965 – 1980  (1)</vt:lpstr>
      <vt:lpstr>History of Operating Systems Third generation  1965 – 1980 (2)</vt:lpstr>
      <vt:lpstr>History of Operating Systems Third generation  1965 – 1980 (3)</vt:lpstr>
      <vt:lpstr>History of Operating Systems  Fourth generation 1980 – present</vt:lpstr>
      <vt:lpstr>PowerPoint Presentation</vt:lpstr>
      <vt:lpstr>The Operating System Zoo</vt:lpstr>
      <vt:lpstr>The Operating System Zoo  Mainframe operating systems</vt:lpstr>
      <vt:lpstr>The Operating System Zoo  Server operating systems</vt:lpstr>
      <vt:lpstr>The Operating System Zoo Multiprocessor operating systems</vt:lpstr>
      <vt:lpstr>The Operating System Zoo  Personal computer operating systems</vt:lpstr>
      <vt:lpstr>The Operating System Zoo  Real-time operating systems</vt:lpstr>
      <vt:lpstr>The Operating System Zoo  Embedded operating systems</vt:lpstr>
      <vt:lpstr>The Operating System Zoo Smart card operating systems</vt:lpstr>
      <vt:lpstr>PowerPoint Presentation</vt:lpstr>
      <vt:lpstr>Computer Hardware Review</vt:lpstr>
      <vt:lpstr>Computer Hardware Review The CPU (1)</vt:lpstr>
      <vt:lpstr>Computer Hardware Review The CPU (2)</vt:lpstr>
      <vt:lpstr>Computer Hardware Review  The CPU (3)</vt:lpstr>
      <vt:lpstr>Computer Hardware Review  The CPU (4)</vt:lpstr>
      <vt:lpstr>Computer Hardware Review  The CPU (5)</vt:lpstr>
      <vt:lpstr>Computer Hardware Review Memory (1)</vt:lpstr>
      <vt:lpstr>Computer Hardware Review Memory (2)</vt:lpstr>
      <vt:lpstr>Computer Hardware Review Memory (3)</vt:lpstr>
      <vt:lpstr>Computer Hardware Review Memory (4)</vt:lpstr>
      <vt:lpstr>Computer Hardware Review Memory (5)</vt:lpstr>
      <vt:lpstr>Computer Hardware Review Memory (6)</vt:lpstr>
      <vt:lpstr>Computer Hardware Review Memory (7)</vt:lpstr>
      <vt:lpstr>Computer Hardware Review Memory (8)</vt:lpstr>
      <vt:lpstr>  Computer Hardware Review Memory (9)</vt:lpstr>
      <vt:lpstr>Computer Hardware Review Memory (10)</vt:lpstr>
      <vt:lpstr>Computer Hardware Review Memory (11)</vt:lpstr>
      <vt:lpstr>Computer Hardware Review Memory (12)</vt:lpstr>
      <vt:lpstr>Computer Hardware Review  I/O Devices (1)</vt:lpstr>
      <vt:lpstr>Computer Hardware Review  I/O Devices (2)</vt:lpstr>
      <vt:lpstr>Computer Hardware Review  I/O Devices (3)</vt:lpstr>
      <vt:lpstr>Computer Hardware Review  I/O Devices (3)</vt:lpstr>
      <vt:lpstr>Computer Hardware Review  I/O Devices (4)</vt:lpstr>
      <vt:lpstr>Computer Hardware Review  I/O Devices (6)</vt:lpstr>
      <vt:lpstr>Computer Hardware Review  I/O Devices (7)</vt:lpstr>
      <vt:lpstr>Computer Hardware Review</vt:lpstr>
      <vt:lpstr>Computer Hardware Review BUS</vt:lpstr>
      <vt:lpstr>Computer Hardware Review Personal Computer (PC)</vt:lpstr>
      <vt:lpstr>PowerPoint Presentation</vt:lpstr>
      <vt:lpstr>PowerPoint Presentation</vt:lpstr>
      <vt:lpstr>Operating System Concepts OS Components (1)</vt:lpstr>
      <vt:lpstr>Operating System Concepts OS Components (2)</vt:lpstr>
      <vt:lpstr>Operating System Concepts OS Components (3)</vt:lpstr>
      <vt:lpstr>Operating System Concepts OS Components (4)</vt:lpstr>
      <vt:lpstr>Operating System Concepts OS Components (5)</vt:lpstr>
      <vt:lpstr>Operating System Concepts OS Components (6)</vt:lpstr>
      <vt:lpstr>Operating System Concepts OS Components (7)</vt:lpstr>
      <vt:lpstr>Operating System Concepts OS Components (8)</vt:lpstr>
      <vt:lpstr>Operating System Concepts OS Components (9)</vt:lpstr>
      <vt:lpstr>Operating System Concepts OS Components (10)</vt:lpstr>
      <vt:lpstr>Operating System Concepts OS Components (11)</vt:lpstr>
      <vt:lpstr>Operating System Concepts OS Components (12)</vt:lpstr>
      <vt:lpstr>Operating System Concepts Operating System Services</vt:lpstr>
      <vt:lpstr>Operating System Concepts Operating System Services</vt:lpstr>
      <vt:lpstr>PowerPoint Presentation</vt:lpstr>
      <vt:lpstr>System Calls  Making System Calls (1) </vt:lpstr>
      <vt:lpstr>System Calls  Making System Calls (2)</vt:lpstr>
      <vt:lpstr>System Calls   POSIX System Calls (1)</vt:lpstr>
      <vt:lpstr>System Calls   POSIX System Calls (2)</vt:lpstr>
      <vt:lpstr>System Calls   POSIX System Calls (3)</vt:lpstr>
      <vt:lpstr>System Calls   POSIX System Calls (4)</vt:lpstr>
      <vt:lpstr>System Calls  Examples (1)</vt:lpstr>
      <vt:lpstr>System Calls  Examples (2)</vt:lpstr>
      <vt:lpstr>System Calls  Examples (3)</vt:lpstr>
      <vt:lpstr>System Calls  Examples (4)</vt:lpstr>
      <vt:lpstr>System Calls</vt:lpstr>
      <vt:lpstr>PowerPoint Presentation</vt:lpstr>
      <vt:lpstr>Operating System Structure  Monolithic system (1)</vt:lpstr>
      <vt:lpstr>Operating System Structure  Monolithic system (2)</vt:lpstr>
      <vt:lpstr>Operating System Structure  Monolithic system (3) : Example </vt:lpstr>
      <vt:lpstr>Operating System Structure Layered System (1)</vt:lpstr>
      <vt:lpstr>Operating System Structure Layered System (2): Example</vt:lpstr>
      <vt:lpstr>Operating System Structure Layered System (3): Example</vt:lpstr>
      <vt:lpstr>Operating System Structure Virtual Machine (1)</vt:lpstr>
      <vt:lpstr>Operating System Structure Virtual Machine (2)</vt:lpstr>
      <vt:lpstr>Operating System Structure Virtual Machine (3)</vt:lpstr>
      <vt:lpstr>Operating System Structure  Client-server model (1)</vt:lpstr>
      <vt:lpstr>Operating System Structure  Client-server model (2)</vt:lpstr>
      <vt:lpstr>Operating System Structure  Microkernel: Example</vt:lpstr>
      <vt:lpstr>Metric Units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Vo Quoc Trinh (FE FPTU DN)</cp:lastModifiedBy>
  <cp:revision>170</cp:revision>
  <cp:lastPrinted>2001-01-13T18:08:51Z</cp:lastPrinted>
  <dcterms:created xsi:type="dcterms:W3CDTF">2000-11-18T17:50:49Z</dcterms:created>
  <dcterms:modified xsi:type="dcterms:W3CDTF">2022-05-12T15:44:11Z</dcterms:modified>
</cp:coreProperties>
</file>