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390" r:id="rId2"/>
    <p:sldId id="391" r:id="rId3"/>
    <p:sldId id="375" r:id="rId4"/>
    <p:sldId id="263" r:id="rId5"/>
    <p:sldId id="295" r:id="rId6"/>
    <p:sldId id="296" r:id="rId7"/>
    <p:sldId id="299" r:id="rId8"/>
    <p:sldId id="300" r:id="rId9"/>
    <p:sldId id="301" r:id="rId10"/>
    <p:sldId id="302" r:id="rId11"/>
    <p:sldId id="303" r:id="rId12"/>
    <p:sldId id="342" r:id="rId13"/>
    <p:sldId id="376" r:id="rId14"/>
    <p:sldId id="341" r:id="rId15"/>
    <p:sldId id="271" r:id="rId16"/>
    <p:sldId id="349" r:id="rId17"/>
    <p:sldId id="272" r:id="rId18"/>
    <p:sldId id="350" r:id="rId19"/>
    <p:sldId id="344" r:id="rId20"/>
    <p:sldId id="392" r:id="rId21"/>
    <p:sldId id="345" r:id="rId22"/>
    <p:sldId id="348" r:id="rId23"/>
    <p:sldId id="346" r:id="rId24"/>
    <p:sldId id="347" r:id="rId25"/>
    <p:sldId id="361" r:id="rId26"/>
    <p:sldId id="362" r:id="rId27"/>
    <p:sldId id="368" r:id="rId28"/>
    <p:sldId id="369" r:id="rId29"/>
    <p:sldId id="377" r:id="rId30"/>
    <p:sldId id="393" r:id="rId31"/>
    <p:sldId id="276" r:id="rId32"/>
    <p:sldId id="351" r:id="rId33"/>
    <p:sldId id="379" r:id="rId34"/>
    <p:sldId id="380" r:id="rId35"/>
    <p:sldId id="381" r:id="rId36"/>
    <p:sldId id="382" r:id="rId37"/>
    <p:sldId id="281" r:id="rId38"/>
    <p:sldId id="282" r:id="rId39"/>
    <p:sldId id="283" r:id="rId40"/>
    <p:sldId id="284" r:id="rId41"/>
    <p:sldId id="285" r:id="rId42"/>
    <p:sldId id="378" r:id="rId43"/>
    <p:sldId id="286" r:id="rId44"/>
    <p:sldId id="370" r:id="rId45"/>
    <p:sldId id="388" r:id="rId46"/>
    <p:sldId id="389" r:id="rId47"/>
    <p:sldId id="287" r:id="rId48"/>
    <p:sldId id="394" r:id="rId49"/>
    <p:sldId id="357" r:id="rId50"/>
    <p:sldId id="365" r:id="rId51"/>
    <p:sldId id="366" r:id="rId52"/>
    <p:sldId id="289" r:id="rId53"/>
    <p:sldId id="290" r:id="rId54"/>
    <p:sldId id="356" r:id="rId55"/>
    <p:sldId id="291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4" autoAdjust="0"/>
    <p:restoredTop sz="90559" autoAdjust="0"/>
  </p:normalViewPr>
  <p:slideViewPr>
    <p:cSldViewPr snapToGrid="0">
      <p:cViewPr varScale="1">
        <p:scale>
          <a:sx n="69" d="100"/>
          <a:sy n="69" d="100"/>
        </p:scale>
        <p:origin x="1626" y="72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4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1A73F7A-30AF-A980-1832-3728504B6E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 altLang="en-VN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8DE0B77-F046-A872-BFCF-F7B5276BE8A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 altLang="en-V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B090A612-C2FE-4E6A-46ED-6A6E7290D6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1931651-66C7-BC06-1613-E58D779677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8" rIns="96635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text styles</a:t>
            </a:r>
          </a:p>
          <a:p>
            <a:pPr lvl="1"/>
            <a:r>
              <a:rPr lang="en-US" altLang="en-VN"/>
              <a:t>Second level</a:t>
            </a:r>
          </a:p>
          <a:p>
            <a:pPr lvl="2"/>
            <a:r>
              <a:rPr lang="en-US" altLang="en-VN"/>
              <a:t>Third level</a:t>
            </a:r>
          </a:p>
          <a:p>
            <a:pPr lvl="3"/>
            <a:r>
              <a:rPr lang="en-US" altLang="en-VN"/>
              <a:t>Fourth level</a:t>
            </a:r>
          </a:p>
          <a:p>
            <a:pPr lvl="4"/>
            <a:r>
              <a:rPr lang="en-US" altLang="en-VN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A76B72EB-CF0F-2DD5-592E-013920B7CE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 altLang="en-VN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72845DF6-4412-519C-915B-BDF51A559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8" rIns="96635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03B7CE46-8B18-794A-8648-8E98DF0EC446}" type="slidenum">
              <a:rPr lang="en-US" altLang="en-VN"/>
              <a:pPr/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VN" dirty="0"/>
              <a:t>ddressed in detail in Chap </a:t>
            </a:r>
            <a:r>
              <a:rPr lang="en-VN" dirty="0" smtClean="0"/>
              <a:t>2</a:t>
            </a:r>
            <a:endParaRPr lang="en-US" dirty="0" smtClean="0"/>
          </a:p>
          <a:p>
            <a:endParaRPr lang="en-US" dirty="0" smtClean="0"/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VN" sz="2000" dirty="0" err="1" smtClean="0"/>
              <a:t>Interprocess</a:t>
            </a:r>
            <a:r>
              <a:rPr lang="en-US" altLang="en-VN" sz="2000" dirty="0" smtClean="0"/>
              <a:t> communication: communication</a:t>
            </a:r>
            <a:r>
              <a:rPr lang="en-US" altLang="en-VN" sz="2000" baseline="0" dirty="0" smtClean="0"/>
              <a:t> between processes</a:t>
            </a:r>
            <a:endParaRPr lang="en-US" altLang="en-VN" sz="2000" dirty="0" smtClean="0"/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14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7613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All computers have physical devices for acquiring input and producing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Spool: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is an acronym 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simultaneous peripheral operations on line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putting data of various I/O jobs in a buffer</a:t>
            </a:r>
            <a:endParaRPr 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23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44935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24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26475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Computers contain large amounts of information that users often want to protect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and keep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25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16831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KM: directly</a:t>
            </a:r>
            <a:r>
              <a:rPr lang="en-US" baseline="0" dirty="0" smtClean="0"/>
              <a:t> access hardware, UM: indirectly access hardware</a:t>
            </a:r>
          </a:p>
          <a:p>
            <a:r>
              <a:rPr lang="en-US" baseline="0" dirty="0" smtClean="0"/>
              <a:t>KM: program crash -&gt; entire system crash -&gt; privileged mode</a:t>
            </a:r>
          </a:p>
          <a:p>
            <a:r>
              <a:rPr lang="en-US" baseline="0" dirty="0" smtClean="0"/>
              <a:t>US: program crash -&gt; entire system do not crash -&gt; safe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30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714140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Its purpose is to allow the same file to appear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under two or more names, often in different directories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file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memo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jim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directory is now entered into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ast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directory under the name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note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39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10599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user can then insert a USB disk with files to be read.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By executing the mount system call, the USB file system can be attached to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root file system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40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295808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r>
              <a:rPr lang="en-US" baseline="0" dirty="0" smtClean="0"/>
              <a:t> or </a:t>
            </a:r>
            <a:r>
              <a:rPr lang="en-US" dirty="0" smtClean="0"/>
              <a:t>Architecture?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42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82200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 the monolithic approach the entire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operating system runs as a single program in kernel mode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Even in monolithic systems, however, it is possible to have some structure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43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83592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Advantage: single large program -&gt; call functions very efficiently</a:t>
            </a:r>
          </a:p>
          <a:p>
            <a:r>
              <a:rPr lang="en-US" dirty="0" smtClean="0"/>
              <a:t>Disadvantage: difficult to understand, crash in any procedures will take down entire</a:t>
            </a:r>
            <a:r>
              <a:rPr lang="en-US" baseline="0" dirty="0" smtClean="0"/>
              <a:t>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45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34561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48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6725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If a process can create one or more other processes (referred to as child processes)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and these processes in turn can create child processes, we quickly arrive at the process tree structure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15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177385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Often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lowest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layer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is a microkernel, but that is not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required</a:t>
            </a:r>
            <a:r>
              <a:rPr lang="en-US" smtClean="0"/>
              <a:t>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essence is the presence of client processes and server processes.</a:t>
            </a:r>
            <a:r>
              <a:rPr lang="en-US" smtClean="0"/>
              <a:t> </a:t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52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446200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Disadvantage: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54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14576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 pipe is a sort of pseudofile that can be used to connect two processes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16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73347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Why we have to manage the processes?</a:t>
            </a:r>
          </a:p>
          <a:p>
            <a:endParaRPr lang="en-VN" dirty="0"/>
          </a:p>
          <a:p>
            <a:r>
              <a:rPr lang="en-US" dirty="0"/>
              <a:t>F</a:t>
            </a:r>
            <a:r>
              <a:rPr lang="en-VN" dirty="0"/>
              <a:t>ight with others over the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17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243824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18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17593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Go in to the detail in Chap 3 – you will present this chapter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19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97289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VN" dirty="0"/>
              <a:t>irtual memory: a part of the address space in main memory, a part on disk and shulttles piece back and forth between them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20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4263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concept of a directory as a way of grouping files together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21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83249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top of the directory hierarchy, the root directory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Will come back in Chap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CE46-8B18-794A-8648-8E98DF0EC446}" type="slidenum">
              <a:rPr lang="en-US" altLang="en-VN" smtClean="0"/>
              <a:pPr/>
              <a:t>22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3307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AE35-7B45-0E06-C085-6F734CDE3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C8141-7773-ED7D-4A31-97C45DA61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C9DF-4FC2-F160-8B42-48E9EBFC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9D08-E297-BEF5-9089-019AC9E3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FF13D-9323-5E75-9D28-3B71A722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A7DB2-4674-8F4D-9991-AA6DE68284CB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2865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38D6-BF23-815B-3520-D1E8B9E2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240CD-B00D-8248-E05D-DB1AF470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ADB6-937D-94E8-0108-21CEF4E5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05FB-31D9-A78F-955B-D87CD638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B842-A4F6-FD30-0B6A-A8A29B37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A375E-7831-E74D-BB62-BEB194FEEAF1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53828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9F5E8-D381-AFE3-E1AA-188417260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A3816-4ECC-A351-0A8A-7CFD228E7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9420-54C6-2B91-A14D-7E70A3A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3B8E-F1AF-CC55-28E9-1365F7C7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1C74-9ED4-BC9B-55BA-5121122E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5FD98-C5CE-6A44-893A-BAB57692A0EF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6132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4F99-7C2B-00F9-3C2B-78C03748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0D47-CED2-601C-3AD2-6A46081D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7BA4-B11E-4B8A-0D53-F0D513C6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A4BC-2CFD-C444-6C84-0B09C393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B82F-6A88-FB60-89E5-F940952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049B8-187F-604F-A3A3-A3FC1339BEC5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03840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B369-4EC5-37EE-133E-68F9428C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0E2B2-7C57-F4E5-A2B2-4A8AF4FC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CB164-CA5A-AF4F-0E17-7CB43F8B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1B11-F255-032A-FACA-1BBA2920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0827-30C8-CEE7-BA5D-6D157B5E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07A8B-4D7B-1340-A8F1-4D000695BBA1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79446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55DB-CBC8-FA10-856F-90086BCF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600-4585-3BEB-0F63-D483511DE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AB41-9A48-7C48-90D0-21407D52A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66A1-A04A-098E-2674-4C123185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92A0-ED39-3325-0E9B-C8B6AAA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253B3-E815-F79D-3F4C-77DABE50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69819-88E8-E646-B1DD-2D22631A22CF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1621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014D-AFCC-F2D8-8A52-B13C696C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CD578-2DE3-7593-9AFF-6485227A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53A0C-645E-09A1-0C9F-7AFB7F90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2DFFE-F637-191A-7652-25050A3C3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4CBA3-5537-E2CC-E9C7-05D8B1793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DF99E-5535-F391-A4CC-04CDC81C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1EBEB-7FF9-74F2-1279-096FD93E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E3049-0939-91E8-0361-D4BEC542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AC742-CB26-1749-BEE3-5371815BE233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7111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703B-38F0-77AC-5A13-B0F7B2B3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85B2F-BB1E-8319-5940-324A923D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606FE-7A7F-E26D-165C-06046F9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7BB07-7B39-17C6-A351-BDB5BCE6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A1B3E-04B7-9E46-96A7-AF68C9FF4AEA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23657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5ABC4-E0B7-E326-980D-C97E8A6A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039B5-F36D-5F56-32BD-543FF313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7CFEC-D0A3-919A-0A14-1580E260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B1595-0900-CF49-BA2A-9ADD82A6C840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3249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1202-E994-7C2A-A76F-167DA249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1A6C-A031-DBBD-8C24-63280744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60D15-EE6C-EC33-1529-A372526F5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7A19B-4FB1-2BFF-3466-18ED0EDE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8ECA-AECF-174F-42D1-A322C7B5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2B10E-90BF-08C3-6E05-F65A0A01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AB06D-2C9B-3E41-ABCA-14A1F0C476AC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80272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D153-E405-6A28-DA5B-558EDE03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870D6-7640-5820-1143-6E628BD8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F122F-5F3B-A6AB-03F3-2AEA56DD8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3D366-3AAA-8992-7CC7-A1A69895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AE08-9DD3-99BB-ED3A-5563F36E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48C0-4C13-4766-6D37-BC21C684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1E5F8-17C2-F147-9379-B8CA802A071A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06214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2DA54F-D919-8863-FF26-D0E57B47A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2C170D-6863-348F-EE2C-326EF8E73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text styles</a:t>
            </a:r>
          </a:p>
          <a:p>
            <a:pPr lvl="1"/>
            <a:r>
              <a:rPr lang="en-US" altLang="en-VN"/>
              <a:t>Second level</a:t>
            </a:r>
          </a:p>
          <a:p>
            <a:pPr lvl="2"/>
            <a:r>
              <a:rPr lang="en-US" altLang="en-VN"/>
              <a:t>Third level</a:t>
            </a:r>
          </a:p>
          <a:p>
            <a:pPr lvl="3"/>
            <a:r>
              <a:rPr lang="en-US" altLang="en-VN"/>
              <a:t>Fourth level</a:t>
            </a:r>
          </a:p>
          <a:p>
            <a:pPr lvl="4"/>
            <a:r>
              <a:rPr lang="en-US" altLang="en-V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861829-641F-E1C7-15F6-98B53456FF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D74D3D-43C8-F856-719C-9768C0EC6C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2A911AD-0C77-3637-A9AF-799295DE1B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02400"/>
            <a:ext cx="40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5D56F76-2893-544D-BF8D-F8EE0DDE4533}" type="slidenum">
              <a:rPr lang="en-US" altLang="en-VN"/>
              <a:pPr/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375F-C27E-5007-BF70-D6D91DD7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D9F9-A280-5F37-2FB1-8EFA5C9A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Chapter 1</a:t>
            </a:r>
          </a:p>
          <a:p>
            <a:pPr marL="0" indent="0">
              <a:buNone/>
            </a:pPr>
            <a:r>
              <a:rPr lang="en-VN" dirty="0"/>
              <a:t>1.1 </a:t>
            </a:r>
            <a:r>
              <a:rPr lang="en-US" dirty="0" smtClean="0"/>
              <a:t>Basics of </a:t>
            </a:r>
            <a:r>
              <a:rPr lang="en-VN" smtClean="0"/>
              <a:t>operating system</a:t>
            </a:r>
            <a:endParaRPr lang="en-VN" dirty="0"/>
          </a:p>
          <a:p>
            <a:pPr marL="0" indent="0">
              <a:buNone/>
            </a:pPr>
            <a:r>
              <a:rPr lang="en-VN" dirty="0"/>
              <a:t>1.2 History of Operating Systems</a:t>
            </a:r>
          </a:p>
          <a:p>
            <a:pPr marL="0" indent="0">
              <a:buNone/>
            </a:pPr>
            <a:r>
              <a:rPr lang="en-VN" dirty="0"/>
              <a:t>1.3 Computer Hardware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DED8E-1D69-1CA6-6BDF-1C51F4F1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49B8-187F-604F-A3A3-A3FC1339BEC5}" type="slidenum">
              <a:rPr lang="en-US" altLang="en-VN" smtClean="0"/>
              <a:pPr/>
              <a:t>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7685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370CFF-5D3B-0EAB-11B4-120881EE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CB89-E20F-F745-8FBF-9F660328091E}" type="slidenum">
              <a:rPr lang="en-US" altLang="en-VN"/>
              <a:pPr/>
              <a:t>10</a:t>
            </a:fld>
            <a:endParaRPr lang="en-US" altLang="en-V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2A2FD3C3-A5FD-6904-BB5D-053AA18E6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4606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1.4 The Operating System Zoo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Embedded operating systems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CB53BC0-62E0-75FA-CAFB-201F0E081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VN"/>
              <a:t>Personal digital assistant (PDA): Palm, Pocket-PC, Cellular phones), control devices</a:t>
            </a:r>
          </a:p>
          <a:p>
            <a:pPr lvl="1"/>
            <a:r>
              <a:rPr lang="en-US" altLang="en-VN"/>
              <a:t>Restriction of memory size, speed of  CPU, </a:t>
            </a:r>
          </a:p>
          <a:p>
            <a:pPr lvl="1">
              <a:buFontTx/>
              <a:buNone/>
            </a:pPr>
            <a:r>
              <a:rPr lang="en-US" altLang="en-VN"/>
              <a:t>   screen size, powers</a:t>
            </a:r>
          </a:p>
          <a:p>
            <a:pPr lvl="1"/>
            <a:r>
              <a:rPr lang="en-US" altLang="en-VN"/>
              <a:t>Operating System: PalmOS, Windows CE (Consumer Electronic)</a:t>
            </a:r>
          </a:p>
          <a:p>
            <a:pPr lvl="1">
              <a:buFontTx/>
              <a:buNone/>
            </a:pPr>
            <a:r>
              <a:rPr lang="en-US" altLang="en-VN"/>
              <a:t>   </a:t>
            </a:r>
          </a:p>
          <a:p>
            <a:pPr lvl="1">
              <a:buFontTx/>
              <a:buNone/>
            </a:pPr>
            <a:endParaRPr lang="en-US" altLang="en-VN"/>
          </a:p>
          <a:p>
            <a:endParaRPr lang="en-US" altLang="en-VN">
              <a:latin typeface="VNI-Helv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B793C5-6B2A-1B51-DC7D-34A100DB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3D602-6171-154C-B350-B0F0F07BC074}" type="slidenum">
              <a:rPr lang="en-US" altLang="en-VN"/>
              <a:pPr/>
              <a:t>11</a:t>
            </a:fld>
            <a:endParaRPr lang="en-US" altLang="en-V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0076703-5A87-E05C-ED48-447F43150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538" y="34925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1.4 The Operating System Zoo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Smart card operating systems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10C999B-B5CD-EAF4-6C9F-634CE2E6C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/>
              <a:t>CPU chips on Card</a:t>
            </a:r>
          </a:p>
          <a:p>
            <a:r>
              <a:rPr lang="en-US" altLang="en-VN"/>
              <a:t>Server processing power and memory constraint</a:t>
            </a:r>
          </a:p>
          <a:p>
            <a:r>
              <a:rPr lang="en-US" altLang="en-VN"/>
              <a:t>Specific Application:</a:t>
            </a:r>
          </a:p>
          <a:p>
            <a:pPr lvl="1"/>
            <a:r>
              <a:rPr lang="en-US" altLang="en-VN"/>
              <a:t>Single function: electronic payments</a:t>
            </a:r>
          </a:p>
          <a:p>
            <a:pPr lvl="1"/>
            <a:r>
              <a:rPr lang="en-US" altLang="en-VN"/>
              <a:t>Multiple function: proprietary systems</a:t>
            </a:r>
          </a:p>
          <a:p>
            <a:pPr lvl="1"/>
            <a:r>
              <a:rPr lang="en-US" altLang="en-VN"/>
              <a:t>Java oriented: holds interpreter JVM</a:t>
            </a:r>
          </a:p>
          <a:p>
            <a:pPr lvl="1"/>
            <a:endParaRPr lang="en-US" altLang="en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C9633B-EB28-CBEC-6602-8FBD1C5F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A448-B03D-2041-9FE6-599E8F35F220}" type="slidenum">
              <a:rPr lang="en-US" altLang="en-VN"/>
              <a:pPr/>
              <a:t>12</a:t>
            </a:fld>
            <a:endParaRPr lang="en-US" altLang="en-V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0E9A5260-8C39-D694-B965-51394A3D1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844A5E8-1BDF-2328-D68C-D55A65DF2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4400" dirty="0">
                <a:solidFill>
                  <a:srgbClr val="FF0000"/>
                </a:solidFill>
              </a:rPr>
              <a:t>1.5 Operating System Concepts</a:t>
            </a:r>
          </a:p>
          <a:p>
            <a:pPr>
              <a:buFontTx/>
              <a:buNone/>
            </a:pPr>
            <a:endParaRPr lang="en-US" altLang="en-VN" dirty="0">
              <a:solidFill>
                <a:schemeClr val="tx1"/>
              </a:solidFill>
            </a:endParaRPr>
          </a:p>
          <a:p>
            <a:pPr lvl="1"/>
            <a:r>
              <a:rPr lang="en-US" altLang="en-VN" dirty="0"/>
              <a:t> </a:t>
            </a:r>
            <a:r>
              <a:rPr lang="en-US" altLang="en-VN" sz="3200" dirty="0"/>
              <a:t>OS Components</a:t>
            </a:r>
          </a:p>
          <a:p>
            <a:pPr lvl="1"/>
            <a:r>
              <a:rPr lang="en-US" altLang="en-VN" sz="3200" dirty="0"/>
              <a:t> System calls</a:t>
            </a:r>
          </a:p>
          <a:p>
            <a:pPr lvl="1"/>
            <a:r>
              <a:rPr lang="en-US" altLang="en-VN" sz="3200" dirty="0"/>
              <a:t> Operating system structure </a:t>
            </a:r>
          </a:p>
          <a:p>
            <a:pPr>
              <a:buFontTx/>
              <a:buNone/>
            </a:pPr>
            <a:endParaRPr lang="en-US" altLang="en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ED2C83-6859-C9C1-10E2-B8F2B176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731D-4D98-BE48-A939-A242BE1C146C}" type="slidenum">
              <a:rPr lang="en-US" altLang="en-VN"/>
              <a:pPr/>
              <a:t>13</a:t>
            </a:fld>
            <a:endParaRPr lang="en-US" altLang="en-VN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22FB4C4A-D8D9-4B57-DB52-9997F1DEE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dirty="0"/>
              <a:t>1.5 Operating System Concepts</a:t>
            </a:r>
            <a:endParaRPr lang="en-VN" altLang="en-VN" dirty="0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3DA2F5D0-2DE6-3B9F-06C4-C4919C6CD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VN" sz="4000"/>
              <a:t>OS Components</a:t>
            </a:r>
          </a:p>
          <a:p>
            <a:pPr lvl="1"/>
            <a:r>
              <a:rPr lang="en-US" altLang="en-VN" sz="3200"/>
              <a:t>Process Management</a:t>
            </a:r>
          </a:p>
          <a:p>
            <a:pPr lvl="1"/>
            <a:r>
              <a:rPr lang="en-US" altLang="en-VN" sz="3200"/>
              <a:t>Main Memory Management</a:t>
            </a:r>
          </a:p>
          <a:p>
            <a:pPr lvl="1"/>
            <a:r>
              <a:rPr lang="en-US" altLang="en-VN" sz="3200"/>
              <a:t>File management</a:t>
            </a:r>
          </a:p>
          <a:p>
            <a:pPr lvl="1"/>
            <a:r>
              <a:rPr lang="en-US" altLang="en-VN" sz="3200"/>
              <a:t>I/O Management</a:t>
            </a:r>
          </a:p>
          <a:p>
            <a:pPr lvl="1"/>
            <a:r>
              <a:rPr lang="en-US" altLang="en-VN" sz="3200"/>
              <a:t>Secondary Storage Management</a:t>
            </a:r>
          </a:p>
          <a:p>
            <a:pPr lvl="1"/>
            <a:r>
              <a:rPr lang="en-US" altLang="en-VN" sz="3200"/>
              <a:t>Protection and Security</a:t>
            </a:r>
          </a:p>
          <a:p>
            <a:pPr>
              <a:buFontTx/>
              <a:buNone/>
            </a:pPr>
            <a:endParaRPr lang="en-US" altLang="en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9FB7BD8-F1CB-DE1C-5319-474136C2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A3-B065-374F-B354-510388D3998B}" type="slidenum">
              <a:rPr lang="en-US" altLang="en-VN"/>
              <a:pPr/>
              <a:t>14</a:t>
            </a:fld>
            <a:endParaRPr lang="en-US" altLang="en-V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9565AF7-91B4-B9D1-3E0C-1F7DEF80C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782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(1)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0213BE5-0DDF-A8F6-5D93-A6A22D1EC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VN" sz="2800" b="1" dirty="0"/>
              <a:t>Process Management</a:t>
            </a:r>
          </a:p>
          <a:p>
            <a:pPr lvl="1">
              <a:lnSpc>
                <a:spcPct val="80000"/>
              </a:lnSpc>
            </a:pPr>
            <a:r>
              <a:rPr lang="en-US" altLang="en-VN" sz="2400" dirty="0"/>
              <a:t>Process is a Program in execution</a:t>
            </a:r>
          </a:p>
          <a:p>
            <a:pPr lvl="1">
              <a:lnSpc>
                <a:spcPct val="80000"/>
              </a:lnSpc>
            </a:pPr>
            <a:r>
              <a:rPr lang="en-US" altLang="en-VN" sz="2400" dirty="0"/>
              <a:t>A process needs certain resources, including CPU time, memory, files, and I/O devices, to accomplish its task.</a:t>
            </a:r>
          </a:p>
          <a:p>
            <a:pPr lvl="1">
              <a:lnSpc>
                <a:spcPct val="80000"/>
              </a:lnSpc>
            </a:pPr>
            <a:r>
              <a:rPr lang="en-US" altLang="en-VN" sz="2400" dirty="0"/>
              <a:t>Tasks of process management of OS:</a:t>
            </a:r>
          </a:p>
          <a:p>
            <a:pPr lvl="2">
              <a:lnSpc>
                <a:spcPct val="80000"/>
              </a:lnSpc>
            </a:pPr>
            <a:r>
              <a:rPr lang="en-US" altLang="en-VN" sz="2000" dirty="0"/>
              <a:t>Process creation and deletion.</a:t>
            </a:r>
          </a:p>
          <a:p>
            <a:pPr lvl="2">
              <a:lnSpc>
                <a:spcPct val="80000"/>
              </a:lnSpc>
            </a:pPr>
            <a:r>
              <a:rPr lang="en-US" altLang="en-VN" sz="2000" dirty="0"/>
              <a:t>process suspension and resume</a:t>
            </a:r>
          </a:p>
          <a:p>
            <a:pPr lvl="2">
              <a:lnSpc>
                <a:spcPct val="80000"/>
              </a:lnSpc>
            </a:pPr>
            <a:r>
              <a:rPr lang="en-US" altLang="en-VN" sz="2000" dirty="0"/>
              <a:t>Provision of mechanisms for: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VN" sz="2000" dirty="0"/>
              <a:t>	- Process synchronization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VN" sz="2000" dirty="0"/>
              <a:t>	- </a:t>
            </a:r>
            <a:r>
              <a:rPr lang="en-US" altLang="en-VN" sz="2000" dirty="0" err="1"/>
              <a:t>Interprocess</a:t>
            </a:r>
            <a:r>
              <a:rPr lang="en-US" altLang="en-VN" sz="2000" dirty="0"/>
              <a:t> communication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VN" sz="2000" dirty="0"/>
              <a:t>	- Prevent or avoid deadlock</a:t>
            </a:r>
          </a:p>
          <a:p>
            <a:pPr lvl="1">
              <a:lnSpc>
                <a:spcPct val="80000"/>
              </a:lnSpc>
            </a:pPr>
            <a:endParaRPr lang="en-US" altLang="en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34D488-B570-6077-EF61-F7F6C39E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62FB5-08A9-7847-A5DE-0CDC4E61DD70}" type="slidenum">
              <a:rPr lang="en-US" altLang="en-VN"/>
              <a:pPr/>
              <a:t>15</a:t>
            </a:fld>
            <a:endParaRPr lang="en-US" altLang="en-V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C3C8651-F3CE-7CF7-FE26-C0243743B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(2)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F5B5C40-7AC3-DBBC-B60E-CB47D1076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0075"/>
            <a:ext cx="7772400" cy="1685925"/>
          </a:xfrm>
        </p:spPr>
        <p:txBody>
          <a:bodyPr/>
          <a:lstStyle/>
          <a:p>
            <a:r>
              <a:rPr lang="en-US" altLang="en-VN"/>
              <a:t>A process tree</a:t>
            </a:r>
          </a:p>
          <a:p>
            <a:pPr lvl="1"/>
            <a:r>
              <a:rPr lang="en-US" altLang="en-VN"/>
              <a:t>A created two child processes, B and C</a:t>
            </a:r>
          </a:p>
          <a:p>
            <a:pPr lvl="1"/>
            <a:r>
              <a:rPr lang="en-US" altLang="en-VN"/>
              <a:t>B created three child processes, D, E, and F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155D5580-680A-4403-94C4-0DC4F102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1517650"/>
            <a:ext cx="39846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097770-B7D9-2AB1-2C25-0FDFD6F0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2CF-C77B-524D-99AA-3F2001DB650D}" type="slidenum">
              <a:rPr lang="en-US" altLang="en-VN"/>
              <a:pPr/>
              <a:t>16</a:t>
            </a:fld>
            <a:endParaRPr lang="en-US" altLang="en-V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5D6CB31-3004-05DB-9D45-0D4BD7D31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675" y="27622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(3)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C08560A-FD8C-449A-7F7F-7D24A521F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124450"/>
            <a:ext cx="7772400" cy="9715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VN"/>
              <a:t>Two processes connected by a pipe</a:t>
            </a:r>
          </a:p>
        </p:txBody>
      </p:sp>
      <p:pic>
        <p:nvPicPr>
          <p:cNvPr id="106500" name="Picture 4">
            <a:extLst>
              <a:ext uri="{FF2B5EF4-FFF2-40B4-BE49-F238E27FC236}">
                <a16:creationId xmlns:a16="http://schemas.microsoft.com/office/drawing/2014/main" id="{5B795792-EC89-4698-DCD4-ACE77740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286000"/>
            <a:ext cx="4746625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1FA044-D03D-670C-2162-8E585F6C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60130-558C-004D-8141-6AC20A470A48}" type="slidenum">
              <a:rPr lang="en-US" altLang="en-VN"/>
              <a:pPr/>
              <a:t>17</a:t>
            </a:fld>
            <a:endParaRPr lang="en-US" altLang="en-V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F53103C6-396E-7AA8-A8B1-F9D1ED8CA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(4)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D27115B-4BFD-A017-1536-EA1B49351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57150" y="5641975"/>
            <a:ext cx="9201150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VN"/>
              <a:t>(a) A potential deadlock. (b) an actual deadlock.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6271D06A-6637-85E9-F4FC-269534DD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500188"/>
            <a:ext cx="82280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3E1BEC-F1B8-BF93-2FE6-46159D92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C88F-CCB2-6444-830A-50A37851FDFF}" type="slidenum">
              <a:rPr lang="en-US" altLang="en-VN"/>
              <a:pPr/>
              <a:t>18</a:t>
            </a:fld>
            <a:endParaRPr lang="en-US" altLang="en-VN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ED98AE1-1528-A90E-0B1A-DD34C919F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0" y="17462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(5)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4270765-211B-5C99-F250-B397DF12D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01775"/>
            <a:ext cx="7326313" cy="45164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/>
              <a:t>The Deadlock Problem </a:t>
            </a:r>
          </a:p>
          <a:p>
            <a:pPr>
              <a:lnSpc>
                <a:spcPct val="90000"/>
              </a:lnSpc>
            </a:pPr>
            <a:r>
              <a:rPr lang="en-US" altLang="en-VN"/>
              <a:t>A set of blocked processes each holding a resource and waiting to acquire a resource held by another process in the set.</a:t>
            </a:r>
          </a:p>
          <a:p>
            <a:pPr>
              <a:lnSpc>
                <a:spcPct val="90000"/>
              </a:lnSpc>
              <a:buSzPct val="85000"/>
            </a:pPr>
            <a:r>
              <a:rPr lang="en-US" altLang="en-VN"/>
              <a:t>Example </a:t>
            </a:r>
          </a:p>
          <a:p>
            <a:pPr lvl="1">
              <a:lnSpc>
                <a:spcPct val="90000"/>
              </a:lnSpc>
            </a:pPr>
            <a:r>
              <a:rPr lang="en-US" altLang="en-VN"/>
              <a:t>System has 2 disk drives.</a:t>
            </a:r>
          </a:p>
          <a:p>
            <a:pPr lvl="1">
              <a:lnSpc>
                <a:spcPct val="90000"/>
              </a:lnSpc>
            </a:pPr>
            <a:r>
              <a:rPr lang="en-US" altLang="en-VN" i="1"/>
              <a:t>P</a:t>
            </a:r>
            <a:r>
              <a:rPr lang="en-US" altLang="en-VN" baseline="-25000"/>
              <a:t>1</a:t>
            </a:r>
            <a:r>
              <a:rPr lang="en-US" altLang="en-VN"/>
              <a:t> and </a:t>
            </a:r>
            <a:r>
              <a:rPr lang="en-US" altLang="en-VN" i="1"/>
              <a:t>P</a:t>
            </a:r>
            <a:r>
              <a:rPr lang="en-US" altLang="en-VN" baseline="-25000"/>
              <a:t>2</a:t>
            </a:r>
            <a:r>
              <a:rPr lang="en-US" altLang="en-VN"/>
              <a:t> each hold one disk drive and each needs another one.</a:t>
            </a:r>
          </a:p>
          <a:p>
            <a:pPr lvl="1">
              <a:lnSpc>
                <a:spcPct val="90000"/>
              </a:lnSpc>
            </a:pPr>
            <a:endParaRPr lang="en-US" altLang="en-VN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B08F27-FA82-D1B8-7C2B-892F3029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7BC5-8AC2-824C-A98E-0E86DB82A5A6}" type="slidenum">
              <a:rPr lang="en-US" altLang="en-VN"/>
              <a:pPr/>
              <a:t>19</a:t>
            </a:fld>
            <a:endParaRPr lang="en-US" altLang="en-VN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177F3F8-37D2-2722-7D42-D6E991119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550" y="53657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(6)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0AC46D8-8392-472B-5F12-EE968FE89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sz="2800" b="1"/>
              <a:t>Main Memory Management</a:t>
            </a:r>
            <a:r>
              <a:rPr lang="en-US" altLang="en-VN" sz="2800"/>
              <a:t>:</a:t>
            </a:r>
          </a:p>
          <a:p>
            <a:pPr lvl="1"/>
            <a:r>
              <a:rPr lang="en-US" altLang="en-VN" sz="2400"/>
              <a:t>	Motivations:</a:t>
            </a:r>
          </a:p>
          <a:p>
            <a:pPr lvl="2"/>
            <a:r>
              <a:rPr lang="en-US" altLang="en-VN" sz="2000"/>
              <a:t>Increase system performance </a:t>
            </a:r>
          </a:p>
          <a:p>
            <a:pPr lvl="2"/>
            <a:r>
              <a:rPr lang="en-US" altLang="en-VN" sz="2000"/>
              <a:t>Maximize memory utilization</a:t>
            </a:r>
          </a:p>
          <a:p>
            <a:pPr lvl="1"/>
            <a:r>
              <a:rPr lang="en-US" altLang="en-VN" sz="2400"/>
              <a:t>Task of main memory of management:</a:t>
            </a:r>
          </a:p>
          <a:p>
            <a:pPr lvl="2"/>
            <a:r>
              <a:rPr lang="en-US" altLang="en-VN" sz="2000"/>
              <a:t>Keep track of which parts of memory are currently being used and by whom.</a:t>
            </a:r>
          </a:p>
          <a:p>
            <a:pPr lvl="2"/>
            <a:r>
              <a:rPr lang="en-US" altLang="en-VN" sz="2000"/>
              <a:t>Decide which processes to load when memory space becomes available.</a:t>
            </a:r>
          </a:p>
          <a:p>
            <a:pPr lvl="2"/>
            <a:r>
              <a:rPr lang="en-US" altLang="en-VN" sz="2000"/>
              <a:t>Allocate and deallocate memory space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375F-C27E-5007-BF70-D6D91DD7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D9F9-A280-5F37-2FB1-8EFA5C9A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Chapter 1</a:t>
            </a:r>
          </a:p>
          <a:p>
            <a:pPr marL="0" indent="0">
              <a:buNone/>
            </a:pPr>
            <a:r>
              <a:rPr lang="en-VN" dirty="0"/>
              <a:t>1.4 The Operating System Zoo</a:t>
            </a:r>
          </a:p>
          <a:p>
            <a:pPr marL="0" indent="0">
              <a:buNone/>
            </a:pPr>
            <a:r>
              <a:rPr lang="en-VN" dirty="0"/>
              <a:t>1.5 Operating Sytem Concepts</a:t>
            </a:r>
          </a:p>
          <a:p>
            <a:pPr marL="0" indent="0">
              <a:buNone/>
            </a:pPr>
            <a:r>
              <a:rPr lang="en-VN" dirty="0"/>
              <a:t>1.6 System Calls</a:t>
            </a:r>
          </a:p>
          <a:p>
            <a:pPr marL="0" indent="0">
              <a:buNone/>
            </a:pPr>
            <a:r>
              <a:rPr lang="en-VN" dirty="0"/>
              <a:t>1.7 Operating System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DED8E-1D69-1CA6-6BDF-1C51F4F1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49B8-187F-604F-A3A3-A3FC1339BEC5}" type="slidenum">
              <a:rPr lang="en-US" altLang="en-VN" smtClean="0"/>
              <a:pPr/>
              <a:t>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151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B08F27-FA82-D1B8-7C2B-892F3029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7BC5-8AC2-824C-A98E-0E86DB82A5A6}" type="slidenum">
              <a:rPr lang="en-US" altLang="en-VN"/>
              <a:pPr/>
              <a:t>20</a:t>
            </a:fld>
            <a:endParaRPr lang="en-US" altLang="en-VN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177F3F8-37D2-2722-7D42-D6E991119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550" y="53657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(6)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0AC46D8-8392-472B-5F12-EE968FE89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21200"/>
          </a:xfrm>
          <a:noFill/>
        </p:spPr>
        <p:txBody>
          <a:bodyPr/>
          <a:lstStyle/>
          <a:p>
            <a:r>
              <a:rPr lang="en-US" altLang="en-VN" sz="2800" b="1" dirty="0"/>
              <a:t>Main Memory Management</a:t>
            </a:r>
            <a:r>
              <a:rPr lang="en-US" altLang="en-VN" sz="2800" dirty="0"/>
              <a:t>:</a:t>
            </a:r>
          </a:p>
          <a:p>
            <a:pPr lvl="1"/>
            <a:r>
              <a:rPr lang="en-US" altLang="en-VN" sz="2400" dirty="0"/>
              <a:t>	Motivations:</a:t>
            </a:r>
          </a:p>
          <a:p>
            <a:pPr lvl="2"/>
            <a:r>
              <a:rPr lang="en-US" altLang="en-VN" sz="2000" dirty="0"/>
              <a:t>Increase system performance </a:t>
            </a:r>
          </a:p>
          <a:p>
            <a:pPr lvl="2"/>
            <a:r>
              <a:rPr lang="en-US" altLang="en-VN" sz="2000" dirty="0"/>
              <a:t>Maximize memory utilization</a:t>
            </a:r>
          </a:p>
          <a:p>
            <a:pPr lvl="1"/>
            <a:r>
              <a:rPr lang="en-US" altLang="en-VN" sz="2400" dirty="0"/>
              <a:t>Task of main memory of management:</a:t>
            </a:r>
          </a:p>
          <a:p>
            <a:pPr lvl="2"/>
            <a:r>
              <a:rPr lang="en-US" altLang="en-VN" sz="2000" dirty="0"/>
              <a:t>Keep track of which parts of memory are currently being used and by whom.</a:t>
            </a:r>
          </a:p>
          <a:p>
            <a:pPr lvl="2"/>
            <a:r>
              <a:rPr lang="en-US" altLang="en-VN" sz="2000" dirty="0"/>
              <a:t>Decide which processes to load when memory space becomes available.</a:t>
            </a:r>
          </a:p>
          <a:p>
            <a:pPr lvl="2"/>
            <a:r>
              <a:rPr lang="en-US" altLang="en-VN" sz="2000" dirty="0"/>
              <a:t>Allocate and deallocate memory space as needed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8A056A-C24C-4C74-0930-C36AD8A47F84}"/>
              </a:ext>
            </a:extLst>
          </p:cNvPr>
          <p:cNvSpPr/>
          <p:nvPr/>
        </p:nvSpPr>
        <p:spPr bwMode="auto">
          <a:xfrm>
            <a:off x="473529" y="1981200"/>
            <a:ext cx="8143421" cy="4340225"/>
          </a:xfrm>
          <a:prstGeom prst="rect">
            <a:avLst/>
          </a:prstGeom>
          <a:solidFill>
            <a:schemeClr val="bg1">
              <a:alpha val="92181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latin typeface="Times" pitchFamily="2" charset="0"/>
              </a:rPr>
              <a:t>What happens if a process has more address space than the computer has main memory and the process wants to use it all?</a:t>
            </a:r>
          </a:p>
        </p:txBody>
      </p:sp>
    </p:spTree>
    <p:extLst>
      <p:ext uri="{BB962C8B-B14F-4D97-AF65-F5344CB8AC3E}">
        <p14:creationId xmlns:p14="http://schemas.microsoft.com/office/powerpoint/2010/main" val="2495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1B03AA-562D-D222-A068-1AB55583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C66C-C6BA-2A4D-87DB-543197A1B618}" type="slidenum">
              <a:rPr lang="en-US" altLang="en-VN"/>
              <a:pPr/>
              <a:t>21</a:t>
            </a:fld>
            <a:endParaRPr lang="en-US" altLang="en-VN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959277E0-3893-0E1F-1313-59D8ABC7C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782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(7)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152EAE2-7154-AFE5-88EB-8A3870C9F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r>
              <a:rPr lang="en-US" altLang="en-VN" sz="2800" b="1"/>
              <a:t>File management</a:t>
            </a:r>
          </a:p>
          <a:p>
            <a:pPr lvl="1"/>
            <a:r>
              <a:rPr lang="en-US" altLang="en-VN" sz="2400"/>
              <a:t>File system</a:t>
            </a:r>
          </a:p>
          <a:p>
            <a:pPr lvl="2"/>
            <a:r>
              <a:rPr lang="en-US" altLang="en-VN" sz="2000"/>
              <a:t>File</a:t>
            </a:r>
          </a:p>
          <a:p>
            <a:pPr lvl="2"/>
            <a:r>
              <a:rPr lang="en-US" altLang="en-VN" sz="2000"/>
              <a:t>Directory</a:t>
            </a:r>
          </a:p>
          <a:p>
            <a:pPr lvl="1"/>
            <a:r>
              <a:rPr lang="en-US" altLang="en-VN" sz="2400"/>
              <a:t>Task of file management of OS:</a:t>
            </a:r>
          </a:p>
          <a:p>
            <a:pPr lvl="2"/>
            <a:r>
              <a:rPr lang="en-US" altLang="en-VN" sz="2000"/>
              <a:t>Create and delete File/Dicrectory</a:t>
            </a:r>
          </a:p>
          <a:p>
            <a:pPr lvl="2"/>
            <a:r>
              <a:rPr lang="en-US" altLang="zh-TW" sz="2000">
                <a:ea typeface="新細明體" panose="02020500000000000000" pitchFamily="18" charset="-120"/>
              </a:rPr>
              <a:t>Manipulate: rename, copy, move, new,</a:t>
            </a:r>
            <a:r>
              <a:rPr lang="en-US" altLang="zh-TW" sz="2000">
                <a:latin typeface="Tahoma" panose="020B0604030504040204" pitchFamily="34" charset="0"/>
                <a:ea typeface="新細明體" panose="02020500000000000000" pitchFamily="18" charset="-120"/>
              </a:rPr>
              <a:t>…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2"/>
            <a:r>
              <a:rPr lang="en-US" altLang="en-VN" sz="2000"/>
              <a:t>Mapping files onto secondary storage.</a:t>
            </a:r>
          </a:p>
          <a:p>
            <a:pPr lvl="2"/>
            <a:r>
              <a:rPr lang="en-US" altLang="en-VN" sz="2000"/>
              <a:t>File backup on stable (nonvolatile) storage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7C5D6F-E380-E1A0-F829-8D5DD853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ED16B-2950-B045-879C-04BF9564639C}" type="slidenum">
              <a:rPr lang="en-US" altLang="en-VN"/>
              <a:pPr/>
              <a:t>22</a:t>
            </a:fld>
            <a:endParaRPr lang="en-US" altLang="en-V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C8DD922-7645-1205-2349-0BF280EFF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(8)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9CE4F99F-1E44-36A3-BD7F-45450DBE0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924550"/>
            <a:ext cx="7772400" cy="5429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VN"/>
              <a:t>File system for a university department</a:t>
            </a:r>
          </a:p>
        </p:txBody>
      </p:sp>
      <p:pic>
        <p:nvPicPr>
          <p:cNvPr id="104452" name="Picture 4">
            <a:extLst>
              <a:ext uri="{FF2B5EF4-FFF2-40B4-BE49-F238E27FC236}">
                <a16:creationId xmlns:a16="http://schemas.microsoft.com/office/drawing/2014/main" id="{B9EEB867-9E8E-54B6-D6DD-1BBCE4E2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246188"/>
            <a:ext cx="6273800" cy="41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7F101B-0FEB-3E24-57E2-CF50FB97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AF13-AEE8-5B4B-AFE1-DC3975D1C0AA}" type="slidenum">
              <a:rPr lang="en-US" altLang="en-VN"/>
              <a:pPr/>
              <a:t>23</a:t>
            </a:fld>
            <a:endParaRPr lang="en-US" altLang="en-V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AF969ACB-290F-1B23-6916-CDD9D1D02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(9)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B64B676-FA60-AE71-0396-17E7BA40A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b="1" dirty="0"/>
              <a:t>I/O Management</a:t>
            </a:r>
          </a:p>
          <a:p>
            <a:pPr lvl="1"/>
            <a:r>
              <a:rPr lang="en-US" altLang="en-VN" dirty="0"/>
              <a:t>Hide the specialty of H/W devices</a:t>
            </a:r>
          </a:p>
          <a:p>
            <a:pPr lvl="1"/>
            <a:r>
              <a:rPr lang="en-US" altLang="en-VN" dirty="0"/>
              <a:t>Task of I/O Management of OS:</a:t>
            </a:r>
          </a:p>
          <a:p>
            <a:pPr lvl="2"/>
            <a:r>
              <a:rPr lang="en-US" altLang="en-VN" dirty="0"/>
              <a:t>Manage main memory for the devices using caching, buffering, and spooling</a:t>
            </a:r>
          </a:p>
          <a:p>
            <a:pPr lvl="2"/>
            <a:r>
              <a:rPr lang="en-US" altLang="en-VN" dirty="0"/>
              <a:t>Maintain and provide a general device-driver interfaces</a:t>
            </a:r>
          </a:p>
          <a:p>
            <a:pPr lvl="2"/>
            <a:r>
              <a:rPr lang="en-US" altLang="en-VN" dirty="0"/>
              <a:t>Drivers for specific hardware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92A9D7-C41B-AA4B-DABF-E401E806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8264-E7BA-734B-B528-CA4413FF73ED}" type="slidenum">
              <a:rPr lang="en-US" altLang="en-VN"/>
              <a:pPr/>
              <a:t>24</a:t>
            </a:fld>
            <a:endParaRPr lang="en-US" altLang="en-VN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94F942B-5798-C103-5E7E-8E2A4C74D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7622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(10)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79FD087-70C5-54CA-FCFD-09CE3A15E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VN" sz="2800" b="1"/>
              <a:t>Secondary Storage Management</a:t>
            </a:r>
            <a:r>
              <a:rPr lang="en-US" altLang="en-VN" sz="240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VN" sz="2400"/>
              <a:t>Since main memory (primary storage) is volatile and too small to accommodate all data and programs permanently, the computer system must provide secondary storage to back up main memory.</a:t>
            </a:r>
          </a:p>
          <a:p>
            <a:pPr lvl="1">
              <a:lnSpc>
                <a:spcPct val="80000"/>
              </a:lnSpc>
            </a:pPr>
            <a:r>
              <a:rPr lang="en-US" altLang="en-VN" sz="2400"/>
              <a:t>Common secondary storage devices: Magnetic disk and Optical disk</a:t>
            </a:r>
          </a:p>
          <a:p>
            <a:pPr lvl="1">
              <a:lnSpc>
                <a:spcPct val="80000"/>
              </a:lnSpc>
            </a:pPr>
            <a:r>
              <a:rPr lang="en-US" altLang="en-VN" sz="2400"/>
              <a:t>Task of Secondary Storage Management of OS: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Free space management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Storage allocation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Disk scheduling</a:t>
            </a:r>
            <a:endParaRPr lang="en-US" altLang="en-V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2579D6-81B5-7C9E-ED21-20305714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F00A-B7B0-7246-99F1-F9B618E6CABB}" type="slidenum">
              <a:rPr lang="en-US" altLang="en-VN"/>
              <a:pPr/>
              <a:t>25</a:t>
            </a:fld>
            <a:endParaRPr lang="en-US" altLang="en-VN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64CB2FD-C2DA-3A55-B887-1C323DA55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(11)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281FFE5-1EA7-C0BB-43CA-E99232DC0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 b="1"/>
              <a:t>Protection and Security</a:t>
            </a:r>
            <a:endParaRPr lang="en-US" altLang="en-VN" sz="2400" b="1"/>
          </a:p>
          <a:p>
            <a:pPr>
              <a:lnSpc>
                <a:spcPct val="90000"/>
              </a:lnSpc>
            </a:pPr>
            <a:r>
              <a:rPr lang="en-US" altLang="en-VN" sz="2400" b="1"/>
              <a:t>Protection</a:t>
            </a:r>
            <a:r>
              <a:rPr lang="en-US" altLang="en-VN" sz="2400"/>
              <a:t> 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r>
              <a:rPr lang="en-US" altLang="en-VN" sz="2400" b="1"/>
              <a:t>Security</a:t>
            </a:r>
            <a:r>
              <a:rPr lang="en-US" altLang="en-VN" sz="2400"/>
              <a:t> 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en-VN" sz="2400"/>
              <a:t>Huge range, including denial-of-service, worms, viruses, identity theft, theft of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C58899-0C38-468A-B5CF-A74213AA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2AA5-6F32-2A46-812E-1CF8F58DF1EF}" type="slidenum">
              <a:rPr lang="en-US" altLang="en-VN"/>
              <a:pPr/>
              <a:t>26</a:t>
            </a:fld>
            <a:endParaRPr lang="en-US" altLang="en-VN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1F333675-6C38-7AC8-8A38-60C6A683C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OS Components (12)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84435551-03C5-5E22-3C1C-357F5E0A4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2800" b="1"/>
              <a:t>Protection and Security</a:t>
            </a:r>
            <a:endParaRPr lang="en-US" altLang="en-VN" sz="2000" b="1"/>
          </a:p>
          <a:p>
            <a:r>
              <a:rPr lang="en-US" altLang="en-VN" sz="2000"/>
              <a:t>Systems generally first distinguish among users, to determine who can do what</a:t>
            </a:r>
          </a:p>
          <a:p>
            <a:pPr lvl="1"/>
            <a:r>
              <a:rPr lang="en-US" altLang="en-VN" sz="2000"/>
              <a:t>User identities (</a:t>
            </a:r>
            <a:r>
              <a:rPr lang="en-US" altLang="en-VN" sz="2000" b="1"/>
              <a:t>user IDs</a:t>
            </a:r>
            <a:r>
              <a:rPr lang="en-US" altLang="en-VN" sz="2000"/>
              <a:t>, security IDs) include name and associated number, one per user</a:t>
            </a:r>
          </a:p>
          <a:p>
            <a:pPr lvl="1"/>
            <a:r>
              <a:rPr lang="en-US" altLang="en-VN" sz="2000"/>
              <a:t>User ID then associated with all files, processes of that user to determine access control</a:t>
            </a:r>
          </a:p>
          <a:p>
            <a:pPr lvl="1"/>
            <a:r>
              <a:rPr lang="en-US" altLang="en-VN" sz="2000"/>
              <a:t>Group identifier (g</a:t>
            </a:r>
            <a:r>
              <a:rPr lang="en-US" altLang="en-VN" sz="2000" b="1"/>
              <a:t>roup ID</a:t>
            </a:r>
            <a:r>
              <a:rPr lang="en-US" altLang="en-VN" sz="2000"/>
              <a:t>) allows set of users to be defined and controls managed, then also associated with each process, file</a:t>
            </a:r>
          </a:p>
          <a:p>
            <a:pPr lvl="1"/>
            <a:r>
              <a:rPr lang="en-US" altLang="en-VN" sz="2000" b="1"/>
              <a:t>Privilege escalation</a:t>
            </a:r>
            <a:r>
              <a:rPr lang="en-US" altLang="en-VN" sz="2000"/>
              <a:t> allows user to change to effective ID with more rights</a:t>
            </a:r>
          </a:p>
          <a:p>
            <a:endParaRPr lang="en-US" altLang="en-V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8C919F-ABA4-4042-7903-2B73B2CC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C99A-3FF6-7B48-B86D-914DAFA335B4}" type="slidenum">
              <a:rPr lang="en-US" altLang="en-VN"/>
              <a:pPr/>
              <a:t>27</a:t>
            </a:fld>
            <a:endParaRPr lang="en-US" altLang="en-VN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66804EB4-4414-9F82-A2CA-C2F1654C3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 dirty="0"/>
              <a:t>1.5 Operating System Concepts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Operating System Services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42FAE69-2623-219A-76A9-E38E2A39E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238250"/>
            <a:ext cx="8239125" cy="48656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VN" sz="2800" b="1"/>
              <a:t>One set of operating-system services provides functions that are helpful to the user:</a:t>
            </a:r>
          </a:p>
          <a:p>
            <a:pPr lvl="1"/>
            <a:r>
              <a:rPr lang="en-US" altLang="en-VN" sz="2000"/>
              <a:t>User interface - Almost all operating systems have a user interface (UI)</a:t>
            </a:r>
          </a:p>
          <a:p>
            <a:pPr lvl="2"/>
            <a:r>
              <a:rPr lang="en-US" altLang="en-VN" sz="2000"/>
              <a:t>Varies between Command-Line (CLI), Graphics User Interface (GUI)</a:t>
            </a:r>
          </a:p>
          <a:p>
            <a:pPr lvl="1"/>
            <a:r>
              <a:rPr lang="en-US" altLang="en-VN" sz="2000"/>
              <a:t>Program execution 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altLang="en-VN" sz="2000"/>
              <a:t>Control access to I/O device. </a:t>
            </a:r>
          </a:p>
          <a:p>
            <a:pPr lvl="1"/>
            <a:r>
              <a:rPr lang="en-US" altLang="en-VN" sz="2000"/>
              <a:t>File-system manipulation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B01F6A-3749-EED2-C4E0-D8E0CFC8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79C0-04C3-8B41-97F6-149D8CD75D55}" type="slidenum">
              <a:rPr lang="en-US" altLang="en-VN"/>
              <a:pPr/>
              <a:t>28</a:t>
            </a:fld>
            <a:endParaRPr lang="en-US" altLang="en-VN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91F6D851-3D80-6A08-16DE-F023CC8F4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1.5 Operating System Concepts</a:t>
            </a:r>
            <a:r>
              <a:rPr lang="en-US" altLang="en-VN" dirty="0"/>
              <a:t/>
            </a:r>
            <a:br>
              <a:rPr lang="en-US" altLang="en-VN" dirty="0"/>
            </a:br>
            <a:r>
              <a:rPr lang="en-US" altLang="en-VN" sz="3200" dirty="0">
                <a:solidFill>
                  <a:schemeClr val="accent2"/>
                </a:solidFill>
              </a:rPr>
              <a:t>Operating System Services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56C6E984-9906-C806-16AD-EF19F7DA7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350" y="1746250"/>
            <a:ext cx="8239125" cy="47640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1"/>
            <a:endParaRPr lang="en-US" altLang="en-VN"/>
          </a:p>
          <a:p>
            <a:pPr lvl="1"/>
            <a:r>
              <a:rPr lang="en-US" altLang="en-VN"/>
              <a:t>Communications – Processes may exchange information, on the same computer or between computers over a network</a:t>
            </a:r>
          </a:p>
          <a:p>
            <a:pPr lvl="1"/>
            <a:r>
              <a:rPr lang="en-US" altLang="en-VN"/>
              <a:t>Error detection – OS needs to be constantly aware of possible errors</a:t>
            </a:r>
          </a:p>
          <a:p>
            <a:pPr lvl="1"/>
            <a:r>
              <a:rPr lang="en-US" altLang="en-VN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DDC2F8-32F0-474C-3D14-36FC4778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AAE49-7F7D-1B47-BC82-271C9BDAC8B7}" type="slidenum">
              <a:rPr lang="en-US" altLang="en-VN"/>
              <a:pPr/>
              <a:t>29</a:t>
            </a:fld>
            <a:endParaRPr lang="en-US" altLang="en-VN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72FF96CD-C1B5-EF10-EAD4-43E211FC4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227020C-EA14-E276-2327-9302EFFAB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VN" sz="4400" dirty="0">
                <a:solidFill>
                  <a:srgbClr val="FF0000"/>
                </a:solidFill>
              </a:rPr>
              <a:t>1.6 System Calls</a:t>
            </a:r>
          </a:p>
          <a:p>
            <a:pPr lvl="1"/>
            <a:r>
              <a:rPr lang="en-US" altLang="en-VN" dirty="0"/>
              <a:t>Making System Calls</a:t>
            </a:r>
          </a:p>
          <a:p>
            <a:pPr lvl="1"/>
            <a:r>
              <a:rPr lang="en-US" altLang="en-VN" dirty="0"/>
              <a:t>Major POSIX System Calls</a:t>
            </a:r>
          </a:p>
          <a:p>
            <a:pPr lvl="1"/>
            <a:r>
              <a:rPr lang="en-US" altLang="en-VN" dirty="0"/>
              <a:t>Examples of 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68526C-3766-535D-286F-DF3780FE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48E4-A2BB-194B-BA55-792847637151}" type="slidenum">
              <a:rPr lang="en-US" altLang="en-VN"/>
              <a:pPr/>
              <a:t>3</a:t>
            </a:fld>
            <a:endParaRPr lang="en-US" altLang="en-VN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4DC9ADED-9032-431D-958D-1581DC531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8CBE2087-C364-4B67-B6BC-EC52F7219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VN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1.4 The Operating System Zoo</a:t>
            </a:r>
          </a:p>
        </p:txBody>
      </p:sp>
      <p:pic>
        <p:nvPicPr>
          <p:cNvPr id="51202" name="Picture 2" descr="Zoo background Vectors &amp; Illustrations for Free Download | Freepik">
            <a:extLst>
              <a:ext uri="{FF2B5EF4-FFF2-40B4-BE49-F238E27FC236}">
                <a16:creationId xmlns:a16="http://schemas.microsoft.com/office/drawing/2014/main" id="{B225235B-3543-1E46-06E8-138A5D72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57" y="3120571"/>
            <a:ext cx="5751286" cy="31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D3CE-DB2D-E109-9D3C-4117169F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dirty="0"/>
              <a:t>1.6 System </a:t>
            </a:r>
            <a:r>
              <a:rPr lang="en-US" altLang="en-VN" dirty="0" smtClean="0"/>
              <a:t>Calls</a:t>
            </a:r>
            <a:br>
              <a:rPr lang="en-US" altLang="en-VN" dirty="0" smtClean="0"/>
            </a:br>
            <a:r>
              <a:rPr lang="en-US" altLang="en-VN" dirty="0" smtClean="0">
                <a:solidFill>
                  <a:schemeClr val="accent2"/>
                </a:solidFill>
              </a:rPr>
              <a:t>2 modes to execute programs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6CE3-8675-8023-CCFF-0926EAB4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5151-5723-85DF-AD50-8DF12A24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49B8-187F-604F-A3A3-A3FC1339BEC5}" type="slidenum">
              <a:rPr lang="en-US" altLang="en-VN" smtClean="0"/>
              <a:pPr/>
              <a:t>30</a:t>
            </a:fld>
            <a:endParaRPr lang="en-US" altLang="en-VN"/>
          </a:p>
        </p:txBody>
      </p:sp>
      <p:sp>
        <p:nvSpPr>
          <p:cNvPr id="5" name="Oval 4"/>
          <p:cNvSpPr/>
          <p:nvPr/>
        </p:nvSpPr>
        <p:spPr bwMode="auto">
          <a:xfrm>
            <a:off x="685800" y="1491012"/>
            <a:ext cx="4495800" cy="4272479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63865" y="2705592"/>
            <a:ext cx="2539669" cy="2235202"/>
          </a:xfrm>
          <a:prstGeom prst="ellips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2"/>
                </a:solidFill>
              </a:rPr>
              <a:t>Kernel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4720" y="3823193"/>
            <a:ext cx="254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Privileged 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mode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3920836" y="4059382"/>
            <a:ext cx="2119746" cy="55418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54F40D-A738-7AAE-2442-965A3667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25E71-833D-7E47-8D58-0952AE3FB083}" type="slidenum">
              <a:rPr lang="en-US" altLang="en-VN"/>
              <a:pPr/>
              <a:t>31</a:t>
            </a:fld>
            <a:endParaRPr lang="en-US" altLang="en-V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076C10D-6BC6-CB96-83C5-0183A92DC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 dirty="0"/>
              <a:t>1.6 System Calls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Making System Calls (1)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E0A493A-D76C-3483-4491-E6CB71DB4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5651500"/>
            <a:ext cx="7772400" cy="939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 dirty="0"/>
              <a:t>There are 11 steps in making the system call</a:t>
            </a:r>
          </a:p>
          <a:p>
            <a:pPr>
              <a:buFontTx/>
              <a:buNone/>
            </a:pPr>
            <a:r>
              <a:rPr lang="en-US" altLang="en-VN" sz="2800" dirty="0">
                <a:latin typeface="Tahoma" panose="020B0604030504040204" pitchFamily="34" charset="0"/>
              </a:rPr>
              <a:t>                 read (</a:t>
            </a:r>
            <a:r>
              <a:rPr lang="en-US" altLang="en-VN" sz="2800" dirty="0" err="1">
                <a:latin typeface="Tahoma" panose="020B0604030504040204" pitchFamily="34" charset="0"/>
              </a:rPr>
              <a:t>fd</a:t>
            </a:r>
            <a:r>
              <a:rPr lang="en-US" altLang="en-VN" sz="2800" dirty="0">
                <a:latin typeface="Tahoma" panose="020B0604030504040204" pitchFamily="34" charset="0"/>
              </a:rPr>
              <a:t>, buffer, </a:t>
            </a:r>
            <a:r>
              <a:rPr lang="en-US" altLang="en-VN" sz="2800" dirty="0" err="1">
                <a:latin typeface="Tahoma" panose="020B0604030504040204" pitchFamily="34" charset="0"/>
              </a:rPr>
              <a:t>nbytes</a:t>
            </a:r>
            <a:r>
              <a:rPr lang="en-US" altLang="en-VN" sz="2800" dirty="0">
                <a:latin typeface="Tahoma" panose="020B0604030504040204" pitchFamily="34" charset="0"/>
              </a:rPr>
              <a:t>)</a:t>
            </a: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ACD0D592-8D9B-560F-0811-F784C337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187450"/>
            <a:ext cx="5335587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2910E1-B977-0DC7-806C-A125D82E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985A-C816-1B43-BCD2-EE0DCBD6B2C2}" type="slidenum">
              <a:rPr lang="en-US" altLang="en-VN"/>
              <a:pPr/>
              <a:t>32</a:t>
            </a:fld>
            <a:endParaRPr lang="en-US" altLang="en-VN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E9646A8D-29BB-CB06-6D3F-655770916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1.6 System Calls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Making System Calls (2)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4F68C56-798B-E83F-8E6A-EAA49ADCA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3025"/>
            <a:ext cx="7772400" cy="4752975"/>
          </a:xfrm>
        </p:spPr>
        <p:txBody>
          <a:bodyPr/>
          <a:lstStyle/>
          <a:p>
            <a:r>
              <a:rPr lang="en-US" altLang="en-VN"/>
              <a:t>C program invoking printf() library call, which calls write() system call</a:t>
            </a:r>
          </a:p>
          <a:p>
            <a:endParaRPr lang="en-US" altLang="en-VN"/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DFA264B9-4CC6-9485-E022-B79929ACF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668" r="17311" b="334"/>
          <a:stretch>
            <a:fillRect/>
          </a:stretch>
        </p:blipFill>
        <p:spPr bwMode="auto">
          <a:xfrm>
            <a:off x="1843088" y="2678113"/>
            <a:ext cx="5486400" cy="34178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1635B9-4F80-D64E-6938-F48ED82F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11F4-9ACC-F246-B034-DDCF772C419C}" type="slidenum">
              <a:rPr lang="en-US" altLang="en-VN"/>
              <a:pPr/>
              <a:t>33</a:t>
            </a:fld>
            <a:endParaRPr lang="en-US" altLang="en-VN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8D3B924-504D-E8AF-702A-4DE65CD19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1.6 System Calls</a:t>
            </a:r>
            <a:r>
              <a:rPr lang="en-US" altLang="en-VN" sz="3600" dirty="0"/>
              <a:t> </a:t>
            </a:r>
            <a:br>
              <a:rPr lang="en-US" altLang="en-VN" sz="3600" dirty="0"/>
            </a:br>
            <a:r>
              <a:rPr lang="en-US" altLang="en-VN" sz="36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POSIX System Calls (1)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7E085B2-1630-D438-B101-7F8E8998F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2400"/>
              <a:t>Some System Calls For Process Management</a:t>
            </a:r>
          </a:p>
          <a:p>
            <a:pPr>
              <a:buFontTx/>
              <a:buNone/>
            </a:pPr>
            <a:r>
              <a:rPr lang="en-US" altLang="en-VN" sz="2400"/>
              <a:t>POSIX (Portable Operating System Interface) </a:t>
            </a:r>
          </a:p>
          <a:p>
            <a:pPr>
              <a:buFontTx/>
              <a:buNone/>
            </a:pPr>
            <a:endParaRPr lang="en-US" altLang="en-VN" sz="2400"/>
          </a:p>
        </p:txBody>
      </p:sp>
      <p:pic>
        <p:nvPicPr>
          <p:cNvPr id="144388" name="Picture 4">
            <a:extLst>
              <a:ext uri="{FF2B5EF4-FFF2-40B4-BE49-F238E27FC236}">
                <a16:creationId xmlns:a16="http://schemas.microsoft.com/office/drawing/2014/main" id="{9A24AF82-8C43-BA09-C63B-2713B60C4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43"/>
          <a:stretch>
            <a:fillRect/>
          </a:stretch>
        </p:blipFill>
        <p:spPr bwMode="auto">
          <a:xfrm>
            <a:off x="514350" y="2940050"/>
            <a:ext cx="8331200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EFC14C-B999-8133-E093-CA4D7A43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46E3-0FAE-5B46-A49A-3EDBF5F5E7A5}" type="slidenum">
              <a:rPr lang="en-US" altLang="en-VN"/>
              <a:pPr/>
              <a:t>34</a:t>
            </a:fld>
            <a:endParaRPr lang="en-US" altLang="en-VN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0FA66CCF-92AD-136A-739E-BC1227F43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1.6 System Calls</a:t>
            </a:r>
            <a:r>
              <a:rPr lang="en-US" altLang="en-VN" sz="3600" dirty="0"/>
              <a:t> </a:t>
            </a:r>
            <a:br>
              <a:rPr lang="en-US" altLang="en-VN" sz="3600" dirty="0"/>
            </a:br>
            <a:r>
              <a:rPr lang="en-US" altLang="en-VN" sz="36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POSIX System Calls (2)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C56C94A4-D2AC-7B43-903C-E0D140454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sz="2400"/>
              <a:t>Some System Calls For File Management</a:t>
            </a:r>
          </a:p>
          <a:p>
            <a:endParaRPr lang="en-US" altLang="en-VN" sz="2400"/>
          </a:p>
        </p:txBody>
      </p:sp>
      <p:pic>
        <p:nvPicPr>
          <p:cNvPr id="145412" name="Picture 4">
            <a:extLst>
              <a:ext uri="{FF2B5EF4-FFF2-40B4-BE49-F238E27FC236}">
                <a16:creationId xmlns:a16="http://schemas.microsoft.com/office/drawing/2014/main" id="{BE5944DD-1E14-CACD-835B-338412DA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609600" y="2901950"/>
            <a:ext cx="82296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E47DD4-FCB4-2945-26FA-465DC6D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DEA8-757B-9141-A159-90CB9016CE1C}" type="slidenum">
              <a:rPr lang="en-US" altLang="en-VN"/>
              <a:pPr/>
              <a:t>35</a:t>
            </a:fld>
            <a:endParaRPr lang="en-US" altLang="en-VN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2D2FFDF-E3EF-68DA-FEB4-889A403BD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 dirty="0"/>
              <a:t>1.6 System Calls</a:t>
            </a:r>
            <a:r>
              <a:rPr lang="en-US" altLang="en-VN" sz="3600" dirty="0"/>
              <a:t> </a:t>
            </a:r>
            <a:br>
              <a:rPr lang="en-US" altLang="en-VN" sz="3600" dirty="0"/>
            </a:br>
            <a:r>
              <a:rPr lang="en-US" altLang="en-VN" sz="36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POSIX System Calls (3)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14BED4AF-EF31-0400-53BB-FA09F7CA9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sz="2400"/>
              <a:t>Some System Calls For Directory Management</a:t>
            </a:r>
          </a:p>
          <a:p>
            <a:endParaRPr lang="en-US" altLang="en-VN" sz="2400"/>
          </a:p>
        </p:txBody>
      </p:sp>
      <p:pic>
        <p:nvPicPr>
          <p:cNvPr id="146436" name="Picture 4">
            <a:extLst>
              <a:ext uri="{FF2B5EF4-FFF2-40B4-BE49-F238E27FC236}">
                <a16:creationId xmlns:a16="http://schemas.microsoft.com/office/drawing/2014/main" id="{B370B896-8C9E-89B3-3071-372309C4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609600" y="2741613"/>
            <a:ext cx="8054975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622965-12E0-A3C6-09DB-E07E0334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8ADF-DE55-714E-BB9E-DEE125365584}" type="slidenum">
              <a:rPr lang="en-US" altLang="en-VN"/>
              <a:pPr/>
              <a:t>36</a:t>
            </a:fld>
            <a:endParaRPr lang="en-US" altLang="en-VN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35B13E77-9CAE-BF31-59F7-B6E34FBC5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1.6 System Calls</a:t>
            </a:r>
            <a:r>
              <a:rPr lang="en-US" altLang="en-VN" sz="3600" dirty="0"/>
              <a:t> </a:t>
            </a:r>
            <a:br>
              <a:rPr lang="en-US" altLang="en-VN" sz="3600" dirty="0"/>
            </a:br>
            <a:r>
              <a:rPr lang="en-US" altLang="en-VN" sz="36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POSIX System Calls (4)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ECE5DC9-D70C-FE83-D576-1B9B984B8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sz="2400"/>
              <a:t>Some System Calls For Miscellaneous Tasks</a:t>
            </a:r>
          </a:p>
          <a:p>
            <a:pPr>
              <a:buFontTx/>
              <a:buNone/>
            </a:pPr>
            <a:endParaRPr lang="en-US" altLang="en-VN" sz="2400"/>
          </a:p>
          <a:p>
            <a:pPr>
              <a:buFontTx/>
              <a:buNone/>
            </a:pPr>
            <a:endParaRPr lang="en-US" altLang="en-VN" sz="2400"/>
          </a:p>
          <a:p>
            <a:pPr>
              <a:buFontTx/>
              <a:buNone/>
            </a:pPr>
            <a:endParaRPr lang="en-US" altLang="en-VN" sz="2400"/>
          </a:p>
        </p:txBody>
      </p:sp>
      <p:pic>
        <p:nvPicPr>
          <p:cNvPr id="147460" name="Picture 4">
            <a:extLst>
              <a:ext uri="{FF2B5EF4-FFF2-40B4-BE49-F238E27FC236}">
                <a16:creationId xmlns:a16="http://schemas.microsoft.com/office/drawing/2014/main" id="{2A3DB32B-19D8-CB3A-C58B-53C1D80C3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5" b="-5016"/>
          <a:stretch>
            <a:fillRect/>
          </a:stretch>
        </p:blipFill>
        <p:spPr bwMode="auto">
          <a:xfrm>
            <a:off x="579438" y="2924175"/>
            <a:ext cx="8215312" cy="287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6A954F-B396-2319-F37D-B199767D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A2F0-1B87-1446-96BA-0F2EC9DF5302}" type="slidenum">
              <a:rPr lang="en-US" altLang="en-VN"/>
              <a:pPr/>
              <a:t>37</a:t>
            </a:fld>
            <a:endParaRPr lang="en-US" altLang="en-VN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A9B8AF9-2CAF-B5BA-B60A-E3FFCEB50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1.6 System Calls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Examples (1)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9F20DD0-F718-7131-B26B-235399C18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575" y="1787525"/>
            <a:ext cx="8559800" cy="4845050"/>
          </a:xfrm>
        </p:spPr>
        <p:txBody>
          <a:bodyPr/>
          <a:lstStyle/>
          <a:p>
            <a:r>
              <a:rPr lang="en-US" altLang="en-VN" dirty="0"/>
              <a:t>A stripped down shell:</a:t>
            </a:r>
          </a:p>
          <a:p>
            <a:pPr>
              <a:buFontTx/>
              <a:buNone/>
            </a:pP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while (TRUE) {					/* repeat forever */</a:t>
            </a:r>
          </a:p>
          <a:p>
            <a:pPr>
              <a:buFontTx/>
              <a:buNone/>
            </a:pP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    </a:t>
            </a:r>
            <a:r>
              <a:rPr lang="en-US" altLang="en-VN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type_prompt</a:t>
            </a: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( );				/* display prompt */</a:t>
            </a:r>
          </a:p>
          <a:p>
            <a:pPr>
              <a:buFontTx/>
              <a:buNone/>
            </a:pP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    </a:t>
            </a:r>
            <a:r>
              <a:rPr lang="en-US" altLang="en-VN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read_command</a:t>
            </a: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 (command, parameters)		/* input from terminal */</a:t>
            </a:r>
          </a:p>
          <a:p>
            <a:pPr>
              <a:buFontTx/>
              <a:buNone/>
            </a:pP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if (fork() != 0) {					/* fork off child process */</a:t>
            </a:r>
          </a:p>
          <a:p>
            <a:pPr>
              <a:buFontTx/>
              <a:buNone/>
            </a:pP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    /* Parent code */</a:t>
            </a:r>
          </a:p>
          <a:p>
            <a:pPr>
              <a:buFontTx/>
              <a:buNone/>
            </a:pP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    </a:t>
            </a:r>
            <a:r>
              <a:rPr lang="en-US" altLang="en-VN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waitpid</a:t>
            </a: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( -1, &amp;status, 0);				/* wait for child to exit */</a:t>
            </a:r>
          </a:p>
          <a:p>
            <a:pPr>
              <a:buFontTx/>
              <a:buNone/>
            </a:pP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} else {</a:t>
            </a:r>
          </a:p>
          <a:p>
            <a:pPr>
              <a:buFontTx/>
              <a:buNone/>
            </a:pP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    /* Child code */</a:t>
            </a:r>
          </a:p>
          <a:p>
            <a:pPr>
              <a:buFontTx/>
              <a:buNone/>
            </a:pP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    </a:t>
            </a:r>
            <a:r>
              <a:rPr lang="en-US" altLang="en-VN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execve</a:t>
            </a: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 (command, parameters, 0);		/* execute command */</a:t>
            </a:r>
          </a:p>
          <a:p>
            <a:pPr>
              <a:buFontTx/>
              <a:buNone/>
            </a:pPr>
            <a:r>
              <a:rPr lang="en-US" altLang="en-VN" sz="1800" dirty="0">
                <a:solidFill>
                  <a:schemeClr val="tx1"/>
                </a:solidFill>
                <a:latin typeface="Tahoma" panose="020B0604030504040204" pitchFamily="34" charset="0"/>
              </a:rPr>
              <a:t> }</a:t>
            </a:r>
          </a:p>
          <a:p>
            <a:pPr>
              <a:buFontTx/>
              <a:buNone/>
            </a:pPr>
            <a:r>
              <a:rPr lang="en-US" altLang="en-VN" sz="1800" dirty="0">
                <a:latin typeface="Tahoma" panose="020B0604030504040204" pitchFamily="34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CC9FC3B-29FB-93C4-9D8A-7262BBC2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51B1-A440-AA4E-A042-083569213730}" type="slidenum">
              <a:rPr lang="en-US" altLang="en-VN"/>
              <a:pPr/>
              <a:t>38</a:t>
            </a:fld>
            <a:endParaRPr lang="en-US" altLang="en-V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659538E-0538-1348-6B0F-44F97053A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4788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1.6 System Calls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Examples (2)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29E2B72-D142-79A4-AE89-65016E08C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0" y="5883275"/>
            <a:ext cx="9156700" cy="708025"/>
          </a:xfrm>
        </p:spPr>
        <p:txBody>
          <a:bodyPr/>
          <a:lstStyle/>
          <a:p>
            <a:r>
              <a:rPr lang="en-US" altLang="en-VN"/>
              <a:t>Processes have three segments: text, data, stack</a:t>
            </a: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2E3FCEC3-9FD1-47C8-57D9-236E37BA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549400"/>
            <a:ext cx="4552950" cy="38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416359-3782-ED6F-148E-8418814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93252-936A-8244-B175-D94CFD0391DD}" type="slidenum">
              <a:rPr lang="en-US" altLang="en-VN"/>
              <a:pPr/>
              <a:t>39</a:t>
            </a:fld>
            <a:endParaRPr lang="en-US" altLang="en-VN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21AE13A-3CDA-092A-4730-B8D58628A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3177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1.6 System Calls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Examples (3)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639E86E-298A-9D8D-C35C-80C0E4CE5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308475"/>
            <a:ext cx="8001000" cy="15890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/>
              <a:t>(a) Two directories before linking</a:t>
            </a:r>
            <a:br>
              <a:rPr lang="en-US" altLang="en-VN"/>
            </a:br>
            <a:r>
              <a:rPr lang="en-US" altLang="en-VN" i="1"/>
              <a:t>/usr/jim/memo</a:t>
            </a:r>
            <a:r>
              <a:rPr lang="en-US" altLang="en-VN"/>
              <a:t> to ast's directory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VN"/>
              <a:t>(b) The same directories after linking</a:t>
            </a:r>
            <a:endParaRPr lang="en-US" altLang="en-VN" sz="2800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69A07C74-EF76-4F68-C172-12999E8D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3" t="48711" r="21428" b="38509"/>
          <a:stretch>
            <a:fillRect/>
          </a:stretch>
        </p:blipFill>
        <p:spPr bwMode="auto">
          <a:xfrm>
            <a:off x="762000" y="1466850"/>
            <a:ext cx="8024813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6046067"/>
            <a:ext cx="36298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Helvetica" panose="020B0604020202020204" pitchFamily="34" charset="0"/>
              </a:rPr>
              <a:t>link("/</a:t>
            </a:r>
            <a:r>
              <a:rPr lang="en-US" dirty="0" err="1">
                <a:solidFill>
                  <a:srgbClr val="231F20"/>
                </a:solidFill>
                <a:latin typeface="Helvetica" panose="020B0604020202020204" pitchFamily="34" charset="0"/>
              </a:rPr>
              <a:t>usr</a:t>
            </a:r>
            <a:r>
              <a:rPr lang="en-US" dirty="0">
                <a:solidFill>
                  <a:srgbClr val="231F20"/>
                </a:solidFill>
                <a:latin typeface="Helvetica" panose="020B0604020202020204" pitchFamily="34" charset="0"/>
              </a:rPr>
              <a:t>/</a:t>
            </a:r>
            <a:r>
              <a:rPr lang="en-US" dirty="0" err="1">
                <a:solidFill>
                  <a:srgbClr val="231F20"/>
                </a:solidFill>
                <a:latin typeface="Helvetica" panose="020B0604020202020204" pitchFamily="34" charset="0"/>
              </a:rPr>
              <a:t>jim</a:t>
            </a:r>
            <a:r>
              <a:rPr lang="en-US" dirty="0">
                <a:solidFill>
                  <a:srgbClr val="231F20"/>
                </a:solidFill>
                <a:latin typeface="Helvetica" panose="020B0604020202020204" pitchFamily="34" charset="0"/>
              </a:rPr>
              <a:t>/memo", "/</a:t>
            </a:r>
            <a:r>
              <a:rPr lang="en-US" dirty="0" err="1">
                <a:solidFill>
                  <a:srgbClr val="231F20"/>
                </a:solidFill>
                <a:latin typeface="Helvetica" panose="020B0604020202020204" pitchFamily="34" charset="0"/>
              </a:rPr>
              <a:t>usr</a:t>
            </a:r>
            <a:r>
              <a:rPr lang="en-US" dirty="0">
                <a:solidFill>
                  <a:srgbClr val="231F20"/>
                </a:solidFill>
                <a:latin typeface="Helvetica" panose="020B0604020202020204" pitchFamily="34" charset="0"/>
              </a:rPr>
              <a:t>/</a:t>
            </a:r>
            <a:r>
              <a:rPr lang="en-US" dirty="0" err="1">
                <a:solidFill>
                  <a:srgbClr val="231F20"/>
                </a:solidFill>
                <a:latin typeface="Helvetica" panose="020B0604020202020204" pitchFamily="34" charset="0"/>
              </a:rPr>
              <a:t>ast</a:t>
            </a:r>
            <a:r>
              <a:rPr lang="en-US" dirty="0">
                <a:solidFill>
                  <a:srgbClr val="231F20"/>
                </a:solidFill>
                <a:latin typeface="Helvetica" panose="020B0604020202020204" pitchFamily="34" charset="0"/>
              </a:rPr>
              <a:t>/note");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B21EF1-CF45-F2C6-B538-FDEB8A03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5871-7DE2-D646-BDFD-738B71D57A95}" type="slidenum">
              <a:rPr lang="en-US" altLang="en-VN"/>
              <a:pPr/>
              <a:t>4</a:t>
            </a:fld>
            <a:endParaRPr lang="en-US" altLang="en-VN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DFBF37B-2515-E368-6330-33412D973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1143000"/>
          </a:xfrm>
        </p:spPr>
        <p:txBody>
          <a:bodyPr/>
          <a:lstStyle/>
          <a:p>
            <a:r>
              <a:rPr lang="en-US" altLang="en-VN" dirty="0"/>
              <a:t>1.4 The Operating System Zoo</a:t>
            </a:r>
            <a:endParaRPr lang="en-US" altLang="en-VN" sz="36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3A112B0-744F-ABE8-055F-434FE0204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52550"/>
            <a:ext cx="7772400" cy="4743450"/>
          </a:xfrm>
        </p:spPr>
        <p:txBody>
          <a:bodyPr/>
          <a:lstStyle/>
          <a:p>
            <a:r>
              <a:rPr lang="en-US" altLang="en-VN" dirty="0"/>
              <a:t>Mainframe operating systems</a:t>
            </a:r>
          </a:p>
          <a:p>
            <a:r>
              <a:rPr lang="en-US" altLang="en-VN" dirty="0"/>
              <a:t>Server operating systems</a:t>
            </a:r>
          </a:p>
          <a:p>
            <a:r>
              <a:rPr lang="en-US" altLang="en-VN" dirty="0"/>
              <a:t>Multiprocessor operating systems</a:t>
            </a:r>
          </a:p>
          <a:p>
            <a:r>
              <a:rPr lang="en-US" altLang="en-VN" dirty="0"/>
              <a:t>Personal computer operating systems</a:t>
            </a:r>
          </a:p>
          <a:p>
            <a:r>
              <a:rPr lang="en-US" altLang="en-VN" dirty="0"/>
              <a:t>Real-time operating systems</a:t>
            </a:r>
          </a:p>
          <a:p>
            <a:r>
              <a:rPr lang="en-US" altLang="en-VN" dirty="0"/>
              <a:t>Embedded operating systems</a:t>
            </a:r>
          </a:p>
          <a:p>
            <a:r>
              <a:rPr lang="en-US" altLang="en-VN" dirty="0"/>
              <a:t>Smart card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D1903C-AFA7-8FE7-1C29-6E070B14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B99E-4C42-104A-883F-A950116557CC}" type="slidenum">
              <a:rPr lang="en-US" altLang="en-VN"/>
              <a:pPr/>
              <a:t>40</a:t>
            </a:fld>
            <a:endParaRPr lang="en-US" altLang="en-V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A49D02F-7A50-9E18-E763-5ADCD2464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4000" dirty="0"/>
              <a:t>1.6 System Calls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Examples (4)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DB24820-548D-6A8F-E490-B0F2AB322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4525" y="4381500"/>
            <a:ext cx="5943600" cy="1057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/>
              <a:t>(a) File system before the mount</a:t>
            </a:r>
          </a:p>
          <a:p>
            <a:pPr>
              <a:buFontTx/>
              <a:buNone/>
            </a:pPr>
            <a:r>
              <a:rPr lang="en-US" altLang="en-VN"/>
              <a:t>(b) File system after the mount</a:t>
            </a:r>
            <a:endParaRPr lang="en-US" altLang="en-VN" sz="2800"/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C601777A-9D0D-71D1-0833-15A6C828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730375"/>
            <a:ext cx="83026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44981" y="6163846"/>
            <a:ext cx="3255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Helvetica" panose="020B0604020202020204" pitchFamily="34" charset="0"/>
              </a:rPr>
              <a:t>mount("/dev/sdb0", "/</a:t>
            </a:r>
            <a:r>
              <a:rPr lang="en-US" dirty="0" err="1">
                <a:solidFill>
                  <a:srgbClr val="231F20"/>
                </a:solidFill>
                <a:latin typeface="Helvetica" panose="020B0604020202020204" pitchFamily="34" charset="0"/>
              </a:rPr>
              <a:t>mnt</a:t>
            </a:r>
            <a:r>
              <a:rPr lang="en-US" dirty="0">
                <a:solidFill>
                  <a:srgbClr val="231F20"/>
                </a:solidFill>
                <a:latin typeface="Helvetica" panose="020B0604020202020204" pitchFamily="34" charset="0"/>
              </a:rPr>
              <a:t>", 0);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E304D9-B155-4A46-1F62-779AF8BB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B09A-F037-F74A-BD2B-72639AF43865}" type="slidenum">
              <a:rPr lang="en-US" altLang="en-VN"/>
              <a:pPr/>
              <a:t>41</a:t>
            </a:fld>
            <a:endParaRPr lang="en-US" altLang="en-VN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70A5984-2F0C-CAD8-A56D-8DFD11A91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1.6 System Calls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B37F40D-72C8-29B6-E121-9B82D2C96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8575" y="5994400"/>
            <a:ext cx="4165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/>
              <a:t>Some Win32 API calls</a:t>
            </a:r>
          </a:p>
        </p:txBody>
      </p:sp>
      <p:pic>
        <p:nvPicPr>
          <p:cNvPr id="31751" name="Picture 7">
            <a:extLst>
              <a:ext uri="{FF2B5EF4-FFF2-40B4-BE49-F238E27FC236}">
                <a16:creationId xmlns:a16="http://schemas.microsoft.com/office/drawing/2014/main" id="{BA3B7147-DF91-2919-77F0-5C07926E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127125"/>
            <a:ext cx="6376987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0B491D-FE7C-D481-A3FC-1C823E3C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1214-8CEA-4842-9601-2B8E754979DD}" type="slidenum">
              <a:rPr lang="en-US" altLang="en-VN"/>
              <a:pPr/>
              <a:t>42</a:t>
            </a:fld>
            <a:endParaRPr lang="en-US" altLang="en-VN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A5BDAFF8-68C7-5F45-2ACE-049E5D365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VN" altLang="en-VN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BE6C8C36-2FC9-4D71-155D-0C54BD6EA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VN" sz="4400" dirty="0">
                <a:solidFill>
                  <a:srgbClr val="FF0000"/>
                </a:solidFill>
              </a:rPr>
              <a:t>1.7 Operating System Structure</a:t>
            </a:r>
          </a:p>
          <a:p>
            <a:pPr lvl="1"/>
            <a:r>
              <a:rPr lang="en-US" altLang="en-VN" dirty="0"/>
              <a:t>Monolithic system</a:t>
            </a:r>
          </a:p>
          <a:p>
            <a:pPr lvl="1"/>
            <a:r>
              <a:rPr lang="en-US" altLang="en-VN" dirty="0"/>
              <a:t>Layered System</a:t>
            </a:r>
          </a:p>
          <a:p>
            <a:pPr lvl="1"/>
            <a:r>
              <a:rPr lang="en-US" altLang="en-VN" dirty="0"/>
              <a:t>Virtual Machine</a:t>
            </a:r>
          </a:p>
          <a:p>
            <a:pPr lvl="1"/>
            <a:r>
              <a:rPr lang="en-US" altLang="en-VN" dirty="0"/>
              <a:t>Client-server model</a:t>
            </a:r>
          </a:p>
          <a:p>
            <a:pPr lvl="1"/>
            <a:r>
              <a:rPr lang="en-US" altLang="en-VN" sz="3200" dirty="0"/>
              <a:t>Microkernel</a:t>
            </a:r>
          </a:p>
          <a:p>
            <a:pPr lvl="1"/>
            <a:endParaRPr lang="en-US" altLang="en-V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F5C7F6-2CDD-3119-79ED-055D11C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AD-600D-0A49-B719-203271FB3E29}" type="slidenum">
              <a:rPr lang="en-US" altLang="en-VN"/>
              <a:pPr/>
              <a:t>43</a:t>
            </a:fld>
            <a:endParaRPr lang="en-US" altLang="en-V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EE86941-BFAC-C9B8-C973-4D5392E7A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Monolithic system (1)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A719975-85F9-7FB1-C712-CFE5DB2AF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700" y="5724525"/>
            <a:ext cx="8356600" cy="3714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VN"/>
              <a:t>Simple structuring model for a monolithic system</a:t>
            </a:r>
            <a:endParaRPr lang="en-US" altLang="en-VN" sz="2800"/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DB3F5CF5-B742-7BE6-1319-3810CC9E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611313"/>
            <a:ext cx="7581900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30F932-64BE-AA46-DD8E-3F6F4337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3EA8-D7DD-B64F-AC05-050F4AB31012}" type="slidenum">
              <a:rPr lang="en-US" altLang="en-VN"/>
              <a:pPr/>
              <a:t>44</a:t>
            </a:fld>
            <a:endParaRPr lang="en-US" altLang="en-VN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5B582991-94B1-BC81-BA94-F55397F71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Monolithic system (2)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3022898-419E-D12D-2BDC-EFAC69198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VN" dirty="0"/>
              <a:t>Structure of Operating System: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VN" dirty="0"/>
              <a:t>A main program that invokes the requested service procedure.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VN" dirty="0"/>
              <a:t>A set of service procedures that carry out the system calls.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VN" dirty="0"/>
              <a:t>A set of utility procedures that help the service procedures.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872533-F243-DF38-0A61-9A0C0CFB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7060-7F58-924A-8B88-C1C1E8DAD3DD}" type="slidenum">
              <a:rPr lang="en-US" altLang="en-VN"/>
              <a:pPr/>
              <a:t>45</a:t>
            </a:fld>
            <a:endParaRPr lang="en-US" altLang="en-VN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2A8D4D01-533B-AB40-34C0-E2D328F1E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8663" y="304800"/>
            <a:ext cx="7772400" cy="1317625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zh-TW" sz="3200" dirty="0">
                <a:solidFill>
                  <a:schemeClr val="accent2"/>
                </a:solidFill>
              </a:rPr>
              <a:t>Monolithic </a:t>
            </a:r>
            <a:r>
              <a:rPr lang="en-US" altLang="en-VN" sz="3200" dirty="0">
                <a:solidFill>
                  <a:schemeClr val="accent2"/>
                </a:solidFill>
              </a:rPr>
              <a:t>system (3)</a:t>
            </a:r>
            <a:r>
              <a:rPr lang="en-US" altLang="zh-TW" sz="3200" dirty="0">
                <a:solidFill>
                  <a:schemeClr val="accent2"/>
                </a:solidFill>
              </a:rPr>
              <a:t> :</a:t>
            </a:r>
            <a:r>
              <a:rPr lang="en-US" altLang="en-VN" sz="3200" dirty="0">
                <a:solidFill>
                  <a:schemeClr val="accent2"/>
                </a:solidFill>
              </a:rPr>
              <a:t> Example</a:t>
            </a:r>
            <a:endParaRPr lang="en-US" altLang="en-VN" sz="3200" dirty="0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437746A5-AD1A-35F4-8AEF-569113EF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9895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>
                <a:ea typeface="新細明體" panose="02020500000000000000" pitchFamily="18" charset="-120"/>
              </a:rPr>
              <a:t>Monolithic</a:t>
            </a:r>
            <a:endParaRPr lang="en-US" altLang="en-VN"/>
          </a:p>
          <a:p>
            <a:pPr lvl="1">
              <a:lnSpc>
                <a:spcPct val="90000"/>
              </a:lnSpc>
            </a:pPr>
            <a:r>
              <a:rPr lang="en-US" altLang="en-VN"/>
              <a:t>MS-DOS – written to provide the most functionality in the least space:</a:t>
            </a:r>
          </a:p>
          <a:p>
            <a:pPr lvl="2">
              <a:lnSpc>
                <a:spcPct val="90000"/>
              </a:lnSpc>
            </a:pPr>
            <a:r>
              <a:rPr lang="en-US" altLang="en-VN"/>
              <a:t>not divided into modules; </a:t>
            </a:r>
          </a:p>
          <a:p>
            <a:pPr lvl="2">
              <a:lnSpc>
                <a:spcPct val="90000"/>
              </a:lnSpc>
            </a:pPr>
            <a:r>
              <a:rPr lang="en-US" altLang="en-VN"/>
              <a:t>Although MS-DOS has some structure, its interfaces and levels of functionality are not well separated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VN"/>
          </a:p>
        </p:txBody>
      </p:sp>
      <p:pic>
        <p:nvPicPr>
          <p:cNvPr id="153604" name="Picture 4">
            <a:extLst>
              <a:ext uri="{FF2B5EF4-FFF2-40B4-BE49-F238E27FC236}">
                <a16:creationId xmlns:a16="http://schemas.microsoft.com/office/drawing/2014/main" id="{46122300-4D90-BDB5-6D83-4A4C9525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789" r="8946" b="412"/>
          <a:stretch>
            <a:fillRect/>
          </a:stretch>
        </p:blipFill>
        <p:spPr bwMode="auto">
          <a:xfrm>
            <a:off x="6248400" y="2743200"/>
            <a:ext cx="25765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29349A-C056-D434-8F38-957EB192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AA7C-323F-6F4A-A8B6-C0DFDD30989C}" type="slidenum">
              <a:rPr lang="en-US" altLang="en-VN"/>
              <a:pPr/>
              <a:t>46</a:t>
            </a:fld>
            <a:endParaRPr lang="en-US" altLang="en-VN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9CE332CC-FAED-CA43-F889-2E38A4447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3177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Layered System </a:t>
            </a:r>
            <a:r>
              <a:rPr lang="en-US" altLang="en-VN" sz="3200" dirty="0" smtClean="0">
                <a:solidFill>
                  <a:schemeClr val="accent2"/>
                </a:solidFill>
              </a:rPr>
              <a:t>(1): </a:t>
            </a:r>
            <a:r>
              <a:rPr lang="en-US" altLang="en-VN" sz="3200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5E5BCBCD-ABCF-DA43-8C81-B49FF6FDD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VN" altLang="en-VN"/>
          </a:p>
        </p:txBody>
      </p:sp>
      <p:pic>
        <p:nvPicPr>
          <p:cNvPr id="154628" name="Picture 4">
            <a:extLst>
              <a:ext uri="{FF2B5EF4-FFF2-40B4-BE49-F238E27FC236}">
                <a16:creationId xmlns:a16="http://schemas.microsoft.com/office/drawing/2014/main" id="{22F43C2F-0807-8498-51AB-3D788594E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1981200"/>
            <a:ext cx="4186237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EA95B7-413F-9164-1241-ED7589E9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3357-EC61-9043-9BBC-D71DEEC47169}" type="slidenum">
              <a:rPr lang="en-US" altLang="en-VN"/>
              <a:pPr/>
              <a:t>47</a:t>
            </a:fld>
            <a:endParaRPr lang="en-US" altLang="en-VN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0B5469A-31F6-DCD6-AE12-9CBB0EEAA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17488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Layered System </a:t>
            </a:r>
            <a:r>
              <a:rPr lang="en-US" altLang="en-VN" sz="3200" dirty="0" smtClean="0">
                <a:solidFill>
                  <a:schemeClr val="accent2"/>
                </a:solidFill>
              </a:rPr>
              <a:t>(2): </a:t>
            </a:r>
            <a:r>
              <a:rPr lang="en-US" altLang="en-VN" sz="3200" dirty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22946F2-4157-9105-26BF-8FF0B8737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5737225"/>
            <a:ext cx="7772400" cy="5143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VN"/>
              <a:t>Structure of the THE operating system</a:t>
            </a:r>
            <a:endParaRPr lang="en-US" altLang="en-VN" sz="2800"/>
          </a:p>
        </p:txBody>
      </p:sp>
      <p:pic>
        <p:nvPicPr>
          <p:cNvPr id="33829" name="Picture 37">
            <a:extLst>
              <a:ext uri="{FF2B5EF4-FFF2-40B4-BE49-F238E27FC236}">
                <a16:creationId xmlns:a16="http://schemas.microsoft.com/office/drawing/2014/main" id="{BA4A136D-64B0-ED83-FD36-C9622788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55825"/>
            <a:ext cx="70485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59577E-6C9E-CB4F-5255-BD835743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F618-19C0-6244-ABA9-E95BF44AE3A3}" type="slidenum">
              <a:rPr lang="en-US" altLang="en-VN"/>
              <a:pPr/>
              <a:t>48</a:t>
            </a:fld>
            <a:endParaRPr lang="en-US" altLang="en-VN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433AAF6E-25A6-4E9F-970B-4F9D3A318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963" y="26035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Layered System </a:t>
            </a:r>
            <a:r>
              <a:rPr lang="en-US" altLang="en-VN" sz="3200" dirty="0" smtClean="0">
                <a:solidFill>
                  <a:schemeClr val="accent2"/>
                </a:solidFill>
              </a:rPr>
              <a:t>(3)</a:t>
            </a:r>
            <a:endParaRPr lang="en-US" altLang="en-VN" sz="3200" dirty="0">
              <a:solidFill>
                <a:schemeClr val="accent2"/>
              </a:solidFill>
            </a:endParaRP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9ACC5BF-B925-37BB-D230-FDFB56423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 dirty="0"/>
              <a:t>Many Layers</a:t>
            </a:r>
          </a:p>
          <a:p>
            <a:r>
              <a:rPr lang="en-US" altLang="en-VN" dirty="0"/>
              <a:t>Each layer has well defined functions</a:t>
            </a:r>
          </a:p>
          <a:p>
            <a:r>
              <a:rPr lang="en-US" altLang="en-VN" dirty="0"/>
              <a:t>Upper layer can only calls functions of closely lower layer</a:t>
            </a:r>
          </a:p>
          <a:p>
            <a:r>
              <a:rPr lang="en-US" altLang="en-VN" dirty="0"/>
              <a:t>Advantages</a:t>
            </a:r>
            <a:r>
              <a:rPr lang="en-US" altLang="en-VN" dirty="0" smtClean="0"/>
              <a:t>:</a:t>
            </a:r>
          </a:p>
          <a:p>
            <a:pPr lvl="1"/>
            <a:r>
              <a:rPr lang="en-US" altLang="en-VN" dirty="0"/>
              <a:t>Easier to extend</a:t>
            </a:r>
          </a:p>
          <a:p>
            <a:pPr lvl="1"/>
            <a:r>
              <a:rPr lang="en-US" altLang="en-VN" dirty="0"/>
              <a:t>Easier to debug from lower to upper layer </a:t>
            </a:r>
            <a:endParaRPr lang="en-US" altLang="en-VN" dirty="0" smtClean="0"/>
          </a:p>
          <a:p>
            <a:r>
              <a:rPr lang="en-US" altLang="en-VN" dirty="0" smtClean="0"/>
              <a:t>Disadvantage?</a:t>
            </a:r>
            <a:endParaRPr lang="en-US" altLang="en-VN" dirty="0"/>
          </a:p>
        </p:txBody>
      </p:sp>
    </p:spTree>
    <p:extLst>
      <p:ext uri="{BB962C8B-B14F-4D97-AF65-F5344CB8AC3E}">
        <p14:creationId xmlns:p14="http://schemas.microsoft.com/office/powerpoint/2010/main" val="4235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CAB7B3C9-C8A4-2C26-BE0A-AEE13A60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971BF-F3C4-FA43-BC37-EA131DFF5B78}" type="slidenum">
              <a:rPr lang="en-US" altLang="en-VN"/>
              <a:pPr/>
              <a:t>49</a:t>
            </a:fld>
            <a:endParaRPr lang="en-US" altLang="en-VN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DA2BCDF-8227-59F7-801B-448005812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Virtual Machine (1)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933CB4A-D882-167F-D03F-37DDDAE84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6324600"/>
            <a:ext cx="7772400" cy="11271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VN" altLang="en-VN" sz="800"/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3702708D-C2A5-4E44-D953-9970821F5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5895975"/>
            <a:ext cx="2087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VN">
                <a:latin typeface="VNI-Helve" pitchFamily="2" charset="0"/>
                <a:cs typeface="Arial" panose="020B0604020202020204" pitchFamily="34" charset="0"/>
              </a:rPr>
              <a:t>Non-virtual machine</a:t>
            </a:r>
            <a:br>
              <a:rPr lang="en-US" altLang="en-VN">
                <a:latin typeface="VNI-Helve" pitchFamily="2" charset="0"/>
                <a:cs typeface="Arial" panose="020B0604020202020204" pitchFamily="34" charset="0"/>
              </a:rPr>
            </a:br>
            <a:r>
              <a:rPr lang="en-US" altLang="en-VN">
                <a:latin typeface="VNI-Helve" pitchFamily="2" charset="0"/>
                <a:cs typeface="Arial" panose="020B0604020202020204" pitchFamily="34" charset="0"/>
              </a:rPr>
              <a:t>system model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E6223A5F-1697-9756-AB14-34C1DEC9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863" y="6016625"/>
            <a:ext cx="304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VN">
                <a:latin typeface="VNI-Helve" pitchFamily="2" charset="0"/>
                <a:cs typeface="Arial" panose="020B0604020202020204" pitchFamily="34" charset="0"/>
              </a:rPr>
              <a:t>Virtual machine system model</a:t>
            </a:r>
          </a:p>
        </p:txBody>
      </p:sp>
      <p:graphicFrame>
        <p:nvGraphicFramePr>
          <p:cNvPr id="114694" name="Group 6">
            <a:extLst>
              <a:ext uri="{FF2B5EF4-FFF2-40B4-BE49-F238E27FC236}">
                <a16:creationId xmlns:a16="http://schemas.microsoft.com/office/drawing/2014/main" id="{78E7ABD2-3B0D-4758-C5A6-BB1ECB12F002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192338"/>
          <a:ext cx="1524000" cy="3429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187042447"/>
                    </a:ext>
                  </a:extLst>
                </a:gridCol>
              </a:tblGrid>
              <a:tr h="2143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processes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78473"/>
                  </a:ext>
                </a:extLst>
              </a:tr>
              <a:tr h="771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kernel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1052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hardware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146937"/>
                  </a:ext>
                </a:extLst>
              </a:tr>
            </a:tbl>
          </a:graphicData>
        </a:graphic>
      </p:graphicFrame>
      <p:graphicFrame>
        <p:nvGraphicFramePr>
          <p:cNvPr id="114708" name="Group 20">
            <a:extLst>
              <a:ext uri="{FF2B5EF4-FFF2-40B4-BE49-F238E27FC236}">
                <a16:creationId xmlns:a16="http://schemas.microsoft.com/office/drawing/2014/main" id="{38211D3B-785F-5D04-23DB-338A1E28F01F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192338"/>
          <a:ext cx="4038600" cy="348075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611316332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4110055105"/>
                    </a:ext>
                  </a:extLst>
                </a:gridCol>
                <a:gridCol w="1284287">
                  <a:extLst>
                    <a:ext uri="{9D8B030D-6E8A-4147-A177-3AD203B41FA5}">
                      <a16:colId xmlns:a16="http://schemas.microsoft.com/office/drawing/2014/main" val="2354984018"/>
                    </a:ext>
                  </a:extLst>
                </a:gridCol>
              </a:tblGrid>
              <a:tr h="175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processes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processes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en-VN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processes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7070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kernel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kernel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kernel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63844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VM1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VM2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50000">
                          <a:schemeClr val="bg1"/>
                        </a:gs>
                        <a:gs pos="100000">
                          <a:schemeClr val="bg2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VM3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91582885"/>
                  </a:ext>
                </a:extLst>
              </a:tr>
              <a:tr h="5873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Virtual-machine</a:t>
                      </a:r>
                      <a:b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29568"/>
                  </a:ext>
                </a:extLst>
              </a:tr>
              <a:tr h="3810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V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hardware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20000"/>
                  </a:ext>
                </a:extLst>
              </a:tr>
            </a:tbl>
          </a:graphicData>
        </a:graphic>
      </p:graphicFrame>
      <p:sp>
        <p:nvSpPr>
          <p:cNvPr id="114730" name="Rectangle 42">
            <a:extLst>
              <a:ext uri="{FF2B5EF4-FFF2-40B4-BE49-F238E27FC236}">
                <a16:creationId xmlns:a16="http://schemas.microsoft.com/office/drawing/2014/main" id="{211D811A-B373-C956-666A-7612EBB8A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4021138"/>
            <a:ext cx="1196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SzPct val="70000"/>
              <a:buFont typeface="Wingdings" pitchFamily="2" charset="2"/>
              <a:buNone/>
            </a:pPr>
            <a:r>
              <a:rPr kumimoji="1" lang="en-US" altLang="en-VN">
                <a:latin typeface="VNI-Helve" pitchFamily="2" charset="0"/>
                <a:ea typeface="標楷體" panose="02010601000101010101" pitchFamily="2" charset="-120"/>
                <a:cs typeface="Arial" panose="020B0604020202020204" pitchFamily="34" charset="0"/>
              </a:rPr>
              <a:t>programming</a:t>
            </a:r>
          </a:p>
          <a:p>
            <a:pPr algn="ctr">
              <a:buSzPct val="70000"/>
              <a:buFont typeface="Wingdings" pitchFamily="2" charset="2"/>
              <a:buNone/>
            </a:pPr>
            <a:r>
              <a:rPr kumimoji="1" lang="en-US" altLang="en-VN">
                <a:latin typeface="VNI-Helve" pitchFamily="2" charset="0"/>
                <a:ea typeface="標楷體" panose="02010601000101010101" pitchFamily="2" charset="-12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14731" name="Line 43">
            <a:extLst>
              <a:ext uri="{FF2B5EF4-FFF2-40B4-BE49-F238E27FC236}">
                <a16:creationId xmlns:a16="http://schemas.microsoft.com/office/drawing/2014/main" id="{CDF0898E-1CDB-FC22-AC78-03B415A4AC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44938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VN"/>
          </a:p>
        </p:txBody>
      </p:sp>
      <p:sp>
        <p:nvSpPr>
          <p:cNvPr id="114732" name="Line 44">
            <a:extLst>
              <a:ext uri="{FF2B5EF4-FFF2-40B4-BE49-F238E27FC236}">
                <a16:creationId xmlns:a16="http://schemas.microsoft.com/office/drawing/2014/main" id="{72E323BA-678C-2745-078A-2137FD3E96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249738"/>
            <a:ext cx="304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en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3E98E1-1EAB-2FA3-566F-F8250739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4634-A17A-0643-883F-B5861C60C55C}" type="slidenum">
              <a:rPr lang="en-US" altLang="en-VN"/>
              <a:pPr/>
              <a:t>5</a:t>
            </a:fld>
            <a:endParaRPr lang="en-US" altLang="en-V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5CA4184-A5D2-311B-30FF-616E2EDED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1.4 The Operating System Zoo 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Mainframe operating systems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D6DF457-5DBC-B463-30D6-4CA2FA380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200" y="1724025"/>
            <a:ext cx="7772400" cy="4114800"/>
          </a:xfrm>
        </p:spPr>
        <p:txBody>
          <a:bodyPr/>
          <a:lstStyle/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2400" dirty="0">
                <a:ea typeface="新細明體" panose="02020500000000000000" pitchFamily="18" charset="-120"/>
              </a:rPr>
              <a:t>batch</a:t>
            </a: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2400" dirty="0" err="1">
                <a:ea typeface="新細明體" panose="02020500000000000000" pitchFamily="18" charset="-120"/>
              </a:rPr>
              <a:t>multiprogrammed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2400" dirty="0">
                <a:ea typeface="新細明體" panose="02020500000000000000" pitchFamily="18" charset="-120"/>
              </a:rPr>
              <a:t>time-sharing, multitasking</a:t>
            </a: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altLang="zh-TW" sz="2400" dirty="0">
                <a:ea typeface="新細明體" panose="02020500000000000000" pitchFamily="18" charset="-120"/>
              </a:rPr>
              <a:t>Application: High-End Web Server, Servers for Business-To Business tran</a:t>
            </a:r>
            <a:r>
              <a:rPr lang="en-US" altLang="en-VN" sz="2400" dirty="0"/>
              <a:t>sactions</a:t>
            </a:r>
          </a:p>
          <a:p>
            <a:pPr lvl="1">
              <a:lnSpc>
                <a:spcPct val="110000"/>
              </a:lnSpc>
              <a:spcAft>
                <a:spcPct val="10000"/>
              </a:spcAft>
            </a:pPr>
            <a:r>
              <a:rPr lang="en-US" altLang="en-VN" sz="2400" dirty="0"/>
              <a:t>Example: OS/390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5F1830-3B3F-0BD8-B09D-98973F06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DAC2-4D5D-4443-B942-604E5359FA19}" type="slidenum">
              <a:rPr lang="en-US" altLang="en-VN"/>
              <a:pPr/>
              <a:t>50</a:t>
            </a:fld>
            <a:endParaRPr lang="en-US" altLang="en-VN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64C3EEC7-0D2C-F961-3A65-D034376E1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27622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Virtual Machine (2)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A97BC39-497C-05B4-BEE1-5412DEBAD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1978025"/>
            <a:ext cx="7656512" cy="3743325"/>
          </a:xfrm>
        </p:spPr>
        <p:txBody>
          <a:bodyPr/>
          <a:lstStyle/>
          <a:p>
            <a:r>
              <a:rPr lang="en-US" altLang="en-VN" sz="2400"/>
              <a:t>A </a:t>
            </a:r>
            <a:r>
              <a:rPr lang="en-US" altLang="en-VN" sz="2400" i="1">
                <a:solidFill>
                  <a:srgbClr val="FF0000"/>
                </a:solidFill>
              </a:rPr>
              <a:t>virtual machine</a:t>
            </a:r>
            <a:r>
              <a:rPr lang="en-US" altLang="en-VN" sz="2400"/>
              <a:t> takes the layered approach to its logical conclusion.  It treats hardware and the operating system kernel as though they were all hardware</a:t>
            </a:r>
          </a:p>
          <a:p>
            <a:r>
              <a:rPr lang="en-US" altLang="en-VN" sz="2400"/>
              <a:t>A virtual machine provides an interface </a:t>
            </a:r>
            <a:r>
              <a:rPr lang="en-US" altLang="en-VN" sz="2400" i="1"/>
              <a:t>identical</a:t>
            </a:r>
            <a:r>
              <a:rPr lang="en-US" altLang="en-VN" sz="2400"/>
              <a:t> to the underlying bare hardware</a:t>
            </a:r>
          </a:p>
          <a:p>
            <a:r>
              <a:rPr lang="en-US" altLang="en-VN" sz="2400"/>
              <a:t>The operating system creates the illusion of multiple processes, each executing on its own processor with its own (virtual)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322B336-6E06-D5E0-2671-FE143059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2F9A-C2D1-2644-AF98-E49EE52375D7}" type="slidenum">
              <a:rPr lang="en-US" altLang="en-VN"/>
              <a:pPr/>
              <a:t>51</a:t>
            </a:fld>
            <a:endParaRPr lang="en-US" altLang="en-VN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B075D26D-4F79-4DF7-535C-BFC70FC46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</a:rPr>
              <a:t>Virtual Machine (3)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09A61978-F0ED-5BEA-D260-2655E9F02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VN"/>
              <a:t>The resources of the physical computer are shared to create the virtual machines</a:t>
            </a:r>
          </a:p>
          <a:p>
            <a:pPr lvl="1"/>
            <a:r>
              <a:rPr lang="en-US" altLang="en-VN"/>
              <a:t>CPU scheduling can create the appearance that users have their own processor</a:t>
            </a:r>
          </a:p>
          <a:p>
            <a:pPr lvl="1"/>
            <a:r>
              <a:rPr lang="en-US" altLang="en-VN"/>
              <a:t>Spooling and a file system can provide virtual card readers and virtual line printers</a:t>
            </a:r>
          </a:p>
          <a:p>
            <a:pPr lvl="1"/>
            <a:r>
              <a:rPr lang="en-US" altLang="en-VN"/>
              <a:t>A normal user time-sharing terminal serves as the virtual machine operator’s 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2070B7-3899-F2EF-343F-8FCE9AE6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24E3-CB45-EC43-9FA3-D1252B76EB63}" type="slidenum">
              <a:rPr lang="en-US" altLang="en-VN"/>
              <a:pPr/>
              <a:t>52</a:t>
            </a:fld>
            <a:endParaRPr lang="en-US" altLang="en-V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0AE1AC8-C9D0-3A4B-F588-CA4572571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17488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Client-server model (1)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AA9B27E-3673-75C5-4155-F5A5CD7E2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6300" y="5407025"/>
            <a:ext cx="5892800" cy="828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 dirty="0"/>
              <a:t>The client-server model</a:t>
            </a: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B3120F2D-D341-2CBA-9FC3-ACA0F589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078038"/>
            <a:ext cx="8259762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F3BA0-8A3F-042F-BA50-0690BCF5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4F9F-4319-6241-BD2B-262CB4D1E646}" type="slidenum">
              <a:rPr lang="en-US" altLang="en-VN"/>
              <a:pPr/>
              <a:t>53</a:t>
            </a:fld>
            <a:endParaRPr lang="en-US" altLang="en-VN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328ACB6-0503-53F8-C9ED-AC34EDFB3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5494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Client-server model (2)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D02D90-E210-2BCA-303F-11E4B391A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5067300"/>
            <a:ext cx="8458200" cy="10287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VN"/>
              <a:t>The client-server model in a distributed system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DE1983F2-6F3F-AC8D-CFCB-EC6AEE727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976438"/>
            <a:ext cx="7789863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4C57EBD-A0CC-2F3B-DEBC-3F39ECAA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8BD-36E3-7747-8A3A-6E4E63E28C91}" type="slidenum">
              <a:rPr lang="en-US" altLang="en-VN"/>
              <a:pPr/>
              <a:t>54</a:t>
            </a:fld>
            <a:endParaRPr lang="en-US" altLang="en-VN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E24CD0F-46AF-11C5-8941-D2D86A34F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77825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1.7 Operating System Structure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</a:rPr>
              <a:t>Microkernel: Example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80FE4B2-F581-5A35-E37B-9A8501CD3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04975"/>
            <a:ext cx="7772400" cy="24018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VN" sz="2400" b="1"/>
              <a:t>Microkernel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VN" sz="2400"/>
              <a:t> OS design: The operating system is divided into </a:t>
            </a:r>
            <a:r>
              <a:rPr lang="en-US" altLang="zh-TW" sz="2400" i="1">
                <a:solidFill>
                  <a:srgbClr val="0000FF"/>
                </a:solidFill>
                <a:ea typeface="新細明體" panose="02020500000000000000" pitchFamily="18" charset="-120"/>
              </a:rPr>
              <a:t>microkernel</a:t>
            </a:r>
            <a:r>
              <a:rPr lang="en-US" altLang="zh-TW" sz="2400">
                <a:ea typeface="新細明體" panose="02020500000000000000" pitchFamily="18" charset="-120"/>
              </a:rPr>
              <a:t> (CMU Mach OS - 1980)</a:t>
            </a:r>
          </a:p>
          <a:p>
            <a:pPr lvl="1">
              <a:lnSpc>
                <a:spcPct val="80000"/>
              </a:lnSpc>
            </a:pPr>
            <a:r>
              <a:rPr lang="en-US" altLang="en-VN" sz="2000"/>
              <a:t>Moves as much from the kernel into “</a:t>
            </a:r>
            <a:r>
              <a:rPr lang="en-US" altLang="en-VN" sz="2000" i="1"/>
              <a:t>user</a:t>
            </a:r>
            <a:r>
              <a:rPr lang="en-US" altLang="en-VN" sz="2000"/>
              <a:t>” space</a:t>
            </a:r>
          </a:p>
          <a:p>
            <a:pPr lvl="1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kernel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Symbol" pitchFamily="2" charset="2"/>
              </a:rPr>
              <a:t> microkernel</a:t>
            </a:r>
            <a:endParaRPr lang="en-US" altLang="en-VN" sz="20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VN" sz="2000"/>
              <a:t>Communication takes place between user modules using message passing.</a:t>
            </a:r>
          </a:p>
        </p:txBody>
      </p:sp>
      <p:grpSp>
        <p:nvGrpSpPr>
          <p:cNvPr id="113668" name="Group 4">
            <a:extLst>
              <a:ext uri="{FF2B5EF4-FFF2-40B4-BE49-F238E27FC236}">
                <a16:creationId xmlns:a16="http://schemas.microsoft.com/office/drawing/2014/main" id="{9D4B5D43-F62A-2C8C-97C9-1730694E468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19600"/>
            <a:ext cx="8305800" cy="2206625"/>
            <a:chOff x="240" y="2496"/>
            <a:chExt cx="5232" cy="1390"/>
          </a:xfrm>
        </p:grpSpPr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85F011BD-C427-31BB-49C1-A42B1F0A6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504"/>
              <a:ext cx="4800" cy="38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kumimoji="1" lang="en-VN" altLang="en-VN" sz="1400" b="1" noProof="1">
                <a:latin typeface="VNI-Helve" pitchFamily="2" charset="0"/>
                <a:ea typeface="標楷體" panose="02010601000101010101" pitchFamily="2" charset="-120"/>
                <a:cs typeface="Arial" panose="020B0604020202020204" pitchFamily="34" charset="0"/>
              </a:endParaRPr>
            </a:p>
          </p:txBody>
        </p:sp>
        <p:sp>
          <p:nvSpPr>
            <p:cNvPr id="113670" name="Oval 6">
              <a:extLst>
                <a:ext uri="{FF2B5EF4-FFF2-40B4-BE49-F238E27FC236}">
                  <a16:creationId xmlns:a16="http://schemas.microsoft.com/office/drawing/2014/main" id="{26F67464-98FA-E06B-30F5-6D935E1E7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96"/>
              <a:ext cx="960" cy="3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77DB9E43-8038-32DF-7FFA-CB4E9AC21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84"/>
              <a:ext cx="672" cy="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113672" name="Freeform 8">
              <a:extLst>
                <a:ext uri="{FF2B5EF4-FFF2-40B4-BE49-F238E27FC236}">
                  <a16:creationId xmlns:a16="http://schemas.microsoft.com/office/drawing/2014/main" id="{887CED68-B7B4-9483-FF6A-5574AF2A7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880"/>
              <a:ext cx="816" cy="720"/>
            </a:xfrm>
            <a:custGeom>
              <a:avLst/>
              <a:gdLst>
                <a:gd name="T0" fmla="*/ 0 w 1008"/>
                <a:gd name="T1" fmla="*/ 0 h 864"/>
                <a:gd name="T2" fmla="*/ 0 w 1008"/>
                <a:gd name="T3" fmla="*/ 864 h 864"/>
                <a:gd name="T4" fmla="*/ 1008 w 1008"/>
                <a:gd name="T5" fmla="*/ 864 h 864"/>
                <a:gd name="T6" fmla="*/ 1008 w 1008"/>
                <a:gd name="T7" fmla="*/ 48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0"/>
                  </a:moveTo>
                  <a:lnTo>
                    <a:pt x="0" y="864"/>
                  </a:lnTo>
                  <a:lnTo>
                    <a:pt x="1008" y="864"/>
                  </a:lnTo>
                  <a:lnTo>
                    <a:pt x="1008" y="48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113673" name="Oval 9">
              <a:extLst>
                <a:ext uri="{FF2B5EF4-FFF2-40B4-BE49-F238E27FC236}">
                  <a16:creationId xmlns:a16="http://schemas.microsoft.com/office/drawing/2014/main" id="{D3237905-E51A-EDCC-FC05-B2267F300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92"/>
              <a:ext cx="960" cy="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X-application</a:t>
              </a:r>
            </a:p>
          </p:txBody>
        </p:sp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4E6144E5-2DBD-C03B-9C92-C4B35F0E0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80"/>
              <a:ext cx="720" cy="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X-window</a:t>
              </a:r>
            </a:p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113675" name="Freeform 11">
              <a:extLst>
                <a:ext uri="{FF2B5EF4-FFF2-40B4-BE49-F238E27FC236}">
                  <a16:creationId xmlns:a16="http://schemas.microsoft.com/office/drawing/2014/main" id="{4F75E3C8-BFF4-A78A-511B-F473FC0B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072"/>
              <a:ext cx="912" cy="523"/>
            </a:xfrm>
            <a:custGeom>
              <a:avLst/>
              <a:gdLst>
                <a:gd name="T0" fmla="*/ 0 w 1008"/>
                <a:gd name="T1" fmla="*/ 0 h 864"/>
                <a:gd name="T2" fmla="*/ 0 w 1008"/>
                <a:gd name="T3" fmla="*/ 864 h 864"/>
                <a:gd name="T4" fmla="*/ 1008 w 1008"/>
                <a:gd name="T5" fmla="*/ 864 h 864"/>
                <a:gd name="T6" fmla="*/ 1008 w 1008"/>
                <a:gd name="T7" fmla="*/ 48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0"/>
                  </a:moveTo>
                  <a:lnTo>
                    <a:pt x="0" y="864"/>
                  </a:lnTo>
                  <a:lnTo>
                    <a:pt x="1008" y="864"/>
                  </a:lnTo>
                  <a:lnTo>
                    <a:pt x="1008" y="48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  <p:sp>
          <p:nvSpPr>
            <p:cNvPr id="113676" name="Oval 12">
              <a:extLst>
                <a:ext uri="{FF2B5EF4-FFF2-40B4-BE49-F238E27FC236}">
                  <a16:creationId xmlns:a16="http://schemas.microsoft.com/office/drawing/2014/main" id="{2CAEE28B-4603-C30E-533E-5E4AC5F68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544"/>
              <a:ext cx="912" cy="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</a:p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A29B6F60-B431-2A99-55FC-43317AA4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32"/>
              <a:ext cx="720" cy="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POSIX</a:t>
              </a:r>
            </a:p>
            <a:p>
              <a:pPr algn="ctr" eaLnBrk="0" hangingPunct="0"/>
              <a:r>
                <a:rPr lang="en-US" altLang="en-VN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113678" name="Freeform 14">
              <a:extLst>
                <a:ext uri="{FF2B5EF4-FFF2-40B4-BE49-F238E27FC236}">
                  <a16:creationId xmlns:a16="http://schemas.microsoft.com/office/drawing/2014/main" id="{E7F5216D-C4B0-0FE6-8A87-7BC73AD11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3024"/>
              <a:ext cx="864" cy="566"/>
            </a:xfrm>
            <a:custGeom>
              <a:avLst/>
              <a:gdLst>
                <a:gd name="T0" fmla="*/ 0 w 1008"/>
                <a:gd name="T1" fmla="*/ 0 h 864"/>
                <a:gd name="T2" fmla="*/ 0 w 1008"/>
                <a:gd name="T3" fmla="*/ 864 h 864"/>
                <a:gd name="T4" fmla="*/ 1008 w 1008"/>
                <a:gd name="T5" fmla="*/ 864 h 864"/>
                <a:gd name="T6" fmla="*/ 1008 w 1008"/>
                <a:gd name="T7" fmla="*/ 48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0"/>
                  </a:moveTo>
                  <a:lnTo>
                    <a:pt x="0" y="864"/>
                  </a:lnTo>
                  <a:lnTo>
                    <a:pt x="1008" y="864"/>
                  </a:lnTo>
                  <a:lnTo>
                    <a:pt x="1008" y="48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V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2172-223C-41FF-AE4A-D80AEA5D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E00A-A46F-CA40-AD31-77C301D48F2D}" type="slidenum">
              <a:rPr lang="en-US" altLang="en-VN"/>
              <a:pPr/>
              <a:t>55</a:t>
            </a:fld>
            <a:endParaRPr lang="en-US" altLang="en-V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BEA141A-25C5-ECF6-D976-E7CA9AA5B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/>
              <a:t>Metric Units</a:t>
            </a: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E84C3CEF-8D75-D900-7490-D627FD58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727200"/>
            <a:ext cx="83026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6" name="Text Box 6">
            <a:extLst>
              <a:ext uri="{FF2B5EF4-FFF2-40B4-BE49-F238E27FC236}">
                <a16:creationId xmlns:a16="http://schemas.microsoft.com/office/drawing/2014/main" id="{762438C1-6DDD-96A3-69BE-87A87D062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502285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 sz="3200">
                <a:solidFill>
                  <a:schemeClr val="accent2"/>
                </a:solidFill>
                <a:latin typeface="Times New Roman" panose="02020603050405020304" pitchFamily="18" charset="0"/>
              </a:rPr>
              <a:t>The metric prefixes</a:t>
            </a:r>
            <a:endParaRPr lang="en-US" altLang="en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F996CA-4F2A-FE26-2003-0406207A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AA42-4112-6747-8D40-AC5431A408A6}" type="slidenum">
              <a:rPr lang="en-US" altLang="en-VN"/>
              <a:pPr/>
              <a:t>6</a:t>
            </a:fld>
            <a:endParaRPr lang="en-US" altLang="en-V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8656826-EF9C-5037-4A06-BEE0A0DCF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6195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1.4 The Operating System Zoo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Server operating systems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817F0979-E07F-ACBC-CF49-826A32F5D43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3288" y="2308225"/>
            <a:ext cx="7772400" cy="2994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AE9E04-2359-71E7-1B3A-993D4D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B350-329B-DA4F-A6E7-4FB27A37D15F}" type="slidenum">
              <a:rPr lang="en-US" altLang="en-VN"/>
              <a:pPr/>
              <a:t>7</a:t>
            </a:fld>
            <a:endParaRPr lang="en-US" altLang="en-VN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EEC3510-FF9D-0DD6-AB0C-8079EAC64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1.4 The Operating System Zoo </a:t>
            </a: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Multiprocessor operating systems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9C0BDBA-E94F-9B8D-F53D-3012F24FF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 sz="2400" dirty="0"/>
              <a:t>Multiple </a:t>
            </a:r>
            <a:r>
              <a:rPr lang="en-US" altLang="en-VN" sz="2400" dirty="0" smtClean="0"/>
              <a:t>CPUs</a:t>
            </a:r>
            <a:endParaRPr lang="en-US" altLang="en-VN" sz="2400" dirty="0"/>
          </a:p>
          <a:p>
            <a:pPr lvl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 sz="2400" dirty="0"/>
              <a:t>Share computer bus, clock</a:t>
            </a:r>
          </a:p>
          <a:p>
            <a:pPr lvl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 sz="2400" dirty="0"/>
              <a:t>Advantage: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 dirty="0"/>
              <a:t>High system throughput</a:t>
            </a:r>
            <a:r>
              <a:rPr lang="en-US" altLang="en-VN" dirty="0">
                <a:solidFill>
                  <a:srgbClr val="0000FF"/>
                </a:solidFill>
              </a:rPr>
              <a:t> 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 dirty="0"/>
              <a:t>High availability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en-VN" dirty="0"/>
              <a:t>Multiprocessor system and Multicomputer system</a:t>
            </a:r>
          </a:p>
          <a:p>
            <a:endParaRPr lang="en-US" altLang="en-V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410C16-6DB0-2355-A8E5-9697929A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3545-CB2E-864A-A0AB-1FC6020AB535}" type="slidenum">
              <a:rPr lang="en-US" altLang="en-VN"/>
              <a:pPr/>
              <a:t>8</a:t>
            </a:fld>
            <a:endParaRPr lang="en-US" altLang="en-V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79257CB-5788-6049-782F-B570FB9B3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1.4 The Operating System Zoo</a:t>
            </a:r>
            <a:br>
              <a:rPr lang="en-US" altLang="en-VN" sz="4000" dirty="0"/>
            </a:br>
            <a:r>
              <a:rPr lang="en-US" altLang="en-VN" sz="4000" dirty="0"/>
              <a:t> </a:t>
            </a: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Personal computer operating systems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739CBD4-154C-903B-89C3-E1B0DA5F4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VN"/>
              <a:t>Many I/O devices</a:t>
            </a:r>
          </a:p>
          <a:p>
            <a:pPr lvl="1"/>
            <a:r>
              <a:rPr lang="en-US" altLang="en-VN"/>
              <a:t>Interface to single user</a:t>
            </a:r>
          </a:p>
          <a:p>
            <a:pPr lvl="1"/>
            <a:r>
              <a:rPr lang="en-US" altLang="en-VN"/>
              <a:t>Many OS (MS Windows, Mac OS, Solaris, Linux,...).</a:t>
            </a:r>
          </a:p>
          <a:p>
            <a:endParaRPr lang="en-US" altLang="en-V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BD9D2BA-D728-7AF2-1898-3CE8CBF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927-8992-2B49-AF54-310F069DCCDE}" type="slidenum">
              <a:rPr lang="en-US" altLang="en-VN"/>
              <a:pPr/>
              <a:t>9</a:t>
            </a:fld>
            <a:endParaRPr lang="en-US" altLang="en-V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EAC0DCA-1E00-A906-E8BA-041907671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7663"/>
            <a:ext cx="7772400" cy="1143000"/>
          </a:xfrm>
        </p:spPr>
        <p:txBody>
          <a:bodyPr/>
          <a:lstStyle/>
          <a:p>
            <a:r>
              <a:rPr lang="en-US" altLang="en-VN" sz="4000" dirty="0"/>
              <a:t>1.4 The Operating System Zoo </a:t>
            </a:r>
            <a:br>
              <a:rPr lang="en-US" altLang="en-VN" sz="4000" dirty="0"/>
            </a:br>
            <a:r>
              <a:rPr lang="en-US" altLang="en-VN" sz="3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Real-time operating systems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93A3CD-9C8D-A27D-9F3C-5B673675B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ct val="10000"/>
              </a:spcAft>
            </a:pPr>
            <a:r>
              <a:rPr lang="en-US" altLang="en-VN" sz="2400"/>
              <a:t>Time is a key parameter</a:t>
            </a:r>
          </a:p>
          <a:p>
            <a:pPr lvl="1">
              <a:spcAft>
                <a:spcPct val="10000"/>
              </a:spcAft>
            </a:pPr>
            <a:r>
              <a:rPr lang="en-US" altLang="en-VN" sz="2400"/>
              <a:t>Two types of real-time system </a:t>
            </a:r>
          </a:p>
          <a:p>
            <a:pPr lvl="2">
              <a:spcAft>
                <a:spcPct val="10000"/>
              </a:spcAft>
            </a:pPr>
            <a:r>
              <a:rPr lang="en-US" altLang="en-VN"/>
              <a:t>Hard real-time system for industrial process control system…</a:t>
            </a:r>
          </a:p>
          <a:p>
            <a:pPr lvl="2">
              <a:spcAft>
                <a:spcPct val="10000"/>
              </a:spcAft>
            </a:pPr>
            <a:r>
              <a:rPr lang="en-US" altLang="en-VN"/>
              <a:t>Soft real-time system for multimedia system</a:t>
            </a:r>
          </a:p>
          <a:p>
            <a:endParaRPr lang="en-US" altLang="en-V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V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V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1882</Words>
  <Application>Microsoft Office PowerPoint</Application>
  <PresentationFormat>On-screen Show (4:3)</PresentationFormat>
  <Paragraphs>410</Paragraphs>
  <Slides>55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標楷體</vt:lpstr>
      <vt:lpstr>新細明體</vt:lpstr>
      <vt:lpstr>VNI-Helve</vt:lpstr>
      <vt:lpstr>Arial</vt:lpstr>
      <vt:lpstr>Helvetica</vt:lpstr>
      <vt:lpstr>Symbol</vt:lpstr>
      <vt:lpstr>Tahoma</vt:lpstr>
      <vt:lpstr>Times</vt:lpstr>
      <vt:lpstr>Times New Roman</vt:lpstr>
      <vt:lpstr>Wingdings</vt:lpstr>
      <vt:lpstr>Default Design</vt:lpstr>
      <vt:lpstr>Review</vt:lpstr>
      <vt:lpstr>Contents</vt:lpstr>
      <vt:lpstr>PowerPoint Presentation</vt:lpstr>
      <vt:lpstr>1.4 The Operating System Zoo</vt:lpstr>
      <vt:lpstr>1.4 The Operating System Zoo  Mainframe operating systems</vt:lpstr>
      <vt:lpstr>1.4 The Operating System Zoo  Server operating systems</vt:lpstr>
      <vt:lpstr>1.4 The Operating System Zoo Multiprocessor operating systems</vt:lpstr>
      <vt:lpstr>1.4 The Operating System Zoo  Personal computer operating systems</vt:lpstr>
      <vt:lpstr>1.4 The Operating System Zoo  Real-time operating systems</vt:lpstr>
      <vt:lpstr>1.4 The Operating System Zoo  Embedded operating systems</vt:lpstr>
      <vt:lpstr>1.4 The Operating System Zoo Smart card operating systems</vt:lpstr>
      <vt:lpstr>PowerPoint Presentation</vt:lpstr>
      <vt:lpstr>1.5 Operating System Concepts</vt:lpstr>
      <vt:lpstr>1.5 Operating System Concepts OS Components (1)</vt:lpstr>
      <vt:lpstr>1.5 Operating System Concepts OS Components (2)</vt:lpstr>
      <vt:lpstr>1.5 Operating System Concepts OS Components (3)</vt:lpstr>
      <vt:lpstr>1.5 Operating System Concepts OS Components (4)</vt:lpstr>
      <vt:lpstr>1.5 Operating System Concepts OS Components (5)</vt:lpstr>
      <vt:lpstr>1.5 Operating System Concepts OS Components (6)</vt:lpstr>
      <vt:lpstr>1.5 Operating System Concepts OS Components (6)</vt:lpstr>
      <vt:lpstr>1.5 Operating System Concepts OS Components (7)</vt:lpstr>
      <vt:lpstr>1.5 Operating System Concepts OS Components (8)</vt:lpstr>
      <vt:lpstr>1.5 Operating System Concepts OS Components (9)</vt:lpstr>
      <vt:lpstr>1.5 Operating System Concepts OS Components (10)</vt:lpstr>
      <vt:lpstr>1.5 Operating System Concepts OS Components (11)</vt:lpstr>
      <vt:lpstr>1.5 Operating System Concepts OS Components (12)</vt:lpstr>
      <vt:lpstr>1.5 Operating System Concepts Operating System Services</vt:lpstr>
      <vt:lpstr>1.5 Operating System Concepts Operating System Services</vt:lpstr>
      <vt:lpstr>PowerPoint Presentation</vt:lpstr>
      <vt:lpstr>1.6 System Calls 2 modes to execute programs</vt:lpstr>
      <vt:lpstr>1.6 System Calls  Making System Calls (1) </vt:lpstr>
      <vt:lpstr>1.6 System Calls  Making System Calls (2)</vt:lpstr>
      <vt:lpstr>1.6 System Calls   POSIX System Calls (1)</vt:lpstr>
      <vt:lpstr>1.6 System Calls   POSIX System Calls (2)</vt:lpstr>
      <vt:lpstr>1.6 System Calls   POSIX System Calls (3)</vt:lpstr>
      <vt:lpstr>1.6 System Calls   POSIX System Calls (4)</vt:lpstr>
      <vt:lpstr>1.6 System Calls  Examples (1)</vt:lpstr>
      <vt:lpstr>1.6 System Calls  Examples (2)</vt:lpstr>
      <vt:lpstr>1.6 System Calls  Examples (3)</vt:lpstr>
      <vt:lpstr>1.6 System Calls  Examples (4)</vt:lpstr>
      <vt:lpstr>1.6 System Calls</vt:lpstr>
      <vt:lpstr>PowerPoint Presentation</vt:lpstr>
      <vt:lpstr>1.7 Operating System Structure  Monolithic system (1)</vt:lpstr>
      <vt:lpstr>1.7 Operating System Structure  Monolithic system (2)</vt:lpstr>
      <vt:lpstr>1.7 Operating System Structure  Monolithic system (3) : Example</vt:lpstr>
      <vt:lpstr>1.7 Operating System Structure Layered System (1): Example</vt:lpstr>
      <vt:lpstr>1.7 Operating System Structure Layered System (2): Example</vt:lpstr>
      <vt:lpstr>1.7 Operating System Structure Layered System (3)</vt:lpstr>
      <vt:lpstr>1.7 Operating System Structure Virtual Machine (1)</vt:lpstr>
      <vt:lpstr>1.7 Operating System Structure Virtual Machine (2)</vt:lpstr>
      <vt:lpstr>1.7 Operating System Structure Virtual Machine (3)</vt:lpstr>
      <vt:lpstr>1.7 Operating System Structure  Client-server model (1)</vt:lpstr>
      <vt:lpstr>1.7 Operating System Structure  Client-server model (2)</vt:lpstr>
      <vt:lpstr>1.7 Operating System Structure  Microkernel: Example</vt:lpstr>
      <vt:lpstr>Metric Units</vt:lpstr>
    </vt:vector>
  </TitlesOfParts>
  <Company>East Texas Data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 Armstrong</dc:creator>
  <cp:lastModifiedBy>Quoc Trinh Vo</cp:lastModifiedBy>
  <cp:revision>241</cp:revision>
  <cp:lastPrinted>2001-01-13T18:08:51Z</cp:lastPrinted>
  <dcterms:created xsi:type="dcterms:W3CDTF">2000-11-18T17:50:49Z</dcterms:created>
  <dcterms:modified xsi:type="dcterms:W3CDTF">2022-05-18T00:14:53Z</dcterms:modified>
</cp:coreProperties>
</file>