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1"/>
  </p:notesMasterIdLst>
  <p:handoutMasterIdLst>
    <p:handoutMasterId r:id="rId22"/>
  </p:handoutMasterIdLst>
  <p:sldIdLst>
    <p:sldId id="607" r:id="rId2"/>
    <p:sldId id="608" r:id="rId3"/>
    <p:sldId id="609" r:id="rId4"/>
    <p:sldId id="618" r:id="rId5"/>
    <p:sldId id="610" r:id="rId6"/>
    <p:sldId id="611" r:id="rId7"/>
    <p:sldId id="622" r:id="rId8"/>
    <p:sldId id="612" r:id="rId9"/>
    <p:sldId id="613" r:id="rId10"/>
    <p:sldId id="620" r:id="rId11"/>
    <p:sldId id="621" r:id="rId12"/>
    <p:sldId id="623" r:id="rId13"/>
    <p:sldId id="616" r:id="rId14"/>
    <p:sldId id="580" r:id="rId15"/>
    <p:sldId id="597" r:id="rId16"/>
    <p:sldId id="585" r:id="rId17"/>
    <p:sldId id="617" r:id="rId18"/>
    <p:sldId id="606" r:id="rId19"/>
    <p:sldId id="509"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GIỚI THIỆU" id="{1E6488F7-C9BD-4BD1-9651-8257B458F83D}">
          <p14:sldIdLst>
            <p14:sldId id="607"/>
            <p14:sldId id="608"/>
            <p14:sldId id="609"/>
            <p14:sldId id="618"/>
            <p14:sldId id="610"/>
            <p14:sldId id="611"/>
            <p14:sldId id="622"/>
            <p14:sldId id="612"/>
            <p14:sldId id="613"/>
            <p14:sldId id="620"/>
            <p14:sldId id="621"/>
            <p14:sldId id="623"/>
            <p14:sldId id="616"/>
            <p14:sldId id="580"/>
            <p14:sldId id="597"/>
            <p14:sldId id="585"/>
            <p14:sldId id="617"/>
            <p14:sldId id="606"/>
            <p14:sldId id="5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hd" initials="t" lastIdx="10" clrIdx="0"/>
  <p:cmAuthor id="1" name="My Kiều" initials="MK" lastIdx="1" clrIdx="1">
    <p:extLst>
      <p:ext uri="{19B8F6BF-5375-455C-9EA6-DF929625EA0E}">
        <p15:presenceInfo xmlns:p15="http://schemas.microsoft.com/office/powerpoint/2012/main" userId="e93ab7a482d06c49" providerId="Windows Live"/>
      </p:ext>
    </p:extLst>
  </p:cmAuthor>
  <p:cmAuthor id="2" name="Tiệp Cao minh" initials="TCm" lastIdx="3" clrIdx="2">
    <p:extLst>
      <p:ext uri="{19B8F6BF-5375-455C-9EA6-DF929625EA0E}">
        <p15:presenceInfo xmlns:p15="http://schemas.microsoft.com/office/powerpoint/2012/main" userId="4bc8e0bf12b72d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87AF9A"/>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7353" autoAdjust="0"/>
  </p:normalViewPr>
  <p:slideViewPr>
    <p:cSldViewPr snapToGrid="0" showGuides="1">
      <p:cViewPr varScale="1">
        <p:scale>
          <a:sx n="79" d="100"/>
          <a:sy n="79" d="100"/>
        </p:scale>
        <p:origin x="87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49" d="100"/>
          <a:sy n="49" d="100"/>
        </p:scale>
        <p:origin x="2740"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7EFD5-4F5F-435C-A322-1F76531EC361}"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en-US"/>
        </a:p>
      </dgm:t>
    </dgm:pt>
    <dgm:pt modelId="{24A8173B-92F8-4DF7-B28D-433E117ECD3E}" type="pres">
      <dgm:prSet presAssocID="{B2A7EFD5-4F5F-435C-A322-1F76531EC361}" presName="Name0" presStyleCnt="0">
        <dgm:presLayoutVars>
          <dgm:dir/>
          <dgm:animLvl val="lvl"/>
          <dgm:resizeHandles val="exact"/>
        </dgm:presLayoutVars>
      </dgm:prSet>
      <dgm:spPr/>
      <dgm:t>
        <a:bodyPr/>
        <a:lstStyle/>
        <a:p>
          <a:endParaRPr lang="vi-VN"/>
        </a:p>
      </dgm:t>
    </dgm:pt>
  </dgm:ptLst>
  <dgm:cxnLst>
    <dgm:cxn modelId="{798B0F01-462D-4B74-8360-A27627E5B48F}" type="presOf" srcId="{B2A7EFD5-4F5F-435C-A322-1F76531EC361}" destId="{24A8173B-92F8-4DF7-B28D-433E117ECD3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2DC4ED-5EF0-450F-9552-CD0E73795E66}" type="datetime1">
              <a:rPr lang="zh-CN" altLang="en-US" smtClean="0"/>
              <a:t>2022/6/27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12344</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3720D0-3319-42B9-93F0-4E2DB21912E5}" type="slidenum">
              <a:rPr lang="en-US" smtClean="0"/>
              <a:t>‹#›</a:t>
            </a:fld>
            <a:endParaRPr lang="en-US"/>
          </a:p>
        </p:txBody>
      </p:sp>
    </p:spTree>
    <p:extLst>
      <p:ext uri="{BB962C8B-B14F-4D97-AF65-F5344CB8AC3E}">
        <p14:creationId xmlns:p14="http://schemas.microsoft.com/office/powerpoint/2010/main" val="365311563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9A78D-F1A5-47FB-B323-E46AA3DE9F10}" type="datetime1">
              <a:rPr lang="zh-CN" altLang="en-US" smtClean="0"/>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12344</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02309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2022/6/28</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422358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2022/6/28</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2256959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1779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54DE591-FA09-4FF7-B45D-C93B87FA8F11}" type="datetime1">
              <a:rPr lang="zh-CN" altLang="en-US" smtClean="0"/>
              <a:t>2022/6/27</a:t>
            </a:fld>
            <a:endParaRPr lang="zh-CN" altLang="en-US"/>
          </a:p>
        </p:txBody>
      </p:sp>
      <p:sp>
        <p:nvSpPr>
          <p:cNvPr id="5" name="Slide Number Placeholder 4"/>
          <p:cNvSpPr>
            <a:spLocks noGrp="1"/>
          </p:cNvSpPr>
          <p:nvPr>
            <p:ph type="sldNum" sz="quarter" idx="5"/>
          </p:nvPr>
        </p:nvSpPr>
        <p:spPr/>
        <p:txBody>
          <a:bodyPr/>
          <a:lstStyle/>
          <a:p>
            <a:fld id="{53104242-42E4-462F-B9A6-468AC33D61A2}" type="slidenum">
              <a:rPr lang="zh-CN" altLang="en-US" smtClean="0"/>
              <a:t>16</a:t>
            </a:fld>
            <a:endParaRPr lang="zh-CN" altLang="en-US"/>
          </a:p>
        </p:txBody>
      </p:sp>
      <p:sp>
        <p:nvSpPr>
          <p:cNvPr id="6" name="Footer Placeholder 5">
            <a:extLst>
              <a:ext uri="{FF2B5EF4-FFF2-40B4-BE49-F238E27FC236}">
                <a16:creationId xmlns:a16="http://schemas.microsoft.com/office/drawing/2014/main" id="{4106D7FD-D0EE-4A86-9713-18CF4AAA0052}"/>
              </a:ext>
            </a:extLst>
          </p:cNvPr>
          <p:cNvSpPr>
            <a:spLocks noGrp="1"/>
          </p:cNvSpPr>
          <p:nvPr>
            <p:ph type="ftr" sz="quarter" idx="4"/>
          </p:nvPr>
        </p:nvSpPr>
        <p:spPr/>
        <p:txBody>
          <a:bodyPr/>
          <a:lstStyle/>
          <a:p>
            <a:r>
              <a:rPr lang="en-US" altLang="zh-CN"/>
              <a:t>12344</a:t>
            </a:r>
            <a:endParaRPr lang="zh-CN" altLang="en-US"/>
          </a:p>
        </p:txBody>
      </p:sp>
    </p:spTree>
    <p:extLst>
      <p:ext uri="{BB962C8B-B14F-4D97-AF65-F5344CB8AC3E}">
        <p14:creationId xmlns:p14="http://schemas.microsoft.com/office/powerpoint/2010/main" val="2824571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1008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117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Khi</a:t>
            </a:r>
            <a:r>
              <a:rPr lang="en-US" baseline="0" dirty="0" smtClean="0"/>
              <a:t> </a:t>
            </a:r>
            <a:r>
              <a:rPr lang="en-US" sz="1200" b="0" i="0" kern="1200" baseline="0" dirty="0" smtClean="0">
                <a:solidFill>
                  <a:schemeClr val="tx1"/>
                </a:solidFill>
                <a:effectLst/>
                <a:latin typeface="+mn-lt"/>
                <a:ea typeface="+mn-ea"/>
                <a:cs typeface="+mn-cs"/>
              </a:rPr>
              <a:t>ư</a:t>
            </a:r>
            <a:r>
              <a:rPr lang="vi-VN" sz="1200" b="0" i="0" kern="1200" dirty="0" smtClean="0">
                <a:solidFill>
                  <a:schemeClr val="tx1"/>
                </a:solidFill>
                <a:effectLst/>
                <a:latin typeface="+mn-lt"/>
                <a:ea typeface="+mn-ea"/>
                <a:cs typeface="+mn-cs"/>
              </a:rPr>
              <a:t>ng dụng thành công, kéo theo đó số lượng người dùng tăng, yêu cầu tính năng mới tăng, dữ liệu tăng, logic phức tạp hơn, giao tiếp với hệ thống khác tăng, và hàng trăm thứ khác dẫn đến một kết quả là ứng dụng phình to ra một cách khủng khiếp</a:t>
            </a:r>
            <a:r>
              <a:rPr lang="en-US" baseline="0" dirty="0" smtClean="0"/>
              <a:t>, </a:t>
            </a:r>
            <a:r>
              <a:rPr lang="vi-VN" sz="1200" b="0" i="0" kern="1200" dirty="0" smtClean="0">
                <a:solidFill>
                  <a:schemeClr val="tx1"/>
                </a:solidFill>
                <a:effectLst/>
                <a:latin typeface="+mn-lt"/>
                <a:ea typeface="+mn-ea"/>
                <a:cs typeface="+mn-cs"/>
              </a:rPr>
              <a:t>Khi ứng dụng phình quá to, mọi nỗ lực tối ưu, áp dụng agile method đều không còn hiệu quả. Chỉ một chỉnh sửa nhỏ, sẽ phải tham chiếu đến những chỗ nó sử dụng để xem xét sự ảnh hưởng của nó lên toàn bộ hệ thống</a:t>
            </a:r>
            <a:r>
              <a:rPr lang="en-US" baseline="0" dirty="0" smtClean="0"/>
              <a:t>. </a:t>
            </a:r>
            <a:r>
              <a:rPr lang="vi-VN" sz="1200" b="0" i="0" kern="1200" dirty="0" smtClean="0">
                <a:solidFill>
                  <a:schemeClr val="tx1"/>
                </a:solidFill>
                <a:effectLst/>
                <a:latin typeface="+mn-lt"/>
                <a:ea typeface="+mn-ea"/>
                <a:cs typeface="+mn-cs"/>
              </a:rPr>
              <a:t>Nhiều tập đoàn như Amazon, eBay, Netflix đã giải quyết vấn đề ứng dụng một khối bằng kiến trúc Microservices</a:t>
            </a:r>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2022/6/28</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a:t>
            </a:fld>
            <a:endParaRPr lang="zh-CN" altLang="en-US"/>
          </a:p>
        </p:txBody>
      </p:sp>
    </p:spTree>
    <p:extLst>
      <p:ext uri="{BB962C8B-B14F-4D97-AF65-F5344CB8AC3E}">
        <p14:creationId xmlns:p14="http://schemas.microsoft.com/office/powerpoint/2010/main" val="306121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a:t>
            </a:r>
            <a:r>
              <a:rPr lang="en-US" baseline="0" dirty="0" err="1" smtClean="0"/>
              <a:t>tính</a:t>
            </a:r>
            <a:r>
              <a:rPr lang="en-US" baseline="0" dirty="0" smtClean="0"/>
              <a:t> </a:t>
            </a:r>
            <a:r>
              <a:rPr lang="en-US" baseline="0" dirty="0" err="1" smtClean="0"/>
              <a:t>sẵn</a:t>
            </a:r>
            <a:r>
              <a:rPr lang="en-US" baseline="0" dirty="0" smtClean="0"/>
              <a:t> sang, </a:t>
            </a:r>
            <a:r>
              <a:rPr lang="en-US" baseline="0" dirty="0" err="1" smtClean="0"/>
              <a:t>các</a:t>
            </a:r>
            <a:r>
              <a:rPr lang="en-US" baseline="0" dirty="0" smtClean="0"/>
              <a:t> </a:t>
            </a:r>
            <a:r>
              <a:rPr lang="en-US" baseline="0" dirty="0" err="1" smtClean="0"/>
              <a:t>công</a:t>
            </a:r>
            <a:r>
              <a:rPr lang="en-US" baseline="0" dirty="0" smtClean="0"/>
              <a:t> ty </a:t>
            </a:r>
            <a:r>
              <a:rPr lang="en-US" baseline="0" dirty="0" err="1" smtClean="0"/>
              <a:t>phải</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từ</a:t>
            </a:r>
            <a:r>
              <a:rPr lang="en-US" baseline="0" dirty="0" smtClean="0"/>
              <a:t> monolithic sang </a:t>
            </a:r>
            <a:r>
              <a:rPr lang="en-US" baseline="0" dirty="0" err="1" smtClean="0"/>
              <a:t>microservice</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nguyên</a:t>
            </a:r>
            <a:r>
              <a:rPr lang="en-US" baseline="0" dirty="0" smtClean="0"/>
              <a:t> </a:t>
            </a:r>
            <a:r>
              <a:rPr lang="en-US" baseline="0" dirty="0" err="1" smtClean="0"/>
              <a:t>khối</a:t>
            </a:r>
            <a:r>
              <a:rPr lang="en-US" baseline="0" dirty="0" smtClean="0"/>
              <a:t> </a:t>
            </a:r>
            <a:r>
              <a:rPr lang="en-US" baseline="0" dirty="0" err="1" smtClean="0"/>
              <a:t>gồm</a:t>
            </a:r>
            <a:r>
              <a:rPr lang="en-US" baseline="0" dirty="0" smtClean="0"/>
              <a:t> 3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UI, </a:t>
            </a:r>
            <a:r>
              <a:rPr lang="en-US" baseline="0" dirty="0" err="1" smtClean="0"/>
              <a:t>Bussiness</a:t>
            </a:r>
            <a:r>
              <a:rPr lang="en-US" baseline="0" dirty="0" smtClean="0"/>
              <a:t> logic,</a:t>
            </a:r>
          </a:p>
          <a:p>
            <a:r>
              <a:rPr lang="en-US" baseline="0" dirty="0" smtClean="0"/>
              <a:t>DB,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microservices</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dùng</a:t>
            </a:r>
            <a:r>
              <a:rPr lang="en-US" baseline="0" dirty="0" smtClean="0"/>
              <a:t> </a:t>
            </a:r>
            <a:r>
              <a:rPr lang="en-US" baseline="0" dirty="0" err="1" smtClean="0"/>
              <a:t>lại</a:t>
            </a:r>
            <a:r>
              <a:rPr lang="en-US" baseline="0" dirty="0" smtClean="0"/>
              <a:t> UI </a:t>
            </a:r>
            <a:r>
              <a:rPr lang="en-US" baseline="0" dirty="0" err="1" smtClean="0"/>
              <a:t>nhưng</a:t>
            </a:r>
            <a:r>
              <a:rPr lang="en-US" baseline="0" dirty="0" smtClean="0"/>
              <a:t> </a:t>
            </a:r>
            <a:r>
              <a:rPr lang="en-US" baseline="0" dirty="0" err="1" smtClean="0"/>
              <a:t>Bussiness</a:t>
            </a:r>
            <a:r>
              <a:rPr lang="en-US" baseline="0" dirty="0" smtClean="0"/>
              <a:t> logic </a:t>
            </a:r>
            <a:r>
              <a:rPr lang="en-US" baseline="0" dirty="0" err="1" smtClean="0"/>
              <a:t>sẽ</a:t>
            </a:r>
            <a:r>
              <a:rPr lang="en-US" baseline="0" dirty="0" smtClean="0"/>
              <a:t> </a:t>
            </a:r>
            <a:r>
              <a:rPr lang="en-US" baseline="0" dirty="0" err="1" smtClean="0"/>
              <a:t>được</a:t>
            </a:r>
            <a:r>
              <a:rPr lang="en-US" baseline="0" dirty="0" smtClean="0"/>
              <a:t> chia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microservices</a:t>
            </a:r>
            <a:r>
              <a:rPr lang="en-US" baseline="0" dirty="0" smtClean="0"/>
              <a:t>, </a:t>
            </a:r>
            <a:r>
              <a:rPr lang="en-US" baseline="0" dirty="0" err="1" smtClean="0"/>
              <a:t>mỗi</a:t>
            </a:r>
            <a:r>
              <a:rPr lang="en-US" baseline="0" dirty="0" smtClean="0"/>
              <a:t> </a:t>
            </a:r>
            <a:r>
              <a:rPr lang="en-US" baseline="0" dirty="0" err="1" smtClean="0"/>
              <a:t>microservice</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 </a:t>
            </a:r>
            <a:r>
              <a:rPr lang="en-US" baseline="0" dirty="0" err="1" smtClean="0"/>
              <a:t>sản</a:t>
            </a:r>
            <a:r>
              <a:rPr lang="en-US" baseline="0" dirty="0" smtClean="0"/>
              <a:t> </a:t>
            </a:r>
            <a:r>
              <a:rPr lang="en-US" baseline="0" dirty="0" err="1" smtClean="0"/>
              <a:t>phẩm</a:t>
            </a:r>
            <a:r>
              <a:rPr lang="en-US" baseline="0" dirty="0" smtClean="0"/>
              <a:t> ,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và</a:t>
            </a:r>
            <a:r>
              <a:rPr lang="en-US" baseline="0" dirty="0" smtClean="0"/>
              <a:t> DB </a:t>
            </a:r>
            <a:r>
              <a:rPr lang="en-US" baseline="0" dirty="0" err="1" smtClean="0"/>
              <a:t>cũng</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chia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từng</a:t>
            </a:r>
            <a:r>
              <a:rPr lang="en-US" baseline="0" dirty="0" smtClean="0"/>
              <a:t> </a:t>
            </a:r>
            <a:r>
              <a:rPr lang="en-US" baseline="0" dirty="0" err="1" smtClean="0"/>
              <a:t>microservices</a:t>
            </a:r>
            <a:r>
              <a:rPr lang="en-US" baseline="0" dirty="0" smtClean="0"/>
              <a:t>.</a:t>
            </a:r>
          </a:p>
          <a:p>
            <a:r>
              <a:rPr lang="en-US" dirty="0" err="1" smtClean="0"/>
              <a:t>Nếu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traefik</a:t>
            </a:r>
            <a:r>
              <a:rPr lang="en-US" baseline="0" dirty="0" smtClean="0"/>
              <a:t> </a:t>
            </a:r>
            <a:r>
              <a:rPr lang="en-US" baseline="0" dirty="0" err="1" smtClean="0"/>
              <a:t>trong</a:t>
            </a:r>
            <a:r>
              <a:rPr lang="en-US" baseline="0" dirty="0" smtClean="0"/>
              <a:t> 1 he thong </a:t>
            </a:r>
            <a:r>
              <a:rPr lang="en-US" baseline="0" dirty="0" err="1" smtClean="0"/>
              <a:t>microservice</a:t>
            </a:r>
            <a:r>
              <a:rPr lang="en-US" baseline="0" dirty="0" smtClean="0"/>
              <a:t> </a:t>
            </a:r>
            <a:r>
              <a:rPr lang="en-US" baseline="0" dirty="0" err="1" smtClean="0"/>
              <a:t>thì</a:t>
            </a:r>
            <a:r>
              <a:rPr lang="en-US" baseline="0" dirty="0" smtClean="0"/>
              <a:t> </a:t>
            </a:r>
            <a:r>
              <a:rPr lang="en-US" baseline="0" dirty="0" err="1" smtClean="0"/>
              <a:t>traefik</a:t>
            </a:r>
            <a:r>
              <a:rPr lang="en-US" baseline="0" dirty="0" smtClean="0"/>
              <a:t> </a:t>
            </a:r>
            <a:r>
              <a:rPr lang="en-US" baseline="0" dirty="0" err="1" smtClean="0"/>
              <a:t>sẽ</a:t>
            </a:r>
            <a:r>
              <a:rPr lang="en-US" baseline="0" dirty="0" smtClean="0"/>
              <a:t> </a:t>
            </a:r>
            <a:r>
              <a:rPr lang="en-US" baseline="0" dirty="0" err="1" smtClean="0"/>
              <a:t>nằm</a:t>
            </a:r>
            <a:r>
              <a:rPr lang="en-US" baseline="0" dirty="0" smtClean="0"/>
              <a:t> ở </a:t>
            </a:r>
            <a:r>
              <a:rPr lang="en-US" baseline="0" dirty="0" err="1" smtClean="0"/>
              <a:t>giữa</a:t>
            </a:r>
            <a:r>
              <a:rPr lang="en-US" baseline="0" dirty="0" smtClean="0"/>
              <a:t> API Gate way </a:t>
            </a:r>
            <a:r>
              <a:rPr lang="en-US" baseline="0" dirty="0" err="1" smtClean="0"/>
              <a:t>và</a:t>
            </a:r>
            <a:r>
              <a:rPr lang="en-US" baseline="0" dirty="0" smtClean="0"/>
              <a:t> </a:t>
            </a:r>
            <a:r>
              <a:rPr lang="en-US" baseline="0" dirty="0" err="1" smtClean="0"/>
              <a:t>Microservices</a:t>
            </a:r>
            <a:r>
              <a:rPr lang="en-US" baseline="0" dirty="0" smtClean="0"/>
              <a:t>. </a:t>
            </a:r>
          </a:p>
          <a:p>
            <a:r>
              <a:rPr lang="en-US" baseline="0" dirty="0" smtClean="0"/>
              <a:t>(</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traefik</a:t>
            </a:r>
            <a:r>
              <a:rPr lang="en-US" baseline="0" dirty="0" smtClean="0"/>
              <a:t> </a:t>
            </a:r>
            <a:r>
              <a:rPr lang="en-US" baseline="0" dirty="0" err="1" smtClean="0"/>
              <a:t>vào</a:t>
            </a:r>
            <a:r>
              <a:rPr lang="en-US" baseline="0" dirty="0" smtClean="0"/>
              <a:t> </a:t>
            </a:r>
            <a:r>
              <a:rPr lang="en-US" baseline="0" dirty="0" err="1" smtClean="0"/>
              <a:t>microservice</a:t>
            </a:r>
            <a:r>
              <a:rPr lang="en-US" baseline="0" dirty="0" smtClean="0"/>
              <a:t> </a:t>
            </a:r>
            <a:r>
              <a:rPr lang="en-US" baseline="0" dirty="0" err="1" smtClean="0"/>
              <a:t>để</a:t>
            </a:r>
            <a:r>
              <a:rPr lang="en-US" baseline="0" dirty="0" smtClean="0"/>
              <a:t> revert proxy </a:t>
            </a:r>
            <a:r>
              <a:rPr lang="en-US" baseline="0" dirty="0" err="1" smtClean="0"/>
              <a:t>và</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a:t>
            </a:r>
          </a:p>
          <a:p>
            <a:endParaRPr lang="en-US" dirty="0"/>
          </a:p>
        </p:txBody>
      </p:sp>
      <p:sp>
        <p:nvSpPr>
          <p:cNvPr id="4" name="Date Placeholder 3"/>
          <p:cNvSpPr>
            <a:spLocks noGrp="1"/>
          </p:cNvSpPr>
          <p:nvPr>
            <p:ph type="dt" idx="10"/>
          </p:nvPr>
        </p:nvSpPr>
        <p:spPr/>
        <p:txBody>
          <a:bodyPr/>
          <a:lstStyle/>
          <a:p>
            <a:fld id="{7559A78D-F1A5-47FB-B323-E46AA3DE9F10}" type="datetime1">
              <a:rPr lang="zh-CN" altLang="en-US" smtClean="0"/>
              <a:t>2022/6/27</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391651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chi </a:t>
            </a:r>
            <a:r>
              <a:rPr lang="en-US" baseline="0" dirty="0" err="1" smtClean="0"/>
              <a:t>tiết</a:t>
            </a:r>
            <a:r>
              <a:rPr lang="en-US" baseline="0" dirty="0" smtClean="0"/>
              <a:t> </a:t>
            </a:r>
            <a:r>
              <a:rPr lang="en-US" baseline="0" dirty="0" err="1" smtClean="0"/>
              <a:t>hơn</a:t>
            </a:r>
            <a:r>
              <a:rPr lang="en-US" baseline="0" dirty="0" smtClean="0"/>
              <a:t> e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lấy</a:t>
            </a:r>
            <a:r>
              <a:rPr lang="en-US" baseline="0" dirty="0" smtClean="0"/>
              <a:t> </a:t>
            </a:r>
            <a:r>
              <a:rPr lang="en-US" baseline="0" dirty="0" err="1" smtClean="0"/>
              <a:t>vị</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Economic.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Traefik</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API Gate way </a:t>
            </a:r>
            <a:r>
              <a:rPr lang="en-US" baseline="0" dirty="0" err="1" smtClean="0"/>
              <a:t>và</a:t>
            </a:r>
            <a:r>
              <a:rPr lang="en-US" baseline="0" dirty="0" smtClean="0"/>
              <a:t> </a:t>
            </a:r>
          </a:p>
          <a:p>
            <a:r>
              <a:rPr lang="en-US" baseline="0" dirty="0" smtClean="0"/>
              <a:t> </a:t>
            </a:r>
            <a:r>
              <a:rPr lang="en-US" baseline="0" dirty="0" err="1" smtClean="0"/>
              <a:t>các</a:t>
            </a:r>
            <a:r>
              <a:rPr lang="en-US" baseline="0" dirty="0" smtClean="0"/>
              <a:t> </a:t>
            </a:r>
            <a:r>
              <a:rPr lang="en-US" baseline="0" dirty="0" err="1" smtClean="0"/>
              <a:t>microservices</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Order </a:t>
            </a:r>
            <a:r>
              <a:rPr lang="en-US" baseline="0" dirty="0" err="1" smtClean="0"/>
              <a:t>serveic</a:t>
            </a:r>
            <a:r>
              <a:rPr lang="en-US" baseline="0" dirty="0" smtClean="0"/>
              <a:t>, Product service. </a:t>
            </a:r>
            <a:r>
              <a:rPr lang="en-US" baseline="0" dirty="0" err="1" smtClean="0"/>
              <a:t>Traefik</a:t>
            </a:r>
            <a:r>
              <a:rPr lang="en-US" baseline="0" dirty="0" smtClean="0"/>
              <a:t> ở </a:t>
            </a:r>
            <a:r>
              <a:rPr lang="en-US" baseline="0" dirty="0" err="1" smtClean="0"/>
              <a:t>đây</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là</a:t>
            </a:r>
            <a:r>
              <a:rPr lang="en-US" baseline="0" dirty="0" smtClean="0"/>
              <a:t> 1 revert proxy </a:t>
            </a:r>
            <a:r>
              <a:rPr lang="en-US" baseline="0" dirty="0" err="1" smtClean="0"/>
              <a:t>và</a:t>
            </a:r>
            <a:r>
              <a:rPr lang="en-US" baseline="0" dirty="0" smtClean="0"/>
              <a:t> load balancer. Revert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foward</a:t>
            </a:r>
            <a:r>
              <a:rPr lang="en-US" baseline="0" dirty="0" smtClean="0"/>
              <a:t> </a:t>
            </a:r>
            <a:r>
              <a:rPr lang="en-US" baseline="0" dirty="0" err="1" smtClean="0"/>
              <a:t>các</a:t>
            </a:r>
            <a:r>
              <a:rPr lang="en-US" baseline="0" dirty="0" smtClean="0"/>
              <a:t> request </a:t>
            </a:r>
            <a:r>
              <a:rPr lang="en-US" baseline="0" dirty="0" err="1" smtClean="0"/>
              <a:t>theo</a:t>
            </a:r>
            <a:r>
              <a:rPr lang="en-US" baseline="0" dirty="0" smtClean="0"/>
              <a:t> path </a:t>
            </a:r>
            <a:r>
              <a:rPr lang="en-US" baseline="0" dirty="0" err="1" smtClean="0"/>
              <a:t>đến</a:t>
            </a:r>
            <a:r>
              <a:rPr lang="en-US" baseline="0" dirty="0" smtClean="0"/>
              <a:t> </a:t>
            </a:r>
            <a:r>
              <a:rPr lang="en-US" baseline="0" dirty="0" err="1" smtClean="0"/>
              <a:t>các</a:t>
            </a:r>
            <a:r>
              <a:rPr lang="en-US" baseline="0" dirty="0" smtClean="0"/>
              <a:t> Service </a:t>
            </a:r>
          </a:p>
          <a:p>
            <a:r>
              <a:rPr lang="en-US" baseline="0" dirty="0" err="1" smtClean="0"/>
              <a:t>Và</a:t>
            </a:r>
            <a:r>
              <a:rPr lang="en-US" baseline="0" dirty="0" smtClean="0"/>
              <a:t> </a:t>
            </a:r>
            <a:r>
              <a:rPr lang="en-US" baseline="0" dirty="0" err="1" smtClean="0"/>
              <a:t>phần</a:t>
            </a:r>
            <a:r>
              <a:rPr lang="en-US" baseline="0" dirty="0" smtClean="0"/>
              <a:t> LB </a:t>
            </a:r>
            <a:r>
              <a:rPr lang="en-US" baseline="0" dirty="0" err="1" smtClean="0"/>
              <a:t>chính</a:t>
            </a:r>
            <a:r>
              <a:rPr lang="en-US" baseline="0" dirty="0" smtClean="0"/>
              <a:t> </a:t>
            </a:r>
            <a:r>
              <a:rPr lang="en-US" baseline="0" dirty="0" err="1" smtClean="0"/>
              <a:t>là</a:t>
            </a:r>
            <a:r>
              <a:rPr lang="en-US" baseline="0" dirty="0" smtClean="0"/>
              <a:t> route </a:t>
            </a:r>
            <a:r>
              <a:rPr lang="en-US" baseline="0" dirty="0" err="1" smtClean="0"/>
              <a:t>các</a:t>
            </a:r>
            <a:r>
              <a:rPr lang="en-US" baseline="0" dirty="0" smtClean="0"/>
              <a:t> </a:t>
            </a:r>
            <a:r>
              <a:rPr lang="en-US" baseline="0" dirty="0" err="1" smtClean="0"/>
              <a:t>traefik</a:t>
            </a:r>
            <a:r>
              <a:rPr lang="en-US" baseline="0" dirty="0" smtClean="0"/>
              <a:t> </a:t>
            </a:r>
            <a:r>
              <a:rPr lang="en-US" baseline="0" dirty="0" err="1" smtClean="0"/>
              <a:t>đến</a:t>
            </a:r>
            <a:r>
              <a:rPr lang="en-US" baseline="0" dirty="0" smtClean="0"/>
              <a:t> </a:t>
            </a:r>
            <a:r>
              <a:rPr lang="en-US" baseline="0" dirty="0" err="1" smtClean="0"/>
              <a:t>từng</a:t>
            </a:r>
            <a:r>
              <a:rPr lang="en-US" baseline="0" dirty="0" smtClean="0"/>
              <a:t> server </a:t>
            </a:r>
            <a:r>
              <a:rPr lang="en-US" baseline="0" dirty="0" err="1" smtClean="0"/>
              <a:t>trong</a:t>
            </a:r>
            <a:r>
              <a:rPr lang="en-US" baseline="0" dirty="0" smtClean="0"/>
              <a:t> service.</a:t>
            </a:r>
          </a:p>
        </p:txBody>
      </p:sp>
      <p:sp>
        <p:nvSpPr>
          <p:cNvPr id="4" name="Date Placeholder 3"/>
          <p:cNvSpPr>
            <a:spLocks noGrp="1"/>
          </p:cNvSpPr>
          <p:nvPr>
            <p:ph type="dt" idx="10"/>
          </p:nvPr>
        </p:nvSpPr>
        <p:spPr/>
        <p:txBody>
          <a:bodyPr/>
          <a:lstStyle/>
          <a:p>
            <a:fld id="{7559A78D-F1A5-47FB-B323-E46AA3DE9F10}" type="datetime1">
              <a:rPr lang="zh-CN" altLang="en-US" smtClean="0"/>
              <a:t>2022/6/27</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417450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2022/6/28</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8916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2022/6/27</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354581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2022/6/27</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195862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err="1" smtClean="0">
                <a:solidFill>
                  <a:schemeClr val="tx1"/>
                </a:solidFill>
                <a:effectLst/>
                <a:latin typeface="+mn-lt"/>
                <a:ea typeface="+mn-ea"/>
                <a:cs typeface="+mn-cs"/>
              </a:rPr>
              <a:t>Cân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bằng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đề</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đến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việc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phối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lượng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đến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nhóm</a:t>
            </a:r>
            <a:r>
              <a:rPr lang="en-AU" sz="1200" kern="1200" dirty="0" smtClean="0">
                <a:solidFill>
                  <a:schemeClr val="tx1"/>
                </a:solidFill>
                <a:effectLst/>
                <a:latin typeface="+mn-lt"/>
                <a:ea typeface="+mn-ea"/>
                <a:cs typeface="+mn-cs"/>
              </a:rPr>
              <a:t> backend servers, </a:t>
            </a:r>
            <a:r>
              <a:rPr lang="en-AU" sz="1200" kern="1200" dirty="0" err="1" smtClean="0">
                <a:solidFill>
                  <a:schemeClr val="tx1"/>
                </a:solidFill>
                <a:effectLst/>
                <a:latin typeface="+mn-lt"/>
                <a:ea typeface="+mn-ea"/>
                <a:cs typeface="+mn-cs"/>
              </a:rPr>
              <a:t>còn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gọi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server farm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server pool.</a:t>
            </a:r>
            <a:endParaRPr lang="en-US" sz="1200" kern="1200" dirty="0" smtClean="0">
              <a:solidFill>
                <a:schemeClr val="tx1"/>
              </a:solidFill>
              <a:effectLst/>
              <a:latin typeface="+mn-lt"/>
              <a:ea typeface="+mn-ea"/>
              <a:cs typeface="+mn-cs"/>
            </a:endParaRPr>
          </a:p>
          <a:p>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trang</a:t>
            </a:r>
            <a:r>
              <a:rPr lang="en-AU" sz="1200" kern="1200" dirty="0" smtClean="0">
                <a:solidFill>
                  <a:schemeClr val="tx1"/>
                </a:solidFill>
                <a:effectLst/>
                <a:latin typeface="+mn-lt"/>
                <a:ea typeface="+mn-ea"/>
                <a:cs typeface="+mn-cs"/>
              </a:rPr>
              <a:t> web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lượng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cao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phục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vụ</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hàng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trăm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nghìn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nếu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không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hàng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yêu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cầu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đồng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từ</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hàng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văn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bản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hình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ảnh</a:t>
            </a:r>
            <a:r>
              <a:rPr lang="en-AU" sz="1200" kern="1200" dirty="0" smtClean="0">
                <a:solidFill>
                  <a:schemeClr val="tx1"/>
                </a:solidFill>
                <a:effectLst/>
                <a:latin typeface="+mn-lt"/>
                <a:ea typeface="+mn-ea"/>
                <a:cs typeface="+mn-cs"/>
              </a:rPr>
              <a:t>, video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dữ</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ứng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chính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theo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nhanh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chóng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đáng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cậy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rộng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mô</a:t>
            </a:r>
            <a:r>
              <a:rPr lang="en-AU" sz="1200" kern="1200" dirty="0" smtClean="0">
                <a:solidFill>
                  <a:schemeClr val="tx1"/>
                </a:solidFill>
                <a:effectLst/>
                <a:latin typeface="+mn-lt"/>
                <a:ea typeface="+mn-ea"/>
                <a:cs typeface="+mn-cs"/>
              </a:rPr>
              <a:t> chi </a:t>
            </a:r>
            <a:r>
              <a:rPr lang="en-AU" sz="1200" kern="1200" dirty="0" err="1" smtClean="0">
                <a:solidFill>
                  <a:schemeClr val="tx1"/>
                </a:solidFill>
                <a:effectLst/>
                <a:latin typeface="+mn-lt"/>
                <a:ea typeface="+mn-ea"/>
                <a:cs typeface="+mn-cs"/>
              </a:rPr>
              <a:t>phí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nhằm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đáp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ứng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những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khối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lượng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lớn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đối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tính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tốt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thường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yêu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cầu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thêm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nhiều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hơn</a:t>
            </a:r>
            <a:r>
              <a:rPr lang="en-A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2022/6/28</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1148527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8"/>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solidFill>
                  <a:schemeClr val="bg1"/>
                </a:solidFill>
              </a:rPr>
              <a:pPr lvl="0" algn="r"/>
              <a:t>27 June 2022</a:t>
            </a:fld>
            <a:r>
              <a:rPr lang="en-US" sz="1400">
                <a:solidFill>
                  <a:schemeClr val="bg1"/>
                </a:solidFill>
              </a:rPr>
              <a:t> | Page </a:t>
            </a:r>
            <a:fld id="{ABE13A69-7510-48BA-B518-3F4112F4C1A0}" type="slidenum">
              <a:rPr lang="en-US" sz="1400" smtClean="0">
                <a:solidFill>
                  <a:schemeClr val="bg1"/>
                </a:solidFill>
              </a:rPr>
              <a:pPr lvl="0" algn="r"/>
              <a:t>‹#›</a:t>
            </a:fld>
            <a:endParaRPr lang="en-US" sz="1400">
              <a:solidFill>
                <a:schemeClr val="bg1"/>
              </a:solidFill>
            </a:endParaRPr>
          </a:p>
        </p:txBody>
      </p:sp>
    </p:spTree>
    <p:extLst>
      <p:ext uri="{BB962C8B-B14F-4D97-AF65-F5344CB8AC3E}">
        <p14:creationId xmlns:p14="http://schemas.microsoft.com/office/powerpoint/2010/main" val="291355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 y="188415"/>
            <a:ext cx="4463844" cy="6669586"/>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12"/>
            <a:ext cx="12192000" cy="307777"/>
          </a:xfrm>
          <a:prstGeom prst="rect">
            <a:avLst/>
          </a:prstGeom>
          <a:noFill/>
        </p:spPr>
        <p:txBody>
          <a:bodyPr wrap="square" rtlCol="0">
            <a:spAutoFit/>
          </a:bodyPr>
          <a:lstStyle/>
          <a:p>
            <a:pPr algn="r"/>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z="1400" smtClean="0">
                <a:solidFill>
                  <a:schemeClr val="bg1"/>
                </a:solidFill>
              </a:rPr>
              <a:pPr lvl="0" algn="l"/>
              <a:t>27 June 2022</a:t>
            </a:fld>
            <a:r>
              <a:rPr lang="en-US" sz="1400">
                <a:solidFill>
                  <a:schemeClr val="bg1"/>
                </a:solidFill>
              </a:rPr>
              <a:t> | Page </a:t>
            </a:r>
            <a:fld id="{ABE13A69-7510-48BA-B518-3F4112F4C1A0}" type="slidenum">
              <a:rPr lang="en-US" sz="1400" smtClean="0">
                <a:solidFill>
                  <a:schemeClr val="bg1"/>
                </a:solidFill>
              </a:rPr>
              <a:pPr lvl="0" algn="l"/>
              <a:t>‹#›</a:t>
            </a:fld>
            <a:endParaRPr lang="en-US" sz="1400">
              <a:solidFill>
                <a:schemeClr val="bg1"/>
              </a:solidFill>
            </a:endParaRPr>
          </a:p>
        </p:txBody>
      </p:sp>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27 June 2022</a:t>
            </a:fld>
            <a:r>
              <a:rPr lang="en-US" sz="1400"/>
              <a:t> | Page </a:t>
            </a:r>
            <a:fld id="{ABE13A69-7510-48BA-B518-3F4112F4C1A0}" type="slidenum">
              <a:rPr lang="en-US" sz="1400" smtClean="0"/>
              <a:pPr lvl="0" algn="r"/>
              <a:t>‹#›</a:t>
            </a:fld>
            <a:endParaRPr lang="en-US" sz="1400"/>
          </a:p>
        </p:txBody>
      </p:sp>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3" y="1086667"/>
            <a:ext cx="11074400" cy="5351078"/>
          </a:xfrm>
          <a:prstGeom prst="rect">
            <a:avLst/>
          </a:prstGeom>
        </p:spPr>
        <p:txBody>
          <a:bodyPr spcFirstLastPara="1" wrap="square" lIns="91425" tIns="91425" rIns="91425" bIns="91425" anchor="t" anchorCtr="0"/>
          <a:lstStyle>
            <a:lvl1pPr marL="609570" lvl="0" indent="-457178"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40" lvl="1" indent="-423312"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09" lvl="2" indent="-423312"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278" lvl="3" indent="-423312"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848" lvl="4" indent="-423312" rtl="0">
              <a:spcBef>
                <a:spcPts val="2133"/>
              </a:spcBef>
              <a:spcAft>
                <a:spcPts val="0"/>
              </a:spcAft>
              <a:buSzPts val="1400"/>
              <a:buFont typeface="Muli"/>
              <a:buChar char="○"/>
              <a:defRPr>
                <a:latin typeface="Muli"/>
                <a:ea typeface="Muli"/>
                <a:cs typeface="Muli"/>
                <a:sym typeface="Muli"/>
              </a:defRPr>
            </a:lvl5pPr>
            <a:lvl6pPr marL="3657418" lvl="5" indent="-423312" rtl="0">
              <a:spcBef>
                <a:spcPts val="2133"/>
              </a:spcBef>
              <a:spcAft>
                <a:spcPts val="0"/>
              </a:spcAft>
              <a:buSzPts val="1400"/>
              <a:buFont typeface="Muli"/>
              <a:buChar char="■"/>
              <a:defRPr>
                <a:latin typeface="Muli"/>
                <a:ea typeface="Muli"/>
                <a:cs typeface="Muli"/>
                <a:sym typeface="Muli"/>
              </a:defRPr>
            </a:lvl6pPr>
            <a:lvl7pPr marL="4266987" lvl="6" indent="-423312" rtl="0">
              <a:spcBef>
                <a:spcPts val="2133"/>
              </a:spcBef>
              <a:spcAft>
                <a:spcPts val="0"/>
              </a:spcAft>
              <a:buSzPts val="1400"/>
              <a:buFont typeface="Muli"/>
              <a:buChar char="●"/>
              <a:defRPr>
                <a:latin typeface="Muli"/>
                <a:ea typeface="Muli"/>
                <a:cs typeface="Muli"/>
                <a:sym typeface="Muli"/>
              </a:defRPr>
            </a:lvl7pPr>
            <a:lvl8pPr marL="4876557" lvl="7" indent="-423312" rtl="0">
              <a:spcBef>
                <a:spcPts val="2133"/>
              </a:spcBef>
              <a:spcAft>
                <a:spcPts val="0"/>
              </a:spcAft>
              <a:buSzPts val="1400"/>
              <a:buFont typeface="Muli"/>
              <a:buChar char="○"/>
              <a:defRPr>
                <a:latin typeface="Muli"/>
                <a:ea typeface="Muli"/>
                <a:cs typeface="Muli"/>
                <a:sym typeface="Muli"/>
              </a:defRPr>
            </a:lvl8pPr>
            <a:lvl9pPr marL="5486126" lvl="8" indent="-423312" rtl="0">
              <a:spcBef>
                <a:spcPts val="2133"/>
              </a:spcBef>
              <a:spcAft>
                <a:spcPts val="2133"/>
              </a:spcAft>
              <a:buSzPts val="1400"/>
              <a:buFont typeface="Muli"/>
              <a:buChar char="■"/>
              <a:defRPr>
                <a:latin typeface="Muli"/>
                <a:ea typeface="Muli"/>
                <a:cs typeface="Muli"/>
                <a:sym typeface="Muli"/>
              </a:defRPr>
            </a:lvl9pPr>
          </a:lstStyle>
          <a:p>
            <a:r>
              <a:rPr lang="en-US"/>
              <a:t>Click to add content</a:t>
            </a:r>
          </a:p>
          <a:p>
            <a:pPr lvl="1"/>
            <a:r>
              <a:rPr lang="en-US"/>
              <a:t>Click to add content</a:t>
            </a:r>
          </a:p>
          <a:p>
            <a:pPr lvl="2"/>
            <a:r>
              <a:rPr lang="en-US"/>
              <a:t>Click to add content</a:t>
            </a:r>
          </a:p>
          <a:p>
            <a:pPr lvl="3"/>
            <a:r>
              <a:rPr lang="en-US"/>
              <a:t>Click to add content</a:t>
            </a:r>
            <a:endParaRPr/>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3"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9"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9"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3"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6309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8">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
        <p:nvSpPr>
          <p:cNvPr id="3"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16245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27 June 2022</a:t>
            </a:fld>
            <a:r>
              <a:rPr lang="en-US" sz="1400"/>
              <a:t> | Page </a:t>
            </a:r>
            <a:fld id="{ABE13A69-7510-48BA-B518-3F4112F4C1A0}" type="slidenum">
              <a:rPr lang="en-US" sz="1400" smtClean="0"/>
              <a:pPr lvl="0" algn="r"/>
              <a:t>‹#›</a:t>
            </a:fld>
            <a:endParaRPr lang="en-US" sz="1400"/>
          </a:p>
        </p:txBody>
      </p:sp>
      <p:sp>
        <p:nvSpPr>
          <p:cNvPr id="10" name="Rectangle 2"/>
          <p:cNvSpPr/>
          <p:nvPr userDrawn="1"/>
        </p:nvSpPr>
        <p:spPr>
          <a:xfrm>
            <a:off x="692732" y="907633"/>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latin typeface="Calibri" panose="020F0502020204030204" pitchFamily="34" charset="0"/>
            </a:endParaRPr>
          </a:p>
        </p:txBody>
      </p:sp>
      <p:pic>
        <p:nvPicPr>
          <p:cNvPr id="5" name="Picture 4"/>
          <p:cNvPicPr>
            <a:picLocks noChangeAspect="1"/>
          </p:cNvPicPr>
          <p:nvPr userDrawn="1"/>
        </p:nvPicPr>
        <p:blipFill>
          <a:blip r:embed="rId8"/>
          <a:stretch>
            <a:fillRect/>
          </a:stretch>
        </p:blipFill>
        <p:spPr>
          <a:xfrm>
            <a:off x="101600" y="64661"/>
            <a:ext cx="1006672" cy="965199"/>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6" r:id="rId5"/>
    <p:sldLayoutId id="2147483670" r:id="rId6"/>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704C9-B58C-474E-856B-FC738B9DD48C}"/>
              </a:ext>
            </a:extLst>
          </p:cNvPr>
          <p:cNvSpPr txBox="1"/>
          <p:nvPr/>
        </p:nvSpPr>
        <p:spPr>
          <a:xfrm>
            <a:off x="357813" y="993736"/>
            <a:ext cx="3878951"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700" b="1" i="0" u="sng"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ĐỒ ÁN TỐT NGHIỆP</a:t>
            </a:r>
          </a:p>
        </p:txBody>
      </p:sp>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TextBox 7">
            <a:extLst>
              <a:ext uri="{FF2B5EF4-FFF2-40B4-BE49-F238E27FC236}">
                <a16:creationId xmlns:a16="http://schemas.microsoft.com/office/drawing/2014/main" id="{27719275-AAAB-4D51-856F-42F72A83FCBC}"/>
              </a:ext>
            </a:extLst>
          </p:cNvPr>
          <p:cNvSpPr txBox="1"/>
          <p:nvPr/>
        </p:nvSpPr>
        <p:spPr>
          <a:xfrm>
            <a:off x="930862" y="1814594"/>
            <a:ext cx="10707348" cy="1754326"/>
          </a:xfrm>
          <a:prstGeom prst="rect">
            <a:avLst/>
          </a:prstGeom>
          <a:noFill/>
        </p:spPr>
        <p:txBody>
          <a:bodyPr wrap="square" rtlCol="0">
            <a:spAutoFit/>
          </a:bodyPr>
          <a:lstStyle/>
          <a:p>
            <a:pPr algn="ctr"/>
            <a:r>
              <a:rPr lang="en-US" sz="3600" b="1" dirty="0" smtClean="0">
                <a:solidFill>
                  <a:schemeClr val="tx2">
                    <a:lumMod val="75000"/>
                  </a:schemeClr>
                </a:solidFill>
                <a:latin typeface="Times New Roman" panose="02020603050405020304" pitchFamily="18" charset="0"/>
                <a:cs typeface="Times New Roman" panose="02020603050405020304" pitchFamily="18" charset="0"/>
              </a:rPr>
              <a:t>NGHIÊN CỨU GIẢI PHÁP TRAEFIK CHO CÂN BẰNG TẢI VÀ REVERSE PROXY CHO MICROSERVICES</a:t>
            </a:r>
            <a:endParaRPr lang="en-US"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4C56A2D-81B0-4AF7-B8AB-CA7E66D8E911}"/>
              </a:ext>
            </a:extLst>
          </p:cNvPr>
          <p:cNvSpPr txBox="1"/>
          <p:nvPr/>
        </p:nvSpPr>
        <p:spPr>
          <a:xfrm>
            <a:off x="6032938" y="4633494"/>
            <a:ext cx="6159062" cy="1631216"/>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Giảng</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viên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hướng</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dẫn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Th.S</a:t>
            </a:r>
            <a:r>
              <a:rPr kumimoji="0" lang="en-US" sz="2000" b="1"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noProof="0" dirty="0" err="1"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Nguyễn</a:t>
            </a:r>
            <a:r>
              <a:rPr kumimoji="0" lang="en-US" sz="2000" b="1"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noProof="0" dirty="0" err="1"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Xuân</a:t>
            </a:r>
            <a:r>
              <a:rPr kumimoji="0" lang="en-US" sz="2000" b="1"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Thu</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Đại</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học</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Kỹ</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thuật</a:t>
            </a:r>
            <a:r>
              <a:rPr lang="en-US" sz="2000" b="1" dirty="0">
                <a:solidFill>
                  <a:prstClr val="black"/>
                </a:solidFill>
                <a:latin typeface="Times New Roman" panose="02020603050405020304" pitchFamily="18" charset="0"/>
                <a:ea typeface="微软雅黑"/>
                <a:cs typeface="Times New Roman" panose="02020603050405020304" pitchFamily="18" charset="0"/>
              </a:rPr>
              <a:t> </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Hậu</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cần</a:t>
            </a:r>
            <a:r>
              <a:rPr lang="en-US" sz="2000" b="1" dirty="0">
                <a:solidFill>
                  <a:prstClr val="black"/>
                </a:solidFill>
                <a:latin typeface="Times New Roman" panose="02020603050405020304" pitchFamily="18" charset="0"/>
                <a:ea typeface="微软雅黑"/>
                <a:cs typeface="Times New Roman" panose="02020603050405020304" pitchFamily="18" charset="0"/>
              </a:rPr>
              <a:t> </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CAND</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182880" marR="0" lvl="1"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prstClr val="black"/>
              </a:solidFill>
              <a:latin typeface="Times New Roman" panose="02020603050405020304" pitchFamily="18" charset="0"/>
              <a:ea typeface="微软雅黑"/>
              <a:cs typeface="Times New Roman" panose="02020603050405020304" pitchFamily="18" charset="0"/>
            </a:endParaRPr>
          </a:p>
          <a:p>
            <a:pPr lvl="1" algn="ctr" defTabSz="914400">
              <a:defRPr/>
            </a:pPr>
            <a:r>
              <a:rPr lang="en-US" sz="2000" b="1" dirty="0" err="1">
                <a:solidFill>
                  <a:prstClr val="black"/>
                </a:solidFill>
                <a:latin typeface="Times New Roman" panose="02020603050405020304" pitchFamily="18" charset="0"/>
                <a:cs typeface="Times New Roman" panose="02020603050405020304" pitchFamily="18" charset="0"/>
              </a:rPr>
              <a:t>Sinh</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viên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thực</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hiện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smtClean="0">
                <a:solidFill>
                  <a:prstClr val="black"/>
                </a:solidFill>
                <a:latin typeface="Times New Roman" panose="02020603050405020304" pitchFamily="18" charset="0"/>
                <a:cs typeface="Times New Roman" panose="02020603050405020304" pitchFamily="18" charset="0"/>
              </a:rPr>
              <a:t>Cao Minh Tiệp</a:t>
            </a:r>
            <a:endParaRPr lang="en-US" sz="2000" b="1" dirty="0">
              <a:solidFill>
                <a:prstClr val="black"/>
              </a:solidFill>
              <a:latin typeface="Times New Roman" panose="02020603050405020304" pitchFamily="18" charset="0"/>
              <a:cs typeface="Times New Roman" panose="02020603050405020304" pitchFamily="18" charset="0"/>
            </a:endParaRPr>
          </a:p>
          <a:p>
            <a:pPr lvl="1" algn="ctr" defTabSz="914400">
              <a:defRPr/>
            </a:pPr>
            <a:r>
              <a:rPr lang="en-US" sz="2000" b="1" dirty="0" err="1">
                <a:solidFill>
                  <a:prstClr val="black"/>
                </a:solidFill>
                <a:latin typeface="Times New Roman" panose="02020603050405020304" pitchFamily="18" charset="0"/>
                <a:cs typeface="Times New Roman" panose="02020603050405020304" pitchFamily="18" charset="0"/>
              </a:rPr>
              <a:t>Lớp</a:t>
            </a:r>
            <a:r>
              <a:rPr lang="en-US" sz="2000" b="1" dirty="0">
                <a:solidFill>
                  <a:prstClr val="black"/>
                </a:solidFill>
                <a:latin typeface="Times New Roman" panose="02020603050405020304" pitchFamily="18" charset="0"/>
                <a:cs typeface="Times New Roman" panose="02020603050405020304" pitchFamily="18" charset="0"/>
              </a:rPr>
              <a:t>: AT14A</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072874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Cân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tải</a:t>
            </a:r>
            <a:endParaRPr lang="en-US" sz="3200" dirty="0">
              <a:latin typeface="Times New Roman" panose="02020603050405020304" pitchFamily="18" charset="0"/>
              <a:cs typeface="Times New Roman" panose="02020603050405020304" pitchFamily="18" charset="0"/>
            </a:endParaRPr>
          </a:p>
        </p:txBody>
      </p:sp>
      <p:sp>
        <p:nvSpPr>
          <p:cNvPr id="2" name="AutoShape 2" descr="https://miro.medium.com/max/700/0*25wxhPyXLvQ-8rp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2201418" y="3046095"/>
            <a:ext cx="6667500" cy="2838450"/>
          </a:xfrm>
          <a:prstGeom prst="rect">
            <a:avLst/>
          </a:prstGeom>
        </p:spPr>
      </p:pic>
      <p:sp>
        <p:nvSpPr>
          <p:cNvPr id="5" name="TextBox 4"/>
          <p:cNvSpPr txBox="1"/>
          <p:nvPr/>
        </p:nvSpPr>
        <p:spPr>
          <a:xfrm>
            <a:off x="1219201" y="1089232"/>
            <a:ext cx="5291328" cy="1846659"/>
          </a:xfrm>
          <a:prstGeom prst="rect">
            <a:avLst/>
          </a:prstGeom>
          <a:noFill/>
        </p:spPr>
        <p:txBody>
          <a:bodyPr wrap="square" rtlCol="0">
            <a:spAutoFit/>
          </a:bodyPr>
          <a:lstStyle/>
          <a:p>
            <a:r>
              <a:rPr lang="en-US" sz="2400" dirty="0" err="1" smtClean="0"/>
              <a:t>Khái</a:t>
            </a:r>
            <a:r>
              <a:rPr lang="en-US" sz="2400" dirty="0" smtClean="0"/>
              <a:t> </a:t>
            </a:r>
            <a:r>
              <a:rPr lang="en-US" sz="2400" dirty="0" err="1" smtClean="0"/>
              <a:t>niệm</a:t>
            </a:r>
            <a:r>
              <a:rPr lang="en-US" sz="2400" dirty="0" smtClean="0"/>
              <a:t> </a:t>
            </a:r>
            <a:r>
              <a:rPr lang="en-US" dirty="0" smtClean="0"/>
              <a:t>:</a:t>
            </a:r>
          </a:p>
          <a:p>
            <a:r>
              <a:rPr lang="vi-VN" dirty="0"/>
              <a:t>Bộ cân bằng tải là một thiết bị hoạt động như một </a:t>
            </a:r>
            <a:r>
              <a:rPr lang="en-US" dirty="0" smtClean="0"/>
              <a:t>reverse </a:t>
            </a:r>
            <a:r>
              <a:rPr lang="vi-VN" dirty="0" smtClean="0"/>
              <a:t>proxy</a:t>
            </a:r>
            <a:r>
              <a:rPr lang="en-US" dirty="0" smtClean="0"/>
              <a:t> </a:t>
            </a:r>
            <a:r>
              <a:rPr lang="vi-VN" dirty="0" smtClean="0"/>
              <a:t>và </a:t>
            </a:r>
            <a:r>
              <a:rPr lang="vi-VN" dirty="0"/>
              <a:t>phân phối lưu lượng mạng hoặc ứng dụng trên một số máy chủ. Nó giúp mở rộng quy mô theo chiều ngang trên số lượng máy chủ ngày càng tăng.</a:t>
            </a:r>
            <a:endParaRPr lang="en-US" dirty="0"/>
          </a:p>
        </p:txBody>
      </p:sp>
    </p:spTree>
    <p:extLst>
      <p:ext uri="{BB962C8B-B14F-4D97-AF65-F5344CB8AC3E}">
        <p14:creationId xmlns:p14="http://schemas.microsoft.com/office/powerpoint/2010/main" val="873347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Cân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Microservices</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5758" y="1248929"/>
            <a:ext cx="11188916" cy="892552"/>
          </a:xfrm>
          <a:prstGeom prst="rect">
            <a:avLst/>
          </a:prstGeom>
          <a:noFill/>
        </p:spPr>
        <p:txBody>
          <a:bodyPr wrap="square" rtlCol="0">
            <a:spAutoFit/>
          </a:bodyPr>
          <a:lstStyle/>
          <a:p>
            <a:r>
              <a:rPr lang="en-AU" dirty="0" err="1"/>
              <a:t>Trong</a:t>
            </a:r>
            <a:r>
              <a:rPr lang="en-AU" dirty="0"/>
              <a:t> </a:t>
            </a:r>
            <a:r>
              <a:rPr lang="en-AU" dirty="0" err="1"/>
              <a:t>kiến</a:t>
            </a:r>
            <a:r>
              <a:rPr lang="en-AU" dirty="0"/>
              <a:t> </a:t>
            </a:r>
            <a:r>
              <a:rPr lang="en-AU" dirty="0" err="1"/>
              <a:t>trúc</a:t>
            </a:r>
            <a:r>
              <a:rPr lang="en-AU" dirty="0"/>
              <a:t> </a:t>
            </a:r>
            <a:r>
              <a:rPr lang="en-AU" dirty="0" err="1"/>
              <a:t>Microservices</a:t>
            </a:r>
            <a:r>
              <a:rPr lang="en-AU" dirty="0"/>
              <a:t> </a:t>
            </a:r>
            <a:r>
              <a:rPr lang="en-AU" dirty="0" err="1"/>
              <a:t>có</a:t>
            </a:r>
            <a:r>
              <a:rPr lang="en-AU" dirty="0"/>
              <a:t> </a:t>
            </a:r>
            <a:r>
              <a:rPr lang="en-AU" dirty="0" err="1"/>
              <a:t>hai</a:t>
            </a:r>
            <a:r>
              <a:rPr lang="en-AU" dirty="0"/>
              <a:t> </a:t>
            </a:r>
            <a:r>
              <a:rPr lang="en-AU" dirty="0" err="1"/>
              <a:t>loại</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chúng</a:t>
            </a:r>
            <a:r>
              <a:rPr lang="en-AU" dirty="0"/>
              <a:t> </a:t>
            </a:r>
            <a:r>
              <a:rPr lang="en-AU" dirty="0" err="1"/>
              <a:t>là</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phía</a:t>
            </a:r>
            <a:r>
              <a:rPr lang="en-AU" dirty="0"/>
              <a:t> </a:t>
            </a:r>
            <a:r>
              <a:rPr lang="en-AU" dirty="0" err="1"/>
              <a:t>máy</a:t>
            </a:r>
            <a:r>
              <a:rPr lang="en-AU" dirty="0"/>
              <a:t> </a:t>
            </a:r>
            <a:r>
              <a:rPr lang="en-AU" dirty="0" err="1"/>
              <a:t>chủ</a:t>
            </a:r>
            <a:r>
              <a:rPr lang="en-AU" dirty="0"/>
              <a:t> </a:t>
            </a:r>
            <a:r>
              <a:rPr lang="en-AU" dirty="0" err="1"/>
              <a:t>và</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phía</a:t>
            </a:r>
            <a:r>
              <a:rPr lang="en-AU" dirty="0"/>
              <a:t> </a:t>
            </a:r>
            <a:r>
              <a:rPr lang="en-AU" dirty="0" err="1"/>
              <a:t>máy</a:t>
            </a:r>
            <a:r>
              <a:rPr lang="en-AU" dirty="0"/>
              <a:t> </a:t>
            </a:r>
            <a:r>
              <a:rPr lang="en-AU" dirty="0" err="1"/>
              <a:t>khách</a:t>
            </a:r>
            <a:r>
              <a:rPr lang="en-AU" dirty="0"/>
              <a:t>. </a:t>
            </a:r>
            <a:r>
              <a:rPr lang="en-AU" dirty="0" err="1"/>
              <a:t>Dưới</a:t>
            </a:r>
            <a:r>
              <a:rPr lang="en-AU" dirty="0"/>
              <a:t> </a:t>
            </a:r>
            <a:r>
              <a:rPr lang="en-AU" dirty="0" err="1"/>
              <a:t>đây</a:t>
            </a:r>
            <a:r>
              <a:rPr lang="en-AU" dirty="0"/>
              <a:t> </a:t>
            </a:r>
            <a:r>
              <a:rPr lang="en-AU" dirty="0" err="1"/>
              <a:t>là</a:t>
            </a:r>
            <a:r>
              <a:rPr lang="en-AU" dirty="0"/>
              <a:t> chi </a:t>
            </a:r>
            <a:r>
              <a:rPr lang="en-AU" dirty="0" err="1"/>
              <a:t>tiết</a:t>
            </a:r>
            <a:r>
              <a:rPr lang="en-AU" dirty="0"/>
              <a:t> </a:t>
            </a:r>
            <a:r>
              <a:rPr lang="en-AU" dirty="0" err="1"/>
              <a:t>về</a:t>
            </a:r>
            <a:r>
              <a:rPr lang="en-AU" dirty="0"/>
              <a:t> 2 </a:t>
            </a:r>
            <a:r>
              <a:rPr lang="en-AU" dirty="0" err="1"/>
              <a:t>loại</a:t>
            </a:r>
            <a:r>
              <a:rPr lang="en-AU" dirty="0"/>
              <a:t> </a:t>
            </a:r>
            <a:r>
              <a:rPr lang="en-AU" dirty="0" err="1"/>
              <a:t>cân</a:t>
            </a:r>
            <a:r>
              <a:rPr lang="en-AU" dirty="0"/>
              <a:t> </a:t>
            </a:r>
            <a:r>
              <a:rPr lang="en-AU" dirty="0" err="1"/>
              <a:t>bằng</a:t>
            </a:r>
            <a:r>
              <a:rPr lang="en-AU" dirty="0"/>
              <a:t> </a:t>
            </a:r>
            <a:r>
              <a:rPr lang="en-AU" dirty="0" err="1"/>
              <a:t>tải</a:t>
            </a:r>
            <a:r>
              <a:rPr lang="en-AU" dirty="0"/>
              <a:t>:</a:t>
            </a:r>
            <a:endParaRPr lang="en-US" dirty="0"/>
          </a:p>
          <a:p>
            <a:endParaRPr lang="en-US" sz="1600" dirty="0"/>
          </a:p>
        </p:txBody>
      </p:sp>
      <p:sp>
        <p:nvSpPr>
          <p:cNvPr id="4" name="TextBox 3"/>
          <p:cNvSpPr txBox="1"/>
          <p:nvPr/>
        </p:nvSpPr>
        <p:spPr>
          <a:xfrm>
            <a:off x="1108365" y="2134383"/>
            <a:ext cx="3230372" cy="369332"/>
          </a:xfrm>
          <a:prstGeom prst="rect">
            <a:avLst/>
          </a:prstGeom>
          <a:noFill/>
        </p:spPr>
        <p:txBody>
          <a:bodyPr wrap="none" rtlCol="0">
            <a:spAutoFit/>
          </a:bodyPr>
          <a:lstStyle/>
          <a:p>
            <a:pPr marL="285750" indent="-285750">
              <a:buFont typeface="Arial" panose="020B0604020202020204" pitchFamily="34" charset="0"/>
              <a:buChar char="•"/>
            </a:pPr>
            <a:r>
              <a:rPr lang="en-AU" i="1" dirty="0" err="1"/>
              <a:t>Cân</a:t>
            </a:r>
            <a:r>
              <a:rPr lang="en-AU" i="1" dirty="0"/>
              <a:t> </a:t>
            </a:r>
            <a:r>
              <a:rPr lang="en-AU" i="1" dirty="0" err="1"/>
              <a:t>bằng</a:t>
            </a:r>
            <a:r>
              <a:rPr lang="en-AU" i="1" dirty="0"/>
              <a:t> </a:t>
            </a:r>
            <a:r>
              <a:rPr lang="en-AU" i="1" dirty="0" err="1"/>
              <a:t>tải</a:t>
            </a:r>
            <a:r>
              <a:rPr lang="en-AU" i="1" dirty="0"/>
              <a:t> </a:t>
            </a:r>
            <a:r>
              <a:rPr lang="en-AU" i="1" dirty="0" err="1"/>
              <a:t>phía</a:t>
            </a:r>
            <a:r>
              <a:rPr lang="en-AU" i="1" dirty="0"/>
              <a:t> </a:t>
            </a:r>
            <a:r>
              <a:rPr lang="en-AU" i="1" dirty="0" err="1"/>
              <a:t>máy</a:t>
            </a:r>
            <a:r>
              <a:rPr lang="en-AU" i="1" dirty="0"/>
              <a:t> </a:t>
            </a:r>
            <a:r>
              <a:rPr lang="en-AU" i="1" dirty="0" err="1" smtClean="0"/>
              <a:t>chủ</a:t>
            </a:r>
            <a:endParaRPr lang="en-US" b="1" dirty="0"/>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039" y="4316300"/>
            <a:ext cx="4601441" cy="2038284"/>
          </a:xfrm>
          <a:prstGeom prst="rect">
            <a:avLst/>
          </a:prstGeom>
          <a:noFill/>
        </p:spPr>
      </p:pic>
      <p:sp>
        <p:nvSpPr>
          <p:cNvPr id="6" name="Rectangle 5"/>
          <p:cNvSpPr/>
          <p:nvPr/>
        </p:nvSpPr>
        <p:spPr>
          <a:xfrm>
            <a:off x="1108365" y="2722799"/>
            <a:ext cx="6096000" cy="2031325"/>
          </a:xfrm>
          <a:prstGeom prst="rect">
            <a:avLst/>
          </a:prstGeom>
        </p:spPr>
        <p:txBody>
          <a:bodyPr>
            <a:spAutoFit/>
          </a:bodyPr>
          <a:lstStyle/>
          <a:p>
            <a:r>
              <a:rPr lang="vi-VN" dirty="0"/>
              <a:t>Cân bằng tải phía máy chủ là một cân bằng tải cổ điển. Lưu lượng được phân phối bởi một bộ phân phối tải đặt phía trước các máy chủ và phân phối đến các máy chủ sẽ thực hiện công việc chính một cách bình đẳng hoặc theo các quy tắc nhất định. Ví dụ như các bộ cân bằng tải phía máy chủ được sử dụng phổ biến nhất nginx, netscaler, v.v.</a:t>
            </a:r>
            <a:endParaRPr lang="en-US" dirty="0"/>
          </a:p>
        </p:txBody>
      </p:sp>
    </p:spTree>
    <p:extLst>
      <p:ext uri="{BB962C8B-B14F-4D97-AF65-F5344CB8AC3E}">
        <p14:creationId xmlns:p14="http://schemas.microsoft.com/office/powerpoint/2010/main" val="172034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Cân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Microservices</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08365" y="1282613"/>
            <a:ext cx="3185487" cy="369332"/>
          </a:xfrm>
          <a:prstGeom prst="rect">
            <a:avLst/>
          </a:prstGeom>
          <a:noFill/>
        </p:spPr>
        <p:txBody>
          <a:bodyPr wrap="none" rtlCol="0">
            <a:spAutoFit/>
          </a:bodyPr>
          <a:lstStyle/>
          <a:p>
            <a:pPr lvl="0"/>
            <a:r>
              <a:rPr lang="en-AU" i="1" dirty="0" err="1"/>
              <a:t>Cân</a:t>
            </a:r>
            <a:r>
              <a:rPr lang="en-AU" i="1" dirty="0"/>
              <a:t> </a:t>
            </a:r>
            <a:r>
              <a:rPr lang="en-AU" i="1" dirty="0" err="1"/>
              <a:t>bằng</a:t>
            </a:r>
            <a:r>
              <a:rPr lang="en-AU" i="1" dirty="0"/>
              <a:t> </a:t>
            </a:r>
            <a:r>
              <a:rPr lang="en-AU" i="1" dirty="0" err="1"/>
              <a:t>tải</a:t>
            </a:r>
            <a:r>
              <a:rPr lang="en-AU" i="1" dirty="0"/>
              <a:t> </a:t>
            </a:r>
            <a:r>
              <a:rPr lang="en-AU" i="1" dirty="0" err="1"/>
              <a:t>phía</a:t>
            </a:r>
            <a:r>
              <a:rPr lang="en-AU" i="1" dirty="0"/>
              <a:t> </a:t>
            </a:r>
            <a:r>
              <a:rPr lang="en-AU" i="1" dirty="0" err="1"/>
              <a:t>máy</a:t>
            </a:r>
            <a:r>
              <a:rPr lang="en-AU" i="1" dirty="0"/>
              <a:t> </a:t>
            </a:r>
            <a:r>
              <a:rPr lang="en-AU" i="1" dirty="0" err="1"/>
              <a:t>khách</a:t>
            </a:r>
            <a:endParaRPr lang="en-US" b="1" dirty="0"/>
          </a:p>
        </p:txBody>
      </p:sp>
      <p:sp>
        <p:nvSpPr>
          <p:cNvPr id="6" name="Rectangle 5"/>
          <p:cNvSpPr/>
          <p:nvPr/>
        </p:nvSpPr>
        <p:spPr>
          <a:xfrm>
            <a:off x="1108365" y="1871029"/>
            <a:ext cx="9325816" cy="2308324"/>
          </a:xfrm>
          <a:prstGeom prst="rect">
            <a:avLst/>
          </a:prstGeom>
        </p:spPr>
        <p:txBody>
          <a:bodyPr wrap="square">
            <a:spAutoFit/>
          </a:bodyPr>
          <a:lstStyle/>
          <a:p>
            <a:r>
              <a:rPr lang="en-AU" dirty="0" err="1"/>
              <a:t>Trong</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phía</a:t>
            </a:r>
            <a:r>
              <a:rPr lang="en-AU" dirty="0"/>
              <a:t> </a:t>
            </a:r>
            <a:r>
              <a:rPr lang="en-AU" dirty="0" err="1"/>
              <a:t>máy</a:t>
            </a:r>
            <a:r>
              <a:rPr lang="en-AU" dirty="0"/>
              <a:t> </a:t>
            </a:r>
            <a:r>
              <a:rPr lang="en-AU" dirty="0" err="1"/>
              <a:t>khách</a:t>
            </a:r>
            <a:r>
              <a:rPr lang="en-AU" dirty="0"/>
              <a:t>, </a:t>
            </a:r>
            <a:r>
              <a:rPr lang="en-AU" dirty="0" err="1"/>
              <a:t>máy</a:t>
            </a:r>
            <a:r>
              <a:rPr lang="en-AU" dirty="0"/>
              <a:t> </a:t>
            </a:r>
            <a:r>
              <a:rPr lang="en-AU" dirty="0" err="1"/>
              <a:t>khách</a:t>
            </a:r>
            <a:r>
              <a:rPr lang="en-AU" dirty="0"/>
              <a:t> </a:t>
            </a:r>
            <a:r>
              <a:rPr lang="en-AU" dirty="0" err="1"/>
              <a:t>xử</a:t>
            </a:r>
            <a:r>
              <a:rPr lang="en-AU" dirty="0"/>
              <a:t> </a:t>
            </a:r>
            <a:r>
              <a:rPr lang="en-AU" dirty="0" err="1"/>
              <a:t>lý</a:t>
            </a:r>
            <a:r>
              <a:rPr lang="en-AU" dirty="0"/>
              <a:t> </a:t>
            </a:r>
            <a:r>
              <a:rPr lang="en-AU" dirty="0" err="1"/>
              <a:t>việc</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Trong</a:t>
            </a:r>
            <a:r>
              <a:rPr lang="en-AU" dirty="0"/>
              <a:t> </a:t>
            </a:r>
            <a:r>
              <a:rPr lang="en-AU" dirty="0" err="1"/>
              <a:t>trường</a:t>
            </a:r>
            <a:r>
              <a:rPr lang="en-AU" dirty="0"/>
              <a:t> </a:t>
            </a:r>
            <a:r>
              <a:rPr lang="en-AU" dirty="0" err="1"/>
              <a:t>hợp</a:t>
            </a:r>
            <a:r>
              <a:rPr lang="en-AU" dirty="0"/>
              <a:t> </a:t>
            </a:r>
            <a:r>
              <a:rPr lang="en-AU" dirty="0" err="1"/>
              <a:t>này</a:t>
            </a:r>
            <a:r>
              <a:rPr lang="en-AU" dirty="0"/>
              <a:t>, </a:t>
            </a:r>
            <a:r>
              <a:rPr lang="en-AU" dirty="0" err="1"/>
              <a:t>api</a:t>
            </a:r>
            <a:r>
              <a:rPr lang="en-AU" dirty="0"/>
              <a:t> </a:t>
            </a:r>
            <a:r>
              <a:rPr lang="en-AU" dirty="0" err="1"/>
              <a:t>máy</a:t>
            </a:r>
            <a:r>
              <a:rPr lang="en-AU" dirty="0"/>
              <a:t> </a:t>
            </a:r>
            <a:r>
              <a:rPr lang="en-AU" dirty="0" err="1"/>
              <a:t>khách</a:t>
            </a:r>
            <a:r>
              <a:rPr lang="en-AU" dirty="0"/>
              <a:t> </a:t>
            </a:r>
            <a:r>
              <a:rPr lang="en-AU" dirty="0" err="1"/>
              <a:t>nên</a:t>
            </a:r>
            <a:r>
              <a:rPr lang="en-AU" dirty="0"/>
              <a:t> </a:t>
            </a:r>
            <a:r>
              <a:rPr lang="en-AU" dirty="0" err="1"/>
              <a:t>biết</a:t>
            </a:r>
            <a:r>
              <a:rPr lang="en-AU" dirty="0"/>
              <a:t> </a:t>
            </a:r>
            <a:r>
              <a:rPr lang="en-AU" dirty="0" err="1"/>
              <a:t>tất</a:t>
            </a:r>
            <a:r>
              <a:rPr lang="en-AU" dirty="0"/>
              <a:t> </a:t>
            </a:r>
            <a:r>
              <a:rPr lang="en-AU" dirty="0" err="1"/>
              <a:t>cả</a:t>
            </a:r>
            <a:r>
              <a:rPr lang="en-AU" dirty="0"/>
              <a:t> </a:t>
            </a:r>
            <a:r>
              <a:rPr lang="en-AU" dirty="0" err="1"/>
              <a:t>các</a:t>
            </a:r>
            <a:r>
              <a:rPr lang="en-AU" dirty="0"/>
              <a:t> </a:t>
            </a:r>
            <a:r>
              <a:rPr lang="en-AU" dirty="0" err="1"/>
              <a:t>phiên</a:t>
            </a:r>
            <a:r>
              <a:rPr lang="en-AU" dirty="0"/>
              <a:t> </a:t>
            </a:r>
            <a:r>
              <a:rPr lang="en-AU" dirty="0" err="1"/>
              <a:t>bản</a:t>
            </a:r>
            <a:r>
              <a:rPr lang="en-AU" dirty="0"/>
              <a:t> </a:t>
            </a:r>
            <a:r>
              <a:rPr lang="en-AU" dirty="0" err="1"/>
              <a:t>của</a:t>
            </a:r>
            <a:r>
              <a:rPr lang="en-AU" dirty="0"/>
              <a:t> </a:t>
            </a:r>
            <a:r>
              <a:rPr lang="en-AU" dirty="0" err="1"/>
              <a:t>địa</a:t>
            </a:r>
            <a:r>
              <a:rPr lang="en-AU" dirty="0"/>
              <a:t> </a:t>
            </a:r>
            <a:r>
              <a:rPr lang="en-AU" dirty="0" err="1"/>
              <a:t>chỉ</a:t>
            </a:r>
            <a:r>
              <a:rPr lang="en-AU" dirty="0"/>
              <a:t> </a:t>
            </a:r>
            <a:r>
              <a:rPr lang="en-AU" dirty="0" err="1"/>
              <a:t>api</a:t>
            </a:r>
            <a:r>
              <a:rPr lang="en-AU" dirty="0"/>
              <a:t> </a:t>
            </a:r>
            <a:r>
              <a:rPr lang="en-AU" dirty="0" err="1"/>
              <a:t>máy</a:t>
            </a:r>
            <a:r>
              <a:rPr lang="en-AU" dirty="0"/>
              <a:t> </a:t>
            </a:r>
            <a:r>
              <a:rPr lang="en-AU" dirty="0" err="1"/>
              <a:t>chủ</a:t>
            </a:r>
            <a:r>
              <a:rPr lang="en-AU" dirty="0"/>
              <a:t> </a:t>
            </a:r>
            <a:r>
              <a:rPr lang="en-AU" dirty="0" err="1"/>
              <a:t>thông</a:t>
            </a:r>
            <a:r>
              <a:rPr lang="en-AU" dirty="0"/>
              <a:t> qua </a:t>
            </a:r>
            <a:r>
              <a:rPr lang="en-AU" dirty="0" err="1"/>
              <a:t>mã</a:t>
            </a:r>
            <a:r>
              <a:rPr lang="en-AU" dirty="0"/>
              <a:t> </a:t>
            </a:r>
            <a:r>
              <a:rPr lang="en-AU" dirty="0" err="1"/>
              <a:t>hóa</a:t>
            </a:r>
            <a:r>
              <a:rPr lang="en-AU" dirty="0"/>
              <a:t> </a:t>
            </a:r>
            <a:r>
              <a:rPr lang="en-AU" dirty="0" err="1"/>
              <a:t>cứng</a:t>
            </a:r>
            <a:r>
              <a:rPr lang="en-AU" dirty="0"/>
              <a:t> </a:t>
            </a:r>
            <a:r>
              <a:rPr lang="en-AU" dirty="0" err="1"/>
              <a:t>hoặc</a:t>
            </a:r>
            <a:r>
              <a:rPr lang="en-AU" dirty="0"/>
              <a:t> </a:t>
            </a:r>
            <a:r>
              <a:rPr lang="en-AU" dirty="0" err="1"/>
              <a:t>bằng</a:t>
            </a:r>
            <a:r>
              <a:rPr lang="en-AU" dirty="0"/>
              <a:t> </a:t>
            </a:r>
            <a:r>
              <a:rPr lang="en-AU" dirty="0" err="1"/>
              <a:t>sổ</a:t>
            </a:r>
            <a:r>
              <a:rPr lang="en-AU" dirty="0"/>
              <a:t> </a:t>
            </a:r>
            <a:r>
              <a:rPr lang="en-AU" dirty="0" err="1"/>
              <a:t>đăng</a:t>
            </a:r>
            <a:r>
              <a:rPr lang="en-AU" dirty="0"/>
              <a:t> </a:t>
            </a:r>
            <a:r>
              <a:rPr lang="en-AU" dirty="0" err="1"/>
              <a:t>ký</a:t>
            </a:r>
            <a:r>
              <a:rPr lang="en-AU" dirty="0"/>
              <a:t> services</a:t>
            </a:r>
            <a:r>
              <a:rPr lang="en-AU" dirty="0" smtClean="0"/>
              <a:t>.</a:t>
            </a:r>
          </a:p>
          <a:p>
            <a:endParaRPr lang="en-US" dirty="0"/>
          </a:p>
          <a:p>
            <a:r>
              <a:rPr lang="en-AU" dirty="0" err="1"/>
              <a:t>Với</a:t>
            </a:r>
            <a:r>
              <a:rPr lang="en-AU" dirty="0"/>
              <a:t> </a:t>
            </a:r>
            <a:r>
              <a:rPr lang="en-AU" dirty="0" err="1"/>
              <a:t>phương</a:t>
            </a:r>
            <a:r>
              <a:rPr lang="en-AU" dirty="0"/>
              <a:t> </a:t>
            </a:r>
            <a:r>
              <a:rPr lang="en-AU" dirty="0" err="1"/>
              <a:t>pháp</a:t>
            </a:r>
            <a:r>
              <a:rPr lang="en-AU" dirty="0"/>
              <a:t> </a:t>
            </a:r>
            <a:r>
              <a:rPr lang="en-AU" dirty="0" err="1"/>
              <a:t>này</a:t>
            </a:r>
            <a:r>
              <a:rPr lang="en-AU" dirty="0"/>
              <a:t>, </a:t>
            </a:r>
            <a:r>
              <a:rPr lang="en-AU" dirty="0" err="1"/>
              <a:t>bạn</a:t>
            </a:r>
            <a:r>
              <a:rPr lang="en-AU" dirty="0"/>
              <a:t> </a:t>
            </a:r>
            <a:r>
              <a:rPr lang="en-AU" dirty="0" err="1"/>
              <a:t>có</a:t>
            </a:r>
            <a:r>
              <a:rPr lang="en-AU" dirty="0"/>
              <a:t> </a:t>
            </a:r>
            <a:r>
              <a:rPr lang="en-AU" dirty="0" err="1"/>
              <a:t>thể</a:t>
            </a:r>
            <a:r>
              <a:rPr lang="en-AU" dirty="0"/>
              <a:t> </a:t>
            </a:r>
            <a:r>
              <a:rPr lang="en-AU" dirty="0" err="1"/>
              <a:t>thoát</a:t>
            </a:r>
            <a:r>
              <a:rPr lang="en-AU" dirty="0"/>
              <a:t> </a:t>
            </a:r>
            <a:r>
              <a:rPr lang="en-AU" dirty="0" err="1"/>
              <a:t>khỏi</a:t>
            </a:r>
            <a:r>
              <a:rPr lang="en-AU" dirty="0"/>
              <a:t> </a:t>
            </a:r>
            <a:r>
              <a:rPr lang="en-AU" dirty="0" err="1"/>
              <a:t>tắc</a:t>
            </a:r>
            <a:r>
              <a:rPr lang="en-AU" dirty="0"/>
              <a:t> </a:t>
            </a:r>
            <a:r>
              <a:rPr lang="en-AU" dirty="0" err="1"/>
              <a:t>nghẽn</a:t>
            </a:r>
            <a:r>
              <a:rPr lang="en-AU" dirty="0"/>
              <a:t> </a:t>
            </a:r>
            <a:r>
              <a:rPr lang="en-AU" dirty="0" err="1"/>
              <a:t>và</a:t>
            </a:r>
            <a:r>
              <a:rPr lang="en-AU" dirty="0"/>
              <a:t> </a:t>
            </a:r>
            <a:r>
              <a:rPr lang="en-AU" dirty="0" err="1"/>
              <a:t>điểm</a:t>
            </a:r>
            <a:r>
              <a:rPr lang="en-AU" dirty="0"/>
              <a:t> </a:t>
            </a:r>
            <a:r>
              <a:rPr lang="en-AU" dirty="0" err="1"/>
              <a:t>thất</a:t>
            </a:r>
            <a:r>
              <a:rPr lang="en-AU" dirty="0"/>
              <a:t> </a:t>
            </a:r>
            <a:r>
              <a:rPr lang="en-AU" dirty="0" err="1"/>
              <a:t>bại</a:t>
            </a:r>
            <a:r>
              <a:rPr lang="en-AU" dirty="0"/>
              <a:t> </a:t>
            </a:r>
            <a:r>
              <a:rPr lang="en-AU" dirty="0" err="1"/>
              <a:t>duy</a:t>
            </a:r>
            <a:r>
              <a:rPr lang="en-AU" dirty="0"/>
              <a:t> </a:t>
            </a:r>
            <a:r>
              <a:rPr lang="en-AU" dirty="0" err="1"/>
              <a:t>nhất</a:t>
            </a:r>
            <a:r>
              <a:rPr lang="en-AU" dirty="0"/>
              <a:t>. </a:t>
            </a:r>
            <a:r>
              <a:rPr lang="en-AU" dirty="0" err="1"/>
              <a:t>Nếu</a:t>
            </a:r>
            <a:r>
              <a:rPr lang="en-AU" dirty="0"/>
              <a:t> </a:t>
            </a:r>
            <a:r>
              <a:rPr lang="en-AU" dirty="0" err="1"/>
              <a:t>bạn</a:t>
            </a:r>
            <a:r>
              <a:rPr lang="en-AU" dirty="0"/>
              <a:t> </a:t>
            </a:r>
            <a:r>
              <a:rPr lang="en-AU" dirty="0" err="1"/>
              <a:t>sử</a:t>
            </a:r>
            <a:r>
              <a:rPr lang="en-AU" dirty="0"/>
              <a:t> </a:t>
            </a:r>
            <a:r>
              <a:rPr lang="en-AU" dirty="0" err="1"/>
              <a:t>dụng</a:t>
            </a:r>
            <a:r>
              <a:rPr lang="en-AU" dirty="0"/>
              <a:t> services </a:t>
            </a:r>
            <a:r>
              <a:rPr lang="en-AU" dirty="0" err="1"/>
              <a:t>khám</a:t>
            </a:r>
            <a:r>
              <a:rPr lang="en-AU" dirty="0"/>
              <a:t> </a:t>
            </a:r>
            <a:r>
              <a:rPr lang="en-AU" dirty="0" err="1"/>
              <a:t>phá</a:t>
            </a:r>
            <a:r>
              <a:rPr lang="en-AU" dirty="0"/>
              <a:t>, </a:t>
            </a:r>
            <a:r>
              <a:rPr lang="en-AU" dirty="0" err="1"/>
              <a:t>bạn</a:t>
            </a:r>
            <a:r>
              <a:rPr lang="en-AU" dirty="0"/>
              <a:t> </a:t>
            </a:r>
            <a:r>
              <a:rPr lang="en-AU" dirty="0" err="1"/>
              <a:t>không</a:t>
            </a:r>
            <a:r>
              <a:rPr lang="en-AU" dirty="0"/>
              <a:t> </a:t>
            </a:r>
            <a:r>
              <a:rPr lang="en-AU" dirty="0" err="1"/>
              <a:t>phải</a:t>
            </a:r>
            <a:r>
              <a:rPr lang="en-AU" dirty="0"/>
              <a:t> </a:t>
            </a:r>
            <a:r>
              <a:rPr lang="en-AU" dirty="0" err="1"/>
              <a:t>biết</a:t>
            </a:r>
            <a:r>
              <a:rPr lang="en-AU" dirty="0"/>
              <a:t> </a:t>
            </a:r>
            <a:r>
              <a:rPr lang="en-AU" dirty="0" err="1"/>
              <a:t>bất</a:t>
            </a:r>
            <a:r>
              <a:rPr lang="en-AU" dirty="0"/>
              <a:t> </a:t>
            </a:r>
            <a:r>
              <a:rPr lang="en-AU" dirty="0" err="1"/>
              <a:t>kỳ</a:t>
            </a:r>
            <a:r>
              <a:rPr lang="en-AU" dirty="0"/>
              <a:t> </a:t>
            </a:r>
            <a:r>
              <a:rPr lang="en-AU" dirty="0" err="1"/>
              <a:t>thông</a:t>
            </a:r>
            <a:r>
              <a:rPr lang="en-AU" dirty="0"/>
              <a:t> tin </a:t>
            </a:r>
            <a:r>
              <a:rPr lang="en-AU" dirty="0" err="1"/>
              <a:t>nào</a:t>
            </a:r>
            <a:r>
              <a:rPr lang="en-AU" dirty="0"/>
              <a:t> </a:t>
            </a:r>
            <a:r>
              <a:rPr lang="en-AU" dirty="0" err="1"/>
              <a:t>về</a:t>
            </a:r>
            <a:r>
              <a:rPr lang="en-AU" dirty="0"/>
              <a:t> </a:t>
            </a:r>
            <a:r>
              <a:rPr lang="en-AU" dirty="0" err="1"/>
              <a:t>api</a:t>
            </a:r>
            <a:r>
              <a:rPr lang="en-AU" dirty="0"/>
              <a:t> </a:t>
            </a:r>
            <a:r>
              <a:rPr lang="en-AU" dirty="0" err="1"/>
              <a:t>máy</a:t>
            </a:r>
            <a:r>
              <a:rPr lang="en-AU" dirty="0"/>
              <a:t> </a:t>
            </a:r>
            <a:r>
              <a:rPr lang="en-AU" dirty="0" err="1"/>
              <a:t>chủ</a:t>
            </a:r>
            <a:r>
              <a:rPr lang="en-AU" dirty="0"/>
              <a:t> </a:t>
            </a:r>
            <a:r>
              <a:rPr lang="en-AU" dirty="0" err="1"/>
              <a:t>ngoại</a:t>
            </a:r>
            <a:r>
              <a:rPr lang="en-AU" dirty="0"/>
              <a:t> </a:t>
            </a:r>
            <a:r>
              <a:rPr lang="en-AU" dirty="0" err="1"/>
              <a:t>trừ</a:t>
            </a:r>
            <a:r>
              <a:rPr lang="en-AU" dirty="0"/>
              <a:t> </a:t>
            </a:r>
            <a:r>
              <a:rPr lang="en-AU" dirty="0" err="1"/>
              <a:t>tên</a:t>
            </a:r>
            <a:r>
              <a:rPr lang="en-AU" dirty="0"/>
              <a:t> </a:t>
            </a:r>
            <a:r>
              <a:rPr lang="en-AU" dirty="0" err="1"/>
              <a:t>đã</a:t>
            </a:r>
            <a:r>
              <a:rPr lang="en-AU" dirty="0"/>
              <a:t> </a:t>
            </a:r>
            <a:r>
              <a:rPr lang="en-AU" dirty="0" err="1"/>
              <a:t>đăng</a:t>
            </a:r>
            <a:r>
              <a:rPr lang="en-AU" dirty="0"/>
              <a:t> </a:t>
            </a:r>
            <a:r>
              <a:rPr lang="en-AU" dirty="0" err="1"/>
              <a:t>ký</a:t>
            </a:r>
            <a:r>
              <a:rPr lang="en-AU" dirty="0"/>
              <a:t> </a:t>
            </a:r>
            <a:r>
              <a:rPr lang="en-AU" dirty="0" err="1"/>
              <a:t>api</a:t>
            </a:r>
            <a:r>
              <a:rPr lang="en-AU" dirty="0"/>
              <a:t>, </a:t>
            </a:r>
            <a:r>
              <a:rPr lang="en-AU" dirty="0" err="1"/>
              <a:t>cơ</a:t>
            </a:r>
            <a:r>
              <a:rPr lang="en-AU" dirty="0"/>
              <a:t> </a:t>
            </a:r>
            <a:r>
              <a:rPr lang="en-AU" dirty="0" err="1"/>
              <a:t>chế</a:t>
            </a:r>
            <a:r>
              <a:rPr lang="en-AU" dirty="0"/>
              <a:t> </a:t>
            </a:r>
            <a:r>
              <a:rPr lang="en-AU" dirty="0" err="1"/>
              <a:t>đăng</a:t>
            </a:r>
            <a:r>
              <a:rPr lang="en-AU" dirty="0"/>
              <a:t> </a:t>
            </a:r>
            <a:r>
              <a:rPr lang="en-AU" dirty="0" err="1"/>
              <a:t>ký</a:t>
            </a:r>
            <a:r>
              <a:rPr lang="en-AU" dirty="0"/>
              <a:t> </a:t>
            </a:r>
            <a:r>
              <a:rPr lang="en-AU" dirty="0" err="1"/>
              <a:t>máy</a:t>
            </a:r>
            <a:r>
              <a:rPr lang="en-AU" dirty="0"/>
              <a:t> </a:t>
            </a:r>
            <a:r>
              <a:rPr lang="en-AU" dirty="0" err="1"/>
              <a:t>chủ</a:t>
            </a:r>
            <a:r>
              <a:rPr lang="en-AU" dirty="0"/>
              <a:t> </a:t>
            </a:r>
            <a:r>
              <a:rPr lang="en-AU" dirty="0" err="1"/>
              <a:t>sẽ</a:t>
            </a:r>
            <a:r>
              <a:rPr lang="en-AU" dirty="0"/>
              <a:t> </a:t>
            </a:r>
            <a:r>
              <a:rPr lang="en-AU" dirty="0" err="1"/>
              <a:t>cung</a:t>
            </a:r>
            <a:r>
              <a:rPr lang="en-AU" dirty="0"/>
              <a:t> </a:t>
            </a:r>
            <a:r>
              <a:rPr lang="en-AU" dirty="0" err="1"/>
              <a:t>cấp</a:t>
            </a:r>
            <a:r>
              <a:rPr lang="en-AU" dirty="0"/>
              <a:t> </a:t>
            </a:r>
            <a:r>
              <a:rPr lang="en-AU" dirty="0" err="1"/>
              <a:t>tất</a:t>
            </a:r>
            <a:r>
              <a:rPr lang="en-AU" dirty="0"/>
              <a:t> </a:t>
            </a:r>
            <a:r>
              <a:rPr lang="en-AU" dirty="0" err="1"/>
              <a:t>cả</a:t>
            </a:r>
            <a:r>
              <a:rPr lang="en-AU" dirty="0"/>
              <a:t> </a:t>
            </a:r>
            <a:r>
              <a:rPr lang="en-AU" dirty="0" err="1"/>
              <a:t>thông</a:t>
            </a:r>
            <a:r>
              <a:rPr lang="en-AU" dirty="0"/>
              <a:t> tin </a:t>
            </a:r>
            <a:r>
              <a:rPr lang="en-AU" dirty="0" err="1"/>
              <a:t>về</a:t>
            </a:r>
            <a:r>
              <a:rPr lang="en-AU" dirty="0"/>
              <a:t> </a:t>
            </a:r>
            <a:r>
              <a:rPr lang="en-AU" dirty="0" err="1"/>
              <a:t>api</a:t>
            </a:r>
            <a:r>
              <a:rPr lang="en-AU" dirty="0"/>
              <a:t> </a:t>
            </a:r>
            <a:r>
              <a:rPr lang="en-AU" dirty="0" err="1"/>
              <a:t>máy</a:t>
            </a:r>
            <a:r>
              <a:rPr lang="en-AU" dirty="0"/>
              <a:t> </a:t>
            </a:r>
            <a:r>
              <a:rPr lang="en-AU" dirty="0" err="1"/>
              <a:t>chủ</a:t>
            </a:r>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218" y="3943965"/>
            <a:ext cx="5138216" cy="2439443"/>
          </a:xfrm>
          <a:prstGeom prst="rect">
            <a:avLst/>
          </a:prstGeom>
          <a:noFill/>
          <a:ln>
            <a:noFill/>
          </a:ln>
        </p:spPr>
      </p:pic>
    </p:spTree>
    <p:extLst>
      <p:ext uri="{BB962C8B-B14F-4D97-AF65-F5344CB8AC3E}">
        <p14:creationId xmlns:p14="http://schemas.microsoft.com/office/powerpoint/2010/main" val="3606607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3925472" y="3282037"/>
            <a:ext cx="7439331"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buSzPts val="2000"/>
            </a:pPr>
            <a:r>
              <a:rPr lang="en-US" sz="3200" dirty="0" err="1">
                <a:solidFill>
                  <a:schemeClr val="dk1"/>
                </a:solidFill>
                <a:latin typeface="Times New Roman"/>
                <a:ea typeface="Times New Roman"/>
                <a:cs typeface="Times New Roman"/>
                <a:sym typeface="Times New Roman"/>
              </a:rPr>
              <a:t>Nghiên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cứu</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triển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giải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pháp</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Traefik</a:t>
            </a:r>
            <a:endParaRPr lang="en-US" sz="3200" dirty="0"/>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3914532" y="2583476"/>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a:t>
            </a:r>
            <a:r>
              <a:rPr lang="en-US" sz="4400" kern="0" dirty="0">
                <a:solidFill>
                  <a:srgbClr val="C92727"/>
                </a:solidFill>
                <a:latin typeface="Times New Roman" panose="02020603050405020304" pitchFamily="18" charset="0"/>
                <a:cs typeface="Times New Roman" panose="02020603050405020304" pitchFamily="18" charset="0"/>
              </a:rPr>
              <a:t>2</a:t>
            </a:r>
            <a:endPar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endParaRPr>
          </a:p>
        </p:txBody>
      </p:sp>
      <p:sp>
        <p:nvSpPr>
          <p:cNvPr id="12" name="Google Shape;1948;p43">
            <a:extLst>
              <a:ext uri="{FF2B5EF4-FFF2-40B4-BE49-F238E27FC236}">
                <a16:creationId xmlns:a16="http://schemas.microsoft.com/office/drawing/2014/main" id="{D39C4487-E0F5-4A15-9517-9AD22B4D091A}"/>
              </a:ext>
            </a:extLst>
          </p:cNvPr>
          <p:cNvSpPr/>
          <p:nvPr/>
        </p:nvSpPr>
        <p:spPr>
          <a:xfrm>
            <a:off x="1123452" y="2079777"/>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250756" y="2304296"/>
            <a:ext cx="1812159" cy="1713246"/>
          </a:xfrm>
          <a:prstGeom prst="rect">
            <a:avLst/>
          </a:prstGeom>
        </p:spPr>
      </p:pic>
    </p:spTree>
    <p:extLst>
      <p:ext uri="{BB962C8B-B14F-4D97-AF65-F5344CB8AC3E}">
        <p14:creationId xmlns:p14="http://schemas.microsoft.com/office/powerpoint/2010/main" val="1828046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FA593820-24ED-4C1C-B026-25A6DFA5EB05}"/>
              </a:ext>
            </a:extLst>
          </p:cNvPr>
          <p:cNvGraphicFramePr/>
          <p:nvPr>
            <p:extLst>
              <p:ext uri="{D42A27DB-BD31-4B8C-83A1-F6EECF244321}">
                <p14:modId xmlns:p14="http://schemas.microsoft.com/office/powerpoint/2010/main" val="931804786"/>
              </p:ext>
            </p:extLst>
          </p:nvPr>
        </p:nvGraphicFramePr>
        <p:xfrm>
          <a:off x="2374355" y="1390389"/>
          <a:ext cx="8582991" cy="4697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81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70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endParaRPr lang="en-US"/>
          </a:p>
        </p:txBody>
      </p:sp>
    </p:spTree>
    <p:extLst>
      <p:ext uri="{BB962C8B-B14F-4D97-AF65-F5344CB8AC3E}">
        <p14:creationId xmlns:p14="http://schemas.microsoft.com/office/powerpoint/2010/main" val="3721349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3925472" y="3282037"/>
            <a:ext cx="7439331"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buSzPts val="2000"/>
            </a:pPr>
            <a:r>
              <a:rPr lang="en-US" sz="3200" dirty="0" err="1">
                <a:solidFill>
                  <a:schemeClr val="dk1"/>
                </a:solidFill>
                <a:latin typeface="Times New Roman"/>
                <a:ea typeface="Times New Roman"/>
                <a:cs typeface="Times New Roman"/>
                <a:sym typeface="Times New Roman"/>
              </a:rPr>
              <a:t>Triển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khai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giải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pháp</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Traefik</a:t>
            </a:r>
            <a:endParaRPr lang="en-US" sz="3200" dirty="0"/>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3914532" y="2583476"/>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a:t>
            </a:r>
            <a:r>
              <a:rPr kumimoji="0" lang="en-US" sz="4400" b="1" i="0" u="none" strike="noStrike" kern="0" cap="none" spc="0" normalizeH="0" baseline="0" noProof="0" dirty="0" smtClean="0">
                <a:ln>
                  <a:noFill/>
                </a:ln>
                <a:solidFill>
                  <a:srgbClr val="C92727"/>
                </a:solidFill>
                <a:effectLst/>
                <a:uLnTx/>
                <a:uFillTx/>
                <a:latin typeface="Times New Roman" panose="02020603050405020304" pitchFamily="18" charset="0"/>
                <a:cs typeface="Times New Roman" panose="02020603050405020304" pitchFamily="18" charset="0"/>
                <a:sym typeface="Fira Sans"/>
              </a:rPr>
              <a:t>3</a:t>
            </a:r>
            <a:endPar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endParaRPr>
          </a:p>
        </p:txBody>
      </p:sp>
      <p:sp>
        <p:nvSpPr>
          <p:cNvPr id="12" name="Google Shape;1948;p43">
            <a:extLst>
              <a:ext uri="{FF2B5EF4-FFF2-40B4-BE49-F238E27FC236}">
                <a16:creationId xmlns:a16="http://schemas.microsoft.com/office/drawing/2014/main" id="{D39C4487-E0F5-4A15-9517-9AD22B4D091A}"/>
              </a:ext>
            </a:extLst>
          </p:cNvPr>
          <p:cNvSpPr/>
          <p:nvPr/>
        </p:nvSpPr>
        <p:spPr>
          <a:xfrm>
            <a:off x="1123452" y="2079777"/>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250756" y="2304296"/>
            <a:ext cx="1812159" cy="1713246"/>
          </a:xfrm>
          <a:prstGeom prst="rect">
            <a:avLst/>
          </a:prstGeom>
        </p:spPr>
      </p:pic>
    </p:spTree>
    <p:extLst>
      <p:ext uri="{BB962C8B-B14F-4D97-AF65-F5344CB8AC3E}">
        <p14:creationId xmlns:p14="http://schemas.microsoft.com/office/powerpoint/2010/main" val="55703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BE2EC8A-BC1D-43B5-85C7-7EB532C0D9E3}"/>
              </a:ext>
            </a:extLst>
          </p:cNvPr>
          <p:cNvSpPr txBox="1"/>
          <p:nvPr/>
        </p:nvSpPr>
        <p:spPr>
          <a:xfrm>
            <a:off x="1974579" y="2721114"/>
            <a:ext cx="9183759" cy="707886"/>
          </a:xfrm>
          <a:prstGeom prst="rect">
            <a:avLst/>
          </a:prstGeom>
          <a:noFill/>
          <a:ln w="38100">
            <a:solidFill>
              <a:schemeClr val="tx1"/>
            </a:solidFill>
          </a:ln>
        </p:spPr>
        <p:txBody>
          <a:bodyPr wrap="square">
            <a:spAutoFit/>
          </a:bodyPr>
          <a:lstStyle/>
          <a:p>
            <a:pPr algn="ctr" defTabSz="1911303">
              <a:spcBef>
                <a:spcPct val="0"/>
              </a:spcBef>
              <a:spcAft>
                <a:spcPct val="35000"/>
              </a:spcAft>
            </a:pPr>
            <a:r>
              <a:rPr lang="en-US" sz="4000" b="1" dirty="0">
                <a:latin typeface="Times New Roman" panose="02020603050405020304" pitchFamily="18" charset="0"/>
                <a:cs typeface="Times New Roman" panose="02020603050405020304" pitchFamily="18" charset="0"/>
              </a:rPr>
              <a:t>KẾT LUẬN VÀ HƯỚNG PHÁT TRIỂN</a:t>
            </a:r>
          </a:p>
        </p:txBody>
      </p:sp>
    </p:spTree>
    <p:extLst>
      <p:ext uri="{BB962C8B-B14F-4D97-AF65-F5344CB8AC3E}">
        <p14:creationId xmlns:p14="http://schemas.microsoft.com/office/powerpoint/2010/main" val="357232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B87360-E6ED-4876-B363-9AEE6D89639C}"/>
              </a:ext>
            </a:extLst>
          </p:cNvPr>
          <p:cNvSpPr txBox="1"/>
          <p:nvPr/>
        </p:nvSpPr>
        <p:spPr>
          <a:xfrm>
            <a:off x="1428350" y="1784279"/>
            <a:ext cx="10263541" cy="2469266"/>
          </a:xfrm>
          <a:prstGeom prst="rect">
            <a:avLst/>
          </a:prstGeom>
          <a:noFill/>
          <a:ln w="57150">
            <a:solidFill>
              <a:schemeClr val="tx1"/>
            </a:solidFill>
          </a:ln>
        </p:spPr>
        <p:txBody>
          <a:bodyPr wrap="square">
            <a:spAutoFit/>
          </a:bodyPr>
          <a:lstStyle/>
          <a:p>
            <a:pPr marR="360036" algn="ctr">
              <a:lnSpc>
                <a:spcPct val="115000"/>
              </a:lnSpc>
              <a:spcAft>
                <a:spcPts val="1800"/>
              </a:spcAft>
            </a:pPr>
            <a:r>
              <a:rPr lang="en-US" sz="4600" b="1" kern="0" cap="all" dirty="0">
                <a:latin typeface="Times New Roman" panose="02020603050405020304" pitchFamily="18" charset="0"/>
                <a:ea typeface="Times New Roman" panose="02020603050405020304" pitchFamily="18" charset="0"/>
                <a:cs typeface="Times New Roman" panose="02020603050405020304" pitchFamily="18" charset="0"/>
              </a:rPr>
              <a:t>EM XIN CHÂN THÀNH CẢM ƠN CÁC THẦY/ CÔ TRONG HỘI ĐỒNG ĐÃ LẮNG NGHE VÀ GÓP Ý!</a:t>
            </a:r>
          </a:p>
        </p:txBody>
      </p:sp>
    </p:spTree>
    <p:extLst>
      <p:ext uri="{BB962C8B-B14F-4D97-AF65-F5344CB8AC3E}">
        <p14:creationId xmlns:p14="http://schemas.microsoft.com/office/powerpoint/2010/main" val="1985615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2.08333E-6 3.7037E-6 L -2.08333E-6 -0.07223 " pathEditMode="relative" rAng="0" ptsTypes="AA">
                                      <p:cBhvr>
                                        <p:cTn id="6" dur="250" accel="50000" decel="50000" autoRev="1" fill="hold">
                                          <p:stCondLst>
                                            <p:cond delay="0"/>
                                          </p:stCondLst>
                                        </p:cTn>
                                        <p:tgtEl>
                                          <p:spTgt spid="3"/>
                                        </p:tgtEl>
                                        <p:attrNameLst>
                                          <p:attrName>ppt_x</p:attrName>
                                          <p:attrName>ppt_y</p:attrName>
                                        </p:attrNameLst>
                                      </p:cBhvr>
                                      <p:rCtr x="0" y="-3611"/>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47;p43">
            <a:extLst>
              <a:ext uri="{FF2B5EF4-FFF2-40B4-BE49-F238E27FC236}">
                <a16:creationId xmlns:a16="http://schemas.microsoft.com/office/drawing/2014/main" id="{D01CC6D7-B2F2-49FF-A7E9-2965FDFD9B32}"/>
              </a:ext>
            </a:extLst>
          </p:cNvPr>
          <p:cNvSpPr txBox="1">
            <a:spLocks noGrp="1"/>
          </p:cNvSpPr>
          <p:nvPr>
            <p:ph type="title"/>
          </p:nvPr>
        </p:nvSpPr>
        <p:spPr>
          <a:xfrm>
            <a:off x="1108075" y="176213"/>
            <a:ext cx="11017250" cy="711200"/>
          </a:xfrm>
          <a:prstGeom prst="rect">
            <a:avLst/>
          </a:prstGeom>
        </p:spPr>
        <p:txBody>
          <a:bodyPr spcFirstLastPara="1" wrap="square" lIns="121900" tIns="121900" rIns="121900" bIns="121900" anchor="ctr" anchorCtr="0">
            <a:noAutofit/>
          </a:bodyPr>
          <a:lstStyle/>
          <a:p>
            <a:r>
              <a:rPr lang="en-US" sz="4800" dirty="0" err="1">
                <a:solidFill>
                  <a:schemeClr val="tx1"/>
                </a:solidFill>
                <a:latin typeface="Times New Roman" panose="02020603050405020304" pitchFamily="18" charset="0"/>
                <a:cs typeface="Times New Roman" panose="02020603050405020304" pitchFamily="18" charset="0"/>
              </a:rPr>
              <a:t>Cấu</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trúc</a:t>
            </a:r>
            <a:endParaRPr sz="4800" dirty="0">
              <a:solidFill>
                <a:schemeClr val="tx1"/>
              </a:solidFill>
              <a:latin typeface="Times New Roman" panose="02020603050405020304" pitchFamily="18" charset="0"/>
              <a:cs typeface="Times New Roman" panose="02020603050405020304" pitchFamily="18" charset="0"/>
            </a:endParaRPr>
          </a:p>
        </p:txBody>
      </p:sp>
      <p:sp>
        <p:nvSpPr>
          <p:cNvPr id="5" name="Google Shape;1942;p43">
            <a:extLst>
              <a:ext uri="{FF2B5EF4-FFF2-40B4-BE49-F238E27FC236}">
                <a16:creationId xmlns:a16="http://schemas.microsoft.com/office/drawing/2014/main" id="{CC214030-06AF-4BB1-9C4D-907EF12177E2}"/>
              </a:ext>
            </a:extLst>
          </p:cNvPr>
          <p:cNvSpPr txBox="1">
            <a:spLocks/>
          </p:cNvSpPr>
          <p:nvPr/>
        </p:nvSpPr>
        <p:spPr>
          <a:xfrm>
            <a:off x="322172" y="3362341"/>
            <a:ext cx="3115200"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Clr>
                <a:srgbClr val="000000"/>
              </a:buClr>
              <a:buSzPts val="2000"/>
              <a:buNone/>
            </a:pPr>
            <a:r>
              <a:rPr lang="en-US" dirty="0" err="1">
                <a:solidFill>
                  <a:schemeClr val="dk1"/>
                </a:solidFill>
                <a:latin typeface="Times New Roman"/>
                <a:ea typeface="Times New Roman"/>
                <a:cs typeface="Times New Roman"/>
                <a:sym typeface="Times New Roman"/>
              </a:rPr>
              <a:t>Tổng</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quan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về</a:t>
            </a:r>
            <a:r>
              <a:rPr lang="en-US" dirty="0">
                <a:solidFill>
                  <a:schemeClr val="dk1"/>
                </a:solidFill>
                <a:latin typeface="Times New Roman"/>
                <a:ea typeface="Times New Roman"/>
                <a:cs typeface="Times New Roman"/>
                <a:sym typeface="Times New Roman"/>
              </a:rPr>
              <a:t> </a:t>
            </a:r>
            <a:r>
              <a:rPr lang="en-US" dirty="0" err="1" smtClean="0">
                <a:solidFill>
                  <a:schemeClr val="dk1"/>
                </a:solidFill>
                <a:latin typeface="Times New Roman"/>
                <a:ea typeface="Times New Roman"/>
                <a:cs typeface="Times New Roman"/>
                <a:sym typeface="Times New Roman"/>
              </a:rPr>
              <a:t>Microservices</a:t>
            </a:r>
            <a:endParaRPr lang="en-US" dirty="0"/>
          </a:p>
        </p:txBody>
      </p:sp>
      <p:sp>
        <p:nvSpPr>
          <p:cNvPr id="6" name="Google Shape;1943;p43">
            <a:extLst>
              <a:ext uri="{FF2B5EF4-FFF2-40B4-BE49-F238E27FC236}">
                <a16:creationId xmlns:a16="http://schemas.microsoft.com/office/drawing/2014/main" id="{334AEA8B-9AC2-4912-8398-A31BE8433384}"/>
              </a:ext>
            </a:extLst>
          </p:cNvPr>
          <p:cNvSpPr txBox="1">
            <a:spLocks/>
          </p:cNvSpPr>
          <p:nvPr/>
        </p:nvSpPr>
        <p:spPr>
          <a:xfrm>
            <a:off x="3825450" y="4072903"/>
            <a:ext cx="3577425"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Clr>
                <a:srgbClr val="000000"/>
              </a:buClr>
              <a:buSzPts val="2000"/>
              <a:buNone/>
            </a:pPr>
            <a:r>
              <a:rPr lang="en-US" dirty="0" err="1">
                <a:solidFill>
                  <a:schemeClr val="dk1"/>
                </a:solidFill>
                <a:latin typeface="Times New Roman"/>
                <a:ea typeface="Times New Roman"/>
                <a:cs typeface="Times New Roman"/>
                <a:sym typeface="Times New Roman"/>
              </a:rPr>
              <a:t>Nghiên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cứu</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và</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phát</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triển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giải</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pháp</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Traefik</a:t>
            </a:r>
            <a:endParaRPr lang="en-US" dirty="0"/>
          </a:p>
        </p:txBody>
      </p:sp>
      <p:sp>
        <p:nvSpPr>
          <p:cNvPr id="7" name="Google Shape;1944;p43">
            <a:extLst>
              <a:ext uri="{FF2B5EF4-FFF2-40B4-BE49-F238E27FC236}">
                <a16:creationId xmlns:a16="http://schemas.microsoft.com/office/drawing/2014/main" id="{8C27F662-AA46-4FEE-8489-299BB9CA6B92}"/>
              </a:ext>
            </a:extLst>
          </p:cNvPr>
          <p:cNvSpPr txBox="1">
            <a:spLocks/>
          </p:cNvSpPr>
          <p:nvPr/>
        </p:nvSpPr>
        <p:spPr>
          <a:xfrm>
            <a:off x="8086536" y="4777262"/>
            <a:ext cx="4105464"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Clr>
                <a:srgbClr val="000000"/>
              </a:buClr>
              <a:buSzPts val="2000"/>
              <a:buNone/>
            </a:pPr>
            <a:r>
              <a:rPr lang="en-US" dirty="0" err="1">
                <a:solidFill>
                  <a:schemeClr val="dk1"/>
                </a:solidFill>
                <a:latin typeface="Times New Roman"/>
                <a:ea typeface="Times New Roman"/>
                <a:cs typeface="Times New Roman"/>
                <a:sym typeface="Times New Roman"/>
              </a:rPr>
              <a:t>Triển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khai</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giải</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pháp</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Traefik</a:t>
            </a:r>
            <a:endParaRPr lang="en-US" dirty="0"/>
          </a:p>
        </p:txBody>
      </p:sp>
      <p:sp>
        <p:nvSpPr>
          <p:cNvPr id="8" name="Google Shape;1948;p43">
            <a:extLst>
              <a:ext uri="{FF2B5EF4-FFF2-40B4-BE49-F238E27FC236}">
                <a16:creationId xmlns:a16="http://schemas.microsoft.com/office/drawing/2014/main" id="{28178F2F-4138-4BD3-9E44-E7D093971A3B}"/>
              </a:ext>
            </a:extLst>
          </p:cNvPr>
          <p:cNvSpPr/>
          <p:nvPr/>
        </p:nvSpPr>
        <p:spPr>
          <a:xfrm>
            <a:off x="322173" y="1210333"/>
            <a:ext cx="1423478" cy="1458038"/>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1941;p43">
            <a:extLst>
              <a:ext uri="{FF2B5EF4-FFF2-40B4-BE49-F238E27FC236}">
                <a16:creationId xmlns:a16="http://schemas.microsoft.com/office/drawing/2014/main" id="{651B3513-A18B-4DC6-B8A6-6E8D717B7A3A}"/>
              </a:ext>
            </a:extLst>
          </p:cNvPr>
          <p:cNvSpPr txBox="1">
            <a:spLocks/>
          </p:cNvSpPr>
          <p:nvPr/>
        </p:nvSpPr>
        <p:spPr>
          <a:xfrm>
            <a:off x="322172" y="2966430"/>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1</a:t>
            </a:r>
          </a:p>
        </p:txBody>
      </p:sp>
      <p:pic>
        <p:nvPicPr>
          <p:cNvPr id="13" name="Picture 12">
            <a:extLst>
              <a:ext uri="{FF2B5EF4-FFF2-40B4-BE49-F238E27FC236}">
                <a16:creationId xmlns:a16="http://schemas.microsoft.com/office/drawing/2014/main" id="{0F57E4D2-2DDF-4C61-86CE-088368EBDE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523050" y="1480572"/>
            <a:ext cx="1021724" cy="965955"/>
          </a:xfrm>
          <a:prstGeom prst="rect">
            <a:avLst/>
          </a:prstGeom>
        </p:spPr>
      </p:pic>
      <p:sp>
        <p:nvSpPr>
          <p:cNvPr id="14" name="Google Shape;1948;p43">
            <a:extLst>
              <a:ext uri="{FF2B5EF4-FFF2-40B4-BE49-F238E27FC236}">
                <a16:creationId xmlns:a16="http://schemas.microsoft.com/office/drawing/2014/main" id="{1A50F9A1-4013-429A-93A9-DF52A17816EA}"/>
              </a:ext>
            </a:extLst>
          </p:cNvPr>
          <p:cNvSpPr/>
          <p:nvPr/>
        </p:nvSpPr>
        <p:spPr>
          <a:xfrm>
            <a:off x="3825450" y="1911634"/>
            <a:ext cx="1423478" cy="1458038"/>
          </a:xfrm>
          <a:prstGeom prst="ellipse">
            <a:avLst/>
          </a:prstGeom>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5" name="Google Shape;2627;p52">
            <a:extLst>
              <a:ext uri="{FF2B5EF4-FFF2-40B4-BE49-F238E27FC236}">
                <a16:creationId xmlns:a16="http://schemas.microsoft.com/office/drawing/2014/main" id="{C34C5053-2739-46D5-AABD-1169EF45720A}"/>
              </a:ext>
            </a:extLst>
          </p:cNvPr>
          <p:cNvGrpSpPr/>
          <p:nvPr/>
        </p:nvGrpSpPr>
        <p:grpSpPr>
          <a:xfrm>
            <a:off x="4215180" y="2162464"/>
            <a:ext cx="644018" cy="907227"/>
            <a:chOff x="7051419" y="3037940"/>
            <a:chExt cx="464469" cy="697977"/>
          </a:xfrm>
        </p:grpSpPr>
        <p:sp>
          <p:nvSpPr>
            <p:cNvPr id="16" name="Google Shape;2628;p52">
              <a:extLst>
                <a:ext uri="{FF2B5EF4-FFF2-40B4-BE49-F238E27FC236}">
                  <a16:creationId xmlns:a16="http://schemas.microsoft.com/office/drawing/2014/main" id="{14FFC3F3-0108-4AD8-80D2-81BF0C202D29}"/>
                </a:ext>
              </a:extLst>
            </p:cNvPr>
            <p:cNvSpPr/>
            <p:nvPr/>
          </p:nvSpPr>
          <p:spPr>
            <a:xfrm>
              <a:off x="7188466" y="3487685"/>
              <a:ext cx="178388" cy="95234"/>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52">
              <a:extLst>
                <a:ext uri="{FF2B5EF4-FFF2-40B4-BE49-F238E27FC236}">
                  <a16:creationId xmlns:a16="http://schemas.microsoft.com/office/drawing/2014/main" id="{1ABD4C43-086E-48E8-9167-6D073EA9D1F9}"/>
                </a:ext>
              </a:extLst>
            </p:cNvPr>
            <p:cNvSpPr/>
            <p:nvPr/>
          </p:nvSpPr>
          <p:spPr>
            <a:xfrm>
              <a:off x="7187806" y="3486363"/>
              <a:ext cx="179048" cy="97217"/>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52">
              <a:extLst>
                <a:ext uri="{FF2B5EF4-FFF2-40B4-BE49-F238E27FC236}">
                  <a16:creationId xmlns:a16="http://schemas.microsoft.com/office/drawing/2014/main" id="{7C35A6B6-450B-4D17-A753-A66CBABD77C9}"/>
                </a:ext>
              </a:extLst>
            </p:cNvPr>
            <p:cNvSpPr/>
            <p:nvPr/>
          </p:nvSpPr>
          <p:spPr>
            <a:xfrm>
              <a:off x="7184502" y="3363946"/>
              <a:ext cx="149128" cy="191035"/>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52">
              <a:extLst>
                <a:ext uri="{FF2B5EF4-FFF2-40B4-BE49-F238E27FC236}">
                  <a16:creationId xmlns:a16="http://schemas.microsoft.com/office/drawing/2014/main" id="{C327135D-C784-480A-9979-D4F72E89188A}"/>
                </a:ext>
              </a:extLst>
            </p:cNvPr>
            <p:cNvSpPr/>
            <p:nvPr/>
          </p:nvSpPr>
          <p:spPr>
            <a:xfrm>
              <a:off x="7183747" y="3362436"/>
              <a:ext cx="151865" cy="193206"/>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52">
              <a:extLst>
                <a:ext uri="{FF2B5EF4-FFF2-40B4-BE49-F238E27FC236}">
                  <a16:creationId xmlns:a16="http://schemas.microsoft.com/office/drawing/2014/main" id="{5E4351EA-4AD0-44D2-964D-A69BC871340F}"/>
                </a:ext>
              </a:extLst>
            </p:cNvPr>
            <p:cNvSpPr/>
            <p:nvPr/>
          </p:nvSpPr>
          <p:spPr>
            <a:xfrm>
              <a:off x="7089268" y="3148370"/>
              <a:ext cx="187071" cy="82587"/>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52">
              <a:extLst>
                <a:ext uri="{FF2B5EF4-FFF2-40B4-BE49-F238E27FC236}">
                  <a16:creationId xmlns:a16="http://schemas.microsoft.com/office/drawing/2014/main" id="{F36A4E03-106F-47C8-91D3-0EB21F47B993}"/>
                </a:ext>
              </a:extLst>
            </p:cNvPr>
            <p:cNvSpPr/>
            <p:nvPr/>
          </p:nvSpPr>
          <p:spPr>
            <a:xfrm>
              <a:off x="7087946" y="3146388"/>
              <a:ext cx="189053" cy="85230"/>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52">
              <a:extLst>
                <a:ext uri="{FF2B5EF4-FFF2-40B4-BE49-F238E27FC236}">
                  <a16:creationId xmlns:a16="http://schemas.microsoft.com/office/drawing/2014/main" id="{69D5EB2A-D195-4BED-B3C9-F5DFE8989262}"/>
                </a:ext>
              </a:extLst>
            </p:cNvPr>
            <p:cNvSpPr/>
            <p:nvPr/>
          </p:nvSpPr>
          <p:spPr>
            <a:xfrm>
              <a:off x="7182426" y="3190938"/>
              <a:ext cx="230299" cy="130534"/>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52">
              <a:extLst>
                <a:ext uri="{FF2B5EF4-FFF2-40B4-BE49-F238E27FC236}">
                  <a16:creationId xmlns:a16="http://schemas.microsoft.com/office/drawing/2014/main" id="{68E50D98-E929-4725-8796-410542C61B1C}"/>
                </a:ext>
              </a:extLst>
            </p:cNvPr>
            <p:cNvSpPr/>
            <p:nvPr/>
          </p:nvSpPr>
          <p:spPr>
            <a:xfrm>
              <a:off x="7181765" y="3189617"/>
              <a:ext cx="233037" cy="133177"/>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52">
              <a:extLst>
                <a:ext uri="{FF2B5EF4-FFF2-40B4-BE49-F238E27FC236}">
                  <a16:creationId xmlns:a16="http://schemas.microsoft.com/office/drawing/2014/main" id="{ACE0D7C6-9FC7-4DF4-8AD4-98A23BA86BFC}"/>
                </a:ext>
              </a:extLst>
            </p:cNvPr>
            <p:cNvSpPr/>
            <p:nvPr/>
          </p:nvSpPr>
          <p:spPr>
            <a:xfrm>
              <a:off x="7183086" y="3103821"/>
              <a:ext cx="155169" cy="154414"/>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52">
              <a:extLst>
                <a:ext uri="{FF2B5EF4-FFF2-40B4-BE49-F238E27FC236}">
                  <a16:creationId xmlns:a16="http://schemas.microsoft.com/office/drawing/2014/main" id="{92659722-E0B3-4CFE-BA81-294FC26D166E}"/>
                </a:ext>
              </a:extLst>
            </p:cNvPr>
            <p:cNvSpPr/>
            <p:nvPr/>
          </p:nvSpPr>
          <p:spPr>
            <a:xfrm>
              <a:off x="7181104" y="3102877"/>
              <a:ext cx="157151" cy="156018"/>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52">
              <a:extLst>
                <a:ext uri="{FF2B5EF4-FFF2-40B4-BE49-F238E27FC236}">
                  <a16:creationId xmlns:a16="http://schemas.microsoft.com/office/drawing/2014/main" id="{94D7200B-234F-4CD8-BA0B-E7BCD7D56FCF}"/>
                </a:ext>
              </a:extLst>
            </p:cNvPr>
            <p:cNvSpPr/>
            <p:nvPr/>
          </p:nvSpPr>
          <p:spPr>
            <a:xfrm>
              <a:off x="7321549" y="3282114"/>
              <a:ext cx="193678" cy="449839"/>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52">
              <a:extLst>
                <a:ext uri="{FF2B5EF4-FFF2-40B4-BE49-F238E27FC236}">
                  <a16:creationId xmlns:a16="http://schemas.microsoft.com/office/drawing/2014/main" id="{6DED46AD-EBE7-4078-80A3-8719AFB0A9C4}"/>
                </a:ext>
              </a:extLst>
            </p:cNvPr>
            <p:cNvSpPr/>
            <p:nvPr/>
          </p:nvSpPr>
          <p:spPr>
            <a:xfrm>
              <a:off x="7318151" y="3280793"/>
              <a:ext cx="197737" cy="451821"/>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52">
              <a:extLst>
                <a:ext uri="{FF2B5EF4-FFF2-40B4-BE49-F238E27FC236}">
                  <a16:creationId xmlns:a16="http://schemas.microsoft.com/office/drawing/2014/main" id="{D13E41BE-081D-4BB5-AAB3-B8E314C968E1}"/>
                </a:ext>
              </a:extLst>
            </p:cNvPr>
            <p:cNvSpPr/>
            <p:nvPr/>
          </p:nvSpPr>
          <p:spPr>
            <a:xfrm>
              <a:off x="7052080" y="3106275"/>
              <a:ext cx="327422" cy="628227"/>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52">
              <a:extLst>
                <a:ext uri="{FF2B5EF4-FFF2-40B4-BE49-F238E27FC236}">
                  <a16:creationId xmlns:a16="http://schemas.microsoft.com/office/drawing/2014/main" id="{D75C8C34-2F6D-4B8C-ACE5-EB1C5F884821}"/>
                </a:ext>
              </a:extLst>
            </p:cNvPr>
            <p:cNvSpPr/>
            <p:nvPr/>
          </p:nvSpPr>
          <p:spPr>
            <a:xfrm>
              <a:off x="7051419" y="3105520"/>
              <a:ext cx="329404" cy="630397"/>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52">
              <a:extLst>
                <a:ext uri="{FF2B5EF4-FFF2-40B4-BE49-F238E27FC236}">
                  <a16:creationId xmlns:a16="http://schemas.microsoft.com/office/drawing/2014/main" id="{DF148265-FC36-40CD-98C9-6170D8243802}"/>
                </a:ext>
              </a:extLst>
            </p:cNvPr>
            <p:cNvSpPr/>
            <p:nvPr/>
          </p:nvSpPr>
          <p:spPr>
            <a:xfrm>
              <a:off x="7175158" y="3039922"/>
              <a:ext cx="286175" cy="310149"/>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43;p52">
              <a:extLst>
                <a:ext uri="{FF2B5EF4-FFF2-40B4-BE49-F238E27FC236}">
                  <a16:creationId xmlns:a16="http://schemas.microsoft.com/office/drawing/2014/main" id="{C1F1BBE7-C1DD-4B13-A7AF-F2E0A3B9E29F}"/>
                </a:ext>
              </a:extLst>
            </p:cNvPr>
            <p:cNvSpPr/>
            <p:nvPr/>
          </p:nvSpPr>
          <p:spPr>
            <a:xfrm>
              <a:off x="7171855" y="3037940"/>
              <a:ext cx="285515" cy="312792"/>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44;p52">
              <a:extLst>
                <a:ext uri="{FF2B5EF4-FFF2-40B4-BE49-F238E27FC236}">
                  <a16:creationId xmlns:a16="http://schemas.microsoft.com/office/drawing/2014/main" id="{A45A9AE5-2ECA-4174-AE4A-404D3C142C19}"/>
                </a:ext>
              </a:extLst>
            </p:cNvPr>
            <p:cNvSpPr/>
            <p:nvPr/>
          </p:nvSpPr>
          <p:spPr>
            <a:xfrm>
              <a:off x="7401399" y="3368571"/>
              <a:ext cx="93158" cy="45399"/>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941;p43">
            <a:extLst>
              <a:ext uri="{FF2B5EF4-FFF2-40B4-BE49-F238E27FC236}">
                <a16:creationId xmlns:a16="http://schemas.microsoft.com/office/drawing/2014/main" id="{EAB2B2EE-61C7-40FE-A886-4FFCFD75F03D}"/>
              </a:ext>
            </a:extLst>
          </p:cNvPr>
          <p:cNvSpPr txBox="1">
            <a:spLocks/>
          </p:cNvSpPr>
          <p:nvPr/>
        </p:nvSpPr>
        <p:spPr>
          <a:xfrm>
            <a:off x="3825450" y="3586938"/>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2</a:t>
            </a:r>
          </a:p>
        </p:txBody>
      </p:sp>
      <p:sp>
        <p:nvSpPr>
          <p:cNvPr id="34" name="Google Shape;1948;p43">
            <a:extLst>
              <a:ext uri="{FF2B5EF4-FFF2-40B4-BE49-F238E27FC236}">
                <a16:creationId xmlns:a16="http://schemas.microsoft.com/office/drawing/2014/main" id="{C012BF4F-78DA-4E7B-9DA5-582B3C2F0D72}"/>
              </a:ext>
            </a:extLst>
          </p:cNvPr>
          <p:cNvSpPr/>
          <p:nvPr/>
        </p:nvSpPr>
        <p:spPr>
          <a:xfrm>
            <a:off x="8179032" y="2620595"/>
            <a:ext cx="1423478" cy="1458038"/>
          </a:xfrm>
          <a:prstGeom prst="ellipse">
            <a:avLst/>
          </a:prstGeom>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5" name="Picture 7">
            <a:extLst>
              <a:ext uri="{FF2B5EF4-FFF2-40B4-BE49-F238E27FC236}">
                <a16:creationId xmlns:a16="http://schemas.microsoft.com/office/drawing/2014/main" id="{8C0370D7-F008-427B-B22D-327ABDF5195C}"/>
              </a:ext>
            </a:extLst>
          </p:cNvPr>
          <p:cNvPicPr>
            <a:picLocks noChangeAspect="1"/>
          </p:cNvPicPr>
          <p:nvPr/>
        </p:nvPicPr>
        <p:blipFill>
          <a:blip r:embed="rId4"/>
          <a:stretch>
            <a:fillRect/>
          </a:stretch>
        </p:blipFill>
        <p:spPr>
          <a:xfrm>
            <a:off x="8514534" y="2993434"/>
            <a:ext cx="752475" cy="752475"/>
          </a:xfrm>
          <a:prstGeom prst="rect">
            <a:avLst/>
          </a:prstGeom>
        </p:spPr>
      </p:pic>
      <p:pic>
        <p:nvPicPr>
          <p:cNvPr id="36" name="Picture 14">
            <a:extLst>
              <a:ext uri="{FF2B5EF4-FFF2-40B4-BE49-F238E27FC236}">
                <a16:creationId xmlns:a16="http://schemas.microsoft.com/office/drawing/2014/main" id="{F95CF90A-51D0-4ACB-976B-1A153444A6A7}"/>
              </a:ext>
            </a:extLst>
          </p:cNvPr>
          <p:cNvPicPr>
            <a:picLocks noChangeAspect="1"/>
          </p:cNvPicPr>
          <p:nvPr/>
        </p:nvPicPr>
        <p:blipFill>
          <a:blip r:embed="rId5"/>
          <a:stretch>
            <a:fillRect/>
          </a:stretch>
        </p:blipFill>
        <p:spPr>
          <a:xfrm>
            <a:off x="8975747" y="3483495"/>
            <a:ext cx="336927" cy="524828"/>
          </a:xfrm>
          <a:prstGeom prst="rect">
            <a:avLst/>
          </a:prstGeom>
        </p:spPr>
      </p:pic>
      <p:sp>
        <p:nvSpPr>
          <p:cNvPr id="37" name="Google Shape;1941;p43">
            <a:extLst>
              <a:ext uri="{FF2B5EF4-FFF2-40B4-BE49-F238E27FC236}">
                <a16:creationId xmlns:a16="http://schemas.microsoft.com/office/drawing/2014/main" id="{97AECFCF-7CE3-4AD2-8654-AFDB2A832A48}"/>
              </a:ext>
            </a:extLst>
          </p:cNvPr>
          <p:cNvSpPr txBox="1">
            <a:spLocks/>
          </p:cNvSpPr>
          <p:nvPr/>
        </p:nvSpPr>
        <p:spPr>
          <a:xfrm>
            <a:off x="8086536" y="4358762"/>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4830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circle(in)">
                                      <p:cBhvr>
                                        <p:cTn id="26" dur="2000"/>
                                        <p:tgtEl>
                                          <p:spTgt spid="6">
                                            <p:txEl>
                                              <p:pRg st="0" end="0"/>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par>
                                <p:cTn id="30" presetID="6"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ircle(in)">
                                      <p:cBhvr>
                                        <p:cTn id="35" dur="20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ircle(in)">
                                      <p:cBhvr>
                                        <p:cTn id="43" dur="2000"/>
                                        <p:tgtEl>
                                          <p:spTgt spid="34"/>
                                        </p:tgtEl>
                                      </p:cBhvr>
                                    </p:animEffect>
                                  </p:childTnLst>
                                </p:cTn>
                              </p:par>
                              <p:par>
                                <p:cTn id="44" presetID="6"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circle(in)">
                                      <p:cBhvr>
                                        <p:cTn id="46" dur="2000"/>
                                        <p:tgtEl>
                                          <p:spTgt spid="35"/>
                                        </p:tgtEl>
                                      </p:cBhvr>
                                    </p:animEffect>
                                  </p:childTnLst>
                                </p:cTn>
                              </p:par>
                              <p:par>
                                <p:cTn id="47" presetID="6"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circle(in)">
                                      <p:cBhvr>
                                        <p:cTn id="49" dur="2000"/>
                                        <p:tgtEl>
                                          <p:spTgt spid="3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circle(in)">
                                      <p:cBhvr>
                                        <p:cTn id="5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P spid="7" grpId="0" build="p"/>
      <p:bldP spid="8" grpId="0" animBg="1"/>
      <p:bldP spid="12" grpId="0"/>
      <p:bldP spid="14" grpId="0" animBg="1"/>
      <p:bldP spid="33" grpId="0"/>
      <p:bldP spid="34" grpId="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4121796" y="2021286"/>
            <a:ext cx="5412347" cy="91391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buSzPts val="2000"/>
            </a:pPr>
            <a:r>
              <a:rPr lang="en-US" sz="3200" dirty="0" err="1">
                <a:solidFill>
                  <a:schemeClr val="dk1"/>
                </a:solidFill>
                <a:latin typeface="Times New Roman"/>
                <a:ea typeface="Times New Roman"/>
                <a:cs typeface="Times New Roman"/>
                <a:sym typeface="Times New Roman"/>
              </a:rPr>
              <a:t>Tổng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quan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về</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Microservices</a:t>
            </a:r>
            <a:endParaRPr lang="en-US" sz="3200" dirty="0"/>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4329060" y="1528743"/>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1</a:t>
            </a:r>
          </a:p>
        </p:txBody>
      </p:sp>
      <p:sp>
        <p:nvSpPr>
          <p:cNvPr id="12" name="Google Shape;1948;p43">
            <a:extLst>
              <a:ext uri="{FF2B5EF4-FFF2-40B4-BE49-F238E27FC236}">
                <a16:creationId xmlns:a16="http://schemas.microsoft.com/office/drawing/2014/main" id="{D39C4487-E0F5-4A15-9517-9AD22B4D091A}"/>
              </a:ext>
            </a:extLst>
          </p:cNvPr>
          <p:cNvSpPr/>
          <p:nvPr/>
        </p:nvSpPr>
        <p:spPr>
          <a:xfrm>
            <a:off x="1537980" y="1025044"/>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665284" y="1249563"/>
            <a:ext cx="1812159" cy="1713246"/>
          </a:xfrm>
          <a:prstGeom prst="rect">
            <a:avLst/>
          </a:prstGeom>
        </p:spPr>
      </p:pic>
      <p:pic>
        <p:nvPicPr>
          <p:cNvPr id="3074" name="Picture 2" descr="Microservices for Java and Golang - A Complete S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747" y="2843142"/>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8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BÀI TOÁN THỰC TẾ</a:t>
            </a:r>
            <a:endParaRPr lang="en-US" sz="3200" dirty="0">
              <a:latin typeface="Times New Roman" panose="02020603050405020304" pitchFamily="18" charset="0"/>
              <a:cs typeface="Times New Roman" panose="02020603050405020304" pitchFamily="18" charset="0"/>
            </a:endParaRPr>
          </a:p>
        </p:txBody>
      </p:sp>
      <p:pic>
        <p:nvPicPr>
          <p:cNvPr id="1030" name="Picture 6" descr="https://nestsera.com/wp-content/uploads/2020/07/Microservice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95" y="1506452"/>
            <a:ext cx="10918297" cy="444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5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Khái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niệm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128838" y="1355834"/>
            <a:ext cx="6869594" cy="4906853"/>
          </a:xfrm>
          <a:prstGeom prst="rect">
            <a:avLst/>
          </a:prstGeom>
        </p:spPr>
      </p:pic>
    </p:spTree>
    <p:extLst>
      <p:ext uri="{BB962C8B-B14F-4D97-AF65-F5344CB8AC3E}">
        <p14:creationId xmlns:p14="http://schemas.microsoft.com/office/powerpoint/2010/main" val="725663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Ví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a:t>
            </a:r>
            <a:r>
              <a:rPr lang="en-US" sz="3200" dirty="0" smtClean="0">
                <a:latin typeface="Times New Roman" panose="02020603050405020304" pitchFamily="18" charset="0"/>
                <a:cs typeface="Times New Roman" panose="02020603050405020304" pitchFamily="18" charset="0"/>
              </a:rPr>
              <a:t> minh </a:t>
            </a:r>
            <a:r>
              <a:rPr lang="en-US" sz="3200" dirty="0" err="1" smtClean="0">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26720" y="1063315"/>
            <a:ext cx="2621230" cy="646331"/>
          </a:xfrm>
          <a:prstGeom prst="rect">
            <a:avLst/>
          </a:prstGeom>
          <a:noFill/>
        </p:spPr>
        <p:txBody>
          <a:bodyPr wrap="none" rtlCol="0">
            <a:spAutoFit/>
          </a:bodyPr>
          <a:lstStyle/>
          <a:p>
            <a:r>
              <a:rPr lang="en-US" dirty="0" err="1" smtClean="0"/>
              <a:t>Hệ</a:t>
            </a:r>
            <a:r>
              <a:rPr lang="en-US" dirty="0" smtClean="0"/>
              <a:t> </a:t>
            </a:r>
            <a:r>
              <a:rPr lang="en-US" dirty="0" err="1" smtClean="0"/>
              <a:t>thống</a:t>
            </a:r>
            <a:r>
              <a:rPr lang="en-US" dirty="0" smtClean="0"/>
              <a:t> </a:t>
            </a:r>
            <a:r>
              <a:rPr lang="en-US" dirty="0" err="1" smtClean="0"/>
              <a:t>bán</a:t>
            </a:r>
            <a:r>
              <a:rPr lang="en-US" dirty="0" smtClean="0"/>
              <a:t> </a:t>
            </a:r>
            <a:r>
              <a:rPr lang="en-US" dirty="0" err="1" smtClean="0"/>
              <a:t>hàng</a:t>
            </a:r>
            <a:r>
              <a:rPr lang="en-US" dirty="0" smtClean="0"/>
              <a:t> </a:t>
            </a:r>
            <a:r>
              <a:rPr lang="en-US" dirty="0" err="1" smtClean="0"/>
              <a:t>trực</a:t>
            </a:r>
            <a:endParaRPr lang="en-US" dirty="0" smtClean="0"/>
          </a:p>
          <a:p>
            <a:r>
              <a:rPr lang="en-US" dirty="0" err="1" smtClean="0"/>
              <a:t>tuyến</a:t>
            </a:r>
            <a:r>
              <a:rPr lang="en-US" dirty="0" smtClean="0"/>
              <a:t> : </a:t>
            </a:r>
            <a:endParaRPr lang="en-US" dirty="0"/>
          </a:p>
        </p:txBody>
      </p:sp>
      <p:pic>
        <p:nvPicPr>
          <p:cNvPr id="6" name="Picture 5"/>
          <p:cNvPicPr>
            <a:picLocks noChangeAspect="1"/>
          </p:cNvPicPr>
          <p:nvPr/>
        </p:nvPicPr>
        <p:blipFill>
          <a:blip r:embed="rId3"/>
          <a:stretch>
            <a:fillRect/>
          </a:stretch>
        </p:blipFill>
        <p:spPr>
          <a:xfrm>
            <a:off x="3495837" y="1063315"/>
            <a:ext cx="5858693" cy="5439534"/>
          </a:xfrm>
          <a:prstGeom prst="rect">
            <a:avLst/>
          </a:prstGeom>
        </p:spPr>
      </p:pic>
    </p:spTree>
    <p:extLst>
      <p:ext uri="{BB962C8B-B14F-4D97-AF65-F5344CB8AC3E}">
        <p14:creationId xmlns:p14="http://schemas.microsoft.com/office/powerpoint/2010/main" val="982265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Lợi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12524" y="1497160"/>
            <a:ext cx="5821931" cy="3970318"/>
          </a:xfrm>
          <a:prstGeom prst="rect">
            <a:avLst/>
          </a:prstGeom>
          <a:noFill/>
        </p:spPr>
        <p:txBody>
          <a:bodyPr wrap="square" rtlCol="0">
            <a:spAutoFit/>
          </a:bodyPr>
          <a:lstStyle/>
          <a:p>
            <a:pPr marL="285750" lvl="0" indent="-285750">
              <a:buFont typeface="Arial" panose="020B0604020202020204" pitchFamily="34" charset="0"/>
              <a:buChar char="•"/>
            </a:pPr>
            <a:r>
              <a:rPr lang="en-AU" dirty="0"/>
              <a:t>Source code </a:t>
            </a:r>
            <a:r>
              <a:rPr lang="en-AU" dirty="0" err="1"/>
              <a:t>tinh</a:t>
            </a:r>
            <a:r>
              <a:rPr lang="en-AU" dirty="0"/>
              <a:t> </a:t>
            </a:r>
            <a:r>
              <a:rPr lang="en-AU" dirty="0" err="1"/>
              <a:t>gọn</a:t>
            </a:r>
            <a:r>
              <a:rPr lang="en-AU" dirty="0"/>
              <a:t>: do </a:t>
            </a:r>
            <a:r>
              <a:rPr lang="en-AU" dirty="0" err="1"/>
              <a:t>hệ</a:t>
            </a:r>
            <a:r>
              <a:rPr lang="en-AU" dirty="0"/>
              <a:t> </a:t>
            </a:r>
            <a:r>
              <a:rPr lang="en-AU" dirty="0" err="1"/>
              <a:t>thống</a:t>
            </a:r>
            <a:r>
              <a:rPr lang="en-AU" dirty="0"/>
              <a:t> </a:t>
            </a:r>
            <a:r>
              <a:rPr lang="en-AU" dirty="0" err="1"/>
              <a:t>cấu</a:t>
            </a:r>
            <a:r>
              <a:rPr lang="en-AU" dirty="0"/>
              <a:t> </a:t>
            </a:r>
            <a:r>
              <a:rPr lang="en-AU" dirty="0" err="1"/>
              <a:t>thành</a:t>
            </a:r>
            <a:r>
              <a:rPr lang="en-AU" dirty="0"/>
              <a:t> </a:t>
            </a:r>
            <a:r>
              <a:rPr lang="en-AU" dirty="0" err="1"/>
              <a:t>từ</a:t>
            </a:r>
            <a:r>
              <a:rPr lang="en-AU" dirty="0"/>
              <a:t> </a:t>
            </a:r>
            <a:r>
              <a:rPr lang="en-AU" dirty="0" err="1"/>
              <a:t>những</a:t>
            </a:r>
            <a:r>
              <a:rPr lang="en-AU" dirty="0"/>
              <a:t> </a:t>
            </a:r>
            <a:r>
              <a:rPr lang="en-AU" dirty="0" err="1"/>
              <a:t>dự</a:t>
            </a:r>
            <a:r>
              <a:rPr lang="en-AU" dirty="0"/>
              <a:t> </a:t>
            </a:r>
            <a:r>
              <a:rPr lang="en-AU" dirty="0" err="1"/>
              <a:t>án</a:t>
            </a:r>
            <a:r>
              <a:rPr lang="en-AU" dirty="0"/>
              <a:t> </a:t>
            </a:r>
            <a:r>
              <a:rPr lang="en-AU" dirty="0" err="1"/>
              <a:t>nhỏ</a:t>
            </a:r>
            <a:r>
              <a:rPr lang="en-AU" dirty="0"/>
              <a:t>, </a:t>
            </a:r>
            <a:r>
              <a:rPr lang="en-AU" dirty="0" err="1"/>
              <a:t>mỗi</a:t>
            </a:r>
            <a:r>
              <a:rPr lang="en-AU" dirty="0"/>
              <a:t> </a:t>
            </a:r>
            <a:r>
              <a:rPr lang="en-AU" dirty="0" err="1"/>
              <a:t>dự</a:t>
            </a:r>
            <a:r>
              <a:rPr lang="en-AU" dirty="0"/>
              <a:t> </a:t>
            </a:r>
            <a:r>
              <a:rPr lang="en-AU" dirty="0" err="1"/>
              <a:t>án</a:t>
            </a:r>
            <a:r>
              <a:rPr lang="en-AU" dirty="0"/>
              <a:t> </a:t>
            </a:r>
            <a:r>
              <a:rPr lang="en-AU" dirty="0" err="1"/>
              <a:t>sẽ</a:t>
            </a:r>
            <a:r>
              <a:rPr lang="en-AU" dirty="0"/>
              <a:t> </a:t>
            </a:r>
            <a:r>
              <a:rPr lang="en-AU" dirty="0" err="1"/>
              <a:t>đơn</a:t>
            </a:r>
            <a:r>
              <a:rPr lang="en-AU" dirty="0"/>
              <a:t> </a:t>
            </a:r>
            <a:r>
              <a:rPr lang="en-AU" dirty="0" err="1"/>
              <a:t>giản</a:t>
            </a:r>
            <a:r>
              <a:rPr lang="en-AU" dirty="0"/>
              <a:t> </a:t>
            </a:r>
            <a:r>
              <a:rPr lang="en-AU" dirty="0" err="1"/>
              <a:t>hơn</a:t>
            </a:r>
            <a:r>
              <a:rPr lang="en-AU" dirty="0"/>
              <a:t> </a:t>
            </a:r>
            <a:r>
              <a:rPr lang="en-AU" dirty="0" err="1"/>
              <a:t>và</a:t>
            </a:r>
            <a:r>
              <a:rPr lang="en-AU" dirty="0"/>
              <a:t> </a:t>
            </a:r>
            <a:r>
              <a:rPr lang="en-AU" dirty="0" err="1"/>
              <a:t>tập</a:t>
            </a:r>
            <a:r>
              <a:rPr lang="en-AU" dirty="0"/>
              <a:t> </a:t>
            </a:r>
            <a:r>
              <a:rPr lang="en-AU" dirty="0" err="1"/>
              <a:t>trung</a:t>
            </a:r>
            <a:r>
              <a:rPr lang="en-AU" dirty="0"/>
              <a:t> </a:t>
            </a:r>
            <a:r>
              <a:rPr lang="en-AU" dirty="0" err="1"/>
              <a:t>vào</a:t>
            </a:r>
            <a:r>
              <a:rPr lang="en-AU" dirty="0"/>
              <a:t> 1 </a:t>
            </a:r>
            <a:r>
              <a:rPr lang="en-AU" dirty="0" err="1"/>
              <a:t>hoặc</a:t>
            </a:r>
            <a:r>
              <a:rPr lang="en-AU" dirty="0"/>
              <a:t> 1 </a:t>
            </a:r>
            <a:r>
              <a:rPr lang="en-AU" dirty="0" err="1"/>
              <a:t>vài</a:t>
            </a:r>
            <a:r>
              <a:rPr lang="en-AU" dirty="0"/>
              <a:t> </a:t>
            </a:r>
            <a:r>
              <a:rPr lang="en-AU" dirty="0" err="1"/>
              <a:t>nghiệp</a:t>
            </a:r>
            <a:r>
              <a:rPr lang="en-AU" dirty="0"/>
              <a:t> </a:t>
            </a:r>
            <a:r>
              <a:rPr lang="en-AU" dirty="0" err="1"/>
              <a:t>vụ</a:t>
            </a:r>
            <a:r>
              <a:rPr lang="en-AU" dirty="0"/>
              <a:t> </a:t>
            </a:r>
            <a:r>
              <a:rPr lang="en-AU" dirty="0" err="1"/>
              <a:t>chính</a:t>
            </a:r>
            <a:r>
              <a:rPr lang="en-AU" dirty="0"/>
              <a:t> </a:t>
            </a:r>
            <a:r>
              <a:rPr lang="en-AU" dirty="0" err="1"/>
              <a:t>nên</a:t>
            </a:r>
            <a:r>
              <a:rPr lang="en-AU" dirty="0"/>
              <a:t> source code </a:t>
            </a:r>
            <a:r>
              <a:rPr lang="en-AU" dirty="0" err="1"/>
              <a:t>gọn</a:t>
            </a:r>
            <a:r>
              <a:rPr lang="en-AU" dirty="0"/>
              <a:t> </a:t>
            </a:r>
            <a:r>
              <a:rPr lang="en-AU" dirty="0" err="1"/>
              <a:t>nhẹ</a:t>
            </a:r>
            <a:r>
              <a:rPr lang="en-AU" dirty="0"/>
              <a:t> </a:t>
            </a:r>
            <a:r>
              <a:rPr lang="en-AU" dirty="0" err="1"/>
              <a:t>hơn</a:t>
            </a:r>
            <a:r>
              <a:rPr lang="en-AU" dirty="0"/>
              <a:t>. </a:t>
            </a:r>
            <a:r>
              <a:rPr lang="en-AU" dirty="0" err="1"/>
              <a:t>Giúp</a:t>
            </a:r>
            <a:r>
              <a:rPr lang="en-AU" dirty="0"/>
              <a:t> </a:t>
            </a:r>
            <a:r>
              <a:rPr lang="en-AU" dirty="0" err="1"/>
              <a:t>mang</a:t>
            </a:r>
            <a:r>
              <a:rPr lang="en-AU" dirty="0"/>
              <a:t> </a:t>
            </a:r>
            <a:r>
              <a:rPr lang="en-AU" dirty="0" err="1"/>
              <a:t>lại</a:t>
            </a:r>
            <a:r>
              <a:rPr lang="en-AU" dirty="0"/>
              <a:t> </a:t>
            </a:r>
            <a:r>
              <a:rPr lang="en-AU" dirty="0" err="1"/>
              <a:t>tính</a:t>
            </a:r>
            <a:r>
              <a:rPr lang="en-AU" dirty="0"/>
              <a:t> </a:t>
            </a:r>
            <a:r>
              <a:rPr lang="en-AU" dirty="0" err="1"/>
              <a:t>gọn</a:t>
            </a:r>
            <a:r>
              <a:rPr lang="en-AU" dirty="0"/>
              <a:t> </a:t>
            </a:r>
            <a:r>
              <a:rPr lang="en-AU" dirty="0" err="1"/>
              <a:t>nhẹ</a:t>
            </a:r>
            <a:r>
              <a:rPr lang="en-AU" dirty="0"/>
              <a:t>, </a:t>
            </a:r>
            <a:r>
              <a:rPr lang="en-AU" dirty="0" err="1"/>
              <a:t>dễ</a:t>
            </a:r>
            <a:r>
              <a:rPr lang="en-AU" dirty="0"/>
              <a:t> </a:t>
            </a:r>
            <a:r>
              <a:rPr lang="en-AU" dirty="0" err="1"/>
              <a:t>bảo</a:t>
            </a:r>
            <a:r>
              <a:rPr lang="en-AU" dirty="0"/>
              <a:t> </a:t>
            </a:r>
            <a:r>
              <a:rPr lang="en-AU" dirty="0" err="1"/>
              <a:t>trì</a:t>
            </a:r>
            <a:r>
              <a:rPr lang="en-AU" dirty="0"/>
              <a:t> </a:t>
            </a:r>
            <a:r>
              <a:rPr lang="en-AU" dirty="0" err="1"/>
              <a:t>và</a:t>
            </a:r>
            <a:r>
              <a:rPr lang="en-AU" dirty="0"/>
              <a:t> </a:t>
            </a:r>
            <a:r>
              <a:rPr lang="en-AU" dirty="0" err="1"/>
              <a:t>mở</a:t>
            </a:r>
            <a:r>
              <a:rPr lang="en-AU" dirty="0"/>
              <a:t> </a:t>
            </a:r>
            <a:r>
              <a:rPr lang="en-AU" dirty="0" err="1"/>
              <a:t>rộng</a:t>
            </a:r>
            <a:r>
              <a:rPr lang="en-AU" dirty="0"/>
              <a:t>. </a:t>
            </a:r>
            <a:endParaRPr lang="en-US" dirty="0"/>
          </a:p>
          <a:p>
            <a:pPr marL="285750" lvl="0" indent="-285750">
              <a:buFont typeface="Arial" panose="020B0604020202020204" pitchFamily="34" charset="0"/>
              <a:buChar char="•"/>
            </a:pPr>
            <a:r>
              <a:rPr lang="en-AU" dirty="0" err="1"/>
              <a:t>Bảo</a:t>
            </a:r>
            <a:r>
              <a:rPr lang="en-AU" dirty="0"/>
              <a:t> </a:t>
            </a:r>
            <a:r>
              <a:rPr lang="en-AU" dirty="0" err="1"/>
              <a:t>mật</a:t>
            </a:r>
            <a:r>
              <a:rPr lang="en-AU" dirty="0"/>
              <a:t> source code: </a:t>
            </a:r>
            <a:r>
              <a:rPr lang="en-AU" dirty="0" err="1"/>
              <a:t>vì</a:t>
            </a:r>
            <a:r>
              <a:rPr lang="en-AU" dirty="0"/>
              <a:t> </a:t>
            </a:r>
            <a:r>
              <a:rPr lang="en-AU" dirty="0" smtClean="0"/>
              <a:t>team </a:t>
            </a:r>
            <a:r>
              <a:rPr lang="en-AU" dirty="0" err="1"/>
              <a:t>nào</a:t>
            </a:r>
            <a:r>
              <a:rPr lang="en-AU" dirty="0"/>
              <a:t> </a:t>
            </a:r>
            <a:r>
              <a:rPr lang="en-AU" dirty="0" err="1"/>
              <a:t>làm</a:t>
            </a:r>
            <a:r>
              <a:rPr lang="en-AU" dirty="0"/>
              <a:t> </a:t>
            </a:r>
            <a:r>
              <a:rPr lang="en-AU" dirty="0" err="1"/>
              <a:t>việc</a:t>
            </a:r>
            <a:r>
              <a:rPr lang="en-AU" dirty="0"/>
              <a:t> ở </a:t>
            </a:r>
            <a:r>
              <a:rPr lang="en-AU" dirty="0" err="1"/>
              <a:t>dự</a:t>
            </a:r>
            <a:r>
              <a:rPr lang="en-AU" dirty="0"/>
              <a:t> </a:t>
            </a:r>
            <a:r>
              <a:rPr lang="en-AU" dirty="0" err="1"/>
              <a:t>án</a:t>
            </a:r>
            <a:r>
              <a:rPr lang="en-AU" dirty="0"/>
              <a:t> </a:t>
            </a:r>
            <a:r>
              <a:rPr lang="en-AU" dirty="0" err="1"/>
              <a:t>nào</a:t>
            </a:r>
            <a:r>
              <a:rPr lang="en-AU" dirty="0"/>
              <a:t> </a:t>
            </a:r>
            <a:r>
              <a:rPr lang="en-AU" dirty="0" err="1"/>
              <a:t>thì</a:t>
            </a:r>
            <a:r>
              <a:rPr lang="en-AU" dirty="0"/>
              <a:t> </a:t>
            </a:r>
            <a:r>
              <a:rPr lang="en-AU" dirty="0" err="1"/>
              <a:t>chỉ</a:t>
            </a:r>
            <a:r>
              <a:rPr lang="en-AU" dirty="0"/>
              <a:t> </a:t>
            </a:r>
            <a:r>
              <a:rPr lang="en-AU" dirty="0" err="1"/>
              <a:t>truy</a:t>
            </a:r>
            <a:r>
              <a:rPr lang="en-AU" dirty="0"/>
              <a:t> </a:t>
            </a:r>
            <a:r>
              <a:rPr lang="en-AU" dirty="0" err="1"/>
              <a:t>cập</a:t>
            </a:r>
            <a:r>
              <a:rPr lang="en-AU" dirty="0"/>
              <a:t> </a:t>
            </a:r>
            <a:r>
              <a:rPr lang="en-AU" dirty="0" err="1"/>
              <a:t>được</a:t>
            </a:r>
            <a:r>
              <a:rPr lang="en-AU" dirty="0"/>
              <a:t> source code </a:t>
            </a:r>
            <a:r>
              <a:rPr lang="en-AU" dirty="0" err="1"/>
              <a:t>trong</a:t>
            </a:r>
            <a:r>
              <a:rPr lang="en-AU" dirty="0"/>
              <a:t> </a:t>
            </a:r>
            <a:r>
              <a:rPr lang="en-AU" dirty="0" err="1"/>
              <a:t>dự</a:t>
            </a:r>
            <a:r>
              <a:rPr lang="en-AU" dirty="0"/>
              <a:t> </a:t>
            </a:r>
            <a:r>
              <a:rPr lang="en-AU" dirty="0" err="1"/>
              <a:t>án</a:t>
            </a:r>
            <a:r>
              <a:rPr lang="en-AU" dirty="0"/>
              <a:t> </a:t>
            </a:r>
            <a:r>
              <a:rPr lang="en-AU" dirty="0" err="1"/>
              <a:t>đó</a:t>
            </a:r>
            <a:r>
              <a:rPr lang="en-AU" dirty="0"/>
              <a:t>. </a:t>
            </a:r>
            <a:endParaRPr lang="en-US" dirty="0"/>
          </a:p>
          <a:p>
            <a:pPr marL="285750" lvl="0" indent="-285750">
              <a:buFont typeface="Arial" panose="020B0604020202020204" pitchFamily="34" charset="0"/>
              <a:buChar char="•"/>
            </a:pPr>
            <a:r>
              <a:rPr lang="en-AU" dirty="0" err="1"/>
              <a:t>Tồn</a:t>
            </a:r>
            <a:r>
              <a:rPr lang="en-AU" dirty="0"/>
              <a:t> </a:t>
            </a:r>
            <a:r>
              <a:rPr lang="en-AU" dirty="0" err="1"/>
              <a:t>tại</a:t>
            </a:r>
            <a:r>
              <a:rPr lang="en-AU" dirty="0"/>
              <a:t> </a:t>
            </a:r>
            <a:r>
              <a:rPr lang="en-AU" dirty="0" err="1"/>
              <a:t>độc</a:t>
            </a:r>
            <a:r>
              <a:rPr lang="en-AU" dirty="0"/>
              <a:t> </a:t>
            </a:r>
            <a:r>
              <a:rPr lang="en-AU" dirty="0" err="1"/>
              <a:t>lập</a:t>
            </a:r>
            <a:r>
              <a:rPr lang="en-AU" dirty="0"/>
              <a:t>: </a:t>
            </a:r>
            <a:r>
              <a:rPr lang="en-AU" dirty="0" err="1"/>
              <a:t>vì</a:t>
            </a:r>
            <a:r>
              <a:rPr lang="en-AU" dirty="0"/>
              <a:t> </a:t>
            </a:r>
            <a:r>
              <a:rPr lang="en-AU" dirty="0" err="1"/>
              <a:t>các</a:t>
            </a:r>
            <a:r>
              <a:rPr lang="en-AU" dirty="0"/>
              <a:t> </a:t>
            </a:r>
            <a:r>
              <a:rPr lang="en-AU" dirty="0" err="1"/>
              <a:t>dự</a:t>
            </a:r>
            <a:r>
              <a:rPr lang="en-AU" dirty="0"/>
              <a:t> </a:t>
            </a:r>
            <a:r>
              <a:rPr lang="en-AU" dirty="0" err="1"/>
              <a:t>án</a:t>
            </a:r>
            <a:r>
              <a:rPr lang="en-AU" dirty="0"/>
              <a:t> </a:t>
            </a:r>
            <a:r>
              <a:rPr lang="en-AU" dirty="0" err="1"/>
              <a:t>khác</a:t>
            </a:r>
            <a:r>
              <a:rPr lang="en-AU" dirty="0"/>
              <a:t> </a:t>
            </a:r>
            <a:r>
              <a:rPr lang="en-AU" dirty="0" err="1"/>
              <a:t>nhau</a:t>
            </a:r>
            <a:r>
              <a:rPr lang="en-AU" dirty="0"/>
              <a:t> </a:t>
            </a:r>
            <a:r>
              <a:rPr lang="en-AU" dirty="0" err="1"/>
              <a:t>và</a:t>
            </a:r>
            <a:r>
              <a:rPr lang="en-AU" dirty="0"/>
              <a:t> </a:t>
            </a:r>
            <a:r>
              <a:rPr lang="en-AU" dirty="0" err="1"/>
              <a:t>có</a:t>
            </a:r>
            <a:r>
              <a:rPr lang="en-AU" dirty="0"/>
              <a:t> </a:t>
            </a:r>
            <a:r>
              <a:rPr lang="en-AU" dirty="0" err="1"/>
              <a:t>thể</a:t>
            </a:r>
            <a:r>
              <a:rPr lang="en-AU" dirty="0"/>
              <a:t> </a:t>
            </a:r>
            <a:r>
              <a:rPr lang="en-AU" dirty="0" err="1"/>
              <a:t>có</a:t>
            </a:r>
            <a:r>
              <a:rPr lang="en-AU" dirty="0"/>
              <a:t> </a:t>
            </a:r>
            <a:r>
              <a:rPr lang="en-AU" dirty="0" err="1"/>
              <a:t>cách</a:t>
            </a:r>
            <a:r>
              <a:rPr lang="en-AU" dirty="0"/>
              <a:t> deploy </a:t>
            </a:r>
            <a:r>
              <a:rPr lang="en-AU" dirty="0" err="1"/>
              <a:t>riêng</a:t>
            </a:r>
            <a:r>
              <a:rPr lang="en-AU" dirty="0"/>
              <a:t>, </a:t>
            </a:r>
            <a:r>
              <a:rPr lang="en-AU" dirty="0" err="1"/>
              <a:t>và</a:t>
            </a:r>
            <a:r>
              <a:rPr lang="en-AU" dirty="0"/>
              <a:t> </a:t>
            </a:r>
            <a:r>
              <a:rPr lang="en-AU" dirty="0" err="1"/>
              <a:t>một</a:t>
            </a:r>
            <a:r>
              <a:rPr lang="en-AU" dirty="0"/>
              <a:t> service </a:t>
            </a:r>
            <a:r>
              <a:rPr lang="en-AU" dirty="0" err="1"/>
              <a:t>nào</a:t>
            </a:r>
            <a:r>
              <a:rPr lang="en-AU" dirty="0"/>
              <a:t> </a:t>
            </a:r>
            <a:r>
              <a:rPr lang="en-AU" dirty="0" err="1"/>
              <a:t>đó</a:t>
            </a:r>
            <a:r>
              <a:rPr lang="en-AU" dirty="0"/>
              <a:t> </a:t>
            </a:r>
            <a:r>
              <a:rPr lang="en-AU" dirty="0" err="1"/>
              <a:t>chết</a:t>
            </a:r>
            <a:r>
              <a:rPr lang="en-AU" dirty="0"/>
              <a:t> </a:t>
            </a:r>
            <a:r>
              <a:rPr lang="en-AU" dirty="0" err="1"/>
              <a:t>thì</a:t>
            </a:r>
            <a:r>
              <a:rPr lang="en-AU" dirty="0"/>
              <a:t> service </a:t>
            </a:r>
            <a:r>
              <a:rPr lang="en-AU" dirty="0" err="1"/>
              <a:t>khác</a:t>
            </a:r>
            <a:r>
              <a:rPr lang="en-AU" dirty="0"/>
              <a:t> </a:t>
            </a:r>
            <a:r>
              <a:rPr lang="en-AU" dirty="0" err="1"/>
              <a:t>vẫn</a:t>
            </a:r>
            <a:r>
              <a:rPr lang="en-AU" dirty="0"/>
              <a:t> </a:t>
            </a:r>
            <a:r>
              <a:rPr lang="en-AU" dirty="0" err="1"/>
              <a:t>hoạt</a:t>
            </a:r>
            <a:r>
              <a:rPr lang="en-AU" dirty="0"/>
              <a:t> </a:t>
            </a:r>
            <a:r>
              <a:rPr lang="en-AU" dirty="0" err="1"/>
              <a:t>động</a:t>
            </a:r>
            <a:r>
              <a:rPr lang="en-AU" dirty="0"/>
              <a:t> </a:t>
            </a:r>
            <a:r>
              <a:rPr lang="en-AU" dirty="0" err="1"/>
              <a:t>bình</a:t>
            </a:r>
            <a:r>
              <a:rPr lang="en-AU" dirty="0"/>
              <a:t> </a:t>
            </a:r>
            <a:r>
              <a:rPr lang="en-AU" dirty="0" err="1"/>
              <a:t>thường</a:t>
            </a:r>
            <a:r>
              <a:rPr lang="en-AU" dirty="0"/>
              <a:t>. </a:t>
            </a:r>
            <a:endParaRPr lang="en-US" dirty="0"/>
          </a:p>
          <a:p>
            <a:pPr marL="285750" lvl="0" indent="-285750">
              <a:buFont typeface="Arial" panose="020B0604020202020204" pitchFamily="34" charset="0"/>
              <a:buChar char="•"/>
            </a:pPr>
            <a:r>
              <a:rPr lang="en-AU" dirty="0"/>
              <a:t>Scale </a:t>
            </a:r>
            <a:r>
              <a:rPr lang="en-AU" dirty="0" err="1"/>
              <a:t>độc</a:t>
            </a:r>
            <a:r>
              <a:rPr lang="en-AU" dirty="0"/>
              <a:t> </a:t>
            </a:r>
            <a:r>
              <a:rPr lang="en-AU" dirty="0" err="1"/>
              <a:t>lập</a:t>
            </a:r>
            <a:r>
              <a:rPr lang="en-AU" dirty="0"/>
              <a:t>: </a:t>
            </a:r>
            <a:r>
              <a:rPr lang="en-AU" dirty="0" err="1"/>
              <a:t>theo</a:t>
            </a:r>
            <a:r>
              <a:rPr lang="en-AU" dirty="0"/>
              <a:t> </a:t>
            </a:r>
            <a:r>
              <a:rPr lang="en-AU" dirty="0" err="1"/>
              <a:t>những</a:t>
            </a:r>
            <a:r>
              <a:rPr lang="en-AU" dirty="0"/>
              <a:t> </a:t>
            </a:r>
            <a:r>
              <a:rPr lang="en-AU" dirty="0" err="1"/>
              <a:t>nhu</a:t>
            </a:r>
            <a:r>
              <a:rPr lang="en-AU" dirty="0"/>
              <a:t> </a:t>
            </a:r>
            <a:r>
              <a:rPr lang="en-AU" dirty="0" err="1"/>
              <a:t>cầu</a:t>
            </a:r>
            <a:r>
              <a:rPr lang="en-AU" dirty="0"/>
              <a:t> </a:t>
            </a:r>
            <a:r>
              <a:rPr lang="en-AU" dirty="0" err="1"/>
              <a:t>sử</a:t>
            </a:r>
            <a:r>
              <a:rPr lang="en-AU" dirty="0"/>
              <a:t> </a:t>
            </a:r>
            <a:r>
              <a:rPr lang="en-AU" dirty="0" err="1"/>
              <a:t>dụng</a:t>
            </a:r>
            <a:r>
              <a:rPr lang="en-AU" dirty="0"/>
              <a:t> </a:t>
            </a:r>
            <a:r>
              <a:rPr lang="en-AU" dirty="0" err="1"/>
              <a:t>của</a:t>
            </a:r>
            <a:r>
              <a:rPr lang="en-AU" dirty="0"/>
              <a:t> </a:t>
            </a:r>
            <a:r>
              <a:rPr lang="en-AU" dirty="0" err="1"/>
              <a:t>hệ</a:t>
            </a:r>
            <a:r>
              <a:rPr lang="en-AU" dirty="0"/>
              <a:t> </a:t>
            </a:r>
            <a:r>
              <a:rPr lang="en-AU" dirty="0" err="1"/>
              <a:t>thống</a:t>
            </a:r>
            <a:r>
              <a:rPr lang="en-AU" dirty="0"/>
              <a:t> </a:t>
            </a:r>
            <a:r>
              <a:rPr lang="en-AU" dirty="0" err="1"/>
              <a:t>mà</a:t>
            </a:r>
            <a:r>
              <a:rPr lang="en-AU" dirty="0"/>
              <a:t> </a:t>
            </a:r>
            <a:r>
              <a:rPr lang="en-AU" dirty="0" err="1"/>
              <a:t>có</a:t>
            </a:r>
            <a:r>
              <a:rPr lang="en-AU" dirty="0"/>
              <a:t> </a:t>
            </a:r>
            <a:r>
              <a:rPr lang="en-AU" dirty="0" err="1"/>
              <a:t>thể</a:t>
            </a:r>
            <a:r>
              <a:rPr lang="en-AU" dirty="0"/>
              <a:t> scale </a:t>
            </a:r>
            <a:r>
              <a:rPr lang="en-AU" dirty="0" err="1"/>
              <a:t>riêng</a:t>
            </a:r>
            <a:r>
              <a:rPr lang="en-AU" dirty="0"/>
              <a:t> service </a:t>
            </a:r>
            <a:r>
              <a:rPr lang="en-AU" dirty="0" err="1"/>
              <a:t>đó</a:t>
            </a:r>
            <a:r>
              <a:rPr lang="en-AU" dirty="0"/>
              <a:t>.</a:t>
            </a:r>
            <a:endParaRPr lang="en-US" dirty="0"/>
          </a:p>
          <a:p>
            <a:endParaRPr lang="en-US" dirty="0"/>
          </a:p>
        </p:txBody>
      </p:sp>
      <p:pic>
        <p:nvPicPr>
          <p:cNvPr id="2054" name="Picture 6" descr="https://codeaholicguy.files.wordpress.com/2015/11/s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658" y="1497160"/>
            <a:ext cx="5238750" cy="3857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1007261"/>
            <a:ext cx="5780750" cy="461665"/>
          </a:xfrm>
          <a:prstGeom prst="rect">
            <a:avLst/>
          </a:prstGeom>
          <a:noFill/>
        </p:spPr>
        <p:txBody>
          <a:bodyPr wrap="none" rtlCol="0">
            <a:spAutoFit/>
          </a:bodyPr>
          <a:lstStyle/>
          <a:p>
            <a:r>
              <a:rPr lang="en-US" sz="2400" dirty="0" err="1" smtClean="0"/>
              <a:t>Những</a:t>
            </a:r>
            <a:r>
              <a:rPr lang="en-US" sz="2400" dirty="0" smtClean="0"/>
              <a:t> </a:t>
            </a:r>
            <a:r>
              <a:rPr lang="en-US" sz="2400" dirty="0" err="1" smtClean="0"/>
              <a:t>lợi</a:t>
            </a:r>
            <a:r>
              <a:rPr lang="en-US" sz="2400" dirty="0" smtClean="0"/>
              <a:t> </a:t>
            </a:r>
            <a:r>
              <a:rPr lang="en-US" sz="2400" dirty="0" err="1" smtClean="0"/>
              <a:t>ích</a:t>
            </a:r>
            <a:r>
              <a:rPr lang="en-US" sz="2400" dirty="0" smtClean="0"/>
              <a:t> </a:t>
            </a:r>
            <a:r>
              <a:rPr lang="en-US" sz="2400" dirty="0" err="1" smtClean="0"/>
              <a:t>của</a:t>
            </a:r>
            <a:r>
              <a:rPr lang="en-US" sz="2400" dirty="0" smtClean="0"/>
              <a:t> </a:t>
            </a:r>
            <a:r>
              <a:rPr lang="en-US" sz="2400" dirty="0" err="1" smtClean="0"/>
              <a:t>Microservice</a:t>
            </a:r>
            <a:r>
              <a:rPr lang="en-US" sz="2400" dirty="0" smtClean="0"/>
              <a:t> </a:t>
            </a:r>
            <a:r>
              <a:rPr lang="en-US" sz="2400" dirty="0" err="1" smtClean="0"/>
              <a:t>mang</a:t>
            </a:r>
            <a:r>
              <a:rPr lang="en-US" sz="2400" dirty="0" smtClean="0"/>
              <a:t> </a:t>
            </a:r>
            <a:r>
              <a:rPr lang="en-US" sz="2400" dirty="0" err="1" smtClean="0"/>
              <a:t>lại</a:t>
            </a:r>
            <a:r>
              <a:rPr lang="en-US" sz="2400" dirty="0" smtClean="0"/>
              <a:t>:</a:t>
            </a:r>
            <a:endParaRPr lang="en-US" sz="2400" dirty="0"/>
          </a:p>
        </p:txBody>
      </p:sp>
    </p:spTree>
    <p:extLst>
      <p:ext uri="{BB962C8B-B14F-4D97-AF65-F5344CB8AC3E}">
        <p14:creationId xmlns:p14="http://schemas.microsoft.com/office/powerpoint/2010/main" val="386868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Ưu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nhược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kiến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trúc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Microservices</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08365" y="1925500"/>
            <a:ext cx="8102844" cy="4247317"/>
          </a:xfrm>
          <a:prstGeom prst="rect">
            <a:avLst/>
          </a:prstGeom>
          <a:noFill/>
        </p:spPr>
        <p:txBody>
          <a:bodyPr wrap="square" rtlCol="0">
            <a:spAutoFit/>
          </a:bodyPr>
          <a:lstStyle/>
          <a:p>
            <a:pPr marL="285750" indent="-285750">
              <a:buFont typeface="Wingdings" panose="05000000000000000000" pitchFamily="2" charset="2"/>
              <a:buChar char="Ø"/>
            </a:pPr>
            <a:r>
              <a:rPr lang="vi-VN" dirty="0" smtClean="0"/>
              <a:t>Các </a:t>
            </a:r>
            <a:r>
              <a:rPr lang="vi-VN" dirty="0"/>
              <a:t>component có kết nối lỏng lẻo dẫn đến dễ cách ly, dễ test và khởi động nhanh.</a:t>
            </a:r>
          </a:p>
          <a:p>
            <a:pPr marL="285750" indent="-285750">
              <a:buFont typeface="Wingdings" panose="05000000000000000000" pitchFamily="2" charset="2"/>
              <a:buChar char="Ø"/>
            </a:pPr>
            <a:r>
              <a:rPr lang="vi-VN" dirty="0"/>
              <a:t>Vòng đời phát triển nhanh hơn. Tính năng mới được phát triển nhanh hơn và tính năng cũ được cấu trúc lại dễ hơn.</a:t>
            </a:r>
          </a:p>
          <a:p>
            <a:pPr marL="285750" indent="-285750">
              <a:buFont typeface="Wingdings" panose="05000000000000000000" pitchFamily="2" charset="2"/>
              <a:buChar char="Ø"/>
            </a:pPr>
            <a:r>
              <a:rPr lang="vi-VN" dirty="0"/>
              <a:t>Các service có thể deploy độc lập nên ứng dụng dễ đọc, dễ tạo các bản vá hơn.</a:t>
            </a:r>
          </a:p>
          <a:p>
            <a:pPr marL="342900" indent="-342900">
              <a:buFont typeface="Wingdings" panose="05000000000000000000" pitchFamily="2" charset="2"/>
              <a:buChar char="Ø"/>
            </a:pPr>
            <a:r>
              <a:rPr lang="vi-VN" dirty="0"/>
              <a:t>Những issue, ví dụ liên quan đến memry leak một trong các service, bị cô lập và có thể không làm sập ứng dụng.</a:t>
            </a:r>
          </a:p>
          <a:p>
            <a:pPr marL="285750" indent="-285750">
              <a:buFont typeface="Wingdings" panose="05000000000000000000" pitchFamily="2" charset="2"/>
              <a:buChar char="Ø"/>
            </a:pPr>
            <a:r>
              <a:rPr lang="vi-VN" dirty="0"/>
              <a:t>Việc áp dụng các công nghệ mới dễ hơn. Các component có thể được nâng cấp độc lập với nhau.</a:t>
            </a:r>
          </a:p>
          <a:p>
            <a:pPr marL="285750" indent="-285750">
              <a:buFont typeface="Wingdings" panose="05000000000000000000" pitchFamily="2" charset="2"/>
              <a:buChar char="Ø"/>
            </a:pPr>
            <a:r>
              <a:rPr lang="vi-VN" dirty="0"/>
              <a:t>Các mô hình scale phức tạp và hiệu quả hơn có thể được thiết lập. Các service quan trọng có thể scale hiệu quả hơn. Các component riêng sẽ khởi động nhanh hơn và cải thiện thời gian khởi động của cả hệ thống.</a:t>
            </a:r>
          </a:p>
          <a:p>
            <a:pPr marL="285750" indent="-285750">
              <a:buFont typeface="Wingdings" panose="05000000000000000000" pitchFamily="2" charset="2"/>
              <a:buChar char="Ø"/>
            </a:pPr>
            <a:r>
              <a:rPr lang="vi-VN" dirty="0"/>
              <a:t>Các team tham gia sẽ ít phụ thuộc lẫn nhau. Kiến trúc này rất thích hợp cho các đội Agile</a:t>
            </a:r>
            <a:r>
              <a:rPr lang="vi-VN" dirty="0" smtClean="0"/>
              <a:t>.</a:t>
            </a:r>
            <a:endParaRPr lang="vi-VN" dirty="0"/>
          </a:p>
        </p:txBody>
      </p:sp>
      <p:sp>
        <p:nvSpPr>
          <p:cNvPr id="4" name="TextBox 3"/>
          <p:cNvSpPr txBox="1"/>
          <p:nvPr/>
        </p:nvSpPr>
        <p:spPr>
          <a:xfrm>
            <a:off x="1108365" y="1353312"/>
            <a:ext cx="561403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err="1"/>
              <a:t>Ưu</a:t>
            </a:r>
            <a:r>
              <a:rPr lang="en-US" sz="2400" dirty="0"/>
              <a:t> </a:t>
            </a:r>
            <a:r>
              <a:rPr lang="en-US" sz="2400" dirty="0" err="1"/>
              <a:t>điểm</a:t>
            </a:r>
            <a:r>
              <a:rPr lang="en-US" sz="2400" dirty="0"/>
              <a:t> </a:t>
            </a:r>
            <a:r>
              <a:rPr lang="en-US" sz="2400" dirty="0" err="1"/>
              <a:t>của</a:t>
            </a:r>
            <a:r>
              <a:rPr lang="en-US" sz="2400" dirty="0"/>
              <a:t> </a:t>
            </a:r>
            <a:r>
              <a:rPr lang="en-US" sz="2400" dirty="0" err="1"/>
              <a:t>kiến</a:t>
            </a:r>
            <a:r>
              <a:rPr lang="en-US" sz="2400" dirty="0"/>
              <a:t> </a:t>
            </a:r>
            <a:r>
              <a:rPr lang="en-US" sz="2400" dirty="0" err="1"/>
              <a:t>trúc</a:t>
            </a:r>
            <a:r>
              <a:rPr lang="en-US" sz="2400" dirty="0"/>
              <a:t> </a:t>
            </a:r>
            <a:r>
              <a:rPr lang="en-US" sz="2400" dirty="0" err="1" smtClean="0"/>
              <a:t>Microsercvices</a:t>
            </a:r>
            <a:endParaRPr lang="en-US" sz="2400" dirty="0"/>
          </a:p>
        </p:txBody>
      </p:sp>
    </p:spTree>
    <p:extLst>
      <p:ext uri="{BB962C8B-B14F-4D97-AF65-F5344CB8AC3E}">
        <p14:creationId xmlns:p14="http://schemas.microsoft.com/office/powerpoint/2010/main" val="2898932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a:latin typeface="Times New Roman" panose="02020603050405020304" pitchFamily="18" charset="0"/>
                <a:cs typeface="Times New Roman" panose="02020603050405020304" pitchFamily="18" charset="0"/>
              </a:rPr>
              <a:t>Ưu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Microservices</a:t>
            </a:r>
            <a:r>
              <a:rPr lang="en-US"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08365" y="1402080"/>
            <a:ext cx="613661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err="1" smtClean="0"/>
              <a:t>Nhược</a:t>
            </a:r>
            <a:r>
              <a:rPr lang="en-US" sz="2400" dirty="0" smtClean="0"/>
              <a:t> </a:t>
            </a:r>
            <a:r>
              <a:rPr lang="en-US" sz="2400" dirty="0" err="1"/>
              <a:t>điểm</a:t>
            </a:r>
            <a:r>
              <a:rPr lang="en-US" sz="2400" dirty="0"/>
              <a:t> </a:t>
            </a:r>
            <a:r>
              <a:rPr lang="en-US" sz="2400" dirty="0" err="1"/>
              <a:t>của</a:t>
            </a:r>
            <a:r>
              <a:rPr lang="en-US" sz="2400" dirty="0"/>
              <a:t> </a:t>
            </a:r>
            <a:r>
              <a:rPr lang="en-US" sz="2400" dirty="0" err="1"/>
              <a:t>kiến</a:t>
            </a:r>
            <a:r>
              <a:rPr lang="en-US" sz="2400" dirty="0"/>
              <a:t> </a:t>
            </a:r>
            <a:r>
              <a:rPr lang="en-US" sz="2400" dirty="0" err="1"/>
              <a:t>trúc</a:t>
            </a:r>
            <a:r>
              <a:rPr lang="en-US" sz="2400" dirty="0"/>
              <a:t> </a:t>
            </a:r>
            <a:r>
              <a:rPr lang="en-US" sz="2400" dirty="0" err="1"/>
              <a:t>Microsercvices</a:t>
            </a:r>
            <a:endParaRPr lang="en-US" sz="2400" dirty="0"/>
          </a:p>
        </p:txBody>
      </p:sp>
      <p:sp>
        <p:nvSpPr>
          <p:cNvPr id="2" name="TextBox 1"/>
          <p:cNvSpPr txBox="1"/>
          <p:nvPr/>
        </p:nvSpPr>
        <p:spPr>
          <a:xfrm>
            <a:off x="1108365" y="2062138"/>
            <a:ext cx="10708751" cy="3970318"/>
          </a:xfrm>
          <a:prstGeom prst="rect">
            <a:avLst/>
          </a:prstGeom>
          <a:noFill/>
        </p:spPr>
        <p:txBody>
          <a:bodyPr wrap="square" rtlCol="0">
            <a:spAutoFit/>
          </a:bodyPr>
          <a:lstStyle/>
          <a:p>
            <a:pPr marL="285750" indent="-285750">
              <a:buFont typeface="Wingdings" panose="05000000000000000000" pitchFamily="2" charset="2"/>
              <a:buChar char="Ø"/>
            </a:pPr>
            <a:r>
              <a:rPr lang="vi-VN" dirty="0" smtClean="0"/>
              <a:t>Phức </a:t>
            </a:r>
            <a:r>
              <a:rPr lang="vi-VN" dirty="0"/>
              <a:t>tạp hơn về mặt tổng thể vì các component khác nhau có các stack công nghệ khác nhau nên buộc team phải tập trung đầu tư thời gian để theo kịp công nghệ.</a:t>
            </a:r>
          </a:p>
          <a:p>
            <a:pPr marL="285750" indent="-285750">
              <a:buFont typeface="Wingdings" panose="05000000000000000000" pitchFamily="2" charset="2"/>
              <a:buChar char="Ø"/>
            </a:pPr>
            <a:r>
              <a:rPr lang="vi-VN" dirty="0"/>
              <a:t>Khó thực hiện test end-to-end và integration test vì có nhiều stack công nghệ khác nhau.</a:t>
            </a:r>
          </a:p>
          <a:p>
            <a:pPr marL="285750" indent="-285750">
              <a:buFont typeface="Wingdings" panose="05000000000000000000" pitchFamily="2" charset="2"/>
              <a:buChar char="Ø"/>
            </a:pPr>
            <a:r>
              <a:rPr lang="vi-VN" dirty="0"/>
              <a:t>Deploy toàn bộ ứng dụng phức tạp hơn vì có nhiều container và nền tảng ảo hóa liên quan.</a:t>
            </a:r>
          </a:p>
          <a:p>
            <a:pPr marL="285750" indent="-285750">
              <a:buFont typeface="Wingdings" panose="05000000000000000000" pitchFamily="2" charset="2"/>
              <a:buChar char="Ø"/>
            </a:pPr>
            <a:r>
              <a:rPr lang="vi-VN" dirty="0"/>
              <a:t>Ứng dụng được scale hiệu quả hơn nhưng thiết lập nâng cấp sẽ phức tạp hơn vì nó sẽ yêu cầu nâng cao nhiều tính năng như truy tìm dịch vụ (service discovery), định tuyến DNS,…</a:t>
            </a:r>
          </a:p>
          <a:p>
            <a:pPr marL="285750" indent="-285750">
              <a:buFont typeface="Wingdings" panose="05000000000000000000" pitchFamily="2" charset="2"/>
              <a:buChar char="Ø"/>
            </a:pPr>
            <a:r>
              <a:rPr lang="vi-VN" dirty="0"/>
              <a:t>Yêu cầu một team-size lớn để maintain ứng dụng vì có nhiều component và công nghệ khác nhau.</a:t>
            </a:r>
          </a:p>
          <a:p>
            <a:pPr marL="285750" indent="-285750">
              <a:buFont typeface="Wingdings" panose="05000000000000000000" pitchFamily="2" charset="2"/>
              <a:buChar char="Ø"/>
            </a:pPr>
            <a:r>
              <a:rPr lang="vi-VN" dirty="0"/>
              <a:t>Các thành viên trong team chia sẻ các skill khác nhau dựa trên component họ làm nên sẽ tạo ra sự khó khăn khi thay thế và chia sẻ kiến thức.</a:t>
            </a:r>
          </a:p>
          <a:p>
            <a:pPr marL="285750" indent="-285750">
              <a:buFont typeface="Wingdings" panose="05000000000000000000" pitchFamily="2" charset="2"/>
              <a:buChar char="Ø"/>
            </a:pPr>
            <a:r>
              <a:rPr lang="vi-VN" dirty="0"/>
              <a:t>Stack công nghệ phức tạp và khó để học hơn.</a:t>
            </a:r>
          </a:p>
          <a:p>
            <a:pPr marL="285750" indent="-285750">
              <a:buFont typeface="Wingdings" panose="05000000000000000000" pitchFamily="2" charset="2"/>
              <a:buChar char="Ø"/>
            </a:pPr>
            <a:r>
              <a:rPr lang="vi-VN" dirty="0"/>
              <a:t>Thời gian phát triển ban đầu là chậm nên thời gian để có thể làm marketing lâu hơn.</a:t>
            </a:r>
          </a:p>
          <a:p>
            <a:pPr marL="285750" indent="-285750">
              <a:buFont typeface="Wingdings" panose="05000000000000000000" pitchFamily="2" charset="2"/>
              <a:buChar char="Ø"/>
            </a:pPr>
            <a:r>
              <a:rPr lang="vi-VN" dirty="0"/>
              <a:t>Yêu cầu cơ sở hạ tầng phức tạp. Thông thường sẽ yêu cầu nhiều container (Docker) và nhiều máy JVM để chạy.</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943695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13560</TotalTime>
  <Words>1556</Words>
  <Application>Microsoft Office PowerPoint</Application>
  <PresentationFormat>Widescreen</PresentationFormat>
  <Paragraphs>117</Paragraphs>
  <Slides>19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微软雅黑</vt:lpstr>
      <vt:lpstr>Arial</vt:lpstr>
      <vt:lpstr>Bebas Neue</vt:lpstr>
      <vt:lpstr>Calibri</vt:lpstr>
      <vt:lpstr>等线</vt:lpstr>
      <vt:lpstr>Fira Sans</vt:lpstr>
      <vt:lpstr>Muli</vt:lpstr>
      <vt:lpstr>Times New Roman</vt:lpstr>
      <vt:lpstr>Wingdings</vt:lpstr>
      <vt:lpstr>Master</vt:lpstr>
      <vt:lpstr>PowerPoint Presentation</vt:lpstr>
      <vt:lpstr>Cấu trúc</vt:lpstr>
      <vt:lpstr>PowerPoint Presentation</vt:lpstr>
      <vt:lpstr>BÀI TOÁN THỰC TẾ</vt:lpstr>
      <vt:lpstr>Khái niệm về Microservice</vt:lpstr>
      <vt:lpstr>Ví dụ minh họa</vt:lpstr>
      <vt:lpstr>Lợi ích của Microservice</vt:lpstr>
      <vt:lpstr>Ưu nhược điểm của kiến trúc của Microservices </vt:lpstr>
      <vt:lpstr>Ưu nhược điểm của kiến trúc của Microservices </vt:lpstr>
      <vt:lpstr>Cân bằng tải</vt:lpstr>
      <vt:lpstr>Cân bằng tải trong Microservices</vt:lpstr>
      <vt:lpstr>Cân bằng tải trong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Tiệp Cao minh</cp:lastModifiedBy>
  <cp:revision>993</cp:revision>
  <dcterms:created xsi:type="dcterms:W3CDTF">2017-09-22T08:16:39Z</dcterms:created>
  <dcterms:modified xsi:type="dcterms:W3CDTF">2022-06-27T18:32:03Z</dcterms:modified>
</cp:coreProperties>
</file>