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 id="2147483790" r:id="rId2"/>
    <p:sldMasterId id="2147483826" r:id="rId3"/>
  </p:sldMasterIdLst>
  <p:notesMasterIdLst>
    <p:notesMasterId r:id="rId41"/>
  </p:notesMasterIdLst>
  <p:sldIdLst>
    <p:sldId id="532" r:id="rId4"/>
    <p:sldId id="511" r:id="rId5"/>
    <p:sldId id="533" r:id="rId6"/>
    <p:sldId id="550" r:id="rId7"/>
    <p:sldId id="551" r:id="rId8"/>
    <p:sldId id="516" r:id="rId9"/>
    <p:sldId id="517" r:id="rId10"/>
    <p:sldId id="518" r:id="rId11"/>
    <p:sldId id="519" r:id="rId12"/>
    <p:sldId id="520" r:id="rId13"/>
    <p:sldId id="521" r:id="rId14"/>
    <p:sldId id="522" r:id="rId15"/>
    <p:sldId id="523" r:id="rId16"/>
    <p:sldId id="534" r:id="rId17"/>
    <p:sldId id="552" r:id="rId18"/>
    <p:sldId id="524" r:id="rId19"/>
    <p:sldId id="526" r:id="rId20"/>
    <p:sldId id="527" r:id="rId21"/>
    <p:sldId id="528" r:id="rId22"/>
    <p:sldId id="529" r:id="rId23"/>
    <p:sldId id="535" r:id="rId24"/>
    <p:sldId id="530"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30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0ad29bfb24778d3d" providerId="Windows Live"/>
      </p:ext>
    </p:extLst>
  </p:cmAuthor>
  <p:cmAuthor id="2" name="Administrator" initials="A" lastIdx="1"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32B0"/>
    <a:srgbClr val="AF7823"/>
    <a:srgbClr val="698CB8"/>
    <a:srgbClr val="C89EE3"/>
    <a:srgbClr val="9B4C25"/>
    <a:srgbClr val="A96E13"/>
    <a:srgbClr val="668AB7"/>
    <a:srgbClr val="DFCAA8"/>
    <a:srgbClr val="D5EDFC"/>
    <a:srgbClr val="426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82852" autoAdjust="0"/>
  </p:normalViewPr>
  <p:slideViewPr>
    <p:cSldViewPr snapToGrid="0">
      <p:cViewPr varScale="1">
        <p:scale>
          <a:sx n="91" d="100"/>
          <a:sy n="91" d="100"/>
        </p:scale>
        <p:origin x="486" y="78"/>
      </p:cViewPr>
      <p:guideLst/>
    </p:cSldViewPr>
  </p:slideViewPr>
  <p:outlineViewPr>
    <p:cViewPr>
      <p:scale>
        <a:sx n="33" d="100"/>
        <a:sy n="33" d="100"/>
      </p:scale>
      <p:origin x="0" y="-108"/>
    </p:cViewPr>
  </p:outlineViewPr>
  <p:notesTextViewPr>
    <p:cViewPr>
      <p:scale>
        <a:sx n="3" d="2"/>
        <a:sy n="3" d="2"/>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ABEE-758C-442E-B5BB-A432C0CADA16}"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C50A1-E515-4FE1-A31F-4FFE39688E28}" type="slidenum">
              <a:rPr lang="en-US" smtClean="0"/>
              <a:t>‹#›</a:t>
            </a:fld>
            <a:endParaRPr lang="en-US"/>
          </a:p>
        </p:txBody>
      </p:sp>
    </p:spTree>
    <p:extLst>
      <p:ext uri="{BB962C8B-B14F-4D97-AF65-F5344CB8AC3E}">
        <p14:creationId xmlns:p14="http://schemas.microsoft.com/office/powerpoint/2010/main" val="354278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6388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131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sz="1100">
              <a:latin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10"/>
          </p:nvPr>
        </p:nvSpPr>
        <p:spPr/>
        <p:txBody>
          <a:bodyPr/>
          <a:lstStyle/>
          <a:p>
            <a:fld id="{9F2C50A1-E515-4FE1-A31F-4FFE39688E28}" type="slidenum">
              <a:rPr lang="en-US" smtClean="0"/>
              <a:t>13</a:t>
            </a:fld>
            <a:endParaRPr lang="en-US"/>
          </a:p>
        </p:txBody>
      </p:sp>
    </p:spTree>
    <p:extLst>
      <p:ext uri="{BB962C8B-B14F-4D97-AF65-F5344CB8AC3E}">
        <p14:creationId xmlns:p14="http://schemas.microsoft.com/office/powerpoint/2010/main" val="404956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16992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5660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vi-VN"/>
              <a:t>Bấm để sửa kiểu tiêu đề Bản cái</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phụ đề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42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96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vi-VN"/>
              <a:t>Bấm để sửa kiểu tiêu đề Bản cái</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50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1806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vi-VN"/>
              <a:t>Bấm để sửa kiểu tiêu đề Bản cái</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833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3" name="Date Placeholder 2"/>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4941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3" name="Date Placeholder 2"/>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35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985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vi-VN"/>
              <a:t>Bấm để sửa kiểu tiêu đề Bản cái</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744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6" y="42398"/>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solidFill>
                  <a:schemeClr val="bg1"/>
                </a:solidFill>
              </a:rPr>
              <a:pPr lvl="0" algn="r"/>
              <a:t>26 June 2022</a:t>
            </a:fld>
            <a:r>
              <a:rPr lang="en-US" sz="1400">
                <a:solidFill>
                  <a:schemeClr val="bg1"/>
                </a:solidFill>
              </a:rPr>
              <a:t> | Page </a:t>
            </a:r>
            <a:fld id="{ABE13A69-7510-48BA-B518-3F4112F4C1A0}" type="slidenum">
              <a:rPr lang="en-US" sz="1400" smtClean="0">
                <a:solidFill>
                  <a:schemeClr val="bg1"/>
                </a:solidFill>
              </a:rPr>
              <a:pPr lvl="0" algn="r"/>
              <a:t>‹#›</a:t>
            </a:fld>
            <a:endParaRPr lang="en-US" sz="1400">
              <a:solidFill>
                <a:schemeClr val="bg1"/>
              </a:solidFill>
            </a:endParaRPr>
          </a:p>
        </p:txBody>
      </p:sp>
    </p:spTree>
    <p:extLst>
      <p:ext uri="{BB962C8B-B14F-4D97-AF65-F5344CB8AC3E}">
        <p14:creationId xmlns:p14="http://schemas.microsoft.com/office/powerpoint/2010/main" val="3216555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 y="188415"/>
            <a:ext cx="4463844" cy="6669586"/>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8" name="TextBox 7"/>
          <p:cNvSpPr txBox="1"/>
          <p:nvPr userDrawn="1"/>
        </p:nvSpPr>
        <p:spPr>
          <a:xfrm>
            <a:off x="0" y="6530112"/>
            <a:ext cx="12192000" cy="307777"/>
          </a:xfrm>
          <a:prstGeom prst="rect">
            <a:avLst/>
          </a:prstGeom>
          <a:noFill/>
        </p:spPr>
        <p:txBody>
          <a:bodyPr wrap="square" rtlCol="0">
            <a:spAutoFit/>
          </a:bodyPr>
          <a:lstStyle/>
          <a:p>
            <a:pPr algn="r"/>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l"/>
            <a:fld id="{F7CE68C9-1898-4F91-91CD-5C5ED7667076}" type="datetime3">
              <a:rPr lang="en-US" sz="1400" smtClean="0">
                <a:solidFill>
                  <a:schemeClr val="bg1"/>
                </a:solidFill>
              </a:rPr>
              <a:pPr lvl="0" algn="l"/>
              <a:t>26 June 2022</a:t>
            </a:fld>
            <a:r>
              <a:rPr lang="en-US" sz="1400">
                <a:solidFill>
                  <a:schemeClr val="bg1"/>
                </a:solidFill>
              </a:rPr>
              <a:t> | Page </a:t>
            </a:r>
            <a:fld id="{ABE13A69-7510-48BA-B518-3F4112F4C1A0}" type="slidenum">
              <a:rPr lang="en-US" sz="1400" smtClean="0">
                <a:solidFill>
                  <a:schemeClr val="bg1"/>
                </a:solidFill>
              </a:rPr>
              <a:pPr lvl="0" algn="l"/>
              <a:t>‹#›</a:t>
            </a:fld>
            <a:endParaRPr lang="en-US" sz="1400">
              <a:solidFill>
                <a:schemeClr val="bg1"/>
              </a:solidFill>
            </a:endParaRPr>
          </a:p>
        </p:txBody>
      </p:sp>
    </p:spTree>
    <p:extLst>
      <p:ext uri="{BB962C8B-B14F-4D97-AF65-F5344CB8AC3E}">
        <p14:creationId xmlns:p14="http://schemas.microsoft.com/office/powerpoint/2010/main" val="357876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612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7" name="TextBox 6"/>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8" name="TextBox 7"/>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26 June 2022</a:t>
            </a:fld>
            <a:r>
              <a:rPr lang="en-US" sz="1400"/>
              <a:t> | Page </a:t>
            </a:r>
            <a:fld id="{ABE13A69-7510-48BA-B518-3F4112F4C1A0}" type="slidenum">
              <a:rPr lang="en-US" sz="1400" smtClean="0"/>
              <a:pPr lvl="0" algn="r"/>
              <a:t>‹#›</a:t>
            </a:fld>
            <a:endParaRPr lang="en-US" sz="1400"/>
          </a:p>
        </p:txBody>
      </p:sp>
    </p:spTree>
    <p:extLst>
      <p:ext uri="{BB962C8B-B14F-4D97-AF65-F5344CB8AC3E}">
        <p14:creationId xmlns:p14="http://schemas.microsoft.com/office/powerpoint/2010/main" val="3555527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5" name="Google Shape;93;p11"/>
          <p:cNvSpPr txBox="1">
            <a:spLocks noGrp="1"/>
          </p:cNvSpPr>
          <p:nvPr>
            <p:ph type="body" idx="1" hasCustomPrompt="1"/>
          </p:nvPr>
        </p:nvSpPr>
        <p:spPr>
          <a:xfrm>
            <a:off x="960583" y="1086667"/>
            <a:ext cx="11074400" cy="5351078"/>
          </a:xfrm>
          <a:prstGeom prst="rect">
            <a:avLst/>
          </a:prstGeom>
        </p:spPr>
        <p:txBody>
          <a:bodyPr spcFirstLastPara="1" wrap="square" lIns="91425" tIns="91425" rIns="91425" bIns="91425" anchor="t" anchorCtr="0"/>
          <a:lstStyle>
            <a:lvl1pPr marL="609570" lvl="0" indent="-457178" rtl="0">
              <a:lnSpc>
                <a:spcPct val="150000"/>
              </a:lnSpc>
              <a:spcBef>
                <a:spcPts val="0"/>
              </a:spcBef>
              <a:spcAft>
                <a:spcPts val="0"/>
              </a:spcAft>
              <a:buSzPts val="1800"/>
              <a:buFont typeface="Wingdings" panose="05000000000000000000" pitchFamily="2" charset="2"/>
              <a:buChar char="v"/>
              <a:defRPr sz="3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40" lvl="1" indent="-423312" rtl="0">
              <a:lnSpc>
                <a:spcPct val="150000"/>
              </a:lnSpc>
              <a:spcBef>
                <a:spcPts val="600"/>
              </a:spcBef>
              <a:spcAft>
                <a:spcPts val="0"/>
              </a:spcAft>
              <a:buSzPts val="1400"/>
              <a:buFont typeface="Wingdings" panose="05000000000000000000" pitchFamily="2" charset="2"/>
              <a:buChar char="q"/>
              <a:defRPr sz="28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09" lvl="2" indent="-423312" rtl="0">
              <a:lnSpc>
                <a:spcPct val="150000"/>
              </a:lnSpc>
              <a:spcBef>
                <a:spcPts val="600"/>
              </a:spcBef>
              <a:spcAft>
                <a:spcPts val="0"/>
              </a:spcAft>
              <a:buSzPts val="1400"/>
              <a:buFont typeface="Muli"/>
              <a:buChar char="■"/>
              <a:defRPr sz="24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278" lvl="3" indent="-423312" rtl="0">
              <a:spcBef>
                <a:spcPts val="2133"/>
              </a:spcBef>
              <a:spcAft>
                <a:spcPts val="0"/>
              </a:spcAft>
              <a:buSzPts val="1400"/>
              <a:buFont typeface="Muli"/>
              <a:buChar char="●"/>
              <a:defRPr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848" lvl="4" indent="-423312" rtl="0">
              <a:spcBef>
                <a:spcPts val="2133"/>
              </a:spcBef>
              <a:spcAft>
                <a:spcPts val="0"/>
              </a:spcAft>
              <a:buSzPts val="1400"/>
              <a:buFont typeface="Muli"/>
              <a:buChar char="○"/>
              <a:defRPr>
                <a:latin typeface="Muli"/>
                <a:ea typeface="Muli"/>
                <a:cs typeface="Muli"/>
                <a:sym typeface="Muli"/>
              </a:defRPr>
            </a:lvl5pPr>
            <a:lvl6pPr marL="3657418" lvl="5" indent="-423312" rtl="0">
              <a:spcBef>
                <a:spcPts val="2133"/>
              </a:spcBef>
              <a:spcAft>
                <a:spcPts val="0"/>
              </a:spcAft>
              <a:buSzPts val="1400"/>
              <a:buFont typeface="Muli"/>
              <a:buChar char="■"/>
              <a:defRPr>
                <a:latin typeface="Muli"/>
                <a:ea typeface="Muli"/>
                <a:cs typeface="Muli"/>
                <a:sym typeface="Muli"/>
              </a:defRPr>
            </a:lvl6pPr>
            <a:lvl7pPr marL="4266987" lvl="6" indent="-423312" rtl="0">
              <a:spcBef>
                <a:spcPts val="2133"/>
              </a:spcBef>
              <a:spcAft>
                <a:spcPts val="0"/>
              </a:spcAft>
              <a:buSzPts val="1400"/>
              <a:buFont typeface="Muli"/>
              <a:buChar char="●"/>
              <a:defRPr>
                <a:latin typeface="Muli"/>
                <a:ea typeface="Muli"/>
                <a:cs typeface="Muli"/>
                <a:sym typeface="Muli"/>
              </a:defRPr>
            </a:lvl7pPr>
            <a:lvl8pPr marL="4876557" lvl="7" indent="-423312" rtl="0">
              <a:spcBef>
                <a:spcPts val="2133"/>
              </a:spcBef>
              <a:spcAft>
                <a:spcPts val="0"/>
              </a:spcAft>
              <a:buSzPts val="1400"/>
              <a:buFont typeface="Muli"/>
              <a:buChar char="○"/>
              <a:defRPr>
                <a:latin typeface="Muli"/>
                <a:ea typeface="Muli"/>
                <a:cs typeface="Muli"/>
                <a:sym typeface="Muli"/>
              </a:defRPr>
            </a:lvl8pPr>
            <a:lvl9pPr marL="5486126" lvl="8" indent="-423312" rtl="0">
              <a:spcBef>
                <a:spcPts val="2133"/>
              </a:spcBef>
              <a:spcAft>
                <a:spcPts val="2133"/>
              </a:spcAft>
              <a:buSzPts val="1400"/>
              <a:buFont typeface="Muli"/>
              <a:buChar char="■"/>
              <a:defRPr>
                <a:latin typeface="Muli"/>
                <a:ea typeface="Muli"/>
                <a:cs typeface="Muli"/>
                <a:sym typeface="Muli"/>
              </a:defRPr>
            </a:lvl9pPr>
          </a:lstStyle>
          <a:p>
            <a:r>
              <a:rPr lang="en-US"/>
              <a:t>Click to add content</a:t>
            </a:r>
          </a:p>
          <a:p>
            <a:pPr lvl="1"/>
            <a:r>
              <a:rPr lang="en-US"/>
              <a:t>Click to add content</a:t>
            </a:r>
          </a:p>
          <a:p>
            <a:pPr lvl="2"/>
            <a:r>
              <a:rPr lang="en-US"/>
              <a:t>Click to add content</a:t>
            </a:r>
          </a:p>
          <a:p>
            <a:pPr lvl="3"/>
            <a:r>
              <a:rPr lang="en-US"/>
              <a:t>Click to add content</a:t>
            </a:r>
            <a:endParaRPr/>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3944567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3"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9"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9"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3"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2019532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6" y="42398"/>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solidFill>
                  <a:schemeClr val="bg1"/>
                </a:solidFill>
              </a:rPr>
              <a:pPr lvl="0" algn="r"/>
              <a:t>26 June 2022</a:t>
            </a:fld>
            <a:r>
              <a:rPr lang="en-US" sz="1400">
                <a:solidFill>
                  <a:schemeClr val="bg1"/>
                </a:solidFill>
              </a:rPr>
              <a:t> | Page </a:t>
            </a:r>
            <a:fld id="{ABE13A69-7510-48BA-B518-3F4112F4C1A0}" type="slidenum">
              <a:rPr lang="en-US" sz="1400" smtClean="0">
                <a:solidFill>
                  <a:schemeClr val="bg1"/>
                </a:solidFill>
              </a:rPr>
              <a:pPr lvl="0" algn="r"/>
              <a:t>‹#›</a:t>
            </a:fld>
            <a:endParaRPr lang="en-US" sz="1400">
              <a:solidFill>
                <a:schemeClr val="bg1"/>
              </a:solidFill>
            </a:endParaRPr>
          </a:p>
        </p:txBody>
      </p:sp>
    </p:spTree>
    <p:extLst>
      <p:ext uri="{BB962C8B-B14F-4D97-AF65-F5344CB8AC3E}">
        <p14:creationId xmlns:p14="http://schemas.microsoft.com/office/powerpoint/2010/main" val="38747510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lide 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 y="188415"/>
            <a:ext cx="4463844" cy="6669586"/>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8" name="TextBox 7"/>
          <p:cNvSpPr txBox="1"/>
          <p:nvPr userDrawn="1"/>
        </p:nvSpPr>
        <p:spPr>
          <a:xfrm>
            <a:off x="0" y="6530112"/>
            <a:ext cx="12192000" cy="307777"/>
          </a:xfrm>
          <a:prstGeom prst="rect">
            <a:avLst/>
          </a:prstGeom>
          <a:noFill/>
        </p:spPr>
        <p:txBody>
          <a:bodyPr wrap="square" rtlCol="0">
            <a:spAutoFit/>
          </a:bodyPr>
          <a:lstStyle/>
          <a:p>
            <a:pPr algn="r"/>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l"/>
            <a:fld id="{F7CE68C9-1898-4F91-91CD-5C5ED7667076}" type="datetime3">
              <a:rPr lang="en-US" sz="1400" smtClean="0">
                <a:solidFill>
                  <a:schemeClr val="bg1"/>
                </a:solidFill>
              </a:rPr>
              <a:pPr lvl="0" algn="l"/>
              <a:t>26 June 2022</a:t>
            </a:fld>
            <a:r>
              <a:rPr lang="en-US" sz="1400">
                <a:solidFill>
                  <a:schemeClr val="bg1"/>
                </a:solidFill>
              </a:rPr>
              <a:t> | Page </a:t>
            </a:r>
            <a:fld id="{ABE13A69-7510-48BA-B518-3F4112F4C1A0}" type="slidenum">
              <a:rPr lang="en-US" sz="1400" smtClean="0">
                <a:solidFill>
                  <a:schemeClr val="bg1"/>
                </a:solidFill>
              </a:rPr>
              <a:pPr lvl="0" algn="l"/>
              <a:t>‹#›</a:t>
            </a:fld>
            <a:endParaRPr lang="en-US" sz="1400">
              <a:solidFill>
                <a:schemeClr val="bg1"/>
              </a:solidFill>
            </a:endParaRPr>
          </a:p>
        </p:txBody>
      </p:sp>
    </p:spTree>
    <p:extLst>
      <p:ext uri="{BB962C8B-B14F-4D97-AF65-F5344CB8AC3E}">
        <p14:creationId xmlns:p14="http://schemas.microsoft.com/office/powerpoint/2010/main" val="458451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lide 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7" name="TextBox 6"/>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8" name="TextBox 7"/>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26 June 2022</a:t>
            </a:fld>
            <a:r>
              <a:rPr lang="en-US" sz="1400"/>
              <a:t> | Page </a:t>
            </a:r>
            <a:fld id="{ABE13A69-7510-48BA-B518-3F4112F4C1A0}" type="slidenum">
              <a:rPr lang="en-US" sz="1400" smtClean="0"/>
              <a:pPr lvl="0" algn="r"/>
              <a:t>‹#›</a:t>
            </a:fld>
            <a:endParaRPr lang="en-US" sz="1400"/>
          </a:p>
        </p:txBody>
      </p:sp>
    </p:spTree>
    <p:extLst>
      <p:ext uri="{BB962C8B-B14F-4D97-AF65-F5344CB8AC3E}">
        <p14:creationId xmlns:p14="http://schemas.microsoft.com/office/powerpoint/2010/main" val="3786389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5" name="Google Shape;93;p11"/>
          <p:cNvSpPr txBox="1">
            <a:spLocks noGrp="1"/>
          </p:cNvSpPr>
          <p:nvPr>
            <p:ph type="body" idx="1" hasCustomPrompt="1"/>
          </p:nvPr>
        </p:nvSpPr>
        <p:spPr>
          <a:xfrm>
            <a:off x="960583" y="1086667"/>
            <a:ext cx="11074400" cy="5351078"/>
          </a:xfrm>
          <a:prstGeom prst="rect">
            <a:avLst/>
          </a:prstGeom>
        </p:spPr>
        <p:txBody>
          <a:bodyPr spcFirstLastPara="1" wrap="square" lIns="91425" tIns="91425" rIns="91425" bIns="91425" anchor="t" anchorCtr="0"/>
          <a:lstStyle>
            <a:lvl1pPr marL="609570" lvl="0" indent="-457178" rtl="0">
              <a:lnSpc>
                <a:spcPct val="150000"/>
              </a:lnSpc>
              <a:spcBef>
                <a:spcPts val="0"/>
              </a:spcBef>
              <a:spcAft>
                <a:spcPts val="0"/>
              </a:spcAft>
              <a:buSzPts val="1800"/>
              <a:buFont typeface="Wingdings" panose="05000000000000000000" pitchFamily="2" charset="2"/>
              <a:buChar char="v"/>
              <a:defRPr sz="3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40" lvl="1" indent="-423312" rtl="0">
              <a:lnSpc>
                <a:spcPct val="150000"/>
              </a:lnSpc>
              <a:spcBef>
                <a:spcPts val="600"/>
              </a:spcBef>
              <a:spcAft>
                <a:spcPts val="0"/>
              </a:spcAft>
              <a:buSzPts val="1400"/>
              <a:buFont typeface="Wingdings" panose="05000000000000000000" pitchFamily="2" charset="2"/>
              <a:buChar char="q"/>
              <a:defRPr sz="28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09" lvl="2" indent="-423312" rtl="0">
              <a:lnSpc>
                <a:spcPct val="150000"/>
              </a:lnSpc>
              <a:spcBef>
                <a:spcPts val="600"/>
              </a:spcBef>
              <a:spcAft>
                <a:spcPts val="0"/>
              </a:spcAft>
              <a:buSzPts val="1400"/>
              <a:buFont typeface="Muli"/>
              <a:buChar char="■"/>
              <a:defRPr sz="24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278" lvl="3" indent="-423312" rtl="0">
              <a:spcBef>
                <a:spcPts val="2133"/>
              </a:spcBef>
              <a:spcAft>
                <a:spcPts val="0"/>
              </a:spcAft>
              <a:buSzPts val="1400"/>
              <a:buFont typeface="Muli"/>
              <a:buChar char="●"/>
              <a:defRPr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848" lvl="4" indent="-423312" rtl="0">
              <a:spcBef>
                <a:spcPts val="2133"/>
              </a:spcBef>
              <a:spcAft>
                <a:spcPts val="0"/>
              </a:spcAft>
              <a:buSzPts val="1400"/>
              <a:buFont typeface="Muli"/>
              <a:buChar char="○"/>
              <a:defRPr>
                <a:latin typeface="Muli"/>
                <a:ea typeface="Muli"/>
                <a:cs typeface="Muli"/>
                <a:sym typeface="Muli"/>
              </a:defRPr>
            </a:lvl5pPr>
            <a:lvl6pPr marL="3657418" lvl="5" indent="-423312" rtl="0">
              <a:spcBef>
                <a:spcPts val="2133"/>
              </a:spcBef>
              <a:spcAft>
                <a:spcPts val="0"/>
              </a:spcAft>
              <a:buSzPts val="1400"/>
              <a:buFont typeface="Muli"/>
              <a:buChar char="■"/>
              <a:defRPr>
                <a:latin typeface="Muli"/>
                <a:ea typeface="Muli"/>
                <a:cs typeface="Muli"/>
                <a:sym typeface="Muli"/>
              </a:defRPr>
            </a:lvl6pPr>
            <a:lvl7pPr marL="4266987" lvl="6" indent="-423312" rtl="0">
              <a:spcBef>
                <a:spcPts val="2133"/>
              </a:spcBef>
              <a:spcAft>
                <a:spcPts val="0"/>
              </a:spcAft>
              <a:buSzPts val="1400"/>
              <a:buFont typeface="Muli"/>
              <a:buChar char="●"/>
              <a:defRPr>
                <a:latin typeface="Muli"/>
                <a:ea typeface="Muli"/>
                <a:cs typeface="Muli"/>
                <a:sym typeface="Muli"/>
              </a:defRPr>
            </a:lvl7pPr>
            <a:lvl8pPr marL="4876557" lvl="7" indent="-423312" rtl="0">
              <a:spcBef>
                <a:spcPts val="2133"/>
              </a:spcBef>
              <a:spcAft>
                <a:spcPts val="0"/>
              </a:spcAft>
              <a:buSzPts val="1400"/>
              <a:buFont typeface="Muli"/>
              <a:buChar char="○"/>
              <a:defRPr>
                <a:latin typeface="Muli"/>
                <a:ea typeface="Muli"/>
                <a:cs typeface="Muli"/>
                <a:sym typeface="Muli"/>
              </a:defRPr>
            </a:lvl8pPr>
            <a:lvl9pPr marL="5486126" lvl="8" indent="-423312" rtl="0">
              <a:spcBef>
                <a:spcPts val="2133"/>
              </a:spcBef>
              <a:spcAft>
                <a:spcPts val="2133"/>
              </a:spcAft>
              <a:buSzPts val="1400"/>
              <a:buFont typeface="Muli"/>
              <a:buChar char="■"/>
              <a:defRPr>
                <a:latin typeface="Muli"/>
                <a:ea typeface="Muli"/>
                <a:cs typeface="Muli"/>
                <a:sym typeface="Muli"/>
              </a:defRPr>
            </a:lvl9pPr>
          </a:lstStyle>
          <a:p>
            <a:r>
              <a:rPr lang="en-US"/>
              <a:t>Click to add content</a:t>
            </a:r>
          </a:p>
          <a:p>
            <a:pPr lvl="1"/>
            <a:r>
              <a:rPr lang="en-US"/>
              <a:t>Click to add content</a:t>
            </a:r>
          </a:p>
          <a:p>
            <a:pPr lvl="2"/>
            <a:r>
              <a:rPr lang="en-US"/>
              <a:t>Click to add content</a:t>
            </a:r>
          </a:p>
          <a:p>
            <a:pPr lvl="3"/>
            <a:r>
              <a:rPr lang="en-US"/>
              <a:t>Click to add content</a:t>
            </a:r>
            <a:endParaRPr/>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37264125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3"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9"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9"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3"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3141022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lide 8">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
        <p:nvSpPr>
          <p:cNvPr id="3"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88019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vi-VN"/>
              <a:t>Bấm để sửa kiểu tiêu đề Bản cái</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36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vi-VN"/>
              <a:t>Bấm để sửa kiểu tiêu đề Bản cái</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995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2" name="Content Placeholder 3"/>
          <p:cNvSpPr>
            <a:spLocks noGrp="1"/>
          </p:cNvSpPr>
          <p:nvPr>
            <p:ph sz="quarter" idx="13"/>
          </p:nvPr>
        </p:nvSpPr>
        <p:spPr>
          <a:xfrm>
            <a:off x="913774" y="3051012"/>
            <a:ext cx="5106027" cy="2740187"/>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3" name="Content Placeholder 5"/>
          <p:cNvSpPr>
            <a:spLocks noGrp="1"/>
          </p:cNvSpPr>
          <p:nvPr>
            <p:ph sz="quarter" idx="14"/>
          </p:nvPr>
        </p:nvSpPr>
        <p:spPr>
          <a:xfrm>
            <a:off x="6172200" y="3051012"/>
            <a:ext cx="5105401" cy="2740187"/>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21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810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23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vi-VN"/>
              <a:t>Bấm để sửa kiểu tiêu đề Bản cái</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14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smtClean="0"/>
              <a:pPr/>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96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4EEE9"/>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6/26/2022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8266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26 June 2022</a:t>
            </a:fld>
            <a:r>
              <a:rPr lang="en-US" sz="1400"/>
              <a:t> | Page </a:t>
            </a:r>
            <a:fld id="{ABE13A69-7510-48BA-B518-3F4112F4C1A0}" type="slidenum">
              <a:rPr lang="en-US" sz="1400" smtClean="0"/>
              <a:pPr lvl="0" algn="r"/>
              <a:t>‹#›</a:t>
            </a:fld>
            <a:endParaRPr lang="en-US" sz="1400"/>
          </a:p>
        </p:txBody>
      </p:sp>
      <p:sp>
        <p:nvSpPr>
          <p:cNvPr id="10" name="Rectangle 2"/>
          <p:cNvSpPr/>
          <p:nvPr userDrawn="1"/>
        </p:nvSpPr>
        <p:spPr>
          <a:xfrm>
            <a:off x="692732" y="907633"/>
            <a:ext cx="11499273"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latin typeface="Calibri" panose="020F0502020204030204" pitchFamily="34" charset="0"/>
            </a:endParaRPr>
          </a:p>
        </p:txBody>
      </p:sp>
      <p:pic>
        <p:nvPicPr>
          <p:cNvPr id="5" name="Picture 4"/>
          <p:cNvPicPr>
            <a:picLocks noChangeAspect="1"/>
          </p:cNvPicPr>
          <p:nvPr userDrawn="1"/>
        </p:nvPicPr>
        <p:blipFill>
          <a:blip r:embed="rId7"/>
          <a:stretch>
            <a:fillRect/>
          </a:stretch>
        </p:blipFill>
        <p:spPr>
          <a:xfrm>
            <a:off x="101600" y="64661"/>
            <a:ext cx="1006672" cy="965199"/>
          </a:xfrm>
          <a:prstGeom prst="rect">
            <a:avLst/>
          </a:prstGeom>
        </p:spPr>
      </p:pic>
    </p:spTree>
    <p:extLst>
      <p:ext uri="{BB962C8B-B14F-4D97-AF65-F5344CB8AC3E}">
        <p14:creationId xmlns:p14="http://schemas.microsoft.com/office/powerpoint/2010/main" val="298455575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26 June 2022</a:t>
            </a:fld>
            <a:r>
              <a:rPr lang="en-US" sz="1400"/>
              <a:t> | Page </a:t>
            </a:r>
            <a:fld id="{ABE13A69-7510-48BA-B518-3F4112F4C1A0}" type="slidenum">
              <a:rPr lang="en-US" sz="1400" smtClean="0"/>
              <a:pPr lvl="0" algn="r"/>
              <a:t>‹#›</a:t>
            </a:fld>
            <a:endParaRPr lang="en-US" sz="1400"/>
          </a:p>
        </p:txBody>
      </p:sp>
      <p:sp>
        <p:nvSpPr>
          <p:cNvPr id="10" name="Rectangle 2"/>
          <p:cNvSpPr/>
          <p:nvPr userDrawn="1"/>
        </p:nvSpPr>
        <p:spPr>
          <a:xfrm>
            <a:off x="692732" y="907633"/>
            <a:ext cx="11499273"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latin typeface="Calibri" panose="020F0502020204030204" pitchFamily="34" charset="0"/>
            </a:endParaRPr>
          </a:p>
        </p:txBody>
      </p:sp>
      <p:pic>
        <p:nvPicPr>
          <p:cNvPr id="5" name="Picture 4"/>
          <p:cNvPicPr>
            <a:picLocks noChangeAspect="1"/>
          </p:cNvPicPr>
          <p:nvPr userDrawn="1"/>
        </p:nvPicPr>
        <p:blipFill>
          <a:blip r:embed="rId8"/>
          <a:stretch>
            <a:fillRect/>
          </a:stretch>
        </p:blipFill>
        <p:spPr>
          <a:xfrm>
            <a:off x="101600" y="64661"/>
            <a:ext cx="1006672" cy="965199"/>
          </a:xfrm>
          <a:prstGeom prst="rect">
            <a:avLst/>
          </a:prstGeom>
        </p:spPr>
      </p:pic>
    </p:spTree>
    <p:extLst>
      <p:ext uri="{BB962C8B-B14F-4D97-AF65-F5344CB8AC3E}">
        <p14:creationId xmlns:p14="http://schemas.microsoft.com/office/powerpoint/2010/main" val="112714032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1.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1.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704C9-B58C-474E-856B-FC738B9DD48C}"/>
              </a:ext>
            </a:extLst>
          </p:cNvPr>
          <p:cNvSpPr txBox="1"/>
          <p:nvPr/>
        </p:nvSpPr>
        <p:spPr>
          <a:xfrm>
            <a:off x="357813" y="993736"/>
            <a:ext cx="3878951"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700" b="1" i="0" u="sng"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ĐỒ ÁN TỐT NGHIỆP</a:t>
            </a:r>
          </a:p>
        </p:txBody>
      </p:sp>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TextBox 7">
            <a:extLst>
              <a:ext uri="{FF2B5EF4-FFF2-40B4-BE49-F238E27FC236}">
                <a16:creationId xmlns:a16="http://schemas.microsoft.com/office/drawing/2014/main" id="{27719275-AAAB-4D51-856F-42F72A83FCBC}"/>
              </a:ext>
            </a:extLst>
          </p:cNvPr>
          <p:cNvSpPr txBox="1"/>
          <p:nvPr/>
        </p:nvSpPr>
        <p:spPr>
          <a:xfrm>
            <a:off x="930862" y="1814594"/>
            <a:ext cx="10707348" cy="1754326"/>
          </a:xfrm>
          <a:prstGeom prst="rect">
            <a:avLst/>
          </a:prstGeom>
          <a:noFill/>
        </p:spPr>
        <p:txBody>
          <a:bodyPr wrap="square" rtlCol="0">
            <a:spAutoFit/>
          </a:bodyPr>
          <a:lstStyle/>
          <a:p>
            <a:pPr algn="ctr"/>
            <a:r>
              <a:rPr lang="en-US" sz="3600" b="1" dirty="0">
                <a:solidFill>
                  <a:schemeClr val="tx2">
                    <a:lumMod val="75000"/>
                  </a:schemeClr>
                </a:solidFill>
                <a:latin typeface="Times New Roman" panose="02020603050405020304" pitchFamily="18" charset="0"/>
                <a:cs typeface="Times New Roman" panose="02020603050405020304" pitchFamily="18" charset="0"/>
              </a:rPr>
              <a:t>NGHIÊN CỨU, TRIỂN KHAI HỆ THỐNG </a:t>
            </a:r>
          </a:p>
          <a:p>
            <a:pPr algn="ctr"/>
            <a:r>
              <a:rPr lang="en-US" sz="3600" b="1" dirty="0">
                <a:solidFill>
                  <a:schemeClr val="tx2">
                    <a:lumMod val="75000"/>
                  </a:schemeClr>
                </a:solidFill>
                <a:latin typeface="Times New Roman" panose="02020603050405020304" pitchFamily="18" charset="0"/>
                <a:cs typeface="Times New Roman" panose="02020603050405020304" pitchFamily="18" charset="0"/>
              </a:rPr>
              <a:t>LƯU TRỮ MÃ NGUỒN MỞ CEPH VÀ TÌM HIỂU CÁC GIẢI PHÁP BẢO MẬT CHO HỆ THỐNG</a:t>
            </a:r>
          </a:p>
        </p:txBody>
      </p:sp>
      <p:sp>
        <p:nvSpPr>
          <p:cNvPr id="9" name="TextBox 8">
            <a:extLst>
              <a:ext uri="{FF2B5EF4-FFF2-40B4-BE49-F238E27FC236}">
                <a16:creationId xmlns:a16="http://schemas.microsoft.com/office/drawing/2014/main" id="{84C56A2D-81B0-4AF7-B8AB-CA7E66D8E911}"/>
              </a:ext>
            </a:extLst>
          </p:cNvPr>
          <p:cNvSpPr txBox="1"/>
          <p:nvPr/>
        </p:nvSpPr>
        <p:spPr>
          <a:xfrm>
            <a:off x="6451600" y="4633494"/>
            <a:ext cx="5740400" cy="1631216"/>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Giảng</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viên</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hướng</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dẫn</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Th.S</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Trần</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Quang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Kỳ</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Khoa ATTT- HVKTMM</a:t>
            </a:r>
          </a:p>
          <a:p>
            <a:pPr marL="182880" marR="0" lvl="1"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prstClr val="black"/>
              </a:solidFill>
              <a:latin typeface="Times New Roman" panose="02020603050405020304" pitchFamily="18" charset="0"/>
              <a:ea typeface="微软雅黑"/>
              <a:cs typeface="Times New Roman" panose="02020603050405020304" pitchFamily="18" charset="0"/>
            </a:endParaRPr>
          </a:p>
          <a:p>
            <a:pPr lvl="1" algn="ctr" defTabSz="914400">
              <a:defRPr/>
            </a:pPr>
            <a:r>
              <a:rPr lang="en-US" sz="2000" b="1" dirty="0" err="1">
                <a:solidFill>
                  <a:prstClr val="black"/>
                </a:solidFill>
                <a:latin typeface="Times New Roman" panose="02020603050405020304" pitchFamily="18" charset="0"/>
                <a:cs typeface="Times New Roman" panose="02020603050405020304" pitchFamily="18" charset="0"/>
              </a:rPr>
              <a:t>Sinh</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viên</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thực</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hiện</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Trần</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Hà</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Đình</a:t>
            </a:r>
            <a:r>
              <a:rPr lang="en-US" sz="2000" b="1" dirty="0">
                <a:solidFill>
                  <a:prstClr val="black"/>
                </a:solidFill>
                <a:latin typeface="Times New Roman" panose="02020603050405020304" pitchFamily="18" charset="0"/>
                <a:cs typeface="Times New Roman" panose="02020603050405020304" pitchFamily="18" charset="0"/>
              </a:rPr>
              <a:t> Long</a:t>
            </a:r>
          </a:p>
          <a:p>
            <a:pPr lvl="1" algn="ctr" defTabSz="914400">
              <a:defRPr/>
            </a:pPr>
            <a:r>
              <a:rPr lang="en-US" sz="2000" b="1" dirty="0" err="1">
                <a:solidFill>
                  <a:prstClr val="black"/>
                </a:solidFill>
                <a:latin typeface="Times New Roman" panose="02020603050405020304" pitchFamily="18" charset="0"/>
                <a:cs typeface="Times New Roman" panose="02020603050405020304" pitchFamily="18" charset="0"/>
              </a:rPr>
              <a:t>Lớp</a:t>
            </a:r>
            <a:r>
              <a:rPr lang="en-US" sz="2000" b="1" dirty="0">
                <a:solidFill>
                  <a:prstClr val="black"/>
                </a:solidFill>
                <a:latin typeface="Times New Roman" panose="02020603050405020304" pitchFamily="18" charset="0"/>
                <a:cs typeface="Times New Roman" panose="02020603050405020304" pitchFamily="18" charset="0"/>
              </a:rPr>
              <a:t>: AT14A</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5315896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F0E03E-6E6C-4500-A4D5-F3EA41558F3C}"/>
              </a:ext>
            </a:extLst>
          </p:cNvPr>
          <p:cNvSpPr>
            <a:spLocks noGrp="1"/>
          </p:cNvSpPr>
          <p:nvPr>
            <p:ph type="title"/>
          </p:nvPr>
        </p:nvSpPr>
        <p:spPr>
          <a:xfrm>
            <a:off x="1242655" y="212382"/>
            <a:ext cx="10949345" cy="765778"/>
          </a:xfrm>
        </p:spPr>
        <p:txBody>
          <a:bodyPr>
            <a:normAutofit/>
          </a:bodyPr>
          <a:lstStyle/>
          <a:p>
            <a:r>
              <a:rPr lang="en-US" sz="3200">
                <a:solidFill>
                  <a:schemeClr val="tx1"/>
                </a:solidFill>
                <a:latin typeface="Times New Roman" panose="02020603050405020304" pitchFamily="18" charset="0"/>
                <a:ea typeface="Tahoma" panose="020B0604030504040204" pitchFamily="34" charset="0"/>
                <a:cs typeface="Times New Roman" panose="02020603050405020304" pitchFamily="18" charset="0"/>
              </a:rPr>
              <a:t>LUỒNG DỮ LIỆU CỦA CEPH STORAGE SYSTEM</a:t>
            </a:r>
          </a:p>
        </p:txBody>
      </p:sp>
      <p:sp>
        <p:nvSpPr>
          <p:cNvPr id="4" name="Rectangle 43">
            <a:extLst>
              <a:ext uri="{FF2B5EF4-FFF2-40B4-BE49-F238E27FC236}">
                <a16:creationId xmlns:a16="http://schemas.microsoft.com/office/drawing/2014/main" id="{4B91E95B-6D87-40F4-A692-C32FD5405C75}"/>
              </a:ext>
            </a:extLst>
          </p:cNvPr>
          <p:cNvSpPr/>
          <p:nvPr/>
        </p:nvSpPr>
        <p:spPr>
          <a:xfrm>
            <a:off x="168664" y="5856084"/>
            <a:ext cx="933324" cy="434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9">
            <a:extLst>
              <a:ext uri="{FF2B5EF4-FFF2-40B4-BE49-F238E27FC236}">
                <a16:creationId xmlns:a16="http://schemas.microsoft.com/office/drawing/2014/main" id="{0A0FBF11-015F-4799-9C77-A8247AC29502}"/>
              </a:ext>
            </a:extLst>
          </p:cNvPr>
          <p:cNvSpPr/>
          <p:nvPr/>
        </p:nvSpPr>
        <p:spPr>
          <a:xfrm>
            <a:off x="292041" y="5944277"/>
            <a:ext cx="177800" cy="192602"/>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0">
            <a:extLst>
              <a:ext uri="{FF2B5EF4-FFF2-40B4-BE49-F238E27FC236}">
                <a16:creationId xmlns:a16="http://schemas.microsoft.com/office/drawing/2014/main" id="{41D4502C-6F33-40BE-A6BD-68E3150BBA40}"/>
              </a:ext>
            </a:extLst>
          </p:cNvPr>
          <p:cNvSpPr/>
          <p:nvPr/>
        </p:nvSpPr>
        <p:spPr>
          <a:xfrm>
            <a:off x="544557" y="5944277"/>
            <a:ext cx="177800" cy="192602"/>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51">
            <a:extLst>
              <a:ext uri="{FF2B5EF4-FFF2-40B4-BE49-F238E27FC236}">
                <a16:creationId xmlns:a16="http://schemas.microsoft.com/office/drawing/2014/main" id="{E7B112E4-A077-49A2-AC7A-CCA38E621AF7}"/>
              </a:ext>
            </a:extLst>
          </p:cNvPr>
          <p:cNvSpPr/>
          <p:nvPr/>
        </p:nvSpPr>
        <p:spPr>
          <a:xfrm>
            <a:off x="784380" y="5936922"/>
            <a:ext cx="177800" cy="192602"/>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52">
            <a:extLst>
              <a:ext uri="{FF2B5EF4-FFF2-40B4-BE49-F238E27FC236}">
                <a16:creationId xmlns:a16="http://schemas.microsoft.com/office/drawing/2014/main" id="{1763FD40-23C8-4414-8DBD-D28746B76CB0}"/>
              </a:ext>
            </a:extLst>
          </p:cNvPr>
          <p:cNvSpPr/>
          <p:nvPr/>
        </p:nvSpPr>
        <p:spPr>
          <a:xfrm>
            <a:off x="1309794" y="5856084"/>
            <a:ext cx="630976" cy="434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53">
            <a:extLst>
              <a:ext uri="{FF2B5EF4-FFF2-40B4-BE49-F238E27FC236}">
                <a16:creationId xmlns:a16="http://schemas.microsoft.com/office/drawing/2014/main" id="{B35DB081-8805-4CF3-A08A-54F638D44EDB}"/>
              </a:ext>
            </a:extLst>
          </p:cNvPr>
          <p:cNvSpPr/>
          <p:nvPr/>
        </p:nvSpPr>
        <p:spPr>
          <a:xfrm>
            <a:off x="1378386" y="5944277"/>
            <a:ext cx="177800" cy="192602"/>
          </a:xfrm>
          <a:prstGeom prst="rect">
            <a:avLst/>
          </a:prstGeom>
          <a:solidFill>
            <a:srgbClr val="426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54">
            <a:extLst>
              <a:ext uri="{FF2B5EF4-FFF2-40B4-BE49-F238E27FC236}">
                <a16:creationId xmlns:a16="http://schemas.microsoft.com/office/drawing/2014/main" id="{3A5315D3-6376-45F9-B57D-1B265551928C}"/>
              </a:ext>
            </a:extLst>
          </p:cNvPr>
          <p:cNvSpPr/>
          <p:nvPr/>
        </p:nvSpPr>
        <p:spPr>
          <a:xfrm>
            <a:off x="1660789" y="5944277"/>
            <a:ext cx="177800" cy="192602"/>
          </a:xfrm>
          <a:prstGeom prst="rect">
            <a:avLst/>
          </a:prstGeom>
          <a:solidFill>
            <a:srgbClr val="0B54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56">
            <a:extLst>
              <a:ext uri="{FF2B5EF4-FFF2-40B4-BE49-F238E27FC236}">
                <a16:creationId xmlns:a16="http://schemas.microsoft.com/office/drawing/2014/main" id="{1ED5CAB8-68F8-4F16-9B04-A1182CA8B250}"/>
              </a:ext>
            </a:extLst>
          </p:cNvPr>
          <p:cNvSpPr/>
          <p:nvPr/>
        </p:nvSpPr>
        <p:spPr>
          <a:xfrm>
            <a:off x="2058635" y="5866491"/>
            <a:ext cx="933324" cy="434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57">
            <a:extLst>
              <a:ext uri="{FF2B5EF4-FFF2-40B4-BE49-F238E27FC236}">
                <a16:creationId xmlns:a16="http://schemas.microsoft.com/office/drawing/2014/main" id="{CA7F4DFF-4181-4EC5-877A-F8BE790EC0F1}"/>
              </a:ext>
            </a:extLst>
          </p:cNvPr>
          <p:cNvSpPr/>
          <p:nvPr/>
        </p:nvSpPr>
        <p:spPr>
          <a:xfrm>
            <a:off x="2144516" y="5954684"/>
            <a:ext cx="177800" cy="192602"/>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58">
            <a:extLst>
              <a:ext uri="{FF2B5EF4-FFF2-40B4-BE49-F238E27FC236}">
                <a16:creationId xmlns:a16="http://schemas.microsoft.com/office/drawing/2014/main" id="{F1DF0798-AAAC-45A7-86AE-92A9E317783E}"/>
              </a:ext>
            </a:extLst>
          </p:cNvPr>
          <p:cNvSpPr/>
          <p:nvPr/>
        </p:nvSpPr>
        <p:spPr>
          <a:xfrm>
            <a:off x="2423967" y="5954684"/>
            <a:ext cx="177800" cy="192602"/>
          </a:xfrm>
          <a:prstGeom prst="rect">
            <a:avLst/>
          </a:prstGeom>
          <a:solidFill>
            <a:srgbClr val="426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59">
            <a:extLst>
              <a:ext uri="{FF2B5EF4-FFF2-40B4-BE49-F238E27FC236}">
                <a16:creationId xmlns:a16="http://schemas.microsoft.com/office/drawing/2014/main" id="{4E8F5384-D3DA-4C4D-9152-EE3FED88FCD2}"/>
              </a:ext>
            </a:extLst>
          </p:cNvPr>
          <p:cNvSpPr/>
          <p:nvPr/>
        </p:nvSpPr>
        <p:spPr>
          <a:xfrm>
            <a:off x="2663790" y="5947329"/>
            <a:ext cx="177800" cy="192602"/>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ectangle 60">
            <a:extLst>
              <a:ext uri="{FF2B5EF4-FFF2-40B4-BE49-F238E27FC236}">
                <a16:creationId xmlns:a16="http://schemas.microsoft.com/office/drawing/2014/main" id="{54340375-2D0B-461A-B8A2-6BFC7AFCD4D3}"/>
              </a:ext>
            </a:extLst>
          </p:cNvPr>
          <p:cNvSpPr/>
          <p:nvPr/>
        </p:nvSpPr>
        <p:spPr>
          <a:xfrm>
            <a:off x="3069722" y="5850622"/>
            <a:ext cx="632075" cy="434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62">
            <a:extLst>
              <a:ext uri="{FF2B5EF4-FFF2-40B4-BE49-F238E27FC236}">
                <a16:creationId xmlns:a16="http://schemas.microsoft.com/office/drawing/2014/main" id="{A1B198AB-5743-4537-9D80-E70A68109C8D}"/>
              </a:ext>
            </a:extLst>
          </p:cNvPr>
          <p:cNvSpPr/>
          <p:nvPr/>
        </p:nvSpPr>
        <p:spPr>
          <a:xfrm>
            <a:off x="3143849" y="5934558"/>
            <a:ext cx="177800" cy="192602"/>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Rectangle 63">
            <a:extLst>
              <a:ext uri="{FF2B5EF4-FFF2-40B4-BE49-F238E27FC236}">
                <a16:creationId xmlns:a16="http://schemas.microsoft.com/office/drawing/2014/main" id="{4E151117-7D04-41B7-937A-B96B3B59B896}"/>
              </a:ext>
            </a:extLst>
          </p:cNvPr>
          <p:cNvSpPr/>
          <p:nvPr/>
        </p:nvSpPr>
        <p:spPr>
          <a:xfrm>
            <a:off x="3451335" y="5941913"/>
            <a:ext cx="177800" cy="192602"/>
          </a:xfrm>
          <a:prstGeom prst="rect">
            <a:avLst/>
          </a:prstGeom>
          <a:solidFill>
            <a:srgbClr val="0B54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64">
            <a:extLst>
              <a:ext uri="{FF2B5EF4-FFF2-40B4-BE49-F238E27FC236}">
                <a16:creationId xmlns:a16="http://schemas.microsoft.com/office/drawing/2014/main" id="{CD5C43AE-EB2C-433E-B093-ECEE1AB6D0F2}"/>
              </a:ext>
            </a:extLst>
          </p:cNvPr>
          <p:cNvSpPr/>
          <p:nvPr/>
        </p:nvSpPr>
        <p:spPr>
          <a:xfrm>
            <a:off x="3810466" y="5864126"/>
            <a:ext cx="747693" cy="434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65">
            <a:extLst>
              <a:ext uri="{FF2B5EF4-FFF2-40B4-BE49-F238E27FC236}">
                <a16:creationId xmlns:a16="http://schemas.microsoft.com/office/drawing/2014/main" id="{FA279C09-2A82-4676-87AE-6D71CC9D36E5}"/>
              </a:ext>
            </a:extLst>
          </p:cNvPr>
          <p:cNvSpPr/>
          <p:nvPr/>
        </p:nvSpPr>
        <p:spPr>
          <a:xfrm>
            <a:off x="3950852" y="5955417"/>
            <a:ext cx="177800" cy="192602"/>
          </a:xfrm>
          <a:prstGeom prst="rect">
            <a:avLst/>
          </a:prstGeom>
          <a:solidFill>
            <a:srgbClr val="426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66">
            <a:extLst>
              <a:ext uri="{FF2B5EF4-FFF2-40B4-BE49-F238E27FC236}">
                <a16:creationId xmlns:a16="http://schemas.microsoft.com/office/drawing/2014/main" id="{AEC41B42-7112-48AF-8612-38051C15E072}"/>
              </a:ext>
            </a:extLst>
          </p:cNvPr>
          <p:cNvSpPr/>
          <p:nvPr/>
        </p:nvSpPr>
        <p:spPr>
          <a:xfrm>
            <a:off x="4246517" y="5955417"/>
            <a:ext cx="177800" cy="192602"/>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119">
            <a:extLst>
              <a:ext uri="{FF2B5EF4-FFF2-40B4-BE49-F238E27FC236}">
                <a16:creationId xmlns:a16="http://schemas.microsoft.com/office/drawing/2014/main" id="{645EE18D-3D4C-41C1-9136-7FD05F35534A}"/>
              </a:ext>
            </a:extLst>
          </p:cNvPr>
          <p:cNvSpPr txBox="1"/>
          <p:nvPr/>
        </p:nvSpPr>
        <p:spPr>
          <a:xfrm>
            <a:off x="276187" y="6308441"/>
            <a:ext cx="678391"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OSD 0</a:t>
            </a:r>
          </a:p>
        </p:txBody>
      </p:sp>
      <p:sp>
        <p:nvSpPr>
          <p:cNvPr id="22" name="TextBox 126">
            <a:extLst>
              <a:ext uri="{FF2B5EF4-FFF2-40B4-BE49-F238E27FC236}">
                <a16:creationId xmlns:a16="http://schemas.microsoft.com/office/drawing/2014/main" id="{B056B2E8-7E7C-42BB-8D42-AF3766D64C40}"/>
              </a:ext>
            </a:extLst>
          </p:cNvPr>
          <p:cNvSpPr txBox="1"/>
          <p:nvPr/>
        </p:nvSpPr>
        <p:spPr>
          <a:xfrm>
            <a:off x="1292845" y="6308441"/>
            <a:ext cx="678391"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OSD 1</a:t>
            </a:r>
          </a:p>
        </p:txBody>
      </p:sp>
      <p:sp>
        <p:nvSpPr>
          <p:cNvPr id="23" name="TextBox 127">
            <a:extLst>
              <a:ext uri="{FF2B5EF4-FFF2-40B4-BE49-F238E27FC236}">
                <a16:creationId xmlns:a16="http://schemas.microsoft.com/office/drawing/2014/main" id="{2E2FA3B9-14E6-4F2F-8FD2-BD207CBE25C6}"/>
              </a:ext>
            </a:extLst>
          </p:cNvPr>
          <p:cNvSpPr txBox="1"/>
          <p:nvPr/>
        </p:nvSpPr>
        <p:spPr>
          <a:xfrm>
            <a:off x="2178544" y="6318847"/>
            <a:ext cx="678391"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OSD 2</a:t>
            </a:r>
          </a:p>
        </p:txBody>
      </p:sp>
      <p:sp>
        <p:nvSpPr>
          <p:cNvPr id="24" name="TextBox 128">
            <a:extLst>
              <a:ext uri="{FF2B5EF4-FFF2-40B4-BE49-F238E27FC236}">
                <a16:creationId xmlns:a16="http://schemas.microsoft.com/office/drawing/2014/main" id="{1FEB363C-DB0C-4785-A1C2-DF56EC4D78B9}"/>
              </a:ext>
            </a:extLst>
          </p:cNvPr>
          <p:cNvSpPr txBox="1"/>
          <p:nvPr/>
        </p:nvSpPr>
        <p:spPr>
          <a:xfrm>
            <a:off x="3062017" y="6306076"/>
            <a:ext cx="678391"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OSD 3</a:t>
            </a:r>
          </a:p>
        </p:txBody>
      </p:sp>
      <p:sp>
        <p:nvSpPr>
          <p:cNvPr id="25" name="TextBox 129">
            <a:extLst>
              <a:ext uri="{FF2B5EF4-FFF2-40B4-BE49-F238E27FC236}">
                <a16:creationId xmlns:a16="http://schemas.microsoft.com/office/drawing/2014/main" id="{285BAECB-D675-4832-A878-477875AF0640}"/>
              </a:ext>
            </a:extLst>
          </p:cNvPr>
          <p:cNvSpPr txBox="1"/>
          <p:nvPr/>
        </p:nvSpPr>
        <p:spPr>
          <a:xfrm>
            <a:off x="3838859" y="6319580"/>
            <a:ext cx="678391"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OSD 4</a:t>
            </a:r>
          </a:p>
        </p:txBody>
      </p:sp>
      <p:sp>
        <p:nvSpPr>
          <p:cNvPr id="26" name="Hình chữ nhật 14">
            <a:extLst>
              <a:ext uri="{FF2B5EF4-FFF2-40B4-BE49-F238E27FC236}">
                <a16:creationId xmlns:a16="http://schemas.microsoft.com/office/drawing/2014/main" id="{D3D2FD96-64D8-4FD2-A404-24EC304D0761}"/>
              </a:ext>
            </a:extLst>
          </p:cNvPr>
          <p:cNvSpPr/>
          <p:nvPr/>
        </p:nvSpPr>
        <p:spPr>
          <a:xfrm>
            <a:off x="168664" y="3886836"/>
            <a:ext cx="4389495" cy="1514474"/>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4">
            <a:extLst>
              <a:ext uri="{FF2B5EF4-FFF2-40B4-BE49-F238E27FC236}">
                <a16:creationId xmlns:a16="http://schemas.microsoft.com/office/drawing/2014/main" id="{E29FFE5D-C119-4239-99D9-BE2CE7004B73}"/>
              </a:ext>
            </a:extLst>
          </p:cNvPr>
          <p:cNvSpPr/>
          <p:nvPr/>
        </p:nvSpPr>
        <p:spPr>
          <a:xfrm>
            <a:off x="548140" y="4039908"/>
            <a:ext cx="1749065" cy="1240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8136B152-286C-41CA-8697-0C6A4AECE0BB}"/>
              </a:ext>
            </a:extLst>
          </p:cNvPr>
          <p:cNvSpPr/>
          <p:nvPr/>
        </p:nvSpPr>
        <p:spPr>
          <a:xfrm>
            <a:off x="2414744" y="4039909"/>
            <a:ext cx="1749065" cy="124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TextBox 31">
            <a:extLst>
              <a:ext uri="{FF2B5EF4-FFF2-40B4-BE49-F238E27FC236}">
                <a16:creationId xmlns:a16="http://schemas.microsoft.com/office/drawing/2014/main" id="{8EB8E81E-0A06-43EE-916F-22CCE8055726}"/>
              </a:ext>
            </a:extLst>
          </p:cNvPr>
          <p:cNvSpPr txBox="1"/>
          <p:nvPr/>
        </p:nvSpPr>
        <p:spPr>
          <a:xfrm>
            <a:off x="548140" y="4021575"/>
            <a:ext cx="1454244" cy="276999"/>
          </a:xfrm>
          <a:prstGeom prst="rect">
            <a:avLst/>
          </a:prstGeom>
          <a:noFill/>
        </p:spPr>
        <p:txBody>
          <a:bodyPr wrap="none" rtlCol="0">
            <a:spAutoFit/>
          </a:bodyPr>
          <a:lstStyle/>
          <a:p>
            <a:r>
              <a:rPr lang="en-US" sz="1000">
                <a:latin typeface="Times New Roman" panose="02020603050405020304" pitchFamily="18" charset="0"/>
                <a:cs typeface="Times New Roman" panose="02020603050405020304" pitchFamily="18" charset="0"/>
              </a:rPr>
              <a:t>Pool A (replica size = 2</a:t>
            </a:r>
            <a:r>
              <a:rPr lang="en-US" sz="1200">
                <a:latin typeface="Times New Roman" panose="02020603050405020304" pitchFamily="18" charset="0"/>
                <a:cs typeface="Times New Roman" panose="02020603050405020304" pitchFamily="18" charset="0"/>
              </a:rPr>
              <a:t>)</a:t>
            </a:r>
          </a:p>
        </p:txBody>
      </p:sp>
      <p:sp>
        <p:nvSpPr>
          <p:cNvPr id="30" name="TextBox 32">
            <a:extLst>
              <a:ext uri="{FF2B5EF4-FFF2-40B4-BE49-F238E27FC236}">
                <a16:creationId xmlns:a16="http://schemas.microsoft.com/office/drawing/2014/main" id="{EBC7B8FB-C605-4614-8D28-CF811D1516DB}"/>
              </a:ext>
            </a:extLst>
          </p:cNvPr>
          <p:cNvSpPr txBox="1"/>
          <p:nvPr/>
        </p:nvSpPr>
        <p:spPr>
          <a:xfrm>
            <a:off x="2405045" y="4021575"/>
            <a:ext cx="1446230" cy="276999"/>
          </a:xfrm>
          <a:prstGeom prst="rect">
            <a:avLst/>
          </a:prstGeom>
          <a:noFill/>
        </p:spPr>
        <p:txBody>
          <a:bodyPr wrap="none" rtlCol="0">
            <a:spAutoFit/>
          </a:bodyPr>
          <a:lstStyle/>
          <a:p>
            <a:r>
              <a:rPr lang="en-US" sz="1000">
                <a:latin typeface="Times New Roman" panose="02020603050405020304" pitchFamily="18" charset="0"/>
                <a:cs typeface="Times New Roman" panose="02020603050405020304" pitchFamily="18" charset="0"/>
              </a:rPr>
              <a:t>Pool B (replica size = 3</a:t>
            </a:r>
            <a:r>
              <a:rPr lang="en-US" sz="1200">
                <a:latin typeface="Times New Roman" panose="02020603050405020304" pitchFamily="18" charset="0"/>
                <a:cs typeface="Times New Roman" panose="02020603050405020304" pitchFamily="18" charset="0"/>
              </a:rPr>
              <a:t>)</a:t>
            </a:r>
          </a:p>
        </p:txBody>
      </p:sp>
      <p:sp>
        <p:nvSpPr>
          <p:cNvPr id="31" name="Rectangle 68">
            <a:extLst>
              <a:ext uri="{FF2B5EF4-FFF2-40B4-BE49-F238E27FC236}">
                <a16:creationId xmlns:a16="http://schemas.microsoft.com/office/drawing/2014/main" id="{1C732411-748F-4AFE-BDC9-2222D45B2957}"/>
              </a:ext>
            </a:extLst>
          </p:cNvPr>
          <p:cNvSpPr/>
          <p:nvPr/>
        </p:nvSpPr>
        <p:spPr>
          <a:xfrm>
            <a:off x="597064" y="4379412"/>
            <a:ext cx="445977" cy="8027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9">
            <a:extLst>
              <a:ext uri="{FF2B5EF4-FFF2-40B4-BE49-F238E27FC236}">
                <a16:creationId xmlns:a16="http://schemas.microsoft.com/office/drawing/2014/main" id="{A04824CC-EBC9-4321-A393-B2BBB4406005}"/>
              </a:ext>
            </a:extLst>
          </p:cNvPr>
          <p:cNvSpPr/>
          <p:nvPr/>
        </p:nvSpPr>
        <p:spPr>
          <a:xfrm>
            <a:off x="1141026" y="4379412"/>
            <a:ext cx="445977" cy="8027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Rectangle 70">
            <a:extLst>
              <a:ext uri="{FF2B5EF4-FFF2-40B4-BE49-F238E27FC236}">
                <a16:creationId xmlns:a16="http://schemas.microsoft.com/office/drawing/2014/main" id="{0BF2BD54-EDE1-4775-9758-D22260F55E18}"/>
              </a:ext>
            </a:extLst>
          </p:cNvPr>
          <p:cNvSpPr/>
          <p:nvPr/>
        </p:nvSpPr>
        <p:spPr>
          <a:xfrm>
            <a:off x="1701432" y="4379412"/>
            <a:ext cx="445977" cy="8027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4" name="Rectangle 71">
            <a:extLst>
              <a:ext uri="{FF2B5EF4-FFF2-40B4-BE49-F238E27FC236}">
                <a16:creationId xmlns:a16="http://schemas.microsoft.com/office/drawing/2014/main" id="{F01ECA9B-581A-413D-992C-74C4F3FE1113}"/>
              </a:ext>
            </a:extLst>
          </p:cNvPr>
          <p:cNvSpPr/>
          <p:nvPr/>
        </p:nvSpPr>
        <p:spPr>
          <a:xfrm>
            <a:off x="2578120" y="4379412"/>
            <a:ext cx="445977" cy="8027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5" name="Rectangle 72">
            <a:extLst>
              <a:ext uri="{FF2B5EF4-FFF2-40B4-BE49-F238E27FC236}">
                <a16:creationId xmlns:a16="http://schemas.microsoft.com/office/drawing/2014/main" id="{6322652F-1BF1-484B-8E92-888A66B83382}"/>
              </a:ext>
            </a:extLst>
          </p:cNvPr>
          <p:cNvSpPr/>
          <p:nvPr/>
        </p:nvSpPr>
        <p:spPr>
          <a:xfrm>
            <a:off x="3319862" y="4379412"/>
            <a:ext cx="445977" cy="8027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Rectangle 73">
            <a:extLst>
              <a:ext uri="{FF2B5EF4-FFF2-40B4-BE49-F238E27FC236}">
                <a16:creationId xmlns:a16="http://schemas.microsoft.com/office/drawing/2014/main" id="{D37CFB80-FE06-45DB-85CB-8BE4F74B2CF0}"/>
              </a:ext>
            </a:extLst>
          </p:cNvPr>
          <p:cNvSpPr/>
          <p:nvPr/>
        </p:nvSpPr>
        <p:spPr>
          <a:xfrm>
            <a:off x="2644640" y="4801726"/>
            <a:ext cx="292100" cy="3048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Rectangle 74">
            <a:extLst>
              <a:ext uri="{FF2B5EF4-FFF2-40B4-BE49-F238E27FC236}">
                <a16:creationId xmlns:a16="http://schemas.microsoft.com/office/drawing/2014/main" id="{1C07FE9D-A93C-4721-AC6C-9C29E827E760}"/>
              </a:ext>
            </a:extLst>
          </p:cNvPr>
          <p:cNvSpPr/>
          <p:nvPr/>
        </p:nvSpPr>
        <p:spPr>
          <a:xfrm>
            <a:off x="3406358" y="4801726"/>
            <a:ext cx="292100" cy="304800"/>
          </a:xfrm>
          <a:prstGeom prst="rect">
            <a:avLst/>
          </a:prstGeom>
          <a:solidFill>
            <a:srgbClr val="426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Rectangle 75">
            <a:extLst>
              <a:ext uri="{FF2B5EF4-FFF2-40B4-BE49-F238E27FC236}">
                <a16:creationId xmlns:a16="http://schemas.microsoft.com/office/drawing/2014/main" id="{A4B93769-340B-424C-AFFD-47AC92F6E044}"/>
              </a:ext>
            </a:extLst>
          </p:cNvPr>
          <p:cNvSpPr/>
          <p:nvPr/>
        </p:nvSpPr>
        <p:spPr>
          <a:xfrm>
            <a:off x="1784157" y="4801726"/>
            <a:ext cx="292100" cy="304800"/>
          </a:xfrm>
          <a:prstGeom prst="rect">
            <a:avLst/>
          </a:prstGeom>
          <a:solidFill>
            <a:srgbClr val="0B54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Rectangle 76">
            <a:extLst>
              <a:ext uri="{FF2B5EF4-FFF2-40B4-BE49-F238E27FC236}">
                <a16:creationId xmlns:a16="http://schemas.microsoft.com/office/drawing/2014/main" id="{7716D4A0-53CD-4A84-9BA7-F428EE86EBAB}"/>
              </a:ext>
            </a:extLst>
          </p:cNvPr>
          <p:cNvSpPr/>
          <p:nvPr/>
        </p:nvSpPr>
        <p:spPr>
          <a:xfrm>
            <a:off x="1242655" y="4801726"/>
            <a:ext cx="292100" cy="304800"/>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Rectangle 77">
            <a:extLst>
              <a:ext uri="{FF2B5EF4-FFF2-40B4-BE49-F238E27FC236}">
                <a16:creationId xmlns:a16="http://schemas.microsoft.com/office/drawing/2014/main" id="{6FD59304-82F4-4594-9120-1D62F161A97A}"/>
              </a:ext>
            </a:extLst>
          </p:cNvPr>
          <p:cNvSpPr/>
          <p:nvPr/>
        </p:nvSpPr>
        <p:spPr>
          <a:xfrm>
            <a:off x="684804" y="4797458"/>
            <a:ext cx="292100" cy="304800"/>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92">
            <a:extLst>
              <a:ext uri="{FF2B5EF4-FFF2-40B4-BE49-F238E27FC236}">
                <a16:creationId xmlns:a16="http://schemas.microsoft.com/office/drawing/2014/main" id="{3E43105E-C44E-434A-8D74-8E661EFB5768}"/>
              </a:ext>
            </a:extLst>
          </p:cNvPr>
          <p:cNvSpPr txBox="1"/>
          <p:nvPr/>
        </p:nvSpPr>
        <p:spPr>
          <a:xfrm>
            <a:off x="544557" y="4412114"/>
            <a:ext cx="57259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PG #1</a:t>
            </a:r>
          </a:p>
        </p:txBody>
      </p:sp>
      <p:sp>
        <p:nvSpPr>
          <p:cNvPr id="42" name="TextBox 93">
            <a:extLst>
              <a:ext uri="{FF2B5EF4-FFF2-40B4-BE49-F238E27FC236}">
                <a16:creationId xmlns:a16="http://schemas.microsoft.com/office/drawing/2014/main" id="{4356E7A5-3FB6-4127-9623-9FC4D24B2A93}"/>
              </a:ext>
            </a:extLst>
          </p:cNvPr>
          <p:cNvSpPr txBox="1"/>
          <p:nvPr/>
        </p:nvSpPr>
        <p:spPr>
          <a:xfrm>
            <a:off x="1105064" y="4412114"/>
            <a:ext cx="57259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PG #2</a:t>
            </a:r>
          </a:p>
        </p:txBody>
      </p:sp>
      <p:sp>
        <p:nvSpPr>
          <p:cNvPr id="43" name="TextBox 94">
            <a:extLst>
              <a:ext uri="{FF2B5EF4-FFF2-40B4-BE49-F238E27FC236}">
                <a16:creationId xmlns:a16="http://schemas.microsoft.com/office/drawing/2014/main" id="{0F90F60F-1F1E-44FB-8B95-3F29FE0814D9}"/>
              </a:ext>
            </a:extLst>
          </p:cNvPr>
          <p:cNvSpPr txBox="1"/>
          <p:nvPr/>
        </p:nvSpPr>
        <p:spPr>
          <a:xfrm>
            <a:off x="1644207" y="4412114"/>
            <a:ext cx="57259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PG #3</a:t>
            </a:r>
          </a:p>
        </p:txBody>
      </p:sp>
      <p:sp>
        <p:nvSpPr>
          <p:cNvPr id="44" name="TextBox 95">
            <a:extLst>
              <a:ext uri="{FF2B5EF4-FFF2-40B4-BE49-F238E27FC236}">
                <a16:creationId xmlns:a16="http://schemas.microsoft.com/office/drawing/2014/main" id="{1448A4FF-F7A9-4D7F-BB77-E4D4C727EAC7}"/>
              </a:ext>
            </a:extLst>
          </p:cNvPr>
          <p:cNvSpPr txBox="1"/>
          <p:nvPr/>
        </p:nvSpPr>
        <p:spPr>
          <a:xfrm>
            <a:off x="2514811" y="4412114"/>
            <a:ext cx="57259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PG #1</a:t>
            </a:r>
          </a:p>
        </p:txBody>
      </p:sp>
      <p:sp>
        <p:nvSpPr>
          <p:cNvPr id="45" name="TextBox 96">
            <a:extLst>
              <a:ext uri="{FF2B5EF4-FFF2-40B4-BE49-F238E27FC236}">
                <a16:creationId xmlns:a16="http://schemas.microsoft.com/office/drawing/2014/main" id="{8D7DE220-8701-436A-9469-DE29271B1BFD}"/>
              </a:ext>
            </a:extLst>
          </p:cNvPr>
          <p:cNvSpPr txBox="1"/>
          <p:nvPr/>
        </p:nvSpPr>
        <p:spPr>
          <a:xfrm>
            <a:off x="3266111" y="4412114"/>
            <a:ext cx="57259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PG #2</a:t>
            </a:r>
          </a:p>
        </p:txBody>
      </p:sp>
      <p:sp>
        <p:nvSpPr>
          <p:cNvPr id="46" name="Rectangle 73">
            <a:extLst>
              <a:ext uri="{FF2B5EF4-FFF2-40B4-BE49-F238E27FC236}">
                <a16:creationId xmlns:a16="http://schemas.microsoft.com/office/drawing/2014/main" id="{8A6A00FB-73FC-4C78-A5C8-E792FE9E8838}"/>
              </a:ext>
            </a:extLst>
          </p:cNvPr>
          <p:cNvSpPr/>
          <p:nvPr/>
        </p:nvSpPr>
        <p:spPr>
          <a:xfrm>
            <a:off x="1565035" y="3096460"/>
            <a:ext cx="292100" cy="3048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7" name="Rectangle 74">
            <a:extLst>
              <a:ext uri="{FF2B5EF4-FFF2-40B4-BE49-F238E27FC236}">
                <a16:creationId xmlns:a16="http://schemas.microsoft.com/office/drawing/2014/main" id="{1013755F-6821-44DA-8242-900A50CA7BC6}"/>
              </a:ext>
            </a:extLst>
          </p:cNvPr>
          <p:cNvSpPr/>
          <p:nvPr/>
        </p:nvSpPr>
        <p:spPr>
          <a:xfrm>
            <a:off x="3115933" y="3095788"/>
            <a:ext cx="292100" cy="304800"/>
          </a:xfrm>
          <a:prstGeom prst="rect">
            <a:avLst/>
          </a:prstGeom>
          <a:solidFill>
            <a:srgbClr val="426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8" name="Rectangle 75">
            <a:extLst>
              <a:ext uri="{FF2B5EF4-FFF2-40B4-BE49-F238E27FC236}">
                <a16:creationId xmlns:a16="http://schemas.microsoft.com/office/drawing/2014/main" id="{302F5573-B679-4A82-821D-FFDC65BD21FB}"/>
              </a:ext>
            </a:extLst>
          </p:cNvPr>
          <p:cNvSpPr/>
          <p:nvPr/>
        </p:nvSpPr>
        <p:spPr>
          <a:xfrm>
            <a:off x="2084416" y="3096460"/>
            <a:ext cx="292100" cy="304800"/>
          </a:xfrm>
          <a:prstGeom prst="rect">
            <a:avLst/>
          </a:prstGeom>
          <a:solidFill>
            <a:srgbClr val="0B54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Rectangle 76">
            <a:extLst>
              <a:ext uri="{FF2B5EF4-FFF2-40B4-BE49-F238E27FC236}">
                <a16:creationId xmlns:a16="http://schemas.microsoft.com/office/drawing/2014/main" id="{B5F790E3-7969-44B4-97EE-E5DB984F996A}"/>
              </a:ext>
            </a:extLst>
          </p:cNvPr>
          <p:cNvSpPr/>
          <p:nvPr/>
        </p:nvSpPr>
        <p:spPr>
          <a:xfrm>
            <a:off x="2597464" y="3095788"/>
            <a:ext cx="292100" cy="304800"/>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0" name="Rectangle 77">
            <a:extLst>
              <a:ext uri="{FF2B5EF4-FFF2-40B4-BE49-F238E27FC236}">
                <a16:creationId xmlns:a16="http://schemas.microsoft.com/office/drawing/2014/main" id="{48B69D41-4646-4406-BF51-4B9AA55F7CCB}"/>
              </a:ext>
            </a:extLst>
          </p:cNvPr>
          <p:cNvSpPr/>
          <p:nvPr/>
        </p:nvSpPr>
        <p:spPr>
          <a:xfrm>
            <a:off x="1051200" y="3096460"/>
            <a:ext cx="292100" cy="304800"/>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73">
            <a:extLst>
              <a:ext uri="{FF2B5EF4-FFF2-40B4-BE49-F238E27FC236}">
                <a16:creationId xmlns:a16="http://schemas.microsoft.com/office/drawing/2014/main" id="{C6706B67-7FBB-4DEE-9545-052BE8162328}"/>
              </a:ext>
            </a:extLst>
          </p:cNvPr>
          <p:cNvSpPr/>
          <p:nvPr/>
        </p:nvSpPr>
        <p:spPr>
          <a:xfrm>
            <a:off x="1518739" y="1040267"/>
            <a:ext cx="292100" cy="3048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2" name="Rectangle 74">
            <a:extLst>
              <a:ext uri="{FF2B5EF4-FFF2-40B4-BE49-F238E27FC236}">
                <a16:creationId xmlns:a16="http://schemas.microsoft.com/office/drawing/2014/main" id="{BD46A193-65A1-4689-AA85-15A850BCD788}"/>
              </a:ext>
            </a:extLst>
          </p:cNvPr>
          <p:cNvSpPr/>
          <p:nvPr/>
        </p:nvSpPr>
        <p:spPr>
          <a:xfrm>
            <a:off x="2380097" y="1040267"/>
            <a:ext cx="292100" cy="304800"/>
          </a:xfrm>
          <a:prstGeom prst="rect">
            <a:avLst/>
          </a:prstGeom>
          <a:solidFill>
            <a:srgbClr val="42662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Rectangle 75">
            <a:extLst>
              <a:ext uri="{FF2B5EF4-FFF2-40B4-BE49-F238E27FC236}">
                <a16:creationId xmlns:a16="http://schemas.microsoft.com/office/drawing/2014/main" id="{417B29F4-9926-455D-9773-855B19C96B14}"/>
              </a:ext>
            </a:extLst>
          </p:cNvPr>
          <p:cNvSpPr/>
          <p:nvPr/>
        </p:nvSpPr>
        <p:spPr>
          <a:xfrm>
            <a:off x="2664831" y="1040267"/>
            <a:ext cx="292100" cy="304800"/>
          </a:xfrm>
          <a:prstGeom prst="rect">
            <a:avLst/>
          </a:prstGeom>
          <a:solidFill>
            <a:srgbClr val="0B54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Rectangle 76">
            <a:extLst>
              <a:ext uri="{FF2B5EF4-FFF2-40B4-BE49-F238E27FC236}">
                <a16:creationId xmlns:a16="http://schemas.microsoft.com/office/drawing/2014/main" id="{78C31BB5-D7F2-42E1-8E1B-69E450A72EA7}"/>
              </a:ext>
            </a:extLst>
          </p:cNvPr>
          <p:cNvSpPr/>
          <p:nvPr/>
        </p:nvSpPr>
        <p:spPr>
          <a:xfrm>
            <a:off x="1810839" y="1040267"/>
            <a:ext cx="292100" cy="304800"/>
          </a:xfrm>
          <a:prstGeom prst="rect">
            <a:avLst/>
          </a:prstGeom>
          <a:solidFill>
            <a:srgbClr val="7625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5" name="Rectangle 77">
            <a:extLst>
              <a:ext uri="{FF2B5EF4-FFF2-40B4-BE49-F238E27FC236}">
                <a16:creationId xmlns:a16="http://schemas.microsoft.com/office/drawing/2014/main" id="{BF20B57A-D8CE-4DDE-A0CD-F32ED1B86A45}"/>
              </a:ext>
            </a:extLst>
          </p:cNvPr>
          <p:cNvSpPr/>
          <p:nvPr/>
        </p:nvSpPr>
        <p:spPr>
          <a:xfrm>
            <a:off x="2084241" y="1040267"/>
            <a:ext cx="292100" cy="304800"/>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
            <a:extLst>
              <a:ext uri="{FF2B5EF4-FFF2-40B4-BE49-F238E27FC236}">
                <a16:creationId xmlns:a16="http://schemas.microsoft.com/office/drawing/2014/main" id="{D02238DE-88DE-420C-AE75-A49C850AE65B}"/>
              </a:ext>
            </a:extLst>
          </p:cNvPr>
          <p:cNvPicPr>
            <a:picLocks noChangeAspect="1"/>
          </p:cNvPicPr>
          <p:nvPr/>
        </p:nvPicPr>
        <p:blipFill>
          <a:blip r:embed="rId2"/>
          <a:stretch>
            <a:fillRect/>
          </a:stretch>
        </p:blipFill>
        <p:spPr>
          <a:xfrm>
            <a:off x="1833329" y="1684885"/>
            <a:ext cx="790376" cy="790376"/>
          </a:xfrm>
          <a:prstGeom prst="rect">
            <a:avLst/>
          </a:prstGeom>
        </p:spPr>
      </p:pic>
      <p:cxnSp>
        <p:nvCxnSpPr>
          <p:cNvPr id="57" name="Đường kết nối Mũi tên Thẳng 16">
            <a:extLst>
              <a:ext uri="{FF2B5EF4-FFF2-40B4-BE49-F238E27FC236}">
                <a16:creationId xmlns:a16="http://schemas.microsoft.com/office/drawing/2014/main" id="{D8694471-FAF8-4ECC-8B2A-7772A6E2DDE6}"/>
              </a:ext>
            </a:extLst>
          </p:cNvPr>
          <p:cNvCxnSpPr>
            <a:stCxn id="55" idx="2"/>
            <a:endCxn id="56" idx="0"/>
          </p:cNvCxnSpPr>
          <p:nvPr/>
        </p:nvCxnSpPr>
        <p:spPr>
          <a:xfrm flipH="1">
            <a:off x="2228517" y="1345067"/>
            <a:ext cx="1774" cy="339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Đường Kết nối Gấp khúc 18">
            <a:extLst>
              <a:ext uri="{FF2B5EF4-FFF2-40B4-BE49-F238E27FC236}">
                <a16:creationId xmlns:a16="http://schemas.microsoft.com/office/drawing/2014/main" id="{D393E469-B5D3-4A13-9A2F-DDA9F457AA2D}"/>
              </a:ext>
            </a:extLst>
          </p:cNvPr>
          <p:cNvCxnSpPr>
            <a:stCxn id="56" idx="2"/>
            <a:endCxn id="50" idx="0"/>
          </p:cNvCxnSpPr>
          <p:nvPr/>
        </p:nvCxnSpPr>
        <p:spPr>
          <a:xfrm rot="5400000">
            <a:off x="1402285" y="2270227"/>
            <a:ext cx="621199" cy="103126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Đường Kết nối Gấp khúc 20">
            <a:extLst>
              <a:ext uri="{FF2B5EF4-FFF2-40B4-BE49-F238E27FC236}">
                <a16:creationId xmlns:a16="http://schemas.microsoft.com/office/drawing/2014/main" id="{DA49F9C4-4E8A-43B5-8977-58400F250D53}"/>
              </a:ext>
            </a:extLst>
          </p:cNvPr>
          <p:cNvCxnSpPr>
            <a:stCxn id="56" idx="2"/>
            <a:endCxn id="46" idx="0"/>
          </p:cNvCxnSpPr>
          <p:nvPr/>
        </p:nvCxnSpPr>
        <p:spPr>
          <a:xfrm rot="5400000">
            <a:off x="1659202" y="2527144"/>
            <a:ext cx="621199" cy="5174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Đường Kết nối Gấp khúc 22">
            <a:extLst>
              <a:ext uri="{FF2B5EF4-FFF2-40B4-BE49-F238E27FC236}">
                <a16:creationId xmlns:a16="http://schemas.microsoft.com/office/drawing/2014/main" id="{FB373911-289B-405F-92C8-C3ECB8F1E194}"/>
              </a:ext>
            </a:extLst>
          </p:cNvPr>
          <p:cNvCxnSpPr>
            <a:stCxn id="56" idx="2"/>
            <a:endCxn id="48" idx="0"/>
          </p:cNvCxnSpPr>
          <p:nvPr/>
        </p:nvCxnSpPr>
        <p:spPr>
          <a:xfrm rot="16200000" flipH="1">
            <a:off x="1918892" y="2784885"/>
            <a:ext cx="621199" cy="19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Đường Kết nối Gấp khúc 24">
            <a:extLst>
              <a:ext uri="{FF2B5EF4-FFF2-40B4-BE49-F238E27FC236}">
                <a16:creationId xmlns:a16="http://schemas.microsoft.com/office/drawing/2014/main" id="{3841D025-0C73-4A61-A94C-A59CE6221984}"/>
              </a:ext>
            </a:extLst>
          </p:cNvPr>
          <p:cNvCxnSpPr>
            <a:stCxn id="56" idx="2"/>
            <a:endCxn id="49" idx="0"/>
          </p:cNvCxnSpPr>
          <p:nvPr/>
        </p:nvCxnSpPr>
        <p:spPr>
          <a:xfrm rot="16200000" flipH="1">
            <a:off x="2175752" y="2528025"/>
            <a:ext cx="620527" cy="51499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Đường Kết nối Gấp khúc 26">
            <a:extLst>
              <a:ext uri="{FF2B5EF4-FFF2-40B4-BE49-F238E27FC236}">
                <a16:creationId xmlns:a16="http://schemas.microsoft.com/office/drawing/2014/main" id="{CCE8B7DF-006B-4C6A-8D91-012E21C6E85B}"/>
              </a:ext>
            </a:extLst>
          </p:cNvPr>
          <p:cNvCxnSpPr>
            <a:stCxn id="56" idx="2"/>
            <a:endCxn id="47" idx="0"/>
          </p:cNvCxnSpPr>
          <p:nvPr/>
        </p:nvCxnSpPr>
        <p:spPr>
          <a:xfrm rot="16200000" flipH="1">
            <a:off x="2434987" y="2268791"/>
            <a:ext cx="620527" cy="103346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Đường nối Thẳng 32">
            <a:extLst>
              <a:ext uri="{FF2B5EF4-FFF2-40B4-BE49-F238E27FC236}">
                <a16:creationId xmlns:a16="http://schemas.microsoft.com/office/drawing/2014/main" id="{D3164711-79E1-4D79-9762-88E1DA355127}"/>
              </a:ext>
            </a:extLst>
          </p:cNvPr>
          <p:cNvCxnSpPr>
            <a:stCxn id="50" idx="2"/>
            <a:endCxn id="29" idx="0"/>
          </p:cNvCxnSpPr>
          <p:nvPr/>
        </p:nvCxnSpPr>
        <p:spPr>
          <a:xfrm>
            <a:off x="1197250" y="3401260"/>
            <a:ext cx="78012" cy="6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Đường nối Thẳng 37">
            <a:extLst>
              <a:ext uri="{FF2B5EF4-FFF2-40B4-BE49-F238E27FC236}">
                <a16:creationId xmlns:a16="http://schemas.microsoft.com/office/drawing/2014/main" id="{D91754A9-0133-49FE-A1A7-FAB96932EA50}"/>
              </a:ext>
            </a:extLst>
          </p:cNvPr>
          <p:cNvCxnSpPr>
            <a:stCxn id="49" idx="2"/>
            <a:endCxn id="29" idx="0"/>
          </p:cNvCxnSpPr>
          <p:nvPr/>
        </p:nvCxnSpPr>
        <p:spPr>
          <a:xfrm flipH="1">
            <a:off x="1275262" y="3400588"/>
            <a:ext cx="1468252" cy="620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Đường nối Thẳng 86">
            <a:extLst>
              <a:ext uri="{FF2B5EF4-FFF2-40B4-BE49-F238E27FC236}">
                <a16:creationId xmlns:a16="http://schemas.microsoft.com/office/drawing/2014/main" id="{A1A6237F-9F41-4F6B-B9FB-7F6604F1E7FC}"/>
              </a:ext>
            </a:extLst>
          </p:cNvPr>
          <p:cNvCxnSpPr>
            <a:stCxn id="48" idx="2"/>
            <a:endCxn id="29" idx="0"/>
          </p:cNvCxnSpPr>
          <p:nvPr/>
        </p:nvCxnSpPr>
        <p:spPr>
          <a:xfrm flipH="1">
            <a:off x="1275262" y="3401260"/>
            <a:ext cx="955204" cy="6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Đường nối Thẳng 88">
            <a:extLst>
              <a:ext uri="{FF2B5EF4-FFF2-40B4-BE49-F238E27FC236}">
                <a16:creationId xmlns:a16="http://schemas.microsoft.com/office/drawing/2014/main" id="{066A9090-4104-4320-9E4C-5ADE26536E2D}"/>
              </a:ext>
            </a:extLst>
          </p:cNvPr>
          <p:cNvCxnSpPr>
            <a:stCxn id="46" idx="2"/>
            <a:endCxn id="30" idx="0"/>
          </p:cNvCxnSpPr>
          <p:nvPr/>
        </p:nvCxnSpPr>
        <p:spPr>
          <a:xfrm>
            <a:off x="1711085" y="3401260"/>
            <a:ext cx="1417075" cy="6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Đường nối Thẳng 90">
            <a:extLst>
              <a:ext uri="{FF2B5EF4-FFF2-40B4-BE49-F238E27FC236}">
                <a16:creationId xmlns:a16="http://schemas.microsoft.com/office/drawing/2014/main" id="{DFF93A33-8354-428B-8F41-4344E5640931}"/>
              </a:ext>
            </a:extLst>
          </p:cNvPr>
          <p:cNvCxnSpPr>
            <a:stCxn id="47" idx="2"/>
            <a:endCxn id="30" idx="0"/>
          </p:cNvCxnSpPr>
          <p:nvPr/>
        </p:nvCxnSpPr>
        <p:spPr>
          <a:xfrm flipH="1">
            <a:off x="3128160" y="3400588"/>
            <a:ext cx="133823" cy="620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Đường nối Thẳng 161">
            <a:extLst>
              <a:ext uri="{FF2B5EF4-FFF2-40B4-BE49-F238E27FC236}">
                <a16:creationId xmlns:a16="http://schemas.microsoft.com/office/drawing/2014/main" id="{37924219-3158-4C7E-8308-130DD50C0198}"/>
              </a:ext>
            </a:extLst>
          </p:cNvPr>
          <p:cNvCxnSpPr>
            <a:stCxn id="31" idx="2"/>
            <a:endCxn id="4" idx="0"/>
          </p:cNvCxnSpPr>
          <p:nvPr/>
        </p:nvCxnSpPr>
        <p:spPr>
          <a:xfrm flipH="1">
            <a:off x="635326" y="5182119"/>
            <a:ext cx="184727" cy="673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Đường nối Thẳng 165">
            <a:extLst>
              <a:ext uri="{FF2B5EF4-FFF2-40B4-BE49-F238E27FC236}">
                <a16:creationId xmlns:a16="http://schemas.microsoft.com/office/drawing/2014/main" id="{F7FF32D3-7FE3-4AA7-8599-A541E6F20DF8}"/>
              </a:ext>
            </a:extLst>
          </p:cNvPr>
          <p:cNvCxnSpPr>
            <a:endCxn id="11" idx="0"/>
          </p:cNvCxnSpPr>
          <p:nvPr/>
        </p:nvCxnSpPr>
        <p:spPr>
          <a:xfrm>
            <a:off x="845261" y="5189894"/>
            <a:ext cx="1680036" cy="6765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Đường nối Thẳng 167">
            <a:extLst>
              <a:ext uri="{FF2B5EF4-FFF2-40B4-BE49-F238E27FC236}">
                <a16:creationId xmlns:a16="http://schemas.microsoft.com/office/drawing/2014/main" id="{B9C1BCD0-8256-4817-8769-7D0599F242EE}"/>
              </a:ext>
            </a:extLst>
          </p:cNvPr>
          <p:cNvCxnSpPr>
            <a:stCxn id="34" idx="2"/>
            <a:endCxn id="4" idx="0"/>
          </p:cNvCxnSpPr>
          <p:nvPr/>
        </p:nvCxnSpPr>
        <p:spPr>
          <a:xfrm flipH="1">
            <a:off x="635326" y="5182119"/>
            <a:ext cx="2165783" cy="673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Đường nối Thẳng 170">
            <a:extLst>
              <a:ext uri="{FF2B5EF4-FFF2-40B4-BE49-F238E27FC236}">
                <a16:creationId xmlns:a16="http://schemas.microsoft.com/office/drawing/2014/main" id="{592843D5-A963-49D1-A815-BA8926647499}"/>
              </a:ext>
            </a:extLst>
          </p:cNvPr>
          <p:cNvCxnSpPr>
            <a:endCxn id="11" idx="0"/>
          </p:cNvCxnSpPr>
          <p:nvPr/>
        </p:nvCxnSpPr>
        <p:spPr>
          <a:xfrm flipH="1">
            <a:off x="2525297" y="5189894"/>
            <a:ext cx="275812" cy="6765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Đường nối Thẳng 172">
            <a:extLst>
              <a:ext uri="{FF2B5EF4-FFF2-40B4-BE49-F238E27FC236}">
                <a16:creationId xmlns:a16="http://schemas.microsoft.com/office/drawing/2014/main" id="{91C9536E-DB90-4619-84CB-132281D6A574}"/>
              </a:ext>
            </a:extLst>
          </p:cNvPr>
          <p:cNvCxnSpPr>
            <a:stCxn id="34" idx="2"/>
            <a:endCxn id="15" idx="0"/>
          </p:cNvCxnSpPr>
          <p:nvPr/>
        </p:nvCxnSpPr>
        <p:spPr>
          <a:xfrm>
            <a:off x="2801109" y="5182119"/>
            <a:ext cx="584651" cy="668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Hình Bầu dục 179">
            <a:extLst>
              <a:ext uri="{FF2B5EF4-FFF2-40B4-BE49-F238E27FC236}">
                <a16:creationId xmlns:a16="http://schemas.microsoft.com/office/drawing/2014/main" id="{7608D1EA-B93D-481C-830C-BAC92259319F}"/>
              </a:ext>
            </a:extLst>
          </p:cNvPr>
          <p:cNvSpPr/>
          <p:nvPr/>
        </p:nvSpPr>
        <p:spPr>
          <a:xfrm>
            <a:off x="3048767" y="3508169"/>
            <a:ext cx="292608" cy="2973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74" name="Hình Bầu dục 200">
            <a:extLst>
              <a:ext uri="{FF2B5EF4-FFF2-40B4-BE49-F238E27FC236}">
                <a16:creationId xmlns:a16="http://schemas.microsoft.com/office/drawing/2014/main" id="{06CE6743-CC08-4F32-84D5-3C0BDAA9D7CB}"/>
              </a:ext>
            </a:extLst>
          </p:cNvPr>
          <p:cNvSpPr/>
          <p:nvPr/>
        </p:nvSpPr>
        <p:spPr>
          <a:xfrm>
            <a:off x="3019619" y="5464232"/>
            <a:ext cx="292608" cy="2973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75" name="Rectangle 20">
            <a:extLst>
              <a:ext uri="{FF2B5EF4-FFF2-40B4-BE49-F238E27FC236}">
                <a16:creationId xmlns:a16="http://schemas.microsoft.com/office/drawing/2014/main" id="{BFC51759-1EF3-4B41-945F-3E7F36CCEC08}"/>
              </a:ext>
            </a:extLst>
          </p:cNvPr>
          <p:cNvSpPr/>
          <p:nvPr/>
        </p:nvSpPr>
        <p:spPr>
          <a:xfrm>
            <a:off x="5916800" y="1365610"/>
            <a:ext cx="1575555" cy="679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21">
            <a:extLst>
              <a:ext uri="{FF2B5EF4-FFF2-40B4-BE49-F238E27FC236}">
                <a16:creationId xmlns:a16="http://schemas.microsoft.com/office/drawing/2014/main" id="{00E2FD80-6DE3-4C89-AEDF-E9567B736A3D}"/>
              </a:ext>
            </a:extLst>
          </p:cNvPr>
          <p:cNvSpPr/>
          <p:nvPr/>
        </p:nvSpPr>
        <p:spPr>
          <a:xfrm>
            <a:off x="5916800" y="1365610"/>
            <a:ext cx="694601" cy="679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10011</a:t>
            </a:r>
          </a:p>
          <a:p>
            <a:pPr algn="ctr"/>
            <a:r>
              <a:rPr lang="en-US" sz="1200">
                <a:solidFill>
                  <a:schemeClr val="tx1"/>
                </a:solidFill>
                <a:latin typeface="Times New Roman" panose="02020603050405020304" pitchFamily="18" charset="0"/>
                <a:cs typeface="Times New Roman" panose="02020603050405020304" pitchFamily="18" charset="0"/>
              </a:rPr>
              <a:t>01000</a:t>
            </a:r>
          </a:p>
          <a:p>
            <a:pPr algn="ctr"/>
            <a:r>
              <a:rPr lang="en-US" sz="1200">
                <a:solidFill>
                  <a:schemeClr val="tx1"/>
                </a:solidFill>
                <a:latin typeface="Times New Roman" panose="02020603050405020304" pitchFamily="18" charset="0"/>
                <a:cs typeface="Times New Roman" panose="02020603050405020304" pitchFamily="18" charset="0"/>
              </a:rPr>
              <a:t>11101</a:t>
            </a:r>
          </a:p>
        </p:txBody>
      </p:sp>
      <p:sp>
        <p:nvSpPr>
          <p:cNvPr id="77" name="TextBox 22">
            <a:extLst>
              <a:ext uri="{FF2B5EF4-FFF2-40B4-BE49-F238E27FC236}">
                <a16:creationId xmlns:a16="http://schemas.microsoft.com/office/drawing/2014/main" id="{66DA0A3D-730F-4459-9185-D4753AE8D0EB}"/>
              </a:ext>
            </a:extLst>
          </p:cNvPr>
          <p:cNvSpPr txBox="1"/>
          <p:nvPr/>
        </p:nvSpPr>
        <p:spPr>
          <a:xfrm>
            <a:off x="6611401" y="1473331"/>
            <a:ext cx="933269" cy="461665"/>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Name: obj1</a:t>
            </a:r>
          </a:p>
          <a:p>
            <a:r>
              <a:rPr lang="en-US" sz="1200">
                <a:latin typeface="Times New Roman" panose="02020603050405020304" pitchFamily="18" charset="0"/>
                <a:cs typeface="Times New Roman" panose="02020603050405020304" pitchFamily="18" charset="0"/>
              </a:rPr>
              <a:t>Pool: poolB</a:t>
            </a:r>
          </a:p>
        </p:txBody>
      </p:sp>
      <p:sp>
        <p:nvSpPr>
          <p:cNvPr id="78" name="TextBox 23">
            <a:extLst>
              <a:ext uri="{FF2B5EF4-FFF2-40B4-BE49-F238E27FC236}">
                <a16:creationId xmlns:a16="http://schemas.microsoft.com/office/drawing/2014/main" id="{5CB6421A-B392-43E4-B93D-B8991CD69827}"/>
              </a:ext>
            </a:extLst>
          </p:cNvPr>
          <p:cNvSpPr txBox="1"/>
          <p:nvPr/>
        </p:nvSpPr>
        <p:spPr>
          <a:xfrm>
            <a:off x="6297737" y="2059701"/>
            <a:ext cx="696024"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Object</a:t>
            </a:r>
          </a:p>
        </p:txBody>
      </p:sp>
      <p:cxnSp>
        <p:nvCxnSpPr>
          <p:cNvPr id="79" name="Straight Arrow Connector 25">
            <a:extLst>
              <a:ext uri="{FF2B5EF4-FFF2-40B4-BE49-F238E27FC236}">
                <a16:creationId xmlns:a16="http://schemas.microsoft.com/office/drawing/2014/main" id="{BF3E3CAB-AD38-4CD1-BBE8-1F80881B7241}"/>
              </a:ext>
            </a:extLst>
          </p:cNvPr>
          <p:cNvCxnSpPr>
            <a:stCxn id="77" idx="3"/>
          </p:cNvCxnSpPr>
          <p:nvPr/>
        </p:nvCxnSpPr>
        <p:spPr>
          <a:xfrm>
            <a:off x="7544670" y="1704164"/>
            <a:ext cx="2184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26">
            <a:extLst>
              <a:ext uri="{FF2B5EF4-FFF2-40B4-BE49-F238E27FC236}">
                <a16:creationId xmlns:a16="http://schemas.microsoft.com/office/drawing/2014/main" id="{BBB9DF26-C723-40D9-A551-6A303544D4B0}"/>
              </a:ext>
            </a:extLst>
          </p:cNvPr>
          <p:cNvSpPr/>
          <p:nvPr/>
        </p:nvSpPr>
        <p:spPr>
          <a:xfrm>
            <a:off x="9728928" y="1365610"/>
            <a:ext cx="1575555" cy="679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a:t>
            </a:r>
          </a:p>
        </p:txBody>
      </p:sp>
      <p:sp>
        <p:nvSpPr>
          <p:cNvPr id="81" name="TextBox 29">
            <a:extLst>
              <a:ext uri="{FF2B5EF4-FFF2-40B4-BE49-F238E27FC236}">
                <a16:creationId xmlns:a16="http://schemas.microsoft.com/office/drawing/2014/main" id="{D97E8A06-EE6A-44E6-8731-4684CBBD36A1}"/>
              </a:ext>
            </a:extLst>
          </p:cNvPr>
          <p:cNvSpPr txBox="1"/>
          <p:nvPr/>
        </p:nvSpPr>
        <p:spPr>
          <a:xfrm>
            <a:off x="7574140" y="1404082"/>
            <a:ext cx="207300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hash(object_name) %PG_num</a:t>
            </a:r>
          </a:p>
        </p:txBody>
      </p:sp>
      <p:sp>
        <p:nvSpPr>
          <p:cNvPr id="82" name="Rectangle 31">
            <a:extLst>
              <a:ext uri="{FF2B5EF4-FFF2-40B4-BE49-F238E27FC236}">
                <a16:creationId xmlns:a16="http://schemas.microsoft.com/office/drawing/2014/main" id="{9B61F0EF-8B44-4F7D-89CB-5ADF1528AEB8}"/>
              </a:ext>
            </a:extLst>
          </p:cNvPr>
          <p:cNvSpPr/>
          <p:nvPr/>
        </p:nvSpPr>
        <p:spPr>
          <a:xfrm>
            <a:off x="5931126" y="2558538"/>
            <a:ext cx="1575555" cy="679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a:t>
            </a:r>
          </a:p>
        </p:txBody>
      </p:sp>
      <p:sp>
        <p:nvSpPr>
          <p:cNvPr id="83" name="TextBox 32">
            <a:extLst>
              <a:ext uri="{FF2B5EF4-FFF2-40B4-BE49-F238E27FC236}">
                <a16:creationId xmlns:a16="http://schemas.microsoft.com/office/drawing/2014/main" id="{50477ACD-5B9F-4587-B06D-6E5086F3B7BF}"/>
              </a:ext>
            </a:extLst>
          </p:cNvPr>
          <p:cNvSpPr txBox="1"/>
          <p:nvPr/>
        </p:nvSpPr>
        <p:spPr>
          <a:xfrm>
            <a:off x="5931126" y="3238160"/>
            <a:ext cx="1697954"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Placement Group</a:t>
            </a:r>
          </a:p>
        </p:txBody>
      </p:sp>
      <p:sp>
        <p:nvSpPr>
          <p:cNvPr id="84" name="Rectangle 35">
            <a:extLst>
              <a:ext uri="{FF2B5EF4-FFF2-40B4-BE49-F238E27FC236}">
                <a16:creationId xmlns:a16="http://schemas.microsoft.com/office/drawing/2014/main" id="{DA1BC716-0452-49AA-B4C4-B61727F57609}"/>
              </a:ext>
            </a:extLst>
          </p:cNvPr>
          <p:cNvSpPr/>
          <p:nvPr/>
        </p:nvSpPr>
        <p:spPr>
          <a:xfrm>
            <a:off x="9728928" y="2774804"/>
            <a:ext cx="691979" cy="2470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OSD 0</a:t>
            </a:r>
          </a:p>
        </p:txBody>
      </p:sp>
      <p:cxnSp>
        <p:nvCxnSpPr>
          <p:cNvPr id="85" name="Straight Arrow Connector 37">
            <a:extLst>
              <a:ext uri="{FF2B5EF4-FFF2-40B4-BE49-F238E27FC236}">
                <a16:creationId xmlns:a16="http://schemas.microsoft.com/office/drawing/2014/main" id="{FA2F920E-5406-49B3-81CB-AE5CB6B874B8}"/>
              </a:ext>
            </a:extLst>
          </p:cNvPr>
          <p:cNvCxnSpPr>
            <a:stCxn id="82" idx="3"/>
            <a:endCxn id="84" idx="1"/>
          </p:cNvCxnSpPr>
          <p:nvPr/>
        </p:nvCxnSpPr>
        <p:spPr>
          <a:xfrm>
            <a:off x="7506681" y="2898349"/>
            <a:ext cx="2222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40">
            <a:extLst>
              <a:ext uri="{FF2B5EF4-FFF2-40B4-BE49-F238E27FC236}">
                <a16:creationId xmlns:a16="http://schemas.microsoft.com/office/drawing/2014/main" id="{30631B78-C49A-4013-A110-820AD4235F1E}"/>
              </a:ext>
            </a:extLst>
          </p:cNvPr>
          <p:cNvSpPr/>
          <p:nvPr/>
        </p:nvSpPr>
        <p:spPr>
          <a:xfrm>
            <a:off x="10612504" y="2527714"/>
            <a:ext cx="691979" cy="2470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OSD 2</a:t>
            </a:r>
          </a:p>
        </p:txBody>
      </p:sp>
      <p:sp>
        <p:nvSpPr>
          <p:cNvPr id="87" name="Rectangle 41">
            <a:extLst>
              <a:ext uri="{FF2B5EF4-FFF2-40B4-BE49-F238E27FC236}">
                <a16:creationId xmlns:a16="http://schemas.microsoft.com/office/drawing/2014/main" id="{137A8E3F-9A73-4656-B742-878C24AADD5A}"/>
              </a:ext>
            </a:extLst>
          </p:cNvPr>
          <p:cNvSpPr/>
          <p:nvPr/>
        </p:nvSpPr>
        <p:spPr>
          <a:xfrm>
            <a:off x="10612503" y="3019567"/>
            <a:ext cx="691979" cy="2470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OSD 3</a:t>
            </a:r>
          </a:p>
        </p:txBody>
      </p:sp>
      <p:cxnSp>
        <p:nvCxnSpPr>
          <p:cNvPr id="88" name="Straight Arrow Connector 43">
            <a:extLst>
              <a:ext uri="{FF2B5EF4-FFF2-40B4-BE49-F238E27FC236}">
                <a16:creationId xmlns:a16="http://schemas.microsoft.com/office/drawing/2014/main" id="{19D9A54D-4C71-4616-9AD7-6CE8BA964528}"/>
              </a:ext>
            </a:extLst>
          </p:cNvPr>
          <p:cNvCxnSpPr>
            <a:stCxn id="84" idx="3"/>
            <a:endCxn id="86" idx="1"/>
          </p:cNvCxnSpPr>
          <p:nvPr/>
        </p:nvCxnSpPr>
        <p:spPr>
          <a:xfrm flipV="1">
            <a:off x="10420907" y="2651259"/>
            <a:ext cx="191597" cy="247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45">
            <a:extLst>
              <a:ext uri="{FF2B5EF4-FFF2-40B4-BE49-F238E27FC236}">
                <a16:creationId xmlns:a16="http://schemas.microsoft.com/office/drawing/2014/main" id="{3F7510D3-A3CB-4F5D-8C86-E2A207C3837E}"/>
              </a:ext>
            </a:extLst>
          </p:cNvPr>
          <p:cNvCxnSpPr>
            <a:stCxn id="84" idx="3"/>
            <a:endCxn id="87" idx="1"/>
          </p:cNvCxnSpPr>
          <p:nvPr/>
        </p:nvCxnSpPr>
        <p:spPr>
          <a:xfrm>
            <a:off x="10420907" y="2898349"/>
            <a:ext cx="191596" cy="244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46">
            <a:extLst>
              <a:ext uri="{FF2B5EF4-FFF2-40B4-BE49-F238E27FC236}">
                <a16:creationId xmlns:a16="http://schemas.microsoft.com/office/drawing/2014/main" id="{8A7D8D61-9982-4C0A-BB3D-E0CF121680F6}"/>
              </a:ext>
            </a:extLst>
          </p:cNvPr>
          <p:cNvSpPr txBox="1"/>
          <p:nvPr/>
        </p:nvSpPr>
        <p:spPr>
          <a:xfrm>
            <a:off x="7629080" y="2621350"/>
            <a:ext cx="2076209"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Crush (PG, Cluster State, rule)</a:t>
            </a:r>
          </a:p>
        </p:txBody>
      </p:sp>
      <p:sp>
        <p:nvSpPr>
          <p:cNvPr id="91" name="TextBox 47">
            <a:extLst>
              <a:ext uri="{FF2B5EF4-FFF2-40B4-BE49-F238E27FC236}">
                <a16:creationId xmlns:a16="http://schemas.microsoft.com/office/drawing/2014/main" id="{628C7F15-13CA-4D6E-AAF2-BAD0D3180D41}"/>
              </a:ext>
            </a:extLst>
          </p:cNvPr>
          <p:cNvSpPr txBox="1"/>
          <p:nvPr/>
        </p:nvSpPr>
        <p:spPr>
          <a:xfrm>
            <a:off x="9528293" y="3331750"/>
            <a:ext cx="197682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Primary and Secondary OSD</a:t>
            </a:r>
          </a:p>
        </p:txBody>
      </p:sp>
      <p:sp>
        <p:nvSpPr>
          <p:cNvPr id="92" name="TextBox 28">
            <a:extLst>
              <a:ext uri="{FF2B5EF4-FFF2-40B4-BE49-F238E27FC236}">
                <a16:creationId xmlns:a16="http://schemas.microsoft.com/office/drawing/2014/main" id="{E7AB552B-AD54-46EE-B7CD-0F9FCA47ADE0}"/>
              </a:ext>
            </a:extLst>
          </p:cNvPr>
          <p:cNvSpPr txBox="1"/>
          <p:nvPr/>
        </p:nvSpPr>
        <p:spPr>
          <a:xfrm>
            <a:off x="9763526" y="2049621"/>
            <a:ext cx="1697954"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Placement Group</a:t>
            </a:r>
          </a:p>
        </p:txBody>
      </p:sp>
      <p:sp>
        <p:nvSpPr>
          <p:cNvPr id="93" name="Rectangle 100">
            <a:extLst>
              <a:ext uri="{FF2B5EF4-FFF2-40B4-BE49-F238E27FC236}">
                <a16:creationId xmlns:a16="http://schemas.microsoft.com/office/drawing/2014/main" id="{0EA24A1F-135B-47F8-90A5-067599903094}"/>
              </a:ext>
            </a:extLst>
          </p:cNvPr>
          <p:cNvSpPr/>
          <p:nvPr/>
        </p:nvSpPr>
        <p:spPr>
          <a:xfrm>
            <a:off x="7508679" y="4152388"/>
            <a:ext cx="864586" cy="580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PG #1 </a:t>
            </a:r>
          </a:p>
        </p:txBody>
      </p:sp>
      <p:sp>
        <p:nvSpPr>
          <p:cNvPr id="94" name="Rectangle 101">
            <a:extLst>
              <a:ext uri="{FF2B5EF4-FFF2-40B4-BE49-F238E27FC236}">
                <a16:creationId xmlns:a16="http://schemas.microsoft.com/office/drawing/2014/main" id="{A3F22E8D-C407-441F-87BC-AE49C4CBF7C7}"/>
              </a:ext>
            </a:extLst>
          </p:cNvPr>
          <p:cNvSpPr/>
          <p:nvPr/>
        </p:nvSpPr>
        <p:spPr>
          <a:xfrm>
            <a:off x="7506628" y="5328038"/>
            <a:ext cx="864586" cy="580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OSD 0</a:t>
            </a:r>
          </a:p>
        </p:txBody>
      </p:sp>
      <p:sp>
        <p:nvSpPr>
          <p:cNvPr id="95" name="Rectangle 102">
            <a:extLst>
              <a:ext uri="{FF2B5EF4-FFF2-40B4-BE49-F238E27FC236}">
                <a16:creationId xmlns:a16="http://schemas.microsoft.com/office/drawing/2014/main" id="{6A27A415-6847-4A74-81A3-B3ED92752638}"/>
              </a:ext>
            </a:extLst>
          </p:cNvPr>
          <p:cNvSpPr/>
          <p:nvPr/>
        </p:nvSpPr>
        <p:spPr>
          <a:xfrm>
            <a:off x="5917210" y="5328038"/>
            <a:ext cx="864586" cy="580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OSD 2</a:t>
            </a:r>
          </a:p>
        </p:txBody>
      </p:sp>
      <p:sp>
        <p:nvSpPr>
          <p:cNvPr id="96" name="Rectangle 103">
            <a:extLst>
              <a:ext uri="{FF2B5EF4-FFF2-40B4-BE49-F238E27FC236}">
                <a16:creationId xmlns:a16="http://schemas.microsoft.com/office/drawing/2014/main" id="{33C9E2F8-0531-47C3-8D58-01F4D13685AB}"/>
              </a:ext>
            </a:extLst>
          </p:cNvPr>
          <p:cNvSpPr/>
          <p:nvPr/>
        </p:nvSpPr>
        <p:spPr>
          <a:xfrm>
            <a:off x="9096046" y="5329569"/>
            <a:ext cx="864586" cy="580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OSD 3</a:t>
            </a:r>
          </a:p>
        </p:txBody>
      </p:sp>
      <p:sp>
        <p:nvSpPr>
          <p:cNvPr id="97" name="TextBox 104">
            <a:extLst>
              <a:ext uri="{FF2B5EF4-FFF2-40B4-BE49-F238E27FC236}">
                <a16:creationId xmlns:a16="http://schemas.microsoft.com/office/drawing/2014/main" id="{5B3E24C6-9873-4A54-81C4-3DD32031F658}"/>
              </a:ext>
            </a:extLst>
          </p:cNvPr>
          <p:cNvSpPr txBox="1"/>
          <p:nvPr/>
        </p:nvSpPr>
        <p:spPr>
          <a:xfrm>
            <a:off x="7938449" y="4843884"/>
            <a:ext cx="3265638"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PG sẽ viết dữ liệu vào primary OSD là OSD 5</a:t>
            </a:r>
          </a:p>
        </p:txBody>
      </p:sp>
      <p:sp>
        <p:nvSpPr>
          <p:cNvPr id="98" name="TextBox 105">
            <a:extLst>
              <a:ext uri="{FF2B5EF4-FFF2-40B4-BE49-F238E27FC236}">
                <a16:creationId xmlns:a16="http://schemas.microsoft.com/office/drawing/2014/main" id="{0B27C9DA-057D-48C0-A981-0717041AB886}"/>
              </a:ext>
            </a:extLst>
          </p:cNvPr>
          <p:cNvSpPr txBox="1"/>
          <p:nvPr/>
        </p:nvSpPr>
        <p:spPr>
          <a:xfrm>
            <a:off x="5783996" y="6017264"/>
            <a:ext cx="6250757" cy="292388"/>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Primary OSD sẽ replicates – sao chép PG sang 2 OSD đã được Crush chỉ định</a:t>
            </a:r>
          </a:p>
        </p:txBody>
      </p:sp>
      <p:cxnSp>
        <p:nvCxnSpPr>
          <p:cNvPr id="99" name="Straight Arrow Connector 109">
            <a:extLst>
              <a:ext uri="{FF2B5EF4-FFF2-40B4-BE49-F238E27FC236}">
                <a16:creationId xmlns:a16="http://schemas.microsoft.com/office/drawing/2014/main" id="{690E71A0-34E5-4911-8EBA-6359408079C0}"/>
              </a:ext>
            </a:extLst>
          </p:cNvPr>
          <p:cNvCxnSpPr>
            <a:stCxn id="94" idx="1"/>
            <a:endCxn id="95" idx="3"/>
          </p:cNvCxnSpPr>
          <p:nvPr/>
        </p:nvCxnSpPr>
        <p:spPr>
          <a:xfrm flipH="1">
            <a:off x="6781796" y="5618422"/>
            <a:ext cx="7248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111">
            <a:extLst>
              <a:ext uri="{FF2B5EF4-FFF2-40B4-BE49-F238E27FC236}">
                <a16:creationId xmlns:a16="http://schemas.microsoft.com/office/drawing/2014/main" id="{33D3A335-0D51-4497-959E-D01F117AEC6B}"/>
              </a:ext>
            </a:extLst>
          </p:cNvPr>
          <p:cNvCxnSpPr>
            <a:stCxn id="94" idx="3"/>
            <a:endCxn id="96" idx="1"/>
          </p:cNvCxnSpPr>
          <p:nvPr/>
        </p:nvCxnSpPr>
        <p:spPr>
          <a:xfrm>
            <a:off x="8371214" y="5618422"/>
            <a:ext cx="724832" cy="15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Đường kết nối Mũi tên Thẳng 185">
            <a:extLst>
              <a:ext uri="{FF2B5EF4-FFF2-40B4-BE49-F238E27FC236}">
                <a16:creationId xmlns:a16="http://schemas.microsoft.com/office/drawing/2014/main" id="{356F95E2-8245-49F6-9D92-5472C8897601}"/>
              </a:ext>
            </a:extLst>
          </p:cNvPr>
          <p:cNvCxnSpPr>
            <a:endCxn id="94" idx="0"/>
          </p:cNvCxnSpPr>
          <p:nvPr/>
        </p:nvCxnSpPr>
        <p:spPr>
          <a:xfrm>
            <a:off x="7938449" y="4780765"/>
            <a:ext cx="472" cy="547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Hình Bầu dục 253">
            <a:extLst>
              <a:ext uri="{FF2B5EF4-FFF2-40B4-BE49-F238E27FC236}">
                <a16:creationId xmlns:a16="http://schemas.microsoft.com/office/drawing/2014/main" id="{DB30E7DA-BE65-4A06-A216-AC90687A8681}"/>
              </a:ext>
            </a:extLst>
          </p:cNvPr>
          <p:cNvSpPr/>
          <p:nvPr/>
        </p:nvSpPr>
        <p:spPr>
          <a:xfrm>
            <a:off x="5491388" y="1555479"/>
            <a:ext cx="292608" cy="2973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03" name="Hình Bầu dục 254">
            <a:extLst>
              <a:ext uri="{FF2B5EF4-FFF2-40B4-BE49-F238E27FC236}">
                <a16:creationId xmlns:a16="http://schemas.microsoft.com/office/drawing/2014/main" id="{13E6498F-4E74-4414-AE57-59FC70CCA32A}"/>
              </a:ext>
            </a:extLst>
          </p:cNvPr>
          <p:cNvSpPr/>
          <p:nvPr/>
        </p:nvSpPr>
        <p:spPr>
          <a:xfrm>
            <a:off x="5539182" y="2749665"/>
            <a:ext cx="292608" cy="2973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04" name="Hình Bầu dục 255">
            <a:extLst>
              <a:ext uri="{FF2B5EF4-FFF2-40B4-BE49-F238E27FC236}">
                <a16:creationId xmlns:a16="http://schemas.microsoft.com/office/drawing/2014/main" id="{8F418017-EE58-4875-84BB-1B5E189E19A2}"/>
              </a:ext>
            </a:extLst>
          </p:cNvPr>
          <p:cNvSpPr/>
          <p:nvPr/>
        </p:nvSpPr>
        <p:spPr>
          <a:xfrm>
            <a:off x="8471500" y="2945793"/>
            <a:ext cx="292608" cy="2973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05" name="Hình Bầu dục 256">
            <a:extLst>
              <a:ext uri="{FF2B5EF4-FFF2-40B4-BE49-F238E27FC236}">
                <a16:creationId xmlns:a16="http://schemas.microsoft.com/office/drawing/2014/main" id="{93D51B0F-EAA8-4FF7-962A-524983EC22B3}"/>
              </a:ext>
            </a:extLst>
          </p:cNvPr>
          <p:cNvSpPr/>
          <p:nvPr/>
        </p:nvSpPr>
        <p:spPr>
          <a:xfrm>
            <a:off x="6931731" y="4291279"/>
            <a:ext cx="292608" cy="2973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Tree>
    <p:extLst>
      <p:ext uri="{BB962C8B-B14F-4D97-AF65-F5344CB8AC3E}">
        <p14:creationId xmlns:p14="http://schemas.microsoft.com/office/powerpoint/2010/main" val="808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down)">
                                      <p:cBhvr>
                                        <p:cTn id="10" dur="500"/>
                                        <p:tgtEl>
                                          <p:spTgt spid="5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down)">
                                      <p:cBhvr>
                                        <p:cTn id="13" dur="500"/>
                                        <p:tgtEl>
                                          <p:spTgt spid="5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down)">
                                      <p:cBhvr>
                                        <p:cTn id="16" dur="500"/>
                                        <p:tgtEl>
                                          <p:spTgt spid="5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down)">
                                      <p:cBhvr>
                                        <p:cTn id="19" dur="500"/>
                                        <p:tgtEl>
                                          <p:spTgt spid="5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down)">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down)">
                                      <p:cBhvr>
                                        <p:cTn id="32" dur="500"/>
                                        <p:tgtEl>
                                          <p:spTgt spid="58"/>
                                        </p:tgtEl>
                                      </p:cBhvr>
                                    </p:animEffect>
                                  </p:childTnLst>
                                </p:cTn>
                              </p:par>
                              <p:par>
                                <p:cTn id="33" presetID="22" presetClass="entr" presetSubtype="4"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down)">
                                      <p:cBhvr>
                                        <p:cTn id="35" dur="500"/>
                                        <p:tgtEl>
                                          <p:spTgt spid="59"/>
                                        </p:tgtEl>
                                      </p:cBhvr>
                                    </p:animEffect>
                                  </p:childTnLst>
                                </p:cTn>
                              </p:par>
                              <p:par>
                                <p:cTn id="36" presetID="22" presetClass="entr" presetSubtype="4" fill="hold" nodeType="with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down)">
                                      <p:cBhvr>
                                        <p:cTn id="38" dur="500"/>
                                        <p:tgtEl>
                                          <p:spTgt spid="60"/>
                                        </p:tgtEl>
                                      </p:cBhvr>
                                    </p:animEffect>
                                  </p:childTnLst>
                                </p:cTn>
                              </p:par>
                              <p:par>
                                <p:cTn id="39" presetID="22" presetClass="entr" presetSubtype="4"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par>
                                <p:cTn id="42" presetID="22" presetClass="entr" presetSubtype="4"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500"/>
                                        <p:tgtEl>
                                          <p:spTgt spid="4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down)">
                                      <p:cBhvr>
                                        <p:cTn id="50" dur="500"/>
                                        <p:tgtEl>
                                          <p:spTgt spid="4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down)">
                                      <p:cBhvr>
                                        <p:cTn id="53" dur="500"/>
                                        <p:tgtEl>
                                          <p:spTgt spid="4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500"/>
                                        <p:tgtEl>
                                          <p:spTgt spid="4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down)">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wipe(down)">
                                      <p:cBhvr>
                                        <p:cTn id="64" dur="500"/>
                                        <p:tgtEl>
                                          <p:spTgt spid="63"/>
                                        </p:tgtEl>
                                      </p:cBhvr>
                                    </p:animEffect>
                                  </p:childTnLst>
                                </p:cTn>
                              </p:par>
                              <p:par>
                                <p:cTn id="65" presetID="22" presetClass="entr" presetSubtype="4"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down)">
                                      <p:cBhvr>
                                        <p:cTn id="67" dur="500"/>
                                        <p:tgtEl>
                                          <p:spTgt spid="66"/>
                                        </p:tgtEl>
                                      </p:cBhvr>
                                    </p:animEffect>
                                  </p:childTnLst>
                                </p:cTn>
                              </p:par>
                              <p:par>
                                <p:cTn id="68" presetID="22" presetClass="entr" presetSubtype="4" fill="hold" nodeType="with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wipe(down)">
                                      <p:cBhvr>
                                        <p:cTn id="70" dur="500"/>
                                        <p:tgtEl>
                                          <p:spTgt spid="65"/>
                                        </p:tgtEl>
                                      </p:cBhvr>
                                    </p:animEffect>
                                  </p:childTnLst>
                                </p:cTn>
                              </p:par>
                              <p:par>
                                <p:cTn id="71" presetID="22" presetClass="entr" presetSubtype="4"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wipe(down)">
                                      <p:cBhvr>
                                        <p:cTn id="73" dur="500"/>
                                        <p:tgtEl>
                                          <p:spTgt spid="64"/>
                                        </p:tgtEl>
                                      </p:cBhvr>
                                    </p:animEffect>
                                  </p:childTnLst>
                                </p:cTn>
                              </p:par>
                              <p:par>
                                <p:cTn id="74" presetID="22" presetClass="entr" presetSubtype="4" fill="hold" nodeType="with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down)">
                                      <p:cBhvr>
                                        <p:cTn id="76" dur="500"/>
                                        <p:tgtEl>
                                          <p:spTgt spid="67"/>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down)">
                                      <p:cBhvr>
                                        <p:cTn id="79" dur="500"/>
                                        <p:tgtEl>
                                          <p:spTgt spid="2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down)">
                                      <p:cBhvr>
                                        <p:cTn id="85" dur="500"/>
                                        <p:tgtEl>
                                          <p:spTgt spid="28"/>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down)">
                                      <p:cBhvr>
                                        <p:cTn id="88" dur="500"/>
                                        <p:tgtEl>
                                          <p:spTgt spid="29"/>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down)">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down)">
                                      <p:cBhvr>
                                        <p:cTn id="96" dur="500"/>
                                        <p:tgtEl>
                                          <p:spTgt spid="31"/>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wipe(down)">
                                      <p:cBhvr>
                                        <p:cTn id="99" dur="500"/>
                                        <p:tgtEl>
                                          <p:spTgt spid="41"/>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down)">
                                      <p:cBhvr>
                                        <p:cTn id="102" dur="500"/>
                                        <p:tgtEl>
                                          <p:spTgt spid="40"/>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down)">
                                      <p:cBhvr>
                                        <p:cTn id="105" dur="500"/>
                                        <p:tgtEl>
                                          <p:spTgt spid="4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down)">
                                      <p:cBhvr>
                                        <p:cTn id="108" dur="500"/>
                                        <p:tgtEl>
                                          <p:spTgt spid="32"/>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wipe(down)">
                                      <p:cBhvr>
                                        <p:cTn id="111" dur="500"/>
                                        <p:tgtEl>
                                          <p:spTgt spid="39"/>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down)">
                                      <p:cBhvr>
                                        <p:cTn id="114" dur="500"/>
                                        <p:tgtEl>
                                          <p:spTgt spid="43"/>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down)">
                                      <p:cBhvr>
                                        <p:cTn id="117" dur="500"/>
                                        <p:tgtEl>
                                          <p:spTgt spid="33"/>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down)">
                                      <p:cBhvr>
                                        <p:cTn id="120" dur="500"/>
                                        <p:tgtEl>
                                          <p:spTgt spid="38"/>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wipe(down)">
                                      <p:cBhvr>
                                        <p:cTn id="123" dur="500"/>
                                        <p:tgtEl>
                                          <p:spTgt spid="44"/>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wipe(down)">
                                      <p:cBhvr>
                                        <p:cTn id="126" dur="500"/>
                                        <p:tgtEl>
                                          <p:spTgt spid="34"/>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36"/>
                                        </p:tgtEl>
                                        <p:attrNameLst>
                                          <p:attrName>style.visibility</p:attrName>
                                        </p:attrNameLst>
                                      </p:cBhvr>
                                      <p:to>
                                        <p:strVal val="visible"/>
                                      </p:to>
                                    </p:set>
                                    <p:animEffect transition="in" filter="wipe(down)">
                                      <p:cBhvr>
                                        <p:cTn id="129" dur="500"/>
                                        <p:tgtEl>
                                          <p:spTgt spid="36"/>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wipe(down)">
                                      <p:cBhvr>
                                        <p:cTn id="132" dur="500"/>
                                        <p:tgtEl>
                                          <p:spTgt spid="45"/>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wipe(down)">
                                      <p:cBhvr>
                                        <p:cTn id="135" dur="500"/>
                                        <p:tgtEl>
                                          <p:spTgt spid="35"/>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wipe(down)">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21"/>
                                        </p:tgtEl>
                                        <p:attrNameLst>
                                          <p:attrName>style.visibility</p:attrName>
                                        </p:attrNameLst>
                                      </p:cBhvr>
                                      <p:to>
                                        <p:strVal val="visible"/>
                                      </p:to>
                                    </p:set>
                                    <p:animEffect transition="in" filter="wipe(down)">
                                      <p:cBhvr>
                                        <p:cTn id="143" dur="500"/>
                                        <p:tgtEl>
                                          <p:spTgt spid="21"/>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4"/>
                                        </p:tgtEl>
                                        <p:attrNameLst>
                                          <p:attrName>style.visibility</p:attrName>
                                        </p:attrNameLst>
                                      </p:cBhvr>
                                      <p:to>
                                        <p:strVal val="visible"/>
                                      </p:to>
                                    </p:set>
                                    <p:animEffect transition="in" filter="wipe(down)">
                                      <p:cBhvr>
                                        <p:cTn id="146" dur="500"/>
                                        <p:tgtEl>
                                          <p:spTgt spid="4"/>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22"/>
                                        </p:tgtEl>
                                        <p:attrNameLst>
                                          <p:attrName>style.visibility</p:attrName>
                                        </p:attrNameLst>
                                      </p:cBhvr>
                                      <p:to>
                                        <p:strVal val="visible"/>
                                      </p:to>
                                    </p:set>
                                    <p:animEffect transition="in" filter="wipe(down)">
                                      <p:cBhvr>
                                        <p:cTn id="149" dur="500"/>
                                        <p:tgtEl>
                                          <p:spTgt spid="22"/>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8"/>
                                        </p:tgtEl>
                                        <p:attrNameLst>
                                          <p:attrName>style.visibility</p:attrName>
                                        </p:attrNameLst>
                                      </p:cBhvr>
                                      <p:to>
                                        <p:strVal val="visible"/>
                                      </p:to>
                                    </p:set>
                                    <p:animEffect transition="in" filter="wipe(down)">
                                      <p:cBhvr>
                                        <p:cTn id="152" dur="500"/>
                                        <p:tgtEl>
                                          <p:spTgt spid="8"/>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23"/>
                                        </p:tgtEl>
                                        <p:attrNameLst>
                                          <p:attrName>style.visibility</p:attrName>
                                        </p:attrNameLst>
                                      </p:cBhvr>
                                      <p:to>
                                        <p:strVal val="visible"/>
                                      </p:to>
                                    </p:set>
                                    <p:animEffect transition="in" filter="wipe(down)">
                                      <p:cBhvr>
                                        <p:cTn id="155" dur="500"/>
                                        <p:tgtEl>
                                          <p:spTgt spid="23"/>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11"/>
                                        </p:tgtEl>
                                        <p:attrNameLst>
                                          <p:attrName>style.visibility</p:attrName>
                                        </p:attrNameLst>
                                      </p:cBhvr>
                                      <p:to>
                                        <p:strVal val="visible"/>
                                      </p:to>
                                    </p:set>
                                    <p:animEffect transition="in" filter="wipe(down)">
                                      <p:cBhvr>
                                        <p:cTn id="158" dur="500"/>
                                        <p:tgtEl>
                                          <p:spTgt spid="11"/>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24"/>
                                        </p:tgtEl>
                                        <p:attrNameLst>
                                          <p:attrName>style.visibility</p:attrName>
                                        </p:attrNameLst>
                                      </p:cBhvr>
                                      <p:to>
                                        <p:strVal val="visible"/>
                                      </p:to>
                                    </p:set>
                                    <p:animEffect transition="in" filter="wipe(down)">
                                      <p:cBhvr>
                                        <p:cTn id="161" dur="500"/>
                                        <p:tgtEl>
                                          <p:spTgt spid="24"/>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15"/>
                                        </p:tgtEl>
                                        <p:attrNameLst>
                                          <p:attrName>style.visibility</p:attrName>
                                        </p:attrNameLst>
                                      </p:cBhvr>
                                      <p:to>
                                        <p:strVal val="visible"/>
                                      </p:to>
                                    </p:set>
                                    <p:animEffect transition="in" filter="wipe(down)">
                                      <p:cBhvr>
                                        <p:cTn id="164" dur="500"/>
                                        <p:tgtEl>
                                          <p:spTgt spid="15"/>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25"/>
                                        </p:tgtEl>
                                        <p:attrNameLst>
                                          <p:attrName>style.visibility</p:attrName>
                                        </p:attrNameLst>
                                      </p:cBhvr>
                                      <p:to>
                                        <p:strVal val="visible"/>
                                      </p:to>
                                    </p:set>
                                    <p:animEffect transition="in" filter="wipe(down)">
                                      <p:cBhvr>
                                        <p:cTn id="167" dur="500"/>
                                        <p:tgtEl>
                                          <p:spTgt spid="25"/>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18"/>
                                        </p:tgtEl>
                                        <p:attrNameLst>
                                          <p:attrName>style.visibility</p:attrName>
                                        </p:attrNameLst>
                                      </p:cBhvr>
                                      <p:to>
                                        <p:strVal val="visible"/>
                                      </p:to>
                                    </p:set>
                                    <p:animEffect transition="in" filter="wipe(down)">
                                      <p:cBhvr>
                                        <p:cTn id="170" dur="500"/>
                                        <p:tgtEl>
                                          <p:spTgt spid="1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wipe(down)">
                                      <p:cBhvr>
                                        <p:cTn id="175" dur="500"/>
                                        <p:tgtEl>
                                          <p:spTgt spid="68"/>
                                        </p:tgtEl>
                                      </p:cBhvr>
                                    </p:animEffect>
                                  </p:childTnLst>
                                </p:cTn>
                              </p:par>
                              <p:par>
                                <p:cTn id="176" presetID="22" presetClass="entr" presetSubtype="4" fill="hold" nodeType="withEffect">
                                  <p:stCondLst>
                                    <p:cond delay="0"/>
                                  </p:stCondLst>
                                  <p:childTnLst>
                                    <p:set>
                                      <p:cBhvr>
                                        <p:cTn id="177" dur="1" fill="hold">
                                          <p:stCondLst>
                                            <p:cond delay="0"/>
                                          </p:stCondLst>
                                        </p:cTn>
                                        <p:tgtEl>
                                          <p:spTgt spid="69"/>
                                        </p:tgtEl>
                                        <p:attrNameLst>
                                          <p:attrName>style.visibility</p:attrName>
                                        </p:attrNameLst>
                                      </p:cBhvr>
                                      <p:to>
                                        <p:strVal val="visible"/>
                                      </p:to>
                                    </p:set>
                                    <p:animEffect transition="in" filter="wipe(down)">
                                      <p:cBhvr>
                                        <p:cTn id="178" dur="500"/>
                                        <p:tgtEl>
                                          <p:spTgt spid="69"/>
                                        </p:tgtEl>
                                      </p:cBhvr>
                                    </p:animEffect>
                                  </p:childTnLst>
                                </p:cTn>
                              </p:par>
                              <p:par>
                                <p:cTn id="179" presetID="22" presetClass="entr" presetSubtype="4" fill="hold" nodeType="withEffect">
                                  <p:stCondLst>
                                    <p:cond delay="0"/>
                                  </p:stCondLst>
                                  <p:childTnLst>
                                    <p:set>
                                      <p:cBhvr>
                                        <p:cTn id="180" dur="1" fill="hold">
                                          <p:stCondLst>
                                            <p:cond delay="0"/>
                                          </p:stCondLst>
                                        </p:cTn>
                                        <p:tgtEl>
                                          <p:spTgt spid="70"/>
                                        </p:tgtEl>
                                        <p:attrNameLst>
                                          <p:attrName>style.visibility</p:attrName>
                                        </p:attrNameLst>
                                      </p:cBhvr>
                                      <p:to>
                                        <p:strVal val="visible"/>
                                      </p:to>
                                    </p:set>
                                    <p:animEffect transition="in" filter="wipe(down)">
                                      <p:cBhvr>
                                        <p:cTn id="181" dur="500"/>
                                        <p:tgtEl>
                                          <p:spTgt spid="70"/>
                                        </p:tgtEl>
                                      </p:cBhvr>
                                    </p:animEffect>
                                  </p:childTnLst>
                                </p:cTn>
                              </p:par>
                              <p:par>
                                <p:cTn id="182" presetID="22" presetClass="entr" presetSubtype="4" fill="hold" nodeType="withEffect">
                                  <p:stCondLst>
                                    <p:cond delay="0"/>
                                  </p:stCondLst>
                                  <p:childTnLst>
                                    <p:set>
                                      <p:cBhvr>
                                        <p:cTn id="183" dur="1" fill="hold">
                                          <p:stCondLst>
                                            <p:cond delay="0"/>
                                          </p:stCondLst>
                                        </p:cTn>
                                        <p:tgtEl>
                                          <p:spTgt spid="71"/>
                                        </p:tgtEl>
                                        <p:attrNameLst>
                                          <p:attrName>style.visibility</p:attrName>
                                        </p:attrNameLst>
                                      </p:cBhvr>
                                      <p:to>
                                        <p:strVal val="visible"/>
                                      </p:to>
                                    </p:set>
                                    <p:animEffect transition="in" filter="wipe(down)">
                                      <p:cBhvr>
                                        <p:cTn id="184" dur="500"/>
                                        <p:tgtEl>
                                          <p:spTgt spid="71"/>
                                        </p:tgtEl>
                                      </p:cBhvr>
                                    </p:animEffect>
                                  </p:childTnLst>
                                </p:cTn>
                              </p:par>
                              <p:par>
                                <p:cTn id="185" presetID="22" presetClass="entr" presetSubtype="4" fill="hold" nodeType="withEffect">
                                  <p:stCondLst>
                                    <p:cond delay="0"/>
                                  </p:stCondLst>
                                  <p:childTnLst>
                                    <p:set>
                                      <p:cBhvr>
                                        <p:cTn id="186" dur="1" fill="hold">
                                          <p:stCondLst>
                                            <p:cond delay="0"/>
                                          </p:stCondLst>
                                        </p:cTn>
                                        <p:tgtEl>
                                          <p:spTgt spid="72"/>
                                        </p:tgtEl>
                                        <p:attrNameLst>
                                          <p:attrName>style.visibility</p:attrName>
                                        </p:attrNameLst>
                                      </p:cBhvr>
                                      <p:to>
                                        <p:strVal val="visible"/>
                                      </p:to>
                                    </p:set>
                                    <p:animEffect transition="in" filter="wipe(down)">
                                      <p:cBhvr>
                                        <p:cTn id="187" dur="500"/>
                                        <p:tgtEl>
                                          <p:spTgt spid="72"/>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5"/>
                                        </p:tgtEl>
                                        <p:attrNameLst>
                                          <p:attrName>style.visibility</p:attrName>
                                        </p:attrNameLst>
                                      </p:cBhvr>
                                      <p:to>
                                        <p:strVal val="visible"/>
                                      </p:to>
                                    </p:set>
                                    <p:animEffect transition="in" filter="wipe(down)">
                                      <p:cBhvr>
                                        <p:cTn id="190" dur="500"/>
                                        <p:tgtEl>
                                          <p:spTgt spid="5"/>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6"/>
                                        </p:tgtEl>
                                        <p:attrNameLst>
                                          <p:attrName>style.visibility</p:attrName>
                                        </p:attrNameLst>
                                      </p:cBhvr>
                                      <p:to>
                                        <p:strVal val="visible"/>
                                      </p:to>
                                    </p:set>
                                    <p:animEffect transition="in" filter="wipe(down)">
                                      <p:cBhvr>
                                        <p:cTn id="193" dur="500"/>
                                        <p:tgtEl>
                                          <p:spTgt spid="6"/>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7"/>
                                        </p:tgtEl>
                                        <p:attrNameLst>
                                          <p:attrName>style.visibility</p:attrName>
                                        </p:attrNameLst>
                                      </p:cBhvr>
                                      <p:to>
                                        <p:strVal val="visible"/>
                                      </p:to>
                                    </p:set>
                                    <p:animEffect transition="in" filter="wipe(down)">
                                      <p:cBhvr>
                                        <p:cTn id="196" dur="500"/>
                                        <p:tgtEl>
                                          <p:spTgt spid="7"/>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9"/>
                                        </p:tgtEl>
                                        <p:attrNameLst>
                                          <p:attrName>style.visibility</p:attrName>
                                        </p:attrNameLst>
                                      </p:cBhvr>
                                      <p:to>
                                        <p:strVal val="visible"/>
                                      </p:to>
                                    </p:set>
                                    <p:animEffect transition="in" filter="wipe(down)">
                                      <p:cBhvr>
                                        <p:cTn id="199" dur="500"/>
                                        <p:tgtEl>
                                          <p:spTgt spid="9"/>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10"/>
                                        </p:tgtEl>
                                        <p:attrNameLst>
                                          <p:attrName>style.visibility</p:attrName>
                                        </p:attrNameLst>
                                      </p:cBhvr>
                                      <p:to>
                                        <p:strVal val="visible"/>
                                      </p:to>
                                    </p:set>
                                    <p:animEffect transition="in" filter="wipe(down)">
                                      <p:cBhvr>
                                        <p:cTn id="202" dur="500"/>
                                        <p:tgtEl>
                                          <p:spTgt spid="10"/>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12"/>
                                        </p:tgtEl>
                                        <p:attrNameLst>
                                          <p:attrName>style.visibility</p:attrName>
                                        </p:attrNameLst>
                                      </p:cBhvr>
                                      <p:to>
                                        <p:strVal val="visible"/>
                                      </p:to>
                                    </p:set>
                                    <p:animEffect transition="in" filter="wipe(down)">
                                      <p:cBhvr>
                                        <p:cTn id="205" dur="500"/>
                                        <p:tgtEl>
                                          <p:spTgt spid="12"/>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13"/>
                                        </p:tgtEl>
                                        <p:attrNameLst>
                                          <p:attrName>style.visibility</p:attrName>
                                        </p:attrNameLst>
                                      </p:cBhvr>
                                      <p:to>
                                        <p:strVal val="visible"/>
                                      </p:to>
                                    </p:set>
                                    <p:animEffect transition="in" filter="wipe(down)">
                                      <p:cBhvr>
                                        <p:cTn id="208" dur="500"/>
                                        <p:tgtEl>
                                          <p:spTgt spid="13"/>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14"/>
                                        </p:tgtEl>
                                        <p:attrNameLst>
                                          <p:attrName>style.visibility</p:attrName>
                                        </p:attrNameLst>
                                      </p:cBhvr>
                                      <p:to>
                                        <p:strVal val="visible"/>
                                      </p:to>
                                    </p:set>
                                    <p:animEffect transition="in" filter="wipe(down)">
                                      <p:cBhvr>
                                        <p:cTn id="211" dur="500"/>
                                        <p:tgtEl>
                                          <p:spTgt spid="14"/>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16"/>
                                        </p:tgtEl>
                                        <p:attrNameLst>
                                          <p:attrName>style.visibility</p:attrName>
                                        </p:attrNameLst>
                                      </p:cBhvr>
                                      <p:to>
                                        <p:strVal val="visible"/>
                                      </p:to>
                                    </p:set>
                                    <p:animEffect transition="in" filter="wipe(down)">
                                      <p:cBhvr>
                                        <p:cTn id="214" dur="500"/>
                                        <p:tgtEl>
                                          <p:spTgt spid="16"/>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17"/>
                                        </p:tgtEl>
                                        <p:attrNameLst>
                                          <p:attrName>style.visibility</p:attrName>
                                        </p:attrNameLst>
                                      </p:cBhvr>
                                      <p:to>
                                        <p:strVal val="visible"/>
                                      </p:to>
                                    </p:set>
                                    <p:animEffect transition="in" filter="wipe(down)">
                                      <p:cBhvr>
                                        <p:cTn id="217" dur="500"/>
                                        <p:tgtEl>
                                          <p:spTgt spid="17"/>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19"/>
                                        </p:tgtEl>
                                        <p:attrNameLst>
                                          <p:attrName>style.visibility</p:attrName>
                                        </p:attrNameLst>
                                      </p:cBhvr>
                                      <p:to>
                                        <p:strVal val="visible"/>
                                      </p:to>
                                    </p:set>
                                    <p:animEffect transition="in" filter="wipe(down)">
                                      <p:cBhvr>
                                        <p:cTn id="220" dur="500"/>
                                        <p:tgtEl>
                                          <p:spTgt spid="19"/>
                                        </p:tgtEl>
                                      </p:cBhvr>
                                    </p:animEffect>
                                  </p:childTnLst>
                                </p:cTn>
                              </p:par>
                              <p:par>
                                <p:cTn id="221" presetID="22" presetClass="entr" presetSubtype="4" fill="hold" grpId="0" nodeType="withEffect">
                                  <p:stCondLst>
                                    <p:cond delay="0"/>
                                  </p:stCondLst>
                                  <p:childTnLst>
                                    <p:set>
                                      <p:cBhvr>
                                        <p:cTn id="222" dur="1" fill="hold">
                                          <p:stCondLst>
                                            <p:cond delay="0"/>
                                          </p:stCondLst>
                                        </p:cTn>
                                        <p:tgtEl>
                                          <p:spTgt spid="20"/>
                                        </p:tgtEl>
                                        <p:attrNameLst>
                                          <p:attrName>style.visibility</p:attrName>
                                        </p:attrNameLst>
                                      </p:cBhvr>
                                      <p:to>
                                        <p:strVal val="visible"/>
                                      </p:to>
                                    </p:set>
                                    <p:animEffect transition="in" filter="wipe(down)">
                                      <p:cBhvr>
                                        <p:cTn id="223" dur="500"/>
                                        <p:tgtEl>
                                          <p:spTgt spid="20"/>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73"/>
                                        </p:tgtEl>
                                        <p:attrNameLst>
                                          <p:attrName>style.visibility</p:attrName>
                                        </p:attrNameLst>
                                      </p:cBhvr>
                                      <p:to>
                                        <p:strVal val="visible"/>
                                      </p:to>
                                    </p:set>
                                    <p:animEffect transition="in" filter="wipe(down)">
                                      <p:cBhvr>
                                        <p:cTn id="228" dur="500"/>
                                        <p:tgtEl>
                                          <p:spTgt spid="73"/>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74"/>
                                        </p:tgtEl>
                                        <p:attrNameLst>
                                          <p:attrName>style.visibility</p:attrName>
                                        </p:attrNameLst>
                                      </p:cBhvr>
                                      <p:to>
                                        <p:strVal val="visible"/>
                                      </p:to>
                                    </p:set>
                                    <p:animEffect transition="in" filter="wipe(down)">
                                      <p:cBhvr>
                                        <p:cTn id="231" dur="500"/>
                                        <p:tgtEl>
                                          <p:spTgt spid="74"/>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4" fill="hold" grpId="0" nodeType="clickEffect">
                                  <p:stCondLst>
                                    <p:cond delay="0"/>
                                  </p:stCondLst>
                                  <p:childTnLst>
                                    <p:set>
                                      <p:cBhvr>
                                        <p:cTn id="235" dur="1" fill="hold">
                                          <p:stCondLst>
                                            <p:cond delay="0"/>
                                          </p:stCondLst>
                                        </p:cTn>
                                        <p:tgtEl>
                                          <p:spTgt spid="102"/>
                                        </p:tgtEl>
                                        <p:attrNameLst>
                                          <p:attrName>style.visibility</p:attrName>
                                        </p:attrNameLst>
                                      </p:cBhvr>
                                      <p:to>
                                        <p:strVal val="visible"/>
                                      </p:to>
                                    </p:set>
                                    <p:animEffect transition="in" filter="wipe(down)">
                                      <p:cBhvr>
                                        <p:cTn id="236" dur="500"/>
                                        <p:tgtEl>
                                          <p:spTgt spid="102"/>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76"/>
                                        </p:tgtEl>
                                        <p:attrNameLst>
                                          <p:attrName>style.visibility</p:attrName>
                                        </p:attrNameLst>
                                      </p:cBhvr>
                                      <p:to>
                                        <p:strVal val="visible"/>
                                      </p:to>
                                    </p:set>
                                    <p:animEffect transition="in" filter="wipe(down)">
                                      <p:cBhvr>
                                        <p:cTn id="239" dur="500"/>
                                        <p:tgtEl>
                                          <p:spTgt spid="76"/>
                                        </p:tgtEl>
                                      </p:cBhvr>
                                    </p:animEffect>
                                  </p:childTnLst>
                                </p:cTn>
                              </p:par>
                              <p:par>
                                <p:cTn id="240" presetID="22" presetClass="entr" presetSubtype="4" fill="hold" grpId="0" nodeType="withEffect">
                                  <p:stCondLst>
                                    <p:cond delay="0"/>
                                  </p:stCondLst>
                                  <p:childTnLst>
                                    <p:set>
                                      <p:cBhvr>
                                        <p:cTn id="241" dur="1" fill="hold">
                                          <p:stCondLst>
                                            <p:cond delay="0"/>
                                          </p:stCondLst>
                                        </p:cTn>
                                        <p:tgtEl>
                                          <p:spTgt spid="77"/>
                                        </p:tgtEl>
                                        <p:attrNameLst>
                                          <p:attrName>style.visibility</p:attrName>
                                        </p:attrNameLst>
                                      </p:cBhvr>
                                      <p:to>
                                        <p:strVal val="visible"/>
                                      </p:to>
                                    </p:set>
                                    <p:animEffect transition="in" filter="wipe(down)">
                                      <p:cBhvr>
                                        <p:cTn id="242" dur="500"/>
                                        <p:tgtEl>
                                          <p:spTgt spid="77"/>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8"/>
                                        </p:tgtEl>
                                        <p:attrNameLst>
                                          <p:attrName>style.visibility</p:attrName>
                                        </p:attrNameLst>
                                      </p:cBhvr>
                                      <p:to>
                                        <p:strVal val="visible"/>
                                      </p:to>
                                    </p:set>
                                    <p:animEffect transition="in" filter="wipe(down)">
                                      <p:cBhvr>
                                        <p:cTn id="245" dur="500"/>
                                        <p:tgtEl>
                                          <p:spTgt spid="78"/>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5"/>
                                        </p:tgtEl>
                                        <p:attrNameLst>
                                          <p:attrName>style.visibility</p:attrName>
                                        </p:attrNameLst>
                                      </p:cBhvr>
                                      <p:to>
                                        <p:strVal val="visible"/>
                                      </p:to>
                                    </p:set>
                                    <p:animEffect transition="in" filter="wipe(down)">
                                      <p:cBhvr>
                                        <p:cTn id="248" dur="500"/>
                                        <p:tgtEl>
                                          <p:spTgt spid="75"/>
                                        </p:tgtEl>
                                      </p:cBhvr>
                                    </p:animEffect>
                                  </p:childTnLst>
                                </p:cTn>
                              </p:par>
                              <p:par>
                                <p:cTn id="249" presetID="22" presetClass="entr" presetSubtype="4" fill="hold" nodeType="withEffect">
                                  <p:stCondLst>
                                    <p:cond delay="0"/>
                                  </p:stCondLst>
                                  <p:childTnLst>
                                    <p:set>
                                      <p:cBhvr>
                                        <p:cTn id="250" dur="1" fill="hold">
                                          <p:stCondLst>
                                            <p:cond delay="0"/>
                                          </p:stCondLst>
                                        </p:cTn>
                                        <p:tgtEl>
                                          <p:spTgt spid="79"/>
                                        </p:tgtEl>
                                        <p:attrNameLst>
                                          <p:attrName>style.visibility</p:attrName>
                                        </p:attrNameLst>
                                      </p:cBhvr>
                                      <p:to>
                                        <p:strVal val="visible"/>
                                      </p:to>
                                    </p:set>
                                    <p:animEffect transition="in" filter="wipe(down)">
                                      <p:cBhvr>
                                        <p:cTn id="251" dur="500"/>
                                        <p:tgtEl>
                                          <p:spTgt spid="79"/>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81"/>
                                        </p:tgtEl>
                                        <p:attrNameLst>
                                          <p:attrName>style.visibility</p:attrName>
                                        </p:attrNameLst>
                                      </p:cBhvr>
                                      <p:to>
                                        <p:strVal val="visible"/>
                                      </p:to>
                                    </p:set>
                                    <p:animEffect transition="in" filter="wipe(down)">
                                      <p:cBhvr>
                                        <p:cTn id="254" dur="500"/>
                                        <p:tgtEl>
                                          <p:spTgt spid="81"/>
                                        </p:tgtEl>
                                      </p:cBhvr>
                                    </p:animEffect>
                                  </p:childTnLst>
                                </p:cTn>
                              </p:par>
                              <p:par>
                                <p:cTn id="255" presetID="22" presetClass="entr" presetSubtype="4" fill="hold" grpId="0" nodeType="withEffect">
                                  <p:stCondLst>
                                    <p:cond delay="0"/>
                                  </p:stCondLst>
                                  <p:childTnLst>
                                    <p:set>
                                      <p:cBhvr>
                                        <p:cTn id="256" dur="1" fill="hold">
                                          <p:stCondLst>
                                            <p:cond delay="0"/>
                                          </p:stCondLst>
                                        </p:cTn>
                                        <p:tgtEl>
                                          <p:spTgt spid="80"/>
                                        </p:tgtEl>
                                        <p:attrNameLst>
                                          <p:attrName>style.visibility</p:attrName>
                                        </p:attrNameLst>
                                      </p:cBhvr>
                                      <p:to>
                                        <p:strVal val="visible"/>
                                      </p:to>
                                    </p:set>
                                    <p:animEffect transition="in" filter="wipe(down)">
                                      <p:cBhvr>
                                        <p:cTn id="257" dur="500"/>
                                        <p:tgtEl>
                                          <p:spTgt spid="80"/>
                                        </p:tgtEl>
                                      </p:cBhvr>
                                    </p:animEffect>
                                  </p:childTnLst>
                                </p:cTn>
                              </p:par>
                              <p:par>
                                <p:cTn id="258" presetID="22" presetClass="entr" presetSubtype="4" fill="hold" grpId="0" nodeType="withEffect">
                                  <p:stCondLst>
                                    <p:cond delay="0"/>
                                  </p:stCondLst>
                                  <p:childTnLst>
                                    <p:set>
                                      <p:cBhvr>
                                        <p:cTn id="259" dur="1" fill="hold">
                                          <p:stCondLst>
                                            <p:cond delay="0"/>
                                          </p:stCondLst>
                                        </p:cTn>
                                        <p:tgtEl>
                                          <p:spTgt spid="92"/>
                                        </p:tgtEl>
                                        <p:attrNameLst>
                                          <p:attrName>style.visibility</p:attrName>
                                        </p:attrNameLst>
                                      </p:cBhvr>
                                      <p:to>
                                        <p:strVal val="visible"/>
                                      </p:to>
                                    </p:set>
                                    <p:animEffect transition="in" filter="wipe(down)">
                                      <p:cBhvr>
                                        <p:cTn id="260" dur="500"/>
                                        <p:tgtEl>
                                          <p:spTgt spid="92"/>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103"/>
                                        </p:tgtEl>
                                        <p:attrNameLst>
                                          <p:attrName>style.visibility</p:attrName>
                                        </p:attrNameLst>
                                      </p:cBhvr>
                                      <p:to>
                                        <p:strVal val="visible"/>
                                      </p:to>
                                    </p:set>
                                    <p:animEffect transition="in" filter="wipe(down)">
                                      <p:cBhvr>
                                        <p:cTn id="265" dur="500"/>
                                        <p:tgtEl>
                                          <p:spTgt spid="103"/>
                                        </p:tgtEl>
                                      </p:cBhvr>
                                    </p:animEffect>
                                  </p:childTnLst>
                                </p:cTn>
                              </p:par>
                              <p:par>
                                <p:cTn id="266" presetID="22" presetClass="entr" presetSubtype="4" fill="hold" grpId="0" nodeType="withEffect">
                                  <p:stCondLst>
                                    <p:cond delay="0"/>
                                  </p:stCondLst>
                                  <p:childTnLst>
                                    <p:set>
                                      <p:cBhvr>
                                        <p:cTn id="267" dur="1" fill="hold">
                                          <p:stCondLst>
                                            <p:cond delay="0"/>
                                          </p:stCondLst>
                                        </p:cTn>
                                        <p:tgtEl>
                                          <p:spTgt spid="82"/>
                                        </p:tgtEl>
                                        <p:attrNameLst>
                                          <p:attrName>style.visibility</p:attrName>
                                        </p:attrNameLst>
                                      </p:cBhvr>
                                      <p:to>
                                        <p:strVal val="visible"/>
                                      </p:to>
                                    </p:set>
                                    <p:animEffect transition="in" filter="wipe(down)">
                                      <p:cBhvr>
                                        <p:cTn id="268" dur="500"/>
                                        <p:tgtEl>
                                          <p:spTgt spid="82"/>
                                        </p:tgtEl>
                                      </p:cBhvr>
                                    </p:animEffect>
                                  </p:childTnLst>
                                </p:cTn>
                              </p:par>
                              <p:par>
                                <p:cTn id="269" presetID="22" presetClass="entr" presetSubtype="4" fill="hold" grpId="0" nodeType="withEffect">
                                  <p:stCondLst>
                                    <p:cond delay="0"/>
                                  </p:stCondLst>
                                  <p:childTnLst>
                                    <p:set>
                                      <p:cBhvr>
                                        <p:cTn id="270" dur="1" fill="hold">
                                          <p:stCondLst>
                                            <p:cond delay="0"/>
                                          </p:stCondLst>
                                        </p:cTn>
                                        <p:tgtEl>
                                          <p:spTgt spid="83"/>
                                        </p:tgtEl>
                                        <p:attrNameLst>
                                          <p:attrName>style.visibility</p:attrName>
                                        </p:attrNameLst>
                                      </p:cBhvr>
                                      <p:to>
                                        <p:strVal val="visible"/>
                                      </p:to>
                                    </p:set>
                                    <p:animEffect transition="in" filter="wipe(down)">
                                      <p:cBhvr>
                                        <p:cTn id="271" dur="500"/>
                                        <p:tgtEl>
                                          <p:spTgt spid="83"/>
                                        </p:tgtEl>
                                      </p:cBhvr>
                                    </p:animEffect>
                                  </p:childTnLst>
                                </p:cTn>
                              </p:par>
                              <p:par>
                                <p:cTn id="272" presetID="22" presetClass="entr" presetSubtype="4" fill="hold" nodeType="withEffect">
                                  <p:stCondLst>
                                    <p:cond delay="0"/>
                                  </p:stCondLst>
                                  <p:childTnLst>
                                    <p:set>
                                      <p:cBhvr>
                                        <p:cTn id="273" dur="1" fill="hold">
                                          <p:stCondLst>
                                            <p:cond delay="0"/>
                                          </p:stCondLst>
                                        </p:cTn>
                                        <p:tgtEl>
                                          <p:spTgt spid="85"/>
                                        </p:tgtEl>
                                        <p:attrNameLst>
                                          <p:attrName>style.visibility</p:attrName>
                                        </p:attrNameLst>
                                      </p:cBhvr>
                                      <p:to>
                                        <p:strVal val="visible"/>
                                      </p:to>
                                    </p:set>
                                    <p:animEffect transition="in" filter="wipe(down)">
                                      <p:cBhvr>
                                        <p:cTn id="274" dur="500"/>
                                        <p:tgtEl>
                                          <p:spTgt spid="85"/>
                                        </p:tgtEl>
                                      </p:cBhvr>
                                    </p:animEffect>
                                  </p:childTnLst>
                                </p:cTn>
                              </p:par>
                              <p:par>
                                <p:cTn id="275" presetID="22" presetClass="entr" presetSubtype="4" fill="hold" grpId="0" nodeType="withEffect">
                                  <p:stCondLst>
                                    <p:cond delay="0"/>
                                  </p:stCondLst>
                                  <p:childTnLst>
                                    <p:set>
                                      <p:cBhvr>
                                        <p:cTn id="276" dur="1" fill="hold">
                                          <p:stCondLst>
                                            <p:cond delay="0"/>
                                          </p:stCondLst>
                                        </p:cTn>
                                        <p:tgtEl>
                                          <p:spTgt spid="90"/>
                                        </p:tgtEl>
                                        <p:attrNameLst>
                                          <p:attrName>style.visibility</p:attrName>
                                        </p:attrNameLst>
                                      </p:cBhvr>
                                      <p:to>
                                        <p:strVal val="visible"/>
                                      </p:to>
                                    </p:set>
                                    <p:animEffect transition="in" filter="wipe(down)">
                                      <p:cBhvr>
                                        <p:cTn id="277" dur="500"/>
                                        <p:tgtEl>
                                          <p:spTgt spid="90"/>
                                        </p:tgtEl>
                                      </p:cBhvr>
                                    </p:animEffect>
                                  </p:childTnLst>
                                </p:cTn>
                              </p:par>
                              <p:par>
                                <p:cTn id="278" presetID="22" presetClass="entr" presetSubtype="4" fill="hold" grpId="0" nodeType="withEffect">
                                  <p:stCondLst>
                                    <p:cond delay="0"/>
                                  </p:stCondLst>
                                  <p:childTnLst>
                                    <p:set>
                                      <p:cBhvr>
                                        <p:cTn id="279" dur="1" fill="hold">
                                          <p:stCondLst>
                                            <p:cond delay="0"/>
                                          </p:stCondLst>
                                        </p:cTn>
                                        <p:tgtEl>
                                          <p:spTgt spid="84"/>
                                        </p:tgtEl>
                                        <p:attrNameLst>
                                          <p:attrName>style.visibility</p:attrName>
                                        </p:attrNameLst>
                                      </p:cBhvr>
                                      <p:to>
                                        <p:strVal val="visible"/>
                                      </p:to>
                                    </p:set>
                                    <p:animEffect transition="in" filter="wipe(down)">
                                      <p:cBhvr>
                                        <p:cTn id="280" dur="500"/>
                                        <p:tgtEl>
                                          <p:spTgt spid="84"/>
                                        </p:tgtEl>
                                      </p:cBhvr>
                                    </p:animEffect>
                                  </p:childTnLst>
                                </p:cTn>
                              </p:par>
                              <p:par>
                                <p:cTn id="281" presetID="22" presetClass="entr" presetSubtype="4" fill="hold" nodeType="withEffect">
                                  <p:stCondLst>
                                    <p:cond delay="0"/>
                                  </p:stCondLst>
                                  <p:childTnLst>
                                    <p:set>
                                      <p:cBhvr>
                                        <p:cTn id="282" dur="1" fill="hold">
                                          <p:stCondLst>
                                            <p:cond delay="0"/>
                                          </p:stCondLst>
                                        </p:cTn>
                                        <p:tgtEl>
                                          <p:spTgt spid="88"/>
                                        </p:tgtEl>
                                        <p:attrNameLst>
                                          <p:attrName>style.visibility</p:attrName>
                                        </p:attrNameLst>
                                      </p:cBhvr>
                                      <p:to>
                                        <p:strVal val="visible"/>
                                      </p:to>
                                    </p:set>
                                    <p:animEffect transition="in" filter="wipe(down)">
                                      <p:cBhvr>
                                        <p:cTn id="283" dur="500"/>
                                        <p:tgtEl>
                                          <p:spTgt spid="88"/>
                                        </p:tgtEl>
                                      </p:cBhvr>
                                    </p:animEffect>
                                  </p:childTnLst>
                                </p:cTn>
                              </p:par>
                              <p:par>
                                <p:cTn id="284" presetID="22" presetClass="entr" presetSubtype="4" fill="hold" nodeType="withEffect">
                                  <p:stCondLst>
                                    <p:cond delay="0"/>
                                  </p:stCondLst>
                                  <p:childTnLst>
                                    <p:set>
                                      <p:cBhvr>
                                        <p:cTn id="285" dur="1" fill="hold">
                                          <p:stCondLst>
                                            <p:cond delay="0"/>
                                          </p:stCondLst>
                                        </p:cTn>
                                        <p:tgtEl>
                                          <p:spTgt spid="89"/>
                                        </p:tgtEl>
                                        <p:attrNameLst>
                                          <p:attrName>style.visibility</p:attrName>
                                        </p:attrNameLst>
                                      </p:cBhvr>
                                      <p:to>
                                        <p:strVal val="visible"/>
                                      </p:to>
                                    </p:set>
                                    <p:animEffect transition="in" filter="wipe(down)">
                                      <p:cBhvr>
                                        <p:cTn id="286" dur="500"/>
                                        <p:tgtEl>
                                          <p:spTgt spid="89"/>
                                        </p:tgtEl>
                                      </p:cBhvr>
                                    </p:animEffect>
                                  </p:childTnLst>
                                </p:cTn>
                              </p:par>
                              <p:par>
                                <p:cTn id="287" presetID="22" presetClass="entr" presetSubtype="4" fill="hold" grpId="0" nodeType="withEffect">
                                  <p:stCondLst>
                                    <p:cond delay="0"/>
                                  </p:stCondLst>
                                  <p:childTnLst>
                                    <p:set>
                                      <p:cBhvr>
                                        <p:cTn id="288" dur="1" fill="hold">
                                          <p:stCondLst>
                                            <p:cond delay="0"/>
                                          </p:stCondLst>
                                        </p:cTn>
                                        <p:tgtEl>
                                          <p:spTgt spid="86"/>
                                        </p:tgtEl>
                                        <p:attrNameLst>
                                          <p:attrName>style.visibility</p:attrName>
                                        </p:attrNameLst>
                                      </p:cBhvr>
                                      <p:to>
                                        <p:strVal val="visible"/>
                                      </p:to>
                                    </p:set>
                                    <p:animEffect transition="in" filter="wipe(down)">
                                      <p:cBhvr>
                                        <p:cTn id="289" dur="500"/>
                                        <p:tgtEl>
                                          <p:spTgt spid="86"/>
                                        </p:tgtEl>
                                      </p:cBhvr>
                                    </p:animEffect>
                                  </p:childTnLst>
                                </p:cTn>
                              </p:par>
                              <p:par>
                                <p:cTn id="290" presetID="22" presetClass="entr" presetSubtype="4" fill="hold" grpId="0" nodeType="withEffect">
                                  <p:stCondLst>
                                    <p:cond delay="0"/>
                                  </p:stCondLst>
                                  <p:childTnLst>
                                    <p:set>
                                      <p:cBhvr>
                                        <p:cTn id="291" dur="1" fill="hold">
                                          <p:stCondLst>
                                            <p:cond delay="0"/>
                                          </p:stCondLst>
                                        </p:cTn>
                                        <p:tgtEl>
                                          <p:spTgt spid="87"/>
                                        </p:tgtEl>
                                        <p:attrNameLst>
                                          <p:attrName>style.visibility</p:attrName>
                                        </p:attrNameLst>
                                      </p:cBhvr>
                                      <p:to>
                                        <p:strVal val="visible"/>
                                      </p:to>
                                    </p:set>
                                    <p:animEffect transition="in" filter="wipe(down)">
                                      <p:cBhvr>
                                        <p:cTn id="292" dur="500"/>
                                        <p:tgtEl>
                                          <p:spTgt spid="87"/>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91"/>
                                        </p:tgtEl>
                                        <p:attrNameLst>
                                          <p:attrName>style.visibility</p:attrName>
                                        </p:attrNameLst>
                                      </p:cBhvr>
                                      <p:to>
                                        <p:strVal val="visible"/>
                                      </p:to>
                                    </p:set>
                                    <p:animEffect transition="in" filter="wipe(down)">
                                      <p:cBhvr>
                                        <p:cTn id="295" dur="500"/>
                                        <p:tgtEl>
                                          <p:spTgt spid="91"/>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4" fill="hold" grpId="0"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wipe(down)">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grpId="0" nodeType="clickEffect">
                                  <p:stCondLst>
                                    <p:cond delay="0"/>
                                  </p:stCondLst>
                                  <p:childTnLst>
                                    <p:set>
                                      <p:cBhvr>
                                        <p:cTn id="304" dur="1" fill="hold">
                                          <p:stCondLst>
                                            <p:cond delay="0"/>
                                          </p:stCondLst>
                                        </p:cTn>
                                        <p:tgtEl>
                                          <p:spTgt spid="93"/>
                                        </p:tgtEl>
                                        <p:attrNameLst>
                                          <p:attrName>style.visibility</p:attrName>
                                        </p:attrNameLst>
                                      </p:cBhvr>
                                      <p:to>
                                        <p:strVal val="visible"/>
                                      </p:to>
                                    </p:set>
                                    <p:animEffect transition="in" filter="wipe(down)">
                                      <p:cBhvr>
                                        <p:cTn id="305" dur="500"/>
                                        <p:tgtEl>
                                          <p:spTgt spid="93"/>
                                        </p:tgtEl>
                                      </p:cBhvr>
                                    </p:animEffect>
                                  </p:childTnLst>
                                </p:cTn>
                              </p:par>
                              <p:par>
                                <p:cTn id="306" presetID="22" presetClass="entr" presetSubtype="4" fill="hold" nodeType="withEffect">
                                  <p:stCondLst>
                                    <p:cond delay="0"/>
                                  </p:stCondLst>
                                  <p:childTnLst>
                                    <p:set>
                                      <p:cBhvr>
                                        <p:cTn id="307" dur="1" fill="hold">
                                          <p:stCondLst>
                                            <p:cond delay="0"/>
                                          </p:stCondLst>
                                        </p:cTn>
                                        <p:tgtEl>
                                          <p:spTgt spid="101"/>
                                        </p:tgtEl>
                                        <p:attrNameLst>
                                          <p:attrName>style.visibility</p:attrName>
                                        </p:attrNameLst>
                                      </p:cBhvr>
                                      <p:to>
                                        <p:strVal val="visible"/>
                                      </p:to>
                                    </p:set>
                                    <p:animEffect transition="in" filter="wipe(down)">
                                      <p:cBhvr>
                                        <p:cTn id="308" dur="500"/>
                                        <p:tgtEl>
                                          <p:spTgt spid="101"/>
                                        </p:tgtEl>
                                      </p:cBhvr>
                                    </p:animEffect>
                                  </p:childTnLst>
                                </p:cTn>
                              </p:par>
                              <p:par>
                                <p:cTn id="309" presetID="22" presetClass="entr" presetSubtype="4" fill="hold" grpId="0" nodeType="withEffect">
                                  <p:stCondLst>
                                    <p:cond delay="0"/>
                                  </p:stCondLst>
                                  <p:childTnLst>
                                    <p:set>
                                      <p:cBhvr>
                                        <p:cTn id="310" dur="1" fill="hold">
                                          <p:stCondLst>
                                            <p:cond delay="0"/>
                                          </p:stCondLst>
                                        </p:cTn>
                                        <p:tgtEl>
                                          <p:spTgt spid="105"/>
                                        </p:tgtEl>
                                        <p:attrNameLst>
                                          <p:attrName>style.visibility</p:attrName>
                                        </p:attrNameLst>
                                      </p:cBhvr>
                                      <p:to>
                                        <p:strVal val="visible"/>
                                      </p:to>
                                    </p:set>
                                    <p:animEffect transition="in" filter="wipe(down)">
                                      <p:cBhvr>
                                        <p:cTn id="311" dur="500"/>
                                        <p:tgtEl>
                                          <p:spTgt spid="105"/>
                                        </p:tgtEl>
                                      </p:cBhvr>
                                    </p:animEffect>
                                  </p:childTnLst>
                                </p:cTn>
                              </p:par>
                              <p:par>
                                <p:cTn id="312" presetID="22" presetClass="entr" presetSubtype="4" fill="hold" grpId="0" nodeType="withEffect">
                                  <p:stCondLst>
                                    <p:cond delay="0"/>
                                  </p:stCondLst>
                                  <p:childTnLst>
                                    <p:set>
                                      <p:cBhvr>
                                        <p:cTn id="313" dur="1" fill="hold">
                                          <p:stCondLst>
                                            <p:cond delay="0"/>
                                          </p:stCondLst>
                                        </p:cTn>
                                        <p:tgtEl>
                                          <p:spTgt spid="97"/>
                                        </p:tgtEl>
                                        <p:attrNameLst>
                                          <p:attrName>style.visibility</p:attrName>
                                        </p:attrNameLst>
                                      </p:cBhvr>
                                      <p:to>
                                        <p:strVal val="visible"/>
                                      </p:to>
                                    </p:set>
                                    <p:animEffect transition="in" filter="wipe(down)">
                                      <p:cBhvr>
                                        <p:cTn id="314" dur="500"/>
                                        <p:tgtEl>
                                          <p:spTgt spid="97"/>
                                        </p:tgtEl>
                                      </p:cBhvr>
                                    </p:animEffect>
                                  </p:childTnLst>
                                </p:cTn>
                              </p:par>
                              <p:par>
                                <p:cTn id="315" presetID="22" presetClass="entr" presetSubtype="4" fill="hold" grpId="0" nodeType="withEffect">
                                  <p:stCondLst>
                                    <p:cond delay="0"/>
                                  </p:stCondLst>
                                  <p:childTnLst>
                                    <p:set>
                                      <p:cBhvr>
                                        <p:cTn id="316" dur="1" fill="hold">
                                          <p:stCondLst>
                                            <p:cond delay="0"/>
                                          </p:stCondLst>
                                        </p:cTn>
                                        <p:tgtEl>
                                          <p:spTgt spid="94"/>
                                        </p:tgtEl>
                                        <p:attrNameLst>
                                          <p:attrName>style.visibility</p:attrName>
                                        </p:attrNameLst>
                                      </p:cBhvr>
                                      <p:to>
                                        <p:strVal val="visible"/>
                                      </p:to>
                                    </p:set>
                                    <p:animEffect transition="in" filter="wipe(down)">
                                      <p:cBhvr>
                                        <p:cTn id="317" dur="500"/>
                                        <p:tgtEl>
                                          <p:spTgt spid="94"/>
                                        </p:tgtEl>
                                      </p:cBhvr>
                                    </p:animEffect>
                                  </p:childTnLst>
                                </p:cTn>
                              </p:par>
                              <p:par>
                                <p:cTn id="318" presetID="22" presetClass="entr" presetSubtype="4" fill="hold" nodeType="withEffect">
                                  <p:stCondLst>
                                    <p:cond delay="0"/>
                                  </p:stCondLst>
                                  <p:childTnLst>
                                    <p:set>
                                      <p:cBhvr>
                                        <p:cTn id="319" dur="1" fill="hold">
                                          <p:stCondLst>
                                            <p:cond delay="0"/>
                                          </p:stCondLst>
                                        </p:cTn>
                                        <p:tgtEl>
                                          <p:spTgt spid="99"/>
                                        </p:tgtEl>
                                        <p:attrNameLst>
                                          <p:attrName>style.visibility</p:attrName>
                                        </p:attrNameLst>
                                      </p:cBhvr>
                                      <p:to>
                                        <p:strVal val="visible"/>
                                      </p:to>
                                    </p:set>
                                    <p:animEffect transition="in" filter="wipe(down)">
                                      <p:cBhvr>
                                        <p:cTn id="320" dur="500"/>
                                        <p:tgtEl>
                                          <p:spTgt spid="99"/>
                                        </p:tgtEl>
                                      </p:cBhvr>
                                    </p:animEffect>
                                  </p:childTnLst>
                                </p:cTn>
                              </p:par>
                              <p:par>
                                <p:cTn id="321" presetID="22" presetClass="entr" presetSubtype="4" fill="hold" grpId="0" nodeType="withEffect">
                                  <p:stCondLst>
                                    <p:cond delay="0"/>
                                  </p:stCondLst>
                                  <p:childTnLst>
                                    <p:set>
                                      <p:cBhvr>
                                        <p:cTn id="322" dur="1" fill="hold">
                                          <p:stCondLst>
                                            <p:cond delay="0"/>
                                          </p:stCondLst>
                                        </p:cTn>
                                        <p:tgtEl>
                                          <p:spTgt spid="95"/>
                                        </p:tgtEl>
                                        <p:attrNameLst>
                                          <p:attrName>style.visibility</p:attrName>
                                        </p:attrNameLst>
                                      </p:cBhvr>
                                      <p:to>
                                        <p:strVal val="visible"/>
                                      </p:to>
                                    </p:set>
                                    <p:animEffect transition="in" filter="wipe(down)">
                                      <p:cBhvr>
                                        <p:cTn id="323" dur="500"/>
                                        <p:tgtEl>
                                          <p:spTgt spid="95"/>
                                        </p:tgtEl>
                                      </p:cBhvr>
                                    </p:animEffect>
                                  </p:childTnLst>
                                </p:cTn>
                              </p:par>
                              <p:par>
                                <p:cTn id="324" presetID="22" presetClass="entr" presetSubtype="4" fill="hold" nodeType="withEffect">
                                  <p:stCondLst>
                                    <p:cond delay="0"/>
                                  </p:stCondLst>
                                  <p:childTnLst>
                                    <p:set>
                                      <p:cBhvr>
                                        <p:cTn id="325" dur="1" fill="hold">
                                          <p:stCondLst>
                                            <p:cond delay="0"/>
                                          </p:stCondLst>
                                        </p:cTn>
                                        <p:tgtEl>
                                          <p:spTgt spid="100"/>
                                        </p:tgtEl>
                                        <p:attrNameLst>
                                          <p:attrName>style.visibility</p:attrName>
                                        </p:attrNameLst>
                                      </p:cBhvr>
                                      <p:to>
                                        <p:strVal val="visible"/>
                                      </p:to>
                                    </p:set>
                                    <p:animEffect transition="in" filter="wipe(down)">
                                      <p:cBhvr>
                                        <p:cTn id="326" dur="500"/>
                                        <p:tgtEl>
                                          <p:spTgt spid="100"/>
                                        </p:tgtEl>
                                      </p:cBhvr>
                                    </p:animEffect>
                                  </p:childTnLst>
                                </p:cTn>
                              </p:par>
                              <p:par>
                                <p:cTn id="327" presetID="22" presetClass="entr" presetSubtype="4" fill="hold" grpId="0" nodeType="withEffect">
                                  <p:stCondLst>
                                    <p:cond delay="0"/>
                                  </p:stCondLst>
                                  <p:childTnLst>
                                    <p:set>
                                      <p:cBhvr>
                                        <p:cTn id="328" dur="1" fill="hold">
                                          <p:stCondLst>
                                            <p:cond delay="0"/>
                                          </p:stCondLst>
                                        </p:cTn>
                                        <p:tgtEl>
                                          <p:spTgt spid="96"/>
                                        </p:tgtEl>
                                        <p:attrNameLst>
                                          <p:attrName>style.visibility</p:attrName>
                                        </p:attrNameLst>
                                      </p:cBhvr>
                                      <p:to>
                                        <p:strVal val="visible"/>
                                      </p:to>
                                    </p:set>
                                    <p:animEffect transition="in" filter="wipe(down)">
                                      <p:cBhvr>
                                        <p:cTn id="329" dur="500"/>
                                        <p:tgtEl>
                                          <p:spTgt spid="96"/>
                                        </p:tgtEl>
                                      </p:cBhvr>
                                    </p:animEffect>
                                  </p:childTnLst>
                                </p:cTn>
                              </p:par>
                              <p:par>
                                <p:cTn id="330" presetID="22" presetClass="entr" presetSubtype="4" fill="hold" grpId="0" nodeType="withEffect">
                                  <p:stCondLst>
                                    <p:cond delay="0"/>
                                  </p:stCondLst>
                                  <p:childTnLst>
                                    <p:set>
                                      <p:cBhvr>
                                        <p:cTn id="331" dur="1" fill="hold">
                                          <p:stCondLst>
                                            <p:cond delay="0"/>
                                          </p:stCondLst>
                                        </p:cTn>
                                        <p:tgtEl>
                                          <p:spTgt spid="98"/>
                                        </p:tgtEl>
                                        <p:attrNameLst>
                                          <p:attrName>style.visibility</p:attrName>
                                        </p:attrNameLst>
                                      </p:cBhvr>
                                      <p:to>
                                        <p:strVal val="visible"/>
                                      </p:to>
                                    </p:set>
                                    <p:animEffect transition="in" filter="wipe(down)">
                                      <p:cBhvr>
                                        <p:cTn id="33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animBg="1"/>
      <p:bldP spid="27" grpId="0" animBg="1"/>
      <p:bldP spid="28" grpId="0" animBg="1"/>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73" grpId="0" animBg="1"/>
      <p:bldP spid="74" grpId="0" animBg="1"/>
      <p:bldP spid="75" grpId="0" animBg="1"/>
      <p:bldP spid="76" grpId="0" animBg="1"/>
      <p:bldP spid="77" grpId="0"/>
      <p:bldP spid="78" grpId="0"/>
      <p:bldP spid="80" grpId="0" animBg="1"/>
      <p:bldP spid="81" grpId="0"/>
      <p:bldP spid="82" grpId="0" animBg="1"/>
      <p:bldP spid="83" grpId="0"/>
      <p:bldP spid="84" grpId="0" animBg="1"/>
      <p:bldP spid="86" grpId="0" animBg="1"/>
      <p:bldP spid="87" grpId="0" animBg="1"/>
      <p:bldP spid="90" grpId="0"/>
      <p:bldP spid="91" grpId="0"/>
      <p:bldP spid="92" grpId="0"/>
      <p:bldP spid="93" grpId="0" animBg="1"/>
      <p:bldP spid="94" grpId="0" animBg="1"/>
      <p:bldP spid="95" grpId="0" animBg="1"/>
      <p:bldP spid="96" grpId="0" animBg="1"/>
      <p:bldP spid="97" grpId="0"/>
      <p:bldP spid="98" grpId="0"/>
      <p:bldP spid="102" grpId="0" animBg="1"/>
      <p:bldP spid="103" grpId="0" animBg="1"/>
      <p:bldP spid="104" grpId="0" animBg="1"/>
      <p:bldP spid="1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BB00F3-2EA2-4B63-9060-1B8D9480A049}"/>
              </a:ext>
            </a:extLst>
          </p:cNvPr>
          <p:cNvSpPr>
            <a:spLocks noGrp="1"/>
          </p:cNvSpPr>
          <p:nvPr>
            <p:ph type="title"/>
          </p:nvPr>
        </p:nvSpPr>
        <p:spPr>
          <a:xfrm>
            <a:off x="1108129" y="184256"/>
            <a:ext cx="11083871" cy="765778"/>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CÁC CƠ CHẾ NỔI BẬT CỦA CEPH STORAGE SYSTEM</a:t>
            </a:r>
          </a:p>
        </p:txBody>
      </p:sp>
      <p:cxnSp>
        <p:nvCxnSpPr>
          <p:cNvPr id="4" name="Straight Connector 14">
            <a:extLst>
              <a:ext uri="{FF2B5EF4-FFF2-40B4-BE49-F238E27FC236}">
                <a16:creationId xmlns:a16="http://schemas.microsoft.com/office/drawing/2014/main" id="{8B1B0424-0C85-4283-BE63-750D0F0FF343}"/>
              </a:ext>
            </a:extLst>
          </p:cNvPr>
          <p:cNvCxnSpPr/>
          <p:nvPr/>
        </p:nvCxnSpPr>
        <p:spPr>
          <a:xfrm>
            <a:off x="5505108" y="1148221"/>
            <a:ext cx="0" cy="47861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Rectangle 17">
            <a:extLst>
              <a:ext uri="{FF2B5EF4-FFF2-40B4-BE49-F238E27FC236}">
                <a16:creationId xmlns:a16="http://schemas.microsoft.com/office/drawing/2014/main" id="{03B2A5FB-0225-493C-9225-BE59D381C258}"/>
              </a:ext>
            </a:extLst>
          </p:cNvPr>
          <p:cNvSpPr/>
          <p:nvPr/>
        </p:nvSpPr>
        <p:spPr>
          <a:xfrm>
            <a:off x="1717421" y="2232485"/>
            <a:ext cx="355600" cy="368300"/>
          </a:xfrm>
          <a:prstGeom prst="rect">
            <a:avLst/>
          </a:prstGeom>
          <a:solidFill>
            <a:srgbClr val="C89E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10</a:t>
            </a:r>
          </a:p>
        </p:txBody>
      </p:sp>
      <p:sp>
        <p:nvSpPr>
          <p:cNvPr id="6" name="Rectangle 18">
            <a:extLst>
              <a:ext uri="{FF2B5EF4-FFF2-40B4-BE49-F238E27FC236}">
                <a16:creationId xmlns:a16="http://schemas.microsoft.com/office/drawing/2014/main" id="{2DB32323-A30B-4E73-90FD-7EB6DE30347D}"/>
              </a:ext>
            </a:extLst>
          </p:cNvPr>
          <p:cNvSpPr/>
          <p:nvPr/>
        </p:nvSpPr>
        <p:spPr>
          <a:xfrm>
            <a:off x="1717421" y="2608942"/>
            <a:ext cx="355600" cy="368300"/>
          </a:xfrm>
          <a:prstGeom prst="rect">
            <a:avLst/>
          </a:prstGeom>
          <a:solidFill>
            <a:srgbClr val="F17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01</a:t>
            </a:r>
          </a:p>
        </p:txBody>
      </p:sp>
      <p:sp>
        <p:nvSpPr>
          <p:cNvPr id="7" name="Rectangle 19">
            <a:extLst>
              <a:ext uri="{FF2B5EF4-FFF2-40B4-BE49-F238E27FC236}">
                <a16:creationId xmlns:a16="http://schemas.microsoft.com/office/drawing/2014/main" id="{61411E68-D31E-464A-9D15-956782E9B51D}"/>
              </a:ext>
            </a:extLst>
          </p:cNvPr>
          <p:cNvSpPr/>
          <p:nvPr/>
        </p:nvSpPr>
        <p:spPr>
          <a:xfrm>
            <a:off x="1717421" y="4454784"/>
            <a:ext cx="355600" cy="36830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11</a:t>
            </a:r>
          </a:p>
        </p:txBody>
      </p:sp>
      <p:sp>
        <p:nvSpPr>
          <p:cNvPr id="8" name="Rectangle 20">
            <a:extLst>
              <a:ext uri="{FF2B5EF4-FFF2-40B4-BE49-F238E27FC236}">
                <a16:creationId xmlns:a16="http://schemas.microsoft.com/office/drawing/2014/main" id="{7834625C-F7D2-4D78-9CA7-008B8C14DF18}"/>
              </a:ext>
            </a:extLst>
          </p:cNvPr>
          <p:cNvSpPr/>
          <p:nvPr/>
        </p:nvSpPr>
        <p:spPr>
          <a:xfrm>
            <a:off x="1717421" y="2981584"/>
            <a:ext cx="355600" cy="3683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01</a:t>
            </a:r>
          </a:p>
        </p:txBody>
      </p:sp>
      <p:sp>
        <p:nvSpPr>
          <p:cNvPr id="9" name="Rectangle 21">
            <a:extLst>
              <a:ext uri="{FF2B5EF4-FFF2-40B4-BE49-F238E27FC236}">
                <a16:creationId xmlns:a16="http://schemas.microsoft.com/office/drawing/2014/main" id="{90C6B820-6FC3-4662-AE87-941D5CD9D804}"/>
              </a:ext>
            </a:extLst>
          </p:cNvPr>
          <p:cNvSpPr/>
          <p:nvPr/>
        </p:nvSpPr>
        <p:spPr>
          <a:xfrm>
            <a:off x="1717421" y="4086484"/>
            <a:ext cx="355600" cy="368300"/>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01</a:t>
            </a:r>
          </a:p>
        </p:txBody>
      </p:sp>
      <p:sp>
        <p:nvSpPr>
          <p:cNvPr id="10" name="Rectangle 22">
            <a:extLst>
              <a:ext uri="{FF2B5EF4-FFF2-40B4-BE49-F238E27FC236}">
                <a16:creationId xmlns:a16="http://schemas.microsoft.com/office/drawing/2014/main" id="{3DB2B230-0AFF-4905-AF20-03BEFD3E587B}"/>
              </a:ext>
            </a:extLst>
          </p:cNvPr>
          <p:cNvSpPr/>
          <p:nvPr/>
        </p:nvSpPr>
        <p:spPr>
          <a:xfrm>
            <a:off x="1717421" y="3349884"/>
            <a:ext cx="355600" cy="368300"/>
          </a:xfrm>
          <a:prstGeom prst="rect">
            <a:avLst/>
          </a:prstGeom>
          <a:solidFill>
            <a:srgbClr val="698C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10</a:t>
            </a:r>
          </a:p>
        </p:txBody>
      </p:sp>
      <p:sp>
        <p:nvSpPr>
          <p:cNvPr id="11" name="Rectangle 23">
            <a:extLst>
              <a:ext uri="{FF2B5EF4-FFF2-40B4-BE49-F238E27FC236}">
                <a16:creationId xmlns:a16="http://schemas.microsoft.com/office/drawing/2014/main" id="{B7079BB9-3AE2-4F0E-88F3-80FEA1B1C793}"/>
              </a:ext>
            </a:extLst>
          </p:cNvPr>
          <p:cNvSpPr/>
          <p:nvPr/>
        </p:nvSpPr>
        <p:spPr>
          <a:xfrm>
            <a:off x="1717421" y="3718184"/>
            <a:ext cx="355600" cy="368300"/>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10</a:t>
            </a:r>
          </a:p>
        </p:txBody>
      </p:sp>
      <p:sp>
        <p:nvSpPr>
          <p:cNvPr id="12" name="Rectangle 24">
            <a:extLst>
              <a:ext uri="{FF2B5EF4-FFF2-40B4-BE49-F238E27FC236}">
                <a16:creationId xmlns:a16="http://schemas.microsoft.com/office/drawing/2014/main" id="{76515641-2493-4F21-BC28-977FF0537197}"/>
              </a:ext>
            </a:extLst>
          </p:cNvPr>
          <p:cNvSpPr/>
          <p:nvPr/>
        </p:nvSpPr>
        <p:spPr>
          <a:xfrm>
            <a:off x="1717421" y="4823084"/>
            <a:ext cx="355600" cy="368300"/>
          </a:xfrm>
          <a:prstGeom prst="rect">
            <a:avLst/>
          </a:prstGeom>
          <a:solidFill>
            <a:srgbClr val="9B4C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01</a:t>
            </a:r>
          </a:p>
        </p:txBody>
      </p:sp>
      <p:sp>
        <p:nvSpPr>
          <p:cNvPr id="13" name="Rectangle 25">
            <a:extLst>
              <a:ext uri="{FF2B5EF4-FFF2-40B4-BE49-F238E27FC236}">
                <a16:creationId xmlns:a16="http://schemas.microsoft.com/office/drawing/2014/main" id="{3E8274EC-4421-4EE3-B61D-F5943677BDC5}"/>
              </a:ext>
            </a:extLst>
          </p:cNvPr>
          <p:cNvSpPr/>
          <p:nvPr/>
        </p:nvSpPr>
        <p:spPr>
          <a:xfrm>
            <a:off x="2733421" y="1678228"/>
            <a:ext cx="2197100" cy="425617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6">
            <a:extLst>
              <a:ext uri="{FF2B5EF4-FFF2-40B4-BE49-F238E27FC236}">
                <a16:creationId xmlns:a16="http://schemas.microsoft.com/office/drawing/2014/main" id="{0480007A-D299-4EB7-8C65-E8EF87C846BA}"/>
              </a:ext>
            </a:extLst>
          </p:cNvPr>
          <p:cNvSpPr/>
          <p:nvPr/>
        </p:nvSpPr>
        <p:spPr>
          <a:xfrm>
            <a:off x="2873980" y="1868053"/>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1">
            <a:extLst>
              <a:ext uri="{FF2B5EF4-FFF2-40B4-BE49-F238E27FC236}">
                <a16:creationId xmlns:a16="http://schemas.microsoft.com/office/drawing/2014/main" id="{3C9EBD75-CF58-4E97-9994-8DB47C913359}"/>
              </a:ext>
            </a:extLst>
          </p:cNvPr>
          <p:cNvSpPr/>
          <p:nvPr/>
        </p:nvSpPr>
        <p:spPr>
          <a:xfrm>
            <a:off x="2873980" y="2861528"/>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2">
            <a:extLst>
              <a:ext uri="{FF2B5EF4-FFF2-40B4-BE49-F238E27FC236}">
                <a16:creationId xmlns:a16="http://schemas.microsoft.com/office/drawing/2014/main" id="{C4255C87-ED7E-42FC-896F-48D969E8573B}"/>
              </a:ext>
            </a:extLst>
          </p:cNvPr>
          <p:cNvSpPr/>
          <p:nvPr/>
        </p:nvSpPr>
        <p:spPr>
          <a:xfrm>
            <a:off x="2873980" y="4844990"/>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3">
            <a:extLst>
              <a:ext uri="{FF2B5EF4-FFF2-40B4-BE49-F238E27FC236}">
                <a16:creationId xmlns:a16="http://schemas.microsoft.com/office/drawing/2014/main" id="{0CBB0C5E-1410-4A53-92A6-553515D889AA}"/>
              </a:ext>
            </a:extLst>
          </p:cNvPr>
          <p:cNvSpPr/>
          <p:nvPr/>
        </p:nvSpPr>
        <p:spPr>
          <a:xfrm>
            <a:off x="2873980" y="3853259"/>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4">
            <a:extLst>
              <a:ext uri="{FF2B5EF4-FFF2-40B4-BE49-F238E27FC236}">
                <a16:creationId xmlns:a16="http://schemas.microsoft.com/office/drawing/2014/main" id="{A5D68E93-1898-4BBD-A562-0A15125528D8}"/>
              </a:ext>
            </a:extLst>
          </p:cNvPr>
          <p:cNvSpPr/>
          <p:nvPr/>
        </p:nvSpPr>
        <p:spPr>
          <a:xfrm>
            <a:off x="3890839" y="1868053"/>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35">
            <a:extLst>
              <a:ext uri="{FF2B5EF4-FFF2-40B4-BE49-F238E27FC236}">
                <a16:creationId xmlns:a16="http://schemas.microsoft.com/office/drawing/2014/main" id="{BB268F53-7D81-4EC3-B630-E931E3F94401}"/>
              </a:ext>
            </a:extLst>
          </p:cNvPr>
          <p:cNvSpPr/>
          <p:nvPr/>
        </p:nvSpPr>
        <p:spPr>
          <a:xfrm>
            <a:off x="3890839" y="2861528"/>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6">
            <a:extLst>
              <a:ext uri="{FF2B5EF4-FFF2-40B4-BE49-F238E27FC236}">
                <a16:creationId xmlns:a16="http://schemas.microsoft.com/office/drawing/2014/main" id="{609F93AF-D368-4243-B6A5-E6C106EE6884}"/>
              </a:ext>
            </a:extLst>
          </p:cNvPr>
          <p:cNvSpPr/>
          <p:nvPr/>
        </p:nvSpPr>
        <p:spPr>
          <a:xfrm>
            <a:off x="3890839" y="3853259"/>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7">
            <a:extLst>
              <a:ext uri="{FF2B5EF4-FFF2-40B4-BE49-F238E27FC236}">
                <a16:creationId xmlns:a16="http://schemas.microsoft.com/office/drawing/2014/main" id="{EACA2ED0-0786-4AC8-B794-31EDBD892D97}"/>
              </a:ext>
            </a:extLst>
          </p:cNvPr>
          <p:cNvSpPr/>
          <p:nvPr/>
        </p:nvSpPr>
        <p:spPr>
          <a:xfrm>
            <a:off x="3890839" y="4844990"/>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8">
            <a:extLst>
              <a:ext uri="{FF2B5EF4-FFF2-40B4-BE49-F238E27FC236}">
                <a16:creationId xmlns:a16="http://schemas.microsoft.com/office/drawing/2014/main" id="{E9E2D5F4-9C1D-483E-B974-8F1618257FB7}"/>
              </a:ext>
            </a:extLst>
          </p:cNvPr>
          <p:cNvSpPr/>
          <p:nvPr/>
        </p:nvSpPr>
        <p:spPr>
          <a:xfrm>
            <a:off x="91821" y="3349884"/>
            <a:ext cx="965200" cy="736600"/>
          </a:xfrm>
          <a:prstGeom prst="rect">
            <a:avLst/>
          </a:prstGeom>
          <a:solidFill>
            <a:srgbClr val="D5EDF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ea typeface="Tahoma" panose="020B0604030504040204" pitchFamily="34" charset="0"/>
                <a:cs typeface="Times New Roman" panose="02020603050405020304" pitchFamily="18" charset="0"/>
              </a:rPr>
              <a:t>Objects</a:t>
            </a:r>
          </a:p>
        </p:txBody>
      </p:sp>
      <p:sp>
        <p:nvSpPr>
          <p:cNvPr id="23" name="Rectangle 39">
            <a:extLst>
              <a:ext uri="{FF2B5EF4-FFF2-40B4-BE49-F238E27FC236}">
                <a16:creationId xmlns:a16="http://schemas.microsoft.com/office/drawing/2014/main" id="{A21463E0-FED9-468D-B352-D8733951393F}"/>
              </a:ext>
            </a:extLst>
          </p:cNvPr>
          <p:cNvSpPr/>
          <p:nvPr/>
        </p:nvSpPr>
        <p:spPr>
          <a:xfrm>
            <a:off x="2988277" y="2158926"/>
            <a:ext cx="247475" cy="307253"/>
          </a:xfrm>
          <a:prstGeom prst="rect">
            <a:avLst/>
          </a:prstGeom>
          <a:solidFill>
            <a:srgbClr val="C89E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latin typeface="Times New Roman" panose="02020603050405020304" pitchFamily="18" charset="0"/>
              <a:cs typeface="Times New Roman" panose="02020603050405020304" pitchFamily="18" charset="0"/>
            </a:endParaRPr>
          </a:p>
        </p:txBody>
      </p:sp>
      <p:sp>
        <p:nvSpPr>
          <p:cNvPr id="24" name="Rectangle 40">
            <a:extLst>
              <a:ext uri="{FF2B5EF4-FFF2-40B4-BE49-F238E27FC236}">
                <a16:creationId xmlns:a16="http://schemas.microsoft.com/office/drawing/2014/main" id="{F17F5259-4174-40E3-9152-7A1A59A50683}"/>
              </a:ext>
            </a:extLst>
          </p:cNvPr>
          <p:cNvSpPr/>
          <p:nvPr/>
        </p:nvSpPr>
        <p:spPr>
          <a:xfrm>
            <a:off x="3358471" y="2158926"/>
            <a:ext cx="247475" cy="307253"/>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25" name="Rectangle 41">
            <a:extLst>
              <a:ext uri="{FF2B5EF4-FFF2-40B4-BE49-F238E27FC236}">
                <a16:creationId xmlns:a16="http://schemas.microsoft.com/office/drawing/2014/main" id="{87E72DCF-7CC8-49DC-872E-0442E277641B}"/>
              </a:ext>
            </a:extLst>
          </p:cNvPr>
          <p:cNvSpPr/>
          <p:nvPr/>
        </p:nvSpPr>
        <p:spPr>
          <a:xfrm>
            <a:off x="2988278" y="3143934"/>
            <a:ext cx="247475" cy="307253"/>
          </a:xfrm>
          <a:prstGeom prst="rect">
            <a:avLst/>
          </a:prstGeom>
          <a:solidFill>
            <a:srgbClr val="F17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26" name="Rectangle 42">
            <a:extLst>
              <a:ext uri="{FF2B5EF4-FFF2-40B4-BE49-F238E27FC236}">
                <a16:creationId xmlns:a16="http://schemas.microsoft.com/office/drawing/2014/main" id="{07840067-0EDD-4694-84B2-AC61DBD308E7}"/>
              </a:ext>
            </a:extLst>
          </p:cNvPr>
          <p:cNvSpPr/>
          <p:nvPr/>
        </p:nvSpPr>
        <p:spPr>
          <a:xfrm>
            <a:off x="3358471" y="3143933"/>
            <a:ext cx="247475" cy="307253"/>
          </a:xfrm>
          <a:prstGeom prst="rect">
            <a:avLst/>
          </a:prstGeom>
          <a:solidFill>
            <a:srgbClr val="9B4C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27" name="Rectangle 43">
            <a:extLst>
              <a:ext uri="{FF2B5EF4-FFF2-40B4-BE49-F238E27FC236}">
                <a16:creationId xmlns:a16="http://schemas.microsoft.com/office/drawing/2014/main" id="{A972E5CD-4CC0-4C17-A730-DEE0DF6B73FD}"/>
              </a:ext>
            </a:extLst>
          </p:cNvPr>
          <p:cNvSpPr/>
          <p:nvPr/>
        </p:nvSpPr>
        <p:spPr>
          <a:xfrm>
            <a:off x="3002013" y="4117007"/>
            <a:ext cx="247475" cy="307253"/>
          </a:xfrm>
          <a:prstGeom prst="rect">
            <a:avLst/>
          </a:prstGeom>
          <a:solidFill>
            <a:srgbClr val="F17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28" name="Rectangle 44">
            <a:extLst>
              <a:ext uri="{FF2B5EF4-FFF2-40B4-BE49-F238E27FC236}">
                <a16:creationId xmlns:a16="http://schemas.microsoft.com/office/drawing/2014/main" id="{6C1239B7-B404-4E7E-A134-2C31F96DE485}"/>
              </a:ext>
            </a:extLst>
          </p:cNvPr>
          <p:cNvSpPr/>
          <p:nvPr/>
        </p:nvSpPr>
        <p:spPr>
          <a:xfrm>
            <a:off x="3358471" y="4118814"/>
            <a:ext cx="247475" cy="30725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29" name="Rectangle 45">
            <a:extLst>
              <a:ext uri="{FF2B5EF4-FFF2-40B4-BE49-F238E27FC236}">
                <a16:creationId xmlns:a16="http://schemas.microsoft.com/office/drawing/2014/main" id="{9DFCC39B-7351-4C06-A5AA-AA752B9346E7}"/>
              </a:ext>
            </a:extLst>
          </p:cNvPr>
          <p:cNvSpPr/>
          <p:nvPr/>
        </p:nvSpPr>
        <p:spPr>
          <a:xfrm>
            <a:off x="2988277" y="5135863"/>
            <a:ext cx="247475" cy="307253"/>
          </a:xfrm>
          <a:prstGeom prst="rect">
            <a:avLst/>
          </a:prstGeom>
          <a:solidFill>
            <a:srgbClr val="668AB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0" name="Rectangle 46">
            <a:extLst>
              <a:ext uri="{FF2B5EF4-FFF2-40B4-BE49-F238E27FC236}">
                <a16:creationId xmlns:a16="http://schemas.microsoft.com/office/drawing/2014/main" id="{4FE36DF8-D10E-4E8D-9BEE-E70FAFE96B33}"/>
              </a:ext>
            </a:extLst>
          </p:cNvPr>
          <p:cNvSpPr/>
          <p:nvPr/>
        </p:nvSpPr>
        <p:spPr>
          <a:xfrm>
            <a:off x="3358471" y="5135863"/>
            <a:ext cx="247475" cy="307253"/>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1" name="Rectangle 47">
            <a:extLst>
              <a:ext uri="{FF2B5EF4-FFF2-40B4-BE49-F238E27FC236}">
                <a16:creationId xmlns:a16="http://schemas.microsoft.com/office/drawing/2014/main" id="{11308779-3E99-4DD6-8407-1BF39B10C889}"/>
              </a:ext>
            </a:extLst>
          </p:cNvPr>
          <p:cNvSpPr/>
          <p:nvPr/>
        </p:nvSpPr>
        <p:spPr>
          <a:xfrm>
            <a:off x="3991401" y="2158926"/>
            <a:ext cx="247475" cy="30725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2" name="Rectangle 48">
            <a:extLst>
              <a:ext uri="{FF2B5EF4-FFF2-40B4-BE49-F238E27FC236}">
                <a16:creationId xmlns:a16="http://schemas.microsoft.com/office/drawing/2014/main" id="{52DFE1D4-C5B5-4F68-8A18-87236D84F45C}"/>
              </a:ext>
            </a:extLst>
          </p:cNvPr>
          <p:cNvSpPr/>
          <p:nvPr/>
        </p:nvSpPr>
        <p:spPr>
          <a:xfrm>
            <a:off x="4361595" y="2163374"/>
            <a:ext cx="247475" cy="30725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3" name="Rectangle 49">
            <a:extLst>
              <a:ext uri="{FF2B5EF4-FFF2-40B4-BE49-F238E27FC236}">
                <a16:creationId xmlns:a16="http://schemas.microsoft.com/office/drawing/2014/main" id="{27C27541-FFF5-4426-979E-89D70AFF9D7B}"/>
              </a:ext>
            </a:extLst>
          </p:cNvPr>
          <p:cNvSpPr/>
          <p:nvPr/>
        </p:nvSpPr>
        <p:spPr>
          <a:xfrm>
            <a:off x="3991401" y="3143932"/>
            <a:ext cx="247475" cy="307253"/>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4" name="Rectangle 50">
            <a:extLst>
              <a:ext uri="{FF2B5EF4-FFF2-40B4-BE49-F238E27FC236}">
                <a16:creationId xmlns:a16="http://schemas.microsoft.com/office/drawing/2014/main" id="{F3842628-3843-4D40-B76A-1D256050126B}"/>
              </a:ext>
            </a:extLst>
          </p:cNvPr>
          <p:cNvSpPr/>
          <p:nvPr/>
        </p:nvSpPr>
        <p:spPr>
          <a:xfrm>
            <a:off x="4361595" y="3143931"/>
            <a:ext cx="247475" cy="307253"/>
          </a:xfrm>
          <a:prstGeom prst="rect">
            <a:avLst/>
          </a:prstGeom>
          <a:solidFill>
            <a:srgbClr val="9B4C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5" name="Rectangle 51">
            <a:extLst>
              <a:ext uri="{FF2B5EF4-FFF2-40B4-BE49-F238E27FC236}">
                <a16:creationId xmlns:a16="http://schemas.microsoft.com/office/drawing/2014/main" id="{F243221D-0459-4E8A-A4E3-CD89F4784834}"/>
              </a:ext>
            </a:extLst>
          </p:cNvPr>
          <p:cNvSpPr/>
          <p:nvPr/>
        </p:nvSpPr>
        <p:spPr>
          <a:xfrm>
            <a:off x="3991401" y="5135863"/>
            <a:ext cx="247475" cy="30725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6" name="Rectangle 52">
            <a:extLst>
              <a:ext uri="{FF2B5EF4-FFF2-40B4-BE49-F238E27FC236}">
                <a16:creationId xmlns:a16="http://schemas.microsoft.com/office/drawing/2014/main" id="{90ADDE70-D2F5-4F22-8DAA-F0FCB57950FD}"/>
              </a:ext>
            </a:extLst>
          </p:cNvPr>
          <p:cNvSpPr/>
          <p:nvPr/>
        </p:nvSpPr>
        <p:spPr>
          <a:xfrm>
            <a:off x="4361595" y="5135863"/>
            <a:ext cx="247475" cy="307253"/>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7" name="Rectangle 53">
            <a:extLst>
              <a:ext uri="{FF2B5EF4-FFF2-40B4-BE49-F238E27FC236}">
                <a16:creationId xmlns:a16="http://schemas.microsoft.com/office/drawing/2014/main" id="{61F9B6C3-CBFA-4561-BED4-8D1514589E5D}"/>
              </a:ext>
            </a:extLst>
          </p:cNvPr>
          <p:cNvSpPr/>
          <p:nvPr/>
        </p:nvSpPr>
        <p:spPr>
          <a:xfrm>
            <a:off x="3991401" y="4117007"/>
            <a:ext cx="247475" cy="307253"/>
          </a:xfrm>
          <a:prstGeom prst="rect">
            <a:avLst/>
          </a:prstGeom>
          <a:solidFill>
            <a:srgbClr val="CC0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38" name="Rectangle 54">
            <a:extLst>
              <a:ext uri="{FF2B5EF4-FFF2-40B4-BE49-F238E27FC236}">
                <a16:creationId xmlns:a16="http://schemas.microsoft.com/office/drawing/2014/main" id="{13220367-5FBD-4DF9-BD90-2EBB0CFFC8A8}"/>
              </a:ext>
            </a:extLst>
          </p:cNvPr>
          <p:cNvSpPr/>
          <p:nvPr/>
        </p:nvSpPr>
        <p:spPr>
          <a:xfrm>
            <a:off x="4361595" y="4117007"/>
            <a:ext cx="247475" cy="307253"/>
          </a:xfrm>
          <a:prstGeom prst="rect">
            <a:avLst/>
          </a:prstGeom>
          <a:solidFill>
            <a:srgbClr val="C89E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cxnSp>
        <p:nvCxnSpPr>
          <p:cNvPr id="39" name="Straight Arrow Connector 58">
            <a:extLst>
              <a:ext uri="{FF2B5EF4-FFF2-40B4-BE49-F238E27FC236}">
                <a16:creationId xmlns:a16="http://schemas.microsoft.com/office/drawing/2014/main" id="{FBB42F47-570D-425D-A026-584345DC22CF}"/>
              </a:ext>
            </a:extLst>
          </p:cNvPr>
          <p:cNvCxnSpPr>
            <a:stCxn id="22" idx="3"/>
          </p:cNvCxnSpPr>
          <p:nvPr/>
        </p:nvCxnSpPr>
        <p:spPr>
          <a:xfrm>
            <a:off x="1057021" y="3718184"/>
            <a:ext cx="66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2">
            <a:extLst>
              <a:ext uri="{FF2B5EF4-FFF2-40B4-BE49-F238E27FC236}">
                <a16:creationId xmlns:a16="http://schemas.microsoft.com/office/drawing/2014/main" id="{910ACC52-7EC4-4CBA-A4E6-BA1F441A4265}"/>
              </a:ext>
            </a:extLst>
          </p:cNvPr>
          <p:cNvCxnSpPr>
            <a:stCxn id="6" idx="3"/>
          </p:cNvCxnSpPr>
          <p:nvPr/>
        </p:nvCxnSpPr>
        <p:spPr>
          <a:xfrm>
            <a:off x="2073021" y="2793092"/>
            <a:ext cx="656625" cy="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8">
            <a:extLst>
              <a:ext uri="{FF2B5EF4-FFF2-40B4-BE49-F238E27FC236}">
                <a16:creationId xmlns:a16="http://schemas.microsoft.com/office/drawing/2014/main" id="{C6B0356E-188F-4467-8D0B-C719ACB4228B}"/>
              </a:ext>
            </a:extLst>
          </p:cNvPr>
          <p:cNvCxnSpPr>
            <a:stCxn id="8" idx="3"/>
          </p:cNvCxnSpPr>
          <p:nvPr/>
        </p:nvCxnSpPr>
        <p:spPr>
          <a:xfrm>
            <a:off x="2073021" y="3165734"/>
            <a:ext cx="669153" cy="3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71">
            <a:extLst>
              <a:ext uri="{FF2B5EF4-FFF2-40B4-BE49-F238E27FC236}">
                <a16:creationId xmlns:a16="http://schemas.microsoft.com/office/drawing/2014/main" id="{50AB4786-02C4-4E33-989F-B4FAEB780D37}"/>
              </a:ext>
            </a:extLst>
          </p:cNvPr>
          <p:cNvCxnSpPr>
            <a:stCxn id="10" idx="3"/>
          </p:cNvCxnSpPr>
          <p:nvPr/>
        </p:nvCxnSpPr>
        <p:spPr>
          <a:xfrm flipV="1">
            <a:off x="2073021" y="3533505"/>
            <a:ext cx="669153" cy="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74">
            <a:extLst>
              <a:ext uri="{FF2B5EF4-FFF2-40B4-BE49-F238E27FC236}">
                <a16:creationId xmlns:a16="http://schemas.microsoft.com/office/drawing/2014/main" id="{821A44B4-7045-457E-839A-0175CE172126}"/>
              </a:ext>
            </a:extLst>
          </p:cNvPr>
          <p:cNvCxnSpPr>
            <a:stCxn id="11" idx="3"/>
          </p:cNvCxnSpPr>
          <p:nvPr/>
        </p:nvCxnSpPr>
        <p:spPr>
          <a:xfrm>
            <a:off x="2073021" y="3902334"/>
            <a:ext cx="669153" cy="3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7">
            <a:extLst>
              <a:ext uri="{FF2B5EF4-FFF2-40B4-BE49-F238E27FC236}">
                <a16:creationId xmlns:a16="http://schemas.microsoft.com/office/drawing/2014/main" id="{66257B5A-C09B-4060-803D-B276CBE400A2}"/>
              </a:ext>
            </a:extLst>
          </p:cNvPr>
          <p:cNvCxnSpPr>
            <a:stCxn id="9" idx="3"/>
          </p:cNvCxnSpPr>
          <p:nvPr/>
        </p:nvCxnSpPr>
        <p:spPr>
          <a:xfrm flipV="1">
            <a:off x="2073021" y="4263480"/>
            <a:ext cx="660400" cy="7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81">
            <a:extLst>
              <a:ext uri="{FF2B5EF4-FFF2-40B4-BE49-F238E27FC236}">
                <a16:creationId xmlns:a16="http://schemas.microsoft.com/office/drawing/2014/main" id="{6205CFC8-EDBC-420F-9A81-F690A2705712}"/>
              </a:ext>
            </a:extLst>
          </p:cNvPr>
          <p:cNvCxnSpPr>
            <a:stCxn id="7" idx="3"/>
          </p:cNvCxnSpPr>
          <p:nvPr/>
        </p:nvCxnSpPr>
        <p:spPr>
          <a:xfrm flipV="1">
            <a:off x="2073021" y="4637328"/>
            <a:ext cx="669153" cy="1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84">
            <a:extLst>
              <a:ext uri="{FF2B5EF4-FFF2-40B4-BE49-F238E27FC236}">
                <a16:creationId xmlns:a16="http://schemas.microsoft.com/office/drawing/2014/main" id="{8F99FBF9-348F-47D1-8429-25FA7A7929F4}"/>
              </a:ext>
            </a:extLst>
          </p:cNvPr>
          <p:cNvCxnSpPr>
            <a:stCxn id="12" idx="3"/>
          </p:cNvCxnSpPr>
          <p:nvPr/>
        </p:nvCxnSpPr>
        <p:spPr>
          <a:xfrm flipV="1">
            <a:off x="2073021" y="5007233"/>
            <a:ext cx="65662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102">
            <a:extLst>
              <a:ext uri="{FF2B5EF4-FFF2-40B4-BE49-F238E27FC236}">
                <a16:creationId xmlns:a16="http://schemas.microsoft.com/office/drawing/2014/main" id="{60378F6B-09E3-4C4E-B319-4533DACF9322}"/>
              </a:ext>
            </a:extLst>
          </p:cNvPr>
          <p:cNvCxnSpPr>
            <a:stCxn id="23" idx="0"/>
          </p:cNvCxnSpPr>
          <p:nvPr/>
        </p:nvCxnSpPr>
        <p:spPr>
          <a:xfrm flipV="1">
            <a:off x="3112015" y="1461167"/>
            <a:ext cx="3525" cy="697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04">
            <a:extLst>
              <a:ext uri="{FF2B5EF4-FFF2-40B4-BE49-F238E27FC236}">
                <a16:creationId xmlns:a16="http://schemas.microsoft.com/office/drawing/2014/main" id="{4D4550B3-4EF6-4432-8368-A15E9768FD28}"/>
              </a:ext>
            </a:extLst>
          </p:cNvPr>
          <p:cNvCxnSpPr/>
          <p:nvPr/>
        </p:nvCxnSpPr>
        <p:spPr>
          <a:xfrm>
            <a:off x="3112015" y="1449628"/>
            <a:ext cx="21614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110">
            <a:extLst>
              <a:ext uri="{FF2B5EF4-FFF2-40B4-BE49-F238E27FC236}">
                <a16:creationId xmlns:a16="http://schemas.microsoft.com/office/drawing/2014/main" id="{2F9C4B31-3356-4B9E-BCA4-F5893E78CF89}"/>
              </a:ext>
            </a:extLst>
          </p:cNvPr>
          <p:cNvCxnSpPr/>
          <p:nvPr/>
        </p:nvCxnSpPr>
        <p:spPr>
          <a:xfrm>
            <a:off x="5273421" y="1449628"/>
            <a:ext cx="0" cy="282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112">
            <a:extLst>
              <a:ext uri="{FF2B5EF4-FFF2-40B4-BE49-F238E27FC236}">
                <a16:creationId xmlns:a16="http://schemas.microsoft.com/office/drawing/2014/main" id="{CD65EA42-7D2F-4F87-8D7B-2333C3924E3A}"/>
              </a:ext>
            </a:extLst>
          </p:cNvPr>
          <p:cNvCxnSpPr>
            <a:endCxn id="38" idx="3"/>
          </p:cNvCxnSpPr>
          <p:nvPr/>
        </p:nvCxnSpPr>
        <p:spPr>
          <a:xfrm flipH="1">
            <a:off x="4609070" y="4263480"/>
            <a:ext cx="664351" cy="7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135">
            <a:extLst>
              <a:ext uri="{FF2B5EF4-FFF2-40B4-BE49-F238E27FC236}">
                <a16:creationId xmlns:a16="http://schemas.microsoft.com/office/drawing/2014/main" id="{C9B07950-91C1-44F4-B8F7-0289C66465C3}"/>
              </a:ext>
            </a:extLst>
          </p:cNvPr>
          <p:cNvCxnSpPr>
            <a:stCxn id="5" idx="0"/>
          </p:cNvCxnSpPr>
          <p:nvPr/>
        </p:nvCxnSpPr>
        <p:spPr>
          <a:xfrm flipH="1" flipV="1">
            <a:off x="1894874" y="1759866"/>
            <a:ext cx="347" cy="47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139">
            <a:extLst>
              <a:ext uri="{FF2B5EF4-FFF2-40B4-BE49-F238E27FC236}">
                <a16:creationId xmlns:a16="http://schemas.microsoft.com/office/drawing/2014/main" id="{C49B45AC-E1F5-47D2-983A-1755345BD8E4}"/>
              </a:ext>
            </a:extLst>
          </p:cNvPr>
          <p:cNvCxnSpPr/>
          <p:nvPr/>
        </p:nvCxnSpPr>
        <p:spPr>
          <a:xfrm>
            <a:off x="1894874" y="1759866"/>
            <a:ext cx="1107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149">
            <a:extLst>
              <a:ext uri="{FF2B5EF4-FFF2-40B4-BE49-F238E27FC236}">
                <a16:creationId xmlns:a16="http://schemas.microsoft.com/office/drawing/2014/main" id="{A88EE375-FE2B-4EEB-BD78-B2C5E546A877}"/>
              </a:ext>
            </a:extLst>
          </p:cNvPr>
          <p:cNvCxnSpPr/>
          <p:nvPr/>
        </p:nvCxnSpPr>
        <p:spPr>
          <a:xfrm>
            <a:off x="2988277" y="1759866"/>
            <a:ext cx="0" cy="399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150">
            <a:extLst>
              <a:ext uri="{FF2B5EF4-FFF2-40B4-BE49-F238E27FC236}">
                <a16:creationId xmlns:a16="http://schemas.microsoft.com/office/drawing/2014/main" id="{DB287592-D1F1-4C6F-B977-CB74D63FF437}"/>
              </a:ext>
            </a:extLst>
          </p:cNvPr>
          <p:cNvSpPr txBox="1"/>
          <p:nvPr/>
        </p:nvSpPr>
        <p:spPr>
          <a:xfrm>
            <a:off x="1872592" y="1501208"/>
            <a:ext cx="90922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primary obj</a:t>
            </a:r>
          </a:p>
        </p:txBody>
      </p:sp>
      <p:sp>
        <p:nvSpPr>
          <p:cNvPr id="55" name="TextBox 153">
            <a:extLst>
              <a:ext uri="{FF2B5EF4-FFF2-40B4-BE49-F238E27FC236}">
                <a16:creationId xmlns:a16="http://schemas.microsoft.com/office/drawing/2014/main" id="{7FCC7559-0941-4261-957C-E9BAF7FAF6EF}"/>
              </a:ext>
            </a:extLst>
          </p:cNvPr>
          <p:cNvSpPr txBox="1"/>
          <p:nvPr/>
        </p:nvSpPr>
        <p:spPr>
          <a:xfrm>
            <a:off x="4225535" y="1196118"/>
            <a:ext cx="1045479"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secondary obj</a:t>
            </a:r>
          </a:p>
        </p:txBody>
      </p:sp>
      <p:sp>
        <p:nvSpPr>
          <p:cNvPr id="56" name="TextBox 154">
            <a:extLst>
              <a:ext uri="{FF2B5EF4-FFF2-40B4-BE49-F238E27FC236}">
                <a16:creationId xmlns:a16="http://schemas.microsoft.com/office/drawing/2014/main" id="{4F29208F-E956-4F17-B225-792A747AE6BD}"/>
              </a:ext>
            </a:extLst>
          </p:cNvPr>
          <p:cNvSpPr txBox="1"/>
          <p:nvPr/>
        </p:nvSpPr>
        <p:spPr>
          <a:xfrm>
            <a:off x="3214164" y="1184168"/>
            <a:ext cx="718466"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replicate</a:t>
            </a:r>
          </a:p>
        </p:txBody>
      </p:sp>
      <p:sp>
        <p:nvSpPr>
          <p:cNvPr id="57" name="TextBox 155">
            <a:extLst>
              <a:ext uri="{FF2B5EF4-FFF2-40B4-BE49-F238E27FC236}">
                <a16:creationId xmlns:a16="http://schemas.microsoft.com/office/drawing/2014/main" id="{7A562F90-F22E-46DF-AF9E-7A19939AD302}"/>
              </a:ext>
            </a:extLst>
          </p:cNvPr>
          <p:cNvSpPr txBox="1"/>
          <p:nvPr/>
        </p:nvSpPr>
        <p:spPr>
          <a:xfrm>
            <a:off x="1540718" y="5640074"/>
            <a:ext cx="1122423"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Rados Cluster</a:t>
            </a:r>
          </a:p>
        </p:txBody>
      </p:sp>
      <p:sp>
        <p:nvSpPr>
          <p:cNvPr id="58" name="TextBox 156">
            <a:extLst>
              <a:ext uri="{FF2B5EF4-FFF2-40B4-BE49-F238E27FC236}">
                <a16:creationId xmlns:a16="http://schemas.microsoft.com/office/drawing/2014/main" id="{B89C770C-DE12-46A3-A7FA-49EC032D87BF}"/>
              </a:ext>
            </a:extLst>
          </p:cNvPr>
          <p:cNvSpPr txBox="1"/>
          <p:nvPr/>
        </p:nvSpPr>
        <p:spPr>
          <a:xfrm>
            <a:off x="1108129" y="3473529"/>
            <a:ext cx="518091"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crush</a:t>
            </a:r>
          </a:p>
        </p:txBody>
      </p:sp>
      <p:sp>
        <p:nvSpPr>
          <p:cNvPr id="59" name="TextBox 158">
            <a:extLst>
              <a:ext uri="{FF2B5EF4-FFF2-40B4-BE49-F238E27FC236}">
                <a16:creationId xmlns:a16="http://schemas.microsoft.com/office/drawing/2014/main" id="{1EF07095-BC96-4F18-83F8-AAA57DA041C3}"/>
              </a:ext>
            </a:extLst>
          </p:cNvPr>
          <p:cNvSpPr txBox="1"/>
          <p:nvPr/>
        </p:nvSpPr>
        <p:spPr>
          <a:xfrm rot="5400000">
            <a:off x="5107563" y="2816598"/>
            <a:ext cx="518091"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crush</a:t>
            </a:r>
          </a:p>
        </p:txBody>
      </p:sp>
      <p:sp>
        <p:nvSpPr>
          <p:cNvPr id="60" name="TextBox 159">
            <a:extLst>
              <a:ext uri="{FF2B5EF4-FFF2-40B4-BE49-F238E27FC236}">
                <a16:creationId xmlns:a16="http://schemas.microsoft.com/office/drawing/2014/main" id="{99E41FF0-B079-49EB-8CAA-9F0DDCEBCA75}"/>
              </a:ext>
            </a:extLst>
          </p:cNvPr>
          <p:cNvSpPr txBox="1"/>
          <p:nvPr/>
        </p:nvSpPr>
        <p:spPr>
          <a:xfrm rot="16200000">
            <a:off x="693270" y="4492473"/>
            <a:ext cx="1715534"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Placement Groups (PGs)</a:t>
            </a:r>
          </a:p>
        </p:txBody>
      </p:sp>
      <p:sp>
        <p:nvSpPr>
          <p:cNvPr id="61" name="Rectangle 160">
            <a:extLst>
              <a:ext uri="{FF2B5EF4-FFF2-40B4-BE49-F238E27FC236}">
                <a16:creationId xmlns:a16="http://schemas.microsoft.com/office/drawing/2014/main" id="{6AC301A7-B30D-424F-9174-03C279C76500}"/>
              </a:ext>
            </a:extLst>
          </p:cNvPr>
          <p:cNvSpPr/>
          <p:nvPr/>
        </p:nvSpPr>
        <p:spPr>
          <a:xfrm>
            <a:off x="5989852" y="1676285"/>
            <a:ext cx="2197100" cy="425617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161">
            <a:extLst>
              <a:ext uri="{FF2B5EF4-FFF2-40B4-BE49-F238E27FC236}">
                <a16:creationId xmlns:a16="http://schemas.microsoft.com/office/drawing/2014/main" id="{603A4CE9-A8E3-46DE-91B1-73386EF9F301}"/>
              </a:ext>
            </a:extLst>
          </p:cNvPr>
          <p:cNvSpPr/>
          <p:nvPr/>
        </p:nvSpPr>
        <p:spPr>
          <a:xfrm>
            <a:off x="6130411" y="1866110"/>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62">
            <a:extLst>
              <a:ext uri="{FF2B5EF4-FFF2-40B4-BE49-F238E27FC236}">
                <a16:creationId xmlns:a16="http://schemas.microsoft.com/office/drawing/2014/main" id="{BB3840F2-B530-4052-8731-5D98014D40F6}"/>
              </a:ext>
            </a:extLst>
          </p:cNvPr>
          <p:cNvSpPr/>
          <p:nvPr/>
        </p:nvSpPr>
        <p:spPr>
          <a:xfrm>
            <a:off x="6130411" y="2859585"/>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63">
            <a:extLst>
              <a:ext uri="{FF2B5EF4-FFF2-40B4-BE49-F238E27FC236}">
                <a16:creationId xmlns:a16="http://schemas.microsoft.com/office/drawing/2014/main" id="{BC442EC7-832C-4022-BBB5-D8C477D1D169}"/>
              </a:ext>
            </a:extLst>
          </p:cNvPr>
          <p:cNvSpPr/>
          <p:nvPr/>
        </p:nvSpPr>
        <p:spPr>
          <a:xfrm>
            <a:off x="6130411" y="4843047"/>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164">
            <a:extLst>
              <a:ext uri="{FF2B5EF4-FFF2-40B4-BE49-F238E27FC236}">
                <a16:creationId xmlns:a16="http://schemas.microsoft.com/office/drawing/2014/main" id="{63DECB25-398E-43CF-AA58-4893CBB98ECB}"/>
              </a:ext>
            </a:extLst>
          </p:cNvPr>
          <p:cNvSpPr/>
          <p:nvPr/>
        </p:nvSpPr>
        <p:spPr>
          <a:xfrm>
            <a:off x="6130411" y="3851316"/>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165">
            <a:extLst>
              <a:ext uri="{FF2B5EF4-FFF2-40B4-BE49-F238E27FC236}">
                <a16:creationId xmlns:a16="http://schemas.microsoft.com/office/drawing/2014/main" id="{820852C9-4872-4A66-9F83-46DE8CDE378F}"/>
              </a:ext>
            </a:extLst>
          </p:cNvPr>
          <p:cNvSpPr/>
          <p:nvPr/>
        </p:nvSpPr>
        <p:spPr>
          <a:xfrm>
            <a:off x="7147270" y="1866110"/>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166">
            <a:extLst>
              <a:ext uri="{FF2B5EF4-FFF2-40B4-BE49-F238E27FC236}">
                <a16:creationId xmlns:a16="http://schemas.microsoft.com/office/drawing/2014/main" id="{219AF28A-7E67-43F3-BB0D-904A3C5FD489}"/>
              </a:ext>
            </a:extLst>
          </p:cNvPr>
          <p:cNvSpPr/>
          <p:nvPr/>
        </p:nvSpPr>
        <p:spPr>
          <a:xfrm>
            <a:off x="7147270" y="2859585"/>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167">
            <a:extLst>
              <a:ext uri="{FF2B5EF4-FFF2-40B4-BE49-F238E27FC236}">
                <a16:creationId xmlns:a16="http://schemas.microsoft.com/office/drawing/2014/main" id="{21B97C3F-4F72-457A-BF82-76EE3B94F18A}"/>
              </a:ext>
            </a:extLst>
          </p:cNvPr>
          <p:cNvSpPr/>
          <p:nvPr/>
        </p:nvSpPr>
        <p:spPr>
          <a:xfrm>
            <a:off x="7147270" y="3851316"/>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168">
            <a:extLst>
              <a:ext uri="{FF2B5EF4-FFF2-40B4-BE49-F238E27FC236}">
                <a16:creationId xmlns:a16="http://schemas.microsoft.com/office/drawing/2014/main" id="{F01D6082-3F24-4D1F-8C13-5C9C3B5CB4A7}"/>
              </a:ext>
            </a:extLst>
          </p:cNvPr>
          <p:cNvSpPr/>
          <p:nvPr/>
        </p:nvSpPr>
        <p:spPr>
          <a:xfrm>
            <a:off x="7147270" y="4843047"/>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169">
            <a:extLst>
              <a:ext uri="{FF2B5EF4-FFF2-40B4-BE49-F238E27FC236}">
                <a16:creationId xmlns:a16="http://schemas.microsoft.com/office/drawing/2014/main" id="{DBE227E8-E6B1-4C31-97E5-0898C85BAC06}"/>
              </a:ext>
            </a:extLst>
          </p:cNvPr>
          <p:cNvSpPr/>
          <p:nvPr/>
        </p:nvSpPr>
        <p:spPr>
          <a:xfrm>
            <a:off x="6244708" y="2156983"/>
            <a:ext cx="247475" cy="307253"/>
          </a:xfrm>
          <a:prstGeom prst="rect">
            <a:avLst/>
          </a:prstGeom>
          <a:solidFill>
            <a:srgbClr val="C89E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latin typeface="Times New Roman" panose="02020603050405020304" pitchFamily="18" charset="0"/>
              <a:cs typeface="Times New Roman" panose="02020603050405020304" pitchFamily="18" charset="0"/>
            </a:endParaRPr>
          </a:p>
        </p:txBody>
      </p:sp>
      <p:sp>
        <p:nvSpPr>
          <p:cNvPr id="71" name="Rectangle 170">
            <a:extLst>
              <a:ext uri="{FF2B5EF4-FFF2-40B4-BE49-F238E27FC236}">
                <a16:creationId xmlns:a16="http://schemas.microsoft.com/office/drawing/2014/main" id="{080A63FA-CCF9-446D-B80D-FB4969EE46DB}"/>
              </a:ext>
            </a:extLst>
          </p:cNvPr>
          <p:cNvSpPr/>
          <p:nvPr/>
        </p:nvSpPr>
        <p:spPr>
          <a:xfrm>
            <a:off x="6614902" y="2156983"/>
            <a:ext cx="247475" cy="307253"/>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2" name="Rectangle 171">
            <a:extLst>
              <a:ext uri="{FF2B5EF4-FFF2-40B4-BE49-F238E27FC236}">
                <a16:creationId xmlns:a16="http://schemas.microsoft.com/office/drawing/2014/main" id="{11C4E333-AD61-4121-917B-0DEE33AD73A2}"/>
              </a:ext>
            </a:extLst>
          </p:cNvPr>
          <p:cNvSpPr/>
          <p:nvPr/>
        </p:nvSpPr>
        <p:spPr>
          <a:xfrm>
            <a:off x="6244709" y="3141991"/>
            <a:ext cx="247475" cy="307253"/>
          </a:xfrm>
          <a:prstGeom prst="rect">
            <a:avLst/>
          </a:prstGeom>
          <a:solidFill>
            <a:srgbClr val="F17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3" name="Rectangle 172">
            <a:extLst>
              <a:ext uri="{FF2B5EF4-FFF2-40B4-BE49-F238E27FC236}">
                <a16:creationId xmlns:a16="http://schemas.microsoft.com/office/drawing/2014/main" id="{FB183AF6-2B17-4C02-9D53-630D654F1B4D}"/>
              </a:ext>
            </a:extLst>
          </p:cNvPr>
          <p:cNvSpPr/>
          <p:nvPr/>
        </p:nvSpPr>
        <p:spPr>
          <a:xfrm>
            <a:off x="6614902" y="3141990"/>
            <a:ext cx="247475" cy="307253"/>
          </a:xfrm>
          <a:prstGeom prst="rect">
            <a:avLst/>
          </a:prstGeom>
          <a:solidFill>
            <a:srgbClr val="9B4C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4" name="Rectangle 173">
            <a:extLst>
              <a:ext uri="{FF2B5EF4-FFF2-40B4-BE49-F238E27FC236}">
                <a16:creationId xmlns:a16="http://schemas.microsoft.com/office/drawing/2014/main" id="{0F0D19C2-846C-4E61-9099-F00EED97FBDA}"/>
              </a:ext>
            </a:extLst>
          </p:cNvPr>
          <p:cNvSpPr/>
          <p:nvPr/>
        </p:nvSpPr>
        <p:spPr>
          <a:xfrm>
            <a:off x="6283667" y="4109071"/>
            <a:ext cx="247475" cy="307253"/>
          </a:xfrm>
          <a:prstGeom prst="rect">
            <a:avLst/>
          </a:prstGeom>
          <a:solidFill>
            <a:srgbClr val="F17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5" name="Rectangle 174">
            <a:extLst>
              <a:ext uri="{FF2B5EF4-FFF2-40B4-BE49-F238E27FC236}">
                <a16:creationId xmlns:a16="http://schemas.microsoft.com/office/drawing/2014/main" id="{13B403CD-E730-435C-A122-9E80171D57A2}"/>
              </a:ext>
            </a:extLst>
          </p:cNvPr>
          <p:cNvSpPr/>
          <p:nvPr/>
        </p:nvSpPr>
        <p:spPr>
          <a:xfrm>
            <a:off x="6614902" y="4116871"/>
            <a:ext cx="247475" cy="30725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6" name="Rectangle 175">
            <a:extLst>
              <a:ext uri="{FF2B5EF4-FFF2-40B4-BE49-F238E27FC236}">
                <a16:creationId xmlns:a16="http://schemas.microsoft.com/office/drawing/2014/main" id="{D2E34298-8787-4C4E-93A1-FA70C0BCCDE8}"/>
              </a:ext>
            </a:extLst>
          </p:cNvPr>
          <p:cNvSpPr/>
          <p:nvPr/>
        </p:nvSpPr>
        <p:spPr>
          <a:xfrm>
            <a:off x="6244708" y="5133920"/>
            <a:ext cx="247475" cy="307253"/>
          </a:xfrm>
          <a:prstGeom prst="rect">
            <a:avLst/>
          </a:prstGeom>
          <a:solidFill>
            <a:srgbClr val="698C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7" name="Rectangle 176">
            <a:extLst>
              <a:ext uri="{FF2B5EF4-FFF2-40B4-BE49-F238E27FC236}">
                <a16:creationId xmlns:a16="http://schemas.microsoft.com/office/drawing/2014/main" id="{6CD746F5-6653-4CD8-85BC-E04F3B082AFE}"/>
              </a:ext>
            </a:extLst>
          </p:cNvPr>
          <p:cNvSpPr/>
          <p:nvPr/>
        </p:nvSpPr>
        <p:spPr>
          <a:xfrm>
            <a:off x="6614902" y="5133920"/>
            <a:ext cx="247475" cy="307253"/>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8" name="Rectangle 177">
            <a:extLst>
              <a:ext uri="{FF2B5EF4-FFF2-40B4-BE49-F238E27FC236}">
                <a16:creationId xmlns:a16="http://schemas.microsoft.com/office/drawing/2014/main" id="{4F5E768F-D5A4-4A29-931A-C57571B5ED14}"/>
              </a:ext>
            </a:extLst>
          </p:cNvPr>
          <p:cNvSpPr/>
          <p:nvPr/>
        </p:nvSpPr>
        <p:spPr>
          <a:xfrm>
            <a:off x="7247832" y="2156983"/>
            <a:ext cx="247475" cy="30725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79" name="Rectangle 178">
            <a:extLst>
              <a:ext uri="{FF2B5EF4-FFF2-40B4-BE49-F238E27FC236}">
                <a16:creationId xmlns:a16="http://schemas.microsoft.com/office/drawing/2014/main" id="{FA2E6266-E619-4F3C-914B-89A842343AE9}"/>
              </a:ext>
            </a:extLst>
          </p:cNvPr>
          <p:cNvSpPr/>
          <p:nvPr/>
        </p:nvSpPr>
        <p:spPr>
          <a:xfrm>
            <a:off x="7618026" y="2161431"/>
            <a:ext cx="247475" cy="30725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80" name="Rectangle 179">
            <a:extLst>
              <a:ext uri="{FF2B5EF4-FFF2-40B4-BE49-F238E27FC236}">
                <a16:creationId xmlns:a16="http://schemas.microsoft.com/office/drawing/2014/main" id="{37AC1739-4697-4D7A-B4AC-74657955D40C}"/>
              </a:ext>
            </a:extLst>
          </p:cNvPr>
          <p:cNvSpPr/>
          <p:nvPr/>
        </p:nvSpPr>
        <p:spPr>
          <a:xfrm>
            <a:off x="7247832" y="3141989"/>
            <a:ext cx="247475" cy="307253"/>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81" name="Rectangle 180">
            <a:extLst>
              <a:ext uri="{FF2B5EF4-FFF2-40B4-BE49-F238E27FC236}">
                <a16:creationId xmlns:a16="http://schemas.microsoft.com/office/drawing/2014/main" id="{24039FCA-6D34-4660-82AD-576FBBDFE879}"/>
              </a:ext>
            </a:extLst>
          </p:cNvPr>
          <p:cNvSpPr/>
          <p:nvPr/>
        </p:nvSpPr>
        <p:spPr>
          <a:xfrm>
            <a:off x="7618026" y="3166834"/>
            <a:ext cx="247475" cy="307253"/>
          </a:xfrm>
          <a:prstGeom prst="rect">
            <a:avLst/>
          </a:prstGeom>
          <a:solidFill>
            <a:srgbClr val="9B4C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82" name="Rectangle 181">
            <a:extLst>
              <a:ext uri="{FF2B5EF4-FFF2-40B4-BE49-F238E27FC236}">
                <a16:creationId xmlns:a16="http://schemas.microsoft.com/office/drawing/2014/main" id="{4662249D-31F5-4427-8822-E33D49CD961D}"/>
              </a:ext>
            </a:extLst>
          </p:cNvPr>
          <p:cNvSpPr/>
          <p:nvPr/>
        </p:nvSpPr>
        <p:spPr>
          <a:xfrm>
            <a:off x="7247832" y="5133920"/>
            <a:ext cx="247475" cy="30725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83" name="Rectangle 182">
            <a:extLst>
              <a:ext uri="{FF2B5EF4-FFF2-40B4-BE49-F238E27FC236}">
                <a16:creationId xmlns:a16="http://schemas.microsoft.com/office/drawing/2014/main" id="{734C8A70-752E-42D7-BE57-1B38D088D326}"/>
              </a:ext>
            </a:extLst>
          </p:cNvPr>
          <p:cNvSpPr/>
          <p:nvPr/>
        </p:nvSpPr>
        <p:spPr>
          <a:xfrm>
            <a:off x="7618026" y="5133920"/>
            <a:ext cx="247475" cy="307253"/>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84" name="Rectangle 183">
            <a:extLst>
              <a:ext uri="{FF2B5EF4-FFF2-40B4-BE49-F238E27FC236}">
                <a16:creationId xmlns:a16="http://schemas.microsoft.com/office/drawing/2014/main" id="{A8C0952C-16A6-4064-AE1C-D5C8A019070D}"/>
              </a:ext>
            </a:extLst>
          </p:cNvPr>
          <p:cNvSpPr/>
          <p:nvPr/>
        </p:nvSpPr>
        <p:spPr>
          <a:xfrm>
            <a:off x="7247832" y="4115064"/>
            <a:ext cx="247475" cy="307253"/>
          </a:xfrm>
          <a:prstGeom prst="rect">
            <a:avLst/>
          </a:prstGeom>
          <a:solidFill>
            <a:srgbClr val="CC0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85" name="Rectangle 184">
            <a:extLst>
              <a:ext uri="{FF2B5EF4-FFF2-40B4-BE49-F238E27FC236}">
                <a16:creationId xmlns:a16="http://schemas.microsoft.com/office/drawing/2014/main" id="{5A12C1DF-E76E-4572-8039-07017AF8D339}"/>
              </a:ext>
            </a:extLst>
          </p:cNvPr>
          <p:cNvSpPr/>
          <p:nvPr/>
        </p:nvSpPr>
        <p:spPr>
          <a:xfrm>
            <a:off x="7618026" y="4115064"/>
            <a:ext cx="247475" cy="307253"/>
          </a:xfrm>
          <a:prstGeom prst="rect">
            <a:avLst/>
          </a:prstGeom>
          <a:solidFill>
            <a:srgbClr val="C89E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86" name="Rectangle 218">
            <a:extLst>
              <a:ext uri="{FF2B5EF4-FFF2-40B4-BE49-F238E27FC236}">
                <a16:creationId xmlns:a16="http://schemas.microsoft.com/office/drawing/2014/main" id="{587CB282-11CB-4078-9D07-BCAAD2363AD7}"/>
              </a:ext>
            </a:extLst>
          </p:cNvPr>
          <p:cNvSpPr/>
          <p:nvPr/>
        </p:nvSpPr>
        <p:spPr>
          <a:xfrm>
            <a:off x="9237882" y="1676285"/>
            <a:ext cx="2197100" cy="425617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219">
            <a:extLst>
              <a:ext uri="{FF2B5EF4-FFF2-40B4-BE49-F238E27FC236}">
                <a16:creationId xmlns:a16="http://schemas.microsoft.com/office/drawing/2014/main" id="{A59F8256-4A6F-4654-A4CA-E87DAE0A5DBD}"/>
              </a:ext>
            </a:extLst>
          </p:cNvPr>
          <p:cNvSpPr/>
          <p:nvPr/>
        </p:nvSpPr>
        <p:spPr>
          <a:xfrm>
            <a:off x="9378441" y="1866110"/>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20">
            <a:extLst>
              <a:ext uri="{FF2B5EF4-FFF2-40B4-BE49-F238E27FC236}">
                <a16:creationId xmlns:a16="http://schemas.microsoft.com/office/drawing/2014/main" id="{AC2BE9D5-EC3F-4937-881A-BAD4F1D4E362}"/>
              </a:ext>
            </a:extLst>
          </p:cNvPr>
          <p:cNvSpPr/>
          <p:nvPr/>
        </p:nvSpPr>
        <p:spPr>
          <a:xfrm>
            <a:off x="9378441" y="2859585"/>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221">
            <a:extLst>
              <a:ext uri="{FF2B5EF4-FFF2-40B4-BE49-F238E27FC236}">
                <a16:creationId xmlns:a16="http://schemas.microsoft.com/office/drawing/2014/main" id="{E0763AF2-6155-46B5-9E14-3578B75497BC}"/>
              </a:ext>
            </a:extLst>
          </p:cNvPr>
          <p:cNvSpPr/>
          <p:nvPr/>
        </p:nvSpPr>
        <p:spPr>
          <a:xfrm>
            <a:off x="9378441" y="4843047"/>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222">
            <a:extLst>
              <a:ext uri="{FF2B5EF4-FFF2-40B4-BE49-F238E27FC236}">
                <a16:creationId xmlns:a16="http://schemas.microsoft.com/office/drawing/2014/main" id="{7E4E1A04-655F-4E14-9F91-D8E060D7F616}"/>
              </a:ext>
            </a:extLst>
          </p:cNvPr>
          <p:cNvSpPr/>
          <p:nvPr/>
        </p:nvSpPr>
        <p:spPr>
          <a:xfrm>
            <a:off x="9378441" y="3851316"/>
            <a:ext cx="876300" cy="889000"/>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223">
            <a:extLst>
              <a:ext uri="{FF2B5EF4-FFF2-40B4-BE49-F238E27FC236}">
                <a16:creationId xmlns:a16="http://schemas.microsoft.com/office/drawing/2014/main" id="{5E71048E-431C-4195-8B20-9C6ABD7100E3}"/>
              </a:ext>
            </a:extLst>
          </p:cNvPr>
          <p:cNvSpPr/>
          <p:nvPr/>
        </p:nvSpPr>
        <p:spPr>
          <a:xfrm>
            <a:off x="10395300" y="1866110"/>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ectangle 225">
            <a:extLst>
              <a:ext uri="{FF2B5EF4-FFF2-40B4-BE49-F238E27FC236}">
                <a16:creationId xmlns:a16="http://schemas.microsoft.com/office/drawing/2014/main" id="{FE09BCB5-F87E-419F-913F-B6ED5EB3B453}"/>
              </a:ext>
            </a:extLst>
          </p:cNvPr>
          <p:cNvSpPr/>
          <p:nvPr/>
        </p:nvSpPr>
        <p:spPr>
          <a:xfrm>
            <a:off x="10395300" y="3851316"/>
            <a:ext cx="876300" cy="889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226">
            <a:extLst>
              <a:ext uri="{FF2B5EF4-FFF2-40B4-BE49-F238E27FC236}">
                <a16:creationId xmlns:a16="http://schemas.microsoft.com/office/drawing/2014/main" id="{8DF81F98-6C94-438E-BBF3-74D05F1D65CF}"/>
              </a:ext>
            </a:extLst>
          </p:cNvPr>
          <p:cNvSpPr/>
          <p:nvPr/>
        </p:nvSpPr>
        <p:spPr>
          <a:xfrm>
            <a:off x="10395300" y="4843047"/>
            <a:ext cx="876300" cy="889000"/>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227">
            <a:extLst>
              <a:ext uri="{FF2B5EF4-FFF2-40B4-BE49-F238E27FC236}">
                <a16:creationId xmlns:a16="http://schemas.microsoft.com/office/drawing/2014/main" id="{A26CB509-60CE-48F6-AE88-38F6ACAD94B1}"/>
              </a:ext>
            </a:extLst>
          </p:cNvPr>
          <p:cNvSpPr/>
          <p:nvPr/>
        </p:nvSpPr>
        <p:spPr>
          <a:xfrm>
            <a:off x="9492738" y="2156983"/>
            <a:ext cx="247475" cy="307253"/>
          </a:xfrm>
          <a:prstGeom prst="rect">
            <a:avLst/>
          </a:prstGeom>
          <a:solidFill>
            <a:srgbClr val="C89E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latin typeface="Times New Roman" panose="02020603050405020304" pitchFamily="18" charset="0"/>
              <a:cs typeface="Times New Roman" panose="02020603050405020304" pitchFamily="18" charset="0"/>
            </a:endParaRPr>
          </a:p>
        </p:txBody>
      </p:sp>
      <p:sp>
        <p:nvSpPr>
          <p:cNvPr id="95" name="Rectangle 228">
            <a:extLst>
              <a:ext uri="{FF2B5EF4-FFF2-40B4-BE49-F238E27FC236}">
                <a16:creationId xmlns:a16="http://schemas.microsoft.com/office/drawing/2014/main" id="{93E17B21-83BB-4F50-9AA2-0914237FBC87}"/>
              </a:ext>
            </a:extLst>
          </p:cNvPr>
          <p:cNvSpPr/>
          <p:nvPr/>
        </p:nvSpPr>
        <p:spPr>
          <a:xfrm>
            <a:off x="9862932" y="2156983"/>
            <a:ext cx="247475" cy="307253"/>
          </a:xfrm>
          <a:prstGeom prst="rect">
            <a:avLst/>
          </a:prstGeom>
          <a:solidFill>
            <a:srgbClr val="A96E1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96" name="Rectangle 229">
            <a:extLst>
              <a:ext uri="{FF2B5EF4-FFF2-40B4-BE49-F238E27FC236}">
                <a16:creationId xmlns:a16="http://schemas.microsoft.com/office/drawing/2014/main" id="{9F53DD3F-A56A-42B0-B7F5-81485B00F4A5}"/>
              </a:ext>
            </a:extLst>
          </p:cNvPr>
          <p:cNvSpPr/>
          <p:nvPr/>
        </p:nvSpPr>
        <p:spPr>
          <a:xfrm>
            <a:off x="9492739" y="3141991"/>
            <a:ext cx="247475" cy="307253"/>
          </a:xfrm>
          <a:prstGeom prst="rect">
            <a:avLst/>
          </a:prstGeom>
          <a:solidFill>
            <a:srgbClr val="F17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97" name="Rectangle 230">
            <a:extLst>
              <a:ext uri="{FF2B5EF4-FFF2-40B4-BE49-F238E27FC236}">
                <a16:creationId xmlns:a16="http://schemas.microsoft.com/office/drawing/2014/main" id="{57115D74-1E73-493B-8DDA-03817A3CC0E1}"/>
              </a:ext>
            </a:extLst>
          </p:cNvPr>
          <p:cNvSpPr/>
          <p:nvPr/>
        </p:nvSpPr>
        <p:spPr>
          <a:xfrm>
            <a:off x="9862932" y="3141990"/>
            <a:ext cx="247475" cy="307253"/>
          </a:xfrm>
          <a:prstGeom prst="rect">
            <a:avLst/>
          </a:prstGeom>
          <a:solidFill>
            <a:srgbClr val="9B4C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98" name="Rectangle 231">
            <a:extLst>
              <a:ext uri="{FF2B5EF4-FFF2-40B4-BE49-F238E27FC236}">
                <a16:creationId xmlns:a16="http://schemas.microsoft.com/office/drawing/2014/main" id="{BBBA9E18-E645-4B4B-8077-5369C41AF555}"/>
              </a:ext>
            </a:extLst>
          </p:cNvPr>
          <p:cNvSpPr/>
          <p:nvPr/>
        </p:nvSpPr>
        <p:spPr>
          <a:xfrm>
            <a:off x="9545177" y="3953153"/>
            <a:ext cx="247475" cy="307253"/>
          </a:xfrm>
          <a:prstGeom prst="rect">
            <a:avLst/>
          </a:prstGeom>
          <a:solidFill>
            <a:srgbClr val="F17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99" name="Rectangle 232">
            <a:extLst>
              <a:ext uri="{FF2B5EF4-FFF2-40B4-BE49-F238E27FC236}">
                <a16:creationId xmlns:a16="http://schemas.microsoft.com/office/drawing/2014/main" id="{DD5E0C5E-57F2-4C3E-BDE4-E687C985CCEC}"/>
              </a:ext>
            </a:extLst>
          </p:cNvPr>
          <p:cNvSpPr/>
          <p:nvPr/>
        </p:nvSpPr>
        <p:spPr>
          <a:xfrm>
            <a:off x="9862932" y="3944256"/>
            <a:ext cx="247475" cy="30725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0" name="Rectangle 233">
            <a:extLst>
              <a:ext uri="{FF2B5EF4-FFF2-40B4-BE49-F238E27FC236}">
                <a16:creationId xmlns:a16="http://schemas.microsoft.com/office/drawing/2014/main" id="{19EC3217-AD1A-4C7D-9EDA-3C0F0E26246A}"/>
              </a:ext>
            </a:extLst>
          </p:cNvPr>
          <p:cNvSpPr/>
          <p:nvPr/>
        </p:nvSpPr>
        <p:spPr>
          <a:xfrm>
            <a:off x="9492738" y="5133920"/>
            <a:ext cx="247475" cy="307253"/>
          </a:xfrm>
          <a:prstGeom prst="rect">
            <a:avLst/>
          </a:prstGeom>
          <a:solidFill>
            <a:srgbClr val="698C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1" name="Rectangle 234">
            <a:extLst>
              <a:ext uri="{FF2B5EF4-FFF2-40B4-BE49-F238E27FC236}">
                <a16:creationId xmlns:a16="http://schemas.microsoft.com/office/drawing/2014/main" id="{838E00B1-04D1-46F9-8430-1B7D82217B61}"/>
              </a:ext>
            </a:extLst>
          </p:cNvPr>
          <p:cNvSpPr/>
          <p:nvPr/>
        </p:nvSpPr>
        <p:spPr>
          <a:xfrm>
            <a:off x="9862932" y="5133920"/>
            <a:ext cx="247475" cy="307253"/>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2" name="Rectangle 235">
            <a:extLst>
              <a:ext uri="{FF2B5EF4-FFF2-40B4-BE49-F238E27FC236}">
                <a16:creationId xmlns:a16="http://schemas.microsoft.com/office/drawing/2014/main" id="{52E7DF47-4F2E-43E6-BA66-E3636FEDE5BE}"/>
              </a:ext>
            </a:extLst>
          </p:cNvPr>
          <p:cNvSpPr/>
          <p:nvPr/>
        </p:nvSpPr>
        <p:spPr>
          <a:xfrm>
            <a:off x="10495862" y="2156983"/>
            <a:ext cx="247475" cy="30725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3" name="Rectangle 236">
            <a:extLst>
              <a:ext uri="{FF2B5EF4-FFF2-40B4-BE49-F238E27FC236}">
                <a16:creationId xmlns:a16="http://schemas.microsoft.com/office/drawing/2014/main" id="{81F0857D-685D-472F-90FC-AB1D4E4E1458}"/>
              </a:ext>
            </a:extLst>
          </p:cNvPr>
          <p:cNvSpPr/>
          <p:nvPr/>
        </p:nvSpPr>
        <p:spPr>
          <a:xfrm>
            <a:off x="10866056" y="2161431"/>
            <a:ext cx="247475" cy="30725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4" name="Rectangle 239">
            <a:extLst>
              <a:ext uri="{FF2B5EF4-FFF2-40B4-BE49-F238E27FC236}">
                <a16:creationId xmlns:a16="http://schemas.microsoft.com/office/drawing/2014/main" id="{2D5D3F93-228E-4529-BFA7-D2133DEF8EC5}"/>
              </a:ext>
            </a:extLst>
          </p:cNvPr>
          <p:cNvSpPr/>
          <p:nvPr/>
        </p:nvSpPr>
        <p:spPr>
          <a:xfrm>
            <a:off x="10523249" y="4914387"/>
            <a:ext cx="247475" cy="30725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5" name="Rectangle 240">
            <a:extLst>
              <a:ext uri="{FF2B5EF4-FFF2-40B4-BE49-F238E27FC236}">
                <a16:creationId xmlns:a16="http://schemas.microsoft.com/office/drawing/2014/main" id="{9A7C6B2D-AC7B-49E9-BB9D-D0660ED9929F}"/>
              </a:ext>
            </a:extLst>
          </p:cNvPr>
          <p:cNvSpPr/>
          <p:nvPr/>
        </p:nvSpPr>
        <p:spPr>
          <a:xfrm>
            <a:off x="10845461" y="4918398"/>
            <a:ext cx="247475" cy="307253"/>
          </a:xfrm>
          <a:prstGeom prst="rect">
            <a:avLst/>
          </a:prstGeom>
          <a:solidFill>
            <a:srgbClr val="AF78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6" name="Rectangle 241">
            <a:extLst>
              <a:ext uri="{FF2B5EF4-FFF2-40B4-BE49-F238E27FC236}">
                <a16:creationId xmlns:a16="http://schemas.microsoft.com/office/drawing/2014/main" id="{B4C1AECA-2552-4026-B9FD-154C29A8A8B7}"/>
              </a:ext>
            </a:extLst>
          </p:cNvPr>
          <p:cNvSpPr/>
          <p:nvPr/>
        </p:nvSpPr>
        <p:spPr>
          <a:xfrm>
            <a:off x="10495862" y="4115064"/>
            <a:ext cx="247475" cy="307253"/>
          </a:xfrm>
          <a:prstGeom prst="rect">
            <a:avLst/>
          </a:prstGeom>
          <a:solidFill>
            <a:srgbClr val="CC0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7" name="Rectangle 242">
            <a:extLst>
              <a:ext uri="{FF2B5EF4-FFF2-40B4-BE49-F238E27FC236}">
                <a16:creationId xmlns:a16="http://schemas.microsoft.com/office/drawing/2014/main" id="{84ADAC16-1687-4E70-AEDB-A03B91BD05D1}"/>
              </a:ext>
            </a:extLst>
          </p:cNvPr>
          <p:cNvSpPr/>
          <p:nvPr/>
        </p:nvSpPr>
        <p:spPr>
          <a:xfrm>
            <a:off x="10866056" y="4115064"/>
            <a:ext cx="247475" cy="307253"/>
          </a:xfrm>
          <a:prstGeom prst="rect">
            <a:avLst/>
          </a:prstGeom>
          <a:solidFill>
            <a:srgbClr val="C89E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8" name="Rectangle 243">
            <a:extLst>
              <a:ext uri="{FF2B5EF4-FFF2-40B4-BE49-F238E27FC236}">
                <a16:creationId xmlns:a16="http://schemas.microsoft.com/office/drawing/2014/main" id="{164D5AE3-8A62-4E72-9E0A-9F68896788F9}"/>
              </a:ext>
            </a:extLst>
          </p:cNvPr>
          <p:cNvSpPr/>
          <p:nvPr/>
        </p:nvSpPr>
        <p:spPr>
          <a:xfrm>
            <a:off x="9692853" y="4337837"/>
            <a:ext cx="247475" cy="307253"/>
          </a:xfrm>
          <a:prstGeom prst="rect">
            <a:avLst/>
          </a:prstGeom>
          <a:solidFill>
            <a:srgbClr val="9B4C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sp>
        <p:nvSpPr>
          <p:cNvPr id="109" name="Rectangle 244">
            <a:extLst>
              <a:ext uri="{FF2B5EF4-FFF2-40B4-BE49-F238E27FC236}">
                <a16:creationId xmlns:a16="http://schemas.microsoft.com/office/drawing/2014/main" id="{0864C332-5AF5-4AA0-BF94-352887ED0044}"/>
              </a:ext>
            </a:extLst>
          </p:cNvPr>
          <p:cNvSpPr/>
          <p:nvPr/>
        </p:nvSpPr>
        <p:spPr>
          <a:xfrm>
            <a:off x="10667583" y="5321211"/>
            <a:ext cx="247475" cy="307253"/>
          </a:xfrm>
          <a:prstGeom prst="rect">
            <a:avLst/>
          </a:prstGeom>
          <a:solidFill>
            <a:srgbClr val="7E32B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Times New Roman" panose="02020603050405020304" pitchFamily="18" charset="0"/>
              <a:cs typeface="Times New Roman" panose="02020603050405020304" pitchFamily="18" charset="0"/>
            </a:endParaRPr>
          </a:p>
        </p:txBody>
      </p:sp>
      <p:cxnSp>
        <p:nvCxnSpPr>
          <p:cNvPr id="110" name="Straight Arrow Connector 246">
            <a:extLst>
              <a:ext uri="{FF2B5EF4-FFF2-40B4-BE49-F238E27FC236}">
                <a16:creationId xmlns:a16="http://schemas.microsoft.com/office/drawing/2014/main" id="{0CE6C2FC-650A-4DFE-8D7F-3A38BC1CCD45}"/>
              </a:ext>
            </a:extLst>
          </p:cNvPr>
          <p:cNvCxnSpPr>
            <a:stCxn id="61" idx="3"/>
            <a:endCxn id="86" idx="1"/>
          </p:cNvCxnSpPr>
          <p:nvPr/>
        </p:nvCxnSpPr>
        <p:spPr>
          <a:xfrm>
            <a:off x="8186952" y="3804374"/>
            <a:ext cx="10509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247">
            <a:extLst>
              <a:ext uri="{FF2B5EF4-FFF2-40B4-BE49-F238E27FC236}">
                <a16:creationId xmlns:a16="http://schemas.microsoft.com/office/drawing/2014/main" id="{55C48F81-787C-4DA8-BD97-A5B93312870D}"/>
              </a:ext>
            </a:extLst>
          </p:cNvPr>
          <p:cNvSpPr txBox="1"/>
          <p:nvPr/>
        </p:nvSpPr>
        <p:spPr>
          <a:xfrm>
            <a:off x="8134954" y="3548356"/>
            <a:ext cx="1135247" cy="261610"/>
          </a:xfrm>
          <a:prstGeom prst="rect">
            <a:avLst/>
          </a:prstGeom>
          <a:noFill/>
        </p:spPr>
        <p:txBody>
          <a:bodyPr wrap="none" rtlCol="0">
            <a:spAutoFit/>
          </a:bodyPr>
          <a:lstStyle/>
          <a:p>
            <a:r>
              <a:rPr lang="en-US" sz="1100">
                <a:latin typeface="Times New Roman" panose="02020603050405020304" pitchFamily="18" charset="0"/>
                <a:cs typeface="Times New Roman" panose="02020603050405020304" pitchFamily="18" charset="0"/>
              </a:rPr>
              <a:t>Sau khi phục hồi</a:t>
            </a:r>
          </a:p>
        </p:txBody>
      </p:sp>
      <p:sp>
        <p:nvSpPr>
          <p:cNvPr id="112" name="TextBox 15">
            <a:extLst>
              <a:ext uri="{FF2B5EF4-FFF2-40B4-BE49-F238E27FC236}">
                <a16:creationId xmlns:a16="http://schemas.microsoft.com/office/drawing/2014/main" id="{4C55144A-A74B-4B9A-ABA6-1AA8532915CE}"/>
              </a:ext>
            </a:extLst>
          </p:cNvPr>
          <p:cNvSpPr txBox="1"/>
          <p:nvPr/>
        </p:nvSpPr>
        <p:spPr>
          <a:xfrm>
            <a:off x="1154416" y="6164426"/>
            <a:ext cx="3942668" cy="646331"/>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Cơ chế phân tán và nhân bản dữ liệu</a:t>
            </a:r>
          </a:p>
          <a:p>
            <a:r>
              <a:rPr lang="en-US" i="1">
                <a:latin typeface="Times New Roman" panose="02020603050405020304" pitchFamily="18" charset="0"/>
                <a:cs typeface="Times New Roman" panose="02020603050405020304" pitchFamily="18" charset="0"/>
              </a:rPr>
              <a:t>  </a:t>
            </a:r>
          </a:p>
        </p:txBody>
      </p:sp>
      <p:sp>
        <p:nvSpPr>
          <p:cNvPr id="113" name="TextBox 16">
            <a:extLst>
              <a:ext uri="{FF2B5EF4-FFF2-40B4-BE49-F238E27FC236}">
                <a16:creationId xmlns:a16="http://schemas.microsoft.com/office/drawing/2014/main" id="{3A4D3F9F-94FF-45C0-B334-2115154FC2C1}"/>
              </a:ext>
            </a:extLst>
          </p:cNvPr>
          <p:cNvSpPr txBox="1"/>
          <p:nvPr/>
        </p:nvSpPr>
        <p:spPr>
          <a:xfrm>
            <a:off x="7584103" y="6164425"/>
            <a:ext cx="3512760" cy="646331"/>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Cơ chế phục hồi dữ liệu sau sự cố</a:t>
            </a:r>
          </a:p>
          <a:p>
            <a:r>
              <a:rPr lang="en-US" i="1">
                <a:latin typeface="Times New Roman" panose="02020603050405020304" pitchFamily="18" charset="0"/>
                <a:cs typeface="Times New Roman" panose="02020603050405020304" pitchFamily="18" charset="0"/>
              </a:rPr>
              <a:t>  </a:t>
            </a:r>
          </a:p>
        </p:txBody>
      </p:sp>
      <p:cxnSp>
        <p:nvCxnSpPr>
          <p:cNvPr id="114" name="Đường Kết nối Gấp khúc 6">
            <a:extLst>
              <a:ext uri="{FF2B5EF4-FFF2-40B4-BE49-F238E27FC236}">
                <a16:creationId xmlns:a16="http://schemas.microsoft.com/office/drawing/2014/main" id="{8BAC9618-7FF3-4E54-845D-FE6C213F5C36}"/>
              </a:ext>
            </a:extLst>
          </p:cNvPr>
          <p:cNvCxnSpPr>
            <a:stCxn id="77" idx="2"/>
            <a:endCxn id="69" idx="3"/>
          </p:cNvCxnSpPr>
          <p:nvPr/>
        </p:nvCxnSpPr>
        <p:spPr>
          <a:xfrm rot="5400000" flipH="1" flipV="1">
            <a:off x="7304292" y="4721895"/>
            <a:ext cx="153626" cy="1284930"/>
          </a:xfrm>
          <a:prstGeom prst="bentConnector4">
            <a:avLst>
              <a:gd name="adj1" fmla="val -441311"/>
              <a:gd name="adj2" fmla="val 1177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Đường Kết nối Gấp khúc 9">
            <a:extLst>
              <a:ext uri="{FF2B5EF4-FFF2-40B4-BE49-F238E27FC236}">
                <a16:creationId xmlns:a16="http://schemas.microsoft.com/office/drawing/2014/main" id="{DEC092ED-88E5-42F1-8160-752888E1517E}"/>
              </a:ext>
            </a:extLst>
          </p:cNvPr>
          <p:cNvCxnSpPr>
            <a:stCxn id="73" idx="0"/>
            <a:endCxn id="65" idx="1"/>
          </p:cNvCxnSpPr>
          <p:nvPr/>
        </p:nvCxnSpPr>
        <p:spPr>
          <a:xfrm rot="16200000" flipH="1" flipV="1">
            <a:off x="5857613" y="3414788"/>
            <a:ext cx="1153826" cy="608229"/>
          </a:xfrm>
          <a:prstGeom prst="bentConnector4">
            <a:avLst>
              <a:gd name="adj1" fmla="val -11359"/>
              <a:gd name="adj2" fmla="val 1476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par>
                                <p:cTn id="85" presetID="10"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500"/>
                                        <p:tgtEl>
                                          <p:spTgt spid="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fade">
                                      <p:cBhvr>
                                        <p:cTn id="115" dur="500"/>
                                        <p:tgtEl>
                                          <p:spTgt spid="3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nodeType="with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fade">
                                      <p:cBhvr>
                                        <p:cTn id="126" dur="500"/>
                                        <p:tgtEl>
                                          <p:spTgt spid="48"/>
                                        </p:tgtEl>
                                      </p:cBhvr>
                                    </p:animEffect>
                                  </p:childTnLst>
                                </p:cTn>
                              </p:par>
                              <p:par>
                                <p:cTn id="127" presetID="10" presetClass="entr" presetSubtype="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500"/>
                                        <p:tgtEl>
                                          <p:spTgt spid="4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fade">
                                      <p:cBhvr>
                                        <p:cTn id="132" dur="500"/>
                                        <p:tgtEl>
                                          <p:spTgt spid="59"/>
                                        </p:tgtEl>
                                      </p:cBhvr>
                                    </p:animEffect>
                                  </p:childTnLst>
                                </p:cTn>
                              </p:par>
                              <p:par>
                                <p:cTn id="133" presetID="10" presetClass="entr" presetSubtype="0" fill="hold"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fade">
                                      <p:cBhvr>
                                        <p:cTn id="135" dur="500"/>
                                        <p:tgtEl>
                                          <p:spTgt spid="5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fade">
                                      <p:cBhvr>
                                        <p:cTn id="138" dur="500"/>
                                        <p:tgtEl>
                                          <p:spTgt spid="38"/>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animEffect transition="in" filter="fade">
                                      <p:cBhvr>
                                        <p:cTn id="141" dur="500"/>
                                        <p:tgtEl>
                                          <p:spTgt spid="5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55"/>
                                        </p:tgtEl>
                                        <p:attrNameLst>
                                          <p:attrName>style.visibility</p:attrName>
                                        </p:attrNameLst>
                                      </p:cBhvr>
                                      <p:to>
                                        <p:strVal val="visible"/>
                                      </p:to>
                                    </p:set>
                                    <p:animEffect transition="in" filter="fade">
                                      <p:cBhvr>
                                        <p:cTn id="146" dur="500"/>
                                        <p:tgtEl>
                                          <p:spTgt spid="55"/>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fade">
                                      <p:cBhvr>
                                        <p:cTn id="151" dur="500"/>
                                        <p:tgtEl>
                                          <p:spTgt spid="40"/>
                                        </p:tgtEl>
                                      </p:cBhvr>
                                    </p:animEffect>
                                  </p:childTnLst>
                                </p:cTn>
                              </p:par>
                              <p:par>
                                <p:cTn id="152" presetID="10" presetClass="entr" presetSubtype="0" fill="hold" nodeType="withEffect">
                                  <p:stCondLst>
                                    <p:cond delay="0"/>
                                  </p:stCondLst>
                                  <p:childTnLst>
                                    <p:set>
                                      <p:cBhvr>
                                        <p:cTn id="153" dur="1" fill="hold">
                                          <p:stCondLst>
                                            <p:cond delay="0"/>
                                          </p:stCondLst>
                                        </p:cTn>
                                        <p:tgtEl>
                                          <p:spTgt spid="41"/>
                                        </p:tgtEl>
                                        <p:attrNameLst>
                                          <p:attrName>style.visibility</p:attrName>
                                        </p:attrNameLst>
                                      </p:cBhvr>
                                      <p:to>
                                        <p:strVal val="visible"/>
                                      </p:to>
                                    </p:set>
                                    <p:animEffect transition="in" filter="fade">
                                      <p:cBhvr>
                                        <p:cTn id="154" dur="500"/>
                                        <p:tgtEl>
                                          <p:spTgt spid="41"/>
                                        </p:tgtEl>
                                      </p:cBhvr>
                                    </p:animEffect>
                                  </p:childTnLst>
                                </p:cTn>
                              </p:par>
                              <p:par>
                                <p:cTn id="155" presetID="10" presetClass="entr" presetSubtype="0" fill="hold" nodeType="withEffect">
                                  <p:stCondLst>
                                    <p:cond delay="0"/>
                                  </p:stCondLst>
                                  <p:childTnLst>
                                    <p:set>
                                      <p:cBhvr>
                                        <p:cTn id="156" dur="1" fill="hold">
                                          <p:stCondLst>
                                            <p:cond delay="0"/>
                                          </p:stCondLst>
                                        </p:cTn>
                                        <p:tgtEl>
                                          <p:spTgt spid="42"/>
                                        </p:tgtEl>
                                        <p:attrNameLst>
                                          <p:attrName>style.visibility</p:attrName>
                                        </p:attrNameLst>
                                      </p:cBhvr>
                                      <p:to>
                                        <p:strVal val="visible"/>
                                      </p:to>
                                    </p:set>
                                    <p:animEffect transition="in" filter="fade">
                                      <p:cBhvr>
                                        <p:cTn id="157" dur="500"/>
                                        <p:tgtEl>
                                          <p:spTgt spid="42"/>
                                        </p:tgtEl>
                                      </p:cBhvr>
                                    </p:animEffect>
                                  </p:childTnLst>
                                </p:cTn>
                              </p:par>
                              <p:par>
                                <p:cTn id="158" presetID="10" presetClass="entr" presetSubtype="0" fill="hold" nodeType="with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fade">
                                      <p:cBhvr>
                                        <p:cTn id="160" dur="500"/>
                                        <p:tgtEl>
                                          <p:spTgt spid="43"/>
                                        </p:tgtEl>
                                      </p:cBhvr>
                                    </p:animEffect>
                                  </p:childTnLst>
                                </p:cTn>
                              </p:par>
                              <p:par>
                                <p:cTn id="161" presetID="10" presetClass="entr" presetSubtype="0" fill="hold" nodeType="withEffect">
                                  <p:stCondLst>
                                    <p:cond delay="0"/>
                                  </p:stCondLst>
                                  <p:childTnLst>
                                    <p:set>
                                      <p:cBhvr>
                                        <p:cTn id="162" dur="1" fill="hold">
                                          <p:stCondLst>
                                            <p:cond delay="0"/>
                                          </p:stCondLst>
                                        </p:cTn>
                                        <p:tgtEl>
                                          <p:spTgt spid="44"/>
                                        </p:tgtEl>
                                        <p:attrNameLst>
                                          <p:attrName>style.visibility</p:attrName>
                                        </p:attrNameLst>
                                      </p:cBhvr>
                                      <p:to>
                                        <p:strVal val="visible"/>
                                      </p:to>
                                    </p:set>
                                    <p:animEffect transition="in" filter="fade">
                                      <p:cBhvr>
                                        <p:cTn id="163" dur="500"/>
                                        <p:tgtEl>
                                          <p:spTgt spid="44"/>
                                        </p:tgtEl>
                                      </p:cBhvr>
                                    </p:animEffect>
                                  </p:childTnLst>
                                </p:cTn>
                              </p:par>
                              <p:par>
                                <p:cTn id="164" presetID="10" presetClass="entr" presetSubtype="0" fill="hold" nodeType="withEffect">
                                  <p:stCondLst>
                                    <p:cond delay="0"/>
                                  </p:stCondLst>
                                  <p:childTnLst>
                                    <p:set>
                                      <p:cBhvr>
                                        <p:cTn id="165" dur="1" fill="hold">
                                          <p:stCondLst>
                                            <p:cond delay="0"/>
                                          </p:stCondLst>
                                        </p:cTn>
                                        <p:tgtEl>
                                          <p:spTgt spid="45"/>
                                        </p:tgtEl>
                                        <p:attrNameLst>
                                          <p:attrName>style.visibility</p:attrName>
                                        </p:attrNameLst>
                                      </p:cBhvr>
                                      <p:to>
                                        <p:strVal val="visible"/>
                                      </p:to>
                                    </p:set>
                                    <p:animEffect transition="in" filter="fade">
                                      <p:cBhvr>
                                        <p:cTn id="166" dur="500"/>
                                        <p:tgtEl>
                                          <p:spTgt spid="45"/>
                                        </p:tgtEl>
                                      </p:cBhvr>
                                    </p:animEffect>
                                  </p:childTnLst>
                                </p:cTn>
                              </p:par>
                              <p:par>
                                <p:cTn id="167" presetID="10" presetClass="entr" presetSubtype="0" fill="hold" nodeType="with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fade">
                                      <p:cBhvr>
                                        <p:cTn id="169" dur="500"/>
                                        <p:tgtEl>
                                          <p:spTgt spid="4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24"/>
                                        </p:tgtEl>
                                        <p:attrNameLst>
                                          <p:attrName>style.visibility</p:attrName>
                                        </p:attrNameLst>
                                      </p:cBhvr>
                                      <p:to>
                                        <p:strVal val="visible"/>
                                      </p:to>
                                    </p:set>
                                    <p:animEffect transition="in" filter="fade">
                                      <p:cBhvr>
                                        <p:cTn id="172" dur="500"/>
                                        <p:tgtEl>
                                          <p:spTgt spid="2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2"/>
                                        </p:tgtEl>
                                        <p:attrNameLst>
                                          <p:attrName>style.visibility</p:attrName>
                                        </p:attrNameLst>
                                      </p:cBhvr>
                                      <p:to>
                                        <p:strVal val="visible"/>
                                      </p:to>
                                    </p:set>
                                    <p:animEffect transition="in" filter="fade">
                                      <p:cBhvr>
                                        <p:cTn id="175" dur="500"/>
                                        <p:tgtEl>
                                          <p:spTgt spid="3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25"/>
                                        </p:tgtEl>
                                        <p:attrNameLst>
                                          <p:attrName>style.visibility</p:attrName>
                                        </p:attrNameLst>
                                      </p:cBhvr>
                                      <p:to>
                                        <p:strVal val="visible"/>
                                      </p:to>
                                    </p:set>
                                    <p:animEffect transition="in" filter="fade">
                                      <p:cBhvr>
                                        <p:cTn id="178" dur="500"/>
                                        <p:tgtEl>
                                          <p:spTgt spid="25"/>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6"/>
                                        </p:tgtEl>
                                        <p:attrNameLst>
                                          <p:attrName>style.visibility</p:attrName>
                                        </p:attrNameLst>
                                      </p:cBhvr>
                                      <p:to>
                                        <p:strVal val="visible"/>
                                      </p:to>
                                    </p:set>
                                    <p:animEffect transition="in" filter="fade">
                                      <p:cBhvr>
                                        <p:cTn id="181" dur="500"/>
                                        <p:tgtEl>
                                          <p:spTgt spid="26"/>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4"/>
                                        </p:tgtEl>
                                        <p:attrNameLst>
                                          <p:attrName>style.visibility</p:attrName>
                                        </p:attrNameLst>
                                      </p:cBhvr>
                                      <p:to>
                                        <p:strVal val="visible"/>
                                      </p:to>
                                    </p:set>
                                    <p:animEffect transition="in" filter="fade">
                                      <p:cBhvr>
                                        <p:cTn id="184" dur="500"/>
                                        <p:tgtEl>
                                          <p:spTgt spid="34"/>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30"/>
                                        </p:tgtEl>
                                        <p:attrNameLst>
                                          <p:attrName>style.visibility</p:attrName>
                                        </p:attrNameLst>
                                      </p:cBhvr>
                                      <p:to>
                                        <p:strVal val="visible"/>
                                      </p:to>
                                    </p:set>
                                    <p:animEffect transition="in" filter="fade">
                                      <p:cBhvr>
                                        <p:cTn id="187" dur="500"/>
                                        <p:tgtEl>
                                          <p:spTgt spid="30"/>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35"/>
                                        </p:tgtEl>
                                        <p:attrNameLst>
                                          <p:attrName>style.visibility</p:attrName>
                                        </p:attrNameLst>
                                      </p:cBhvr>
                                      <p:to>
                                        <p:strVal val="visible"/>
                                      </p:to>
                                    </p:set>
                                    <p:animEffect transition="in" filter="fade">
                                      <p:cBhvr>
                                        <p:cTn id="190" dur="500"/>
                                        <p:tgtEl>
                                          <p:spTgt spid="35"/>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4"/>
                                        </p:tgtEl>
                                        <p:attrNameLst>
                                          <p:attrName>style.visibility</p:attrName>
                                        </p:attrNameLst>
                                      </p:cBhvr>
                                      <p:to>
                                        <p:strVal val="visible"/>
                                      </p:to>
                                    </p:set>
                                    <p:animEffect transition="in" filter="fade">
                                      <p:cBhvr>
                                        <p:cTn id="195" dur="500"/>
                                        <p:tgtEl>
                                          <p:spTgt spid="4"/>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112"/>
                                        </p:tgtEl>
                                        <p:attrNameLst>
                                          <p:attrName>style.visibility</p:attrName>
                                        </p:attrNameLst>
                                      </p:cBhvr>
                                      <p:to>
                                        <p:strVal val="visible"/>
                                      </p:to>
                                    </p:set>
                                    <p:animEffect transition="in" filter="fade">
                                      <p:cBhvr>
                                        <p:cTn id="200" dur="500"/>
                                        <p:tgtEl>
                                          <p:spTgt spid="112"/>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62"/>
                                        </p:tgtEl>
                                        <p:attrNameLst>
                                          <p:attrName>style.visibility</p:attrName>
                                        </p:attrNameLst>
                                      </p:cBhvr>
                                      <p:to>
                                        <p:strVal val="visible"/>
                                      </p:to>
                                    </p:set>
                                    <p:animEffect transition="in" filter="fade">
                                      <p:cBhvr>
                                        <p:cTn id="205" dur="500"/>
                                        <p:tgtEl>
                                          <p:spTgt spid="62"/>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66"/>
                                        </p:tgtEl>
                                        <p:attrNameLst>
                                          <p:attrName>style.visibility</p:attrName>
                                        </p:attrNameLst>
                                      </p:cBhvr>
                                      <p:to>
                                        <p:strVal val="visible"/>
                                      </p:to>
                                    </p:set>
                                    <p:animEffect transition="in" filter="fade">
                                      <p:cBhvr>
                                        <p:cTn id="208" dur="500"/>
                                        <p:tgtEl>
                                          <p:spTgt spid="66"/>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63"/>
                                        </p:tgtEl>
                                        <p:attrNameLst>
                                          <p:attrName>style.visibility</p:attrName>
                                        </p:attrNameLst>
                                      </p:cBhvr>
                                      <p:to>
                                        <p:strVal val="visible"/>
                                      </p:to>
                                    </p:set>
                                    <p:animEffect transition="in" filter="fade">
                                      <p:cBhvr>
                                        <p:cTn id="211" dur="500"/>
                                        <p:tgtEl>
                                          <p:spTgt spid="6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67"/>
                                        </p:tgtEl>
                                        <p:attrNameLst>
                                          <p:attrName>style.visibility</p:attrName>
                                        </p:attrNameLst>
                                      </p:cBhvr>
                                      <p:to>
                                        <p:strVal val="visible"/>
                                      </p:to>
                                    </p:set>
                                    <p:animEffect transition="in" filter="fade">
                                      <p:cBhvr>
                                        <p:cTn id="214" dur="500"/>
                                        <p:tgtEl>
                                          <p:spTgt spid="67"/>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61"/>
                                        </p:tgtEl>
                                        <p:attrNameLst>
                                          <p:attrName>style.visibility</p:attrName>
                                        </p:attrNameLst>
                                      </p:cBhvr>
                                      <p:to>
                                        <p:strVal val="visible"/>
                                      </p:to>
                                    </p:set>
                                    <p:animEffect transition="in" filter="fade">
                                      <p:cBhvr>
                                        <p:cTn id="217" dur="500"/>
                                        <p:tgtEl>
                                          <p:spTgt spid="61"/>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65"/>
                                        </p:tgtEl>
                                        <p:attrNameLst>
                                          <p:attrName>style.visibility</p:attrName>
                                        </p:attrNameLst>
                                      </p:cBhvr>
                                      <p:to>
                                        <p:strVal val="visible"/>
                                      </p:to>
                                    </p:set>
                                    <p:animEffect transition="in" filter="fade">
                                      <p:cBhvr>
                                        <p:cTn id="220" dur="500"/>
                                        <p:tgtEl>
                                          <p:spTgt spid="65"/>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68"/>
                                        </p:tgtEl>
                                        <p:attrNameLst>
                                          <p:attrName>style.visibility</p:attrName>
                                        </p:attrNameLst>
                                      </p:cBhvr>
                                      <p:to>
                                        <p:strVal val="visible"/>
                                      </p:to>
                                    </p:set>
                                    <p:animEffect transition="in" filter="fade">
                                      <p:cBhvr>
                                        <p:cTn id="223" dur="500"/>
                                        <p:tgtEl>
                                          <p:spTgt spid="6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64"/>
                                        </p:tgtEl>
                                        <p:attrNameLst>
                                          <p:attrName>style.visibility</p:attrName>
                                        </p:attrNameLst>
                                      </p:cBhvr>
                                      <p:to>
                                        <p:strVal val="visible"/>
                                      </p:to>
                                    </p:set>
                                    <p:animEffect transition="in" filter="fade">
                                      <p:cBhvr>
                                        <p:cTn id="226" dur="500"/>
                                        <p:tgtEl>
                                          <p:spTgt spid="64"/>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69"/>
                                        </p:tgtEl>
                                        <p:attrNameLst>
                                          <p:attrName>style.visibility</p:attrName>
                                        </p:attrNameLst>
                                      </p:cBhvr>
                                      <p:to>
                                        <p:strVal val="visible"/>
                                      </p:to>
                                    </p:set>
                                    <p:animEffect transition="in" filter="fade">
                                      <p:cBhvr>
                                        <p:cTn id="229" dur="500"/>
                                        <p:tgtEl>
                                          <p:spTgt spid="69"/>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70"/>
                                        </p:tgtEl>
                                        <p:attrNameLst>
                                          <p:attrName>style.visibility</p:attrName>
                                        </p:attrNameLst>
                                      </p:cBhvr>
                                      <p:to>
                                        <p:strVal val="visible"/>
                                      </p:to>
                                    </p:set>
                                    <p:animEffect transition="in" filter="fade">
                                      <p:cBhvr>
                                        <p:cTn id="232" dur="500"/>
                                        <p:tgtEl>
                                          <p:spTgt spid="70"/>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71"/>
                                        </p:tgtEl>
                                        <p:attrNameLst>
                                          <p:attrName>style.visibility</p:attrName>
                                        </p:attrNameLst>
                                      </p:cBhvr>
                                      <p:to>
                                        <p:strVal val="visible"/>
                                      </p:to>
                                    </p:set>
                                    <p:animEffect transition="in" filter="fade">
                                      <p:cBhvr>
                                        <p:cTn id="235" dur="500"/>
                                        <p:tgtEl>
                                          <p:spTgt spid="71"/>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78"/>
                                        </p:tgtEl>
                                        <p:attrNameLst>
                                          <p:attrName>style.visibility</p:attrName>
                                        </p:attrNameLst>
                                      </p:cBhvr>
                                      <p:to>
                                        <p:strVal val="visible"/>
                                      </p:to>
                                    </p:set>
                                    <p:animEffect transition="in" filter="fade">
                                      <p:cBhvr>
                                        <p:cTn id="238" dur="500"/>
                                        <p:tgtEl>
                                          <p:spTgt spid="78"/>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79"/>
                                        </p:tgtEl>
                                        <p:attrNameLst>
                                          <p:attrName>style.visibility</p:attrName>
                                        </p:attrNameLst>
                                      </p:cBhvr>
                                      <p:to>
                                        <p:strVal val="visible"/>
                                      </p:to>
                                    </p:set>
                                    <p:animEffect transition="in" filter="fade">
                                      <p:cBhvr>
                                        <p:cTn id="241" dur="500"/>
                                        <p:tgtEl>
                                          <p:spTgt spid="79"/>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72"/>
                                        </p:tgtEl>
                                        <p:attrNameLst>
                                          <p:attrName>style.visibility</p:attrName>
                                        </p:attrNameLst>
                                      </p:cBhvr>
                                      <p:to>
                                        <p:strVal val="visible"/>
                                      </p:to>
                                    </p:set>
                                    <p:animEffect transition="in" filter="fade">
                                      <p:cBhvr>
                                        <p:cTn id="244" dur="500"/>
                                        <p:tgtEl>
                                          <p:spTgt spid="72"/>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fade">
                                      <p:cBhvr>
                                        <p:cTn id="247" dur="500"/>
                                        <p:tgtEl>
                                          <p:spTgt spid="73"/>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80"/>
                                        </p:tgtEl>
                                        <p:attrNameLst>
                                          <p:attrName>style.visibility</p:attrName>
                                        </p:attrNameLst>
                                      </p:cBhvr>
                                      <p:to>
                                        <p:strVal val="visible"/>
                                      </p:to>
                                    </p:set>
                                    <p:animEffect transition="in" filter="fade">
                                      <p:cBhvr>
                                        <p:cTn id="250" dur="500"/>
                                        <p:tgtEl>
                                          <p:spTgt spid="80"/>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81"/>
                                        </p:tgtEl>
                                        <p:attrNameLst>
                                          <p:attrName>style.visibility</p:attrName>
                                        </p:attrNameLst>
                                      </p:cBhvr>
                                      <p:to>
                                        <p:strVal val="visible"/>
                                      </p:to>
                                    </p:set>
                                    <p:animEffect transition="in" filter="fade">
                                      <p:cBhvr>
                                        <p:cTn id="253" dur="500"/>
                                        <p:tgtEl>
                                          <p:spTgt spid="81"/>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74"/>
                                        </p:tgtEl>
                                        <p:attrNameLst>
                                          <p:attrName>style.visibility</p:attrName>
                                        </p:attrNameLst>
                                      </p:cBhvr>
                                      <p:to>
                                        <p:strVal val="visible"/>
                                      </p:to>
                                    </p:set>
                                    <p:animEffect transition="in" filter="fade">
                                      <p:cBhvr>
                                        <p:cTn id="256" dur="500"/>
                                        <p:tgtEl>
                                          <p:spTgt spid="74"/>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animEffect transition="in" filter="fade">
                                      <p:cBhvr>
                                        <p:cTn id="259" dur="500"/>
                                        <p:tgtEl>
                                          <p:spTgt spid="75"/>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84"/>
                                        </p:tgtEl>
                                        <p:attrNameLst>
                                          <p:attrName>style.visibility</p:attrName>
                                        </p:attrNameLst>
                                      </p:cBhvr>
                                      <p:to>
                                        <p:strVal val="visible"/>
                                      </p:to>
                                    </p:set>
                                    <p:animEffect transition="in" filter="fade">
                                      <p:cBhvr>
                                        <p:cTn id="262" dur="500"/>
                                        <p:tgtEl>
                                          <p:spTgt spid="84"/>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85"/>
                                        </p:tgtEl>
                                        <p:attrNameLst>
                                          <p:attrName>style.visibility</p:attrName>
                                        </p:attrNameLst>
                                      </p:cBhvr>
                                      <p:to>
                                        <p:strVal val="visible"/>
                                      </p:to>
                                    </p:set>
                                    <p:animEffect transition="in" filter="fade">
                                      <p:cBhvr>
                                        <p:cTn id="265" dur="500"/>
                                        <p:tgtEl>
                                          <p:spTgt spid="85"/>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76"/>
                                        </p:tgtEl>
                                        <p:attrNameLst>
                                          <p:attrName>style.visibility</p:attrName>
                                        </p:attrNameLst>
                                      </p:cBhvr>
                                      <p:to>
                                        <p:strVal val="visible"/>
                                      </p:to>
                                    </p:set>
                                    <p:animEffect transition="in" filter="fade">
                                      <p:cBhvr>
                                        <p:cTn id="268" dur="500"/>
                                        <p:tgtEl>
                                          <p:spTgt spid="76"/>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77"/>
                                        </p:tgtEl>
                                        <p:attrNameLst>
                                          <p:attrName>style.visibility</p:attrName>
                                        </p:attrNameLst>
                                      </p:cBhvr>
                                      <p:to>
                                        <p:strVal val="visible"/>
                                      </p:to>
                                    </p:set>
                                    <p:animEffect transition="in" filter="fade">
                                      <p:cBhvr>
                                        <p:cTn id="271" dur="500"/>
                                        <p:tgtEl>
                                          <p:spTgt spid="77"/>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82"/>
                                        </p:tgtEl>
                                        <p:attrNameLst>
                                          <p:attrName>style.visibility</p:attrName>
                                        </p:attrNameLst>
                                      </p:cBhvr>
                                      <p:to>
                                        <p:strVal val="visible"/>
                                      </p:to>
                                    </p:set>
                                    <p:animEffect transition="in" filter="fade">
                                      <p:cBhvr>
                                        <p:cTn id="274" dur="500"/>
                                        <p:tgtEl>
                                          <p:spTgt spid="82"/>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83"/>
                                        </p:tgtEl>
                                        <p:attrNameLst>
                                          <p:attrName>style.visibility</p:attrName>
                                        </p:attrNameLst>
                                      </p:cBhvr>
                                      <p:to>
                                        <p:strVal val="visible"/>
                                      </p:to>
                                    </p:set>
                                    <p:animEffect transition="in" filter="fade">
                                      <p:cBhvr>
                                        <p:cTn id="277" dur="500"/>
                                        <p:tgtEl>
                                          <p:spTgt spid="8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xit" presetSubtype="0" fill="hold" grpId="1" nodeType="clickEffect">
                                  <p:stCondLst>
                                    <p:cond delay="0"/>
                                  </p:stCondLst>
                                  <p:childTnLst>
                                    <p:animEffect transition="out" filter="fade">
                                      <p:cBhvr>
                                        <p:cTn id="281" dur="500"/>
                                        <p:tgtEl>
                                          <p:spTgt spid="67"/>
                                        </p:tgtEl>
                                      </p:cBhvr>
                                    </p:animEffect>
                                    <p:set>
                                      <p:cBhvr>
                                        <p:cTn id="282" dur="1" fill="hold">
                                          <p:stCondLst>
                                            <p:cond delay="499"/>
                                          </p:stCondLst>
                                        </p:cTn>
                                        <p:tgtEl>
                                          <p:spTgt spid="67"/>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500"/>
                                        <p:tgtEl>
                                          <p:spTgt spid="80"/>
                                        </p:tgtEl>
                                      </p:cBhvr>
                                    </p:animEffect>
                                    <p:set>
                                      <p:cBhvr>
                                        <p:cTn id="285" dur="1" fill="hold">
                                          <p:stCondLst>
                                            <p:cond delay="499"/>
                                          </p:stCondLst>
                                        </p:cTn>
                                        <p:tgtEl>
                                          <p:spTgt spid="80"/>
                                        </p:tgtEl>
                                        <p:attrNameLst>
                                          <p:attrName>style.visibility</p:attrName>
                                        </p:attrNameLst>
                                      </p:cBhvr>
                                      <p:to>
                                        <p:strVal val="hidden"/>
                                      </p:to>
                                    </p:set>
                                  </p:childTnLst>
                                </p:cTn>
                              </p:par>
                              <p:par>
                                <p:cTn id="286" presetID="10" presetClass="exit" presetSubtype="0" fill="hold" grpId="1" nodeType="withEffect">
                                  <p:stCondLst>
                                    <p:cond delay="0"/>
                                  </p:stCondLst>
                                  <p:childTnLst>
                                    <p:animEffect transition="out" filter="fade">
                                      <p:cBhvr>
                                        <p:cTn id="287" dur="500"/>
                                        <p:tgtEl>
                                          <p:spTgt spid="81"/>
                                        </p:tgtEl>
                                      </p:cBhvr>
                                    </p:animEffect>
                                    <p:set>
                                      <p:cBhvr>
                                        <p:cTn id="288" dur="1" fill="hold">
                                          <p:stCondLst>
                                            <p:cond delay="499"/>
                                          </p:stCondLst>
                                        </p:cTn>
                                        <p:tgtEl>
                                          <p:spTgt spid="81"/>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nodeType="clickEffect">
                                  <p:stCondLst>
                                    <p:cond delay="0"/>
                                  </p:stCondLst>
                                  <p:childTnLst>
                                    <p:set>
                                      <p:cBhvr>
                                        <p:cTn id="292" dur="1" fill="hold">
                                          <p:stCondLst>
                                            <p:cond delay="0"/>
                                          </p:stCondLst>
                                        </p:cTn>
                                        <p:tgtEl>
                                          <p:spTgt spid="115"/>
                                        </p:tgtEl>
                                        <p:attrNameLst>
                                          <p:attrName>style.visibility</p:attrName>
                                        </p:attrNameLst>
                                      </p:cBhvr>
                                      <p:to>
                                        <p:strVal val="visible"/>
                                      </p:to>
                                    </p:set>
                                    <p:animEffect transition="in" filter="fade">
                                      <p:cBhvr>
                                        <p:cTn id="293" dur="500"/>
                                        <p:tgtEl>
                                          <p:spTgt spid="115"/>
                                        </p:tgtEl>
                                      </p:cBhvr>
                                    </p:animEffect>
                                  </p:childTnLst>
                                </p:cTn>
                              </p:par>
                              <p:par>
                                <p:cTn id="294" presetID="10" presetClass="entr" presetSubtype="0" fill="hold" nodeType="withEffect">
                                  <p:stCondLst>
                                    <p:cond delay="0"/>
                                  </p:stCondLst>
                                  <p:childTnLst>
                                    <p:set>
                                      <p:cBhvr>
                                        <p:cTn id="295" dur="1" fill="hold">
                                          <p:stCondLst>
                                            <p:cond delay="0"/>
                                          </p:stCondLst>
                                        </p:cTn>
                                        <p:tgtEl>
                                          <p:spTgt spid="114"/>
                                        </p:tgtEl>
                                        <p:attrNameLst>
                                          <p:attrName>style.visibility</p:attrName>
                                        </p:attrNameLst>
                                      </p:cBhvr>
                                      <p:to>
                                        <p:strVal val="visible"/>
                                      </p:to>
                                    </p:set>
                                    <p:animEffect transition="in" filter="fade">
                                      <p:cBhvr>
                                        <p:cTn id="296" dur="500"/>
                                        <p:tgtEl>
                                          <p:spTgt spid="114"/>
                                        </p:tgtEl>
                                      </p:cBhvr>
                                    </p:animEffec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nodeType="clickEffect">
                                  <p:stCondLst>
                                    <p:cond delay="0"/>
                                  </p:stCondLst>
                                  <p:childTnLst>
                                    <p:set>
                                      <p:cBhvr>
                                        <p:cTn id="300" dur="1" fill="hold">
                                          <p:stCondLst>
                                            <p:cond delay="0"/>
                                          </p:stCondLst>
                                        </p:cTn>
                                        <p:tgtEl>
                                          <p:spTgt spid="115"/>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114"/>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10" presetClass="entr" presetSubtype="0" fill="hold" nodeType="clickEffect">
                                  <p:stCondLst>
                                    <p:cond delay="0"/>
                                  </p:stCondLst>
                                  <p:childTnLst>
                                    <p:set>
                                      <p:cBhvr>
                                        <p:cTn id="306" dur="1" fill="hold">
                                          <p:stCondLst>
                                            <p:cond delay="0"/>
                                          </p:stCondLst>
                                        </p:cTn>
                                        <p:tgtEl>
                                          <p:spTgt spid="110"/>
                                        </p:tgtEl>
                                        <p:attrNameLst>
                                          <p:attrName>style.visibility</p:attrName>
                                        </p:attrNameLst>
                                      </p:cBhvr>
                                      <p:to>
                                        <p:strVal val="visible"/>
                                      </p:to>
                                    </p:set>
                                    <p:animEffect transition="in" filter="fade">
                                      <p:cBhvr>
                                        <p:cTn id="307" dur="500"/>
                                        <p:tgtEl>
                                          <p:spTgt spid="110"/>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fade">
                                      <p:cBhvr>
                                        <p:cTn id="310" dur="500"/>
                                        <p:tgtEl>
                                          <p:spTgt spid="111"/>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grpId="0" nodeType="clickEffect">
                                  <p:stCondLst>
                                    <p:cond delay="0"/>
                                  </p:stCondLst>
                                  <p:childTnLst>
                                    <p:set>
                                      <p:cBhvr>
                                        <p:cTn id="314" dur="1" fill="hold">
                                          <p:stCondLst>
                                            <p:cond delay="0"/>
                                          </p:stCondLst>
                                        </p:cTn>
                                        <p:tgtEl>
                                          <p:spTgt spid="87"/>
                                        </p:tgtEl>
                                        <p:attrNameLst>
                                          <p:attrName>style.visibility</p:attrName>
                                        </p:attrNameLst>
                                      </p:cBhvr>
                                      <p:to>
                                        <p:strVal val="visible"/>
                                      </p:to>
                                    </p:set>
                                    <p:animEffect transition="in" filter="fade">
                                      <p:cBhvr>
                                        <p:cTn id="315" dur="500"/>
                                        <p:tgtEl>
                                          <p:spTgt spid="87"/>
                                        </p:tgtEl>
                                      </p:cBhvr>
                                    </p:animEffect>
                                  </p:childTnLst>
                                </p:cTn>
                              </p:par>
                              <p:par>
                                <p:cTn id="316" presetID="10" presetClass="entr" presetSubtype="0" fill="hold" grpId="0" nodeType="withEffect">
                                  <p:stCondLst>
                                    <p:cond delay="0"/>
                                  </p:stCondLst>
                                  <p:childTnLst>
                                    <p:set>
                                      <p:cBhvr>
                                        <p:cTn id="317" dur="1" fill="hold">
                                          <p:stCondLst>
                                            <p:cond delay="0"/>
                                          </p:stCondLst>
                                        </p:cTn>
                                        <p:tgtEl>
                                          <p:spTgt spid="94"/>
                                        </p:tgtEl>
                                        <p:attrNameLst>
                                          <p:attrName>style.visibility</p:attrName>
                                        </p:attrNameLst>
                                      </p:cBhvr>
                                      <p:to>
                                        <p:strVal val="visible"/>
                                      </p:to>
                                    </p:set>
                                    <p:animEffect transition="in" filter="fade">
                                      <p:cBhvr>
                                        <p:cTn id="318" dur="500"/>
                                        <p:tgtEl>
                                          <p:spTgt spid="94"/>
                                        </p:tgtEl>
                                      </p:cBhvr>
                                    </p:animEffect>
                                  </p:childTnLst>
                                </p:cTn>
                              </p:par>
                              <p:par>
                                <p:cTn id="319" presetID="10" presetClass="entr" presetSubtype="0" fill="hold" grpId="0" nodeType="withEffect">
                                  <p:stCondLst>
                                    <p:cond delay="0"/>
                                  </p:stCondLst>
                                  <p:childTnLst>
                                    <p:set>
                                      <p:cBhvr>
                                        <p:cTn id="320" dur="1" fill="hold">
                                          <p:stCondLst>
                                            <p:cond delay="0"/>
                                          </p:stCondLst>
                                        </p:cTn>
                                        <p:tgtEl>
                                          <p:spTgt spid="95"/>
                                        </p:tgtEl>
                                        <p:attrNameLst>
                                          <p:attrName>style.visibility</p:attrName>
                                        </p:attrNameLst>
                                      </p:cBhvr>
                                      <p:to>
                                        <p:strVal val="visible"/>
                                      </p:to>
                                    </p:set>
                                    <p:animEffect transition="in" filter="fade">
                                      <p:cBhvr>
                                        <p:cTn id="321" dur="500"/>
                                        <p:tgtEl>
                                          <p:spTgt spid="95"/>
                                        </p:tgtEl>
                                      </p:cBhvr>
                                    </p:animEffect>
                                  </p:childTnLst>
                                </p:cTn>
                              </p:par>
                              <p:par>
                                <p:cTn id="322" presetID="10" presetClass="entr" presetSubtype="0" fill="hold" grpId="0" nodeType="withEffect">
                                  <p:stCondLst>
                                    <p:cond delay="0"/>
                                  </p:stCondLst>
                                  <p:childTnLst>
                                    <p:set>
                                      <p:cBhvr>
                                        <p:cTn id="323" dur="1" fill="hold">
                                          <p:stCondLst>
                                            <p:cond delay="0"/>
                                          </p:stCondLst>
                                        </p:cTn>
                                        <p:tgtEl>
                                          <p:spTgt spid="91"/>
                                        </p:tgtEl>
                                        <p:attrNameLst>
                                          <p:attrName>style.visibility</p:attrName>
                                        </p:attrNameLst>
                                      </p:cBhvr>
                                      <p:to>
                                        <p:strVal val="visible"/>
                                      </p:to>
                                    </p:set>
                                    <p:animEffect transition="in" filter="fade">
                                      <p:cBhvr>
                                        <p:cTn id="324" dur="500"/>
                                        <p:tgtEl>
                                          <p:spTgt spid="91"/>
                                        </p:tgtEl>
                                      </p:cBhvr>
                                    </p:animEffect>
                                  </p:childTnLst>
                                </p:cTn>
                              </p:par>
                              <p:par>
                                <p:cTn id="325" presetID="10" presetClass="entr" presetSubtype="0" fill="hold" grpId="0" nodeType="withEffect">
                                  <p:stCondLst>
                                    <p:cond delay="0"/>
                                  </p:stCondLst>
                                  <p:childTnLst>
                                    <p:set>
                                      <p:cBhvr>
                                        <p:cTn id="326" dur="1" fill="hold">
                                          <p:stCondLst>
                                            <p:cond delay="0"/>
                                          </p:stCondLst>
                                        </p:cTn>
                                        <p:tgtEl>
                                          <p:spTgt spid="102"/>
                                        </p:tgtEl>
                                        <p:attrNameLst>
                                          <p:attrName>style.visibility</p:attrName>
                                        </p:attrNameLst>
                                      </p:cBhvr>
                                      <p:to>
                                        <p:strVal val="visible"/>
                                      </p:to>
                                    </p:set>
                                    <p:animEffect transition="in" filter="fade">
                                      <p:cBhvr>
                                        <p:cTn id="327" dur="500"/>
                                        <p:tgtEl>
                                          <p:spTgt spid="102"/>
                                        </p:tgtEl>
                                      </p:cBhvr>
                                    </p:animEffect>
                                  </p:childTnLst>
                                </p:cTn>
                              </p:par>
                              <p:par>
                                <p:cTn id="328" presetID="10" presetClass="entr" presetSubtype="0" fill="hold" grpId="0" nodeType="withEffect">
                                  <p:stCondLst>
                                    <p:cond delay="0"/>
                                  </p:stCondLst>
                                  <p:childTnLst>
                                    <p:set>
                                      <p:cBhvr>
                                        <p:cTn id="329" dur="1" fill="hold">
                                          <p:stCondLst>
                                            <p:cond delay="0"/>
                                          </p:stCondLst>
                                        </p:cTn>
                                        <p:tgtEl>
                                          <p:spTgt spid="103"/>
                                        </p:tgtEl>
                                        <p:attrNameLst>
                                          <p:attrName>style.visibility</p:attrName>
                                        </p:attrNameLst>
                                      </p:cBhvr>
                                      <p:to>
                                        <p:strVal val="visible"/>
                                      </p:to>
                                    </p:set>
                                    <p:animEffect transition="in" filter="fade">
                                      <p:cBhvr>
                                        <p:cTn id="330" dur="500"/>
                                        <p:tgtEl>
                                          <p:spTgt spid="103"/>
                                        </p:tgtEl>
                                      </p:cBhvr>
                                    </p:animEffect>
                                  </p:childTnLst>
                                </p:cTn>
                              </p:par>
                              <p:par>
                                <p:cTn id="331" presetID="10" presetClass="entr" presetSubtype="0" fill="hold" grpId="0" nodeType="withEffect">
                                  <p:stCondLst>
                                    <p:cond delay="0"/>
                                  </p:stCondLst>
                                  <p:childTnLst>
                                    <p:set>
                                      <p:cBhvr>
                                        <p:cTn id="332" dur="1" fill="hold">
                                          <p:stCondLst>
                                            <p:cond delay="0"/>
                                          </p:stCondLst>
                                        </p:cTn>
                                        <p:tgtEl>
                                          <p:spTgt spid="88"/>
                                        </p:tgtEl>
                                        <p:attrNameLst>
                                          <p:attrName>style.visibility</p:attrName>
                                        </p:attrNameLst>
                                      </p:cBhvr>
                                      <p:to>
                                        <p:strVal val="visible"/>
                                      </p:to>
                                    </p:set>
                                    <p:animEffect transition="in" filter="fade">
                                      <p:cBhvr>
                                        <p:cTn id="333" dur="500"/>
                                        <p:tgtEl>
                                          <p:spTgt spid="88"/>
                                        </p:tgtEl>
                                      </p:cBhvr>
                                    </p:animEffect>
                                  </p:childTnLst>
                                </p:cTn>
                              </p:par>
                              <p:par>
                                <p:cTn id="334" presetID="10" presetClass="entr" presetSubtype="0" fill="hold" grpId="0" nodeType="withEffect">
                                  <p:stCondLst>
                                    <p:cond delay="0"/>
                                  </p:stCondLst>
                                  <p:childTnLst>
                                    <p:set>
                                      <p:cBhvr>
                                        <p:cTn id="335" dur="1" fill="hold">
                                          <p:stCondLst>
                                            <p:cond delay="0"/>
                                          </p:stCondLst>
                                        </p:cTn>
                                        <p:tgtEl>
                                          <p:spTgt spid="96"/>
                                        </p:tgtEl>
                                        <p:attrNameLst>
                                          <p:attrName>style.visibility</p:attrName>
                                        </p:attrNameLst>
                                      </p:cBhvr>
                                      <p:to>
                                        <p:strVal val="visible"/>
                                      </p:to>
                                    </p:set>
                                    <p:animEffect transition="in" filter="fade">
                                      <p:cBhvr>
                                        <p:cTn id="336" dur="500"/>
                                        <p:tgtEl>
                                          <p:spTgt spid="96"/>
                                        </p:tgtEl>
                                      </p:cBhvr>
                                    </p:animEffect>
                                  </p:childTnLst>
                                </p:cTn>
                              </p:par>
                              <p:par>
                                <p:cTn id="337" presetID="10" presetClass="entr" presetSubtype="0" fill="hold" grpId="0" nodeType="withEffect">
                                  <p:stCondLst>
                                    <p:cond delay="0"/>
                                  </p:stCondLst>
                                  <p:childTnLst>
                                    <p:set>
                                      <p:cBhvr>
                                        <p:cTn id="338" dur="1" fill="hold">
                                          <p:stCondLst>
                                            <p:cond delay="0"/>
                                          </p:stCondLst>
                                        </p:cTn>
                                        <p:tgtEl>
                                          <p:spTgt spid="97"/>
                                        </p:tgtEl>
                                        <p:attrNameLst>
                                          <p:attrName>style.visibility</p:attrName>
                                        </p:attrNameLst>
                                      </p:cBhvr>
                                      <p:to>
                                        <p:strVal val="visible"/>
                                      </p:to>
                                    </p:set>
                                    <p:animEffect transition="in" filter="fade">
                                      <p:cBhvr>
                                        <p:cTn id="339" dur="500"/>
                                        <p:tgtEl>
                                          <p:spTgt spid="97"/>
                                        </p:tgtEl>
                                      </p:cBhvr>
                                    </p:animEffect>
                                  </p:childTnLst>
                                </p:cTn>
                              </p:par>
                              <p:par>
                                <p:cTn id="340" presetID="10" presetClass="entr" presetSubtype="0" fill="hold" grpId="0" nodeType="withEffect">
                                  <p:stCondLst>
                                    <p:cond delay="0"/>
                                  </p:stCondLst>
                                  <p:childTnLst>
                                    <p:set>
                                      <p:cBhvr>
                                        <p:cTn id="341" dur="1" fill="hold">
                                          <p:stCondLst>
                                            <p:cond delay="0"/>
                                          </p:stCondLst>
                                        </p:cTn>
                                        <p:tgtEl>
                                          <p:spTgt spid="86"/>
                                        </p:tgtEl>
                                        <p:attrNameLst>
                                          <p:attrName>style.visibility</p:attrName>
                                        </p:attrNameLst>
                                      </p:cBhvr>
                                      <p:to>
                                        <p:strVal val="visible"/>
                                      </p:to>
                                    </p:set>
                                    <p:animEffect transition="in" filter="fade">
                                      <p:cBhvr>
                                        <p:cTn id="342" dur="500"/>
                                        <p:tgtEl>
                                          <p:spTgt spid="86"/>
                                        </p:tgtEl>
                                      </p:cBhvr>
                                    </p:animEffect>
                                  </p:childTnLst>
                                </p:cTn>
                              </p:par>
                              <p:par>
                                <p:cTn id="343" presetID="10" presetClass="entr" presetSubtype="0" fill="hold" grpId="0" nodeType="withEffect">
                                  <p:stCondLst>
                                    <p:cond delay="0"/>
                                  </p:stCondLst>
                                  <p:childTnLst>
                                    <p:set>
                                      <p:cBhvr>
                                        <p:cTn id="344" dur="1" fill="hold">
                                          <p:stCondLst>
                                            <p:cond delay="0"/>
                                          </p:stCondLst>
                                        </p:cTn>
                                        <p:tgtEl>
                                          <p:spTgt spid="92"/>
                                        </p:tgtEl>
                                        <p:attrNameLst>
                                          <p:attrName>style.visibility</p:attrName>
                                        </p:attrNameLst>
                                      </p:cBhvr>
                                      <p:to>
                                        <p:strVal val="visible"/>
                                      </p:to>
                                    </p:set>
                                    <p:animEffect transition="in" filter="fade">
                                      <p:cBhvr>
                                        <p:cTn id="345" dur="500"/>
                                        <p:tgtEl>
                                          <p:spTgt spid="92"/>
                                        </p:tgtEl>
                                      </p:cBhvr>
                                    </p:animEffect>
                                  </p:childTnLst>
                                </p:cTn>
                              </p:par>
                              <p:par>
                                <p:cTn id="346" presetID="10" presetClass="entr" presetSubtype="0" fill="hold" grpId="0" nodeType="withEffect">
                                  <p:stCondLst>
                                    <p:cond delay="0"/>
                                  </p:stCondLst>
                                  <p:childTnLst>
                                    <p:set>
                                      <p:cBhvr>
                                        <p:cTn id="347" dur="1" fill="hold">
                                          <p:stCondLst>
                                            <p:cond delay="0"/>
                                          </p:stCondLst>
                                        </p:cTn>
                                        <p:tgtEl>
                                          <p:spTgt spid="106"/>
                                        </p:tgtEl>
                                        <p:attrNameLst>
                                          <p:attrName>style.visibility</p:attrName>
                                        </p:attrNameLst>
                                      </p:cBhvr>
                                      <p:to>
                                        <p:strVal val="visible"/>
                                      </p:to>
                                    </p:set>
                                    <p:animEffect transition="in" filter="fade">
                                      <p:cBhvr>
                                        <p:cTn id="348" dur="500"/>
                                        <p:tgtEl>
                                          <p:spTgt spid="106"/>
                                        </p:tgtEl>
                                      </p:cBhvr>
                                    </p:animEffect>
                                  </p:childTnLst>
                                </p:cTn>
                              </p:par>
                              <p:par>
                                <p:cTn id="349" presetID="10" presetClass="entr" presetSubtype="0" fill="hold" grpId="0" nodeType="withEffect">
                                  <p:stCondLst>
                                    <p:cond delay="0"/>
                                  </p:stCondLst>
                                  <p:childTnLst>
                                    <p:set>
                                      <p:cBhvr>
                                        <p:cTn id="350" dur="1" fill="hold">
                                          <p:stCondLst>
                                            <p:cond delay="0"/>
                                          </p:stCondLst>
                                        </p:cTn>
                                        <p:tgtEl>
                                          <p:spTgt spid="107"/>
                                        </p:tgtEl>
                                        <p:attrNameLst>
                                          <p:attrName>style.visibility</p:attrName>
                                        </p:attrNameLst>
                                      </p:cBhvr>
                                      <p:to>
                                        <p:strVal val="visible"/>
                                      </p:to>
                                    </p:set>
                                    <p:animEffect transition="in" filter="fade">
                                      <p:cBhvr>
                                        <p:cTn id="351" dur="500"/>
                                        <p:tgtEl>
                                          <p:spTgt spid="107"/>
                                        </p:tgtEl>
                                      </p:cBhvr>
                                    </p:animEffect>
                                  </p:childTnLst>
                                </p:cTn>
                              </p:par>
                              <p:par>
                                <p:cTn id="352" presetID="10" presetClass="entr" presetSubtype="0" fill="hold" grpId="0" nodeType="withEffect">
                                  <p:stCondLst>
                                    <p:cond delay="0"/>
                                  </p:stCondLst>
                                  <p:childTnLst>
                                    <p:set>
                                      <p:cBhvr>
                                        <p:cTn id="353" dur="1" fill="hold">
                                          <p:stCondLst>
                                            <p:cond delay="0"/>
                                          </p:stCondLst>
                                        </p:cTn>
                                        <p:tgtEl>
                                          <p:spTgt spid="89"/>
                                        </p:tgtEl>
                                        <p:attrNameLst>
                                          <p:attrName>style.visibility</p:attrName>
                                        </p:attrNameLst>
                                      </p:cBhvr>
                                      <p:to>
                                        <p:strVal val="visible"/>
                                      </p:to>
                                    </p:set>
                                    <p:animEffect transition="in" filter="fade">
                                      <p:cBhvr>
                                        <p:cTn id="354" dur="500"/>
                                        <p:tgtEl>
                                          <p:spTgt spid="89"/>
                                        </p:tgtEl>
                                      </p:cBhvr>
                                    </p:animEffect>
                                  </p:childTnLst>
                                </p:cTn>
                              </p:par>
                              <p:par>
                                <p:cTn id="355" presetID="10" presetClass="entr" presetSubtype="0" fill="hold" grpId="0" nodeType="withEffect">
                                  <p:stCondLst>
                                    <p:cond delay="0"/>
                                  </p:stCondLst>
                                  <p:childTnLst>
                                    <p:set>
                                      <p:cBhvr>
                                        <p:cTn id="356" dur="1" fill="hold">
                                          <p:stCondLst>
                                            <p:cond delay="0"/>
                                          </p:stCondLst>
                                        </p:cTn>
                                        <p:tgtEl>
                                          <p:spTgt spid="100"/>
                                        </p:tgtEl>
                                        <p:attrNameLst>
                                          <p:attrName>style.visibility</p:attrName>
                                        </p:attrNameLst>
                                      </p:cBhvr>
                                      <p:to>
                                        <p:strVal val="visible"/>
                                      </p:to>
                                    </p:set>
                                    <p:animEffect transition="in" filter="fade">
                                      <p:cBhvr>
                                        <p:cTn id="357" dur="500"/>
                                        <p:tgtEl>
                                          <p:spTgt spid="100"/>
                                        </p:tgtEl>
                                      </p:cBhvr>
                                    </p:animEffect>
                                  </p:childTnLst>
                                </p:cTn>
                              </p:par>
                              <p:par>
                                <p:cTn id="358" presetID="10" presetClass="entr" presetSubtype="0" fill="hold" grpId="0" nodeType="withEffect">
                                  <p:stCondLst>
                                    <p:cond delay="0"/>
                                  </p:stCondLst>
                                  <p:childTnLst>
                                    <p:set>
                                      <p:cBhvr>
                                        <p:cTn id="359" dur="1" fill="hold">
                                          <p:stCondLst>
                                            <p:cond delay="0"/>
                                          </p:stCondLst>
                                        </p:cTn>
                                        <p:tgtEl>
                                          <p:spTgt spid="101"/>
                                        </p:tgtEl>
                                        <p:attrNameLst>
                                          <p:attrName>style.visibility</p:attrName>
                                        </p:attrNameLst>
                                      </p:cBhvr>
                                      <p:to>
                                        <p:strVal val="visible"/>
                                      </p:to>
                                    </p:set>
                                    <p:animEffect transition="in" filter="fade">
                                      <p:cBhvr>
                                        <p:cTn id="360" dur="500"/>
                                        <p:tgtEl>
                                          <p:spTgt spid="101"/>
                                        </p:tgtEl>
                                      </p:cBhvr>
                                    </p:animEffect>
                                  </p:childTnLst>
                                </p:cTn>
                              </p:par>
                            </p:childTnLst>
                          </p:cTn>
                        </p:par>
                      </p:childTnLst>
                    </p:cTn>
                  </p:par>
                  <p:par>
                    <p:cTn id="361" fill="hold">
                      <p:stCondLst>
                        <p:cond delay="indefinite"/>
                      </p:stCondLst>
                      <p:childTnLst>
                        <p:par>
                          <p:cTn id="362" fill="hold">
                            <p:stCondLst>
                              <p:cond delay="0"/>
                            </p:stCondLst>
                            <p:childTnLst>
                              <p:par>
                                <p:cTn id="363" presetID="10" presetClass="entr" presetSubtype="0" fill="hold" grpId="0" nodeType="clickEffect">
                                  <p:stCondLst>
                                    <p:cond delay="0"/>
                                  </p:stCondLst>
                                  <p:childTnLst>
                                    <p:set>
                                      <p:cBhvr>
                                        <p:cTn id="364" dur="1" fill="hold">
                                          <p:stCondLst>
                                            <p:cond delay="0"/>
                                          </p:stCondLst>
                                        </p:cTn>
                                        <p:tgtEl>
                                          <p:spTgt spid="90"/>
                                        </p:tgtEl>
                                        <p:attrNameLst>
                                          <p:attrName>style.visibility</p:attrName>
                                        </p:attrNameLst>
                                      </p:cBhvr>
                                      <p:to>
                                        <p:strVal val="visible"/>
                                      </p:to>
                                    </p:set>
                                    <p:animEffect transition="in" filter="fade">
                                      <p:cBhvr>
                                        <p:cTn id="365" dur="500"/>
                                        <p:tgtEl>
                                          <p:spTgt spid="90"/>
                                        </p:tgtEl>
                                      </p:cBhvr>
                                    </p:animEffect>
                                  </p:childTnLst>
                                </p:cTn>
                              </p:par>
                              <p:par>
                                <p:cTn id="366" presetID="10" presetClass="entr" presetSubtype="0" fill="hold" grpId="0" nodeType="withEffect">
                                  <p:stCondLst>
                                    <p:cond delay="0"/>
                                  </p:stCondLst>
                                  <p:childTnLst>
                                    <p:set>
                                      <p:cBhvr>
                                        <p:cTn id="367" dur="1" fill="hold">
                                          <p:stCondLst>
                                            <p:cond delay="0"/>
                                          </p:stCondLst>
                                        </p:cTn>
                                        <p:tgtEl>
                                          <p:spTgt spid="93"/>
                                        </p:tgtEl>
                                        <p:attrNameLst>
                                          <p:attrName>style.visibility</p:attrName>
                                        </p:attrNameLst>
                                      </p:cBhvr>
                                      <p:to>
                                        <p:strVal val="visible"/>
                                      </p:to>
                                    </p:set>
                                    <p:animEffect transition="in" filter="fade">
                                      <p:cBhvr>
                                        <p:cTn id="368" dur="500"/>
                                        <p:tgtEl>
                                          <p:spTgt spid="93"/>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104"/>
                                        </p:tgtEl>
                                        <p:attrNameLst>
                                          <p:attrName>style.visibility</p:attrName>
                                        </p:attrNameLst>
                                      </p:cBhvr>
                                      <p:to>
                                        <p:strVal val="visible"/>
                                      </p:to>
                                    </p:set>
                                    <p:animEffect transition="in" filter="fade">
                                      <p:cBhvr>
                                        <p:cTn id="371" dur="500"/>
                                        <p:tgtEl>
                                          <p:spTgt spid="104"/>
                                        </p:tgtEl>
                                      </p:cBhvr>
                                    </p:animEffect>
                                  </p:childTnLst>
                                </p:cTn>
                              </p:par>
                              <p:par>
                                <p:cTn id="372" presetID="10" presetClass="entr" presetSubtype="0" fill="hold" grpId="0" nodeType="withEffect">
                                  <p:stCondLst>
                                    <p:cond delay="0"/>
                                  </p:stCondLst>
                                  <p:childTnLst>
                                    <p:set>
                                      <p:cBhvr>
                                        <p:cTn id="373" dur="1" fill="hold">
                                          <p:stCondLst>
                                            <p:cond delay="0"/>
                                          </p:stCondLst>
                                        </p:cTn>
                                        <p:tgtEl>
                                          <p:spTgt spid="105"/>
                                        </p:tgtEl>
                                        <p:attrNameLst>
                                          <p:attrName>style.visibility</p:attrName>
                                        </p:attrNameLst>
                                      </p:cBhvr>
                                      <p:to>
                                        <p:strVal val="visible"/>
                                      </p:to>
                                    </p:set>
                                    <p:animEffect transition="in" filter="fade">
                                      <p:cBhvr>
                                        <p:cTn id="374" dur="500"/>
                                        <p:tgtEl>
                                          <p:spTgt spid="105"/>
                                        </p:tgtEl>
                                      </p:cBhvr>
                                    </p:animEffect>
                                  </p:childTnLst>
                                </p:cTn>
                              </p:par>
                              <p:par>
                                <p:cTn id="375" presetID="10" presetClass="entr" presetSubtype="0" fill="hold" grpId="0" nodeType="withEffect">
                                  <p:stCondLst>
                                    <p:cond delay="0"/>
                                  </p:stCondLst>
                                  <p:childTnLst>
                                    <p:set>
                                      <p:cBhvr>
                                        <p:cTn id="376" dur="1" fill="hold">
                                          <p:stCondLst>
                                            <p:cond delay="0"/>
                                          </p:stCondLst>
                                        </p:cTn>
                                        <p:tgtEl>
                                          <p:spTgt spid="109"/>
                                        </p:tgtEl>
                                        <p:attrNameLst>
                                          <p:attrName>style.visibility</p:attrName>
                                        </p:attrNameLst>
                                      </p:cBhvr>
                                      <p:to>
                                        <p:strVal val="visible"/>
                                      </p:to>
                                    </p:set>
                                    <p:animEffect transition="in" filter="fade">
                                      <p:cBhvr>
                                        <p:cTn id="377" dur="500"/>
                                        <p:tgtEl>
                                          <p:spTgt spid="109"/>
                                        </p:tgtEl>
                                      </p:cBhvr>
                                    </p:animEffect>
                                  </p:childTnLst>
                                </p:cTn>
                              </p:par>
                              <p:par>
                                <p:cTn id="378" presetID="10" presetClass="entr" presetSubtype="0" fill="hold" grpId="0" nodeType="withEffect">
                                  <p:stCondLst>
                                    <p:cond delay="0"/>
                                  </p:stCondLst>
                                  <p:childTnLst>
                                    <p:set>
                                      <p:cBhvr>
                                        <p:cTn id="379" dur="1" fill="hold">
                                          <p:stCondLst>
                                            <p:cond delay="0"/>
                                          </p:stCondLst>
                                        </p:cTn>
                                        <p:tgtEl>
                                          <p:spTgt spid="108"/>
                                        </p:tgtEl>
                                        <p:attrNameLst>
                                          <p:attrName>style.visibility</p:attrName>
                                        </p:attrNameLst>
                                      </p:cBhvr>
                                      <p:to>
                                        <p:strVal val="visible"/>
                                      </p:to>
                                    </p:set>
                                    <p:animEffect transition="in" filter="fade">
                                      <p:cBhvr>
                                        <p:cTn id="380" dur="500"/>
                                        <p:tgtEl>
                                          <p:spTgt spid="108"/>
                                        </p:tgtEl>
                                      </p:cBhvr>
                                    </p:animEffect>
                                  </p:childTnLst>
                                </p:cTn>
                              </p:par>
                              <p:par>
                                <p:cTn id="381" presetID="10" presetClass="entr" presetSubtype="0" fill="hold" grpId="0" nodeType="withEffect">
                                  <p:stCondLst>
                                    <p:cond delay="0"/>
                                  </p:stCondLst>
                                  <p:childTnLst>
                                    <p:set>
                                      <p:cBhvr>
                                        <p:cTn id="382" dur="1" fill="hold">
                                          <p:stCondLst>
                                            <p:cond delay="0"/>
                                          </p:stCondLst>
                                        </p:cTn>
                                        <p:tgtEl>
                                          <p:spTgt spid="98"/>
                                        </p:tgtEl>
                                        <p:attrNameLst>
                                          <p:attrName>style.visibility</p:attrName>
                                        </p:attrNameLst>
                                      </p:cBhvr>
                                      <p:to>
                                        <p:strVal val="visible"/>
                                      </p:to>
                                    </p:set>
                                    <p:animEffect transition="in" filter="fade">
                                      <p:cBhvr>
                                        <p:cTn id="383" dur="500"/>
                                        <p:tgtEl>
                                          <p:spTgt spid="98"/>
                                        </p:tgtEl>
                                      </p:cBhvr>
                                    </p:animEffect>
                                  </p:childTnLst>
                                </p:cTn>
                              </p:par>
                              <p:par>
                                <p:cTn id="384" presetID="10" presetClass="entr" presetSubtype="0" fill="hold" grpId="0" nodeType="withEffect">
                                  <p:stCondLst>
                                    <p:cond delay="0"/>
                                  </p:stCondLst>
                                  <p:childTnLst>
                                    <p:set>
                                      <p:cBhvr>
                                        <p:cTn id="385" dur="1" fill="hold">
                                          <p:stCondLst>
                                            <p:cond delay="0"/>
                                          </p:stCondLst>
                                        </p:cTn>
                                        <p:tgtEl>
                                          <p:spTgt spid="99"/>
                                        </p:tgtEl>
                                        <p:attrNameLst>
                                          <p:attrName>style.visibility</p:attrName>
                                        </p:attrNameLst>
                                      </p:cBhvr>
                                      <p:to>
                                        <p:strVal val="visible"/>
                                      </p:to>
                                    </p:set>
                                    <p:animEffect transition="in" filter="fade">
                                      <p:cBhvr>
                                        <p:cTn id="386" dur="500"/>
                                        <p:tgtEl>
                                          <p:spTgt spid="99"/>
                                        </p:tgtEl>
                                      </p:cBhvr>
                                    </p:animEffect>
                                  </p:childTnLst>
                                </p:cTn>
                              </p:par>
                            </p:childTnLst>
                          </p:cTn>
                        </p:par>
                      </p:childTnLst>
                    </p:cTn>
                  </p:par>
                  <p:par>
                    <p:cTn id="387" fill="hold">
                      <p:stCondLst>
                        <p:cond delay="indefinite"/>
                      </p:stCondLst>
                      <p:childTnLst>
                        <p:par>
                          <p:cTn id="388" fill="hold">
                            <p:stCondLst>
                              <p:cond delay="0"/>
                            </p:stCondLst>
                            <p:childTnLst>
                              <p:par>
                                <p:cTn id="389" presetID="10" presetClass="entr" presetSubtype="0" fill="hold" grpId="0" nodeType="clickEffect">
                                  <p:stCondLst>
                                    <p:cond delay="0"/>
                                  </p:stCondLst>
                                  <p:childTnLst>
                                    <p:set>
                                      <p:cBhvr>
                                        <p:cTn id="390" dur="1" fill="hold">
                                          <p:stCondLst>
                                            <p:cond delay="0"/>
                                          </p:stCondLst>
                                        </p:cTn>
                                        <p:tgtEl>
                                          <p:spTgt spid="113"/>
                                        </p:tgtEl>
                                        <p:attrNameLst>
                                          <p:attrName>style.visibility</p:attrName>
                                        </p:attrNameLst>
                                      </p:cBhvr>
                                      <p:to>
                                        <p:strVal val="visible"/>
                                      </p:to>
                                    </p:set>
                                    <p:animEffect transition="in" filter="fade">
                                      <p:cBhvr>
                                        <p:cTn id="39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54" grpId="0"/>
      <p:bldP spid="55" grpId="0"/>
      <p:bldP spid="56" grpId="0"/>
      <p:bldP spid="57" grpId="0"/>
      <p:bldP spid="58" grpId="0"/>
      <p:bldP spid="59" grpId="0"/>
      <p:bldP spid="60" grpId="0"/>
      <p:bldP spid="61" grpId="0" animBg="1"/>
      <p:bldP spid="62" grpId="0" animBg="1"/>
      <p:bldP spid="63" grpId="0" animBg="1"/>
      <p:bldP spid="64" grpId="0" animBg="1"/>
      <p:bldP spid="65" grpId="0" animBg="1"/>
      <p:bldP spid="66" grpId="0" animBg="1"/>
      <p:bldP spid="67" grpId="0" animBg="1"/>
      <p:bldP spid="67" grpId="1"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0" grpId="1" animBg="1"/>
      <p:bldP spid="81" grpId="0" animBg="1"/>
      <p:bldP spid="81" grpId="1"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1" grpId="0"/>
      <p:bldP spid="112" grpId="0"/>
      <p:bldP spid="1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C7FA00-845E-4F2F-978C-4D3B4E37CEFE}"/>
              </a:ext>
            </a:extLst>
          </p:cNvPr>
          <p:cNvSpPr>
            <a:spLocks noGrp="1"/>
          </p:cNvSpPr>
          <p:nvPr>
            <p:ph type="title"/>
          </p:nvPr>
        </p:nvSpPr>
        <p:spPr>
          <a:xfrm>
            <a:off x="1145435" y="101155"/>
            <a:ext cx="11046565" cy="765778"/>
          </a:xfrm>
        </p:spPr>
        <p:txBody>
          <a:bodyPr>
            <a:normAutofit fontScale="90000"/>
          </a:bodyPr>
          <a:lstStyle/>
          <a:p>
            <a:r>
              <a:rPr lang="en-US" sz="3200">
                <a:solidFill>
                  <a:schemeClr val="tx1"/>
                </a:solidFill>
                <a:latin typeface="Times New Roman" panose="02020603050405020304" pitchFamily="18" charset="0"/>
                <a:ea typeface="Tahoma" panose="020B0604030504040204" pitchFamily="34" charset="0"/>
                <a:cs typeface="Times New Roman" panose="02020603050405020304" pitchFamily="18" charset="0"/>
              </a:rPr>
              <a:t>TỔNG QUAN VỀ CÁC GIẢI PHÁP LƯU TRỮ TRONG CEPH</a:t>
            </a:r>
          </a:p>
        </p:txBody>
      </p:sp>
      <p:sp>
        <p:nvSpPr>
          <p:cNvPr id="4" name="Rectangle 4">
            <a:extLst>
              <a:ext uri="{FF2B5EF4-FFF2-40B4-BE49-F238E27FC236}">
                <a16:creationId xmlns:a16="http://schemas.microsoft.com/office/drawing/2014/main" id="{B66D99D8-E306-4BCF-9B30-634EAE039C2A}"/>
              </a:ext>
            </a:extLst>
          </p:cNvPr>
          <p:cNvSpPr/>
          <p:nvPr/>
        </p:nvSpPr>
        <p:spPr>
          <a:xfrm>
            <a:off x="2772703" y="1452162"/>
            <a:ext cx="1285103" cy="370703"/>
          </a:xfrm>
          <a:prstGeom prst="rect">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rPr>
              <a:t>Application</a:t>
            </a:r>
          </a:p>
        </p:txBody>
      </p:sp>
      <p:sp>
        <p:nvSpPr>
          <p:cNvPr id="5" name="Rectangle 4">
            <a:extLst>
              <a:ext uri="{FF2B5EF4-FFF2-40B4-BE49-F238E27FC236}">
                <a16:creationId xmlns:a16="http://schemas.microsoft.com/office/drawing/2014/main" id="{BD4C4003-6E08-4540-BC7A-05CC4907CB2F}"/>
              </a:ext>
            </a:extLst>
          </p:cNvPr>
          <p:cNvSpPr/>
          <p:nvPr/>
        </p:nvSpPr>
        <p:spPr>
          <a:xfrm>
            <a:off x="8480347" y="1446370"/>
            <a:ext cx="1285103" cy="370703"/>
          </a:xfrm>
          <a:prstGeom prst="rect">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rPr>
              <a:t>Client</a:t>
            </a:r>
          </a:p>
        </p:txBody>
      </p:sp>
      <p:sp>
        <p:nvSpPr>
          <p:cNvPr id="6" name="Rectangle 5">
            <a:extLst>
              <a:ext uri="{FF2B5EF4-FFF2-40B4-BE49-F238E27FC236}">
                <a16:creationId xmlns:a16="http://schemas.microsoft.com/office/drawing/2014/main" id="{E6096DA0-5939-482D-8B65-B1FFDA5171CE}"/>
              </a:ext>
            </a:extLst>
          </p:cNvPr>
          <p:cNvSpPr/>
          <p:nvPr/>
        </p:nvSpPr>
        <p:spPr>
          <a:xfrm>
            <a:off x="4875779" y="1442187"/>
            <a:ext cx="1285103" cy="370703"/>
          </a:xfrm>
          <a:prstGeom prst="rect">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rPr>
              <a:t>Application</a:t>
            </a:r>
          </a:p>
        </p:txBody>
      </p:sp>
      <p:sp>
        <p:nvSpPr>
          <p:cNvPr id="7" name="Rectangle 6">
            <a:extLst>
              <a:ext uri="{FF2B5EF4-FFF2-40B4-BE49-F238E27FC236}">
                <a16:creationId xmlns:a16="http://schemas.microsoft.com/office/drawing/2014/main" id="{975BB762-4174-4A3C-AA2F-7B81232EE062}"/>
              </a:ext>
            </a:extLst>
          </p:cNvPr>
          <p:cNvSpPr/>
          <p:nvPr/>
        </p:nvSpPr>
        <p:spPr>
          <a:xfrm>
            <a:off x="6667034" y="1447519"/>
            <a:ext cx="1285103" cy="370703"/>
          </a:xfrm>
          <a:prstGeom prst="rect">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rPr>
              <a:t>Host/VM</a:t>
            </a:r>
          </a:p>
        </p:txBody>
      </p:sp>
      <p:sp>
        <p:nvSpPr>
          <p:cNvPr id="8" name="Rectangle 9">
            <a:extLst>
              <a:ext uri="{FF2B5EF4-FFF2-40B4-BE49-F238E27FC236}">
                <a16:creationId xmlns:a16="http://schemas.microsoft.com/office/drawing/2014/main" id="{09CECD60-1279-4116-91A9-B37FBDA70BA6}"/>
              </a:ext>
            </a:extLst>
          </p:cNvPr>
          <p:cNvSpPr/>
          <p:nvPr/>
        </p:nvSpPr>
        <p:spPr>
          <a:xfrm>
            <a:off x="1623815" y="4748517"/>
            <a:ext cx="8738289" cy="1486596"/>
          </a:xfrm>
          <a:prstGeom prst="rect">
            <a:avLst/>
          </a:prstGeom>
          <a:solidFill>
            <a:srgbClr val="BAD6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12">
            <a:extLst>
              <a:ext uri="{FF2B5EF4-FFF2-40B4-BE49-F238E27FC236}">
                <a16:creationId xmlns:a16="http://schemas.microsoft.com/office/drawing/2014/main" id="{27257F6F-3FFE-4F1D-BE75-68B64AB3DCCB}"/>
              </a:ext>
            </a:extLst>
          </p:cNvPr>
          <p:cNvSpPr/>
          <p:nvPr/>
        </p:nvSpPr>
        <p:spPr>
          <a:xfrm>
            <a:off x="8250457" y="2390588"/>
            <a:ext cx="1744885" cy="2898247"/>
          </a:xfrm>
          <a:prstGeom prst="rect">
            <a:avLst/>
          </a:prstGeom>
          <a:solidFill>
            <a:srgbClr val="B6DA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10" name="Straight Arrow Connector 20">
            <a:extLst>
              <a:ext uri="{FF2B5EF4-FFF2-40B4-BE49-F238E27FC236}">
                <a16:creationId xmlns:a16="http://schemas.microsoft.com/office/drawing/2014/main" id="{5A234745-F345-43FF-8D49-D69307110088}"/>
              </a:ext>
            </a:extLst>
          </p:cNvPr>
          <p:cNvCxnSpPr>
            <a:stCxn id="5" idx="2"/>
            <a:endCxn id="9" idx="0"/>
          </p:cNvCxnSpPr>
          <p:nvPr/>
        </p:nvCxnSpPr>
        <p:spPr>
          <a:xfrm>
            <a:off x="9122899" y="1817073"/>
            <a:ext cx="1" cy="573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D66BC754-9ED7-4674-A7BE-24E30F36E07E}"/>
              </a:ext>
            </a:extLst>
          </p:cNvPr>
          <p:cNvSpPr txBox="1"/>
          <p:nvPr/>
        </p:nvSpPr>
        <p:spPr>
          <a:xfrm>
            <a:off x="8383993" y="1964262"/>
            <a:ext cx="785793"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FS</a:t>
            </a:r>
          </a:p>
        </p:txBody>
      </p:sp>
      <p:sp>
        <p:nvSpPr>
          <p:cNvPr id="12" name="Rectangle 43">
            <a:extLst>
              <a:ext uri="{FF2B5EF4-FFF2-40B4-BE49-F238E27FC236}">
                <a16:creationId xmlns:a16="http://schemas.microsoft.com/office/drawing/2014/main" id="{DD96D368-0DAD-4F1A-BCBF-B66A85D8F129}"/>
              </a:ext>
            </a:extLst>
          </p:cNvPr>
          <p:cNvSpPr/>
          <p:nvPr/>
        </p:nvSpPr>
        <p:spPr>
          <a:xfrm>
            <a:off x="2307180" y="2720842"/>
            <a:ext cx="5943277" cy="2567993"/>
          </a:xfrm>
          <a:prstGeom prst="rect">
            <a:avLst/>
          </a:prstGeom>
          <a:solidFill>
            <a:srgbClr val="F6E7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50">
            <a:extLst>
              <a:ext uri="{FF2B5EF4-FFF2-40B4-BE49-F238E27FC236}">
                <a16:creationId xmlns:a16="http://schemas.microsoft.com/office/drawing/2014/main" id="{A93FE071-15A9-4DA9-9661-FB8791C88882}"/>
              </a:ext>
            </a:extLst>
          </p:cNvPr>
          <p:cNvSpPr/>
          <p:nvPr/>
        </p:nvSpPr>
        <p:spPr>
          <a:xfrm>
            <a:off x="6368346" y="2407482"/>
            <a:ext cx="1882481" cy="2341035"/>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Rectangle 51">
            <a:extLst>
              <a:ext uri="{FF2B5EF4-FFF2-40B4-BE49-F238E27FC236}">
                <a16:creationId xmlns:a16="http://schemas.microsoft.com/office/drawing/2014/main" id="{82399EA6-A073-4404-9AA2-100743C6411A}"/>
              </a:ext>
            </a:extLst>
          </p:cNvPr>
          <p:cNvSpPr/>
          <p:nvPr/>
        </p:nvSpPr>
        <p:spPr>
          <a:xfrm>
            <a:off x="4665567" y="2400985"/>
            <a:ext cx="1719674" cy="2347532"/>
          </a:xfrm>
          <a:prstGeom prst="rect">
            <a:avLst/>
          </a:prstGeom>
          <a:solidFill>
            <a:srgbClr val="77D7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15" name="Straight Arrow Connector 53">
            <a:extLst>
              <a:ext uri="{FF2B5EF4-FFF2-40B4-BE49-F238E27FC236}">
                <a16:creationId xmlns:a16="http://schemas.microsoft.com/office/drawing/2014/main" id="{F0E6A917-DAF9-488E-81FF-06A7733352ED}"/>
              </a:ext>
            </a:extLst>
          </p:cNvPr>
          <p:cNvCxnSpPr>
            <a:stCxn id="6" idx="2"/>
            <a:endCxn id="14" idx="0"/>
          </p:cNvCxnSpPr>
          <p:nvPr/>
        </p:nvCxnSpPr>
        <p:spPr>
          <a:xfrm>
            <a:off x="5518331" y="1812890"/>
            <a:ext cx="7073" cy="588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55">
            <a:extLst>
              <a:ext uri="{FF2B5EF4-FFF2-40B4-BE49-F238E27FC236}">
                <a16:creationId xmlns:a16="http://schemas.microsoft.com/office/drawing/2014/main" id="{7A712E65-EB50-4C8E-B76C-1DB22B5EC752}"/>
              </a:ext>
            </a:extLst>
          </p:cNvPr>
          <p:cNvCxnSpPr>
            <a:stCxn id="7" idx="2"/>
            <a:endCxn id="13" idx="0"/>
          </p:cNvCxnSpPr>
          <p:nvPr/>
        </p:nvCxnSpPr>
        <p:spPr>
          <a:xfrm>
            <a:off x="7309586" y="1818222"/>
            <a:ext cx="1" cy="589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56">
            <a:extLst>
              <a:ext uri="{FF2B5EF4-FFF2-40B4-BE49-F238E27FC236}">
                <a16:creationId xmlns:a16="http://schemas.microsoft.com/office/drawing/2014/main" id="{983992D5-6E2C-4CAE-9CF3-96AAB57DC21A}"/>
              </a:ext>
            </a:extLst>
          </p:cNvPr>
          <p:cNvSpPr txBox="1"/>
          <p:nvPr/>
        </p:nvSpPr>
        <p:spPr>
          <a:xfrm>
            <a:off x="4623461" y="1969522"/>
            <a:ext cx="960519"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RADOSGW</a:t>
            </a:r>
          </a:p>
        </p:txBody>
      </p:sp>
      <p:sp>
        <p:nvSpPr>
          <p:cNvPr id="18" name="TextBox 57">
            <a:extLst>
              <a:ext uri="{FF2B5EF4-FFF2-40B4-BE49-F238E27FC236}">
                <a16:creationId xmlns:a16="http://schemas.microsoft.com/office/drawing/2014/main" id="{171EAE88-6C70-41EA-8009-3E165417A3AA}"/>
              </a:ext>
            </a:extLst>
          </p:cNvPr>
          <p:cNvSpPr txBox="1"/>
          <p:nvPr/>
        </p:nvSpPr>
        <p:spPr>
          <a:xfrm>
            <a:off x="6851357" y="1932736"/>
            <a:ext cx="500458"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RBD</a:t>
            </a:r>
          </a:p>
        </p:txBody>
      </p:sp>
      <p:sp>
        <p:nvSpPr>
          <p:cNvPr id="19" name="TextBox 58">
            <a:extLst>
              <a:ext uri="{FF2B5EF4-FFF2-40B4-BE49-F238E27FC236}">
                <a16:creationId xmlns:a16="http://schemas.microsoft.com/office/drawing/2014/main" id="{6138B627-99E3-4BC3-9B64-FC7FF17BBA96}"/>
              </a:ext>
            </a:extLst>
          </p:cNvPr>
          <p:cNvSpPr txBox="1"/>
          <p:nvPr/>
        </p:nvSpPr>
        <p:spPr>
          <a:xfrm>
            <a:off x="2307151" y="2713592"/>
            <a:ext cx="925253" cy="323165"/>
          </a:xfrm>
          <a:prstGeom prst="rect">
            <a:avLst/>
          </a:prstGeom>
          <a:noFill/>
        </p:spPr>
        <p:txBody>
          <a:bodyPr wrap="none" rtlCol="0">
            <a:spAutoFit/>
          </a:bodyPr>
          <a:lstStyle/>
          <a:p>
            <a:r>
              <a:rPr lang="en-US" sz="1500">
                <a:latin typeface="Times New Roman (Headings)"/>
              </a:rPr>
              <a:t>Librados</a:t>
            </a:r>
          </a:p>
        </p:txBody>
      </p:sp>
      <p:sp>
        <p:nvSpPr>
          <p:cNvPr id="20" name="TextBox 59">
            <a:extLst>
              <a:ext uri="{FF2B5EF4-FFF2-40B4-BE49-F238E27FC236}">
                <a16:creationId xmlns:a16="http://schemas.microsoft.com/office/drawing/2014/main" id="{00238149-81D9-4FB9-8682-BF91D00E9832}"/>
              </a:ext>
            </a:extLst>
          </p:cNvPr>
          <p:cNvSpPr txBox="1"/>
          <p:nvPr/>
        </p:nvSpPr>
        <p:spPr>
          <a:xfrm>
            <a:off x="1568594" y="4856693"/>
            <a:ext cx="793807"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RADOS</a:t>
            </a:r>
          </a:p>
        </p:txBody>
      </p:sp>
      <p:sp>
        <p:nvSpPr>
          <p:cNvPr id="21" name="TextBox 62">
            <a:extLst>
              <a:ext uri="{FF2B5EF4-FFF2-40B4-BE49-F238E27FC236}">
                <a16:creationId xmlns:a16="http://schemas.microsoft.com/office/drawing/2014/main" id="{A75548BE-A661-4B20-9764-C30CCB93ACB0}"/>
              </a:ext>
            </a:extLst>
          </p:cNvPr>
          <p:cNvSpPr txBox="1"/>
          <p:nvPr/>
        </p:nvSpPr>
        <p:spPr>
          <a:xfrm>
            <a:off x="2264818" y="3068242"/>
            <a:ext cx="2420734" cy="1015663"/>
          </a:xfrm>
          <a:prstGeom prst="rect">
            <a:avLst/>
          </a:prstGeom>
          <a:noFill/>
        </p:spPr>
        <p:txBody>
          <a:bodyPr wrap="square" rtlCol="0">
            <a:spAutoFit/>
          </a:bodyPr>
          <a:lstStyle/>
          <a:p>
            <a:r>
              <a:rPr lang="vi-VN" sz="1500" dirty="0">
                <a:latin typeface="+mj-lt"/>
              </a:rPr>
              <a:t>Thư viện cho phép các ứng dụng truy cập trực tiếp vào RADOS, hỗ trợ C, C ++, Java, Python, Ruby và PHP</a:t>
            </a:r>
            <a:endParaRPr lang="en-US" sz="1500" dirty="0">
              <a:latin typeface="+mj-lt"/>
            </a:endParaRPr>
          </a:p>
        </p:txBody>
      </p:sp>
      <p:sp>
        <p:nvSpPr>
          <p:cNvPr id="22" name="TextBox 63">
            <a:extLst>
              <a:ext uri="{FF2B5EF4-FFF2-40B4-BE49-F238E27FC236}">
                <a16:creationId xmlns:a16="http://schemas.microsoft.com/office/drawing/2014/main" id="{B553D855-699D-49C8-AC88-EB9043C6E487}"/>
              </a:ext>
            </a:extLst>
          </p:cNvPr>
          <p:cNvSpPr txBox="1"/>
          <p:nvPr/>
        </p:nvSpPr>
        <p:spPr>
          <a:xfrm>
            <a:off x="4623461" y="2927416"/>
            <a:ext cx="1593536" cy="553998"/>
          </a:xfrm>
          <a:prstGeom prst="rect">
            <a:avLst/>
          </a:prstGeom>
          <a:noFill/>
        </p:spPr>
        <p:txBody>
          <a:bodyPr wrap="square" rtlCol="0">
            <a:spAutoFit/>
          </a:bodyPr>
          <a:lstStyle/>
          <a:p>
            <a:r>
              <a:rPr lang="en-US" sz="1500">
                <a:latin typeface="Times New Roman (Headings)"/>
              </a:rPr>
              <a:t>T</a:t>
            </a:r>
            <a:r>
              <a:rPr lang="vi-VN" sz="1500">
                <a:latin typeface="Times New Roman (Headings)"/>
              </a:rPr>
              <a:t>ương thích với S3 và Swift</a:t>
            </a:r>
            <a:endParaRPr lang="en-US" sz="1500">
              <a:latin typeface="Times New Roman (Headings)"/>
            </a:endParaRPr>
          </a:p>
        </p:txBody>
      </p:sp>
      <p:sp>
        <p:nvSpPr>
          <p:cNvPr id="23" name="TextBox 64">
            <a:extLst>
              <a:ext uri="{FF2B5EF4-FFF2-40B4-BE49-F238E27FC236}">
                <a16:creationId xmlns:a16="http://schemas.microsoft.com/office/drawing/2014/main" id="{58560ADF-AE2A-4DE2-B1EF-7799E4FE0962}"/>
              </a:ext>
            </a:extLst>
          </p:cNvPr>
          <p:cNvSpPr txBox="1"/>
          <p:nvPr/>
        </p:nvSpPr>
        <p:spPr>
          <a:xfrm>
            <a:off x="6392170" y="2946950"/>
            <a:ext cx="1841762" cy="1246495"/>
          </a:xfrm>
          <a:prstGeom prst="rect">
            <a:avLst/>
          </a:prstGeom>
          <a:noFill/>
        </p:spPr>
        <p:txBody>
          <a:bodyPr wrap="square" rtlCol="0">
            <a:spAutoFit/>
          </a:bodyPr>
          <a:lstStyle/>
          <a:p>
            <a:r>
              <a:rPr lang="vi-VN" sz="1500">
                <a:latin typeface="Times New Roman" panose="02020603050405020304" pitchFamily="18" charset="0"/>
                <a:cs typeface="Times New Roman" panose="02020603050405020304" pitchFamily="18" charset="0"/>
              </a:rPr>
              <a:t>Một block device đáng tin cậy và được phân phối với Linux Kernel và QEMU / KVM driver</a:t>
            </a:r>
            <a:endParaRPr lang="en-US" sz="1500">
              <a:latin typeface="Times New Roman" panose="02020603050405020304" pitchFamily="18" charset="0"/>
              <a:cs typeface="Times New Roman" panose="02020603050405020304" pitchFamily="18" charset="0"/>
            </a:endParaRPr>
          </a:p>
        </p:txBody>
      </p:sp>
      <p:sp>
        <p:nvSpPr>
          <p:cNvPr id="24" name="TextBox 65">
            <a:extLst>
              <a:ext uri="{FF2B5EF4-FFF2-40B4-BE49-F238E27FC236}">
                <a16:creationId xmlns:a16="http://schemas.microsoft.com/office/drawing/2014/main" id="{7242112B-E123-45D6-80D9-2C913325061F}"/>
              </a:ext>
            </a:extLst>
          </p:cNvPr>
          <p:cNvSpPr txBox="1"/>
          <p:nvPr/>
        </p:nvSpPr>
        <p:spPr>
          <a:xfrm>
            <a:off x="8250457" y="2930645"/>
            <a:ext cx="1744885" cy="1246495"/>
          </a:xfrm>
          <a:prstGeom prst="rect">
            <a:avLst/>
          </a:prstGeom>
          <a:noFill/>
        </p:spPr>
        <p:txBody>
          <a:bodyPr wrap="square" rtlCol="0">
            <a:spAutoFit/>
          </a:bodyPr>
          <a:lstStyle/>
          <a:p>
            <a:r>
              <a:rPr lang="vi-VN" sz="1500">
                <a:latin typeface="Times New Roman" panose="02020603050405020304" pitchFamily="18" charset="0"/>
                <a:cs typeface="Times New Roman" panose="02020603050405020304" pitchFamily="18" charset="0"/>
              </a:rPr>
              <a:t>Hệ thống filesystem phân tán tuân thủ POSIX với Linux Kernel và hỗ trợ FUSE</a:t>
            </a:r>
            <a:endParaRPr lang="en-US" sz="1500">
              <a:latin typeface="Times New Roman" panose="02020603050405020304" pitchFamily="18" charset="0"/>
              <a:cs typeface="Times New Roman" panose="02020603050405020304" pitchFamily="18" charset="0"/>
            </a:endParaRPr>
          </a:p>
        </p:txBody>
      </p:sp>
      <p:sp>
        <p:nvSpPr>
          <p:cNvPr id="25" name="TextBox 67">
            <a:extLst>
              <a:ext uri="{FF2B5EF4-FFF2-40B4-BE49-F238E27FC236}">
                <a16:creationId xmlns:a16="http://schemas.microsoft.com/office/drawing/2014/main" id="{439260DF-98CE-4F91-A123-E011592EAC75}"/>
              </a:ext>
            </a:extLst>
          </p:cNvPr>
          <p:cNvSpPr txBox="1"/>
          <p:nvPr/>
        </p:nvSpPr>
        <p:spPr>
          <a:xfrm>
            <a:off x="1623815" y="5406827"/>
            <a:ext cx="8738289" cy="584775"/>
          </a:xfrm>
          <a:prstGeom prst="rect">
            <a:avLst/>
          </a:prstGeom>
          <a:noFill/>
        </p:spPr>
        <p:txBody>
          <a:bodyPr wrap="square" rtlCol="0">
            <a:spAutoFit/>
          </a:bodyPr>
          <a:lstStyle/>
          <a:p>
            <a:r>
              <a:rPr lang="vi-VN" sz="1600">
                <a:latin typeface="Times New Roman" panose="02020603050405020304" pitchFamily="18" charset="0"/>
                <a:cs typeface="Times New Roman" panose="02020603050405020304" pitchFamily="18" charset="0"/>
              </a:rPr>
              <a:t>Một kho lưu trữ các object phân tán, tự quản lý, đáng tin cậy bao gồm các node lưu trữ thông minh tự phục hồi, tự quản lý</a:t>
            </a:r>
            <a:endParaRPr lang="en-US" sz="1600">
              <a:latin typeface="Times New Roman" panose="02020603050405020304" pitchFamily="18" charset="0"/>
              <a:cs typeface="Times New Roman" panose="02020603050405020304" pitchFamily="18" charset="0"/>
            </a:endParaRPr>
          </a:p>
        </p:txBody>
      </p:sp>
      <p:cxnSp>
        <p:nvCxnSpPr>
          <p:cNvPr id="26" name="Straight Arrow Connector 110">
            <a:extLst>
              <a:ext uri="{FF2B5EF4-FFF2-40B4-BE49-F238E27FC236}">
                <a16:creationId xmlns:a16="http://schemas.microsoft.com/office/drawing/2014/main" id="{EC3FD1D7-EC25-49CA-B226-8C86C7E58C94}"/>
              </a:ext>
            </a:extLst>
          </p:cNvPr>
          <p:cNvCxnSpPr>
            <a:stCxn id="4" idx="2"/>
          </p:cNvCxnSpPr>
          <p:nvPr/>
        </p:nvCxnSpPr>
        <p:spPr>
          <a:xfrm flipH="1">
            <a:off x="3415254" y="1822865"/>
            <a:ext cx="1" cy="897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
            <a:extLst>
              <a:ext uri="{FF2B5EF4-FFF2-40B4-BE49-F238E27FC236}">
                <a16:creationId xmlns:a16="http://schemas.microsoft.com/office/drawing/2014/main" id="{4EAD9DBC-BA7B-42B3-9B23-09FB9A63DC4A}"/>
              </a:ext>
            </a:extLst>
          </p:cNvPr>
          <p:cNvSpPr txBox="1"/>
          <p:nvPr/>
        </p:nvSpPr>
        <p:spPr>
          <a:xfrm>
            <a:off x="5092254" y="1161563"/>
            <a:ext cx="655949"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Objects</a:t>
            </a:r>
          </a:p>
        </p:txBody>
      </p:sp>
      <p:sp>
        <p:nvSpPr>
          <p:cNvPr id="28" name="TextBox 27">
            <a:extLst>
              <a:ext uri="{FF2B5EF4-FFF2-40B4-BE49-F238E27FC236}">
                <a16:creationId xmlns:a16="http://schemas.microsoft.com/office/drawing/2014/main" id="{D5CEEA97-62E2-4272-8FD7-AC42A80A0A68}"/>
              </a:ext>
            </a:extLst>
          </p:cNvPr>
          <p:cNvSpPr txBox="1"/>
          <p:nvPr/>
        </p:nvSpPr>
        <p:spPr>
          <a:xfrm>
            <a:off x="6784235" y="1187035"/>
            <a:ext cx="1039452"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Virtual Disks </a:t>
            </a:r>
          </a:p>
        </p:txBody>
      </p:sp>
      <p:sp>
        <p:nvSpPr>
          <p:cNvPr id="29" name="TextBox 28">
            <a:extLst>
              <a:ext uri="{FF2B5EF4-FFF2-40B4-BE49-F238E27FC236}">
                <a16:creationId xmlns:a16="http://schemas.microsoft.com/office/drawing/2014/main" id="{DB675CCE-50F7-4807-A693-CD83105651C8}"/>
              </a:ext>
            </a:extLst>
          </p:cNvPr>
          <p:cNvSpPr txBox="1"/>
          <p:nvPr/>
        </p:nvSpPr>
        <p:spPr>
          <a:xfrm>
            <a:off x="8419821" y="1176562"/>
            <a:ext cx="1406154"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Files &amp; Directories </a:t>
            </a:r>
          </a:p>
        </p:txBody>
      </p:sp>
      <p:sp>
        <p:nvSpPr>
          <p:cNvPr id="30" name="TextBox 29">
            <a:extLst>
              <a:ext uri="{FF2B5EF4-FFF2-40B4-BE49-F238E27FC236}">
                <a16:creationId xmlns:a16="http://schemas.microsoft.com/office/drawing/2014/main" id="{DDF89D2E-6803-4687-99F8-194ED2BD8F8A}"/>
              </a:ext>
            </a:extLst>
          </p:cNvPr>
          <p:cNvSpPr txBox="1"/>
          <p:nvPr/>
        </p:nvSpPr>
        <p:spPr>
          <a:xfrm>
            <a:off x="4658638" y="2442520"/>
            <a:ext cx="1614545"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Object Gateway</a:t>
            </a:r>
          </a:p>
        </p:txBody>
      </p:sp>
      <p:sp>
        <p:nvSpPr>
          <p:cNvPr id="31" name="TextBox 30">
            <a:extLst>
              <a:ext uri="{FF2B5EF4-FFF2-40B4-BE49-F238E27FC236}">
                <a16:creationId xmlns:a16="http://schemas.microsoft.com/office/drawing/2014/main" id="{026B6F3C-769A-4CEB-B60D-6E6BBDC2DE70}"/>
              </a:ext>
            </a:extLst>
          </p:cNvPr>
          <p:cNvSpPr txBox="1"/>
          <p:nvPr/>
        </p:nvSpPr>
        <p:spPr>
          <a:xfrm>
            <a:off x="6382280" y="2429017"/>
            <a:ext cx="1393330"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Block Device</a:t>
            </a:r>
          </a:p>
        </p:txBody>
      </p:sp>
      <p:sp>
        <p:nvSpPr>
          <p:cNvPr id="32" name="TextBox 31">
            <a:extLst>
              <a:ext uri="{FF2B5EF4-FFF2-40B4-BE49-F238E27FC236}">
                <a16:creationId xmlns:a16="http://schemas.microsoft.com/office/drawing/2014/main" id="{7B89F564-B2F4-4266-B5BB-32A762A7B0B7}"/>
              </a:ext>
            </a:extLst>
          </p:cNvPr>
          <p:cNvSpPr txBox="1"/>
          <p:nvPr/>
        </p:nvSpPr>
        <p:spPr>
          <a:xfrm>
            <a:off x="8262955" y="2405402"/>
            <a:ext cx="1281120"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File System</a:t>
            </a:r>
          </a:p>
        </p:txBody>
      </p:sp>
    </p:spTree>
    <p:extLst>
      <p:ext uri="{BB962C8B-B14F-4D97-AF65-F5344CB8AC3E}">
        <p14:creationId xmlns:p14="http://schemas.microsoft.com/office/powerpoint/2010/main" val="57642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par>
                                <p:cTn id="41" presetID="2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down)">
                                      <p:cBhvr>
                                        <p:cTn id="61" dur="500"/>
                                        <p:tgtEl>
                                          <p:spTgt spid="2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down)">
                                      <p:cBhvr>
                                        <p:cTn id="64" dur="500"/>
                                        <p:tgtEl>
                                          <p:spTgt spid="23"/>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down)">
                                      <p:cBhvr>
                                        <p:cTn id="70" dur="500"/>
                                        <p:tgtEl>
                                          <p:spTgt spid="25"/>
                                        </p:tgtEl>
                                      </p:cBhvr>
                                    </p:animEffect>
                                  </p:childTnLst>
                                </p:cTn>
                              </p:par>
                              <p:par>
                                <p:cTn id="71" presetID="22" presetClass="entr" presetSubtype="4"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down)">
                                      <p:cBhvr>
                                        <p:cTn id="73" dur="500"/>
                                        <p:tgtEl>
                                          <p:spTgt spid="26"/>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down)">
                                      <p:cBhvr>
                                        <p:cTn id="76" dur="500"/>
                                        <p:tgtEl>
                                          <p:spTgt spid="27"/>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down)">
                                      <p:cBhvr>
                                        <p:cTn id="85" dur="500"/>
                                        <p:tgtEl>
                                          <p:spTgt spid="3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down)">
                                      <p:cBhvr>
                                        <p:cTn id="88" dur="500"/>
                                        <p:tgtEl>
                                          <p:spTgt spid="3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p:bldP spid="12" grpId="0" animBg="1"/>
      <p:bldP spid="13" grpId="0" animBg="1"/>
      <p:bldP spid="14" grpId="0" animBg="1"/>
      <p:bldP spid="17" grpId="0"/>
      <p:bldP spid="18" grpId="0"/>
      <p:bldP spid="19" grpId="0"/>
      <p:bldP spid="20" grpId="0"/>
      <p:bldP spid="21" grpId="0"/>
      <p:bldP spid="22" grpId="0"/>
      <p:bldP spid="23" grpId="0"/>
      <p:bldP spid="24" grpId="0"/>
      <p:bldP spid="25" grpId="0"/>
      <p:bldP spid="27" grpId="0"/>
      <p:bldP spid="28" grpId="0"/>
      <p:bldP spid="29" grpId="0"/>
      <p:bldP spid="30"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1B6EF2-223B-487E-9F51-15499658D751}"/>
              </a:ext>
            </a:extLst>
          </p:cNvPr>
          <p:cNvSpPr>
            <a:spLocks noGrp="1"/>
          </p:cNvSpPr>
          <p:nvPr>
            <p:ph type="title"/>
          </p:nvPr>
        </p:nvSpPr>
        <p:spPr>
          <a:xfrm>
            <a:off x="1139375" y="249545"/>
            <a:ext cx="11052625" cy="765778"/>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KIẾN TRÚC CÁC GIẢI PHÁP L</a:t>
            </a:r>
            <a:r>
              <a:rPr lang="vi-VN"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Ư</a:t>
            </a:r>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U TRỮ TRONG CEPH </a:t>
            </a:r>
          </a:p>
        </p:txBody>
      </p:sp>
      <p:sp>
        <p:nvSpPr>
          <p:cNvPr id="4" name="Rectangle 13">
            <a:extLst>
              <a:ext uri="{FF2B5EF4-FFF2-40B4-BE49-F238E27FC236}">
                <a16:creationId xmlns:a16="http://schemas.microsoft.com/office/drawing/2014/main" id="{ADBECCA0-EA46-4A46-BF8F-B7658C440A8D}"/>
              </a:ext>
            </a:extLst>
          </p:cNvPr>
          <p:cNvSpPr/>
          <p:nvPr/>
        </p:nvSpPr>
        <p:spPr>
          <a:xfrm>
            <a:off x="238503" y="1448026"/>
            <a:ext cx="3260407" cy="345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Clients (Object Storage Application)</a:t>
            </a:r>
          </a:p>
        </p:txBody>
      </p:sp>
      <p:sp>
        <p:nvSpPr>
          <p:cNvPr id="5" name="Rectangle 14">
            <a:extLst>
              <a:ext uri="{FF2B5EF4-FFF2-40B4-BE49-F238E27FC236}">
                <a16:creationId xmlns:a16="http://schemas.microsoft.com/office/drawing/2014/main" id="{EA9E770B-321E-47F5-B459-92CA4C1674A1}"/>
              </a:ext>
            </a:extLst>
          </p:cNvPr>
          <p:cNvSpPr/>
          <p:nvPr/>
        </p:nvSpPr>
        <p:spPr>
          <a:xfrm>
            <a:off x="238504" y="2225657"/>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Swift API</a:t>
            </a:r>
          </a:p>
        </p:txBody>
      </p:sp>
      <p:sp>
        <p:nvSpPr>
          <p:cNvPr id="6" name="Rectangle 15">
            <a:extLst>
              <a:ext uri="{FF2B5EF4-FFF2-40B4-BE49-F238E27FC236}">
                <a16:creationId xmlns:a16="http://schemas.microsoft.com/office/drawing/2014/main" id="{220A6B8C-3941-42C8-9BA2-C258B4092B1A}"/>
              </a:ext>
            </a:extLst>
          </p:cNvPr>
          <p:cNvSpPr/>
          <p:nvPr/>
        </p:nvSpPr>
        <p:spPr>
          <a:xfrm>
            <a:off x="1418272" y="2225657"/>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S3 API</a:t>
            </a:r>
          </a:p>
        </p:txBody>
      </p:sp>
      <p:sp>
        <p:nvSpPr>
          <p:cNvPr id="7" name="Rectangle 16">
            <a:extLst>
              <a:ext uri="{FF2B5EF4-FFF2-40B4-BE49-F238E27FC236}">
                <a16:creationId xmlns:a16="http://schemas.microsoft.com/office/drawing/2014/main" id="{D1A70E89-5A19-4B98-A41B-E009ACF5A069}"/>
              </a:ext>
            </a:extLst>
          </p:cNvPr>
          <p:cNvSpPr/>
          <p:nvPr/>
        </p:nvSpPr>
        <p:spPr>
          <a:xfrm>
            <a:off x="2598040" y="2225657"/>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Admin API</a:t>
            </a:r>
          </a:p>
        </p:txBody>
      </p:sp>
      <p:sp>
        <p:nvSpPr>
          <p:cNvPr id="8" name="Rectangle 17">
            <a:extLst>
              <a:ext uri="{FF2B5EF4-FFF2-40B4-BE49-F238E27FC236}">
                <a16:creationId xmlns:a16="http://schemas.microsoft.com/office/drawing/2014/main" id="{D0AB8277-72D2-4D52-A527-D27C7C93CBE2}"/>
              </a:ext>
            </a:extLst>
          </p:cNvPr>
          <p:cNvSpPr/>
          <p:nvPr/>
        </p:nvSpPr>
        <p:spPr>
          <a:xfrm>
            <a:off x="238502" y="3147775"/>
            <a:ext cx="3260407"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Rados Gateway</a:t>
            </a:r>
          </a:p>
        </p:txBody>
      </p:sp>
      <p:cxnSp>
        <p:nvCxnSpPr>
          <p:cNvPr id="9" name="Straight Arrow Connector 19">
            <a:extLst>
              <a:ext uri="{FF2B5EF4-FFF2-40B4-BE49-F238E27FC236}">
                <a16:creationId xmlns:a16="http://schemas.microsoft.com/office/drawing/2014/main" id="{99C48437-8827-40A7-A600-B9316E60CC81}"/>
              </a:ext>
            </a:extLst>
          </p:cNvPr>
          <p:cNvCxnSpPr>
            <a:endCxn id="5" idx="0"/>
          </p:cNvCxnSpPr>
          <p:nvPr/>
        </p:nvCxnSpPr>
        <p:spPr>
          <a:xfrm flipH="1">
            <a:off x="688940" y="1794016"/>
            <a:ext cx="4704" cy="4316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2">
            <a:extLst>
              <a:ext uri="{FF2B5EF4-FFF2-40B4-BE49-F238E27FC236}">
                <a16:creationId xmlns:a16="http://schemas.microsoft.com/office/drawing/2014/main" id="{5A559AD5-1294-44C3-87EE-1933383E02A1}"/>
              </a:ext>
            </a:extLst>
          </p:cNvPr>
          <p:cNvCxnSpPr>
            <a:stCxn id="6" idx="0"/>
            <a:endCxn id="4" idx="2"/>
          </p:cNvCxnSpPr>
          <p:nvPr/>
        </p:nvCxnSpPr>
        <p:spPr>
          <a:xfrm flipH="1" flipV="1">
            <a:off x="1868707" y="1794016"/>
            <a:ext cx="1" cy="4316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4">
            <a:extLst>
              <a:ext uri="{FF2B5EF4-FFF2-40B4-BE49-F238E27FC236}">
                <a16:creationId xmlns:a16="http://schemas.microsoft.com/office/drawing/2014/main" id="{140483A7-8D78-4206-BDFB-6A67D528A290}"/>
              </a:ext>
            </a:extLst>
          </p:cNvPr>
          <p:cNvCxnSpPr>
            <a:stCxn id="7" idx="0"/>
          </p:cNvCxnSpPr>
          <p:nvPr/>
        </p:nvCxnSpPr>
        <p:spPr>
          <a:xfrm flipV="1">
            <a:off x="3048476" y="1794016"/>
            <a:ext cx="5308" cy="4316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6">
            <a:extLst>
              <a:ext uri="{FF2B5EF4-FFF2-40B4-BE49-F238E27FC236}">
                <a16:creationId xmlns:a16="http://schemas.microsoft.com/office/drawing/2014/main" id="{1148FBD0-7323-4646-9D7D-926A400C5557}"/>
              </a:ext>
            </a:extLst>
          </p:cNvPr>
          <p:cNvCxnSpPr/>
          <p:nvPr/>
        </p:nvCxnSpPr>
        <p:spPr>
          <a:xfrm>
            <a:off x="688940" y="2463859"/>
            <a:ext cx="0" cy="6839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28">
            <a:extLst>
              <a:ext uri="{FF2B5EF4-FFF2-40B4-BE49-F238E27FC236}">
                <a16:creationId xmlns:a16="http://schemas.microsoft.com/office/drawing/2014/main" id="{87F7B40E-E7DC-45EB-8537-BDC9AF9F8353}"/>
              </a:ext>
            </a:extLst>
          </p:cNvPr>
          <p:cNvCxnSpPr>
            <a:stCxn id="6" idx="2"/>
            <a:endCxn id="8" idx="0"/>
          </p:cNvCxnSpPr>
          <p:nvPr/>
        </p:nvCxnSpPr>
        <p:spPr>
          <a:xfrm flipH="1">
            <a:off x="1868706" y="2463859"/>
            <a:ext cx="2" cy="6839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30">
            <a:extLst>
              <a:ext uri="{FF2B5EF4-FFF2-40B4-BE49-F238E27FC236}">
                <a16:creationId xmlns:a16="http://schemas.microsoft.com/office/drawing/2014/main" id="{8027A25D-B327-4E98-A231-47CA4A76A31F}"/>
              </a:ext>
            </a:extLst>
          </p:cNvPr>
          <p:cNvCxnSpPr>
            <a:stCxn id="7" idx="2"/>
          </p:cNvCxnSpPr>
          <p:nvPr/>
        </p:nvCxnSpPr>
        <p:spPr>
          <a:xfrm>
            <a:off x="3048476" y="2463859"/>
            <a:ext cx="0" cy="6839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49">
            <a:extLst>
              <a:ext uri="{FF2B5EF4-FFF2-40B4-BE49-F238E27FC236}">
                <a16:creationId xmlns:a16="http://schemas.microsoft.com/office/drawing/2014/main" id="{8531F78E-9DFC-457D-AE49-B6A15C715C36}"/>
              </a:ext>
            </a:extLst>
          </p:cNvPr>
          <p:cNvSpPr/>
          <p:nvPr/>
        </p:nvSpPr>
        <p:spPr>
          <a:xfrm>
            <a:off x="238502" y="4160182"/>
            <a:ext cx="3260407" cy="1118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6" name="Rectangle 50">
            <a:extLst>
              <a:ext uri="{FF2B5EF4-FFF2-40B4-BE49-F238E27FC236}">
                <a16:creationId xmlns:a16="http://schemas.microsoft.com/office/drawing/2014/main" id="{66F158A8-9862-459A-83F9-C1C5B6473352}"/>
              </a:ext>
            </a:extLst>
          </p:cNvPr>
          <p:cNvSpPr/>
          <p:nvPr/>
        </p:nvSpPr>
        <p:spPr>
          <a:xfrm>
            <a:off x="367663"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1">
            <a:extLst>
              <a:ext uri="{FF2B5EF4-FFF2-40B4-BE49-F238E27FC236}">
                <a16:creationId xmlns:a16="http://schemas.microsoft.com/office/drawing/2014/main" id="{2338E3C4-3E69-479D-9362-DD38287CB918}"/>
              </a:ext>
            </a:extLst>
          </p:cNvPr>
          <p:cNvSpPr/>
          <p:nvPr/>
        </p:nvSpPr>
        <p:spPr>
          <a:xfrm>
            <a:off x="367663" y="4773901"/>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2">
            <a:extLst>
              <a:ext uri="{FF2B5EF4-FFF2-40B4-BE49-F238E27FC236}">
                <a16:creationId xmlns:a16="http://schemas.microsoft.com/office/drawing/2014/main" id="{75944125-35B8-402C-88B9-EFFB7FC3AFAE}"/>
              </a:ext>
            </a:extLst>
          </p:cNvPr>
          <p:cNvSpPr/>
          <p:nvPr/>
        </p:nvSpPr>
        <p:spPr>
          <a:xfrm>
            <a:off x="818100"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3">
            <a:extLst>
              <a:ext uri="{FF2B5EF4-FFF2-40B4-BE49-F238E27FC236}">
                <a16:creationId xmlns:a16="http://schemas.microsoft.com/office/drawing/2014/main" id="{36AB5A0E-6A02-478A-B709-65719CF0BCD0}"/>
              </a:ext>
            </a:extLst>
          </p:cNvPr>
          <p:cNvSpPr/>
          <p:nvPr/>
        </p:nvSpPr>
        <p:spPr>
          <a:xfrm>
            <a:off x="818100" y="477390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4">
            <a:extLst>
              <a:ext uri="{FF2B5EF4-FFF2-40B4-BE49-F238E27FC236}">
                <a16:creationId xmlns:a16="http://schemas.microsoft.com/office/drawing/2014/main" id="{11758D89-4627-4664-8048-6AA874BEFE14}"/>
              </a:ext>
            </a:extLst>
          </p:cNvPr>
          <p:cNvSpPr/>
          <p:nvPr/>
        </p:nvSpPr>
        <p:spPr>
          <a:xfrm>
            <a:off x="1268537"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5">
            <a:extLst>
              <a:ext uri="{FF2B5EF4-FFF2-40B4-BE49-F238E27FC236}">
                <a16:creationId xmlns:a16="http://schemas.microsoft.com/office/drawing/2014/main" id="{8D8802DD-29A4-4055-8C05-30E618100114}"/>
              </a:ext>
            </a:extLst>
          </p:cNvPr>
          <p:cNvSpPr/>
          <p:nvPr/>
        </p:nvSpPr>
        <p:spPr>
          <a:xfrm>
            <a:off x="1268537" y="4773899"/>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6">
            <a:extLst>
              <a:ext uri="{FF2B5EF4-FFF2-40B4-BE49-F238E27FC236}">
                <a16:creationId xmlns:a16="http://schemas.microsoft.com/office/drawing/2014/main" id="{95A4A654-85CF-4DA2-A65F-CADFFEEC66DE}"/>
              </a:ext>
            </a:extLst>
          </p:cNvPr>
          <p:cNvSpPr/>
          <p:nvPr/>
        </p:nvSpPr>
        <p:spPr>
          <a:xfrm>
            <a:off x="1718974"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7">
            <a:extLst>
              <a:ext uri="{FF2B5EF4-FFF2-40B4-BE49-F238E27FC236}">
                <a16:creationId xmlns:a16="http://schemas.microsoft.com/office/drawing/2014/main" id="{D3EC5A91-04F3-41B6-8E5A-131DC87BC535}"/>
              </a:ext>
            </a:extLst>
          </p:cNvPr>
          <p:cNvSpPr/>
          <p:nvPr/>
        </p:nvSpPr>
        <p:spPr>
          <a:xfrm>
            <a:off x="1718974" y="4773898"/>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8">
            <a:extLst>
              <a:ext uri="{FF2B5EF4-FFF2-40B4-BE49-F238E27FC236}">
                <a16:creationId xmlns:a16="http://schemas.microsoft.com/office/drawing/2014/main" id="{97A8F401-66B5-40FE-85CD-3C22743F7C04}"/>
              </a:ext>
            </a:extLst>
          </p:cNvPr>
          <p:cNvSpPr/>
          <p:nvPr/>
        </p:nvSpPr>
        <p:spPr>
          <a:xfrm>
            <a:off x="2169411" y="4311184"/>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DDDEE4A4-1762-4329-9026-480C0B5200B4}"/>
              </a:ext>
            </a:extLst>
          </p:cNvPr>
          <p:cNvSpPr/>
          <p:nvPr/>
        </p:nvSpPr>
        <p:spPr>
          <a:xfrm>
            <a:off x="2158504" y="476026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0">
            <a:extLst>
              <a:ext uri="{FF2B5EF4-FFF2-40B4-BE49-F238E27FC236}">
                <a16:creationId xmlns:a16="http://schemas.microsoft.com/office/drawing/2014/main" id="{06A9CDD5-C232-4D7F-95C6-940D4ADD9275}"/>
              </a:ext>
            </a:extLst>
          </p:cNvPr>
          <p:cNvSpPr/>
          <p:nvPr/>
        </p:nvSpPr>
        <p:spPr>
          <a:xfrm>
            <a:off x="2619848" y="4311183"/>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1">
            <a:extLst>
              <a:ext uri="{FF2B5EF4-FFF2-40B4-BE49-F238E27FC236}">
                <a16:creationId xmlns:a16="http://schemas.microsoft.com/office/drawing/2014/main" id="{85DF4AF0-FDE8-4B58-A480-B330FDF1EA1E}"/>
              </a:ext>
            </a:extLst>
          </p:cNvPr>
          <p:cNvSpPr/>
          <p:nvPr/>
        </p:nvSpPr>
        <p:spPr>
          <a:xfrm>
            <a:off x="2619848" y="4749531"/>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3318AA8D-F929-488A-BFDE-01F0CB92E59E}"/>
              </a:ext>
            </a:extLst>
          </p:cNvPr>
          <p:cNvSpPr/>
          <p:nvPr/>
        </p:nvSpPr>
        <p:spPr>
          <a:xfrm>
            <a:off x="3070285" y="4300454"/>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3">
            <a:extLst>
              <a:ext uri="{FF2B5EF4-FFF2-40B4-BE49-F238E27FC236}">
                <a16:creationId xmlns:a16="http://schemas.microsoft.com/office/drawing/2014/main" id="{B1B19E5B-E9C5-4A26-9C73-284001946BF4}"/>
              </a:ext>
            </a:extLst>
          </p:cNvPr>
          <p:cNvSpPr/>
          <p:nvPr/>
        </p:nvSpPr>
        <p:spPr>
          <a:xfrm>
            <a:off x="3052791" y="474953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F3695DA8-E750-4F93-AFBE-B3F565DB2F2A}"/>
              </a:ext>
            </a:extLst>
          </p:cNvPr>
          <p:cNvSpPr/>
          <p:nvPr/>
        </p:nvSpPr>
        <p:spPr>
          <a:xfrm>
            <a:off x="4119413" y="1448066"/>
            <a:ext cx="3260407" cy="345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Clients (Host/VM/Container/Hypervisor)</a:t>
            </a:r>
          </a:p>
        </p:txBody>
      </p:sp>
      <p:sp>
        <p:nvSpPr>
          <p:cNvPr id="31" name="Rectangle 65">
            <a:extLst>
              <a:ext uri="{FF2B5EF4-FFF2-40B4-BE49-F238E27FC236}">
                <a16:creationId xmlns:a16="http://schemas.microsoft.com/office/drawing/2014/main" id="{ACB0D5E5-46BC-43E9-81DA-8FBC498436CC}"/>
              </a:ext>
            </a:extLst>
          </p:cNvPr>
          <p:cNvSpPr/>
          <p:nvPr/>
        </p:nvSpPr>
        <p:spPr>
          <a:xfrm>
            <a:off x="4320939" y="2046738"/>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VM</a:t>
            </a:r>
          </a:p>
        </p:txBody>
      </p:sp>
      <p:sp>
        <p:nvSpPr>
          <p:cNvPr id="32" name="Rectangle 66">
            <a:extLst>
              <a:ext uri="{FF2B5EF4-FFF2-40B4-BE49-F238E27FC236}">
                <a16:creationId xmlns:a16="http://schemas.microsoft.com/office/drawing/2014/main" id="{9A1EDA3B-FAD6-4CE2-A3FB-6B9F8AB6B04E}"/>
              </a:ext>
            </a:extLst>
          </p:cNvPr>
          <p:cNvSpPr/>
          <p:nvPr/>
        </p:nvSpPr>
        <p:spPr>
          <a:xfrm>
            <a:off x="4322717" y="2753859"/>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Hypervisor</a:t>
            </a:r>
          </a:p>
        </p:txBody>
      </p:sp>
      <p:sp>
        <p:nvSpPr>
          <p:cNvPr id="33" name="Rectangle 67">
            <a:extLst>
              <a:ext uri="{FF2B5EF4-FFF2-40B4-BE49-F238E27FC236}">
                <a16:creationId xmlns:a16="http://schemas.microsoft.com/office/drawing/2014/main" id="{FDF2B9C4-39AA-45F1-9C47-099BDE3669F0}"/>
              </a:ext>
            </a:extLst>
          </p:cNvPr>
          <p:cNvSpPr/>
          <p:nvPr/>
        </p:nvSpPr>
        <p:spPr>
          <a:xfrm>
            <a:off x="4320938" y="3466064"/>
            <a:ext cx="900871" cy="3822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librbd</a:t>
            </a:r>
          </a:p>
        </p:txBody>
      </p:sp>
      <p:sp>
        <p:nvSpPr>
          <p:cNvPr id="34" name="Rectangle 68">
            <a:extLst>
              <a:ext uri="{FF2B5EF4-FFF2-40B4-BE49-F238E27FC236}">
                <a16:creationId xmlns:a16="http://schemas.microsoft.com/office/drawing/2014/main" id="{A26956D5-5D68-4832-B521-7C240986F8A8}"/>
              </a:ext>
            </a:extLst>
          </p:cNvPr>
          <p:cNvSpPr/>
          <p:nvPr/>
        </p:nvSpPr>
        <p:spPr>
          <a:xfrm>
            <a:off x="5672013" y="2225657"/>
            <a:ext cx="1333817" cy="1240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35" name="Rectangle 69">
            <a:extLst>
              <a:ext uri="{FF2B5EF4-FFF2-40B4-BE49-F238E27FC236}">
                <a16:creationId xmlns:a16="http://schemas.microsoft.com/office/drawing/2014/main" id="{ECA439FA-7158-47C9-ABC8-CEA73D3DC2C7}"/>
              </a:ext>
            </a:extLst>
          </p:cNvPr>
          <p:cNvSpPr/>
          <p:nvPr/>
        </p:nvSpPr>
        <p:spPr>
          <a:xfrm>
            <a:off x="5810009" y="2314553"/>
            <a:ext cx="1045518" cy="310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Filesystem</a:t>
            </a:r>
          </a:p>
        </p:txBody>
      </p:sp>
      <p:cxnSp>
        <p:nvCxnSpPr>
          <p:cNvPr id="36" name="Straight Arrow Connector 74">
            <a:extLst>
              <a:ext uri="{FF2B5EF4-FFF2-40B4-BE49-F238E27FC236}">
                <a16:creationId xmlns:a16="http://schemas.microsoft.com/office/drawing/2014/main" id="{C4851ABE-AE42-4376-9B89-30783E758821}"/>
              </a:ext>
            </a:extLst>
          </p:cNvPr>
          <p:cNvCxnSpPr>
            <a:stCxn id="31" idx="0"/>
          </p:cNvCxnSpPr>
          <p:nvPr/>
        </p:nvCxnSpPr>
        <p:spPr>
          <a:xfrm flipH="1" flipV="1">
            <a:off x="4771374" y="1794016"/>
            <a:ext cx="1" cy="25272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76">
            <a:extLst>
              <a:ext uri="{FF2B5EF4-FFF2-40B4-BE49-F238E27FC236}">
                <a16:creationId xmlns:a16="http://schemas.microsoft.com/office/drawing/2014/main" id="{A054BCC3-8C2B-49D3-B1F5-13B6FCE177AB}"/>
              </a:ext>
            </a:extLst>
          </p:cNvPr>
          <p:cNvCxnSpPr>
            <a:stCxn id="32" idx="0"/>
            <a:endCxn id="31" idx="2"/>
          </p:cNvCxnSpPr>
          <p:nvPr/>
        </p:nvCxnSpPr>
        <p:spPr>
          <a:xfrm flipH="1" flipV="1">
            <a:off x="4771375" y="2284940"/>
            <a:ext cx="1778" cy="4689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82">
            <a:extLst>
              <a:ext uri="{FF2B5EF4-FFF2-40B4-BE49-F238E27FC236}">
                <a16:creationId xmlns:a16="http://schemas.microsoft.com/office/drawing/2014/main" id="{00F9AB3E-4671-4804-9B7B-EC11B0765D29}"/>
              </a:ext>
            </a:extLst>
          </p:cNvPr>
          <p:cNvCxnSpPr>
            <a:stCxn id="32" idx="2"/>
            <a:endCxn id="33" idx="0"/>
          </p:cNvCxnSpPr>
          <p:nvPr/>
        </p:nvCxnSpPr>
        <p:spPr>
          <a:xfrm flipH="1">
            <a:off x="4771374" y="2992061"/>
            <a:ext cx="1779" cy="4740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94">
            <a:extLst>
              <a:ext uri="{FF2B5EF4-FFF2-40B4-BE49-F238E27FC236}">
                <a16:creationId xmlns:a16="http://schemas.microsoft.com/office/drawing/2014/main" id="{59593A66-AFF2-479F-BEB5-C5BB83157DC2}"/>
              </a:ext>
            </a:extLst>
          </p:cNvPr>
          <p:cNvSpPr/>
          <p:nvPr/>
        </p:nvSpPr>
        <p:spPr>
          <a:xfrm>
            <a:off x="5810009" y="2660696"/>
            <a:ext cx="1045518" cy="310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KRBD</a:t>
            </a:r>
          </a:p>
        </p:txBody>
      </p:sp>
      <p:cxnSp>
        <p:nvCxnSpPr>
          <p:cNvPr id="40" name="Straight Arrow Connector 97">
            <a:extLst>
              <a:ext uri="{FF2B5EF4-FFF2-40B4-BE49-F238E27FC236}">
                <a16:creationId xmlns:a16="http://schemas.microsoft.com/office/drawing/2014/main" id="{5C8A7D17-0910-43A1-979F-54E8AB0D9625}"/>
              </a:ext>
            </a:extLst>
          </p:cNvPr>
          <p:cNvCxnSpPr>
            <a:stCxn id="34" idx="0"/>
          </p:cNvCxnSpPr>
          <p:nvPr/>
        </p:nvCxnSpPr>
        <p:spPr>
          <a:xfrm flipH="1" flipV="1">
            <a:off x="6332768" y="1794017"/>
            <a:ext cx="6154" cy="4316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99">
            <a:extLst>
              <a:ext uri="{FF2B5EF4-FFF2-40B4-BE49-F238E27FC236}">
                <a16:creationId xmlns:a16="http://schemas.microsoft.com/office/drawing/2014/main" id="{A294A227-3AD6-4FF4-B5D4-782B3255665D}"/>
              </a:ext>
            </a:extLst>
          </p:cNvPr>
          <p:cNvSpPr txBox="1"/>
          <p:nvPr/>
        </p:nvSpPr>
        <p:spPr>
          <a:xfrm>
            <a:off x="5975495" y="3010410"/>
            <a:ext cx="792205" cy="276999"/>
          </a:xfrm>
          <a:prstGeom prst="rect">
            <a:avLst/>
          </a:prstGeom>
          <a:solidFill>
            <a:schemeClr val="bg1"/>
          </a:solidFill>
          <a:ln>
            <a:solidFill>
              <a:schemeClr val="tx1"/>
            </a:solidFill>
          </a:ln>
        </p:spPr>
        <p:txBody>
          <a:bodyPr wrap="none" rtlCol="0">
            <a:spAutoFit/>
          </a:bodyPr>
          <a:lstStyle/>
          <a:p>
            <a:r>
              <a:rPr lang="en-US" sz="1200">
                <a:latin typeface="Times New Roman" panose="02020603050405020304" pitchFamily="18" charset="0"/>
                <a:cs typeface="Times New Roman" panose="02020603050405020304" pitchFamily="18" charset="0"/>
              </a:rPr>
              <a:t>KERNEL</a:t>
            </a:r>
          </a:p>
        </p:txBody>
      </p:sp>
      <p:sp>
        <p:nvSpPr>
          <p:cNvPr id="42" name="Rectangle 126">
            <a:extLst>
              <a:ext uri="{FF2B5EF4-FFF2-40B4-BE49-F238E27FC236}">
                <a16:creationId xmlns:a16="http://schemas.microsoft.com/office/drawing/2014/main" id="{55A3AE4F-6A4F-4529-AAD8-4525FE7756E8}"/>
              </a:ext>
            </a:extLst>
          </p:cNvPr>
          <p:cNvSpPr/>
          <p:nvPr/>
        </p:nvSpPr>
        <p:spPr>
          <a:xfrm>
            <a:off x="4119413" y="4160182"/>
            <a:ext cx="3260407" cy="1118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43" name="Rectangle 127">
            <a:extLst>
              <a:ext uri="{FF2B5EF4-FFF2-40B4-BE49-F238E27FC236}">
                <a16:creationId xmlns:a16="http://schemas.microsoft.com/office/drawing/2014/main" id="{7DF54C39-1F0F-4C1D-9B9F-C471818CF862}"/>
              </a:ext>
            </a:extLst>
          </p:cNvPr>
          <p:cNvSpPr/>
          <p:nvPr/>
        </p:nvSpPr>
        <p:spPr>
          <a:xfrm>
            <a:off x="4248574"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8">
            <a:extLst>
              <a:ext uri="{FF2B5EF4-FFF2-40B4-BE49-F238E27FC236}">
                <a16:creationId xmlns:a16="http://schemas.microsoft.com/office/drawing/2014/main" id="{61C8914D-7B32-43DF-9538-B6FBB83CB999}"/>
              </a:ext>
            </a:extLst>
          </p:cNvPr>
          <p:cNvSpPr/>
          <p:nvPr/>
        </p:nvSpPr>
        <p:spPr>
          <a:xfrm>
            <a:off x="4248574" y="4773901"/>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29">
            <a:extLst>
              <a:ext uri="{FF2B5EF4-FFF2-40B4-BE49-F238E27FC236}">
                <a16:creationId xmlns:a16="http://schemas.microsoft.com/office/drawing/2014/main" id="{9E8E7349-9A19-422B-8DE7-1394B64EE2D4}"/>
              </a:ext>
            </a:extLst>
          </p:cNvPr>
          <p:cNvSpPr/>
          <p:nvPr/>
        </p:nvSpPr>
        <p:spPr>
          <a:xfrm>
            <a:off x="4699011"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30">
            <a:extLst>
              <a:ext uri="{FF2B5EF4-FFF2-40B4-BE49-F238E27FC236}">
                <a16:creationId xmlns:a16="http://schemas.microsoft.com/office/drawing/2014/main" id="{44BB18C6-2938-4F48-AE0D-14A4DFCBB578}"/>
              </a:ext>
            </a:extLst>
          </p:cNvPr>
          <p:cNvSpPr/>
          <p:nvPr/>
        </p:nvSpPr>
        <p:spPr>
          <a:xfrm>
            <a:off x="4699011" y="477390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31">
            <a:extLst>
              <a:ext uri="{FF2B5EF4-FFF2-40B4-BE49-F238E27FC236}">
                <a16:creationId xmlns:a16="http://schemas.microsoft.com/office/drawing/2014/main" id="{94757B75-BA14-4E3A-A8A7-814B53D14F59}"/>
              </a:ext>
            </a:extLst>
          </p:cNvPr>
          <p:cNvSpPr/>
          <p:nvPr/>
        </p:nvSpPr>
        <p:spPr>
          <a:xfrm>
            <a:off x="5149448"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32">
            <a:extLst>
              <a:ext uri="{FF2B5EF4-FFF2-40B4-BE49-F238E27FC236}">
                <a16:creationId xmlns:a16="http://schemas.microsoft.com/office/drawing/2014/main" id="{E7BE4BB2-86B9-4C69-B790-7770E413AF94}"/>
              </a:ext>
            </a:extLst>
          </p:cNvPr>
          <p:cNvSpPr/>
          <p:nvPr/>
        </p:nvSpPr>
        <p:spPr>
          <a:xfrm>
            <a:off x="5149448" y="4773899"/>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33">
            <a:extLst>
              <a:ext uri="{FF2B5EF4-FFF2-40B4-BE49-F238E27FC236}">
                <a16:creationId xmlns:a16="http://schemas.microsoft.com/office/drawing/2014/main" id="{7EA8F5FA-F25B-4359-97FB-3F38E963C0E7}"/>
              </a:ext>
            </a:extLst>
          </p:cNvPr>
          <p:cNvSpPr/>
          <p:nvPr/>
        </p:nvSpPr>
        <p:spPr>
          <a:xfrm>
            <a:off x="5599885" y="431118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34">
            <a:extLst>
              <a:ext uri="{FF2B5EF4-FFF2-40B4-BE49-F238E27FC236}">
                <a16:creationId xmlns:a16="http://schemas.microsoft.com/office/drawing/2014/main" id="{460D9FCD-4216-4E01-9A74-1BB9CD360069}"/>
              </a:ext>
            </a:extLst>
          </p:cNvPr>
          <p:cNvSpPr/>
          <p:nvPr/>
        </p:nvSpPr>
        <p:spPr>
          <a:xfrm>
            <a:off x="5599885" y="4773898"/>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35">
            <a:extLst>
              <a:ext uri="{FF2B5EF4-FFF2-40B4-BE49-F238E27FC236}">
                <a16:creationId xmlns:a16="http://schemas.microsoft.com/office/drawing/2014/main" id="{8C5A3141-5649-4A41-B99E-C1BB1ECF46F5}"/>
              </a:ext>
            </a:extLst>
          </p:cNvPr>
          <p:cNvSpPr/>
          <p:nvPr/>
        </p:nvSpPr>
        <p:spPr>
          <a:xfrm>
            <a:off x="6050322" y="4311184"/>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36">
            <a:extLst>
              <a:ext uri="{FF2B5EF4-FFF2-40B4-BE49-F238E27FC236}">
                <a16:creationId xmlns:a16="http://schemas.microsoft.com/office/drawing/2014/main" id="{4A0561A8-02CE-4CFA-AD27-046BF5F347EC}"/>
              </a:ext>
            </a:extLst>
          </p:cNvPr>
          <p:cNvSpPr/>
          <p:nvPr/>
        </p:nvSpPr>
        <p:spPr>
          <a:xfrm>
            <a:off x="6039415" y="476026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37">
            <a:extLst>
              <a:ext uri="{FF2B5EF4-FFF2-40B4-BE49-F238E27FC236}">
                <a16:creationId xmlns:a16="http://schemas.microsoft.com/office/drawing/2014/main" id="{AA23040A-31BA-4256-8533-D488A6FA598C}"/>
              </a:ext>
            </a:extLst>
          </p:cNvPr>
          <p:cNvSpPr/>
          <p:nvPr/>
        </p:nvSpPr>
        <p:spPr>
          <a:xfrm>
            <a:off x="6500759" y="4311183"/>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138">
            <a:extLst>
              <a:ext uri="{FF2B5EF4-FFF2-40B4-BE49-F238E27FC236}">
                <a16:creationId xmlns:a16="http://schemas.microsoft.com/office/drawing/2014/main" id="{5C4041DE-0534-4547-A1F7-B303A9880948}"/>
              </a:ext>
            </a:extLst>
          </p:cNvPr>
          <p:cNvSpPr/>
          <p:nvPr/>
        </p:nvSpPr>
        <p:spPr>
          <a:xfrm>
            <a:off x="6500759" y="4749531"/>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139">
            <a:extLst>
              <a:ext uri="{FF2B5EF4-FFF2-40B4-BE49-F238E27FC236}">
                <a16:creationId xmlns:a16="http://schemas.microsoft.com/office/drawing/2014/main" id="{DA570EFE-8E9A-42B5-8563-B4A44EB95742}"/>
              </a:ext>
            </a:extLst>
          </p:cNvPr>
          <p:cNvSpPr/>
          <p:nvPr/>
        </p:nvSpPr>
        <p:spPr>
          <a:xfrm>
            <a:off x="6951196" y="4300454"/>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40">
            <a:extLst>
              <a:ext uri="{FF2B5EF4-FFF2-40B4-BE49-F238E27FC236}">
                <a16:creationId xmlns:a16="http://schemas.microsoft.com/office/drawing/2014/main" id="{5C800B0C-36CF-4738-A3CB-FD49BB2C43E5}"/>
              </a:ext>
            </a:extLst>
          </p:cNvPr>
          <p:cNvSpPr/>
          <p:nvPr/>
        </p:nvSpPr>
        <p:spPr>
          <a:xfrm>
            <a:off x="6933702" y="474953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161">
            <a:extLst>
              <a:ext uri="{FF2B5EF4-FFF2-40B4-BE49-F238E27FC236}">
                <a16:creationId xmlns:a16="http://schemas.microsoft.com/office/drawing/2014/main" id="{AAF90072-9ED1-4847-9883-C7590B35A682}"/>
              </a:ext>
            </a:extLst>
          </p:cNvPr>
          <p:cNvCxnSpPr>
            <a:stCxn id="8" idx="2"/>
            <a:endCxn id="15" idx="0"/>
          </p:cNvCxnSpPr>
          <p:nvPr/>
        </p:nvCxnSpPr>
        <p:spPr>
          <a:xfrm>
            <a:off x="1868706" y="3476266"/>
            <a:ext cx="0" cy="6839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163">
            <a:extLst>
              <a:ext uri="{FF2B5EF4-FFF2-40B4-BE49-F238E27FC236}">
                <a16:creationId xmlns:a16="http://schemas.microsoft.com/office/drawing/2014/main" id="{D21C34F8-029F-43D2-A793-8D21C7B54B7B}"/>
              </a:ext>
            </a:extLst>
          </p:cNvPr>
          <p:cNvCxnSpPr>
            <a:stCxn id="33" idx="2"/>
          </p:cNvCxnSpPr>
          <p:nvPr/>
        </p:nvCxnSpPr>
        <p:spPr>
          <a:xfrm>
            <a:off x="4771374" y="3848319"/>
            <a:ext cx="0" cy="3118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217">
            <a:extLst>
              <a:ext uri="{FF2B5EF4-FFF2-40B4-BE49-F238E27FC236}">
                <a16:creationId xmlns:a16="http://schemas.microsoft.com/office/drawing/2014/main" id="{D4F0F5C4-8F19-4583-B592-8124DC5758BE}"/>
              </a:ext>
            </a:extLst>
          </p:cNvPr>
          <p:cNvCxnSpPr/>
          <p:nvPr/>
        </p:nvCxnSpPr>
        <p:spPr>
          <a:xfrm>
            <a:off x="7769892" y="1609134"/>
            <a:ext cx="0" cy="3653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219">
            <a:extLst>
              <a:ext uri="{FF2B5EF4-FFF2-40B4-BE49-F238E27FC236}">
                <a16:creationId xmlns:a16="http://schemas.microsoft.com/office/drawing/2014/main" id="{4FB0E597-41BF-499C-A5E9-DC058E665E89}"/>
              </a:ext>
            </a:extLst>
          </p:cNvPr>
          <p:cNvCxnSpPr/>
          <p:nvPr/>
        </p:nvCxnSpPr>
        <p:spPr>
          <a:xfrm flipH="1">
            <a:off x="3793399" y="1609135"/>
            <a:ext cx="15762" cy="3653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TextBox 222">
            <a:extLst>
              <a:ext uri="{FF2B5EF4-FFF2-40B4-BE49-F238E27FC236}">
                <a16:creationId xmlns:a16="http://schemas.microsoft.com/office/drawing/2014/main" id="{3FF27434-B11A-450A-9ABA-713ABF701B3E}"/>
              </a:ext>
            </a:extLst>
          </p:cNvPr>
          <p:cNvSpPr txBox="1"/>
          <p:nvPr/>
        </p:nvSpPr>
        <p:spPr>
          <a:xfrm>
            <a:off x="1025597" y="5321058"/>
            <a:ext cx="1503938"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Storage Cluster</a:t>
            </a:r>
          </a:p>
        </p:txBody>
      </p:sp>
      <p:sp>
        <p:nvSpPr>
          <p:cNvPr id="62" name="TextBox 223">
            <a:extLst>
              <a:ext uri="{FF2B5EF4-FFF2-40B4-BE49-F238E27FC236}">
                <a16:creationId xmlns:a16="http://schemas.microsoft.com/office/drawing/2014/main" id="{67DD4213-0541-459B-B04A-D8AC2ACD9BC6}"/>
              </a:ext>
            </a:extLst>
          </p:cNvPr>
          <p:cNvSpPr txBox="1"/>
          <p:nvPr/>
        </p:nvSpPr>
        <p:spPr>
          <a:xfrm>
            <a:off x="5133477" y="5313461"/>
            <a:ext cx="1503938"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Storage Cluster</a:t>
            </a:r>
          </a:p>
        </p:txBody>
      </p:sp>
      <p:sp>
        <p:nvSpPr>
          <p:cNvPr id="63" name="TextBox 225">
            <a:extLst>
              <a:ext uri="{FF2B5EF4-FFF2-40B4-BE49-F238E27FC236}">
                <a16:creationId xmlns:a16="http://schemas.microsoft.com/office/drawing/2014/main" id="{9E4FD5DE-6CB3-4CC4-B77F-AD0935FC8BEE}"/>
              </a:ext>
            </a:extLst>
          </p:cNvPr>
          <p:cNvSpPr txBox="1"/>
          <p:nvPr/>
        </p:nvSpPr>
        <p:spPr>
          <a:xfrm>
            <a:off x="793963" y="5553159"/>
            <a:ext cx="1967205" cy="323165"/>
          </a:xfrm>
          <a:prstGeom prst="rect">
            <a:avLst/>
          </a:prstGeom>
          <a:noFill/>
        </p:spPr>
        <p:txBody>
          <a:bodyPr wrap="none" rtlCol="0">
            <a:spAutoFit/>
          </a:bodyPr>
          <a:lstStyle/>
          <a:p>
            <a:r>
              <a:rPr lang="en-US" sz="1500" i="1">
                <a:latin typeface="Times New Roman" panose="02020603050405020304" pitchFamily="18" charset="0"/>
                <a:cs typeface="Times New Roman" panose="02020603050405020304" pitchFamily="18" charset="0"/>
              </a:rPr>
              <a:t>CEPH Object Gateway</a:t>
            </a:r>
          </a:p>
        </p:txBody>
      </p:sp>
      <p:sp>
        <p:nvSpPr>
          <p:cNvPr id="64" name="TextBox 226">
            <a:extLst>
              <a:ext uri="{FF2B5EF4-FFF2-40B4-BE49-F238E27FC236}">
                <a16:creationId xmlns:a16="http://schemas.microsoft.com/office/drawing/2014/main" id="{494B888C-9821-4354-B1BB-025254EC2931}"/>
              </a:ext>
            </a:extLst>
          </p:cNvPr>
          <p:cNvSpPr txBox="1"/>
          <p:nvPr/>
        </p:nvSpPr>
        <p:spPr>
          <a:xfrm>
            <a:off x="5041304" y="5553158"/>
            <a:ext cx="1688283" cy="323165"/>
          </a:xfrm>
          <a:prstGeom prst="rect">
            <a:avLst/>
          </a:prstGeom>
          <a:noFill/>
        </p:spPr>
        <p:txBody>
          <a:bodyPr wrap="none" rtlCol="0">
            <a:spAutoFit/>
          </a:bodyPr>
          <a:lstStyle/>
          <a:p>
            <a:r>
              <a:rPr lang="en-US" sz="1500" i="1">
                <a:latin typeface="Times New Roman" panose="02020603050405020304" pitchFamily="18" charset="0"/>
                <a:cs typeface="Times New Roman" panose="02020603050405020304" pitchFamily="18" charset="0"/>
              </a:rPr>
              <a:t>Ceph Block Device</a:t>
            </a:r>
          </a:p>
        </p:txBody>
      </p:sp>
      <p:sp>
        <p:nvSpPr>
          <p:cNvPr id="65" name="Rectangle 3">
            <a:extLst>
              <a:ext uri="{FF2B5EF4-FFF2-40B4-BE49-F238E27FC236}">
                <a16:creationId xmlns:a16="http://schemas.microsoft.com/office/drawing/2014/main" id="{CC2E3F28-347A-4ACF-84CD-21113F078054}"/>
              </a:ext>
            </a:extLst>
          </p:cNvPr>
          <p:cNvSpPr/>
          <p:nvPr/>
        </p:nvSpPr>
        <p:spPr>
          <a:xfrm>
            <a:off x="7944724" y="2225657"/>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Ganesha</a:t>
            </a:r>
          </a:p>
        </p:txBody>
      </p:sp>
      <p:sp>
        <p:nvSpPr>
          <p:cNvPr id="66" name="Rectangle 4">
            <a:extLst>
              <a:ext uri="{FF2B5EF4-FFF2-40B4-BE49-F238E27FC236}">
                <a16:creationId xmlns:a16="http://schemas.microsoft.com/office/drawing/2014/main" id="{6AFE2CF7-8C9D-40A2-8903-A2E5055E30DE}"/>
              </a:ext>
            </a:extLst>
          </p:cNvPr>
          <p:cNvSpPr/>
          <p:nvPr/>
        </p:nvSpPr>
        <p:spPr>
          <a:xfrm>
            <a:off x="9278706" y="2237667"/>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Samba</a:t>
            </a:r>
          </a:p>
        </p:txBody>
      </p:sp>
      <p:sp>
        <p:nvSpPr>
          <p:cNvPr id="67" name="Rectangle 13">
            <a:extLst>
              <a:ext uri="{FF2B5EF4-FFF2-40B4-BE49-F238E27FC236}">
                <a16:creationId xmlns:a16="http://schemas.microsoft.com/office/drawing/2014/main" id="{0F5D47CA-EE41-4D57-8265-601B8AC61DEE}"/>
              </a:ext>
            </a:extLst>
          </p:cNvPr>
          <p:cNvSpPr/>
          <p:nvPr/>
        </p:nvSpPr>
        <p:spPr>
          <a:xfrm>
            <a:off x="7966606" y="4154452"/>
            <a:ext cx="3260407" cy="1118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8" name="Rectangle 14">
            <a:extLst>
              <a:ext uri="{FF2B5EF4-FFF2-40B4-BE49-F238E27FC236}">
                <a16:creationId xmlns:a16="http://schemas.microsoft.com/office/drawing/2014/main" id="{ADE0B75E-CFB4-4FF7-B45F-77BBC858C4E4}"/>
              </a:ext>
            </a:extLst>
          </p:cNvPr>
          <p:cNvSpPr/>
          <p:nvPr/>
        </p:nvSpPr>
        <p:spPr>
          <a:xfrm>
            <a:off x="8095767" y="430545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15">
            <a:extLst>
              <a:ext uri="{FF2B5EF4-FFF2-40B4-BE49-F238E27FC236}">
                <a16:creationId xmlns:a16="http://schemas.microsoft.com/office/drawing/2014/main" id="{65107661-240B-48DD-A8EC-EBCC735B4B9D}"/>
              </a:ext>
            </a:extLst>
          </p:cNvPr>
          <p:cNvSpPr/>
          <p:nvPr/>
        </p:nvSpPr>
        <p:spPr>
          <a:xfrm>
            <a:off x="8095767" y="4768171"/>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16">
            <a:extLst>
              <a:ext uri="{FF2B5EF4-FFF2-40B4-BE49-F238E27FC236}">
                <a16:creationId xmlns:a16="http://schemas.microsoft.com/office/drawing/2014/main" id="{68E0535F-6BEE-4B82-BAF7-A400C1328AE8}"/>
              </a:ext>
            </a:extLst>
          </p:cNvPr>
          <p:cNvSpPr/>
          <p:nvPr/>
        </p:nvSpPr>
        <p:spPr>
          <a:xfrm>
            <a:off x="8546204" y="430545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17">
            <a:extLst>
              <a:ext uri="{FF2B5EF4-FFF2-40B4-BE49-F238E27FC236}">
                <a16:creationId xmlns:a16="http://schemas.microsoft.com/office/drawing/2014/main" id="{ACD02EFA-4C22-45E5-8D2E-A10F834D012F}"/>
              </a:ext>
            </a:extLst>
          </p:cNvPr>
          <p:cNvSpPr/>
          <p:nvPr/>
        </p:nvSpPr>
        <p:spPr>
          <a:xfrm>
            <a:off x="8546204" y="476817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18">
            <a:extLst>
              <a:ext uri="{FF2B5EF4-FFF2-40B4-BE49-F238E27FC236}">
                <a16:creationId xmlns:a16="http://schemas.microsoft.com/office/drawing/2014/main" id="{22D47B54-58ED-430C-B5CB-D6B68FD89824}"/>
              </a:ext>
            </a:extLst>
          </p:cNvPr>
          <p:cNvSpPr/>
          <p:nvPr/>
        </p:nvSpPr>
        <p:spPr>
          <a:xfrm>
            <a:off x="8996641" y="430545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19">
            <a:extLst>
              <a:ext uri="{FF2B5EF4-FFF2-40B4-BE49-F238E27FC236}">
                <a16:creationId xmlns:a16="http://schemas.microsoft.com/office/drawing/2014/main" id="{160E7B17-3EA1-454C-A795-53995B8A440C}"/>
              </a:ext>
            </a:extLst>
          </p:cNvPr>
          <p:cNvSpPr/>
          <p:nvPr/>
        </p:nvSpPr>
        <p:spPr>
          <a:xfrm>
            <a:off x="8996641" y="4768169"/>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20">
            <a:extLst>
              <a:ext uri="{FF2B5EF4-FFF2-40B4-BE49-F238E27FC236}">
                <a16:creationId xmlns:a16="http://schemas.microsoft.com/office/drawing/2014/main" id="{3B5C8F57-FA48-4E18-8AA1-AA7BE30E8734}"/>
              </a:ext>
            </a:extLst>
          </p:cNvPr>
          <p:cNvSpPr/>
          <p:nvPr/>
        </p:nvSpPr>
        <p:spPr>
          <a:xfrm>
            <a:off x="9447078" y="4305455"/>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21">
            <a:extLst>
              <a:ext uri="{FF2B5EF4-FFF2-40B4-BE49-F238E27FC236}">
                <a16:creationId xmlns:a16="http://schemas.microsoft.com/office/drawing/2014/main" id="{6AB9FB56-9A47-4680-A156-ADD08447F090}"/>
              </a:ext>
            </a:extLst>
          </p:cNvPr>
          <p:cNvSpPr/>
          <p:nvPr/>
        </p:nvSpPr>
        <p:spPr>
          <a:xfrm>
            <a:off x="9447078" y="4768168"/>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22">
            <a:extLst>
              <a:ext uri="{FF2B5EF4-FFF2-40B4-BE49-F238E27FC236}">
                <a16:creationId xmlns:a16="http://schemas.microsoft.com/office/drawing/2014/main" id="{8060BFD7-6720-42AC-BD61-DB45C2C2BC14}"/>
              </a:ext>
            </a:extLst>
          </p:cNvPr>
          <p:cNvSpPr/>
          <p:nvPr/>
        </p:nvSpPr>
        <p:spPr>
          <a:xfrm>
            <a:off x="9897515" y="4305454"/>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23">
            <a:extLst>
              <a:ext uri="{FF2B5EF4-FFF2-40B4-BE49-F238E27FC236}">
                <a16:creationId xmlns:a16="http://schemas.microsoft.com/office/drawing/2014/main" id="{758AE0A3-0C07-482B-BACA-3A256F65B27B}"/>
              </a:ext>
            </a:extLst>
          </p:cNvPr>
          <p:cNvSpPr/>
          <p:nvPr/>
        </p:nvSpPr>
        <p:spPr>
          <a:xfrm>
            <a:off x="9886608" y="475453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24">
            <a:extLst>
              <a:ext uri="{FF2B5EF4-FFF2-40B4-BE49-F238E27FC236}">
                <a16:creationId xmlns:a16="http://schemas.microsoft.com/office/drawing/2014/main" id="{CC9AB868-14BA-46C4-9B4F-2DBCED43F7ED}"/>
              </a:ext>
            </a:extLst>
          </p:cNvPr>
          <p:cNvSpPr/>
          <p:nvPr/>
        </p:nvSpPr>
        <p:spPr>
          <a:xfrm>
            <a:off x="10347952" y="4305453"/>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25">
            <a:extLst>
              <a:ext uri="{FF2B5EF4-FFF2-40B4-BE49-F238E27FC236}">
                <a16:creationId xmlns:a16="http://schemas.microsoft.com/office/drawing/2014/main" id="{2207C21F-8103-47B4-94F2-63F218B5DE38}"/>
              </a:ext>
            </a:extLst>
          </p:cNvPr>
          <p:cNvSpPr/>
          <p:nvPr/>
        </p:nvSpPr>
        <p:spPr>
          <a:xfrm>
            <a:off x="10347952" y="4743801"/>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26">
            <a:extLst>
              <a:ext uri="{FF2B5EF4-FFF2-40B4-BE49-F238E27FC236}">
                <a16:creationId xmlns:a16="http://schemas.microsoft.com/office/drawing/2014/main" id="{8AB58BF3-F65C-4F5A-935B-E097661387EA}"/>
              </a:ext>
            </a:extLst>
          </p:cNvPr>
          <p:cNvSpPr/>
          <p:nvPr/>
        </p:nvSpPr>
        <p:spPr>
          <a:xfrm>
            <a:off x="10798389" y="4294724"/>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7">
            <a:extLst>
              <a:ext uri="{FF2B5EF4-FFF2-40B4-BE49-F238E27FC236}">
                <a16:creationId xmlns:a16="http://schemas.microsoft.com/office/drawing/2014/main" id="{E7E33639-36D6-425C-9F51-2277717813DB}"/>
              </a:ext>
            </a:extLst>
          </p:cNvPr>
          <p:cNvSpPr/>
          <p:nvPr/>
        </p:nvSpPr>
        <p:spPr>
          <a:xfrm>
            <a:off x="10780895" y="4743800"/>
            <a:ext cx="321276"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28">
            <a:extLst>
              <a:ext uri="{FF2B5EF4-FFF2-40B4-BE49-F238E27FC236}">
                <a16:creationId xmlns:a16="http://schemas.microsoft.com/office/drawing/2014/main" id="{1D1F6A51-6764-4EF0-B7D7-D029161E897D}"/>
              </a:ext>
            </a:extLst>
          </p:cNvPr>
          <p:cNvSpPr txBox="1"/>
          <p:nvPr/>
        </p:nvSpPr>
        <p:spPr>
          <a:xfrm>
            <a:off x="9021513" y="5316328"/>
            <a:ext cx="1503938"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Storage Cluster</a:t>
            </a:r>
          </a:p>
        </p:txBody>
      </p:sp>
      <p:sp>
        <p:nvSpPr>
          <p:cNvPr id="83" name="Rectangle 30">
            <a:extLst>
              <a:ext uri="{FF2B5EF4-FFF2-40B4-BE49-F238E27FC236}">
                <a16:creationId xmlns:a16="http://schemas.microsoft.com/office/drawing/2014/main" id="{F1641381-3CFF-41B8-BC84-EC6B05EC0152}"/>
              </a:ext>
            </a:extLst>
          </p:cNvPr>
          <p:cNvSpPr/>
          <p:nvPr/>
        </p:nvSpPr>
        <p:spPr>
          <a:xfrm>
            <a:off x="7950755" y="3333157"/>
            <a:ext cx="3260407"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libcephfs</a:t>
            </a:r>
          </a:p>
        </p:txBody>
      </p:sp>
      <p:sp>
        <p:nvSpPr>
          <p:cNvPr id="84" name="Rectangle 31">
            <a:extLst>
              <a:ext uri="{FF2B5EF4-FFF2-40B4-BE49-F238E27FC236}">
                <a16:creationId xmlns:a16="http://schemas.microsoft.com/office/drawing/2014/main" id="{9401777D-6D31-4683-9E71-215B6D918D69}"/>
              </a:ext>
            </a:extLst>
          </p:cNvPr>
          <p:cNvSpPr/>
          <p:nvPr/>
        </p:nvSpPr>
        <p:spPr>
          <a:xfrm>
            <a:off x="7950754" y="3753451"/>
            <a:ext cx="3260407" cy="328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librados</a:t>
            </a:r>
          </a:p>
        </p:txBody>
      </p:sp>
      <p:sp>
        <p:nvSpPr>
          <p:cNvPr id="85" name="Rectangle 33">
            <a:extLst>
              <a:ext uri="{FF2B5EF4-FFF2-40B4-BE49-F238E27FC236}">
                <a16:creationId xmlns:a16="http://schemas.microsoft.com/office/drawing/2014/main" id="{FD73C03E-EE42-40C1-AC08-D17BE40340DC}"/>
              </a:ext>
            </a:extLst>
          </p:cNvPr>
          <p:cNvSpPr/>
          <p:nvPr/>
        </p:nvSpPr>
        <p:spPr>
          <a:xfrm>
            <a:off x="7950755" y="2770601"/>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NFS</a:t>
            </a:r>
          </a:p>
        </p:txBody>
      </p:sp>
      <p:sp>
        <p:nvSpPr>
          <p:cNvPr id="86" name="Rectangle 34">
            <a:extLst>
              <a:ext uri="{FF2B5EF4-FFF2-40B4-BE49-F238E27FC236}">
                <a16:creationId xmlns:a16="http://schemas.microsoft.com/office/drawing/2014/main" id="{B161DE4F-75C2-43C7-A936-AD5046BFE972}"/>
              </a:ext>
            </a:extLst>
          </p:cNvPr>
          <p:cNvSpPr/>
          <p:nvPr/>
        </p:nvSpPr>
        <p:spPr>
          <a:xfrm>
            <a:off x="8888322" y="2768758"/>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CIFS</a:t>
            </a:r>
          </a:p>
        </p:txBody>
      </p:sp>
      <p:sp>
        <p:nvSpPr>
          <p:cNvPr id="87" name="Rectangle 35">
            <a:extLst>
              <a:ext uri="{FF2B5EF4-FFF2-40B4-BE49-F238E27FC236}">
                <a16:creationId xmlns:a16="http://schemas.microsoft.com/office/drawing/2014/main" id="{50326819-0A2E-4D70-8F33-01938C9975B5}"/>
              </a:ext>
            </a:extLst>
          </p:cNvPr>
          <p:cNvSpPr/>
          <p:nvPr/>
        </p:nvSpPr>
        <p:spPr>
          <a:xfrm>
            <a:off x="9757448" y="2768758"/>
            <a:ext cx="900871" cy="2382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SMB</a:t>
            </a:r>
          </a:p>
        </p:txBody>
      </p:sp>
      <p:cxnSp>
        <p:nvCxnSpPr>
          <p:cNvPr id="88" name="Straight Arrow Connector 44">
            <a:extLst>
              <a:ext uri="{FF2B5EF4-FFF2-40B4-BE49-F238E27FC236}">
                <a16:creationId xmlns:a16="http://schemas.microsoft.com/office/drawing/2014/main" id="{C506682D-E5B7-459A-91FC-617A4A0AEEFE}"/>
              </a:ext>
            </a:extLst>
          </p:cNvPr>
          <p:cNvCxnSpPr>
            <a:stCxn id="85" idx="2"/>
          </p:cNvCxnSpPr>
          <p:nvPr/>
        </p:nvCxnSpPr>
        <p:spPr>
          <a:xfrm flipH="1">
            <a:off x="8401190" y="3008803"/>
            <a:ext cx="1" cy="324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46">
            <a:extLst>
              <a:ext uri="{FF2B5EF4-FFF2-40B4-BE49-F238E27FC236}">
                <a16:creationId xmlns:a16="http://schemas.microsoft.com/office/drawing/2014/main" id="{6DB02356-C93A-4F56-9F59-B4D1EEB11CF9}"/>
              </a:ext>
            </a:extLst>
          </p:cNvPr>
          <p:cNvCxnSpPr>
            <a:stCxn id="86" idx="2"/>
          </p:cNvCxnSpPr>
          <p:nvPr/>
        </p:nvCxnSpPr>
        <p:spPr>
          <a:xfrm flipH="1">
            <a:off x="9338757" y="3006960"/>
            <a:ext cx="1" cy="3261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50">
            <a:extLst>
              <a:ext uri="{FF2B5EF4-FFF2-40B4-BE49-F238E27FC236}">
                <a16:creationId xmlns:a16="http://schemas.microsoft.com/office/drawing/2014/main" id="{F3F18A13-8D03-4801-ACFA-EADE78E53F9C}"/>
              </a:ext>
            </a:extLst>
          </p:cNvPr>
          <p:cNvCxnSpPr>
            <a:stCxn id="87" idx="2"/>
          </p:cNvCxnSpPr>
          <p:nvPr/>
        </p:nvCxnSpPr>
        <p:spPr>
          <a:xfrm>
            <a:off x="10207884" y="3006960"/>
            <a:ext cx="10904" cy="3261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Rectangle 54">
            <a:extLst>
              <a:ext uri="{FF2B5EF4-FFF2-40B4-BE49-F238E27FC236}">
                <a16:creationId xmlns:a16="http://schemas.microsoft.com/office/drawing/2014/main" id="{A1956F1D-07C9-4D61-99D9-945BB895AD66}"/>
              </a:ext>
            </a:extLst>
          </p:cNvPr>
          <p:cNvSpPr/>
          <p:nvPr/>
        </p:nvSpPr>
        <p:spPr>
          <a:xfrm>
            <a:off x="10810875" y="2085991"/>
            <a:ext cx="1158240" cy="9202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a:t>
            </a:r>
          </a:p>
        </p:txBody>
      </p:sp>
      <p:sp>
        <p:nvSpPr>
          <p:cNvPr id="92" name="Rectangle 55">
            <a:extLst>
              <a:ext uri="{FF2B5EF4-FFF2-40B4-BE49-F238E27FC236}">
                <a16:creationId xmlns:a16="http://schemas.microsoft.com/office/drawing/2014/main" id="{1AF252C4-6E06-4E35-A1F6-747545B1FCD0}"/>
              </a:ext>
            </a:extLst>
          </p:cNvPr>
          <p:cNvSpPr/>
          <p:nvPr/>
        </p:nvSpPr>
        <p:spPr>
          <a:xfrm>
            <a:off x="10810875" y="2085992"/>
            <a:ext cx="1158240" cy="274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Ceph-fuse</a:t>
            </a:r>
          </a:p>
        </p:txBody>
      </p:sp>
      <p:sp>
        <p:nvSpPr>
          <p:cNvPr id="93" name="Rectangle 56">
            <a:extLst>
              <a:ext uri="{FF2B5EF4-FFF2-40B4-BE49-F238E27FC236}">
                <a16:creationId xmlns:a16="http://schemas.microsoft.com/office/drawing/2014/main" id="{DFAF70AA-FA3D-4E83-8791-0BF99118EE61}"/>
              </a:ext>
            </a:extLst>
          </p:cNvPr>
          <p:cNvSpPr/>
          <p:nvPr/>
        </p:nvSpPr>
        <p:spPr>
          <a:xfrm>
            <a:off x="10810875" y="2360406"/>
            <a:ext cx="573024" cy="281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Ceph</a:t>
            </a:r>
          </a:p>
        </p:txBody>
      </p:sp>
      <p:sp>
        <p:nvSpPr>
          <p:cNvPr id="94" name="Rectangle 57">
            <a:extLst>
              <a:ext uri="{FF2B5EF4-FFF2-40B4-BE49-F238E27FC236}">
                <a16:creationId xmlns:a16="http://schemas.microsoft.com/office/drawing/2014/main" id="{80618DDE-3661-4FBF-AE5E-1569328705C5}"/>
              </a:ext>
            </a:extLst>
          </p:cNvPr>
          <p:cNvSpPr/>
          <p:nvPr/>
        </p:nvSpPr>
        <p:spPr>
          <a:xfrm>
            <a:off x="11383899" y="2360404"/>
            <a:ext cx="585216" cy="281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fuse</a:t>
            </a:r>
          </a:p>
        </p:txBody>
      </p:sp>
      <p:sp>
        <p:nvSpPr>
          <p:cNvPr id="95" name="TextBox 58">
            <a:extLst>
              <a:ext uri="{FF2B5EF4-FFF2-40B4-BE49-F238E27FC236}">
                <a16:creationId xmlns:a16="http://schemas.microsoft.com/office/drawing/2014/main" id="{9147AA1B-4A7E-444F-84FC-43455F7C0AA8}"/>
              </a:ext>
            </a:extLst>
          </p:cNvPr>
          <p:cNvSpPr txBox="1"/>
          <p:nvPr/>
        </p:nvSpPr>
        <p:spPr>
          <a:xfrm>
            <a:off x="10938103" y="2698491"/>
            <a:ext cx="891591" cy="307777"/>
          </a:xfrm>
          <a:prstGeom prst="rect">
            <a:avLst/>
          </a:prstGeom>
          <a:solidFill>
            <a:schemeClr val="bg1"/>
          </a:solidFill>
        </p:spPr>
        <p:txBody>
          <a:bodyPr wrap="none" rtlCol="0">
            <a:spAutoFit/>
          </a:bodyPr>
          <a:lstStyle/>
          <a:p>
            <a:r>
              <a:rPr lang="en-US" sz="1400">
                <a:latin typeface="Times New Roman" panose="02020603050405020304" pitchFamily="18" charset="0"/>
                <a:cs typeface="Times New Roman" panose="02020603050405020304" pitchFamily="18" charset="0"/>
              </a:rPr>
              <a:t>KERNEL</a:t>
            </a:r>
          </a:p>
        </p:txBody>
      </p:sp>
      <p:sp>
        <p:nvSpPr>
          <p:cNvPr id="96" name="TextBox 226">
            <a:extLst>
              <a:ext uri="{FF2B5EF4-FFF2-40B4-BE49-F238E27FC236}">
                <a16:creationId xmlns:a16="http://schemas.microsoft.com/office/drawing/2014/main" id="{1A6AF0BD-F375-443B-B897-2A25F447CF31}"/>
              </a:ext>
            </a:extLst>
          </p:cNvPr>
          <p:cNvSpPr txBox="1"/>
          <p:nvPr/>
        </p:nvSpPr>
        <p:spPr>
          <a:xfrm>
            <a:off x="9018942" y="5557775"/>
            <a:ext cx="1550424" cy="323165"/>
          </a:xfrm>
          <a:prstGeom prst="rect">
            <a:avLst/>
          </a:prstGeom>
          <a:noFill/>
        </p:spPr>
        <p:txBody>
          <a:bodyPr wrap="none" rtlCol="0">
            <a:spAutoFit/>
          </a:bodyPr>
          <a:lstStyle/>
          <a:p>
            <a:r>
              <a:rPr lang="en-US" sz="1500" i="1">
                <a:latin typeface="Times New Roman" panose="02020603050405020304" pitchFamily="18" charset="0"/>
                <a:cs typeface="Times New Roman" panose="02020603050405020304" pitchFamily="18" charset="0"/>
              </a:rPr>
              <a:t>Ceph File System</a:t>
            </a:r>
          </a:p>
        </p:txBody>
      </p:sp>
      <p:cxnSp>
        <p:nvCxnSpPr>
          <p:cNvPr id="97" name="Đường kết nối Mũi tên Thẳng 2">
            <a:extLst>
              <a:ext uri="{FF2B5EF4-FFF2-40B4-BE49-F238E27FC236}">
                <a16:creationId xmlns:a16="http://schemas.microsoft.com/office/drawing/2014/main" id="{15EA7361-85A1-4A8C-B3BA-173E8669242A}"/>
              </a:ext>
            </a:extLst>
          </p:cNvPr>
          <p:cNvCxnSpPr>
            <a:stCxn id="41" idx="2"/>
          </p:cNvCxnSpPr>
          <p:nvPr/>
        </p:nvCxnSpPr>
        <p:spPr>
          <a:xfrm flipH="1">
            <a:off x="6371597" y="3287409"/>
            <a:ext cx="1" cy="8670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Rectangle 64">
            <a:extLst>
              <a:ext uri="{FF2B5EF4-FFF2-40B4-BE49-F238E27FC236}">
                <a16:creationId xmlns:a16="http://schemas.microsoft.com/office/drawing/2014/main" id="{1D9022F7-62F4-45FA-92A3-9D99834274FF}"/>
              </a:ext>
            </a:extLst>
          </p:cNvPr>
          <p:cNvSpPr/>
          <p:nvPr/>
        </p:nvSpPr>
        <p:spPr>
          <a:xfrm>
            <a:off x="7950753" y="1453347"/>
            <a:ext cx="3260407" cy="345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Clients </a:t>
            </a:r>
          </a:p>
        </p:txBody>
      </p:sp>
      <p:cxnSp>
        <p:nvCxnSpPr>
          <p:cNvPr id="99" name="Đường kết nối Mũi tên Thẳng 8">
            <a:extLst>
              <a:ext uri="{FF2B5EF4-FFF2-40B4-BE49-F238E27FC236}">
                <a16:creationId xmlns:a16="http://schemas.microsoft.com/office/drawing/2014/main" id="{812F9803-1601-4C4D-8062-4C972E296285}"/>
              </a:ext>
            </a:extLst>
          </p:cNvPr>
          <p:cNvCxnSpPr>
            <a:stCxn id="65" idx="2"/>
            <a:endCxn id="85" idx="0"/>
          </p:cNvCxnSpPr>
          <p:nvPr/>
        </p:nvCxnSpPr>
        <p:spPr>
          <a:xfrm>
            <a:off x="8395160" y="2463859"/>
            <a:ext cx="6031" cy="3067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Đường Kết nối Gấp khúc 11">
            <a:extLst>
              <a:ext uri="{FF2B5EF4-FFF2-40B4-BE49-F238E27FC236}">
                <a16:creationId xmlns:a16="http://schemas.microsoft.com/office/drawing/2014/main" id="{9EFD9270-370A-438E-9544-3F4E777CDD3E}"/>
              </a:ext>
            </a:extLst>
          </p:cNvPr>
          <p:cNvCxnSpPr>
            <a:stCxn id="66" idx="2"/>
            <a:endCxn id="86" idx="0"/>
          </p:cNvCxnSpPr>
          <p:nvPr/>
        </p:nvCxnSpPr>
        <p:spPr>
          <a:xfrm rot="5400000">
            <a:off x="9387506" y="2427121"/>
            <a:ext cx="292889" cy="3903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Đường Kết nối Gấp khúc 13">
            <a:extLst>
              <a:ext uri="{FF2B5EF4-FFF2-40B4-BE49-F238E27FC236}">
                <a16:creationId xmlns:a16="http://schemas.microsoft.com/office/drawing/2014/main" id="{590FA456-D05F-4805-89E8-1E48D3348DFE}"/>
              </a:ext>
            </a:extLst>
          </p:cNvPr>
          <p:cNvCxnSpPr>
            <a:stCxn id="66" idx="2"/>
            <a:endCxn id="87" idx="0"/>
          </p:cNvCxnSpPr>
          <p:nvPr/>
        </p:nvCxnSpPr>
        <p:spPr>
          <a:xfrm rot="16200000" flipH="1">
            <a:off x="9822069" y="2382942"/>
            <a:ext cx="292889" cy="47874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Đường kết nối Mũi tên Thẳng 15">
            <a:extLst>
              <a:ext uri="{FF2B5EF4-FFF2-40B4-BE49-F238E27FC236}">
                <a16:creationId xmlns:a16="http://schemas.microsoft.com/office/drawing/2014/main" id="{729747A9-61AC-4BAA-956B-830E6E1934E8}"/>
              </a:ext>
            </a:extLst>
          </p:cNvPr>
          <p:cNvCxnSpPr>
            <a:stCxn id="66" idx="0"/>
          </p:cNvCxnSpPr>
          <p:nvPr/>
        </p:nvCxnSpPr>
        <p:spPr>
          <a:xfrm flipH="1" flipV="1">
            <a:off x="9729141" y="1794016"/>
            <a:ext cx="1" cy="4436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Đường Kết nối Gấp khúc 17">
            <a:extLst>
              <a:ext uri="{FF2B5EF4-FFF2-40B4-BE49-F238E27FC236}">
                <a16:creationId xmlns:a16="http://schemas.microsoft.com/office/drawing/2014/main" id="{D8B48BFA-75F7-4128-9E8D-0DCB145CF7D8}"/>
              </a:ext>
            </a:extLst>
          </p:cNvPr>
          <p:cNvCxnSpPr>
            <a:stCxn id="98" idx="3"/>
            <a:endCxn id="92" idx="0"/>
          </p:cNvCxnSpPr>
          <p:nvPr/>
        </p:nvCxnSpPr>
        <p:spPr>
          <a:xfrm>
            <a:off x="11211160" y="1626342"/>
            <a:ext cx="178835" cy="459650"/>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Đường Kết nối Gấp khúc 19">
            <a:extLst>
              <a:ext uri="{FF2B5EF4-FFF2-40B4-BE49-F238E27FC236}">
                <a16:creationId xmlns:a16="http://schemas.microsoft.com/office/drawing/2014/main" id="{87668949-6C55-42BB-BF14-73097F18C5C9}"/>
              </a:ext>
            </a:extLst>
          </p:cNvPr>
          <p:cNvCxnSpPr>
            <a:stCxn id="95" idx="2"/>
            <a:endCxn id="83" idx="3"/>
          </p:cNvCxnSpPr>
          <p:nvPr/>
        </p:nvCxnSpPr>
        <p:spPr>
          <a:xfrm rot="5400000">
            <a:off x="11051964" y="3165467"/>
            <a:ext cx="491135" cy="17273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Đường kết nối Mũi tên Thẳng 23">
            <a:extLst>
              <a:ext uri="{FF2B5EF4-FFF2-40B4-BE49-F238E27FC236}">
                <a16:creationId xmlns:a16="http://schemas.microsoft.com/office/drawing/2014/main" id="{F08CEE7C-3B24-4CDA-B032-DC2B73862490}"/>
              </a:ext>
            </a:extLst>
          </p:cNvPr>
          <p:cNvCxnSpPr>
            <a:stCxn id="65" idx="0"/>
          </p:cNvCxnSpPr>
          <p:nvPr/>
        </p:nvCxnSpPr>
        <p:spPr>
          <a:xfrm flipH="1" flipV="1">
            <a:off x="8395159" y="1794016"/>
            <a:ext cx="1" cy="4316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44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Google Shape;1948;p43">
            <a:extLst>
              <a:ext uri="{FF2B5EF4-FFF2-40B4-BE49-F238E27FC236}">
                <a16:creationId xmlns:a16="http://schemas.microsoft.com/office/drawing/2014/main" id="{D39C4487-E0F5-4A15-9517-9AD22B4D091A}"/>
              </a:ext>
            </a:extLst>
          </p:cNvPr>
          <p:cNvSpPr/>
          <p:nvPr/>
        </p:nvSpPr>
        <p:spPr>
          <a:xfrm>
            <a:off x="1127195" y="2106159"/>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微软雅黑"/>
              <a:cs typeface="Arial"/>
              <a:sym typeface="Arial"/>
            </a:endParaRPr>
          </a:p>
        </p:txBody>
      </p:sp>
      <p:sp>
        <p:nvSpPr>
          <p:cNvPr id="7" name="Google Shape;1941;p43">
            <a:extLst>
              <a:ext uri="{FF2B5EF4-FFF2-40B4-BE49-F238E27FC236}">
                <a16:creationId xmlns:a16="http://schemas.microsoft.com/office/drawing/2014/main" id="{E1A0C251-C469-43A7-BC7A-440F98793914}"/>
              </a:ext>
            </a:extLst>
          </p:cNvPr>
          <p:cNvSpPr txBox="1">
            <a:spLocks/>
          </p:cNvSpPr>
          <p:nvPr/>
        </p:nvSpPr>
        <p:spPr>
          <a:xfrm>
            <a:off x="3914532" y="2390297"/>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2</a:t>
            </a:r>
          </a:p>
        </p:txBody>
      </p:sp>
      <p:sp>
        <p:nvSpPr>
          <p:cNvPr id="8" name="Google Shape;1943;p43">
            <a:extLst>
              <a:ext uri="{FF2B5EF4-FFF2-40B4-BE49-F238E27FC236}">
                <a16:creationId xmlns:a16="http://schemas.microsoft.com/office/drawing/2014/main" id="{CFC32924-113D-4312-9591-2A091B8B2A89}"/>
              </a:ext>
            </a:extLst>
          </p:cNvPr>
          <p:cNvSpPr txBox="1">
            <a:spLocks/>
          </p:cNvSpPr>
          <p:nvPr/>
        </p:nvSpPr>
        <p:spPr>
          <a:xfrm>
            <a:off x="3888152" y="2957204"/>
            <a:ext cx="7283764" cy="1092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defTabSz="914400"/>
            <a:r>
              <a:rPr lang="vi-VN" sz="3600" kern="0" dirty="0">
                <a:latin typeface="Times New Roman" panose="02020603050405020304" pitchFamily="18" charset="0"/>
                <a:cs typeface="Times New Roman" panose="02020603050405020304" pitchFamily="18" charset="0"/>
              </a:rPr>
              <a:t>Các giải pháp bảo mật cho hệ thống lưu trữ mã nguồn mở Ceph</a:t>
            </a:r>
          </a:p>
        </p:txBody>
      </p:sp>
      <p:grpSp>
        <p:nvGrpSpPr>
          <p:cNvPr id="9" name="Google Shape;2627;p52">
            <a:extLst>
              <a:ext uri="{FF2B5EF4-FFF2-40B4-BE49-F238E27FC236}">
                <a16:creationId xmlns:a16="http://schemas.microsoft.com/office/drawing/2014/main" id="{F4B51E78-0C44-42AE-B29F-41336833A7C7}"/>
              </a:ext>
            </a:extLst>
          </p:cNvPr>
          <p:cNvGrpSpPr/>
          <p:nvPr/>
        </p:nvGrpSpPr>
        <p:grpSpPr>
          <a:xfrm>
            <a:off x="1782100" y="2559678"/>
            <a:ext cx="939138" cy="1249784"/>
            <a:chOff x="7051419" y="3037940"/>
            <a:chExt cx="464469" cy="697977"/>
          </a:xfrm>
        </p:grpSpPr>
        <p:sp>
          <p:nvSpPr>
            <p:cNvPr id="11" name="Google Shape;2628;p52">
              <a:extLst>
                <a:ext uri="{FF2B5EF4-FFF2-40B4-BE49-F238E27FC236}">
                  <a16:creationId xmlns:a16="http://schemas.microsoft.com/office/drawing/2014/main" id="{DEA7DBF4-2A23-4105-A2BB-5E1EA990B9FE}"/>
                </a:ext>
              </a:extLst>
            </p:cNvPr>
            <p:cNvSpPr/>
            <p:nvPr/>
          </p:nvSpPr>
          <p:spPr>
            <a:xfrm>
              <a:off x="7188466" y="3487685"/>
              <a:ext cx="178388" cy="95234"/>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29;p52">
              <a:extLst>
                <a:ext uri="{FF2B5EF4-FFF2-40B4-BE49-F238E27FC236}">
                  <a16:creationId xmlns:a16="http://schemas.microsoft.com/office/drawing/2014/main" id="{FEA6C25B-031F-4878-AA8B-F76241D50EA1}"/>
                </a:ext>
              </a:extLst>
            </p:cNvPr>
            <p:cNvSpPr/>
            <p:nvPr/>
          </p:nvSpPr>
          <p:spPr>
            <a:xfrm>
              <a:off x="7187806" y="3486363"/>
              <a:ext cx="179048" cy="97217"/>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30;p52">
              <a:extLst>
                <a:ext uri="{FF2B5EF4-FFF2-40B4-BE49-F238E27FC236}">
                  <a16:creationId xmlns:a16="http://schemas.microsoft.com/office/drawing/2014/main" id="{97B1D496-31FF-475C-808C-B65355070994}"/>
                </a:ext>
              </a:extLst>
            </p:cNvPr>
            <p:cNvSpPr/>
            <p:nvPr/>
          </p:nvSpPr>
          <p:spPr>
            <a:xfrm>
              <a:off x="7184502" y="3363946"/>
              <a:ext cx="149128" cy="191035"/>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31;p52">
              <a:extLst>
                <a:ext uri="{FF2B5EF4-FFF2-40B4-BE49-F238E27FC236}">
                  <a16:creationId xmlns:a16="http://schemas.microsoft.com/office/drawing/2014/main" id="{2B1F6BDC-F0CB-49FF-9B89-FE2AF9DF1EC5}"/>
                </a:ext>
              </a:extLst>
            </p:cNvPr>
            <p:cNvSpPr/>
            <p:nvPr/>
          </p:nvSpPr>
          <p:spPr>
            <a:xfrm>
              <a:off x="7183747" y="3362436"/>
              <a:ext cx="151865" cy="193206"/>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32;p52">
              <a:extLst>
                <a:ext uri="{FF2B5EF4-FFF2-40B4-BE49-F238E27FC236}">
                  <a16:creationId xmlns:a16="http://schemas.microsoft.com/office/drawing/2014/main" id="{11D70798-2A07-43B4-8C45-30E2634EBD0F}"/>
                </a:ext>
              </a:extLst>
            </p:cNvPr>
            <p:cNvSpPr/>
            <p:nvPr/>
          </p:nvSpPr>
          <p:spPr>
            <a:xfrm>
              <a:off x="7089268" y="3148370"/>
              <a:ext cx="187071" cy="82587"/>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3;p52">
              <a:extLst>
                <a:ext uri="{FF2B5EF4-FFF2-40B4-BE49-F238E27FC236}">
                  <a16:creationId xmlns:a16="http://schemas.microsoft.com/office/drawing/2014/main" id="{D349766F-C707-4513-B24B-49D27B5816A3}"/>
                </a:ext>
              </a:extLst>
            </p:cNvPr>
            <p:cNvSpPr/>
            <p:nvPr/>
          </p:nvSpPr>
          <p:spPr>
            <a:xfrm>
              <a:off x="7087946" y="3146388"/>
              <a:ext cx="189053" cy="85230"/>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4;p52">
              <a:extLst>
                <a:ext uri="{FF2B5EF4-FFF2-40B4-BE49-F238E27FC236}">
                  <a16:creationId xmlns:a16="http://schemas.microsoft.com/office/drawing/2014/main" id="{3F73E84A-C1D4-48BD-BAC4-D4FB9BAA2BC8}"/>
                </a:ext>
              </a:extLst>
            </p:cNvPr>
            <p:cNvSpPr/>
            <p:nvPr/>
          </p:nvSpPr>
          <p:spPr>
            <a:xfrm>
              <a:off x="7182426" y="3190938"/>
              <a:ext cx="230299" cy="130534"/>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5;p52">
              <a:extLst>
                <a:ext uri="{FF2B5EF4-FFF2-40B4-BE49-F238E27FC236}">
                  <a16:creationId xmlns:a16="http://schemas.microsoft.com/office/drawing/2014/main" id="{29B3932E-9672-4CAC-9416-37CF846E092A}"/>
                </a:ext>
              </a:extLst>
            </p:cNvPr>
            <p:cNvSpPr/>
            <p:nvPr/>
          </p:nvSpPr>
          <p:spPr>
            <a:xfrm>
              <a:off x="7181765" y="3189617"/>
              <a:ext cx="233037" cy="133177"/>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6;p52">
              <a:extLst>
                <a:ext uri="{FF2B5EF4-FFF2-40B4-BE49-F238E27FC236}">
                  <a16:creationId xmlns:a16="http://schemas.microsoft.com/office/drawing/2014/main" id="{44C2C753-9F92-4CF2-BB41-881CCB57DFE9}"/>
                </a:ext>
              </a:extLst>
            </p:cNvPr>
            <p:cNvSpPr/>
            <p:nvPr/>
          </p:nvSpPr>
          <p:spPr>
            <a:xfrm>
              <a:off x="7183086" y="3103821"/>
              <a:ext cx="155169" cy="154414"/>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7;p52">
              <a:extLst>
                <a:ext uri="{FF2B5EF4-FFF2-40B4-BE49-F238E27FC236}">
                  <a16:creationId xmlns:a16="http://schemas.microsoft.com/office/drawing/2014/main" id="{597D8B87-42B1-4BFB-9E1E-278966C628BE}"/>
                </a:ext>
              </a:extLst>
            </p:cNvPr>
            <p:cNvSpPr/>
            <p:nvPr/>
          </p:nvSpPr>
          <p:spPr>
            <a:xfrm>
              <a:off x="7181104" y="3102877"/>
              <a:ext cx="157151" cy="156018"/>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8;p52">
              <a:extLst>
                <a:ext uri="{FF2B5EF4-FFF2-40B4-BE49-F238E27FC236}">
                  <a16:creationId xmlns:a16="http://schemas.microsoft.com/office/drawing/2014/main" id="{15A340A6-0B34-4693-89B3-1940A8B80303}"/>
                </a:ext>
              </a:extLst>
            </p:cNvPr>
            <p:cNvSpPr/>
            <p:nvPr/>
          </p:nvSpPr>
          <p:spPr>
            <a:xfrm>
              <a:off x="7321549" y="3282114"/>
              <a:ext cx="193678" cy="449839"/>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9;p52">
              <a:extLst>
                <a:ext uri="{FF2B5EF4-FFF2-40B4-BE49-F238E27FC236}">
                  <a16:creationId xmlns:a16="http://schemas.microsoft.com/office/drawing/2014/main" id="{44219165-985D-4F76-90FD-A66C7C39DE23}"/>
                </a:ext>
              </a:extLst>
            </p:cNvPr>
            <p:cNvSpPr/>
            <p:nvPr/>
          </p:nvSpPr>
          <p:spPr>
            <a:xfrm>
              <a:off x="7318151" y="3280793"/>
              <a:ext cx="197737" cy="451821"/>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40;p52">
              <a:extLst>
                <a:ext uri="{FF2B5EF4-FFF2-40B4-BE49-F238E27FC236}">
                  <a16:creationId xmlns:a16="http://schemas.microsoft.com/office/drawing/2014/main" id="{D43B9C98-DBF4-47C1-81AE-9922F948861C}"/>
                </a:ext>
              </a:extLst>
            </p:cNvPr>
            <p:cNvSpPr/>
            <p:nvPr/>
          </p:nvSpPr>
          <p:spPr>
            <a:xfrm>
              <a:off x="7052080" y="3106275"/>
              <a:ext cx="327422" cy="628227"/>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41;p52">
              <a:extLst>
                <a:ext uri="{FF2B5EF4-FFF2-40B4-BE49-F238E27FC236}">
                  <a16:creationId xmlns:a16="http://schemas.microsoft.com/office/drawing/2014/main" id="{5546E2EA-E40C-41F5-AFEB-E23B57D2D843}"/>
                </a:ext>
              </a:extLst>
            </p:cNvPr>
            <p:cNvSpPr/>
            <p:nvPr/>
          </p:nvSpPr>
          <p:spPr>
            <a:xfrm>
              <a:off x="7051419" y="3105520"/>
              <a:ext cx="329404" cy="630397"/>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42;p52">
              <a:extLst>
                <a:ext uri="{FF2B5EF4-FFF2-40B4-BE49-F238E27FC236}">
                  <a16:creationId xmlns:a16="http://schemas.microsoft.com/office/drawing/2014/main" id="{21D76EF5-E7B9-4117-A14E-066D82BF3459}"/>
                </a:ext>
              </a:extLst>
            </p:cNvPr>
            <p:cNvSpPr/>
            <p:nvPr/>
          </p:nvSpPr>
          <p:spPr>
            <a:xfrm>
              <a:off x="7175158" y="3039922"/>
              <a:ext cx="286175" cy="310149"/>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3;p52">
              <a:extLst>
                <a:ext uri="{FF2B5EF4-FFF2-40B4-BE49-F238E27FC236}">
                  <a16:creationId xmlns:a16="http://schemas.microsoft.com/office/drawing/2014/main" id="{4F17C10C-5533-4DCD-B304-1D305C96AB43}"/>
                </a:ext>
              </a:extLst>
            </p:cNvPr>
            <p:cNvSpPr/>
            <p:nvPr/>
          </p:nvSpPr>
          <p:spPr>
            <a:xfrm>
              <a:off x="7171855" y="3037940"/>
              <a:ext cx="285515" cy="312792"/>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4;p52">
              <a:extLst>
                <a:ext uri="{FF2B5EF4-FFF2-40B4-BE49-F238E27FC236}">
                  <a16:creationId xmlns:a16="http://schemas.microsoft.com/office/drawing/2014/main" id="{50F4248A-1FBD-491A-8FDD-3D4A4EBDC6FE}"/>
                </a:ext>
              </a:extLst>
            </p:cNvPr>
            <p:cNvSpPr/>
            <p:nvPr/>
          </p:nvSpPr>
          <p:spPr>
            <a:xfrm>
              <a:off x="7401399" y="3368571"/>
              <a:ext cx="93158" cy="45399"/>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87259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circle(in)">
                                      <p:cBhvr>
                                        <p:cTn id="14" dur="2000"/>
                                        <p:tgtEl>
                                          <p:spTgt spid="8">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1A3651-DACA-4357-924E-FDD614CD67A3}"/>
              </a:ext>
            </a:extLst>
          </p:cNvPr>
          <p:cNvSpPr>
            <a:spLocks noGrp="1"/>
          </p:cNvSpPr>
          <p:nvPr>
            <p:ph type="title"/>
          </p:nvPr>
        </p:nvSpPr>
        <p:spPr>
          <a:xfrm>
            <a:off x="1310327" y="109949"/>
            <a:ext cx="10881674" cy="803836"/>
          </a:xfrm>
        </p:spPr>
        <p:txBody>
          <a:bodyPr>
            <a:normAutofit/>
          </a:bodyPr>
          <a:lstStyle/>
          <a:p>
            <a:r>
              <a:rPr lang="en-US" sz="32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CÁC VÙNG BẢO MẬT TRONG HỆ THỐNG CEPH</a:t>
            </a:r>
            <a:endPar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Hình chữ nhật 1">
            <a:extLst>
              <a:ext uri="{FF2B5EF4-FFF2-40B4-BE49-F238E27FC236}">
                <a16:creationId xmlns:a16="http://schemas.microsoft.com/office/drawing/2014/main" id="{C9C1BA73-9871-4446-A1B7-ED9020B7E7B4}"/>
              </a:ext>
            </a:extLst>
          </p:cNvPr>
          <p:cNvSpPr/>
          <p:nvPr/>
        </p:nvSpPr>
        <p:spPr>
          <a:xfrm>
            <a:off x="209678" y="3192091"/>
            <a:ext cx="2389632"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Security Zone</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5" name="Hình chữ nhật 6">
            <a:extLst>
              <a:ext uri="{FF2B5EF4-FFF2-40B4-BE49-F238E27FC236}">
                <a16:creationId xmlns:a16="http://schemas.microsoft.com/office/drawing/2014/main" id="{F807FF73-EE03-4E10-8095-4B4C51F9D83B}"/>
              </a:ext>
            </a:extLst>
          </p:cNvPr>
          <p:cNvSpPr/>
          <p:nvPr/>
        </p:nvSpPr>
        <p:spPr>
          <a:xfrm>
            <a:off x="3485262" y="1515166"/>
            <a:ext cx="2686938"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Public Security Zone</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7" name="Hình chữ nhật 27">
            <a:extLst>
              <a:ext uri="{FF2B5EF4-FFF2-40B4-BE49-F238E27FC236}">
                <a16:creationId xmlns:a16="http://schemas.microsoft.com/office/drawing/2014/main" id="{E358EF1A-DF5C-4638-AC2A-3CD7AED71B0D}"/>
              </a:ext>
            </a:extLst>
          </p:cNvPr>
          <p:cNvSpPr/>
          <p:nvPr/>
        </p:nvSpPr>
        <p:spPr>
          <a:xfrm>
            <a:off x="6697346" y="1515166"/>
            <a:ext cx="5240654"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Đ</a:t>
            </a:r>
            <a:r>
              <a:rPr lang="vi-VN" sz="1500" smtClean="0">
                <a:solidFill>
                  <a:schemeClr val="tx1"/>
                </a:solidFill>
                <a:latin typeface="Times New Roman" panose="02020603050405020304" pitchFamily="18" charset="0"/>
                <a:cs typeface="Times New Roman" panose="02020603050405020304" pitchFamily="18" charset="0"/>
              </a:rPr>
              <a:t>ề </a:t>
            </a:r>
            <a:r>
              <a:rPr lang="vi-VN" sz="1500">
                <a:solidFill>
                  <a:schemeClr val="tx1"/>
                </a:solidFill>
                <a:latin typeface="Times New Roman" panose="02020603050405020304" pitchFamily="18" charset="0"/>
                <a:cs typeface="Times New Roman" panose="02020603050405020304" pitchFamily="18" charset="0"/>
              </a:rPr>
              <a:t>cập đến toàn bộ Internet hoặc đơn giản là các network bên ngoài quy mô triển khai </a:t>
            </a:r>
            <a:r>
              <a:rPr lang="vi-VN" sz="1500" smtClean="0">
                <a:solidFill>
                  <a:schemeClr val="tx1"/>
                </a:solidFill>
                <a:latin typeface="Times New Roman" panose="02020603050405020304" pitchFamily="18" charset="0"/>
                <a:cs typeface="Times New Roman" panose="02020603050405020304" pitchFamily="18" charset="0"/>
              </a:rPr>
              <a:t>Ceph</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8" name="Hình chữ nhật 6">
            <a:extLst>
              <a:ext uri="{FF2B5EF4-FFF2-40B4-BE49-F238E27FC236}">
                <a16:creationId xmlns:a16="http://schemas.microsoft.com/office/drawing/2014/main" id="{F807FF73-EE03-4E10-8095-4B4C51F9D83B}"/>
              </a:ext>
            </a:extLst>
          </p:cNvPr>
          <p:cNvSpPr/>
          <p:nvPr/>
        </p:nvSpPr>
        <p:spPr>
          <a:xfrm>
            <a:off x="3485262" y="2696406"/>
            <a:ext cx="2686938"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Ceph Client Security Zone</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9" name="Hình chữ nhật 6">
            <a:extLst>
              <a:ext uri="{FF2B5EF4-FFF2-40B4-BE49-F238E27FC236}">
                <a16:creationId xmlns:a16="http://schemas.microsoft.com/office/drawing/2014/main" id="{F807FF73-EE03-4E10-8095-4B4C51F9D83B}"/>
              </a:ext>
            </a:extLst>
          </p:cNvPr>
          <p:cNvSpPr/>
          <p:nvPr/>
        </p:nvSpPr>
        <p:spPr>
          <a:xfrm>
            <a:off x="3485262" y="4007176"/>
            <a:ext cx="2686938"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Storage Access Security Zone</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10" name="Hình chữ nhật 6">
            <a:extLst>
              <a:ext uri="{FF2B5EF4-FFF2-40B4-BE49-F238E27FC236}">
                <a16:creationId xmlns:a16="http://schemas.microsoft.com/office/drawing/2014/main" id="{F807FF73-EE03-4E10-8095-4B4C51F9D83B}"/>
              </a:ext>
            </a:extLst>
          </p:cNvPr>
          <p:cNvSpPr/>
          <p:nvPr/>
        </p:nvSpPr>
        <p:spPr>
          <a:xfrm>
            <a:off x="3485262" y="4982797"/>
            <a:ext cx="2686938"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Ceph Cluster Security Zone</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12" name="Đường Kết nối Gấp khúc 11"/>
          <p:cNvCxnSpPr>
            <a:stCxn id="3" idx="3"/>
            <a:endCxn id="5" idx="1"/>
          </p:cNvCxnSpPr>
          <p:nvPr/>
        </p:nvCxnSpPr>
        <p:spPr>
          <a:xfrm flipV="1">
            <a:off x="2599310" y="1789486"/>
            <a:ext cx="885952" cy="167692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Đường kết nối Mũi tên Thẳng 13"/>
          <p:cNvCxnSpPr>
            <a:stCxn id="5" idx="3"/>
            <a:endCxn id="7" idx="1"/>
          </p:cNvCxnSpPr>
          <p:nvPr/>
        </p:nvCxnSpPr>
        <p:spPr>
          <a:xfrm>
            <a:off x="6172200" y="1789486"/>
            <a:ext cx="525146"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Gấp khúc 18"/>
          <p:cNvCxnSpPr>
            <a:stCxn id="3" idx="3"/>
            <a:endCxn id="8" idx="1"/>
          </p:cNvCxnSpPr>
          <p:nvPr/>
        </p:nvCxnSpPr>
        <p:spPr>
          <a:xfrm flipV="1">
            <a:off x="2599310" y="2970726"/>
            <a:ext cx="885952" cy="49568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Hình chữ nhật 27">
            <a:extLst>
              <a:ext uri="{FF2B5EF4-FFF2-40B4-BE49-F238E27FC236}">
                <a16:creationId xmlns:a16="http://schemas.microsoft.com/office/drawing/2014/main" id="{E358EF1A-DF5C-4638-AC2A-3CD7AED71B0D}"/>
              </a:ext>
            </a:extLst>
          </p:cNvPr>
          <p:cNvSpPr/>
          <p:nvPr/>
        </p:nvSpPr>
        <p:spPr>
          <a:xfrm>
            <a:off x="6697346" y="2314536"/>
            <a:ext cx="5240654" cy="624971"/>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Đ</a:t>
            </a:r>
            <a:r>
              <a:rPr lang="vi-VN" sz="1500" smtClean="0">
                <a:solidFill>
                  <a:schemeClr val="tx1"/>
                </a:solidFill>
                <a:latin typeface="Times New Roman" panose="02020603050405020304" pitchFamily="18" charset="0"/>
                <a:cs typeface="Times New Roman" panose="02020603050405020304" pitchFamily="18" charset="0"/>
              </a:rPr>
              <a:t>ề </a:t>
            </a:r>
            <a:r>
              <a:rPr lang="vi-VN" sz="1500">
                <a:solidFill>
                  <a:schemeClr val="tx1"/>
                </a:solidFill>
                <a:latin typeface="Times New Roman" panose="02020603050405020304" pitchFamily="18" charset="0"/>
                <a:cs typeface="Times New Roman" panose="02020603050405020304" pitchFamily="18" charset="0"/>
              </a:rPr>
              <a:t>cập đến các network </a:t>
            </a:r>
            <a:r>
              <a:rPr lang="en-US" sz="1500" smtClean="0">
                <a:solidFill>
                  <a:schemeClr val="tx1"/>
                </a:solidFill>
                <a:latin typeface="Times New Roman" panose="02020603050405020304" pitchFamily="18" charset="0"/>
                <a:cs typeface="Times New Roman" panose="02020603050405020304" pitchFamily="18" charset="0"/>
              </a:rPr>
              <a:t>của các giải pháp lưu trữ </a:t>
            </a:r>
            <a:r>
              <a:rPr lang="vi-VN" sz="1500" smtClean="0">
                <a:solidFill>
                  <a:schemeClr val="tx1"/>
                </a:solidFill>
                <a:latin typeface="Times New Roman" panose="02020603050405020304" pitchFamily="18" charset="0"/>
                <a:cs typeface="Times New Roman" panose="02020603050405020304" pitchFamily="18" charset="0"/>
              </a:rPr>
              <a:t>truy </a:t>
            </a:r>
            <a:r>
              <a:rPr lang="vi-VN" sz="1500">
                <a:solidFill>
                  <a:schemeClr val="tx1"/>
                </a:solidFill>
                <a:latin typeface="Times New Roman" panose="02020603050405020304" pitchFamily="18" charset="0"/>
                <a:cs typeface="Times New Roman" panose="02020603050405020304" pitchFamily="18" charset="0"/>
              </a:rPr>
              <a:t>cập vào Ceph cluster như </a:t>
            </a:r>
            <a:r>
              <a:rPr lang="en-US" sz="1500" smtClean="0">
                <a:solidFill>
                  <a:schemeClr val="tx1"/>
                </a:solidFill>
                <a:latin typeface="Times New Roman" panose="02020603050405020304" pitchFamily="18" charset="0"/>
                <a:cs typeface="Times New Roman" panose="02020603050405020304" pitchFamily="18" charset="0"/>
              </a:rPr>
              <a:t>RadosGW</a:t>
            </a:r>
            <a:r>
              <a:rPr lang="vi-VN" sz="1500" smtClean="0">
                <a:solidFill>
                  <a:schemeClr val="tx1"/>
                </a:solidFill>
                <a:latin typeface="Times New Roman" panose="02020603050405020304" pitchFamily="18" charset="0"/>
                <a:cs typeface="Times New Roman" panose="02020603050405020304" pitchFamily="18" charset="0"/>
              </a:rPr>
              <a:t>, </a:t>
            </a:r>
            <a:r>
              <a:rPr lang="vi-VN" sz="1500">
                <a:solidFill>
                  <a:schemeClr val="tx1"/>
                </a:solidFill>
                <a:latin typeface="Times New Roman" panose="02020603050405020304" pitchFamily="18" charset="0"/>
                <a:cs typeface="Times New Roman" panose="02020603050405020304" pitchFamily="18" charset="0"/>
              </a:rPr>
              <a:t>Ceph </a:t>
            </a:r>
            <a:r>
              <a:rPr lang="en-US" sz="1500" smtClean="0">
                <a:solidFill>
                  <a:schemeClr val="tx1"/>
                </a:solidFill>
                <a:latin typeface="Times New Roman" panose="02020603050405020304" pitchFamily="18" charset="0"/>
                <a:cs typeface="Times New Roman" panose="02020603050405020304" pitchFamily="18" charset="0"/>
              </a:rPr>
              <a:t>RBD</a:t>
            </a:r>
            <a:r>
              <a:rPr lang="vi-VN" sz="1500" smtClean="0">
                <a:solidFill>
                  <a:schemeClr val="tx1"/>
                </a:solidFill>
                <a:latin typeface="Times New Roman" panose="02020603050405020304" pitchFamily="18" charset="0"/>
                <a:cs typeface="Times New Roman" panose="02020603050405020304" pitchFamily="18" charset="0"/>
              </a:rPr>
              <a:t>, Ceph</a:t>
            </a:r>
            <a:r>
              <a:rPr lang="en-US" sz="1500" smtClean="0">
                <a:solidFill>
                  <a:schemeClr val="tx1"/>
                </a:solidFill>
                <a:latin typeface="Times New Roman" panose="02020603050405020304" pitchFamily="18" charset="0"/>
                <a:cs typeface="Times New Roman" panose="02020603050405020304" pitchFamily="18" charset="0"/>
              </a:rPr>
              <a:t>FS</a:t>
            </a:r>
            <a:r>
              <a:rPr lang="vi-VN" sz="1500" smtClean="0">
                <a:solidFill>
                  <a:schemeClr val="tx1"/>
                </a:solidFill>
                <a:latin typeface="Times New Roman" panose="02020603050405020304" pitchFamily="18" charset="0"/>
                <a:cs typeface="Times New Roman" panose="02020603050405020304" pitchFamily="18" charset="0"/>
              </a:rPr>
              <a:t> </a:t>
            </a:r>
            <a:r>
              <a:rPr lang="vi-VN" sz="1500">
                <a:solidFill>
                  <a:schemeClr val="tx1"/>
                </a:solidFill>
                <a:latin typeface="Times New Roman" panose="02020603050405020304" pitchFamily="18" charset="0"/>
                <a:cs typeface="Times New Roman" panose="02020603050405020304" pitchFamily="18" charset="0"/>
              </a:rPr>
              <a:t>hoặc librados</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21" name="Hình chữ nhật 27">
            <a:extLst>
              <a:ext uri="{FF2B5EF4-FFF2-40B4-BE49-F238E27FC236}">
                <a16:creationId xmlns:a16="http://schemas.microsoft.com/office/drawing/2014/main" id="{E358EF1A-DF5C-4638-AC2A-3CD7AED71B0D}"/>
              </a:ext>
            </a:extLst>
          </p:cNvPr>
          <p:cNvSpPr/>
          <p:nvPr/>
        </p:nvSpPr>
        <p:spPr>
          <a:xfrm>
            <a:off x="6697346" y="2993389"/>
            <a:ext cx="5240654" cy="624971"/>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Nằm phía sau tường lửa để phân tách với Public Security Network</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23" name="Đường Kết nối Gấp khúc 22"/>
          <p:cNvCxnSpPr>
            <a:stCxn id="8" idx="3"/>
            <a:endCxn id="20" idx="1"/>
          </p:cNvCxnSpPr>
          <p:nvPr/>
        </p:nvCxnSpPr>
        <p:spPr>
          <a:xfrm flipV="1">
            <a:off x="6172200" y="2627022"/>
            <a:ext cx="525146" cy="343704"/>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Gấp khúc 24"/>
          <p:cNvCxnSpPr>
            <a:stCxn id="8" idx="3"/>
            <a:endCxn id="21" idx="1"/>
          </p:cNvCxnSpPr>
          <p:nvPr/>
        </p:nvCxnSpPr>
        <p:spPr>
          <a:xfrm>
            <a:off x="6172200" y="2970726"/>
            <a:ext cx="525146" cy="335149"/>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Đường Kết nối Gấp khúc 26"/>
          <p:cNvCxnSpPr>
            <a:stCxn id="3" idx="3"/>
            <a:endCxn id="9" idx="1"/>
          </p:cNvCxnSpPr>
          <p:nvPr/>
        </p:nvCxnSpPr>
        <p:spPr>
          <a:xfrm>
            <a:off x="2599310" y="3466411"/>
            <a:ext cx="885952" cy="81508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8" name="Hình chữ nhật 27">
            <a:extLst>
              <a:ext uri="{FF2B5EF4-FFF2-40B4-BE49-F238E27FC236}">
                <a16:creationId xmlns:a16="http://schemas.microsoft.com/office/drawing/2014/main" id="{E358EF1A-DF5C-4638-AC2A-3CD7AED71B0D}"/>
              </a:ext>
            </a:extLst>
          </p:cNvPr>
          <p:cNvSpPr/>
          <p:nvPr/>
        </p:nvSpPr>
        <p:spPr>
          <a:xfrm>
            <a:off x="6697346" y="3969010"/>
            <a:ext cx="5240654" cy="624971"/>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Đ</a:t>
            </a:r>
            <a:r>
              <a:rPr lang="en-US" sz="1500" smtClean="0">
                <a:solidFill>
                  <a:schemeClr val="tx1"/>
                </a:solidFill>
                <a:latin typeface="Times New Roman" panose="02020603050405020304" pitchFamily="18" charset="0"/>
                <a:cs typeface="Times New Roman" panose="02020603050405020304" pitchFamily="18" charset="0"/>
              </a:rPr>
              <a:t>ề </a:t>
            </a:r>
            <a:r>
              <a:rPr lang="en-US" sz="1500">
                <a:solidFill>
                  <a:schemeClr val="tx1"/>
                </a:solidFill>
                <a:latin typeface="Times New Roman" panose="02020603050405020304" pitchFamily="18" charset="0"/>
                <a:cs typeface="Times New Roman" panose="02020603050405020304" pitchFamily="18" charset="0"/>
              </a:rPr>
              <a:t>cập đến các network nội bộ cung cấp cho các Ceph client quyền truy cập vào Ceph Cluster</a:t>
            </a:r>
          </a:p>
        </p:txBody>
      </p:sp>
      <p:cxnSp>
        <p:nvCxnSpPr>
          <p:cNvPr id="30" name="Đường kết nối Mũi tên Thẳng 29"/>
          <p:cNvCxnSpPr>
            <a:stCxn id="9" idx="3"/>
            <a:endCxn id="28" idx="1"/>
          </p:cNvCxnSpPr>
          <p:nvPr/>
        </p:nvCxnSpPr>
        <p:spPr>
          <a:xfrm>
            <a:off x="6172200" y="4281496"/>
            <a:ext cx="525146"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1" name="Hình chữ nhật 30">
            <a:extLst>
              <a:ext uri="{FF2B5EF4-FFF2-40B4-BE49-F238E27FC236}">
                <a16:creationId xmlns:a16="http://schemas.microsoft.com/office/drawing/2014/main" id="{E358EF1A-DF5C-4638-AC2A-3CD7AED71B0D}"/>
              </a:ext>
            </a:extLst>
          </p:cNvPr>
          <p:cNvSpPr/>
          <p:nvPr/>
        </p:nvSpPr>
        <p:spPr>
          <a:xfrm>
            <a:off x="6697346" y="4808432"/>
            <a:ext cx="5240654" cy="897369"/>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Đ</a:t>
            </a:r>
            <a:r>
              <a:rPr lang="vi-VN" sz="1500" smtClean="0">
                <a:solidFill>
                  <a:schemeClr val="tx1"/>
                </a:solidFill>
                <a:latin typeface="Times New Roman" panose="02020603050405020304" pitchFamily="18" charset="0"/>
                <a:cs typeface="Times New Roman" panose="02020603050405020304" pitchFamily="18" charset="0"/>
              </a:rPr>
              <a:t>ề </a:t>
            </a:r>
            <a:r>
              <a:rPr lang="vi-VN" sz="1500">
                <a:solidFill>
                  <a:schemeClr val="tx1"/>
                </a:solidFill>
                <a:latin typeface="Times New Roman" panose="02020603050405020304" pitchFamily="18" charset="0"/>
                <a:cs typeface="Times New Roman" panose="02020603050405020304" pitchFamily="18" charset="0"/>
              </a:rPr>
              <a:t>cập đến các network nội bộ được cung cấp cho các daemon OSD trong Ceph Storage Cluster với mục đích nhân bản dữ liệu, kiểm tra heartbeating, lấp đầy và phục hồi dữ liệu</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33" name="Đường kết nối Mũi tên Thẳng 32"/>
          <p:cNvCxnSpPr>
            <a:stCxn id="10" idx="3"/>
            <a:endCxn id="31" idx="1"/>
          </p:cNvCxnSpPr>
          <p:nvPr/>
        </p:nvCxnSpPr>
        <p:spPr>
          <a:xfrm>
            <a:off x="6172200" y="5257117"/>
            <a:ext cx="525146"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Gấp khúc 34"/>
          <p:cNvCxnSpPr>
            <a:stCxn id="3" idx="3"/>
            <a:endCxn id="10" idx="1"/>
          </p:cNvCxnSpPr>
          <p:nvPr/>
        </p:nvCxnSpPr>
        <p:spPr>
          <a:xfrm>
            <a:off x="2599310" y="3466411"/>
            <a:ext cx="885952" cy="1790706"/>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928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1A3651-DACA-4357-924E-FDD614CD67A3}"/>
              </a:ext>
            </a:extLst>
          </p:cNvPr>
          <p:cNvSpPr>
            <a:spLocks noGrp="1"/>
          </p:cNvSpPr>
          <p:nvPr>
            <p:ph type="title"/>
          </p:nvPr>
        </p:nvSpPr>
        <p:spPr>
          <a:xfrm>
            <a:off x="1310327" y="109949"/>
            <a:ext cx="10881674" cy="803836"/>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KIẾN TRÚC TỐI </a:t>
            </a:r>
            <a:r>
              <a:rPr lang="vi-VN"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Ư</a:t>
            </a:r>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U HOÁ BẢO MẬT CEPH STORAGE</a:t>
            </a:r>
          </a:p>
        </p:txBody>
      </p:sp>
      <p:sp>
        <p:nvSpPr>
          <p:cNvPr id="4" name="Rectangle 2">
            <a:extLst>
              <a:ext uri="{FF2B5EF4-FFF2-40B4-BE49-F238E27FC236}">
                <a16:creationId xmlns:a16="http://schemas.microsoft.com/office/drawing/2014/main" id="{118CB196-B914-455E-926C-7A8305FAEA7F}"/>
              </a:ext>
            </a:extLst>
          </p:cNvPr>
          <p:cNvSpPr/>
          <p:nvPr/>
        </p:nvSpPr>
        <p:spPr>
          <a:xfrm>
            <a:off x="721053" y="3929046"/>
            <a:ext cx="2594919" cy="482408"/>
          </a:xfrm>
          <a:prstGeom prst="rect">
            <a:avLst/>
          </a:prstGeom>
          <a:solidFill>
            <a:srgbClr val="CFE6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cs typeface="Times New Roman" panose="02020603050405020304" pitchFamily="18" charset="0"/>
              </a:rPr>
              <a:t>Ceph MDS Nodes</a:t>
            </a:r>
          </a:p>
          <a:p>
            <a:r>
              <a:rPr lang="en-US" sz="1200">
                <a:solidFill>
                  <a:schemeClr val="tx1"/>
                </a:solidFill>
                <a:latin typeface="Times New Roman" panose="02020603050405020304" pitchFamily="18" charset="0"/>
                <a:cs typeface="Times New Roman" panose="02020603050405020304" pitchFamily="18" charset="0"/>
              </a:rPr>
              <a:t>Port 6800, 9100</a:t>
            </a:r>
          </a:p>
        </p:txBody>
      </p:sp>
      <p:sp>
        <p:nvSpPr>
          <p:cNvPr id="5" name="Rectangle 31">
            <a:extLst>
              <a:ext uri="{FF2B5EF4-FFF2-40B4-BE49-F238E27FC236}">
                <a16:creationId xmlns:a16="http://schemas.microsoft.com/office/drawing/2014/main" id="{602B4C2A-456C-4601-AC56-124A49362479}"/>
              </a:ext>
            </a:extLst>
          </p:cNvPr>
          <p:cNvSpPr/>
          <p:nvPr/>
        </p:nvSpPr>
        <p:spPr>
          <a:xfrm>
            <a:off x="721053" y="4530161"/>
            <a:ext cx="2594919" cy="647810"/>
          </a:xfrm>
          <a:prstGeom prst="rect">
            <a:avLst/>
          </a:prstGeom>
          <a:solidFill>
            <a:srgbClr val="CFE6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cs typeface="Times New Roman" panose="02020603050405020304" pitchFamily="18" charset="0"/>
              </a:rPr>
              <a:t>Ceph MGR Nodes</a:t>
            </a:r>
          </a:p>
          <a:p>
            <a:r>
              <a:rPr lang="en-US" sz="1200">
                <a:solidFill>
                  <a:schemeClr val="tx1"/>
                </a:solidFill>
                <a:latin typeface="Times New Roman" panose="02020603050405020304" pitchFamily="18" charset="0"/>
                <a:cs typeface="Times New Roman" panose="02020603050405020304" pitchFamily="18" charset="0"/>
              </a:rPr>
              <a:t>Port 6800-7300, 8080, 2003</a:t>
            </a:r>
          </a:p>
          <a:p>
            <a:r>
              <a:rPr lang="en-US" sz="1200">
                <a:solidFill>
                  <a:schemeClr val="tx1"/>
                </a:solidFill>
                <a:latin typeface="Times New Roman" panose="02020603050405020304" pitchFamily="18" charset="0"/>
                <a:cs typeface="Times New Roman" panose="02020603050405020304" pitchFamily="18" charset="0"/>
              </a:rPr>
              <a:t>9090, 9100, 9283</a:t>
            </a:r>
          </a:p>
        </p:txBody>
      </p:sp>
      <p:sp>
        <p:nvSpPr>
          <p:cNvPr id="6" name="Rectangle 32">
            <a:extLst>
              <a:ext uri="{FF2B5EF4-FFF2-40B4-BE49-F238E27FC236}">
                <a16:creationId xmlns:a16="http://schemas.microsoft.com/office/drawing/2014/main" id="{45797F38-924A-429B-9B7C-60133A19F634}"/>
              </a:ext>
            </a:extLst>
          </p:cNvPr>
          <p:cNvSpPr/>
          <p:nvPr/>
        </p:nvSpPr>
        <p:spPr>
          <a:xfrm>
            <a:off x="721053" y="3327931"/>
            <a:ext cx="2594919" cy="482408"/>
          </a:xfrm>
          <a:prstGeom prst="rect">
            <a:avLst/>
          </a:prstGeom>
          <a:solidFill>
            <a:srgbClr val="F0D7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cs typeface="Times New Roman" panose="02020603050405020304" pitchFamily="18" charset="0"/>
              </a:rPr>
              <a:t>RBD Nodes</a:t>
            </a:r>
          </a:p>
        </p:txBody>
      </p:sp>
      <p:sp>
        <p:nvSpPr>
          <p:cNvPr id="7" name="Rectangle 33">
            <a:extLst>
              <a:ext uri="{FF2B5EF4-FFF2-40B4-BE49-F238E27FC236}">
                <a16:creationId xmlns:a16="http://schemas.microsoft.com/office/drawing/2014/main" id="{BB2335C7-FC6D-4612-BAA0-6F5AA9079F52}"/>
              </a:ext>
            </a:extLst>
          </p:cNvPr>
          <p:cNvSpPr/>
          <p:nvPr/>
        </p:nvSpPr>
        <p:spPr>
          <a:xfrm>
            <a:off x="721053" y="2726816"/>
            <a:ext cx="2594919" cy="482408"/>
          </a:xfrm>
          <a:prstGeom prst="rect">
            <a:avLst/>
          </a:prstGeom>
          <a:solidFill>
            <a:srgbClr val="F0D7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cs typeface="Times New Roman" panose="02020603050405020304" pitchFamily="18" charset="0"/>
              </a:rPr>
              <a:t>CephFS Nodes</a:t>
            </a:r>
          </a:p>
        </p:txBody>
      </p:sp>
      <p:sp>
        <p:nvSpPr>
          <p:cNvPr id="8" name="Rectangle 34">
            <a:extLst>
              <a:ext uri="{FF2B5EF4-FFF2-40B4-BE49-F238E27FC236}">
                <a16:creationId xmlns:a16="http://schemas.microsoft.com/office/drawing/2014/main" id="{D607DDD1-751C-4D5B-8333-338BC29F4039}"/>
              </a:ext>
            </a:extLst>
          </p:cNvPr>
          <p:cNvSpPr/>
          <p:nvPr/>
        </p:nvSpPr>
        <p:spPr>
          <a:xfrm>
            <a:off x="715900" y="5897793"/>
            <a:ext cx="2594919" cy="482408"/>
          </a:xfrm>
          <a:prstGeom prst="rect">
            <a:avLst/>
          </a:prstGeom>
          <a:solidFill>
            <a:srgbClr val="CFE6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cs typeface="Times New Roman" panose="02020603050405020304" pitchFamily="18" charset="0"/>
              </a:rPr>
              <a:t>Ceph OSD Nodes</a:t>
            </a:r>
          </a:p>
          <a:p>
            <a:r>
              <a:rPr lang="en-US" sz="1200">
                <a:solidFill>
                  <a:schemeClr val="tx1"/>
                </a:solidFill>
                <a:latin typeface="Times New Roman" panose="02020603050405020304" pitchFamily="18" charset="0"/>
                <a:cs typeface="Times New Roman" panose="02020603050405020304" pitchFamily="18" charset="0"/>
              </a:rPr>
              <a:t>Port 6800-7300, 9100</a:t>
            </a:r>
          </a:p>
        </p:txBody>
      </p:sp>
      <p:sp>
        <p:nvSpPr>
          <p:cNvPr id="9" name="Rectangle 35">
            <a:extLst>
              <a:ext uri="{FF2B5EF4-FFF2-40B4-BE49-F238E27FC236}">
                <a16:creationId xmlns:a16="http://schemas.microsoft.com/office/drawing/2014/main" id="{62AB00FB-3F54-43A4-9EB8-E2452F8BB2CD}"/>
              </a:ext>
            </a:extLst>
          </p:cNvPr>
          <p:cNvSpPr/>
          <p:nvPr/>
        </p:nvSpPr>
        <p:spPr>
          <a:xfrm>
            <a:off x="721054" y="2125701"/>
            <a:ext cx="2594919" cy="482408"/>
          </a:xfrm>
          <a:prstGeom prst="rect">
            <a:avLst/>
          </a:prstGeom>
          <a:solidFill>
            <a:srgbClr val="F0D7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cs typeface="Times New Roman" panose="02020603050405020304" pitchFamily="18" charset="0"/>
              </a:rPr>
              <a:t>RGW Nodes</a:t>
            </a:r>
          </a:p>
          <a:p>
            <a:r>
              <a:rPr lang="en-US" sz="1200">
                <a:solidFill>
                  <a:schemeClr val="tx1"/>
                </a:solidFill>
                <a:latin typeface="Times New Roman" panose="02020603050405020304" pitchFamily="18" charset="0"/>
                <a:cs typeface="Times New Roman" panose="02020603050405020304" pitchFamily="18" charset="0"/>
              </a:rPr>
              <a:t>Port 80|8080|7480|443,9100</a:t>
            </a:r>
          </a:p>
        </p:txBody>
      </p:sp>
      <p:sp>
        <p:nvSpPr>
          <p:cNvPr id="10" name="Rectangle 36">
            <a:extLst>
              <a:ext uri="{FF2B5EF4-FFF2-40B4-BE49-F238E27FC236}">
                <a16:creationId xmlns:a16="http://schemas.microsoft.com/office/drawing/2014/main" id="{90B3E922-DEB2-4D7E-BE8F-92345EC4BE1A}"/>
              </a:ext>
            </a:extLst>
          </p:cNvPr>
          <p:cNvSpPr/>
          <p:nvPr/>
        </p:nvSpPr>
        <p:spPr>
          <a:xfrm>
            <a:off x="715900" y="5296678"/>
            <a:ext cx="2594919" cy="482408"/>
          </a:xfrm>
          <a:prstGeom prst="rect">
            <a:avLst/>
          </a:prstGeom>
          <a:solidFill>
            <a:srgbClr val="CFE6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cs typeface="Times New Roman" panose="02020603050405020304" pitchFamily="18" charset="0"/>
              </a:rPr>
              <a:t>Ceph Monitor Nodes</a:t>
            </a:r>
          </a:p>
          <a:p>
            <a:r>
              <a:rPr lang="en-US" sz="1200">
                <a:solidFill>
                  <a:schemeClr val="tx1"/>
                </a:solidFill>
                <a:latin typeface="Times New Roman" panose="02020603050405020304" pitchFamily="18" charset="0"/>
                <a:cs typeface="Times New Roman" panose="02020603050405020304" pitchFamily="18" charset="0"/>
              </a:rPr>
              <a:t>Port 6789, 9100</a:t>
            </a:r>
          </a:p>
        </p:txBody>
      </p:sp>
      <p:sp>
        <p:nvSpPr>
          <p:cNvPr id="11" name="Rectangle 37">
            <a:extLst>
              <a:ext uri="{FF2B5EF4-FFF2-40B4-BE49-F238E27FC236}">
                <a16:creationId xmlns:a16="http://schemas.microsoft.com/office/drawing/2014/main" id="{6C8C391A-491F-4E6A-B206-D63C4B73C6A3}"/>
              </a:ext>
            </a:extLst>
          </p:cNvPr>
          <p:cNvSpPr/>
          <p:nvPr/>
        </p:nvSpPr>
        <p:spPr>
          <a:xfrm>
            <a:off x="715900" y="1524586"/>
            <a:ext cx="2594919" cy="482408"/>
          </a:xfrm>
          <a:prstGeom prst="rect">
            <a:avLst/>
          </a:prstGeom>
          <a:solidFill>
            <a:srgbClr val="F0D7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Times New Roman" panose="02020603050405020304" pitchFamily="18" charset="0"/>
                <a:cs typeface="Times New Roman" panose="02020603050405020304" pitchFamily="18" charset="0"/>
              </a:rPr>
              <a:t>Client Nodes </a:t>
            </a:r>
          </a:p>
        </p:txBody>
      </p:sp>
      <p:sp>
        <p:nvSpPr>
          <p:cNvPr id="12" name="TextBox 44">
            <a:extLst>
              <a:ext uri="{FF2B5EF4-FFF2-40B4-BE49-F238E27FC236}">
                <a16:creationId xmlns:a16="http://schemas.microsoft.com/office/drawing/2014/main" id="{8460C171-73F5-42D6-B18F-CDAD24FD2CE5}"/>
              </a:ext>
            </a:extLst>
          </p:cNvPr>
          <p:cNvSpPr txBox="1"/>
          <p:nvPr/>
        </p:nvSpPr>
        <p:spPr>
          <a:xfrm>
            <a:off x="2906541" y="1615754"/>
            <a:ext cx="404278" cy="307777"/>
          </a:xfrm>
          <a:prstGeom prst="rect">
            <a:avLst/>
          </a:prstGeom>
          <a:noFill/>
        </p:spPr>
        <p:txBody>
          <a:bodyPr wrap="none" rtlCol="0">
            <a:spAutoFit/>
          </a:bodyPr>
          <a:lstStyle/>
          <a:p>
            <a:r>
              <a:rPr lang="en-US" sz="1400">
                <a:solidFill>
                  <a:srgbClr val="CC0000"/>
                </a:solidFill>
                <a:latin typeface="Times New Roman" panose="02020603050405020304" pitchFamily="18" charset="0"/>
                <a:cs typeface="Times New Roman" panose="02020603050405020304" pitchFamily="18" charset="0"/>
              </a:rPr>
              <a:t>nic</a:t>
            </a:r>
          </a:p>
        </p:txBody>
      </p:sp>
      <p:sp>
        <p:nvSpPr>
          <p:cNvPr id="13" name="TextBox 45">
            <a:extLst>
              <a:ext uri="{FF2B5EF4-FFF2-40B4-BE49-F238E27FC236}">
                <a16:creationId xmlns:a16="http://schemas.microsoft.com/office/drawing/2014/main" id="{F22970BE-89DA-4189-9717-147FC144FB31}"/>
              </a:ext>
            </a:extLst>
          </p:cNvPr>
          <p:cNvSpPr txBox="1"/>
          <p:nvPr/>
        </p:nvSpPr>
        <p:spPr>
          <a:xfrm>
            <a:off x="2906541" y="2095855"/>
            <a:ext cx="404278" cy="307777"/>
          </a:xfrm>
          <a:prstGeom prst="rect">
            <a:avLst/>
          </a:prstGeom>
          <a:noFill/>
        </p:spPr>
        <p:txBody>
          <a:bodyPr wrap="none" rtlCol="0">
            <a:spAutoFit/>
          </a:bodyPr>
          <a:lstStyle/>
          <a:p>
            <a:r>
              <a:rPr lang="en-US" sz="1400">
                <a:solidFill>
                  <a:srgbClr val="CC0000"/>
                </a:solidFill>
                <a:latin typeface="Times New Roman" panose="02020603050405020304" pitchFamily="18" charset="0"/>
                <a:cs typeface="Times New Roman" panose="02020603050405020304" pitchFamily="18" charset="0"/>
              </a:rPr>
              <a:t>nic</a:t>
            </a:r>
          </a:p>
        </p:txBody>
      </p:sp>
      <p:sp>
        <p:nvSpPr>
          <p:cNvPr id="14" name="TextBox 46">
            <a:extLst>
              <a:ext uri="{FF2B5EF4-FFF2-40B4-BE49-F238E27FC236}">
                <a16:creationId xmlns:a16="http://schemas.microsoft.com/office/drawing/2014/main" id="{810A4470-A6DA-40AA-A716-B98FCDB0C900}"/>
              </a:ext>
            </a:extLst>
          </p:cNvPr>
          <p:cNvSpPr txBox="1"/>
          <p:nvPr/>
        </p:nvSpPr>
        <p:spPr>
          <a:xfrm>
            <a:off x="2901387" y="2298951"/>
            <a:ext cx="40427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nic</a:t>
            </a:r>
          </a:p>
        </p:txBody>
      </p:sp>
      <p:sp>
        <p:nvSpPr>
          <p:cNvPr id="15" name="TextBox 47">
            <a:extLst>
              <a:ext uri="{FF2B5EF4-FFF2-40B4-BE49-F238E27FC236}">
                <a16:creationId xmlns:a16="http://schemas.microsoft.com/office/drawing/2014/main" id="{9FAD3D8C-9E8B-4093-A854-76A1599B253E}"/>
              </a:ext>
            </a:extLst>
          </p:cNvPr>
          <p:cNvSpPr txBox="1"/>
          <p:nvPr/>
        </p:nvSpPr>
        <p:spPr>
          <a:xfrm>
            <a:off x="2901387" y="2682628"/>
            <a:ext cx="404278" cy="307777"/>
          </a:xfrm>
          <a:prstGeom prst="rect">
            <a:avLst/>
          </a:prstGeom>
          <a:noFill/>
        </p:spPr>
        <p:txBody>
          <a:bodyPr wrap="none" rtlCol="0">
            <a:spAutoFit/>
          </a:bodyPr>
          <a:lstStyle/>
          <a:p>
            <a:r>
              <a:rPr lang="en-US" sz="1400">
                <a:solidFill>
                  <a:srgbClr val="CC0000"/>
                </a:solidFill>
                <a:latin typeface="Times New Roman" panose="02020603050405020304" pitchFamily="18" charset="0"/>
                <a:cs typeface="Times New Roman" panose="02020603050405020304" pitchFamily="18" charset="0"/>
              </a:rPr>
              <a:t>nic</a:t>
            </a:r>
          </a:p>
        </p:txBody>
      </p:sp>
      <p:sp>
        <p:nvSpPr>
          <p:cNvPr id="16" name="TextBox 48">
            <a:extLst>
              <a:ext uri="{FF2B5EF4-FFF2-40B4-BE49-F238E27FC236}">
                <a16:creationId xmlns:a16="http://schemas.microsoft.com/office/drawing/2014/main" id="{4866FAF6-75AA-4869-97F8-8DF69F4C9828}"/>
              </a:ext>
            </a:extLst>
          </p:cNvPr>
          <p:cNvSpPr txBox="1"/>
          <p:nvPr/>
        </p:nvSpPr>
        <p:spPr>
          <a:xfrm>
            <a:off x="2901387" y="2907474"/>
            <a:ext cx="40427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nic</a:t>
            </a:r>
          </a:p>
        </p:txBody>
      </p:sp>
      <p:sp>
        <p:nvSpPr>
          <p:cNvPr id="17" name="TextBox 49">
            <a:extLst>
              <a:ext uri="{FF2B5EF4-FFF2-40B4-BE49-F238E27FC236}">
                <a16:creationId xmlns:a16="http://schemas.microsoft.com/office/drawing/2014/main" id="{A2B6DD0D-9CEE-4573-86AD-94D45939AB52}"/>
              </a:ext>
            </a:extLst>
          </p:cNvPr>
          <p:cNvSpPr txBox="1"/>
          <p:nvPr/>
        </p:nvSpPr>
        <p:spPr>
          <a:xfrm>
            <a:off x="2911694" y="3325326"/>
            <a:ext cx="404278" cy="307777"/>
          </a:xfrm>
          <a:prstGeom prst="rect">
            <a:avLst/>
          </a:prstGeom>
          <a:noFill/>
        </p:spPr>
        <p:txBody>
          <a:bodyPr wrap="none" rtlCol="0">
            <a:spAutoFit/>
          </a:bodyPr>
          <a:lstStyle/>
          <a:p>
            <a:r>
              <a:rPr lang="en-US" sz="1400">
                <a:solidFill>
                  <a:srgbClr val="CC0000"/>
                </a:solidFill>
                <a:latin typeface="Times New Roman" panose="02020603050405020304" pitchFamily="18" charset="0"/>
                <a:cs typeface="Times New Roman" panose="02020603050405020304" pitchFamily="18" charset="0"/>
              </a:rPr>
              <a:t>nic</a:t>
            </a:r>
          </a:p>
        </p:txBody>
      </p:sp>
      <p:sp>
        <p:nvSpPr>
          <p:cNvPr id="18" name="TextBox 50">
            <a:extLst>
              <a:ext uri="{FF2B5EF4-FFF2-40B4-BE49-F238E27FC236}">
                <a16:creationId xmlns:a16="http://schemas.microsoft.com/office/drawing/2014/main" id="{B4B5FE13-B063-4893-8425-4CEAD291C82C}"/>
              </a:ext>
            </a:extLst>
          </p:cNvPr>
          <p:cNvSpPr txBox="1"/>
          <p:nvPr/>
        </p:nvSpPr>
        <p:spPr>
          <a:xfrm>
            <a:off x="2901387" y="3504957"/>
            <a:ext cx="40427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nic</a:t>
            </a:r>
          </a:p>
        </p:txBody>
      </p:sp>
      <p:sp>
        <p:nvSpPr>
          <p:cNvPr id="19" name="TextBox 51">
            <a:extLst>
              <a:ext uri="{FF2B5EF4-FFF2-40B4-BE49-F238E27FC236}">
                <a16:creationId xmlns:a16="http://schemas.microsoft.com/office/drawing/2014/main" id="{F195FF4A-C171-483E-A8EA-F4C2B023138F}"/>
              </a:ext>
            </a:extLst>
          </p:cNvPr>
          <p:cNvSpPr txBox="1"/>
          <p:nvPr/>
        </p:nvSpPr>
        <p:spPr>
          <a:xfrm>
            <a:off x="2875852" y="5858144"/>
            <a:ext cx="40427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nic</a:t>
            </a:r>
          </a:p>
        </p:txBody>
      </p:sp>
      <p:sp>
        <p:nvSpPr>
          <p:cNvPr id="20" name="TextBox 52">
            <a:extLst>
              <a:ext uri="{FF2B5EF4-FFF2-40B4-BE49-F238E27FC236}">
                <a16:creationId xmlns:a16="http://schemas.microsoft.com/office/drawing/2014/main" id="{6002A42F-36CF-4667-BF14-93E7F39BC9C3}"/>
              </a:ext>
            </a:extLst>
          </p:cNvPr>
          <p:cNvSpPr txBox="1"/>
          <p:nvPr/>
        </p:nvSpPr>
        <p:spPr>
          <a:xfrm>
            <a:off x="2871443" y="6065247"/>
            <a:ext cx="404278" cy="307777"/>
          </a:xfrm>
          <a:prstGeom prst="rect">
            <a:avLst/>
          </a:prstGeom>
          <a:noFill/>
        </p:spPr>
        <p:txBody>
          <a:bodyPr wrap="none" rtlCol="0">
            <a:spAutoFit/>
          </a:bodyPr>
          <a:lstStyle/>
          <a:p>
            <a:r>
              <a:rPr lang="en-US" sz="1400">
                <a:solidFill>
                  <a:schemeClr val="accent1">
                    <a:lumMod val="50000"/>
                  </a:schemeClr>
                </a:solidFill>
                <a:latin typeface="Times New Roman" panose="02020603050405020304" pitchFamily="18" charset="0"/>
                <a:cs typeface="Times New Roman" panose="02020603050405020304" pitchFamily="18" charset="0"/>
              </a:rPr>
              <a:t>nic</a:t>
            </a:r>
          </a:p>
        </p:txBody>
      </p:sp>
      <p:sp>
        <p:nvSpPr>
          <p:cNvPr id="21" name="TextBox 53">
            <a:extLst>
              <a:ext uri="{FF2B5EF4-FFF2-40B4-BE49-F238E27FC236}">
                <a16:creationId xmlns:a16="http://schemas.microsoft.com/office/drawing/2014/main" id="{CC4660CB-9FF9-47A2-8A19-E69CE0D82442}"/>
              </a:ext>
            </a:extLst>
          </p:cNvPr>
          <p:cNvSpPr txBox="1"/>
          <p:nvPr/>
        </p:nvSpPr>
        <p:spPr>
          <a:xfrm>
            <a:off x="2901387" y="4018756"/>
            <a:ext cx="40427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nic</a:t>
            </a:r>
          </a:p>
        </p:txBody>
      </p:sp>
      <p:sp>
        <p:nvSpPr>
          <p:cNvPr id="22" name="TextBox 54">
            <a:extLst>
              <a:ext uri="{FF2B5EF4-FFF2-40B4-BE49-F238E27FC236}">
                <a16:creationId xmlns:a16="http://schemas.microsoft.com/office/drawing/2014/main" id="{0945A898-8919-4170-9A6E-2B1BD56D7FD6}"/>
              </a:ext>
            </a:extLst>
          </p:cNvPr>
          <p:cNvSpPr txBox="1"/>
          <p:nvPr/>
        </p:nvSpPr>
        <p:spPr>
          <a:xfrm>
            <a:off x="2882571" y="4694182"/>
            <a:ext cx="40427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nic</a:t>
            </a:r>
          </a:p>
        </p:txBody>
      </p:sp>
      <p:sp>
        <p:nvSpPr>
          <p:cNvPr id="23" name="TextBox 55">
            <a:extLst>
              <a:ext uri="{FF2B5EF4-FFF2-40B4-BE49-F238E27FC236}">
                <a16:creationId xmlns:a16="http://schemas.microsoft.com/office/drawing/2014/main" id="{D4A71152-D272-4AD2-95F8-BB3F50D214E7}"/>
              </a:ext>
            </a:extLst>
          </p:cNvPr>
          <p:cNvSpPr txBox="1"/>
          <p:nvPr/>
        </p:nvSpPr>
        <p:spPr>
          <a:xfrm>
            <a:off x="2865061" y="5373249"/>
            <a:ext cx="40427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nic</a:t>
            </a:r>
          </a:p>
        </p:txBody>
      </p:sp>
      <p:sp>
        <p:nvSpPr>
          <p:cNvPr id="24" name="Rectangle 146">
            <a:extLst>
              <a:ext uri="{FF2B5EF4-FFF2-40B4-BE49-F238E27FC236}">
                <a16:creationId xmlns:a16="http://schemas.microsoft.com/office/drawing/2014/main" id="{55B7B439-11B1-4D3E-8C9B-A474371DCFC5}"/>
              </a:ext>
            </a:extLst>
          </p:cNvPr>
          <p:cNvSpPr/>
          <p:nvPr/>
        </p:nvSpPr>
        <p:spPr>
          <a:xfrm>
            <a:off x="4170653" y="997512"/>
            <a:ext cx="2248930" cy="5610552"/>
          </a:xfrm>
          <a:prstGeom prst="rect">
            <a:avLst/>
          </a:prstGeom>
          <a:solidFill>
            <a:srgbClr val="D5EDF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147">
            <a:extLst>
              <a:ext uri="{FF2B5EF4-FFF2-40B4-BE49-F238E27FC236}">
                <a16:creationId xmlns:a16="http://schemas.microsoft.com/office/drawing/2014/main" id="{8883CB7D-06E2-439F-8E35-B79BCCC5D9E5}"/>
              </a:ext>
            </a:extLst>
          </p:cNvPr>
          <p:cNvSpPr txBox="1"/>
          <p:nvPr/>
        </p:nvSpPr>
        <p:spPr>
          <a:xfrm>
            <a:off x="4137353" y="997512"/>
            <a:ext cx="2282230"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Ceph Client Security Zone</a:t>
            </a:r>
          </a:p>
        </p:txBody>
      </p:sp>
      <p:cxnSp>
        <p:nvCxnSpPr>
          <p:cNvPr id="26" name="Straight Connector 148">
            <a:extLst>
              <a:ext uri="{FF2B5EF4-FFF2-40B4-BE49-F238E27FC236}">
                <a16:creationId xmlns:a16="http://schemas.microsoft.com/office/drawing/2014/main" id="{F3AF2FCC-9E25-4DAE-A6E6-10E11484C179}"/>
              </a:ext>
            </a:extLst>
          </p:cNvPr>
          <p:cNvCxnSpPr/>
          <p:nvPr/>
        </p:nvCxnSpPr>
        <p:spPr>
          <a:xfrm flipH="1">
            <a:off x="5278468" y="1320677"/>
            <a:ext cx="16650" cy="5150827"/>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149">
            <a:extLst>
              <a:ext uri="{FF2B5EF4-FFF2-40B4-BE49-F238E27FC236}">
                <a16:creationId xmlns:a16="http://schemas.microsoft.com/office/drawing/2014/main" id="{B50266A9-2BDE-4009-B101-B84C1C55ECC4}"/>
              </a:ext>
            </a:extLst>
          </p:cNvPr>
          <p:cNvCxnSpPr/>
          <p:nvPr/>
        </p:nvCxnSpPr>
        <p:spPr>
          <a:xfrm>
            <a:off x="3310819" y="1765790"/>
            <a:ext cx="1967649" cy="16721"/>
          </a:xfrm>
          <a:prstGeom prst="line">
            <a:avLst/>
          </a:prstGeom>
          <a:ln w="12700">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150">
            <a:extLst>
              <a:ext uri="{FF2B5EF4-FFF2-40B4-BE49-F238E27FC236}">
                <a16:creationId xmlns:a16="http://schemas.microsoft.com/office/drawing/2014/main" id="{9DB748F5-C833-4335-B346-493CF01F1531}"/>
              </a:ext>
            </a:extLst>
          </p:cNvPr>
          <p:cNvCxnSpPr/>
          <p:nvPr/>
        </p:nvCxnSpPr>
        <p:spPr>
          <a:xfrm>
            <a:off x="3305665" y="2249743"/>
            <a:ext cx="1972803" cy="0"/>
          </a:xfrm>
          <a:prstGeom prst="line">
            <a:avLst/>
          </a:prstGeom>
          <a:ln w="12700">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151">
            <a:extLst>
              <a:ext uri="{FF2B5EF4-FFF2-40B4-BE49-F238E27FC236}">
                <a16:creationId xmlns:a16="http://schemas.microsoft.com/office/drawing/2014/main" id="{195B81FF-0F72-4C5B-A1A8-63B592E05CCE}"/>
              </a:ext>
            </a:extLst>
          </p:cNvPr>
          <p:cNvCxnSpPr/>
          <p:nvPr/>
        </p:nvCxnSpPr>
        <p:spPr>
          <a:xfrm flipV="1">
            <a:off x="3305665" y="2836516"/>
            <a:ext cx="1972803" cy="1"/>
          </a:xfrm>
          <a:prstGeom prst="line">
            <a:avLst/>
          </a:prstGeom>
          <a:ln w="12700">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152">
            <a:extLst>
              <a:ext uri="{FF2B5EF4-FFF2-40B4-BE49-F238E27FC236}">
                <a16:creationId xmlns:a16="http://schemas.microsoft.com/office/drawing/2014/main" id="{0C354FB7-8DD8-4E8E-87D7-7F328ABF4F72}"/>
              </a:ext>
            </a:extLst>
          </p:cNvPr>
          <p:cNvCxnSpPr/>
          <p:nvPr/>
        </p:nvCxnSpPr>
        <p:spPr>
          <a:xfrm flipV="1">
            <a:off x="3315972" y="3473563"/>
            <a:ext cx="1962496" cy="5652"/>
          </a:xfrm>
          <a:prstGeom prst="line">
            <a:avLst/>
          </a:prstGeom>
          <a:ln w="12700">
            <a:solidFill>
              <a:srgbClr val="FF0000"/>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TextBox 154">
            <a:extLst>
              <a:ext uri="{FF2B5EF4-FFF2-40B4-BE49-F238E27FC236}">
                <a16:creationId xmlns:a16="http://schemas.microsoft.com/office/drawing/2014/main" id="{236C50BF-7F67-4793-8C98-1652438B8EDB}"/>
              </a:ext>
            </a:extLst>
          </p:cNvPr>
          <p:cNvSpPr txBox="1"/>
          <p:nvPr/>
        </p:nvSpPr>
        <p:spPr>
          <a:xfrm rot="16200000">
            <a:off x="4887806" y="1678977"/>
            <a:ext cx="1217000"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Client Network</a:t>
            </a:r>
          </a:p>
        </p:txBody>
      </p:sp>
      <p:sp>
        <p:nvSpPr>
          <p:cNvPr id="32" name="Rectangle 155">
            <a:extLst>
              <a:ext uri="{FF2B5EF4-FFF2-40B4-BE49-F238E27FC236}">
                <a16:creationId xmlns:a16="http://schemas.microsoft.com/office/drawing/2014/main" id="{0E034C77-B0A4-402C-83F4-90083B631371}"/>
              </a:ext>
            </a:extLst>
          </p:cNvPr>
          <p:cNvSpPr/>
          <p:nvPr/>
        </p:nvSpPr>
        <p:spPr>
          <a:xfrm>
            <a:off x="6810455" y="994054"/>
            <a:ext cx="2450660" cy="5614010"/>
          </a:xfrm>
          <a:prstGeom prst="rect">
            <a:avLst/>
          </a:prstGeom>
          <a:solidFill>
            <a:srgbClr val="EBC2AD"/>
          </a:solidFill>
          <a:ln>
            <a:solidFill>
              <a:srgbClr val="EBC2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156">
            <a:extLst>
              <a:ext uri="{FF2B5EF4-FFF2-40B4-BE49-F238E27FC236}">
                <a16:creationId xmlns:a16="http://schemas.microsoft.com/office/drawing/2014/main" id="{C9F5A2AD-5200-4C63-9343-61EF81F0D957}"/>
              </a:ext>
            </a:extLst>
          </p:cNvPr>
          <p:cNvSpPr txBox="1"/>
          <p:nvPr/>
        </p:nvSpPr>
        <p:spPr>
          <a:xfrm>
            <a:off x="6832655" y="997512"/>
            <a:ext cx="2490766"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Storage Access Security Zone</a:t>
            </a:r>
          </a:p>
        </p:txBody>
      </p:sp>
      <p:cxnSp>
        <p:nvCxnSpPr>
          <p:cNvPr id="34" name="Straight Connector 157">
            <a:extLst>
              <a:ext uri="{FF2B5EF4-FFF2-40B4-BE49-F238E27FC236}">
                <a16:creationId xmlns:a16="http://schemas.microsoft.com/office/drawing/2014/main" id="{2F8B8215-CF00-4186-A4D6-3F1A56C5C95E}"/>
              </a:ext>
            </a:extLst>
          </p:cNvPr>
          <p:cNvCxnSpPr>
            <a:stCxn id="33" idx="2"/>
          </p:cNvCxnSpPr>
          <p:nvPr/>
        </p:nvCxnSpPr>
        <p:spPr>
          <a:xfrm>
            <a:off x="8078038" y="1320677"/>
            <a:ext cx="0" cy="5150827"/>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158">
            <a:extLst>
              <a:ext uri="{FF2B5EF4-FFF2-40B4-BE49-F238E27FC236}">
                <a16:creationId xmlns:a16="http://schemas.microsoft.com/office/drawing/2014/main" id="{A15B606B-FCFD-4EAC-A25E-73AA2200E663}"/>
              </a:ext>
            </a:extLst>
          </p:cNvPr>
          <p:cNvCxnSpPr/>
          <p:nvPr/>
        </p:nvCxnSpPr>
        <p:spPr>
          <a:xfrm flipV="1">
            <a:off x="3305665" y="2452839"/>
            <a:ext cx="4772373" cy="1"/>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159">
            <a:extLst>
              <a:ext uri="{FF2B5EF4-FFF2-40B4-BE49-F238E27FC236}">
                <a16:creationId xmlns:a16="http://schemas.microsoft.com/office/drawing/2014/main" id="{8183042F-A6E3-4D43-B308-2EC59A62C04F}"/>
              </a:ext>
            </a:extLst>
          </p:cNvPr>
          <p:cNvCxnSpPr/>
          <p:nvPr/>
        </p:nvCxnSpPr>
        <p:spPr>
          <a:xfrm>
            <a:off x="3305665" y="3692962"/>
            <a:ext cx="4772373" cy="0"/>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160">
            <a:extLst>
              <a:ext uri="{FF2B5EF4-FFF2-40B4-BE49-F238E27FC236}">
                <a16:creationId xmlns:a16="http://schemas.microsoft.com/office/drawing/2014/main" id="{F98B662B-6810-442A-947C-44D97BEDED19}"/>
              </a:ext>
            </a:extLst>
          </p:cNvPr>
          <p:cNvCxnSpPr/>
          <p:nvPr/>
        </p:nvCxnSpPr>
        <p:spPr>
          <a:xfrm>
            <a:off x="3315972" y="4170250"/>
            <a:ext cx="4762066" cy="0"/>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161">
            <a:extLst>
              <a:ext uri="{FF2B5EF4-FFF2-40B4-BE49-F238E27FC236}">
                <a16:creationId xmlns:a16="http://schemas.microsoft.com/office/drawing/2014/main" id="{5891FAA7-1090-4176-9D32-06547E7AA33D}"/>
              </a:ext>
            </a:extLst>
          </p:cNvPr>
          <p:cNvCxnSpPr/>
          <p:nvPr/>
        </p:nvCxnSpPr>
        <p:spPr>
          <a:xfrm flipV="1">
            <a:off x="3315972" y="4848070"/>
            <a:ext cx="4762066" cy="5996"/>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162">
            <a:extLst>
              <a:ext uri="{FF2B5EF4-FFF2-40B4-BE49-F238E27FC236}">
                <a16:creationId xmlns:a16="http://schemas.microsoft.com/office/drawing/2014/main" id="{4424DAE8-651D-4E89-88A6-A71DAC0C14DD}"/>
              </a:ext>
            </a:extLst>
          </p:cNvPr>
          <p:cNvCxnSpPr/>
          <p:nvPr/>
        </p:nvCxnSpPr>
        <p:spPr>
          <a:xfrm flipV="1">
            <a:off x="3336237" y="5501537"/>
            <a:ext cx="4764004" cy="25600"/>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163">
            <a:extLst>
              <a:ext uri="{FF2B5EF4-FFF2-40B4-BE49-F238E27FC236}">
                <a16:creationId xmlns:a16="http://schemas.microsoft.com/office/drawing/2014/main" id="{9C336034-56B1-4422-9337-DAA0473BF7EA}"/>
              </a:ext>
            </a:extLst>
          </p:cNvPr>
          <p:cNvCxnSpPr/>
          <p:nvPr/>
        </p:nvCxnSpPr>
        <p:spPr>
          <a:xfrm>
            <a:off x="3336237" y="5978825"/>
            <a:ext cx="4741801" cy="0"/>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sp>
        <p:nvSpPr>
          <p:cNvPr id="41" name="TextBox 164">
            <a:extLst>
              <a:ext uri="{FF2B5EF4-FFF2-40B4-BE49-F238E27FC236}">
                <a16:creationId xmlns:a16="http://schemas.microsoft.com/office/drawing/2014/main" id="{30F64476-EC62-43B8-99D7-47B4447EFFB0}"/>
              </a:ext>
            </a:extLst>
          </p:cNvPr>
          <p:cNvSpPr txBox="1"/>
          <p:nvPr/>
        </p:nvSpPr>
        <p:spPr>
          <a:xfrm rot="16200000">
            <a:off x="7628317" y="3655596"/>
            <a:ext cx="1236236"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Public Network</a:t>
            </a:r>
          </a:p>
        </p:txBody>
      </p:sp>
      <p:cxnSp>
        <p:nvCxnSpPr>
          <p:cNvPr id="42" name="Straight Connector 165">
            <a:extLst>
              <a:ext uri="{FF2B5EF4-FFF2-40B4-BE49-F238E27FC236}">
                <a16:creationId xmlns:a16="http://schemas.microsoft.com/office/drawing/2014/main" id="{66FB376D-AEE9-4636-81C1-78D83D91A3C0}"/>
              </a:ext>
            </a:extLst>
          </p:cNvPr>
          <p:cNvCxnSpPr/>
          <p:nvPr/>
        </p:nvCxnSpPr>
        <p:spPr>
          <a:xfrm flipV="1">
            <a:off x="3305665" y="3061362"/>
            <a:ext cx="4772373" cy="1"/>
          </a:xfrm>
          <a:prstGeom prst="line">
            <a:avLst/>
          </a:prstGeom>
          <a:ln w="127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sp>
        <p:nvSpPr>
          <p:cNvPr id="43" name="Rectangle 166">
            <a:extLst>
              <a:ext uri="{FF2B5EF4-FFF2-40B4-BE49-F238E27FC236}">
                <a16:creationId xmlns:a16="http://schemas.microsoft.com/office/drawing/2014/main" id="{15229348-E7EF-4CC3-9287-B3998E4E99B7}"/>
              </a:ext>
            </a:extLst>
          </p:cNvPr>
          <p:cNvSpPr/>
          <p:nvPr/>
        </p:nvSpPr>
        <p:spPr>
          <a:xfrm>
            <a:off x="9598526" y="994054"/>
            <a:ext cx="1578408" cy="5614010"/>
          </a:xfrm>
          <a:prstGeom prst="rect">
            <a:avLst/>
          </a:prstGeom>
          <a:solidFill>
            <a:srgbClr val="CFE6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44" name="TextBox 167">
            <a:extLst>
              <a:ext uri="{FF2B5EF4-FFF2-40B4-BE49-F238E27FC236}">
                <a16:creationId xmlns:a16="http://schemas.microsoft.com/office/drawing/2014/main" id="{7E2E7E43-E0F3-4691-9056-1FA759FE3F27}"/>
              </a:ext>
            </a:extLst>
          </p:cNvPr>
          <p:cNvSpPr txBox="1"/>
          <p:nvPr/>
        </p:nvSpPr>
        <p:spPr>
          <a:xfrm>
            <a:off x="9736493" y="997512"/>
            <a:ext cx="1440441" cy="553998"/>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Ceph Cluster Security Zone</a:t>
            </a:r>
          </a:p>
        </p:txBody>
      </p:sp>
      <p:cxnSp>
        <p:nvCxnSpPr>
          <p:cNvPr id="45" name="Straight Connector 188">
            <a:extLst>
              <a:ext uri="{FF2B5EF4-FFF2-40B4-BE49-F238E27FC236}">
                <a16:creationId xmlns:a16="http://schemas.microsoft.com/office/drawing/2014/main" id="{60147C32-EC00-4645-BCE9-68062C95FE90}"/>
              </a:ext>
            </a:extLst>
          </p:cNvPr>
          <p:cNvCxnSpPr/>
          <p:nvPr/>
        </p:nvCxnSpPr>
        <p:spPr>
          <a:xfrm>
            <a:off x="10492018" y="1642860"/>
            <a:ext cx="24202" cy="4798053"/>
          </a:xfrm>
          <a:prstGeom prst="line">
            <a:avLst/>
          </a:prstGeom>
          <a:ln w="127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190">
            <a:extLst>
              <a:ext uri="{FF2B5EF4-FFF2-40B4-BE49-F238E27FC236}">
                <a16:creationId xmlns:a16="http://schemas.microsoft.com/office/drawing/2014/main" id="{2E3E9AF3-7FDB-4D41-B82D-FFC27CF033F5}"/>
              </a:ext>
            </a:extLst>
          </p:cNvPr>
          <p:cNvCxnSpPr/>
          <p:nvPr/>
        </p:nvCxnSpPr>
        <p:spPr>
          <a:xfrm flipV="1">
            <a:off x="3336237" y="6185352"/>
            <a:ext cx="7168882" cy="43130"/>
          </a:xfrm>
          <a:prstGeom prst="line">
            <a:avLst/>
          </a:prstGeom>
          <a:ln w="127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7" name="TextBox 193">
            <a:extLst>
              <a:ext uri="{FF2B5EF4-FFF2-40B4-BE49-F238E27FC236}">
                <a16:creationId xmlns:a16="http://schemas.microsoft.com/office/drawing/2014/main" id="{416C5A67-4DBC-4F46-86E3-AFFF7EC91B39}"/>
              </a:ext>
            </a:extLst>
          </p:cNvPr>
          <p:cNvSpPr txBox="1"/>
          <p:nvPr/>
        </p:nvSpPr>
        <p:spPr>
          <a:xfrm rot="16200000">
            <a:off x="9649480" y="3760217"/>
            <a:ext cx="1377300"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Cluster Network</a:t>
            </a:r>
          </a:p>
        </p:txBody>
      </p:sp>
    </p:spTree>
    <p:extLst>
      <p:ext uri="{BB962C8B-B14F-4D97-AF65-F5344CB8AC3E}">
        <p14:creationId xmlns:p14="http://schemas.microsoft.com/office/powerpoint/2010/main" val="112386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par>
                                <p:cTn id="92" presetID="10" presetClass="entr" presetSubtype="0" fill="hold"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par>
                                <p:cTn id="98" presetID="10" presetClass="entr" presetSubtype="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fade">
                                      <p:cBhvr>
                                        <p:cTn id="103" dur="500"/>
                                        <p:tgtEl>
                                          <p:spTgt spid="47"/>
                                        </p:tgtEl>
                                      </p:cBhvr>
                                    </p:animEffect>
                                  </p:childTnLst>
                                </p:cTn>
                              </p:par>
                              <p:par>
                                <p:cTn id="104" presetID="10" presetClass="entr" presetSubtype="0" fill="hold"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fade">
                                      <p:cBhvr>
                                        <p:cTn id="111" dur="500"/>
                                        <p:tgtEl>
                                          <p:spTgt spid="27"/>
                                        </p:tgtEl>
                                      </p:cBhvr>
                                    </p:animEffect>
                                  </p:childTnLst>
                                </p:cTn>
                              </p:par>
                              <p:par>
                                <p:cTn id="112" presetID="10" presetClass="entr" presetSubtype="0" fill="hold"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par>
                                <p:cTn id="115" presetID="10" presetClass="entr" presetSubtype="0"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500"/>
                                        <p:tgtEl>
                                          <p:spTgt spid="29"/>
                                        </p:tgtEl>
                                      </p:cBhvr>
                                    </p:animEffect>
                                  </p:childTnLst>
                                </p:cTn>
                              </p:par>
                              <p:par>
                                <p:cTn id="118" presetID="10" presetClass="entr" presetSubtype="0" fill="hold"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fade">
                                      <p:cBhvr>
                                        <p:cTn id="128" dur="500"/>
                                        <p:tgtEl>
                                          <p:spTgt spid="42"/>
                                        </p:tgtEl>
                                      </p:cBhvr>
                                    </p:animEffect>
                                  </p:childTnLst>
                                </p:cTn>
                              </p:par>
                              <p:par>
                                <p:cTn id="129" presetID="10" presetClass="entr" presetSubtype="0" fill="hold"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fade">
                                      <p:cBhvr>
                                        <p:cTn id="131" dur="500"/>
                                        <p:tgtEl>
                                          <p:spTgt spid="36"/>
                                        </p:tgtEl>
                                      </p:cBhvr>
                                    </p:animEffect>
                                  </p:childTnLst>
                                </p:cTn>
                              </p:par>
                              <p:par>
                                <p:cTn id="132" presetID="10" presetClass="entr" presetSubtype="0" fill="hold"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fade">
                                      <p:cBhvr>
                                        <p:cTn id="134" dur="500"/>
                                        <p:tgtEl>
                                          <p:spTgt spid="37"/>
                                        </p:tgtEl>
                                      </p:cBhvr>
                                    </p:animEffect>
                                  </p:childTnLst>
                                </p:cTn>
                              </p:par>
                              <p:par>
                                <p:cTn id="135" presetID="10" presetClass="entr" presetSubtype="0" fill="hold" nodeType="with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fade">
                                      <p:cBhvr>
                                        <p:cTn id="137" dur="500"/>
                                        <p:tgtEl>
                                          <p:spTgt spid="38"/>
                                        </p:tgtEl>
                                      </p:cBhvr>
                                    </p:animEffect>
                                  </p:childTnLst>
                                </p:cTn>
                              </p:par>
                              <p:par>
                                <p:cTn id="138" presetID="10" presetClass="entr" presetSubtype="0" fill="hold" nodeType="with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fade">
                                      <p:cBhvr>
                                        <p:cTn id="140" dur="500"/>
                                        <p:tgtEl>
                                          <p:spTgt spid="39"/>
                                        </p:tgtEl>
                                      </p:cBhvr>
                                    </p:animEffect>
                                  </p:childTnLst>
                                </p:cTn>
                              </p:par>
                              <p:par>
                                <p:cTn id="141" presetID="10" presetClass="entr" presetSubtype="0" fill="hold" nodeType="withEffect">
                                  <p:stCondLst>
                                    <p:cond delay="0"/>
                                  </p:stCondLst>
                                  <p:childTnLst>
                                    <p:set>
                                      <p:cBhvr>
                                        <p:cTn id="142" dur="1" fill="hold">
                                          <p:stCondLst>
                                            <p:cond delay="0"/>
                                          </p:stCondLst>
                                        </p:cTn>
                                        <p:tgtEl>
                                          <p:spTgt spid="40"/>
                                        </p:tgtEl>
                                        <p:attrNameLst>
                                          <p:attrName>style.visibility</p:attrName>
                                        </p:attrNameLst>
                                      </p:cBhvr>
                                      <p:to>
                                        <p:strVal val="visible"/>
                                      </p:to>
                                    </p:set>
                                    <p:animEffect transition="in" filter="fade">
                                      <p:cBhvr>
                                        <p:cTn id="143" dur="500"/>
                                        <p:tgtEl>
                                          <p:spTgt spid="40"/>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6"/>
                                        </p:tgtEl>
                                        <p:attrNameLst>
                                          <p:attrName>style.visibility</p:attrName>
                                        </p:attrNameLst>
                                      </p:cBhvr>
                                      <p:to>
                                        <p:strVal val="visible"/>
                                      </p:to>
                                    </p:set>
                                    <p:animEffect transition="in" filter="fade">
                                      <p:cBhvr>
                                        <p:cTn id="14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5" grpId="0"/>
      <p:bldP spid="31" grpId="0"/>
      <p:bldP spid="32" grpId="0" animBg="1"/>
      <p:bldP spid="33" grpId="0"/>
      <p:bldP spid="41" grpId="0"/>
      <p:bldP spid="43" grpId="0" animBg="1"/>
      <p:bldP spid="44"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3DFFEE-A155-40B6-B089-0EB19E6EA0FB}"/>
              </a:ext>
            </a:extLst>
          </p:cNvPr>
          <p:cNvSpPr>
            <a:spLocks noGrp="1"/>
          </p:cNvSpPr>
          <p:nvPr>
            <p:ph type="title"/>
          </p:nvPr>
        </p:nvSpPr>
        <p:spPr>
          <a:xfrm>
            <a:off x="1187778" y="206526"/>
            <a:ext cx="11004222" cy="680434"/>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CÁC GIẢI PHÁP AN TOÀN CHO HỆ THỐNG </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Hình chữ nhật 4">
            <a:extLst>
              <a:ext uri="{FF2B5EF4-FFF2-40B4-BE49-F238E27FC236}">
                <a16:creationId xmlns:a16="http://schemas.microsoft.com/office/drawing/2014/main" id="{BC77F210-621E-40A4-8772-7FBB494F718A}"/>
              </a:ext>
            </a:extLst>
          </p:cNvPr>
          <p:cNvSpPr/>
          <p:nvPr/>
        </p:nvSpPr>
        <p:spPr>
          <a:xfrm>
            <a:off x="551448" y="3240808"/>
            <a:ext cx="2515524" cy="890016"/>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Các giải pháp đảm bảo an toàn hệ thống Ceph Storage </a:t>
            </a:r>
          </a:p>
        </p:txBody>
      </p:sp>
      <p:sp>
        <p:nvSpPr>
          <p:cNvPr id="4" name="Hình chữ nhật 6">
            <a:extLst>
              <a:ext uri="{FF2B5EF4-FFF2-40B4-BE49-F238E27FC236}">
                <a16:creationId xmlns:a16="http://schemas.microsoft.com/office/drawing/2014/main" id="{0FD2169A-8BEE-4436-9BF3-9261DE0B95C6}"/>
              </a:ext>
            </a:extLst>
          </p:cNvPr>
          <p:cNvSpPr/>
          <p:nvPr/>
        </p:nvSpPr>
        <p:spPr>
          <a:xfrm>
            <a:off x="3471291" y="1775704"/>
            <a:ext cx="2942244" cy="347472"/>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Mã hóa dữ liệu hệ thống </a:t>
            </a:r>
          </a:p>
        </p:txBody>
      </p:sp>
      <p:sp>
        <p:nvSpPr>
          <p:cNvPr id="5" name="Hình chữ nhật 30">
            <a:extLst>
              <a:ext uri="{FF2B5EF4-FFF2-40B4-BE49-F238E27FC236}">
                <a16:creationId xmlns:a16="http://schemas.microsoft.com/office/drawing/2014/main" id="{F312BF4D-71B9-4B5B-8B15-4101CA8246CB}"/>
              </a:ext>
            </a:extLst>
          </p:cNvPr>
          <p:cNvSpPr/>
          <p:nvPr/>
        </p:nvSpPr>
        <p:spPr>
          <a:xfrm>
            <a:off x="6817854" y="1320050"/>
            <a:ext cx="2761626" cy="472226"/>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Mã hóa dữ liệu nghỉ </a:t>
            </a:r>
          </a:p>
          <a:p>
            <a:pPr algn="ctr"/>
            <a:r>
              <a:rPr lang="en-US" sz="1500">
                <a:solidFill>
                  <a:schemeClr val="tx1"/>
                </a:solidFill>
                <a:latin typeface="Times New Roman" panose="02020603050405020304" pitchFamily="18" charset="0"/>
                <a:cs typeface="Times New Roman" panose="02020603050405020304" pitchFamily="18" charset="0"/>
              </a:rPr>
              <a:t>(Data at rest)</a:t>
            </a:r>
          </a:p>
        </p:txBody>
      </p:sp>
      <p:sp>
        <p:nvSpPr>
          <p:cNvPr id="6" name="Hình chữ nhật 35">
            <a:extLst>
              <a:ext uri="{FF2B5EF4-FFF2-40B4-BE49-F238E27FC236}">
                <a16:creationId xmlns:a16="http://schemas.microsoft.com/office/drawing/2014/main" id="{63022865-1AC5-495A-BBE6-C51EB1B0A83F}"/>
              </a:ext>
            </a:extLst>
          </p:cNvPr>
          <p:cNvSpPr/>
          <p:nvPr/>
        </p:nvSpPr>
        <p:spPr>
          <a:xfrm>
            <a:off x="6817854" y="2217052"/>
            <a:ext cx="2761626" cy="51651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Mã hóa dữ liệu trên đường truyền </a:t>
            </a:r>
          </a:p>
          <a:p>
            <a:pPr algn="ctr"/>
            <a:r>
              <a:rPr lang="en-US" sz="1500">
                <a:solidFill>
                  <a:schemeClr val="tx1"/>
                </a:solidFill>
                <a:latin typeface="Times New Roman" panose="02020603050405020304" pitchFamily="18" charset="0"/>
                <a:cs typeface="Times New Roman" panose="02020603050405020304" pitchFamily="18" charset="0"/>
              </a:rPr>
              <a:t>(Data at transmit)</a:t>
            </a:r>
          </a:p>
        </p:txBody>
      </p:sp>
      <p:sp>
        <p:nvSpPr>
          <p:cNvPr id="7" name="Hình chữ nhật 47">
            <a:extLst>
              <a:ext uri="{FF2B5EF4-FFF2-40B4-BE49-F238E27FC236}">
                <a16:creationId xmlns:a16="http://schemas.microsoft.com/office/drawing/2014/main" id="{F5279393-6939-4ADD-9FD8-A9E3F4BC6C29}"/>
              </a:ext>
            </a:extLst>
          </p:cNvPr>
          <p:cNvSpPr/>
          <p:nvPr/>
        </p:nvSpPr>
        <p:spPr>
          <a:xfrm>
            <a:off x="10237851" y="1142430"/>
            <a:ext cx="1731264" cy="217003"/>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Offline system</a:t>
            </a:r>
          </a:p>
        </p:txBody>
      </p:sp>
      <p:sp>
        <p:nvSpPr>
          <p:cNvPr id="8" name="Hình chữ nhật 48">
            <a:extLst>
              <a:ext uri="{FF2B5EF4-FFF2-40B4-BE49-F238E27FC236}">
                <a16:creationId xmlns:a16="http://schemas.microsoft.com/office/drawing/2014/main" id="{134FBC8B-D4CA-44F3-88A3-ED170621F00B}"/>
              </a:ext>
            </a:extLst>
          </p:cNvPr>
          <p:cNvSpPr/>
          <p:nvPr/>
        </p:nvSpPr>
        <p:spPr>
          <a:xfrm>
            <a:off x="10237851" y="1986873"/>
            <a:ext cx="1731264" cy="223183"/>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Online system</a:t>
            </a:r>
          </a:p>
        </p:txBody>
      </p:sp>
      <p:sp>
        <p:nvSpPr>
          <p:cNvPr id="9" name="Hình chữ nhật 53">
            <a:extLst>
              <a:ext uri="{FF2B5EF4-FFF2-40B4-BE49-F238E27FC236}">
                <a16:creationId xmlns:a16="http://schemas.microsoft.com/office/drawing/2014/main" id="{13A672D9-8546-49E4-BBD2-EF120C11CCCA}"/>
              </a:ext>
            </a:extLst>
          </p:cNvPr>
          <p:cNvSpPr/>
          <p:nvPr/>
        </p:nvSpPr>
        <p:spPr>
          <a:xfrm>
            <a:off x="3471291" y="3202157"/>
            <a:ext cx="2942244" cy="428792"/>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Quản lý và xác thực người dùng </a:t>
            </a:r>
          </a:p>
        </p:txBody>
      </p:sp>
      <p:sp>
        <p:nvSpPr>
          <p:cNvPr id="10" name="Hình chữ nhật 58">
            <a:extLst>
              <a:ext uri="{FF2B5EF4-FFF2-40B4-BE49-F238E27FC236}">
                <a16:creationId xmlns:a16="http://schemas.microsoft.com/office/drawing/2014/main" id="{89157F76-3FCF-463C-8D64-7DF021293FE2}"/>
              </a:ext>
            </a:extLst>
          </p:cNvPr>
          <p:cNvSpPr/>
          <p:nvPr/>
        </p:nvSpPr>
        <p:spPr>
          <a:xfrm>
            <a:off x="6817854" y="2863950"/>
            <a:ext cx="2761626" cy="331496"/>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Người dùng trong cluster</a:t>
            </a:r>
          </a:p>
        </p:txBody>
      </p:sp>
      <p:sp>
        <p:nvSpPr>
          <p:cNvPr id="11" name="Hình chữ nhật 60">
            <a:extLst>
              <a:ext uri="{FF2B5EF4-FFF2-40B4-BE49-F238E27FC236}">
                <a16:creationId xmlns:a16="http://schemas.microsoft.com/office/drawing/2014/main" id="{1F972F0D-35B3-4737-A336-B518DF9EE772}"/>
              </a:ext>
            </a:extLst>
          </p:cNvPr>
          <p:cNvSpPr/>
          <p:nvPr/>
        </p:nvSpPr>
        <p:spPr>
          <a:xfrm>
            <a:off x="6817854" y="3535740"/>
            <a:ext cx="2761626" cy="313485"/>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Người dùng dịch vụ Ceph</a:t>
            </a:r>
          </a:p>
        </p:txBody>
      </p:sp>
      <p:cxnSp>
        <p:nvCxnSpPr>
          <p:cNvPr id="13" name="Đường Kết nối Gấp khúc 8">
            <a:extLst>
              <a:ext uri="{FF2B5EF4-FFF2-40B4-BE49-F238E27FC236}">
                <a16:creationId xmlns:a16="http://schemas.microsoft.com/office/drawing/2014/main" id="{81646D8A-2F3B-4294-99B7-C2AE5A7349B2}"/>
              </a:ext>
            </a:extLst>
          </p:cNvPr>
          <p:cNvCxnSpPr>
            <a:stCxn id="3" idx="3"/>
            <a:endCxn id="4" idx="1"/>
          </p:cNvCxnSpPr>
          <p:nvPr/>
        </p:nvCxnSpPr>
        <p:spPr>
          <a:xfrm flipV="1">
            <a:off x="3066972" y="1949440"/>
            <a:ext cx="404319" cy="173637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Đường Kết nối Gấp khúc 10">
            <a:extLst>
              <a:ext uri="{FF2B5EF4-FFF2-40B4-BE49-F238E27FC236}">
                <a16:creationId xmlns:a16="http://schemas.microsoft.com/office/drawing/2014/main" id="{B6A2AB2B-6105-4FDF-9C2B-B94ADEF8A947}"/>
              </a:ext>
            </a:extLst>
          </p:cNvPr>
          <p:cNvCxnSpPr>
            <a:stCxn id="3" idx="3"/>
            <a:endCxn id="9" idx="1"/>
          </p:cNvCxnSpPr>
          <p:nvPr/>
        </p:nvCxnSpPr>
        <p:spPr>
          <a:xfrm flipV="1">
            <a:off x="3066972" y="3416553"/>
            <a:ext cx="404319" cy="26926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Hình chữ nhật 45">
            <a:extLst>
              <a:ext uri="{FF2B5EF4-FFF2-40B4-BE49-F238E27FC236}">
                <a16:creationId xmlns:a16="http://schemas.microsoft.com/office/drawing/2014/main" id="{E47C2007-510A-4B5F-88B8-D4A88986397A}"/>
              </a:ext>
            </a:extLst>
          </p:cNvPr>
          <p:cNvSpPr/>
          <p:nvPr/>
        </p:nvSpPr>
        <p:spPr>
          <a:xfrm>
            <a:off x="3471291" y="5141729"/>
            <a:ext cx="2942244" cy="428792"/>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An toàn cơ sở hạ tầng</a:t>
            </a:r>
          </a:p>
        </p:txBody>
      </p:sp>
      <p:cxnSp>
        <p:nvCxnSpPr>
          <p:cNvPr id="16" name="Đường Kết nối Gấp khúc 43">
            <a:extLst>
              <a:ext uri="{FF2B5EF4-FFF2-40B4-BE49-F238E27FC236}">
                <a16:creationId xmlns:a16="http://schemas.microsoft.com/office/drawing/2014/main" id="{61F2494C-2CD1-4699-9173-8B9FCC398182}"/>
              </a:ext>
            </a:extLst>
          </p:cNvPr>
          <p:cNvCxnSpPr>
            <a:stCxn id="4" idx="3"/>
            <a:endCxn id="5" idx="1"/>
          </p:cNvCxnSpPr>
          <p:nvPr/>
        </p:nvCxnSpPr>
        <p:spPr>
          <a:xfrm flipV="1">
            <a:off x="6413535" y="1556163"/>
            <a:ext cx="404319" cy="3932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Đường Kết nối Gấp khúc 49">
            <a:extLst>
              <a:ext uri="{FF2B5EF4-FFF2-40B4-BE49-F238E27FC236}">
                <a16:creationId xmlns:a16="http://schemas.microsoft.com/office/drawing/2014/main" id="{3C4A3855-42FF-4084-9707-332C4CD95102}"/>
              </a:ext>
            </a:extLst>
          </p:cNvPr>
          <p:cNvCxnSpPr>
            <a:stCxn id="4" idx="3"/>
            <a:endCxn id="6" idx="1"/>
          </p:cNvCxnSpPr>
          <p:nvPr/>
        </p:nvCxnSpPr>
        <p:spPr>
          <a:xfrm>
            <a:off x="6413535" y="1949440"/>
            <a:ext cx="404319" cy="52586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Đường Kết nối Gấp khúc 54">
            <a:extLst>
              <a:ext uri="{FF2B5EF4-FFF2-40B4-BE49-F238E27FC236}">
                <a16:creationId xmlns:a16="http://schemas.microsoft.com/office/drawing/2014/main" id="{9405F7B0-BAD5-44D6-86FC-69F71B8220FE}"/>
              </a:ext>
            </a:extLst>
          </p:cNvPr>
          <p:cNvCxnSpPr>
            <a:stCxn id="5" idx="3"/>
            <a:endCxn id="7" idx="1"/>
          </p:cNvCxnSpPr>
          <p:nvPr/>
        </p:nvCxnSpPr>
        <p:spPr>
          <a:xfrm flipV="1">
            <a:off x="9579480" y="1250932"/>
            <a:ext cx="658371" cy="30523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Gấp khúc 57">
            <a:extLst>
              <a:ext uri="{FF2B5EF4-FFF2-40B4-BE49-F238E27FC236}">
                <a16:creationId xmlns:a16="http://schemas.microsoft.com/office/drawing/2014/main" id="{A20494D5-DC8D-4135-8B0B-98CA9455D72D}"/>
              </a:ext>
            </a:extLst>
          </p:cNvPr>
          <p:cNvCxnSpPr>
            <a:stCxn id="5" idx="3"/>
            <a:endCxn id="8" idx="1"/>
          </p:cNvCxnSpPr>
          <p:nvPr/>
        </p:nvCxnSpPr>
        <p:spPr>
          <a:xfrm>
            <a:off x="9579480" y="1556163"/>
            <a:ext cx="658371" cy="54230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Gấp khúc 61">
            <a:extLst>
              <a:ext uri="{FF2B5EF4-FFF2-40B4-BE49-F238E27FC236}">
                <a16:creationId xmlns:a16="http://schemas.microsoft.com/office/drawing/2014/main" id="{2D9A8AFA-E41F-43CE-AF3B-F5F8F3EF7D51}"/>
              </a:ext>
            </a:extLst>
          </p:cNvPr>
          <p:cNvCxnSpPr>
            <a:stCxn id="9" idx="3"/>
            <a:endCxn id="10" idx="1"/>
          </p:cNvCxnSpPr>
          <p:nvPr/>
        </p:nvCxnSpPr>
        <p:spPr>
          <a:xfrm flipV="1">
            <a:off x="6413535" y="3029698"/>
            <a:ext cx="404319" cy="38685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Đường Kết nối Gấp khúc 66">
            <a:extLst>
              <a:ext uri="{FF2B5EF4-FFF2-40B4-BE49-F238E27FC236}">
                <a16:creationId xmlns:a16="http://schemas.microsoft.com/office/drawing/2014/main" id="{090E1B8D-7A66-4F2B-9CF8-D1C3849F65E5}"/>
              </a:ext>
            </a:extLst>
          </p:cNvPr>
          <p:cNvCxnSpPr>
            <a:stCxn id="9" idx="3"/>
            <a:endCxn id="11" idx="1"/>
          </p:cNvCxnSpPr>
          <p:nvPr/>
        </p:nvCxnSpPr>
        <p:spPr>
          <a:xfrm>
            <a:off x="6413535" y="3416553"/>
            <a:ext cx="404319" cy="2759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Đường Kết nối Gấp khúc 68">
            <a:extLst>
              <a:ext uri="{FF2B5EF4-FFF2-40B4-BE49-F238E27FC236}">
                <a16:creationId xmlns:a16="http://schemas.microsoft.com/office/drawing/2014/main" id="{B0F99E1F-943B-4DBF-BD1A-B5FE62A13B2B}"/>
              </a:ext>
            </a:extLst>
          </p:cNvPr>
          <p:cNvCxnSpPr>
            <a:stCxn id="3" idx="3"/>
            <a:endCxn id="15" idx="1"/>
          </p:cNvCxnSpPr>
          <p:nvPr/>
        </p:nvCxnSpPr>
        <p:spPr>
          <a:xfrm>
            <a:off x="3066972" y="3685816"/>
            <a:ext cx="404319" cy="167030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Hình chữ nhật 84">
            <a:extLst>
              <a:ext uri="{FF2B5EF4-FFF2-40B4-BE49-F238E27FC236}">
                <a16:creationId xmlns:a16="http://schemas.microsoft.com/office/drawing/2014/main" id="{83B001D5-8A09-4586-9B71-B85F3BF2BA4B}"/>
              </a:ext>
            </a:extLst>
          </p:cNvPr>
          <p:cNvSpPr/>
          <p:nvPr/>
        </p:nvSpPr>
        <p:spPr>
          <a:xfrm>
            <a:off x="6817854" y="4734208"/>
            <a:ext cx="2761626" cy="313485"/>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Administractor</a:t>
            </a:r>
          </a:p>
        </p:txBody>
      </p:sp>
      <p:sp>
        <p:nvSpPr>
          <p:cNvPr id="24" name="Hình chữ nhật 85">
            <a:extLst>
              <a:ext uri="{FF2B5EF4-FFF2-40B4-BE49-F238E27FC236}">
                <a16:creationId xmlns:a16="http://schemas.microsoft.com/office/drawing/2014/main" id="{A037822A-3A14-4DFF-A1BB-EFEA66605D0C}"/>
              </a:ext>
            </a:extLst>
          </p:cNvPr>
          <p:cNvSpPr/>
          <p:nvPr/>
        </p:nvSpPr>
        <p:spPr>
          <a:xfrm>
            <a:off x="6817854" y="6235113"/>
            <a:ext cx="2761626" cy="313485"/>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Network Communication</a:t>
            </a:r>
          </a:p>
        </p:txBody>
      </p:sp>
      <p:sp>
        <p:nvSpPr>
          <p:cNvPr id="25" name="Hình chữ nhật 86">
            <a:extLst>
              <a:ext uri="{FF2B5EF4-FFF2-40B4-BE49-F238E27FC236}">
                <a16:creationId xmlns:a16="http://schemas.microsoft.com/office/drawing/2014/main" id="{4E836AAF-1924-4029-99A3-1445541F31D1}"/>
              </a:ext>
            </a:extLst>
          </p:cNvPr>
          <p:cNvSpPr/>
          <p:nvPr/>
        </p:nvSpPr>
        <p:spPr>
          <a:xfrm>
            <a:off x="6817854" y="5800095"/>
            <a:ext cx="2761626" cy="313485"/>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Reporting</a:t>
            </a:r>
          </a:p>
        </p:txBody>
      </p:sp>
      <p:sp>
        <p:nvSpPr>
          <p:cNvPr id="26" name="Hình chữ nhật 87">
            <a:extLst>
              <a:ext uri="{FF2B5EF4-FFF2-40B4-BE49-F238E27FC236}">
                <a16:creationId xmlns:a16="http://schemas.microsoft.com/office/drawing/2014/main" id="{8481F244-6D2B-4FA7-8E03-2437C36DAD5A}"/>
              </a:ext>
            </a:extLst>
          </p:cNvPr>
          <p:cNvSpPr/>
          <p:nvPr/>
        </p:nvSpPr>
        <p:spPr>
          <a:xfrm>
            <a:off x="6817854" y="5191279"/>
            <a:ext cx="2761626" cy="486435"/>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Kiểm toán hành động của quản trị viên</a:t>
            </a:r>
          </a:p>
        </p:txBody>
      </p:sp>
      <p:cxnSp>
        <p:nvCxnSpPr>
          <p:cNvPr id="27" name="Đường Kết nối Gấp khúc 93">
            <a:extLst>
              <a:ext uri="{FF2B5EF4-FFF2-40B4-BE49-F238E27FC236}">
                <a16:creationId xmlns:a16="http://schemas.microsoft.com/office/drawing/2014/main" id="{2E7B76EB-FBD4-4DB9-80EA-CAE91CEB8CD2}"/>
              </a:ext>
            </a:extLst>
          </p:cNvPr>
          <p:cNvCxnSpPr>
            <a:stCxn id="15" idx="3"/>
            <a:endCxn id="25" idx="1"/>
          </p:cNvCxnSpPr>
          <p:nvPr/>
        </p:nvCxnSpPr>
        <p:spPr>
          <a:xfrm>
            <a:off x="6413535" y="5356125"/>
            <a:ext cx="404319" cy="6007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Gấp khúc 98">
            <a:extLst>
              <a:ext uri="{FF2B5EF4-FFF2-40B4-BE49-F238E27FC236}">
                <a16:creationId xmlns:a16="http://schemas.microsoft.com/office/drawing/2014/main" id="{8F7DAFBF-B4C6-41A4-AB8F-D9CCAB6782F1}"/>
              </a:ext>
            </a:extLst>
          </p:cNvPr>
          <p:cNvCxnSpPr>
            <a:stCxn id="15" idx="3"/>
            <a:endCxn id="24" idx="1"/>
          </p:cNvCxnSpPr>
          <p:nvPr/>
        </p:nvCxnSpPr>
        <p:spPr>
          <a:xfrm>
            <a:off x="6413535" y="5356125"/>
            <a:ext cx="404319" cy="103573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Đường Kết nối Gấp khúc 100">
            <a:extLst>
              <a:ext uri="{FF2B5EF4-FFF2-40B4-BE49-F238E27FC236}">
                <a16:creationId xmlns:a16="http://schemas.microsoft.com/office/drawing/2014/main" id="{273E8816-F063-4095-BD86-B4B0C6F89E0C}"/>
              </a:ext>
            </a:extLst>
          </p:cNvPr>
          <p:cNvCxnSpPr>
            <a:stCxn id="15" idx="3"/>
            <a:endCxn id="26" idx="1"/>
          </p:cNvCxnSpPr>
          <p:nvPr/>
        </p:nvCxnSpPr>
        <p:spPr>
          <a:xfrm>
            <a:off x="6413535" y="5356125"/>
            <a:ext cx="404319" cy="78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Hình chữ nhật 101">
            <a:extLst>
              <a:ext uri="{FF2B5EF4-FFF2-40B4-BE49-F238E27FC236}">
                <a16:creationId xmlns:a16="http://schemas.microsoft.com/office/drawing/2014/main" id="{F902F8DE-983A-488E-A67A-3A6F5BA938DB}"/>
              </a:ext>
            </a:extLst>
          </p:cNvPr>
          <p:cNvSpPr/>
          <p:nvPr/>
        </p:nvSpPr>
        <p:spPr>
          <a:xfrm>
            <a:off x="10237851" y="5800094"/>
            <a:ext cx="1731264" cy="313485"/>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Zabbix + CollectD</a:t>
            </a:r>
          </a:p>
        </p:txBody>
      </p:sp>
      <p:cxnSp>
        <p:nvCxnSpPr>
          <p:cNvPr id="31" name="Đường kết nối Mũi tên Thẳng 103">
            <a:extLst>
              <a:ext uri="{FF2B5EF4-FFF2-40B4-BE49-F238E27FC236}">
                <a16:creationId xmlns:a16="http://schemas.microsoft.com/office/drawing/2014/main" id="{46B419E6-4212-4F6F-B73A-ABE9A5BBCD0D}"/>
              </a:ext>
            </a:extLst>
          </p:cNvPr>
          <p:cNvCxnSpPr>
            <a:stCxn id="25" idx="3"/>
            <a:endCxn id="30" idx="1"/>
          </p:cNvCxnSpPr>
          <p:nvPr/>
        </p:nvCxnSpPr>
        <p:spPr>
          <a:xfrm flipV="1">
            <a:off x="9579480" y="5956837"/>
            <a:ext cx="6583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Hình chữ nhật 104">
            <a:extLst>
              <a:ext uri="{FF2B5EF4-FFF2-40B4-BE49-F238E27FC236}">
                <a16:creationId xmlns:a16="http://schemas.microsoft.com/office/drawing/2014/main" id="{401D3BA4-8D0B-4B90-BB08-B0814EA3EE1F}"/>
              </a:ext>
            </a:extLst>
          </p:cNvPr>
          <p:cNvSpPr/>
          <p:nvPr/>
        </p:nvSpPr>
        <p:spPr>
          <a:xfrm>
            <a:off x="10237851" y="5190305"/>
            <a:ext cx="1731264" cy="487409"/>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/var/log/ceph/ceph. audit.log file</a:t>
            </a:r>
          </a:p>
        </p:txBody>
      </p:sp>
      <p:cxnSp>
        <p:nvCxnSpPr>
          <p:cNvPr id="33" name="Đường kết nối Mũi tên Thẳng 106">
            <a:extLst>
              <a:ext uri="{FF2B5EF4-FFF2-40B4-BE49-F238E27FC236}">
                <a16:creationId xmlns:a16="http://schemas.microsoft.com/office/drawing/2014/main" id="{290142F3-B542-4197-B57D-D771C58C9E91}"/>
              </a:ext>
            </a:extLst>
          </p:cNvPr>
          <p:cNvCxnSpPr>
            <a:stCxn id="26" idx="3"/>
            <a:endCxn id="32" idx="1"/>
          </p:cNvCxnSpPr>
          <p:nvPr/>
        </p:nvCxnSpPr>
        <p:spPr>
          <a:xfrm flipV="1">
            <a:off x="9579480" y="5434010"/>
            <a:ext cx="658371" cy="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Hình chữ nhật 108">
            <a:extLst>
              <a:ext uri="{FF2B5EF4-FFF2-40B4-BE49-F238E27FC236}">
                <a16:creationId xmlns:a16="http://schemas.microsoft.com/office/drawing/2014/main" id="{BCB74BB7-FEA1-490C-B0A2-03AB9C1BA2BC}"/>
              </a:ext>
            </a:extLst>
          </p:cNvPr>
          <p:cNvSpPr/>
          <p:nvPr/>
        </p:nvSpPr>
        <p:spPr>
          <a:xfrm>
            <a:off x="10237851" y="4645604"/>
            <a:ext cx="1731264" cy="490692"/>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ceph.client.admin.</a:t>
            </a:r>
          </a:p>
          <a:p>
            <a:pPr algn="ctr"/>
            <a:r>
              <a:rPr lang="en-US" sz="1500">
                <a:solidFill>
                  <a:schemeClr val="tx1"/>
                </a:solidFill>
                <a:latin typeface="Times New Roman" panose="02020603050405020304" pitchFamily="18" charset="0"/>
                <a:cs typeface="Times New Roman" panose="02020603050405020304" pitchFamily="18" charset="0"/>
              </a:rPr>
              <a:t>keyring</a:t>
            </a:r>
          </a:p>
        </p:txBody>
      </p:sp>
      <p:cxnSp>
        <p:nvCxnSpPr>
          <p:cNvPr id="35" name="Đường Kết nối Gấp khúc 110">
            <a:extLst>
              <a:ext uri="{FF2B5EF4-FFF2-40B4-BE49-F238E27FC236}">
                <a16:creationId xmlns:a16="http://schemas.microsoft.com/office/drawing/2014/main" id="{A28CEDB7-AA70-49CC-932C-6D4C9EBBB532}"/>
              </a:ext>
            </a:extLst>
          </p:cNvPr>
          <p:cNvCxnSpPr>
            <a:stCxn id="15" idx="3"/>
            <a:endCxn id="23" idx="1"/>
          </p:cNvCxnSpPr>
          <p:nvPr/>
        </p:nvCxnSpPr>
        <p:spPr>
          <a:xfrm flipV="1">
            <a:off x="6413535" y="4890951"/>
            <a:ext cx="404319" cy="46517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121">
            <a:extLst>
              <a:ext uri="{FF2B5EF4-FFF2-40B4-BE49-F238E27FC236}">
                <a16:creationId xmlns:a16="http://schemas.microsoft.com/office/drawing/2014/main" id="{D087C693-8B5A-4551-9E25-37E61F94CB81}"/>
              </a:ext>
            </a:extLst>
          </p:cNvPr>
          <p:cNvCxnSpPr>
            <a:stCxn id="23" idx="3"/>
            <a:endCxn id="34" idx="1"/>
          </p:cNvCxnSpPr>
          <p:nvPr/>
        </p:nvCxnSpPr>
        <p:spPr>
          <a:xfrm flipV="1">
            <a:off x="9579480" y="4890950"/>
            <a:ext cx="6583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Hình Bầu dục 123">
            <a:extLst>
              <a:ext uri="{FF2B5EF4-FFF2-40B4-BE49-F238E27FC236}">
                <a16:creationId xmlns:a16="http://schemas.microsoft.com/office/drawing/2014/main" id="{6FCBA6C0-DC96-4ECC-824C-A2E90478F664}"/>
              </a:ext>
            </a:extLst>
          </p:cNvPr>
          <p:cNvSpPr/>
          <p:nvPr/>
        </p:nvSpPr>
        <p:spPr>
          <a:xfrm>
            <a:off x="9738138" y="1637590"/>
            <a:ext cx="341054" cy="30937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38" name="Hình Bầu dục 124">
            <a:extLst>
              <a:ext uri="{FF2B5EF4-FFF2-40B4-BE49-F238E27FC236}">
                <a16:creationId xmlns:a16="http://schemas.microsoft.com/office/drawing/2014/main" id="{11EADF4B-086B-469B-8185-48C895CCDB6E}"/>
              </a:ext>
            </a:extLst>
          </p:cNvPr>
          <p:cNvSpPr/>
          <p:nvPr/>
        </p:nvSpPr>
        <p:spPr>
          <a:xfrm>
            <a:off x="6445167" y="2057865"/>
            <a:ext cx="341054" cy="30937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39" name="Hình chữ nhật 72">
            <a:extLst>
              <a:ext uri="{FF2B5EF4-FFF2-40B4-BE49-F238E27FC236}">
                <a16:creationId xmlns:a16="http://schemas.microsoft.com/office/drawing/2014/main" id="{6D7FD160-F09E-4573-847A-9DF42BC630A9}"/>
              </a:ext>
            </a:extLst>
          </p:cNvPr>
          <p:cNvSpPr/>
          <p:nvPr/>
        </p:nvSpPr>
        <p:spPr>
          <a:xfrm>
            <a:off x="6817855" y="4266182"/>
            <a:ext cx="2761625" cy="274868"/>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SELinux và Firewall</a:t>
            </a:r>
          </a:p>
        </p:txBody>
      </p:sp>
      <p:cxnSp>
        <p:nvCxnSpPr>
          <p:cNvPr id="40" name="Đường Kết nối Gấp khúc 46">
            <a:extLst>
              <a:ext uri="{FF2B5EF4-FFF2-40B4-BE49-F238E27FC236}">
                <a16:creationId xmlns:a16="http://schemas.microsoft.com/office/drawing/2014/main" id="{50696AF7-D6E2-4E11-925B-6500F5248A66}"/>
              </a:ext>
            </a:extLst>
          </p:cNvPr>
          <p:cNvCxnSpPr>
            <a:stCxn id="15" idx="3"/>
            <a:endCxn id="39" idx="1"/>
          </p:cNvCxnSpPr>
          <p:nvPr/>
        </p:nvCxnSpPr>
        <p:spPr>
          <a:xfrm flipV="1">
            <a:off x="6413535" y="4403616"/>
            <a:ext cx="404320" cy="95250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87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AD826A-FD1C-4B32-9C93-AE76B07EFF93}"/>
              </a:ext>
            </a:extLst>
          </p:cNvPr>
          <p:cNvSpPr>
            <a:spLocks noGrp="1"/>
          </p:cNvSpPr>
          <p:nvPr>
            <p:ph type="title"/>
          </p:nvPr>
        </p:nvSpPr>
        <p:spPr>
          <a:xfrm>
            <a:off x="1027521" y="226153"/>
            <a:ext cx="11164479" cy="680434"/>
          </a:xfrm>
        </p:spPr>
        <p:txBody>
          <a:bodyPr>
            <a:noAutofit/>
          </a:bodyPr>
          <a:lstStyle/>
          <a:p>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MÃ HÓA DỮ LIỆU Ở TRẠNG THÁI NGHỈ KHI HỆ THỐNG HOẠT ĐỘNG</a:t>
            </a: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4" name="Hình chữ nhật 15">
            <a:extLst>
              <a:ext uri="{FF2B5EF4-FFF2-40B4-BE49-F238E27FC236}">
                <a16:creationId xmlns:a16="http://schemas.microsoft.com/office/drawing/2014/main" id="{1249E14D-F8C2-4A2B-A167-150953E6BD2A}"/>
              </a:ext>
            </a:extLst>
          </p:cNvPr>
          <p:cNvSpPr/>
          <p:nvPr/>
        </p:nvSpPr>
        <p:spPr>
          <a:xfrm>
            <a:off x="782352" y="3287065"/>
            <a:ext cx="1924212" cy="694944"/>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solidFill>
                  <a:schemeClr val="tx1"/>
                </a:solidFill>
                <a:latin typeface="Times New Roman" panose="02020603050405020304" pitchFamily="18" charset="0"/>
                <a:cs typeface="Times New Roman" panose="02020603050405020304" pitchFamily="18" charset="0"/>
              </a:rPr>
              <a:t>Bảo</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mật</a:t>
            </a:r>
            <a:r>
              <a:rPr lang="en-US" sz="1500" dirty="0">
                <a:solidFill>
                  <a:schemeClr val="tx1"/>
                </a:solidFill>
                <a:latin typeface="Times New Roman" panose="02020603050405020304" pitchFamily="18" charset="0"/>
                <a:cs typeface="Times New Roman" panose="02020603050405020304" pitchFamily="18" charset="0"/>
              </a:rPr>
              <a:t> DL </a:t>
            </a:r>
            <a:r>
              <a:rPr lang="en-US" sz="1500" dirty="0" err="1">
                <a:solidFill>
                  <a:schemeClr val="tx1"/>
                </a:solidFill>
                <a:latin typeface="Times New Roman" panose="02020603050405020304" pitchFamily="18" charset="0"/>
                <a:cs typeface="Times New Roman" panose="02020603050405020304" pitchFamily="18" charset="0"/>
              </a:rPr>
              <a:t>khi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hệ</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thống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đang</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hoạt</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động</a:t>
            </a:r>
            <a:r>
              <a:rPr lang="en-US" sz="1500" dirty="0">
                <a:solidFill>
                  <a:schemeClr val="tx1"/>
                </a:solidFill>
                <a:latin typeface="Times New Roman" panose="02020603050405020304" pitchFamily="18" charset="0"/>
                <a:cs typeface="Times New Roman" panose="02020603050405020304" pitchFamily="18" charset="0"/>
              </a:rPr>
              <a:t> </a:t>
            </a:r>
          </a:p>
        </p:txBody>
      </p:sp>
      <p:sp>
        <p:nvSpPr>
          <p:cNvPr id="5" name="Hình chữ nhật 16">
            <a:extLst>
              <a:ext uri="{FF2B5EF4-FFF2-40B4-BE49-F238E27FC236}">
                <a16:creationId xmlns:a16="http://schemas.microsoft.com/office/drawing/2014/main" id="{993F17AF-A6B8-4E1F-82EA-4A43CC6D188A}"/>
              </a:ext>
            </a:extLst>
          </p:cNvPr>
          <p:cNvSpPr/>
          <p:nvPr/>
        </p:nvSpPr>
        <p:spPr>
          <a:xfrm>
            <a:off x="3182583" y="1867492"/>
            <a:ext cx="1771338"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 File System</a:t>
            </a:r>
          </a:p>
        </p:txBody>
      </p:sp>
      <p:sp>
        <p:nvSpPr>
          <p:cNvPr id="6" name="Hình chữ nhật 17">
            <a:extLst>
              <a:ext uri="{FF2B5EF4-FFF2-40B4-BE49-F238E27FC236}">
                <a16:creationId xmlns:a16="http://schemas.microsoft.com/office/drawing/2014/main" id="{F11A9B1D-3230-46DB-9B1B-3ED4F4A1DD05}"/>
              </a:ext>
            </a:extLst>
          </p:cNvPr>
          <p:cNvSpPr/>
          <p:nvPr/>
        </p:nvSpPr>
        <p:spPr>
          <a:xfrm>
            <a:off x="3182583" y="3524675"/>
            <a:ext cx="1771338"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 Block Device</a:t>
            </a:r>
          </a:p>
        </p:txBody>
      </p:sp>
      <p:sp>
        <p:nvSpPr>
          <p:cNvPr id="7" name="Hình chữ nhật 18">
            <a:extLst>
              <a:ext uri="{FF2B5EF4-FFF2-40B4-BE49-F238E27FC236}">
                <a16:creationId xmlns:a16="http://schemas.microsoft.com/office/drawing/2014/main" id="{491232DE-07DC-4508-96FD-5A01067794BF}"/>
              </a:ext>
            </a:extLst>
          </p:cNvPr>
          <p:cNvSpPr/>
          <p:nvPr/>
        </p:nvSpPr>
        <p:spPr>
          <a:xfrm>
            <a:off x="3182583" y="5197520"/>
            <a:ext cx="1771338"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 Object Gateway</a:t>
            </a:r>
          </a:p>
        </p:txBody>
      </p:sp>
      <p:sp>
        <p:nvSpPr>
          <p:cNvPr id="8" name="Hình chữ nhật 47">
            <a:extLst>
              <a:ext uri="{FF2B5EF4-FFF2-40B4-BE49-F238E27FC236}">
                <a16:creationId xmlns:a16="http://schemas.microsoft.com/office/drawing/2014/main" id="{144FCF90-AF15-4C23-A011-A8C9E1F7434A}"/>
              </a:ext>
            </a:extLst>
          </p:cNvPr>
          <p:cNvSpPr/>
          <p:nvPr/>
        </p:nvSpPr>
        <p:spPr>
          <a:xfrm>
            <a:off x="5407501" y="1867492"/>
            <a:ext cx="1712206"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Sử dụng các công cụ hỗ trợ </a:t>
            </a:r>
          </a:p>
        </p:txBody>
      </p:sp>
      <p:sp>
        <p:nvSpPr>
          <p:cNvPr id="9" name="Hình chữ nhật 48">
            <a:extLst>
              <a:ext uri="{FF2B5EF4-FFF2-40B4-BE49-F238E27FC236}">
                <a16:creationId xmlns:a16="http://schemas.microsoft.com/office/drawing/2014/main" id="{60D7DBE4-3554-4D3F-BE7E-6737C62945B3}"/>
              </a:ext>
            </a:extLst>
          </p:cNvPr>
          <p:cNvSpPr/>
          <p:nvPr/>
        </p:nvSpPr>
        <p:spPr>
          <a:xfrm>
            <a:off x="5417388" y="4367445"/>
            <a:ext cx="1702319"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Phiên bản Nautilus</a:t>
            </a:r>
          </a:p>
        </p:txBody>
      </p:sp>
      <p:sp>
        <p:nvSpPr>
          <p:cNvPr id="10" name="Hình chữ nhật 53">
            <a:extLst>
              <a:ext uri="{FF2B5EF4-FFF2-40B4-BE49-F238E27FC236}">
                <a16:creationId xmlns:a16="http://schemas.microsoft.com/office/drawing/2014/main" id="{C93F9AA9-34A2-48F8-AB31-AD898BCA9B15}"/>
              </a:ext>
            </a:extLst>
          </p:cNvPr>
          <p:cNvSpPr/>
          <p:nvPr/>
        </p:nvSpPr>
        <p:spPr>
          <a:xfrm>
            <a:off x="5412444" y="3045477"/>
            <a:ext cx="1702319"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Phiên bản Pacific </a:t>
            </a:r>
          </a:p>
        </p:txBody>
      </p:sp>
      <p:cxnSp>
        <p:nvCxnSpPr>
          <p:cNvPr id="11" name="Đường Kết nối Gấp khúc 54">
            <a:extLst>
              <a:ext uri="{FF2B5EF4-FFF2-40B4-BE49-F238E27FC236}">
                <a16:creationId xmlns:a16="http://schemas.microsoft.com/office/drawing/2014/main" id="{2B4F9FD4-41ED-42D7-81E5-0A205AB77B78}"/>
              </a:ext>
            </a:extLst>
          </p:cNvPr>
          <p:cNvCxnSpPr>
            <a:stCxn id="4" idx="3"/>
            <a:endCxn id="5" idx="1"/>
          </p:cNvCxnSpPr>
          <p:nvPr/>
        </p:nvCxnSpPr>
        <p:spPr>
          <a:xfrm flipV="1">
            <a:off x="2706564" y="2111332"/>
            <a:ext cx="476019" cy="152320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Gấp khúc 56">
            <a:extLst>
              <a:ext uri="{FF2B5EF4-FFF2-40B4-BE49-F238E27FC236}">
                <a16:creationId xmlns:a16="http://schemas.microsoft.com/office/drawing/2014/main" id="{F9A517DC-1E6B-4EC3-9674-17CF893DD610}"/>
              </a:ext>
            </a:extLst>
          </p:cNvPr>
          <p:cNvCxnSpPr>
            <a:stCxn id="4" idx="3"/>
            <a:endCxn id="6" idx="1"/>
          </p:cNvCxnSpPr>
          <p:nvPr/>
        </p:nvCxnSpPr>
        <p:spPr>
          <a:xfrm>
            <a:off x="2706564" y="3634537"/>
            <a:ext cx="476019" cy="133978"/>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Đường Kết nối Gấp khúc 59">
            <a:extLst>
              <a:ext uri="{FF2B5EF4-FFF2-40B4-BE49-F238E27FC236}">
                <a16:creationId xmlns:a16="http://schemas.microsoft.com/office/drawing/2014/main" id="{E42DA88E-5E4C-481A-86A6-32B765F01784}"/>
              </a:ext>
            </a:extLst>
          </p:cNvPr>
          <p:cNvCxnSpPr>
            <a:stCxn id="4" idx="3"/>
            <a:endCxn id="7" idx="1"/>
          </p:cNvCxnSpPr>
          <p:nvPr/>
        </p:nvCxnSpPr>
        <p:spPr>
          <a:xfrm>
            <a:off x="2706564" y="3634537"/>
            <a:ext cx="476019" cy="1806823"/>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Đường Kết nối Gấp khúc 61">
            <a:extLst>
              <a:ext uri="{FF2B5EF4-FFF2-40B4-BE49-F238E27FC236}">
                <a16:creationId xmlns:a16="http://schemas.microsoft.com/office/drawing/2014/main" id="{96F95A53-3221-4D51-A913-ADD39E89DDE8}"/>
              </a:ext>
            </a:extLst>
          </p:cNvPr>
          <p:cNvCxnSpPr>
            <a:stCxn id="6" idx="3"/>
            <a:endCxn id="10" idx="1"/>
          </p:cNvCxnSpPr>
          <p:nvPr/>
        </p:nvCxnSpPr>
        <p:spPr>
          <a:xfrm flipV="1">
            <a:off x="4953921" y="3289317"/>
            <a:ext cx="458523" cy="479198"/>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Gấp khúc 63">
            <a:extLst>
              <a:ext uri="{FF2B5EF4-FFF2-40B4-BE49-F238E27FC236}">
                <a16:creationId xmlns:a16="http://schemas.microsoft.com/office/drawing/2014/main" id="{ABFBFEBF-E35A-4092-B443-89BAC75B0735}"/>
              </a:ext>
            </a:extLst>
          </p:cNvPr>
          <p:cNvCxnSpPr>
            <a:stCxn id="6" idx="3"/>
            <a:endCxn id="9" idx="1"/>
          </p:cNvCxnSpPr>
          <p:nvPr/>
        </p:nvCxnSpPr>
        <p:spPr>
          <a:xfrm>
            <a:off x="4953921" y="3768515"/>
            <a:ext cx="463467" cy="842770"/>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Hình chữ nhật 65">
            <a:extLst>
              <a:ext uri="{FF2B5EF4-FFF2-40B4-BE49-F238E27FC236}">
                <a16:creationId xmlns:a16="http://schemas.microsoft.com/office/drawing/2014/main" id="{83310DFF-1288-4B82-A7C7-A29A627512C9}"/>
              </a:ext>
            </a:extLst>
          </p:cNvPr>
          <p:cNvSpPr/>
          <p:nvPr/>
        </p:nvSpPr>
        <p:spPr>
          <a:xfrm>
            <a:off x="7740192" y="2695109"/>
            <a:ext cx="1974575"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Được Ceph hỗ trợ tool</a:t>
            </a:r>
          </a:p>
        </p:txBody>
      </p:sp>
      <p:cxnSp>
        <p:nvCxnSpPr>
          <p:cNvPr id="17" name="Đường kết nối Mũi tên Thẳng 67">
            <a:extLst>
              <a:ext uri="{FF2B5EF4-FFF2-40B4-BE49-F238E27FC236}">
                <a16:creationId xmlns:a16="http://schemas.microsoft.com/office/drawing/2014/main" id="{4F0B6F6D-270D-4ECE-A1FE-94469142C711}"/>
              </a:ext>
            </a:extLst>
          </p:cNvPr>
          <p:cNvCxnSpPr>
            <a:stCxn id="5" idx="3"/>
            <a:endCxn id="8" idx="1"/>
          </p:cNvCxnSpPr>
          <p:nvPr/>
        </p:nvCxnSpPr>
        <p:spPr>
          <a:xfrm>
            <a:off x="4953921" y="2111332"/>
            <a:ext cx="453580"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Hình chữ nhật 73">
            <a:extLst>
              <a:ext uri="{FF2B5EF4-FFF2-40B4-BE49-F238E27FC236}">
                <a16:creationId xmlns:a16="http://schemas.microsoft.com/office/drawing/2014/main" id="{963A514C-E65F-441D-AB27-B60753DBB8E9}"/>
              </a:ext>
            </a:extLst>
          </p:cNvPr>
          <p:cNvSpPr/>
          <p:nvPr/>
        </p:nvSpPr>
        <p:spPr>
          <a:xfrm>
            <a:off x="5429938" y="5197520"/>
            <a:ext cx="1702319"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Sử dụng các công cụ hỗ trợ </a:t>
            </a:r>
          </a:p>
        </p:txBody>
      </p:sp>
      <p:cxnSp>
        <p:nvCxnSpPr>
          <p:cNvPr id="19" name="Đường kết nối Mũi tên Thẳng 74">
            <a:extLst>
              <a:ext uri="{FF2B5EF4-FFF2-40B4-BE49-F238E27FC236}">
                <a16:creationId xmlns:a16="http://schemas.microsoft.com/office/drawing/2014/main" id="{91015A82-C073-4604-9E09-43032532BB60}"/>
              </a:ext>
            </a:extLst>
          </p:cNvPr>
          <p:cNvCxnSpPr>
            <a:stCxn id="7" idx="3"/>
            <a:endCxn id="18" idx="1"/>
          </p:cNvCxnSpPr>
          <p:nvPr/>
        </p:nvCxnSpPr>
        <p:spPr>
          <a:xfrm>
            <a:off x="4953921" y="5441360"/>
            <a:ext cx="476017"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Hình chữ nhật 81">
            <a:extLst>
              <a:ext uri="{FF2B5EF4-FFF2-40B4-BE49-F238E27FC236}">
                <a16:creationId xmlns:a16="http://schemas.microsoft.com/office/drawing/2014/main" id="{E37A9325-A47E-4E44-B506-EA55B70D6409}"/>
              </a:ext>
            </a:extLst>
          </p:cNvPr>
          <p:cNvSpPr/>
          <p:nvPr/>
        </p:nvSpPr>
        <p:spPr>
          <a:xfrm>
            <a:off x="7740191" y="3596549"/>
            <a:ext cx="1974575"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Sử dụng các công cụ hỗ trợ </a:t>
            </a:r>
          </a:p>
        </p:txBody>
      </p:sp>
      <p:sp>
        <p:nvSpPr>
          <p:cNvPr id="21" name="Hình chữ nhật 87">
            <a:extLst>
              <a:ext uri="{FF2B5EF4-FFF2-40B4-BE49-F238E27FC236}">
                <a16:creationId xmlns:a16="http://schemas.microsoft.com/office/drawing/2014/main" id="{49BF62A5-7EEC-47A2-B58D-1BFFC04D3DB2}"/>
              </a:ext>
            </a:extLst>
          </p:cNvPr>
          <p:cNvSpPr/>
          <p:nvPr/>
        </p:nvSpPr>
        <p:spPr>
          <a:xfrm>
            <a:off x="7740191" y="4717001"/>
            <a:ext cx="1974575"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Không được Ceph hỗ trợ</a:t>
            </a:r>
          </a:p>
        </p:txBody>
      </p:sp>
      <p:cxnSp>
        <p:nvCxnSpPr>
          <p:cNvPr id="22" name="Đường Kết nối Gấp khúc 127">
            <a:extLst>
              <a:ext uri="{FF2B5EF4-FFF2-40B4-BE49-F238E27FC236}">
                <a16:creationId xmlns:a16="http://schemas.microsoft.com/office/drawing/2014/main" id="{4AE4BE2E-F98C-4B20-8B9E-C4DD767C2574}"/>
              </a:ext>
            </a:extLst>
          </p:cNvPr>
          <p:cNvCxnSpPr>
            <a:stCxn id="10" idx="3"/>
            <a:endCxn id="20" idx="1"/>
          </p:cNvCxnSpPr>
          <p:nvPr/>
        </p:nvCxnSpPr>
        <p:spPr>
          <a:xfrm>
            <a:off x="7114763" y="3289317"/>
            <a:ext cx="625428" cy="551072"/>
          </a:xfrm>
          <a:prstGeom prst="bent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Đường Kết nối Gấp khúc 129">
            <a:extLst>
              <a:ext uri="{FF2B5EF4-FFF2-40B4-BE49-F238E27FC236}">
                <a16:creationId xmlns:a16="http://schemas.microsoft.com/office/drawing/2014/main" id="{246CD6F4-F00E-4FC7-8784-D23807DB8850}"/>
              </a:ext>
            </a:extLst>
          </p:cNvPr>
          <p:cNvCxnSpPr>
            <a:stCxn id="9" idx="3"/>
            <a:endCxn id="20" idx="1"/>
          </p:cNvCxnSpPr>
          <p:nvPr/>
        </p:nvCxnSpPr>
        <p:spPr>
          <a:xfrm flipV="1">
            <a:off x="7119707" y="3840389"/>
            <a:ext cx="620484" cy="770896"/>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Hình chữ nhật 142">
            <a:extLst>
              <a:ext uri="{FF2B5EF4-FFF2-40B4-BE49-F238E27FC236}">
                <a16:creationId xmlns:a16="http://schemas.microsoft.com/office/drawing/2014/main" id="{C3E5A06D-85C0-49D7-826C-30CF2F06E6BC}"/>
              </a:ext>
            </a:extLst>
          </p:cNvPr>
          <p:cNvSpPr/>
          <p:nvPr/>
        </p:nvSpPr>
        <p:spPr>
          <a:xfrm>
            <a:off x="7740191" y="1867492"/>
            <a:ext cx="1974575"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EncFS</a:t>
            </a:r>
          </a:p>
        </p:txBody>
      </p:sp>
      <p:cxnSp>
        <p:nvCxnSpPr>
          <p:cNvPr id="25" name="Đường kết nối Mũi tên Thẳng 144">
            <a:extLst>
              <a:ext uri="{FF2B5EF4-FFF2-40B4-BE49-F238E27FC236}">
                <a16:creationId xmlns:a16="http://schemas.microsoft.com/office/drawing/2014/main" id="{0DC4FEBF-5F30-4EA1-B3C0-F3749ABA2BCB}"/>
              </a:ext>
            </a:extLst>
          </p:cNvPr>
          <p:cNvCxnSpPr>
            <a:stCxn id="8" idx="3"/>
            <a:endCxn id="24" idx="1"/>
          </p:cNvCxnSpPr>
          <p:nvPr/>
        </p:nvCxnSpPr>
        <p:spPr>
          <a:xfrm>
            <a:off x="7119707" y="2111332"/>
            <a:ext cx="620484"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Hình chữ nhật 145">
            <a:extLst>
              <a:ext uri="{FF2B5EF4-FFF2-40B4-BE49-F238E27FC236}">
                <a16:creationId xmlns:a16="http://schemas.microsoft.com/office/drawing/2014/main" id="{62992435-9FD4-43DB-B633-7A9EC2E01F5B}"/>
              </a:ext>
            </a:extLst>
          </p:cNvPr>
          <p:cNvSpPr/>
          <p:nvPr/>
        </p:nvSpPr>
        <p:spPr>
          <a:xfrm>
            <a:off x="10142256" y="3215969"/>
            <a:ext cx="1269456"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LUKS</a:t>
            </a:r>
          </a:p>
        </p:txBody>
      </p:sp>
      <p:sp>
        <p:nvSpPr>
          <p:cNvPr id="27" name="Hình chữ nhật 149">
            <a:extLst>
              <a:ext uri="{FF2B5EF4-FFF2-40B4-BE49-F238E27FC236}">
                <a16:creationId xmlns:a16="http://schemas.microsoft.com/office/drawing/2014/main" id="{DEA37650-D53C-4B63-832E-FAB6FCFB71B5}"/>
              </a:ext>
            </a:extLst>
          </p:cNvPr>
          <p:cNvSpPr/>
          <p:nvPr/>
        </p:nvSpPr>
        <p:spPr>
          <a:xfrm>
            <a:off x="10142256" y="3933108"/>
            <a:ext cx="1269456"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QEMU</a:t>
            </a:r>
          </a:p>
        </p:txBody>
      </p:sp>
      <p:cxnSp>
        <p:nvCxnSpPr>
          <p:cNvPr id="28" name="Đường Kết nối Gấp khúc 151">
            <a:extLst>
              <a:ext uri="{FF2B5EF4-FFF2-40B4-BE49-F238E27FC236}">
                <a16:creationId xmlns:a16="http://schemas.microsoft.com/office/drawing/2014/main" id="{8393A8F4-1B7E-46FF-BB05-D7D011C66DE1}"/>
              </a:ext>
            </a:extLst>
          </p:cNvPr>
          <p:cNvCxnSpPr>
            <a:stCxn id="20" idx="3"/>
            <a:endCxn id="26" idx="1"/>
          </p:cNvCxnSpPr>
          <p:nvPr/>
        </p:nvCxnSpPr>
        <p:spPr>
          <a:xfrm flipV="1">
            <a:off x="9714766" y="3459809"/>
            <a:ext cx="427490" cy="38058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Đường Kết nối Gấp khúc 153">
            <a:extLst>
              <a:ext uri="{FF2B5EF4-FFF2-40B4-BE49-F238E27FC236}">
                <a16:creationId xmlns:a16="http://schemas.microsoft.com/office/drawing/2014/main" id="{98DABDB2-952E-4DB7-BC44-71BFB320A3BE}"/>
              </a:ext>
            </a:extLst>
          </p:cNvPr>
          <p:cNvCxnSpPr>
            <a:stCxn id="20" idx="3"/>
            <a:endCxn id="27" idx="1"/>
          </p:cNvCxnSpPr>
          <p:nvPr/>
        </p:nvCxnSpPr>
        <p:spPr>
          <a:xfrm>
            <a:off x="9714766" y="3840389"/>
            <a:ext cx="427490" cy="33655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Hình Bầu dục 32">
            <a:extLst>
              <a:ext uri="{FF2B5EF4-FFF2-40B4-BE49-F238E27FC236}">
                <a16:creationId xmlns:a16="http://schemas.microsoft.com/office/drawing/2014/main" id="{136D2888-1622-4417-BFB5-D74BE8973A96}"/>
              </a:ext>
            </a:extLst>
          </p:cNvPr>
          <p:cNvSpPr/>
          <p:nvPr/>
        </p:nvSpPr>
        <p:spPr>
          <a:xfrm>
            <a:off x="1573381" y="2911372"/>
            <a:ext cx="341054" cy="30937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cxnSp>
        <p:nvCxnSpPr>
          <p:cNvPr id="32" name="Đường Kết nối Gấp khúc 14">
            <a:extLst>
              <a:ext uri="{FF2B5EF4-FFF2-40B4-BE49-F238E27FC236}">
                <a16:creationId xmlns:a16="http://schemas.microsoft.com/office/drawing/2014/main" id="{933E3DCF-1AA0-4C7B-A1E5-48E4ABB42FD8}"/>
              </a:ext>
            </a:extLst>
          </p:cNvPr>
          <p:cNvCxnSpPr>
            <a:stCxn id="9" idx="3"/>
            <a:endCxn id="21" idx="1"/>
          </p:cNvCxnSpPr>
          <p:nvPr/>
        </p:nvCxnSpPr>
        <p:spPr>
          <a:xfrm>
            <a:off x="7119707" y="4611285"/>
            <a:ext cx="620484" cy="349556"/>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Đường Kết nối Gấp khúc 37">
            <a:extLst>
              <a:ext uri="{FF2B5EF4-FFF2-40B4-BE49-F238E27FC236}">
                <a16:creationId xmlns:a16="http://schemas.microsoft.com/office/drawing/2014/main" id="{B8A6E7C3-3040-4F12-9E2A-0AD2D37154A0}"/>
              </a:ext>
            </a:extLst>
          </p:cNvPr>
          <p:cNvCxnSpPr>
            <a:stCxn id="10" idx="3"/>
            <a:endCxn id="16" idx="1"/>
          </p:cNvCxnSpPr>
          <p:nvPr/>
        </p:nvCxnSpPr>
        <p:spPr>
          <a:xfrm flipV="1">
            <a:off x="7114763" y="2938949"/>
            <a:ext cx="625429" cy="350368"/>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800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1">
            <a:extLst>
              <a:ext uri="{FF2B5EF4-FFF2-40B4-BE49-F238E27FC236}">
                <a16:creationId xmlns:a16="http://schemas.microsoft.com/office/drawing/2014/main" id="{8E0F460D-179B-4E6A-9C7E-C15865430ED4}"/>
              </a:ext>
            </a:extLst>
          </p:cNvPr>
          <p:cNvSpPr>
            <a:spLocks noGrp="1"/>
          </p:cNvSpPr>
          <p:nvPr>
            <p:ph type="title"/>
          </p:nvPr>
        </p:nvSpPr>
        <p:spPr>
          <a:xfrm>
            <a:off x="1093510" y="211158"/>
            <a:ext cx="11098490" cy="680434"/>
          </a:xfrm>
        </p:spPr>
        <p:txBody>
          <a:bodyPr>
            <a:normAutofit/>
          </a:bodyPr>
          <a:lstStyle/>
          <a:p>
            <a:r>
              <a:rPr lang="en-US" sz="30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MÃ </a:t>
            </a:r>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HÓA DỮ LIỆU TRÊN ĐƯỜNG TRUYỀN</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Hình chữ nhật 9">
            <a:extLst>
              <a:ext uri="{FF2B5EF4-FFF2-40B4-BE49-F238E27FC236}">
                <a16:creationId xmlns:a16="http://schemas.microsoft.com/office/drawing/2014/main" id="{6FA46E17-80AF-473A-BCBD-033747271784}"/>
              </a:ext>
            </a:extLst>
          </p:cNvPr>
          <p:cNvSpPr/>
          <p:nvPr/>
        </p:nvSpPr>
        <p:spPr>
          <a:xfrm>
            <a:off x="654396" y="3219210"/>
            <a:ext cx="1924212" cy="694944"/>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Mã hóa DL trên đường truyền </a:t>
            </a:r>
          </a:p>
        </p:txBody>
      </p:sp>
      <p:sp>
        <p:nvSpPr>
          <p:cNvPr id="6" name="Hình chữ nhật 10">
            <a:extLst>
              <a:ext uri="{FF2B5EF4-FFF2-40B4-BE49-F238E27FC236}">
                <a16:creationId xmlns:a16="http://schemas.microsoft.com/office/drawing/2014/main" id="{2793F115-FCB3-40CC-911F-8A79D452B8F7}"/>
              </a:ext>
            </a:extLst>
          </p:cNvPr>
          <p:cNvSpPr/>
          <p:nvPr/>
        </p:nvSpPr>
        <p:spPr>
          <a:xfrm>
            <a:off x="3018051" y="2731530"/>
            <a:ext cx="2171420"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 Storage Cluster</a:t>
            </a:r>
          </a:p>
        </p:txBody>
      </p:sp>
      <p:sp>
        <p:nvSpPr>
          <p:cNvPr id="7" name="Hình chữ nhật 11">
            <a:extLst>
              <a:ext uri="{FF2B5EF4-FFF2-40B4-BE49-F238E27FC236}">
                <a16:creationId xmlns:a16="http://schemas.microsoft.com/office/drawing/2014/main" id="{64DFE686-84AC-4903-9339-55ABA85575B3}"/>
              </a:ext>
            </a:extLst>
          </p:cNvPr>
          <p:cNvSpPr/>
          <p:nvPr/>
        </p:nvSpPr>
        <p:spPr>
          <a:xfrm>
            <a:off x="3018051" y="4331397"/>
            <a:ext cx="2171420"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 Object gateway</a:t>
            </a:r>
          </a:p>
        </p:txBody>
      </p:sp>
      <p:cxnSp>
        <p:nvCxnSpPr>
          <p:cNvPr id="8" name="Đường Kết nối Gấp khúc 12">
            <a:extLst>
              <a:ext uri="{FF2B5EF4-FFF2-40B4-BE49-F238E27FC236}">
                <a16:creationId xmlns:a16="http://schemas.microsoft.com/office/drawing/2014/main" id="{5B51E8E2-7F75-4264-9778-D9C398CC5774}"/>
              </a:ext>
            </a:extLst>
          </p:cNvPr>
          <p:cNvCxnSpPr>
            <a:stCxn id="5" idx="3"/>
            <a:endCxn id="6" idx="1"/>
          </p:cNvCxnSpPr>
          <p:nvPr/>
        </p:nvCxnSpPr>
        <p:spPr>
          <a:xfrm flipV="1">
            <a:off x="2578608" y="2975370"/>
            <a:ext cx="439443" cy="591312"/>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18">
            <a:extLst>
              <a:ext uri="{FF2B5EF4-FFF2-40B4-BE49-F238E27FC236}">
                <a16:creationId xmlns:a16="http://schemas.microsoft.com/office/drawing/2014/main" id="{641D51C8-4DC9-4343-A928-05E9B37F0086}"/>
              </a:ext>
            </a:extLst>
          </p:cNvPr>
          <p:cNvCxnSpPr>
            <a:stCxn id="6" idx="3"/>
          </p:cNvCxnSpPr>
          <p:nvPr/>
        </p:nvCxnSpPr>
        <p:spPr>
          <a:xfrm>
            <a:off x="5189471" y="2975370"/>
            <a:ext cx="601729"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 name="Hình chữ nhật 21">
            <a:extLst>
              <a:ext uri="{FF2B5EF4-FFF2-40B4-BE49-F238E27FC236}">
                <a16:creationId xmlns:a16="http://schemas.microsoft.com/office/drawing/2014/main" id="{17B64E7C-571F-466C-9E3C-6E0B2CFF18AD}"/>
              </a:ext>
            </a:extLst>
          </p:cNvPr>
          <p:cNvSpPr/>
          <p:nvPr/>
        </p:nvSpPr>
        <p:spPr>
          <a:xfrm>
            <a:off x="5791200" y="2731530"/>
            <a:ext cx="2171420"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Messenger V2</a:t>
            </a:r>
          </a:p>
        </p:txBody>
      </p:sp>
      <p:sp>
        <p:nvSpPr>
          <p:cNvPr id="11" name="Hình chữ nhật 22">
            <a:extLst>
              <a:ext uri="{FF2B5EF4-FFF2-40B4-BE49-F238E27FC236}">
                <a16:creationId xmlns:a16="http://schemas.microsoft.com/office/drawing/2014/main" id="{D51167DB-8BFD-4962-9170-2D3EE64BDA0B}"/>
              </a:ext>
            </a:extLst>
          </p:cNvPr>
          <p:cNvSpPr/>
          <p:nvPr/>
        </p:nvSpPr>
        <p:spPr>
          <a:xfrm>
            <a:off x="5791200" y="4331397"/>
            <a:ext cx="2171420" cy="487680"/>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Certificate</a:t>
            </a:r>
          </a:p>
        </p:txBody>
      </p:sp>
      <p:cxnSp>
        <p:nvCxnSpPr>
          <p:cNvPr id="12" name="Đường kết nối Mũi tên Thẳng 20">
            <a:extLst>
              <a:ext uri="{FF2B5EF4-FFF2-40B4-BE49-F238E27FC236}">
                <a16:creationId xmlns:a16="http://schemas.microsoft.com/office/drawing/2014/main" id="{B072D01F-7367-4D75-98B3-7A872E9C9637}"/>
              </a:ext>
            </a:extLst>
          </p:cNvPr>
          <p:cNvCxnSpPr>
            <a:stCxn id="7" idx="3"/>
            <a:endCxn id="11" idx="1"/>
          </p:cNvCxnSpPr>
          <p:nvPr/>
        </p:nvCxnSpPr>
        <p:spPr>
          <a:xfrm>
            <a:off x="5189471" y="4575237"/>
            <a:ext cx="601729"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 name="Hình chữ nhật 26">
            <a:extLst>
              <a:ext uri="{FF2B5EF4-FFF2-40B4-BE49-F238E27FC236}">
                <a16:creationId xmlns:a16="http://schemas.microsoft.com/office/drawing/2014/main" id="{069FE270-59A1-4AFD-B779-2EB674B3F99A}"/>
              </a:ext>
            </a:extLst>
          </p:cNvPr>
          <p:cNvSpPr/>
          <p:nvPr/>
        </p:nvSpPr>
        <p:spPr>
          <a:xfrm>
            <a:off x="8686800" y="3154744"/>
            <a:ext cx="2843402" cy="852646"/>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a:solidFill>
                  <a:schemeClr val="tx1"/>
                </a:solidFill>
                <a:latin typeface="Times New Roman" panose="02020603050405020304" pitchFamily="18" charset="0"/>
                <a:cs typeface="Times New Roman" panose="02020603050405020304" pitchFamily="18" charset="0"/>
              </a:rPr>
              <a:t>Bảo mật DL giữa:</a:t>
            </a:r>
          </a:p>
          <a:p>
            <a:pPr marL="285750" indent="-285750">
              <a:buFont typeface="Arial" panose="020B0604020202020204" pitchFamily="34" charset="0"/>
              <a:buChar char="•"/>
            </a:pPr>
            <a:r>
              <a:rPr lang="en-US" sz="1500">
                <a:solidFill>
                  <a:schemeClr val="tx1"/>
                </a:solidFill>
                <a:latin typeface="Times New Roman" panose="02020603050405020304" pitchFamily="18" charset="0"/>
                <a:cs typeface="Times New Roman" panose="02020603050405020304" pitchFamily="18" charset="0"/>
              </a:rPr>
              <a:t>Daemon trong cluster</a:t>
            </a:r>
          </a:p>
          <a:p>
            <a:pPr marL="285750" indent="-285750">
              <a:buFont typeface="Arial" panose="020B0604020202020204" pitchFamily="34" charset="0"/>
              <a:buChar char="•"/>
            </a:pPr>
            <a:r>
              <a:rPr lang="en-US" sz="1500">
                <a:solidFill>
                  <a:schemeClr val="tx1"/>
                </a:solidFill>
                <a:latin typeface="Times New Roman" panose="02020603050405020304" pitchFamily="18" charset="0"/>
                <a:cs typeface="Times New Roman" panose="02020603050405020304" pitchFamily="18" charset="0"/>
              </a:rPr>
              <a:t>Client vs cluster</a:t>
            </a:r>
          </a:p>
        </p:txBody>
      </p:sp>
      <p:sp>
        <p:nvSpPr>
          <p:cNvPr id="14" name="Hình chữ nhật 27">
            <a:extLst>
              <a:ext uri="{FF2B5EF4-FFF2-40B4-BE49-F238E27FC236}">
                <a16:creationId xmlns:a16="http://schemas.microsoft.com/office/drawing/2014/main" id="{B8C962FD-45A6-4D9F-A2D4-99A61B27F761}"/>
              </a:ext>
            </a:extLst>
          </p:cNvPr>
          <p:cNvSpPr/>
          <p:nvPr/>
        </p:nvSpPr>
        <p:spPr>
          <a:xfrm>
            <a:off x="8686799" y="1900147"/>
            <a:ext cx="2843403" cy="1063574"/>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a:solidFill>
                  <a:schemeClr val="tx1"/>
                </a:solidFill>
                <a:latin typeface="Times New Roman" panose="02020603050405020304" pitchFamily="18" charset="0"/>
                <a:cs typeface="Times New Roman" panose="02020603050405020304" pitchFamily="18" charset="0"/>
              </a:rPr>
              <a:t>Mã hóa tất cả DL truyền qua mạng</a:t>
            </a:r>
          </a:p>
          <a:p>
            <a:pPr marL="285750" indent="-285750">
              <a:buFont typeface="Arial" panose="020B0604020202020204" pitchFamily="34" charset="0"/>
              <a:buChar char="•"/>
            </a:pPr>
            <a:r>
              <a:rPr lang="en-US" sz="1500">
                <a:solidFill>
                  <a:schemeClr val="tx1"/>
                </a:solidFill>
                <a:latin typeface="Times New Roman" panose="02020603050405020304" pitchFamily="18" charset="0"/>
                <a:cs typeface="Times New Roman" panose="02020603050405020304" pitchFamily="18" charset="0"/>
              </a:rPr>
              <a:t>Mô hình mã hóa end-to-end</a:t>
            </a:r>
          </a:p>
        </p:txBody>
      </p:sp>
      <p:sp>
        <p:nvSpPr>
          <p:cNvPr id="15" name="Hình chữ nhật 37">
            <a:extLst>
              <a:ext uri="{FF2B5EF4-FFF2-40B4-BE49-F238E27FC236}">
                <a16:creationId xmlns:a16="http://schemas.microsoft.com/office/drawing/2014/main" id="{04F8B4A7-EBC3-4AAD-AB10-66E631F59B87}"/>
              </a:ext>
            </a:extLst>
          </p:cNvPr>
          <p:cNvSpPr/>
          <p:nvPr/>
        </p:nvSpPr>
        <p:spPr>
          <a:xfrm>
            <a:off x="8686800" y="4331396"/>
            <a:ext cx="2843402" cy="487681"/>
          </a:xfrm>
          <a:prstGeom prst="rect">
            <a:avLst/>
          </a:prstGeom>
          <a:solidFill>
            <a:srgbClr val="D5EDFC"/>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http -&gt; https</a:t>
            </a:r>
          </a:p>
        </p:txBody>
      </p:sp>
      <p:sp>
        <p:nvSpPr>
          <p:cNvPr id="17" name="Hình Bầu dục 19">
            <a:extLst>
              <a:ext uri="{FF2B5EF4-FFF2-40B4-BE49-F238E27FC236}">
                <a16:creationId xmlns:a16="http://schemas.microsoft.com/office/drawing/2014/main" id="{21545190-2B64-439C-AAB9-17AEAD30FC07}"/>
              </a:ext>
            </a:extLst>
          </p:cNvPr>
          <p:cNvSpPr/>
          <p:nvPr/>
        </p:nvSpPr>
        <p:spPr>
          <a:xfrm>
            <a:off x="1460950" y="2820684"/>
            <a:ext cx="341054" cy="30937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cxnSp>
        <p:nvCxnSpPr>
          <p:cNvPr id="18" name="Đường Kết nối Gấp khúc 6">
            <a:extLst>
              <a:ext uri="{FF2B5EF4-FFF2-40B4-BE49-F238E27FC236}">
                <a16:creationId xmlns:a16="http://schemas.microsoft.com/office/drawing/2014/main" id="{F4034613-6412-465D-86CF-714DFDC01196}"/>
              </a:ext>
            </a:extLst>
          </p:cNvPr>
          <p:cNvCxnSpPr>
            <a:stCxn id="10" idx="3"/>
            <a:endCxn id="14" idx="1"/>
          </p:cNvCxnSpPr>
          <p:nvPr/>
        </p:nvCxnSpPr>
        <p:spPr>
          <a:xfrm flipV="1">
            <a:off x="7962620" y="2431934"/>
            <a:ext cx="724179" cy="543436"/>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Gấp khúc 8">
            <a:extLst>
              <a:ext uri="{FF2B5EF4-FFF2-40B4-BE49-F238E27FC236}">
                <a16:creationId xmlns:a16="http://schemas.microsoft.com/office/drawing/2014/main" id="{7DAD5061-CEEF-47CC-9E58-277AB6319424}"/>
              </a:ext>
            </a:extLst>
          </p:cNvPr>
          <p:cNvCxnSpPr>
            <a:stCxn id="10" idx="3"/>
            <a:endCxn id="13" idx="1"/>
          </p:cNvCxnSpPr>
          <p:nvPr/>
        </p:nvCxnSpPr>
        <p:spPr>
          <a:xfrm>
            <a:off x="7962620" y="2975370"/>
            <a:ext cx="724180" cy="605697"/>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Gấp khúc 15">
            <a:extLst>
              <a:ext uri="{FF2B5EF4-FFF2-40B4-BE49-F238E27FC236}">
                <a16:creationId xmlns:a16="http://schemas.microsoft.com/office/drawing/2014/main" id="{8ADDD5CE-7443-406E-9EE9-E3D8004EF6BF}"/>
              </a:ext>
            </a:extLst>
          </p:cNvPr>
          <p:cNvCxnSpPr>
            <a:stCxn id="5" idx="3"/>
            <a:endCxn id="7" idx="1"/>
          </p:cNvCxnSpPr>
          <p:nvPr/>
        </p:nvCxnSpPr>
        <p:spPr>
          <a:xfrm>
            <a:off x="2578608" y="3566682"/>
            <a:ext cx="439443" cy="100855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5">
            <a:extLst>
              <a:ext uri="{FF2B5EF4-FFF2-40B4-BE49-F238E27FC236}">
                <a16:creationId xmlns:a16="http://schemas.microsoft.com/office/drawing/2014/main" id="{C3EAFAA8-1278-4D82-AC9F-9DEE8641D5A5}"/>
              </a:ext>
            </a:extLst>
          </p:cNvPr>
          <p:cNvCxnSpPr>
            <a:stCxn id="11" idx="3"/>
            <a:endCxn id="15" idx="1"/>
          </p:cNvCxnSpPr>
          <p:nvPr/>
        </p:nvCxnSpPr>
        <p:spPr>
          <a:xfrm>
            <a:off x="7962620" y="4575237"/>
            <a:ext cx="724180"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084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47;p43">
            <a:extLst>
              <a:ext uri="{FF2B5EF4-FFF2-40B4-BE49-F238E27FC236}">
                <a16:creationId xmlns:a16="http://schemas.microsoft.com/office/drawing/2014/main" id="{D01CC6D7-B2F2-49FF-A7E9-2965FDFD9B32}"/>
              </a:ext>
            </a:extLst>
          </p:cNvPr>
          <p:cNvSpPr txBox="1">
            <a:spLocks noGrp="1"/>
          </p:cNvSpPr>
          <p:nvPr>
            <p:ph type="title"/>
          </p:nvPr>
        </p:nvSpPr>
        <p:spPr>
          <a:xfrm>
            <a:off x="1108075" y="176213"/>
            <a:ext cx="11017250" cy="711200"/>
          </a:xfrm>
          <a:prstGeom prst="rect">
            <a:avLst/>
          </a:prstGeom>
        </p:spPr>
        <p:txBody>
          <a:bodyPr spcFirstLastPara="1" wrap="square" lIns="121900" tIns="121900" rIns="121900" bIns="121900" anchor="ctr" anchorCtr="0">
            <a:noAutofit/>
          </a:bodyPr>
          <a:lstStyle/>
          <a:p>
            <a:r>
              <a:rPr lang="en-US" sz="4800" dirty="0" err="1">
                <a:solidFill>
                  <a:schemeClr val="tx1"/>
                </a:solidFill>
                <a:latin typeface="Times New Roman" panose="02020603050405020304" pitchFamily="18" charset="0"/>
                <a:cs typeface="Times New Roman" panose="02020603050405020304" pitchFamily="18" charset="0"/>
              </a:rPr>
              <a:t>Cấu</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trúc</a:t>
            </a:r>
            <a:endParaRPr sz="4800" dirty="0">
              <a:solidFill>
                <a:schemeClr val="tx1"/>
              </a:solidFill>
              <a:latin typeface="Times New Roman" panose="02020603050405020304" pitchFamily="18" charset="0"/>
              <a:cs typeface="Times New Roman" panose="02020603050405020304" pitchFamily="18" charset="0"/>
            </a:endParaRPr>
          </a:p>
        </p:txBody>
      </p:sp>
      <p:sp>
        <p:nvSpPr>
          <p:cNvPr id="5" name="Google Shape;1942;p43">
            <a:extLst>
              <a:ext uri="{FF2B5EF4-FFF2-40B4-BE49-F238E27FC236}">
                <a16:creationId xmlns:a16="http://schemas.microsoft.com/office/drawing/2014/main" id="{CC214030-06AF-4BB1-9C4D-907EF12177E2}"/>
              </a:ext>
            </a:extLst>
          </p:cNvPr>
          <p:cNvSpPr txBox="1">
            <a:spLocks/>
          </p:cNvSpPr>
          <p:nvPr/>
        </p:nvSpPr>
        <p:spPr>
          <a:xfrm>
            <a:off x="322172" y="3362341"/>
            <a:ext cx="3115200"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vi-VN">
                <a:latin typeface="Times New Roman" panose="02020603050405020304" pitchFamily="18" charset="0"/>
                <a:cs typeface="Times New Roman" panose="02020603050405020304" pitchFamily="18" charset="0"/>
              </a:rPr>
              <a:t>Tổng quan về hệ thống lưu trữ Ceph</a:t>
            </a:r>
            <a:endParaRPr lang="vi-VN" dirty="0">
              <a:latin typeface="Times New Roman" panose="02020603050405020304" pitchFamily="18" charset="0"/>
              <a:cs typeface="Times New Roman" panose="02020603050405020304" pitchFamily="18" charset="0"/>
            </a:endParaRPr>
          </a:p>
        </p:txBody>
      </p:sp>
      <p:sp>
        <p:nvSpPr>
          <p:cNvPr id="6" name="Google Shape;1943;p43">
            <a:extLst>
              <a:ext uri="{FF2B5EF4-FFF2-40B4-BE49-F238E27FC236}">
                <a16:creationId xmlns:a16="http://schemas.microsoft.com/office/drawing/2014/main" id="{334AEA8B-9AC2-4912-8398-A31BE8433384}"/>
              </a:ext>
            </a:extLst>
          </p:cNvPr>
          <p:cNvSpPr txBox="1">
            <a:spLocks/>
          </p:cNvSpPr>
          <p:nvPr/>
        </p:nvSpPr>
        <p:spPr>
          <a:xfrm>
            <a:off x="3825450" y="4072903"/>
            <a:ext cx="3577425"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r>
              <a:rPr lang="vi-VN">
                <a:latin typeface="Times New Roman" panose="02020603050405020304" pitchFamily="18" charset="0"/>
                <a:cs typeface="Times New Roman" panose="02020603050405020304" pitchFamily="18" charset="0"/>
              </a:rPr>
              <a:t>Các giải pháp bảo mật cho hệ thống lưu trữ mã nguồn mở Ceph</a:t>
            </a:r>
            <a:endParaRPr lang="vi-VN" dirty="0">
              <a:latin typeface="Times New Roman" panose="02020603050405020304" pitchFamily="18" charset="0"/>
              <a:cs typeface="Times New Roman" panose="02020603050405020304" pitchFamily="18" charset="0"/>
            </a:endParaRPr>
          </a:p>
        </p:txBody>
      </p:sp>
      <p:sp>
        <p:nvSpPr>
          <p:cNvPr id="7" name="Google Shape;1944;p43">
            <a:extLst>
              <a:ext uri="{FF2B5EF4-FFF2-40B4-BE49-F238E27FC236}">
                <a16:creationId xmlns:a16="http://schemas.microsoft.com/office/drawing/2014/main" id="{8C27F662-AA46-4FEE-8489-299BB9CA6B92}"/>
              </a:ext>
            </a:extLst>
          </p:cNvPr>
          <p:cNvSpPr txBox="1">
            <a:spLocks/>
          </p:cNvSpPr>
          <p:nvPr/>
        </p:nvSpPr>
        <p:spPr>
          <a:xfrm>
            <a:off x="8086536" y="4777262"/>
            <a:ext cx="4105464"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atin typeface="Times New Roman" panose="02020603050405020304" pitchFamily="18" charset="0"/>
                <a:cs typeface="Times New Roman" panose="02020603050405020304" pitchFamily="18" charset="0"/>
              </a:rPr>
              <a:t>Thiết lập mô hình, triển khai và thực hiện các giải pháp an toàn trên hệ thống</a:t>
            </a:r>
            <a:endParaRPr lang="en-US" dirty="0">
              <a:latin typeface="Times New Roman" panose="02020603050405020304" pitchFamily="18" charset="0"/>
              <a:cs typeface="Times New Roman" panose="02020603050405020304" pitchFamily="18" charset="0"/>
            </a:endParaRPr>
          </a:p>
        </p:txBody>
      </p:sp>
      <p:sp>
        <p:nvSpPr>
          <p:cNvPr id="8" name="Google Shape;1948;p43">
            <a:extLst>
              <a:ext uri="{FF2B5EF4-FFF2-40B4-BE49-F238E27FC236}">
                <a16:creationId xmlns:a16="http://schemas.microsoft.com/office/drawing/2014/main" id="{28178F2F-4138-4BD3-9E44-E7D093971A3B}"/>
              </a:ext>
            </a:extLst>
          </p:cNvPr>
          <p:cNvSpPr/>
          <p:nvPr/>
        </p:nvSpPr>
        <p:spPr>
          <a:xfrm>
            <a:off x="322173" y="1210333"/>
            <a:ext cx="1423478" cy="1458038"/>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1941;p43">
            <a:extLst>
              <a:ext uri="{FF2B5EF4-FFF2-40B4-BE49-F238E27FC236}">
                <a16:creationId xmlns:a16="http://schemas.microsoft.com/office/drawing/2014/main" id="{651B3513-A18B-4DC6-B8A6-6E8D717B7A3A}"/>
              </a:ext>
            </a:extLst>
          </p:cNvPr>
          <p:cNvSpPr txBox="1">
            <a:spLocks/>
          </p:cNvSpPr>
          <p:nvPr/>
        </p:nvSpPr>
        <p:spPr>
          <a:xfrm>
            <a:off x="322172" y="2966430"/>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1</a:t>
            </a:r>
          </a:p>
        </p:txBody>
      </p:sp>
      <p:pic>
        <p:nvPicPr>
          <p:cNvPr id="13" name="Picture 12">
            <a:extLst>
              <a:ext uri="{FF2B5EF4-FFF2-40B4-BE49-F238E27FC236}">
                <a16:creationId xmlns:a16="http://schemas.microsoft.com/office/drawing/2014/main" id="{0F57E4D2-2DDF-4C61-86CE-088368EBDE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523050" y="1480572"/>
            <a:ext cx="1021724" cy="965955"/>
          </a:xfrm>
          <a:prstGeom prst="rect">
            <a:avLst/>
          </a:prstGeom>
        </p:spPr>
      </p:pic>
      <p:sp>
        <p:nvSpPr>
          <p:cNvPr id="14" name="Google Shape;1948;p43">
            <a:extLst>
              <a:ext uri="{FF2B5EF4-FFF2-40B4-BE49-F238E27FC236}">
                <a16:creationId xmlns:a16="http://schemas.microsoft.com/office/drawing/2014/main" id="{1A50F9A1-4013-429A-93A9-DF52A17816EA}"/>
              </a:ext>
            </a:extLst>
          </p:cNvPr>
          <p:cNvSpPr/>
          <p:nvPr/>
        </p:nvSpPr>
        <p:spPr>
          <a:xfrm>
            <a:off x="3825450" y="1911634"/>
            <a:ext cx="1423478" cy="1458038"/>
          </a:xfrm>
          <a:prstGeom prst="ellipse">
            <a:avLst/>
          </a:prstGeom>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5" name="Google Shape;2627;p52">
            <a:extLst>
              <a:ext uri="{FF2B5EF4-FFF2-40B4-BE49-F238E27FC236}">
                <a16:creationId xmlns:a16="http://schemas.microsoft.com/office/drawing/2014/main" id="{C34C5053-2739-46D5-AABD-1169EF45720A}"/>
              </a:ext>
            </a:extLst>
          </p:cNvPr>
          <p:cNvGrpSpPr/>
          <p:nvPr/>
        </p:nvGrpSpPr>
        <p:grpSpPr>
          <a:xfrm>
            <a:off x="4215180" y="2162464"/>
            <a:ext cx="644018" cy="907227"/>
            <a:chOff x="7051419" y="3037940"/>
            <a:chExt cx="464469" cy="697977"/>
          </a:xfrm>
        </p:grpSpPr>
        <p:sp>
          <p:nvSpPr>
            <p:cNvPr id="16" name="Google Shape;2628;p52">
              <a:extLst>
                <a:ext uri="{FF2B5EF4-FFF2-40B4-BE49-F238E27FC236}">
                  <a16:creationId xmlns:a16="http://schemas.microsoft.com/office/drawing/2014/main" id="{14FFC3F3-0108-4AD8-80D2-81BF0C202D29}"/>
                </a:ext>
              </a:extLst>
            </p:cNvPr>
            <p:cNvSpPr/>
            <p:nvPr/>
          </p:nvSpPr>
          <p:spPr>
            <a:xfrm>
              <a:off x="7188466" y="3487685"/>
              <a:ext cx="178388" cy="95234"/>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52">
              <a:extLst>
                <a:ext uri="{FF2B5EF4-FFF2-40B4-BE49-F238E27FC236}">
                  <a16:creationId xmlns:a16="http://schemas.microsoft.com/office/drawing/2014/main" id="{1ABD4C43-086E-48E8-9167-6D073EA9D1F9}"/>
                </a:ext>
              </a:extLst>
            </p:cNvPr>
            <p:cNvSpPr/>
            <p:nvPr/>
          </p:nvSpPr>
          <p:spPr>
            <a:xfrm>
              <a:off x="7187806" y="3486363"/>
              <a:ext cx="179048" cy="97217"/>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52">
              <a:extLst>
                <a:ext uri="{FF2B5EF4-FFF2-40B4-BE49-F238E27FC236}">
                  <a16:creationId xmlns:a16="http://schemas.microsoft.com/office/drawing/2014/main" id="{7C35A6B6-450B-4D17-A753-A66CBABD77C9}"/>
                </a:ext>
              </a:extLst>
            </p:cNvPr>
            <p:cNvSpPr/>
            <p:nvPr/>
          </p:nvSpPr>
          <p:spPr>
            <a:xfrm>
              <a:off x="7184502" y="3363946"/>
              <a:ext cx="149128" cy="191035"/>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52">
              <a:extLst>
                <a:ext uri="{FF2B5EF4-FFF2-40B4-BE49-F238E27FC236}">
                  <a16:creationId xmlns:a16="http://schemas.microsoft.com/office/drawing/2014/main" id="{C327135D-C784-480A-9979-D4F72E89188A}"/>
                </a:ext>
              </a:extLst>
            </p:cNvPr>
            <p:cNvSpPr/>
            <p:nvPr/>
          </p:nvSpPr>
          <p:spPr>
            <a:xfrm>
              <a:off x="7183747" y="3362436"/>
              <a:ext cx="151865" cy="193206"/>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52">
              <a:extLst>
                <a:ext uri="{FF2B5EF4-FFF2-40B4-BE49-F238E27FC236}">
                  <a16:creationId xmlns:a16="http://schemas.microsoft.com/office/drawing/2014/main" id="{5E4351EA-4AD0-44D2-964D-A69BC871340F}"/>
                </a:ext>
              </a:extLst>
            </p:cNvPr>
            <p:cNvSpPr/>
            <p:nvPr/>
          </p:nvSpPr>
          <p:spPr>
            <a:xfrm>
              <a:off x="7089268" y="3148370"/>
              <a:ext cx="187071" cy="82587"/>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52">
              <a:extLst>
                <a:ext uri="{FF2B5EF4-FFF2-40B4-BE49-F238E27FC236}">
                  <a16:creationId xmlns:a16="http://schemas.microsoft.com/office/drawing/2014/main" id="{F36A4E03-106F-47C8-91D3-0EB21F47B993}"/>
                </a:ext>
              </a:extLst>
            </p:cNvPr>
            <p:cNvSpPr/>
            <p:nvPr/>
          </p:nvSpPr>
          <p:spPr>
            <a:xfrm>
              <a:off x="7087946" y="3146388"/>
              <a:ext cx="189053" cy="85230"/>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52">
              <a:extLst>
                <a:ext uri="{FF2B5EF4-FFF2-40B4-BE49-F238E27FC236}">
                  <a16:creationId xmlns:a16="http://schemas.microsoft.com/office/drawing/2014/main" id="{69D5EB2A-D195-4BED-B3C9-F5DFE8989262}"/>
                </a:ext>
              </a:extLst>
            </p:cNvPr>
            <p:cNvSpPr/>
            <p:nvPr/>
          </p:nvSpPr>
          <p:spPr>
            <a:xfrm>
              <a:off x="7182426" y="3190938"/>
              <a:ext cx="230299" cy="130534"/>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52">
              <a:extLst>
                <a:ext uri="{FF2B5EF4-FFF2-40B4-BE49-F238E27FC236}">
                  <a16:creationId xmlns:a16="http://schemas.microsoft.com/office/drawing/2014/main" id="{68E50D98-E929-4725-8796-410542C61B1C}"/>
                </a:ext>
              </a:extLst>
            </p:cNvPr>
            <p:cNvSpPr/>
            <p:nvPr/>
          </p:nvSpPr>
          <p:spPr>
            <a:xfrm>
              <a:off x="7181765" y="3189617"/>
              <a:ext cx="233037" cy="133177"/>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52">
              <a:extLst>
                <a:ext uri="{FF2B5EF4-FFF2-40B4-BE49-F238E27FC236}">
                  <a16:creationId xmlns:a16="http://schemas.microsoft.com/office/drawing/2014/main" id="{ACE0D7C6-9FC7-4DF4-8AD4-98A23BA86BFC}"/>
                </a:ext>
              </a:extLst>
            </p:cNvPr>
            <p:cNvSpPr/>
            <p:nvPr/>
          </p:nvSpPr>
          <p:spPr>
            <a:xfrm>
              <a:off x="7183086" y="3103821"/>
              <a:ext cx="155169" cy="154414"/>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52">
              <a:extLst>
                <a:ext uri="{FF2B5EF4-FFF2-40B4-BE49-F238E27FC236}">
                  <a16:creationId xmlns:a16="http://schemas.microsoft.com/office/drawing/2014/main" id="{92659722-E0B3-4CFE-BA81-294FC26D166E}"/>
                </a:ext>
              </a:extLst>
            </p:cNvPr>
            <p:cNvSpPr/>
            <p:nvPr/>
          </p:nvSpPr>
          <p:spPr>
            <a:xfrm>
              <a:off x="7181104" y="3102877"/>
              <a:ext cx="157151" cy="156018"/>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52">
              <a:extLst>
                <a:ext uri="{FF2B5EF4-FFF2-40B4-BE49-F238E27FC236}">
                  <a16:creationId xmlns:a16="http://schemas.microsoft.com/office/drawing/2014/main" id="{94D7200B-234F-4CD8-BA0B-E7BCD7D56FCF}"/>
                </a:ext>
              </a:extLst>
            </p:cNvPr>
            <p:cNvSpPr/>
            <p:nvPr/>
          </p:nvSpPr>
          <p:spPr>
            <a:xfrm>
              <a:off x="7321549" y="3282114"/>
              <a:ext cx="193678" cy="449839"/>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52">
              <a:extLst>
                <a:ext uri="{FF2B5EF4-FFF2-40B4-BE49-F238E27FC236}">
                  <a16:creationId xmlns:a16="http://schemas.microsoft.com/office/drawing/2014/main" id="{6DED46AD-EBE7-4078-80A3-8719AFB0A9C4}"/>
                </a:ext>
              </a:extLst>
            </p:cNvPr>
            <p:cNvSpPr/>
            <p:nvPr/>
          </p:nvSpPr>
          <p:spPr>
            <a:xfrm>
              <a:off x="7318151" y="3280793"/>
              <a:ext cx="197737" cy="451821"/>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52">
              <a:extLst>
                <a:ext uri="{FF2B5EF4-FFF2-40B4-BE49-F238E27FC236}">
                  <a16:creationId xmlns:a16="http://schemas.microsoft.com/office/drawing/2014/main" id="{D13E41BE-081D-4BB5-AAB3-B8E314C968E1}"/>
                </a:ext>
              </a:extLst>
            </p:cNvPr>
            <p:cNvSpPr/>
            <p:nvPr/>
          </p:nvSpPr>
          <p:spPr>
            <a:xfrm>
              <a:off x="7052080" y="3106275"/>
              <a:ext cx="327422" cy="628227"/>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52">
              <a:extLst>
                <a:ext uri="{FF2B5EF4-FFF2-40B4-BE49-F238E27FC236}">
                  <a16:creationId xmlns:a16="http://schemas.microsoft.com/office/drawing/2014/main" id="{D75C8C34-2F6D-4B8C-ACE5-EB1C5F884821}"/>
                </a:ext>
              </a:extLst>
            </p:cNvPr>
            <p:cNvSpPr/>
            <p:nvPr/>
          </p:nvSpPr>
          <p:spPr>
            <a:xfrm>
              <a:off x="7051419" y="3105520"/>
              <a:ext cx="329404" cy="630397"/>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52">
              <a:extLst>
                <a:ext uri="{FF2B5EF4-FFF2-40B4-BE49-F238E27FC236}">
                  <a16:creationId xmlns:a16="http://schemas.microsoft.com/office/drawing/2014/main" id="{DF148265-FC36-40CD-98C9-6170D8243802}"/>
                </a:ext>
              </a:extLst>
            </p:cNvPr>
            <p:cNvSpPr/>
            <p:nvPr/>
          </p:nvSpPr>
          <p:spPr>
            <a:xfrm>
              <a:off x="7175158" y="3039922"/>
              <a:ext cx="286175" cy="310149"/>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43;p52">
              <a:extLst>
                <a:ext uri="{FF2B5EF4-FFF2-40B4-BE49-F238E27FC236}">
                  <a16:creationId xmlns:a16="http://schemas.microsoft.com/office/drawing/2014/main" id="{C1F1BBE7-C1DD-4B13-A7AF-F2E0A3B9E29F}"/>
                </a:ext>
              </a:extLst>
            </p:cNvPr>
            <p:cNvSpPr/>
            <p:nvPr/>
          </p:nvSpPr>
          <p:spPr>
            <a:xfrm>
              <a:off x="7171855" y="3037940"/>
              <a:ext cx="285515" cy="312792"/>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44;p52">
              <a:extLst>
                <a:ext uri="{FF2B5EF4-FFF2-40B4-BE49-F238E27FC236}">
                  <a16:creationId xmlns:a16="http://schemas.microsoft.com/office/drawing/2014/main" id="{A45A9AE5-2ECA-4174-AE4A-404D3C142C19}"/>
                </a:ext>
              </a:extLst>
            </p:cNvPr>
            <p:cNvSpPr/>
            <p:nvPr/>
          </p:nvSpPr>
          <p:spPr>
            <a:xfrm>
              <a:off x="7401399" y="3368571"/>
              <a:ext cx="93158" cy="45399"/>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941;p43">
            <a:extLst>
              <a:ext uri="{FF2B5EF4-FFF2-40B4-BE49-F238E27FC236}">
                <a16:creationId xmlns:a16="http://schemas.microsoft.com/office/drawing/2014/main" id="{EAB2B2EE-61C7-40FE-A886-4FFCFD75F03D}"/>
              </a:ext>
            </a:extLst>
          </p:cNvPr>
          <p:cNvSpPr txBox="1">
            <a:spLocks/>
          </p:cNvSpPr>
          <p:nvPr/>
        </p:nvSpPr>
        <p:spPr>
          <a:xfrm>
            <a:off x="3825450" y="3586938"/>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2</a:t>
            </a:r>
          </a:p>
        </p:txBody>
      </p:sp>
      <p:sp>
        <p:nvSpPr>
          <p:cNvPr id="34" name="Google Shape;1948;p43">
            <a:extLst>
              <a:ext uri="{FF2B5EF4-FFF2-40B4-BE49-F238E27FC236}">
                <a16:creationId xmlns:a16="http://schemas.microsoft.com/office/drawing/2014/main" id="{C012BF4F-78DA-4E7B-9DA5-582B3C2F0D72}"/>
              </a:ext>
            </a:extLst>
          </p:cNvPr>
          <p:cNvSpPr/>
          <p:nvPr/>
        </p:nvSpPr>
        <p:spPr>
          <a:xfrm>
            <a:off x="8179032" y="2620595"/>
            <a:ext cx="1423478" cy="1458038"/>
          </a:xfrm>
          <a:prstGeom prst="ellipse">
            <a:avLst/>
          </a:prstGeom>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35" name="Picture 7">
            <a:extLst>
              <a:ext uri="{FF2B5EF4-FFF2-40B4-BE49-F238E27FC236}">
                <a16:creationId xmlns:a16="http://schemas.microsoft.com/office/drawing/2014/main" id="{8C0370D7-F008-427B-B22D-327ABDF5195C}"/>
              </a:ext>
            </a:extLst>
          </p:cNvPr>
          <p:cNvPicPr>
            <a:picLocks noChangeAspect="1"/>
          </p:cNvPicPr>
          <p:nvPr/>
        </p:nvPicPr>
        <p:blipFill>
          <a:blip r:embed="rId4"/>
          <a:stretch>
            <a:fillRect/>
          </a:stretch>
        </p:blipFill>
        <p:spPr>
          <a:xfrm>
            <a:off x="8514534" y="2993434"/>
            <a:ext cx="752475" cy="752475"/>
          </a:xfrm>
          <a:prstGeom prst="rect">
            <a:avLst/>
          </a:prstGeom>
        </p:spPr>
      </p:pic>
      <p:pic>
        <p:nvPicPr>
          <p:cNvPr id="36" name="Picture 14">
            <a:extLst>
              <a:ext uri="{FF2B5EF4-FFF2-40B4-BE49-F238E27FC236}">
                <a16:creationId xmlns:a16="http://schemas.microsoft.com/office/drawing/2014/main" id="{F95CF90A-51D0-4ACB-976B-1A153444A6A7}"/>
              </a:ext>
            </a:extLst>
          </p:cNvPr>
          <p:cNvPicPr>
            <a:picLocks noChangeAspect="1"/>
          </p:cNvPicPr>
          <p:nvPr/>
        </p:nvPicPr>
        <p:blipFill>
          <a:blip r:embed="rId5"/>
          <a:stretch>
            <a:fillRect/>
          </a:stretch>
        </p:blipFill>
        <p:spPr>
          <a:xfrm>
            <a:off x="8975747" y="3483495"/>
            <a:ext cx="336927" cy="524828"/>
          </a:xfrm>
          <a:prstGeom prst="rect">
            <a:avLst/>
          </a:prstGeom>
        </p:spPr>
      </p:pic>
      <p:sp>
        <p:nvSpPr>
          <p:cNvPr id="37" name="Google Shape;1941;p43">
            <a:extLst>
              <a:ext uri="{FF2B5EF4-FFF2-40B4-BE49-F238E27FC236}">
                <a16:creationId xmlns:a16="http://schemas.microsoft.com/office/drawing/2014/main" id="{97AECFCF-7CE3-4AD2-8654-AFDB2A832A48}"/>
              </a:ext>
            </a:extLst>
          </p:cNvPr>
          <p:cNvSpPr txBox="1">
            <a:spLocks/>
          </p:cNvSpPr>
          <p:nvPr/>
        </p:nvSpPr>
        <p:spPr>
          <a:xfrm>
            <a:off x="8086536" y="4358762"/>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3</a:t>
            </a:r>
          </a:p>
        </p:txBody>
      </p:sp>
    </p:spTree>
    <p:extLst>
      <p:ext uri="{BB962C8B-B14F-4D97-AF65-F5344CB8AC3E}">
        <p14:creationId xmlns:p14="http://schemas.microsoft.com/office/powerpoint/2010/main" val="33052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circle(in)">
                                      <p:cBhvr>
                                        <p:cTn id="26" dur="2000"/>
                                        <p:tgtEl>
                                          <p:spTgt spid="6">
                                            <p:txEl>
                                              <p:pRg st="0" end="0"/>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ircle(in)">
                                      <p:cBhvr>
                                        <p:cTn id="29" dur="2000"/>
                                        <p:tgtEl>
                                          <p:spTgt spid="14"/>
                                        </p:tgtEl>
                                      </p:cBhvr>
                                    </p:animEffect>
                                  </p:childTnLst>
                                </p:cTn>
                              </p:par>
                              <p:par>
                                <p:cTn id="30" presetID="6"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ircle(in)">
                                      <p:cBhvr>
                                        <p:cTn id="35" dur="20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circle(in)">
                                      <p:cBhvr>
                                        <p:cTn id="40" dur="2000"/>
                                        <p:tgtEl>
                                          <p:spTgt spid="7">
                                            <p:txEl>
                                              <p:pRg st="0" end="0"/>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ircle(in)">
                                      <p:cBhvr>
                                        <p:cTn id="43" dur="2000"/>
                                        <p:tgtEl>
                                          <p:spTgt spid="34"/>
                                        </p:tgtEl>
                                      </p:cBhvr>
                                    </p:animEffect>
                                  </p:childTnLst>
                                </p:cTn>
                              </p:par>
                              <p:par>
                                <p:cTn id="44" presetID="6"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circle(in)">
                                      <p:cBhvr>
                                        <p:cTn id="46" dur="2000"/>
                                        <p:tgtEl>
                                          <p:spTgt spid="35"/>
                                        </p:tgtEl>
                                      </p:cBhvr>
                                    </p:animEffect>
                                  </p:childTnLst>
                                </p:cTn>
                              </p:par>
                              <p:par>
                                <p:cTn id="47" presetID="6"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circle(in)">
                                      <p:cBhvr>
                                        <p:cTn id="49" dur="2000"/>
                                        <p:tgtEl>
                                          <p:spTgt spid="3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circle(in)">
                                      <p:cBhvr>
                                        <p:cTn id="5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P spid="7" grpId="0" build="p"/>
      <p:bldP spid="8" grpId="0" animBg="1"/>
      <p:bldP spid="12" grpId="0"/>
      <p:bldP spid="14" grpId="0" animBg="1"/>
      <p:bldP spid="33" grpId="0"/>
      <p:bldP spid="34"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CA91AB-7FFC-4876-900E-837F09BED7A2}"/>
              </a:ext>
            </a:extLst>
          </p:cNvPr>
          <p:cNvSpPr>
            <a:spLocks noGrp="1"/>
          </p:cNvSpPr>
          <p:nvPr>
            <p:ph type="title"/>
          </p:nvPr>
        </p:nvSpPr>
        <p:spPr>
          <a:xfrm>
            <a:off x="1112959" y="282486"/>
            <a:ext cx="11079041" cy="680434"/>
          </a:xfrm>
        </p:spPr>
        <p:txBody>
          <a:bodyPr>
            <a:normAutofit fontScale="90000"/>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HỆ THỐNG XÁC THỰC CEPHX TRONG CEPH STORAGE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Hình chữ nhật 23">
            <a:extLst>
              <a:ext uri="{FF2B5EF4-FFF2-40B4-BE49-F238E27FC236}">
                <a16:creationId xmlns:a16="http://schemas.microsoft.com/office/drawing/2014/main" id="{215EAA4D-B2F7-4819-83BA-64374FBEB2FC}"/>
              </a:ext>
            </a:extLst>
          </p:cNvPr>
          <p:cNvSpPr/>
          <p:nvPr/>
        </p:nvSpPr>
        <p:spPr>
          <a:xfrm>
            <a:off x="568734" y="1657477"/>
            <a:ext cx="1121664" cy="28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Client </a:t>
            </a:r>
          </a:p>
        </p:txBody>
      </p:sp>
      <p:sp>
        <p:nvSpPr>
          <p:cNvPr id="5" name="Hình chữ nhật 24">
            <a:extLst>
              <a:ext uri="{FF2B5EF4-FFF2-40B4-BE49-F238E27FC236}">
                <a16:creationId xmlns:a16="http://schemas.microsoft.com/office/drawing/2014/main" id="{4E0696A9-4274-4021-8615-2C0256A7DEC6}"/>
              </a:ext>
            </a:extLst>
          </p:cNvPr>
          <p:cNvSpPr/>
          <p:nvPr/>
        </p:nvSpPr>
        <p:spPr>
          <a:xfrm>
            <a:off x="2251230" y="1657477"/>
            <a:ext cx="1121664" cy="28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Monitor </a:t>
            </a:r>
          </a:p>
        </p:txBody>
      </p:sp>
      <p:cxnSp>
        <p:nvCxnSpPr>
          <p:cNvPr id="6" name="Đường nối Thẳng 25">
            <a:extLst>
              <a:ext uri="{FF2B5EF4-FFF2-40B4-BE49-F238E27FC236}">
                <a16:creationId xmlns:a16="http://schemas.microsoft.com/office/drawing/2014/main" id="{E2B1FAC3-3CC1-410C-8E4E-9D15ABCB024D}"/>
              </a:ext>
            </a:extLst>
          </p:cNvPr>
          <p:cNvCxnSpPr>
            <a:stCxn id="4" idx="2"/>
          </p:cNvCxnSpPr>
          <p:nvPr/>
        </p:nvCxnSpPr>
        <p:spPr>
          <a:xfrm>
            <a:off x="1129566" y="1937893"/>
            <a:ext cx="0" cy="3322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Đường nối Thẳng 28">
            <a:extLst>
              <a:ext uri="{FF2B5EF4-FFF2-40B4-BE49-F238E27FC236}">
                <a16:creationId xmlns:a16="http://schemas.microsoft.com/office/drawing/2014/main" id="{3B11AD51-48CB-4337-8AF2-7C357901ED91}"/>
              </a:ext>
            </a:extLst>
          </p:cNvPr>
          <p:cNvCxnSpPr>
            <a:stCxn id="5" idx="2"/>
          </p:cNvCxnSpPr>
          <p:nvPr/>
        </p:nvCxnSpPr>
        <p:spPr>
          <a:xfrm>
            <a:off x="2812062" y="1937893"/>
            <a:ext cx="0" cy="3322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Đường kết nối Mũi tên Thẳng 29">
            <a:extLst>
              <a:ext uri="{FF2B5EF4-FFF2-40B4-BE49-F238E27FC236}">
                <a16:creationId xmlns:a16="http://schemas.microsoft.com/office/drawing/2014/main" id="{22FDCEDE-9FD8-459D-B542-6F9D7F218F24}"/>
              </a:ext>
            </a:extLst>
          </p:cNvPr>
          <p:cNvCxnSpPr/>
          <p:nvPr/>
        </p:nvCxnSpPr>
        <p:spPr>
          <a:xfrm>
            <a:off x="1129566" y="2285365"/>
            <a:ext cx="16824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Hộp Văn bản 30">
            <a:extLst>
              <a:ext uri="{FF2B5EF4-FFF2-40B4-BE49-F238E27FC236}">
                <a16:creationId xmlns:a16="http://schemas.microsoft.com/office/drawing/2014/main" id="{AC1E8C98-A9E8-4793-A896-E96F3EF4EB44}"/>
              </a:ext>
            </a:extLst>
          </p:cNvPr>
          <p:cNvSpPr txBox="1"/>
          <p:nvPr/>
        </p:nvSpPr>
        <p:spPr>
          <a:xfrm>
            <a:off x="1082586" y="2039157"/>
            <a:ext cx="1776448"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Yêu cầu tạo ra user mới</a:t>
            </a:r>
          </a:p>
        </p:txBody>
      </p:sp>
      <p:sp>
        <p:nvSpPr>
          <p:cNvPr id="10" name="Hộp Văn bản 31">
            <a:extLst>
              <a:ext uri="{FF2B5EF4-FFF2-40B4-BE49-F238E27FC236}">
                <a16:creationId xmlns:a16="http://schemas.microsoft.com/office/drawing/2014/main" id="{6807C1FC-A749-4BFD-88EB-A3228A61AD50}"/>
              </a:ext>
            </a:extLst>
          </p:cNvPr>
          <p:cNvSpPr txBox="1"/>
          <p:nvPr/>
        </p:nvSpPr>
        <p:spPr>
          <a:xfrm>
            <a:off x="3022259" y="2259677"/>
            <a:ext cx="2286203"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Tạo user và lưu trữ khóa bí mật</a:t>
            </a:r>
          </a:p>
        </p:txBody>
      </p:sp>
      <p:sp>
        <p:nvSpPr>
          <p:cNvPr id="11" name="Hộp Văn bản 33">
            <a:extLst>
              <a:ext uri="{FF2B5EF4-FFF2-40B4-BE49-F238E27FC236}">
                <a16:creationId xmlns:a16="http://schemas.microsoft.com/office/drawing/2014/main" id="{506A0CB5-2AF8-438B-9180-1F7BD057989C}"/>
              </a:ext>
            </a:extLst>
          </p:cNvPr>
          <p:cNvSpPr txBox="1"/>
          <p:nvPr/>
        </p:nvSpPr>
        <p:spPr>
          <a:xfrm>
            <a:off x="1143097" y="2317943"/>
            <a:ext cx="1762021"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Chuyển khóa cho client</a:t>
            </a:r>
          </a:p>
        </p:txBody>
      </p:sp>
      <p:cxnSp>
        <p:nvCxnSpPr>
          <p:cNvPr id="12" name="Đường kết nối Mũi tên Thẳng 35">
            <a:extLst>
              <a:ext uri="{FF2B5EF4-FFF2-40B4-BE49-F238E27FC236}">
                <a16:creationId xmlns:a16="http://schemas.microsoft.com/office/drawing/2014/main" id="{41E55A73-7F50-4C42-8039-FAACDFC93CBB}"/>
              </a:ext>
            </a:extLst>
          </p:cNvPr>
          <p:cNvCxnSpPr/>
          <p:nvPr/>
        </p:nvCxnSpPr>
        <p:spPr>
          <a:xfrm flipH="1">
            <a:off x="1129562" y="2544503"/>
            <a:ext cx="1682496" cy="6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Đường kết nối Mũi tên Thẳng 38">
            <a:extLst>
              <a:ext uri="{FF2B5EF4-FFF2-40B4-BE49-F238E27FC236}">
                <a16:creationId xmlns:a16="http://schemas.microsoft.com/office/drawing/2014/main" id="{FF173E8B-72FF-449C-862C-39F3CA076B14}"/>
              </a:ext>
            </a:extLst>
          </p:cNvPr>
          <p:cNvCxnSpPr/>
          <p:nvPr/>
        </p:nvCxnSpPr>
        <p:spPr>
          <a:xfrm>
            <a:off x="1143097" y="2932557"/>
            <a:ext cx="16824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Hộp Văn bản 40">
            <a:extLst>
              <a:ext uri="{FF2B5EF4-FFF2-40B4-BE49-F238E27FC236}">
                <a16:creationId xmlns:a16="http://schemas.microsoft.com/office/drawing/2014/main" id="{67E07BA2-BA11-432A-90E8-C758C4A027CF}"/>
              </a:ext>
            </a:extLst>
          </p:cNvPr>
          <p:cNvSpPr txBox="1"/>
          <p:nvPr/>
        </p:nvSpPr>
        <p:spPr>
          <a:xfrm>
            <a:off x="1307207" y="2686299"/>
            <a:ext cx="1342034"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Yêu cầu xác thực</a:t>
            </a:r>
          </a:p>
        </p:txBody>
      </p:sp>
      <p:cxnSp>
        <p:nvCxnSpPr>
          <p:cNvPr id="15" name="Đường Kết nối Gấp khúc 41">
            <a:extLst>
              <a:ext uri="{FF2B5EF4-FFF2-40B4-BE49-F238E27FC236}">
                <a16:creationId xmlns:a16="http://schemas.microsoft.com/office/drawing/2014/main" id="{59B7D9D5-9727-48E8-8C52-87A38611EEE7}"/>
              </a:ext>
            </a:extLst>
          </p:cNvPr>
          <p:cNvCxnSpPr/>
          <p:nvPr/>
        </p:nvCxnSpPr>
        <p:spPr>
          <a:xfrm>
            <a:off x="2825593" y="2285365"/>
            <a:ext cx="12700" cy="241012"/>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Đường Kết nối Gấp khúc 42">
            <a:extLst>
              <a:ext uri="{FF2B5EF4-FFF2-40B4-BE49-F238E27FC236}">
                <a16:creationId xmlns:a16="http://schemas.microsoft.com/office/drawing/2014/main" id="{D0AFC306-AAD8-487E-9F8A-9BBAF39F2869}"/>
              </a:ext>
            </a:extLst>
          </p:cNvPr>
          <p:cNvCxnSpPr/>
          <p:nvPr/>
        </p:nvCxnSpPr>
        <p:spPr>
          <a:xfrm>
            <a:off x="2819243" y="2939042"/>
            <a:ext cx="12700" cy="241012"/>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Hộp Văn bản 43">
            <a:extLst>
              <a:ext uri="{FF2B5EF4-FFF2-40B4-BE49-F238E27FC236}">
                <a16:creationId xmlns:a16="http://schemas.microsoft.com/office/drawing/2014/main" id="{1C0B4C6F-928E-487B-9570-A507E732313F}"/>
              </a:ext>
            </a:extLst>
          </p:cNvPr>
          <p:cNvSpPr txBox="1"/>
          <p:nvPr/>
        </p:nvSpPr>
        <p:spPr>
          <a:xfrm>
            <a:off x="3022259" y="2813326"/>
            <a:ext cx="2015295" cy="492443"/>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Tạo session key và mã hóa </a:t>
            </a:r>
          </a:p>
          <a:p>
            <a:pPr algn="ctr"/>
            <a:r>
              <a:rPr lang="en-US" sz="1300">
                <a:latin typeface="Times New Roman" panose="02020603050405020304" pitchFamily="18" charset="0"/>
                <a:cs typeface="Times New Roman" panose="02020603050405020304" pitchFamily="18" charset="0"/>
              </a:rPr>
              <a:t>bằng khóa bí mật của user</a:t>
            </a:r>
          </a:p>
        </p:txBody>
      </p:sp>
      <p:cxnSp>
        <p:nvCxnSpPr>
          <p:cNvPr id="18" name="Đường kết nối Mũi tên Thẳng 44">
            <a:extLst>
              <a:ext uri="{FF2B5EF4-FFF2-40B4-BE49-F238E27FC236}">
                <a16:creationId xmlns:a16="http://schemas.microsoft.com/office/drawing/2014/main" id="{6936077E-923F-4654-A7E9-23C456FE67B4}"/>
              </a:ext>
            </a:extLst>
          </p:cNvPr>
          <p:cNvCxnSpPr/>
          <p:nvPr/>
        </p:nvCxnSpPr>
        <p:spPr>
          <a:xfrm flipH="1">
            <a:off x="1122386" y="3197741"/>
            <a:ext cx="1682496" cy="6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Hộp Văn bản 45">
            <a:extLst>
              <a:ext uri="{FF2B5EF4-FFF2-40B4-BE49-F238E27FC236}">
                <a16:creationId xmlns:a16="http://schemas.microsoft.com/office/drawing/2014/main" id="{30591B1C-B6E6-483B-AB28-335C856A3DD2}"/>
              </a:ext>
            </a:extLst>
          </p:cNvPr>
          <p:cNvSpPr txBox="1"/>
          <p:nvPr/>
        </p:nvSpPr>
        <p:spPr>
          <a:xfrm>
            <a:off x="6937777" y="4542425"/>
            <a:ext cx="2725426" cy="292388"/>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Yêu cầu dịch vụ (Riêng cho CephFS)</a:t>
            </a:r>
          </a:p>
        </p:txBody>
      </p:sp>
      <p:cxnSp>
        <p:nvCxnSpPr>
          <p:cNvPr id="20" name="Đường Kết nối Gấp khúc 46">
            <a:extLst>
              <a:ext uri="{FF2B5EF4-FFF2-40B4-BE49-F238E27FC236}">
                <a16:creationId xmlns:a16="http://schemas.microsoft.com/office/drawing/2014/main" id="{7FD6CDAF-1ED7-43DD-BF76-352D02E832D8}"/>
              </a:ext>
            </a:extLst>
          </p:cNvPr>
          <p:cNvCxnSpPr/>
          <p:nvPr/>
        </p:nvCxnSpPr>
        <p:spPr>
          <a:xfrm>
            <a:off x="1130397" y="3484253"/>
            <a:ext cx="12700" cy="241012"/>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Hộp Văn bản 47">
            <a:extLst>
              <a:ext uri="{FF2B5EF4-FFF2-40B4-BE49-F238E27FC236}">
                <a16:creationId xmlns:a16="http://schemas.microsoft.com/office/drawing/2014/main" id="{6A83B2F0-6BF2-47A6-9758-457CF7E55935}"/>
              </a:ext>
            </a:extLst>
          </p:cNvPr>
          <p:cNvSpPr txBox="1"/>
          <p:nvPr/>
        </p:nvSpPr>
        <p:spPr>
          <a:xfrm>
            <a:off x="1292094" y="3463024"/>
            <a:ext cx="1519968" cy="292388"/>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Giải mã session key</a:t>
            </a:r>
          </a:p>
        </p:txBody>
      </p:sp>
      <p:cxnSp>
        <p:nvCxnSpPr>
          <p:cNvPr id="22" name="Đường kết nối Mũi tên Thẳng 48">
            <a:extLst>
              <a:ext uri="{FF2B5EF4-FFF2-40B4-BE49-F238E27FC236}">
                <a16:creationId xmlns:a16="http://schemas.microsoft.com/office/drawing/2014/main" id="{11E53071-B9B2-4625-BF7B-7462910A1B42}"/>
              </a:ext>
            </a:extLst>
          </p:cNvPr>
          <p:cNvCxnSpPr/>
          <p:nvPr/>
        </p:nvCxnSpPr>
        <p:spPr>
          <a:xfrm flipV="1">
            <a:off x="1130905" y="4026348"/>
            <a:ext cx="1682496" cy="9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Hộp Văn bản 49">
            <a:extLst>
              <a:ext uri="{FF2B5EF4-FFF2-40B4-BE49-F238E27FC236}">
                <a16:creationId xmlns:a16="http://schemas.microsoft.com/office/drawing/2014/main" id="{19DF5AC7-C661-4B88-AB46-944DF00B1BF2}"/>
              </a:ext>
            </a:extLst>
          </p:cNvPr>
          <p:cNvSpPr txBox="1"/>
          <p:nvPr/>
        </p:nvSpPr>
        <p:spPr>
          <a:xfrm>
            <a:off x="1097724" y="3793435"/>
            <a:ext cx="1773241" cy="492443"/>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Yêu cầu ticket được ký </a:t>
            </a:r>
          </a:p>
          <a:p>
            <a:pPr algn="ctr"/>
            <a:r>
              <a:rPr lang="en-US" sz="1300">
                <a:latin typeface="Times New Roman" panose="02020603050405020304" pitchFamily="18" charset="0"/>
                <a:cs typeface="Times New Roman" panose="02020603050405020304" pitchFamily="18" charset="0"/>
              </a:rPr>
              <a:t>bởi session key</a:t>
            </a:r>
          </a:p>
        </p:txBody>
      </p:sp>
      <p:sp>
        <p:nvSpPr>
          <p:cNvPr id="24" name="Hộp Văn bản 50">
            <a:extLst>
              <a:ext uri="{FF2B5EF4-FFF2-40B4-BE49-F238E27FC236}">
                <a16:creationId xmlns:a16="http://schemas.microsoft.com/office/drawing/2014/main" id="{A624BD0B-99A4-4846-81A8-3AB9ED3259FB}"/>
              </a:ext>
            </a:extLst>
          </p:cNvPr>
          <p:cNvSpPr txBox="1"/>
          <p:nvPr/>
        </p:nvSpPr>
        <p:spPr>
          <a:xfrm>
            <a:off x="2987514" y="4025154"/>
            <a:ext cx="2364750" cy="492443"/>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Tạo ticket và mã hóa bằng khóa </a:t>
            </a:r>
          </a:p>
          <a:p>
            <a:pPr algn="ctr"/>
            <a:r>
              <a:rPr lang="en-US" sz="1300">
                <a:latin typeface="Times New Roman" panose="02020603050405020304" pitchFamily="18" charset="0"/>
                <a:cs typeface="Times New Roman" panose="02020603050405020304" pitchFamily="18" charset="0"/>
              </a:rPr>
              <a:t>bí mật của user</a:t>
            </a:r>
          </a:p>
        </p:txBody>
      </p:sp>
      <p:cxnSp>
        <p:nvCxnSpPr>
          <p:cNvPr id="25" name="Đường kết nối Mũi tên Thẳng 51">
            <a:extLst>
              <a:ext uri="{FF2B5EF4-FFF2-40B4-BE49-F238E27FC236}">
                <a16:creationId xmlns:a16="http://schemas.microsoft.com/office/drawing/2014/main" id="{771FF169-E1F3-463C-9CB5-D88C92233103}"/>
              </a:ext>
            </a:extLst>
          </p:cNvPr>
          <p:cNvCxnSpPr/>
          <p:nvPr/>
        </p:nvCxnSpPr>
        <p:spPr>
          <a:xfrm flipH="1">
            <a:off x="1129562" y="4546602"/>
            <a:ext cx="1682496" cy="6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Đường Kết nối Gấp khúc 52">
            <a:extLst>
              <a:ext uri="{FF2B5EF4-FFF2-40B4-BE49-F238E27FC236}">
                <a16:creationId xmlns:a16="http://schemas.microsoft.com/office/drawing/2014/main" id="{59F0F284-CC7B-4D5C-B97B-8DF1A4949EBA}"/>
              </a:ext>
            </a:extLst>
          </p:cNvPr>
          <p:cNvCxnSpPr/>
          <p:nvPr/>
        </p:nvCxnSpPr>
        <p:spPr>
          <a:xfrm>
            <a:off x="2799358" y="4025154"/>
            <a:ext cx="12700" cy="521448"/>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Hộp Văn bản 53">
            <a:extLst>
              <a:ext uri="{FF2B5EF4-FFF2-40B4-BE49-F238E27FC236}">
                <a16:creationId xmlns:a16="http://schemas.microsoft.com/office/drawing/2014/main" id="{EDE58B55-4054-4BA2-B873-4F019FC6E69D}"/>
              </a:ext>
            </a:extLst>
          </p:cNvPr>
          <p:cNvSpPr txBox="1"/>
          <p:nvPr/>
        </p:nvSpPr>
        <p:spPr>
          <a:xfrm>
            <a:off x="1340707" y="4300380"/>
            <a:ext cx="1245854" cy="492443"/>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Chuyển ticket </a:t>
            </a:r>
          </a:p>
          <a:p>
            <a:pPr algn="ctr"/>
            <a:r>
              <a:rPr lang="en-US" sz="1300">
                <a:latin typeface="Times New Roman" panose="02020603050405020304" pitchFamily="18" charset="0"/>
                <a:cs typeface="Times New Roman" panose="02020603050405020304" pitchFamily="18" charset="0"/>
              </a:rPr>
              <a:t>đã được mã hóa</a:t>
            </a:r>
          </a:p>
        </p:txBody>
      </p:sp>
      <p:cxnSp>
        <p:nvCxnSpPr>
          <p:cNvPr id="28" name="Đường Kết nối Gấp khúc 54">
            <a:extLst>
              <a:ext uri="{FF2B5EF4-FFF2-40B4-BE49-F238E27FC236}">
                <a16:creationId xmlns:a16="http://schemas.microsoft.com/office/drawing/2014/main" id="{12340B50-E02C-4F03-BE40-B4B53FEC80E8}"/>
              </a:ext>
            </a:extLst>
          </p:cNvPr>
          <p:cNvCxnSpPr/>
          <p:nvPr/>
        </p:nvCxnSpPr>
        <p:spPr>
          <a:xfrm>
            <a:off x="1136747" y="4908369"/>
            <a:ext cx="12700" cy="241012"/>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Hộp Văn bản 55">
            <a:extLst>
              <a:ext uri="{FF2B5EF4-FFF2-40B4-BE49-F238E27FC236}">
                <a16:creationId xmlns:a16="http://schemas.microsoft.com/office/drawing/2014/main" id="{297E2E6D-AD9C-4419-A73F-495E37104065}"/>
              </a:ext>
            </a:extLst>
          </p:cNvPr>
          <p:cNvSpPr txBox="1"/>
          <p:nvPr/>
        </p:nvSpPr>
        <p:spPr>
          <a:xfrm>
            <a:off x="1347074" y="4882681"/>
            <a:ext cx="1128835" cy="292388"/>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Giải mã ticket</a:t>
            </a:r>
          </a:p>
        </p:txBody>
      </p:sp>
      <p:sp>
        <p:nvSpPr>
          <p:cNvPr id="30" name="Hình chữ nhật 56">
            <a:extLst>
              <a:ext uri="{FF2B5EF4-FFF2-40B4-BE49-F238E27FC236}">
                <a16:creationId xmlns:a16="http://schemas.microsoft.com/office/drawing/2014/main" id="{DEA95EEE-534F-4A58-A8E6-CD0C4BF2E738}"/>
              </a:ext>
            </a:extLst>
          </p:cNvPr>
          <p:cNvSpPr/>
          <p:nvPr/>
        </p:nvSpPr>
        <p:spPr>
          <a:xfrm>
            <a:off x="5930414" y="1583309"/>
            <a:ext cx="1121664" cy="28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Client </a:t>
            </a:r>
          </a:p>
        </p:txBody>
      </p:sp>
      <p:sp>
        <p:nvSpPr>
          <p:cNvPr id="31" name="Hình chữ nhật 57">
            <a:extLst>
              <a:ext uri="{FF2B5EF4-FFF2-40B4-BE49-F238E27FC236}">
                <a16:creationId xmlns:a16="http://schemas.microsoft.com/office/drawing/2014/main" id="{3918F275-1EEC-4D1C-9E38-E178D99790C6}"/>
              </a:ext>
            </a:extLst>
          </p:cNvPr>
          <p:cNvSpPr/>
          <p:nvPr/>
        </p:nvSpPr>
        <p:spPr>
          <a:xfrm>
            <a:off x="7612910" y="1583309"/>
            <a:ext cx="1121664" cy="28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Monitor </a:t>
            </a:r>
          </a:p>
        </p:txBody>
      </p:sp>
      <p:cxnSp>
        <p:nvCxnSpPr>
          <p:cNvPr id="32" name="Đường nối Thẳng 58">
            <a:extLst>
              <a:ext uri="{FF2B5EF4-FFF2-40B4-BE49-F238E27FC236}">
                <a16:creationId xmlns:a16="http://schemas.microsoft.com/office/drawing/2014/main" id="{94484819-AB09-432D-B6F5-8DDC704678D0}"/>
              </a:ext>
            </a:extLst>
          </p:cNvPr>
          <p:cNvCxnSpPr>
            <a:stCxn id="30" idx="2"/>
          </p:cNvCxnSpPr>
          <p:nvPr/>
        </p:nvCxnSpPr>
        <p:spPr>
          <a:xfrm>
            <a:off x="6491246" y="1863725"/>
            <a:ext cx="19898" cy="3610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Đường nối Thẳng 59">
            <a:extLst>
              <a:ext uri="{FF2B5EF4-FFF2-40B4-BE49-F238E27FC236}">
                <a16:creationId xmlns:a16="http://schemas.microsoft.com/office/drawing/2014/main" id="{31451378-6A6C-4A4B-AB36-FB04DF44B1D1}"/>
              </a:ext>
            </a:extLst>
          </p:cNvPr>
          <p:cNvCxnSpPr>
            <a:stCxn id="31" idx="2"/>
          </p:cNvCxnSpPr>
          <p:nvPr/>
        </p:nvCxnSpPr>
        <p:spPr>
          <a:xfrm flipH="1">
            <a:off x="8173738" y="1863725"/>
            <a:ext cx="4" cy="260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60">
            <a:extLst>
              <a:ext uri="{FF2B5EF4-FFF2-40B4-BE49-F238E27FC236}">
                <a16:creationId xmlns:a16="http://schemas.microsoft.com/office/drawing/2014/main" id="{FED7AAA3-556B-4D36-B54D-81B39431A278}"/>
              </a:ext>
            </a:extLst>
          </p:cNvPr>
          <p:cNvCxnSpPr/>
          <p:nvPr/>
        </p:nvCxnSpPr>
        <p:spPr>
          <a:xfrm>
            <a:off x="6491246" y="2211197"/>
            <a:ext cx="16824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61">
            <a:extLst>
              <a:ext uri="{FF2B5EF4-FFF2-40B4-BE49-F238E27FC236}">
                <a16:creationId xmlns:a16="http://schemas.microsoft.com/office/drawing/2014/main" id="{6BD31726-C010-4A03-8670-39EBD0E1E7B0}"/>
              </a:ext>
            </a:extLst>
          </p:cNvPr>
          <p:cNvCxnSpPr/>
          <p:nvPr/>
        </p:nvCxnSpPr>
        <p:spPr>
          <a:xfrm flipH="1">
            <a:off x="6491242" y="2470335"/>
            <a:ext cx="1682496" cy="6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62">
            <a:extLst>
              <a:ext uri="{FF2B5EF4-FFF2-40B4-BE49-F238E27FC236}">
                <a16:creationId xmlns:a16="http://schemas.microsoft.com/office/drawing/2014/main" id="{26D68C0C-2A7D-45AE-9BB0-E7ED3477564B}"/>
              </a:ext>
            </a:extLst>
          </p:cNvPr>
          <p:cNvCxnSpPr/>
          <p:nvPr/>
        </p:nvCxnSpPr>
        <p:spPr>
          <a:xfrm>
            <a:off x="6531042" y="3398087"/>
            <a:ext cx="16426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63">
            <a:extLst>
              <a:ext uri="{FF2B5EF4-FFF2-40B4-BE49-F238E27FC236}">
                <a16:creationId xmlns:a16="http://schemas.microsoft.com/office/drawing/2014/main" id="{9082CCD9-F30F-4D58-A0C5-16203526FA42}"/>
              </a:ext>
            </a:extLst>
          </p:cNvPr>
          <p:cNvCxnSpPr/>
          <p:nvPr/>
        </p:nvCxnSpPr>
        <p:spPr>
          <a:xfrm flipH="1">
            <a:off x="6511144" y="3622680"/>
            <a:ext cx="1682496" cy="6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Đường kết nối Mũi tên Thẳng 64">
            <a:extLst>
              <a:ext uri="{FF2B5EF4-FFF2-40B4-BE49-F238E27FC236}">
                <a16:creationId xmlns:a16="http://schemas.microsoft.com/office/drawing/2014/main" id="{49235612-A6AB-49FD-BEF3-E0A57D950567}"/>
              </a:ext>
            </a:extLst>
          </p:cNvPr>
          <p:cNvCxnSpPr/>
          <p:nvPr/>
        </p:nvCxnSpPr>
        <p:spPr>
          <a:xfrm flipV="1">
            <a:off x="6504777" y="4047910"/>
            <a:ext cx="1682496" cy="9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Đường kết nối Mũi tên Thẳng 65">
            <a:extLst>
              <a:ext uri="{FF2B5EF4-FFF2-40B4-BE49-F238E27FC236}">
                <a16:creationId xmlns:a16="http://schemas.microsoft.com/office/drawing/2014/main" id="{A0AD02A6-8477-437A-A502-64D1F70E89C4}"/>
              </a:ext>
            </a:extLst>
          </p:cNvPr>
          <p:cNvCxnSpPr/>
          <p:nvPr/>
        </p:nvCxnSpPr>
        <p:spPr>
          <a:xfrm flipH="1">
            <a:off x="6477716" y="4331710"/>
            <a:ext cx="1682496" cy="6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Hình chữ nhật 66">
            <a:extLst>
              <a:ext uri="{FF2B5EF4-FFF2-40B4-BE49-F238E27FC236}">
                <a16:creationId xmlns:a16="http://schemas.microsoft.com/office/drawing/2014/main" id="{703DA814-D8F7-4C2C-A648-54C22CF9CEB7}"/>
              </a:ext>
            </a:extLst>
          </p:cNvPr>
          <p:cNvSpPr/>
          <p:nvPr/>
        </p:nvSpPr>
        <p:spPr>
          <a:xfrm>
            <a:off x="9295406" y="1583309"/>
            <a:ext cx="1121664" cy="28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MDS </a:t>
            </a:r>
          </a:p>
        </p:txBody>
      </p:sp>
      <p:sp>
        <p:nvSpPr>
          <p:cNvPr id="41" name="Hình chữ nhật 67">
            <a:extLst>
              <a:ext uri="{FF2B5EF4-FFF2-40B4-BE49-F238E27FC236}">
                <a16:creationId xmlns:a16="http://schemas.microsoft.com/office/drawing/2014/main" id="{4CB67E4A-5343-4D7C-8407-96C1A2009FA2}"/>
              </a:ext>
            </a:extLst>
          </p:cNvPr>
          <p:cNvSpPr/>
          <p:nvPr/>
        </p:nvSpPr>
        <p:spPr>
          <a:xfrm>
            <a:off x="10977902" y="1571311"/>
            <a:ext cx="1121664" cy="28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OSD </a:t>
            </a:r>
          </a:p>
        </p:txBody>
      </p:sp>
      <p:sp>
        <p:nvSpPr>
          <p:cNvPr id="42" name="Hộp Văn bản 68">
            <a:extLst>
              <a:ext uri="{FF2B5EF4-FFF2-40B4-BE49-F238E27FC236}">
                <a16:creationId xmlns:a16="http://schemas.microsoft.com/office/drawing/2014/main" id="{85DE70B2-4261-431C-9126-AE931F060D15}"/>
              </a:ext>
            </a:extLst>
          </p:cNvPr>
          <p:cNvSpPr txBox="1"/>
          <p:nvPr/>
        </p:nvSpPr>
        <p:spPr>
          <a:xfrm>
            <a:off x="6437090" y="1949029"/>
            <a:ext cx="1776448"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Yêu cầu tạo ra user mới</a:t>
            </a:r>
          </a:p>
        </p:txBody>
      </p:sp>
      <p:sp>
        <p:nvSpPr>
          <p:cNvPr id="43" name="Hộp Văn bản 69">
            <a:extLst>
              <a:ext uri="{FF2B5EF4-FFF2-40B4-BE49-F238E27FC236}">
                <a16:creationId xmlns:a16="http://schemas.microsoft.com/office/drawing/2014/main" id="{CF25111F-E1A6-4016-AF50-64D5AFA99CF0}"/>
              </a:ext>
            </a:extLst>
          </p:cNvPr>
          <p:cNvSpPr txBox="1"/>
          <p:nvPr/>
        </p:nvSpPr>
        <p:spPr>
          <a:xfrm>
            <a:off x="8041882" y="2065273"/>
            <a:ext cx="1348590" cy="492443"/>
          </a:xfrm>
          <a:prstGeom prst="rect">
            <a:avLst/>
          </a:prstGeom>
          <a:noFill/>
        </p:spPr>
        <p:txBody>
          <a:bodyPr wrap="square" rtlCol="0">
            <a:spAutoFit/>
          </a:bodyPr>
          <a:lstStyle/>
          <a:p>
            <a:pPr algn="ctr"/>
            <a:r>
              <a:rPr lang="en-US" sz="1300">
                <a:latin typeface="Times New Roman" panose="02020603050405020304" pitchFamily="18" charset="0"/>
                <a:cs typeface="Times New Roman" panose="02020603050405020304" pitchFamily="18" charset="0"/>
              </a:rPr>
              <a:t>Mon và client chia sẻ khóa</a:t>
            </a:r>
          </a:p>
        </p:txBody>
      </p:sp>
      <p:sp>
        <p:nvSpPr>
          <p:cNvPr id="44" name="Hộp Văn bản 70">
            <a:extLst>
              <a:ext uri="{FF2B5EF4-FFF2-40B4-BE49-F238E27FC236}">
                <a16:creationId xmlns:a16="http://schemas.microsoft.com/office/drawing/2014/main" id="{08C451FF-6A6F-451B-810A-1C46C8165157}"/>
              </a:ext>
            </a:extLst>
          </p:cNvPr>
          <p:cNvSpPr txBox="1"/>
          <p:nvPr/>
        </p:nvSpPr>
        <p:spPr>
          <a:xfrm>
            <a:off x="6465572" y="2211890"/>
            <a:ext cx="1762021"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Chuyển khóa cho client</a:t>
            </a:r>
          </a:p>
        </p:txBody>
      </p:sp>
      <p:cxnSp>
        <p:nvCxnSpPr>
          <p:cNvPr id="45" name="Đường nối Thẳng 4">
            <a:extLst>
              <a:ext uri="{FF2B5EF4-FFF2-40B4-BE49-F238E27FC236}">
                <a16:creationId xmlns:a16="http://schemas.microsoft.com/office/drawing/2014/main" id="{AC1C3E45-0A98-426B-A38C-8560D2A28397}"/>
              </a:ext>
            </a:extLst>
          </p:cNvPr>
          <p:cNvCxnSpPr>
            <a:stCxn id="41" idx="2"/>
          </p:cNvCxnSpPr>
          <p:nvPr/>
        </p:nvCxnSpPr>
        <p:spPr>
          <a:xfrm>
            <a:off x="11538734" y="1851727"/>
            <a:ext cx="13531" cy="3622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Đường nối Thẳng 7">
            <a:extLst>
              <a:ext uri="{FF2B5EF4-FFF2-40B4-BE49-F238E27FC236}">
                <a16:creationId xmlns:a16="http://schemas.microsoft.com/office/drawing/2014/main" id="{591E0B50-64B9-4179-AF86-93D8935B8F5C}"/>
              </a:ext>
            </a:extLst>
          </p:cNvPr>
          <p:cNvCxnSpPr>
            <a:stCxn id="40" idx="2"/>
          </p:cNvCxnSpPr>
          <p:nvPr/>
        </p:nvCxnSpPr>
        <p:spPr>
          <a:xfrm>
            <a:off x="9856238" y="1863725"/>
            <a:ext cx="13531" cy="3056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Đường kết nối Mũi tên Thẳng 16">
            <a:extLst>
              <a:ext uri="{FF2B5EF4-FFF2-40B4-BE49-F238E27FC236}">
                <a16:creationId xmlns:a16="http://schemas.microsoft.com/office/drawing/2014/main" id="{E9C9F0A7-4C2B-4306-A82E-7E847EE443B2}"/>
              </a:ext>
            </a:extLst>
          </p:cNvPr>
          <p:cNvCxnSpPr/>
          <p:nvPr/>
        </p:nvCxnSpPr>
        <p:spPr>
          <a:xfrm>
            <a:off x="8187273" y="2727160"/>
            <a:ext cx="168249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Đường kết nối Mũi tên Thẳng 74">
            <a:extLst>
              <a:ext uri="{FF2B5EF4-FFF2-40B4-BE49-F238E27FC236}">
                <a16:creationId xmlns:a16="http://schemas.microsoft.com/office/drawing/2014/main" id="{AC3BADF6-800B-419A-AE6F-F87E6B9DF7C2}"/>
              </a:ext>
            </a:extLst>
          </p:cNvPr>
          <p:cNvCxnSpPr/>
          <p:nvPr/>
        </p:nvCxnSpPr>
        <p:spPr>
          <a:xfrm flipV="1">
            <a:off x="8187273" y="3057173"/>
            <a:ext cx="3364992" cy="119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Hộp Văn bản 75">
            <a:extLst>
              <a:ext uri="{FF2B5EF4-FFF2-40B4-BE49-F238E27FC236}">
                <a16:creationId xmlns:a16="http://schemas.microsoft.com/office/drawing/2014/main" id="{82DF3449-876F-4F80-B7DC-F1DC20A48841}"/>
              </a:ext>
            </a:extLst>
          </p:cNvPr>
          <p:cNvSpPr txBox="1"/>
          <p:nvPr/>
        </p:nvSpPr>
        <p:spPr>
          <a:xfrm>
            <a:off x="8338785" y="2801500"/>
            <a:ext cx="2929149" cy="292388"/>
          </a:xfrm>
          <a:prstGeom prst="rect">
            <a:avLst/>
          </a:prstGeom>
          <a:noFill/>
        </p:spPr>
        <p:txBody>
          <a:bodyPr wrap="square" rtlCol="0">
            <a:spAutoFit/>
          </a:bodyPr>
          <a:lstStyle/>
          <a:p>
            <a:pPr algn="ctr"/>
            <a:r>
              <a:rPr lang="en-US" sz="1300">
                <a:latin typeface="Times New Roman" panose="02020603050405020304" pitchFamily="18" charset="0"/>
                <a:cs typeface="Times New Roman" panose="02020603050405020304" pitchFamily="18" charset="0"/>
              </a:rPr>
              <a:t>Mon, MDS và OSDs  chia sẻ khóa bí mật</a:t>
            </a:r>
          </a:p>
        </p:txBody>
      </p:sp>
      <p:sp>
        <p:nvSpPr>
          <p:cNvPr id="50" name="Hộp Văn bản 77">
            <a:extLst>
              <a:ext uri="{FF2B5EF4-FFF2-40B4-BE49-F238E27FC236}">
                <a16:creationId xmlns:a16="http://schemas.microsoft.com/office/drawing/2014/main" id="{870BBE75-A3FF-4D72-BDCE-5AFE47EBFC7B}"/>
              </a:ext>
            </a:extLst>
          </p:cNvPr>
          <p:cNvSpPr txBox="1"/>
          <p:nvPr/>
        </p:nvSpPr>
        <p:spPr>
          <a:xfrm>
            <a:off x="6666666" y="3129900"/>
            <a:ext cx="1342034"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Yêu cầu xác thực</a:t>
            </a:r>
          </a:p>
        </p:txBody>
      </p:sp>
      <p:sp>
        <p:nvSpPr>
          <p:cNvPr id="51" name="Hộp Văn bản 80">
            <a:extLst>
              <a:ext uri="{FF2B5EF4-FFF2-40B4-BE49-F238E27FC236}">
                <a16:creationId xmlns:a16="http://schemas.microsoft.com/office/drawing/2014/main" id="{ED03228A-7B52-421C-88EF-B9B2B954BABA}"/>
              </a:ext>
            </a:extLst>
          </p:cNvPr>
          <p:cNvSpPr txBox="1"/>
          <p:nvPr/>
        </p:nvSpPr>
        <p:spPr>
          <a:xfrm>
            <a:off x="6578783" y="3403136"/>
            <a:ext cx="1547218" cy="492443"/>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Chuyển session key </a:t>
            </a:r>
          </a:p>
          <a:p>
            <a:pPr algn="ctr"/>
            <a:r>
              <a:rPr lang="en-US" sz="1300">
                <a:latin typeface="Times New Roman" panose="02020603050405020304" pitchFamily="18" charset="0"/>
                <a:cs typeface="Times New Roman" panose="02020603050405020304" pitchFamily="18" charset="0"/>
              </a:rPr>
              <a:t>đã được mã hóa</a:t>
            </a:r>
          </a:p>
        </p:txBody>
      </p:sp>
      <p:sp>
        <p:nvSpPr>
          <p:cNvPr id="52" name="Hộp Văn bản 81">
            <a:extLst>
              <a:ext uri="{FF2B5EF4-FFF2-40B4-BE49-F238E27FC236}">
                <a16:creationId xmlns:a16="http://schemas.microsoft.com/office/drawing/2014/main" id="{91F70F79-6183-4BC2-9140-AA3396568B7B}"/>
              </a:ext>
            </a:extLst>
          </p:cNvPr>
          <p:cNvSpPr txBox="1"/>
          <p:nvPr/>
        </p:nvSpPr>
        <p:spPr>
          <a:xfrm>
            <a:off x="6759256" y="3824530"/>
            <a:ext cx="1146468" cy="292388"/>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Yêu cầu ticket</a:t>
            </a:r>
          </a:p>
        </p:txBody>
      </p:sp>
      <p:sp>
        <p:nvSpPr>
          <p:cNvPr id="53" name="Hộp Văn bản 82">
            <a:extLst>
              <a:ext uri="{FF2B5EF4-FFF2-40B4-BE49-F238E27FC236}">
                <a16:creationId xmlns:a16="http://schemas.microsoft.com/office/drawing/2014/main" id="{26530160-F719-4867-AF3E-573285B6D512}"/>
              </a:ext>
            </a:extLst>
          </p:cNvPr>
          <p:cNvSpPr txBox="1"/>
          <p:nvPr/>
        </p:nvSpPr>
        <p:spPr>
          <a:xfrm>
            <a:off x="6710702" y="4111703"/>
            <a:ext cx="1245854" cy="492443"/>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Chuyển ticket </a:t>
            </a:r>
          </a:p>
          <a:p>
            <a:pPr algn="ctr"/>
            <a:r>
              <a:rPr lang="en-US" sz="1300">
                <a:latin typeface="Times New Roman" panose="02020603050405020304" pitchFamily="18" charset="0"/>
                <a:cs typeface="Times New Roman" panose="02020603050405020304" pitchFamily="18" charset="0"/>
              </a:rPr>
              <a:t>đã được mã hóa</a:t>
            </a:r>
          </a:p>
        </p:txBody>
      </p:sp>
      <p:cxnSp>
        <p:nvCxnSpPr>
          <p:cNvPr id="54" name="Đường kết nối Mũi tên Thẳng 86">
            <a:extLst>
              <a:ext uri="{FF2B5EF4-FFF2-40B4-BE49-F238E27FC236}">
                <a16:creationId xmlns:a16="http://schemas.microsoft.com/office/drawing/2014/main" id="{ED0AB608-01D1-4A74-A1BE-59BDEF96F824}"/>
              </a:ext>
            </a:extLst>
          </p:cNvPr>
          <p:cNvCxnSpPr/>
          <p:nvPr/>
        </p:nvCxnSpPr>
        <p:spPr>
          <a:xfrm>
            <a:off x="6504773" y="4796515"/>
            <a:ext cx="336499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Hộp Văn bản 88">
            <a:extLst>
              <a:ext uri="{FF2B5EF4-FFF2-40B4-BE49-F238E27FC236}">
                <a16:creationId xmlns:a16="http://schemas.microsoft.com/office/drawing/2014/main" id="{A89EF87C-1762-45B1-B4AF-229CEA5FF905}"/>
              </a:ext>
            </a:extLst>
          </p:cNvPr>
          <p:cNvSpPr txBox="1"/>
          <p:nvPr/>
        </p:nvSpPr>
        <p:spPr>
          <a:xfrm>
            <a:off x="6918541" y="4774754"/>
            <a:ext cx="2763898" cy="292388"/>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Phản hổi dịch vụ (Riêng cho CephFS)</a:t>
            </a:r>
          </a:p>
        </p:txBody>
      </p:sp>
      <p:sp>
        <p:nvSpPr>
          <p:cNvPr id="56" name="Hộp Văn bản 92">
            <a:extLst>
              <a:ext uri="{FF2B5EF4-FFF2-40B4-BE49-F238E27FC236}">
                <a16:creationId xmlns:a16="http://schemas.microsoft.com/office/drawing/2014/main" id="{E04DCA7F-72DE-4E0F-81E2-4DB22A23A334}"/>
              </a:ext>
            </a:extLst>
          </p:cNvPr>
          <p:cNvSpPr txBox="1"/>
          <p:nvPr/>
        </p:nvSpPr>
        <p:spPr>
          <a:xfrm>
            <a:off x="1183723" y="2976499"/>
            <a:ext cx="1547218" cy="492443"/>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Chuyển session key </a:t>
            </a:r>
          </a:p>
          <a:p>
            <a:pPr algn="ctr"/>
            <a:r>
              <a:rPr lang="en-US" sz="1300">
                <a:latin typeface="Times New Roman" panose="02020603050405020304" pitchFamily="18" charset="0"/>
                <a:cs typeface="Times New Roman" panose="02020603050405020304" pitchFamily="18" charset="0"/>
              </a:rPr>
              <a:t>đã được mã hóa</a:t>
            </a:r>
          </a:p>
        </p:txBody>
      </p:sp>
      <p:cxnSp>
        <p:nvCxnSpPr>
          <p:cNvPr id="57" name="Đường kết nối Mũi tên Thẳng 96">
            <a:extLst>
              <a:ext uri="{FF2B5EF4-FFF2-40B4-BE49-F238E27FC236}">
                <a16:creationId xmlns:a16="http://schemas.microsoft.com/office/drawing/2014/main" id="{65BE8B4D-C34F-4296-9D2C-1992DAA0EF64}"/>
              </a:ext>
            </a:extLst>
          </p:cNvPr>
          <p:cNvCxnSpPr/>
          <p:nvPr/>
        </p:nvCxnSpPr>
        <p:spPr>
          <a:xfrm flipV="1">
            <a:off x="6511144" y="5289990"/>
            <a:ext cx="5047492" cy="374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Hộp Văn bản 97">
            <a:extLst>
              <a:ext uri="{FF2B5EF4-FFF2-40B4-BE49-F238E27FC236}">
                <a16:creationId xmlns:a16="http://schemas.microsoft.com/office/drawing/2014/main" id="{DBB00B52-79B5-4942-BFAC-8FEEDD9D67A2}"/>
              </a:ext>
            </a:extLst>
          </p:cNvPr>
          <p:cNvSpPr txBox="1"/>
          <p:nvPr/>
        </p:nvSpPr>
        <p:spPr>
          <a:xfrm>
            <a:off x="8399139" y="5056261"/>
            <a:ext cx="1271502" cy="292388"/>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Yêu cầu dịch vụ</a:t>
            </a:r>
          </a:p>
        </p:txBody>
      </p:sp>
      <p:sp>
        <p:nvSpPr>
          <p:cNvPr id="59" name="Hộp Văn bản 98">
            <a:extLst>
              <a:ext uri="{FF2B5EF4-FFF2-40B4-BE49-F238E27FC236}">
                <a16:creationId xmlns:a16="http://schemas.microsoft.com/office/drawing/2014/main" id="{0B809654-4DEB-4947-AE79-9741329B9F16}"/>
              </a:ext>
            </a:extLst>
          </p:cNvPr>
          <p:cNvSpPr txBox="1"/>
          <p:nvPr/>
        </p:nvSpPr>
        <p:spPr>
          <a:xfrm>
            <a:off x="8379903" y="5348649"/>
            <a:ext cx="1309974" cy="292388"/>
          </a:xfrm>
          <a:prstGeom prst="rect">
            <a:avLst/>
          </a:prstGeom>
          <a:noFill/>
        </p:spPr>
        <p:txBody>
          <a:bodyPr wrap="none" rtlCol="0">
            <a:spAutoFit/>
          </a:bodyPr>
          <a:lstStyle/>
          <a:p>
            <a:pPr algn="ctr"/>
            <a:r>
              <a:rPr lang="en-US" sz="1300">
                <a:latin typeface="Times New Roman" panose="02020603050405020304" pitchFamily="18" charset="0"/>
                <a:cs typeface="Times New Roman" panose="02020603050405020304" pitchFamily="18" charset="0"/>
              </a:rPr>
              <a:t>Phản hổi dịch vụ</a:t>
            </a:r>
          </a:p>
        </p:txBody>
      </p:sp>
      <p:cxnSp>
        <p:nvCxnSpPr>
          <p:cNvPr id="60" name="Đường nối Thẳng 102">
            <a:extLst>
              <a:ext uri="{FF2B5EF4-FFF2-40B4-BE49-F238E27FC236}">
                <a16:creationId xmlns:a16="http://schemas.microsoft.com/office/drawing/2014/main" id="{3D28D67C-E92F-4DCF-A5D7-830B7815DCA3}"/>
              </a:ext>
            </a:extLst>
          </p:cNvPr>
          <p:cNvCxnSpPr/>
          <p:nvPr/>
        </p:nvCxnSpPr>
        <p:spPr>
          <a:xfrm>
            <a:off x="5526370" y="1161510"/>
            <a:ext cx="0" cy="4603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Ngoặc móc Trái 1">
            <a:extLst>
              <a:ext uri="{FF2B5EF4-FFF2-40B4-BE49-F238E27FC236}">
                <a16:creationId xmlns:a16="http://schemas.microsoft.com/office/drawing/2014/main" id="{9C36FB8D-E723-4552-84D0-DA87F18D0E25}"/>
              </a:ext>
            </a:extLst>
          </p:cNvPr>
          <p:cNvSpPr/>
          <p:nvPr/>
        </p:nvSpPr>
        <p:spPr>
          <a:xfrm>
            <a:off x="837233" y="2145369"/>
            <a:ext cx="231298" cy="39913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Ngoặc móc Trái 71">
            <a:extLst>
              <a:ext uri="{FF2B5EF4-FFF2-40B4-BE49-F238E27FC236}">
                <a16:creationId xmlns:a16="http://schemas.microsoft.com/office/drawing/2014/main" id="{FD2510BE-3C4F-4E80-B75C-3690B8309F30}"/>
              </a:ext>
            </a:extLst>
          </p:cNvPr>
          <p:cNvSpPr/>
          <p:nvPr/>
        </p:nvSpPr>
        <p:spPr>
          <a:xfrm>
            <a:off x="771776" y="2680477"/>
            <a:ext cx="284421" cy="24803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Hộp Văn bản 2">
            <a:extLst>
              <a:ext uri="{FF2B5EF4-FFF2-40B4-BE49-F238E27FC236}">
                <a16:creationId xmlns:a16="http://schemas.microsoft.com/office/drawing/2014/main" id="{35BB7716-C8E7-4F32-875F-DB2F2A6E06E4}"/>
              </a:ext>
            </a:extLst>
          </p:cNvPr>
          <p:cNvSpPr txBox="1"/>
          <p:nvPr/>
        </p:nvSpPr>
        <p:spPr>
          <a:xfrm>
            <a:off x="96211" y="2191047"/>
            <a:ext cx="808235"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Tạo user</a:t>
            </a:r>
          </a:p>
        </p:txBody>
      </p:sp>
      <p:sp>
        <p:nvSpPr>
          <p:cNvPr id="64" name="Hộp Văn bản 5">
            <a:extLst>
              <a:ext uri="{FF2B5EF4-FFF2-40B4-BE49-F238E27FC236}">
                <a16:creationId xmlns:a16="http://schemas.microsoft.com/office/drawing/2014/main" id="{9F04B50E-8C03-4C04-A8EE-E4F8A211FB32}"/>
              </a:ext>
            </a:extLst>
          </p:cNvPr>
          <p:cNvSpPr txBox="1"/>
          <p:nvPr/>
        </p:nvSpPr>
        <p:spPr>
          <a:xfrm rot="16200000">
            <a:off x="-334862" y="3759051"/>
            <a:ext cx="1787669" cy="323165"/>
          </a:xfrm>
          <a:prstGeom prst="rect">
            <a:avLst/>
          </a:prstGeom>
          <a:noFill/>
        </p:spPr>
        <p:txBody>
          <a:bodyPr wrap="none" rtlCol="0">
            <a:spAutoFit/>
          </a:bodyPr>
          <a:lstStyle/>
          <a:p>
            <a:r>
              <a:rPr lang="en-US" sz="1500">
                <a:latin typeface="Times New Roman" panose="02020603050405020304" pitchFamily="18" charset="0"/>
                <a:cs typeface="Times New Roman" panose="02020603050405020304" pitchFamily="18" charset="0"/>
              </a:rPr>
              <a:t>Xác thực trong Ceph</a:t>
            </a:r>
          </a:p>
        </p:txBody>
      </p:sp>
    </p:spTree>
    <p:extLst>
      <p:ext uri="{BB962C8B-B14F-4D97-AF65-F5344CB8AC3E}">
        <p14:creationId xmlns:p14="http://schemas.microsoft.com/office/powerpoint/2010/main" val="649959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Google Shape;1948;p43">
            <a:extLst>
              <a:ext uri="{FF2B5EF4-FFF2-40B4-BE49-F238E27FC236}">
                <a16:creationId xmlns:a16="http://schemas.microsoft.com/office/drawing/2014/main" id="{D39C4487-E0F5-4A15-9517-9AD22B4D091A}"/>
              </a:ext>
            </a:extLst>
          </p:cNvPr>
          <p:cNvSpPr/>
          <p:nvPr/>
        </p:nvSpPr>
        <p:spPr>
          <a:xfrm>
            <a:off x="711871" y="1992115"/>
            <a:ext cx="2651045" cy="2390427"/>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微软雅黑"/>
              <a:cs typeface="Arial"/>
              <a:sym typeface="Arial"/>
            </a:endParaRPr>
          </a:p>
        </p:txBody>
      </p:sp>
      <p:sp>
        <p:nvSpPr>
          <p:cNvPr id="30" name="Google Shape;1941;p43">
            <a:extLst>
              <a:ext uri="{FF2B5EF4-FFF2-40B4-BE49-F238E27FC236}">
                <a16:creationId xmlns:a16="http://schemas.microsoft.com/office/drawing/2014/main" id="{657DFD6F-7320-48FD-89D7-0D9F057C3B1B}"/>
              </a:ext>
            </a:extLst>
          </p:cNvPr>
          <p:cNvSpPr txBox="1">
            <a:spLocks/>
          </p:cNvSpPr>
          <p:nvPr/>
        </p:nvSpPr>
        <p:spPr>
          <a:xfrm>
            <a:off x="3914532" y="2390297"/>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a:t>
            </a:r>
            <a:r>
              <a:rPr lang="en-US" sz="4400" kern="0" dirty="0">
                <a:solidFill>
                  <a:srgbClr val="C92727"/>
                </a:solidFill>
                <a:latin typeface="Times New Roman" panose="02020603050405020304" pitchFamily="18" charset="0"/>
                <a:cs typeface="Times New Roman" panose="02020603050405020304" pitchFamily="18" charset="0"/>
              </a:rPr>
              <a:t>3</a:t>
            </a:r>
            <a:endPar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endParaRPr>
          </a:p>
        </p:txBody>
      </p:sp>
      <p:sp>
        <p:nvSpPr>
          <p:cNvPr id="31" name="Google Shape;1944;p43">
            <a:extLst>
              <a:ext uri="{FF2B5EF4-FFF2-40B4-BE49-F238E27FC236}">
                <a16:creationId xmlns:a16="http://schemas.microsoft.com/office/drawing/2014/main" id="{3A9FD3F4-0965-42BD-A0A8-475F1FF6FEAF}"/>
              </a:ext>
            </a:extLst>
          </p:cNvPr>
          <p:cNvSpPr txBox="1">
            <a:spLocks/>
          </p:cNvSpPr>
          <p:nvPr/>
        </p:nvSpPr>
        <p:spPr>
          <a:xfrm>
            <a:off x="3879503" y="2957204"/>
            <a:ext cx="7915230" cy="1092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r>
              <a:rPr lang="en-US" sz="3600" kern="0" dirty="0" err="1">
                <a:latin typeface="Times New Roman" panose="02020603050405020304" pitchFamily="18" charset="0"/>
                <a:cs typeface="Times New Roman" panose="02020603050405020304" pitchFamily="18" charset="0"/>
              </a:rPr>
              <a:t>Thiết</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lập</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mô</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hình</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triển</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khai</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và</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thực</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hiện</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các</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giải</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pháp</a:t>
            </a:r>
            <a:r>
              <a:rPr lang="en-US" sz="3600" kern="0" dirty="0">
                <a:latin typeface="Times New Roman" panose="02020603050405020304" pitchFamily="18" charset="0"/>
                <a:cs typeface="Times New Roman" panose="02020603050405020304" pitchFamily="18" charset="0"/>
              </a:rPr>
              <a:t> an </a:t>
            </a:r>
            <a:r>
              <a:rPr lang="en-US" sz="3600" kern="0" dirty="0" err="1">
                <a:latin typeface="Times New Roman" panose="02020603050405020304" pitchFamily="18" charset="0"/>
                <a:cs typeface="Times New Roman" panose="02020603050405020304" pitchFamily="18" charset="0"/>
              </a:rPr>
              <a:t>toàn</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trên</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hệ</a:t>
            </a:r>
            <a:r>
              <a:rPr lang="en-US" sz="3600" kern="0" dirty="0">
                <a:latin typeface="Times New Roman" panose="02020603050405020304" pitchFamily="18" charset="0"/>
                <a:cs typeface="Times New Roman" panose="02020603050405020304" pitchFamily="18" charset="0"/>
              </a:rPr>
              <a:t> </a:t>
            </a:r>
            <a:r>
              <a:rPr lang="en-US" sz="3600" kern="0" dirty="0" err="1">
                <a:latin typeface="Times New Roman" panose="02020603050405020304" pitchFamily="18" charset="0"/>
                <a:cs typeface="Times New Roman" panose="02020603050405020304" pitchFamily="18" charset="0"/>
              </a:rPr>
              <a:t>thống</a:t>
            </a:r>
            <a:endParaRPr lang="en-US" sz="3600" kern="0" dirty="0">
              <a:latin typeface="Times New Roman" panose="02020603050405020304" pitchFamily="18" charset="0"/>
              <a:cs typeface="Times New Roman" panose="02020603050405020304" pitchFamily="18" charset="0"/>
            </a:endParaRPr>
          </a:p>
        </p:txBody>
      </p:sp>
      <p:pic>
        <p:nvPicPr>
          <p:cNvPr id="32" name="Picture 7">
            <a:extLst>
              <a:ext uri="{FF2B5EF4-FFF2-40B4-BE49-F238E27FC236}">
                <a16:creationId xmlns:a16="http://schemas.microsoft.com/office/drawing/2014/main" id="{AC01D2B3-FE88-45A4-9109-61C3F8A052B4}"/>
              </a:ext>
            </a:extLst>
          </p:cNvPr>
          <p:cNvPicPr>
            <a:picLocks noChangeAspect="1"/>
          </p:cNvPicPr>
          <p:nvPr/>
        </p:nvPicPr>
        <p:blipFill>
          <a:blip r:embed="rId3"/>
          <a:stretch>
            <a:fillRect/>
          </a:stretch>
        </p:blipFill>
        <p:spPr>
          <a:xfrm>
            <a:off x="1113228" y="2205508"/>
            <a:ext cx="1528265" cy="1528265"/>
          </a:xfrm>
          <a:prstGeom prst="rect">
            <a:avLst/>
          </a:prstGeom>
        </p:spPr>
      </p:pic>
      <p:pic>
        <p:nvPicPr>
          <p:cNvPr id="33" name="Picture 14">
            <a:extLst>
              <a:ext uri="{FF2B5EF4-FFF2-40B4-BE49-F238E27FC236}">
                <a16:creationId xmlns:a16="http://schemas.microsoft.com/office/drawing/2014/main" id="{1D308271-A374-405A-8C8C-CF4205E474FD}"/>
              </a:ext>
            </a:extLst>
          </p:cNvPr>
          <p:cNvPicPr>
            <a:picLocks noChangeAspect="1"/>
          </p:cNvPicPr>
          <p:nvPr/>
        </p:nvPicPr>
        <p:blipFill>
          <a:blip r:embed="rId4"/>
          <a:stretch>
            <a:fillRect/>
          </a:stretch>
        </p:blipFill>
        <p:spPr>
          <a:xfrm>
            <a:off x="2037394" y="3315122"/>
            <a:ext cx="604099" cy="940999"/>
          </a:xfrm>
          <a:prstGeom prst="rect">
            <a:avLst/>
          </a:prstGeom>
        </p:spPr>
      </p:pic>
    </p:spTree>
    <p:extLst>
      <p:ext uri="{BB962C8B-B14F-4D97-AF65-F5344CB8AC3E}">
        <p14:creationId xmlns:p14="http://schemas.microsoft.com/office/powerpoint/2010/main" val="2183528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arn(inVertical)">
                                      <p:cBhvr>
                                        <p:cTn id="10" dur="500"/>
                                        <p:tgtEl>
                                          <p:spTgt spid="30"/>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31">
                                            <p:txEl>
                                              <p:pRg st="0" end="0"/>
                                            </p:txEl>
                                          </p:spTgt>
                                        </p:tgtEl>
                                        <p:attrNameLst>
                                          <p:attrName>style.visibility</p:attrName>
                                        </p:attrNameLst>
                                      </p:cBhvr>
                                      <p:to>
                                        <p:strVal val="visible"/>
                                      </p:to>
                                    </p:set>
                                    <p:animEffect transition="in" filter="circle(in)">
                                      <p:cBhvr>
                                        <p:cTn id="14" dur="2000"/>
                                        <p:tgtEl>
                                          <p:spTgt spid="31">
                                            <p:txEl>
                                              <p:pRg st="0" end="0"/>
                                            </p:txEl>
                                          </p:spTgt>
                                        </p:tgtEl>
                                      </p:cBhvr>
                                    </p:animEffect>
                                  </p:childTnLst>
                                </p:cTn>
                              </p:par>
                            </p:childTnLst>
                          </p:cTn>
                        </p:par>
                        <p:par>
                          <p:cTn id="15" fill="hold">
                            <p:stCondLst>
                              <p:cond delay="2500"/>
                            </p:stCondLst>
                            <p:childTnLst>
                              <p:par>
                                <p:cTn id="16" presetID="6" presetClass="entr" presetSubtype="16"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circle(in)">
                                      <p:cBhvr>
                                        <p:cTn id="18" dur="2000"/>
                                        <p:tgtEl>
                                          <p:spTgt spid="32"/>
                                        </p:tgtEl>
                                      </p:cBhvr>
                                    </p:animEffect>
                                  </p:childTnLst>
                                </p:cTn>
                              </p:par>
                            </p:childTnLst>
                          </p:cTn>
                        </p:par>
                        <p:par>
                          <p:cTn id="19" fill="hold">
                            <p:stCondLst>
                              <p:cond delay="4500"/>
                            </p:stCondLst>
                            <p:childTnLst>
                              <p:par>
                                <p:cTn id="20" presetID="6" presetClass="entr" presetSubtype="16"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ircle(in)">
                                      <p:cBhvr>
                                        <p:cTn id="22"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p:bldP spid="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539CFE-3C96-46A0-AA67-8914EA859481}"/>
              </a:ext>
            </a:extLst>
          </p:cNvPr>
          <p:cNvSpPr>
            <a:spLocks noGrp="1"/>
          </p:cNvSpPr>
          <p:nvPr>
            <p:ph type="title"/>
          </p:nvPr>
        </p:nvSpPr>
        <p:spPr>
          <a:xfrm>
            <a:off x="1389735" y="184248"/>
            <a:ext cx="10802265" cy="803836"/>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IP PLANNING CỦA CỤM CEPH </a:t>
            </a:r>
          </a:p>
        </p:txBody>
      </p:sp>
      <p:pic>
        <p:nvPicPr>
          <p:cNvPr id="3" name="Hình ảnh 3">
            <a:extLst>
              <a:ext uri="{FF2B5EF4-FFF2-40B4-BE49-F238E27FC236}">
                <a16:creationId xmlns:a16="http://schemas.microsoft.com/office/drawing/2014/main" id="{35562037-20B6-4FE7-8EB7-DB465A1754FC}"/>
              </a:ext>
            </a:extLst>
          </p:cNvPr>
          <p:cNvPicPr>
            <a:picLocks noChangeAspect="1"/>
          </p:cNvPicPr>
          <p:nvPr/>
        </p:nvPicPr>
        <p:blipFill>
          <a:blip r:embed="rId2"/>
          <a:stretch>
            <a:fillRect/>
          </a:stretch>
        </p:blipFill>
        <p:spPr>
          <a:xfrm>
            <a:off x="358933" y="1449230"/>
            <a:ext cx="11474134" cy="4474259"/>
          </a:xfrm>
          <a:prstGeom prst="rect">
            <a:avLst/>
          </a:prstGeom>
        </p:spPr>
      </p:pic>
      <p:sp>
        <p:nvSpPr>
          <p:cNvPr id="4" name="Hộp Văn bản 5">
            <a:extLst>
              <a:ext uri="{FF2B5EF4-FFF2-40B4-BE49-F238E27FC236}">
                <a16:creationId xmlns:a16="http://schemas.microsoft.com/office/drawing/2014/main" id="{84176B23-1243-4CF7-AFC9-AA2F7E70724A}"/>
              </a:ext>
            </a:extLst>
          </p:cNvPr>
          <p:cNvSpPr txBox="1"/>
          <p:nvPr/>
        </p:nvSpPr>
        <p:spPr>
          <a:xfrm>
            <a:off x="4776130" y="6015303"/>
            <a:ext cx="3019836"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IP Planning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cụm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Ceph</a:t>
            </a:r>
            <a:r>
              <a:rPr lang="en-US"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902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7D568AEA-94B9-47D4-8B89-9BCDB76A43AF}"/>
              </a:ext>
            </a:extLst>
          </p:cNvPr>
          <p:cNvSpPr>
            <a:spLocks noGrp="1"/>
          </p:cNvSpPr>
          <p:nvPr>
            <p:ph type="title"/>
          </p:nvPr>
        </p:nvSpPr>
        <p:spPr>
          <a:xfrm>
            <a:off x="1136108" y="250321"/>
            <a:ext cx="11055892" cy="704818"/>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MÔ HÌNH TRIỂN KHAI LOGIC CỦA HỆ THỐNG</a:t>
            </a:r>
          </a:p>
        </p:txBody>
      </p:sp>
      <p:sp>
        <p:nvSpPr>
          <p:cNvPr id="5" name="Hình chữ nhật 5">
            <a:extLst>
              <a:ext uri="{FF2B5EF4-FFF2-40B4-BE49-F238E27FC236}">
                <a16:creationId xmlns:a16="http://schemas.microsoft.com/office/drawing/2014/main" id="{2280E307-EA39-4253-B46D-20AFD07FC896}"/>
              </a:ext>
            </a:extLst>
          </p:cNvPr>
          <p:cNvSpPr/>
          <p:nvPr/>
        </p:nvSpPr>
        <p:spPr>
          <a:xfrm>
            <a:off x="5585492" y="1111952"/>
            <a:ext cx="1863090" cy="1623060"/>
          </a:xfrm>
          <a:prstGeom prst="rect">
            <a:avLst/>
          </a:prstGeom>
          <a:solidFill>
            <a:srgbClr val="EDDFF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ình chữ nhật 6">
            <a:extLst>
              <a:ext uri="{FF2B5EF4-FFF2-40B4-BE49-F238E27FC236}">
                <a16:creationId xmlns:a16="http://schemas.microsoft.com/office/drawing/2014/main" id="{5E49E3E5-C451-4212-8D48-12CCBE576E0B}"/>
              </a:ext>
            </a:extLst>
          </p:cNvPr>
          <p:cNvSpPr/>
          <p:nvPr/>
        </p:nvSpPr>
        <p:spPr>
          <a:xfrm>
            <a:off x="5678837" y="1174816"/>
            <a:ext cx="1676400" cy="213360"/>
          </a:xfrm>
          <a:prstGeom prst="rect">
            <a:avLst/>
          </a:prstGeom>
          <a:solidFill>
            <a:srgbClr val="D4ECF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MGR</a:t>
            </a:r>
          </a:p>
        </p:txBody>
      </p:sp>
      <p:sp>
        <p:nvSpPr>
          <p:cNvPr id="7" name="Lưu đồ: Đĩa từ 7">
            <a:extLst>
              <a:ext uri="{FF2B5EF4-FFF2-40B4-BE49-F238E27FC236}">
                <a16:creationId xmlns:a16="http://schemas.microsoft.com/office/drawing/2014/main" id="{43479755-3F24-4D6C-8724-F5205E15084A}"/>
              </a:ext>
            </a:extLst>
          </p:cNvPr>
          <p:cNvSpPr/>
          <p:nvPr/>
        </p:nvSpPr>
        <p:spPr>
          <a:xfrm>
            <a:off x="5665502" y="2300671"/>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ưu đồ: Đĩa từ 8">
            <a:extLst>
              <a:ext uri="{FF2B5EF4-FFF2-40B4-BE49-F238E27FC236}">
                <a16:creationId xmlns:a16="http://schemas.microsoft.com/office/drawing/2014/main" id="{42304C99-724D-4F47-AD47-7CF43FA2E0FF}"/>
              </a:ext>
            </a:extLst>
          </p:cNvPr>
          <p:cNvSpPr/>
          <p:nvPr/>
        </p:nvSpPr>
        <p:spPr>
          <a:xfrm>
            <a:off x="6917087" y="2299719"/>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ưu đồ: Đĩa từ 9">
            <a:extLst>
              <a:ext uri="{FF2B5EF4-FFF2-40B4-BE49-F238E27FC236}">
                <a16:creationId xmlns:a16="http://schemas.microsoft.com/office/drawing/2014/main" id="{A2AACDE4-F855-4510-86FC-075CD56E8840}"/>
              </a:ext>
            </a:extLst>
          </p:cNvPr>
          <p:cNvSpPr/>
          <p:nvPr/>
        </p:nvSpPr>
        <p:spPr>
          <a:xfrm>
            <a:off x="6311297" y="2299719"/>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ình chữ nhật 10">
            <a:extLst>
              <a:ext uri="{FF2B5EF4-FFF2-40B4-BE49-F238E27FC236}">
                <a16:creationId xmlns:a16="http://schemas.microsoft.com/office/drawing/2014/main" id="{2130B565-07E7-426C-8280-5EE9181A4533}"/>
              </a:ext>
            </a:extLst>
          </p:cNvPr>
          <p:cNvSpPr/>
          <p:nvPr/>
        </p:nvSpPr>
        <p:spPr>
          <a:xfrm>
            <a:off x="5678837" y="1451041"/>
            <a:ext cx="1676400" cy="213360"/>
          </a:xfrm>
          <a:prstGeom prst="rect">
            <a:avLst/>
          </a:prstGeom>
          <a:solidFill>
            <a:srgbClr val="F0D7B2"/>
          </a:solidFill>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RADOSGW</a:t>
            </a:r>
          </a:p>
        </p:txBody>
      </p:sp>
      <p:sp>
        <p:nvSpPr>
          <p:cNvPr id="11" name="Hình chữ nhật 11">
            <a:extLst>
              <a:ext uri="{FF2B5EF4-FFF2-40B4-BE49-F238E27FC236}">
                <a16:creationId xmlns:a16="http://schemas.microsoft.com/office/drawing/2014/main" id="{91172750-AB4A-46B4-A374-C7180C89963B}"/>
              </a:ext>
            </a:extLst>
          </p:cNvPr>
          <p:cNvSpPr/>
          <p:nvPr/>
        </p:nvSpPr>
        <p:spPr>
          <a:xfrm>
            <a:off x="5678837" y="1718694"/>
            <a:ext cx="1676400" cy="213360"/>
          </a:xfrm>
          <a:prstGeom prst="rect">
            <a:avLst/>
          </a:prstGeom>
          <a:solidFill>
            <a:srgbClr val="B6DA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MON</a:t>
            </a:r>
          </a:p>
        </p:txBody>
      </p:sp>
      <p:sp>
        <p:nvSpPr>
          <p:cNvPr id="12" name="Hình chữ nhật 12">
            <a:extLst>
              <a:ext uri="{FF2B5EF4-FFF2-40B4-BE49-F238E27FC236}">
                <a16:creationId xmlns:a16="http://schemas.microsoft.com/office/drawing/2014/main" id="{31FDC66F-51BD-45EF-9728-9629A1931FF7}"/>
              </a:ext>
            </a:extLst>
          </p:cNvPr>
          <p:cNvSpPr/>
          <p:nvPr/>
        </p:nvSpPr>
        <p:spPr>
          <a:xfrm>
            <a:off x="5678837" y="1994919"/>
            <a:ext cx="1676400" cy="213360"/>
          </a:xfrm>
          <a:prstGeom prst="rect">
            <a:avLst/>
          </a:prstGeom>
          <a:solidFill>
            <a:srgbClr val="F5E0D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OSD</a:t>
            </a:r>
          </a:p>
        </p:txBody>
      </p:sp>
      <p:sp>
        <p:nvSpPr>
          <p:cNvPr id="13" name="Hình chữ nhật 13">
            <a:extLst>
              <a:ext uri="{FF2B5EF4-FFF2-40B4-BE49-F238E27FC236}">
                <a16:creationId xmlns:a16="http://schemas.microsoft.com/office/drawing/2014/main" id="{D171B3BB-EEA1-4A40-A3F7-45025D50C4E9}"/>
              </a:ext>
            </a:extLst>
          </p:cNvPr>
          <p:cNvSpPr/>
          <p:nvPr/>
        </p:nvSpPr>
        <p:spPr>
          <a:xfrm>
            <a:off x="5585492" y="2916464"/>
            <a:ext cx="1863090" cy="1605915"/>
          </a:xfrm>
          <a:prstGeom prst="rect">
            <a:avLst/>
          </a:prstGeom>
          <a:solidFill>
            <a:srgbClr val="EDDFF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chữ nhật 14">
            <a:extLst>
              <a:ext uri="{FF2B5EF4-FFF2-40B4-BE49-F238E27FC236}">
                <a16:creationId xmlns:a16="http://schemas.microsoft.com/office/drawing/2014/main" id="{7BEE5D18-34D0-457B-8DCF-B777ACE14BC8}"/>
              </a:ext>
            </a:extLst>
          </p:cNvPr>
          <p:cNvSpPr/>
          <p:nvPr/>
        </p:nvSpPr>
        <p:spPr>
          <a:xfrm>
            <a:off x="5678837" y="2979329"/>
            <a:ext cx="1676400" cy="213360"/>
          </a:xfrm>
          <a:prstGeom prst="rect">
            <a:avLst/>
          </a:prstGeom>
          <a:solidFill>
            <a:srgbClr val="D5EDF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MGR</a:t>
            </a:r>
          </a:p>
        </p:txBody>
      </p:sp>
      <p:sp>
        <p:nvSpPr>
          <p:cNvPr id="15" name="Lưu đồ: Đĩa từ 15">
            <a:extLst>
              <a:ext uri="{FF2B5EF4-FFF2-40B4-BE49-F238E27FC236}">
                <a16:creationId xmlns:a16="http://schemas.microsoft.com/office/drawing/2014/main" id="{51C8ED8B-DD6C-4124-B893-9DD6F8F1EE5F}"/>
              </a:ext>
            </a:extLst>
          </p:cNvPr>
          <p:cNvSpPr/>
          <p:nvPr/>
        </p:nvSpPr>
        <p:spPr>
          <a:xfrm>
            <a:off x="5678837" y="4120424"/>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ưu đồ: Đĩa từ 16">
            <a:extLst>
              <a:ext uri="{FF2B5EF4-FFF2-40B4-BE49-F238E27FC236}">
                <a16:creationId xmlns:a16="http://schemas.microsoft.com/office/drawing/2014/main" id="{EB0F8E0A-49A2-48D2-9353-4BBA3802FC71}"/>
              </a:ext>
            </a:extLst>
          </p:cNvPr>
          <p:cNvSpPr/>
          <p:nvPr/>
        </p:nvSpPr>
        <p:spPr>
          <a:xfrm>
            <a:off x="6917087" y="4109469"/>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ưu đồ: Đĩa từ 17">
            <a:extLst>
              <a:ext uri="{FF2B5EF4-FFF2-40B4-BE49-F238E27FC236}">
                <a16:creationId xmlns:a16="http://schemas.microsoft.com/office/drawing/2014/main" id="{5B8EA56F-827E-44AE-ACD0-2B2E4C650244}"/>
              </a:ext>
            </a:extLst>
          </p:cNvPr>
          <p:cNvSpPr/>
          <p:nvPr/>
        </p:nvSpPr>
        <p:spPr>
          <a:xfrm>
            <a:off x="6297962" y="4120424"/>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8">
            <a:extLst>
              <a:ext uri="{FF2B5EF4-FFF2-40B4-BE49-F238E27FC236}">
                <a16:creationId xmlns:a16="http://schemas.microsoft.com/office/drawing/2014/main" id="{21D22C2B-98ED-4D07-829C-7FD7D9263153}"/>
              </a:ext>
            </a:extLst>
          </p:cNvPr>
          <p:cNvSpPr/>
          <p:nvPr/>
        </p:nvSpPr>
        <p:spPr>
          <a:xfrm>
            <a:off x="5678837" y="3255554"/>
            <a:ext cx="1676400" cy="213360"/>
          </a:xfrm>
          <a:prstGeom prst="rect">
            <a:avLst/>
          </a:prstGeom>
          <a:solidFill>
            <a:srgbClr val="F0D7B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RADOSGW</a:t>
            </a:r>
          </a:p>
        </p:txBody>
      </p:sp>
      <p:sp>
        <p:nvSpPr>
          <p:cNvPr id="19" name="Hình chữ nhật 19">
            <a:extLst>
              <a:ext uri="{FF2B5EF4-FFF2-40B4-BE49-F238E27FC236}">
                <a16:creationId xmlns:a16="http://schemas.microsoft.com/office/drawing/2014/main" id="{7F226013-5307-4DA1-A157-3240D4103453}"/>
              </a:ext>
            </a:extLst>
          </p:cNvPr>
          <p:cNvSpPr/>
          <p:nvPr/>
        </p:nvSpPr>
        <p:spPr>
          <a:xfrm>
            <a:off x="5678837" y="3523207"/>
            <a:ext cx="1676400" cy="213360"/>
          </a:xfrm>
          <a:prstGeom prst="rect">
            <a:avLst/>
          </a:prstGeom>
          <a:solidFill>
            <a:srgbClr val="DABE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MON</a:t>
            </a:r>
          </a:p>
        </p:txBody>
      </p:sp>
      <p:sp>
        <p:nvSpPr>
          <p:cNvPr id="20" name="Hình chữ nhật 20">
            <a:extLst>
              <a:ext uri="{FF2B5EF4-FFF2-40B4-BE49-F238E27FC236}">
                <a16:creationId xmlns:a16="http://schemas.microsoft.com/office/drawing/2014/main" id="{75D931CB-A5F4-40CE-8391-8D68FB3EB64A}"/>
              </a:ext>
            </a:extLst>
          </p:cNvPr>
          <p:cNvSpPr/>
          <p:nvPr/>
        </p:nvSpPr>
        <p:spPr>
          <a:xfrm>
            <a:off x="5678837" y="3788477"/>
            <a:ext cx="1676400" cy="213360"/>
          </a:xfrm>
          <a:prstGeom prst="rect">
            <a:avLst/>
          </a:prstGeom>
          <a:solidFill>
            <a:srgbClr val="F5E0D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OSD</a:t>
            </a:r>
          </a:p>
        </p:txBody>
      </p:sp>
      <p:sp>
        <p:nvSpPr>
          <p:cNvPr id="21" name="Hình chữ nhật 21">
            <a:extLst>
              <a:ext uri="{FF2B5EF4-FFF2-40B4-BE49-F238E27FC236}">
                <a16:creationId xmlns:a16="http://schemas.microsoft.com/office/drawing/2014/main" id="{9547E882-B148-44DB-9CF8-74733281F0C3}"/>
              </a:ext>
            </a:extLst>
          </p:cNvPr>
          <p:cNvSpPr/>
          <p:nvPr/>
        </p:nvSpPr>
        <p:spPr>
          <a:xfrm>
            <a:off x="5585492" y="4703831"/>
            <a:ext cx="1863090" cy="1614487"/>
          </a:xfrm>
          <a:prstGeom prst="rect">
            <a:avLst/>
          </a:prstGeom>
          <a:solidFill>
            <a:srgbClr val="EDDFF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ình chữ nhật 22">
            <a:extLst>
              <a:ext uri="{FF2B5EF4-FFF2-40B4-BE49-F238E27FC236}">
                <a16:creationId xmlns:a16="http://schemas.microsoft.com/office/drawing/2014/main" id="{5E4C0F42-4B7A-459C-807F-8DA592482B44}"/>
              </a:ext>
            </a:extLst>
          </p:cNvPr>
          <p:cNvSpPr/>
          <p:nvPr/>
        </p:nvSpPr>
        <p:spPr>
          <a:xfrm>
            <a:off x="5678837" y="4766696"/>
            <a:ext cx="1676400" cy="213360"/>
          </a:xfrm>
          <a:prstGeom prst="rect">
            <a:avLst/>
          </a:prstGeom>
          <a:solidFill>
            <a:srgbClr val="E0F9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MGR</a:t>
            </a:r>
          </a:p>
        </p:txBody>
      </p:sp>
      <p:sp>
        <p:nvSpPr>
          <p:cNvPr id="23" name="Lưu đồ: Đĩa từ 23">
            <a:extLst>
              <a:ext uri="{FF2B5EF4-FFF2-40B4-BE49-F238E27FC236}">
                <a16:creationId xmlns:a16="http://schemas.microsoft.com/office/drawing/2014/main" id="{FFF58B4E-DF99-4F65-86E9-7FD1D37C01BD}"/>
              </a:ext>
            </a:extLst>
          </p:cNvPr>
          <p:cNvSpPr/>
          <p:nvPr/>
        </p:nvSpPr>
        <p:spPr>
          <a:xfrm>
            <a:off x="5678837" y="5918268"/>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ưu đồ: Đĩa từ 24">
            <a:extLst>
              <a:ext uri="{FF2B5EF4-FFF2-40B4-BE49-F238E27FC236}">
                <a16:creationId xmlns:a16="http://schemas.microsoft.com/office/drawing/2014/main" id="{FF4F1C32-9A1B-4056-A4F8-51EA5A44ECC4}"/>
              </a:ext>
            </a:extLst>
          </p:cNvPr>
          <p:cNvSpPr/>
          <p:nvPr/>
        </p:nvSpPr>
        <p:spPr>
          <a:xfrm>
            <a:off x="6907562" y="5922078"/>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ưu đồ: Đĩa từ 25">
            <a:extLst>
              <a:ext uri="{FF2B5EF4-FFF2-40B4-BE49-F238E27FC236}">
                <a16:creationId xmlns:a16="http://schemas.microsoft.com/office/drawing/2014/main" id="{5DDE6E4B-FD79-4E97-B656-CA7745224250}"/>
              </a:ext>
            </a:extLst>
          </p:cNvPr>
          <p:cNvSpPr/>
          <p:nvPr/>
        </p:nvSpPr>
        <p:spPr>
          <a:xfrm>
            <a:off x="6286532" y="5918268"/>
            <a:ext cx="411480" cy="320040"/>
          </a:xfrm>
          <a:prstGeom prst="flowChartMagneticDisk">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ình chữ nhật 26">
            <a:extLst>
              <a:ext uri="{FF2B5EF4-FFF2-40B4-BE49-F238E27FC236}">
                <a16:creationId xmlns:a16="http://schemas.microsoft.com/office/drawing/2014/main" id="{1470A46B-DD74-4CED-8957-99B6F5021507}"/>
              </a:ext>
            </a:extLst>
          </p:cNvPr>
          <p:cNvSpPr/>
          <p:nvPr/>
        </p:nvSpPr>
        <p:spPr>
          <a:xfrm>
            <a:off x="5678837" y="5042921"/>
            <a:ext cx="1676400" cy="213360"/>
          </a:xfrm>
          <a:prstGeom prst="rect">
            <a:avLst/>
          </a:prstGeom>
          <a:solidFill>
            <a:srgbClr val="DBF4E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MDS</a:t>
            </a:r>
          </a:p>
        </p:txBody>
      </p:sp>
      <p:sp>
        <p:nvSpPr>
          <p:cNvPr id="27" name="Hình chữ nhật 27">
            <a:extLst>
              <a:ext uri="{FF2B5EF4-FFF2-40B4-BE49-F238E27FC236}">
                <a16:creationId xmlns:a16="http://schemas.microsoft.com/office/drawing/2014/main" id="{81DB3236-067C-4B91-9486-C0514264D045}"/>
              </a:ext>
            </a:extLst>
          </p:cNvPr>
          <p:cNvSpPr/>
          <p:nvPr/>
        </p:nvSpPr>
        <p:spPr>
          <a:xfrm>
            <a:off x="5678837" y="5310574"/>
            <a:ext cx="1676400" cy="213360"/>
          </a:xfrm>
          <a:prstGeom prst="rect">
            <a:avLst/>
          </a:prstGeom>
          <a:solidFill>
            <a:srgbClr val="B6DA9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MON</a:t>
            </a:r>
          </a:p>
        </p:txBody>
      </p:sp>
      <p:sp>
        <p:nvSpPr>
          <p:cNvPr id="28" name="Hình chữ nhật 28">
            <a:extLst>
              <a:ext uri="{FF2B5EF4-FFF2-40B4-BE49-F238E27FC236}">
                <a16:creationId xmlns:a16="http://schemas.microsoft.com/office/drawing/2014/main" id="{3152084F-F83E-4C18-BCE8-8DEF02F2FCCC}"/>
              </a:ext>
            </a:extLst>
          </p:cNvPr>
          <p:cNvSpPr/>
          <p:nvPr/>
        </p:nvSpPr>
        <p:spPr>
          <a:xfrm>
            <a:off x="5678837" y="5598228"/>
            <a:ext cx="1676400" cy="213360"/>
          </a:xfrm>
          <a:prstGeom prst="rect">
            <a:avLst/>
          </a:prstGeom>
          <a:solidFill>
            <a:srgbClr val="F5E0D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OSD</a:t>
            </a:r>
          </a:p>
        </p:txBody>
      </p:sp>
      <p:sp>
        <p:nvSpPr>
          <p:cNvPr id="29" name="Lưu đồ: Tiến trình 29">
            <a:extLst>
              <a:ext uri="{FF2B5EF4-FFF2-40B4-BE49-F238E27FC236}">
                <a16:creationId xmlns:a16="http://schemas.microsoft.com/office/drawing/2014/main" id="{75D4A54C-F3FF-4525-A092-A1C95F74C01A}"/>
              </a:ext>
            </a:extLst>
          </p:cNvPr>
          <p:cNvSpPr/>
          <p:nvPr/>
        </p:nvSpPr>
        <p:spPr>
          <a:xfrm>
            <a:off x="2670842" y="3535112"/>
            <a:ext cx="1428750" cy="368618"/>
          </a:xfrm>
          <a:prstGeom prst="flowChartProcess">
            <a:avLst/>
          </a:prstGeom>
          <a:solidFill>
            <a:srgbClr val="E8C48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CEPH - ADMIN</a:t>
            </a:r>
          </a:p>
        </p:txBody>
      </p:sp>
      <p:cxnSp>
        <p:nvCxnSpPr>
          <p:cNvPr id="30" name="Đường kết nối Mũi tên Thẳng 30">
            <a:extLst>
              <a:ext uri="{FF2B5EF4-FFF2-40B4-BE49-F238E27FC236}">
                <a16:creationId xmlns:a16="http://schemas.microsoft.com/office/drawing/2014/main" id="{57B8895B-E62D-48AC-A920-6FF1F6174C54}"/>
              </a:ext>
            </a:extLst>
          </p:cNvPr>
          <p:cNvCxnSpPr>
            <a:stCxn id="29" idx="3"/>
            <a:endCxn id="5" idx="1"/>
          </p:cNvCxnSpPr>
          <p:nvPr/>
        </p:nvCxnSpPr>
        <p:spPr>
          <a:xfrm flipV="1">
            <a:off x="4099592" y="1923482"/>
            <a:ext cx="1485900" cy="1795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Đường kết nối Mũi tên Thẳng 31">
            <a:extLst>
              <a:ext uri="{FF2B5EF4-FFF2-40B4-BE49-F238E27FC236}">
                <a16:creationId xmlns:a16="http://schemas.microsoft.com/office/drawing/2014/main" id="{1272AC15-38AF-4F1A-899B-0EDF234C393C}"/>
              </a:ext>
            </a:extLst>
          </p:cNvPr>
          <p:cNvCxnSpPr>
            <a:stCxn id="29" idx="3"/>
            <a:endCxn id="13" idx="1"/>
          </p:cNvCxnSpPr>
          <p:nvPr/>
        </p:nvCxnSpPr>
        <p:spPr>
          <a:xfrm>
            <a:off x="4099592" y="3719421"/>
            <a:ext cx="14859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Đường kết nối Mũi tên Thẳng 32">
            <a:extLst>
              <a:ext uri="{FF2B5EF4-FFF2-40B4-BE49-F238E27FC236}">
                <a16:creationId xmlns:a16="http://schemas.microsoft.com/office/drawing/2014/main" id="{0A53288D-D27B-435B-9B21-1B00E54686FA}"/>
              </a:ext>
            </a:extLst>
          </p:cNvPr>
          <p:cNvCxnSpPr>
            <a:stCxn id="29" idx="3"/>
            <a:endCxn id="21" idx="1"/>
          </p:cNvCxnSpPr>
          <p:nvPr/>
        </p:nvCxnSpPr>
        <p:spPr>
          <a:xfrm>
            <a:off x="4099592" y="3719421"/>
            <a:ext cx="1485900" cy="179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Lưu đồ: Tiến trình 33">
            <a:extLst>
              <a:ext uri="{FF2B5EF4-FFF2-40B4-BE49-F238E27FC236}">
                <a16:creationId xmlns:a16="http://schemas.microsoft.com/office/drawing/2014/main" id="{25BD96B7-A804-4564-A9B1-68B41EC72647}"/>
              </a:ext>
            </a:extLst>
          </p:cNvPr>
          <p:cNvSpPr/>
          <p:nvPr/>
        </p:nvSpPr>
        <p:spPr>
          <a:xfrm>
            <a:off x="8934482" y="3535112"/>
            <a:ext cx="1428750" cy="368618"/>
          </a:xfrm>
          <a:prstGeom prst="flowChartProcess">
            <a:avLst/>
          </a:prstGeom>
          <a:solidFill>
            <a:srgbClr val="B7EA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Clients</a:t>
            </a:r>
          </a:p>
        </p:txBody>
      </p:sp>
      <p:cxnSp>
        <p:nvCxnSpPr>
          <p:cNvPr id="34" name="Đường kết nối Mũi tên Thẳng 34">
            <a:extLst>
              <a:ext uri="{FF2B5EF4-FFF2-40B4-BE49-F238E27FC236}">
                <a16:creationId xmlns:a16="http://schemas.microsoft.com/office/drawing/2014/main" id="{28E0A50E-DD8B-485F-A5F1-2ADFFBF84FF7}"/>
              </a:ext>
            </a:extLst>
          </p:cNvPr>
          <p:cNvCxnSpPr>
            <a:stCxn id="33" idx="1"/>
            <a:endCxn id="13" idx="3"/>
          </p:cNvCxnSpPr>
          <p:nvPr/>
        </p:nvCxnSpPr>
        <p:spPr>
          <a:xfrm flipH="1">
            <a:off x="7448582" y="3719421"/>
            <a:ext cx="14859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35">
            <a:extLst>
              <a:ext uri="{FF2B5EF4-FFF2-40B4-BE49-F238E27FC236}">
                <a16:creationId xmlns:a16="http://schemas.microsoft.com/office/drawing/2014/main" id="{70FB5A74-9531-430D-A66B-CE12A944714D}"/>
              </a:ext>
            </a:extLst>
          </p:cNvPr>
          <p:cNvCxnSpPr>
            <a:stCxn id="33" idx="1"/>
            <a:endCxn id="5" idx="3"/>
          </p:cNvCxnSpPr>
          <p:nvPr/>
        </p:nvCxnSpPr>
        <p:spPr>
          <a:xfrm flipH="1" flipV="1">
            <a:off x="7448582" y="1923482"/>
            <a:ext cx="1485900" cy="1795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6">
            <a:extLst>
              <a:ext uri="{FF2B5EF4-FFF2-40B4-BE49-F238E27FC236}">
                <a16:creationId xmlns:a16="http://schemas.microsoft.com/office/drawing/2014/main" id="{7F8E7527-5C55-4548-8A39-78DF93F15E76}"/>
              </a:ext>
            </a:extLst>
          </p:cNvPr>
          <p:cNvCxnSpPr>
            <a:stCxn id="33" idx="1"/>
            <a:endCxn id="21" idx="3"/>
          </p:cNvCxnSpPr>
          <p:nvPr/>
        </p:nvCxnSpPr>
        <p:spPr>
          <a:xfrm flipH="1">
            <a:off x="7448582" y="3719421"/>
            <a:ext cx="1485900" cy="179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Hộp Văn bản 37">
            <a:extLst>
              <a:ext uri="{FF2B5EF4-FFF2-40B4-BE49-F238E27FC236}">
                <a16:creationId xmlns:a16="http://schemas.microsoft.com/office/drawing/2014/main" id="{D1F6E6C5-D16A-4A33-852D-88B319C4C187}"/>
              </a:ext>
            </a:extLst>
          </p:cNvPr>
          <p:cNvSpPr txBox="1"/>
          <p:nvPr/>
        </p:nvSpPr>
        <p:spPr>
          <a:xfrm rot="18582655">
            <a:off x="4141025" y="2491288"/>
            <a:ext cx="1221809"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DEPLOY</a:t>
            </a:r>
          </a:p>
        </p:txBody>
      </p:sp>
      <p:sp>
        <p:nvSpPr>
          <p:cNvPr id="38" name="Hộp Văn bản 38">
            <a:extLst>
              <a:ext uri="{FF2B5EF4-FFF2-40B4-BE49-F238E27FC236}">
                <a16:creationId xmlns:a16="http://schemas.microsoft.com/office/drawing/2014/main" id="{2997A448-0FC1-47B3-A632-BC8D9E3A8A87}"/>
              </a:ext>
            </a:extLst>
          </p:cNvPr>
          <p:cNvSpPr txBox="1"/>
          <p:nvPr/>
        </p:nvSpPr>
        <p:spPr>
          <a:xfrm>
            <a:off x="4309391" y="3459568"/>
            <a:ext cx="1221809"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DEPLOY</a:t>
            </a:r>
          </a:p>
        </p:txBody>
      </p:sp>
      <p:sp>
        <p:nvSpPr>
          <p:cNvPr id="39" name="Hộp Văn bản 39">
            <a:extLst>
              <a:ext uri="{FF2B5EF4-FFF2-40B4-BE49-F238E27FC236}">
                <a16:creationId xmlns:a16="http://schemas.microsoft.com/office/drawing/2014/main" id="{341220AE-F9A0-4F09-94F9-5A1694D18332}"/>
              </a:ext>
            </a:extLst>
          </p:cNvPr>
          <p:cNvSpPr txBox="1"/>
          <p:nvPr/>
        </p:nvSpPr>
        <p:spPr>
          <a:xfrm rot="3147449">
            <a:off x="4139136" y="4582477"/>
            <a:ext cx="1221809"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 DEPLOY</a:t>
            </a:r>
          </a:p>
        </p:txBody>
      </p:sp>
      <p:sp>
        <p:nvSpPr>
          <p:cNvPr id="40" name="Hộp Văn bản 40">
            <a:extLst>
              <a:ext uri="{FF2B5EF4-FFF2-40B4-BE49-F238E27FC236}">
                <a16:creationId xmlns:a16="http://schemas.microsoft.com/office/drawing/2014/main" id="{5C8FAFB0-2DDD-420B-B946-464468E1244D}"/>
              </a:ext>
            </a:extLst>
          </p:cNvPr>
          <p:cNvSpPr txBox="1"/>
          <p:nvPr/>
        </p:nvSpPr>
        <p:spPr>
          <a:xfrm rot="3009754">
            <a:off x="8040414" y="2545676"/>
            <a:ext cx="500458"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RBD</a:t>
            </a:r>
          </a:p>
        </p:txBody>
      </p:sp>
      <p:sp>
        <p:nvSpPr>
          <p:cNvPr id="41" name="Hộp Văn bản 41">
            <a:extLst>
              <a:ext uri="{FF2B5EF4-FFF2-40B4-BE49-F238E27FC236}">
                <a16:creationId xmlns:a16="http://schemas.microsoft.com/office/drawing/2014/main" id="{152F41A5-412D-44BC-AF8D-B99C08C0901C}"/>
              </a:ext>
            </a:extLst>
          </p:cNvPr>
          <p:cNvSpPr txBox="1"/>
          <p:nvPr/>
        </p:nvSpPr>
        <p:spPr>
          <a:xfrm>
            <a:off x="7769225" y="3469568"/>
            <a:ext cx="696024"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S3CMD</a:t>
            </a:r>
          </a:p>
        </p:txBody>
      </p:sp>
      <p:sp>
        <p:nvSpPr>
          <p:cNvPr id="42" name="Hộp Văn bản 42">
            <a:extLst>
              <a:ext uri="{FF2B5EF4-FFF2-40B4-BE49-F238E27FC236}">
                <a16:creationId xmlns:a16="http://schemas.microsoft.com/office/drawing/2014/main" id="{A26510F2-03B3-4B57-8C1D-89A7A56C2F73}"/>
              </a:ext>
            </a:extLst>
          </p:cNvPr>
          <p:cNvSpPr txBox="1"/>
          <p:nvPr/>
        </p:nvSpPr>
        <p:spPr>
          <a:xfrm rot="18555136">
            <a:off x="7724080" y="4407693"/>
            <a:ext cx="747320"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CEPHFS</a:t>
            </a:r>
          </a:p>
        </p:txBody>
      </p:sp>
      <p:sp>
        <p:nvSpPr>
          <p:cNvPr id="44" name="Hộp Văn bản 44">
            <a:extLst>
              <a:ext uri="{FF2B5EF4-FFF2-40B4-BE49-F238E27FC236}">
                <a16:creationId xmlns:a16="http://schemas.microsoft.com/office/drawing/2014/main" id="{FDA6260F-D73E-4536-9C8A-0463ED742557}"/>
              </a:ext>
            </a:extLst>
          </p:cNvPr>
          <p:cNvSpPr txBox="1"/>
          <p:nvPr/>
        </p:nvSpPr>
        <p:spPr>
          <a:xfrm>
            <a:off x="4717815" y="6392612"/>
            <a:ext cx="3575486" cy="353943"/>
          </a:xfrm>
          <a:prstGeom prst="rect">
            <a:avLst/>
          </a:prstGeom>
          <a:noFill/>
        </p:spPr>
        <p:txBody>
          <a:bodyPr wrap="square" rtlCol="0">
            <a:spAutoFit/>
          </a:bodyPr>
          <a:lstStyle/>
          <a:p>
            <a:r>
              <a:rPr lang="en-US" sz="1700" i="1">
                <a:latin typeface="Times New Roman" panose="02020603050405020304" pitchFamily="18" charset="0"/>
                <a:cs typeface="Times New Roman" panose="02020603050405020304" pitchFamily="18" charset="0"/>
              </a:rPr>
              <a:t>Mô hình triển khai logic của hệ thống  </a:t>
            </a:r>
          </a:p>
        </p:txBody>
      </p:sp>
    </p:spTree>
    <p:extLst>
      <p:ext uri="{BB962C8B-B14F-4D97-AF65-F5344CB8AC3E}">
        <p14:creationId xmlns:p14="http://schemas.microsoft.com/office/powerpoint/2010/main" val="71300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par>
                                <p:cTn id="14" presetID="22" presetClass="entr" presetSubtype="4"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down)">
                                      <p:cBhvr>
                                        <p:cTn id="51" dur="500"/>
                                        <p:tgtEl>
                                          <p:spTgt spid="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down)">
                                      <p:cBhvr>
                                        <p:cTn id="54" dur="500"/>
                                        <p:tgtEl>
                                          <p:spTgt spid="13"/>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500"/>
                                        <p:tgtEl>
                                          <p:spTgt spid="1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500"/>
                                        <p:tgtEl>
                                          <p:spTgt spid="16"/>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500"/>
                                        <p:tgtEl>
                                          <p:spTgt spid="21"/>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down)">
                                      <p:cBhvr>
                                        <p:cTn id="81" dur="500"/>
                                        <p:tgtEl>
                                          <p:spTgt spid="2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down)">
                                      <p:cBhvr>
                                        <p:cTn id="84" dur="500"/>
                                        <p:tgtEl>
                                          <p:spTgt spid="2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down)">
                                      <p:cBhvr>
                                        <p:cTn id="87" dur="500"/>
                                        <p:tgtEl>
                                          <p:spTgt spid="27"/>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ipe(down)">
                                      <p:cBhvr>
                                        <p:cTn id="90" dur="500"/>
                                        <p:tgtEl>
                                          <p:spTgt spid="2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down)">
                                      <p:cBhvr>
                                        <p:cTn id="93" dur="500"/>
                                        <p:tgtEl>
                                          <p:spTgt spid="23"/>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down)">
                                      <p:cBhvr>
                                        <p:cTn id="96" dur="500"/>
                                        <p:tgtEl>
                                          <p:spTgt spid="25"/>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wipe(down)">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wipe(down)">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wipe(down)">
                                      <p:cBhvr>
                                        <p:cTn id="109" dur="500"/>
                                        <p:tgtEl>
                                          <p:spTgt spid="35"/>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down)">
                                      <p:cBhvr>
                                        <p:cTn id="112" dur="500"/>
                                        <p:tgtEl>
                                          <p:spTgt spid="40"/>
                                        </p:tgtEl>
                                      </p:cBhvr>
                                    </p:animEffect>
                                  </p:childTnLst>
                                </p:cTn>
                              </p:par>
                              <p:par>
                                <p:cTn id="113" presetID="22" presetClass="entr" presetSubtype="4" fill="hold"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wipe(down)">
                                      <p:cBhvr>
                                        <p:cTn id="115" dur="500"/>
                                        <p:tgtEl>
                                          <p:spTgt spid="34"/>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wipe(down)">
                                      <p:cBhvr>
                                        <p:cTn id="121" dur="500"/>
                                        <p:tgtEl>
                                          <p:spTgt spid="42"/>
                                        </p:tgtEl>
                                      </p:cBhvr>
                                    </p:animEffect>
                                  </p:childTnLst>
                                </p:cTn>
                              </p:par>
                              <p:par>
                                <p:cTn id="122" presetID="22" presetClass="entr" presetSubtype="4" fill="hold" nodeType="with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wipe(down)">
                                      <p:cBhvr>
                                        <p:cTn id="124" dur="500"/>
                                        <p:tgtEl>
                                          <p:spTgt spid="3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wipe(down)">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3" grpId="0" animBg="1"/>
      <p:bldP spid="37" grpId="0"/>
      <p:bldP spid="38" grpId="0"/>
      <p:bldP spid="39" grpId="0"/>
      <p:bldP spid="40" grpId="0"/>
      <p:bldP spid="41" grpId="0"/>
      <p:bldP spid="42" grpId="0"/>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94C277E9-164E-4DBC-B368-906303D3EB47}"/>
              </a:ext>
            </a:extLst>
          </p:cNvPr>
          <p:cNvSpPr>
            <a:spLocks noGrp="1"/>
          </p:cNvSpPr>
          <p:nvPr>
            <p:ph type="title"/>
          </p:nvPr>
        </p:nvSpPr>
        <p:spPr>
          <a:xfrm>
            <a:off x="1253038" y="91955"/>
            <a:ext cx="10938962" cy="788646"/>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MÔ HÌNH ĐẤU NỐI CỦA HỆ THỐNG</a:t>
            </a:r>
          </a:p>
        </p:txBody>
      </p:sp>
      <p:sp>
        <p:nvSpPr>
          <p:cNvPr id="6" name="Hình chữ nhật 5">
            <a:extLst>
              <a:ext uri="{FF2B5EF4-FFF2-40B4-BE49-F238E27FC236}">
                <a16:creationId xmlns:a16="http://schemas.microsoft.com/office/drawing/2014/main" id="{44C0979B-73CA-4CCA-A3DC-03F46EF3FDB8}"/>
              </a:ext>
            </a:extLst>
          </p:cNvPr>
          <p:cNvSpPr/>
          <p:nvPr/>
        </p:nvSpPr>
        <p:spPr>
          <a:xfrm>
            <a:off x="4027672" y="2133250"/>
            <a:ext cx="1944052" cy="2247423"/>
          </a:xfrm>
          <a:prstGeom prst="rect">
            <a:avLst/>
          </a:prstGeom>
          <a:solidFill>
            <a:srgbClr val="E7F3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9D3701AF-CC45-4FCC-B277-DDE3E660467C}"/>
              </a:ext>
            </a:extLst>
          </p:cNvPr>
          <p:cNvSpPr/>
          <p:nvPr/>
        </p:nvSpPr>
        <p:spPr>
          <a:xfrm>
            <a:off x="4201979" y="2820477"/>
            <a:ext cx="1676400" cy="213360"/>
          </a:xfrm>
          <a:prstGeom prst="rect">
            <a:avLst/>
          </a:prstGeom>
          <a:solidFill>
            <a:srgbClr val="D5ED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MGR</a:t>
            </a:r>
          </a:p>
        </p:txBody>
      </p:sp>
      <p:sp>
        <p:nvSpPr>
          <p:cNvPr id="8" name="Lưu đồ: Đĩa từ 7">
            <a:extLst>
              <a:ext uri="{FF2B5EF4-FFF2-40B4-BE49-F238E27FC236}">
                <a16:creationId xmlns:a16="http://schemas.microsoft.com/office/drawing/2014/main" id="{7E74318B-6E19-400C-8DAB-185602E9B954}"/>
              </a:ext>
            </a:extLst>
          </p:cNvPr>
          <p:cNvSpPr/>
          <p:nvPr/>
        </p:nvSpPr>
        <p:spPr>
          <a:xfrm>
            <a:off x="4188644" y="3946332"/>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ưu đồ: Đĩa từ 8">
            <a:extLst>
              <a:ext uri="{FF2B5EF4-FFF2-40B4-BE49-F238E27FC236}">
                <a16:creationId xmlns:a16="http://schemas.microsoft.com/office/drawing/2014/main" id="{9EED3BB9-79C0-445A-9558-FF2F2E0474D3}"/>
              </a:ext>
            </a:extLst>
          </p:cNvPr>
          <p:cNvSpPr/>
          <p:nvPr/>
        </p:nvSpPr>
        <p:spPr>
          <a:xfrm>
            <a:off x="5440229" y="3945380"/>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ưu đồ: Đĩa từ 9">
            <a:extLst>
              <a:ext uri="{FF2B5EF4-FFF2-40B4-BE49-F238E27FC236}">
                <a16:creationId xmlns:a16="http://schemas.microsoft.com/office/drawing/2014/main" id="{988A24F2-B983-450C-921F-AD16B7577563}"/>
              </a:ext>
            </a:extLst>
          </p:cNvPr>
          <p:cNvSpPr/>
          <p:nvPr/>
        </p:nvSpPr>
        <p:spPr>
          <a:xfrm>
            <a:off x="4834439" y="3945380"/>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ình chữ nhật 10">
            <a:extLst>
              <a:ext uri="{FF2B5EF4-FFF2-40B4-BE49-F238E27FC236}">
                <a16:creationId xmlns:a16="http://schemas.microsoft.com/office/drawing/2014/main" id="{8EBE7C4D-130C-48BF-AB72-FC5BC148186F}"/>
              </a:ext>
            </a:extLst>
          </p:cNvPr>
          <p:cNvSpPr/>
          <p:nvPr/>
        </p:nvSpPr>
        <p:spPr>
          <a:xfrm>
            <a:off x="4201979" y="3096702"/>
            <a:ext cx="1676400" cy="213360"/>
          </a:xfrm>
          <a:prstGeom prst="rect">
            <a:avLst/>
          </a:prstGeom>
          <a:solidFill>
            <a:srgbClr val="F0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RADOSGW</a:t>
            </a:r>
          </a:p>
        </p:txBody>
      </p:sp>
      <p:sp>
        <p:nvSpPr>
          <p:cNvPr id="12" name="Hình chữ nhật 11">
            <a:extLst>
              <a:ext uri="{FF2B5EF4-FFF2-40B4-BE49-F238E27FC236}">
                <a16:creationId xmlns:a16="http://schemas.microsoft.com/office/drawing/2014/main" id="{0DFD11DE-B45D-4F47-B732-11F3F219B856}"/>
              </a:ext>
            </a:extLst>
          </p:cNvPr>
          <p:cNvSpPr/>
          <p:nvPr/>
        </p:nvSpPr>
        <p:spPr>
          <a:xfrm>
            <a:off x="4201979" y="3364355"/>
            <a:ext cx="1676400" cy="213360"/>
          </a:xfrm>
          <a:prstGeom prst="rect">
            <a:avLst/>
          </a:prstGeom>
          <a:solidFill>
            <a:srgbClr val="DABE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MON</a:t>
            </a:r>
          </a:p>
        </p:txBody>
      </p:sp>
      <p:sp>
        <p:nvSpPr>
          <p:cNvPr id="13" name="Hình chữ nhật 12">
            <a:extLst>
              <a:ext uri="{FF2B5EF4-FFF2-40B4-BE49-F238E27FC236}">
                <a16:creationId xmlns:a16="http://schemas.microsoft.com/office/drawing/2014/main" id="{25F6A698-38F3-4F97-A970-311284DEBBBD}"/>
              </a:ext>
            </a:extLst>
          </p:cNvPr>
          <p:cNvSpPr/>
          <p:nvPr/>
        </p:nvSpPr>
        <p:spPr>
          <a:xfrm>
            <a:off x="4201979" y="3640580"/>
            <a:ext cx="1676400" cy="213360"/>
          </a:xfrm>
          <a:prstGeom prst="rect">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OSD</a:t>
            </a:r>
          </a:p>
        </p:txBody>
      </p:sp>
      <p:sp>
        <p:nvSpPr>
          <p:cNvPr id="14" name="Hình chữ nhật 13">
            <a:extLst>
              <a:ext uri="{FF2B5EF4-FFF2-40B4-BE49-F238E27FC236}">
                <a16:creationId xmlns:a16="http://schemas.microsoft.com/office/drawing/2014/main" id="{C0BA255C-5244-47A3-A501-5962D9958E62}"/>
              </a:ext>
            </a:extLst>
          </p:cNvPr>
          <p:cNvSpPr/>
          <p:nvPr/>
        </p:nvSpPr>
        <p:spPr>
          <a:xfrm>
            <a:off x="6380346" y="2150396"/>
            <a:ext cx="1937386" cy="2230277"/>
          </a:xfrm>
          <a:prstGeom prst="rect">
            <a:avLst/>
          </a:prstGeom>
          <a:solidFill>
            <a:srgbClr val="E7F3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ình chữ nhật 14">
            <a:extLst>
              <a:ext uri="{FF2B5EF4-FFF2-40B4-BE49-F238E27FC236}">
                <a16:creationId xmlns:a16="http://schemas.microsoft.com/office/drawing/2014/main" id="{5EBC4D81-04D0-4E1B-9B36-15C7D5A77015}"/>
              </a:ext>
            </a:extLst>
          </p:cNvPr>
          <p:cNvSpPr/>
          <p:nvPr/>
        </p:nvSpPr>
        <p:spPr>
          <a:xfrm>
            <a:off x="6547987" y="2837623"/>
            <a:ext cx="1676400" cy="213360"/>
          </a:xfrm>
          <a:prstGeom prst="rect">
            <a:avLst/>
          </a:prstGeom>
          <a:solidFill>
            <a:srgbClr val="CFE7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CEPH - MGR</a:t>
            </a:r>
          </a:p>
        </p:txBody>
      </p:sp>
      <p:sp>
        <p:nvSpPr>
          <p:cNvPr id="16" name="Lưu đồ: Đĩa từ 15">
            <a:extLst>
              <a:ext uri="{FF2B5EF4-FFF2-40B4-BE49-F238E27FC236}">
                <a16:creationId xmlns:a16="http://schemas.microsoft.com/office/drawing/2014/main" id="{4F3A9FA3-A5A1-43EC-ACD9-BC7AEC156F25}"/>
              </a:ext>
            </a:extLst>
          </p:cNvPr>
          <p:cNvSpPr/>
          <p:nvPr/>
        </p:nvSpPr>
        <p:spPr>
          <a:xfrm>
            <a:off x="6547987" y="3978718"/>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ưu đồ: Đĩa từ 16">
            <a:extLst>
              <a:ext uri="{FF2B5EF4-FFF2-40B4-BE49-F238E27FC236}">
                <a16:creationId xmlns:a16="http://schemas.microsoft.com/office/drawing/2014/main" id="{C85EA9BC-C4C4-4D94-9068-F02304A65655}"/>
              </a:ext>
            </a:extLst>
          </p:cNvPr>
          <p:cNvSpPr/>
          <p:nvPr/>
        </p:nvSpPr>
        <p:spPr>
          <a:xfrm>
            <a:off x="7786237" y="3967763"/>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ưu đồ: Đĩa từ 17">
            <a:extLst>
              <a:ext uri="{FF2B5EF4-FFF2-40B4-BE49-F238E27FC236}">
                <a16:creationId xmlns:a16="http://schemas.microsoft.com/office/drawing/2014/main" id="{65275D1F-2E9D-4662-A22E-285EB266AB37}"/>
              </a:ext>
            </a:extLst>
          </p:cNvPr>
          <p:cNvSpPr/>
          <p:nvPr/>
        </p:nvSpPr>
        <p:spPr>
          <a:xfrm>
            <a:off x="7167112" y="3978718"/>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CC8023E3-CD33-4A11-947B-F4B7DBE0CC34}"/>
              </a:ext>
            </a:extLst>
          </p:cNvPr>
          <p:cNvSpPr/>
          <p:nvPr/>
        </p:nvSpPr>
        <p:spPr>
          <a:xfrm>
            <a:off x="6547987" y="3113848"/>
            <a:ext cx="1676400" cy="213360"/>
          </a:xfrm>
          <a:prstGeom prst="rect">
            <a:avLst/>
          </a:prstGeom>
          <a:solidFill>
            <a:srgbClr val="F0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RADOSGW</a:t>
            </a:r>
          </a:p>
        </p:txBody>
      </p:sp>
      <p:sp>
        <p:nvSpPr>
          <p:cNvPr id="20" name="Hình chữ nhật 19">
            <a:extLst>
              <a:ext uri="{FF2B5EF4-FFF2-40B4-BE49-F238E27FC236}">
                <a16:creationId xmlns:a16="http://schemas.microsoft.com/office/drawing/2014/main" id="{45A8CC63-D9B5-4723-9B65-33CF2B758D4F}"/>
              </a:ext>
            </a:extLst>
          </p:cNvPr>
          <p:cNvSpPr/>
          <p:nvPr/>
        </p:nvSpPr>
        <p:spPr>
          <a:xfrm>
            <a:off x="6547987" y="3381501"/>
            <a:ext cx="1676400" cy="213360"/>
          </a:xfrm>
          <a:prstGeom prst="rect">
            <a:avLst/>
          </a:prstGeom>
          <a:solidFill>
            <a:srgbClr val="DABE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CEPH - MON</a:t>
            </a:r>
          </a:p>
        </p:txBody>
      </p:sp>
      <p:sp>
        <p:nvSpPr>
          <p:cNvPr id="21" name="Hình chữ nhật 20">
            <a:extLst>
              <a:ext uri="{FF2B5EF4-FFF2-40B4-BE49-F238E27FC236}">
                <a16:creationId xmlns:a16="http://schemas.microsoft.com/office/drawing/2014/main" id="{AD8F01EC-0818-4295-A07F-F81A3FD55845}"/>
              </a:ext>
            </a:extLst>
          </p:cNvPr>
          <p:cNvSpPr/>
          <p:nvPr/>
        </p:nvSpPr>
        <p:spPr>
          <a:xfrm>
            <a:off x="6547987" y="3646771"/>
            <a:ext cx="1676400" cy="213360"/>
          </a:xfrm>
          <a:prstGeom prst="rect">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CEPH - OSD</a:t>
            </a:r>
          </a:p>
        </p:txBody>
      </p:sp>
      <p:sp>
        <p:nvSpPr>
          <p:cNvPr id="22" name="Hình chữ nhật 21">
            <a:extLst>
              <a:ext uri="{FF2B5EF4-FFF2-40B4-BE49-F238E27FC236}">
                <a16:creationId xmlns:a16="http://schemas.microsoft.com/office/drawing/2014/main" id="{F9A85674-A15F-4780-80FF-616161DA9898}"/>
              </a:ext>
            </a:extLst>
          </p:cNvPr>
          <p:cNvSpPr/>
          <p:nvPr/>
        </p:nvSpPr>
        <p:spPr>
          <a:xfrm>
            <a:off x="8612054" y="2150396"/>
            <a:ext cx="1977390" cy="2251709"/>
          </a:xfrm>
          <a:prstGeom prst="rect">
            <a:avLst/>
          </a:prstGeom>
          <a:solidFill>
            <a:srgbClr val="E7F3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ình chữ nhật 22">
            <a:extLst>
              <a:ext uri="{FF2B5EF4-FFF2-40B4-BE49-F238E27FC236}">
                <a16:creationId xmlns:a16="http://schemas.microsoft.com/office/drawing/2014/main" id="{FA6C0913-7EA6-475D-8D61-DFA713F4C65E}"/>
              </a:ext>
            </a:extLst>
          </p:cNvPr>
          <p:cNvSpPr/>
          <p:nvPr/>
        </p:nvSpPr>
        <p:spPr>
          <a:xfrm>
            <a:off x="8819699" y="2850482"/>
            <a:ext cx="1676400" cy="213360"/>
          </a:xfrm>
          <a:prstGeom prst="rect">
            <a:avLst/>
          </a:prstGeom>
          <a:solidFill>
            <a:srgbClr val="CFE7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MGR</a:t>
            </a:r>
          </a:p>
        </p:txBody>
      </p:sp>
      <p:sp>
        <p:nvSpPr>
          <p:cNvPr id="24" name="Lưu đồ: Đĩa từ 23">
            <a:extLst>
              <a:ext uri="{FF2B5EF4-FFF2-40B4-BE49-F238E27FC236}">
                <a16:creationId xmlns:a16="http://schemas.microsoft.com/office/drawing/2014/main" id="{FA204E36-F44D-4631-ABF7-8701EE2D8506}"/>
              </a:ext>
            </a:extLst>
          </p:cNvPr>
          <p:cNvSpPr/>
          <p:nvPr/>
        </p:nvSpPr>
        <p:spPr>
          <a:xfrm>
            <a:off x="8819699" y="4002054"/>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ưu đồ: Đĩa từ 24">
            <a:extLst>
              <a:ext uri="{FF2B5EF4-FFF2-40B4-BE49-F238E27FC236}">
                <a16:creationId xmlns:a16="http://schemas.microsoft.com/office/drawing/2014/main" id="{1D8705BD-77A7-4DF4-987F-A7CB4E96B491}"/>
              </a:ext>
            </a:extLst>
          </p:cNvPr>
          <p:cNvSpPr/>
          <p:nvPr/>
        </p:nvSpPr>
        <p:spPr>
          <a:xfrm>
            <a:off x="10048424" y="4005864"/>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ưu đồ: Đĩa từ 25">
            <a:extLst>
              <a:ext uri="{FF2B5EF4-FFF2-40B4-BE49-F238E27FC236}">
                <a16:creationId xmlns:a16="http://schemas.microsoft.com/office/drawing/2014/main" id="{928C9CFC-75AB-44CC-B632-399966C4DAA0}"/>
              </a:ext>
            </a:extLst>
          </p:cNvPr>
          <p:cNvSpPr/>
          <p:nvPr/>
        </p:nvSpPr>
        <p:spPr>
          <a:xfrm>
            <a:off x="9427394" y="4002054"/>
            <a:ext cx="411480" cy="320040"/>
          </a:xfrm>
          <a:prstGeom prst="flowChartMagneticDisk">
            <a:avLst/>
          </a:prstGeom>
          <a:solidFill>
            <a:srgbClr val="F7E2D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ình chữ nhật 26">
            <a:extLst>
              <a:ext uri="{FF2B5EF4-FFF2-40B4-BE49-F238E27FC236}">
                <a16:creationId xmlns:a16="http://schemas.microsoft.com/office/drawing/2014/main" id="{4CF5E67E-61FB-496D-A0A9-F8A6EB8E4A62}"/>
              </a:ext>
            </a:extLst>
          </p:cNvPr>
          <p:cNvSpPr/>
          <p:nvPr/>
        </p:nvSpPr>
        <p:spPr>
          <a:xfrm>
            <a:off x="8819699" y="3126707"/>
            <a:ext cx="1676400" cy="213360"/>
          </a:xfrm>
          <a:prstGeom prst="rect">
            <a:avLst/>
          </a:prstGeom>
          <a:solidFill>
            <a:srgbClr val="DCF6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MDS</a:t>
            </a:r>
          </a:p>
        </p:txBody>
      </p:sp>
      <p:sp>
        <p:nvSpPr>
          <p:cNvPr id="28" name="Hình chữ nhật 27">
            <a:extLst>
              <a:ext uri="{FF2B5EF4-FFF2-40B4-BE49-F238E27FC236}">
                <a16:creationId xmlns:a16="http://schemas.microsoft.com/office/drawing/2014/main" id="{C2E5E6E0-03BC-44A8-99CD-A4300A9A7E82}"/>
              </a:ext>
            </a:extLst>
          </p:cNvPr>
          <p:cNvSpPr/>
          <p:nvPr/>
        </p:nvSpPr>
        <p:spPr>
          <a:xfrm>
            <a:off x="8819699" y="3394360"/>
            <a:ext cx="1676400" cy="213360"/>
          </a:xfrm>
          <a:prstGeom prst="rect">
            <a:avLst/>
          </a:prstGeom>
          <a:solidFill>
            <a:srgbClr val="DABE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MON</a:t>
            </a:r>
          </a:p>
        </p:txBody>
      </p:sp>
      <p:sp>
        <p:nvSpPr>
          <p:cNvPr id="29" name="Hình chữ nhật 28">
            <a:extLst>
              <a:ext uri="{FF2B5EF4-FFF2-40B4-BE49-F238E27FC236}">
                <a16:creationId xmlns:a16="http://schemas.microsoft.com/office/drawing/2014/main" id="{DB1FB643-3551-488C-ADDA-614BC883D3BB}"/>
              </a:ext>
            </a:extLst>
          </p:cNvPr>
          <p:cNvSpPr/>
          <p:nvPr/>
        </p:nvSpPr>
        <p:spPr>
          <a:xfrm>
            <a:off x="8819699" y="3682014"/>
            <a:ext cx="1676400" cy="213360"/>
          </a:xfrm>
          <a:prstGeom prst="rect">
            <a:avLst/>
          </a:prstGeom>
          <a:solidFill>
            <a:srgbClr val="F5E0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OSD</a:t>
            </a:r>
          </a:p>
        </p:txBody>
      </p:sp>
      <p:sp>
        <p:nvSpPr>
          <p:cNvPr id="30" name="Hình chữ nhật 29">
            <a:extLst>
              <a:ext uri="{FF2B5EF4-FFF2-40B4-BE49-F238E27FC236}">
                <a16:creationId xmlns:a16="http://schemas.microsoft.com/office/drawing/2014/main" id="{A744B9A6-3967-4285-9B2F-71663D4E882F}"/>
              </a:ext>
            </a:extLst>
          </p:cNvPr>
          <p:cNvSpPr/>
          <p:nvPr/>
        </p:nvSpPr>
        <p:spPr>
          <a:xfrm>
            <a:off x="4207694" y="2552824"/>
            <a:ext cx="1676400" cy="213360"/>
          </a:xfrm>
          <a:prstGeom prst="rect">
            <a:avLst/>
          </a:prstGeom>
          <a:solidFill>
            <a:srgbClr val="E8C4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ADMIN</a:t>
            </a:r>
          </a:p>
        </p:txBody>
      </p:sp>
      <p:sp>
        <p:nvSpPr>
          <p:cNvPr id="31" name="Hình chữ nhật 30">
            <a:extLst>
              <a:ext uri="{FF2B5EF4-FFF2-40B4-BE49-F238E27FC236}">
                <a16:creationId xmlns:a16="http://schemas.microsoft.com/office/drawing/2014/main" id="{BA807DF0-FC92-4E5B-88D2-FFD398F3C128}"/>
              </a:ext>
            </a:extLst>
          </p:cNvPr>
          <p:cNvSpPr/>
          <p:nvPr/>
        </p:nvSpPr>
        <p:spPr>
          <a:xfrm>
            <a:off x="4201979" y="2236357"/>
            <a:ext cx="1676400" cy="213360"/>
          </a:xfrm>
          <a:prstGeom prst="rect">
            <a:avLst/>
          </a:prstGeom>
          <a:solidFill>
            <a:srgbClr val="EDDF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NODE 1</a:t>
            </a:r>
          </a:p>
        </p:txBody>
      </p:sp>
      <p:sp>
        <p:nvSpPr>
          <p:cNvPr id="32" name="Hình chữ nhật 31">
            <a:extLst>
              <a:ext uri="{FF2B5EF4-FFF2-40B4-BE49-F238E27FC236}">
                <a16:creationId xmlns:a16="http://schemas.microsoft.com/office/drawing/2014/main" id="{DB24EFB9-9522-44A8-B8AD-87CB1532185A}"/>
              </a:ext>
            </a:extLst>
          </p:cNvPr>
          <p:cNvSpPr/>
          <p:nvPr/>
        </p:nvSpPr>
        <p:spPr>
          <a:xfrm>
            <a:off x="6547987" y="2253503"/>
            <a:ext cx="1676400" cy="213360"/>
          </a:xfrm>
          <a:prstGeom prst="rect">
            <a:avLst/>
          </a:prstGeom>
          <a:solidFill>
            <a:srgbClr val="EDDF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CEPH – NODE 2</a:t>
            </a:r>
          </a:p>
        </p:txBody>
      </p:sp>
      <p:sp>
        <p:nvSpPr>
          <p:cNvPr id="33" name="Hình chữ nhật 32">
            <a:extLst>
              <a:ext uri="{FF2B5EF4-FFF2-40B4-BE49-F238E27FC236}">
                <a16:creationId xmlns:a16="http://schemas.microsoft.com/office/drawing/2014/main" id="{31CCF1C7-A860-49D0-BCF1-3A72A5C5CA06}"/>
              </a:ext>
            </a:extLst>
          </p:cNvPr>
          <p:cNvSpPr/>
          <p:nvPr/>
        </p:nvSpPr>
        <p:spPr>
          <a:xfrm>
            <a:off x="8819699" y="2253503"/>
            <a:ext cx="1676400" cy="213360"/>
          </a:xfrm>
          <a:prstGeom prst="rect">
            <a:avLst/>
          </a:prstGeom>
          <a:solidFill>
            <a:srgbClr val="EDDF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CEPH – NODE 3</a:t>
            </a:r>
          </a:p>
        </p:txBody>
      </p:sp>
      <p:sp>
        <p:nvSpPr>
          <p:cNvPr id="34" name="Hình chữ nhật 33">
            <a:extLst>
              <a:ext uri="{FF2B5EF4-FFF2-40B4-BE49-F238E27FC236}">
                <a16:creationId xmlns:a16="http://schemas.microsoft.com/office/drawing/2014/main" id="{3A7D0910-489D-4C89-BB2D-948BFD401ADD}"/>
              </a:ext>
            </a:extLst>
          </p:cNvPr>
          <p:cNvSpPr/>
          <p:nvPr/>
        </p:nvSpPr>
        <p:spPr>
          <a:xfrm>
            <a:off x="1594034" y="2850482"/>
            <a:ext cx="1863090" cy="637224"/>
          </a:xfrm>
          <a:prstGeom prst="rect">
            <a:avLst/>
          </a:prstGeom>
          <a:solidFill>
            <a:srgbClr val="E7F3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ình chữ nhật 34">
            <a:extLst>
              <a:ext uri="{FF2B5EF4-FFF2-40B4-BE49-F238E27FC236}">
                <a16:creationId xmlns:a16="http://schemas.microsoft.com/office/drawing/2014/main" id="{F5E34C84-2B49-4E61-893A-4E72D437A72B}"/>
              </a:ext>
            </a:extLst>
          </p:cNvPr>
          <p:cNvSpPr/>
          <p:nvPr/>
        </p:nvSpPr>
        <p:spPr>
          <a:xfrm>
            <a:off x="1687379" y="3047408"/>
            <a:ext cx="1676400" cy="2133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CLIENT</a:t>
            </a:r>
          </a:p>
        </p:txBody>
      </p:sp>
      <p:sp>
        <p:nvSpPr>
          <p:cNvPr id="36" name="Hình chữ nhật 35">
            <a:extLst>
              <a:ext uri="{FF2B5EF4-FFF2-40B4-BE49-F238E27FC236}">
                <a16:creationId xmlns:a16="http://schemas.microsoft.com/office/drawing/2014/main" id="{B2DA101F-4AB2-4829-9381-0B2766973547}"/>
              </a:ext>
            </a:extLst>
          </p:cNvPr>
          <p:cNvSpPr/>
          <p:nvPr/>
        </p:nvSpPr>
        <p:spPr>
          <a:xfrm>
            <a:off x="4115065" y="4391150"/>
            <a:ext cx="554355" cy="205740"/>
          </a:xfrm>
          <a:prstGeom prst="rect">
            <a:avLst/>
          </a:prstGeom>
          <a:solidFill>
            <a:srgbClr val="E7F3DD"/>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ens33</a:t>
            </a:r>
          </a:p>
        </p:txBody>
      </p:sp>
      <p:sp>
        <p:nvSpPr>
          <p:cNvPr id="37" name="Hình chữ nhật 36">
            <a:extLst>
              <a:ext uri="{FF2B5EF4-FFF2-40B4-BE49-F238E27FC236}">
                <a16:creationId xmlns:a16="http://schemas.microsoft.com/office/drawing/2014/main" id="{BB0FA699-3681-40D0-ADCD-F92790571832}"/>
              </a:ext>
            </a:extLst>
          </p:cNvPr>
          <p:cNvSpPr/>
          <p:nvPr/>
        </p:nvSpPr>
        <p:spPr>
          <a:xfrm>
            <a:off x="5368791" y="4391150"/>
            <a:ext cx="554355" cy="205740"/>
          </a:xfrm>
          <a:prstGeom prst="rect">
            <a:avLst/>
          </a:prstGeom>
          <a:solidFill>
            <a:srgbClr val="E7F3DD"/>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ens38</a:t>
            </a:r>
          </a:p>
        </p:txBody>
      </p:sp>
      <p:sp>
        <p:nvSpPr>
          <p:cNvPr id="38" name="Hình chữ nhật 37">
            <a:extLst>
              <a:ext uri="{FF2B5EF4-FFF2-40B4-BE49-F238E27FC236}">
                <a16:creationId xmlns:a16="http://schemas.microsoft.com/office/drawing/2014/main" id="{7F9FB4A7-5EE3-48FA-BB59-93F185391FED}"/>
              </a:ext>
            </a:extLst>
          </p:cNvPr>
          <p:cNvSpPr/>
          <p:nvPr/>
        </p:nvSpPr>
        <p:spPr>
          <a:xfrm>
            <a:off x="6501247" y="4391150"/>
            <a:ext cx="554355" cy="205740"/>
          </a:xfrm>
          <a:prstGeom prst="rect">
            <a:avLst/>
          </a:prstGeom>
          <a:solidFill>
            <a:srgbClr val="E7F3DD"/>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ens33 </a:t>
            </a:r>
          </a:p>
        </p:txBody>
      </p:sp>
      <p:sp>
        <p:nvSpPr>
          <p:cNvPr id="39" name="Hình chữ nhật 38">
            <a:extLst>
              <a:ext uri="{FF2B5EF4-FFF2-40B4-BE49-F238E27FC236}">
                <a16:creationId xmlns:a16="http://schemas.microsoft.com/office/drawing/2014/main" id="{15CD22D4-4C24-4E0B-A042-CBCD311DC26B}"/>
              </a:ext>
            </a:extLst>
          </p:cNvPr>
          <p:cNvSpPr/>
          <p:nvPr/>
        </p:nvSpPr>
        <p:spPr>
          <a:xfrm>
            <a:off x="7712418" y="4380672"/>
            <a:ext cx="554355" cy="205740"/>
          </a:xfrm>
          <a:prstGeom prst="rect">
            <a:avLst/>
          </a:prstGeom>
          <a:solidFill>
            <a:srgbClr val="E7F3DD"/>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ens38</a:t>
            </a:r>
          </a:p>
        </p:txBody>
      </p:sp>
      <p:sp>
        <p:nvSpPr>
          <p:cNvPr id="40" name="Hình chữ nhật 39">
            <a:extLst>
              <a:ext uri="{FF2B5EF4-FFF2-40B4-BE49-F238E27FC236}">
                <a16:creationId xmlns:a16="http://schemas.microsoft.com/office/drawing/2014/main" id="{FF2BA3B1-63C0-4839-94AF-8129ED293273}"/>
              </a:ext>
            </a:extLst>
          </p:cNvPr>
          <p:cNvSpPr/>
          <p:nvPr/>
        </p:nvSpPr>
        <p:spPr>
          <a:xfrm>
            <a:off x="8776601" y="4406556"/>
            <a:ext cx="554355" cy="205740"/>
          </a:xfrm>
          <a:prstGeom prst="rect">
            <a:avLst/>
          </a:prstGeom>
          <a:solidFill>
            <a:srgbClr val="E7F3DD"/>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ens33</a:t>
            </a:r>
          </a:p>
        </p:txBody>
      </p:sp>
      <p:sp>
        <p:nvSpPr>
          <p:cNvPr id="41" name="Hình chữ nhật 40">
            <a:extLst>
              <a:ext uri="{FF2B5EF4-FFF2-40B4-BE49-F238E27FC236}">
                <a16:creationId xmlns:a16="http://schemas.microsoft.com/office/drawing/2014/main" id="{7E671D58-E307-42E2-B9EF-8441AC1A46E9}"/>
              </a:ext>
            </a:extLst>
          </p:cNvPr>
          <p:cNvSpPr/>
          <p:nvPr/>
        </p:nvSpPr>
        <p:spPr>
          <a:xfrm>
            <a:off x="9976986" y="4409725"/>
            <a:ext cx="554355" cy="205740"/>
          </a:xfrm>
          <a:prstGeom prst="rect">
            <a:avLst/>
          </a:prstGeom>
          <a:solidFill>
            <a:srgbClr val="E7F3DD"/>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ens38</a:t>
            </a:r>
          </a:p>
        </p:txBody>
      </p:sp>
      <p:cxnSp>
        <p:nvCxnSpPr>
          <p:cNvPr id="42" name="Đường nối Thẳng 41">
            <a:extLst>
              <a:ext uri="{FF2B5EF4-FFF2-40B4-BE49-F238E27FC236}">
                <a16:creationId xmlns:a16="http://schemas.microsoft.com/office/drawing/2014/main" id="{A75226A4-C35F-4F03-AF72-D0FFB56F981C}"/>
              </a:ext>
            </a:extLst>
          </p:cNvPr>
          <p:cNvCxnSpPr/>
          <p:nvPr/>
        </p:nvCxnSpPr>
        <p:spPr>
          <a:xfrm flipV="1">
            <a:off x="1175172" y="5019085"/>
            <a:ext cx="9895760" cy="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Đường nối Thẳng 42">
            <a:extLst>
              <a:ext uri="{FF2B5EF4-FFF2-40B4-BE49-F238E27FC236}">
                <a16:creationId xmlns:a16="http://schemas.microsoft.com/office/drawing/2014/main" id="{B9EB9E05-1FAA-4929-837B-37BF65C61076}"/>
              </a:ext>
            </a:extLst>
          </p:cNvPr>
          <p:cNvCxnSpPr>
            <a:stCxn id="36" idx="2"/>
          </p:cNvCxnSpPr>
          <p:nvPr/>
        </p:nvCxnSpPr>
        <p:spPr>
          <a:xfrm flipH="1">
            <a:off x="4392242" y="4596890"/>
            <a:ext cx="1" cy="42219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a:extLst>
              <a:ext uri="{FF2B5EF4-FFF2-40B4-BE49-F238E27FC236}">
                <a16:creationId xmlns:a16="http://schemas.microsoft.com/office/drawing/2014/main" id="{CD4EAB62-06EB-4646-8995-8F50BBA1E5D8}"/>
              </a:ext>
            </a:extLst>
          </p:cNvPr>
          <p:cNvCxnSpPr>
            <a:stCxn id="38" idx="2"/>
          </p:cNvCxnSpPr>
          <p:nvPr/>
        </p:nvCxnSpPr>
        <p:spPr>
          <a:xfrm flipH="1">
            <a:off x="6778424" y="4596890"/>
            <a:ext cx="1" cy="432672"/>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a:extLst>
              <a:ext uri="{FF2B5EF4-FFF2-40B4-BE49-F238E27FC236}">
                <a16:creationId xmlns:a16="http://schemas.microsoft.com/office/drawing/2014/main" id="{9420E410-2A32-4C7B-B74F-94BC133FFCA3}"/>
              </a:ext>
            </a:extLst>
          </p:cNvPr>
          <p:cNvCxnSpPr>
            <a:stCxn id="40" idx="2"/>
          </p:cNvCxnSpPr>
          <p:nvPr/>
        </p:nvCxnSpPr>
        <p:spPr>
          <a:xfrm flipH="1">
            <a:off x="9053778" y="4612296"/>
            <a:ext cx="1" cy="40742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a:extLst>
              <a:ext uri="{FF2B5EF4-FFF2-40B4-BE49-F238E27FC236}">
                <a16:creationId xmlns:a16="http://schemas.microsoft.com/office/drawing/2014/main" id="{D1F32512-99D4-44CC-9D67-FF3FC8B71980}"/>
              </a:ext>
            </a:extLst>
          </p:cNvPr>
          <p:cNvCxnSpPr/>
          <p:nvPr/>
        </p:nvCxnSpPr>
        <p:spPr>
          <a:xfrm flipV="1">
            <a:off x="1175172" y="5463894"/>
            <a:ext cx="9895760" cy="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a:extLst>
              <a:ext uri="{FF2B5EF4-FFF2-40B4-BE49-F238E27FC236}">
                <a16:creationId xmlns:a16="http://schemas.microsoft.com/office/drawing/2014/main" id="{677BD854-740C-4A86-BCC2-36EADD468922}"/>
              </a:ext>
            </a:extLst>
          </p:cNvPr>
          <p:cNvCxnSpPr>
            <a:stCxn id="37" idx="2"/>
          </p:cNvCxnSpPr>
          <p:nvPr/>
        </p:nvCxnSpPr>
        <p:spPr>
          <a:xfrm flipH="1">
            <a:off x="5645968" y="4596890"/>
            <a:ext cx="1" cy="86700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Đường nối Thẳng 47">
            <a:extLst>
              <a:ext uri="{FF2B5EF4-FFF2-40B4-BE49-F238E27FC236}">
                <a16:creationId xmlns:a16="http://schemas.microsoft.com/office/drawing/2014/main" id="{98FF45C7-4D36-415D-9882-4426A58DE807}"/>
              </a:ext>
            </a:extLst>
          </p:cNvPr>
          <p:cNvCxnSpPr>
            <a:stCxn id="39" idx="2"/>
          </p:cNvCxnSpPr>
          <p:nvPr/>
        </p:nvCxnSpPr>
        <p:spPr>
          <a:xfrm flipH="1">
            <a:off x="7989595" y="4586412"/>
            <a:ext cx="1" cy="87748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a:extLst>
              <a:ext uri="{FF2B5EF4-FFF2-40B4-BE49-F238E27FC236}">
                <a16:creationId xmlns:a16="http://schemas.microsoft.com/office/drawing/2014/main" id="{1B2A439B-1CCC-45BE-BC4B-1356A6E6ABE7}"/>
              </a:ext>
            </a:extLst>
          </p:cNvPr>
          <p:cNvCxnSpPr>
            <a:stCxn id="41" idx="2"/>
          </p:cNvCxnSpPr>
          <p:nvPr/>
        </p:nvCxnSpPr>
        <p:spPr>
          <a:xfrm flipH="1">
            <a:off x="10254163" y="4615465"/>
            <a:ext cx="1" cy="8484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Hình chữ nhật 49">
            <a:extLst>
              <a:ext uri="{FF2B5EF4-FFF2-40B4-BE49-F238E27FC236}">
                <a16:creationId xmlns:a16="http://schemas.microsoft.com/office/drawing/2014/main" id="{2FAB5F5F-73C0-480D-AF25-76A179603981}"/>
              </a:ext>
            </a:extLst>
          </p:cNvPr>
          <p:cNvSpPr/>
          <p:nvPr/>
        </p:nvSpPr>
        <p:spPr>
          <a:xfrm>
            <a:off x="2248401" y="3491991"/>
            <a:ext cx="554355" cy="205740"/>
          </a:xfrm>
          <a:prstGeom prst="rect">
            <a:avLst/>
          </a:prstGeom>
          <a:solidFill>
            <a:srgbClr val="E7F3DD"/>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Times New Roman" panose="02020603050405020304" pitchFamily="18" charset="0"/>
                <a:cs typeface="Times New Roman" panose="02020603050405020304" pitchFamily="18" charset="0"/>
              </a:rPr>
              <a:t>ens33</a:t>
            </a:r>
          </a:p>
        </p:txBody>
      </p:sp>
      <p:cxnSp>
        <p:nvCxnSpPr>
          <p:cNvPr id="51" name="Đường nối Thẳng 50">
            <a:extLst>
              <a:ext uri="{FF2B5EF4-FFF2-40B4-BE49-F238E27FC236}">
                <a16:creationId xmlns:a16="http://schemas.microsoft.com/office/drawing/2014/main" id="{DB05FD43-149D-404E-90FA-ADB02E4918A6}"/>
              </a:ext>
            </a:extLst>
          </p:cNvPr>
          <p:cNvCxnSpPr>
            <a:stCxn id="50" idx="2"/>
          </p:cNvCxnSpPr>
          <p:nvPr/>
        </p:nvCxnSpPr>
        <p:spPr>
          <a:xfrm flipH="1">
            <a:off x="2525578" y="3697731"/>
            <a:ext cx="1" cy="1321353"/>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2" name="Hộp Văn bản 51">
            <a:extLst>
              <a:ext uri="{FF2B5EF4-FFF2-40B4-BE49-F238E27FC236}">
                <a16:creationId xmlns:a16="http://schemas.microsoft.com/office/drawing/2014/main" id="{12338A55-4FAE-41FF-92B5-BAC8104DD26A}"/>
              </a:ext>
            </a:extLst>
          </p:cNvPr>
          <p:cNvSpPr txBox="1"/>
          <p:nvPr/>
        </p:nvSpPr>
        <p:spPr>
          <a:xfrm>
            <a:off x="1178320" y="4696315"/>
            <a:ext cx="1316386"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Public Network</a:t>
            </a:r>
          </a:p>
        </p:txBody>
      </p:sp>
      <p:sp>
        <p:nvSpPr>
          <p:cNvPr id="53" name="Hộp Văn bản 52">
            <a:extLst>
              <a:ext uri="{FF2B5EF4-FFF2-40B4-BE49-F238E27FC236}">
                <a16:creationId xmlns:a16="http://schemas.microsoft.com/office/drawing/2014/main" id="{31A4C075-99B1-4B46-87D1-9A16351569D8}"/>
              </a:ext>
            </a:extLst>
          </p:cNvPr>
          <p:cNvSpPr txBox="1"/>
          <p:nvPr/>
        </p:nvSpPr>
        <p:spPr>
          <a:xfrm>
            <a:off x="1183339" y="5141123"/>
            <a:ext cx="1377300"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Cluster Network</a:t>
            </a:r>
          </a:p>
        </p:txBody>
      </p:sp>
      <p:sp>
        <p:nvSpPr>
          <p:cNvPr id="54" name="Hình chữ nhật 53">
            <a:extLst>
              <a:ext uri="{FF2B5EF4-FFF2-40B4-BE49-F238E27FC236}">
                <a16:creationId xmlns:a16="http://schemas.microsoft.com/office/drawing/2014/main" id="{136ABD31-A892-4218-95CE-6EAAC87F45C8}"/>
              </a:ext>
            </a:extLst>
          </p:cNvPr>
          <p:cNvSpPr/>
          <p:nvPr/>
        </p:nvSpPr>
        <p:spPr>
          <a:xfrm>
            <a:off x="2248401" y="2619264"/>
            <a:ext cx="554355" cy="205740"/>
          </a:xfrm>
          <a:prstGeom prst="rect">
            <a:avLst/>
          </a:prstGeom>
          <a:solidFill>
            <a:srgbClr val="EDF7E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ens37</a:t>
            </a:r>
          </a:p>
        </p:txBody>
      </p:sp>
      <p:sp>
        <p:nvSpPr>
          <p:cNvPr id="55" name="Hình chữ nhật 54">
            <a:extLst>
              <a:ext uri="{FF2B5EF4-FFF2-40B4-BE49-F238E27FC236}">
                <a16:creationId xmlns:a16="http://schemas.microsoft.com/office/drawing/2014/main" id="{C2667D39-1628-4567-A638-C33FDE19B3C0}"/>
              </a:ext>
            </a:extLst>
          </p:cNvPr>
          <p:cNvSpPr/>
          <p:nvPr/>
        </p:nvSpPr>
        <p:spPr>
          <a:xfrm>
            <a:off x="4725711" y="1924243"/>
            <a:ext cx="554355" cy="205740"/>
          </a:xfrm>
          <a:prstGeom prst="rect">
            <a:avLst/>
          </a:prstGeom>
          <a:solidFill>
            <a:srgbClr val="E7F3DD"/>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Times New Roman" panose="02020603050405020304" pitchFamily="18" charset="0"/>
                <a:cs typeface="Times New Roman" panose="02020603050405020304" pitchFamily="18" charset="0"/>
              </a:rPr>
              <a:t>ens37</a:t>
            </a:r>
          </a:p>
        </p:txBody>
      </p:sp>
      <p:sp>
        <p:nvSpPr>
          <p:cNvPr id="56" name="Hình chữ nhật 55">
            <a:extLst>
              <a:ext uri="{FF2B5EF4-FFF2-40B4-BE49-F238E27FC236}">
                <a16:creationId xmlns:a16="http://schemas.microsoft.com/office/drawing/2014/main" id="{3E28DF21-AABF-473E-A639-35DE35FFF502}"/>
              </a:ext>
            </a:extLst>
          </p:cNvPr>
          <p:cNvSpPr/>
          <p:nvPr/>
        </p:nvSpPr>
        <p:spPr>
          <a:xfrm>
            <a:off x="7071861" y="1944656"/>
            <a:ext cx="554355" cy="205740"/>
          </a:xfrm>
          <a:prstGeom prst="rect">
            <a:avLst/>
          </a:prstGeom>
          <a:solidFill>
            <a:srgbClr val="E7F3DD"/>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Times New Roman" panose="02020603050405020304" pitchFamily="18" charset="0"/>
                <a:cs typeface="Times New Roman" panose="02020603050405020304" pitchFamily="18" charset="0"/>
              </a:rPr>
              <a:t>ens37</a:t>
            </a:r>
          </a:p>
        </p:txBody>
      </p:sp>
      <p:sp>
        <p:nvSpPr>
          <p:cNvPr id="57" name="Hình chữ nhật 56">
            <a:extLst>
              <a:ext uri="{FF2B5EF4-FFF2-40B4-BE49-F238E27FC236}">
                <a16:creationId xmlns:a16="http://schemas.microsoft.com/office/drawing/2014/main" id="{2B8AFE7D-0F51-4643-89D2-CF3CD548035C}"/>
              </a:ext>
            </a:extLst>
          </p:cNvPr>
          <p:cNvSpPr/>
          <p:nvPr/>
        </p:nvSpPr>
        <p:spPr>
          <a:xfrm>
            <a:off x="9355956" y="1943907"/>
            <a:ext cx="554355" cy="205740"/>
          </a:xfrm>
          <a:prstGeom prst="rect">
            <a:avLst/>
          </a:prstGeom>
          <a:solidFill>
            <a:srgbClr val="E7F3DD"/>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Times New Roman" panose="02020603050405020304" pitchFamily="18" charset="0"/>
                <a:cs typeface="Times New Roman" panose="02020603050405020304" pitchFamily="18" charset="0"/>
              </a:rPr>
              <a:t>ens37</a:t>
            </a:r>
          </a:p>
        </p:txBody>
      </p:sp>
      <p:cxnSp>
        <p:nvCxnSpPr>
          <p:cNvPr id="58" name="Đường nối Thẳng 57">
            <a:extLst>
              <a:ext uri="{FF2B5EF4-FFF2-40B4-BE49-F238E27FC236}">
                <a16:creationId xmlns:a16="http://schemas.microsoft.com/office/drawing/2014/main" id="{4ED22616-A38B-47C0-8BEB-184BE3120D8A}"/>
              </a:ext>
            </a:extLst>
          </p:cNvPr>
          <p:cNvCxnSpPr/>
          <p:nvPr/>
        </p:nvCxnSpPr>
        <p:spPr>
          <a:xfrm flipV="1">
            <a:off x="1183339" y="1333363"/>
            <a:ext cx="989576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Đường nối Thẳng 58">
            <a:extLst>
              <a:ext uri="{FF2B5EF4-FFF2-40B4-BE49-F238E27FC236}">
                <a16:creationId xmlns:a16="http://schemas.microsoft.com/office/drawing/2014/main" id="{71B78994-D211-4D26-AAA7-77BBE8613C5F}"/>
              </a:ext>
            </a:extLst>
          </p:cNvPr>
          <p:cNvCxnSpPr>
            <a:stCxn id="55" idx="0"/>
          </p:cNvCxnSpPr>
          <p:nvPr/>
        </p:nvCxnSpPr>
        <p:spPr>
          <a:xfrm flipH="1" flipV="1">
            <a:off x="4999698" y="1323531"/>
            <a:ext cx="3191" cy="600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Đường nối Thẳng 59">
            <a:extLst>
              <a:ext uri="{FF2B5EF4-FFF2-40B4-BE49-F238E27FC236}">
                <a16:creationId xmlns:a16="http://schemas.microsoft.com/office/drawing/2014/main" id="{26C38EFE-359D-4AAD-A4C8-DC2227640775}"/>
              </a:ext>
            </a:extLst>
          </p:cNvPr>
          <p:cNvCxnSpPr>
            <a:stCxn id="56" idx="0"/>
          </p:cNvCxnSpPr>
          <p:nvPr/>
        </p:nvCxnSpPr>
        <p:spPr>
          <a:xfrm flipH="1" flipV="1">
            <a:off x="7349038" y="1348357"/>
            <a:ext cx="1" cy="596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Đường nối Thẳng 60">
            <a:extLst>
              <a:ext uri="{FF2B5EF4-FFF2-40B4-BE49-F238E27FC236}">
                <a16:creationId xmlns:a16="http://schemas.microsoft.com/office/drawing/2014/main" id="{803864E5-0739-4301-A2B3-B48A8630D6E6}"/>
              </a:ext>
            </a:extLst>
          </p:cNvPr>
          <p:cNvCxnSpPr>
            <a:stCxn id="57" idx="0"/>
          </p:cNvCxnSpPr>
          <p:nvPr/>
        </p:nvCxnSpPr>
        <p:spPr>
          <a:xfrm flipH="1" flipV="1">
            <a:off x="9633133" y="1358189"/>
            <a:ext cx="1" cy="585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Đường nối Thẳng 61">
            <a:extLst>
              <a:ext uri="{FF2B5EF4-FFF2-40B4-BE49-F238E27FC236}">
                <a16:creationId xmlns:a16="http://schemas.microsoft.com/office/drawing/2014/main" id="{C76DBE22-4EC9-44C5-B9AB-0126157B4F40}"/>
              </a:ext>
            </a:extLst>
          </p:cNvPr>
          <p:cNvCxnSpPr>
            <a:stCxn id="54" idx="0"/>
          </p:cNvCxnSpPr>
          <p:nvPr/>
        </p:nvCxnSpPr>
        <p:spPr>
          <a:xfrm flipH="1" flipV="1">
            <a:off x="2525578" y="1348357"/>
            <a:ext cx="1" cy="127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Hộp Văn bản 62">
            <a:extLst>
              <a:ext uri="{FF2B5EF4-FFF2-40B4-BE49-F238E27FC236}">
                <a16:creationId xmlns:a16="http://schemas.microsoft.com/office/drawing/2014/main" id="{A9AB5F2D-9396-41C3-93B3-1153526A6FCC}"/>
              </a:ext>
            </a:extLst>
          </p:cNvPr>
          <p:cNvSpPr txBox="1"/>
          <p:nvPr/>
        </p:nvSpPr>
        <p:spPr>
          <a:xfrm>
            <a:off x="1175172" y="1005592"/>
            <a:ext cx="1797287"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Management Network</a:t>
            </a:r>
          </a:p>
        </p:txBody>
      </p:sp>
      <p:sp>
        <p:nvSpPr>
          <p:cNvPr id="64" name="Hộp Văn bản 63">
            <a:extLst>
              <a:ext uri="{FF2B5EF4-FFF2-40B4-BE49-F238E27FC236}">
                <a16:creationId xmlns:a16="http://schemas.microsoft.com/office/drawing/2014/main" id="{76322B3A-8899-4769-8A0E-7AA2E0EE306F}"/>
              </a:ext>
            </a:extLst>
          </p:cNvPr>
          <p:cNvSpPr txBox="1"/>
          <p:nvPr/>
        </p:nvSpPr>
        <p:spPr>
          <a:xfrm>
            <a:off x="3964538" y="5631996"/>
            <a:ext cx="5335917" cy="461665"/>
          </a:xfrm>
          <a:prstGeom prst="rect">
            <a:avLst/>
          </a:prstGeom>
          <a:noFill/>
        </p:spPr>
        <p:txBody>
          <a:bodyPr wrap="square" rtlCol="0">
            <a:spAutoFit/>
          </a:bodyPr>
          <a:lstStyle/>
          <a:p>
            <a:pPr algn="ctr"/>
            <a:r>
              <a:rPr lang="en-US" sz="2400" i="1" dirty="0" err="1">
                <a:latin typeface="Times New Roman" panose="02020603050405020304" pitchFamily="18" charset="0"/>
                <a:cs typeface="Times New Roman" panose="02020603050405020304" pitchFamily="18" charset="0"/>
              </a:rPr>
              <a:t>Mô</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hình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đấu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nối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hệ</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thống</a:t>
            </a:r>
            <a:r>
              <a:rPr lang="en-US" sz="24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8141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500"/>
                                        <p:tgtEl>
                                          <p:spTgt spid="2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down)">
                                      <p:cBhvr>
                                        <p:cTn id="70" dur="500"/>
                                        <p:tgtEl>
                                          <p:spTgt spid="2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down)">
                                      <p:cBhvr>
                                        <p:cTn id="73" dur="500"/>
                                        <p:tgtEl>
                                          <p:spTgt spid="2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down)">
                                      <p:cBhvr>
                                        <p:cTn id="76" dur="500"/>
                                        <p:tgtEl>
                                          <p:spTgt spid="2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down)">
                                      <p:cBhvr>
                                        <p:cTn id="79" dur="500"/>
                                        <p:tgtEl>
                                          <p:spTgt spid="3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500"/>
                                        <p:tgtEl>
                                          <p:spTgt spid="3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down)">
                                      <p:cBhvr>
                                        <p:cTn id="91" dur="500"/>
                                        <p:tgtEl>
                                          <p:spTgt spid="3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down)">
                                      <p:cBhvr>
                                        <p:cTn id="94" dur="500"/>
                                        <p:tgtEl>
                                          <p:spTgt spid="3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down)">
                                      <p:cBhvr>
                                        <p:cTn id="97" dur="500"/>
                                        <p:tgtEl>
                                          <p:spTgt spid="3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down)">
                                      <p:cBhvr>
                                        <p:cTn id="100" dur="500"/>
                                        <p:tgtEl>
                                          <p:spTgt spid="3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down)">
                                      <p:cBhvr>
                                        <p:cTn id="103" dur="500"/>
                                        <p:tgtEl>
                                          <p:spTgt spid="3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down)">
                                      <p:cBhvr>
                                        <p:cTn id="106" dur="500"/>
                                        <p:tgtEl>
                                          <p:spTgt spid="3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down)">
                                      <p:cBhvr>
                                        <p:cTn id="109" dur="500"/>
                                        <p:tgtEl>
                                          <p:spTgt spid="4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down)">
                                      <p:cBhvr>
                                        <p:cTn id="112" dur="500"/>
                                        <p:tgtEl>
                                          <p:spTgt spid="41"/>
                                        </p:tgtEl>
                                      </p:cBhvr>
                                    </p:animEffect>
                                  </p:childTnLst>
                                </p:cTn>
                              </p:par>
                              <p:par>
                                <p:cTn id="113" presetID="22" presetClass="entr" presetSubtype="4" fill="hold"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down)">
                                      <p:cBhvr>
                                        <p:cTn id="115" dur="500"/>
                                        <p:tgtEl>
                                          <p:spTgt spid="42"/>
                                        </p:tgtEl>
                                      </p:cBhvr>
                                    </p:animEffect>
                                  </p:childTnLst>
                                </p:cTn>
                              </p:par>
                              <p:par>
                                <p:cTn id="116" presetID="22" presetClass="entr" presetSubtype="4" fill="hold"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down)">
                                      <p:cBhvr>
                                        <p:cTn id="118" dur="500"/>
                                        <p:tgtEl>
                                          <p:spTgt spid="43"/>
                                        </p:tgtEl>
                                      </p:cBhvr>
                                    </p:animEffect>
                                  </p:childTnLst>
                                </p:cTn>
                              </p:par>
                              <p:par>
                                <p:cTn id="119" presetID="22" presetClass="entr" presetSubtype="4" fill="hold"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down)">
                                      <p:cBhvr>
                                        <p:cTn id="121" dur="500"/>
                                        <p:tgtEl>
                                          <p:spTgt spid="44"/>
                                        </p:tgtEl>
                                      </p:cBhvr>
                                    </p:animEffect>
                                  </p:childTnLst>
                                </p:cTn>
                              </p:par>
                              <p:par>
                                <p:cTn id="122" presetID="22" presetClass="entr" presetSubtype="4" fill="hold"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down)">
                                      <p:cBhvr>
                                        <p:cTn id="127" dur="500"/>
                                        <p:tgtEl>
                                          <p:spTgt spid="46"/>
                                        </p:tgtEl>
                                      </p:cBhvr>
                                    </p:animEffect>
                                  </p:childTnLst>
                                </p:cTn>
                              </p:par>
                              <p:par>
                                <p:cTn id="128" presetID="22" presetClass="entr" presetSubtype="4"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down)">
                                      <p:cBhvr>
                                        <p:cTn id="130" dur="500"/>
                                        <p:tgtEl>
                                          <p:spTgt spid="47"/>
                                        </p:tgtEl>
                                      </p:cBhvr>
                                    </p:animEffect>
                                  </p:childTnLst>
                                </p:cTn>
                              </p:par>
                              <p:par>
                                <p:cTn id="131" presetID="22" presetClass="entr" presetSubtype="4"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wipe(down)">
                                      <p:cBhvr>
                                        <p:cTn id="133" dur="500"/>
                                        <p:tgtEl>
                                          <p:spTgt spid="48"/>
                                        </p:tgtEl>
                                      </p:cBhvr>
                                    </p:animEffect>
                                  </p:childTnLst>
                                </p:cTn>
                              </p:par>
                              <p:par>
                                <p:cTn id="134" presetID="22" presetClass="entr" presetSubtype="4" fill="hold"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down)">
                                      <p:cBhvr>
                                        <p:cTn id="136" dur="500"/>
                                        <p:tgtEl>
                                          <p:spTgt spid="49"/>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par>
                                <p:cTn id="140" presetID="22" presetClass="entr" presetSubtype="4" fill="hold"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wipe(down)">
                                      <p:cBhvr>
                                        <p:cTn id="142" dur="500"/>
                                        <p:tgtEl>
                                          <p:spTgt spid="51"/>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wipe(down)">
                                      <p:cBhvr>
                                        <p:cTn id="145" dur="500"/>
                                        <p:tgtEl>
                                          <p:spTgt spid="52"/>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wipe(down)">
                                      <p:cBhvr>
                                        <p:cTn id="148" dur="500"/>
                                        <p:tgtEl>
                                          <p:spTgt spid="53"/>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wipe(down)">
                                      <p:cBhvr>
                                        <p:cTn id="151" dur="500"/>
                                        <p:tgtEl>
                                          <p:spTgt spid="54"/>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55"/>
                                        </p:tgtEl>
                                        <p:attrNameLst>
                                          <p:attrName>style.visibility</p:attrName>
                                        </p:attrNameLst>
                                      </p:cBhvr>
                                      <p:to>
                                        <p:strVal val="visible"/>
                                      </p:to>
                                    </p:set>
                                    <p:animEffect transition="in" filter="wipe(down)">
                                      <p:cBhvr>
                                        <p:cTn id="154" dur="500"/>
                                        <p:tgtEl>
                                          <p:spTgt spid="55"/>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down)">
                                      <p:cBhvr>
                                        <p:cTn id="157" dur="500"/>
                                        <p:tgtEl>
                                          <p:spTgt spid="56"/>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57"/>
                                        </p:tgtEl>
                                        <p:attrNameLst>
                                          <p:attrName>style.visibility</p:attrName>
                                        </p:attrNameLst>
                                      </p:cBhvr>
                                      <p:to>
                                        <p:strVal val="visible"/>
                                      </p:to>
                                    </p:set>
                                    <p:animEffect transition="in" filter="wipe(down)">
                                      <p:cBhvr>
                                        <p:cTn id="160" dur="500"/>
                                        <p:tgtEl>
                                          <p:spTgt spid="57"/>
                                        </p:tgtEl>
                                      </p:cBhvr>
                                    </p:animEffect>
                                  </p:childTnLst>
                                </p:cTn>
                              </p:par>
                              <p:par>
                                <p:cTn id="161" presetID="22" presetClass="entr" presetSubtype="4" fill="hold" nodeType="with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wipe(down)">
                                      <p:cBhvr>
                                        <p:cTn id="163" dur="500"/>
                                        <p:tgtEl>
                                          <p:spTgt spid="58"/>
                                        </p:tgtEl>
                                      </p:cBhvr>
                                    </p:animEffect>
                                  </p:childTnLst>
                                </p:cTn>
                              </p:par>
                              <p:par>
                                <p:cTn id="164" presetID="22" presetClass="entr" presetSubtype="4" fill="hold" nodeType="withEffect">
                                  <p:stCondLst>
                                    <p:cond delay="0"/>
                                  </p:stCondLst>
                                  <p:childTnLst>
                                    <p:set>
                                      <p:cBhvr>
                                        <p:cTn id="165" dur="1" fill="hold">
                                          <p:stCondLst>
                                            <p:cond delay="0"/>
                                          </p:stCondLst>
                                        </p:cTn>
                                        <p:tgtEl>
                                          <p:spTgt spid="59"/>
                                        </p:tgtEl>
                                        <p:attrNameLst>
                                          <p:attrName>style.visibility</p:attrName>
                                        </p:attrNameLst>
                                      </p:cBhvr>
                                      <p:to>
                                        <p:strVal val="visible"/>
                                      </p:to>
                                    </p:set>
                                    <p:animEffect transition="in" filter="wipe(down)">
                                      <p:cBhvr>
                                        <p:cTn id="166" dur="500"/>
                                        <p:tgtEl>
                                          <p:spTgt spid="59"/>
                                        </p:tgtEl>
                                      </p:cBhvr>
                                    </p:animEffect>
                                  </p:childTnLst>
                                </p:cTn>
                              </p:par>
                              <p:par>
                                <p:cTn id="167" presetID="22" presetClass="entr" presetSubtype="4" fill="hold" nodeType="withEffect">
                                  <p:stCondLst>
                                    <p:cond delay="0"/>
                                  </p:stCondLst>
                                  <p:childTnLst>
                                    <p:set>
                                      <p:cBhvr>
                                        <p:cTn id="168" dur="1" fill="hold">
                                          <p:stCondLst>
                                            <p:cond delay="0"/>
                                          </p:stCondLst>
                                        </p:cTn>
                                        <p:tgtEl>
                                          <p:spTgt spid="60"/>
                                        </p:tgtEl>
                                        <p:attrNameLst>
                                          <p:attrName>style.visibility</p:attrName>
                                        </p:attrNameLst>
                                      </p:cBhvr>
                                      <p:to>
                                        <p:strVal val="visible"/>
                                      </p:to>
                                    </p:set>
                                    <p:animEffect transition="in" filter="wipe(down)">
                                      <p:cBhvr>
                                        <p:cTn id="169" dur="500"/>
                                        <p:tgtEl>
                                          <p:spTgt spid="60"/>
                                        </p:tgtEl>
                                      </p:cBhvr>
                                    </p:animEffect>
                                  </p:childTnLst>
                                </p:cTn>
                              </p:par>
                              <p:par>
                                <p:cTn id="170" presetID="22" presetClass="entr" presetSubtype="4" fill="hold" nodeType="withEffect">
                                  <p:stCondLst>
                                    <p:cond delay="0"/>
                                  </p:stCondLst>
                                  <p:childTnLst>
                                    <p:set>
                                      <p:cBhvr>
                                        <p:cTn id="171" dur="1" fill="hold">
                                          <p:stCondLst>
                                            <p:cond delay="0"/>
                                          </p:stCondLst>
                                        </p:cTn>
                                        <p:tgtEl>
                                          <p:spTgt spid="61"/>
                                        </p:tgtEl>
                                        <p:attrNameLst>
                                          <p:attrName>style.visibility</p:attrName>
                                        </p:attrNameLst>
                                      </p:cBhvr>
                                      <p:to>
                                        <p:strVal val="visible"/>
                                      </p:to>
                                    </p:set>
                                    <p:animEffect transition="in" filter="wipe(down)">
                                      <p:cBhvr>
                                        <p:cTn id="172" dur="500"/>
                                        <p:tgtEl>
                                          <p:spTgt spid="61"/>
                                        </p:tgtEl>
                                      </p:cBhvr>
                                    </p:animEffect>
                                  </p:childTnLst>
                                </p:cTn>
                              </p:par>
                              <p:par>
                                <p:cTn id="173" presetID="22" presetClass="entr" presetSubtype="4" fill="hold" nodeType="withEffect">
                                  <p:stCondLst>
                                    <p:cond delay="0"/>
                                  </p:stCondLst>
                                  <p:childTnLst>
                                    <p:set>
                                      <p:cBhvr>
                                        <p:cTn id="174" dur="1" fill="hold">
                                          <p:stCondLst>
                                            <p:cond delay="0"/>
                                          </p:stCondLst>
                                        </p:cTn>
                                        <p:tgtEl>
                                          <p:spTgt spid="62"/>
                                        </p:tgtEl>
                                        <p:attrNameLst>
                                          <p:attrName>style.visibility</p:attrName>
                                        </p:attrNameLst>
                                      </p:cBhvr>
                                      <p:to>
                                        <p:strVal val="visible"/>
                                      </p:to>
                                    </p:set>
                                    <p:animEffect transition="in" filter="wipe(down)">
                                      <p:cBhvr>
                                        <p:cTn id="175" dur="500"/>
                                        <p:tgtEl>
                                          <p:spTgt spid="62"/>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63"/>
                                        </p:tgtEl>
                                        <p:attrNameLst>
                                          <p:attrName>style.visibility</p:attrName>
                                        </p:attrNameLst>
                                      </p:cBhvr>
                                      <p:to>
                                        <p:strVal val="visible"/>
                                      </p:to>
                                    </p:set>
                                    <p:animEffect transition="in" filter="wipe(down)">
                                      <p:cBhvr>
                                        <p:cTn id="178" dur="500"/>
                                        <p:tgtEl>
                                          <p:spTgt spid="63"/>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64"/>
                                        </p:tgtEl>
                                        <p:attrNameLst>
                                          <p:attrName>style.visibility</p:attrName>
                                        </p:attrNameLst>
                                      </p:cBhvr>
                                      <p:to>
                                        <p:strVal val="visible"/>
                                      </p:to>
                                    </p:set>
                                    <p:animEffect transition="in" filter="wipe(down)">
                                      <p:cBhvr>
                                        <p:cTn id="18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50" grpId="0" animBg="1"/>
      <p:bldP spid="52" grpId="0"/>
      <p:bldP spid="53" grpId="0"/>
      <p:bldP spid="54" grpId="0" animBg="1"/>
      <p:bldP spid="55" grpId="0" animBg="1"/>
      <p:bldP spid="56" grpId="0" animBg="1"/>
      <p:bldP spid="57" grpId="0" animBg="1"/>
      <p:bldP spid="63" grpId="0"/>
      <p:bldP spid="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8521928-1972-420C-B1C8-13BF8EF21FFA}"/>
              </a:ext>
            </a:extLst>
          </p:cNvPr>
          <p:cNvSpPr>
            <a:spLocks noGrp="1"/>
          </p:cNvSpPr>
          <p:nvPr>
            <p:ph type="title"/>
          </p:nvPr>
        </p:nvSpPr>
        <p:spPr>
          <a:xfrm>
            <a:off x="1151608" y="218194"/>
            <a:ext cx="11040392" cy="704818"/>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MÔ HÌNH TRIỂN KHAI HỆ THỐNG</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6">
            <a:extLst>
              <a:ext uri="{FF2B5EF4-FFF2-40B4-BE49-F238E27FC236}">
                <a16:creationId xmlns:a16="http://schemas.microsoft.com/office/drawing/2014/main" id="{564C209F-FB97-4DBA-88AC-1AED0F27CAF6}"/>
              </a:ext>
            </a:extLst>
          </p:cNvPr>
          <p:cNvSpPr/>
          <p:nvPr/>
        </p:nvSpPr>
        <p:spPr>
          <a:xfrm>
            <a:off x="1661348" y="1490637"/>
            <a:ext cx="2137410" cy="458200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a:extLst>
              <a:ext uri="{FF2B5EF4-FFF2-40B4-BE49-F238E27FC236}">
                <a16:creationId xmlns:a16="http://schemas.microsoft.com/office/drawing/2014/main" id="{71267BB9-1440-47E1-A062-D1A42044F2B4}"/>
              </a:ext>
            </a:extLst>
          </p:cNvPr>
          <p:cNvPicPr>
            <a:picLocks noChangeAspect="1"/>
          </p:cNvPicPr>
          <p:nvPr/>
        </p:nvPicPr>
        <p:blipFill>
          <a:blip r:embed="rId2"/>
          <a:stretch>
            <a:fillRect/>
          </a:stretch>
        </p:blipFill>
        <p:spPr>
          <a:xfrm>
            <a:off x="1843274" y="1784481"/>
            <a:ext cx="752475" cy="752475"/>
          </a:xfrm>
          <a:prstGeom prst="rect">
            <a:avLst/>
          </a:prstGeom>
        </p:spPr>
      </p:pic>
      <p:pic>
        <p:nvPicPr>
          <p:cNvPr id="5" name="Picture 8">
            <a:extLst>
              <a:ext uri="{FF2B5EF4-FFF2-40B4-BE49-F238E27FC236}">
                <a16:creationId xmlns:a16="http://schemas.microsoft.com/office/drawing/2014/main" id="{5FE9E3C7-B80C-445B-BBC0-C74641FB03DA}"/>
              </a:ext>
            </a:extLst>
          </p:cNvPr>
          <p:cNvPicPr>
            <a:picLocks noChangeAspect="1"/>
          </p:cNvPicPr>
          <p:nvPr/>
        </p:nvPicPr>
        <p:blipFill>
          <a:blip r:embed="rId2"/>
          <a:stretch>
            <a:fillRect/>
          </a:stretch>
        </p:blipFill>
        <p:spPr>
          <a:xfrm>
            <a:off x="1846459" y="3243587"/>
            <a:ext cx="752475" cy="752475"/>
          </a:xfrm>
          <a:prstGeom prst="rect">
            <a:avLst/>
          </a:prstGeom>
        </p:spPr>
      </p:pic>
      <p:pic>
        <p:nvPicPr>
          <p:cNvPr id="6" name="Picture 9">
            <a:extLst>
              <a:ext uri="{FF2B5EF4-FFF2-40B4-BE49-F238E27FC236}">
                <a16:creationId xmlns:a16="http://schemas.microsoft.com/office/drawing/2014/main" id="{58FA43F3-1E12-4E5C-B16C-A66560D320D4}"/>
              </a:ext>
            </a:extLst>
          </p:cNvPr>
          <p:cNvPicPr>
            <a:picLocks noChangeAspect="1"/>
          </p:cNvPicPr>
          <p:nvPr/>
        </p:nvPicPr>
        <p:blipFill>
          <a:blip r:embed="rId2"/>
          <a:stretch>
            <a:fillRect/>
          </a:stretch>
        </p:blipFill>
        <p:spPr>
          <a:xfrm>
            <a:off x="1849182" y="4805265"/>
            <a:ext cx="752475" cy="752475"/>
          </a:xfrm>
          <a:prstGeom prst="rect">
            <a:avLst/>
          </a:prstGeom>
        </p:spPr>
      </p:pic>
      <p:sp>
        <p:nvSpPr>
          <p:cNvPr id="7" name="Rectangle 10">
            <a:extLst>
              <a:ext uri="{FF2B5EF4-FFF2-40B4-BE49-F238E27FC236}">
                <a16:creationId xmlns:a16="http://schemas.microsoft.com/office/drawing/2014/main" id="{AABBBD30-D887-4888-B074-1F99FBE75D4C}"/>
              </a:ext>
            </a:extLst>
          </p:cNvPr>
          <p:cNvSpPr/>
          <p:nvPr/>
        </p:nvSpPr>
        <p:spPr>
          <a:xfrm>
            <a:off x="4750308" y="1442059"/>
            <a:ext cx="1799272" cy="305038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009A6B22-810A-4160-AC44-6DBAF40B9694}"/>
              </a:ext>
            </a:extLst>
          </p:cNvPr>
          <p:cNvPicPr>
            <a:picLocks noChangeAspect="1"/>
          </p:cNvPicPr>
          <p:nvPr/>
        </p:nvPicPr>
        <p:blipFill>
          <a:blip r:embed="rId2"/>
          <a:stretch>
            <a:fillRect/>
          </a:stretch>
        </p:blipFill>
        <p:spPr>
          <a:xfrm>
            <a:off x="5054155" y="1784481"/>
            <a:ext cx="752475" cy="752475"/>
          </a:xfrm>
          <a:prstGeom prst="rect">
            <a:avLst/>
          </a:prstGeom>
        </p:spPr>
      </p:pic>
      <p:pic>
        <p:nvPicPr>
          <p:cNvPr id="9" name="Picture 12">
            <a:extLst>
              <a:ext uri="{FF2B5EF4-FFF2-40B4-BE49-F238E27FC236}">
                <a16:creationId xmlns:a16="http://schemas.microsoft.com/office/drawing/2014/main" id="{1DC116D6-50AF-4804-84BD-21F8F5997980}"/>
              </a:ext>
            </a:extLst>
          </p:cNvPr>
          <p:cNvPicPr>
            <a:picLocks noChangeAspect="1"/>
          </p:cNvPicPr>
          <p:nvPr/>
        </p:nvPicPr>
        <p:blipFill>
          <a:blip r:embed="rId2"/>
          <a:stretch>
            <a:fillRect/>
          </a:stretch>
        </p:blipFill>
        <p:spPr>
          <a:xfrm>
            <a:off x="5065584" y="3257520"/>
            <a:ext cx="752475" cy="752475"/>
          </a:xfrm>
          <a:prstGeom prst="rect">
            <a:avLst/>
          </a:prstGeom>
        </p:spPr>
      </p:pic>
      <p:pic>
        <p:nvPicPr>
          <p:cNvPr id="10" name="Picture 24">
            <a:extLst>
              <a:ext uri="{FF2B5EF4-FFF2-40B4-BE49-F238E27FC236}">
                <a16:creationId xmlns:a16="http://schemas.microsoft.com/office/drawing/2014/main" id="{318C832D-3B36-411F-B6D8-2036F09D5890}"/>
              </a:ext>
            </a:extLst>
          </p:cNvPr>
          <p:cNvPicPr>
            <a:picLocks noChangeAspect="1"/>
          </p:cNvPicPr>
          <p:nvPr/>
        </p:nvPicPr>
        <p:blipFill>
          <a:blip r:embed="rId3"/>
          <a:stretch>
            <a:fillRect/>
          </a:stretch>
        </p:blipFill>
        <p:spPr>
          <a:xfrm>
            <a:off x="7247608" y="2536956"/>
            <a:ext cx="942975" cy="714375"/>
          </a:xfrm>
          <a:prstGeom prst="rect">
            <a:avLst/>
          </a:prstGeom>
        </p:spPr>
      </p:pic>
      <p:pic>
        <p:nvPicPr>
          <p:cNvPr id="11" name="Picture 29">
            <a:extLst>
              <a:ext uri="{FF2B5EF4-FFF2-40B4-BE49-F238E27FC236}">
                <a16:creationId xmlns:a16="http://schemas.microsoft.com/office/drawing/2014/main" id="{9E6EE835-0718-44B9-9963-8DA3282A6CA1}"/>
              </a:ext>
            </a:extLst>
          </p:cNvPr>
          <p:cNvPicPr>
            <a:picLocks noChangeAspect="1"/>
          </p:cNvPicPr>
          <p:nvPr/>
        </p:nvPicPr>
        <p:blipFill>
          <a:blip r:embed="rId2"/>
          <a:stretch>
            <a:fillRect/>
          </a:stretch>
        </p:blipFill>
        <p:spPr>
          <a:xfrm>
            <a:off x="8741117" y="1778686"/>
            <a:ext cx="752475" cy="752475"/>
          </a:xfrm>
          <a:prstGeom prst="rect">
            <a:avLst/>
          </a:prstGeom>
        </p:spPr>
      </p:pic>
      <p:sp>
        <p:nvSpPr>
          <p:cNvPr id="12" name="TextBox 46">
            <a:extLst>
              <a:ext uri="{FF2B5EF4-FFF2-40B4-BE49-F238E27FC236}">
                <a16:creationId xmlns:a16="http://schemas.microsoft.com/office/drawing/2014/main" id="{7A7B201B-DEDA-47E1-A1D8-38A03F09F2EC}"/>
              </a:ext>
            </a:extLst>
          </p:cNvPr>
          <p:cNvSpPr txBox="1"/>
          <p:nvPr/>
        </p:nvSpPr>
        <p:spPr>
          <a:xfrm>
            <a:off x="7347839" y="3266395"/>
            <a:ext cx="742511"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Internet</a:t>
            </a:r>
          </a:p>
        </p:txBody>
      </p:sp>
      <p:sp>
        <p:nvSpPr>
          <p:cNvPr id="13" name="TextBox 47">
            <a:extLst>
              <a:ext uri="{FF2B5EF4-FFF2-40B4-BE49-F238E27FC236}">
                <a16:creationId xmlns:a16="http://schemas.microsoft.com/office/drawing/2014/main" id="{B42A3880-15C9-4215-AD6F-062B72A81176}"/>
              </a:ext>
            </a:extLst>
          </p:cNvPr>
          <p:cNvSpPr txBox="1"/>
          <p:nvPr/>
        </p:nvSpPr>
        <p:spPr>
          <a:xfrm>
            <a:off x="8525684" y="2531161"/>
            <a:ext cx="1183337"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Ceph Client 1</a:t>
            </a:r>
          </a:p>
        </p:txBody>
      </p:sp>
      <p:sp>
        <p:nvSpPr>
          <p:cNvPr id="14" name="TextBox 48">
            <a:extLst>
              <a:ext uri="{FF2B5EF4-FFF2-40B4-BE49-F238E27FC236}">
                <a16:creationId xmlns:a16="http://schemas.microsoft.com/office/drawing/2014/main" id="{09398931-5D26-4124-9F47-208367222A37}"/>
              </a:ext>
            </a:extLst>
          </p:cNvPr>
          <p:cNvSpPr txBox="1"/>
          <p:nvPr/>
        </p:nvSpPr>
        <p:spPr>
          <a:xfrm>
            <a:off x="1795000" y="1152473"/>
            <a:ext cx="1721946"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Ceph Storage Cluster</a:t>
            </a:r>
          </a:p>
        </p:txBody>
      </p:sp>
      <p:sp>
        <p:nvSpPr>
          <p:cNvPr id="15" name="TextBox 49">
            <a:extLst>
              <a:ext uri="{FF2B5EF4-FFF2-40B4-BE49-F238E27FC236}">
                <a16:creationId xmlns:a16="http://schemas.microsoft.com/office/drawing/2014/main" id="{F05C0712-A878-4DE3-85B6-769D0BA13C85}"/>
              </a:ext>
            </a:extLst>
          </p:cNvPr>
          <p:cNvSpPr txBox="1"/>
          <p:nvPr/>
        </p:nvSpPr>
        <p:spPr>
          <a:xfrm>
            <a:off x="4967481" y="1131045"/>
            <a:ext cx="1364925"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HA &amp; LB Cluster</a:t>
            </a:r>
          </a:p>
        </p:txBody>
      </p:sp>
      <p:sp>
        <p:nvSpPr>
          <p:cNvPr id="16" name="TextBox 50">
            <a:extLst>
              <a:ext uri="{FF2B5EF4-FFF2-40B4-BE49-F238E27FC236}">
                <a16:creationId xmlns:a16="http://schemas.microsoft.com/office/drawing/2014/main" id="{4571F503-74B0-43E2-B7ED-588A5A735D1F}"/>
              </a:ext>
            </a:extLst>
          </p:cNvPr>
          <p:cNvSpPr txBox="1"/>
          <p:nvPr/>
        </p:nvSpPr>
        <p:spPr>
          <a:xfrm>
            <a:off x="1890086" y="2620356"/>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1</a:t>
            </a:r>
          </a:p>
        </p:txBody>
      </p:sp>
      <p:sp>
        <p:nvSpPr>
          <p:cNvPr id="17" name="TextBox 51">
            <a:extLst>
              <a:ext uri="{FF2B5EF4-FFF2-40B4-BE49-F238E27FC236}">
                <a16:creationId xmlns:a16="http://schemas.microsoft.com/office/drawing/2014/main" id="{F17B3354-EDC6-4033-B99F-DCE064822774}"/>
              </a:ext>
            </a:extLst>
          </p:cNvPr>
          <p:cNvSpPr txBox="1"/>
          <p:nvPr/>
        </p:nvSpPr>
        <p:spPr>
          <a:xfrm>
            <a:off x="1862791" y="4030774"/>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2</a:t>
            </a:r>
          </a:p>
        </p:txBody>
      </p:sp>
      <p:sp>
        <p:nvSpPr>
          <p:cNvPr id="18" name="TextBox 52">
            <a:extLst>
              <a:ext uri="{FF2B5EF4-FFF2-40B4-BE49-F238E27FC236}">
                <a16:creationId xmlns:a16="http://schemas.microsoft.com/office/drawing/2014/main" id="{6FD7E51B-9D7B-4662-A9CB-41523A523735}"/>
              </a:ext>
            </a:extLst>
          </p:cNvPr>
          <p:cNvSpPr txBox="1"/>
          <p:nvPr/>
        </p:nvSpPr>
        <p:spPr>
          <a:xfrm>
            <a:off x="1870995" y="5557740"/>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3</a:t>
            </a:r>
          </a:p>
        </p:txBody>
      </p:sp>
      <p:sp>
        <p:nvSpPr>
          <p:cNvPr id="19" name="TextBox 53">
            <a:extLst>
              <a:ext uri="{FF2B5EF4-FFF2-40B4-BE49-F238E27FC236}">
                <a16:creationId xmlns:a16="http://schemas.microsoft.com/office/drawing/2014/main" id="{F3D82749-363E-497B-9DD6-E52737B8CD5C}"/>
              </a:ext>
            </a:extLst>
          </p:cNvPr>
          <p:cNvSpPr txBox="1"/>
          <p:nvPr/>
        </p:nvSpPr>
        <p:spPr>
          <a:xfrm>
            <a:off x="5173751" y="1480952"/>
            <a:ext cx="513282"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HL1</a:t>
            </a:r>
          </a:p>
        </p:txBody>
      </p:sp>
      <p:sp>
        <p:nvSpPr>
          <p:cNvPr id="20" name="TextBox 54">
            <a:extLst>
              <a:ext uri="{FF2B5EF4-FFF2-40B4-BE49-F238E27FC236}">
                <a16:creationId xmlns:a16="http://schemas.microsoft.com/office/drawing/2014/main" id="{6BDF8E53-5A9F-4F6D-95E6-68A8A9038395}"/>
              </a:ext>
            </a:extLst>
          </p:cNvPr>
          <p:cNvSpPr txBox="1"/>
          <p:nvPr/>
        </p:nvSpPr>
        <p:spPr>
          <a:xfrm>
            <a:off x="5191112" y="4067514"/>
            <a:ext cx="513282"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HL2</a:t>
            </a:r>
          </a:p>
        </p:txBody>
      </p:sp>
      <p:sp>
        <p:nvSpPr>
          <p:cNvPr id="21" name="TextBox 66">
            <a:extLst>
              <a:ext uri="{FF2B5EF4-FFF2-40B4-BE49-F238E27FC236}">
                <a16:creationId xmlns:a16="http://schemas.microsoft.com/office/drawing/2014/main" id="{8B4FD46A-280D-4996-9196-6F7473F2350D}"/>
              </a:ext>
            </a:extLst>
          </p:cNvPr>
          <p:cNvSpPr txBox="1"/>
          <p:nvPr/>
        </p:nvSpPr>
        <p:spPr>
          <a:xfrm>
            <a:off x="5123101" y="2739905"/>
            <a:ext cx="711733"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IP  VIP</a:t>
            </a:r>
          </a:p>
        </p:txBody>
      </p:sp>
      <p:pic>
        <p:nvPicPr>
          <p:cNvPr id="22" name="Picture 14">
            <a:extLst>
              <a:ext uri="{FF2B5EF4-FFF2-40B4-BE49-F238E27FC236}">
                <a16:creationId xmlns:a16="http://schemas.microsoft.com/office/drawing/2014/main" id="{43313C2A-6778-4454-986A-AF6B037771A2}"/>
              </a:ext>
            </a:extLst>
          </p:cNvPr>
          <p:cNvPicPr>
            <a:picLocks noChangeAspect="1"/>
          </p:cNvPicPr>
          <p:nvPr/>
        </p:nvPicPr>
        <p:blipFill>
          <a:blip r:embed="rId4"/>
          <a:stretch>
            <a:fillRect/>
          </a:stretch>
        </p:blipFill>
        <p:spPr>
          <a:xfrm>
            <a:off x="2487510" y="2160718"/>
            <a:ext cx="336927" cy="524828"/>
          </a:xfrm>
          <a:prstGeom prst="rect">
            <a:avLst/>
          </a:prstGeom>
        </p:spPr>
      </p:pic>
      <p:pic>
        <p:nvPicPr>
          <p:cNvPr id="23" name="Picture 14">
            <a:extLst>
              <a:ext uri="{FF2B5EF4-FFF2-40B4-BE49-F238E27FC236}">
                <a16:creationId xmlns:a16="http://schemas.microsoft.com/office/drawing/2014/main" id="{03456FB6-90D0-42BD-A37B-25E460BD6793}"/>
              </a:ext>
            </a:extLst>
          </p:cNvPr>
          <p:cNvPicPr>
            <a:picLocks noChangeAspect="1"/>
          </p:cNvPicPr>
          <p:nvPr/>
        </p:nvPicPr>
        <p:blipFill>
          <a:blip r:embed="rId4"/>
          <a:stretch>
            <a:fillRect/>
          </a:stretch>
        </p:blipFill>
        <p:spPr>
          <a:xfrm>
            <a:off x="2487511" y="3641786"/>
            <a:ext cx="336927" cy="524828"/>
          </a:xfrm>
          <a:prstGeom prst="rect">
            <a:avLst/>
          </a:prstGeom>
        </p:spPr>
      </p:pic>
      <p:pic>
        <p:nvPicPr>
          <p:cNvPr id="24" name="Picture 14">
            <a:extLst>
              <a:ext uri="{FF2B5EF4-FFF2-40B4-BE49-F238E27FC236}">
                <a16:creationId xmlns:a16="http://schemas.microsoft.com/office/drawing/2014/main" id="{FE5E2F07-0B8C-4279-AC41-72FC2C9A9168}"/>
              </a:ext>
            </a:extLst>
          </p:cNvPr>
          <p:cNvPicPr>
            <a:picLocks noChangeAspect="1"/>
          </p:cNvPicPr>
          <p:nvPr/>
        </p:nvPicPr>
        <p:blipFill>
          <a:blip r:embed="rId4"/>
          <a:stretch>
            <a:fillRect/>
          </a:stretch>
        </p:blipFill>
        <p:spPr>
          <a:xfrm>
            <a:off x="2487510" y="5180440"/>
            <a:ext cx="336927" cy="524828"/>
          </a:xfrm>
          <a:prstGeom prst="rect">
            <a:avLst/>
          </a:prstGeom>
        </p:spPr>
      </p:pic>
      <p:pic>
        <p:nvPicPr>
          <p:cNvPr id="25" name="Picture 14">
            <a:extLst>
              <a:ext uri="{FF2B5EF4-FFF2-40B4-BE49-F238E27FC236}">
                <a16:creationId xmlns:a16="http://schemas.microsoft.com/office/drawing/2014/main" id="{A2A46963-0B0F-40F0-9786-BE488DE12CBA}"/>
              </a:ext>
            </a:extLst>
          </p:cNvPr>
          <p:cNvPicPr>
            <a:picLocks noChangeAspect="1"/>
          </p:cNvPicPr>
          <p:nvPr/>
        </p:nvPicPr>
        <p:blipFill>
          <a:blip r:embed="rId4"/>
          <a:stretch>
            <a:fillRect/>
          </a:stretch>
        </p:blipFill>
        <p:spPr>
          <a:xfrm>
            <a:off x="5679773" y="2154924"/>
            <a:ext cx="336927" cy="524828"/>
          </a:xfrm>
          <a:prstGeom prst="rect">
            <a:avLst/>
          </a:prstGeom>
        </p:spPr>
      </p:pic>
      <p:pic>
        <p:nvPicPr>
          <p:cNvPr id="26" name="Picture 14">
            <a:extLst>
              <a:ext uri="{FF2B5EF4-FFF2-40B4-BE49-F238E27FC236}">
                <a16:creationId xmlns:a16="http://schemas.microsoft.com/office/drawing/2014/main" id="{C84059A1-1CE2-4002-9D17-503995F27016}"/>
              </a:ext>
            </a:extLst>
          </p:cNvPr>
          <p:cNvPicPr>
            <a:picLocks noChangeAspect="1"/>
          </p:cNvPicPr>
          <p:nvPr/>
        </p:nvPicPr>
        <p:blipFill>
          <a:blip r:embed="rId4"/>
          <a:stretch>
            <a:fillRect/>
          </a:stretch>
        </p:blipFill>
        <p:spPr>
          <a:xfrm>
            <a:off x="5694521" y="3641786"/>
            <a:ext cx="336927" cy="524828"/>
          </a:xfrm>
          <a:prstGeom prst="rect">
            <a:avLst/>
          </a:prstGeom>
        </p:spPr>
      </p:pic>
      <p:cxnSp>
        <p:nvCxnSpPr>
          <p:cNvPr id="27" name="Đường nối Thẳng 29">
            <a:extLst>
              <a:ext uri="{FF2B5EF4-FFF2-40B4-BE49-F238E27FC236}">
                <a16:creationId xmlns:a16="http://schemas.microsoft.com/office/drawing/2014/main" id="{1BB60938-9F3E-4725-83E6-20C79545711C}"/>
              </a:ext>
            </a:extLst>
          </p:cNvPr>
          <p:cNvCxnSpPr>
            <a:endCxn id="9" idx="0"/>
          </p:cNvCxnSpPr>
          <p:nvPr/>
        </p:nvCxnSpPr>
        <p:spPr>
          <a:xfrm>
            <a:off x="5441821" y="2536956"/>
            <a:ext cx="1" cy="7205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30">
            <a:extLst>
              <a:ext uri="{FF2B5EF4-FFF2-40B4-BE49-F238E27FC236}">
                <a16:creationId xmlns:a16="http://schemas.microsoft.com/office/drawing/2014/main" id="{D045F393-08F4-465B-A466-82146CB0D116}"/>
              </a:ext>
            </a:extLst>
          </p:cNvPr>
          <p:cNvCxnSpPr>
            <a:stCxn id="10" idx="1"/>
            <a:endCxn id="21" idx="3"/>
          </p:cNvCxnSpPr>
          <p:nvPr/>
        </p:nvCxnSpPr>
        <p:spPr>
          <a:xfrm flipH="1" flipV="1">
            <a:off x="5834834" y="2893794"/>
            <a:ext cx="1412774" cy="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Hình ảnh 31">
            <a:extLst>
              <a:ext uri="{FF2B5EF4-FFF2-40B4-BE49-F238E27FC236}">
                <a16:creationId xmlns:a16="http://schemas.microsoft.com/office/drawing/2014/main" id="{60DFB197-D130-4EBA-B309-6413A3DA84C4}"/>
              </a:ext>
            </a:extLst>
          </p:cNvPr>
          <p:cNvPicPr>
            <a:picLocks noChangeAspect="1"/>
          </p:cNvPicPr>
          <p:nvPr/>
        </p:nvPicPr>
        <p:blipFill>
          <a:blip r:embed="rId5"/>
          <a:stretch>
            <a:fillRect/>
          </a:stretch>
        </p:blipFill>
        <p:spPr>
          <a:xfrm>
            <a:off x="10156278" y="1873603"/>
            <a:ext cx="397826" cy="562640"/>
          </a:xfrm>
          <a:prstGeom prst="rect">
            <a:avLst/>
          </a:prstGeom>
        </p:spPr>
      </p:pic>
      <p:pic>
        <p:nvPicPr>
          <p:cNvPr id="30" name="Hình ảnh 32">
            <a:extLst>
              <a:ext uri="{FF2B5EF4-FFF2-40B4-BE49-F238E27FC236}">
                <a16:creationId xmlns:a16="http://schemas.microsoft.com/office/drawing/2014/main" id="{80A6D139-6892-40D0-9AF6-3BFFFDD010FA}"/>
              </a:ext>
            </a:extLst>
          </p:cNvPr>
          <p:cNvPicPr>
            <a:picLocks noChangeAspect="1"/>
          </p:cNvPicPr>
          <p:nvPr/>
        </p:nvPicPr>
        <p:blipFill>
          <a:blip r:embed="rId5"/>
          <a:stretch>
            <a:fillRect/>
          </a:stretch>
        </p:blipFill>
        <p:spPr>
          <a:xfrm>
            <a:off x="10268403" y="3332955"/>
            <a:ext cx="397826" cy="562640"/>
          </a:xfrm>
          <a:prstGeom prst="rect">
            <a:avLst/>
          </a:prstGeom>
        </p:spPr>
      </p:pic>
      <p:sp>
        <p:nvSpPr>
          <p:cNvPr id="31" name="TextBox 50">
            <a:extLst>
              <a:ext uri="{FF2B5EF4-FFF2-40B4-BE49-F238E27FC236}">
                <a16:creationId xmlns:a16="http://schemas.microsoft.com/office/drawing/2014/main" id="{72CF1514-88D0-4094-8F9A-99247CEF49B5}"/>
              </a:ext>
            </a:extLst>
          </p:cNvPr>
          <p:cNvSpPr txBox="1"/>
          <p:nvPr/>
        </p:nvSpPr>
        <p:spPr>
          <a:xfrm>
            <a:off x="10052542" y="2531161"/>
            <a:ext cx="659155"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User 1</a:t>
            </a:r>
          </a:p>
        </p:txBody>
      </p:sp>
      <p:sp>
        <p:nvSpPr>
          <p:cNvPr id="32" name="TextBox 50">
            <a:extLst>
              <a:ext uri="{FF2B5EF4-FFF2-40B4-BE49-F238E27FC236}">
                <a16:creationId xmlns:a16="http://schemas.microsoft.com/office/drawing/2014/main" id="{B0BD19B7-BDD3-49A4-B151-8F044D545B05}"/>
              </a:ext>
            </a:extLst>
          </p:cNvPr>
          <p:cNvSpPr txBox="1"/>
          <p:nvPr/>
        </p:nvSpPr>
        <p:spPr>
          <a:xfrm>
            <a:off x="10137738" y="4009606"/>
            <a:ext cx="659155"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User 2</a:t>
            </a:r>
          </a:p>
        </p:txBody>
      </p:sp>
      <p:pic>
        <p:nvPicPr>
          <p:cNvPr id="33" name="Picture 29">
            <a:extLst>
              <a:ext uri="{FF2B5EF4-FFF2-40B4-BE49-F238E27FC236}">
                <a16:creationId xmlns:a16="http://schemas.microsoft.com/office/drawing/2014/main" id="{1D4F6A7E-FB4B-4F3A-A8C8-CBED87C6ED81}"/>
              </a:ext>
            </a:extLst>
          </p:cNvPr>
          <p:cNvPicPr>
            <a:picLocks noChangeAspect="1"/>
          </p:cNvPicPr>
          <p:nvPr/>
        </p:nvPicPr>
        <p:blipFill>
          <a:blip r:embed="rId2"/>
          <a:stretch>
            <a:fillRect/>
          </a:stretch>
        </p:blipFill>
        <p:spPr>
          <a:xfrm>
            <a:off x="8743993" y="3238038"/>
            <a:ext cx="752475" cy="752475"/>
          </a:xfrm>
          <a:prstGeom prst="rect">
            <a:avLst/>
          </a:prstGeom>
        </p:spPr>
      </p:pic>
      <p:sp>
        <p:nvSpPr>
          <p:cNvPr id="34" name="TextBox 47">
            <a:extLst>
              <a:ext uri="{FF2B5EF4-FFF2-40B4-BE49-F238E27FC236}">
                <a16:creationId xmlns:a16="http://schemas.microsoft.com/office/drawing/2014/main" id="{ED40F5B6-D208-4593-912C-18D524885FCE}"/>
              </a:ext>
            </a:extLst>
          </p:cNvPr>
          <p:cNvSpPr txBox="1"/>
          <p:nvPr/>
        </p:nvSpPr>
        <p:spPr>
          <a:xfrm>
            <a:off x="8525684" y="4012725"/>
            <a:ext cx="1183337"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Ceph Client 2</a:t>
            </a:r>
          </a:p>
        </p:txBody>
      </p:sp>
      <p:cxnSp>
        <p:nvCxnSpPr>
          <p:cNvPr id="35" name="Đường kết nối Mũi tên Thẳng 38">
            <a:extLst>
              <a:ext uri="{FF2B5EF4-FFF2-40B4-BE49-F238E27FC236}">
                <a16:creationId xmlns:a16="http://schemas.microsoft.com/office/drawing/2014/main" id="{505A02EB-7BB0-4AF5-B2CE-38CB2C823597}"/>
              </a:ext>
            </a:extLst>
          </p:cNvPr>
          <p:cNvCxnSpPr>
            <a:stCxn id="29" idx="1"/>
            <a:endCxn id="11" idx="3"/>
          </p:cNvCxnSpPr>
          <p:nvPr/>
        </p:nvCxnSpPr>
        <p:spPr>
          <a:xfrm flipH="1">
            <a:off x="9493592" y="2154923"/>
            <a:ext cx="66268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9">
            <a:extLst>
              <a:ext uri="{FF2B5EF4-FFF2-40B4-BE49-F238E27FC236}">
                <a16:creationId xmlns:a16="http://schemas.microsoft.com/office/drawing/2014/main" id="{EF09A55D-D843-4A8C-A7DE-2520609E2966}"/>
              </a:ext>
            </a:extLst>
          </p:cNvPr>
          <p:cNvCxnSpPr>
            <a:stCxn id="30" idx="1"/>
            <a:endCxn id="33" idx="3"/>
          </p:cNvCxnSpPr>
          <p:nvPr/>
        </p:nvCxnSpPr>
        <p:spPr>
          <a:xfrm flipH="1">
            <a:off x="9496468" y="3614275"/>
            <a:ext cx="7719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40">
            <a:extLst>
              <a:ext uri="{FF2B5EF4-FFF2-40B4-BE49-F238E27FC236}">
                <a16:creationId xmlns:a16="http://schemas.microsoft.com/office/drawing/2014/main" id="{304C5B15-5709-4805-A66E-A9DC99BDC070}"/>
              </a:ext>
            </a:extLst>
          </p:cNvPr>
          <p:cNvCxnSpPr>
            <a:stCxn id="11" idx="1"/>
            <a:endCxn id="10" idx="3"/>
          </p:cNvCxnSpPr>
          <p:nvPr/>
        </p:nvCxnSpPr>
        <p:spPr>
          <a:xfrm flipH="1">
            <a:off x="8190583" y="2154924"/>
            <a:ext cx="550534" cy="739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Đường kết nối Mũi tên Thẳng 41">
            <a:extLst>
              <a:ext uri="{FF2B5EF4-FFF2-40B4-BE49-F238E27FC236}">
                <a16:creationId xmlns:a16="http://schemas.microsoft.com/office/drawing/2014/main" id="{DF2908C1-067D-448B-9120-A0D98D6A0965}"/>
              </a:ext>
            </a:extLst>
          </p:cNvPr>
          <p:cNvCxnSpPr>
            <a:stCxn id="33" idx="1"/>
            <a:endCxn id="10" idx="3"/>
          </p:cNvCxnSpPr>
          <p:nvPr/>
        </p:nvCxnSpPr>
        <p:spPr>
          <a:xfrm flipH="1" flipV="1">
            <a:off x="8190583" y="2894144"/>
            <a:ext cx="553410" cy="720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Đường nối Thẳng 42">
            <a:extLst>
              <a:ext uri="{FF2B5EF4-FFF2-40B4-BE49-F238E27FC236}">
                <a16:creationId xmlns:a16="http://schemas.microsoft.com/office/drawing/2014/main" id="{7648E2AB-4580-4FE2-ABCC-62B9AB01189D}"/>
              </a:ext>
            </a:extLst>
          </p:cNvPr>
          <p:cNvCxnSpPr>
            <a:stCxn id="8" idx="1"/>
            <a:endCxn id="22" idx="0"/>
          </p:cNvCxnSpPr>
          <p:nvPr/>
        </p:nvCxnSpPr>
        <p:spPr>
          <a:xfrm flipH="1" flipV="1">
            <a:off x="2655974" y="2160718"/>
            <a:ext cx="239818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Đường nối Thẳng 43">
            <a:extLst>
              <a:ext uri="{FF2B5EF4-FFF2-40B4-BE49-F238E27FC236}">
                <a16:creationId xmlns:a16="http://schemas.microsoft.com/office/drawing/2014/main" id="{C1E56A77-E8C1-46B1-8757-5802E51AC462}"/>
              </a:ext>
            </a:extLst>
          </p:cNvPr>
          <p:cNvCxnSpPr>
            <a:endCxn id="5" idx="3"/>
          </p:cNvCxnSpPr>
          <p:nvPr/>
        </p:nvCxnSpPr>
        <p:spPr>
          <a:xfrm flipH="1">
            <a:off x="2598934" y="2154923"/>
            <a:ext cx="2455221" cy="1464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Đường nối Thẳng 44">
            <a:extLst>
              <a:ext uri="{FF2B5EF4-FFF2-40B4-BE49-F238E27FC236}">
                <a16:creationId xmlns:a16="http://schemas.microsoft.com/office/drawing/2014/main" id="{EA0A9F00-54B8-4226-BB6D-B1441D1B1831}"/>
              </a:ext>
            </a:extLst>
          </p:cNvPr>
          <p:cNvCxnSpPr>
            <a:stCxn id="8" idx="1"/>
            <a:endCxn id="24" idx="0"/>
          </p:cNvCxnSpPr>
          <p:nvPr/>
        </p:nvCxnSpPr>
        <p:spPr>
          <a:xfrm flipH="1">
            <a:off x="2655974" y="2160719"/>
            <a:ext cx="2398181" cy="3019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Đường nối Thẳng 45">
            <a:extLst>
              <a:ext uri="{FF2B5EF4-FFF2-40B4-BE49-F238E27FC236}">
                <a16:creationId xmlns:a16="http://schemas.microsoft.com/office/drawing/2014/main" id="{3316876D-7E65-4F10-BAC6-23616EBC3E28}"/>
              </a:ext>
            </a:extLst>
          </p:cNvPr>
          <p:cNvCxnSpPr>
            <a:stCxn id="9" idx="1"/>
            <a:endCxn id="22" idx="0"/>
          </p:cNvCxnSpPr>
          <p:nvPr/>
        </p:nvCxnSpPr>
        <p:spPr>
          <a:xfrm flipH="1" flipV="1">
            <a:off x="2655974" y="2160718"/>
            <a:ext cx="2409610" cy="147304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43" name="Đường nối Thẳng 46">
            <a:extLst>
              <a:ext uri="{FF2B5EF4-FFF2-40B4-BE49-F238E27FC236}">
                <a16:creationId xmlns:a16="http://schemas.microsoft.com/office/drawing/2014/main" id="{22BED4B0-5E88-403F-BA4D-4C87CFD10F0C}"/>
              </a:ext>
            </a:extLst>
          </p:cNvPr>
          <p:cNvCxnSpPr>
            <a:stCxn id="9" idx="1"/>
            <a:endCxn id="5" idx="3"/>
          </p:cNvCxnSpPr>
          <p:nvPr/>
        </p:nvCxnSpPr>
        <p:spPr>
          <a:xfrm flipH="1" flipV="1">
            <a:off x="2598934" y="3619825"/>
            <a:ext cx="2466650" cy="13933"/>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44" name="Đường nối Thẳng 47">
            <a:extLst>
              <a:ext uri="{FF2B5EF4-FFF2-40B4-BE49-F238E27FC236}">
                <a16:creationId xmlns:a16="http://schemas.microsoft.com/office/drawing/2014/main" id="{4E2DDB8D-E020-40FD-9391-DB9C7C8A53CB}"/>
              </a:ext>
            </a:extLst>
          </p:cNvPr>
          <p:cNvCxnSpPr>
            <a:endCxn id="24" idx="0"/>
          </p:cNvCxnSpPr>
          <p:nvPr/>
        </p:nvCxnSpPr>
        <p:spPr>
          <a:xfrm flipH="1">
            <a:off x="2655974" y="3641786"/>
            <a:ext cx="2398181" cy="1538654"/>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46" name="Hộp Văn bản 49">
            <a:extLst>
              <a:ext uri="{FF2B5EF4-FFF2-40B4-BE49-F238E27FC236}">
                <a16:creationId xmlns:a16="http://schemas.microsoft.com/office/drawing/2014/main" id="{3E39AB79-B40D-4506-A765-AAB18DE9EA3C}"/>
              </a:ext>
            </a:extLst>
          </p:cNvPr>
          <p:cNvSpPr txBox="1"/>
          <p:nvPr/>
        </p:nvSpPr>
        <p:spPr>
          <a:xfrm>
            <a:off x="5173751" y="6076613"/>
            <a:ext cx="3736072" cy="461665"/>
          </a:xfrm>
          <a:prstGeom prst="rect">
            <a:avLst/>
          </a:prstGeom>
          <a:noFill/>
        </p:spPr>
        <p:txBody>
          <a:bodyPr wrap="square" rtlCol="0">
            <a:spAutoFit/>
          </a:bodyPr>
          <a:lstStyle/>
          <a:p>
            <a:pPr algn="ctr"/>
            <a:r>
              <a:rPr lang="en-US" sz="2400" i="1">
                <a:latin typeface="Times New Roman" panose="02020603050405020304" pitchFamily="18" charset="0"/>
                <a:cs typeface="Times New Roman" panose="02020603050405020304" pitchFamily="18" charset="0"/>
              </a:rPr>
              <a:t>Mô hình triển khai hệ thống  </a:t>
            </a:r>
          </a:p>
        </p:txBody>
      </p:sp>
    </p:spTree>
    <p:extLst>
      <p:ext uri="{BB962C8B-B14F-4D97-AF65-F5344CB8AC3E}">
        <p14:creationId xmlns:p14="http://schemas.microsoft.com/office/powerpoint/2010/main" val="137769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par>
                                <p:cTn id="62" presetID="22" presetClass="entr" presetSubtype="4"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par>
                                <p:cTn id="65" presetID="22" presetClass="entr" presetSubtype="4"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par>
                                <p:cTn id="68" presetID="22" presetClass="entr" presetSubtype="4"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down)">
                                      <p:cBhvr>
                                        <p:cTn id="70" dur="500"/>
                                        <p:tgtEl>
                                          <p:spTgt spid="24"/>
                                        </p:tgtEl>
                                      </p:cBhvr>
                                    </p:animEffect>
                                  </p:childTnLst>
                                </p:cTn>
                              </p:par>
                              <p:par>
                                <p:cTn id="71" presetID="22" presetClass="entr" presetSubtype="4"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down)">
                                      <p:cBhvr>
                                        <p:cTn id="73" dur="500"/>
                                        <p:tgtEl>
                                          <p:spTgt spid="25"/>
                                        </p:tgtEl>
                                      </p:cBhvr>
                                    </p:animEffect>
                                  </p:childTnLst>
                                </p:cTn>
                              </p:par>
                              <p:par>
                                <p:cTn id="74" presetID="22" presetClass="entr" presetSubtype="4" fill="hold"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down)">
                                      <p:cBhvr>
                                        <p:cTn id="76" dur="500"/>
                                        <p:tgtEl>
                                          <p:spTgt spid="26"/>
                                        </p:tgtEl>
                                      </p:cBhvr>
                                    </p:animEffect>
                                  </p:childTnLst>
                                </p:cTn>
                              </p:par>
                              <p:par>
                                <p:cTn id="77" presetID="22" presetClass="entr" presetSubtype="4"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par>
                                <p:cTn id="80" presetID="22" presetClass="entr" presetSubtype="4"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down)">
                                      <p:cBhvr>
                                        <p:cTn id="82" dur="500"/>
                                        <p:tgtEl>
                                          <p:spTgt spid="28"/>
                                        </p:tgtEl>
                                      </p:cBhvr>
                                    </p:animEffect>
                                  </p:childTnLst>
                                </p:cTn>
                              </p:par>
                              <p:par>
                                <p:cTn id="83" presetID="22" presetClass="entr" presetSubtype="4"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down)">
                                      <p:cBhvr>
                                        <p:cTn id="85" dur="500"/>
                                        <p:tgtEl>
                                          <p:spTgt spid="29"/>
                                        </p:tgtEl>
                                      </p:cBhvr>
                                    </p:animEffect>
                                  </p:childTnLst>
                                </p:cTn>
                              </p:par>
                              <p:par>
                                <p:cTn id="86" presetID="22" presetClass="entr" presetSubtype="4"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down)">
                                      <p:cBhvr>
                                        <p:cTn id="88" dur="500"/>
                                        <p:tgtEl>
                                          <p:spTgt spid="3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down)">
                                      <p:cBhvr>
                                        <p:cTn id="91" dur="500"/>
                                        <p:tgtEl>
                                          <p:spTgt spid="3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down)">
                                      <p:cBhvr>
                                        <p:cTn id="94" dur="500"/>
                                        <p:tgtEl>
                                          <p:spTgt spid="32"/>
                                        </p:tgtEl>
                                      </p:cBhvr>
                                    </p:animEffect>
                                  </p:childTnLst>
                                </p:cTn>
                              </p:par>
                              <p:par>
                                <p:cTn id="95" presetID="22" presetClass="entr" presetSubtype="4"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down)">
                                      <p:cBhvr>
                                        <p:cTn id="97" dur="500"/>
                                        <p:tgtEl>
                                          <p:spTgt spid="33"/>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down)">
                                      <p:cBhvr>
                                        <p:cTn id="100" dur="500"/>
                                        <p:tgtEl>
                                          <p:spTgt spid="34"/>
                                        </p:tgtEl>
                                      </p:cBhvr>
                                    </p:animEffect>
                                  </p:childTnLst>
                                </p:cTn>
                              </p:par>
                              <p:par>
                                <p:cTn id="101" presetID="22" presetClass="entr" presetSubtype="4" fill="hold"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down)">
                                      <p:cBhvr>
                                        <p:cTn id="103" dur="500"/>
                                        <p:tgtEl>
                                          <p:spTgt spid="35"/>
                                        </p:tgtEl>
                                      </p:cBhvr>
                                    </p:animEffect>
                                  </p:childTnLst>
                                </p:cTn>
                              </p:par>
                              <p:par>
                                <p:cTn id="104" presetID="22" presetClass="entr" presetSubtype="4" fill="hold" nodeType="with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down)">
                                      <p:cBhvr>
                                        <p:cTn id="106" dur="500"/>
                                        <p:tgtEl>
                                          <p:spTgt spid="36"/>
                                        </p:tgtEl>
                                      </p:cBhvr>
                                    </p:animEffect>
                                  </p:childTnLst>
                                </p:cTn>
                              </p:par>
                              <p:par>
                                <p:cTn id="107" presetID="22" presetClass="entr" presetSubtype="4"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wipe(down)">
                                      <p:cBhvr>
                                        <p:cTn id="109" dur="500"/>
                                        <p:tgtEl>
                                          <p:spTgt spid="37"/>
                                        </p:tgtEl>
                                      </p:cBhvr>
                                    </p:animEffect>
                                  </p:childTnLst>
                                </p:cTn>
                              </p:par>
                              <p:par>
                                <p:cTn id="110" presetID="22" presetClass="entr" presetSubtype="4"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down)">
                                      <p:cBhvr>
                                        <p:cTn id="112" dur="500"/>
                                        <p:tgtEl>
                                          <p:spTgt spid="38"/>
                                        </p:tgtEl>
                                      </p:cBhvr>
                                    </p:animEffect>
                                  </p:childTnLst>
                                </p:cTn>
                              </p:par>
                              <p:par>
                                <p:cTn id="113" presetID="22" presetClass="entr" presetSubtype="4" fill="hold"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down)">
                                      <p:cBhvr>
                                        <p:cTn id="115" dur="500"/>
                                        <p:tgtEl>
                                          <p:spTgt spid="39"/>
                                        </p:tgtEl>
                                      </p:cBhvr>
                                    </p:animEffect>
                                  </p:childTnLst>
                                </p:cTn>
                              </p:par>
                              <p:par>
                                <p:cTn id="116" presetID="22" presetClass="entr" presetSubtype="4" fill="hold"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down)">
                                      <p:cBhvr>
                                        <p:cTn id="118" dur="500"/>
                                        <p:tgtEl>
                                          <p:spTgt spid="40"/>
                                        </p:tgtEl>
                                      </p:cBhvr>
                                    </p:animEffect>
                                  </p:childTnLst>
                                </p:cTn>
                              </p:par>
                              <p:par>
                                <p:cTn id="119" presetID="22" presetClass="entr" presetSubtype="4"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down)">
                                      <p:cBhvr>
                                        <p:cTn id="121" dur="500"/>
                                        <p:tgtEl>
                                          <p:spTgt spid="41"/>
                                        </p:tgtEl>
                                      </p:cBhvr>
                                    </p:animEffect>
                                  </p:childTnLst>
                                </p:cTn>
                              </p:par>
                              <p:par>
                                <p:cTn id="122" presetID="22" presetClass="entr" presetSubtype="4" fill="hold"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down)">
                                      <p:cBhvr>
                                        <p:cTn id="124" dur="500"/>
                                        <p:tgtEl>
                                          <p:spTgt spid="42"/>
                                        </p:tgtEl>
                                      </p:cBhvr>
                                    </p:animEffect>
                                  </p:childTnLst>
                                </p:cTn>
                              </p:par>
                              <p:par>
                                <p:cTn id="125" presetID="22" presetClass="entr" presetSubtype="4"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down)">
                                      <p:cBhvr>
                                        <p:cTn id="127" dur="500"/>
                                        <p:tgtEl>
                                          <p:spTgt spid="43"/>
                                        </p:tgtEl>
                                      </p:cBhvr>
                                    </p:animEffect>
                                  </p:childTnLst>
                                </p:cTn>
                              </p:par>
                              <p:par>
                                <p:cTn id="128" presetID="22" presetClass="entr" presetSubtype="4" fill="hold"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wipe(down)">
                                      <p:cBhvr>
                                        <p:cTn id="1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p:bldP spid="13" grpId="0"/>
      <p:bldP spid="14" grpId="0"/>
      <p:bldP spid="15" grpId="0"/>
      <p:bldP spid="16" grpId="0"/>
      <p:bldP spid="17" grpId="0"/>
      <p:bldP spid="18" grpId="0"/>
      <p:bldP spid="19" grpId="0"/>
      <p:bldP spid="20" grpId="0"/>
      <p:bldP spid="21" grpId="0"/>
      <p:bldP spid="31" grpId="0"/>
      <p:bldP spid="32" grpId="0"/>
      <p:bldP spid="34" grpId="0"/>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7651F9B4-55F9-4456-ADF7-BFF17A23DD39}"/>
              </a:ext>
            </a:extLst>
          </p:cNvPr>
          <p:cNvSpPr txBox="1">
            <a:spLocks/>
          </p:cNvSpPr>
          <p:nvPr/>
        </p:nvSpPr>
        <p:spPr>
          <a:xfrm>
            <a:off x="1128419" y="166862"/>
            <a:ext cx="11063581" cy="777970"/>
          </a:xfrm>
          <a:prstGeom prst="rect">
            <a:avLst/>
          </a:prstGeom>
        </p:spPr>
        <p:txBody>
          <a:bodyPr spcFirstLastPara="1" wrap="square" lIns="91425" tIns="91425" rIns="91425" bIns="91425" anchor="ctr" anchorCtr="0">
            <a:normAutofit/>
          </a:bodyPr>
          <a:lstStyle>
            <a:lvl1pPr lvl="0" algn="l" defTabSz="914377" rtl="0" eaLnBrk="1" latinLnBrk="0" hangingPunct="1">
              <a:lnSpc>
                <a:spcPct val="90000"/>
              </a:lnSpc>
              <a:spcBef>
                <a:spcPts val="0"/>
              </a:spcBef>
              <a:spcAft>
                <a:spcPts val="0"/>
              </a:spcAft>
              <a:buClr>
                <a:srgbClr val="4E6F9B"/>
              </a:buClr>
              <a:buSzPts val="2800"/>
              <a:buFont typeface="Muli"/>
              <a:buNone/>
              <a:defRPr sz="4400" b="1" kern="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TRIỂN KHAI HA CLUSTER CHO </a:t>
            </a:r>
            <a:r>
              <a:rPr lang="en-US" sz="3000">
                <a:solidFill>
                  <a:schemeClr val="tx1"/>
                </a:solidFill>
                <a:latin typeface="Times New Roman" panose="02020603050405020304" pitchFamily="18" charset="0"/>
                <a:ea typeface="Tahoma" panose="020B0604030504040204" pitchFamily="34" charset="0"/>
                <a:cs typeface="Times New Roman" panose="02020603050405020304" pitchFamily="18" charset="0"/>
              </a:rPr>
              <a:t>CEPH </a:t>
            </a:r>
            <a:r>
              <a:rPr lang="en-US" sz="30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OBJECT GATEWAY</a:t>
            </a:r>
            <a:endPar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6">
            <a:extLst>
              <a:ext uri="{FF2B5EF4-FFF2-40B4-BE49-F238E27FC236}">
                <a16:creationId xmlns:a16="http://schemas.microsoft.com/office/drawing/2014/main" id="{63415EB4-47F9-44E1-B13D-FD4B5E21E771}"/>
              </a:ext>
            </a:extLst>
          </p:cNvPr>
          <p:cNvSpPr/>
          <p:nvPr/>
        </p:nvSpPr>
        <p:spPr>
          <a:xfrm>
            <a:off x="1263253" y="1539293"/>
            <a:ext cx="1381665" cy="458200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4FF1C9B5-6088-4FC7-8508-DDE2ADD7D982}"/>
              </a:ext>
            </a:extLst>
          </p:cNvPr>
          <p:cNvPicPr>
            <a:picLocks noChangeAspect="1"/>
          </p:cNvPicPr>
          <p:nvPr/>
        </p:nvPicPr>
        <p:blipFill>
          <a:blip r:embed="rId2"/>
          <a:stretch>
            <a:fillRect/>
          </a:stretch>
        </p:blipFill>
        <p:spPr>
          <a:xfrm>
            <a:off x="1445179" y="1833137"/>
            <a:ext cx="752475" cy="752475"/>
          </a:xfrm>
          <a:prstGeom prst="rect">
            <a:avLst/>
          </a:prstGeom>
        </p:spPr>
      </p:pic>
      <p:pic>
        <p:nvPicPr>
          <p:cNvPr id="8" name="Picture 8">
            <a:extLst>
              <a:ext uri="{FF2B5EF4-FFF2-40B4-BE49-F238E27FC236}">
                <a16:creationId xmlns:a16="http://schemas.microsoft.com/office/drawing/2014/main" id="{C29FDE41-F59D-471F-9944-C329016F0827}"/>
              </a:ext>
            </a:extLst>
          </p:cNvPr>
          <p:cNvPicPr>
            <a:picLocks noChangeAspect="1"/>
          </p:cNvPicPr>
          <p:nvPr/>
        </p:nvPicPr>
        <p:blipFill>
          <a:blip r:embed="rId2"/>
          <a:stretch>
            <a:fillRect/>
          </a:stretch>
        </p:blipFill>
        <p:spPr>
          <a:xfrm>
            <a:off x="1448364" y="3292243"/>
            <a:ext cx="752475" cy="752475"/>
          </a:xfrm>
          <a:prstGeom prst="rect">
            <a:avLst/>
          </a:prstGeom>
        </p:spPr>
      </p:pic>
      <p:pic>
        <p:nvPicPr>
          <p:cNvPr id="9" name="Picture 9">
            <a:extLst>
              <a:ext uri="{FF2B5EF4-FFF2-40B4-BE49-F238E27FC236}">
                <a16:creationId xmlns:a16="http://schemas.microsoft.com/office/drawing/2014/main" id="{FF554D87-542F-4A8B-B163-750D06092128}"/>
              </a:ext>
            </a:extLst>
          </p:cNvPr>
          <p:cNvPicPr>
            <a:picLocks noChangeAspect="1"/>
          </p:cNvPicPr>
          <p:nvPr/>
        </p:nvPicPr>
        <p:blipFill>
          <a:blip r:embed="rId2"/>
          <a:stretch>
            <a:fillRect/>
          </a:stretch>
        </p:blipFill>
        <p:spPr>
          <a:xfrm>
            <a:off x="1451087" y="4853921"/>
            <a:ext cx="752475" cy="752475"/>
          </a:xfrm>
          <a:prstGeom prst="rect">
            <a:avLst/>
          </a:prstGeom>
        </p:spPr>
      </p:pic>
      <p:sp>
        <p:nvSpPr>
          <p:cNvPr id="10" name="Rectangle 10">
            <a:extLst>
              <a:ext uri="{FF2B5EF4-FFF2-40B4-BE49-F238E27FC236}">
                <a16:creationId xmlns:a16="http://schemas.microsoft.com/office/drawing/2014/main" id="{8D8F4ACB-CD3D-4F38-92F0-763A18E19DDB}"/>
              </a:ext>
            </a:extLst>
          </p:cNvPr>
          <p:cNvSpPr/>
          <p:nvPr/>
        </p:nvSpPr>
        <p:spPr>
          <a:xfrm>
            <a:off x="3051062" y="1549533"/>
            <a:ext cx="1283416" cy="305038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E6ECB0A0-7643-48DC-A8F4-3BDF689BEA77}"/>
              </a:ext>
            </a:extLst>
          </p:cNvPr>
          <p:cNvPicPr>
            <a:picLocks noChangeAspect="1"/>
          </p:cNvPicPr>
          <p:nvPr/>
        </p:nvPicPr>
        <p:blipFill>
          <a:blip r:embed="rId2"/>
          <a:stretch>
            <a:fillRect/>
          </a:stretch>
        </p:blipFill>
        <p:spPr>
          <a:xfrm>
            <a:off x="3204476" y="1833137"/>
            <a:ext cx="752475" cy="752475"/>
          </a:xfrm>
          <a:prstGeom prst="rect">
            <a:avLst/>
          </a:prstGeom>
        </p:spPr>
      </p:pic>
      <p:pic>
        <p:nvPicPr>
          <p:cNvPr id="12" name="Picture 12">
            <a:extLst>
              <a:ext uri="{FF2B5EF4-FFF2-40B4-BE49-F238E27FC236}">
                <a16:creationId xmlns:a16="http://schemas.microsoft.com/office/drawing/2014/main" id="{9F531ACE-690E-44CB-8700-6690D44B8369}"/>
              </a:ext>
            </a:extLst>
          </p:cNvPr>
          <p:cNvPicPr>
            <a:picLocks noChangeAspect="1"/>
          </p:cNvPicPr>
          <p:nvPr/>
        </p:nvPicPr>
        <p:blipFill>
          <a:blip r:embed="rId2"/>
          <a:stretch>
            <a:fillRect/>
          </a:stretch>
        </p:blipFill>
        <p:spPr>
          <a:xfrm>
            <a:off x="3204476" y="3292242"/>
            <a:ext cx="752475" cy="752475"/>
          </a:xfrm>
          <a:prstGeom prst="rect">
            <a:avLst/>
          </a:prstGeom>
        </p:spPr>
      </p:pic>
      <p:sp>
        <p:nvSpPr>
          <p:cNvPr id="13" name="TextBox 48">
            <a:extLst>
              <a:ext uri="{FF2B5EF4-FFF2-40B4-BE49-F238E27FC236}">
                <a16:creationId xmlns:a16="http://schemas.microsoft.com/office/drawing/2014/main" id="{AAFBD5A5-8A1F-49D5-8DEF-532B6CE2133F}"/>
              </a:ext>
            </a:extLst>
          </p:cNvPr>
          <p:cNvSpPr txBox="1"/>
          <p:nvPr/>
        </p:nvSpPr>
        <p:spPr>
          <a:xfrm>
            <a:off x="985442" y="1188924"/>
            <a:ext cx="1721946"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Ceph Storage Cluster</a:t>
            </a:r>
          </a:p>
        </p:txBody>
      </p:sp>
      <p:sp>
        <p:nvSpPr>
          <p:cNvPr id="14" name="TextBox 49">
            <a:extLst>
              <a:ext uri="{FF2B5EF4-FFF2-40B4-BE49-F238E27FC236}">
                <a16:creationId xmlns:a16="http://schemas.microsoft.com/office/drawing/2014/main" id="{5573516E-3E1E-4986-8DB6-D7AE303A2EB7}"/>
              </a:ext>
            </a:extLst>
          </p:cNvPr>
          <p:cNvSpPr txBox="1"/>
          <p:nvPr/>
        </p:nvSpPr>
        <p:spPr>
          <a:xfrm>
            <a:off x="3010307" y="1249729"/>
            <a:ext cx="1364925" cy="292388"/>
          </a:xfrm>
          <a:prstGeom prst="rect">
            <a:avLst/>
          </a:prstGeom>
          <a:noFill/>
        </p:spPr>
        <p:txBody>
          <a:bodyPr wrap="none" rtlCol="0">
            <a:spAutoFit/>
          </a:bodyPr>
          <a:lstStyle/>
          <a:p>
            <a:r>
              <a:rPr lang="en-US" sz="1300">
                <a:latin typeface="Times New Roman" panose="02020603050405020304" pitchFamily="18" charset="0"/>
                <a:cs typeface="Times New Roman" panose="02020603050405020304" pitchFamily="18" charset="0"/>
              </a:rPr>
              <a:t>HA &amp; LB Cluster</a:t>
            </a:r>
          </a:p>
        </p:txBody>
      </p:sp>
      <p:sp>
        <p:nvSpPr>
          <p:cNvPr id="15" name="TextBox 50">
            <a:extLst>
              <a:ext uri="{FF2B5EF4-FFF2-40B4-BE49-F238E27FC236}">
                <a16:creationId xmlns:a16="http://schemas.microsoft.com/office/drawing/2014/main" id="{A44D24BB-8A35-4EDF-99B9-1F99971919E4}"/>
              </a:ext>
            </a:extLst>
          </p:cNvPr>
          <p:cNvSpPr txBox="1"/>
          <p:nvPr/>
        </p:nvSpPr>
        <p:spPr>
          <a:xfrm>
            <a:off x="1491991" y="2669012"/>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1</a:t>
            </a:r>
          </a:p>
        </p:txBody>
      </p:sp>
      <p:sp>
        <p:nvSpPr>
          <p:cNvPr id="16" name="TextBox 51">
            <a:extLst>
              <a:ext uri="{FF2B5EF4-FFF2-40B4-BE49-F238E27FC236}">
                <a16:creationId xmlns:a16="http://schemas.microsoft.com/office/drawing/2014/main" id="{A445E53D-5D65-4FD0-B744-44FFE04982B0}"/>
              </a:ext>
            </a:extLst>
          </p:cNvPr>
          <p:cNvSpPr txBox="1"/>
          <p:nvPr/>
        </p:nvSpPr>
        <p:spPr>
          <a:xfrm>
            <a:off x="1464696" y="4079430"/>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2</a:t>
            </a:r>
          </a:p>
        </p:txBody>
      </p:sp>
      <p:sp>
        <p:nvSpPr>
          <p:cNvPr id="17" name="TextBox 52">
            <a:extLst>
              <a:ext uri="{FF2B5EF4-FFF2-40B4-BE49-F238E27FC236}">
                <a16:creationId xmlns:a16="http://schemas.microsoft.com/office/drawing/2014/main" id="{5A06C7C2-1041-4491-93E9-88B003687C43}"/>
              </a:ext>
            </a:extLst>
          </p:cNvPr>
          <p:cNvSpPr txBox="1"/>
          <p:nvPr/>
        </p:nvSpPr>
        <p:spPr>
          <a:xfrm>
            <a:off x="1472900" y="5606396"/>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3</a:t>
            </a:r>
          </a:p>
        </p:txBody>
      </p:sp>
      <p:sp>
        <p:nvSpPr>
          <p:cNvPr id="18" name="TextBox 53">
            <a:extLst>
              <a:ext uri="{FF2B5EF4-FFF2-40B4-BE49-F238E27FC236}">
                <a16:creationId xmlns:a16="http://schemas.microsoft.com/office/drawing/2014/main" id="{14FE21A6-84F3-4563-AE95-717E729ED571}"/>
              </a:ext>
            </a:extLst>
          </p:cNvPr>
          <p:cNvSpPr txBox="1"/>
          <p:nvPr/>
        </p:nvSpPr>
        <p:spPr>
          <a:xfrm>
            <a:off x="3436128" y="1537447"/>
            <a:ext cx="513282"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HL1</a:t>
            </a:r>
          </a:p>
        </p:txBody>
      </p:sp>
      <p:sp>
        <p:nvSpPr>
          <p:cNvPr id="19" name="TextBox 54">
            <a:extLst>
              <a:ext uri="{FF2B5EF4-FFF2-40B4-BE49-F238E27FC236}">
                <a16:creationId xmlns:a16="http://schemas.microsoft.com/office/drawing/2014/main" id="{C99E9C08-C63B-478D-B1CA-BE6EFEE26F66}"/>
              </a:ext>
            </a:extLst>
          </p:cNvPr>
          <p:cNvSpPr txBox="1"/>
          <p:nvPr/>
        </p:nvSpPr>
        <p:spPr>
          <a:xfrm>
            <a:off x="3324072" y="4014537"/>
            <a:ext cx="513282"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HL2</a:t>
            </a:r>
          </a:p>
        </p:txBody>
      </p:sp>
      <p:sp>
        <p:nvSpPr>
          <p:cNvPr id="20" name="TextBox 55">
            <a:extLst>
              <a:ext uri="{FF2B5EF4-FFF2-40B4-BE49-F238E27FC236}">
                <a16:creationId xmlns:a16="http://schemas.microsoft.com/office/drawing/2014/main" id="{D71DA8EB-30CE-4A1C-9FF0-3E095044DB65}"/>
              </a:ext>
            </a:extLst>
          </p:cNvPr>
          <p:cNvSpPr txBox="1"/>
          <p:nvPr/>
        </p:nvSpPr>
        <p:spPr>
          <a:xfrm>
            <a:off x="5339956" y="5053523"/>
            <a:ext cx="229550"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 </a:t>
            </a:r>
          </a:p>
        </p:txBody>
      </p:sp>
      <p:sp>
        <p:nvSpPr>
          <p:cNvPr id="21" name="Hộp Văn bản 26">
            <a:extLst>
              <a:ext uri="{FF2B5EF4-FFF2-40B4-BE49-F238E27FC236}">
                <a16:creationId xmlns:a16="http://schemas.microsoft.com/office/drawing/2014/main" id="{B87400C2-5072-46D6-80ED-0979F1951C23}"/>
              </a:ext>
            </a:extLst>
          </p:cNvPr>
          <p:cNvSpPr txBox="1"/>
          <p:nvPr/>
        </p:nvSpPr>
        <p:spPr>
          <a:xfrm>
            <a:off x="6734225" y="5753924"/>
            <a:ext cx="184731" cy="369332"/>
          </a:xfrm>
          <a:prstGeom prst="rect">
            <a:avLst/>
          </a:prstGeom>
          <a:noFill/>
        </p:spPr>
        <p:txBody>
          <a:bodyPr wrap="none" rtlCol="0">
            <a:spAutoFit/>
          </a:bodyPr>
          <a:lstStyle/>
          <a:p>
            <a:endParaRPr lang="en-US"/>
          </a:p>
        </p:txBody>
      </p:sp>
      <p:graphicFrame>
        <p:nvGraphicFramePr>
          <p:cNvPr id="23" name="Bảng 2">
            <a:extLst>
              <a:ext uri="{FF2B5EF4-FFF2-40B4-BE49-F238E27FC236}">
                <a16:creationId xmlns:a16="http://schemas.microsoft.com/office/drawing/2014/main" id="{A3D7658E-BCA6-4CA1-95BF-EFCE19EA46A8}"/>
              </a:ext>
            </a:extLst>
          </p:cNvPr>
          <p:cNvGraphicFramePr>
            <a:graphicFrameLocks noGrp="1"/>
          </p:cNvGraphicFramePr>
          <p:nvPr>
            <p:extLst>
              <p:ext uri="{D42A27DB-BD31-4B8C-83A1-F6EECF244321}">
                <p14:modId xmlns:p14="http://schemas.microsoft.com/office/powerpoint/2010/main" val="1599416319"/>
              </p:ext>
            </p:extLst>
          </p:nvPr>
        </p:nvGraphicFramePr>
        <p:xfrm>
          <a:off x="4740620" y="1001872"/>
          <a:ext cx="6671092" cy="1050777"/>
        </p:xfrm>
        <a:graphic>
          <a:graphicData uri="http://schemas.openxmlformats.org/drawingml/2006/table">
            <a:tbl>
              <a:tblPr firstRow="1" firstCol="1" bandRow="1">
                <a:tableStyleId>{5C22544A-7EE6-4342-B048-85BDC9FD1C3A}</a:tableStyleId>
              </a:tblPr>
              <a:tblGrid>
                <a:gridCol w="1052130">
                  <a:extLst>
                    <a:ext uri="{9D8B030D-6E8A-4147-A177-3AD203B41FA5}">
                      <a16:colId xmlns:a16="http://schemas.microsoft.com/office/drawing/2014/main" val="4195842566"/>
                    </a:ext>
                  </a:extLst>
                </a:gridCol>
                <a:gridCol w="1009456">
                  <a:extLst>
                    <a:ext uri="{9D8B030D-6E8A-4147-A177-3AD203B41FA5}">
                      <a16:colId xmlns:a16="http://schemas.microsoft.com/office/drawing/2014/main" val="3353021320"/>
                    </a:ext>
                  </a:extLst>
                </a:gridCol>
                <a:gridCol w="1593646">
                  <a:extLst>
                    <a:ext uri="{9D8B030D-6E8A-4147-A177-3AD203B41FA5}">
                      <a16:colId xmlns:a16="http://schemas.microsoft.com/office/drawing/2014/main" val="2036364697"/>
                    </a:ext>
                  </a:extLst>
                </a:gridCol>
                <a:gridCol w="1451645">
                  <a:extLst>
                    <a:ext uri="{9D8B030D-6E8A-4147-A177-3AD203B41FA5}">
                      <a16:colId xmlns:a16="http://schemas.microsoft.com/office/drawing/2014/main" val="930640631"/>
                    </a:ext>
                  </a:extLst>
                </a:gridCol>
                <a:gridCol w="1564215">
                  <a:extLst>
                    <a:ext uri="{9D8B030D-6E8A-4147-A177-3AD203B41FA5}">
                      <a16:colId xmlns:a16="http://schemas.microsoft.com/office/drawing/2014/main" val="4161088864"/>
                    </a:ext>
                  </a:extLst>
                </a:gridCol>
              </a:tblGrid>
              <a:tr h="350259">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Hostname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Interface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IP Address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Netmask</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Default gateway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3382630"/>
                  </a:ext>
                </a:extLst>
              </a:tr>
              <a:tr h="350259">
                <a:tc>
                  <a:txBody>
                    <a:bodyPr/>
                    <a:lstStyle/>
                    <a:p>
                      <a:pPr algn="ctr">
                        <a:lnSpc>
                          <a:spcPct val="150000"/>
                        </a:lnSpc>
                        <a:spcAft>
                          <a:spcPts val="0"/>
                        </a:spcAft>
                      </a:pPr>
                      <a:r>
                        <a:rPr lang="en-US" sz="1400" dirty="0">
                          <a:effectLst/>
                          <a:latin typeface="Times New Roman" panose="02020603050405020304" pitchFamily="18" charset="0"/>
                          <a:cs typeface="Times New Roman" panose="02020603050405020304" pitchFamily="18" charset="0"/>
                        </a:rPr>
                        <a:t>HAProxy1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en33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192.168.254.110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255.255.255.0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192.168.254.1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4628259"/>
                  </a:ext>
                </a:extLst>
              </a:tr>
              <a:tr h="350259">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HAProxy2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ens33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cs typeface="Times New Roman" panose="02020603050405020304" pitchFamily="18" charset="0"/>
                        </a:rPr>
                        <a:t>192.168.254.120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cs typeface="Times New Roman" panose="02020603050405020304" pitchFamily="18" charset="0"/>
                        </a:rPr>
                        <a:t>255.255.255.0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cs typeface="Times New Roman" panose="02020603050405020304" pitchFamily="18" charset="0"/>
                        </a:rPr>
                        <a:t>192.168.254.1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510338"/>
                  </a:ext>
                </a:extLst>
              </a:tr>
            </a:tbl>
          </a:graphicData>
        </a:graphic>
      </p:graphicFrame>
      <p:pic>
        <p:nvPicPr>
          <p:cNvPr id="24" name="Hình ảnh 50">
            <a:extLst>
              <a:ext uri="{FF2B5EF4-FFF2-40B4-BE49-F238E27FC236}">
                <a16:creationId xmlns:a16="http://schemas.microsoft.com/office/drawing/2014/main" id="{E7F09456-9AAC-436F-B883-4911E216931B}"/>
              </a:ext>
            </a:extLst>
          </p:cNvPr>
          <p:cNvPicPr/>
          <p:nvPr/>
        </p:nvPicPr>
        <p:blipFill>
          <a:blip r:embed="rId3"/>
          <a:stretch>
            <a:fillRect/>
          </a:stretch>
        </p:blipFill>
        <p:spPr>
          <a:xfrm>
            <a:off x="5094224" y="4168425"/>
            <a:ext cx="5760085" cy="1694815"/>
          </a:xfrm>
          <a:prstGeom prst="rect">
            <a:avLst/>
          </a:prstGeom>
        </p:spPr>
      </p:pic>
      <p:pic>
        <p:nvPicPr>
          <p:cNvPr id="25" name="Hình ảnh 51">
            <a:extLst>
              <a:ext uri="{FF2B5EF4-FFF2-40B4-BE49-F238E27FC236}">
                <a16:creationId xmlns:a16="http://schemas.microsoft.com/office/drawing/2014/main" id="{D6B5F323-BB6B-43A0-9353-AF74FE6D7E92}"/>
              </a:ext>
            </a:extLst>
          </p:cNvPr>
          <p:cNvPicPr/>
          <p:nvPr/>
        </p:nvPicPr>
        <p:blipFill>
          <a:blip r:embed="rId4"/>
          <a:stretch>
            <a:fillRect/>
          </a:stretch>
        </p:blipFill>
        <p:spPr>
          <a:xfrm>
            <a:off x="5094225" y="2347430"/>
            <a:ext cx="5760085" cy="1247775"/>
          </a:xfrm>
          <a:prstGeom prst="rect">
            <a:avLst/>
          </a:prstGeom>
        </p:spPr>
      </p:pic>
      <p:cxnSp>
        <p:nvCxnSpPr>
          <p:cNvPr id="26" name="Đường kết nối Mũi tên Thẳng 55">
            <a:extLst>
              <a:ext uri="{FF2B5EF4-FFF2-40B4-BE49-F238E27FC236}">
                <a16:creationId xmlns:a16="http://schemas.microsoft.com/office/drawing/2014/main" id="{7556951D-77E0-41D2-B9BB-CD169338DA12}"/>
              </a:ext>
            </a:extLst>
          </p:cNvPr>
          <p:cNvCxnSpPr>
            <a:stCxn id="11" idx="1"/>
            <a:endCxn id="7" idx="3"/>
          </p:cNvCxnSpPr>
          <p:nvPr/>
        </p:nvCxnSpPr>
        <p:spPr>
          <a:xfrm flipH="1">
            <a:off x="2197654" y="2209375"/>
            <a:ext cx="1006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Đường kết nối Mũi tên Thẳng 57">
            <a:extLst>
              <a:ext uri="{FF2B5EF4-FFF2-40B4-BE49-F238E27FC236}">
                <a16:creationId xmlns:a16="http://schemas.microsoft.com/office/drawing/2014/main" id="{542759E7-52E9-431A-91C2-9F21284BC1EA}"/>
              </a:ext>
            </a:extLst>
          </p:cNvPr>
          <p:cNvCxnSpPr>
            <a:stCxn id="11" idx="1"/>
            <a:endCxn id="8" idx="3"/>
          </p:cNvCxnSpPr>
          <p:nvPr/>
        </p:nvCxnSpPr>
        <p:spPr>
          <a:xfrm flipH="1">
            <a:off x="2200839" y="2209375"/>
            <a:ext cx="1003637" cy="1459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59">
            <a:extLst>
              <a:ext uri="{FF2B5EF4-FFF2-40B4-BE49-F238E27FC236}">
                <a16:creationId xmlns:a16="http://schemas.microsoft.com/office/drawing/2014/main" id="{FA604800-E1F8-4746-A76B-2AE067FF4473}"/>
              </a:ext>
            </a:extLst>
          </p:cNvPr>
          <p:cNvCxnSpPr>
            <a:stCxn id="11" idx="1"/>
            <a:endCxn id="9" idx="3"/>
          </p:cNvCxnSpPr>
          <p:nvPr/>
        </p:nvCxnSpPr>
        <p:spPr>
          <a:xfrm flipH="1">
            <a:off x="2203562" y="2209375"/>
            <a:ext cx="1000914" cy="3020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Đường nối Thẳng 65">
            <a:extLst>
              <a:ext uri="{FF2B5EF4-FFF2-40B4-BE49-F238E27FC236}">
                <a16:creationId xmlns:a16="http://schemas.microsoft.com/office/drawing/2014/main" id="{C077630D-F085-43AB-978E-A7528FDCFC53}"/>
              </a:ext>
            </a:extLst>
          </p:cNvPr>
          <p:cNvCxnSpPr>
            <a:stCxn id="12" idx="1"/>
            <a:endCxn id="7" idx="3"/>
          </p:cNvCxnSpPr>
          <p:nvPr/>
        </p:nvCxnSpPr>
        <p:spPr>
          <a:xfrm flipH="1" flipV="1">
            <a:off x="2197654" y="2209375"/>
            <a:ext cx="1006822" cy="14591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Đường nối Thẳng 69">
            <a:extLst>
              <a:ext uri="{FF2B5EF4-FFF2-40B4-BE49-F238E27FC236}">
                <a16:creationId xmlns:a16="http://schemas.microsoft.com/office/drawing/2014/main" id="{DA1AFCB6-C0BB-4140-950C-59156DF9EF94}"/>
              </a:ext>
            </a:extLst>
          </p:cNvPr>
          <p:cNvCxnSpPr>
            <a:endCxn id="8" idx="3"/>
          </p:cNvCxnSpPr>
          <p:nvPr/>
        </p:nvCxnSpPr>
        <p:spPr>
          <a:xfrm flipH="1">
            <a:off x="2200839" y="3668479"/>
            <a:ext cx="1003637" cy="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Đường nối Thẳng 71">
            <a:extLst>
              <a:ext uri="{FF2B5EF4-FFF2-40B4-BE49-F238E27FC236}">
                <a16:creationId xmlns:a16="http://schemas.microsoft.com/office/drawing/2014/main" id="{6667A2E1-AFB9-4396-A3B9-5A28AF84D516}"/>
              </a:ext>
            </a:extLst>
          </p:cNvPr>
          <p:cNvCxnSpPr>
            <a:endCxn id="9" idx="3"/>
          </p:cNvCxnSpPr>
          <p:nvPr/>
        </p:nvCxnSpPr>
        <p:spPr>
          <a:xfrm flipH="1">
            <a:off x="2203562" y="3668479"/>
            <a:ext cx="1000914" cy="156168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Đường kết nối Mũi tên Thẳng 73">
            <a:extLst>
              <a:ext uri="{FF2B5EF4-FFF2-40B4-BE49-F238E27FC236}">
                <a16:creationId xmlns:a16="http://schemas.microsoft.com/office/drawing/2014/main" id="{C6F89C7A-5D60-40B2-AA2F-850B9F4F58A3}"/>
              </a:ext>
            </a:extLst>
          </p:cNvPr>
          <p:cNvCxnSpPr>
            <a:stCxn id="11" idx="3"/>
            <a:endCxn id="25" idx="1"/>
          </p:cNvCxnSpPr>
          <p:nvPr/>
        </p:nvCxnSpPr>
        <p:spPr>
          <a:xfrm>
            <a:off x="3956951" y="2209375"/>
            <a:ext cx="1137274" cy="7619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Đường kết nối Mũi tên Thẳng 75">
            <a:extLst>
              <a:ext uri="{FF2B5EF4-FFF2-40B4-BE49-F238E27FC236}">
                <a16:creationId xmlns:a16="http://schemas.microsoft.com/office/drawing/2014/main" id="{675FC562-D690-422E-99F8-BB1925C7F68B}"/>
              </a:ext>
            </a:extLst>
          </p:cNvPr>
          <p:cNvCxnSpPr>
            <a:stCxn id="25" idx="2"/>
            <a:endCxn id="24" idx="0"/>
          </p:cNvCxnSpPr>
          <p:nvPr/>
        </p:nvCxnSpPr>
        <p:spPr>
          <a:xfrm flipH="1">
            <a:off x="7974267" y="3595205"/>
            <a:ext cx="1" cy="57322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4" name="Hộp Văn bản 31">
            <a:extLst>
              <a:ext uri="{FF2B5EF4-FFF2-40B4-BE49-F238E27FC236}">
                <a16:creationId xmlns:a16="http://schemas.microsoft.com/office/drawing/2014/main" id="{AF0EA4C3-EFD0-4BFF-BFD0-2E893AB7F496}"/>
              </a:ext>
            </a:extLst>
          </p:cNvPr>
          <p:cNvSpPr txBox="1"/>
          <p:nvPr/>
        </p:nvSpPr>
        <p:spPr>
          <a:xfrm>
            <a:off x="3932039" y="6000746"/>
            <a:ext cx="5392553"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Triển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khai</a:t>
            </a:r>
            <a:r>
              <a:rPr lang="en-US" sz="2000" i="1" dirty="0">
                <a:latin typeface="Times New Roman" panose="02020603050405020304" pitchFamily="18" charset="0"/>
                <a:cs typeface="Times New Roman" panose="02020603050405020304" pitchFamily="18" charset="0"/>
              </a:rPr>
              <a:t> HA Cluster </a:t>
            </a:r>
            <a:r>
              <a:rPr lang="en-US" sz="2000" i="1" dirty="0" err="1">
                <a:latin typeface="Times New Roman" panose="02020603050405020304" pitchFamily="18" charset="0"/>
                <a:cs typeface="Times New Roman" panose="02020603050405020304" pitchFamily="18" charset="0"/>
              </a:rPr>
              <a:t>cho</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hệ</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thống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Ceph</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95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par>
                                <p:cTn id="37" presetID="2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down)">
                                      <p:cBhvr>
                                        <p:cTn id="53" dur="500"/>
                                        <p:tgtEl>
                                          <p:spTgt spid="26"/>
                                        </p:tgtEl>
                                      </p:cBhvr>
                                    </p:animEffect>
                                  </p:childTnLst>
                                </p:cTn>
                              </p:par>
                              <p:par>
                                <p:cTn id="54" presetID="22" presetClass="entr" presetSubtype="4"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par>
                                <p:cTn id="57" presetID="22" presetClass="entr" presetSubtype="4"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down)">
                                      <p:cBhvr>
                                        <p:cTn id="59" dur="500"/>
                                        <p:tgtEl>
                                          <p:spTgt spid="28"/>
                                        </p:tgtEl>
                                      </p:cBhvr>
                                    </p:animEffect>
                                  </p:childTnLst>
                                </p:cTn>
                              </p:par>
                              <p:par>
                                <p:cTn id="60" presetID="22" presetClass="entr" presetSubtype="4"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down)">
                                      <p:cBhvr>
                                        <p:cTn id="62" dur="500"/>
                                        <p:tgtEl>
                                          <p:spTgt spid="29"/>
                                        </p:tgtEl>
                                      </p:cBhvr>
                                    </p:animEffect>
                                  </p:childTnLst>
                                </p:cTn>
                              </p:par>
                              <p:par>
                                <p:cTn id="63" presetID="22" presetClass="entr" presetSubtype="4"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down)">
                                      <p:cBhvr>
                                        <p:cTn id="65" dur="500"/>
                                        <p:tgtEl>
                                          <p:spTgt spid="30"/>
                                        </p:tgtEl>
                                      </p:cBhvr>
                                    </p:animEffect>
                                  </p:childTnLst>
                                </p:cTn>
                              </p:par>
                              <p:par>
                                <p:cTn id="66" presetID="22" presetClass="entr" presetSubtype="4"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down)">
                                      <p:cBhvr>
                                        <p:cTn id="78" dur="500"/>
                                        <p:tgtEl>
                                          <p:spTgt spid="32"/>
                                        </p:tgtEl>
                                      </p:cBhvr>
                                    </p:animEffect>
                                  </p:childTnLst>
                                </p:cTn>
                              </p:par>
                              <p:par>
                                <p:cTn id="79" presetID="22" presetClass="entr" presetSubtype="4"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down)">
                                      <p:cBhvr>
                                        <p:cTn id="86" dur="500"/>
                                        <p:tgtEl>
                                          <p:spTgt spid="33"/>
                                        </p:tgtEl>
                                      </p:cBhvr>
                                    </p:animEffect>
                                  </p:childTnLst>
                                </p:cTn>
                              </p:par>
                              <p:par>
                                <p:cTn id="87" presetID="22" presetClass="entr" presetSubtype="4" fill="hold"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down)">
                                      <p:cBhvr>
                                        <p:cTn id="89" dur="5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p:bldP spid="14" grpId="0"/>
      <p:bldP spid="15" grpId="0"/>
      <p:bldP spid="16" grpId="0"/>
      <p:bldP spid="17" grpId="0"/>
      <p:bldP spid="18" grpId="0"/>
      <p:bldP spid="19"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5">
            <a:extLst>
              <a:ext uri="{FF2B5EF4-FFF2-40B4-BE49-F238E27FC236}">
                <a16:creationId xmlns:a16="http://schemas.microsoft.com/office/drawing/2014/main" id="{5AFCC622-8021-45CF-A7C7-C36FED65BABF}"/>
              </a:ext>
            </a:extLst>
          </p:cNvPr>
          <p:cNvPicPr/>
          <p:nvPr/>
        </p:nvPicPr>
        <p:blipFill>
          <a:blip r:embed="rId2"/>
          <a:stretch>
            <a:fillRect/>
          </a:stretch>
        </p:blipFill>
        <p:spPr>
          <a:xfrm>
            <a:off x="3974494" y="1218336"/>
            <a:ext cx="6315647" cy="2508104"/>
          </a:xfrm>
          <a:prstGeom prst="rect">
            <a:avLst/>
          </a:prstGeom>
        </p:spPr>
      </p:pic>
      <p:sp>
        <p:nvSpPr>
          <p:cNvPr id="4" name="Rectangle 6">
            <a:extLst>
              <a:ext uri="{FF2B5EF4-FFF2-40B4-BE49-F238E27FC236}">
                <a16:creationId xmlns:a16="http://schemas.microsoft.com/office/drawing/2014/main" id="{AD8018F5-C4DE-4E33-98C2-0C70BC32E8DE}"/>
              </a:ext>
            </a:extLst>
          </p:cNvPr>
          <p:cNvSpPr/>
          <p:nvPr/>
        </p:nvSpPr>
        <p:spPr>
          <a:xfrm>
            <a:off x="1641949" y="1426069"/>
            <a:ext cx="1381665" cy="458200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a:extLst>
              <a:ext uri="{FF2B5EF4-FFF2-40B4-BE49-F238E27FC236}">
                <a16:creationId xmlns:a16="http://schemas.microsoft.com/office/drawing/2014/main" id="{058016C4-957E-4BDB-9299-2B9DB1DF6EE3}"/>
              </a:ext>
            </a:extLst>
          </p:cNvPr>
          <p:cNvPicPr>
            <a:picLocks noChangeAspect="1"/>
          </p:cNvPicPr>
          <p:nvPr/>
        </p:nvPicPr>
        <p:blipFill>
          <a:blip r:embed="rId3"/>
          <a:stretch>
            <a:fillRect/>
          </a:stretch>
        </p:blipFill>
        <p:spPr>
          <a:xfrm>
            <a:off x="1823875" y="1719913"/>
            <a:ext cx="752475" cy="752475"/>
          </a:xfrm>
          <a:prstGeom prst="rect">
            <a:avLst/>
          </a:prstGeom>
        </p:spPr>
      </p:pic>
      <p:pic>
        <p:nvPicPr>
          <p:cNvPr id="6" name="Picture 8">
            <a:extLst>
              <a:ext uri="{FF2B5EF4-FFF2-40B4-BE49-F238E27FC236}">
                <a16:creationId xmlns:a16="http://schemas.microsoft.com/office/drawing/2014/main" id="{E7139DB6-1EA4-4121-AE87-9B86A7BFCDA7}"/>
              </a:ext>
            </a:extLst>
          </p:cNvPr>
          <p:cNvPicPr>
            <a:picLocks noChangeAspect="1"/>
          </p:cNvPicPr>
          <p:nvPr/>
        </p:nvPicPr>
        <p:blipFill>
          <a:blip r:embed="rId3"/>
          <a:stretch>
            <a:fillRect/>
          </a:stretch>
        </p:blipFill>
        <p:spPr>
          <a:xfrm>
            <a:off x="1827060" y="3179019"/>
            <a:ext cx="752475" cy="752475"/>
          </a:xfrm>
          <a:prstGeom prst="rect">
            <a:avLst/>
          </a:prstGeom>
        </p:spPr>
      </p:pic>
      <p:pic>
        <p:nvPicPr>
          <p:cNvPr id="7" name="Picture 9">
            <a:extLst>
              <a:ext uri="{FF2B5EF4-FFF2-40B4-BE49-F238E27FC236}">
                <a16:creationId xmlns:a16="http://schemas.microsoft.com/office/drawing/2014/main" id="{B8F143EE-BBE9-41B6-8FBC-73EDF6621146}"/>
              </a:ext>
            </a:extLst>
          </p:cNvPr>
          <p:cNvPicPr>
            <a:picLocks noChangeAspect="1"/>
          </p:cNvPicPr>
          <p:nvPr/>
        </p:nvPicPr>
        <p:blipFill>
          <a:blip r:embed="rId3"/>
          <a:stretch>
            <a:fillRect/>
          </a:stretch>
        </p:blipFill>
        <p:spPr>
          <a:xfrm>
            <a:off x="1829783" y="4740697"/>
            <a:ext cx="752475" cy="752475"/>
          </a:xfrm>
          <a:prstGeom prst="rect">
            <a:avLst/>
          </a:prstGeom>
        </p:spPr>
      </p:pic>
      <p:sp>
        <p:nvSpPr>
          <p:cNvPr id="8" name="TextBox 50">
            <a:extLst>
              <a:ext uri="{FF2B5EF4-FFF2-40B4-BE49-F238E27FC236}">
                <a16:creationId xmlns:a16="http://schemas.microsoft.com/office/drawing/2014/main" id="{24400021-2DBF-4A78-B884-57B795558788}"/>
              </a:ext>
            </a:extLst>
          </p:cNvPr>
          <p:cNvSpPr txBox="1"/>
          <p:nvPr/>
        </p:nvSpPr>
        <p:spPr>
          <a:xfrm>
            <a:off x="1927726" y="1461482"/>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1</a:t>
            </a:r>
          </a:p>
        </p:txBody>
      </p:sp>
      <p:sp>
        <p:nvSpPr>
          <p:cNvPr id="9" name="TextBox 51">
            <a:extLst>
              <a:ext uri="{FF2B5EF4-FFF2-40B4-BE49-F238E27FC236}">
                <a16:creationId xmlns:a16="http://schemas.microsoft.com/office/drawing/2014/main" id="{D4A018FD-8398-49DF-BB44-310D211E1461}"/>
              </a:ext>
            </a:extLst>
          </p:cNvPr>
          <p:cNvSpPr txBox="1"/>
          <p:nvPr/>
        </p:nvSpPr>
        <p:spPr>
          <a:xfrm>
            <a:off x="1867502" y="3977953"/>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2</a:t>
            </a:r>
          </a:p>
        </p:txBody>
      </p:sp>
      <p:sp>
        <p:nvSpPr>
          <p:cNvPr id="10" name="TextBox 52">
            <a:extLst>
              <a:ext uri="{FF2B5EF4-FFF2-40B4-BE49-F238E27FC236}">
                <a16:creationId xmlns:a16="http://schemas.microsoft.com/office/drawing/2014/main" id="{657DB39D-E6E0-4894-B800-F21EBD3F2680}"/>
              </a:ext>
            </a:extLst>
          </p:cNvPr>
          <p:cNvSpPr txBox="1"/>
          <p:nvPr/>
        </p:nvSpPr>
        <p:spPr>
          <a:xfrm>
            <a:off x="1851596" y="5493172"/>
            <a:ext cx="708848"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Node 3</a:t>
            </a:r>
          </a:p>
        </p:txBody>
      </p:sp>
      <p:sp>
        <p:nvSpPr>
          <p:cNvPr id="11" name="TextBox 66">
            <a:extLst>
              <a:ext uri="{FF2B5EF4-FFF2-40B4-BE49-F238E27FC236}">
                <a16:creationId xmlns:a16="http://schemas.microsoft.com/office/drawing/2014/main" id="{70245FB5-CD10-4174-9CEE-845321FD88AA}"/>
              </a:ext>
            </a:extLst>
          </p:cNvPr>
          <p:cNvSpPr txBox="1"/>
          <p:nvPr/>
        </p:nvSpPr>
        <p:spPr>
          <a:xfrm>
            <a:off x="1887836" y="2666018"/>
            <a:ext cx="711733" cy="307777"/>
          </a:xfrm>
          <a:prstGeom prst="rect">
            <a:avLst/>
          </a:prstGeom>
          <a:noFill/>
        </p:spPr>
        <p:txBody>
          <a:bodyPr wrap="none" rtlCol="0">
            <a:spAutoFit/>
          </a:bodyPr>
          <a:lstStyle/>
          <a:p>
            <a:r>
              <a:rPr lang="en-US" sz="1400">
                <a:solidFill>
                  <a:srgbClr val="FF0000"/>
                </a:solidFill>
                <a:latin typeface="Times New Roman" panose="02020603050405020304" pitchFamily="18" charset="0"/>
                <a:cs typeface="Times New Roman" panose="02020603050405020304" pitchFamily="18" charset="0"/>
              </a:rPr>
              <a:t>IP  VIP</a:t>
            </a:r>
          </a:p>
        </p:txBody>
      </p:sp>
      <p:pic>
        <p:nvPicPr>
          <p:cNvPr id="12" name="Picture 14">
            <a:extLst>
              <a:ext uri="{FF2B5EF4-FFF2-40B4-BE49-F238E27FC236}">
                <a16:creationId xmlns:a16="http://schemas.microsoft.com/office/drawing/2014/main" id="{35CEB6DA-1824-4895-A9B8-F6506C39FF46}"/>
              </a:ext>
            </a:extLst>
          </p:cNvPr>
          <p:cNvPicPr>
            <a:picLocks noChangeAspect="1"/>
          </p:cNvPicPr>
          <p:nvPr/>
        </p:nvPicPr>
        <p:blipFill>
          <a:blip r:embed="rId4"/>
          <a:stretch>
            <a:fillRect/>
          </a:stretch>
        </p:blipFill>
        <p:spPr>
          <a:xfrm>
            <a:off x="2468111" y="2096150"/>
            <a:ext cx="336927" cy="524828"/>
          </a:xfrm>
          <a:prstGeom prst="rect">
            <a:avLst/>
          </a:prstGeom>
        </p:spPr>
      </p:pic>
      <p:pic>
        <p:nvPicPr>
          <p:cNvPr id="13" name="Picture 14">
            <a:extLst>
              <a:ext uri="{FF2B5EF4-FFF2-40B4-BE49-F238E27FC236}">
                <a16:creationId xmlns:a16="http://schemas.microsoft.com/office/drawing/2014/main" id="{6B5541D2-2526-419B-B40B-6CAF5CF67504}"/>
              </a:ext>
            </a:extLst>
          </p:cNvPr>
          <p:cNvPicPr>
            <a:picLocks noChangeAspect="1"/>
          </p:cNvPicPr>
          <p:nvPr/>
        </p:nvPicPr>
        <p:blipFill>
          <a:blip r:embed="rId4"/>
          <a:stretch>
            <a:fillRect/>
          </a:stretch>
        </p:blipFill>
        <p:spPr>
          <a:xfrm>
            <a:off x="2468112" y="3577218"/>
            <a:ext cx="336927" cy="524828"/>
          </a:xfrm>
          <a:prstGeom prst="rect">
            <a:avLst/>
          </a:prstGeom>
        </p:spPr>
      </p:pic>
      <p:pic>
        <p:nvPicPr>
          <p:cNvPr id="14" name="Picture 14">
            <a:extLst>
              <a:ext uri="{FF2B5EF4-FFF2-40B4-BE49-F238E27FC236}">
                <a16:creationId xmlns:a16="http://schemas.microsoft.com/office/drawing/2014/main" id="{04B5DADB-54E1-435B-9F95-E372040464EA}"/>
              </a:ext>
            </a:extLst>
          </p:cNvPr>
          <p:cNvPicPr>
            <a:picLocks noChangeAspect="1"/>
          </p:cNvPicPr>
          <p:nvPr/>
        </p:nvPicPr>
        <p:blipFill>
          <a:blip r:embed="rId4"/>
          <a:stretch>
            <a:fillRect/>
          </a:stretch>
        </p:blipFill>
        <p:spPr>
          <a:xfrm>
            <a:off x="2468111" y="5115872"/>
            <a:ext cx="336927" cy="524828"/>
          </a:xfrm>
          <a:prstGeom prst="rect">
            <a:avLst/>
          </a:prstGeom>
        </p:spPr>
      </p:pic>
      <p:cxnSp>
        <p:nvCxnSpPr>
          <p:cNvPr id="15" name="Đường nối Thẳng 19">
            <a:extLst>
              <a:ext uri="{FF2B5EF4-FFF2-40B4-BE49-F238E27FC236}">
                <a16:creationId xmlns:a16="http://schemas.microsoft.com/office/drawing/2014/main" id="{1E3FF499-9EFA-4AB2-A550-EDBC25D95B2F}"/>
              </a:ext>
            </a:extLst>
          </p:cNvPr>
          <p:cNvCxnSpPr>
            <a:stCxn id="5" idx="2"/>
            <a:endCxn id="6" idx="0"/>
          </p:cNvCxnSpPr>
          <p:nvPr/>
        </p:nvCxnSpPr>
        <p:spPr>
          <a:xfrm>
            <a:off x="2200113" y="2472388"/>
            <a:ext cx="3185" cy="7066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25">
            <a:extLst>
              <a:ext uri="{FF2B5EF4-FFF2-40B4-BE49-F238E27FC236}">
                <a16:creationId xmlns:a16="http://schemas.microsoft.com/office/drawing/2014/main" id="{25977E47-DAB8-40FA-AE18-3DB778F7F342}"/>
              </a:ext>
            </a:extLst>
          </p:cNvPr>
          <p:cNvCxnSpPr>
            <a:stCxn id="11" idx="3"/>
            <a:endCxn id="3" idx="1"/>
          </p:cNvCxnSpPr>
          <p:nvPr/>
        </p:nvCxnSpPr>
        <p:spPr>
          <a:xfrm flipV="1">
            <a:off x="2599569" y="2472388"/>
            <a:ext cx="1374925" cy="347519"/>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18" name="Hình ảnh 33">
            <a:extLst>
              <a:ext uri="{FF2B5EF4-FFF2-40B4-BE49-F238E27FC236}">
                <a16:creationId xmlns:a16="http://schemas.microsoft.com/office/drawing/2014/main" id="{387F219B-064D-4CFE-B8F8-3ABABCEDCF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4494" y="4199024"/>
            <a:ext cx="6315647" cy="1762371"/>
          </a:xfrm>
          <a:prstGeom prst="rect">
            <a:avLst/>
          </a:prstGeom>
        </p:spPr>
      </p:pic>
      <p:cxnSp>
        <p:nvCxnSpPr>
          <p:cNvPr id="19" name="Đường kết nối Mũi tên Thẳng 35">
            <a:extLst>
              <a:ext uri="{FF2B5EF4-FFF2-40B4-BE49-F238E27FC236}">
                <a16:creationId xmlns:a16="http://schemas.microsoft.com/office/drawing/2014/main" id="{611BEF97-D90A-43B6-B57E-651A91B8F9B5}"/>
              </a:ext>
            </a:extLst>
          </p:cNvPr>
          <p:cNvCxnSpPr>
            <a:stCxn id="3" idx="2"/>
            <a:endCxn id="18" idx="0"/>
          </p:cNvCxnSpPr>
          <p:nvPr/>
        </p:nvCxnSpPr>
        <p:spPr>
          <a:xfrm>
            <a:off x="7132318" y="3726440"/>
            <a:ext cx="0" cy="472584"/>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Hình chữ nhật 2">
            <a:extLst>
              <a:ext uri="{FF2B5EF4-FFF2-40B4-BE49-F238E27FC236}">
                <a16:creationId xmlns:a16="http://schemas.microsoft.com/office/drawing/2014/main" id="{52C7BEEF-DE4F-4A3F-B8E5-34CDBF59B6C1}"/>
              </a:ext>
            </a:extLst>
          </p:cNvPr>
          <p:cNvSpPr/>
          <p:nvPr/>
        </p:nvSpPr>
        <p:spPr>
          <a:xfrm>
            <a:off x="3416420" y="6235113"/>
            <a:ext cx="5359159" cy="369332"/>
          </a:xfrm>
          <a:prstGeom prst="rect">
            <a:avLst/>
          </a:prstGeom>
        </p:spPr>
        <p:txBody>
          <a:bodyPr wrap="none">
            <a:spAutoFit/>
          </a:bodyPr>
          <a:lstStyle/>
          <a:p>
            <a:r>
              <a:rPr lang="en-US" i="1">
                <a:latin typeface="Times New Roman" panose="02020603050405020304" pitchFamily="18" charset="0"/>
                <a:cs typeface="Times New Roman" panose="02020603050405020304" pitchFamily="18" charset="0"/>
              </a:rPr>
              <a:t>Cấu hình DNS Server cho dịch vụ Ceph Object gateway</a:t>
            </a:r>
          </a:p>
        </p:txBody>
      </p:sp>
      <p:sp>
        <p:nvSpPr>
          <p:cNvPr id="23" name="Tiêu đề 1">
            <a:extLst>
              <a:ext uri="{FF2B5EF4-FFF2-40B4-BE49-F238E27FC236}">
                <a16:creationId xmlns:a16="http://schemas.microsoft.com/office/drawing/2014/main" id="{5959EA11-6FC4-48F5-A67D-D833D97557BE}"/>
              </a:ext>
            </a:extLst>
          </p:cNvPr>
          <p:cNvSpPr>
            <a:spLocks noGrp="1"/>
          </p:cNvSpPr>
          <p:nvPr>
            <p:ph type="title"/>
          </p:nvPr>
        </p:nvSpPr>
        <p:spPr>
          <a:xfrm>
            <a:off x="1036317" y="164328"/>
            <a:ext cx="11155683" cy="680434"/>
          </a:xfrm>
        </p:spPr>
        <p:txBody>
          <a:bodyPr>
            <a:noAutofit/>
          </a:bodyPr>
          <a:lstStyle/>
          <a:p>
            <a:r>
              <a:rPr lang="en-US" sz="27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CẤU HÌNH DNS SERVER CHO DỊCH VỤ CEPH OBJECT GATEWAY</a:t>
            </a:r>
            <a:endParaRPr lang="en-US" sz="2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5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par>
                                <p:cTn id="29" presetID="2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2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500"/>
                                        <p:tgtEl>
                                          <p:spTgt spid="19"/>
                                        </p:tgtEl>
                                      </p:cBhvr>
                                    </p:animEffect>
                                  </p:childTnLst>
                                </p:cTn>
                              </p:par>
                              <p:par>
                                <p:cTn id="54" presetID="22" presetClass="entr" presetSubtype="4"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down)">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P spid="11"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1">
            <a:extLst>
              <a:ext uri="{FF2B5EF4-FFF2-40B4-BE49-F238E27FC236}">
                <a16:creationId xmlns:a16="http://schemas.microsoft.com/office/drawing/2014/main" id="{BB9800C0-490D-4358-948B-8FF80DCD9C0A}"/>
              </a:ext>
            </a:extLst>
          </p:cNvPr>
          <p:cNvPicPr/>
          <p:nvPr/>
        </p:nvPicPr>
        <p:blipFill>
          <a:blip r:embed="rId2">
            <a:extLst>
              <a:ext uri="{28A0092B-C50C-407E-A947-70E740481C1C}">
                <a14:useLocalDpi xmlns:a14="http://schemas.microsoft.com/office/drawing/2010/main" val="0"/>
              </a:ext>
            </a:extLst>
          </a:blip>
          <a:stretch>
            <a:fillRect/>
          </a:stretch>
        </p:blipFill>
        <p:spPr>
          <a:xfrm>
            <a:off x="335915" y="1195641"/>
            <a:ext cx="5760085" cy="1223645"/>
          </a:xfrm>
          <a:prstGeom prst="rect">
            <a:avLst/>
          </a:prstGeom>
        </p:spPr>
      </p:pic>
      <p:pic>
        <p:nvPicPr>
          <p:cNvPr id="4" name="Hình ảnh 22">
            <a:extLst>
              <a:ext uri="{FF2B5EF4-FFF2-40B4-BE49-F238E27FC236}">
                <a16:creationId xmlns:a16="http://schemas.microsoft.com/office/drawing/2014/main" id="{E948AF37-12EC-427A-8D70-EAC50CE039AB}"/>
              </a:ext>
            </a:extLst>
          </p:cNvPr>
          <p:cNvPicPr/>
          <p:nvPr/>
        </p:nvPicPr>
        <p:blipFill>
          <a:blip r:embed="rId3">
            <a:extLst>
              <a:ext uri="{28A0092B-C50C-407E-A947-70E740481C1C}">
                <a14:useLocalDpi xmlns:a14="http://schemas.microsoft.com/office/drawing/2010/main" val="0"/>
              </a:ext>
            </a:extLst>
          </a:blip>
          <a:stretch>
            <a:fillRect/>
          </a:stretch>
        </p:blipFill>
        <p:spPr>
          <a:xfrm>
            <a:off x="335914" y="2552636"/>
            <a:ext cx="5760085" cy="1191895"/>
          </a:xfrm>
          <a:prstGeom prst="rect">
            <a:avLst/>
          </a:prstGeom>
        </p:spPr>
      </p:pic>
      <p:pic>
        <p:nvPicPr>
          <p:cNvPr id="5" name="Hình ảnh 23">
            <a:extLst>
              <a:ext uri="{FF2B5EF4-FFF2-40B4-BE49-F238E27FC236}">
                <a16:creationId xmlns:a16="http://schemas.microsoft.com/office/drawing/2014/main" id="{1BCAE023-E72A-4CE8-8E94-C26A71965950}"/>
              </a:ext>
            </a:extLst>
          </p:cNvPr>
          <p:cNvPicPr/>
          <p:nvPr/>
        </p:nvPicPr>
        <p:blipFill>
          <a:blip r:embed="rId4">
            <a:extLst>
              <a:ext uri="{28A0092B-C50C-407E-A947-70E740481C1C}">
                <a14:useLocalDpi xmlns:a14="http://schemas.microsoft.com/office/drawing/2010/main" val="0"/>
              </a:ext>
            </a:extLst>
          </a:blip>
          <a:stretch>
            <a:fillRect/>
          </a:stretch>
        </p:blipFill>
        <p:spPr>
          <a:xfrm>
            <a:off x="335914" y="3877881"/>
            <a:ext cx="5760085" cy="681990"/>
          </a:xfrm>
          <a:prstGeom prst="rect">
            <a:avLst/>
          </a:prstGeom>
        </p:spPr>
      </p:pic>
      <p:pic>
        <p:nvPicPr>
          <p:cNvPr id="6" name="Hình ảnh 24">
            <a:extLst>
              <a:ext uri="{FF2B5EF4-FFF2-40B4-BE49-F238E27FC236}">
                <a16:creationId xmlns:a16="http://schemas.microsoft.com/office/drawing/2014/main" id="{CB510B2C-F57B-436B-B9FB-BECD58D37005}"/>
              </a:ext>
            </a:extLst>
          </p:cNvPr>
          <p:cNvPicPr/>
          <p:nvPr/>
        </p:nvPicPr>
        <p:blipFill>
          <a:blip r:embed="rId5"/>
          <a:stretch>
            <a:fillRect/>
          </a:stretch>
        </p:blipFill>
        <p:spPr>
          <a:xfrm>
            <a:off x="335913" y="4693221"/>
            <a:ext cx="5760085" cy="1546860"/>
          </a:xfrm>
          <a:prstGeom prst="rect">
            <a:avLst/>
          </a:prstGeom>
        </p:spPr>
      </p:pic>
      <p:pic>
        <p:nvPicPr>
          <p:cNvPr id="7" name="Hình ảnh 26">
            <a:extLst>
              <a:ext uri="{FF2B5EF4-FFF2-40B4-BE49-F238E27FC236}">
                <a16:creationId xmlns:a16="http://schemas.microsoft.com/office/drawing/2014/main" id="{A6668954-B5BE-4B61-B4C2-50CB00C477BF}"/>
              </a:ext>
            </a:extLst>
          </p:cNvPr>
          <p:cNvPicPr/>
          <p:nvPr/>
        </p:nvPicPr>
        <p:blipFill>
          <a:blip r:embed="rId6"/>
          <a:stretch>
            <a:fillRect/>
          </a:stretch>
        </p:blipFill>
        <p:spPr>
          <a:xfrm>
            <a:off x="6300533" y="1195641"/>
            <a:ext cx="5760085" cy="1200150"/>
          </a:xfrm>
          <a:prstGeom prst="rect">
            <a:avLst/>
          </a:prstGeom>
        </p:spPr>
      </p:pic>
      <p:pic>
        <p:nvPicPr>
          <p:cNvPr id="8" name="Hình ảnh 27">
            <a:extLst>
              <a:ext uri="{FF2B5EF4-FFF2-40B4-BE49-F238E27FC236}">
                <a16:creationId xmlns:a16="http://schemas.microsoft.com/office/drawing/2014/main" id="{B5168295-DEFE-4EC8-B09F-3E752A31822C}"/>
              </a:ext>
            </a:extLst>
          </p:cNvPr>
          <p:cNvPicPr/>
          <p:nvPr/>
        </p:nvPicPr>
        <p:blipFill>
          <a:blip r:embed="rId7">
            <a:extLst>
              <a:ext uri="{28A0092B-C50C-407E-A947-70E740481C1C}">
                <a14:useLocalDpi xmlns:a14="http://schemas.microsoft.com/office/drawing/2010/main" val="0"/>
              </a:ext>
            </a:extLst>
          </a:blip>
          <a:stretch>
            <a:fillRect/>
          </a:stretch>
        </p:blipFill>
        <p:spPr>
          <a:xfrm>
            <a:off x="6300532" y="2552636"/>
            <a:ext cx="5760085" cy="2259330"/>
          </a:xfrm>
          <a:prstGeom prst="rect">
            <a:avLst/>
          </a:prstGeom>
        </p:spPr>
      </p:pic>
      <p:sp>
        <p:nvSpPr>
          <p:cNvPr id="12" name="Tiêu đề 1">
            <a:extLst>
              <a:ext uri="{FF2B5EF4-FFF2-40B4-BE49-F238E27FC236}">
                <a16:creationId xmlns:a16="http://schemas.microsoft.com/office/drawing/2014/main" id="{1CF0D559-3390-4AE0-88A8-1ED82BCAE3B3}"/>
              </a:ext>
            </a:extLst>
          </p:cNvPr>
          <p:cNvSpPr>
            <a:spLocks noGrp="1"/>
          </p:cNvSpPr>
          <p:nvPr>
            <p:ph type="title"/>
          </p:nvPr>
        </p:nvSpPr>
        <p:spPr>
          <a:xfrm>
            <a:off x="1121790" y="196228"/>
            <a:ext cx="11070210" cy="680434"/>
          </a:xfrm>
        </p:spPr>
        <p:txBody>
          <a:bodyPr>
            <a:normAutofit/>
          </a:bodyPr>
          <a:lstStyle/>
          <a:p>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KỊCH BẢN 1: CHỨNG MINH CÁC C</a:t>
            </a:r>
            <a:r>
              <a:rPr lang="vi-VN"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Ơ</a:t>
            </a: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CHẾ NỔI BẬT CỦA CEPH</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977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A57213-B472-4F07-87A0-2669A87154BD}"/>
              </a:ext>
            </a:extLst>
          </p:cNvPr>
          <p:cNvSpPr>
            <a:spLocks noGrp="1"/>
          </p:cNvSpPr>
          <p:nvPr>
            <p:ph type="title"/>
          </p:nvPr>
        </p:nvSpPr>
        <p:spPr>
          <a:xfrm>
            <a:off x="1121790" y="196228"/>
            <a:ext cx="11070210" cy="680434"/>
          </a:xfrm>
        </p:spPr>
        <p:txBody>
          <a:bodyPr>
            <a:normAutofit/>
          </a:bodyPr>
          <a:lstStyle/>
          <a:p>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KỊCH BẢN 1: CHỨNG MINH CÁC C</a:t>
            </a:r>
            <a:r>
              <a:rPr lang="vi-VN"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Ơ</a:t>
            </a: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CHẾ NỔI BẬT CỦA CEPH</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3" name="Hình ảnh 9">
            <a:extLst>
              <a:ext uri="{FF2B5EF4-FFF2-40B4-BE49-F238E27FC236}">
                <a16:creationId xmlns:a16="http://schemas.microsoft.com/office/drawing/2014/main" id="{252EDC7D-9471-42FF-8983-8DDCFB4A9BA8}"/>
              </a:ext>
            </a:extLst>
          </p:cNvPr>
          <p:cNvPicPr/>
          <p:nvPr/>
        </p:nvPicPr>
        <p:blipFill>
          <a:blip r:embed="rId2">
            <a:extLst>
              <a:ext uri="{28A0092B-C50C-407E-A947-70E740481C1C}">
                <a14:useLocalDpi xmlns:a14="http://schemas.microsoft.com/office/drawing/2010/main" val="0"/>
              </a:ext>
            </a:extLst>
          </a:blip>
          <a:stretch>
            <a:fillRect/>
          </a:stretch>
        </p:blipFill>
        <p:spPr>
          <a:xfrm>
            <a:off x="241109" y="1367980"/>
            <a:ext cx="5760085" cy="807085"/>
          </a:xfrm>
          <a:prstGeom prst="rect">
            <a:avLst/>
          </a:prstGeom>
        </p:spPr>
      </p:pic>
      <p:pic>
        <p:nvPicPr>
          <p:cNvPr id="4" name="Hình ảnh 10">
            <a:extLst>
              <a:ext uri="{FF2B5EF4-FFF2-40B4-BE49-F238E27FC236}">
                <a16:creationId xmlns:a16="http://schemas.microsoft.com/office/drawing/2014/main" id="{C7C40D86-BFA3-4858-9B6C-5D5AA104EC28}"/>
              </a:ext>
            </a:extLst>
          </p:cNvPr>
          <p:cNvPicPr/>
          <p:nvPr/>
        </p:nvPicPr>
        <p:blipFill>
          <a:blip r:embed="rId3"/>
          <a:stretch>
            <a:fillRect/>
          </a:stretch>
        </p:blipFill>
        <p:spPr>
          <a:xfrm>
            <a:off x="6209030" y="1367979"/>
            <a:ext cx="5760085" cy="807085"/>
          </a:xfrm>
          <a:prstGeom prst="rect">
            <a:avLst/>
          </a:prstGeom>
        </p:spPr>
      </p:pic>
      <p:pic>
        <p:nvPicPr>
          <p:cNvPr id="5" name="Hình ảnh 11">
            <a:extLst>
              <a:ext uri="{FF2B5EF4-FFF2-40B4-BE49-F238E27FC236}">
                <a16:creationId xmlns:a16="http://schemas.microsoft.com/office/drawing/2014/main" id="{BFCE6D0A-F313-4A75-9490-48EBC36C2899}"/>
              </a:ext>
            </a:extLst>
          </p:cNvPr>
          <p:cNvPicPr/>
          <p:nvPr/>
        </p:nvPicPr>
        <p:blipFill>
          <a:blip r:embed="rId4"/>
          <a:stretch>
            <a:fillRect/>
          </a:stretch>
        </p:blipFill>
        <p:spPr>
          <a:xfrm>
            <a:off x="241108" y="2477265"/>
            <a:ext cx="5760085" cy="2943860"/>
          </a:xfrm>
          <a:prstGeom prst="rect">
            <a:avLst/>
          </a:prstGeom>
          <a:solidFill>
            <a:schemeClr val="accent2"/>
          </a:solidFill>
          <a:ln>
            <a:solidFill>
              <a:schemeClr val="bg1"/>
            </a:solidFill>
          </a:ln>
        </p:spPr>
      </p:pic>
      <p:pic>
        <p:nvPicPr>
          <p:cNvPr id="6" name="Hình ảnh 12">
            <a:extLst>
              <a:ext uri="{FF2B5EF4-FFF2-40B4-BE49-F238E27FC236}">
                <a16:creationId xmlns:a16="http://schemas.microsoft.com/office/drawing/2014/main" id="{CA4E1C15-2DC0-400E-A5BE-4B77C8E24656}"/>
              </a:ext>
            </a:extLst>
          </p:cNvPr>
          <p:cNvPicPr/>
          <p:nvPr/>
        </p:nvPicPr>
        <p:blipFill>
          <a:blip r:embed="rId5">
            <a:extLst>
              <a:ext uri="{28A0092B-C50C-407E-A947-70E740481C1C}">
                <a14:useLocalDpi xmlns:a14="http://schemas.microsoft.com/office/drawing/2010/main" val="0"/>
              </a:ext>
            </a:extLst>
          </a:blip>
          <a:stretch>
            <a:fillRect/>
          </a:stretch>
        </p:blipFill>
        <p:spPr>
          <a:xfrm>
            <a:off x="6209030" y="2477265"/>
            <a:ext cx="5760085" cy="807085"/>
          </a:xfrm>
          <a:prstGeom prst="rect">
            <a:avLst/>
          </a:prstGeom>
        </p:spPr>
      </p:pic>
      <p:pic>
        <p:nvPicPr>
          <p:cNvPr id="7" name="Hình ảnh 13">
            <a:extLst>
              <a:ext uri="{FF2B5EF4-FFF2-40B4-BE49-F238E27FC236}">
                <a16:creationId xmlns:a16="http://schemas.microsoft.com/office/drawing/2014/main" id="{4B0C1BC0-C738-489F-827B-F65FFC7D7CC6}"/>
              </a:ext>
            </a:extLst>
          </p:cNvPr>
          <p:cNvPicPr/>
          <p:nvPr/>
        </p:nvPicPr>
        <p:blipFill>
          <a:blip r:embed="rId6">
            <a:extLst>
              <a:ext uri="{28A0092B-C50C-407E-A947-70E740481C1C}">
                <a14:useLocalDpi xmlns:a14="http://schemas.microsoft.com/office/drawing/2010/main" val="0"/>
              </a:ext>
            </a:extLst>
          </a:blip>
          <a:stretch>
            <a:fillRect/>
          </a:stretch>
        </p:blipFill>
        <p:spPr>
          <a:xfrm>
            <a:off x="6209030" y="3502431"/>
            <a:ext cx="5760085" cy="838200"/>
          </a:xfrm>
          <a:prstGeom prst="rect">
            <a:avLst/>
          </a:prstGeom>
        </p:spPr>
      </p:pic>
    </p:spTree>
    <p:extLst>
      <p:ext uri="{BB962C8B-B14F-4D97-AF65-F5344CB8AC3E}">
        <p14:creationId xmlns:p14="http://schemas.microsoft.com/office/powerpoint/2010/main" val="212667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Google Shape;1942;p43">
            <a:extLst>
              <a:ext uri="{FF2B5EF4-FFF2-40B4-BE49-F238E27FC236}">
                <a16:creationId xmlns:a16="http://schemas.microsoft.com/office/drawing/2014/main" id="{01B46874-B809-4141-8C74-F82E231A5849}"/>
              </a:ext>
            </a:extLst>
          </p:cNvPr>
          <p:cNvSpPr txBox="1">
            <a:spLocks/>
          </p:cNvSpPr>
          <p:nvPr/>
        </p:nvSpPr>
        <p:spPr>
          <a:xfrm>
            <a:off x="3925472" y="3282037"/>
            <a:ext cx="7439331" cy="1092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Tổng quan về hệ thống lưu trữ Ceph</a:t>
            </a:r>
          </a:p>
        </p:txBody>
      </p:sp>
      <p:sp>
        <p:nvSpPr>
          <p:cNvPr id="10" name="Google Shape;1941;p43">
            <a:extLst>
              <a:ext uri="{FF2B5EF4-FFF2-40B4-BE49-F238E27FC236}">
                <a16:creationId xmlns:a16="http://schemas.microsoft.com/office/drawing/2014/main" id="{1183F20D-9C60-4DDC-AFB8-B84494338637}"/>
              </a:ext>
            </a:extLst>
          </p:cNvPr>
          <p:cNvSpPr txBox="1">
            <a:spLocks/>
          </p:cNvSpPr>
          <p:nvPr/>
        </p:nvSpPr>
        <p:spPr>
          <a:xfrm>
            <a:off x="3914532" y="2583476"/>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1</a:t>
            </a:r>
          </a:p>
        </p:txBody>
      </p:sp>
      <p:sp>
        <p:nvSpPr>
          <p:cNvPr id="12" name="Google Shape;1948;p43">
            <a:extLst>
              <a:ext uri="{FF2B5EF4-FFF2-40B4-BE49-F238E27FC236}">
                <a16:creationId xmlns:a16="http://schemas.microsoft.com/office/drawing/2014/main" id="{D39C4487-E0F5-4A15-9517-9AD22B4D091A}"/>
              </a:ext>
            </a:extLst>
          </p:cNvPr>
          <p:cNvSpPr/>
          <p:nvPr/>
        </p:nvSpPr>
        <p:spPr>
          <a:xfrm>
            <a:off x="1123452" y="2079777"/>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 name="Picture 12">
            <a:extLst>
              <a:ext uri="{FF2B5EF4-FFF2-40B4-BE49-F238E27FC236}">
                <a16:creationId xmlns:a16="http://schemas.microsoft.com/office/drawing/2014/main" id="{C8998D62-D957-4904-8EEC-0B8741F331C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1324328" y="2350017"/>
            <a:ext cx="1812159" cy="1713246"/>
          </a:xfrm>
          <a:prstGeom prst="rect">
            <a:avLst/>
          </a:prstGeom>
        </p:spPr>
      </p:pic>
    </p:spTree>
    <p:extLst>
      <p:ext uri="{BB962C8B-B14F-4D97-AF65-F5344CB8AC3E}">
        <p14:creationId xmlns:p14="http://schemas.microsoft.com/office/powerpoint/2010/main" val="1948865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8">
            <a:extLst>
              <a:ext uri="{FF2B5EF4-FFF2-40B4-BE49-F238E27FC236}">
                <a16:creationId xmlns:a16="http://schemas.microsoft.com/office/drawing/2014/main" id="{DB5E7B3E-0D40-4DC5-A0EF-830B94E7C93E}"/>
              </a:ext>
            </a:extLst>
          </p:cNvPr>
          <p:cNvPicPr/>
          <p:nvPr/>
        </p:nvPicPr>
        <p:blipFill>
          <a:blip r:embed="rId2">
            <a:extLst>
              <a:ext uri="{28A0092B-C50C-407E-A947-70E740481C1C}">
                <a14:useLocalDpi xmlns:a14="http://schemas.microsoft.com/office/drawing/2010/main" val="0"/>
              </a:ext>
            </a:extLst>
          </a:blip>
          <a:stretch>
            <a:fillRect/>
          </a:stretch>
        </p:blipFill>
        <p:spPr>
          <a:xfrm>
            <a:off x="335915" y="1197483"/>
            <a:ext cx="5760085" cy="1390650"/>
          </a:xfrm>
          <a:prstGeom prst="rect">
            <a:avLst/>
          </a:prstGeom>
        </p:spPr>
      </p:pic>
      <p:pic>
        <p:nvPicPr>
          <p:cNvPr id="4" name="Hình ảnh 14">
            <a:extLst>
              <a:ext uri="{FF2B5EF4-FFF2-40B4-BE49-F238E27FC236}">
                <a16:creationId xmlns:a16="http://schemas.microsoft.com/office/drawing/2014/main" id="{B5CA8DAF-A8D5-443F-AC02-3BA3FE510114}"/>
              </a:ext>
            </a:extLst>
          </p:cNvPr>
          <p:cNvPicPr/>
          <p:nvPr/>
        </p:nvPicPr>
        <p:blipFill>
          <a:blip r:embed="rId3">
            <a:extLst>
              <a:ext uri="{28A0092B-C50C-407E-A947-70E740481C1C}">
                <a14:useLocalDpi xmlns:a14="http://schemas.microsoft.com/office/drawing/2010/main" val="0"/>
              </a:ext>
            </a:extLst>
          </a:blip>
          <a:stretch>
            <a:fillRect/>
          </a:stretch>
        </p:blipFill>
        <p:spPr>
          <a:xfrm>
            <a:off x="335914" y="2698623"/>
            <a:ext cx="5760085" cy="2411730"/>
          </a:xfrm>
          <a:prstGeom prst="rect">
            <a:avLst/>
          </a:prstGeom>
        </p:spPr>
      </p:pic>
      <p:pic>
        <p:nvPicPr>
          <p:cNvPr id="5" name="Hình ảnh 15">
            <a:extLst>
              <a:ext uri="{FF2B5EF4-FFF2-40B4-BE49-F238E27FC236}">
                <a16:creationId xmlns:a16="http://schemas.microsoft.com/office/drawing/2014/main" id="{29042DA0-710E-4644-BB28-A92FB5C2DDDA}"/>
              </a:ext>
            </a:extLst>
          </p:cNvPr>
          <p:cNvPicPr/>
          <p:nvPr/>
        </p:nvPicPr>
        <p:blipFill>
          <a:blip r:embed="rId4">
            <a:extLst>
              <a:ext uri="{28A0092B-C50C-407E-A947-70E740481C1C}">
                <a14:useLocalDpi xmlns:a14="http://schemas.microsoft.com/office/drawing/2010/main" val="0"/>
              </a:ext>
            </a:extLst>
          </a:blip>
          <a:stretch>
            <a:fillRect/>
          </a:stretch>
        </p:blipFill>
        <p:spPr>
          <a:xfrm>
            <a:off x="335913" y="5220843"/>
            <a:ext cx="5760085" cy="1128395"/>
          </a:xfrm>
          <a:prstGeom prst="rect">
            <a:avLst/>
          </a:prstGeom>
        </p:spPr>
      </p:pic>
      <p:pic>
        <p:nvPicPr>
          <p:cNvPr id="6" name="Hình ảnh 16">
            <a:extLst>
              <a:ext uri="{FF2B5EF4-FFF2-40B4-BE49-F238E27FC236}">
                <a16:creationId xmlns:a16="http://schemas.microsoft.com/office/drawing/2014/main" id="{1786A160-734A-4DFF-B886-646D643DDF89}"/>
              </a:ext>
            </a:extLst>
          </p:cNvPr>
          <p:cNvPicPr/>
          <p:nvPr/>
        </p:nvPicPr>
        <p:blipFill>
          <a:blip r:embed="rId5">
            <a:extLst>
              <a:ext uri="{28A0092B-C50C-407E-A947-70E740481C1C}">
                <a14:useLocalDpi xmlns:a14="http://schemas.microsoft.com/office/drawing/2010/main" val="0"/>
              </a:ext>
            </a:extLst>
          </a:blip>
          <a:stretch>
            <a:fillRect/>
          </a:stretch>
        </p:blipFill>
        <p:spPr>
          <a:xfrm>
            <a:off x="6312724" y="1197483"/>
            <a:ext cx="5760085" cy="2176780"/>
          </a:xfrm>
          <a:prstGeom prst="rect">
            <a:avLst/>
          </a:prstGeom>
        </p:spPr>
      </p:pic>
      <p:pic>
        <p:nvPicPr>
          <p:cNvPr id="7" name="Hình ảnh 17">
            <a:extLst>
              <a:ext uri="{FF2B5EF4-FFF2-40B4-BE49-F238E27FC236}">
                <a16:creationId xmlns:a16="http://schemas.microsoft.com/office/drawing/2014/main" id="{581DEEBB-9B6F-4EE4-8E92-B10DC74BC5E7}"/>
              </a:ext>
            </a:extLst>
          </p:cNvPr>
          <p:cNvPicPr/>
          <p:nvPr/>
        </p:nvPicPr>
        <p:blipFill>
          <a:blip r:embed="rId6"/>
          <a:stretch>
            <a:fillRect/>
          </a:stretch>
        </p:blipFill>
        <p:spPr>
          <a:xfrm>
            <a:off x="6312724" y="3646995"/>
            <a:ext cx="5760085" cy="2138045"/>
          </a:xfrm>
          <a:prstGeom prst="rect">
            <a:avLst/>
          </a:prstGeom>
        </p:spPr>
      </p:pic>
      <p:sp>
        <p:nvSpPr>
          <p:cNvPr id="11" name="Tiêu đề 1">
            <a:extLst>
              <a:ext uri="{FF2B5EF4-FFF2-40B4-BE49-F238E27FC236}">
                <a16:creationId xmlns:a16="http://schemas.microsoft.com/office/drawing/2014/main" id="{9B43F095-616F-46F2-8D48-8599EC2DD8A3}"/>
              </a:ext>
            </a:extLst>
          </p:cNvPr>
          <p:cNvSpPr txBox="1">
            <a:spLocks/>
          </p:cNvSpPr>
          <p:nvPr/>
        </p:nvSpPr>
        <p:spPr>
          <a:xfrm>
            <a:off x="1174353" y="168545"/>
            <a:ext cx="12192000" cy="680434"/>
          </a:xfrm>
          <a:prstGeom prst="rect">
            <a:avLst/>
          </a:prstGeom>
        </p:spPr>
        <p:txBody>
          <a:bodyPr spcFirstLastPara="1" wrap="square" lIns="91425" tIns="91425" rIns="91425" bIns="91425" anchor="ctr" anchorCtr="0">
            <a:normAutofit/>
          </a:bodyPr>
          <a:lstStyle>
            <a:lvl1pPr lvl="0" algn="l" defTabSz="914377" rtl="0" eaLnBrk="1" latinLnBrk="0" hangingPunct="1">
              <a:lnSpc>
                <a:spcPct val="90000"/>
              </a:lnSpc>
              <a:spcBef>
                <a:spcPts val="0"/>
              </a:spcBef>
              <a:spcAft>
                <a:spcPts val="0"/>
              </a:spcAft>
              <a:buClr>
                <a:srgbClr val="4E6F9B"/>
              </a:buClr>
              <a:buSzPts val="2800"/>
              <a:buFont typeface="Muli"/>
              <a:buNone/>
              <a:defRPr sz="4400" b="1" kern="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KỊCH BẢN 2: MÃ HOÁ DỮ LIỆU Ở TRẠNG THÁI NGHỈ</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94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CFC74C-B501-4225-AA66-6713E1D37B37}"/>
              </a:ext>
            </a:extLst>
          </p:cNvPr>
          <p:cNvSpPr>
            <a:spLocks noGrp="1"/>
          </p:cNvSpPr>
          <p:nvPr>
            <p:ph type="title"/>
          </p:nvPr>
        </p:nvSpPr>
        <p:spPr>
          <a:xfrm>
            <a:off x="1178350" y="210656"/>
            <a:ext cx="11013650" cy="680434"/>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KỊCH BẢN 2: MÃ HOÁ DỮ LIỆU Ở TRẠNG THÁI NGHỈ</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3" name="Hình ảnh 9">
            <a:extLst>
              <a:ext uri="{FF2B5EF4-FFF2-40B4-BE49-F238E27FC236}">
                <a16:creationId xmlns:a16="http://schemas.microsoft.com/office/drawing/2014/main" id="{37CA98FA-A3F6-4467-9493-06BB54BCC0E9}"/>
              </a:ext>
            </a:extLst>
          </p:cNvPr>
          <p:cNvPicPr/>
          <p:nvPr/>
        </p:nvPicPr>
        <p:blipFill rotWithShape="1">
          <a:blip r:embed="rId2">
            <a:extLst>
              <a:ext uri="{28A0092B-C50C-407E-A947-70E740481C1C}">
                <a14:useLocalDpi xmlns:a14="http://schemas.microsoft.com/office/drawing/2010/main" val="0"/>
              </a:ext>
            </a:extLst>
          </a:blip>
          <a:srcRect r="2602" b="19674"/>
          <a:stretch/>
        </p:blipFill>
        <p:spPr bwMode="auto">
          <a:xfrm>
            <a:off x="396240" y="1207770"/>
            <a:ext cx="5699760" cy="1809750"/>
          </a:xfrm>
          <a:prstGeom prst="rect">
            <a:avLst/>
          </a:prstGeom>
          <a:ln>
            <a:noFill/>
          </a:ln>
          <a:extLst>
            <a:ext uri="{53640926-AAD7-44D8-BBD7-CCE9431645EC}">
              <a14:shadowObscured xmlns:a14="http://schemas.microsoft.com/office/drawing/2010/main"/>
            </a:ext>
          </a:extLst>
        </p:spPr>
      </p:pic>
      <p:pic>
        <p:nvPicPr>
          <p:cNvPr id="4" name="Hình ảnh 10">
            <a:extLst>
              <a:ext uri="{FF2B5EF4-FFF2-40B4-BE49-F238E27FC236}">
                <a16:creationId xmlns:a16="http://schemas.microsoft.com/office/drawing/2014/main" id="{A5D5F5F0-9A06-4CBE-B7EA-1979186C52C8}"/>
              </a:ext>
            </a:extLst>
          </p:cNvPr>
          <p:cNvPicPr/>
          <p:nvPr/>
        </p:nvPicPr>
        <p:blipFill rotWithShape="1">
          <a:blip r:embed="rId3">
            <a:extLst>
              <a:ext uri="{28A0092B-C50C-407E-A947-70E740481C1C}">
                <a14:useLocalDpi xmlns:a14="http://schemas.microsoft.com/office/drawing/2010/main" val="0"/>
              </a:ext>
            </a:extLst>
          </a:blip>
          <a:srcRect r="948" b="14113"/>
          <a:stretch/>
        </p:blipFill>
        <p:spPr bwMode="auto">
          <a:xfrm>
            <a:off x="6388989" y="1207770"/>
            <a:ext cx="5705475" cy="1809750"/>
          </a:xfrm>
          <a:prstGeom prst="rect">
            <a:avLst/>
          </a:prstGeom>
          <a:ln>
            <a:noFill/>
          </a:ln>
          <a:extLst>
            <a:ext uri="{53640926-AAD7-44D8-BBD7-CCE9431645EC}">
              <a14:shadowObscured xmlns:a14="http://schemas.microsoft.com/office/drawing/2010/main"/>
            </a:ext>
          </a:extLst>
        </p:spPr>
      </p:pic>
      <p:pic>
        <p:nvPicPr>
          <p:cNvPr id="5" name="Hình ảnh 11">
            <a:extLst>
              <a:ext uri="{FF2B5EF4-FFF2-40B4-BE49-F238E27FC236}">
                <a16:creationId xmlns:a16="http://schemas.microsoft.com/office/drawing/2014/main" id="{99D78011-567E-4448-85F7-F1091B7AB73A}"/>
              </a:ext>
            </a:extLst>
          </p:cNvPr>
          <p:cNvPicPr/>
          <p:nvPr/>
        </p:nvPicPr>
        <p:blipFill rotWithShape="1">
          <a:blip r:embed="rId4"/>
          <a:srcRect r="120" b="1801"/>
          <a:stretch/>
        </p:blipFill>
        <p:spPr bwMode="auto">
          <a:xfrm>
            <a:off x="396240" y="3256026"/>
            <a:ext cx="5699760" cy="2791206"/>
          </a:xfrm>
          <a:prstGeom prst="rect">
            <a:avLst/>
          </a:prstGeom>
          <a:ln>
            <a:noFill/>
          </a:ln>
          <a:extLst>
            <a:ext uri="{53640926-AAD7-44D8-BBD7-CCE9431645EC}">
              <a14:shadowObscured xmlns:a14="http://schemas.microsoft.com/office/drawing/2010/main"/>
            </a:ext>
          </a:extLst>
        </p:spPr>
      </p:pic>
      <p:pic>
        <p:nvPicPr>
          <p:cNvPr id="6" name="Hình ảnh 12">
            <a:extLst>
              <a:ext uri="{FF2B5EF4-FFF2-40B4-BE49-F238E27FC236}">
                <a16:creationId xmlns:a16="http://schemas.microsoft.com/office/drawing/2014/main" id="{864A28C2-662A-4CAD-8EC3-BE50A9EF941D}"/>
              </a:ext>
            </a:extLst>
          </p:cNvPr>
          <p:cNvPicPr/>
          <p:nvPr/>
        </p:nvPicPr>
        <p:blipFill>
          <a:blip r:embed="rId5">
            <a:extLst>
              <a:ext uri="{28A0092B-C50C-407E-A947-70E740481C1C}">
                <a14:useLocalDpi xmlns:a14="http://schemas.microsoft.com/office/drawing/2010/main" val="0"/>
              </a:ext>
            </a:extLst>
          </a:blip>
          <a:stretch>
            <a:fillRect/>
          </a:stretch>
        </p:blipFill>
        <p:spPr>
          <a:xfrm>
            <a:off x="6388989" y="3256026"/>
            <a:ext cx="5705475" cy="1257300"/>
          </a:xfrm>
          <a:prstGeom prst="rect">
            <a:avLst/>
          </a:prstGeom>
        </p:spPr>
      </p:pic>
    </p:spTree>
    <p:extLst>
      <p:ext uri="{BB962C8B-B14F-4D97-AF65-F5344CB8AC3E}">
        <p14:creationId xmlns:p14="http://schemas.microsoft.com/office/powerpoint/2010/main" val="65294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CDE051-390B-4E50-A9E2-68DAEF746642}"/>
              </a:ext>
            </a:extLst>
          </p:cNvPr>
          <p:cNvSpPr>
            <a:spLocks noGrp="1"/>
          </p:cNvSpPr>
          <p:nvPr>
            <p:ph type="title"/>
          </p:nvPr>
        </p:nvSpPr>
        <p:spPr>
          <a:xfrm>
            <a:off x="1282046" y="164087"/>
            <a:ext cx="10909954" cy="680434"/>
          </a:xfrm>
        </p:spPr>
        <p:txBody>
          <a:bodyPr>
            <a:normAutofit/>
          </a:bodyPr>
          <a:lstStyle/>
          <a:p>
            <a:r>
              <a:rPr lang="en-US" sz="3200" dirty="0">
                <a:latin typeface="Times New Roman" panose="02020603050405020304" pitchFamily="18" charset="0"/>
                <a:ea typeface="Tahoma" panose="020B0604030504040204" pitchFamily="34" charset="0"/>
                <a:cs typeface="Times New Roman" panose="02020603050405020304" pitchFamily="18" charset="0"/>
              </a:rPr>
              <a:t>KỊCH BẢN 2: MÃ HOÁ DỮ LIỆU Ở TRẠNG THÁI NGHỈ</a:t>
            </a:r>
            <a:endParaRPr lang="en-US" sz="3200" dirty="0">
              <a:latin typeface="Times New Roman" panose="02020603050405020304" pitchFamily="18" charset="0"/>
              <a:cs typeface="Times New Roman" panose="02020603050405020304" pitchFamily="18" charset="0"/>
            </a:endParaRPr>
          </a:p>
        </p:txBody>
      </p:sp>
      <p:pic>
        <p:nvPicPr>
          <p:cNvPr id="3" name="Hình ảnh 7">
            <a:extLst>
              <a:ext uri="{FF2B5EF4-FFF2-40B4-BE49-F238E27FC236}">
                <a16:creationId xmlns:a16="http://schemas.microsoft.com/office/drawing/2014/main" id="{F040BB28-9A41-4741-8362-C21B874B737F}"/>
              </a:ext>
            </a:extLst>
          </p:cNvPr>
          <p:cNvPicPr/>
          <p:nvPr/>
        </p:nvPicPr>
        <p:blipFill>
          <a:blip r:embed="rId2">
            <a:extLst>
              <a:ext uri="{28A0092B-C50C-407E-A947-70E740481C1C}">
                <a14:useLocalDpi xmlns:a14="http://schemas.microsoft.com/office/drawing/2010/main" val="0"/>
              </a:ext>
            </a:extLst>
          </a:blip>
          <a:stretch>
            <a:fillRect/>
          </a:stretch>
        </p:blipFill>
        <p:spPr>
          <a:xfrm>
            <a:off x="143573" y="1202101"/>
            <a:ext cx="5760085" cy="657225"/>
          </a:xfrm>
          <a:prstGeom prst="rect">
            <a:avLst/>
          </a:prstGeom>
        </p:spPr>
      </p:pic>
      <p:pic>
        <p:nvPicPr>
          <p:cNvPr id="4" name="Hình ảnh 8">
            <a:extLst>
              <a:ext uri="{FF2B5EF4-FFF2-40B4-BE49-F238E27FC236}">
                <a16:creationId xmlns:a16="http://schemas.microsoft.com/office/drawing/2014/main" id="{16D37371-3A90-4618-8B71-FFBE3381BF1B}"/>
              </a:ext>
            </a:extLst>
          </p:cNvPr>
          <p:cNvPicPr/>
          <p:nvPr/>
        </p:nvPicPr>
        <p:blipFill>
          <a:blip r:embed="rId3"/>
          <a:stretch>
            <a:fillRect/>
          </a:stretch>
        </p:blipFill>
        <p:spPr>
          <a:xfrm>
            <a:off x="143572" y="2002565"/>
            <a:ext cx="5760085" cy="1472565"/>
          </a:xfrm>
          <a:prstGeom prst="rect">
            <a:avLst/>
          </a:prstGeom>
        </p:spPr>
      </p:pic>
      <p:pic>
        <p:nvPicPr>
          <p:cNvPr id="5" name="Hình ảnh 13">
            <a:extLst>
              <a:ext uri="{FF2B5EF4-FFF2-40B4-BE49-F238E27FC236}">
                <a16:creationId xmlns:a16="http://schemas.microsoft.com/office/drawing/2014/main" id="{010936E7-DF6C-4CBC-A9E3-E273CAAAF100}"/>
              </a:ext>
            </a:extLst>
          </p:cNvPr>
          <p:cNvPicPr/>
          <p:nvPr/>
        </p:nvPicPr>
        <p:blipFill>
          <a:blip r:embed="rId4">
            <a:extLst>
              <a:ext uri="{28A0092B-C50C-407E-A947-70E740481C1C}">
                <a14:useLocalDpi xmlns:a14="http://schemas.microsoft.com/office/drawing/2010/main" val="0"/>
              </a:ext>
            </a:extLst>
          </a:blip>
          <a:stretch>
            <a:fillRect/>
          </a:stretch>
        </p:blipFill>
        <p:spPr>
          <a:xfrm>
            <a:off x="143571" y="3618369"/>
            <a:ext cx="5760085" cy="2041525"/>
          </a:xfrm>
          <a:prstGeom prst="rect">
            <a:avLst/>
          </a:prstGeom>
        </p:spPr>
      </p:pic>
      <p:pic>
        <p:nvPicPr>
          <p:cNvPr id="6" name="Hình ảnh 14">
            <a:extLst>
              <a:ext uri="{FF2B5EF4-FFF2-40B4-BE49-F238E27FC236}">
                <a16:creationId xmlns:a16="http://schemas.microsoft.com/office/drawing/2014/main" id="{809464E9-2D21-4EB4-8B45-4101239F897E}"/>
              </a:ext>
            </a:extLst>
          </p:cNvPr>
          <p:cNvPicPr/>
          <p:nvPr/>
        </p:nvPicPr>
        <p:blipFill>
          <a:blip r:embed="rId5">
            <a:extLst>
              <a:ext uri="{28A0092B-C50C-407E-A947-70E740481C1C}">
                <a14:useLocalDpi xmlns:a14="http://schemas.microsoft.com/office/drawing/2010/main" val="0"/>
              </a:ext>
            </a:extLst>
          </a:blip>
          <a:stretch>
            <a:fillRect/>
          </a:stretch>
        </p:blipFill>
        <p:spPr>
          <a:xfrm>
            <a:off x="6096000" y="1202101"/>
            <a:ext cx="5760085" cy="2181860"/>
          </a:xfrm>
          <a:prstGeom prst="rect">
            <a:avLst/>
          </a:prstGeom>
        </p:spPr>
      </p:pic>
      <p:pic>
        <p:nvPicPr>
          <p:cNvPr id="7" name="Hình ảnh 15">
            <a:extLst>
              <a:ext uri="{FF2B5EF4-FFF2-40B4-BE49-F238E27FC236}">
                <a16:creationId xmlns:a16="http://schemas.microsoft.com/office/drawing/2014/main" id="{F1C74568-4B33-46A5-ADAD-E0F4E0863500}"/>
              </a:ext>
            </a:extLst>
          </p:cNvPr>
          <p:cNvPicPr/>
          <p:nvPr/>
        </p:nvPicPr>
        <p:blipFill rotWithShape="1">
          <a:blip r:embed="rId6">
            <a:extLst>
              <a:ext uri="{28A0092B-C50C-407E-A947-70E740481C1C}">
                <a14:useLocalDpi xmlns:a14="http://schemas.microsoft.com/office/drawing/2010/main" val="0"/>
              </a:ext>
            </a:extLst>
          </a:blip>
          <a:srcRect l="-424" t="14750" r="518"/>
          <a:stretch/>
        </p:blipFill>
        <p:spPr>
          <a:xfrm>
            <a:off x="6096000" y="3475130"/>
            <a:ext cx="5754624" cy="2538349"/>
          </a:xfrm>
          <a:prstGeom prst="rect">
            <a:avLst/>
          </a:prstGeom>
        </p:spPr>
      </p:pic>
    </p:spTree>
    <p:extLst>
      <p:ext uri="{BB962C8B-B14F-4D97-AF65-F5344CB8AC3E}">
        <p14:creationId xmlns:p14="http://schemas.microsoft.com/office/powerpoint/2010/main" val="4291664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7CC03D-917F-44E5-948E-047705B6CDE6}"/>
              </a:ext>
            </a:extLst>
          </p:cNvPr>
          <p:cNvSpPr>
            <a:spLocks noGrp="1"/>
          </p:cNvSpPr>
          <p:nvPr>
            <p:ph type="title"/>
          </p:nvPr>
        </p:nvSpPr>
        <p:spPr>
          <a:xfrm>
            <a:off x="1168924" y="164284"/>
            <a:ext cx="11023076" cy="680434"/>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KỊCH BẢN 2: MÃ HOÁ DỮ LIỆU Ở TRẠNG THÁI NGHỈ</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3" name="Hình ảnh 7">
            <a:extLst>
              <a:ext uri="{FF2B5EF4-FFF2-40B4-BE49-F238E27FC236}">
                <a16:creationId xmlns:a16="http://schemas.microsoft.com/office/drawing/2014/main" id="{6B30091E-E1F0-4EC1-BF65-67CD078BABF1}"/>
              </a:ext>
            </a:extLst>
          </p:cNvPr>
          <p:cNvPicPr/>
          <p:nvPr/>
        </p:nvPicPr>
        <p:blipFill>
          <a:blip r:embed="rId2">
            <a:extLst>
              <a:ext uri="{28A0092B-C50C-407E-A947-70E740481C1C}">
                <a14:useLocalDpi xmlns:a14="http://schemas.microsoft.com/office/drawing/2010/main" val="0"/>
              </a:ext>
            </a:extLst>
          </a:blip>
          <a:stretch>
            <a:fillRect/>
          </a:stretch>
        </p:blipFill>
        <p:spPr>
          <a:xfrm>
            <a:off x="143573" y="1202101"/>
            <a:ext cx="5760085" cy="657225"/>
          </a:xfrm>
          <a:prstGeom prst="rect">
            <a:avLst/>
          </a:prstGeom>
        </p:spPr>
      </p:pic>
      <p:pic>
        <p:nvPicPr>
          <p:cNvPr id="4" name="Hình ảnh 8">
            <a:extLst>
              <a:ext uri="{FF2B5EF4-FFF2-40B4-BE49-F238E27FC236}">
                <a16:creationId xmlns:a16="http://schemas.microsoft.com/office/drawing/2014/main" id="{2E9CA52D-2ED7-4431-AD4F-5AF9F602D028}"/>
              </a:ext>
            </a:extLst>
          </p:cNvPr>
          <p:cNvPicPr/>
          <p:nvPr/>
        </p:nvPicPr>
        <p:blipFill>
          <a:blip r:embed="rId3"/>
          <a:stretch>
            <a:fillRect/>
          </a:stretch>
        </p:blipFill>
        <p:spPr>
          <a:xfrm>
            <a:off x="143572" y="2002565"/>
            <a:ext cx="5760085" cy="1472565"/>
          </a:xfrm>
          <a:prstGeom prst="rect">
            <a:avLst/>
          </a:prstGeom>
        </p:spPr>
      </p:pic>
      <p:pic>
        <p:nvPicPr>
          <p:cNvPr id="5" name="Hình ảnh 13">
            <a:extLst>
              <a:ext uri="{FF2B5EF4-FFF2-40B4-BE49-F238E27FC236}">
                <a16:creationId xmlns:a16="http://schemas.microsoft.com/office/drawing/2014/main" id="{978BF145-4C27-41CB-85A6-0293509A7132}"/>
              </a:ext>
            </a:extLst>
          </p:cNvPr>
          <p:cNvPicPr/>
          <p:nvPr/>
        </p:nvPicPr>
        <p:blipFill>
          <a:blip r:embed="rId4">
            <a:extLst>
              <a:ext uri="{28A0092B-C50C-407E-A947-70E740481C1C}">
                <a14:useLocalDpi xmlns:a14="http://schemas.microsoft.com/office/drawing/2010/main" val="0"/>
              </a:ext>
            </a:extLst>
          </a:blip>
          <a:stretch>
            <a:fillRect/>
          </a:stretch>
        </p:blipFill>
        <p:spPr>
          <a:xfrm>
            <a:off x="143571" y="3618369"/>
            <a:ext cx="5760085" cy="2041525"/>
          </a:xfrm>
          <a:prstGeom prst="rect">
            <a:avLst/>
          </a:prstGeom>
        </p:spPr>
      </p:pic>
      <p:pic>
        <p:nvPicPr>
          <p:cNvPr id="6" name="Hình ảnh 14">
            <a:extLst>
              <a:ext uri="{FF2B5EF4-FFF2-40B4-BE49-F238E27FC236}">
                <a16:creationId xmlns:a16="http://schemas.microsoft.com/office/drawing/2014/main" id="{7A24CD1D-BB4B-48A6-B415-74EA9454209B}"/>
              </a:ext>
            </a:extLst>
          </p:cNvPr>
          <p:cNvPicPr/>
          <p:nvPr/>
        </p:nvPicPr>
        <p:blipFill>
          <a:blip r:embed="rId5">
            <a:extLst>
              <a:ext uri="{28A0092B-C50C-407E-A947-70E740481C1C}">
                <a14:useLocalDpi xmlns:a14="http://schemas.microsoft.com/office/drawing/2010/main" val="0"/>
              </a:ext>
            </a:extLst>
          </a:blip>
          <a:stretch>
            <a:fillRect/>
          </a:stretch>
        </p:blipFill>
        <p:spPr>
          <a:xfrm>
            <a:off x="6096000" y="1202101"/>
            <a:ext cx="5760085" cy="2181860"/>
          </a:xfrm>
          <a:prstGeom prst="rect">
            <a:avLst/>
          </a:prstGeom>
        </p:spPr>
      </p:pic>
      <p:pic>
        <p:nvPicPr>
          <p:cNvPr id="7" name="Hình ảnh 15">
            <a:extLst>
              <a:ext uri="{FF2B5EF4-FFF2-40B4-BE49-F238E27FC236}">
                <a16:creationId xmlns:a16="http://schemas.microsoft.com/office/drawing/2014/main" id="{506D00EF-29BC-4F14-91B8-AA4C173B8CA0}"/>
              </a:ext>
            </a:extLst>
          </p:cNvPr>
          <p:cNvPicPr/>
          <p:nvPr/>
        </p:nvPicPr>
        <p:blipFill rotWithShape="1">
          <a:blip r:embed="rId6">
            <a:extLst>
              <a:ext uri="{28A0092B-C50C-407E-A947-70E740481C1C}">
                <a14:useLocalDpi xmlns:a14="http://schemas.microsoft.com/office/drawing/2010/main" val="0"/>
              </a:ext>
            </a:extLst>
          </a:blip>
          <a:srcRect l="-424" t="14750" r="518"/>
          <a:stretch/>
        </p:blipFill>
        <p:spPr>
          <a:xfrm>
            <a:off x="6096000" y="3475130"/>
            <a:ext cx="5754624" cy="2538349"/>
          </a:xfrm>
          <a:prstGeom prst="rect">
            <a:avLst/>
          </a:prstGeom>
        </p:spPr>
      </p:pic>
    </p:spTree>
    <p:extLst>
      <p:ext uri="{BB962C8B-B14F-4D97-AF65-F5344CB8AC3E}">
        <p14:creationId xmlns:p14="http://schemas.microsoft.com/office/powerpoint/2010/main" val="2440322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79EEAD-EE77-4921-ADF7-EFD236F322C7}"/>
              </a:ext>
            </a:extLst>
          </p:cNvPr>
          <p:cNvSpPr>
            <a:spLocks noGrp="1"/>
          </p:cNvSpPr>
          <p:nvPr>
            <p:ph type="title"/>
          </p:nvPr>
        </p:nvSpPr>
        <p:spPr>
          <a:xfrm>
            <a:off x="1404593" y="188918"/>
            <a:ext cx="10787407" cy="680434"/>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KỊCH BẢN 3: MÃ HOÁ TRÊN Đ</a:t>
            </a:r>
            <a:r>
              <a:rPr lang="vi-VN"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Ư</a:t>
            </a:r>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ỜNG TRUYỀN</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3" name="Hình ảnh 9">
            <a:extLst>
              <a:ext uri="{FF2B5EF4-FFF2-40B4-BE49-F238E27FC236}">
                <a16:creationId xmlns:a16="http://schemas.microsoft.com/office/drawing/2014/main" id="{E074B6F2-1877-46C0-9EE7-EAD4A70AB212}"/>
              </a:ext>
            </a:extLst>
          </p:cNvPr>
          <p:cNvPicPr/>
          <p:nvPr/>
        </p:nvPicPr>
        <p:blipFill>
          <a:blip r:embed="rId2">
            <a:extLst>
              <a:ext uri="{28A0092B-C50C-407E-A947-70E740481C1C}">
                <a14:useLocalDpi xmlns:a14="http://schemas.microsoft.com/office/drawing/2010/main" val="0"/>
              </a:ext>
            </a:extLst>
          </a:blip>
          <a:stretch>
            <a:fillRect/>
          </a:stretch>
        </p:blipFill>
        <p:spPr>
          <a:xfrm>
            <a:off x="335914" y="1327792"/>
            <a:ext cx="5760085" cy="1651635"/>
          </a:xfrm>
          <a:prstGeom prst="rect">
            <a:avLst/>
          </a:prstGeom>
        </p:spPr>
      </p:pic>
      <p:pic>
        <p:nvPicPr>
          <p:cNvPr id="4" name="Hình ảnh 10">
            <a:extLst>
              <a:ext uri="{FF2B5EF4-FFF2-40B4-BE49-F238E27FC236}">
                <a16:creationId xmlns:a16="http://schemas.microsoft.com/office/drawing/2014/main" id="{0B5A586B-49E4-48AB-AAED-C6AA48209FE9}"/>
              </a:ext>
            </a:extLst>
          </p:cNvPr>
          <p:cNvPicPr/>
          <p:nvPr/>
        </p:nvPicPr>
        <p:blipFill>
          <a:blip r:embed="rId3"/>
          <a:stretch>
            <a:fillRect/>
          </a:stretch>
        </p:blipFill>
        <p:spPr>
          <a:xfrm>
            <a:off x="6431914" y="1327792"/>
            <a:ext cx="5537201" cy="603885"/>
          </a:xfrm>
          <a:prstGeom prst="rect">
            <a:avLst/>
          </a:prstGeom>
        </p:spPr>
      </p:pic>
      <p:pic>
        <p:nvPicPr>
          <p:cNvPr id="5" name="Hình ảnh 11">
            <a:extLst>
              <a:ext uri="{FF2B5EF4-FFF2-40B4-BE49-F238E27FC236}">
                <a16:creationId xmlns:a16="http://schemas.microsoft.com/office/drawing/2014/main" id="{78FCA7AE-88C5-4AAE-9251-ACF30E02E815}"/>
              </a:ext>
            </a:extLst>
          </p:cNvPr>
          <p:cNvPicPr/>
          <p:nvPr/>
        </p:nvPicPr>
        <p:blipFill>
          <a:blip r:embed="rId4"/>
          <a:stretch>
            <a:fillRect/>
          </a:stretch>
        </p:blipFill>
        <p:spPr>
          <a:xfrm>
            <a:off x="6431915" y="3529251"/>
            <a:ext cx="5537200" cy="1414780"/>
          </a:xfrm>
          <a:prstGeom prst="rect">
            <a:avLst/>
          </a:prstGeom>
        </p:spPr>
      </p:pic>
      <p:pic>
        <p:nvPicPr>
          <p:cNvPr id="6" name="Hình ảnh 12">
            <a:extLst>
              <a:ext uri="{FF2B5EF4-FFF2-40B4-BE49-F238E27FC236}">
                <a16:creationId xmlns:a16="http://schemas.microsoft.com/office/drawing/2014/main" id="{DC7A7628-0383-4E29-A6FA-05841733B67C}"/>
              </a:ext>
            </a:extLst>
          </p:cNvPr>
          <p:cNvPicPr/>
          <p:nvPr/>
        </p:nvPicPr>
        <p:blipFill>
          <a:blip r:embed="rId5">
            <a:extLst>
              <a:ext uri="{28A0092B-C50C-407E-A947-70E740481C1C}">
                <a14:useLocalDpi xmlns:a14="http://schemas.microsoft.com/office/drawing/2010/main" val="0"/>
              </a:ext>
            </a:extLst>
          </a:blip>
          <a:stretch>
            <a:fillRect/>
          </a:stretch>
        </p:blipFill>
        <p:spPr>
          <a:xfrm>
            <a:off x="335915" y="3529251"/>
            <a:ext cx="5760085" cy="2611755"/>
          </a:xfrm>
          <a:prstGeom prst="rect">
            <a:avLst/>
          </a:prstGeom>
        </p:spPr>
      </p:pic>
    </p:spTree>
    <p:extLst>
      <p:ext uri="{BB962C8B-B14F-4D97-AF65-F5344CB8AC3E}">
        <p14:creationId xmlns:p14="http://schemas.microsoft.com/office/powerpoint/2010/main" val="2946104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97393A8-07F7-4869-BB9B-9CAF145DA008}"/>
              </a:ext>
            </a:extLst>
          </p:cNvPr>
          <p:cNvSpPr>
            <a:spLocks noGrp="1"/>
          </p:cNvSpPr>
          <p:nvPr>
            <p:ph type="title"/>
          </p:nvPr>
        </p:nvSpPr>
        <p:spPr>
          <a:xfrm>
            <a:off x="1395167" y="212034"/>
            <a:ext cx="10796833" cy="680434"/>
          </a:xfrm>
        </p:spPr>
        <p:txBody>
          <a:bodyPr>
            <a:normAutofit/>
          </a:body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KỊCH BẢN 3: MÃ HOÁ TRÊN ĐƯỜNG TRUYỀN</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3" name="Hình ảnh 7">
            <a:extLst>
              <a:ext uri="{FF2B5EF4-FFF2-40B4-BE49-F238E27FC236}">
                <a16:creationId xmlns:a16="http://schemas.microsoft.com/office/drawing/2014/main" id="{001D0FBB-A87E-40CD-B8D9-DEF965AD29D0}"/>
              </a:ext>
            </a:extLst>
          </p:cNvPr>
          <p:cNvPicPr/>
          <p:nvPr/>
        </p:nvPicPr>
        <p:blipFill>
          <a:blip r:embed="rId2"/>
          <a:stretch>
            <a:fillRect/>
          </a:stretch>
        </p:blipFill>
        <p:spPr>
          <a:xfrm>
            <a:off x="228917" y="1402080"/>
            <a:ext cx="5867083" cy="2353056"/>
          </a:xfrm>
          <a:prstGeom prst="rect">
            <a:avLst/>
          </a:prstGeom>
        </p:spPr>
      </p:pic>
      <p:pic>
        <p:nvPicPr>
          <p:cNvPr id="4" name="Hình ảnh 8">
            <a:extLst>
              <a:ext uri="{FF2B5EF4-FFF2-40B4-BE49-F238E27FC236}">
                <a16:creationId xmlns:a16="http://schemas.microsoft.com/office/drawing/2014/main" id="{321D1D7C-B56E-4BFD-8C6C-7CF7B71AD4E6}"/>
              </a:ext>
            </a:extLst>
          </p:cNvPr>
          <p:cNvPicPr/>
          <p:nvPr/>
        </p:nvPicPr>
        <p:blipFill>
          <a:blip r:embed="rId3">
            <a:extLst>
              <a:ext uri="{28A0092B-C50C-407E-A947-70E740481C1C}">
                <a14:useLocalDpi xmlns:a14="http://schemas.microsoft.com/office/drawing/2010/main" val="0"/>
              </a:ext>
            </a:extLst>
          </a:blip>
          <a:stretch>
            <a:fillRect/>
          </a:stretch>
        </p:blipFill>
        <p:spPr>
          <a:xfrm>
            <a:off x="228917" y="3927855"/>
            <a:ext cx="5867083" cy="2016633"/>
          </a:xfrm>
          <a:prstGeom prst="rect">
            <a:avLst/>
          </a:prstGeom>
        </p:spPr>
      </p:pic>
      <p:pic>
        <p:nvPicPr>
          <p:cNvPr id="5" name="Hình ảnh 13">
            <a:extLst>
              <a:ext uri="{FF2B5EF4-FFF2-40B4-BE49-F238E27FC236}">
                <a16:creationId xmlns:a16="http://schemas.microsoft.com/office/drawing/2014/main" id="{ADCD90AA-CF77-4731-8692-1F575533114E}"/>
              </a:ext>
            </a:extLst>
          </p:cNvPr>
          <p:cNvPicPr/>
          <p:nvPr/>
        </p:nvPicPr>
        <p:blipFill>
          <a:blip r:embed="rId4">
            <a:extLst>
              <a:ext uri="{28A0092B-C50C-407E-A947-70E740481C1C}">
                <a14:useLocalDpi xmlns:a14="http://schemas.microsoft.com/office/drawing/2010/main" val="0"/>
              </a:ext>
            </a:extLst>
          </a:blip>
          <a:stretch>
            <a:fillRect/>
          </a:stretch>
        </p:blipFill>
        <p:spPr>
          <a:xfrm>
            <a:off x="6294374" y="2205425"/>
            <a:ext cx="5760085" cy="2602230"/>
          </a:xfrm>
          <a:prstGeom prst="rect">
            <a:avLst/>
          </a:prstGeom>
        </p:spPr>
      </p:pic>
    </p:spTree>
    <p:extLst>
      <p:ext uri="{BB962C8B-B14F-4D97-AF65-F5344CB8AC3E}">
        <p14:creationId xmlns:p14="http://schemas.microsoft.com/office/powerpoint/2010/main" val="1846435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40C57F-0D63-4535-8D45-E8FA0BB02893}"/>
              </a:ext>
            </a:extLst>
          </p:cNvPr>
          <p:cNvSpPr>
            <a:spLocks noGrp="1"/>
          </p:cNvSpPr>
          <p:nvPr>
            <p:ph type="title"/>
          </p:nvPr>
        </p:nvSpPr>
        <p:spPr>
          <a:xfrm>
            <a:off x="1423448" y="216366"/>
            <a:ext cx="10768552" cy="680434"/>
          </a:xfrm>
        </p:spPr>
        <p:txBody>
          <a:bodyPr>
            <a:normAutofit/>
          </a:bodyPr>
          <a:lstStyle/>
          <a:p>
            <a:r>
              <a:rPr lang="en-US" sz="3200" dirty="0">
                <a:latin typeface="Times New Roman" panose="02020603050405020304" pitchFamily="18" charset="0"/>
                <a:ea typeface="Tahoma" panose="020B0604030504040204" pitchFamily="34" charset="0"/>
                <a:cs typeface="Times New Roman" panose="02020603050405020304" pitchFamily="18" charset="0"/>
              </a:rPr>
              <a:t>KỊCH BẢN 4: QUẢN LÝ VÀ XÁC THỰC NGƯỜI DÙNG</a:t>
            </a:r>
            <a:endParaRPr lang="en-US" sz="3200" dirty="0">
              <a:latin typeface="Times New Roman" panose="02020603050405020304" pitchFamily="18" charset="0"/>
              <a:cs typeface="Times New Roman" panose="02020603050405020304" pitchFamily="18" charset="0"/>
            </a:endParaRPr>
          </a:p>
        </p:txBody>
      </p:sp>
      <p:pic>
        <p:nvPicPr>
          <p:cNvPr id="3" name="Hình ảnh 6">
            <a:extLst>
              <a:ext uri="{FF2B5EF4-FFF2-40B4-BE49-F238E27FC236}">
                <a16:creationId xmlns:a16="http://schemas.microsoft.com/office/drawing/2014/main" id="{6067A0C2-C07E-4F73-B942-105C79E3E6E8}"/>
              </a:ext>
            </a:extLst>
          </p:cNvPr>
          <p:cNvPicPr/>
          <p:nvPr/>
        </p:nvPicPr>
        <p:blipFill rotWithShape="1">
          <a:blip r:embed="rId2">
            <a:extLst>
              <a:ext uri="{28A0092B-C50C-407E-A947-70E740481C1C}">
                <a14:useLocalDpi xmlns:a14="http://schemas.microsoft.com/office/drawing/2010/main" val="0"/>
              </a:ext>
            </a:extLst>
          </a:blip>
          <a:srcRect l="-1" r="47" b="31669"/>
          <a:stretch/>
        </p:blipFill>
        <p:spPr>
          <a:xfrm>
            <a:off x="216725" y="1122934"/>
            <a:ext cx="5757355" cy="1352042"/>
          </a:xfrm>
          <a:prstGeom prst="rect">
            <a:avLst/>
          </a:prstGeom>
        </p:spPr>
      </p:pic>
      <p:pic>
        <p:nvPicPr>
          <p:cNvPr id="4" name="Hình ảnh 9">
            <a:extLst>
              <a:ext uri="{FF2B5EF4-FFF2-40B4-BE49-F238E27FC236}">
                <a16:creationId xmlns:a16="http://schemas.microsoft.com/office/drawing/2014/main" id="{2E5453F5-47B2-4A1F-BD80-6DAC1C4CE42D}"/>
              </a:ext>
            </a:extLst>
          </p:cNvPr>
          <p:cNvPicPr/>
          <p:nvPr/>
        </p:nvPicPr>
        <p:blipFill>
          <a:blip r:embed="rId3"/>
          <a:stretch>
            <a:fillRect/>
          </a:stretch>
        </p:blipFill>
        <p:spPr>
          <a:xfrm>
            <a:off x="213994" y="2603055"/>
            <a:ext cx="5760085" cy="1967865"/>
          </a:xfrm>
          <a:prstGeom prst="rect">
            <a:avLst/>
          </a:prstGeom>
        </p:spPr>
      </p:pic>
      <p:pic>
        <p:nvPicPr>
          <p:cNvPr id="5" name="Hình ảnh 10">
            <a:extLst>
              <a:ext uri="{FF2B5EF4-FFF2-40B4-BE49-F238E27FC236}">
                <a16:creationId xmlns:a16="http://schemas.microsoft.com/office/drawing/2014/main" id="{38352C45-88B6-4CB1-AF89-4CAF9FBF8310}"/>
              </a:ext>
            </a:extLst>
          </p:cNvPr>
          <p:cNvPicPr/>
          <p:nvPr/>
        </p:nvPicPr>
        <p:blipFill>
          <a:blip r:embed="rId4"/>
          <a:stretch>
            <a:fillRect/>
          </a:stretch>
        </p:blipFill>
        <p:spPr>
          <a:xfrm>
            <a:off x="213993" y="4698999"/>
            <a:ext cx="5760085" cy="1330960"/>
          </a:xfrm>
          <a:prstGeom prst="rect">
            <a:avLst/>
          </a:prstGeom>
        </p:spPr>
      </p:pic>
      <p:pic>
        <p:nvPicPr>
          <p:cNvPr id="6" name="Hình ảnh 11">
            <a:extLst>
              <a:ext uri="{FF2B5EF4-FFF2-40B4-BE49-F238E27FC236}">
                <a16:creationId xmlns:a16="http://schemas.microsoft.com/office/drawing/2014/main" id="{FE17D57A-3A16-4422-8B3E-B9BB2E7A2E0C}"/>
              </a:ext>
            </a:extLst>
          </p:cNvPr>
          <p:cNvPicPr/>
          <p:nvPr/>
        </p:nvPicPr>
        <p:blipFill>
          <a:blip r:embed="rId5"/>
          <a:stretch>
            <a:fillRect/>
          </a:stretch>
        </p:blipFill>
        <p:spPr>
          <a:xfrm>
            <a:off x="6209029" y="998036"/>
            <a:ext cx="5760085" cy="1633855"/>
          </a:xfrm>
          <a:prstGeom prst="rect">
            <a:avLst/>
          </a:prstGeom>
        </p:spPr>
      </p:pic>
      <p:pic>
        <p:nvPicPr>
          <p:cNvPr id="7" name="Hình ảnh 14">
            <a:extLst>
              <a:ext uri="{FF2B5EF4-FFF2-40B4-BE49-F238E27FC236}">
                <a16:creationId xmlns:a16="http://schemas.microsoft.com/office/drawing/2014/main" id="{07D9A59C-F48D-4537-9288-83887DFCBD9C}"/>
              </a:ext>
            </a:extLst>
          </p:cNvPr>
          <p:cNvPicPr/>
          <p:nvPr/>
        </p:nvPicPr>
        <p:blipFill rotWithShape="1">
          <a:blip r:embed="rId6"/>
          <a:srcRect l="-58" t="35015"/>
          <a:stretch/>
        </p:blipFill>
        <p:spPr>
          <a:xfrm>
            <a:off x="6217922" y="4000372"/>
            <a:ext cx="5763387" cy="1397253"/>
          </a:xfrm>
          <a:prstGeom prst="rect">
            <a:avLst/>
          </a:prstGeom>
        </p:spPr>
      </p:pic>
      <p:pic>
        <p:nvPicPr>
          <p:cNvPr id="8" name="Hình ảnh 15">
            <a:extLst>
              <a:ext uri="{FF2B5EF4-FFF2-40B4-BE49-F238E27FC236}">
                <a16:creationId xmlns:a16="http://schemas.microsoft.com/office/drawing/2014/main" id="{5E77B304-7536-49DB-BF1E-B17ECC267B15}"/>
              </a:ext>
            </a:extLst>
          </p:cNvPr>
          <p:cNvPicPr/>
          <p:nvPr/>
        </p:nvPicPr>
        <p:blipFill>
          <a:blip r:embed="rId7"/>
          <a:stretch>
            <a:fillRect/>
          </a:stretch>
        </p:blipFill>
        <p:spPr>
          <a:xfrm>
            <a:off x="6217922" y="5467984"/>
            <a:ext cx="5760085" cy="1123950"/>
          </a:xfrm>
          <a:prstGeom prst="rect">
            <a:avLst/>
          </a:prstGeom>
        </p:spPr>
      </p:pic>
      <p:pic>
        <p:nvPicPr>
          <p:cNvPr id="9" name="Hình ảnh 16">
            <a:extLst>
              <a:ext uri="{FF2B5EF4-FFF2-40B4-BE49-F238E27FC236}">
                <a16:creationId xmlns:a16="http://schemas.microsoft.com/office/drawing/2014/main" id="{51B7E74A-A454-4053-8C1B-E6C0D8EF7FF1}"/>
              </a:ext>
            </a:extLst>
          </p:cNvPr>
          <p:cNvPicPr/>
          <p:nvPr/>
        </p:nvPicPr>
        <p:blipFill>
          <a:blip r:embed="rId8">
            <a:extLst>
              <a:ext uri="{28A0092B-C50C-407E-A947-70E740481C1C}">
                <a14:useLocalDpi xmlns:a14="http://schemas.microsoft.com/office/drawing/2010/main" val="0"/>
              </a:ext>
            </a:extLst>
          </a:blip>
          <a:stretch>
            <a:fillRect/>
          </a:stretch>
        </p:blipFill>
        <p:spPr>
          <a:xfrm>
            <a:off x="6217922" y="2668902"/>
            <a:ext cx="5760085" cy="1263650"/>
          </a:xfrm>
          <a:prstGeom prst="rect">
            <a:avLst/>
          </a:prstGeom>
        </p:spPr>
      </p:pic>
    </p:spTree>
    <p:extLst>
      <p:ext uri="{BB962C8B-B14F-4D97-AF65-F5344CB8AC3E}">
        <p14:creationId xmlns:p14="http://schemas.microsoft.com/office/powerpoint/2010/main" val="1665656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vdoc.vn/data/image/2020/04/29/tong-hop-hinh-nen-powerpoint-cam-on-dep-nha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3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smtClean="0">
                <a:latin typeface="Times New Roman" panose="02020603050405020304" pitchFamily="18" charset="0"/>
                <a:cs typeface="Times New Roman" panose="02020603050405020304" pitchFamily="18" charset="0"/>
              </a:rPr>
              <a:t>BÀI TOÁN THỰC TẾ</a:t>
            </a:r>
            <a:endParaRPr lang="en-US" sz="3200">
              <a:latin typeface="Times New Roman" panose="02020603050405020304" pitchFamily="18" charset="0"/>
              <a:cs typeface="Times New Roman" panose="02020603050405020304" pitchFamily="18" charset="0"/>
            </a:endParaRPr>
          </a:p>
        </p:txBody>
      </p:sp>
      <p:pic>
        <p:nvPicPr>
          <p:cNvPr id="4" name="Hình ảnh 3"/>
          <p:cNvPicPr>
            <a:picLocks noChangeAspect="1"/>
          </p:cNvPicPr>
          <p:nvPr/>
        </p:nvPicPr>
        <p:blipFill>
          <a:blip r:embed="rId2"/>
          <a:stretch>
            <a:fillRect/>
          </a:stretch>
        </p:blipFill>
        <p:spPr>
          <a:xfrm>
            <a:off x="2306486" y="1133869"/>
            <a:ext cx="7343555" cy="4575678"/>
          </a:xfrm>
          <a:prstGeom prst="rect">
            <a:avLst/>
          </a:prstGeom>
        </p:spPr>
      </p:pic>
      <p:sp>
        <p:nvSpPr>
          <p:cNvPr id="5" name="Hình chữ nhật 4"/>
          <p:cNvSpPr/>
          <p:nvPr/>
        </p:nvSpPr>
        <p:spPr>
          <a:xfrm>
            <a:off x="2078808" y="5709547"/>
            <a:ext cx="9075699" cy="646331"/>
          </a:xfrm>
          <a:prstGeom prst="rect">
            <a:avLst/>
          </a:prstGeom>
        </p:spPr>
        <p:txBody>
          <a:bodyPr wrap="square">
            <a:spAutoFit/>
          </a:bodyPr>
          <a:lstStyle/>
          <a:p>
            <a:pPr algn="ctr"/>
            <a:r>
              <a:rPr lang="en-US" smtClean="0">
                <a:latin typeface="Times New Roman" panose="02020603050405020304" pitchFamily="18" charset="0"/>
                <a:cs typeface="Times New Roman" panose="02020603050405020304" pitchFamily="18" charset="0"/>
              </a:rPr>
              <a:t>Nhu cầu và khả năng đáp ứng lưu trữ </a:t>
            </a:r>
            <a:r>
              <a:rPr lang="vi-VN" smtClean="0">
                <a:latin typeface="Times New Roman" panose="02020603050405020304" pitchFamily="18" charset="0"/>
                <a:cs typeface="Times New Roman" panose="02020603050405020304" pitchFamily="18" charset="0"/>
              </a:rPr>
              <a:t>dữ </a:t>
            </a:r>
            <a:r>
              <a:rPr lang="vi-VN">
                <a:latin typeface="Times New Roman" panose="02020603050405020304" pitchFamily="18" charset="0"/>
                <a:cs typeface="Times New Roman" panose="02020603050405020304" pitchFamily="18" charset="0"/>
              </a:rPr>
              <a:t>liệu trên toàn thế giới, từ năm 2009 đến năm 2020</a:t>
            </a:r>
            <a:endParaRPr lang="en-US">
              <a:latin typeface="Times New Roman" panose="02020603050405020304" pitchFamily="18" charset="0"/>
              <a:cs typeface="Times New Roman" panose="02020603050405020304" pitchFamily="18" charset="0"/>
            </a:endParaRPr>
          </a:p>
          <a:p>
            <a:pPr algn="ctr"/>
            <a:r>
              <a:rPr lang="en-US" i="1">
                <a:latin typeface="Times New Roman" panose="02020603050405020304" pitchFamily="18" charset="0"/>
                <a:cs typeface="Times New Roman" panose="02020603050405020304" pitchFamily="18" charset="0"/>
              </a:rPr>
              <a:t>(Số liệu https://statista.com)</a:t>
            </a:r>
          </a:p>
        </p:txBody>
      </p:sp>
    </p:spTree>
    <p:extLst>
      <p:ext uri="{BB962C8B-B14F-4D97-AF65-F5344CB8AC3E}">
        <p14:creationId xmlns:p14="http://schemas.microsoft.com/office/powerpoint/2010/main" val="866553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smtClean="0">
                <a:latin typeface="Times New Roman" panose="02020603050405020304" pitchFamily="18" charset="0"/>
                <a:cs typeface="Times New Roman" panose="02020603050405020304" pitchFamily="18" charset="0"/>
              </a:rPr>
              <a:t>ĐẶC TRƯNG NỔI BẬT CỦA CEPH STORAGE SYSTEM</a:t>
            </a:r>
            <a:endParaRPr lang="en-US" sz="3200">
              <a:latin typeface="Times New Roman" panose="02020603050405020304" pitchFamily="18" charset="0"/>
              <a:cs typeface="Times New Roman" panose="02020603050405020304" pitchFamily="18" charset="0"/>
            </a:endParaRPr>
          </a:p>
        </p:txBody>
      </p:sp>
      <p:sp>
        <p:nvSpPr>
          <p:cNvPr id="6" name="Hình chữ nhật 1">
            <a:extLst>
              <a:ext uri="{FF2B5EF4-FFF2-40B4-BE49-F238E27FC236}">
                <a16:creationId xmlns:a16="http://schemas.microsoft.com/office/drawing/2014/main" id="{C9C1BA73-9871-4446-A1B7-ED9020B7E7B4}"/>
              </a:ext>
            </a:extLst>
          </p:cNvPr>
          <p:cNvSpPr/>
          <p:nvPr/>
        </p:nvSpPr>
        <p:spPr>
          <a:xfrm>
            <a:off x="578486" y="3317793"/>
            <a:ext cx="2389632"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Đặc trưng nổi bật của Ceph </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7" name="Hình chữ nhật 27">
            <a:extLst>
              <a:ext uri="{FF2B5EF4-FFF2-40B4-BE49-F238E27FC236}">
                <a16:creationId xmlns:a16="http://schemas.microsoft.com/office/drawing/2014/main" id="{E358EF1A-DF5C-4638-AC2A-3CD7AED71B0D}"/>
              </a:ext>
            </a:extLst>
          </p:cNvPr>
          <p:cNvSpPr/>
          <p:nvPr/>
        </p:nvSpPr>
        <p:spPr>
          <a:xfrm>
            <a:off x="3838554" y="1642110"/>
            <a:ext cx="2863448"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Softwaredefined Storage - L</a:t>
            </a:r>
            <a:r>
              <a:rPr lang="vi-VN" sz="1500" smtClean="0">
                <a:solidFill>
                  <a:schemeClr val="tx1"/>
                </a:solidFill>
                <a:latin typeface="Times New Roman" panose="02020603050405020304" pitchFamily="18" charset="0"/>
                <a:cs typeface="Times New Roman" panose="02020603050405020304" pitchFamily="18" charset="0"/>
              </a:rPr>
              <a:t>ưu </a:t>
            </a:r>
            <a:r>
              <a:rPr lang="vi-VN" sz="1500">
                <a:solidFill>
                  <a:schemeClr val="tx1"/>
                </a:solidFill>
                <a:latin typeface="Times New Roman" panose="02020603050405020304" pitchFamily="18" charset="0"/>
                <a:cs typeface="Times New Roman" panose="02020603050405020304" pitchFamily="18" charset="0"/>
              </a:rPr>
              <a:t>trữ được xác định bằng phần mềm</a:t>
            </a:r>
            <a:r>
              <a:rPr lang="en-US" sz="1500" smtClean="0">
                <a:solidFill>
                  <a:schemeClr val="tx1"/>
                </a:solidFill>
                <a:latin typeface="Times New Roman" panose="02020603050405020304" pitchFamily="18" charset="0"/>
                <a:cs typeface="Times New Roman" panose="02020603050405020304" pitchFamily="18" charset="0"/>
              </a:rPr>
              <a:t> </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8" name="Hình chữ nhật 27">
            <a:extLst>
              <a:ext uri="{FF2B5EF4-FFF2-40B4-BE49-F238E27FC236}">
                <a16:creationId xmlns:a16="http://schemas.microsoft.com/office/drawing/2014/main" id="{E358EF1A-DF5C-4638-AC2A-3CD7AED71B0D}"/>
              </a:ext>
            </a:extLst>
          </p:cNvPr>
          <p:cNvSpPr/>
          <p:nvPr/>
        </p:nvSpPr>
        <p:spPr>
          <a:xfrm>
            <a:off x="7404990" y="1146683"/>
            <a:ext cx="4355212"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P</a:t>
            </a:r>
            <a:r>
              <a:rPr lang="vi-VN" sz="1500" smtClean="0">
                <a:solidFill>
                  <a:schemeClr val="tx1"/>
                </a:solidFill>
                <a:latin typeface="Times New Roman" panose="02020603050405020304" pitchFamily="18" charset="0"/>
                <a:cs typeface="Times New Roman" panose="02020603050405020304" pitchFamily="18" charset="0"/>
              </a:rPr>
              <a:t>hần </a:t>
            </a:r>
            <a:r>
              <a:rPr lang="vi-VN" sz="1500">
                <a:solidFill>
                  <a:schemeClr val="tx1"/>
                </a:solidFill>
                <a:latin typeface="Times New Roman" panose="02020603050405020304" pitchFamily="18" charset="0"/>
                <a:cs typeface="Times New Roman" panose="02020603050405020304" pitchFamily="18" charset="0"/>
              </a:rPr>
              <a:t>mềm lưu </a:t>
            </a:r>
            <a:r>
              <a:rPr lang="vi-VN" sz="1500" smtClean="0">
                <a:solidFill>
                  <a:schemeClr val="tx1"/>
                </a:solidFill>
                <a:latin typeface="Times New Roman" panose="02020603050405020304" pitchFamily="18" charset="0"/>
                <a:cs typeface="Times New Roman" panose="02020603050405020304" pitchFamily="18" charset="0"/>
              </a:rPr>
              <a:t>cung </a:t>
            </a:r>
            <a:r>
              <a:rPr lang="vi-VN" sz="1500">
                <a:solidFill>
                  <a:schemeClr val="tx1"/>
                </a:solidFill>
                <a:latin typeface="Times New Roman" panose="02020603050405020304" pitchFamily="18" charset="0"/>
                <a:cs typeface="Times New Roman" panose="02020603050405020304" pitchFamily="18" charset="0"/>
              </a:rPr>
              <a:t>cấp và quản lý lưu trữ dữ liệu dựa trên chính sách độc lập với phần cứng cơ bản</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11" name="Hình chữ nhật 27">
            <a:extLst>
              <a:ext uri="{FF2B5EF4-FFF2-40B4-BE49-F238E27FC236}">
                <a16:creationId xmlns:a16="http://schemas.microsoft.com/office/drawing/2014/main" id="{E358EF1A-DF5C-4638-AC2A-3CD7AED71B0D}"/>
              </a:ext>
            </a:extLst>
          </p:cNvPr>
          <p:cNvSpPr/>
          <p:nvPr/>
        </p:nvSpPr>
        <p:spPr>
          <a:xfrm>
            <a:off x="7404990" y="2004567"/>
            <a:ext cx="4355212"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B</a:t>
            </a:r>
            <a:r>
              <a:rPr lang="vi-VN" sz="1500" smtClean="0">
                <a:solidFill>
                  <a:schemeClr val="tx1"/>
                </a:solidFill>
                <a:latin typeface="Times New Roman" panose="02020603050405020304" pitchFamily="18" charset="0"/>
                <a:cs typeface="Times New Roman" panose="02020603050405020304" pitchFamily="18" charset="0"/>
              </a:rPr>
              <a:t>ao </a:t>
            </a:r>
            <a:r>
              <a:rPr lang="vi-VN" sz="1500">
                <a:solidFill>
                  <a:schemeClr val="tx1"/>
                </a:solidFill>
                <a:latin typeface="Times New Roman" panose="02020603050405020304" pitchFamily="18" charset="0"/>
                <a:cs typeface="Times New Roman" panose="02020603050405020304" pitchFamily="18" charset="0"/>
              </a:rPr>
              <a:t>gồm một hình thức ảo hóa lưu trữ để tách phần cứng lưu trữ khỏi phần mềm quản lý </a:t>
            </a:r>
            <a:r>
              <a:rPr lang="vi-VN" sz="1500" smtClean="0">
                <a:solidFill>
                  <a:schemeClr val="tx1"/>
                </a:solidFill>
                <a:latin typeface="Times New Roman" panose="02020603050405020304" pitchFamily="18" charset="0"/>
                <a:cs typeface="Times New Roman" panose="02020603050405020304" pitchFamily="18" charset="0"/>
              </a:rPr>
              <a:t>nó</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13" name="Đường Kết nối Gấp khúc 12"/>
          <p:cNvCxnSpPr>
            <a:stCxn id="6" idx="3"/>
            <a:endCxn id="7" idx="1"/>
          </p:cNvCxnSpPr>
          <p:nvPr/>
        </p:nvCxnSpPr>
        <p:spPr>
          <a:xfrm flipV="1">
            <a:off x="2968118" y="2004568"/>
            <a:ext cx="870436" cy="158754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Gấp khúc 14"/>
          <p:cNvCxnSpPr>
            <a:stCxn id="7" idx="3"/>
            <a:endCxn id="8" idx="1"/>
          </p:cNvCxnSpPr>
          <p:nvPr/>
        </p:nvCxnSpPr>
        <p:spPr>
          <a:xfrm flipV="1">
            <a:off x="6702002" y="1509141"/>
            <a:ext cx="702988" cy="495427"/>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 name="Đường Kết nối Gấp khúc 16"/>
          <p:cNvCxnSpPr>
            <a:stCxn id="7" idx="3"/>
            <a:endCxn id="11" idx="1"/>
          </p:cNvCxnSpPr>
          <p:nvPr/>
        </p:nvCxnSpPr>
        <p:spPr>
          <a:xfrm>
            <a:off x="6702002" y="2004568"/>
            <a:ext cx="702988" cy="362457"/>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Hình chữ nhật 27">
            <a:extLst>
              <a:ext uri="{FF2B5EF4-FFF2-40B4-BE49-F238E27FC236}">
                <a16:creationId xmlns:a16="http://schemas.microsoft.com/office/drawing/2014/main" id="{E358EF1A-DF5C-4638-AC2A-3CD7AED71B0D}"/>
              </a:ext>
            </a:extLst>
          </p:cNvPr>
          <p:cNvSpPr/>
          <p:nvPr/>
        </p:nvSpPr>
        <p:spPr>
          <a:xfrm>
            <a:off x="3838554" y="2956824"/>
            <a:ext cx="2863448"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Nhân bản dữ liệu dựa theo cấu hình</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19" name="Hình chữ nhật 27">
            <a:extLst>
              <a:ext uri="{FF2B5EF4-FFF2-40B4-BE49-F238E27FC236}">
                <a16:creationId xmlns:a16="http://schemas.microsoft.com/office/drawing/2014/main" id="{E358EF1A-DF5C-4638-AC2A-3CD7AED71B0D}"/>
              </a:ext>
            </a:extLst>
          </p:cNvPr>
          <p:cNvSpPr/>
          <p:nvPr/>
        </p:nvSpPr>
        <p:spPr>
          <a:xfrm>
            <a:off x="7404990" y="2955336"/>
            <a:ext cx="4355212"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D</a:t>
            </a:r>
            <a:r>
              <a:rPr lang="vi-VN" sz="1500" smtClean="0">
                <a:solidFill>
                  <a:schemeClr val="tx1"/>
                </a:solidFill>
                <a:latin typeface="Times New Roman" panose="02020603050405020304" pitchFamily="18" charset="0"/>
                <a:cs typeface="Times New Roman" panose="02020603050405020304" pitchFamily="18" charset="0"/>
              </a:rPr>
              <a:t>ễ </a:t>
            </a:r>
            <a:r>
              <a:rPr lang="vi-VN" sz="1500">
                <a:solidFill>
                  <a:schemeClr val="tx1"/>
                </a:solidFill>
                <a:latin typeface="Times New Roman" panose="02020603050405020304" pitchFamily="18" charset="0"/>
                <a:cs typeface="Times New Roman" panose="02020603050405020304" pitchFamily="18" charset="0"/>
              </a:rPr>
              <a:t>dàng </a:t>
            </a:r>
            <a:r>
              <a:rPr lang="en-US" sz="1500" smtClean="0">
                <a:solidFill>
                  <a:schemeClr val="tx1"/>
                </a:solidFill>
                <a:latin typeface="Times New Roman" panose="02020603050405020304" pitchFamily="18" charset="0"/>
                <a:cs typeface="Times New Roman" panose="02020603050405020304" pitchFamily="18" charset="0"/>
              </a:rPr>
              <a:t>thiết lập</a:t>
            </a:r>
            <a:r>
              <a:rPr lang="vi-VN" sz="1500" smtClean="0">
                <a:solidFill>
                  <a:schemeClr val="tx1"/>
                </a:solidFill>
                <a:latin typeface="Times New Roman" panose="02020603050405020304" pitchFamily="18" charset="0"/>
                <a:cs typeface="Times New Roman" panose="02020603050405020304" pitchFamily="18" charset="0"/>
              </a:rPr>
              <a:t> </a:t>
            </a:r>
            <a:r>
              <a:rPr lang="vi-VN" sz="1500">
                <a:solidFill>
                  <a:schemeClr val="tx1"/>
                </a:solidFill>
                <a:latin typeface="Times New Roman" panose="02020603050405020304" pitchFamily="18" charset="0"/>
                <a:cs typeface="Times New Roman" panose="02020603050405020304" pitchFamily="18" charset="0"/>
              </a:rPr>
              <a:t>số lượng bản sao, tối ưu phần cứng, dễ dàng quản lý</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38" name="Đường Kết nối Gấp khúc 37"/>
          <p:cNvCxnSpPr>
            <a:stCxn id="6" idx="3"/>
            <a:endCxn id="18" idx="1"/>
          </p:cNvCxnSpPr>
          <p:nvPr/>
        </p:nvCxnSpPr>
        <p:spPr>
          <a:xfrm flipV="1">
            <a:off x="2968118" y="3319282"/>
            <a:ext cx="870436" cy="272831"/>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Đường kết nối Mũi tên Thẳng 41"/>
          <p:cNvCxnSpPr>
            <a:stCxn id="18" idx="3"/>
            <a:endCxn id="19" idx="1"/>
          </p:cNvCxnSpPr>
          <p:nvPr/>
        </p:nvCxnSpPr>
        <p:spPr>
          <a:xfrm flipV="1">
            <a:off x="6702002" y="3317794"/>
            <a:ext cx="702988" cy="1488"/>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Hình chữ nhật 27">
            <a:extLst>
              <a:ext uri="{FF2B5EF4-FFF2-40B4-BE49-F238E27FC236}">
                <a16:creationId xmlns:a16="http://schemas.microsoft.com/office/drawing/2014/main" id="{E358EF1A-DF5C-4638-AC2A-3CD7AED71B0D}"/>
              </a:ext>
            </a:extLst>
          </p:cNvPr>
          <p:cNvSpPr/>
          <p:nvPr/>
        </p:nvSpPr>
        <p:spPr>
          <a:xfrm>
            <a:off x="3838554" y="3813945"/>
            <a:ext cx="2863448"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Khả năng chịu lỗi, khôi phục DL tốt hơn Raid</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44" name="Hình chữ nhật 27">
            <a:extLst>
              <a:ext uri="{FF2B5EF4-FFF2-40B4-BE49-F238E27FC236}">
                <a16:creationId xmlns:a16="http://schemas.microsoft.com/office/drawing/2014/main" id="{E358EF1A-DF5C-4638-AC2A-3CD7AED71B0D}"/>
              </a:ext>
            </a:extLst>
          </p:cNvPr>
          <p:cNvSpPr/>
          <p:nvPr/>
        </p:nvSpPr>
        <p:spPr>
          <a:xfrm>
            <a:off x="3838554" y="4671066"/>
            <a:ext cx="2863448"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Lưu trữ DL tốt hơn Raid nhờ thuật toán Crush</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45" name="Hình chữ nhật 27">
            <a:extLst>
              <a:ext uri="{FF2B5EF4-FFF2-40B4-BE49-F238E27FC236}">
                <a16:creationId xmlns:a16="http://schemas.microsoft.com/office/drawing/2014/main" id="{E358EF1A-DF5C-4638-AC2A-3CD7AED71B0D}"/>
              </a:ext>
            </a:extLst>
          </p:cNvPr>
          <p:cNvSpPr/>
          <p:nvPr/>
        </p:nvSpPr>
        <p:spPr>
          <a:xfrm>
            <a:off x="3838554" y="5528187"/>
            <a:ext cx="2863448"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Cung cấp “Erasure-coding technique” bên cạnh “Replicate technique” </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50" name="Đường Kết nối Gấp khúc 49"/>
          <p:cNvCxnSpPr>
            <a:stCxn id="6" idx="3"/>
            <a:endCxn id="43" idx="1"/>
          </p:cNvCxnSpPr>
          <p:nvPr/>
        </p:nvCxnSpPr>
        <p:spPr>
          <a:xfrm>
            <a:off x="2968118" y="3592113"/>
            <a:ext cx="870436" cy="584290"/>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Đường Kết nối Gấp khúc 51"/>
          <p:cNvCxnSpPr>
            <a:stCxn id="6" idx="3"/>
            <a:endCxn id="44" idx="1"/>
          </p:cNvCxnSpPr>
          <p:nvPr/>
        </p:nvCxnSpPr>
        <p:spPr>
          <a:xfrm>
            <a:off x="2968118" y="3592113"/>
            <a:ext cx="870436" cy="1441411"/>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Đường Kết nối Gấp khúc 53"/>
          <p:cNvCxnSpPr>
            <a:stCxn id="6" idx="3"/>
            <a:endCxn id="45" idx="1"/>
          </p:cNvCxnSpPr>
          <p:nvPr/>
        </p:nvCxnSpPr>
        <p:spPr>
          <a:xfrm>
            <a:off x="2968118" y="3592113"/>
            <a:ext cx="870436" cy="2298532"/>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5" name="Hình chữ nhật 27">
            <a:extLst>
              <a:ext uri="{FF2B5EF4-FFF2-40B4-BE49-F238E27FC236}">
                <a16:creationId xmlns:a16="http://schemas.microsoft.com/office/drawing/2014/main" id="{E358EF1A-DF5C-4638-AC2A-3CD7AED71B0D}"/>
              </a:ext>
            </a:extLst>
          </p:cNvPr>
          <p:cNvSpPr/>
          <p:nvPr/>
        </p:nvSpPr>
        <p:spPr>
          <a:xfrm>
            <a:off x="7404990" y="3813945"/>
            <a:ext cx="4355212"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Dữ liệu trong Ceph không phân biệt bản chính bản phụ</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57" name="Đường kết nối Mũi tên Thẳng 56"/>
          <p:cNvCxnSpPr>
            <a:stCxn id="43" idx="3"/>
            <a:endCxn id="55" idx="1"/>
          </p:cNvCxnSpPr>
          <p:nvPr/>
        </p:nvCxnSpPr>
        <p:spPr>
          <a:xfrm>
            <a:off x="6702002" y="4176403"/>
            <a:ext cx="702988" cy="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9" name="Hình chữ nhật 27">
            <a:extLst>
              <a:ext uri="{FF2B5EF4-FFF2-40B4-BE49-F238E27FC236}">
                <a16:creationId xmlns:a16="http://schemas.microsoft.com/office/drawing/2014/main" id="{E358EF1A-DF5C-4638-AC2A-3CD7AED71B0D}"/>
              </a:ext>
            </a:extLst>
          </p:cNvPr>
          <p:cNvSpPr/>
          <p:nvPr/>
        </p:nvSpPr>
        <p:spPr>
          <a:xfrm>
            <a:off x="7404990" y="4671065"/>
            <a:ext cx="4355212"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Tự động tính toán vị trí lưu trữ để phân phối DL</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61" name="Đường kết nối Mũi tên Thẳng 60"/>
          <p:cNvCxnSpPr>
            <a:stCxn id="44" idx="3"/>
            <a:endCxn id="59" idx="1"/>
          </p:cNvCxnSpPr>
          <p:nvPr/>
        </p:nvCxnSpPr>
        <p:spPr>
          <a:xfrm flipV="1">
            <a:off x="6702002" y="5033523"/>
            <a:ext cx="702988" cy="1"/>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Hình chữ nhật 27">
            <a:extLst>
              <a:ext uri="{FF2B5EF4-FFF2-40B4-BE49-F238E27FC236}">
                <a16:creationId xmlns:a16="http://schemas.microsoft.com/office/drawing/2014/main" id="{E358EF1A-DF5C-4638-AC2A-3CD7AED71B0D}"/>
              </a:ext>
            </a:extLst>
          </p:cNvPr>
          <p:cNvSpPr/>
          <p:nvPr/>
        </p:nvSpPr>
        <p:spPr>
          <a:xfrm>
            <a:off x="7404990" y="5521201"/>
            <a:ext cx="4355212"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tx1"/>
                </a:solidFill>
                <a:latin typeface="Times New Roman" panose="02020603050405020304" pitchFamily="18" charset="0"/>
                <a:cs typeface="Times New Roman" panose="02020603050405020304" pitchFamily="18" charset="0"/>
              </a:rPr>
              <a:t>Có thể ứng dụng song song cho nhiều mục đích lưu trữ cho hệ thống lưu trữ</a:t>
            </a:r>
            <a:endParaRPr lang="en-US" sz="1500">
              <a:solidFill>
                <a:schemeClr val="tx1"/>
              </a:solidFill>
              <a:latin typeface="Times New Roman" panose="02020603050405020304" pitchFamily="18" charset="0"/>
              <a:cs typeface="Times New Roman" panose="02020603050405020304" pitchFamily="18" charset="0"/>
            </a:endParaRPr>
          </a:p>
        </p:txBody>
      </p:sp>
      <p:cxnSp>
        <p:nvCxnSpPr>
          <p:cNvPr id="4" name="Đường kết nối Mũi tên Thẳng 3"/>
          <p:cNvCxnSpPr>
            <a:stCxn id="45" idx="3"/>
            <a:endCxn id="62" idx="1"/>
          </p:cNvCxnSpPr>
          <p:nvPr/>
        </p:nvCxnSpPr>
        <p:spPr>
          <a:xfrm flipV="1">
            <a:off x="6702002" y="5883659"/>
            <a:ext cx="702988" cy="6986"/>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796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0140832C-70A4-44B9-8A29-679D40D9538B}"/>
              </a:ext>
            </a:extLst>
          </p:cNvPr>
          <p:cNvSpPr txBox="1">
            <a:spLocks/>
          </p:cNvSpPr>
          <p:nvPr/>
        </p:nvSpPr>
        <p:spPr>
          <a:xfrm>
            <a:off x="1255062" y="196919"/>
            <a:ext cx="10936938" cy="765778"/>
          </a:xfrm>
          <a:prstGeom prst="rect">
            <a:avLst/>
          </a:prstGeom>
        </p:spPr>
        <p:txBody>
          <a:bodyPr spcFirstLastPara="1" wrap="square" lIns="91425" tIns="91425" rIns="91425" bIns="91425" anchor="ctr" anchorCtr="0">
            <a:normAutofit/>
          </a:bodyPr>
          <a:lstStyle>
            <a:lvl1pPr lvl="0" algn="l" defTabSz="914377" rtl="0" eaLnBrk="1" latinLnBrk="0" hangingPunct="1">
              <a:lnSpc>
                <a:spcPct val="90000"/>
              </a:lnSpc>
              <a:spcBef>
                <a:spcPts val="0"/>
              </a:spcBef>
              <a:spcAft>
                <a:spcPts val="0"/>
              </a:spcAft>
              <a:buClr>
                <a:srgbClr val="4E6F9B"/>
              </a:buClr>
              <a:buSzPts val="2800"/>
              <a:buFont typeface="Muli"/>
              <a:buNone/>
              <a:defRPr sz="4400" b="1" kern="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r>
              <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MÔ HÌNH TỔNG QUÁT CỦA CEPH STORAGE SYSTEM</a:t>
            </a:r>
          </a:p>
        </p:txBody>
      </p:sp>
      <p:sp>
        <p:nvSpPr>
          <p:cNvPr id="6" name="Rectangle 1">
            <a:extLst>
              <a:ext uri="{FF2B5EF4-FFF2-40B4-BE49-F238E27FC236}">
                <a16:creationId xmlns:a16="http://schemas.microsoft.com/office/drawing/2014/main" id="{A3B1DFED-5B48-49EC-B75F-CC533377B5B3}"/>
              </a:ext>
            </a:extLst>
          </p:cNvPr>
          <p:cNvSpPr/>
          <p:nvPr/>
        </p:nvSpPr>
        <p:spPr>
          <a:xfrm>
            <a:off x="3572256" y="3327055"/>
            <a:ext cx="5474208" cy="299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F8089048-39BC-4F00-A1D0-BF670C4B9A1C}"/>
              </a:ext>
            </a:extLst>
          </p:cNvPr>
          <p:cNvSpPr/>
          <p:nvPr/>
        </p:nvSpPr>
        <p:spPr>
          <a:xfrm>
            <a:off x="3712464" y="3424591"/>
            <a:ext cx="5193792" cy="5546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CEPH Storage Cluster  </a:t>
            </a:r>
          </a:p>
        </p:txBody>
      </p:sp>
      <p:sp>
        <p:nvSpPr>
          <p:cNvPr id="8" name="Rectangle 4">
            <a:extLst>
              <a:ext uri="{FF2B5EF4-FFF2-40B4-BE49-F238E27FC236}">
                <a16:creationId xmlns:a16="http://schemas.microsoft.com/office/drawing/2014/main" id="{E2D189EF-862A-4598-9B32-C3A8A7778D2C}"/>
              </a:ext>
            </a:extLst>
          </p:cNvPr>
          <p:cNvSpPr/>
          <p:nvPr/>
        </p:nvSpPr>
        <p:spPr>
          <a:xfrm>
            <a:off x="3712464" y="4107343"/>
            <a:ext cx="1060704" cy="1792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 name="Rectangle 5">
            <a:extLst>
              <a:ext uri="{FF2B5EF4-FFF2-40B4-BE49-F238E27FC236}">
                <a16:creationId xmlns:a16="http://schemas.microsoft.com/office/drawing/2014/main" id="{2D8EEE01-C852-4E01-8C65-5F8005DD8A03}"/>
              </a:ext>
            </a:extLst>
          </p:cNvPr>
          <p:cNvSpPr/>
          <p:nvPr/>
        </p:nvSpPr>
        <p:spPr>
          <a:xfrm>
            <a:off x="7845552" y="4107343"/>
            <a:ext cx="1060704" cy="1792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1BA1BB62-A3D5-4204-9009-8FDC555828AA}"/>
              </a:ext>
            </a:extLst>
          </p:cNvPr>
          <p:cNvSpPr/>
          <p:nvPr/>
        </p:nvSpPr>
        <p:spPr>
          <a:xfrm>
            <a:off x="4913376" y="4107343"/>
            <a:ext cx="1060704" cy="1792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1" name="Rectangle 7">
            <a:extLst>
              <a:ext uri="{FF2B5EF4-FFF2-40B4-BE49-F238E27FC236}">
                <a16:creationId xmlns:a16="http://schemas.microsoft.com/office/drawing/2014/main" id="{3A11A5DD-54F4-4310-937B-78E6BDD6B1B0}"/>
              </a:ext>
            </a:extLst>
          </p:cNvPr>
          <p:cNvSpPr/>
          <p:nvPr/>
        </p:nvSpPr>
        <p:spPr>
          <a:xfrm>
            <a:off x="6114288" y="4107343"/>
            <a:ext cx="1060704" cy="1792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2" name="Rectangle 8">
            <a:extLst>
              <a:ext uri="{FF2B5EF4-FFF2-40B4-BE49-F238E27FC236}">
                <a16:creationId xmlns:a16="http://schemas.microsoft.com/office/drawing/2014/main" id="{9F526407-B310-4443-AB6B-B6DA90C2A8F6}"/>
              </a:ext>
            </a:extLst>
          </p:cNvPr>
          <p:cNvSpPr/>
          <p:nvPr/>
        </p:nvSpPr>
        <p:spPr>
          <a:xfrm>
            <a:off x="3814572" y="4204879"/>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a:t>
            </a:r>
          </a:p>
        </p:txBody>
      </p:sp>
      <p:sp>
        <p:nvSpPr>
          <p:cNvPr id="13" name="Rectangle 9">
            <a:extLst>
              <a:ext uri="{FF2B5EF4-FFF2-40B4-BE49-F238E27FC236}">
                <a16:creationId xmlns:a16="http://schemas.microsoft.com/office/drawing/2014/main" id="{C0584EC8-2410-48B1-B3BD-CC1E1F466F2A}"/>
              </a:ext>
            </a:extLst>
          </p:cNvPr>
          <p:cNvSpPr/>
          <p:nvPr/>
        </p:nvSpPr>
        <p:spPr>
          <a:xfrm>
            <a:off x="3823716" y="4607215"/>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a:t>
            </a:r>
          </a:p>
        </p:txBody>
      </p:sp>
      <p:sp>
        <p:nvSpPr>
          <p:cNvPr id="14" name="Rectangle 10">
            <a:extLst>
              <a:ext uri="{FF2B5EF4-FFF2-40B4-BE49-F238E27FC236}">
                <a16:creationId xmlns:a16="http://schemas.microsoft.com/office/drawing/2014/main" id="{39196C2B-D60D-4DFA-8D28-91A499C9F2D9}"/>
              </a:ext>
            </a:extLst>
          </p:cNvPr>
          <p:cNvSpPr/>
          <p:nvPr/>
        </p:nvSpPr>
        <p:spPr>
          <a:xfrm>
            <a:off x="5015484" y="4204879"/>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a:t>
            </a:r>
          </a:p>
        </p:txBody>
      </p:sp>
      <p:sp>
        <p:nvSpPr>
          <p:cNvPr id="15" name="Rectangle 11">
            <a:extLst>
              <a:ext uri="{FF2B5EF4-FFF2-40B4-BE49-F238E27FC236}">
                <a16:creationId xmlns:a16="http://schemas.microsoft.com/office/drawing/2014/main" id="{EA44B5D3-8D3B-4B35-96D3-B273A6BBA0A7}"/>
              </a:ext>
            </a:extLst>
          </p:cNvPr>
          <p:cNvSpPr/>
          <p:nvPr/>
        </p:nvSpPr>
        <p:spPr>
          <a:xfrm>
            <a:off x="5015484" y="4613311"/>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a:t>
            </a:r>
          </a:p>
        </p:txBody>
      </p:sp>
      <p:sp>
        <p:nvSpPr>
          <p:cNvPr id="16" name="Rectangle 12">
            <a:extLst>
              <a:ext uri="{FF2B5EF4-FFF2-40B4-BE49-F238E27FC236}">
                <a16:creationId xmlns:a16="http://schemas.microsoft.com/office/drawing/2014/main" id="{A282DB63-23E7-4AEF-AAD6-9C04D401F93D}"/>
              </a:ext>
            </a:extLst>
          </p:cNvPr>
          <p:cNvSpPr/>
          <p:nvPr/>
        </p:nvSpPr>
        <p:spPr>
          <a:xfrm>
            <a:off x="6214110" y="4204879"/>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a:t>
            </a:r>
          </a:p>
        </p:txBody>
      </p:sp>
      <p:sp>
        <p:nvSpPr>
          <p:cNvPr id="17" name="Rectangle 13">
            <a:extLst>
              <a:ext uri="{FF2B5EF4-FFF2-40B4-BE49-F238E27FC236}">
                <a16:creationId xmlns:a16="http://schemas.microsoft.com/office/drawing/2014/main" id="{8FA8B291-34C8-4B39-838A-DD25910D275A}"/>
              </a:ext>
            </a:extLst>
          </p:cNvPr>
          <p:cNvSpPr/>
          <p:nvPr/>
        </p:nvSpPr>
        <p:spPr>
          <a:xfrm>
            <a:off x="6214110" y="4607215"/>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a:t>
            </a:r>
          </a:p>
        </p:txBody>
      </p:sp>
      <p:sp>
        <p:nvSpPr>
          <p:cNvPr id="18" name="Rectangle 14">
            <a:extLst>
              <a:ext uri="{FF2B5EF4-FFF2-40B4-BE49-F238E27FC236}">
                <a16:creationId xmlns:a16="http://schemas.microsoft.com/office/drawing/2014/main" id="{202BCE87-4B60-4CF8-BFCC-42AC0B87124D}"/>
              </a:ext>
            </a:extLst>
          </p:cNvPr>
          <p:cNvSpPr/>
          <p:nvPr/>
        </p:nvSpPr>
        <p:spPr>
          <a:xfrm>
            <a:off x="7947660" y="4204879"/>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CEPH</a:t>
            </a:r>
          </a:p>
        </p:txBody>
      </p:sp>
      <p:sp>
        <p:nvSpPr>
          <p:cNvPr id="19" name="Rectangle 15">
            <a:extLst>
              <a:ext uri="{FF2B5EF4-FFF2-40B4-BE49-F238E27FC236}">
                <a16:creationId xmlns:a16="http://schemas.microsoft.com/office/drawing/2014/main" id="{EAB1CE2F-95F6-433A-826C-B2B0AD4F6DAB}"/>
              </a:ext>
            </a:extLst>
          </p:cNvPr>
          <p:cNvSpPr/>
          <p:nvPr/>
        </p:nvSpPr>
        <p:spPr>
          <a:xfrm>
            <a:off x="7947660" y="4607215"/>
            <a:ext cx="856488"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OS</a:t>
            </a:r>
          </a:p>
        </p:txBody>
      </p:sp>
      <p:sp>
        <p:nvSpPr>
          <p:cNvPr id="20" name="Rounded Rectangle 16">
            <a:extLst>
              <a:ext uri="{FF2B5EF4-FFF2-40B4-BE49-F238E27FC236}">
                <a16:creationId xmlns:a16="http://schemas.microsoft.com/office/drawing/2014/main" id="{80C7F35A-168B-48B7-B97D-FE4AB7AB7C73}"/>
              </a:ext>
            </a:extLst>
          </p:cNvPr>
          <p:cNvSpPr/>
          <p:nvPr/>
        </p:nvSpPr>
        <p:spPr>
          <a:xfrm>
            <a:off x="3805428" y="5018695"/>
            <a:ext cx="865632" cy="78638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CPU</a:t>
            </a:r>
          </a:p>
          <a:p>
            <a:pPr algn="ctr"/>
            <a:r>
              <a:rPr lang="en-US" sz="1200">
                <a:solidFill>
                  <a:schemeClr val="tx1"/>
                </a:solidFill>
                <a:latin typeface="Times New Roman" panose="02020603050405020304" pitchFamily="18" charset="0"/>
                <a:cs typeface="Times New Roman" panose="02020603050405020304" pitchFamily="18" charset="0"/>
              </a:rPr>
              <a:t>Memory</a:t>
            </a:r>
          </a:p>
          <a:p>
            <a:pPr algn="ctr"/>
            <a:r>
              <a:rPr lang="en-US" sz="1200">
                <a:solidFill>
                  <a:schemeClr val="tx1"/>
                </a:solidFill>
                <a:latin typeface="Times New Roman" panose="02020603050405020304" pitchFamily="18" charset="0"/>
                <a:cs typeface="Times New Roman" panose="02020603050405020304" pitchFamily="18" charset="0"/>
              </a:rPr>
              <a:t>Disks</a:t>
            </a:r>
          </a:p>
          <a:p>
            <a:pPr algn="ctr"/>
            <a:r>
              <a:rPr lang="en-US" sz="1200">
                <a:solidFill>
                  <a:schemeClr val="tx1"/>
                </a:solidFill>
                <a:latin typeface="Times New Roman" panose="02020603050405020304" pitchFamily="18" charset="0"/>
                <a:cs typeface="Times New Roman" panose="02020603050405020304" pitchFamily="18" charset="0"/>
              </a:rPr>
              <a:t>Network</a:t>
            </a:r>
          </a:p>
        </p:txBody>
      </p:sp>
      <p:sp>
        <p:nvSpPr>
          <p:cNvPr id="21" name="Rounded Rectangle 17">
            <a:extLst>
              <a:ext uri="{FF2B5EF4-FFF2-40B4-BE49-F238E27FC236}">
                <a16:creationId xmlns:a16="http://schemas.microsoft.com/office/drawing/2014/main" id="{1C2F9986-51D0-4CB9-B942-B2ED8ADB116A}"/>
              </a:ext>
            </a:extLst>
          </p:cNvPr>
          <p:cNvSpPr/>
          <p:nvPr/>
        </p:nvSpPr>
        <p:spPr>
          <a:xfrm>
            <a:off x="5006340" y="5018695"/>
            <a:ext cx="865632" cy="78638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CPU</a:t>
            </a:r>
          </a:p>
          <a:p>
            <a:pPr algn="ctr"/>
            <a:r>
              <a:rPr lang="en-US" sz="1200">
                <a:solidFill>
                  <a:schemeClr val="tx1"/>
                </a:solidFill>
                <a:latin typeface="Times New Roman" panose="02020603050405020304" pitchFamily="18" charset="0"/>
                <a:cs typeface="Times New Roman" panose="02020603050405020304" pitchFamily="18" charset="0"/>
              </a:rPr>
              <a:t>Memory</a:t>
            </a:r>
          </a:p>
          <a:p>
            <a:pPr algn="ctr"/>
            <a:r>
              <a:rPr lang="en-US" sz="1200">
                <a:solidFill>
                  <a:schemeClr val="tx1"/>
                </a:solidFill>
                <a:latin typeface="Times New Roman" panose="02020603050405020304" pitchFamily="18" charset="0"/>
                <a:cs typeface="Times New Roman" panose="02020603050405020304" pitchFamily="18" charset="0"/>
              </a:rPr>
              <a:t>Disks</a:t>
            </a:r>
          </a:p>
          <a:p>
            <a:pPr algn="ctr"/>
            <a:r>
              <a:rPr lang="en-US" sz="1200">
                <a:solidFill>
                  <a:schemeClr val="tx1"/>
                </a:solidFill>
                <a:latin typeface="Times New Roman" panose="02020603050405020304" pitchFamily="18" charset="0"/>
                <a:cs typeface="Times New Roman" panose="02020603050405020304" pitchFamily="18" charset="0"/>
              </a:rPr>
              <a:t>Network</a:t>
            </a:r>
          </a:p>
        </p:txBody>
      </p:sp>
      <p:sp>
        <p:nvSpPr>
          <p:cNvPr id="22" name="Rounded Rectangle 18">
            <a:extLst>
              <a:ext uri="{FF2B5EF4-FFF2-40B4-BE49-F238E27FC236}">
                <a16:creationId xmlns:a16="http://schemas.microsoft.com/office/drawing/2014/main" id="{D3681102-59D7-4211-89A8-D3278CF7CC1B}"/>
              </a:ext>
            </a:extLst>
          </p:cNvPr>
          <p:cNvSpPr/>
          <p:nvPr/>
        </p:nvSpPr>
        <p:spPr>
          <a:xfrm>
            <a:off x="6204966" y="5018695"/>
            <a:ext cx="865632" cy="78638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CPU</a:t>
            </a:r>
          </a:p>
          <a:p>
            <a:pPr algn="ctr"/>
            <a:r>
              <a:rPr lang="en-US" sz="1200">
                <a:solidFill>
                  <a:schemeClr val="tx1"/>
                </a:solidFill>
                <a:latin typeface="Times New Roman" panose="02020603050405020304" pitchFamily="18" charset="0"/>
                <a:cs typeface="Times New Roman" panose="02020603050405020304" pitchFamily="18" charset="0"/>
              </a:rPr>
              <a:t>Memory</a:t>
            </a:r>
          </a:p>
          <a:p>
            <a:pPr algn="ctr"/>
            <a:r>
              <a:rPr lang="en-US" sz="1200">
                <a:solidFill>
                  <a:schemeClr val="tx1"/>
                </a:solidFill>
                <a:latin typeface="Times New Roman" panose="02020603050405020304" pitchFamily="18" charset="0"/>
                <a:cs typeface="Times New Roman" panose="02020603050405020304" pitchFamily="18" charset="0"/>
              </a:rPr>
              <a:t>Disks</a:t>
            </a:r>
          </a:p>
          <a:p>
            <a:pPr algn="ctr"/>
            <a:r>
              <a:rPr lang="en-US" sz="1200">
                <a:solidFill>
                  <a:schemeClr val="tx1"/>
                </a:solidFill>
                <a:latin typeface="Times New Roman" panose="02020603050405020304" pitchFamily="18" charset="0"/>
                <a:cs typeface="Times New Roman" panose="02020603050405020304" pitchFamily="18" charset="0"/>
              </a:rPr>
              <a:t>Network</a:t>
            </a:r>
          </a:p>
        </p:txBody>
      </p:sp>
      <p:sp>
        <p:nvSpPr>
          <p:cNvPr id="23" name="Rounded Rectangle 19">
            <a:extLst>
              <a:ext uri="{FF2B5EF4-FFF2-40B4-BE49-F238E27FC236}">
                <a16:creationId xmlns:a16="http://schemas.microsoft.com/office/drawing/2014/main" id="{6C991E50-AEE6-4A1D-AFB1-D8B56542E55B}"/>
              </a:ext>
            </a:extLst>
          </p:cNvPr>
          <p:cNvSpPr/>
          <p:nvPr/>
        </p:nvSpPr>
        <p:spPr>
          <a:xfrm>
            <a:off x="7938516" y="5018695"/>
            <a:ext cx="865632" cy="78638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CPU</a:t>
            </a:r>
          </a:p>
          <a:p>
            <a:pPr algn="ctr"/>
            <a:r>
              <a:rPr lang="en-US" sz="1200">
                <a:solidFill>
                  <a:schemeClr val="tx1"/>
                </a:solidFill>
                <a:latin typeface="Times New Roman" panose="02020603050405020304" pitchFamily="18" charset="0"/>
                <a:cs typeface="Times New Roman" panose="02020603050405020304" pitchFamily="18" charset="0"/>
              </a:rPr>
              <a:t>Memory</a:t>
            </a:r>
          </a:p>
          <a:p>
            <a:pPr algn="ctr"/>
            <a:r>
              <a:rPr lang="en-US" sz="1200">
                <a:solidFill>
                  <a:schemeClr val="tx1"/>
                </a:solidFill>
                <a:latin typeface="Times New Roman" panose="02020603050405020304" pitchFamily="18" charset="0"/>
                <a:cs typeface="Times New Roman" panose="02020603050405020304" pitchFamily="18" charset="0"/>
              </a:rPr>
              <a:t>Disks</a:t>
            </a:r>
          </a:p>
          <a:p>
            <a:pPr algn="ctr"/>
            <a:r>
              <a:rPr lang="en-US" sz="1200">
                <a:solidFill>
                  <a:schemeClr val="tx1"/>
                </a:solidFill>
                <a:latin typeface="Times New Roman" panose="02020603050405020304" pitchFamily="18" charset="0"/>
                <a:cs typeface="Times New Roman" panose="02020603050405020304" pitchFamily="18" charset="0"/>
              </a:rPr>
              <a:t>Network</a:t>
            </a:r>
          </a:p>
        </p:txBody>
      </p:sp>
      <p:sp>
        <p:nvSpPr>
          <p:cNvPr id="24" name="Rectangle 20">
            <a:extLst>
              <a:ext uri="{FF2B5EF4-FFF2-40B4-BE49-F238E27FC236}">
                <a16:creationId xmlns:a16="http://schemas.microsoft.com/office/drawing/2014/main" id="{081CB71B-2250-4B14-8879-41907AD4CEB6}"/>
              </a:ext>
            </a:extLst>
          </p:cNvPr>
          <p:cNvSpPr/>
          <p:nvPr/>
        </p:nvSpPr>
        <p:spPr>
          <a:xfrm>
            <a:off x="7351062" y="4121323"/>
            <a:ext cx="344424" cy="1792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t>
            </a:r>
          </a:p>
        </p:txBody>
      </p:sp>
      <p:sp>
        <p:nvSpPr>
          <p:cNvPr id="25" name="Rectangle 21">
            <a:extLst>
              <a:ext uri="{FF2B5EF4-FFF2-40B4-BE49-F238E27FC236}">
                <a16:creationId xmlns:a16="http://schemas.microsoft.com/office/drawing/2014/main" id="{9D78225F-5F4C-40D0-BCCE-56CE73A3D88D}"/>
              </a:ext>
            </a:extLst>
          </p:cNvPr>
          <p:cNvSpPr/>
          <p:nvPr/>
        </p:nvSpPr>
        <p:spPr>
          <a:xfrm>
            <a:off x="3572256" y="1466088"/>
            <a:ext cx="5474208" cy="487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CEPH CLIENTS</a:t>
            </a:r>
          </a:p>
        </p:txBody>
      </p:sp>
      <p:sp>
        <p:nvSpPr>
          <p:cNvPr id="26" name="Up Arrow 23">
            <a:extLst>
              <a:ext uri="{FF2B5EF4-FFF2-40B4-BE49-F238E27FC236}">
                <a16:creationId xmlns:a16="http://schemas.microsoft.com/office/drawing/2014/main" id="{78993F24-44B2-4B2F-A28D-07B0D80DA5C3}"/>
              </a:ext>
            </a:extLst>
          </p:cNvPr>
          <p:cNvSpPr/>
          <p:nvPr/>
        </p:nvSpPr>
        <p:spPr>
          <a:xfrm rot="10800000">
            <a:off x="3889248" y="2013204"/>
            <a:ext cx="697992" cy="522732"/>
          </a:xfrm>
          <a:prstGeom prs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4">
            <a:extLst>
              <a:ext uri="{FF2B5EF4-FFF2-40B4-BE49-F238E27FC236}">
                <a16:creationId xmlns:a16="http://schemas.microsoft.com/office/drawing/2014/main" id="{3EDE9F1D-6B4E-4571-9A1E-BDA29B8ED1F9}"/>
              </a:ext>
            </a:extLst>
          </p:cNvPr>
          <p:cNvSpPr/>
          <p:nvPr/>
        </p:nvSpPr>
        <p:spPr>
          <a:xfrm rot="10800000">
            <a:off x="5960364" y="2023872"/>
            <a:ext cx="697992" cy="505968"/>
          </a:xfrm>
          <a:prstGeom prs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5">
            <a:extLst>
              <a:ext uri="{FF2B5EF4-FFF2-40B4-BE49-F238E27FC236}">
                <a16:creationId xmlns:a16="http://schemas.microsoft.com/office/drawing/2014/main" id="{65BEA498-F5AA-4352-BDA2-F17E656EEA20}"/>
              </a:ext>
            </a:extLst>
          </p:cNvPr>
          <p:cNvSpPr/>
          <p:nvPr/>
        </p:nvSpPr>
        <p:spPr>
          <a:xfrm rot="10800000">
            <a:off x="8022336" y="2013204"/>
            <a:ext cx="697992" cy="516636"/>
          </a:xfrm>
          <a:prstGeom prs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6">
            <a:extLst>
              <a:ext uri="{FF2B5EF4-FFF2-40B4-BE49-F238E27FC236}">
                <a16:creationId xmlns:a16="http://schemas.microsoft.com/office/drawing/2014/main" id="{45C9BB89-33A0-4AAE-9E62-56C458875B68}"/>
              </a:ext>
            </a:extLst>
          </p:cNvPr>
          <p:cNvSpPr txBox="1"/>
          <p:nvPr/>
        </p:nvSpPr>
        <p:spPr>
          <a:xfrm>
            <a:off x="3522824" y="2561767"/>
            <a:ext cx="1550424" cy="323165"/>
          </a:xfrm>
          <a:prstGeom prst="rect">
            <a:avLst/>
          </a:prstGeom>
          <a:noFill/>
        </p:spPr>
        <p:txBody>
          <a:bodyPr wrap="none" rtlCol="0">
            <a:spAutoFit/>
          </a:bodyPr>
          <a:lstStyle/>
          <a:p>
            <a:r>
              <a:rPr lang="en-US" sz="1500" smtClean="0">
                <a:latin typeface="Times New Roman" panose="02020603050405020304" pitchFamily="18" charset="0"/>
                <a:cs typeface="Times New Roman" panose="02020603050405020304" pitchFamily="18" charset="0"/>
              </a:rPr>
              <a:t>Ceph File System</a:t>
            </a:r>
            <a:endParaRPr lang="en-US" sz="1500">
              <a:latin typeface="Times New Roman" panose="02020603050405020304" pitchFamily="18" charset="0"/>
              <a:cs typeface="Times New Roman" panose="02020603050405020304" pitchFamily="18" charset="0"/>
            </a:endParaRPr>
          </a:p>
        </p:txBody>
      </p:sp>
      <p:sp>
        <p:nvSpPr>
          <p:cNvPr id="30" name="TextBox 27">
            <a:extLst>
              <a:ext uri="{FF2B5EF4-FFF2-40B4-BE49-F238E27FC236}">
                <a16:creationId xmlns:a16="http://schemas.microsoft.com/office/drawing/2014/main" id="{A9AB31D3-E4AD-4EF2-816A-0A9EDBCE42BF}"/>
              </a:ext>
            </a:extLst>
          </p:cNvPr>
          <p:cNvSpPr txBox="1"/>
          <p:nvPr/>
        </p:nvSpPr>
        <p:spPr>
          <a:xfrm>
            <a:off x="5465218" y="2563214"/>
            <a:ext cx="1688283" cy="323165"/>
          </a:xfrm>
          <a:prstGeom prst="rect">
            <a:avLst/>
          </a:prstGeom>
          <a:noFill/>
        </p:spPr>
        <p:txBody>
          <a:bodyPr wrap="none" rtlCol="0">
            <a:spAutoFit/>
          </a:bodyPr>
          <a:lstStyle/>
          <a:p>
            <a:r>
              <a:rPr lang="en-US" sz="1500" smtClean="0">
                <a:latin typeface="Times New Roman" panose="02020603050405020304" pitchFamily="18" charset="0"/>
                <a:cs typeface="Times New Roman" panose="02020603050405020304" pitchFamily="18" charset="0"/>
              </a:rPr>
              <a:t>Ceph Block Device</a:t>
            </a:r>
            <a:endParaRPr lang="en-US" sz="1500">
              <a:latin typeface="Times New Roman" panose="02020603050405020304" pitchFamily="18" charset="0"/>
              <a:cs typeface="Times New Roman" panose="02020603050405020304" pitchFamily="18" charset="0"/>
            </a:endParaRPr>
          </a:p>
        </p:txBody>
      </p:sp>
      <p:sp>
        <p:nvSpPr>
          <p:cNvPr id="31" name="TextBox 28">
            <a:extLst>
              <a:ext uri="{FF2B5EF4-FFF2-40B4-BE49-F238E27FC236}">
                <a16:creationId xmlns:a16="http://schemas.microsoft.com/office/drawing/2014/main" id="{918D6FEA-94EB-4896-8D9A-D01E8A8A0F0D}"/>
              </a:ext>
            </a:extLst>
          </p:cNvPr>
          <p:cNvSpPr txBox="1"/>
          <p:nvPr/>
        </p:nvSpPr>
        <p:spPr>
          <a:xfrm>
            <a:off x="7434044" y="2569425"/>
            <a:ext cx="1880643" cy="323165"/>
          </a:xfrm>
          <a:prstGeom prst="rect">
            <a:avLst/>
          </a:prstGeom>
          <a:noFill/>
        </p:spPr>
        <p:txBody>
          <a:bodyPr wrap="none" rtlCol="0">
            <a:spAutoFit/>
          </a:bodyPr>
          <a:lstStyle/>
          <a:p>
            <a:r>
              <a:rPr lang="en-US" sz="1500" smtClean="0">
                <a:latin typeface="Times New Roman" panose="02020603050405020304" pitchFamily="18" charset="0"/>
                <a:cs typeface="Times New Roman" panose="02020603050405020304" pitchFamily="18" charset="0"/>
              </a:rPr>
              <a:t>Ceph Object Gateway</a:t>
            </a:r>
            <a:endParaRPr lang="en-US" sz="1500">
              <a:latin typeface="Times New Roman" panose="02020603050405020304" pitchFamily="18" charset="0"/>
              <a:cs typeface="Times New Roman" panose="02020603050405020304" pitchFamily="18" charset="0"/>
            </a:endParaRPr>
          </a:p>
        </p:txBody>
      </p:sp>
      <p:sp>
        <p:nvSpPr>
          <p:cNvPr id="32" name="TextBox 29">
            <a:extLst>
              <a:ext uri="{FF2B5EF4-FFF2-40B4-BE49-F238E27FC236}">
                <a16:creationId xmlns:a16="http://schemas.microsoft.com/office/drawing/2014/main" id="{F22AB368-2094-4E6A-BC8A-99C85C4EBF1E}"/>
              </a:ext>
            </a:extLst>
          </p:cNvPr>
          <p:cNvSpPr txBox="1"/>
          <p:nvPr/>
        </p:nvSpPr>
        <p:spPr>
          <a:xfrm>
            <a:off x="3882698" y="5908711"/>
            <a:ext cx="830677" cy="323165"/>
          </a:xfrm>
          <a:prstGeom prst="rect">
            <a:avLst/>
          </a:prstGeom>
          <a:noFill/>
        </p:spPr>
        <p:txBody>
          <a:bodyPr wrap="none" rtlCol="0">
            <a:spAutoFit/>
          </a:bodyPr>
          <a:lstStyle/>
          <a:p>
            <a:r>
              <a:rPr lang="en-US" sz="1500">
                <a:latin typeface="Times New Roman" panose="02020603050405020304" pitchFamily="18" charset="0"/>
                <a:cs typeface="Times New Roman" panose="02020603050405020304" pitchFamily="18" charset="0"/>
              </a:rPr>
              <a:t>Server 1</a:t>
            </a:r>
          </a:p>
        </p:txBody>
      </p:sp>
      <p:sp>
        <p:nvSpPr>
          <p:cNvPr id="33" name="TextBox 30">
            <a:extLst>
              <a:ext uri="{FF2B5EF4-FFF2-40B4-BE49-F238E27FC236}">
                <a16:creationId xmlns:a16="http://schemas.microsoft.com/office/drawing/2014/main" id="{30428B00-9058-470C-8F76-8C521660B019}"/>
              </a:ext>
            </a:extLst>
          </p:cNvPr>
          <p:cNvSpPr txBox="1"/>
          <p:nvPr/>
        </p:nvSpPr>
        <p:spPr>
          <a:xfrm>
            <a:off x="5023817" y="5908711"/>
            <a:ext cx="830677" cy="323165"/>
          </a:xfrm>
          <a:prstGeom prst="rect">
            <a:avLst/>
          </a:prstGeom>
          <a:noFill/>
        </p:spPr>
        <p:txBody>
          <a:bodyPr wrap="none" rtlCol="0">
            <a:spAutoFit/>
          </a:bodyPr>
          <a:lstStyle/>
          <a:p>
            <a:r>
              <a:rPr lang="en-US" sz="1500">
                <a:latin typeface="Times New Roman" panose="02020603050405020304" pitchFamily="18" charset="0"/>
                <a:cs typeface="Times New Roman" panose="02020603050405020304" pitchFamily="18" charset="0"/>
              </a:rPr>
              <a:t>Server 2</a:t>
            </a:r>
          </a:p>
        </p:txBody>
      </p:sp>
      <p:sp>
        <p:nvSpPr>
          <p:cNvPr id="34" name="TextBox 31">
            <a:extLst>
              <a:ext uri="{FF2B5EF4-FFF2-40B4-BE49-F238E27FC236}">
                <a16:creationId xmlns:a16="http://schemas.microsoft.com/office/drawing/2014/main" id="{16337EBF-9168-4E42-867E-7BDC8FFB59BF}"/>
              </a:ext>
            </a:extLst>
          </p:cNvPr>
          <p:cNvSpPr txBox="1"/>
          <p:nvPr/>
        </p:nvSpPr>
        <p:spPr>
          <a:xfrm>
            <a:off x="6252060" y="5908711"/>
            <a:ext cx="830677" cy="323165"/>
          </a:xfrm>
          <a:prstGeom prst="rect">
            <a:avLst/>
          </a:prstGeom>
          <a:noFill/>
        </p:spPr>
        <p:txBody>
          <a:bodyPr wrap="none" rtlCol="0">
            <a:spAutoFit/>
          </a:bodyPr>
          <a:lstStyle/>
          <a:p>
            <a:r>
              <a:rPr lang="en-US" sz="1500">
                <a:latin typeface="Times New Roman" panose="02020603050405020304" pitchFamily="18" charset="0"/>
                <a:cs typeface="Times New Roman" panose="02020603050405020304" pitchFamily="18" charset="0"/>
              </a:rPr>
              <a:t>Server 3</a:t>
            </a:r>
          </a:p>
        </p:txBody>
      </p:sp>
      <p:sp>
        <p:nvSpPr>
          <p:cNvPr id="35" name="TextBox 32">
            <a:extLst>
              <a:ext uri="{FF2B5EF4-FFF2-40B4-BE49-F238E27FC236}">
                <a16:creationId xmlns:a16="http://schemas.microsoft.com/office/drawing/2014/main" id="{1EB9DB54-F181-471F-9E5E-F04AE699E724}"/>
              </a:ext>
            </a:extLst>
          </p:cNvPr>
          <p:cNvSpPr txBox="1"/>
          <p:nvPr/>
        </p:nvSpPr>
        <p:spPr>
          <a:xfrm>
            <a:off x="7955993" y="5908711"/>
            <a:ext cx="830677" cy="323165"/>
          </a:xfrm>
          <a:prstGeom prst="rect">
            <a:avLst/>
          </a:prstGeom>
          <a:noFill/>
        </p:spPr>
        <p:txBody>
          <a:bodyPr wrap="none" rtlCol="0">
            <a:spAutoFit/>
          </a:bodyPr>
          <a:lstStyle/>
          <a:p>
            <a:r>
              <a:rPr lang="en-US" sz="1500">
                <a:latin typeface="Times New Roman" panose="02020603050405020304" pitchFamily="18" charset="0"/>
                <a:cs typeface="Times New Roman" panose="02020603050405020304" pitchFamily="18" charset="0"/>
              </a:rPr>
              <a:t>Server n</a:t>
            </a:r>
          </a:p>
        </p:txBody>
      </p:sp>
      <p:sp>
        <p:nvSpPr>
          <p:cNvPr id="36" name="Left Brace 33">
            <a:extLst>
              <a:ext uri="{FF2B5EF4-FFF2-40B4-BE49-F238E27FC236}">
                <a16:creationId xmlns:a16="http://schemas.microsoft.com/office/drawing/2014/main" id="{7059D0A6-99AF-4562-A864-1CC24D839C1F}"/>
              </a:ext>
            </a:extLst>
          </p:cNvPr>
          <p:cNvSpPr/>
          <p:nvPr/>
        </p:nvSpPr>
        <p:spPr>
          <a:xfrm>
            <a:off x="3096768" y="2023872"/>
            <a:ext cx="207264" cy="8549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5">
            <a:extLst>
              <a:ext uri="{FF2B5EF4-FFF2-40B4-BE49-F238E27FC236}">
                <a16:creationId xmlns:a16="http://schemas.microsoft.com/office/drawing/2014/main" id="{C9C95F80-7E59-4BD1-89E7-8ECBCF20216A}"/>
              </a:ext>
            </a:extLst>
          </p:cNvPr>
          <p:cNvSpPr/>
          <p:nvPr/>
        </p:nvSpPr>
        <p:spPr>
          <a:xfrm>
            <a:off x="3096768" y="4204879"/>
            <a:ext cx="207264" cy="304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6">
            <a:extLst>
              <a:ext uri="{FF2B5EF4-FFF2-40B4-BE49-F238E27FC236}">
                <a16:creationId xmlns:a16="http://schemas.microsoft.com/office/drawing/2014/main" id="{D7979472-B4C2-446C-B5EF-AD343D109BBC}"/>
              </a:ext>
            </a:extLst>
          </p:cNvPr>
          <p:cNvSpPr/>
          <p:nvPr/>
        </p:nvSpPr>
        <p:spPr>
          <a:xfrm>
            <a:off x="3096768" y="4607214"/>
            <a:ext cx="207264" cy="304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e 37">
            <a:extLst>
              <a:ext uri="{FF2B5EF4-FFF2-40B4-BE49-F238E27FC236}">
                <a16:creationId xmlns:a16="http://schemas.microsoft.com/office/drawing/2014/main" id="{A7E3F9B7-C92E-4339-8442-715C60C31885}"/>
              </a:ext>
            </a:extLst>
          </p:cNvPr>
          <p:cNvSpPr/>
          <p:nvPr/>
        </p:nvSpPr>
        <p:spPr>
          <a:xfrm>
            <a:off x="3096768" y="5043078"/>
            <a:ext cx="207264" cy="76200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8">
            <a:extLst>
              <a:ext uri="{FF2B5EF4-FFF2-40B4-BE49-F238E27FC236}">
                <a16:creationId xmlns:a16="http://schemas.microsoft.com/office/drawing/2014/main" id="{501FA2B4-6C8E-4341-87F7-2D800043DED3}"/>
              </a:ext>
            </a:extLst>
          </p:cNvPr>
          <p:cNvSpPr txBox="1"/>
          <p:nvPr/>
        </p:nvSpPr>
        <p:spPr>
          <a:xfrm>
            <a:off x="2029322" y="2174355"/>
            <a:ext cx="1175435" cy="553998"/>
          </a:xfrm>
          <a:prstGeom prst="rect">
            <a:avLst/>
          </a:prstGeom>
          <a:noFill/>
        </p:spPr>
        <p:txBody>
          <a:bodyPr wrap="square" rtlCol="0">
            <a:spAutoFit/>
          </a:bodyPr>
          <a:lstStyle/>
          <a:p>
            <a:pPr algn="ctr"/>
            <a:r>
              <a:rPr lang="en-US" sz="1500">
                <a:latin typeface="Times New Roman" panose="02020603050405020304" pitchFamily="18" charset="0"/>
                <a:cs typeface="Times New Roman" panose="02020603050405020304" pitchFamily="18" charset="0"/>
              </a:rPr>
              <a:t>Các giải pháp lưu trữ</a:t>
            </a:r>
          </a:p>
        </p:txBody>
      </p:sp>
      <p:sp>
        <p:nvSpPr>
          <p:cNvPr id="41" name="TextBox 39">
            <a:extLst>
              <a:ext uri="{FF2B5EF4-FFF2-40B4-BE49-F238E27FC236}">
                <a16:creationId xmlns:a16="http://schemas.microsoft.com/office/drawing/2014/main" id="{FABBBF55-C06E-4B7B-A4EC-7AAFE302BC04}"/>
              </a:ext>
            </a:extLst>
          </p:cNvPr>
          <p:cNvSpPr txBox="1"/>
          <p:nvPr/>
        </p:nvSpPr>
        <p:spPr>
          <a:xfrm>
            <a:off x="2085793" y="4619405"/>
            <a:ext cx="940871"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Linux OS</a:t>
            </a:r>
          </a:p>
        </p:txBody>
      </p:sp>
      <p:sp>
        <p:nvSpPr>
          <p:cNvPr id="42" name="TextBox 40">
            <a:extLst>
              <a:ext uri="{FF2B5EF4-FFF2-40B4-BE49-F238E27FC236}">
                <a16:creationId xmlns:a16="http://schemas.microsoft.com/office/drawing/2014/main" id="{89563BDC-E858-4283-91AF-1C1E6F7BC18E}"/>
              </a:ext>
            </a:extLst>
          </p:cNvPr>
          <p:cNvSpPr txBox="1"/>
          <p:nvPr/>
        </p:nvSpPr>
        <p:spPr>
          <a:xfrm>
            <a:off x="2085793" y="5250304"/>
            <a:ext cx="1294821"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Phần cứng </a:t>
            </a:r>
          </a:p>
        </p:txBody>
      </p:sp>
      <p:sp>
        <p:nvSpPr>
          <p:cNvPr id="43" name="TextBox 41">
            <a:extLst>
              <a:ext uri="{FF2B5EF4-FFF2-40B4-BE49-F238E27FC236}">
                <a16:creationId xmlns:a16="http://schemas.microsoft.com/office/drawing/2014/main" id="{3ABAAB8F-EFC8-4BE6-84F4-29BF9A7BD786}"/>
              </a:ext>
            </a:extLst>
          </p:cNvPr>
          <p:cNvSpPr txBox="1"/>
          <p:nvPr/>
        </p:nvSpPr>
        <p:spPr>
          <a:xfrm>
            <a:off x="2085792" y="4194077"/>
            <a:ext cx="1294821"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Phần mềm </a:t>
            </a:r>
          </a:p>
        </p:txBody>
      </p:sp>
      <p:sp>
        <p:nvSpPr>
          <p:cNvPr id="44" name="Rectangle 42">
            <a:extLst>
              <a:ext uri="{FF2B5EF4-FFF2-40B4-BE49-F238E27FC236}">
                <a16:creationId xmlns:a16="http://schemas.microsoft.com/office/drawing/2014/main" id="{5FB92875-4A0D-45D2-97BC-147A2510BDE0}"/>
              </a:ext>
            </a:extLst>
          </p:cNvPr>
          <p:cNvSpPr/>
          <p:nvPr/>
        </p:nvSpPr>
        <p:spPr>
          <a:xfrm>
            <a:off x="3572256" y="2904667"/>
            <a:ext cx="5474208" cy="2942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Librados</a:t>
            </a:r>
          </a:p>
        </p:txBody>
      </p:sp>
      <p:sp>
        <p:nvSpPr>
          <p:cNvPr id="45" name="Hộp Văn bản 1">
            <a:extLst>
              <a:ext uri="{FF2B5EF4-FFF2-40B4-BE49-F238E27FC236}">
                <a16:creationId xmlns:a16="http://schemas.microsoft.com/office/drawing/2014/main" id="{F73DB110-0524-40DE-AC46-EDA58D1BF862}"/>
              </a:ext>
            </a:extLst>
          </p:cNvPr>
          <p:cNvSpPr txBox="1"/>
          <p:nvPr/>
        </p:nvSpPr>
        <p:spPr>
          <a:xfrm>
            <a:off x="9259567" y="4598031"/>
            <a:ext cx="441146" cy="323165"/>
          </a:xfrm>
          <a:prstGeom prst="rect">
            <a:avLst/>
          </a:prstGeom>
          <a:noFill/>
        </p:spPr>
        <p:txBody>
          <a:bodyPr wrap="none" rtlCol="0">
            <a:spAutoFit/>
          </a:bodyPr>
          <a:lstStyle/>
          <a:p>
            <a:r>
              <a:rPr lang="en-US" sz="1500">
                <a:latin typeface="Times New Roman" panose="02020603050405020304" pitchFamily="18" charset="0"/>
                <a:cs typeface="Times New Roman" panose="02020603050405020304" pitchFamily="18" charset="0"/>
              </a:rPr>
              <a:t>sda</a:t>
            </a:r>
          </a:p>
        </p:txBody>
      </p:sp>
      <p:cxnSp>
        <p:nvCxnSpPr>
          <p:cNvPr id="46" name="Đường kết nối Mũi tên Thẳng 3">
            <a:extLst>
              <a:ext uri="{FF2B5EF4-FFF2-40B4-BE49-F238E27FC236}">
                <a16:creationId xmlns:a16="http://schemas.microsoft.com/office/drawing/2014/main" id="{094D8B5E-C133-4D44-B823-39A3FD539DD7}"/>
              </a:ext>
            </a:extLst>
          </p:cNvPr>
          <p:cNvCxnSpPr>
            <a:stCxn id="19" idx="3"/>
            <a:endCxn id="45" idx="1"/>
          </p:cNvCxnSpPr>
          <p:nvPr/>
        </p:nvCxnSpPr>
        <p:spPr>
          <a:xfrm flipV="1">
            <a:off x="8804148" y="4759614"/>
            <a:ext cx="45541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Hộp Văn bản 46">
            <a:extLst>
              <a:ext uri="{FF2B5EF4-FFF2-40B4-BE49-F238E27FC236}">
                <a16:creationId xmlns:a16="http://schemas.microsoft.com/office/drawing/2014/main" id="{78C39685-B1F7-4F67-8514-A99E0B8F5F52}"/>
              </a:ext>
            </a:extLst>
          </p:cNvPr>
          <p:cNvSpPr txBox="1"/>
          <p:nvPr/>
        </p:nvSpPr>
        <p:spPr>
          <a:xfrm>
            <a:off x="9260186" y="4194077"/>
            <a:ext cx="1968646"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sdb, sdc, sdd, v.v…</a:t>
            </a:r>
          </a:p>
        </p:txBody>
      </p:sp>
      <p:cxnSp>
        <p:nvCxnSpPr>
          <p:cNvPr id="48" name="Đường kết nối Mũi tên Thẳng 6">
            <a:extLst>
              <a:ext uri="{FF2B5EF4-FFF2-40B4-BE49-F238E27FC236}">
                <a16:creationId xmlns:a16="http://schemas.microsoft.com/office/drawing/2014/main" id="{446BD425-BB6F-46E3-86A9-8171531B6CAC}"/>
              </a:ext>
            </a:extLst>
          </p:cNvPr>
          <p:cNvCxnSpPr>
            <a:stCxn id="18" idx="3"/>
            <a:endCxn id="47" idx="1"/>
          </p:cNvCxnSpPr>
          <p:nvPr/>
        </p:nvCxnSpPr>
        <p:spPr>
          <a:xfrm flipV="1">
            <a:off x="8804148" y="4355660"/>
            <a:ext cx="456038" cy="1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46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9314C978-2427-4BE7-A81B-637955EB1CDC}"/>
              </a:ext>
            </a:extLst>
          </p:cNvPr>
          <p:cNvSpPr txBox="1">
            <a:spLocks/>
          </p:cNvSpPr>
          <p:nvPr/>
        </p:nvSpPr>
        <p:spPr>
          <a:xfrm>
            <a:off x="1036948" y="190230"/>
            <a:ext cx="11155052" cy="765778"/>
          </a:xfrm>
          <a:prstGeom prst="rect">
            <a:avLst/>
          </a:prstGeom>
        </p:spPr>
        <p:txBody>
          <a:bodyPr spcFirstLastPara="1" wrap="square" lIns="91425" tIns="91425" rIns="91425" bIns="91425" anchor="ctr" anchorCtr="0">
            <a:normAutofit/>
          </a:bodyPr>
          <a:lstStyle>
            <a:lvl1pPr lvl="0" algn="l" defTabSz="914377" rtl="0" eaLnBrk="1" latinLnBrk="0" hangingPunct="1">
              <a:lnSpc>
                <a:spcPct val="90000"/>
              </a:lnSpc>
              <a:spcBef>
                <a:spcPts val="0"/>
              </a:spcBef>
              <a:spcAft>
                <a:spcPts val="0"/>
              </a:spcAft>
              <a:buClr>
                <a:srgbClr val="4E6F9B"/>
              </a:buClr>
              <a:buSzPts val="2800"/>
              <a:buFont typeface="Muli"/>
              <a:buNone/>
              <a:defRPr sz="4400" b="1" kern="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r>
              <a:rPr lang="en-US" sz="3200">
                <a:solidFill>
                  <a:schemeClr val="tx1"/>
                </a:solidFill>
                <a:latin typeface="Times New Roman" panose="02020603050405020304" pitchFamily="18" charset="0"/>
                <a:ea typeface="Tahoma" panose="020B0604030504040204" pitchFamily="34" charset="0"/>
                <a:cs typeface="Times New Roman" panose="02020603050405020304" pitchFamily="18" charset="0"/>
              </a:rPr>
              <a:t>THÀNH PHẦN CHI TIẾT CỦA CEPH STORAGE CLUSTER</a:t>
            </a:r>
          </a:p>
        </p:txBody>
      </p:sp>
      <p:cxnSp>
        <p:nvCxnSpPr>
          <p:cNvPr id="6" name="Đường nối Thẳng 3">
            <a:extLst>
              <a:ext uri="{FF2B5EF4-FFF2-40B4-BE49-F238E27FC236}">
                <a16:creationId xmlns:a16="http://schemas.microsoft.com/office/drawing/2014/main" id="{C7559667-B54B-4054-93D8-6B99373C6554}"/>
              </a:ext>
            </a:extLst>
          </p:cNvPr>
          <p:cNvCxnSpPr/>
          <p:nvPr/>
        </p:nvCxnSpPr>
        <p:spPr>
          <a:xfrm>
            <a:off x="4029456" y="1367842"/>
            <a:ext cx="0" cy="46315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Đường nối Thẳng 6">
            <a:extLst>
              <a:ext uri="{FF2B5EF4-FFF2-40B4-BE49-F238E27FC236}">
                <a16:creationId xmlns:a16="http://schemas.microsoft.com/office/drawing/2014/main" id="{7101C304-60CE-4DAA-A514-C4A29507FACA}"/>
              </a:ext>
            </a:extLst>
          </p:cNvPr>
          <p:cNvCxnSpPr/>
          <p:nvPr/>
        </p:nvCxnSpPr>
        <p:spPr>
          <a:xfrm>
            <a:off x="7985760" y="1331267"/>
            <a:ext cx="0" cy="470474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Rectangle 11">
            <a:extLst>
              <a:ext uri="{FF2B5EF4-FFF2-40B4-BE49-F238E27FC236}">
                <a16:creationId xmlns:a16="http://schemas.microsoft.com/office/drawing/2014/main" id="{0810689B-8558-49E9-99CE-32ABF9506667}"/>
              </a:ext>
            </a:extLst>
          </p:cNvPr>
          <p:cNvSpPr/>
          <p:nvPr/>
        </p:nvSpPr>
        <p:spPr>
          <a:xfrm>
            <a:off x="97875" y="4385064"/>
            <a:ext cx="1692876" cy="1447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2">
            <a:extLst>
              <a:ext uri="{FF2B5EF4-FFF2-40B4-BE49-F238E27FC236}">
                <a16:creationId xmlns:a16="http://schemas.microsoft.com/office/drawing/2014/main" id="{B06ECFD0-A5EB-40B6-91AC-D8EB9EBBDB9E}"/>
              </a:ext>
            </a:extLst>
          </p:cNvPr>
          <p:cNvSpPr/>
          <p:nvPr/>
        </p:nvSpPr>
        <p:spPr>
          <a:xfrm>
            <a:off x="263195" y="4500744"/>
            <a:ext cx="1292032" cy="3767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Ceph </a:t>
            </a:r>
            <a:r>
              <a:rPr lang="en-US" sz="1200" smtClean="0">
                <a:solidFill>
                  <a:schemeClr val="tx1"/>
                </a:solidFill>
                <a:latin typeface="Times New Roman" panose="02020603050405020304" pitchFamily="18" charset="0"/>
                <a:cs typeface="Times New Roman" panose="02020603050405020304" pitchFamily="18" charset="0"/>
              </a:rPr>
              <a:t>OSD Service </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10" name="Rectangle 113">
            <a:extLst>
              <a:ext uri="{FF2B5EF4-FFF2-40B4-BE49-F238E27FC236}">
                <a16:creationId xmlns:a16="http://schemas.microsoft.com/office/drawing/2014/main" id="{1360B831-5F27-438F-B455-AD8047B1A201}"/>
              </a:ext>
            </a:extLst>
          </p:cNvPr>
          <p:cNvSpPr/>
          <p:nvPr/>
        </p:nvSpPr>
        <p:spPr>
          <a:xfrm>
            <a:off x="263195" y="4956561"/>
            <a:ext cx="1292032" cy="3501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Filesystem</a:t>
            </a:r>
          </a:p>
        </p:txBody>
      </p:sp>
      <p:sp>
        <p:nvSpPr>
          <p:cNvPr id="11" name="Rectangle 114">
            <a:extLst>
              <a:ext uri="{FF2B5EF4-FFF2-40B4-BE49-F238E27FC236}">
                <a16:creationId xmlns:a16="http://schemas.microsoft.com/office/drawing/2014/main" id="{C449D4A3-41B9-475E-88EB-3B18508565A8}"/>
              </a:ext>
            </a:extLst>
          </p:cNvPr>
          <p:cNvSpPr/>
          <p:nvPr/>
        </p:nvSpPr>
        <p:spPr>
          <a:xfrm>
            <a:off x="263195" y="5400528"/>
            <a:ext cx="1299773" cy="327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Physical Disk</a:t>
            </a:r>
          </a:p>
        </p:txBody>
      </p:sp>
      <p:sp>
        <p:nvSpPr>
          <p:cNvPr id="12" name="Hộp Văn bản 51">
            <a:extLst>
              <a:ext uri="{FF2B5EF4-FFF2-40B4-BE49-F238E27FC236}">
                <a16:creationId xmlns:a16="http://schemas.microsoft.com/office/drawing/2014/main" id="{C9CF2DE7-F56F-4A30-B0E0-BF9B07D949A5}"/>
              </a:ext>
            </a:extLst>
          </p:cNvPr>
          <p:cNvSpPr txBox="1"/>
          <p:nvPr/>
        </p:nvSpPr>
        <p:spPr>
          <a:xfrm>
            <a:off x="2162945" y="4970464"/>
            <a:ext cx="1750800"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btrfs hoặc </a:t>
            </a:r>
            <a:r>
              <a:rPr lang="en-US" sz="1200">
                <a:solidFill>
                  <a:schemeClr val="accent1"/>
                </a:solidFill>
                <a:latin typeface="Times New Roman" panose="02020603050405020304" pitchFamily="18" charset="0"/>
                <a:cs typeface="Times New Roman" panose="02020603050405020304" pitchFamily="18" charset="0"/>
              </a:rPr>
              <a:t>XFS</a:t>
            </a:r>
            <a:r>
              <a:rPr lang="en-US" sz="1200">
                <a:latin typeface="Times New Roman" panose="02020603050405020304" pitchFamily="18" charset="0"/>
                <a:cs typeface="Times New Roman" panose="02020603050405020304" pitchFamily="18" charset="0"/>
              </a:rPr>
              <a:t> hoặc ext4</a:t>
            </a:r>
          </a:p>
        </p:txBody>
      </p:sp>
      <p:cxnSp>
        <p:nvCxnSpPr>
          <p:cNvPr id="13" name="Đường kết nối Mũi tên Thẳng 52">
            <a:extLst>
              <a:ext uri="{FF2B5EF4-FFF2-40B4-BE49-F238E27FC236}">
                <a16:creationId xmlns:a16="http://schemas.microsoft.com/office/drawing/2014/main" id="{B8DF7ED5-FD08-4062-BD5E-0B9F253F6BAD}"/>
              </a:ext>
            </a:extLst>
          </p:cNvPr>
          <p:cNvCxnSpPr>
            <a:stCxn id="10" idx="3"/>
          </p:cNvCxnSpPr>
          <p:nvPr/>
        </p:nvCxnSpPr>
        <p:spPr>
          <a:xfrm flipV="1">
            <a:off x="1555227" y="5128918"/>
            <a:ext cx="606200" cy="269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 name="Hộp Văn bản 9">
            <a:extLst>
              <a:ext uri="{FF2B5EF4-FFF2-40B4-BE49-F238E27FC236}">
                <a16:creationId xmlns:a16="http://schemas.microsoft.com/office/drawing/2014/main" id="{1E79BC9C-5F49-44FE-9A84-543153FD7F6C}"/>
              </a:ext>
            </a:extLst>
          </p:cNvPr>
          <p:cNvSpPr txBox="1"/>
          <p:nvPr/>
        </p:nvSpPr>
        <p:spPr>
          <a:xfrm>
            <a:off x="-4543" y="1131944"/>
            <a:ext cx="389356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Ceph</a:t>
            </a:r>
            <a:r>
              <a:rPr lang="en-US" dirty="0">
                <a:latin typeface="Times New Roman" panose="02020603050405020304" pitchFamily="18" charset="0"/>
                <a:cs typeface="Times New Roman" panose="02020603050405020304" pitchFamily="18" charset="0"/>
              </a:rPr>
              <a:t> OSD (Objects Storage daemon</a:t>
            </a:r>
            <a:r>
              <a:rPr lang="en-US" dirty="0"/>
              <a:t>)</a:t>
            </a:r>
          </a:p>
        </p:txBody>
      </p:sp>
      <p:sp>
        <p:nvSpPr>
          <p:cNvPr id="15" name="Hộp Văn bản 10">
            <a:extLst>
              <a:ext uri="{FF2B5EF4-FFF2-40B4-BE49-F238E27FC236}">
                <a16:creationId xmlns:a16="http://schemas.microsoft.com/office/drawing/2014/main" id="{10A8BCFF-0F08-4F51-9FF9-81522B2280CC}"/>
              </a:ext>
            </a:extLst>
          </p:cNvPr>
          <p:cNvSpPr txBox="1"/>
          <p:nvPr/>
        </p:nvSpPr>
        <p:spPr>
          <a:xfrm>
            <a:off x="97875" y="3923717"/>
            <a:ext cx="1287532"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b. Cấu trúc </a:t>
            </a:r>
          </a:p>
        </p:txBody>
      </p:sp>
      <p:sp>
        <p:nvSpPr>
          <p:cNvPr id="16" name="Hộp Văn bản 56">
            <a:extLst>
              <a:ext uri="{FF2B5EF4-FFF2-40B4-BE49-F238E27FC236}">
                <a16:creationId xmlns:a16="http://schemas.microsoft.com/office/drawing/2014/main" id="{16C78F53-DE82-46F7-A999-9D0CADD8F5D2}"/>
              </a:ext>
            </a:extLst>
          </p:cNvPr>
          <p:cNvSpPr txBox="1"/>
          <p:nvPr/>
        </p:nvSpPr>
        <p:spPr>
          <a:xfrm>
            <a:off x="73153" y="1501276"/>
            <a:ext cx="2563522"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a. Khái niệm và ý nghĩa   </a:t>
            </a:r>
          </a:p>
        </p:txBody>
      </p:sp>
      <p:sp>
        <p:nvSpPr>
          <p:cNvPr id="17" name="Hộp Văn bản 61">
            <a:extLst>
              <a:ext uri="{FF2B5EF4-FFF2-40B4-BE49-F238E27FC236}">
                <a16:creationId xmlns:a16="http://schemas.microsoft.com/office/drawing/2014/main" id="{455B543B-3257-4A52-B63E-F3128DCD3B3C}"/>
              </a:ext>
            </a:extLst>
          </p:cNvPr>
          <p:cNvSpPr txBox="1"/>
          <p:nvPr/>
        </p:nvSpPr>
        <p:spPr>
          <a:xfrm>
            <a:off x="4060825" y="1131944"/>
            <a:ext cx="2895344"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2. Ceph Mon (Ceph Monitor</a:t>
            </a:r>
            <a:r>
              <a:rPr lang="en-US"/>
              <a:t>)</a:t>
            </a:r>
          </a:p>
        </p:txBody>
      </p:sp>
      <p:sp>
        <p:nvSpPr>
          <p:cNvPr id="18" name="Hộp Văn bản 63">
            <a:extLst>
              <a:ext uri="{FF2B5EF4-FFF2-40B4-BE49-F238E27FC236}">
                <a16:creationId xmlns:a16="http://schemas.microsoft.com/office/drawing/2014/main" id="{518AF567-77CD-4A5D-A388-48609391E249}"/>
              </a:ext>
            </a:extLst>
          </p:cNvPr>
          <p:cNvSpPr txBox="1"/>
          <p:nvPr/>
        </p:nvSpPr>
        <p:spPr>
          <a:xfrm>
            <a:off x="8017128" y="1131944"/>
            <a:ext cx="3722494"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3. Ceph MDS (Ceph Metadata Server</a:t>
            </a:r>
            <a:r>
              <a:rPr lang="en-US"/>
              <a:t>)</a:t>
            </a:r>
          </a:p>
        </p:txBody>
      </p:sp>
      <p:sp>
        <p:nvSpPr>
          <p:cNvPr id="19" name="Hộp Văn bản 65">
            <a:extLst>
              <a:ext uri="{FF2B5EF4-FFF2-40B4-BE49-F238E27FC236}">
                <a16:creationId xmlns:a16="http://schemas.microsoft.com/office/drawing/2014/main" id="{59F968F8-E39A-4556-9DB4-41F10C415200}"/>
              </a:ext>
            </a:extLst>
          </p:cNvPr>
          <p:cNvSpPr txBox="1"/>
          <p:nvPr/>
        </p:nvSpPr>
        <p:spPr>
          <a:xfrm>
            <a:off x="4060824" y="1501276"/>
            <a:ext cx="2345514"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Khái niệm và ý nghĩa   </a:t>
            </a:r>
          </a:p>
        </p:txBody>
      </p:sp>
      <p:sp>
        <p:nvSpPr>
          <p:cNvPr id="20" name="Hộp Văn bản 68">
            <a:extLst>
              <a:ext uri="{FF2B5EF4-FFF2-40B4-BE49-F238E27FC236}">
                <a16:creationId xmlns:a16="http://schemas.microsoft.com/office/drawing/2014/main" id="{6BCAABC7-CB68-43F9-947E-4FAA82FDE87C}"/>
              </a:ext>
            </a:extLst>
          </p:cNvPr>
          <p:cNvSpPr txBox="1"/>
          <p:nvPr/>
        </p:nvSpPr>
        <p:spPr>
          <a:xfrm>
            <a:off x="8017127" y="1501276"/>
            <a:ext cx="2345514"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Khái niệm và ý nghĩa   </a:t>
            </a:r>
          </a:p>
        </p:txBody>
      </p:sp>
      <p:sp>
        <p:nvSpPr>
          <p:cNvPr id="21" name="Hộp Văn bản 11">
            <a:extLst>
              <a:ext uri="{FF2B5EF4-FFF2-40B4-BE49-F238E27FC236}">
                <a16:creationId xmlns:a16="http://schemas.microsoft.com/office/drawing/2014/main" id="{DFA44D42-47CC-4527-AD6F-08E446DE60AC}"/>
              </a:ext>
            </a:extLst>
          </p:cNvPr>
          <p:cNvSpPr txBox="1"/>
          <p:nvPr/>
        </p:nvSpPr>
        <p:spPr>
          <a:xfrm>
            <a:off x="73153" y="1869045"/>
            <a:ext cx="3956304" cy="2308324"/>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Là daemon lưu trữ DL chính của cụm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Lưu DL được đưa vào các ổ vật lý dưới dạng objects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Thiết lập 1 OSD / 1 disk</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Một Server có nhiều OSDs</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Intelligent peering &amp; replication between OSDs</a:t>
            </a: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22" name="Hộp Văn bản 72">
            <a:extLst>
              <a:ext uri="{FF2B5EF4-FFF2-40B4-BE49-F238E27FC236}">
                <a16:creationId xmlns:a16="http://schemas.microsoft.com/office/drawing/2014/main" id="{85931974-20B1-4946-ADC7-7276330548B0}"/>
              </a:ext>
            </a:extLst>
          </p:cNvPr>
          <p:cNvSpPr txBox="1"/>
          <p:nvPr/>
        </p:nvSpPr>
        <p:spPr>
          <a:xfrm>
            <a:off x="4045140" y="1869045"/>
            <a:ext cx="3940619" cy="4524315"/>
          </a:xfrm>
          <a:prstGeom prst="rect">
            <a:avLst/>
          </a:prstGeom>
          <a:noFill/>
        </p:spPr>
        <p:txBody>
          <a:bodyPr wrap="square" rtlCol="0">
            <a:spAutoFit/>
          </a:bodyPr>
          <a:lstStyle/>
          <a:p>
            <a:pPr marL="285750" indent="-28575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Là daemon dùng để quản lý trạng thái </a:t>
            </a:r>
            <a:r>
              <a:rPr lang="vi-VN" smtClean="0">
                <a:latin typeface="Times New Roman" panose="02020603050405020304" pitchFamily="18" charset="0"/>
                <a:cs typeface="Times New Roman" panose="02020603050405020304" pitchFamily="18" charset="0"/>
              </a:rPr>
              <a:t>của</a:t>
            </a:r>
            <a:r>
              <a:rPr lang="en-US" smtClean="0">
                <a:latin typeface="Times New Roman" panose="02020603050405020304" pitchFamily="18" charset="0"/>
                <a:cs typeface="Times New Roman" panose="02020603050405020304" pitchFamily="18" charset="0"/>
              </a:rPr>
              <a:t> cluster </a:t>
            </a:r>
            <a:r>
              <a:rPr lang="vi-VN" smtClean="0">
                <a:latin typeface="Times New Roman" panose="02020603050405020304" pitchFamily="18" charset="0"/>
                <a:cs typeface="Times New Roman" panose="02020603050405020304" pitchFamily="18" charset="0"/>
              </a:rPr>
              <a:t>map </a:t>
            </a:r>
            <a:r>
              <a:rPr lang="vi-VN">
                <a:latin typeface="Times New Roman" panose="02020603050405020304" pitchFamily="18" charset="0"/>
                <a:cs typeface="Times New Roman" panose="02020603050405020304" pitchFamily="18" charset="0"/>
              </a:rPr>
              <a:t>trong cluster và Ceph </a:t>
            </a:r>
            <a:r>
              <a:rPr lang="vi-VN" smtClean="0">
                <a:latin typeface="Times New Roman" panose="02020603050405020304" pitchFamily="18" charset="0"/>
                <a:cs typeface="Times New Roman" panose="02020603050405020304" pitchFamily="18" charset="0"/>
              </a:rPr>
              <a:t>OSDs</a:t>
            </a:r>
            <a:endParaRPr lang="en-US"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Cluster map bao gồm các map trong cluster, giúp </a:t>
            </a:r>
            <a:r>
              <a:rPr lang="en-US">
                <a:latin typeface="Times New Roman" panose="02020603050405020304" pitchFamily="18" charset="0"/>
                <a:cs typeface="Times New Roman" panose="02020603050405020304" pitchFamily="18" charset="0"/>
              </a:rPr>
              <a:t>client có thể xác định vị trí các daemon trong cụm bằng cách truy suất nó</a:t>
            </a:r>
          </a:p>
          <a:p>
            <a:pPr marL="285750" indent="-285750" algn="just">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Các map trong cluster </a:t>
            </a:r>
            <a:r>
              <a:rPr lang="en-US">
                <a:latin typeface="Times New Roman" panose="02020603050405020304" pitchFamily="18" charset="0"/>
                <a:cs typeface="Times New Roman" panose="02020603050405020304" pitchFamily="18" charset="0"/>
              </a:rPr>
              <a:t>map do Ceph mon quản lý có thể cho ta biết:</a:t>
            </a:r>
          </a:p>
          <a:p>
            <a:pPr marL="285750" indent="-28575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Những tiến trình đang chạy</a:t>
            </a:r>
          </a:p>
          <a:p>
            <a:pPr marL="285750" indent="-28575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Trạng thái của các PGs</a:t>
            </a:r>
          </a:p>
          <a:p>
            <a:pPr marL="285750" indent="-28575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Tổng số lượng lưu trữ và DL đã sử dụng v.v…</a:t>
            </a:r>
          </a:p>
          <a:p>
            <a:pPr marL="285750" indent="-285750" algn="just">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Số lượng daemon luôn </a:t>
            </a:r>
            <a:r>
              <a:rPr lang="en-US">
                <a:latin typeface="Times New Roman" panose="02020603050405020304" pitchFamily="18" charset="0"/>
                <a:cs typeface="Times New Roman" panose="02020603050405020304" pitchFamily="18" charset="0"/>
              </a:rPr>
              <a:t>là số </a:t>
            </a:r>
            <a:r>
              <a:rPr lang="en-US" smtClean="0">
                <a:latin typeface="Times New Roman" panose="02020603050405020304" pitchFamily="18" charset="0"/>
                <a:cs typeface="Times New Roman" panose="02020603050405020304" pitchFamily="18" charset="0"/>
              </a:rPr>
              <a:t>lẻ</a:t>
            </a:r>
          </a:p>
          <a:p>
            <a:pPr marL="285750" indent="-285750" algn="just">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Client phải kết nối với Monitor trước khi thực hiện bất cứ 1 hành động gì</a:t>
            </a:r>
            <a:endParaRPr lang="en-US">
              <a:latin typeface="Times New Roman" panose="02020603050405020304" pitchFamily="18" charset="0"/>
              <a:cs typeface="Times New Roman" panose="02020603050405020304" pitchFamily="18" charset="0"/>
            </a:endParaRPr>
          </a:p>
        </p:txBody>
      </p:sp>
      <p:sp>
        <p:nvSpPr>
          <p:cNvPr id="23" name="Hộp Văn bản 73">
            <a:extLst>
              <a:ext uri="{FF2B5EF4-FFF2-40B4-BE49-F238E27FC236}">
                <a16:creationId xmlns:a16="http://schemas.microsoft.com/office/drawing/2014/main" id="{1D45A78C-FD8D-4B65-8B8A-FB928934A7C1}"/>
              </a:ext>
            </a:extLst>
          </p:cNvPr>
          <p:cNvSpPr txBox="1"/>
          <p:nvPr/>
        </p:nvSpPr>
        <p:spPr>
          <a:xfrm>
            <a:off x="8001442" y="1869045"/>
            <a:ext cx="41905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Daemon dành riêng </a:t>
            </a:r>
            <a:r>
              <a:rPr lang="vi-VN">
                <a:latin typeface="Times New Roman" panose="02020603050405020304" pitchFamily="18" charset="0"/>
                <a:cs typeface="Times New Roman" panose="02020603050405020304" pitchFamily="18" charset="0"/>
              </a:rPr>
              <a:t>cho </a:t>
            </a:r>
            <a:r>
              <a:rPr lang="vi-VN" smtClean="0">
                <a:latin typeface="Times New Roman" panose="02020603050405020304" pitchFamily="18" charset="0"/>
                <a:cs typeface="Times New Roman" panose="02020603050405020304" pitchFamily="18" charset="0"/>
              </a:rPr>
              <a:t>gi</a:t>
            </a:r>
            <a:r>
              <a:rPr lang="en-US" smtClean="0">
                <a:latin typeface="Times New Roman" panose="02020603050405020304" pitchFamily="18" charset="0"/>
                <a:cs typeface="Times New Roman" panose="02020603050405020304" pitchFamily="18" charset="0"/>
              </a:rPr>
              <a:t>ải pháp lưu trữ</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CephFS</a:t>
            </a:r>
          </a:p>
          <a:p>
            <a:pPr marL="285750" indent="-28575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Là một hệ thống phân cấp thư mục</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Cho phép client mount 1 POSIX filesystem ở bất cứ kích thước nào tới hệ thống</a:t>
            </a:r>
            <a:endParaRPr lang="vi-V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MDS chỉ lưu trữ metadata liên quan đến các file</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Hiện tại chưa được “production”; hiện chỉ một daemon MDS hoạt động trong một cụm tại một thời điêm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Không lưu DL local, nếu mất có thể khởi tạo lại. </a:t>
            </a:r>
            <a:endParaRPr lang="vi-V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3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down)">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down)">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down)">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down)">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ipe(down)">
                                      <p:cBhvr>
                                        <p:cTn id="8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P spid="12" grpId="0"/>
      <p:bldP spid="14" grpId="0"/>
      <p:bldP spid="15" grpId="0"/>
      <p:bldP spid="16" grpId="0"/>
      <p:bldP spid="17" grpId="0"/>
      <p:bldP spid="18" grpId="0"/>
      <p:bldP spid="19" grpId="0"/>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EA56D212-7855-4896-92F4-3854B2A17844}"/>
              </a:ext>
            </a:extLst>
          </p:cNvPr>
          <p:cNvSpPr>
            <a:spLocks noGrp="1"/>
          </p:cNvSpPr>
          <p:nvPr>
            <p:ph type="title"/>
          </p:nvPr>
        </p:nvSpPr>
        <p:spPr>
          <a:xfrm>
            <a:off x="1187778" y="253530"/>
            <a:ext cx="11004222" cy="765778"/>
          </a:xfrm>
        </p:spPr>
        <p:txBody>
          <a:bodyPr>
            <a:normAutofit/>
          </a:bodyPr>
          <a:lstStyle/>
          <a:p>
            <a:r>
              <a:rPr lang="en-US" sz="3200">
                <a:solidFill>
                  <a:schemeClr val="tx1"/>
                </a:solidFill>
                <a:latin typeface="Times New Roman" panose="02020603050405020304" pitchFamily="18" charset="0"/>
                <a:ea typeface="Tahoma" panose="020B0604030504040204" pitchFamily="34" charset="0"/>
                <a:cs typeface="Times New Roman" panose="02020603050405020304" pitchFamily="18" charset="0"/>
              </a:rPr>
              <a:t>CÁC KHÁI NIỆM LƯU TRỮ </a:t>
            </a:r>
            <a:r>
              <a:rPr lang="en-US" sz="32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QUAN TRỌNG CỦA CEPH</a:t>
            </a:r>
            <a:endParaRPr lang="en-US" sz="32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Hình chữ nhật 1">
            <a:extLst>
              <a:ext uri="{FF2B5EF4-FFF2-40B4-BE49-F238E27FC236}">
                <a16:creationId xmlns:a16="http://schemas.microsoft.com/office/drawing/2014/main" id="{C9C1BA73-9871-4446-A1B7-ED9020B7E7B4}"/>
              </a:ext>
            </a:extLst>
          </p:cNvPr>
          <p:cNvSpPr/>
          <p:nvPr/>
        </p:nvSpPr>
        <p:spPr>
          <a:xfrm>
            <a:off x="512064" y="3368607"/>
            <a:ext cx="2795398"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solidFill>
                  <a:schemeClr val="tx1"/>
                </a:solidFill>
                <a:latin typeface="Times New Roman" panose="02020603050405020304" pitchFamily="18" charset="0"/>
                <a:cs typeface="Times New Roman" panose="02020603050405020304" pitchFamily="18" charset="0"/>
              </a:rPr>
              <a:t>Các</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khái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niệm</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lưu</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trữ</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quan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trọng</a:t>
            </a:r>
            <a:r>
              <a:rPr lang="en-US" sz="1500" dirty="0">
                <a:solidFill>
                  <a:schemeClr val="tx1"/>
                </a:solidFill>
                <a:latin typeface="Times New Roman" panose="02020603050405020304" pitchFamily="18" charset="0"/>
                <a:cs typeface="Times New Roman" panose="02020603050405020304" pitchFamily="18" charset="0"/>
              </a:rPr>
              <a:t>  </a:t>
            </a:r>
          </a:p>
        </p:txBody>
      </p:sp>
      <p:sp>
        <p:nvSpPr>
          <p:cNvPr id="7" name="Hình chữ nhật 5">
            <a:extLst>
              <a:ext uri="{FF2B5EF4-FFF2-40B4-BE49-F238E27FC236}">
                <a16:creationId xmlns:a16="http://schemas.microsoft.com/office/drawing/2014/main" id="{06D7A613-90E1-4817-9B1B-2280270BC64B}"/>
              </a:ext>
            </a:extLst>
          </p:cNvPr>
          <p:cNvSpPr/>
          <p:nvPr/>
        </p:nvSpPr>
        <p:spPr>
          <a:xfrm>
            <a:off x="3840862" y="1765534"/>
            <a:ext cx="2389632" cy="827864"/>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Thuật toán Crush</a:t>
            </a:r>
          </a:p>
          <a:p>
            <a:pPr algn="ctr"/>
            <a:r>
              <a:rPr lang="en-US" sz="1500">
                <a:solidFill>
                  <a:schemeClr val="tx1"/>
                </a:solidFill>
                <a:latin typeface="Times New Roman" panose="02020603050405020304" pitchFamily="18" charset="0"/>
                <a:cs typeface="Times New Roman" panose="02020603050405020304" pitchFamily="18" charset="0"/>
              </a:rPr>
              <a:t>(Controlled Replication Under Scalable Hashing)</a:t>
            </a:r>
          </a:p>
        </p:txBody>
      </p:sp>
      <p:sp>
        <p:nvSpPr>
          <p:cNvPr id="8" name="Hình chữ nhật 6">
            <a:extLst>
              <a:ext uri="{FF2B5EF4-FFF2-40B4-BE49-F238E27FC236}">
                <a16:creationId xmlns:a16="http://schemas.microsoft.com/office/drawing/2014/main" id="{F807FF73-EE03-4E10-8095-4B4C51F9D83B}"/>
              </a:ext>
            </a:extLst>
          </p:cNvPr>
          <p:cNvSpPr/>
          <p:nvPr/>
        </p:nvSpPr>
        <p:spPr>
          <a:xfrm>
            <a:off x="3840862" y="4000992"/>
            <a:ext cx="2389632"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Pool</a:t>
            </a:r>
          </a:p>
        </p:txBody>
      </p:sp>
      <p:sp>
        <p:nvSpPr>
          <p:cNvPr id="9" name="Hình chữ nhật 7">
            <a:extLst>
              <a:ext uri="{FF2B5EF4-FFF2-40B4-BE49-F238E27FC236}">
                <a16:creationId xmlns:a16="http://schemas.microsoft.com/office/drawing/2014/main" id="{9201DBB9-B9E0-4F57-9CBB-F7A7AFAB203C}"/>
              </a:ext>
            </a:extLst>
          </p:cNvPr>
          <p:cNvSpPr/>
          <p:nvPr/>
        </p:nvSpPr>
        <p:spPr>
          <a:xfrm>
            <a:off x="3840862" y="5591086"/>
            <a:ext cx="2389632" cy="548640"/>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Placement Groups (PGs)</a:t>
            </a:r>
          </a:p>
        </p:txBody>
      </p:sp>
      <p:cxnSp>
        <p:nvCxnSpPr>
          <p:cNvPr id="10" name="Đường Kết nối Gấp khúc 21">
            <a:extLst>
              <a:ext uri="{FF2B5EF4-FFF2-40B4-BE49-F238E27FC236}">
                <a16:creationId xmlns:a16="http://schemas.microsoft.com/office/drawing/2014/main" id="{A80813BC-4785-4D78-A534-2CA63A3720AE}"/>
              </a:ext>
            </a:extLst>
          </p:cNvPr>
          <p:cNvCxnSpPr>
            <a:stCxn id="6" idx="3"/>
            <a:endCxn id="7" idx="1"/>
          </p:cNvCxnSpPr>
          <p:nvPr/>
        </p:nvCxnSpPr>
        <p:spPr>
          <a:xfrm flipV="1">
            <a:off x="3307462" y="2179466"/>
            <a:ext cx="533400" cy="1463461"/>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1" name="Đường Kết nối Gấp khúc 25">
            <a:extLst>
              <a:ext uri="{FF2B5EF4-FFF2-40B4-BE49-F238E27FC236}">
                <a16:creationId xmlns:a16="http://schemas.microsoft.com/office/drawing/2014/main" id="{D23F0C1B-AE7B-4CE8-A3AE-9DCEEB42E4E1}"/>
              </a:ext>
            </a:extLst>
          </p:cNvPr>
          <p:cNvCxnSpPr>
            <a:stCxn id="6" idx="3"/>
            <a:endCxn id="9" idx="1"/>
          </p:cNvCxnSpPr>
          <p:nvPr/>
        </p:nvCxnSpPr>
        <p:spPr>
          <a:xfrm>
            <a:off x="3307462" y="3642927"/>
            <a:ext cx="533400" cy="2222479"/>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Hình chữ nhật 27">
            <a:extLst>
              <a:ext uri="{FF2B5EF4-FFF2-40B4-BE49-F238E27FC236}">
                <a16:creationId xmlns:a16="http://schemas.microsoft.com/office/drawing/2014/main" id="{E358EF1A-DF5C-4638-AC2A-3CD7AED71B0D}"/>
              </a:ext>
            </a:extLst>
          </p:cNvPr>
          <p:cNvSpPr/>
          <p:nvPr/>
        </p:nvSpPr>
        <p:spPr>
          <a:xfrm>
            <a:off x="6837046" y="1029933"/>
            <a:ext cx="4355212" cy="72491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Thuật toán được sử dụng để xác định cách lưu trữ và truy xuất DL bằng cách tính toán các vị trí lưu trữ DL</a:t>
            </a:r>
          </a:p>
        </p:txBody>
      </p:sp>
      <p:sp>
        <p:nvSpPr>
          <p:cNvPr id="13" name="Hình chữ nhật 32">
            <a:extLst>
              <a:ext uri="{FF2B5EF4-FFF2-40B4-BE49-F238E27FC236}">
                <a16:creationId xmlns:a16="http://schemas.microsoft.com/office/drawing/2014/main" id="{5B6399F1-8C63-4BC2-BB7A-757AEF241F58}"/>
              </a:ext>
            </a:extLst>
          </p:cNvPr>
          <p:cNvSpPr/>
          <p:nvPr/>
        </p:nvSpPr>
        <p:spPr>
          <a:xfrm>
            <a:off x="6837046" y="1809577"/>
            <a:ext cx="4355211" cy="723262"/>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Thuật toán </a:t>
            </a:r>
            <a:r>
              <a:rPr lang="en-US" sz="1500" smtClean="0">
                <a:solidFill>
                  <a:schemeClr val="tx1"/>
                </a:solidFill>
                <a:latin typeface="Times New Roman" panose="02020603050405020304" pitchFamily="18" charset="0"/>
                <a:cs typeface="Times New Roman" panose="02020603050405020304" pitchFamily="18" charset="0"/>
              </a:rPr>
              <a:t>tính toán metadata theo yêu cầu thay </a:t>
            </a:r>
            <a:r>
              <a:rPr lang="en-US" sz="1500">
                <a:solidFill>
                  <a:schemeClr val="tx1"/>
                </a:solidFill>
                <a:latin typeface="Times New Roman" panose="02020603050405020304" pitchFamily="18" charset="0"/>
                <a:cs typeface="Times New Roman" panose="02020603050405020304" pitchFamily="18" charset="0"/>
              </a:rPr>
              <a:t>cho việc sử dụng metadata truyền thống </a:t>
            </a:r>
            <a:r>
              <a:rPr lang="en-US" sz="1500" smtClean="0">
                <a:solidFill>
                  <a:schemeClr val="tx1"/>
                </a:solidFill>
                <a:latin typeface="Times New Roman" panose="02020603050405020304" pitchFamily="18" charset="0"/>
                <a:cs typeface="Times New Roman" panose="02020603050405020304" pitchFamily="18" charset="0"/>
              </a:rPr>
              <a:t>(lưu những thông tin đến obj) để </a:t>
            </a:r>
            <a:r>
              <a:rPr lang="en-US" sz="1500">
                <a:solidFill>
                  <a:schemeClr val="tx1"/>
                </a:solidFill>
                <a:latin typeface="Times New Roman" panose="02020603050405020304" pitchFamily="18" charset="0"/>
                <a:cs typeface="Times New Roman" panose="02020603050405020304" pitchFamily="18" charset="0"/>
              </a:rPr>
              <a:t>quản trị</a:t>
            </a:r>
          </a:p>
        </p:txBody>
      </p:sp>
      <p:sp>
        <p:nvSpPr>
          <p:cNvPr id="16" name="Hình chữ nhật 55">
            <a:extLst>
              <a:ext uri="{FF2B5EF4-FFF2-40B4-BE49-F238E27FC236}">
                <a16:creationId xmlns:a16="http://schemas.microsoft.com/office/drawing/2014/main" id="{001F5A6A-4A67-4563-9C9F-2360823678AC}"/>
              </a:ext>
            </a:extLst>
          </p:cNvPr>
          <p:cNvSpPr/>
          <p:nvPr/>
        </p:nvSpPr>
        <p:spPr>
          <a:xfrm>
            <a:off x="6837046" y="2619274"/>
            <a:ext cx="4355211" cy="495979"/>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Được sử dụng bởi Ceph Client và Ceph OSDs</a:t>
            </a:r>
          </a:p>
        </p:txBody>
      </p:sp>
      <p:cxnSp>
        <p:nvCxnSpPr>
          <p:cNvPr id="18" name="Đường Kết nối Gấp khúc 60">
            <a:extLst>
              <a:ext uri="{FF2B5EF4-FFF2-40B4-BE49-F238E27FC236}">
                <a16:creationId xmlns:a16="http://schemas.microsoft.com/office/drawing/2014/main" id="{8E0A12C2-01BE-4E9D-A0EE-CD7BF4C0A2F6}"/>
              </a:ext>
            </a:extLst>
          </p:cNvPr>
          <p:cNvCxnSpPr>
            <a:stCxn id="6" idx="3"/>
            <a:endCxn id="8" idx="1"/>
          </p:cNvCxnSpPr>
          <p:nvPr/>
        </p:nvCxnSpPr>
        <p:spPr>
          <a:xfrm>
            <a:off x="3307462" y="3642927"/>
            <a:ext cx="533400" cy="63238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Hình chữ nhật 62">
            <a:extLst>
              <a:ext uri="{FF2B5EF4-FFF2-40B4-BE49-F238E27FC236}">
                <a16:creationId xmlns:a16="http://schemas.microsoft.com/office/drawing/2014/main" id="{161AC3FC-B82B-4F5C-8B29-A19A79B96D6B}"/>
              </a:ext>
            </a:extLst>
          </p:cNvPr>
          <p:cNvSpPr/>
          <p:nvPr/>
        </p:nvSpPr>
        <p:spPr>
          <a:xfrm>
            <a:off x="6837046" y="3273439"/>
            <a:ext cx="4355211" cy="571487"/>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Là phân vùng logic để lưu trữ các objects được client đưa vào </a:t>
            </a:r>
            <a:r>
              <a:rPr lang="en-US" sz="1500" smtClean="0">
                <a:solidFill>
                  <a:schemeClr val="tx1"/>
                </a:solidFill>
                <a:latin typeface="Times New Roman" panose="02020603050405020304" pitchFamily="18" charset="0"/>
                <a:cs typeface="Times New Roman" panose="02020603050405020304" pitchFamily="18" charset="0"/>
              </a:rPr>
              <a:t>cụm hoặc đơn giản là phân tách user</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20" name="Hình chữ nhật 63">
            <a:extLst>
              <a:ext uri="{FF2B5EF4-FFF2-40B4-BE49-F238E27FC236}">
                <a16:creationId xmlns:a16="http://schemas.microsoft.com/office/drawing/2014/main" id="{EF3FA437-0C63-4895-A66F-7963F8EF80EB}"/>
              </a:ext>
            </a:extLst>
          </p:cNvPr>
          <p:cNvSpPr/>
          <p:nvPr/>
        </p:nvSpPr>
        <p:spPr>
          <a:xfrm>
            <a:off x="6837045" y="3943910"/>
            <a:ext cx="4355212" cy="630072"/>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Quản lý số lượng PGs, replicate và các tập luật Crush. Phải có đủ thẩm quyền mới lưu trữ được DL vào pool</a:t>
            </a:r>
          </a:p>
        </p:txBody>
      </p:sp>
      <p:cxnSp>
        <p:nvCxnSpPr>
          <p:cNvPr id="21" name="Đường Kết nối Gấp khúc 68">
            <a:extLst>
              <a:ext uri="{FF2B5EF4-FFF2-40B4-BE49-F238E27FC236}">
                <a16:creationId xmlns:a16="http://schemas.microsoft.com/office/drawing/2014/main" id="{73BA8EE7-6896-4E83-B0A1-28C384004A8A}"/>
              </a:ext>
            </a:extLst>
          </p:cNvPr>
          <p:cNvCxnSpPr>
            <a:stCxn id="8" idx="3"/>
            <a:endCxn id="19" idx="1"/>
          </p:cNvCxnSpPr>
          <p:nvPr/>
        </p:nvCxnSpPr>
        <p:spPr>
          <a:xfrm flipV="1">
            <a:off x="6230494" y="3559183"/>
            <a:ext cx="606552" cy="716129"/>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Đường Kết nối Gấp khúc 70">
            <a:extLst>
              <a:ext uri="{FF2B5EF4-FFF2-40B4-BE49-F238E27FC236}">
                <a16:creationId xmlns:a16="http://schemas.microsoft.com/office/drawing/2014/main" id="{2B7FCA91-7B19-41F7-8D8C-CC36C24C8241}"/>
              </a:ext>
            </a:extLst>
          </p:cNvPr>
          <p:cNvCxnSpPr>
            <a:stCxn id="8" idx="3"/>
            <a:endCxn id="20" idx="1"/>
          </p:cNvCxnSpPr>
          <p:nvPr/>
        </p:nvCxnSpPr>
        <p:spPr>
          <a:xfrm flipV="1">
            <a:off x="6230494" y="4258946"/>
            <a:ext cx="606551" cy="16366"/>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Hình chữ nhật 72">
            <a:extLst>
              <a:ext uri="{FF2B5EF4-FFF2-40B4-BE49-F238E27FC236}">
                <a16:creationId xmlns:a16="http://schemas.microsoft.com/office/drawing/2014/main" id="{58C14BBF-64DA-4F13-A9CC-C7BFFF724DE5}"/>
              </a:ext>
            </a:extLst>
          </p:cNvPr>
          <p:cNvSpPr/>
          <p:nvPr/>
        </p:nvSpPr>
        <p:spPr>
          <a:xfrm>
            <a:off x="6837045" y="4672966"/>
            <a:ext cx="4355212" cy="728971"/>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Cung cấp khả năng như phục hồi DL, thiết lập số lượng PGs, tùy chỉnh Crush rule, tạo snapshot và thiết lập quota, v.v…</a:t>
            </a:r>
          </a:p>
        </p:txBody>
      </p:sp>
      <p:cxnSp>
        <p:nvCxnSpPr>
          <p:cNvPr id="24" name="Đường Kết nối Gấp khúc 92">
            <a:extLst>
              <a:ext uri="{FF2B5EF4-FFF2-40B4-BE49-F238E27FC236}">
                <a16:creationId xmlns:a16="http://schemas.microsoft.com/office/drawing/2014/main" id="{2AE156AF-84F6-421D-8095-D51D5970637F}"/>
              </a:ext>
            </a:extLst>
          </p:cNvPr>
          <p:cNvCxnSpPr>
            <a:stCxn id="8" idx="3"/>
            <a:endCxn id="23" idx="1"/>
          </p:cNvCxnSpPr>
          <p:nvPr/>
        </p:nvCxnSpPr>
        <p:spPr>
          <a:xfrm>
            <a:off x="6230494" y="4275312"/>
            <a:ext cx="606551" cy="762140"/>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5" name="Hình chữ nhật 95">
            <a:extLst>
              <a:ext uri="{FF2B5EF4-FFF2-40B4-BE49-F238E27FC236}">
                <a16:creationId xmlns:a16="http://schemas.microsoft.com/office/drawing/2014/main" id="{BB5D77E1-B404-4679-8E92-4B9321D46F8F}"/>
              </a:ext>
            </a:extLst>
          </p:cNvPr>
          <p:cNvSpPr/>
          <p:nvPr/>
        </p:nvSpPr>
        <p:spPr>
          <a:xfrm>
            <a:off x="6837045" y="5500921"/>
            <a:ext cx="4355212" cy="36448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Vô hình với người sử dụng</a:t>
            </a:r>
          </a:p>
        </p:txBody>
      </p:sp>
      <p:cxnSp>
        <p:nvCxnSpPr>
          <p:cNvPr id="26" name="Đường Kết nối Gấp khúc 114">
            <a:extLst>
              <a:ext uri="{FF2B5EF4-FFF2-40B4-BE49-F238E27FC236}">
                <a16:creationId xmlns:a16="http://schemas.microsoft.com/office/drawing/2014/main" id="{5D676BF6-8A13-4480-9E60-D34C424E98AC}"/>
              </a:ext>
            </a:extLst>
          </p:cNvPr>
          <p:cNvCxnSpPr>
            <a:stCxn id="9" idx="3"/>
            <a:endCxn id="25" idx="1"/>
          </p:cNvCxnSpPr>
          <p:nvPr/>
        </p:nvCxnSpPr>
        <p:spPr>
          <a:xfrm flipV="1">
            <a:off x="6230494" y="5683164"/>
            <a:ext cx="606551" cy="182242"/>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7" name="Hình chữ nhật 116">
            <a:extLst>
              <a:ext uri="{FF2B5EF4-FFF2-40B4-BE49-F238E27FC236}">
                <a16:creationId xmlns:a16="http://schemas.microsoft.com/office/drawing/2014/main" id="{06A9EEEE-0DA5-41A7-B322-A06E91797C61}"/>
              </a:ext>
            </a:extLst>
          </p:cNvPr>
          <p:cNvSpPr/>
          <p:nvPr/>
        </p:nvSpPr>
        <p:spPr>
          <a:xfrm>
            <a:off x="6837045" y="5974290"/>
            <a:ext cx="4355212" cy="364485"/>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Times New Roman" panose="02020603050405020304" pitchFamily="18" charset="0"/>
                <a:cs typeface="Times New Roman" panose="02020603050405020304" pitchFamily="18" charset="0"/>
              </a:rPr>
              <a:t>Được chia nhỏ từ các pool. 1 PG quản lý nhiều object</a:t>
            </a:r>
          </a:p>
        </p:txBody>
      </p:sp>
      <p:cxnSp>
        <p:nvCxnSpPr>
          <p:cNvPr id="28" name="Đường Kết nối Gấp khúc 117">
            <a:extLst>
              <a:ext uri="{FF2B5EF4-FFF2-40B4-BE49-F238E27FC236}">
                <a16:creationId xmlns:a16="http://schemas.microsoft.com/office/drawing/2014/main" id="{1F297DFD-5F80-4493-B6CD-3665CB097C50}"/>
              </a:ext>
            </a:extLst>
          </p:cNvPr>
          <p:cNvCxnSpPr>
            <a:stCxn id="9" idx="3"/>
            <a:endCxn id="27" idx="1"/>
          </p:cNvCxnSpPr>
          <p:nvPr/>
        </p:nvCxnSpPr>
        <p:spPr>
          <a:xfrm>
            <a:off x="6230494" y="5865406"/>
            <a:ext cx="606551" cy="291127"/>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Đường Kết nối Gấp khúc 30"/>
          <p:cNvCxnSpPr>
            <a:stCxn id="7" idx="3"/>
            <a:endCxn id="12" idx="1"/>
          </p:cNvCxnSpPr>
          <p:nvPr/>
        </p:nvCxnSpPr>
        <p:spPr>
          <a:xfrm flipV="1">
            <a:off x="6230494" y="1392391"/>
            <a:ext cx="606552" cy="78707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Đường Kết nối Gấp khúc 32"/>
          <p:cNvCxnSpPr>
            <a:stCxn id="7" idx="3"/>
            <a:endCxn id="16" idx="1"/>
          </p:cNvCxnSpPr>
          <p:nvPr/>
        </p:nvCxnSpPr>
        <p:spPr>
          <a:xfrm>
            <a:off x="6230494" y="2179466"/>
            <a:ext cx="606552" cy="687798"/>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34"/>
          <p:cNvCxnSpPr>
            <a:stCxn id="7" idx="3"/>
            <a:endCxn id="13" idx="1"/>
          </p:cNvCxnSpPr>
          <p:nvPr/>
        </p:nvCxnSpPr>
        <p:spPr>
          <a:xfrm flipV="1">
            <a:off x="6230494" y="2171208"/>
            <a:ext cx="606552" cy="8258"/>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01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par>
                                <p:cTn id="19" presetID="22" presetClass="entr" presetSubtype="4"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par>
                                <p:cTn id="22" presetID="22" presetClass="entr" presetSubtype="4"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par>
                                <p:cTn id="50" presetID="22" presetClass="entr" presetSubtype="4"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22" presetClass="entr" presetSubtype="4"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down)">
                                      <p:cBhvr>
                                        <p:cTn id="77" dur="500"/>
                                        <p:tgtEl>
                                          <p:spTgt spid="2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6" grpId="0" animBg="1"/>
      <p:bldP spid="19" grpId="0" animBg="1"/>
      <p:bldP spid="20" grpId="0" animBg="1"/>
      <p:bldP spid="23"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êu đề 1">
            <a:extLst>
              <a:ext uri="{FF2B5EF4-FFF2-40B4-BE49-F238E27FC236}">
                <a16:creationId xmlns:a16="http://schemas.microsoft.com/office/drawing/2014/main" id="{C3BD2915-A4A1-41F1-AD86-F669630F171F}"/>
              </a:ext>
            </a:extLst>
          </p:cNvPr>
          <p:cNvSpPr>
            <a:spLocks noGrp="1"/>
          </p:cNvSpPr>
          <p:nvPr>
            <p:ph type="title"/>
          </p:nvPr>
        </p:nvSpPr>
        <p:spPr>
          <a:xfrm>
            <a:off x="1291789" y="192498"/>
            <a:ext cx="10900211" cy="765778"/>
          </a:xfrm>
        </p:spPr>
        <p:txBody>
          <a:bodyPr>
            <a:normAutofit/>
          </a:bodyPr>
          <a:lstStyle/>
          <a:p>
            <a:r>
              <a:rPr lang="en-US" sz="32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PHÂN LOẠI POOL  </a:t>
            </a:r>
            <a:endParaRPr lang="en-US"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7" name="Hình chữ nhật 1">
            <a:extLst>
              <a:ext uri="{FF2B5EF4-FFF2-40B4-BE49-F238E27FC236}">
                <a16:creationId xmlns:a16="http://schemas.microsoft.com/office/drawing/2014/main" id="{E97F937D-05DE-4F95-87ED-B4F4CA20F288}"/>
              </a:ext>
            </a:extLst>
          </p:cNvPr>
          <p:cNvSpPr/>
          <p:nvPr/>
        </p:nvSpPr>
        <p:spPr>
          <a:xfrm>
            <a:off x="5185031" y="1043975"/>
            <a:ext cx="1444752" cy="3779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NYAN</a:t>
            </a:r>
          </a:p>
        </p:txBody>
      </p:sp>
      <p:sp>
        <p:nvSpPr>
          <p:cNvPr id="68" name="Hình chữ nhật 42">
            <a:extLst>
              <a:ext uri="{FF2B5EF4-FFF2-40B4-BE49-F238E27FC236}">
                <a16:creationId xmlns:a16="http://schemas.microsoft.com/office/drawing/2014/main" id="{AB1900DC-262A-4B39-91E8-42AC737D8CFE}"/>
              </a:ext>
            </a:extLst>
          </p:cNvPr>
          <p:cNvSpPr/>
          <p:nvPr/>
        </p:nvSpPr>
        <p:spPr>
          <a:xfrm>
            <a:off x="5185031" y="1486148"/>
            <a:ext cx="1444752" cy="377952"/>
          </a:xfrm>
          <a:prstGeom prst="rect">
            <a:avLst/>
          </a:prstGeom>
          <a:solidFill>
            <a:srgbClr val="BAD6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Times New Roman" panose="02020603050405020304" pitchFamily="18" charset="0"/>
                <a:cs typeface="Times New Roman" panose="02020603050405020304" pitchFamily="18" charset="0"/>
              </a:rPr>
              <a:t>ABCDEFGHIJKL</a:t>
            </a:r>
          </a:p>
        </p:txBody>
      </p:sp>
      <p:sp>
        <p:nvSpPr>
          <p:cNvPr id="69" name="Hình chữ nhật 43">
            <a:extLst>
              <a:ext uri="{FF2B5EF4-FFF2-40B4-BE49-F238E27FC236}">
                <a16:creationId xmlns:a16="http://schemas.microsoft.com/office/drawing/2014/main" id="{1844423E-CE88-46B7-9F56-F4FF9E19065C}"/>
              </a:ext>
            </a:extLst>
          </p:cNvPr>
          <p:cNvSpPr/>
          <p:nvPr/>
        </p:nvSpPr>
        <p:spPr>
          <a:xfrm>
            <a:off x="7905398" y="2181626"/>
            <a:ext cx="1444752" cy="377952"/>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Encode (4,2)</a:t>
            </a:r>
          </a:p>
        </p:txBody>
      </p:sp>
      <p:sp>
        <p:nvSpPr>
          <p:cNvPr id="70" name="Hình chữ nhật 3">
            <a:extLst>
              <a:ext uri="{FF2B5EF4-FFF2-40B4-BE49-F238E27FC236}">
                <a16:creationId xmlns:a16="http://schemas.microsoft.com/office/drawing/2014/main" id="{A262C61F-92E5-4502-83CE-EA3CDC397E63}"/>
              </a:ext>
            </a:extLst>
          </p:cNvPr>
          <p:cNvSpPr/>
          <p:nvPr/>
        </p:nvSpPr>
        <p:spPr>
          <a:xfrm>
            <a:off x="5315725" y="2980662"/>
            <a:ext cx="908304" cy="371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NYAN</a:t>
            </a:r>
          </a:p>
        </p:txBody>
      </p:sp>
      <p:sp>
        <p:nvSpPr>
          <p:cNvPr id="71" name="Hình chữ nhật 20">
            <a:extLst>
              <a:ext uri="{FF2B5EF4-FFF2-40B4-BE49-F238E27FC236}">
                <a16:creationId xmlns:a16="http://schemas.microsoft.com/office/drawing/2014/main" id="{BD40BE6A-1C07-4309-B9C3-67FE21376F08}"/>
              </a:ext>
            </a:extLst>
          </p:cNvPr>
          <p:cNvSpPr/>
          <p:nvPr/>
        </p:nvSpPr>
        <p:spPr>
          <a:xfrm>
            <a:off x="5296670" y="3555744"/>
            <a:ext cx="920496" cy="451104"/>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a:t>
            </a:r>
          </a:p>
        </p:txBody>
      </p:sp>
      <p:sp>
        <p:nvSpPr>
          <p:cNvPr id="72" name="Hình chữ nhật 64">
            <a:extLst>
              <a:ext uri="{FF2B5EF4-FFF2-40B4-BE49-F238E27FC236}">
                <a16:creationId xmlns:a16="http://schemas.microsoft.com/office/drawing/2014/main" id="{A8964A61-3EF5-493F-9815-41EBF3DB0CA1}"/>
              </a:ext>
            </a:extLst>
          </p:cNvPr>
          <p:cNvSpPr/>
          <p:nvPr/>
        </p:nvSpPr>
        <p:spPr>
          <a:xfrm>
            <a:off x="5296670" y="4094213"/>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ABC</a:t>
            </a:r>
          </a:p>
        </p:txBody>
      </p:sp>
      <p:sp>
        <p:nvSpPr>
          <p:cNvPr id="73" name="Hình chữ nhật 2">
            <a:extLst>
              <a:ext uri="{FF2B5EF4-FFF2-40B4-BE49-F238E27FC236}">
                <a16:creationId xmlns:a16="http://schemas.microsoft.com/office/drawing/2014/main" id="{8C98C1AE-DF5C-4335-9435-BE93491AF930}"/>
              </a:ext>
            </a:extLst>
          </p:cNvPr>
          <p:cNvSpPr/>
          <p:nvPr/>
        </p:nvSpPr>
        <p:spPr>
          <a:xfrm>
            <a:off x="9486174" y="3510712"/>
            <a:ext cx="2242543" cy="1257182"/>
          </a:xfrm>
          <a:prstGeom prst="rect">
            <a:avLst/>
          </a:prstGeom>
          <a:solidFill>
            <a:schemeClr val="bg1"/>
          </a:solid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ình chữ nhật 32">
            <a:extLst>
              <a:ext uri="{FF2B5EF4-FFF2-40B4-BE49-F238E27FC236}">
                <a16:creationId xmlns:a16="http://schemas.microsoft.com/office/drawing/2014/main" id="{D6A91A7D-8281-4F61-9439-A4E5E8605B45}"/>
              </a:ext>
            </a:extLst>
          </p:cNvPr>
          <p:cNvSpPr/>
          <p:nvPr/>
        </p:nvSpPr>
        <p:spPr>
          <a:xfrm>
            <a:off x="9644531" y="3575454"/>
            <a:ext cx="895345" cy="451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a:t>
            </a:r>
          </a:p>
        </p:txBody>
      </p:sp>
      <p:sp>
        <p:nvSpPr>
          <p:cNvPr id="75" name="Hình chữ nhật 34">
            <a:extLst>
              <a:ext uri="{FF2B5EF4-FFF2-40B4-BE49-F238E27FC236}">
                <a16:creationId xmlns:a16="http://schemas.microsoft.com/office/drawing/2014/main" id="{FE441A89-BCBC-4BE1-BF9D-6578DC242E3D}"/>
              </a:ext>
            </a:extLst>
          </p:cNvPr>
          <p:cNvSpPr/>
          <p:nvPr/>
        </p:nvSpPr>
        <p:spPr>
          <a:xfrm>
            <a:off x="10660430" y="3566715"/>
            <a:ext cx="895345" cy="451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p>
        </p:txBody>
      </p:sp>
      <p:sp>
        <p:nvSpPr>
          <p:cNvPr id="76" name="Hình chữ nhật 35">
            <a:extLst>
              <a:ext uri="{FF2B5EF4-FFF2-40B4-BE49-F238E27FC236}">
                <a16:creationId xmlns:a16="http://schemas.microsoft.com/office/drawing/2014/main" id="{42138947-FAFA-42C7-A619-52144CCE9864}"/>
              </a:ext>
            </a:extLst>
          </p:cNvPr>
          <p:cNvSpPr/>
          <p:nvPr/>
        </p:nvSpPr>
        <p:spPr>
          <a:xfrm>
            <a:off x="9629061" y="4134388"/>
            <a:ext cx="920496" cy="451104"/>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YXY</a:t>
            </a:r>
          </a:p>
        </p:txBody>
      </p:sp>
      <p:sp>
        <p:nvSpPr>
          <p:cNvPr id="77" name="Hình chữ nhật 81">
            <a:extLst>
              <a:ext uri="{FF2B5EF4-FFF2-40B4-BE49-F238E27FC236}">
                <a16:creationId xmlns:a16="http://schemas.microsoft.com/office/drawing/2014/main" id="{2F337E2C-71B5-48E9-B4AA-FB1783B5681D}"/>
              </a:ext>
            </a:extLst>
          </p:cNvPr>
          <p:cNvSpPr/>
          <p:nvPr/>
        </p:nvSpPr>
        <p:spPr>
          <a:xfrm>
            <a:off x="6366149" y="2988226"/>
            <a:ext cx="908304" cy="371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NYAN</a:t>
            </a:r>
          </a:p>
        </p:txBody>
      </p:sp>
      <p:sp>
        <p:nvSpPr>
          <p:cNvPr id="78" name="Hình chữ nhật 83">
            <a:extLst>
              <a:ext uri="{FF2B5EF4-FFF2-40B4-BE49-F238E27FC236}">
                <a16:creationId xmlns:a16="http://schemas.microsoft.com/office/drawing/2014/main" id="{50376764-446E-45E2-8787-9254894D3DC2}"/>
              </a:ext>
            </a:extLst>
          </p:cNvPr>
          <p:cNvSpPr/>
          <p:nvPr/>
        </p:nvSpPr>
        <p:spPr>
          <a:xfrm>
            <a:off x="6347094" y="3563308"/>
            <a:ext cx="920496" cy="451104"/>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a:t>
            </a:r>
          </a:p>
        </p:txBody>
      </p:sp>
      <p:sp>
        <p:nvSpPr>
          <p:cNvPr id="79" name="Hình chữ nhật 84">
            <a:extLst>
              <a:ext uri="{FF2B5EF4-FFF2-40B4-BE49-F238E27FC236}">
                <a16:creationId xmlns:a16="http://schemas.microsoft.com/office/drawing/2014/main" id="{7DD6E0F2-448F-43A8-9A04-F1EEEF003105}"/>
              </a:ext>
            </a:extLst>
          </p:cNvPr>
          <p:cNvSpPr/>
          <p:nvPr/>
        </p:nvSpPr>
        <p:spPr>
          <a:xfrm>
            <a:off x="6347094" y="4101777"/>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DEF</a:t>
            </a:r>
          </a:p>
        </p:txBody>
      </p:sp>
      <p:sp>
        <p:nvSpPr>
          <p:cNvPr id="80" name="Hình chữ nhật 88">
            <a:extLst>
              <a:ext uri="{FF2B5EF4-FFF2-40B4-BE49-F238E27FC236}">
                <a16:creationId xmlns:a16="http://schemas.microsoft.com/office/drawing/2014/main" id="{F78A5A22-C0B8-42AF-B915-42120C135DCC}"/>
              </a:ext>
            </a:extLst>
          </p:cNvPr>
          <p:cNvSpPr/>
          <p:nvPr/>
        </p:nvSpPr>
        <p:spPr>
          <a:xfrm>
            <a:off x="7410477" y="2980662"/>
            <a:ext cx="908304" cy="371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NYAN</a:t>
            </a:r>
          </a:p>
        </p:txBody>
      </p:sp>
      <p:sp>
        <p:nvSpPr>
          <p:cNvPr id="81" name="Hình chữ nhật 91">
            <a:extLst>
              <a:ext uri="{FF2B5EF4-FFF2-40B4-BE49-F238E27FC236}">
                <a16:creationId xmlns:a16="http://schemas.microsoft.com/office/drawing/2014/main" id="{75BAA5F5-A3B4-4320-940C-4A8375CF7D93}"/>
              </a:ext>
            </a:extLst>
          </p:cNvPr>
          <p:cNvSpPr/>
          <p:nvPr/>
        </p:nvSpPr>
        <p:spPr>
          <a:xfrm>
            <a:off x="7391422" y="3555744"/>
            <a:ext cx="920496" cy="451104"/>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a:t>
            </a:r>
          </a:p>
        </p:txBody>
      </p:sp>
      <p:sp>
        <p:nvSpPr>
          <p:cNvPr id="82" name="Hình chữ nhật 92">
            <a:extLst>
              <a:ext uri="{FF2B5EF4-FFF2-40B4-BE49-F238E27FC236}">
                <a16:creationId xmlns:a16="http://schemas.microsoft.com/office/drawing/2014/main" id="{8941CBC6-A299-4368-AD08-D401B1631CBD}"/>
              </a:ext>
            </a:extLst>
          </p:cNvPr>
          <p:cNvSpPr/>
          <p:nvPr/>
        </p:nvSpPr>
        <p:spPr>
          <a:xfrm>
            <a:off x="7391422" y="4094213"/>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GHI</a:t>
            </a:r>
          </a:p>
        </p:txBody>
      </p:sp>
      <p:sp>
        <p:nvSpPr>
          <p:cNvPr id="83" name="Hình chữ nhật 93">
            <a:extLst>
              <a:ext uri="{FF2B5EF4-FFF2-40B4-BE49-F238E27FC236}">
                <a16:creationId xmlns:a16="http://schemas.microsoft.com/office/drawing/2014/main" id="{C224BE07-5576-4C60-92D2-3FF4246EB6E1}"/>
              </a:ext>
            </a:extLst>
          </p:cNvPr>
          <p:cNvSpPr/>
          <p:nvPr/>
        </p:nvSpPr>
        <p:spPr>
          <a:xfrm>
            <a:off x="8448709" y="2988226"/>
            <a:ext cx="908304" cy="371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NYAN</a:t>
            </a:r>
          </a:p>
        </p:txBody>
      </p:sp>
      <p:sp>
        <p:nvSpPr>
          <p:cNvPr id="84" name="Hình chữ nhật 95">
            <a:extLst>
              <a:ext uri="{FF2B5EF4-FFF2-40B4-BE49-F238E27FC236}">
                <a16:creationId xmlns:a16="http://schemas.microsoft.com/office/drawing/2014/main" id="{6E422527-9398-43EA-B7D4-F0EEC81DA319}"/>
              </a:ext>
            </a:extLst>
          </p:cNvPr>
          <p:cNvSpPr/>
          <p:nvPr/>
        </p:nvSpPr>
        <p:spPr>
          <a:xfrm>
            <a:off x="8429654" y="3563308"/>
            <a:ext cx="920496" cy="451104"/>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a:t>
            </a:r>
          </a:p>
        </p:txBody>
      </p:sp>
      <p:sp>
        <p:nvSpPr>
          <p:cNvPr id="85" name="Hình chữ nhật 102">
            <a:extLst>
              <a:ext uri="{FF2B5EF4-FFF2-40B4-BE49-F238E27FC236}">
                <a16:creationId xmlns:a16="http://schemas.microsoft.com/office/drawing/2014/main" id="{BBFA35DD-B23A-493E-ABA2-B6955399C3F8}"/>
              </a:ext>
            </a:extLst>
          </p:cNvPr>
          <p:cNvSpPr/>
          <p:nvPr/>
        </p:nvSpPr>
        <p:spPr>
          <a:xfrm>
            <a:off x="8429654" y="4101777"/>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JKL</a:t>
            </a:r>
          </a:p>
        </p:txBody>
      </p:sp>
      <p:sp>
        <p:nvSpPr>
          <p:cNvPr id="86" name="Hình chữ nhật 106">
            <a:extLst>
              <a:ext uri="{FF2B5EF4-FFF2-40B4-BE49-F238E27FC236}">
                <a16:creationId xmlns:a16="http://schemas.microsoft.com/office/drawing/2014/main" id="{E2B2A378-9CD7-4905-AD82-1E8905158604}"/>
              </a:ext>
            </a:extLst>
          </p:cNvPr>
          <p:cNvSpPr/>
          <p:nvPr/>
        </p:nvSpPr>
        <p:spPr>
          <a:xfrm>
            <a:off x="10679485" y="2988226"/>
            <a:ext cx="908304" cy="371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NYAN</a:t>
            </a:r>
          </a:p>
        </p:txBody>
      </p:sp>
      <p:sp>
        <p:nvSpPr>
          <p:cNvPr id="87" name="Hình chữ nhật 107">
            <a:extLst>
              <a:ext uri="{FF2B5EF4-FFF2-40B4-BE49-F238E27FC236}">
                <a16:creationId xmlns:a16="http://schemas.microsoft.com/office/drawing/2014/main" id="{C5C2B051-C795-4790-93D9-4EAF92F43B92}"/>
              </a:ext>
            </a:extLst>
          </p:cNvPr>
          <p:cNvSpPr/>
          <p:nvPr/>
        </p:nvSpPr>
        <p:spPr>
          <a:xfrm>
            <a:off x="9629061" y="2988226"/>
            <a:ext cx="908304" cy="371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NYAN</a:t>
            </a:r>
          </a:p>
        </p:txBody>
      </p:sp>
      <p:sp>
        <p:nvSpPr>
          <p:cNvPr id="88" name="Hình chữ nhật 108">
            <a:extLst>
              <a:ext uri="{FF2B5EF4-FFF2-40B4-BE49-F238E27FC236}">
                <a16:creationId xmlns:a16="http://schemas.microsoft.com/office/drawing/2014/main" id="{BD7034A0-AB7B-4D8C-9B9B-F79B0CF24733}"/>
              </a:ext>
            </a:extLst>
          </p:cNvPr>
          <p:cNvSpPr/>
          <p:nvPr/>
        </p:nvSpPr>
        <p:spPr>
          <a:xfrm>
            <a:off x="10659930" y="4134388"/>
            <a:ext cx="895845" cy="451104"/>
          </a:xfrm>
          <a:prstGeom prst="rect">
            <a:avLst/>
          </a:prstGeom>
          <a:solidFill>
            <a:srgbClr val="BAD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QGC</a:t>
            </a:r>
          </a:p>
        </p:txBody>
      </p:sp>
      <p:cxnSp>
        <p:nvCxnSpPr>
          <p:cNvPr id="89" name="Đường Kết nối Gấp khúc 9">
            <a:extLst>
              <a:ext uri="{FF2B5EF4-FFF2-40B4-BE49-F238E27FC236}">
                <a16:creationId xmlns:a16="http://schemas.microsoft.com/office/drawing/2014/main" id="{75D8549E-70B4-4F49-8E76-F251D1F01B16}"/>
              </a:ext>
            </a:extLst>
          </p:cNvPr>
          <p:cNvCxnSpPr>
            <a:stCxn id="69" idx="2"/>
            <a:endCxn id="70" idx="0"/>
          </p:cNvCxnSpPr>
          <p:nvPr/>
        </p:nvCxnSpPr>
        <p:spPr>
          <a:xfrm rot="5400000">
            <a:off x="6988284" y="1341172"/>
            <a:ext cx="421084" cy="28578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0" name="Đường Kết nối Gấp khúc 14">
            <a:extLst>
              <a:ext uri="{FF2B5EF4-FFF2-40B4-BE49-F238E27FC236}">
                <a16:creationId xmlns:a16="http://schemas.microsoft.com/office/drawing/2014/main" id="{EFB63A0A-4A1B-4447-9C8F-A3947CF631E3}"/>
              </a:ext>
            </a:extLst>
          </p:cNvPr>
          <p:cNvCxnSpPr>
            <a:stCxn id="69" idx="2"/>
            <a:endCxn id="77" idx="0"/>
          </p:cNvCxnSpPr>
          <p:nvPr/>
        </p:nvCxnSpPr>
        <p:spPr>
          <a:xfrm rot="5400000">
            <a:off x="7509714" y="1870166"/>
            <a:ext cx="428648" cy="180747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1" name="Đường Kết nối Gấp khúc 23">
            <a:extLst>
              <a:ext uri="{FF2B5EF4-FFF2-40B4-BE49-F238E27FC236}">
                <a16:creationId xmlns:a16="http://schemas.microsoft.com/office/drawing/2014/main" id="{3D6CD2C6-667E-404F-ABB0-ADD355AFEAD5}"/>
              </a:ext>
            </a:extLst>
          </p:cNvPr>
          <p:cNvCxnSpPr>
            <a:stCxn id="69" idx="2"/>
            <a:endCxn id="87" idx="0"/>
          </p:cNvCxnSpPr>
          <p:nvPr/>
        </p:nvCxnSpPr>
        <p:spPr>
          <a:xfrm rot="16200000" flipH="1">
            <a:off x="9141169" y="2046182"/>
            <a:ext cx="428648" cy="14554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Đường Kết nối Gấp khúc 25">
            <a:extLst>
              <a:ext uri="{FF2B5EF4-FFF2-40B4-BE49-F238E27FC236}">
                <a16:creationId xmlns:a16="http://schemas.microsoft.com/office/drawing/2014/main" id="{DC2D2731-2801-4E95-BEB9-05A2D2F3CA75}"/>
              </a:ext>
            </a:extLst>
          </p:cNvPr>
          <p:cNvCxnSpPr>
            <a:stCxn id="69" idx="2"/>
            <a:endCxn id="83" idx="0"/>
          </p:cNvCxnSpPr>
          <p:nvPr/>
        </p:nvCxnSpPr>
        <p:spPr>
          <a:xfrm rot="16200000" flipH="1">
            <a:off x="8550993" y="2636358"/>
            <a:ext cx="428648" cy="2750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3" name="Đường Kết nối Gấp khúc 28">
            <a:extLst>
              <a:ext uri="{FF2B5EF4-FFF2-40B4-BE49-F238E27FC236}">
                <a16:creationId xmlns:a16="http://schemas.microsoft.com/office/drawing/2014/main" id="{D10F8A41-B3A0-44B1-A37A-BC2DC251D7DD}"/>
              </a:ext>
            </a:extLst>
          </p:cNvPr>
          <p:cNvCxnSpPr>
            <a:stCxn id="69" idx="2"/>
            <a:endCxn id="80" idx="0"/>
          </p:cNvCxnSpPr>
          <p:nvPr/>
        </p:nvCxnSpPr>
        <p:spPr>
          <a:xfrm rot="5400000">
            <a:off x="8035660" y="2388548"/>
            <a:ext cx="421084" cy="7631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4" name="Đường Kết nối Gấp khúc 30">
            <a:extLst>
              <a:ext uri="{FF2B5EF4-FFF2-40B4-BE49-F238E27FC236}">
                <a16:creationId xmlns:a16="http://schemas.microsoft.com/office/drawing/2014/main" id="{1E58D95B-ECA8-47ED-A0AE-D692DEA9FA36}"/>
              </a:ext>
            </a:extLst>
          </p:cNvPr>
          <p:cNvCxnSpPr>
            <a:stCxn id="69" idx="2"/>
            <a:endCxn id="86" idx="0"/>
          </p:cNvCxnSpPr>
          <p:nvPr/>
        </p:nvCxnSpPr>
        <p:spPr>
          <a:xfrm rot="16200000" flipH="1">
            <a:off x="9666381" y="1520970"/>
            <a:ext cx="428648" cy="25058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5" name="Hình chữ nhật 109">
            <a:extLst>
              <a:ext uri="{FF2B5EF4-FFF2-40B4-BE49-F238E27FC236}">
                <a16:creationId xmlns:a16="http://schemas.microsoft.com/office/drawing/2014/main" id="{DB57E787-279A-49D4-ADFF-278723EC00AA}"/>
              </a:ext>
            </a:extLst>
          </p:cNvPr>
          <p:cNvSpPr/>
          <p:nvPr/>
        </p:nvSpPr>
        <p:spPr>
          <a:xfrm>
            <a:off x="5185031" y="5636688"/>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OSD1</a:t>
            </a:r>
          </a:p>
        </p:txBody>
      </p:sp>
      <p:sp>
        <p:nvSpPr>
          <p:cNvPr id="96" name="Hình chữ nhật 110">
            <a:extLst>
              <a:ext uri="{FF2B5EF4-FFF2-40B4-BE49-F238E27FC236}">
                <a16:creationId xmlns:a16="http://schemas.microsoft.com/office/drawing/2014/main" id="{C041C956-B565-45B2-AAFF-4D0378ECA797}"/>
              </a:ext>
            </a:extLst>
          </p:cNvPr>
          <p:cNvSpPr/>
          <p:nvPr/>
        </p:nvSpPr>
        <p:spPr>
          <a:xfrm>
            <a:off x="6356621" y="5634138"/>
            <a:ext cx="901441"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2</a:t>
            </a:r>
          </a:p>
        </p:txBody>
      </p:sp>
      <p:sp>
        <p:nvSpPr>
          <p:cNvPr id="97" name="Hình chữ nhật 111">
            <a:extLst>
              <a:ext uri="{FF2B5EF4-FFF2-40B4-BE49-F238E27FC236}">
                <a16:creationId xmlns:a16="http://schemas.microsoft.com/office/drawing/2014/main" id="{D5E8ACA2-CEB7-4853-A30F-B64ACF7FC02E}"/>
              </a:ext>
            </a:extLst>
          </p:cNvPr>
          <p:cNvSpPr/>
          <p:nvPr/>
        </p:nvSpPr>
        <p:spPr>
          <a:xfrm>
            <a:off x="10669707" y="5634138"/>
            <a:ext cx="876290"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6</a:t>
            </a:r>
          </a:p>
        </p:txBody>
      </p:sp>
      <p:sp>
        <p:nvSpPr>
          <p:cNvPr id="98" name="Hình chữ nhật 112">
            <a:extLst>
              <a:ext uri="{FF2B5EF4-FFF2-40B4-BE49-F238E27FC236}">
                <a16:creationId xmlns:a16="http://schemas.microsoft.com/office/drawing/2014/main" id="{6411F5CC-FC3E-4434-9B2D-149CB05868AB}"/>
              </a:ext>
            </a:extLst>
          </p:cNvPr>
          <p:cNvSpPr/>
          <p:nvPr/>
        </p:nvSpPr>
        <p:spPr>
          <a:xfrm>
            <a:off x="7550067" y="5634138"/>
            <a:ext cx="901441"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3</a:t>
            </a:r>
          </a:p>
        </p:txBody>
      </p:sp>
      <p:sp>
        <p:nvSpPr>
          <p:cNvPr id="99" name="Hình chữ nhật 113">
            <a:extLst>
              <a:ext uri="{FF2B5EF4-FFF2-40B4-BE49-F238E27FC236}">
                <a16:creationId xmlns:a16="http://schemas.microsoft.com/office/drawing/2014/main" id="{AE03D2A5-16B4-4BFB-8413-C848A6E2A90F}"/>
              </a:ext>
            </a:extLst>
          </p:cNvPr>
          <p:cNvSpPr/>
          <p:nvPr/>
        </p:nvSpPr>
        <p:spPr>
          <a:xfrm>
            <a:off x="8607521" y="5611163"/>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4</a:t>
            </a:r>
          </a:p>
        </p:txBody>
      </p:sp>
      <p:sp>
        <p:nvSpPr>
          <p:cNvPr id="100" name="Hình chữ nhật 114">
            <a:extLst>
              <a:ext uri="{FF2B5EF4-FFF2-40B4-BE49-F238E27FC236}">
                <a16:creationId xmlns:a16="http://schemas.microsoft.com/office/drawing/2014/main" id="{843C8F4D-1080-440E-9350-806E8C3E8A94}"/>
              </a:ext>
            </a:extLst>
          </p:cNvPr>
          <p:cNvSpPr/>
          <p:nvPr/>
        </p:nvSpPr>
        <p:spPr>
          <a:xfrm>
            <a:off x="9739434" y="5634138"/>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5</a:t>
            </a:r>
          </a:p>
        </p:txBody>
      </p:sp>
      <p:cxnSp>
        <p:nvCxnSpPr>
          <p:cNvPr id="101" name="Đường kết nối Mũi tên Thẳng 148">
            <a:extLst>
              <a:ext uri="{FF2B5EF4-FFF2-40B4-BE49-F238E27FC236}">
                <a16:creationId xmlns:a16="http://schemas.microsoft.com/office/drawing/2014/main" id="{0008EB43-3660-4F4F-92CC-7A339C5B5E53}"/>
              </a:ext>
            </a:extLst>
          </p:cNvPr>
          <p:cNvCxnSpPr>
            <a:stCxn id="79" idx="2"/>
            <a:endCxn id="96" idx="0"/>
          </p:cNvCxnSpPr>
          <p:nvPr/>
        </p:nvCxnSpPr>
        <p:spPr>
          <a:xfrm>
            <a:off x="6807342" y="4552881"/>
            <a:ext cx="0" cy="108125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Đường Kết nối Gấp khúc 151">
            <a:extLst>
              <a:ext uri="{FF2B5EF4-FFF2-40B4-BE49-F238E27FC236}">
                <a16:creationId xmlns:a16="http://schemas.microsoft.com/office/drawing/2014/main" id="{B8B1BC00-30CD-4997-A6F6-E81B12B5C401}"/>
              </a:ext>
            </a:extLst>
          </p:cNvPr>
          <p:cNvCxnSpPr>
            <a:stCxn id="72" idx="2"/>
            <a:endCxn id="99" idx="0"/>
          </p:cNvCxnSpPr>
          <p:nvPr/>
        </p:nvCxnSpPr>
        <p:spPr>
          <a:xfrm rot="16200000" flipH="1">
            <a:off x="6879420" y="3422814"/>
            <a:ext cx="1065846" cy="3310851"/>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3" name="Đường Kết nối Gấp khúc 153">
            <a:extLst>
              <a:ext uri="{FF2B5EF4-FFF2-40B4-BE49-F238E27FC236}">
                <a16:creationId xmlns:a16="http://schemas.microsoft.com/office/drawing/2014/main" id="{2DC2CBF3-6423-4D79-8583-2874FEDA55DE}"/>
              </a:ext>
            </a:extLst>
          </p:cNvPr>
          <p:cNvCxnSpPr>
            <a:stCxn id="82" idx="2"/>
            <a:endCxn id="95" idx="0"/>
          </p:cNvCxnSpPr>
          <p:nvPr/>
        </p:nvCxnSpPr>
        <p:spPr>
          <a:xfrm rot="5400000">
            <a:off x="6202790" y="3987807"/>
            <a:ext cx="1091371" cy="2206391"/>
          </a:xfrm>
          <a:prstGeom prst="bentConnector3">
            <a:avLst>
              <a:gd name="adj1" fmla="val 3324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4" name="Đường Kết nối Gấp khúc 156">
            <a:extLst>
              <a:ext uri="{FF2B5EF4-FFF2-40B4-BE49-F238E27FC236}">
                <a16:creationId xmlns:a16="http://schemas.microsoft.com/office/drawing/2014/main" id="{4F6A3E7E-2879-46B2-9BDA-6FA26D2F1E32}"/>
              </a:ext>
            </a:extLst>
          </p:cNvPr>
          <p:cNvCxnSpPr>
            <a:stCxn id="85" idx="2"/>
            <a:endCxn id="100" idx="0"/>
          </p:cNvCxnSpPr>
          <p:nvPr/>
        </p:nvCxnSpPr>
        <p:spPr>
          <a:xfrm rot="16200000" flipH="1">
            <a:off x="9004164" y="4438619"/>
            <a:ext cx="1081257" cy="1309780"/>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5" name="Đường Kết nối Gấp khúc 165">
            <a:extLst>
              <a:ext uri="{FF2B5EF4-FFF2-40B4-BE49-F238E27FC236}">
                <a16:creationId xmlns:a16="http://schemas.microsoft.com/office/drawing/2014/main" id="{65B89077-BCE1-424A-81D1-0E99E8DC4917}"/>
              </a:ext>
            </a:extLst>
          </p:cNvPr>
          <p:cNvCxnSpPr>
            <a:stCxn id="76" idx="2"/>
            <a:endCxn id="98" idx="0"/>
          </p:cNvCxnSpPr>
          <p:nvPr/>
        </p:nvCxnSpPr>
        <p:spPr>
          <a:xfrm rot="5400000">
            <a:off x="8520726" y="4065555"/>
            <a:ext cx="1048646" cy="2088521"/>
          </a:xfrm>
          <a:prstGeom prst="bentConnector3">
            <a:avLst>
              <a:gd name="adj1" fmla="val 7325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6" name="Đường kết nối Mũi tên Thẳng 168">
            <a:extLst>
              <a:ext uri="{FF2B5EF4-FFF2-40B4-BE49-F238E27FC236}">
                <a16:creationId xmlns:a16="http://schemas.microsoft.com/office/drawing/2014/main" id="{F2112CF1-EC13-490D-BA0F-F84CFC3B6DCE}"/>
              </a:ext>
            </a:extLst>
          </p:cNvPr>
          <p:cNvCxnSpPr>
            <a:stCxn id="88" idx="2"/>
            <a:endCxn id="97" idx="0"/>
          </p:cNvCxnSpPr>
          <p:nvPr/>
        </p:nvCxnSpPr>
        <p:spPr>
          <a:xfrm flipH="1">
            <a:off x="11107852" y="4585492"/>
            <a:ext cx="1" cy="1048646"/>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7" name="Hình chữ nhật 173">
            <a:extLst>
              <a:ext uri="{FF2B5EF4-FFF2-40B4-BE49-F238E27FC236}">
                <a16:creationId xmlns:a16="http://schemas.microsoft.com/office/drawing/2014/main" id="{6514A5E3-8B00-4A34-BEAE-EF1C5DADEAEF}"/>
              </a:ext>
            </a:extLst>
          </p:cNvPr>
          <p:cNvSpPr/>
          <p:nvPr/>
        </p:nvSpPr>
        <p:spPr>
          <a:xfrm>
            <a:off x="3958049" y="1067913"/>
            <a:ext cx="1159292" cy="323165"/>
          </a:xfrm>
          <a:prstGeom prst="rect">
            <a:avLst/>
          </a:prstGeom>
        </p:spPr>
        <p:txBody>
          <a:bodyPr wrap="none">
            <a:spAutoFit/>
          </a:bodyPr>
          <a:lstStyle/>
          <a:p>
            <a:r>
              <a:rPr lang="en-US" sz="1500">
                <a:latin typeface="Times New Roman" panose="02020603050405020304" pitchFamily="18" charset="0"/>
                <a:cs typeface="Times New Roman" panose="02020603050405020304" pitchFamily="18" charset="0"/>
              </a:rPr>
              <a:t>Object name</a:t>
            </a:r>
          </a:p>
        </p:txBody>
      </p:sp>
      <p:sp>
        <p:nvSpPr>
          <p:cNvPr id="108" name="Hình chữ nhật 174">
            <a:extLst>
              <a:ext uri="{FF2B5EF4-FFF2-40B4-BE49-F238E27FC236}">
                <a16:creationId xmlns:a16="http://schemas.microsoft.com/office/drawing/2014/main" id="{42D8FF2E-9B46-4A07-9CE0-1FB50AC5A221}"/>
              </a:ext>
            </a:extLst>
          </p:cNvPr>
          <p:cNvSpPr/>
          <p:nvPr/>
        </p:nvSpPr>
        <p:spPr>
          <a:xfrm>
            <a:off x="4141593" y="1513541"/>
            <a:ext cx="792205" cy="323165"/>
          </a:xfrm>
          <a:prstGeom prst="rect">
            <a:avLst/>
          </a:prstGeom>
        </p:spPr>
        <p:txBody>
          <a:bodyPr wrap="none">
            <a:spAutoFit/>
          </a:bodyPr>
          <a:lstStyle/>
          <a:p>
            <a:r>
              <a:rPr lang="en-US" sz="1500">
                <a:latin typeface="Times New Roman" panose="02020603050405020304" pitchFamily="18" charset="0"/>
                <a:cs typeface="Times New Roman" panose="02020603050405020304" pitchFamily="18" charset="0"/>
              </a:rPr>
              <a:t>Content</a:t>
            </a:r>
          </a:p>
        </p:txBody>
      </p:sp>
      <p:cxnSp>
        <p:nvCxnSpPr>
          <p:cNvPr id="109" name="Đường Kết nối Gấp khúc 179">
            <a:extLst>
              <a:ext uri="{FF2B5EF4-FFF2-40B4-BE49-F238E27FC236}">
                <a16:creationId xmlns:a16="http://schemas.microsoft.com/office/drawing/2014/main" id="{80F6B8C7-9CD9-40A8-B56A-C050AAB2EBAC}"/>
              </a:ext>
            </a:extLst>
          </p:cNvPr>
          <p:cNvCxnSpPr>
            <a:stCxn id="68" idx="2"/>
            <a:endCxn id="69" idx="0"/>
          </p:cNvCxnSpPr>
          <p:nvPr/>
        </p:nvCxnSpPr>
        <p:spPr>
          <a:xfrm rot="16200000" flipH="1">
            <a:off x="7108827" y="662679"/>
            <a:ext cx="317526" cy="2720367"/>
          </a:xfrm>
          <a:prstGeom prst="bent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10" name="Hình chữ nhật 180">
            <a:extLst>
              <a:ext uri="{FF2B5EF4-FFF2-40B4-BE49-F238E27FC236}">
                <a16:creationId xmlns:a16="http://schemas.microsoft.com/office/drawing/2014/main" id="{73C452D0-D27D-430D-8E70-F7A135115CC3}"/>
              </a:ext>
            </a:extLst>
          </p:cNvPr>
          <p:cNvSpPr/>
          <p:nvPr/>
        </p:nvSpPr>
        <p:spPr>
          <a:xfrm>
            <a:off x="1065459" y="2189363"/>
            <a:ext cx="2584704" cy="611164"/>
          </a:xfrm>
          <a:prstGeom prst="rect">
            <a:avLst/>
          </a:prstGeom>
          <a:solidFill>
            <a:schemeClr val="bg1"/>
          </a:solidFill>
          <a:ln>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Replicate 3 – PG 4</a:t>
            </a:r>
          </a:p>
        </p:txBody>
      </p:sp>
      <p:cxnSp>
        <p:nvCxnSpPr>
          <p:cNvPr id="111" name="Đường Kết nối Gấp khúc 182">
            <a:extLst>
              <a:ext uri="{FF2B5EF4-FFF2-40B4-BE49-F238E27FC236}">
                <a16:creationId xmlns:a16="http://schemas.microsoft.com/office/drawing/2014/main" id="{7900E86F-EE04-427E-9A02-722F9EF68F7D}"/>
              </a:ext>
            </a:extLst>
          </p:cNvPr>
          <p:cNvCxnSpPr>
            <a:stCxn id="68" idx="2"/>
            <a:endCxn id="110" idx="0"/>
          </p:cNvCxnSpPr>
          <p:nvPr/>
        </p:nvCxnSpPr>
        <p:spPr>
          <a:xfrm rot="5400000">
            <a:off x="3969978" y="251933"/>
            <a:ext cx="325263" cy="3549596"/>
          </a:xfrm>
          <a:prstGeom prst="bent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12" name="Hình chữ nhật 185">
            <a:extLst>
              <a:ext uri="{FF2B5EF4-FFF2-40B4-BE49-F238E27FC236}">
                <a16:creationId xmlns:a16="http://schemas.microsoft.com/office/drawing/2014/main" id="{64E7A5D4-BE3D-48B7-A93F-328508007AAA}"/>
              </a:ext>
            </a:extLst>
          </p:cNvPr>
          <p:cNvSpPr/>
          <p:nvPr/>
        </p:nvSpPr>
        <p:spPr>
          <a:xfrm>
            <a:off x="915580" y="3315057"/>
            <a:ext cx="524256" cy="496848"/>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PG1</a:t>
            </a:r>
          </a:p>
        </p:txBody>
      </p:sp>
      <p:sp>
        <p:nvSpPr>
          <p:cNvPr id="113" name="Hình chữ nhật 186">
            <a:extLst>
              <a:ext uri="{FF2B5EF4-FFF2-40B4-BE49-F238E27FC236}">
                <a16:creationId xmlns:a16="http://schemas.microsoft.com/office/drawing/2014/main" id="{681D3AE0-97A5-4E8D-B583-CCE887DF88CD}"/>
              </a:ext>
            </a:extLst>
          </p:cNvPr>
          <p:cNvSpPr/>
          <p:nvPr/>
        </p:nvSpPr>
        <p:spPr>
          <a:xfrm>
            <a:off x="1699071" y="3315057"/>
            <a:ext cx="524256" cy="496848"/>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PG2</a:t>
            </a:r>
          </a:p>
        </p:txBody>
      </p:sp>
      <p:sp>
        <p:nvSpPr>
          <p:cNvPr id="114" name="Hình chữ nhật 187">
            <a:extLst>
              <a:ext uri="{FF2B5EF4-FFF2-40B4-BE49-F238E27FC236}">
                <a16:creationId xmlns:a16="http://schemas.microsoft.com/office/drawing/2014/main" id="{B75F3462-4E96-4759-90F2-E430C0C65E07}"/>
              </a:ext>
            </a:extLst>
          </p:cNvPr>
          <p:cNvSpPr/>
          <p:nvPr/>
        </p:nvSpPr>
        <p:spPr>
          <a:xfrm>
            <a:off x="3266053" y="3315057"/>
            <a:ext cx="524256" cy="496848"/>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PG4</a:t>
            </a:r>
          </a:p>
        </p:txBody>
      </p:sp>
      <p:sp>
        <p:nvSpPr>
          <p:cNvPr id="115" name="Hình chữ nhật 188">
            <a:extLst>
              <a:ext uri="{FF2B5EF4-FFF2-40B4-BE49-F238E27FC236}">
                <a16:creationId xmlns:a16="http://schemas.microsoft.com/office/drawing/2014/main" id="{2CFB1720-42ED-4FB2-B159-B8CDC0DE4D6F}"/>
              </a:ext>
            </a:extLst>
          </p:cNvPr>
          <p:cNvSpPr/>
          <p:nvPr/>
        </p:nvSpPr>
        <p:spPr>
          <a:xfrm>
            <a:off x="2482562" y="3315057"/>
            <a:ext cx="524256" cy="496848"/>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PG3</a:t>
            </a:r>
          </a:p>
        </p:txBody>
      </p:sp>
      <p:sp>
        <p:nvSpPr>
          <p:cNvPr id="116" name="Hình chữ nhật 189">
            <a:extLst>
              <a:ext uri="{FF2B5EF4-FFF2-40B4-BE49-F238E27FC236}">
                <a16:creationId xmlns:a16="http://schemas.microsoft.com/office/drawing/2014/main" id="{994569D3-F384-4211-9142-A3B993EB52A4}"/>
              </a:ext>
            </a:extLst>
          </p:cNvPr>
          <p:cNvSpPr/>
          <p:nvPr/>
        </p:nvSpPr>
        <p:spPr>
          <a:xfrm>
            <a:off x="215664" y="4514866"/>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OSD1</a:t>
            </a:r>
          </a:p>
        </p:txBody>
      </p:sp>
      <p:sp>
        <p:nvSpPr>
          <p:cNvPr id="117" name="Hình chữ nhật 190">
            <a:extLst>
              <a:ext uri="{FF2B5EF4-FFF2-40B4-BE49-F238E27FC236}">
                <a16:creationId xmlns:a16="http://schemas.microsoft.com/office/drawing/2014/main" id="{805A2E07-CB98-4246-BBF6-8C6FC1CA4907}"/>
              </a:ext>
            </a:extLst>
          </p:cNvPr>
          <p:cNvSpPr/>
          <p:nvPr/>
        </p:nvSpPr>
        <p:spPr>
          <a:xfrm>
            <a:off x="1387254" y="4512316"/>
            <a:ext cx="901441"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2</a:t>
            </a:r>
          </a:p>
        </p:txBody>
      </p:sp>
      <p:sp>
        <p:nvSpPr>
          <p:cNvPr id="118" name="Hình chữ nhật 191">
            <a:extLst>
              <a:ext uri="{FF2B5EF4-FFF2-40B4-BE49-F238E27FC236}">
                <a16:creationId xmlns:a16="http://schemas.microsoft.com/office/drawing/2014/main" id="{408A4231-0C64-4DC5-AD6C-BE2DE60C2B94}"/>
              </a:ext>
            </a:extLst>
          </p:cNvPr>
          <p:cNvSpPr/>
          <p:nvPr/>
        </p:nvSpPr>
        <p:spPr>
          <a:xfrm>
            <a:off x="2580700" y="4512316"/>
            <a:ext cx="901441"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3</a:t>
            </a:r>
          </a:p>
        </p:txBody>
      </p:sp>
      <p:sp>
        <p:nvSpPr>
          <p:cNvPr id="119" name="Hình chữ nhật 192">
            <a:extLst>
              <a:ext uri="{FF2B5EF4-FFF2-40B4-BE49-F238E27FC236}">
                <a16:creationId xmlns:a16="http://schemas.microsoft.com/office/drawing/2014/main" id="{289E29A2-AD30-4629-A94F-D089D575EC4A}"/>
              </a:ext>
            </a:extLst>
          </p:cNvPr>
          <p:cNvSpPr/>
          <p:nvPr/>
        </p:nvSpPr>
        <p:spPr>
          <a:xfrm>
            <a:off x="3638154" y="4489341"/>
            <a:ext cx="920496" cy="45110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OSD 4</a:t>
            </a:r>
          </a:p>
        </p:txBody>
      </p:sp>
      <p:cxnSp>
        <p:nvCxnSpPr>
          <p:cNvPr id="120" name="Đường Kết nối Gấp khúc 194">
            <a:extLst>
              <a:ext uri="{FF2B5EF4-FFF2-40B4-BE49-F238E27FC236}">
                <a16:creationId xmlns:a16="http://schemas.microsoft.com/office/drawing/2014/main" id="{B81F4073-A2EB-4E82-80F6-7C1681EB0648}"/>
              </a:ext>
            </a:extLst>
          </p:cNvPr>
          <p:cNvCxnSpPr>
            <a:stCxn id="110" idx="2"/>
            <a:endCxn id="112" idx="0"/>
          </p:cNvCxnSpPr>
          <p:nvPr/>
        </p:nvCxnSpPr>
        <p:spPr>
          <a:xfrm rot="5400000">
            <a:off x="1510495" y="2467741"/>
            <a:ext cx="514530" cy="1180103"/>
          </a:xfrm>
          <a:prstGeom prst="bent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1" name="Đường Kết nối Gấp khúc 198">
            <a:extLst>
              <a:ext uri="{FF2B5EF4-FFF2-40B4-BE49-F238E27FC236}">
                <a16:creationId xmlns:a16="http://schemas.microsoft.com/office/drawing/2014/main" id="{1C33A248-8F03-4D43-9413-C317841C0243}"/>
              </a:ext>
            </a:extLst>
          </p:cNvPr>
          <p:cNvCxnSpPr>
            <a:stCxn id="110" idx="2"/>
            <a:endCxn id="115" idx="0"/>
          </p:cNvCxnSpPr>
          <p:nvPr/>
        </p:nvCxnSpPr>
        <p:spPr>
          <a:xfrm rot="16200000" flipH="1">
            <a:off x="2293985" y="2864352"/>
            <a:ext cx="514530" cy="386879"/>
          </a:xfrm>
          <a:prstGeom prst="bent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2" name="Đường Kết nối Gấp khúc 200">
            <a:extLst>
              <a:ext uri="{FF2B5EF4-FFF2-40B4-BE49-F238E27FC236}">
                <a16:creationId xmlns:a16="http://schemas.microsoft.com/office/drawing/2014/main" id="{5412BE12-463E-4ED9-A2D2-611A4462A07F}"/>
              </a:ext>
            </a:extLst>
          </p:cNvPr>
          <p:cNvCxnSpPr>
            <a:stCxn id="110" idx="2"/>
            <a:endCxn id="114" idx="0"/>
          </p:cNvCxnSpPr>
          <p:nvPr/>
        </p:nvCxnSpPr>
        <p:spPr>
          <a:xfrm rot="16200000" flipH="1">
            <a:off x="2685731" y="2472607"/>
            <a:ext cx="514530" cy="1170370"/>
          </a:xfrm>
          <a:prstGeom prst="bent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3" name="Đường Kết nối Gấp khúc 202">
            <a:extLst>
              <a:ext uri="{FF2B5EF4-FFF2-40B4-BE49-F238E27FC236}">
                <a16:creationId xmlns:a16="http://schemas.microsoft.com/office/drawing/2014/main" id="{EE97CC42-93BE-415D-8A2E-902E5B67C3C0}"/>
              </a:ext>
            </a:extLst>
          </p:cNvPr>
          <p:cNvCxnSpPr>
            <a:stCxn id="115" idx="2"/>
            <a:endCxn id="116" idx="0"/>
          </p:cNvCxnSpPr>
          <p:nvPr/>
        </p:nvCxnSpPr>
        <p:spPr>
          <a:xfrm rot="5400000">
            <a:off x="1358821" y="3128996"/>
            <a:ext cx="702961" cy="2068778"/>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4" name="Đường Kết nối Gấp khúc 204">
            <a:extLst>
              <a:ext uri="{FF2B5EF4-FFF2-40B4-BE49-F238E27FC236}">
                <a16:creationId xmlns:a16="http://schemas.microsoft.com/office/drawing/2014/main" id="{BD341AFE-1508-493D-BFD1-C82A31C7554A}"/>
              </a:ext>
            </a:extLst>
          </p:cNvPr>
          <p:cNvCxnSpPr>
            <a:stCxn id="112" idx="2"/>
            <a:endCxn id="119" idx="0"/>
          </p:cNvCxnSpPr>
          <p:nvPr/>
        </p:nvCxnSpPr>
        <p:spPr>
          <a:xfrm rot="16200000" flipH="1">
            <a:off x="2299337" y="2690276"/>
            <a:ext cx="677436" cy="2920694"/>
          </a:xfrm>
          <a:prstGeom prst="bentConnector3">
            <a:avLst>
              <a:gd name="adj1" fmla="val 23004"/>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5" name="Đường Kết nối Gấp khúc 207">
            <a:extLst>
              <a:ext uri="{FF2B5EF4-FFF2-40B4-BE49-F238E27FC236}">
                <a16:creationId xmlns:a16="http://schemas.microsoft.com/office/drawing/2014/main" id="{FF47C1B2-4C13-4585-993C-1749C06694B5}"/>
              </a:ext>
            </a:extLst>
          </p:cNvPr>
          <p:cNvCxnSpPr>
            <a:stCxn id="114" idx="2"/>
            <a:endCxn id="117" idx="0"/>
          </p:cNvCxnSpPr>
          <p:nvPr/>
        </p:nvCxnSpPr>
        <p:spPr>
          <a:xfrm rot="5400000">
            <a:off x="2332873" y="3317007"/>
            <a:ext cx="700411" cy="1690206"/>
          </a:xfrm>
          <a:prstGeom prst="bentConnector3">
            <a:avLst>
              <a:gd name="adj1" fmla="val 70889"/>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 name="Hộp Văn bản 2"/>
          <p:cNvSpPr txBox="1"/>
          <p:nvPr/>
        </p:nvSpPr>
        <p:spPr>
          <a:xfrm>
            <a:off x="4554336" y="3272866"/>
            <a:ext cx="697627" cy="323165"/>
          </a:xfrm>
          <a:prstGeom prst="rect">
            <a:avLst/>
          </a:prstGeom>
          <a:noFill/>
        </p:spPr>
        <p:txBody>
          <a:bodyPr wrap="none" rtlCol="0">
            <a:spAutoFit/>
          </a:bodyPr>
          <a:lstStyle/>
          <a:p>
            <a:r>
              <a:rPr lang="en-US" sz="1500" smtClean="0">
                <a:latin typeface="Times New Roman" panose="02020603050405020304" pitchFamily="18" charset="0"/>
                <a:cs typeface="Times New Roman" panose="02020603050405020304" pitchFamily="18" charset="0"/>
              </a:rPr>
              <a:t>Chunk</a:t>
            </a:r>
            <a:endParaRPr lang="en-US" sz="1500">
              <a:latin typeface="Times New Roman" panose="02020603050405020304" pitchFamily="18" charset="0"/>
              <a:cs typeface="Times New Roman" panose="02020603050405020304" pitchFamily="18" charset="0"/>
            </a:endParaRPr>
          </a:p>
        </p:txBody>
      </p:sp>
      <p:cxnSp>
        <p:nvCxnSpPr>
          <p:cNvPr id="5" name="Đường Kết nối Gấp khúc 4"/>
          <p:cNvCxnSpPr>
            <a:stCxn id="3" idx="2"/>
            <a:endCxn id="71" idx="1"/>
          </p:cNvCxnSpPr>
          <p:nvPr/>
        </p:nvCxnSpPr>
        <p:spPr>
          <a:xfrm rot="16200000" flipH="1">
            <a:off x="5007278" y="3491903"/>
            <a:ext cx="185265" cy="393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Hộp Văn bản 125"/>
          <p:cNvSpPr txBox="1"/>
          <p:nvPr/>
        </p:nvSpPr>
        <p:spPr>
          <a:xfrm>
            <a:off x="11300554" y="5011897"/>
            <a:ext cx="856325" cy="323165"/>
          </a:xfrm>
          <a:prstGeom prst="rect">
            <a:avLst/>
          </a:prstGeom>
          <a:noFill/>
        </p:spPr>
        <p:txBody>
          <a:bodyPr wrap="none" rtlCol="0">
            <a:spAutoFit/>
          </a:bodyPr>
          <a:lstStyle/>
          <a:p>
            <a:r>
              <a:rPr lang="en-US" sz="1500" smtClean="0">
                <a:latin typeface="Times New Roman" panose="02020603050405020304" pitchFamily="18" charset="0"/>
                <a:cs typeface="Times New Roman" panose="02020603050405020304" pitchFamily="18" charset="0"/>
              </a:rPr>
              <a:t>Encoded</a:t>
            </a:r>
            <a:endParaRPr lang="en-US" sz="1500">
              <a:latin typeface="Times New Roman" panose="02020603050405020304" pitchFamily="18" charset="0"/>
              <a:cs typeface="Times New Roman" panose="02020603050405020304" pitchFamily="18" charset="0"/>
            </a:endParaRPr>
          </a:p>
        </p:txBody>
      </p:sp>
      <p:cxnSp>
        <p:nvCxnSpPr>
          <p:cNvPr id="12" name="Đường Kết nối Gấp khúc 11"/>
          <p:cNvCxnSpPr>
            <a:stCxn id="126" idx="0"/>
            <a:endCxn id="73" idx="3"/>
          </p:cNvCxnSpPr>
          <p:nvPr/>
        </p:nvCxnSpPr>
        <p:spPr>
          <a:xfrm rot="5400000" flipH="1" flipV="1">
            <a:off x="11292420" y="4575600"/>
            <a:ext cx="872594" cy="12700"/>
          </a:xfrm>
          <a:prstGeom prst="bentConnector4">
            <a:avLst>
              <a:gd name="adj1" fmla="val 13981"/>
              <a:gd name="adj2" fmla="val 19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1663985" y="5173479"/>
            <a:ext cx="1393330" cy="323165"/>
          </a:xfrm>
          <a:prstGeom prst="rect">
            <a:avLst/>
          </a:prstGeom>
          <a:noFill/>
        </p:spPr>
        <p:txBody>
          <a:bodyPr wrap="none" rtlCol="0">
            <a:spAutoFit/>
          </a:bodyPr>
          <a:lstStyle/>
          <a:p>
            <a:r>
              <a:rPr lang="en-US" sz="1500" smtClean="0">
                <a:solidFill>
                  <a:srgbClr val="FF0000"/>
                </a:solidFill>
                <a:latin typeface="Times New Roman" panose="02020603050405020304" pitchFamily="18" charset="0"/>
                <a:cs typeface="Times New Roman" panose="02020603050405020304" pitchFamily="18" charset="0"/>
              </a:rPr>
              <a:t>Replicated pool</a:t>
            </a:r>
            <a:endParaRPr lang="en-US" sz="1500">
              <a:solidFill>
                <a:srgbClr val="FF0000"/>
              </a:solidFill>
              <a:latin typeface="Times New Roman" panose="02020603050405020304" pitchFamily="18" charset="0"/>
              <a:cs typeface="Times New Roman" panose="02020603050405020304" pitchFamily="18" charset="0"/>
            </a:endParaRPr>
          </a:p>
        </p:txBody>
      </p:sp>
      <p:sp>
        <p:nvSpPr>
          <p:cNvPr id="127" name="Hộp Văn bản 126"/>
          <p:cNvSpPr txBox="1"/>
          <p:nvPr/>
        </p:nvSpPr>
        <p:spPr>
          <a:xfrm>
            <a:off x="8048165" y="6268356"/>
            <a:ext cx="1683474" cy="323165"/>
          </a:xfrm>
          <a:prstGeom prst="rect">
            <a:avLst/>
          </a:prstGeom>
          <a:noFill/>
        </p:spPr>
        <p:txBody>
          <a:bodyPr wrap="none" rtlCol="0">
            <a:spAutoFit/>
          </a:bodyPr>
          <a:lstStyle/>
          <a:p>
            <a:r>
              <a:rPr lang="en-US" sz="1500" smtClean="0">
                <a:solidFill>
                  <a:srgbClr val="FF0000"/>
                </a:solidFill>
                <a:latin typeface="Times New Roman" panose="02020603050405020304" pitchFamily="18" charset="0"/>
                <a:cs typeface="Times New Roman" panose="02020603050405020304" pitchFamily="18" charset="0"/>
              </a:rPr>
              <a:t>Erasure-coded pool</a:t>
            </a:r>
            <a:endParaRPr lang="en-US" sz="1500">
              <a:solidFill>
                <a:srgbClr val="FF0000"/>
              </a:solidFill>
              <a:latin typeface="Times New Roman" panose="02020603050405020304" pitchFamily="18" charset="0"/>
              <a:cs typeface="Times New Roman" panose="02020603050405020304" pitchFamily="18" charset="0"/>
            </a:endParaRPr>
          </a:p>
        </p:txBody>
      </p:sp>
      <p:sp>
        <p:nvSpPr>
          <p:cNvPr id="128" name="Hộp Văn bản 127"/>
          <p:cNvSpPr txBox="1"/>
          <p:nvPr/>
        </p:nvSpPr>
        <p:spPr>
          <a:xfrm>
            <a:off x="9390919" y="2204041"/>
            <a:ext cx="606256" cy="323165"/>
          </a:xfrm>
          <a:prstGeom prst="rect">
            <a:avLst/>
          </a:prstGeom>
          <a:noFill/>
        </p:spPr>
        <p:txBody>
          <a:bodyPr wrap="none" rtlCol="0">
            <a:spAutoFit/>
          </a:bodyPr>
          <a:lstStyle/>
          <a:p>
            <a:r>
              <a:rPr lang="en-US" sz="1500" smtClean="0">
                <a:solidFill>
                  <a:srgbClr val="FF0000"/>
                </a:solidFill>
                <a:latin typeface="Times New Roman" panose="02020603050405020304" pitchFamily="18" charset="0"/>
                <a:cs typeface="Times New Roman" panose="02020603050405020304" pitchFamily="18" charset="0"/>
              </a:rPr>
              <a:t>(k,m)</a:t>
            </a:r>
            <a:endParaRPr lang="en-US" sz="15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9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wipe(down)">
                                      <p:cBhvr>
                                        <p:cTn id="10" dur="500"/>
                                        <p:tgtEl>
                                          <p:spTgt spid="10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wipe(down)">
                                      <p:cBhvr>
                                        <p:cTn id="13" dur="500"/>
                                        <p:tgtEl>
                                          <p:spTgt spid="10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down)">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wipe(down)">
                                      <p:cBhvr>
                                        <p:cTn id="21" dur="500"/>
                                        <p:tgtEl>
                                          <p:spTgt spid="11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down)">
                                      <p:cBhvr>
                                        <p:cTn id="24" dur="500"/>
                                        <p:tgtEl>
                                          <p:spTgt spid="1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wipe(down)">
                                      <p:cBhvr>
                                        <p:cTn id="27" dur="500"/>
                                        <p:tgtEl>
                                          <p:spTgt spid="1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wipe(down)">
                                      <p:cBhvr>
                                        <p:cTn id="30" dur="500"/>
                                        <p:tgtEl>
                                          <p:spTgt spid="1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wipe(down)">
                                      <p:cBhvr>
                                        <p:cTn id="33" dur="500"/>
                                        <p:tgtEl>
                                          <p:spTgt spid="1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wipe(down)">
                                      <p:cBhvr>
                                        <p:cTn id="36" dur="500"/>
                                        <p:tgtEl>
                                          <p:spTgt spid="11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wipe(down)">
                                      <p:cBhvr>
                                        <p:cTn id="39" dur="500"/>
                                        <p:tgtEl>
                                          <p:spTgt spid="11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wipe(down)">
                                      <p:cBhvr>
                                        <p:cTn id="42" dur="500"/>
                                        <p:tgtEl>
                                          <p:spTgt spid="11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wipe(down)">
                                      <p:cBhvr>
                                        <p:cTn id="45" dur="500"/>
                                        <p:tgtEl>
                                          <p:spTgt spid="119"/>
                                        </p:tgtEl>
                                      </p:cBhvr>
                                    </p:animEffect>
                                  </p:childTnLst>
                                </p:cTn>
                              </p:par>
                              <p:par>
                                <p:cTn id="46" presetID="22" presetClass="entr" presetSubtype="4" fill="hold" nodeType="withEffect">
                                  <p:stCondLst>
                                    <p:cond delay="0"/>
                                  </p:stCondLst>
                                  <p:childTnLst>
                                    <p:set>
                                      <p:cBhvr>
                                        <p:cTn id="47" dur="1" fill="hold">
                                          <p:stCondLst>
                                            <p:cond delay="0"/>
                                          </p:stCondLst>
                                        </p:cTn>
                                        <p:tgtEl>
                                          <p:spTgt spid="120"/>
                                        </p:tgtEl>
                                        <p:attrNameLst>
                                          <p:attrName>style.visibility</p:attrName>
                                        </p:attrNameLst>
                                      </p:cBhvr>
                                      <p:to>
                                        <p:strVal val="visible"/>
                                      </p:to>
                                    </p:set>
                                    <p:animEffect transition="in" filter="wipe(down)">
                                      <p:cBhvr>
                                        <p:cTn id="48" dur="500"/>
                                        <p:tgtEl>
                                          <p:spTgt spid="120"/>
                                        </p:tgtEl>
                                      </p:cBhvr>
                                    </p:animEffect>
                                  </p:childTnLst>
                                </p:cTn>
                              </p:par>
                              <p:par>
                                <p:cTn id="49" presetID="22" presetClass="entr" presetSubtype="4" fill="hold" nodeType="withEffect">
                                  <p:stCondLst>
                                    <p:cond delay="0"/>
                                  </p:stCondLst>
                                  <p:childTnLst>
                                    <p:set>
                                      <p:cBhvr>
                                        <p:cTn id="50" dur="1" fill="hold">
                                          <p:stCondLst>
                                            <p:cond delay="0"/>
                                          </p:stCondLst>
                                        </p:cTn>
                                        <p:tgtEl>
                                          <p:spTgt spid="121"/>
                                        </p:tgtEl>
                                        <p:attrNameLst>
                                          <p:attrName>style.visibility</p:attrName>
                                        </p:attrNameLst>
                                      </p:cBhvr>
                                      <p:to>
                                        <p:strVal val="visible"/>
                                      </p:to>
                                    </p:set>
                                    <p:animEffect transition="in" filter="wipe(down)">
                                      <p:cBhvr>
                                        <p:cTn id="51" dur="500"/>
                                        <p:tgtEl>
                                          <p:spTgt spid="121"/>
                                        </p:tgtEl>
                                      </p:cBhvr>
                                    </p:animEffect>
                                  </p:childTnLst>
                                </p:cTn>
                              </p:par>
                              <p:par>
                                <p:cTn id="52" presetID="22" presetClass="entr" presetSubtype="4" fill="hold" nodeType="with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wipe(down)">
                                      <p:cBhvr>
                                        <p:cTn id="54" dur="500"/>
                                        <p:tgtEl>
                                          <p:spTgt spid="122"/>
                                        </p:tgtEl>
                                      </p:cBhvr>
                                    </p:animEffect>
                                  </p:childTnLst>
                                </p:cTn>
                              </p:par>
                              <p:par>
                                <p:cTn id="55" presetID="22" presetClass="entr" presetSubtype="4" fill="hold" nodeType="with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wipe(down)">
                                      <p:cBhvr>
                                        <p:cTn id="57" dur="500"/>
                                        <p:tgtEl>
                                          <p:spTgt spid="123"/>
                                        </p:tgtEl>
                                      </p:cBhvr>
                                    </p:animEffect>
                                  </p:childTnLst>
                                </p:cTn>
                              </p:par>
                              <p:par>
                                <p:cTn id="58" presetID="22" presetClass="entr" presetSubtype="4" fill="hold" nodeType="withEffect">
                                  <p:stCondLst>
                                    <p:cond delay="0"/>
                                  </p:stCondLst>
                                  <p:childTnLst>
                                    <p:set>
                                      <p:cBhvr>
                                        <p:cTn id="59" dur="1" fill="hold">
                                          <p:stCondLst>
                                            <p:cond delay="0"/>
                                          </p:stCondLst>
                                        </p:cTn>
                                        <p:tgtEl>
                                          <p:spTgt spid="124"/>
                                        </p:tgtEl>
                                        <p:attrNameLst>
                                          <p:attrName>style.visibility</p:attrName>
                                        </p:attrNameLst>
                                      </p:cBhvr>
                                      <p:to>
                                        <p:strVal val="visible"/>
                                      </p:to>
                                    </p:set>
                                    <p:animEffect transition="in" filter="wipe(down)">
                                      <p:cBhvr>
                                        <p:cTn id="60" dur="500"/>
                                        <p:tgtEl>
                                          <p:spTgt spid="124"/>
                                        </p:tgtEl>
                                      </p:cBhvr>
                                    </p:animEffect>
                                  </p:childTnLst>
                                </p:cTn>
                              </p:par>
                              <p:par>
                                <p:cTn id="61" presetID="22" presetClass="entr" presetSubtype="4" fill="hold" nodeType="withEffect">
                                  <p:stCondLst>
                                    <p:cond delay="0"/>
                                  </p:stCondLst>
                                  <p:childTnLst>
                                    <p:set>
                                      <p:cBhvr>
                                        <p:cTn id="62" dur="1" fill="hold">
                                          <p:stCondLst>
                                            <p:cond delay="0"/>
                                          </p:stCondLst>
                                        </p:cTn>
                                        <p:tgtEl>
                                          <p:spTgt spid="125"/>
                                        </p:tgtEl>
                                        <p:attrNameLst>
                                          <p:attrName>style.visibility</p:attrName>
                                        </p:attrNameLst>
                                      </p:cBhvr>
                                      <p:to>
                                        <p:strVal val="visible"/>
                                      </p:to>
                                    </p:set>
                                    <p:animEffect transition="in" filter="wipe(down)">
                                      <p:cBhvr>
                                        <p:cTn id="63" dur="500"/>
                                        <p:tgtEl>
                                          <p:spTgt spid="12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down)">
                                      <p:cBhvr>
                                        <p:cTn id="66" dur="500"/>
                                        <p:tgtEl>
                                          <p:spTgt spid="2"/>
                                        </p:tgtEl>
                                      </p:cBhvr>
                                    </p:animEffect>
                                  </p:childTnLst>
                                </p:cTn>
                              </p:par>
                              <p:par>
                                <p:cTn id="67" presetID="22" presetClass="entr" presetSubtype="4" fill="hold" nodeType="withEffect">
                                  <p:stCondLst>
                                    <p:cond delay="0"/>
                                  </p:stCondLst>
                                  <p:childTnLst>
                                    <p:set>
                                      <p:cBhvr>
                                        <p:cTn id="68" dur="1" fill="hold">
                                          <p:stCondLst>
                                            <p:cond delay="0"/>
                                          </p:stCondLst>
                                        </p:cTn>
                                        <p:tgtEl>
                                          <p:spTgt spid="111"/>
                                        </p:tgtEl>
                                        <p:attrNameLst>
                                          <p:attrName>style.visibility</p:attrName>
                                        </p:attrNameLst>
                                      </p:cBhvr>
                                      <p:to>
                                        <p:strVal val="visible"/>
                                      </p:to>
                                    </p:set>
                                    <p:animEffect transition="in" filter="wipe(down)">
                                      <p:cBhvr>
                                        <p:cTn id="69" dur="500"/>
                                        <p:tgtEl>
                                          <p:spTgt spid="11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down)">
                                      <p:cBhvr>
                                        <p:cTn id="74" dur="500"/>
                                        <p:tgtEl>
                                          <p:spTgt spid="6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down)">
                                      <p:cBhvr>
                                        <p:cTn id="77" dur="500"/>
                                        <p:tgtEl>
                                          <p:spTgt spid="7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down)">
                                      <p:cBhvr>
                                        <p:cTn id="80" dur="500"/>
                                        <p:tgtEl>
                                          <p:spTgt spid="7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down)">
                                      <p:cBhvr>
                                        <p:cTn id="83" dur="500"/>
                                        <p:tgtEl>
                                          <p:spTgt spid="7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wipe(down)">
                                      <p:cBhvr>
                                        <p:cTn id="86" dur="500"/>
                                        <p:tgtEl>
                                          <p:spTgt spid="73"/>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wipe(down)">
                                      <p:cBhvr>
                                        <p:cTn id="89" dur="500"/>
                                        <p:tgtEl>
                                          <p:spTgt spid="74"/>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wipe(down)">
                                      <p:cBhvr>
                                        <p:cTn id="92" dur="500"/>
                                        <p:tgtEl>
                                          <p:spTgt spid="7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down)">
                                      <p:cBhvr>
                                        <p:cTn id="95" dur="500"/>
                                        <p:tgtEl>
                                          <p:spTgt spid="76"/>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wipe(down)">
                                      <p:cBhvr>
                                        <p:cTn id="98" dur="500"/>
                                        <p:tgtEl>
                                          <p:spTgt spid="77"/>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Effect transition="in" filter="wipe(down)">
                                      <p:cBhvr>
                                        <p:cTn id="101" dur="500"/>
                                        <p:tgtEl>
                                          <p:spTgt spid="78"/>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down)">
                                      <p:cBhvr>
                                        <p:cTn id="104" dur="500"/>
                                        <p:tgtEl>
                                          <p:spTgt spid="79"/>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wipe(down)">
                                      <p:cBhvr>
                                        <p:cTn id="110" dur="500"/>
                                        <p:tgtEl>
                                          <p:spTgt spid="81"/>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wipe(down)">
                                      <p:cBhvr>
                                        <p:cTn id="113" dur="500"/>
                                        <p:tgtEl>
                                          <p:spTgt spid="82"/>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83"/>
                                        </p:tgtEl>
                                        <p:attrNameLst>
                                          <p:attrName>style.visibility</p:attrName>
                                        </p:attrNameLst>
                                      </p:cBhvr>
                                      <p:to>
                                        <p:strVal val="visible"/>
                                      </p:to>
                                    </p:set>
                                    <p:animEffect transition="in" filter="wipe(down)">
                                      <p:cBhvr>
                                        <p:cTn id="116" dur="500"/>
                                        <p:tgtEl>
                                          <p:spTgt spid="83"/>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wipe(down)">
                                      <p:cBhvr>
                                        <p:cTn id="119" dur="500"/>
                                        <p:tgtEl>
                                          <p:spTgt spid="84"/>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85"/>
                                        </p:tgtEl>
                                        <p:attrNameLst>
                                          <p:attrName>style.visibility</p:attrName>
                                        </p:attrNameLst>
                                      </p:cBhvr>
                                      <p:to>
                                        <p:strVal val="visible"/>
                                      </p:to>
                                    </p:set>
                                    <p:animEffect transition="in" filter="wipe(down)">
                                      <p:cBhvr>
                                        <p:cTn id="122" dur="500"/>
                                        <p:tgtEl>
                                          <p:spTgt spid="85"/>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wipe(down)">
                                      <p:cBhvr>
                                        <p:cTn id="125" dur="500"/>
                                        <p:tgtEl>
                                          <p:spTgt spid="86"/>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87"/>
                                        </p:tgtEl>
                                        <p:attrNameLst>
                                          <p:attrName>style.visibility</p:attrName>
                                        </p:attrNameLst>
                                      </p:cBhvr>
                                      <p:to>
                                        <p:strVal val="visible"/>
                                      </p:to>
                                    </p:set>
                                    <p:animEffect transition="in" filter="wipe(down)">
                                      <p:cBhvr>
                                        <p:cTn id="128" dur="500"/>
                                        <p:tgtEl>
                                          <p:spTgt spid="87"/>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88"/>
                                        </p:tgtEl>
                                        <p:attrNameLst>
                                          <p:attrName>style.visibility</p:attrName>
                                        </p:attrNameLst>
                                      </p:cBhvr>
                                      <p:to>
                                        <p:strVal val="visible"/>
                                      </p:to>
                                    </p:set>
                                    <p:animEffect transition="in" filter="wipe(down)">
                                      <p:cBhvr>
                                        <p:cTn id="131" dur="500"/>
                                        <p:tgtEl>
                                          <p:spTgt spid="88"/>
                                        </p:tgtEl>
                                      </p:cBhvr>
                                    </p:animEffect>
                                  </p:childTnLst>
                                </p:cTn>
                              </p:par>
                              <p:par>
                                <p:cTn id="132" presetID="22" presetClass="entr" presetSubtype="4" fill="hold" nodeType="with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wipe(down)">
                                      <p:cBhvr>
                                        <p:cTn id="134" dur="500"/>
                                        <p:tgtEl>
                                          <p:spTgt spid="89"/>
                                        </p:tgtEl>
                                      </p:cBhvr>
                                    </p:animEffect>
                                  </p:childTnLst>
                                </p:cTn>
                              </p:par>
                              <p:par>
                                <p:cTn id="135" presetID="22" presetClass="entr" presetSubtype="4" fill="hold" nodeType="withEffect">
                                  <p:stCondLst>
                                    <p:cond delay="0"/>
                                  </p:stCondLst>
                                  <p:childTnLst>
                                    <p:set>
                                      <p:cBhvr>
                                        <p:cTn id="136" dur="1" fill="hold">
                                          <p:stCondLst>
                                            <p:cond delay="0"/>
                                          </p:stCondLst>
                                        </p:cTn>
                                        <p:tgtEl>
                                          <p:spTgt spid="90"/>
                                        </p:tgtEl>
                                        <p:attrNameLst>
                                          <p:attrName>style.visibility</p:attrName>
                                        </p:attrNameLst>
                                      </p:cBhvr>
                                      <p:to>
                                        <p:strVal val="visible"/>
                                      </p:to>
                                    </p:set>
                                    <p:animEffect transition="in" filter="wipe(down)">
                                      <p:cBhvr>
                                        <p:cTn id="137" dur="500"/>
                                        <p:tgtEl>
                                          <p:spTgt spid="90"/>
                                        </p:tgtEl>
                                      </p:cBhvr>
                                    </p:animEffect>
                                  </p:childTnLst>
                                </p:cTn>
                              </p:par>
                              <p:par>
                                <p:cTn id="138" presetID="22" presetClass="entr" presetSubtype="4" fill="hold" nodeType="withEffect">
                                  <p:stCondLst>
                                    <p:cond delay="0"/>
                                  </p:stCondLst>
                                  <p:childTnLst>
                                    <p:set>
                                      <p:cBhvr>
                                        <p:cTn id="139" dur="1" fill="hold">
                                          <p:stCondLst>
                                            <p:cond delay="0"/>
                                          </p:stCondLst>
                                        </p:cTn>
                                        <p:tgtEl>
                                          <p:spTgt spid="91"/>
                                        </p:tgtEl>
                                        <p:attrNameLst>
                                          <p:attrName>style.visibility</p:attrName>
                                        </p:attrNameLst>
                                      </p:cBhvr>
                                      <p:to>
                                        <p:strVal val="visible"/>
                                      </p:to>
                                    </p:set>
                                    <p:animEffect transition="in" filter="wipe(down)">
                                      <p:cBhvr>
                                        <p:cTn id="140" dur="500"/>
                                        <p:tgtEl>
                                          <p:spTgt spid="91"/>
                                        </p:tgtEl>
                                      </p:cBhvr>
                                    </p:animEffect>
                                  </p:childTnLst>
                                </p:cTn>
                              </p:par>
                              <p:par>
                                <p:cTn id="141" presetID="22" presetClass="entr" presetSubtype="4" fill="hold" nodeType="withEffect">
                                  <p:stCondLst>
                                    <p:cond delay="0"/>
                                  </p:stCondLst>
                                  <p:childTnLst>
                                    <p:set>
                                      <p:cBhvr>
                                        <p:cTn id="142" dur="1" fill="hold">
                                          <p:stCondLst>
                                            <p:cond delay="0"/>
                                          </p:stCondLst>
                                        </p:cTn>
                                        <p:tgtEl>
                                          <p:spTgt spid="92"/>
                                        </p:tgtEl>
                                        <p:attrNameLst>
                                          <p:attrName>style.visibility</p:attrName>
                                        </p:attrNameLst>
                                      </p:cBhvr>
                                      <p:to>
                                        <p:strVal val="visible"/>
                                      </p:to>
                                    </p:set>
                                    <p:animEffect transition="in" filter="wipe(down)">
                                      <p:cBhvr>
                                        <p:cTn id="143" dur="500"/>
                                        <p:tgtEl>
                                          <p:spTgt spid="92"/>
                                        </p:tgtEl>
                                      </p:cBhvr>
                                    </p:animEffect>
                                  </p:childTnLst>
                                </p:cTn>
                              </p:par>
                              <p:par>
                                <p:cTn id="144" presetID="22" presetClass="entr" presetSubtype="4" fill="hold" nodeType="withEffect">
                                  <p:stCondLst>
                                    <p:cond delay="0"/>
                                  </p:stCondLst>
                                  <p:childTnLst>
                                    <p:set>
                                      <p:cBhvr>
                                        <p:cTn id="145" dur="1" fill="hold">
                                          <p:stCondLst>
                                            <p:cond delay="0"/>
                                          </p:stCondLst>
                                        </p:cTn>
                                        <p:tgtEl>
                                          <p:spTgt spid="93"/>
                                        </p:tgtEl>
                                        <p:attrNameLst>
                                          <p:attrName>style.visibility</p:attrName>
                                        </p:attrNameLst>
                                      </p:cBhvr>
                                      <p:to>
                                        <p:strVal val="visible"/>
                                      </p:to>
                                    </p:set>
                                    <p:animEffect transition="in" filter="wipe(down)">
                                      <p:cBhvr>
                                        <p:cTn id="146" dur="500"/>
                                        <p:tgtEl>
                                          <p:spTgt spid="93"/>
                                        </p:tgtEl>
                                      </p:cBhvr>
                                    </p:animEffect>
                                  </p:childTnLst>
                                </p:cTn>
                              </p:par>
                              <p:par>
                                <p:cTn id="147" presetID="22" presetClass="entr" presetSubtype="4" fill="hold" nodeType="withEffect">
                                  <p:stCondLst>
                                    <p:cond delay="0"/>
                                  </p:stCondLst>
                                  <p:childTnLst>
                                    <p:set>
                                      <p:cBhvr>
                                        <p:cTn id="148" dur="1" fill="hold">
                                          <p:stCondLst>
                                            <p:cond delay="0"/>
                                          </p:stCondLst>
                                        </p:cTn>
                                        <p:tgtEl>
                                          <p:spTgt spid="94"/>
                                        </p:tgtEl>
                                        <p:attrNameLst>
                                          <p:attrName>style.visibility</p:attrName>
                                        </p:attrNameLst>
                                      </p:cBhvr>
                                      <p:to>
                                        <p:strVal val="visible"/>
                                      </p:to>
                                    </p:set>
                                    <p:animEffect transition="in" filter="wipe(down)">
                                      <p:cBhvr>
                                        <p:cTn id="149" dur="500"/>
                                        <p:tgtEl>
                                          <p:spTgt spid="94"/>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wipe(down)">
                                      <p:cBhvr>
                                        <p:cTn id="152" dur="500"/>
                                        <p:tgtEl>
                                          <p:spTgt spid="95"/>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96"/>
                                        </p:tgtEl>
                                        <p:attrNameLst>
                                          <p:attrName>style.visibility</p:attrName>
                                        </p:attrNameLst>
                                      </p:cBhvr>
                                      <p:to>
                                        <p:strVal val="visible"/>
                                      </p:to>
                                    </p:set>
                                    <p:animEffect transition="in" filter="wipe(down)">
                                      <p:cBhvr>
                                        <p:cTn id="155" dur="500"/>
                                        <p:tgtEl>
                                          <p:spTgt spid="96"/>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97"/>
                                        </p:tgtEl>
                                        <p:attrNameLst>
                                          <p:attrName>style.visibility</p:attrName>
                                        </p:attrNameLst>
                                      </p:cBhvr>
                                      <p:to>
                                        <p:strVal val="visible"/>
                                      </p:to>
                                    </p:set>
                                    <p:animEffect transition="in" filter="wipe(down)">
                                      <p:cBhvr>
                                        <p:cTn id="158" dur="500"/>
                                        <p:tgtEl>
                                          <p:spTgt spid="97"/>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98"/>
                                        </p:tgtEl>
                                        <p:attrNameLst>
                                          <p:attrName>style.visibility</p:attrName>
                                        </p:attrNameLst>
                                      </p:cBhvr>
                                      <p:to>
                                        <p:strVal val="visible"/>
                                      </p:to>
                                    </p:set>
                                    <p:animEffect transition="in" filter="wipe(down)">
                                      <p:cBhvr>
                                        <p:cTn id="161" dur="500"/>
                                        <p:tgtEl>
                                          <p:spTgt spid="98"/>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99"/>
                                        </p:tgtEl>
                                        <p:attrNameLst>
                                          <p:attrName>style.visibility</p:attrName>
                                        </p:attrNameLst>
                                      </p:cBhvr>
                                      <p:to>
                                        <p:strVal val="visible"/>
                                      </p:to>
                                    </p:set>
                                    <p:animEffect transition="in" filter="wipe(down)">
                                      <p:cBhvr>
                                        <p:cTn id="164" dur="500"/>
                                        <p:tgtEl>
                                          <p:spTgt spid="99"/>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100"/>
                                        </p:tgtEl>
                                        <p:attrNameLst>
                                          <p:attrName>style.visibility</p:attrName>
                                        </p:attrNameLst>
                                      </p:cBhvr>
                                      <p:to>
                                        <p:strVal val="visible"/>
                                      </p:to>
                                    </p:set>
                                    <p:animEffect transition="in" filter="wipe(down)">
                                      <p:cBhvr>
                                        <p:cTn id="167" dur="500"/>
                                        <p:tgtEl>
                                          <p:spTgt spid="100"/>
                                        </p:tgtEl>
                                      </p:cBhvr>
                                    </p:animEffect>
                                  </p:childTnLst>
                                </p:cTn>
                              </p:par>
                              <p:par>
                                <p:cTn id="168" presetID="22" presetClass="entr" presetSubtype="4" fill="hold" nodeType="withEffect">
                                  <p:stCondLst>
                                    <p:cond delay="0"/>
                                  </p:stCondLst>
                                  <p:childTnLst>
                                    <p:set>
                                      <p:cBhvr>
                                        <p:cTn id="169" dur="1" fill="hold">
                                          <p:stCondLst>
                                            <p:cond delay="0"/>
                                          </p:stCondLst>
                                        </p:cTn>
                                        <p:tgtEl>
                                          <p:spTgt spid="101"/>
                                        </p:tgtEl>
                                        <p:attrNameLst>
                                          <p:attrName>style.visibility</p:attrName>
                                        </p:attrNameLst>
                                      </p:cBhvr>
                                      <p:to>
                                        <p:strVal val="visible"/>
                                      </p:to>
                                    </p:set>
                                    <p:animEffect transition="in" filter="wipe(down)">
                                      <p:cBhvr>
                                        <p:cTn id="170" dur="500"/>
                                        <p:tgtEl>
                                          <p:spTgt spid="101"/>
                                        </p:tgtEl>
                                      </p:cBhvr>
                                    </p:animEffect>
                                  </p:childTnLst>
                                </p:cTn>
                              </p:par>
                              <p:par>
                                <p:cTn id="171" presetID="22" presetClass="entr" presetSubtype="4" fill="hold" nodeType="withEffect">
                                  <p:stCondLst>
                                    <p:cond delay="0"/>
                                  </p:stCondLst>
                                  <p:childTnLst>
                                    <p:set>
                                      <p:cBhvr>
                                        <p:cTn id="172" dur="1" fill="hold">
                                          <p:stCondLst>
                                            <p:cond delay="0"/>
                                          </p:stCondLst>
                                        </p:cTn>
                                        <p:tgtEl>
                                          <p:spTgt spid="102"/>
                                        </p:tgtEl>
                                        <p:attrNameLst>
                                          <p:attrName>style.visibility</p:attrName>
                                        </p:attrNameLst>
                                      </p:cBhvr>
                                      <p:to>
                                        <p:strVal val="visible"/>
                                      </p:to>
                                    </p:set>
                                    <p:animEffect transition="in" filter="wipe(down)">
                                      <p:cBhvr>
                                        <p:cTn id="173" dur="500"/>
                                        <p:tgtEl>
                                          <p:spTgt spid="102"/>
                                        </p:tgtEl>
                                      </p:cBhvr>
                                    </p:animEffect>
                                  </p:childTnLst>
                                </p:cTn>
                              </p:par>
                              <p:par>
                                <p:cTn id="174" presetID="22" presetClass="entr" presetSubtype="4" fill="hold" nodeType="withEffect">
                                  <p:stCondLst>
                                    <p:cond delay="0"/>
                                  </p:stCondLst>
                                  <p:childTnLst>
                                    <p:set>
                                      <p:cBhvr>
                                        <p:cTn id="175" dur="1" fill="hold">
                                          <p:stCondLst>
                                            <p:cond delay="0"/>
                                          </p:stCondLst>
                                        </p:cTn>
                                        <p:tgtEl>
                                          <p:spTgt spid="103"/>
                                        </p:tgtEl>
                                        <p:attrNameLst>
                                          <p:attrName>style.visibility</p:attrName>
                                        </p:attrNameLst>
                                      </p:cBhvr>
                                      <p:to>
                                        <p:strVal val="visible"/>
                                      </p:to>
                                    </p:set>
                                    <p:animEffect transition="in" filter="wipe(down)">
                                      <p:cBhvr>
                                        <p:cTn id="176" dur="500"/>
                                        <p:tgtEl>
                                          <p:spTgt spid="103"/>
                                        </p:tgtEl>
                                      </p:cBhvr>
                                    </p:animEffect>
                                  </p:childTnLst>
                                </p:cTn>
                              </p:par>
                              <p:par>
                                <p:cTn id="177" presetID="22" presetClass="entr" presetSubtype="4" fill="hold" nodeType="withEffect">
                                  <p:stCondLst>
                                    <p:cond delay="0"/>
                                  </p:stCondLst>
                                  <p:childTnLst>
                                    <p:set>
                                      <p:cBhvr>
                                        <p:cTn id="178" dur="1" fill="hold">
                                          <p:stCondLst>
                                            <p:cond delay="0"/>
                                          </p:stCondLst>
                                        </p:cTn>
                                        <p:tgtEl>
                                          <p:spTgt spid="104"/>
                                        </p:tgtEl>
                                        <p:attrNameLst>
                                          <p:attrName>style.visibility</p:attrName>
                                        </p:attrNameLst>
                                      </p:cBhvr>
                                      <p:to>
                                        <p:strVal val="visible"/>
                                      </p:to>
                                    </p:set>
                                    <p:animEffect transition="in" filter="wipe(down)">
                                      <p:cBhvr>
                                        <p:cTn id="179" dur="500"/>
                                        <p:tgtEl>
                                          <p:spTgt spid="104"/>
                                        </p:tgtEl>
                                      </p:cBhvr>
                                    </p:animEffect>
                                  </p:childTnLst>
                                </p:cTn>
                              </p:par>
                              <p:par>
                                <p:cTn id="180" presetID="22" presetClass="entr" presetSubtype="4" fill="hold" nodeType="withEffect">
                                  <p:stCondLst>
                                    <p:cond delay="0"/>
                                  </p:stCondLst>
                                  <p:childTnLst>
                                    <p:set>
                                      <p:cBhvr>
                                        <p:cTn id="181" dur="1" fill="hold">
                                          <p:stCondLst>
                                            <p:cond delay="0"/>
                                          </p:stCondLst>
                                        </p:cTn>
                                        <p:tgtEl>
                                          <p:spTgt spid="105"/>
                                        </p:tgtEl>
                                        <p:attrNameLst>
                                          <p:attrName>style.visibility</p:attrName>
                                        </p:attrNameLst>
                                      </p:cBhvr>
                                      <p:to>
                                        <p:strVal val="visible"/>
                                      </p:to>
                                    </p:set>
                                    <p:animEffect transition="in" filter="wipe(down)">
                                      <p:cBhvr>
                                        <p:cTn id="182" dur="500"/>
                                        <p:tgtEl>
                                          <p:spTgt spid="105"/>
                                        </p:tgtEl>
                                      </p:cBhvr>
                                    </p:animEffect>
                                  </p:childTnLst>
                                </p:cTn>
                              </p:par>
                              <p:par>
                                <p:cTn id="183" presetID="22" presetClass="entr" presetSubtype="4" fill="hold" nodeType="withEffect">
                                  <p:stCondLst>
                                    <p:cond delay="0"/>
                                  </p:stCondLst>
                                  <p:childTnLst>
                                    <p:set>
                                      <p:cBhvr>
                                        <p:cTn id="184" dur="1" fill="hold">
                                          <p:stCondLst>
                                            <p:cond delay="0"/>
                                          </p:stCondLst>
                                        </p:cTn>
                                        <p:tgtEl>
                                          <p:spTgt spid="106"/>
                                        </p:tgtEl>
                                        <p:attrNameLst>
                                          <p:attrName>style.visibility</p:attrName>
                                        </p:attrNameLst>
                                      </p:cBhvr>
                                      <p:to>
                                        <p:strVal val="visible"/>
                                      </p:to>
                                    </p:set>
                                    <p:animEffect transition="in" filter="wipe(down)">
                                      <p:cBhvr>
                                        <p:cTn id="185" dur="500"/>
                                        <p:tgtEl>
                                          <p:spTgt spid="106"/>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126"/>
                                        </p:tgtEl>
                                        <p:attrNameLst>
                                          <p:attrName>style.visibility</p:attrName>
                                        </p:attrNameLst>
                                      </p:cBhvr>
                                      <p:to>
                                        <p:strVal val="visible"/>
                                      </p:to>
                                    </p:set>
                                    <p:animEffect transition="in" filter="wipe(down)">
                                      <p:cBhvr>
                                        <p:cTn id="188" dur="500"/>
                                        <p:tgtEl>
                                          <p:spTgt spid="126"/>
                                        </p:tgtEl>
                                      </p:cBhvr>
                                    </p:animEffect>
                                  </p:childTnLst>
                                </p:cTn>
                              </p:par>
                              <p:par>
                                <p:cTn id="189" presetID="22" presetClass="entr" presetSubtype="4" fill="hold" nodeType="withEffect">
                                  <p:stCondLst>
                                    <p:cond delay="0"/>
                                  </p:stCondLst>
                                  <p:childTnLst>
                                    <p:set>
                                      <p:cBhvr>
                                        <p:cTn id="190" dur="1" fill="hold">
                                          <p:stCondLst>
                                            <p:cond delay="0"/>
                                          </p:stCondLst>
                                        </p:cTn>
                                        <p:tgtEl>
                                          <p:spTgt spid="12"/>
                                        </p:tgtEl>
                                        <p:attrNameLst>
                                          <p:attrName>style.visibility</p:attrName>
                                        </p:attrNameLst>
                                      </p:cBhvr>
                                      <p:to>
                                        <p:strVal val="visible"/>
                                      </p:to>
                                    </p:set>
                                    <p:animEffect transition="in" filter="wipe(down)">
                                      <p:cBhvr>
                                        <p:cTn id="191" dur="500"/>
                                        <p:tgtEl>
                                          <p:spTgt spid="12"/>
                                        </p:tgtEl>
                                      </p:cBhvr>
                                    </p:animEffect>
                                  </p:childTnLst>
                                </p:cTn>
                              </p:par>
                              <p:par>
                                <p:cTn id="192" presetID="22" presetClass="entr" presetSubtype="4" fill="hold" grpId="0" nodeType="withEffect">
                                  <p:stCondLst>
                                    <p:cond delay="0"/>
                                  </p:stCondLst>
                                  <p:childTnLst>
                                    <p:set>
                                      <p:cBhvr>
                                        <p:cTn id="193" dur="1" fill="hold">
                                          <p:stCondLst>
                                            <p:cond delay="0"/>
                                          </p:stCondLst>
                                        </p:cTn>
                                        <p:tgtEl>
                                          <p:spTgt spid="127"/>
                                        </p:tgtEl>
                                        <p:attrNameLst>
                                          <p:attrName>style.visibility</p:attrName>
                                        </p:attrNameLst>
                                      </p:cBhvr>
                                      <p:to>
                                        <p:strVal val="visible"/>
                                      </p:to>
                                    </p:set>
                                    <p:animEffect transition="in" filter="wipe(down)">
                                      <p:cBhvr>
                                        <p:cTn id="194" dur="500"/>
                                        <p:tgtEl>
                                          <p:spTgt spid="127"/>
                                        </p:tgtEl>
                                      </p:cBhvr>
                                    </p:animEffect>
                                  </p:childTnLst>
                                </p:cTn>
                              </p:par>
                              <p:par>
                                <p:cTn id="195" presetID="22" presetClass="entr" presetSubtype="4" fill="hold" grpId="0" nodeType="withEffect">
                                  <p:stCondLst>
                                    <p:cond delay="0"/>
                                  </p:stCondLst>
                                  <p:childTnLst>
                                    <p:set>
                                      <p:cBhvr>
                                        <p:cTn id="196" dur="1" fill="hold">
                                          <p:stCondLst>
                                            <p:cond delay="0"/>
                                          </p:stCondLst>
                                        </p:cTn>
                                        <p:tgtEl>
                                          <p:spTgt spid="128"/>
                                        </p:tgtEl>
                                        <p:attrNameLst>
                                          <p:attrName>style.visibility</p:attrName>
                                        </p:attrNameLst>
                                      </p:cBhvr>
                                      <p:to>
                                        <p:strVal val="visible"/>
                                      </p:to>
                                    </p:set>
                                    <p:animEffect transition="in" filter="wipe(down)">
                                      <p:cBhvr>
                                        <p:cTn id="197" dur="500"/>
                                        <p:tgtEl>
                                          <p:spTgt spid="128"/>
                                        </p:tgtEl>
                                      </p:cBhvr>
                                    </p:animEffect>
                                  </p:childTnLst>
                                </p:cTn>
                              </p:par>
                              <p:par>
                                <p:cTn id="198" presetID="22" presetClass="entr" presetSubtype="4" fill="hold" grpId="0" nodeType="withEffect">
                                  <p:stCondLst>
                                    <p:cond delay="0"/>
                                  </p:stCondLst>
                                  <p:childTnLst>
                                    <p:set>
                                      <p:cBhvr>
                                        <p:cTn id="199" dur="1" fill="hold">
                                          <p:stCondLst>
                                            <p:cond delay="0"/>
                                          </p:stCondLst>
                                        </p:cTn>
                                        <p:tgtEl>
                                          <p:spTgt spid="3"/>
                                        </p:tgtEl>
                                        <p:attrNameLst>
                                          <p:attrName>style.visibility</p:attrName>
                                        </p:attrNameLst>
                                      </p:cBhvr>
                                      <p:to>
                                        <p:strVal val="visible"/>
                                      </p:to>
                                    </p:set>
                                    <p:animEffect transition="in" filter="wipe(down)">
                                      <p:cBhvr>
                                        <p:cTn id="200" dur="500"/>
                                        <p:tgtEl>
                                          <p:spTgt spid="3"/>
                                        </p:tgtEl>
                                      </p:cBhvr>
                                    </p:animEffect>
                                  </p:childTnLst>
                                </p:cTn>
                              </p:par>
                              <p:par>
                                <p:cTn id="201" presetID="22" presetClass="entr" presetSubtype="4" fill="hold" nodeType="withEffect">
                                  <p:stCondLst>
                                    <p:cond delay="0"/>
                                  </p:stCondLst>
                                  <p:childTnLst>
                                    <p:set>
                                      <p:cBhvr>
                                        <p:cTn id="202" dur="1" fill="hold">
                                          <p:stCondLst>
                                            <p:cond delay="0"/>
                                          </p:stCondLst>
                                        </p:cTn>
                                        <p:tgtEl>
                                          <p:spTgt spid="5"/>
                                        </p:tgtEl>
                                        <p:attrNameLst>
                                          <p:attrName>style.visibility</p:attrName>
                                        </p:attrNameLst>
                                      </p:cBhvr>
                                      <p:to>
                                        <p:strVal val="visible"/>
                                      </p:to>
                                    </p:set>
                                    <p:animEffect transition="in" filter="wipe(down)">
                                      <p:cBhvr>
                                        <p:cTn id="203" dur="500"/>
                                        <p:tgtEl>
                                          <p:spTgt spid="5"/>
                                        </p:tgtEl>
                                      </p:cBhvr>
                                    </p:animEffect>
                                  </p:childTnLst>
                                </p:cTn>
                              </p:par>
                              <p:par>
                                <p:cTn id="204" presetID="22" presetClass="entr" presetSubtype="4" fill="hold"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wipe(down)">
                                      <p:cBhvr>
                                        <p:cTn id="206"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95" grpId="0" animBg="1"/>
      <p:bldP spid="96" grpId="0" animBg="1"/>
      <p:bldP spid="97" grpId="0" animBg="1"/>
      <p:bldP spid="98" grpId="0" animBg="1"/>
      <p:bldP spid="99" grpId="0" animBg="1"/>
      <p:bldP spid="100" grpId="0" animBg="1"/>
      <p:bldP spid="107" grpId="0"/>
      <p:bldP spid="108" grpId="0"/>
      <p:bldP spid="110" grpId="0" animBg="1"/>
      <p:bldP spid="112" grpId="0" animBg="1"/>
      <p:bldP spid="113" grpId="0" animBg="1"/>
      <p:bldP spid="114" grpId="0" animBg="1"/>
      <p:bldP spid="115" grpId="0" animBg="1"/>
      <p:bldP spid="116" grpId="0" animBg="1"/>
      <p:bldP spid="117" grpId="0" animBg="1"/>
      <p:bldP spid="118" grpId="0" animBg="1"/>
      <p:bldP spid="119" grpId="0" animBg="1"/>
      <p:bldP spid="3" grpId="0"/>
      <p:bldP spid="126" grpId="0"/>
      <p:bldP spid="2" grpId="0"/>
      <p:bldP spid="127" grpId="0"/>
      <p:bldP spid="128"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Master">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3.xml><?xml version="1.0" encoding="utf-8"?>
<a:theme xmlns:a="http://schemas.openxmlformats.org/drawingml/2006/main" name="1_Master">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TM04033925[[fn=Giọt nhỏ]]</Template>
  <TotalTime>4481</TotalTime>
  <Words>2364</Words>
  <Application>Microsoft Office PowerPoint</Application>
  <PresentationFormat>Widescreen</PresentationFormat>
  <Paragraphs>545</Paragraphs>
  <Slides>37</Slides>
  <Notes>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37</vt:i4>
      </vt:variant>
    </vt:vector>
  </HeadingPairs>
  <TitlesOfParts>
    <vt:vector size="53" baseType="lpstr">
      <vt:lpstr>微软雅黑</vt:lpstr>
      <vt:lpstr>Arial</vt:lpstr>
      <vt:lpstr>Bebas Neue</vt:lpstr>
      <vt:lpstr>Calibri</vt:lpstr>
      <vt:lpstr>Courier New</vt:lpstr>
      <vt:lpstr>等线</vt:lpstr>
      <vt:lpstr>Fira Sans</vt:lpstr>
      <vt:lpstr>Muli</vt:lpstr>
      <vt:lpstr>Tahoma</vt:lpstr>
      <vt:lpstr>Times New Roman</vt:lpstr>
      <vt:lpstr>Times New Roman (Headings)</vt:lpstr>
      <vt:lpstr>Tw Cen MT</vt:lpstr>
      <vt:lpstr>Wingdings</vt:lpstr>
      <vt:lpstr>Droplet</vt:lpstr>
      <vt:lpstr>Master</vt:lpstr>
      <vt:lpstr>1_Master</vt:lpstr>
      <vt:lpstr>PowerPoint Presentation</vt:lpstr>
      <vt:lpstr>Cấu trúc</vt:lpstr>
      <vt:lpstr>PowerPoint Presentation</vt:lpstr>
      <vt:lpstr>BÀI TOÁN THỰC TẾ</vt:lpstr>
      <vt:lpstr>ĐẶC TRƯNG NỔI BẬT CỦA CEPH STORAGE SYSTEM</vt:lpstr>
      <vt:lpstr>PowerPoint Presentation</vt:lpstr>
      <vt:lpstr>PowerPoint Presentation</vt:lpstr>
      <vt:lpstr>CÁC KHÁI NIỆM LƯU TRỮ QUAN TRỌNG CỦA CEPH</vt:lpstr>
      <vt:lpstr>PHÂN LOẠI POOL  </vt:lpstr>
      <vt:lpstr>LUỒNG DỮ LIỆU CỦA CEPH STORAGE SYSTEM</vt:lpstr>
      <vt:lpstr>CÁC CƠ CHẾ NỔI BẬT CỦA CEPH STORAGE SYSTEM</vt:lpstr>
      <vt:lpstr>TỔNG QUAN VỀ CÁC GIẢI PHÁP LƯU TRỮ TRONG CEPH</vt:lpstr>
      <vt:lpstr>KIẾN TRÚC CÁC GIẢI PHÁP LƯU TRỮ TRONG CEPH </vt:lpstr>
      <vt:lpstr>PowerPoint Presentation</vt:lpstr>
      <vt:lpstr>CÁC VÙNG BẢO MẬT TRONG HỆ THỐNG CEPH</vt:lpstr>
      <vt:lpstr>KIẾN TRÚC TỐI ƯU HOÁ BẢO MẬT CEPH STORAGE</vt:lpstr>
      <vt:lpstr>CÁC GIẢI PHÁP AN TOÀN CHO HỆ THỐNG </vt:lpstr>
      <vt:lpstr>MÃ HÓA DỮ LIỆU Ở TRẠNG THÁI NGHỈ KHI HỆ THỐNG HOẠT ĐỘNG</vt:lpstr>
      <vt:lpstr>MÃ HÓA DỮ LIỆU TRÊN ĐƯỜNG TRUYỀN</vt:lpstr>
      <vt:lpstr>HỆ THỐNG XÁC THỰC CEPHX TRONG CEPH STORAGE</vt:lpstr>
      <vt:lpstr>PowerPoint Presentation</vt:lpstr>
      <vt:lpstr>IP PLANNING CỦA CỤM CEPH </vt:lpstr>
      <vt:lpstr>MÔ HÌNH TRIỂN KHAI LOGIC CỦA HỆ THỐNG</vt:lpstr>
      <vt:lpstr>MÔ HÌNH ĐẤU NỐI CỦA HỆ THỐNG</vt:lpstr>
      <vt:lpstr>MÔ HÌNH TRIỂN KHAI HỆ THỐNG</vt:lpstr>
      <vt:lpstr>PowerPoint Presentation</vt:lpstr>
      <vt:lpstr>CẤU HÌNH DNS SERVER CHO DỊCH VỤ CEPH OBJECT GATEWAY</vt:lpstr>
      <vt:lpstr>KỊCH BẢN 1: CHỨNG MINH CÁC CƠ CHẾ NỔI BẬT CỦA CEPH</vt:lpstr>
      <vt:lpstr>KỊCH BẢN 1: CHỨNG MINH CÁC CƠ CHẾ NỔI BẬT CỦA CEPH</vt:lpstr>
      <vt:lpstr>PowerPoint Presentation</vt:lpstr>
      <vt:lpstr>KỊCH BẢN 2: MÃ HOÁ DỮ LIỆU Ở TRẠNG THÁI NGHỈ</vt:lpstr>
      <vt:lpstr>KỊCH BẢN 2: MÃ HOÁ DỮ LIỆU Ở TRẠNG THÁI NGHỈ</vt:lpstr>
      <vt:lpstr>KỊCH BẢN 2: MÃ HOÁ DỮ LIỆU Ở TRẠNG THÁI NGHỈ</vt:lpstr>
      <vt:lpstr>KỊCH BẢN 3: MÃ HOÁ TRÊN ĐƯỜNG TRUYỀN</vt:lpstr>
      <vt:lpstr>KỊCH BẢN 3: MÃ HOÁ TRÊN ĐƯỜNG TRUYỀN</vt:lpstr>
      <vt:lpstr>KỊCH BẢN 4: QUẢN LÝ VÀ XÁC THỰC NGƯỜI DÙNG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DELL</dc:creator>
  <cp:lastModifiedBy>Tiệp Cao minh</cp:lastModifiedBy>
  <cp:revision>465</cp:revision>
  <dcterms:created xsi:type="dcterms:W3CDTF">2022-05-23T14:10:26Z</dcterms:created>
  <dcterms:modified xsi:type="dcterms:W3CDTF">2022-06-26T14:25:04Z</dcterms:modified>
</cp:coreProperties>
</file>