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2"/>
  </p:notesMasterIdLst>
  <p:handoutMasterIdLst>
    <p:handoutMasterId r:id="rId23"/>
  </p:handoutMasterIdLst>
  <p:sldIdLst>
    <p:sldId id="607" r:id="rId2"/>
    <p:sldId id="608" r:id="rId3"/>
    <p:sldId id="609" r:id="rId4"/>
    <p:sldId id="618" r:id="rId5"/>
    <p:sldId id="610" r:id="rId6"/>
    <p:sldId id="611" r:id="rId7"/>
    <p:sldId id="622" r:id="rId8"/>
    <p:sldId id="628" r:id="rId9"/>
    <p:sldId id="620" r:id="rId10"/>
    <p:sldId id="621" r:id="rId11"/>
    <p:sldId id="623" r:id="rId12"/>
    <p:sldId id="616" r:id="rId13"/>
    <p:sldId id="585" r:id="rId14"/>
    <p:sldId id="624" r:id="rId15"/>
    <p:sldId id="625" r:id="rId16"/>
    <p:sldId id="617" r:id="rId17"/>
    <p:sldId id="626" r:id="rId18"/>
    <p:sldId id="627" r:id="rId19"/>
    <p:sldId id="606" r:id="rId20"/>
    <p:sldId id="509"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GIỚI THIỆU" id="{1E6488F7-C9BD-4BD1-9651-8257B458F83D}">
          <p14:sldIdLst>
            <p14:sldId id="607"/>
            <p14:sldId id="608"/>
            <p14:sldId id="609"/>
            <p14:sldId id="618"/>
            <p14:sldId id="610"/>
            <p14:sldId id="611"/>
            <p14:sldId id="622"/>
            <p14:sldId id="628"/>
            <p14:sldId id="620"/>
            <p14:sldId id="621"/>
            <p14:sldId id="623"/>
            <p14:sldId id="616"/>
            <p14:sldId id="585"/>
            <p14:sldId id="624"/>
            <p14:sldId id="625"/>
            <p14:sldId id="617"/>
            <p14:sldId id="626"/>
            <p14:sldId id="627"/>
            <p14:sldId id="606"/>
            <p14:sldId id="50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hd" initials="t" lastIdx="10" clrIdx="0"/>
  <p:cmAuthor id="1" name="My Kiều" initials="MK" lastIdx="1" clrIdx="1">
    <p:extLst>
      <p:ext uri="{19B8F6BF-5375-455C-9EA6-DF929625EA0E}">
        <p15:presenceInfo xmlns:p15="http://schemas.microsoft.com/office/powerpoint/2012/main" userId="e93ab7a482d06c49" providerId="Windows Live"/>
      </p:ext>
    </p:extLst>
  </p:cmAuthor>
  <p:cmAuthor id="2" name="Tiệp Cao minh" initials="TCm" lastIdx="3" clrIdx="2">
    <p:extLst>
      <p:ext uri="{19B8F6BF-5375-455C-9EA6-DF929625EA0E}">
        <p15:presenceInfo xmlns:p15="http://schemas.microsoft.com/office/powerpoint/2012/main" userId="4bc8e0bf12b72d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87AF9A"/>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7353" autoAdjust="0"/>
  </p:normalViewPr>
  <p:slideViewPr>
    <p:cSldViewPr snapToGrid="0" showGuides="1">
      <p:cViewPr varScale="1">
        <p:scale>
          <a:sx n="79" d="100"/>
          <a:sy n="79" d="100"/>
        </p:scale>
        <p:origin x="87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49" d="100"/>
          <a:sy n="49" d="100"/>
        </p:scale>
        <p:origin x="2740"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2DC4ED-5EF0-450F-9552-CD0E73795E66}" type="datetime1">
              <a:rPr lang="zh-CN" altLang="en-US" smtClean="0"/>
              <a:t>2022/6/29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12344</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3720D0-3319-42B9-93F0-4E2DB21912E5}" type="slidenum">
              <a:rPr lang="en-US" smtClean="0"/>
              <a:t>‹#›</a:t>
            </a:fld>
            <a:endParaRPr lang="en-US"/>
          </a:p>
        </p:txBody>
      </p:sp>
    </p:spTree>
    <p:extLst>
      <p:ext uri="{BB962C8B-B14F-4D97-AF65-F5344CB8AC3E}">
        <p14:creationId xmlns:p14="http://schemas.microsoft.com/office/powerpoint/2010/main" val="365311563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9A78D-F1A5-47FB-B323-E46AA3DE9F10}" type="datetime1">
              <a:rPr lang="zh-CN" altLang="en-US" smtClean="0"/>
              <a:t>2022/6/29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a:t>12344</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02309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Với</a:t>
            </a:r>
            <a:r>
              <a:rPr lang="en-AU" dirty="0" smtClean="0"/>
              <a:t> </a:t>
            </a:r>
            <a:r>
              <a:rPr lang="en-AU" dirty="0" err="1" smtClean="0"/>
              <a:t>phương</a:t>
            </a:r>
            <a:r>
              <a:rPr lang="en-AU" dirty="0" smtClean="0"/>
              <a:t> </a:t>
            </a:r>
            <a:r>
              <a:rPr lang="en-AU" dirty="0" err="1" smtClean="0"/>
              <a:t>pháp</a:t>
            </a:r>
            <a:r>
              <a:rPr lang="en-AU" dirty="0" smtClean="0"/>
              <a:t> </a:t>
            </a:r>
            <a:r>
              <a:rPr lang="en-AU" dirty="0" err="1" smtClean="0"/>
              <a:t>này</a:t>
            </a:r>
            <a:r>
              <a:rPr lang="en-AU" dirty="0" smtClean="0"/>
              <a:t>, </a:t>
            </a:r>
            <a:r>
              <a:rPr lang="en-AU" dirty="0" err="1" smtClean="0"/>
              <a:t>bạn</a:t>
            </a:r>
            <a:r>
              <a:rPr lang="en-AU" dirty="0" smtClean="0"/>
              <a:t> </a:t>
            </a:r>
            <a:r>
              <a:rPr lang="en-AU" dirty="0" err="1" smtClean="0"/>
              <a:t>có</a:t>
            </a:r>
            <a:r>
              <a:rPr lang="en-AU" dirty="0" smtClean="0"/>
              <a:t> </a:t>
            </a:r>
            <a:r>
              <a:rPr lang="en-AU" dirty="0" err="1" smtClean="0"/>
              <a:t>thể</a:t>
            </a:r>
            <a:r>
              <a:rPr lang="en-AU" dirty="0" smtClean="0"/>
              <a:t> </a:t>
            </a:r>
            <a:r>
              <a:rPr lang="en-AU" dirty="0" err="1" smtClean="0"/>
              <a:t>thoát</a:t>
            </a:r>
            <a:r>
              <a:rPr lang="en-AU" dirty="0" smtClean="0"/>
              <a:t> </a:t>
            </a:r>
            <a:r>
              <a:rPr lang="en-AU" dirty="0" err="1" smtClean="0"/>
              <a:t>khỏi</a:t>
            </a:r>
            <a:r>
              <a:rPr lang="en-AU" dirty="0" smtClean="0"/>
              <a:t> </a:t>
            </a:r>
            <a:r>
              <a:rPr lang="en-AU" dirty="0" err="1" smtClean="0"/>
              <a:t>tắc</a:t>
            </a:r>
            <a:r>
              <a:rPr lang="en-AU" dirty="0" smtClean="0"/>
              <a:t> </a:t>
            </a:r>
            <a:r>
              <a:rPr lang="en-AU" dirty="0" err="1" smtClean="0"/>
              <a:t>nghẽn</a:t>
            </a:r>
            <a:r>
              <a:rPr lang="en-AU" dirty="0" smtClean="0"/>
              <a:t> </a:t>
            </a:r>
            <a:r>
              <a:rPr lang="en-AU" dirty="0" err="1" smtClean="0"/>
              <a:t>và</a:t>
            </a:r>
            <a:r>
              <a:rPr lang="en-AU" dirty="0" smtClean="0"/>
              <a:t> </a:t>
            </a:r>
            <a:r>
              <a:rPr lang="en-AU" dirty="0" err="1" smtClean="0"/>
              <a:t>điểm</a:t>
            </a:r>
            <a:r>
              <a:rPr lang="en-AU" dirty="0" smtClean="0"/>
              <a:t> </a:t>
            </a:r>
            <a:r>
              <a:rPr lang="en-AU" dirty="0" err="1" smtClean="0"/>
              <a:t>thất</a:t>
            </a:r>
            <a:r>
              <a:rPr lang="en-AU" dirty="0" smtClean="0"/>
              <a:t> </a:t>
            </a:r>
            <a:r>
              <a:rPr lang="en-AU" dirty="0" err="1" smtClean="0"/>
              <a:t>bại</a:t>
            </a:r>
            <a:r>
              <a:rPr lang="en-AU" dirty="0" smtClean="0"/>
              <a:t> </a:t>
            </a:r>
            <a:r>
              <a:rPr lang="en-AU" dirty="0" err="1" smtClean="0"/>
              <a:t>duy</a:t>
            </a:r>
            <a:r>
              <a:rPr lang="en-AU" dirty="0" smtClean="0"/>
              <a:t> </a:t>
            </a:r>
            <a:r>
              <a:rPr lang="en-AU" dirty="0" err="1" smtClean="0"/>
              <a:t>nhất</a:t>
            </a:r>
            <a:r>
              <a:rPr lang="en-AU" dirty="0" smtClean="0"/>
              <a:t>. </a:t>
            </a:r>
            <a:r>
              <a:rPr lang="en-AU" dirty="0" err="1" smtClean="0"/>
              <a:t>Nếu</a:t>
            </a:r>
            <a:r>
              <a:rPr lang="en-AU" dirty="0" smtClean="0"/>
              <a:t> </a:t>
            </a:r>
            <a:r>
              <a:rPr lang="en-AU" dirty="0" err="1" smtClean="0"/>
              <a:t>bạn</a:t>
            </a:r>
            <a:r>
              <a:rPr lang="en-AU" dirty="0" smtClean="0"/>
              <a:t> </a:t>
            </a:r>
            <a:r>
              <a:rPr lang="en-AU" dirty="0" err="1" smtClean="0"/>
              <a:t>sử</a:t>
            </a:r>
            <a:r>
              <a:rPr lang="en-AU" dirty="0" smtClean="0"/>
              <a:t> </a:t>
            </a:r>
            <a:r>
              <a:rPr lang="en-AU" dirty="0" err="1" smtClean="0"/>
              <a:t>dụng</a:t>
            </a:r>
            <a:r>
              <a:rPr lang="en-AU" dirty="0" smtClean="0"/>
              <a:t> services </a:t>
            </a:r>
            <a:r>
              <a:rPr lang="en-AU" dirty="0" err="1" smtClean="0"/>
              <a:t>khám</a:t>
            </a:r>
            <a:r>
              <a:rPr lang="en-AU" dirty="0" smtClean="0"/>
              <a:t> </a:t>
            </a:r>
            <a:r>
              <a:rPr lang="en-AU" dirty="0" err="1" smtClean="0"/>
              <a:t>phá</a:t>
            </a:r>
            <a:r>
              <a:rPr lang="en-AU" dirty="0" smtClean="0"/>
              <a:t>, </a:t>
            </a:r>
            <a:r>
              <a:rPr lang="en-AU" dirty="0" err="1" smtClean="0"/>
              <a:t>bạn</a:t>
            </a:r>
            <a:r>
              <a:rPr lang="en-AU" dirty="0" smtClean="0"/>
              <a:t> </a:t>
            </a:r>
            <a:r>
              <a:rPr lang="en-AU" dirty="0" err="1" smtClean="0"/>
              <a:t>không</a:t>
            </a:r>
            <a:r>
              <a:rPr lang="en-AU" dirty="0" smtClean="0"/>
              <a:t> </a:t>
            </a:r>
            <a:r>
              <a:rPr lang="en-AU" dirty="0" err="1" smtClean="0"/>
              <a:t>phải</a:t>
            </a:r>
            <a:r>
              <a:rPr lang="en-AU" dirty="0" smtClean="0"/>
              <a:t> </a:t>
            </a:r>
            <a:r>
              <a:rPr lang="en-AU" dirty="0" err="1" smtClean="0"/>
              <a:t>biết</a:t>
            </a:r>
            <a:r>
              <a:rPr lang="en-AU" dirty="0" smtClean="0"/>
              <a:t> </a:t>
            </a:r>
            <a:r>
              <a:rPr lang="en-AU" dirty="0" err="1" smtClean="0"/>
              <a:t>bất</a:t>
            </a:r>
            <a:r>
              <a:rPr lang="en-AU" dirty="0" smtClean="0"/>
              <a:t> </a:t>
            </a:r>
            <a:r>
              <a:rPr lang="en-AU" dirty="0" err="1" smtClean="0"/>
              <a:t>kỳ</a:t>
            </a:r>
            <a:r>
              <a:rPr lang="en-AU" dirty="0" smtClean="0"/>
              <a:t> </a:t>
            </a:r>
            <a:r>
              <a:rPr lang="en-AU" dirty="0" err="1" smtClean="0"/>
              <a:t>thông</a:t>
            </a:r>
            <a:r>
              <a:rPr lang="en-AU" dirty="0" smtClean="0"/>
              <a:t> tin </a:t>
            </a:r>
            <a:r>
              <a:rPr lang="en-AU" dirty="0" err="1" smtClean="0"/>
              <a:t>nào</a:t>
            </a:r>
            <a:r>
              <a:rPr lang="en-AU" dirty="0" smtClean="0"/>
              <a:t> </a:t>
            </a:r>
            <a:r>
              <a:rPr lang="en-AU" dirty="0" err="1" smtClean="0"/>
              <a:t>về</a:t>
            </a:r>
            <a:r>
              <a:rPr lang="en-AU" dirty="0" smtClean="0"/>
              <a:t> </a:t>
            </a:r>
            <a:r>
              <a:rPr lang="en-AU" dirty="0" err="1" smtClean="0"/>
              <a:t>api</a:t>
            </a:r>
            <a:r>
              <a:rPr lang="en-AU" dirty="0" smtClean="0"/>
              <a:t> </a:t>
            </a:r>
            <a:r>
              <a:rPr lang="en-AU" dirty="0" err="1" smtClean="0"/>
              <a:t>máy</a:t>
            </a:r>
            <a:r>
              <a:rPr lang="en-AU" dirty="0" smtClean="0"/>
              <a:t> </a:t>
            </a:r>
            <a:r>
              <a:rPr lang="en-AU" dirty="0" err="1" smtClean="0"/>
              <a:t>chủ</a:t>
            </a:r>
            <a:r>
              <a:rPr lang="en-AU" dirty="0" smtClean="0"/>
              <a:t> </a:t>
            </a:r>
            <a:r>
              <a:rPr lang="en-AU" dirty="0" err="1" smtClean="0"/>
              <a:t>ngoại</a:t>
            </a:r>
            <a:r>
              <a:rPr lang="en-AU" dirty="0" smtClean="0"/>
              <a:t> </a:t>
            </a:r>
            <a:r>
              <a:rPr lang="en-AU" dirty="0" err="1" smtClean="0"/>
              <a:t>trừ</a:t>
            </a:r>
            <a:r>
              <a:rPr lang="en-AU" dirty="0" smtClean="0"/>
              <a:t> </a:t>
            </a:r>
            <a:r>
              <a:rPr lang="en-AU" dirty="0" err="1" smtClean="0"/>
              <a:t>tên</a:t>
            </a:r>
            <a:r>
              <a:rPr lang="en-AU" dirty="0" smtClean="0"/>
              <a:t> </a:t>
            </a:r>
            <a:r>
              <a:rPr lang="en-AU" dirty="0" err="1" smtClean="0"/>
              <a:t>đã</a:t>
            </a:r>
            <a:r>
              <a:rPr lang="en-AU" dirty="0" smtClean="0"/>
              <a:t> </a:t>
            </a:r>
            <a:r>
              <a:rPr lang="en-AU" dirty="0" err="1" smtClean="0"/>
              <a:t>đăng</a:t>
            </a:r>
            <a:r>
              <a:rPr lang="en-AU" dirty="0" smtClean="0"/>
              <a:t> </a:t>
            </a:r>
            <a:r>
              <a:rPr lang="en-AU" dirty="0" err="1" smtClean="0"/>
              <a:t>ký</a:t>
            </a:r>
            <a:r>
              <a:rPr lang="en-AU" dirty="0" smtClean="0"/>
              <a:t> </a:t>
            </a:r>
            <a:r>
              <a:rPr lang="en-AU" dirty="0" err="1" smtClean="0"/>
              <a:t>api</a:t>
            </a:r>
            <a:r>
              <a:rPr lang="en-AU" dirty="0" smtClean="0"/>
              <a:t>, </a:t>
            </a:r>
            <a:r>
              <a:rPr lang="en-AU" dirty="0" err="1" smtClean="0"/>
              <a:t>cơ</a:t>
            </a:r>
            <a:r>
              <a:rPr lang="en-AU" dirty="0" smtClean="0"/>
              <a:t> </a:t>
            </a:r>
            <a:r>
              <a:rPr lang="en-AU" dirty="0" err="1" smtClean="0"/>
              <a:t>chế</a:t>
            </a:r>
            <a:r>
              <a:rPr lang="en-AU" dirty="0" smtClean="0"/>
              <a:t> </a:t>
            </a:r>
            <a:r>
              <a:rPr lang="en-AU" dirty="0" err="1" smtClean="0"/>
              <a:t>đăng</a:t>
            </a:r>
            <a:r>
              <a:rPr lang="en-AU" dirty="0" smtClean="0"/>
              <a:t> </a:t>
            </a:r>
            <a:r>
              <a:rPr lang="en-AU" dirty="0" err="1" smtClean="0"/>
              <a:t>ký</a:t>
            </a:r>
            <a:r>
              <a:rPr lang="en-AU" dirty="0" smtClean="0"/>
              <a:t> </a:t>
            </a:r>
            <a:r>
              <a:rPr lang="en-AU" dirty="0" err="1" smtClean="0"/>
              <a:t>máy</a:t>
            </a:r>
            <a:r>
              <a:rPr lang="en-AU" dirty="0" smtClean="0"/>
              <a:t> </a:t>
            </a:r>
            <a:r>
              <a:rPr lang="en-AU" dirty="0" err="1" smtClean="0"/>
              <a:t>chủ</a:t>
            </a:r>
            <a:r>
              <a:rPr lang="en-AU" dirty="0" smtClean="0"/>
              <a:t> </a:t>
            </a:r>
            <a:r>
              <a:rPr lang="en-AU" dirty="0" err="1" smtClean="0"/>
              <a:t>sẽ</a:t>
            </a:r>
            <a:r>
              <a:rPr lang="en-AU" dirty="0" smtClean="0"/>
              <a:t> </a:t>
            </a:r>
            <a:r>
              <a:rPr lang="en-AU" dirty="0" err="1" smtClean="0"/>
              <a:t>cung</a:t>
            </a:r>
            <a:r>
              <a:rPr lang="en-AU" dirty="0" smtClean="0"/>
              <a:t> </a:t>
            </a:r>
            <a:r>
              <a:rPr lang="en-AU" dirty="0" err="1" smtClean="0"/>
              <a:t>cấp</a:t>
            </a:r>
            <a:r>
              <a:rPr lang="en-AU" dirty="0" smtClean="0"/>
              <a:t> </a:t>
            </a:r>
            <a:r>
              <a:rPr lang="en-AU" dirty="0" err="1" smtClean="0"/>
              <a:t>tất</a:t>
            </a:r>
            <a:r>
              <a:rPr lang="en-AU" dirty="0" smtClean="0"/>
              <a:t> </a:t>
            </a:r>
            <a:r>
              <a:rPr lang="en-AU" dirty="0" err="1" smtClean="0"/>
              <a:t>cả</a:t>
            </a:r>
            <a:r>
              <a:rPr lang="en-AU" dirty="0" smtClean="0"/>
              <a:t> </a:t>
            </a:r>
            <a:r>
              <a:rPr lang="en-AU" dirty="0" err="1" smtClean="0"/>
              <a:t>thông</a:t>
            </a:r>
            <a:r>
              <a:rPr lang="en-AU" dirty="0" smtClean="0"/>
              <a:t> tin </a:t>
            </a:r>
            <a:r>
              <a:rPr lang="en-AU" dirty="0" err="1" smtClean="0"/>
              <a:t>về</a:t>
            </a:r>
            <a:r>
              <a:rPr lang="en-AU" dirty="0" smtClean="0"/>
              <a:t> </a:t>
            </a:r>
            <a:r>
              <a:rPr lang="en-AU" dirty="0" err="1" smtClean="0"/>
              <a:t>api</a:t>
            </a:r>
            <a:r>
              <a:rPr lang="en-AU" dirty="0" smtClean="0"/>
              <a:t> </a:t>
            </a:r>
            <a:r>
              <a:rPr lang="en-AU" dirty="0" err="1" smtClean="0"/>
              <a:t>máy</a:t>
            </a:r>
            <a:r>
              <a:rPr lang="en-AU" dirty="0" smtClean="0"/>
              <a:t> </a:t>
            </a:r>
            <a:r>
              <a:rPr lang="en-AU" dirty="0" err="1" smtClean="0"/>
              <a:t>chủ</a:t>
            </a:r>
            <a:endParaRPr lang="en-US" dirty="0" smtClean="0"/>
          </a:p>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2256959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1779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54DE591-FA09-4FF7-B45D-C93B87FA8F11}" type="datetime1">
              <a:rPr lang="zh-CN" altLang="en-US" smtClean="0"/>
              <a:t>2022/6/29</a:t>
            </a:fld>
            <a:endParaRPr lang="zh-CN" altLang="en-US"/>
          </a:p>
        </p:txBody>
      </p:sp>
      <p:sp>
        <p:nvSpPr>
          <p:cNvPr id="5" name="Slide Number Placeholder 4"/>
          <p:cNvSpPr>
            <a:spLocks noGrp="1"/>
          </p:cNvSpPr>
          <p:nvPr>
            <p:ph type="sldNum" sz="quarter" idx="5"/>
          </p:nvPr>
        </p:nvSpPr>
        <p:spPr/>
        <p:txBody>
          <a:bodyPr/>
          <a:lstStyle/>
          <a:p>
            <a:fld id="{53104242-42E4-462F-B9A6-468AC33D61A2}" type="slidenum">
              <a:rPr lang="zh-CN" altLang="en-US" smtClean="0"/>
              <a:t>13</a:t>
            </a:fld>
            <a:endParaRPr lang="zh-CN" altLang="en-US"/>
          </a:p>
        </p:txBody>
      </p:sp>
      <p:sp>
        <p:nvSpPr>
          <p:cNvPr id="6" name="Footer Placeholder 5">
            <a:extLst>
              <a:ext uri="{FF2B5EF4-FFF2-40B4-BE49-F238E27FC236}">
                <a16:creationId xmlns:a16="http://schemas.microsoft.com/office/drawing/2014/main" id="{4106D7FD-D0EE-4A86-9713-18CF4AAA0052}"/>
              </a:ext>
            </a:extLst>
          </p:cNvPr>
          <p:cNvSpPr>
            <a:spLocks noGrp="1"/>
          </p:cNvSpPr>
          <p:nvPr>
            <p:ph type="ftr" sz="quarter" idx="4"/>
          </p:nvPr>
        </p:nvSpPr>
        <p:spPr/>
        <p:txBody>
          <a:bodyPr/>
          <a:lstStyle/>
          <a:p>
            <a:r>
              <a:rPr lang="en-US" altLang="zh-CN"/>
              <a:t>12344</a:t>
            </a:r>
            <a:endParaRPr lang="zh-CN" altLang="en-US"/>
          </a:p>
        </p:txBody>
      </p:sp>
    </p:spTree>
    <p:extLst>
      <p:ext uri="{BB962C8B-B14F-4D97-AF65-F5344CB8AC3E}">
        <p14:creationId xmlns:p14="http://schemas.microsoft.com/office/powerpoint/2010/main" val="2824571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smtClean="0"/>
              <a:t>Microservice</a:t>
            </a:r>
            <a:r>
              <a:rPr lang="en-AU" dirty="0" smtClean="0"/>
              <a:t> </a:t>
            </a:r>
            <a:r>
              <a:rPr lang="en-AU" dirty="0" err="1" smtClean="0"/>
              <a:t>nó</a:t>
            </a:r>
            <a:r>
              <a:rPr lang="en-AU" dirty="0" smtClean="0"/>
              <a:t> </a:t>
            </a:r>
            <a:r>
              <a:rPr lang="en-AU" dirty="0" err="1" smtClean="0"/>
              <a:t>là</a:t>
            </a:r>
            <a:r>
              <a:rPr lang="en-AU" dirty="0" smtClean="0"/>
              <a:t> </a:t>
            </a:r>
            <a:r>
              <a:rPr lang="en-AU" dirty="0" err="1" smtClean="0"/>
              <a:t>một</a:t>
            </a:r>
            <a:r>
              <a:rPr lang="en-AU" dirty="0" smtClean="0"/>
              <a:t> </a:t>
            </a:r>
            <a:r>
              <a:rPr lang="en-AU" dirty="0" err="1" smtClean="0"/>
              <a:t>kiểu</a:t>
            </a:r>
            <a:r>
              <a:rPr lang="en-AU" dirty="0" smtClean="0"/>
              <a:t> </a:t>
            </a:r>
            <a:r>
              <a:rPr lang="en-AU" dirty="0" err="1" smtClean="0"/>
              <a:t>kiến</a:t>
            </a:r>
            <a:r>
              <a:rPr lang="en-AU" dirty="0" smtClean="0"/>
              <a:t> </a:t>
            </a:r>
            <a:r>
              <a:rPr lang="en-AU" dirty="0" err="1" smtClean="0"/>
              <a:t>trúc</a:t>
            </a:r>
            <a:r>
              <a:rPr lang="en-AU" dirty="0" smtClean="0"/>
              <a:t> </a:t>
            </a:r>
            <a:r>
              <a:rPr lang="en-AU" dirty="0" err="1" smtClean="0"/>
              <a:t>hệ</a:t>
            </a:r>
            <a:r>
              <a:rPr lang="en-AU" dirty="0" smtClean="0"/>
              <a:t> </a:t>
            </a:r>
            <a:r>
              <a:rPr lang="en-AU" dirty="0" err="1" smtClean="0"/>
              <a:t>thống</a:t>
            </a:r>
            <a:r>
              <a:rPr lang="en-AU" dirty="0" smtClean="0"/>
              <a:t> </a:t>
            </a:r>
            <a:r>
              <a:rPr lang="en-AU" dirty="0" err="1" smtClean="0"/>
              <a:t>để</a:t>
            </a:r>
            <a:r>
              <a:rPr lang="en-AU" dirty="0" smtClean="0"/>
              <a:t> </a:t>
            </a:r>
            <a:r>
              <a:rPr lang="en-AU" dirty="0" err="1" smtClean="0"/>
              <a:t>dựng</a:t>
            </a:r>
            <a:r>
              <a:rPr lang="en-AU" dirty="0" smtClean="0"/>
              <a:t> </a:t>
            </a:r>
            <a:r>
              <a:rPr lang="en-AU" dirty="0" err="1" smtClean="0"/>
              <a:t>lên</a:t>
            </a:r>
            <a:r>
              <a:rPr lang="en-AU" dirty="0" smtClean="0"/>
              <a:t> application </a:t>
            </a:r>
            <a:r>
              <a:rPr lang="en-AU" dirty="0" err="1" smtClean="0"/>
              <a:t>của</a:t>
            </a:r>
            <a:r>
              <a:rPr lang="en-AU" dirty="0" smtClean="0"/>
              <a:t> </a:t>
            </a:r>
            <a:r>
              <a:rPr lang="en-AU" dirty="0" err="1" smtClean="0"/>
              <a:t>chúng</a:t>
            </a:r>
            <a:r>
              <a:rPr lang="en-AU" dirty="0" smtClean="0"/>
              <a:t> ta. </a:t>
            </a:r>
            <a:r>
              <a:rPr lang="en-AU" dirty="0" err="1" smtClean="0"/>
              <a:t>Tại</a:t>
            </a:r>
            <a:r>
              <a:rPr lang="en-AU" dirty="0" smtClean="0"/>
              <a:t> </a:t>
            </a:r>
            <a:r>
              <a:rPr lang="en-AU" dirty="0" err="1" smtClean="0"/>
              <a:t>đó</a:t>
            </a:r>
            <a:r>
              <a:rPr lang="en-AU" dirty="0" smtClean="0"/>
              <a:t>, application </a:t>
            </a:r>
            <a:r>
              <a:rPr lang="en-AU" dirty="0" err="1" smtClean="0"/>
              <a:t>được</a:t>
            </a:r>
            <a:r>
              <a:rPr lang="en-AU" dirty="0" smtClean="0"/>
              <a:t> </a:t>
            </a:r>
            <a:r>
              <a:rPr lang="en-AU" dirty="0" err="1" smtClean="0"/>
              <a:t>định</a:t>
            </a:r>
            <a:r>
              <a:rPr lang="en-AU" dirty="0" smtClean="0"/>
              <a:t> </a:t>
            </a:r>
            <a:r>
              <a:rPr lang="en-AU" dirty="0" err="1" smtClean="0"/>
              <a:t>nghĩa</a:t>
            </a:r>
            <a:r>
              <a:rPr lang="en-AU" dirty="0" smtClean="0"/>
              <a:t> </a:t>
            </a:r>
            <a:r>
              <a:rPr lang="en-AU" dirty="0" err="1" smtClean="0"/>
              <a:t>dưới</a:t>
            </a:r>
            <a:r>
              <a:rPr lang="en-AU" dirty="0" smtClean="0"/>
              <a:t> </a:t>
            </a:r>
            <a:r>
              <a:rPr lang="en-AU" dirty="0" err="1" smtClean="0"/>
              <a:t>dạng</a:t>
            </a:r>
            <a:r>
              <a:rPr lang="en-AU" dirty="0" smtClean="0"/>
              <a:t> </a:t>
            </a:r>
            <a:r>
              <a:rPr lang="en-AU" dirty="0" err="1" smtClean="0"/>
              <a:t>một</a:t>
            </a:r>
            <a:r>
              <a:rPr lang="en-AU" dirty="0" smtClean="0"/>
              <a:t> </a:t>
            </a:r>
            <a:r>
              <a:rPr lang="en-AU" dirty="0" err="1" smtClean="0"/>
              <a:t>tập</a:t>
            </a:r>
            <a:r>
              <a:rPr lang="en-AU" dirty="0" smtClean="0"/>
              <a:t> </a:t>
            </a:r>
            <a:r>
              <a:rPr lang="en-AU" dirty="0" err="1" smtClean="0"/>
              <a:t>hợp</a:t>
            </a:r>
            <a:r>
              <a:rPr lang="en-AU" dirty="0" smtClean="0"/>
              <a:t> </a:t>
            </a:r>
            <a:r>
              <a:rPr lang="en-AU" dirty="0" err="1" smtClean="0"/>
              <a:t>các</a:t>
            </a:r>
            <a:r>
              <a:rPr lang="en-AU" dirty="0" smtClean="0"/>
              <a:t> services. </a:t>
            </a:r>
            <a:r>
              <a:rPr lang="en-AU" dirty="0" err="1" smtClean="0"/>
              <a:t>Mỗi</a:t>
            </a:r>
            <a:r>
              <a:rPr lang="en-AU" dirty="0" smtClean="0"/>
              <a:t> service </a:t>
            </a:r>
            <a:r>
              <a:rPr lang="en-AU" dirty="0" err="1" smtClean="0"/>
              <a:t>sẽ</a:t>
            </a:r>
            <a:r>
              <a:rPr lang="en-AU" dirty="0" smtClean="0"/>
              <a:t> </a:t>
            </a:r>
            <a:r>
              <a:rPr lang="en-AU" dirty="0" err="1" smtClean="0"/>
              <a:t>đảm</a:t>
            </a:r>
            <a:r>
              <a:rPr lang="en-AU" dirty="0" smtClean="0"/>
              <a:t> </a:t>
            </a:r>
            <a:r>
              <a:rPr lang="en-AU" dirty="0" err="1" smtClean="0"/>
              <a:t>nhiệm</a:t>
            </a:r>
            <a:r>
              <a:rPr lang="en-AU" dirty="0" smtClean="0"/>
              <a:t> </a:t>
            </a:r>
            <a:r>
              <a:rPr lang="en-AU" dirty="0" err="1" smtClean="0"/>
              <a:t>một</a:t>
            </a:r>
            <a:r>
              <a:rPr lang="en-AU" dirty="0" smtClean="0"/>
              <a:t> </a:t>
            </a:r>
            <a:r>
              <a:rPr lang="en-AU" dirty="0" err="1" smtClean="0"/>
              <a:t>phần</a:t>
            </a:r>
            <a:r>
              <a:rPr lang="en-AU" dirty="0" smtClean="0"/>
              <a:t> </a:t>
            </a:r>
            <a:r>
              <a:rPr lang="en-AU" dirty="0" err="1" smtClean="0"/>
              <a:t>chức</a:t>
            </a:r>
            <a:r>
              <a:rPr lang="en-AU" dirty="0" smtClean="0"/>
              <a:t> </a:t>
            </a:r>
            <a:r>
              <a:rPr lang="en-AU" dirty="0" err="1" smtClean="0"/>
              <a:t>năng</a:t>
            </a:r>
            <a:r>
              <a:rPr lang="en-AU" dirty="0" smtClean="0"/>
              <a:t> </a:t>
            </a:r>
            <a:r>
              <a:rPr lang="en-AU" dirty="0" err="1" smtClean="0"/>
              <a:t>trong</a:t>
            </a:r>
            <a:r>
              <a:rPr lang="en-AU" dirty="0" smtClean="0"/>
              <a:t> </a:t>
            </a:r>
            <a:r>
              <a:rPr lang="en-AU" dirty="0" err="1" smtClean="0"/>
              <a:t>hệ</a:t>
            </a:r>
            <a:r>
              <a:rPr lang="en-AU" dirty="0" smtClean="0"/>
              <a:t> </a:t>
            </a:r>
            <a:r>
              <a:rPr lang="en-AU" dirty="0" err="1" smtClean="0"/>
              <a:t>thống</a:t>
            </a:r>
            <a:r>
              <a:rPr lang="en-AU" dirty="0" smtClean="0"/>
              <a:t>. </a:t>
            </a:r>
            <a:r>
              <a:rPr lang="en-AU" dirty="0" err="1" smtClean="0"/>
              <a:t>Để</a:t>
            </a:r>
            <a:r>
              <a:rPr lang="en-AU" dirty="0" smtClean="0"/>
              <a:t> </a:t>
            </a:r>
            <a:r>
              <a:rPr lang="en-AU" dirty="0" err="1" smtClean="0"/>
              <a:t>người</a:t>
            </a:r>
            <a:r>
              <a:rPr lang="en-AU" dirty="0" smtClean="0"/>
              <a:t> </a:t>
            </a:r>
            <a:r>
              <a:rPr lang="en-AU" dirty="0" err="1" smtClean="0"/>
              <a:t>dùng</a:t>
            </a:r>
            <a:r>
              <a:rPr lang="en-AU" dirty="0" smtClean="0"/>
              <a:t> </a:t>
            </a:r>
            <a:r>
              <a:rPr lang="en-AU" dirty="0" err="1" smtClean="0"/>
              <a:t>truy</a:t>
            </a:r>
            <a:r>
              <a:rPr lang="en-AU" dirty="0" smtClean="0"/>
              <a:t> </a:t>
            </a:r>
            <a:r>
              <a:rPr lang="en-AU" dirty="0" err="1" smtClean="0"/>
              <a:t>cập</a:t>
            </a:r>
            <a:r>
              <a:rPr lang="en-AU" dirty="0" smtClean="0"/>
              <a:t> </a:t>
            </a:r>
            <a:r>
              <a:rPr lang="en-AU" dirty="0" err="1" smtClean="0"/>
              <a:t>vào</a:t>
            </a:r>
            <a:r>
              <a:rPr lang="en-AU" dirty="0" smtClean="0"/>
              <a:t> </a:t>
            </a:r>
            <a:r>
              <a:rPr lang="en-AU" dirty="0" err="1" smtClean="0"/>
              <a:t>hệ</a:t>
            </a:r>
            <a:r>
              <a:rPr lang="en-AU" dirty="0" smtClean="0"/>
              <a:t> </a:t>
            </a:r>
            <a:r>
              <a:rPr lang="en-AU" dirty="0" err="1" smtClean="0"/>
              <a:t>thống</a:t>
            </a:r>
            <a:r>
              <a:rPr lang="en-AU" dirty="0" smtClean="0"/>
              <a:t> </a:t>
            </a:r>
            <a:r>
              <a:rPr lang="en-AU" dirty="0" err="1" smtClean="0"/>
              <a:t>Microservice</a:t>
            </a:r>
            <a:r>
              <a:rPr lang="en-AU" dirty="0" smtClean="0"/>
              <a:t> </a:t>
            </a:r>
            <a:r>
              <a:rPr lang="en-AU" dirty="0" err="1" smtClean="0"/>
              <a:t>thì</a:t>
            </a:r>
            <a:r>
              <a:rPr lang="en-AU" dirty="0" smtClean="0"/>
              <a:t> </a:t>
            </a:r>
            <a:r>
              <a:rPr lang="en-AU" dirty="0" err="1" smtClean="0"/>
              <a:t>bạn</a:t>
            </a:r>
            <a:r>
              <a:rPr lang="en-AU" dirty="0" smtClean="0"/>
              <a:t> </a:t>
            </a:r>
            <a:r>
              <a:rPr lang="en-AU" dirty="0" err="1" smtClean="0"/>
              <a:t>cần</a:t>
            </a:r>
            <a:r>
              <a:rPr lang="en-AU" dirty="0" smtClean="0"/>
              <a:t> </a:t>
            </a:r>
            <a:r>
              <a:rPr lang="en-AU" dirty="0" err="1" smtClean="0"/>
              <a:t>một</a:t>
            </a:r>
            <a:r>
              <a:rPr lang="en-AU" dirty="0" smtClean="0"/>
              <a:t> reverse proxy. </a:t>
            </a:r>
            <a:r>
              <a:rPr lang="en-AU" dirty="0" err="1" smtClean="0"/>
              <a:t>Và</a:t>
            </a:r>
            <a:r>
              <a:rPr lang="en-AU" dirty="0" smtClean="0"/>
              <a:t> reverse proxy </a:t>
            </a:r>
            <a:r>
              <a:rPr lang="en-AU" dirty="0" err="1" smtClean="0"/>
              <a:t>chính</a:t>
            </a:r>
            <a:r>
              <a:rPr lang="en-AU" dirty="0" smtClean="0"/>
              <a:t> </a:t>
            </a:r>
            <a:r>
              <a:rPr lang="en-AU" dirty="0" err="1" smtClean="0"/>
              <a:t>là</a:t>
            </a:r>
            <a:r>
              <a:rPr lang="en-AU" dirty="0" smtClean="0"/>
              <a:t> </a:t>
            </a:r>
            <a:r>
              <a:rPr lang="en-AU" dirty="0" err="1" smtClean="0"/>
              <a:t>một</a:t>
            </a:r>
            <a:r>
              <a:rPr lang="en-AU" dirty="0" smtClean="0"/>
              <a:t> </a:t>
            </a:r>
            <a:r>
              <a:rPr lang="en-AU" dirty="0" err="1" smtClean="0"/>
              <a:t>trong</a:t>
            </a:r>
            <a:r>
              <a:rPr lang="en-AU" dirty="0" smtClean="0"/>
              <a:t> </a:t>
            </a:r>
            <a:r>
              <a:rPr lang="en-AU" dirty="0" err="1" smtClean="0"/>
              <a:t>số</a:t>
            </a:r>
            <a:r>
              <a:rPr lang="en-AU" dirty="0" smtClean="0"/>
              <a:t> </a:t>
            </a:r>
            <a:r>
              <a:rPr lang="en-AU" dirty="0" err="1" smtClean="0"/>
              <a:t>các</a:t>
            </a:r>
            <a:r>
              <a:rPr lang="en-AU" dirty="0" smtClean="0"/>
              <a:t> </a:t>
            </a:r>
            <a:r>
              <a:rPr lang="en-AU" dirty="0" err="1" smtClean="0"/>
              <a:t>vấn</a:t>
            </a:r>
            <a:r>
              <a:rPr lang="en-AU" dirty="0" smtClean="0"/>
              <a:t> </a:t>
            </a:r>
            <a:r>
              <a:rPr lang="en-AU" dirty="0" err="1" smtClean="0"/>
              <a:t>đề</a:t>
            </a:r>
            <a:r>
              <a:rPr lang="en-AU" dirty="0" smtClean="0"/>
              <a:t> </a:t>
            </a:r>
            <a:r>
              <a:rPr lang="en-AU" dirty="0" err="1" smtClean="0"/>
              <a:t>mà</a:t>
            </a:r>
            <a:r>
              <a:rPr lang="en-AU" dirty="0" smtClean="0"/>
              <a:t> </a:t>
            </a:r>
            <a:r>
              <a:rPr lang="en-AU" dirty="0" err="1" smtClean="0"/>
              <a:t>chúng</a:t>
            </a:r>
            <a:r>
              <a:rPr lang="en-AU" dirty="0" smtClean="0"/>
              <a:t> ta </a:t>
            </a:r>
            <a:r>
              <a:rPr lang="en-AU" dirty="0" err="1" smtClean="0"/>
              <a:t>gặp</a:t>
            </a:r>
            <a:r>
              <a:rPr lang="en-AU" dirty="0" smtClean="0"/>
              <a:t> </a:t>
            </a:r>
            <a:r>
              <a:rPr lang="en-AU" dirty="0" err="1" smtClean="0"/>
              <a:t>phải</a:t>
            </a:r>
            <a:r>
              <a:rPr lang="en-AU" dirty="0" smtClean="0"/>
              <a:t> </a:t>
            </a:r>
            <a:r>
              <a:rPr lang="en-AU" dirty="0" err="1" smtClean="0"/>
              <a:t>trong</a:t>
            </a:r>
            <a:r>
              <a:rPr lang="en-AU" dirty="0" smtClean="0"/>
              <a:t> </a:t>
            </a:r>
            <a:r>
              <a:rPr lang="en-AU" dirty="0" err="1" smtClean="0"/>
              <a:t>kiến</a:t>
            </a:r>
            <a:r>
              <a:rPr lang="en-AU" dirty="0" smtClean="0"/>
              <a:t> </a:t>
            </a:r>
            <a:r>
              <a:rPr lang="en-AU" dirty="0" err="1" smtClean="0"/>
              <a:t>trúc</a:t>
            </a:r>
            <a:r>
              <a:rPr lang="en-AU" dirty="0" smtClean="0"/>
              <a:t> </a:t>
            </a:r>
            <a:r>
              <a:rPr lang="en-AU" dirty="0" err="1" smtClean="0"/>
              <a:t>này</a:t>
            </a:r>
            <a:r>
              <a:rPr lang="en-AU" dirty="0" smtClean="0"/>
              <a:t>. </a:t>
            </a:r>
            <a:r>
              <a:rPr lang="en-AU" dirty="0" err="1" smtClean="0"/>
              <a:t>Traefik</a:t>
            </a:r>
            <a:r>
              <a:rPr lang="en-AU" dirty="0" smtClean="0"/>
              <a:t> sinh </a:t>
            </a:r>
            <a:r>
              <a:rPr lang="en-AU" dirty="0" err="1" smtClean="0"/>
              <a:t>ra</a:t>
            </a:r>
            <a:r>
              <a:rPr lang="en-AU" dirty="0" smtClean="0"/>
              <a:t> </a:t>
            </a:r>
            <a:r>
              <a:rPr lang="en-AU" dirty="0" err="1" smtClean="0"/>
              <a:t>để</a:t>
            </a:r>
            <a:r>
              <a:rPr lang="en-AU" dirty="0" smtClean="0"/>
              <a:t> </a:t>
            </a:r>
            <a:r>
              <a:rPr lang="en-AU" dirty="0" err="1" smtClean="0"/>
              <a:t>giải</a:t>
            </a:r>
            <a:r>
              <a:rPr lang="en-AU" dirty="0" smtClean="0"/>
              <a:t> </a:t>
            </a:r>
            <a:r>
              <a:rPr lang="en-AU" dirty="0" err="1" smtClean="0"/>
              <a:t>quyết</a:t>
            </a:r>
            <a:r>
              <a:rPr lang="en-AU" dirty="0" smtClean="0"/>
              <a:t> </a:t>
            </a:r>
            <a:r>
              <a:rPr lang="en-AU" dirty="0" err="1" smtClean="0"/>
              <a:t>việc</a:t>
            </a:r>
            <a:r>
              <a:rPr lang="en-AU" dirty="0" smtClean="0"/>
              <a:t> </a:t>
            </a:r>
            <a:r>
              <a:rPr lang="en-AU" dirty="0" err="1" smtClean="0"/>
              <a:t>đó</a:t>
            </a:r>
            <a:r>
              <a:rPr lang="en-AU" dirty="0" smtClean="0"/>
              <a:t>.</a:t>
            </a:r>
            <a:endParaRPr lang="en-US" dirty="0" smtClean="0"/>
          </a:p>
          <a:p>
            <a:endParaRPr lang="en-US" dirty="0"/>
          </a:p>
        </p:txBody>
      </p:sp>
      <p:sp>
        <p:nvSpPr>
          <p:cNvPr id="4" name="Date Placeholder 3"/>
          <p:cNvSpPr>
            <a:spLocks noGrp="1"/>
          </p:cNvSpPr>
          <p:nvPr>
            <p:ph type="dt" idx="1"/>
          </p:nvPr>
        </p:nvSpPr>
        <p:spPr/>
        <p:txBody>
          <a:bodyPr/>
          <a:lstStyle/>
          <a:p>
            <a:fld id="{954DE591-FA09-4FF7-B45D-C93B87FA8F11}" type="datetime1">
              <a:rPr lang="zh-CN" altLang="en-US" smtClean="0"/>
              <a:t>2022/6/29</a:t>
            </a:fld>
            <a:endParaRPr lang="zh-CN" altLang="en-US"/>
          </a:p>
        </p:txBody>
      </p:sp>
      <p:sp>
        <p:nvSpPr>
          <p:cNvPr id="5" name="Slide Number Placeholder 4"/>
          <p:cNvSpPr>
            <a:spLocks noGrp="1"/>
          </p:cNvSpPr>
          <p:nvPr>
            <p:ph type="sldNum" sz="quarter" idx="5"/>
          </p:nvPr>
        </p:nvSpPr>
        <p:spPr/>
        <p:txBody>
          <a:bodyPr/>
          <a:lstStyle/>
          <a:p>
            <a:fld id="{53104242-42E4-462F-B9A6-468AC33D61A2}" type="slidenum">
              <a:rPr lang="zh-CN" altLang="en-US" smtClean="0"/>
              <a:t>14</a:t>
            </a:fld>
            <a:endParaRPr lang="zh-CN" altLang="en-US"/>
          </a:p>
        </p:txBody>
      </p:sp>
      <p:sp>
        <p:nvSpPr>
          <p:cNvPr id="6" name="Footer Placeholder 5">
            <a:extLst>
              <a:ext uri="{FF2B5EF4-FFF2-40B4-BE49-F238E27FC236}">
                <a16:creationId xmlns:a16="http://schemas.microsoft.com/office/drawing/2014/main" id="{4106D7FD-D0EE-4A86-9713-18CF4AAA0052}"/>
              </a:ext>
            </a:extLst>
          </p:cNvPr>
          <p:cNvSpPr>
            <a:spLocks noGrp="1"/>
          </p:cNvSpPr>
          <p:nvPr>
            <p:ph type="ftr" sz="quarter" idx="4"/>
          </p:nvPr>
        </p:nvSpPr>
        <p:spPr/>
        <p:txBody>
          <a:bodyPr/>
          <a:lstStyle/>
          <a:p>
            <a:r>
              <a:rPr lang="en-US" altLang="zh-CN"/>
              <a:t>12344</a:t>
            </a:r>
            <a:endParaRPr lang="zh-CN" altLang="en-US"/>
          </a:p>
        </p:txBody>
      </p:sp>
    </p:spTree>
    <p:extLst>
      <p:ext uri="{BB962C8B-B14F-4D97-AF65-F5344CB8AC3E}">
        <p14:creationId xmlns:p14="http://schemas.microsoft.com/office/powerpoint/2010/main" val="2427324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54DE591-FA09-4FF7-B45D-C93B87FA8F11}" type="datetime1">
              <a:rPr lang="zh-CN" altLang="en-US" smtClean="0"/>
              <a:t>2022/6/29</a:t>
            </a:fld>
            <a:endParaRPr lang="zh-CN" altLang="en-US"/>
          </a:p>
        </p:txBody>
      </p:sp>
      <p:sp>
        <p:nvSpPr>
          <p:cNvPr id="5" name="Slide Number Placeholder 4"/>
          <p:cNvSpPr>
            <a:spLocks noGrp="1"/>
          </p:cNvSpPr>
          <p:nvPr>
            <p:ph type="sldNum" sz="quarter" idx="5"/>
          </p:nvPr>
        </p:nvSpPr>
        <p:spPr/>
        <p:txBody>
          <a:bodyPr/>
          <a:lstStyle/>
          <a:p>
            <a:fld id="{53104242-42E4-462F-B9A6-468AC33D61A2}" type="slidenum">
              <a:rPr lang="zh-CN" altLang="en-US" smtClean="0"/>
              <a:t>15</a:t>
            </a:fld>
            <a:endParaRPr lang="zh-CN" altLang="en-US"/>
          </a:p>
        </p:txBody>
      </p:sp>
      <p:sp>
        <p:nvSpPr>
          <p:cNvPr id="6" name="Footer Placeholder 5">
            <a:extLst>
              <a:ext uri="{FF2B5EF4-FFF2-40B4-BE49-F238E27FC236}">
                <a16:creationId xmlns:a16="http://schemas.microsoft.com/office/drawing/2014/main" id="{4106D7FD-D0EE-4A86-9713-18CF4AAA0052}"/>
              </a:ext>
            </a:extLst>
          </p:cNvPr>
          <p:cNvSpPr>
            <a:spLocks noGrp="1"/>
          </p:cNvSpPr>
          <p:nvPr>
            <p:ph type="ftr" sz="quarter" idx="4"/>
          </p:nvPr>
        </p:nvSpPr>
        <p:spPr/>
        <p:txBody>
          <a:bodyPr/>
          <a:lstStyle/>
          <a:p>
            <a:r>
              <a:rPr lang="en-US" altLang="zh-CN"/>
              <a:t>12344</a:t>
            </a:r>
            <a:endParaRPr lang="zh-CN" altLang="en-US"/>
          </a:p>
        </p:txBody>
      </p:sp>
    </p:spTree>
    <p:extLst>
      <p:ext uri="{BB962C8B-B14F-4D97-AF65-F5344CB8AC3E}">
        <p14:creationId xmlns:p14="http://schemas.microsoft.com/office/powerpoint/2010/main" val="208211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1008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54DE591-FA09-4FF7-B45D-C93B87FA8F11}" type="datetime1">
              <a:rPr lang="zh-CN" altLang="en-US" smtClean="0"/>
              <a:t>2022/6/29</a:t>
            </a:fld>
            <a:endParaRPr lang="zh-CN" altLang="en-US"/>
          </a:p>
        </p:txBody>
      </p:sp>
      <p:sp>
        <p:nvSpPr>
          <p:cNvPr id="5" name="Slide Number Placeholder 4"/>
          <p:cNvSpPr>
            <a:spLocks noGrp="1"/>
          </p:cNvSpPr>
          <p:nvPr>
            <p:ph type="sldNum" sz="quarter" idx="5"/>
          </p:nvPr>
        </p:nvSpPr>
        <p:spPr/>
        <p:txBody>
          <a:bodyPr/>
          <a:lstStyle/>
          <a:p>
            <a:fld id="{53104242-42E4-462F-B9A6-468AC33D61A2}" type="slidenum">
              <a:rPr lang="zh-CN" altLang="en-US" smtClean="0"/>
              <a:t>17</a:t>
            </a:fld>
            <a:endParaRPr lang="zh-CN" altLang="en-US"/>
          </a:p>
        </p:txBody>
      </p:sp>
      <p:sp>
        <p:nvSpPr>
          <p:cNvPr id="6" name="Footer Placeholder 5">
            <a:extLst>
              <a:ext uri="{FF2B5EF4-FFF2-40B4-BE49-F238E27FC236}">
                <a16:creationId xmlns:a16="http://schemas.microsoft.com/office/drawing/2014/main" id="{4106D7FD-D0EE-4A86-9713-18CF4AAA0052}"/>
              </a:ext>
            </a:extLst>
          </p:cNvPr>
          <p:cNvSpPr>
            <a:spLocks noGrp="1"/>
          </p:cNvSpPr>
          <p:nvPr>
            <p:ph type="ftr" sz="quarter" idx="4"/>
          </p:nvPr>
        </p:nvSpPr>
        <p:spPr/>
        <p:txBody>
          <a:bodyPr/>
          <a:lstStyle/>
          <a:p>
            <a:r>
              <a:rPr lang="en-US" altLang="zh-CN"/>
              <a:t>12344</a:t>
            </a:r>
            <a:endParaRPr lang="zh-CN" altLang="en-US"/>
          </a:p>
        </p:txBody>
      </p:sp>
    </p:spTree>
    <p:extLst>
      <p:ext uri="{BB962C8B-B14F-4D97-AF65-F5344CB8AC3E}">
        <p14:creationId xmlns:p14="http://schemas.microsoft.com/office/powerpoint/2010/main" val="3305191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954DE591-FA09-4FF7-B45D-C93B87FA8F11}" type="datetime1">
              <a:rPr lang="zh-CN" altLang="en-US" smtClean="0"/>
              <a:t>2022/6/29</a:t>
            </a:fld>
            <a:endParaRPr lang="zh-CN" altLang="en-US"/>
          </a:p>
        </p:txBody>
      </p:sp>
      <p:sp>
        <p:nvSpPr>
          <p:cNvPr id="5" name="Slide Number Placeholder 4"/>
          <p:cNvSpPr>
            <a:spLocks noGrp="1"/>
          </p:cNvSpPr>
          <p:nvPr>
            <p:ph type="sldNum" sz="quarter" idx="5"/>
          </p:nvPr>
        </p:nvSpPr>
        <p:spPr/>
        <p:txBody>
          <a:bodyPr/>
          <a:lstStyle/>
          <a:p>
            <a:fld id="{53104242-42E4-462F-B9A6-468AC33D61A2}" type="slidenum">
              <a:rPr lang="zh-CN" altLang="en-US" smtClean="0"/>
              <a:t>18</a:t>
            </a:fld>
            <a:endParaRPr lang="zh-CN" altLang="en-US"/>
          </a:p>
        </p:txBody>
      </p:sp>
      <p:sp>
        <p:nvSpPr>
          <p:cNvPr id="6" name="Footer Placeholder 5">
            <a:extLst>
              <a:ext uri="{FF2B5EF4-FFF2-40B4-BE49-F238E27FC236}">
                <a16:creationId xmlns:a16="http://schemas.microsoft.com/office/drawing/2014/main" id="{4106D7FD-D0EE-4A86-9713-18CF4AAA0052}"/>
              </a:ext>
            </a:extLst>
          </p:cNvPr>
          <p:cNvSpPr>
            <a:spLocks noGrp="1"/>
          </p:cNvSpPr>
          <p:nvPr>
            <p:ph type="ftr" sz="quarter" idx="4"/>
          </p:nvPr>
        </p:nvSpPr>
        <p:spPr/>
        <p:txBody>
          <a:bodyPr/>
          <a:lstStyle/>
          <a:p>
            <a:r>
              <a:rPr lang="en-US" altLang="zh-CN"/>
              <a:t>12344</a:t>
            </a:r>
            <a:endParaRPr lang="zh-CN" altLang="en-US"/>
          </a:p>
        </p:txBody>
      </p:sp>
    </p:spTree>
    <p:extLst>
      <p:ext uri="{BB962C8B-B14F-4D97-AF65-F5344CB8AC3E}">
        <p14:creationId xmlns:p14="http://schemas.microsoft.com/office/powerpoint/2010/main" val="226219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97980A-659A-46A7-BC4C-EA9770803847}" type="datetime1">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2022/6/29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 name="Footer Placeholder 4">
            <a:extLst>
              <a:ext uri="{FF2B5EF4-FFF2-40B4-BE49-F238E27FC236}">
                <a16:creationId xmlns:a16="http://schemas.microsoft.com/office/drawing/2014/main" id="{AAEBF5FF-ABF6-4057-9BAB-72191FFF00AC}"/>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12344</a:t>
            </a: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117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Viêc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dùng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tin </a:t>
            </a:r>
            <a:r>
              <a:rPr lang="en-US" sz="1200" b="0" i="0" kern="1200" baseline="0" dirty="0" err="1" smtClean="0">
                <a:solidFill>
                  <a:schemeClr val="tx1"/>
                </a:solidFill>
                <a:effectLst/>
                <a:latin typeface="+mn-lt"/>
                <a:ea typeface="+mn-ea"/>
                <a:cs typeface="+mn-cs"/>
              </a:rPr>
              <a:t>tốt</a:t>
            </a:r>
            <a:r>
              <a:rPr lang="vi-VN" sz="1200" b="0" i="0" kern="120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đồng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việc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lượng</a:t>
            </a:r>
            <a:r>
              <a:rPr lang="en-US" sz="1200" b="0" i="0" kern="1200" baseline="0" dirty="0" smtClean="0">
                <a:solidFill>
                  <a:schemeClr val="tx1"/>
                </a:solidFill>
                <a:effectLst/>
                <a:latin typeface="+mn-lt"/>
                <a:ea typeface="+mn-ea"/>
                <a:cs typeface="+mn-cs"/>
              </a:rPr>
              <a:t> ng </a:t>
            </a:r>
            <a:r>
              <a:rPr lang="en-US" sz="1200" b="0" i="0" kern="1200" baseline="0" dirty="0" err="1" smtClean="0">
                <a:solidFill>
                  <a:schemeClr val="tx1"/>
                </a:solidFill>
                <a:effectLst/>
                <a:latin typeface="+mn-lt"/>
                <a:ea typeface="+mn-ea"/>
                <a:cs typeface="+mn-cs"/>
              </a:rPr>
              <a:t>dùng</a:t>
            </a:r>
            <a:r>
              <a:rPr lang="en-US" sz="1200" b="0" i="0" kern="1200" baseline="0" dirty="0" smtClean="0">
                <a:solidFill>
                  <a:schemeClr val="tx1"/>
                </a:solidFill>
                <a:effectLst/>
                <a:latin typeface="+mn-lt"/>
                <a:ea typeface="+mn-ea"/>
                <a:cs typeface="+mn-cs"/>
              </a:rPr>
              <a:t> tang </a:t>
            </a:r>
            <a:r>
              <a:rPr lang="en-US" sz="1200" b="0" i="0" kern="1200" baseline="0" dirty="0" err="1" smtClean="0">
                <a:solidFill>
                  <a:schemeClr val="tx1"/>
                </a:solidFill>
                <a:effectLst/>
                <a:latin typeface="+mn-lt"/>
                <a:ea typeface="+mn-ea"/>
                <a:cs typeface="+mn-cs"/>
              </a:rPr>
              <a:t>cũng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kéo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theo</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tăng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theo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vi-VN" sz="1200" b="0" i="0" kern="1200" dirty="0" smtClean="0">
                <a:solidFill>
                  <a:schemeClr val="tx1"/>
                </a:solidFill>
                <a:effectLst/>
                <a:latin typeface="+mn-lt"/>
                <a:ea typeface="+mn-ea"/>
                <a:cs typeface="+mn-cs"/>
              </a:rPr>
              <a:t> yêu cầu tính năng mới tăng, dữ liệu tăng, logic phức tạp hơn, giao tiếp với hệ thống khác tăng, và hàng trăm thứ khác dẫn đến một kết quả là ứng dụng phình to ra một cách khủng khiếp</a:t>
            </a:r>
            <a:r>
              <a:rPr lang="en-US" baseline="0" dirty="0" smtClean="0"/>
              <a:t>, </a:t>
            </a:r>
            <a:r>
              <a:rPr lang="vi-VN" sz="1200" b="0" i="0" kern="1200" dirty="0" smtClean="0">
                <a:solidFill>
                  <a:schemeClr val="tx1"/>
                </a:solidFill>
                <a:effectLst/>
                <a:latin typeface="+mn-lt"/>
                <a:ea typeface="+mn-ea"/>
                <a:cs typeface="+mn-cs"/>
              </a:rPr>
              <a:t>Khi ứng dụng phình quá to, mọi nỗ lực tối ưu, áp dụng agile method đều không còn hiệu quả. Chỉ một chỉnh sửa nhỏ, sẽ phải tham chiếu đến những chỗ nó sử dụng để xem xét sự ảnh hưởng của nó lên toàn bộ hệ thống</a:t>
            </a:r>
            <a:r>
              <a:rPr lang="en-US" baseline="0" dirty="0" smtClean="0"/>
              <a:t>. </a:t>
            </a:r>
            <a:r>
              <a:rPr lang="vi-VN" sz="1200" b="0" i="0" kern="1200" dirty="0" smtClean="0">
                <a:solidFill>
                  <a:schemeClr val="tx1"/>
                </a:solidFill>
                <a:effectLst/>
                <a:latin typeface="+mn-lt"/>
                <a:ea typeface="+mn-ea"/>
                <a:cs typeface="+mn-cs"/>
              </a:rPr>
              <a:t>Nhiều tập đoàn như Amazon, eBay, Netflix đã giải quyết vấn đề </a:t>
            </a:r>
            <a:r>
              <a:rPr lang="en-US" sz="1200" b="0" i="0" kern="120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trúc</a:t>
            </a:r>
            <a:r>
              <a:rPr lang="vi-VN" sz="1200" b="0" i="0" kern="1200" dirty="0" smtClean="0">
                <a:solidFill>
                  <a:schemeClr val="tx1"/>
                </a:solidFill>
                <a:effectLst/>
                <a:latin typeface="+mn-lt"/>
                <a:ea typeface="+mn-ea"/>
                <a:cs typeface="+mn-cs"/>
              </a:rPr>
              <a:t> một khối bằng kiến trúc Microservices</a:t>
            </a:r>
            <a:r>
              <a:rPr lang="en-US" sz="1200" b="0" i="0" kern="1200" dirty="0" smtClean="0">
                <a:solidFill>
                  <a:schemeClr val="tx1"/>
                </a:solidFill>
                <a:effectLst/>
                <a:latin typeface="+mn-lt"/>
                <a:ea typeface="+mn-ea"/>
                <a:cs typeface="+mn-cs"/>
              </a:rPr>
              <a:t>. </a:t>
            </a:r>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4</a:t>
            </a:fld>
            <a:endParaRPr lang="zh-CN" altLang="en-US"/>
          </a:p>
        </p:txBody>
      </p:sp>
    </p:spTree>
    <p:extLst>
      <p:ext uri="{BB962C8B-B14F-4D97-AF65-F5344CB8AC3E}">
        <p14:creationId xmlns:p14="http://schemas.microsoft.com/office/powerpoint/2010/main" val="306121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kiến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trúc</a:t>
            </a:r>
            <a:r>
              <a:rPr lang="en-AU" sz="1200" kern="1200" dirty="0" smtClean="0">
                <a:solidFill>
                  <a:schemeClr val="tx1"/>
                </a:solidFill>
                <a:effectLst/>
                <a:latin typeface="+mn-lt"/>
                <a:ea typeface="+mn-ea"/>
                <a:cs typeface="+mn-cs"/>
              </a:rPr>
              <a:t> Monolithic </a:t>
            </a:r>
            <a:r>
              <a:rPr lang="en-AU" sz="1200" kern="1200" dirty="0" err="1" smtClean="0">
                <a:solidFill>
                  <a:schemeClr val="tx1"/>
                </a:solidFill>
                <a:effectLst/>
                <a:latin typeface="+mn-lt"/>
                <a:ea typeface="+mn-ea"/>
                <a:cs typeface="+mn-cs"/>
              </a:rPr>
              <a:t>thì</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bạn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sẽ</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sở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hữu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server </a:t>
            </a:r>
            <a:r>
              <a:rPr lang="en-AU" sz="1200" kern="1200" dirty="0" err="1" smtClean="0">
                <a:solidFill>
                  <a:schemeClr val="tx1"/>
                </a:solidFill>
                <a:effectLst/>
                <a:latin typeface="+mn-lt"/>
                <a:ea typeface="+mn-ea"/>
                <a:cs typeface="+mn-cs"/>
              </a:rPr>
              <a:t>lớn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năng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chịu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mọi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nhiệm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giải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quyết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hầu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hết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requests</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dẫn</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đến</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khó</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khăn</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trong</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việc</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mở</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rộng</a:t>
            </a:r>
            <a:r>
              <a:rPr lang="en-AU" sz="1200" kern="1200" baseline="0" dirty="0" smtClean="0">
                <a:solidFill>
                  <a:schemeClr val="tx1"/>
                </a:solidFill>
                <a:effectLst/>
                <a:latin typeface="+mn-lt"/>
                <a:ea typeface="+mn-ea"/>
                <a:cs typeface="+mn-cs"/>
              </a:rPr>
              <a:t> .</a:t>
            </a:r>
            <a:r>
              <a:rPr lang="en-US" dirty="0" err="1" smtClean="0"/>
              <a:t>Để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a:t>
            </a:r>
            <a:r>
              <a:rPr lang="en-US" baseline="0" dirty="0" err="1" smtClean="0"/>
              <a:t>tính</a:t>
            </a:r>
            <a:r>
              <a:rPr lang="en-US" baseline="0" dirty="0" smtClean="0"/>
              <a:t> </a:t>
            </a:r>
            <a:r>
              <a:rPr lang="en-US" baseline="0" dirty="0" err="1" smtClean="0"/>
              <a:t>sẵn</a:t>
            </a:r>
            <a:r>
              <a:rPr lang="en-US" baseline="0" dirty="0" smtClean="0"/>
              <a:t> sang, </a:t>
            </a:r>
            <a:r>
              <a:rPr lang="en-US" baseline="0" dirty="0" err="1" smtClean="0"/>
              <a:t>các</a:t>
            </a:r>
            <a:r>
              <a:rPr lang="en-US" baseline="0" dirty="0" smtClean="0"/>
              <a:t> </a:t>
            </a:r>
            <a:r>
              <a:rPr lang="en-US" baseline="0" dirty="0" err="1" smtClean="0"/>
              <a:t>công</a:t>
            </a:r>
            <a:r>
              <a:rPr lang="en-US" baseline="0" dirty="0" smtClean="0"/>
              <a:t> ty </a:t>
            </a:r>
            <a:r>
              <a:rPr lang="en-US" baseline="0" dirty="0" err="1" smtClean="0"/>
              <a:t>phải</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từ</a:t>
            </a:r>
            <a:r>
              <a:rPr lang="en-US" baseline="0" dirty="0" smtClean="0"/>
              <a:t> monolithic sang </a:t>
            </a:r>
            <a:r>
              <a:rPr lang="en-US" baseline="0" dirty="0" err="1" smtClean="0"/>
              <a:t>microservice</a:t>
            </a:r>
            <a:r>
              <a:rPr lang="en-US" baseline="0" dirty="0" smtClean="0"/>
              <a:t>. </a:t>
            </a:r>
          </a:p>
          <a:p>
            <a:r>
              <a:rPr lang="en-US" baseline="0" dirty="0" smtClean="0"/>
              <a:t>--</a:t>
            </a:r>
            <a:r>
              <a:rPr lang="en-US" baseline="0" dirty="0" err="1" smtClean="0"/>
              <a:t>đọc</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p>
          <a:p>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nguyên</a:t>
            </a:r>
            <a:r>
              <a:rPr lang="en-US" baseline="0" dirty="0" smtClean="0"/>
              <a:t> </a:t>
            </a:r>
            <a:r>
              <a:rPr lang="en-US" baseline="0" dirty="0" err="1" smtClean="0"/>
              <a:t>khối</a:t>
            </a:r>
            <a:r>
              <a:rPr lang="en-US" baseline="0" dirty="0" smtClean="0"/>
              <a:t> </a:t>
            </a:r>
            <a:r>
              <a:rPr lang="en-US" baseline="0" dirty="0" err="1" smtClean="0"/>
              <a:t>gồm</a:t>
            </a:r>
            <a:r>
              <a:rPr lang="en-US" baseline="0" dirty="0" smtClean="0"/>
              <a:t> 3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UI, </a:t>
            </a:r>
            <a:r>
              <a:rPr lang="en-US" baseline="0" dirty="0" err="1" smtClean="0"/>
              <a:t>Bussiness</a:t>
            </a:r>
            <a:r>
              <a:rPr lang="en-US" baseline="0" dirty="0" smtClean="0"/>
              <a:t> logic,</a:t>
            </a:r>
          </a:p>
          <a:p>
            <a:r>
              <a:rPr lang="en-US" baseline="0" dirty="0" smtClean="0"/>
              <a:t>DB,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microservices</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dùng</a:t>
            </a:r>
            <a:r>
              <a:rPr lang="en-US" baseline="0" dirty="0" smtClean="0"/>
              <a:t> </a:t>
            </a:r>
            <a:r>
              <a:rPr lang="en-US" baseline="0" dirty="0" err="1" smtClean="0"/>
              <a:t>lại</a:t>
            </a:r>
            <a:r>
              <a:rPr lang="en-US" baseline="0" dirty="0" smtClean="0"/>
              <a:t> UI </a:t>
            </a:r>
            <a:r>
              <a:rPr lang="en-US" baseline="0" dirty="0" err="1" smtClean="0"/>
              <a:t>nhưng</a:t>
            </a:r>
            <a:r>
              <a:rPr lang="en-US" baseline="0" dirty="0" smtClean="0"/>
              <a:t> </a:t>
            </a:r>
            <a:r>
              <a:rPr lang="en-US" baseline="0" dirty="0" err="1" smtClean="0"/>
              <a:t>Bussiness</a:t>
            </a:r>
            <a:r>
              <a:rPr lang="en-US" baseline="0" dirty="0" smtClean="0"/>
              <a:t> logic </a:t>
            </a:r>
            <a:r>
              <a:rPr lang="en-US" baseline="0" dirty="0" err="1" smtClean="0"/>
              <a:t>sẽ</a:t>
            </a:r>
            <a:r>
              <a:rPr lang="en-US" baseline="0" dirty="0" smtClean="0"/>
              <a:t> </a:t>
            </a:r>
            <a:r>
              <a:rPr lang="en-US" baseline="0" dirty="0" err="1" smtClean="0"/>
              <a:t>được</a:t>
            </a:r>
            <a:r>
              <a:rPr lang="en-US" baseline="0" dirty="0" smtClean="0"/>
              <a:t> chia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microservices</a:t>
            </a:r>
            <a:r>
              <a:rPr lang="en-US" baseline="0" dirty="0" smtClean="0"/>
              <a:t>, </a:t>
            </a:r>
            <a:r>
              <a:rPr lang="en-US" baseline="0" dirty="0" err="1" smtClean="0"/>
              <a:t>mỗi</a:t>
            </a:r>
            <a:r>
              <a:rPr lang="en-US" baseline="0" dirty="0" smtClean="0"/>
              <a:t> </a:t>
            </a:r>
            <a:r>
              <a:rPr lang="en-US" baseline="0" dirty="0" err="1" smtClean="0"/>
              <a:t>microservice</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chuyên</a:t>
            </a:r>
            <a:r>
              <a:rPr lang="en-US" baseline="0" dirty="0" smtClean="0"/>
              <a:t> </a:t>
            </a:r>
            <a:r>
              <a:rPr lang="en-US" baseline="0" dirty="0" err="1" smtClean="0"/>
              <a:t>biệt</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đặt</a:t>
            </a:r>
            <a:r>
              <a:rPr lang="en-US" baseline="0" dirty="0" smtClean="0"/>
              <a:t> </a:t>
            </a:r>
            <a:r>
              <a:rPr lang="en-US" baseline="0" dirty="0" err="1" smtClean="0"/>
              <a:t>hàng</a:t>
            </a:r>
            <a:r>
              <a:rPr lang="en-US" baseline="0" dirty="0" smtClean="0"/>
              <a:t> , </a:t>
            </a:r>
            <a:r>
              <a:rPr lang="en-US" baseline="0" dirty="0" err="1" smtClean="0"/>
              <a:t>sản</a:t>
            </a:r>
            <a:r>
              <a:rPr lang="en-US" baseline="0" dirty="0" smtClean="0"/>
              <a:t> </a:t>
            </a:r>
            <a:r>
              <a:rPr lang="en-US" baseline="0" dirty="0" err="1" smtClean="0"/>
              <a:t>phẩm</a:t>
            </a:r>
            <a:r>
              <a:rPr lang="en-US" baseline="0" dirty="0" smtClean="0"/>
              <a:t> ,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và</a:t>
            </a:r>
            <a:r>
              <a:rPr lang="en-US" baseline="0" dirty="0" smtClean="0"/>
              <a:t> DB </a:t>
            </a:r>
            <a:r>
              <a:rPr lang="en-US" baseline="0" dirty="0" err="1" smtClean="0"/>
              <a:t>cũng</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chia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từng</a:t>
            </a:r>
            <a:r>
              <a:rPr lang="en-US" baseline="0" dirty="0" smtClean="0"/>
              <a:t> </a:t>
            </a:r>
            <a:r>
              <a:rPr lang="en-US" baseline="0" dirty="0" err="1" smtClean="0"/>
              <a:t>microservices</a:t>
            </a:r>
            <a:r>
              <a:rPr lang="en-US" baseline="0" dirty="0" smtClean="0"/>
              <a:t>.</a:t>
            </a:r>
          </a:p>
          <a:p>
            <a:r>
              <a:rPr lang="en-US" dirty="0" err="1" smtClean="0"/>
              <a:t>Nếu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traefik</a:t>
            </a:r>
            <a:r>
              <a:rPr lang="en-US" baseline="0" dirty="0" smtClean="0"/>
              <a:t> </a:t>
            </a:r>
            <a:r>
              <a:rPr lang="en-US" baseline="0" dirty="0" err="1" smtClean="0"/>
              <a:t>trong</a:t>
            </a:r>
            <a:r>
              <a:rPr lang="en-US" baseline="0" dirty="0" smtClean="0"/>
              <a:t> 1 he thong </a:t>
            </a:r>
            <a:r>
              <a:rPr lang="en-US" baseline="0" dirty="0" err="1" smtClean="0"/>
              <a:t>microservice</a:t>
            </a:r>
            <a:r>
              <a:rPr lang="en-US" baseline="0" dirty="0" smtClean="0"/>
              <a:t> </a:t>
            </a:r>
            <a:r>
              <a:rPr lang="en-US" baseline="0" dirty="0" err="1" smtClean="0"/>
              <a:t>thì</a:t>
            </a:r>
            <a:r>
              <a:rPr lang="en-US" baseline="0" dirty="0" smtClean="0"/>
              <a:t> </a:t>
            </a:r>
            <a:r>
              <a:rPr lang="en-US" baseline="0" dirty="0" err="1" smtClean="0"/>
              <a:t>traefik</a:t>
            </a:r>
            <a:r>
              <a:rPr lang="en-US" baseline="0" dirty="0" smtClean="0"/>
              <a:t> </a:t>
            </a:r>
            <a:r>
              <a:rPr lang="en-US" baseline="0" dirty="0" err="1" smtClean="0"/>
              <a:t>sẽ</a:t>
            </a:r>
            <a:r>
              <a:rPr lang="en-US" baseline="0" dirty="0" smtClean="0"/>
              <a:t> </a:t>
            </a:r>
            <a:r>
              <a:rPr lang="en-US" baseline="0" dirty="0" err="1" smtClean="0"/>
              <a:t>nằm</a:t>
            </a:r>
            <a:r>
              <a:rPr lang="en-US" baseline="0" dirty="0" smtClean="0"/>
              <a:t> ở </a:t>
            </a:r>
            <a:r>
              <a:rPr lang="en-US" baseline="0" dirty="0" err="1" smtClean="0"/>
              <a:t>giữa</a:t>
            </a:r>
            <a:r>
              <a:rPr lang="en-US" baseline="0" dirty="0" smtClean="0"/>
              <a:t> API Gate way </a:t>
            </a:r>
            <a:r>
              <a:rPr lang="en-US" baseline="0" dirty="0" err="1" smtClean="0"/>
              <a:t>và</a:t>
            </a:r>
            <a:r>
              <a:rPr lang="en-US" baseline="0" dirty="0" smtClean="0"/>
              <a:t> </a:t>
            </a:r>
            <a:r>
              <a:rPr lang="en-US" baseline="0" dirty="0" err="1" smtClean="0"/>
              <a:t>Microservices</a:t>
            </a:r>
            <a:r>
              <a:rPr lang="en-US" baseline="0" dirty="0" smtClean="0"/>
              <a:t>. </a:t>
            </a:r>
          </a:p>
          <a:p>
            <a:r>
              <a:rPr lang="en-US" baseline="0" dirty="0" smtClean="0"/>
              <a:t>(</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traefik</a:t>
            </a:r>
            <a:r>
              <a:rPr lang="en-US" baseline="0" dirty="0" smtClean="0"/>
              <a:t> </a:t>
            </a:r>
            <a:r>
              <a:rPr lang="en-US" baseline="0" dirty="0" err="1" smtClean="0"/>
              <a:t>vào</a:t>
            </a:r>
            <a:r>
              <a:rPr lang="en-US" baseline="0" dirty="0" smtClean="0"/>
              <a:t> </a:t>
            </a:r>
            <a:r>
              <a:rPr lang="en-US" baseline="0" dirty="0" err="1" smtClean="0"/>
              <a:t>microservice</a:t>
            </a:r>
            <a:r>
              <a:rPr lang="en-US" baseline="0" dirty="0" smtClean="0"/>
              <a:t> </a:t>
            </a:r>
            <a:r>
              <a:rPr lang="en-US" baseline="0" dirty="0" err="1" smtClean="0"/>
              <a:t>để</a:t>
            </a:r>
            <a:r>
              <a:rPr lang="en-US" baseline="0" dirty="0" smtClean="0"/>
              <a:t> revert proxy </a:t>
            </a:r>
            <a:r>
              <a:rPr lang="en-US" baseline="0" dirty="0" err="1" smtClean="0"/>
              <a:t>và</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a:t>
            </a:r>
          </a:p>
          <a:p>
            <a:endParaRPr lang="en-US" dirty="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391651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chi </a:t>
            </a:r>
            <a:r>
              <a:rPr lang="en-US" baseline="0" dirty="0" err="1" smtClean="0"/>
              <a:t>tiết</a:t>
            </a:r>
            <a:r>
              <a:rPr lang="en-US" baseline="0" dirty="0" smtClean="0"/>
              <a:t> </a:t>
            </a:r>
            <a:r>
              <a:rPr lang="en-US" baseline="0" dirty="0" err="1" smtClean="0"/>
              <a:t>hơn</a:t>
            </a:r>
            <a:r>
              <a:rPr lang="en-US" baseline="0" dirty="0" smtClean="0"/>
              <a:t> e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lấy</a:t>
            </a:r>
            <a:r>
              <a:rPr lang="en-US" baseline="0" dirty="0" smtClean="0"/>
              <a:t> </a:t>
            </a:r>
            <a:r>
              <a:rPr lang="en-US" baseline="0" dirty="0" err="1" smtClean="0"/>
              <a:t>vị</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Economic.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Traefik</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API Gate way </a:t>
            </a:r>
            <a:r>
              <a:rPr lang="en-US" baseline="0" dirty="0" err="1" smtClean="0"/>
              <a:t>và</a:t>
            </a:r>
            <a:r>
              <a:rPr lang="en-US" baseline="0" dirty="0" smtClean="0"/>
              <a:t> </a:t>
            </a:r>
          </a:p>
          <a:p>
            <a:r>
              <a:rPr lang="en-US" baseline="0" dirty="0" smtClean="0"/>
              <a:t> </a:t>
            </a:r>
            <a:r>
              <a:rPr lang="en-US" baseline="0" dirty="0" err="1" smtClean="0"/>
              <a:t>các</a:t>
            </a:r>
            <a:r>
              <a:rPr lang="en-US" baseline="0" dirty="0" smtClean="0"/>
              <a:t> </a:t>
            </a:r>
            <a:r>
              <a:rPr lang="en-US" baseline="0" dirty="0" err="1" smtClean="0"/>
              <a:t>microservices</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Order </a:t>
            </a:r>
            <a:r>
              <a:rPr lang="en-US" baseline="0" dirty="0" err="1" smtClean="0"/>
              <a:t>serveic</a:t>
            </a:r>
            <a:r>
              <a:rPr lang="en-US" baseline="0" dirty="0" smtClean="0"/>
              <a:t>, Product service. </a:t>
            </a:r>
            <a:r>
              <a:rPr lang="en-US" baseline="0" dirty="0" err="1" smtClean="0"/>
              <a:t>Traefik</a:t>
            </a:r>
            <a:r>
              <a:rPr lang="en-US" baseline="0" dirty="0" smtClean="0"/>
              <a:t> ở </a:t>
            </a:r>
            <a:r>
              <a:rPr lang="en-US" baseline="0" dirty="0" err="1" smtClean="0"/>
              <a:t>đây</a:t>
            </a:r>
            <a:r>
              <a:rPr lang="en-US" baseline="0" dirty="0" smtClean="0"/>
              <a:t> </a:t>
            </a:r>
            <a:r>
              <a:rPr lang="en-US" baseline="0" dirty="0" err="1" smtClean="0"/>
              <a:t>đóng</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là</a:t>
            </a:r>
            <a:r>
              <a:rPr lang="en-US" baseline="0" dirty="0" smtClean="0"/>
              <a:t> 1 revert proxy </a:t>
            </a:r>
            <a:r>
              <a:rPr lang="en-US" baseline="0" dirty="0" err="1" smtClean="0"/>
              <a:t>và</a:t>
            </a:r>
            <a:r>
              <a:rPr lang="en-US" baseline="0" dirty="0" smtClean="0"/>
              <a:t> load balancer. Revert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foward</a:t>
            </a:r>
            <a:r>
              <a:rPr lang="en-US" baseline="0" dirty="0" smtClean="0"/>
              <a:t> </a:t>
            </a:r>
            <a:r>
              <a:rPr lang="en-US" baseline="0" dirty="0" err="1" smtClean="0"/>
              <a:t>các</a:t>
            </a:r>
            <a:r>
              <a:rPr lang="en-US" baseline="0" dirty="0" smtClean="0"/>
              <a:t> request </a:t>
            </a:r>
            <a:r>
              <a:rPr lang="en-US" baseline="0" dirty="0" err="1" smtClean="0"/>
              <a:t>theo</a:t>
            </a:r>
            <a:r>
              <a:rPr lang="en-US" baseline="0" dirty="0" smtClean="0"/>
              <a:t> path </a:t>
            </a:r>
            <a:r>
              <a:rPr lang="en-US" baseline="0" dirty="0" err="1" smtClean="0"/>
              <a:t>đến</a:t>
            </a:r>
            <a:r>
              <a:rPr lang="en-US" baseline="0" dirty="0" smtClean="0"/>
              <a:t> </a:t>
            </a:r>
            <a:r>
              <a:rPr lang="en-US" baseline="0" dirty="0" err="1" smtClean="0"/>
              <a:t>các</a:t>
            </a:r>
            <a:r>
              <a:rPr lang="en-US" baseline="0" dirty="0" smtClean="0"/>
              <a:t> Service </a:t>
            </a:r>
          </a:p>
          <a:p>
            <a:r>
              <a:rPr lang="en-US" baseline="0" dirty="0" err="1" smtClean="0"/>
              <a:t>Và</a:t>
            </a:r>
            <a:r>
              <a:rPr lang="en-US" baseline="0" dirty="0" smtClean="0"/>
              <a:t> </a:t>
            </a:r>
            <a:r>
              <a:rPr lang="en-US" baseline="0" dirty="0" err="1" smtClean="0"/>
              <a:t>phần</a:t>
            </a:r>
            <a:r>
              <a:rPr lang="en-US" baseline="0" dirty="0" smtClean="0"/>
              <a:t> LB </a:t>
            </a:r>
            <a:r>
              <a:rPr lang="en-US" baseline="0" dirty="0" err="1" smtClean="0"/>
              <a:t>chính</a:t>
            </a:r>
            <a:r>
              <a:rPr lang="en-US" baseline="0" dirty="0" smtClean="0"/>
              <a:t> </a:t>
            </a:r>
            <a:r>
              <a:rPr lang="en-US" baseline="0" dirty="0" err="1" smtClean="0"/>
              <a:t>là</a:t>
            </a:r>
            <a:r>
              <a:rPr lang="en-US" baseline="0" dirty="0" smtClean="0"/>
              <a:t> route </a:t>
            </a:r>
            <a:r>
              <a:rPr lang="en-US" baseline="0" dirty="0" err="1" smtClean="0"/>
              <a:t>các</a:t>
            </a:r>
            <a:r>
              <a:rPr lang="en-US" baseline="0" dirty="0" smtClean="0"/>
              <a:t> </a:t>
            </a:r>
            <a:r>
              <a:rPr lang="en-US" baseline="0" dirty="0" err="1" smtClean="0"/>
              <a:t>traefik</a:t>
            </a:r>
            <a:r>
              <a:rPr lang="en-US" baseline="0" dirty="0" smtClean="0"/>
              <a:t> </a:t>
            </a:r>
            <a:r>
              <a:rPr lang="en-US" baseline="0" dirty="0" err="1" smtClean="0"/>
              <a:t>đến</a:t>
            </a:r>
            <a:r>
              <a:rPr lang="en-US" baseline="0" dirty="0" smtClean="0"/>
              <a:t> </a:t>
            </a:r>
            <a:r>
              <a:rPr lang="en-US" baseline="0" dirty="0" err="1" smtClean="0"/>
              <a:t>từng</a:t>
            </a:r>
            <a:r>
              <a:rPr lang="en-US" baseline="0" dirty="0" smtClean="0"/>
              <a:t> server </a:t>
            </a:r>
            <a:r>
              <a:rPr lang="en-US" baseline="0" dirty="0" err="1" smtClean="0"/>
              <a:t>trong</a:t>
            </a:r>
            <a:r>
              <a:rPr lang="en-US" baseline="0" dirty="0" smtClean="0"/>
              <a:t> service.</a:t>
            </a:r>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417450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AU" dirty="0" smtClean="0"/>
              <a:t>Source code </a:t>
            </a:r>
            <a:r>
              <a:rPr lang="en-AU" dirty="0" err="1" smtClean="0"/>
              <a:t>tinh</a:t>
            </a:r>
            <a:r>
              <a:rPr lang="en-AU" dirty="0" smtClean="0"/>
              <a:t> </a:t>
            </a:r>
            <a:r>
              <a:rPr lang="en-AU" dirty="0" err="1" smtClean="0"/>
              <a:t>gọn</a:t>
            </a:r>
            <a:r>
              <a:rPr lang="en-AU" dirty="0" smtClean="0"/>
              <a:t>: do </a:t>
            </a:r>
            <a:r>
              <a:rPr lang="en-AU" dirty="0" err="1" smtClean="0"/>
              <a:t>hệ</a:t>
            </a:r>
            <a:r>
              <a:rPr lang="en-AU" dirty="0" smtClean="0"/>
              <a:t> </a:t>
            </a:r>
            <a:r>
              <a:rPr lang="en-AU" dirty="0" err="1" smtClean="0"/>
              <a:t>thống</a:t>
            </a:r>
            <a:r>
              <a:rPr lang="en-AU" dirty="0" smtClean="0"/>
              <a:t> </a:t>
            </a:r>
            <a:r>
              <a:rPr lang="en-AU" dirty="0" err="1" smtClean="0"/>
              <a:t>cấu</a:t>
            </a:r>
            <a:r>
              <a:rPr lang="en-AU" dirty="0" smtClean="0"/>
              <a:t> </a:t>
            </a:r>
            <a:r>
              <a:rPr lang="en-AU" dirty="0" err="1" smtClean="0"/>
              <a:t>thành</a:t>
            </a:r>
            <a:r>
              <a:rPr lang="en-AU" dirty="0" smtClean="0"/>
              <a:t> </a:t>
            </a:r>
            <a:r>
              <a:rPr lang="en-AU" dirty="0" err="1" smtClean="0"/>
              <a:t>từ</a:t>
            </a:r>
            <a:r>
              <a:rPr lang="en-AU" dirty="0" smtClean="0"/>
              <a:t> </a:t>
            </a:r>
            <a:r>
              <a:rPr lang="en-AU" dirty="0" err="1" smtClean="0"/>
              <a:t>những</a:t>
            </a:r>
            <a:r>
              <a:rPr lang="en-AU" dirty="0" smtClean="0"/>
              <a:t> </a:t>
            </a:r>
            <a:r>
              <a:rPr lang="en-AU" dirty="0" err="1" smtClean="0"/>
              <a:t>dự</a:t>
            </a:r>
            <a:r>
              <a:rPr lang="en-AU" dirty="0" smtClean="0"/>
              <a:t> </a:t>
            </a:r>
            <a:r>
              <a:rPr lang="en-AU" dirty="0" err="1" smtClean="0"/>
              <a:t>án</a:t>
            </a:r>
            <a:r>
              <a:rPr lang="en-AU" dirty="0" smtClean="0"/>
              <a:t> </a:t>
            </a:r>
            <a:r>
              <a:rPr lang="en-AU" dirty="0" err="1" smtClean="0"/>
              <a:t>nhỏ</a:t>
            </a:r>
            <a:r>
              <a:rPr lang="en-AU" dirty="0" smtClean="0"/>
              <a:t>, </a:t>
            </a:r>
            <a:r>
              <a:rPr lang="en-AU" dirty="0" err="1" smtClean="0"/>
              <a:t>mỗi</a:t>
            </a:r>
            <a:r>
              <a:rPr lang="en-AU" dirty="0" smtClean="0"/>
              <a:t> </a:t>
            </a:r>
            <a:r>
              <a:rPr lang="en-AU" dirty="0" err="1" smtClean="0"/>
              <a:t>dự</a:t>
            </a:r>
            <a:r>
              <a:rPr lang="en-AU" dirty="0" smtClean="0"/>
              <a:t> </a:t>
            </a:r>
            <a:r>
              <a:rPr lang="en-AU" dirty="0" err="1" smtClean="0"/>
              <a:t>án</a:t>
            </a:r>
            <a:r>
              <a:rPr lang="en-AU" dirty="0" smtClean="0"/>
              <a:t> </a:t>
            </a:r>
            <a:r>
              <a:rPr lang="en-AU" dirty="0" err="1" smtClean="0"/>
              <a:t>sẽ</a:t>
            </a:r>
            <a:r>
              <a:rPr lang="en-AU" dirty="0" smtClean="0"/>
              <a:t> </a:t>
            </a:r>
            <a:r>
              <a:rPr lang="en-AU" dirty="0" err="1" smtClean="0"/>
              <a:t>đơn</a:t>
            </a:r>
            <a:r>
              <a:rPr lang="en-AU" dirty="0" smtClean="0"/>
              <a:t> </a:t>
            </a:r>
            <a:r>
              <a:rPr lang="en-AU" dirty="0" err="1" smtClean="0"/>
              <a:t>giản</a:t>
            </a:r>
            <a:r>
              <a:rPr lang="en-AU" dirty="0" smtClean="0"/>
              <a:t> </a:t>
            </a:r>
            <a:r>
              <a:rPr lang="en-AU" dirty="0" err="1" smtClean="0"/>
              <a:t>hơn</a:t>
            </a:r>
            <a:r>
              <a:rPr lang="en-AU" dirty="0" smtClean="0"/>
              <a:t> </a:t>
            </a:r>
            <a:r>
              <a:rPr lang="en-AU" dirty="0" err="1" smtClean="0"/>
              <a:t>và</a:t>
            </a:r>
            <a:r>
              <a:rPr lang="en-AU" dirty="0" smtClean="0"/>
              <a:t> </a:t>
            </a:r>
            <a:r>
              <a:rPr lang="en-AU" dirty="0" err="1" smtClean="0"/>
              <a:t>tập</a:t>
            </a:r>
            <a:r>
              <a:rPr lang="en-AU" dirty="0" smtClean="0"/>
              <a:t> </a:t>
            </a:r>
            <a:r>
              <a:rPr lang="en-AU" dirty="0" err="1" smtClean="0"/>
              <a:t>trung</a:t>
            </a:r>
            <a:r>
              <a:rPr lang="en-AU" dirty="0" smtClean="0"/>
              <a:t> </a:t>
            </a:r>
            <a:r>
              <a:rPr lang="en-AU" dirty="0" err="1" smtClean="0"/>
              <a:t>vào</a:t>
            </a:r>
            <a:r>
              <a:rPr lang="en-AU" dirty="0" smtClean="0"/>
              <a:t> 1 </a:t>
            </a:r>
            <a:r>
              <a:rPr lang="en-AU" dirty="0" err="1" smtClean="0"/>
              <a:t>hoặc</a:t>
            </a:r>
            <a:r>
              <a:rPr lang="en-AU" dirty="0" smtClean="0"/>
              <a:t> 1 </a:t>
            </a:r>
            <a:r>
              <a:rPr lang="en-AU" dirty="0" err="1" smtClean="0"/>
              <a:t>vài</a:t>
            </a:r>
            <a:r>
              <a:rPr lang="en-AU" dirty="0" smtClean="0"/>
              <a:t> </a:t>
            </a:r>
            <a:r>
              <a:rPr lang="en-AU" dirty="0" err="1" smtClean="0"/>
              <a:t>nghiệp</a:t>
            </a:r>
            <a:r>
              <a:rPr lang="en-AU" dirty="0" smtClean="0"/>
              <a:t> </a:t>
            </a:r>
            <a:r>
              <a:rPr lang="en-AU" dirty="0" err="1" smtClean="0"/>
              <a:t>vụ</a:t>
            </a:r>
            <a:r>
              <a:rPr lang="en-AU" dirty="0" smtClean="0"/>
              <a:t> </a:t>
            </a:r>
            <a:r>
              <a:rPr lang="en-AU" dirty="0" err="1" smtClean="0"/>
              <a:t>chính</a:t>
            </a:r>
            <a:r>
              <a:rPr lang="en-AU" dirty="0" smtClean="0"/>
              <a:t> </a:t>
            </a:r>
            <a:r>
              <a:rPr lang="en-AU" dirty="0" err="1" smtClean="0"/>
              <a:t>nên</a:t>
            </a:r>
            <a:r>
              <a:rPr lang="en-AU" dirty="0" smtClean="0"/>
              <a:t> source code </a:t>
            </a:r>
            <a:r>
              <a:rPr lang="en-AU" dirty="0" err="1" smtClean="0"/>
              <a:t>gọn</a:t>
            </a:r>
            <a:r>
              <a:rPr lang="en-AU" dirty="0" smtClean="0"/>
              <a:t> </a:t>
            </a:r>
            <a:r>
              <a:rPr lang="en-AU" dirty="0" err="1" smtClean="0"/>
              <a:t>nhẹ</a:t>
            </a:r>
            <a:r>
              <a:rPr lang="en-AU" dirty="0" smtClean="0"/>
              <a:t> </a:t>
            </a:r>
            <a:r>
              <a:rPr lang="en-AU" dirty="0" err="1" smtClean="0"/>
              <a:t>hơn</a:t>
            </a:r>
            <a:r>
              <a:rPr lang="en-AU" dirty="0" smtClean="0"/>
              <a:t>. </a:t>
            </a:r>
            <a:r>
              <a:rPr lang="en-AU" dirty="0" err="1" smtClean="0"/>
              <a:t>Giúp</a:t>
            </a:r>
            <a:r>
              <a:rPr lang="en-AU" dirty="0" smtClean="0"/>
              <a:t> </a:t>
            </a:r>
            <a:r>
              <a:rPr lang="en-AU" dirty="0" err="1" smtClean="0"/>
              <a:t>mang</a:t>
            </a:r>
            <a:r>
              <a:rPr lang="en-AU" dirty="0" smtClean="0"/>
              <a:t> </a:t>
            </a:r>
            <a:r>
              <a:rPr lang="en-AU" dirty="0" err="1" smtClean="0"/>
              <a:t>lại</a:t>
            </a:r>
            <a:r>
              <a:rPr lang="en-AU" dirty="0" smtClean="0"/>
              <a:t> </a:t>
            </a:r>
            <a:r>
              <a:rPr lang="en-AU" dirty="0" err="1" smtClean="0"/>
              <a:t>tính</a:t>
            </a:r>
            <a:r>
              <a:rPr lang="en-AU" dirty="0" smtClean="0"/>
              <a:t> </a:t>
            </a:r>
            <a:r>
              <a:rPr lang="en-AU" dirty="0" err="1" smtClean="0"/>
              <a:t>gọn</a:t>
            </a:r>
            <a:r>
              <a:rPr lang="en-AU" dirty="0" smtClean="0"/>
              <a:t> </a:t>
            </a:r>
            <a:r>
              <a:rPr lang="en-AU" dirty="0" err="1" smtClean="0"/>
              <a:t>nhẹ</a:t>
            </a:r>
            <a:r>
              <a:rPr lang="en-AU" dirty="0" smtClean="0"/>
              <a:t>, </a:t>
            </a:r>
            <a:r>
              <a:rPr lang="en-AU" dirty="0" err="1" smtClean="0"/>
              <a:t>dễ</a:t>
            </a:r>
            <a:r>
              <a:rPr lang="en-AU" dirty="0" smtClean="0"/>
              <a:t> </a:t>
            </a:r>
            <a:r>
              <a:rPr lang="en-AU" dirty="0" err="1" smtClean="0"/>
              <a:t>bảo</a:t>
            </a:r>
            <a:r>
              <a:rPr lang="en-AU" dirty="0" smtClean="0"/>
              <a:t> </a:t>
            </a:r>
            <a:r>
              <a:rPr lang="en-AU" dirty="0" err="1" smtClean="0"/>
              <a:t>trì</a:t>
            </a:r>
            <a:r>
              <a:rPr lang="en-AU" dirty="0" smtClean="0"/>
              <a:t> </a:t>
            </a:r>
            <a:r>
              <a:rPr lang="en-AU" dirty="0" err="1" smtClean="0"/>
              <a:t>và</a:t>
            </a:r>
            <a:r>
              <a:rPr lang="en-AU" dirty="0" smtClean="0"/>
              <a:t> </a:t>
            </a:r>
            <a:r>
              <a:rPr lang="en-AU" dirty="0" err="1" smtClean="0"/>
              <a:t>mở</a:t>
            </a:r>
            <a:r>
              <a:rPr lang="en-AU" dirty="0" smtClean="0"/>
              <a:t> </a:t>
            </a:r>
            <a:r>
              <a:rPr lang="en-AU" dirty="0" err="1" smtClean="0"/>
              <a:t>rộng</a:t>
            </a:r>
            <a:r>
              <a:rPr lang="en-AU" dirty="0" smtClean="0"/>
              <a:t>. </a:t>
            </a:r>
            <a:endParaRPr lang="en-US" dirty="0" smtClean="0"/>
          </a:p>
          <a:p>
            <a:pPr marL="285750" lvl="0" indent="-285750">
              <a:buFont typeface="Arial" panose="020B0604020202020204" pitchFamily="34" charset="0"/>
              <a:buChar char="•"/>
            </a:pPr>
            <a:r>
              <a:rPr lang="en-AU" dirty="0" err="1" smtClean="0"/>
              <a:t>Bảo</a:t>
            </a:r>
            <a:r>
              <a:rPr lang="en-AU" dirty="0" smtClean="0"/>
              <a:t> </a:t>
            </a:r>
            <a:r>
              <a:rPr lang="en-AU" dirty="0" err="1" smtClean="0"/>
              <a:t>mật</a:t>
            </a:r>
            <a:r>
              <a:rPr lang="en-AU" dirty="0" smtClean="0"/>
              <a:t> source code: </a:t>
            </a:r>
            <a:r>
              <a:rPr lang="en-AU" dirty="0" err="1" smtClean="0"/>
              <a:t>vì</a:t>
            </a:r>
            <a:r>
              <a:rPr lang="en-AU" dirty="0" smtClean="0"/>
              <a:t> team </a:t>
            </a:r>
            <a:r>
              <a:rPr lang="en-AU" dirty="0" err="1" smtClean="0"/>
              <a:t>nào</a:t>
            </a:r>
            <a:r>
              <a:rPr lang="en-AU" dirty="0" smtClean="0"/>
              <a:t> </a:t>
            </a:r>
            <a:r>
              <a:rPr lang="en-AU" dirty="0" err="1" smtClean="0"/>
              <a:t>làm</a:t>
            </a:r>
            <a:r>
              <a:rPr lang="en-AU" dirty="0" smtClean="0"/>
              <a:t> </a:t>
            </a:r>
            <a:r>
              <a:rPr lang="en-AU" dirty="0" err="1" smtClean="0"/>
              <a:t>việc</a:t>
            </a:r>
            <a:r>
              <a:rPr lang="en-AU" dirty="0" smtClean="0"/>
              <a:t> ở </a:t>
            </a:r>
            <a:r>
              <a:rPr lang="en-AU" dirty="0" err="1" smtClean="0"/>
              <a:t>dự</a:t>
            </a:r>
            <a:r>
              <a:rPr lang="en-AU" dirty="0" smtClean="0"/>
              <a:t> </a:t>
            </a:r>
            <a:r>
              <a:rPr lang="en-AU" dirty="0" err="1" smtClean="0"/>
              <a:t>án</a:t>
            </a:r>
            <a:r>
              <a:rPr lang="en-AU" dirty="0" smtClean="0"/>
              <a:t> </a:t>
            </a:r>
            <a:r>
              <a:rPr lang="en-AU" dirty="0" err="1" smtClean="0"/>
              <a:t>nào</a:t>
            </a:r>
            <a:r>
              <a:rPr lang="en-AU" dirty="0" smtClean="0"/>
              <a:t> </a:t>
            </a:r>
            <a:r>
              <a:rPr lang="en-AU" dirty="0" err="1" smtClean="0"/>
              <a:t>thì</a:t>
            </a:r>
            <a:r>
              <a:rPr lang="en-AU" dirty="0" smtClean="0"/>
              <a:t> </a:t>
            </a:r>
            <a:r>
              <a:rPr lang="en-AU" dirty="0" err="1" smtClean="0"/>
              <a:t>chỉ</a:t>
            </a:r>
            <a:r>
              <a:rPr lang="en-AU" dirty="0" smtClean="0"/>
              <a:t> </a:t>
            </a:r>
            <a:r>
              <a:rPr lang="en-AU" dirty="0" err="1" smtClean="0"/>
              <a:t>truy</a:t>
            </a:r>
            <a:r>
              <a:rPr lang="en-AU" dirty="0" smtClean="0"/>
              <a:t> </a:t>
            </a:r>
            <a:r>
              <a:rPr lang="en-AU" dirty="0" err="1" smtClean="0"/>
              <a:t>cập</a:t>
            </a:r>
            <a:r>
              <a:rPr lang="en-AU" dirty="0" smtClean="0"/>
              <a:t> </a:t>
            </a:r>
            <a:r>
              <a:rPr lang="en-AU" dirty="0" err="1" smtClean="0"/>
              <a:t>được</a:t>
            </a:r>
            <a:r>
              <a:rPr lang="en-AU" dirty="0" smtClean="0"/>
              <a:t> source code </a:t>
            </a:r>
            <a:r>
              <a:rPr lang="en-AU" dirty="0" err="1" smtClean="0"/>
              <a:t>trong</a:t>
            </a:r>
            <a:r>
              <a:rPr lang="en-AU" dirty="0" smtClean="0"/>
              <a:t> </a:t>
            </a:r>
            <a:r>
              <a:rPr lang="en-AU" dirty="0" err="1" smtClean="0"/>
              <a:t>dự</a:t>
            </a:r>
            <a:r>
              <a:rPr lang="en-AU" dirty="0" smtClean="0"/>
              <a:t> </a:t>
            </a:r>
            <a:r>
              <a:rPr lang="en-AU" dirty="0" err="1" smtClean="0"/>
              <a:t>án</a:t>
            </a:r>
            <a:r>
              <a:rPr lang="en-AU" dirty="0" smtClean="0"/>
              <a:t> </a:t>
            </a:r>
            <a:r>
              <a:rPr lang="en-AU" dirty="0" err="1" smtClean="0"/>
              <a:t>đó</a:t>
            </a:r>
            <a:r>
              <a:rPr lang="en-AU" dirty="0" smtClean="0"/>
              <a:t>. </a:t>
            </a:r>
            <a:endParaRPr lang="en-US" dirty="0" smtClean="0"/>
          </a:p>
          <a:p>
            <a:pPr marL="285750" lvl="0" indent="-285750">
              <a:buFont typeface="Arial" panose="020B0604020202020204" pitchFamily="34" charset="0"/>
              <a:buChar char="•"/>
            </a:pPr>
            <a:r>
              <a:rPr lang="en-AU" dirty="0" err="1" smtClean="0"/>
              <a:t>Tồn</a:t>
            </a:r>
            <a:r>
              <a:rPr lang="en-AU" dirty="0" smtClean="0"/>
              <a:t> </a:t>
            </a:r>
            <a:r>
              <a:rPr lang="en-AU" dirty="0" err="1" smtClean="0"/>
              <a:t>tại</a:t>
            </a:r>
            <a:r>
              <a:rPr lang="en-AU" dirty="0" smtClean="0"/>
              <a:t> </a:t>
            </a:r>
            <a:r>
              <a:rPr lang="en-AU" dirty="0" err="1" smtClean="0"/>
              <a:t>độc</a:t>
            </a:r>
            <a:r>
              <a:rPr lang="en-AU" dirty="0" smtClean="0"/>
              <a:t> </a:t>
            </a:r>
            <a:r>
              <a:rPr lang="en-AU" dirty="0" err="1" smtClean="0"/>
              <a:t>lập</a:t>
            </a:r>
            <a:r>
              <a:rPr lang="en-AU" dirty="0" smtClean="0"/>
              <a:t>: </a:t>
            </a:r>
            <a:r>
              <a:rPr lang="en-AU" dirty="0" err="1" smtClean="0"/>
              <a:t>vì</a:t>
            </a:r>
            <a:r>
              <a:rPr lang="en-AU" dirty="0" smtClean="0"/>
              <a:t> </a:t>
            </a:r>
            <a:r>
              <a:rPr lang="en-AU" dirty="0" err="1" smtClean="0"/>
              <a:t>các</a:t>
            </a:r>
            <a:r>
              <a:rPr lang="en-AU" dirty="0" smtClean="0"/>
              <a:t> </a:t>
            </a:r>
            <a:r>
              <a:rPr lang="en-AU" dirty="0" err="1" smtClean="0"/>
              <a:t>dự</a:t>
            </a:r>
            <a:r>
              <a:rPr lang="en-AU" dirty="0" smtClean="0"/>
              <a:t> </a:t>
            </a:r>
            <a:r>
              <a:rPr lang="en-AU" dirty="0" err="1" smtClean="0"/>
              <a:t>án</a:t>
            </a:r>
            <a:r>
              <a:rPr lang="en-AU" dirty="0" smtClean="0"/>
              <a:t> </a:t>
            </a:r>
            <a:r>
              <a:rPr lang="en-AU" dirty="0" err="1" smtClean="0"/>
              <a:t>khác</a:t>
            </a:r>
            <a:r>
              <a:rPr lang="en-AU" dirty="0" smtClean="0"/>
              <a:t> </a:t>
            </a:r>
            <a:r>
              <a:rPr lang="en-AU" dirty="0" err="1" smtClean="0"/>
              <a:t>nhau</a:t>
            </a:r>
            <a:r>
              <a:rPr lang="en-AU" dirty="0" smtClean="0"/>
              <a:t> </a:t>
            </a:r>
            <a:r>
              <a:rPr lang="en-AU" dirty="0" err="1" smtClean="0"/>
              <a:t>và</a:t>
            </a:r>
            <a:r>
              <a:rPr lang="en-AU" dirty="0" smtClean="0"/>
              <a:t> </a:t>
            </a:r>
            <a:r>
              <a:rPr lang="en-AU" dirty="0" err="1" smtClean="0"/>
              <a:t>có</a:t>
            </a:r>
            <a:r>
              <a:rPr lang="en-AU" dirty="0" smtClean="0"/>
              <a:t> </a:t>
            </a:r>
            <a:r>
              <a:rPr lang="en-AU" dirty="0" err="1" smtClean="0"/>
              <a:t>thể</a:t>
            </a:r>
            <a:r>
              <a:rPr lang="en-AU" dirty="0" smtClean="0"/>
              <a:t> </a:t>
            </a:r>
            <a:r>
              <a:rPr lang="en-AU" dirty="0" err="1" smtClean="0"/>
              <a:t>có</a:t>
            </a:r>
            <a:r>
              <a:rPr lang="en-AU" dirty="0" smtClean="0"/>
              <a:t> </a:t>
            </a:r>
            <a:r>
              <a:rPr lang="en-AU" dirty="0" err="1" smtClean="0"/>
              <a:t>cách</a:t>
            </a:r>
            <a:r>
              <a:rPr lang="en-AU" dirty="0" smtClean="0"/>
              <a:t> deploy </a:t>
            </a:r>
            <a:r>
              <a:rPr lang="en-AU" dirty="0" err="1" smtClean="0"/>
              <a:t>riêng</a:t>
            </a:r>
            <a:r>
              <a:rPr lang="en-AU" dirty="0" smtClean="0"/>
              <a:t>, </a:t>
            </a:r>
            <a:r>
              <a:rPr lang="en-AU" dirty="0" err="1" smtClean="0"/>
              <a:t>và</a:t>
            </a:r>
            <a:r>
              <a:rPr lang="en-AU" dirty="0" smtClean="0"/>
              <a:t> </a:t>
            </a:r>
            <a:r>
              <a:rPr lang="en-AU" dirty="0" err="1" smtClean="0"/>
              <a:t>một</a:t>
            </a:r>
            <a:r>
              <a:rPr lang="en-AU" dirty="0" smtClean="0"/>
              <a:t> service </a:t>
            </a:r>
            <a:r>
              <a:rPr lang="en-AU" dirty="0" err="1" smtClean="0"/>
              <a:t>nào</a:t>
            </a:r>
            <a:r>
              <a:rPr lang="en-AU" dirty="0" smtClean="0"/>
              <a:t> </a:t>
            </a:r>
            <a:r>
              <a:rPr lang="en-AU" dirty="0" err="1" smtClean="0"/>
              <a:t>đó</a:t>
            </a:r>
            <a:r>
              <a:rPr lang="en-AU" dirty="0" smtClean="0"/>
              <a:t> </a:t>
            </a:r>
            <a:r>
              <a:rPr lang="en-AU" dirty="0" err="1" smtClean="0"/>
              <a:t>chết</a:t>
            </a:r>
            <a:r>
              <a:rPr lang="en-AU" dirty="0" smtClean="0"/>
              <a:t> </a:t>
            </a:r>
            <a:r>
              <a:rPr lang="en-AU" dirty="0" err="1" smtClean="0"/>
              <a:t>thì</a:t>
            </a:r>
            <a:r>
              <a:rPr lang="en-AU" dirty="0" smtClean="0"/>
              <a:t> service </a:t>
            </a:r>
            <a:r>
              <a:rPr lang="en-AU" dirty="0" err="1" smtClean="0"/>
              <a:t>khác</a:t>
            </a:r>
            <a:r>
              <a:rPr lang="en-AU" dirty="0" smtClean="0"/>
              <a:t> </a:t>
            </a:r>
            <a:r>
              <a:rPr lang="en-AU" dirty="0" err="1" smtClean="0"/>
              <a:t>vẫn</a:t>
            </a:r>
            <a:r>
              <a:rPr lang="en-AU" dirty="0" smtClean="0"/>
              <a:t> </a:t>
            </a:r>
            <a:r>
              <a:rPr lang="en-AU" dirty="0" err="1" smtClean="0"/>
              <a:t>hoạt</a:t>
            </a:r>
            <a:r>
              <a:rPr lang="en-AU" dirty="0" smtClean="0"/>
              <a:t> </a:t>
            </a:r>
            <a:r>
              <a:rPr lang="en-AU" dirty="0" err="1" smtClean="0"/>
              <a:t>động</a:t>
            </a:r>
            <a:r>
              <a:rPr lang="en-AU" dirty="0" smtClean="0"/>
              <a:t> </a:t>
            </a:r>
            <a:r>
              <a:rPr lang="en-AU" dirty="0" err="1" smtClean="0"/>
              <a:t>bình</a:t>
            </a:r>
            <a:r>
              <a:rPr lang="en-AU" dirty="0" smtClean="0"/>
              <a:t> </a:t>
            </a:r>
            <a:r>
              <a:rPr lang="en-AU" dirty="0" err="1" smtClean="0"/>
              <a:t>thường</a:t>
            </a:r>
            <a:r>
              <a:rPr lang="en-AU" dirty="0" smtClean="0"/>
              <a:t>. </a:t>
            </a:r>
            <a:endParaRPr lang="en-US" dirty="0" smtClean="0"/>
          </a:p>
          <a:p>
            <a:pPr marL="285750" lvl="0" indent="-285750">
              <a:buFont typeface="Arial" panose="020B0604020202020204" pitchFamily="34" charset="0"/>
              <a:buChar char="•"/>
            </a:pPr>
            <a:r>
              <a:rPr lang="en-AU" dirty="0" smtClean="0"/>
              <a:t>Scale </a:t>
            </a:r>
            <a:r>
              <a:rPr lang="en-AU" dirty="0" err="1" smtClean="0"/>
              <a:t>độc</a:t>
            </a:r>
            <a:r>
              <a:rPr lang="en-AU" dirty="0" smtClean="0"/>
              <a:t> </a:t>
            </a:r>
            <a:r>
              <a:rPr lang="en-AU" dirty="0" err="1" smtClean="0"/>
              <a:t>lập</a:t>
            </a:r>
            <a:r>
              <a:rPr lang="en-AU" dirty="0" smtClean="0"/>
              <a:t>: </a:t>
            </a:r>
            <a:r>
              <a:rPr lang="en-AU" dirty="0" err="1" smtClean="0"/>
              <a:t>theo</a:t>
            </a:r>
            <a:r>
              <a:rPr lang="en-AU" dirty="0" smtClean="0"/>
              <a:t> </a:t>
            </a:r>
            <a:r>
              <a:rPr lang="en-AU" dirty="0" err="1" smtClean="0"/>
              <a:t>những</a:t>
            </a:r>
            <a:r>
              <a:rPr lang="en-AU" dirty="0" smtClean="0"/>
              <a:t> </a:t>
            </a:r>
            <a:r>
              <a:rPr lang="en-AU" dirty="0" err="1" smtClean="0"/>
              <a:t>nhu</a:t>
            </a:r>
            <a:r>
              <a:rPr lang="en-AU" dirty="0" smtClean="0"/>
              <a:t> </a:t>
            </a:r>
            <a:r>
              <a:rPr lang="en-AU" dirty="0" err="1" smtClean="0"/>
              <a:t>cầu</a:t>
            </a:r>
            <a:r>
              <a:rPr lang="en-AU" dirty="0" smtClean="0"/>
              <a:t> </a:t>
            </a:r>
            <a:r>
              <a:rPr lang="en-AU" dirty="0" err="1" smtClean="0"/>
              <a:t>sử</a:t>
            </a:r>
            <a:r>
              <a:rPr lang="en-AU" dirty="0" smtClean="0"/>
              <a:t> </a:t>
            </a:r>
            <a:r>
              <a:rPr lang="en-AU" dirty="0" err="1" smtClean="0"/>
              <a:t>dụng</a:t>
            </a:r>
            <a:r>
              <a:rPr lang="en-AU" dirty="0" smtClean="0"/>
              <a:t> </a:t>
            </a:r>
            <a:r>
              <a:rPr lang="en-AU" dirty="0" err="1" smtClean="0"/>
              <a:t>của</a:t>
            </a:r>
            <a:r>
              <a:rPr lang="en-AU" dirty="0" smtClean="0"/>
              <a:t> </a:t>
            </a:r>
            <a:r>
              <a:rPr lang="en-AU" dirty="0" err="1" smtClean="0"/>
              <a:t>hệ</a:t>
            </a:r>
            <a:r>
              <a:rPr lang="en-AU" dirty="0" smtClean="0"/>
              <a:t> </a:t>
            </a:r>
            <a:r>
              <a:rPr lang="en-AU" dirty="0" err="1" smtClean="0"/>
              <a:t>thống</a:t>
            </a:r>
            <a:r>
              <a:rPr lang="en-AU" dirty="0" smtClean="0"/>
              <a:t> </a:t>
            </a:r>
            <a:r>
              <a:rPr lang="en-AU" dirty="0" err="1" smtClean="0"/>
              <a:t>mà</a:t>
            </a:r>
            <a:r>
              <a:rPr lang="en-AU" dirty="0" smtClean="0"/>
              <a:t> </a:t>
            </a:r>
            <a:r>
              <a:rPr lang="en-AU" dirty="0" err="1" smtClean="0"/>
              <a:t>có</a:t>
            </a:r>
            <a:r>
              <a:rPr lang="en-AU" dirty="0" smtClean="0"/>
              <a:t> </a:t>
            </a:r>
            <a:r>
              <a:rPr lang="en-AU" dirty="0" err="1" smtClean="0"/>
              <a:t>thể</a:t>
            </a:r>
            <a:r>
              <a:rPr lang="en-AU" dirty="0" smtClean="0"/>
              <a:t> scale </a:t>
            </a:r>
            <a:r>
              <a:rPr lang="en-AU" dirty="0" err="1" smtClean="0"/>
              <a:t>riêng</a:t>
            </a:r>
            <a:r>
              <a:rPr lang="en-AU" dirty="0" smtClean="0"/>
              <a:t> service </a:t>
            </a:r>
            <a:r>
              <a:rPr lang="en-AU" dirty="0" err="1" smtClean="0"/>
              <a:t>đó</a:t>
            </a:r>
            <a:r>
              <a:rPr lang="en-AU" dirty="0" smtClean="0"/>
              <a:t>.</a:t>
            </a:r>
            <a:endParaRPr lang="en-US" dirty="0" smtClean="0"/>
          </a:p>
          <a:p>
            <a:endParaRPr lang="en-US"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89160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Các reverse proxy thường được triển khai để giúp tăng cường bảo mật, hiện suất và độ tin cậy.</a:t>
            </a:r>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138756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err="1" smtClean="0">
                <a:solidFill>
                  <a:schemeClr val="tx1"/>
                </a:solidFill>
                <a:effectLst/>
                <a:latin typeface="+mn-lt"/>
                <a:ea typeface="+mn-ea"/>
                <a:cs typeface="+mn-cs"/>
              </a:rPr>
              <a:t>Cân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bằng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đề</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đến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việc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phân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phối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lượng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mạng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đến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trên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một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nhóm</a:t>
            </a:r>
            <a:r>
              <a:rPr lang="en-AU" sz="1200" kern="1200" dirty="0" smtClean="0">
                <a:solidFill>
                  <a:schemeClr val="tx1"/>
                </a:solidFill>
                <a:effectLst/>
                <a:latin typeface="+mn-lt"/>
                <a:ea typeface="+mn-ea"/>
                <a:cs typeface="+mn-cs"/>
              </a:rPr>
              <a:t> backend servers, </a:t>
            </a:r>
            <a:r>
              <a:rPr lang="en-AU" sz="1200" kern="1200" dirty="0" err="1" smtClean="0">
                <a:solidFill>
                  <a:schemeClr val="tx1"/>
                </a:solidFill>
                <a:effectLst/>
                <a:latin typeface="+mn-lt"/>
                <a:ea typeface="+mn-ea"/>
                <a:cs typeface="+mn-cs"/>
              </a:rPr>
              <a:t>còn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được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gọi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server farm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server pool.</a:t>
            </a:r>
            <a:endParaRPr lang="en-US" sz="1200" kern="1200" dirty="0" smtClean="0">
              <a:solidFill>
                <a:schemeClr val="tx1"/>
              </a:solidFill>
              <a:effectLst/>
              <a:latin typeface="+mn-lt"/>
              <a:ea typeface="+mn-ea"/>
              <a:cs typeface="+mn-cs"/>
            </a:endParaRPr>
          </a:p>
          <a:p>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trang</a:t>
            </a:r>
            <a:r>
              <a:rPr lang="en-AU" sz="1200" kern="1200" dirty="0" smtClean="0">
                <a:solidFill>
                  <a:schemeClr val="tx1"/>
                </a:solidFill>
                <a:effectLst/>
                <a:latin typeface="+mn-lt"/>
                <a:ea typeface="+mn-ea"/>
                <a:cs typeface="+mn-cs"/>
              </a:rPr>
              <a:t> web </a:t>
            </a:r>
            <a:r>
              <a:rPr lang="en-AU" sz="1200" kern="1200" dirty="0" err="1" smtClean="0">
                <a:solidFill>
                  <a:schemeClr val="tx1"/>
                </a:solidFill>
                <a:effectLst/>
                <a:latin typeface="+mn-lt"/>
                <a:ea typeface="+mn-ea"/>
                <a:cs typeface="+mn-cs"/>
              </a:rPr>
              <a:t>có</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lượng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cập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cao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phục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vụ</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hàng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trăm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nghìn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nếu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không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phải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hàng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yêu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cầu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đồng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từ</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người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dùng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hàng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trả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văn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bản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hình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ảnh</a:t>
            </a:r>
            <a:r>
              <a:rPr lang="en-AU" sz="1200" kern="1200" dirty="0" smtClean="0">
                <a:solidFill>
                  <a:schemeClr val="tx1"/>
                </a:solidFill>
                <a:effectLst/>
                <a:latin typeface="+mn-lt"/>
                <a:ea typeface="+mn-ea"/>
                <a:cs typeface="+mn-cs"/>
              </a:rPr>
              <a:t>, video </a:t>
            </a:r>
            <a:r>
              <a:rPr lang="en-AU" sz="1200" kern="1200" dirty="0" err="1" smtClean="0">
                <a:solidFill>
                  <a:schemeClr val="tx1"/>
                </a:solidFill>
                <a:effectLst/>
                <a:latin typeface="+mn-lt"/>
                <a:ea typeface="+mn-ea"/>
                <a:cs typeface="+mn-cs"/>
              </a:rPr>
              <a:t>hoặc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dữ</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ứng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dụng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chính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xác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theo</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nhanh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chóng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đáng</a:t>
            </a:r>
            <a:r>
              <a:rPr lang="en-AU" sz="1200" kern="1200" dirty="0" smtClean="0">
                <a:solidFill>
                  <a:schemeClr val="tx1"/>
                </a:solidFill>
                <a:effectLst/>
                <a:latin typeface="+mn-lt"/>
                <a:ea typeface="+mn-ea"/>
                <a:cs typeface="+mn-cs"/>
              </a:rPr>
              <a:t> tin </a:t>
            </a:r>
            <a:r>
              <a:rPr lang="en-AU" sz="1200" kern="1200" dirty="0" err="1" smtClean="0">
                <a:solidFill>
                  <a:schemeClr val="tx1"/>
                </a:solidFill>
                <a:effectLst/>
                <a:latin typeface="+mn-lt"/>
                <a:ea typeface="+mn-ea"/>
                <a:cs typeface="+mn-cs"/>
              </a:rPr>
              <a:t>cậy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Để</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mở</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rộng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mô</a:t>
            </a:r>
            <a:r>
              <a:rPr lang="en-AU" sz="1200" kern="1200" dirty="0" smtClean="0">
                <a:solidFill>
                  <a:schemeClr val="tx1"/>
                </a:solidFill>
                <a:effectLst/>
                <a:latin typeface="+mn-lt"/>
                <a:ea typeface="+mn-ea"/>
                <a:cs typeface="+mn-cs"/>
              </a:rPr>
              <a:t> chi </a:t>
            </a:r>
            <a:r>
              <a:rPr lang="en-AU" sz="1200" kern="1200" dirty="0" err="1" smtClean="0">
                <a:solidFill>
                  <a:schemeClr val="tx1"/>
                </a:solidFill>
                <a:effectLst/>
                <a:latin typeface="+mn-lt"/>
                <a:ea typeface="+mn-ea"/>
                <a:cs typeface="+mn-cs"/>
              </a:rPr>
              <a:t>phí</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quả</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nhằm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đáp</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ứng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những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khối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lượng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lớn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này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đối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với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tính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hiện</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đại</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cách</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tốt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nhất</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là</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thường</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yêu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cầu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thêm</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nhiều</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máy</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chủ</a:t>
            </a:r>
            <a:r>
              <a:rPr lang="en-AU" sz="1200" kern="1200" dirty="0" smtClean="0">
                <a:solidFill>
                  <a:schemeClr val="tx1"/>
                </a:solidFill>
                <a:effectLst/>
                <a:latin typeface="+mn-lt"/>
                <a:ea typeface="+mn-ea"/>
                <a:cs typeface="+mn-cs"/>
              </a:rPr>
              <a:t> </a:t>
            </a:r>
            <a:r>
              <a:rPr lang="en-AU" sz="1200" kern="1200" dirty="0" err="1" smtClean="0">
                <a:solidFill>
                  <a:schemeClr val="tx1"/>
                </a:solidFill>
                <a:effectLst/>
                <a:latin typeface="+mn-lt"/>
                <a:ea typeface="+mn-ea"/>
                <a:cs typeface="+mn-cs"/>
              </a:rPr>
              <a:t>hơn</a:t>
            </a:r>
            <a:r>
              <a:rPr lang="en-AU"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1148527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Date Placeholder 3"/>
          <p:cNvSpPr>
            <a:spLocks noGrp="1"/>
          </p:cNvSpPr>
          <p:nvPr>
            <p:ph type="dt" idx="10"/>
          </p:nvPr>
        </p:nvSpPr>
        <p:spPr/>
        <p:txBody>
          <a:bodyPr/>
          <a:lstStyle/>
          <a:p>
            <a:fld id="{7559A78D-F1A5-47FB-B323-E46AA3DE9F10}" type="datetime1">
              <a:rPr lang="zh-CN" altLang="en-US" smtClean="0"/>
              <a:t>2022/6/29</a:t>
            </a:fld>
            <a:endParaRPr lang="zh-CN" altLang="en-US"/>
          </a:p>
        </p:txBody>
      </p:sp>
      <p:sp>
        <p:nvSpPr>
          <p:cNvPr id="5" name="Footer Placeholder 4"/>
          <p:cNvSpPr>
            <a:spLocks noGrp="1"/>
          </p:cNvSpPr>
          <p:nvPr>
            <p:ph type="ftr" sz="quarter" idx="11"/>
          </p:nvPr>
        </p:nvSpPr>
        <p:spPr/>
        <p:txBody>
          <a:bodyPr/>
          <a:lstStyle/>
          <a:p>
            <a:r>
              <a:rPr lang="en-US" altLang="zh-CN" smtClean="0"/>
              <a:t>12344</a:t>
            </a:r>
            <a:endParaRPr lang="zh-CN" altLang="en-US"/>
          </a:p>
        </p:txBody>
      </p:sp>
      <p:sp>
        <p:nvSpPr>
          <p:cNvPr id="6" name="Slide Number Placeholder 5"/>
          <p:cNvSpPr>
            <a:spLocks noGrp="1"/>
          </p:cNvSpPr>
          <p:nvPr>
            <p:ph type="sldNum" sz="quarter" idx="12"/>
          </p:nvPr>
        </p:nvSpPr>
        <p:spPr/>
        <p:txBody>
          <a:bodyPr/>
          <a:lstStyle/>
          <a:p>
            <a:fld id="{53104242-42E4-462F-B9A6-468AC33D61A2}" type="slidenum">
              <a:rPr lang="zh-CN" altLang="en-US" smtClean="0"/>
              <a:t>10</a:t>
            </a:fld>
            <a:endParaRPr lang="zh-CN" altLang="en-US"/>
          </a:p>
        </p:txBody>
      </p:sp>
    </p:spTree>
    <p:extLst>
      <p:ext uri="{BB962C8B-B14F-4D97-AF65-F5344CB8AC3E}">
        <p14:creationId xmlns:p14="http://schemas.microsoft.com/office/powerpoint/2010/main" val="4223584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ide 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grpSp>
        <p:nvGrpSpPr>
          <p:cNvPr id="7" name="Group 6"/>
          <p:cNvGrpSpPr/>
          <p:nvPr userDrawn="1"/>
        </p:nvGrpSpPr>
        <p:grpSpPr>
          <a:xfrm>
            <a:off x="8265776" y="42398"/>
            <a:ext cx="3883832" cy="965199"/>
            <a:chOff x="8308168" y="0"/>
            <a:chExt cx="3883832" cy="965199"/>
          </a:xfrm>
        </p:grpSpPr>
        <p:pic>
          <p:nvPicPr>
            <p:cNvPr id="8" name="Picture 7"/>
            <p:cNvPicPr>
              <a:picLocks noChangeAspect="1"/>
            </p:cNvPicPr>
            <p:nvPr userDrawn="1"/>
          </p:nvPicPr>
          <p:blipFill>
            <a:blip r:embed="rId3"/>
            <a:stretch>
              <a:fillRect/>
            </a:stretch>
          </p:blipFill>
          <p:spPr>
            <a:xfrm>
              <a:off x="11185328" y="0"/>
              <a:ext cx="1006672" cy="965199"/>
            </a:xfrm>
            <a:prstGeom prst="rect">
              <a:avLst/>
            </a:prstGeom>
          </p:spPr>
        </p:pic>
        <p:pic>
          <p:nvPicPr>
            <p:cNvPr id="9" name="Picture 8"/>
            <p:cNvPicPr>
              <a:picLocks noChangeAspect="1"/>
            </p:cNvPicPr>
            <p:nvPr userDrawn="1"/>
          </p:nvPicPr>
          <p:blipFill>
            <a:blip r:embed="rId4"/>
            <a:stretch>
              <a:fillRect/>
            </a:stretch>
          </p:blipFill>
          <p:spPr>
            <a:xfrm>
              <a:off x="8308168" y="265786"/>
              <a:ext cx="2877160" cy="433625"/>
            </a:xfrm>
            <a:prstGeom prst="rect">
              <a:avLst/>
            </a:prstGeom>
          </p:spPr>
        </p:pic>
      </p:grpSp>
      <p:sp>
        <p:nvSpPr>
          <p:cNvPr id="11" name="TextBox 10"/>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solidFill>
                  <a:schemeClr val="bg1"/>
                </a:solidFill>
              </a:rPr>
              <a:pPr lvl="0" algn="r"/>
              <a:t>29 June 2022</a:t>
            </a:fld>
            <a:r>
              <a:rPr lang="en-US" sz="1400">
                <a:solidFill>
                  <a:schemeClr val="bg1"/>
                </a:solidFill>
              </a:rPr>
              <a:t> | Page </a:t>
            </a:r>
            <a:fld id="{ABE13A69-7510-48BA-B518-3F4112F4C1A0}" type="slidenum">
              <a:rPr lang="en-US" sz="1400" smtClean="0">
                <a:solidFill>
                  <a:schemeClr val="bg1"/>
                </a:solidFill>
              </a:rPr>
              <a:pPr lvl="0" algn="r"/>
              <a:t>‹#›</a:t>
            </a:fld>
            <a:endParaRPr lang="en-US" sz="1400">
              <a:solidFill>
                <a:schemeClr val="bg1"/>
              </a:solidFill>
            </a:endParaRPr>
          </a:p>
        </p:txBody>
      </p:sp>
    </p:spTree>
    <p:extLst>
      <p:ext uri="{BB962C8B-B14F-4D97-AF65-F5344CB8AC3E}">
        <p14:creationId xmlns:p14="http://schemas.microsoft.com/office/powerpoint/2010/main" val="291355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lide 2">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 y="188415"/>
            <a:ext cx="4463844" cy="6669586"/>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8" name="TextBox 7"/>
          <p:cNvSpPr txBox="1"/>
          <p:nvPr userDrawn="1"/>
        </p:nvSpPr>
        <p:spPr>
          <a:xfrm>
            <a:off x="0" y="6530112"/>
            <a:ext cx="12192000" cy="307777"/>
          </a:xfrm>
          <a:prstGeom prst="rect">
            <a:avLst/>
          </a:prstGeom>
          <a:noFill/>
        </p:spPr>
        <p:txBody>
          <a:bodyPr wrap="square" rtlCol="0">
            <a:spAutoFit/>
          </a:bodyPr>
          <a:lstStyle/>
          <a:p>
            <a:pPr algn="r"/>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l"/>
            <a:fld id="{F7CE68C9-1898-4F91-91CD-5C5ED7667076}" type="datetime3">
              <a:rPr lang="en-US" sz="1400" smtClean="0">
                <a:solidFill>
                  <a:schemeClr val="bg1"/>
                </a:solidFill>
              </a:rPr>
              <a:pPr lvl="0" algn="l"/>
              <a:t>29 June 2022</a:t>
            </a:fld>
            <a:r>
              <a:rPr lang="en-US" sz="1400">
                <a:solidFill>
                  <a:schemeClr val="bg1"/>
                </a:solidFill>
              </a:rPr>
              <a:t> | Page </a:t>
            </a:r>
            <a:fld id="{ABE13A69-7510-48BA-B518-3F4112F4C1A0}" type="slidenum">
              <a:rPr lang="en-US" sz="1400" smtClean="0">
                <a:solidFill>
                  <a:schemeClr val="bg1"/>
                </a:solidFill>
              </a:rPr>
              <a:pPr lvl="0" algn="l"/>
              <a:t>‹#›</a:t>
            </a:fld>
            <a:endParaRPr lang="en-US" sz="1400">
              <a:solidFill>
                <a:schemeClr val="bg1"/>
              </a:solidFill>
            </a:endParaRPr>
          </a:p>
        </p:txBody>
      </p:sp>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grpSp>
        <p:nvGrpSpPr>
          <p:cNvPr id="4" name="Group 3"/>
          <p:cNvGrpSpPr/>
          <p:nvPr userDrawn="1"/>
        </p:nvGrpSpPr>
        <p:grpSpPr>
          <a:xfrm>
            <a:off x="8265776" y="42398"/>
            <a:ext cx="3883832" cy="965199"/>
            <a:chOff x="8308168" y="0"/>
            <a:chExt cx="3883832" cy="965199"/>
          </a:xfrm>
        </p:grpSpPr>
        <p:pic>
          <p:nvPicPr>
            <p:cNvPr id="5" name="Picture 4"/>
            <p:cNvPicPr>
              <a:picLocks noChangeAspect="1"/>
            </p:cNvPicPr>
            <p:nvPr userDrawn="1"/>
          </p:nvPicPr>
          <p:blipFill>
            <a:blip r:embed="rId3"/>
            <a:stretch>
              <a:fillRect/>
            </a:stretch>
          </p:blipFill>
          <p:spPr>
            <a:xfrm>
              <a:off x="11185328" y="0"/>
              <a:ext cx="1006672" cy="965199"/>
            </a:xfrm>
            <a:prstGeom prst="rect">
              <a:avLst/>
            </a:prstGeom>
          </p:spPr>
        </p:pic>
        <p:pic>
          <p:nvPicPr>
            <p:cNvPr id="6" name="Picture 5"/>
            <p:cNvPicPr>
              <a:picLocks noChangeAspect="1"/>
            </p:cNvPicPr>
            <p:nvPr userDrawn="1"/>
          </p:nvPicPr>
          <p:blipFill>
            <a:blip r:embed="rId4"/>
            <a:stretch>
              <a:fillRect/>
            </a:stretch>
          </p:blipFill>
          <p:spPr>
            <a:xfrm>
              <a:off x="8308168" y="265786"/>
              <a:ext cx="2877160" cy="433625"/>
            </a:xfrm>
            <a:prstGeom prst="rect">
              <a:avLst/>
            </a:prstGeom>
          </p:spPr>
        </p:pic>
      </p:grpSp>
      <p:sp>
        <p:nvSpPr>
          <p:cNvPr id="7" name="TextBox 6"/>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8" name="TextBox 7"/>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29 June 2022</a:t>
            </a:fld>
            <a:r>
              <a:rPr lang="en-US" sz="1400"/>
              <a:t> | Page </a:t>
            </a:r>
            <a:fld id="{ABE13A69-7510-48BA-B518-3F4112F4C1A0}" type="slidenum">
              <a:rPr lang="en-US" sz="1400" smtClean="0"/>
              <a:pPr lvl="0" algn="r"/>
              <a:t>‹#›</a:t>
            </a:fld>
            <a:endParaRPr lang="en-US" sz="1400"/>
          </a:p>
        </p:txBody>
      </p:sp>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
        <p:nvSpPr>
          <p:cNvPr id="5" name="Google Shape;93;p11"/>
          <p:cNvSpPr txBox="1">
            <a:spLocks noGrp="1"/>
          </p:cNvSpPr>
          <p:nvPr>
            <p:ph type="body" idx="1" hasCustomPrompt="1"/>
          </p:nvPr>
        </p:nvSpPr>
        <p:spPr>
          <a:xfrm>
            <a:off x="960583" y="1086667"/>
            <a:ext cx="11074400" cy="5351078"/>
          </a:xfrm>
          <a:prstGeom prst="rect">
            <a:avLst/>
          </a:prstGeom>
        </p:spPr>
        <p:txBody>
          <a:bodyPr spcFirstLastPara="1" wrap="square" lIns="91425" tIns="91425" rIns="91425" bIns="91425" anchor="t" anchorCtr="0"/>
          <a:lstStyle>
            <a:lvl1pPr marL="609570" lvl="0" indent="-457178" rtl="0">
              <a:lnSpc>
                <a:spcPct val="150000"/>
              </a:lnSpc>
              <a:spcBef>
                <a:spcPts val="0"/>
              </a:spcBef>
              <a:spcAft>
                <a:spcPts val="0"/>
              </a:spcAft>
              <a:buSzPts val="1800"/>
              <a:buFont typeface="Wingdings" panose="05000000000000000000" pitchFamily="2" charset="2"/>
              <a:buChar char="v"/>
              <a:defRPr sz="3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marL="1219140" lvl="1" indent="-423312" rtl="0">
              <a:lnSpc>
                <a:spcPct val="150000"/>
              </a:lnSpc>
              <a:spcBef>
                <a:spcPts val="600"/>
              </a:spcBef>
              <a:spcAft>
                <a:spcPts val="0"/>
              </a:spcAft>
              <a:buSzPts val="1400"/>
              <a:buFont typeface="Wingdings" panose="05000000000000000000" pitchFamily="2" charset="2"/>
              <a:buChar char="q"/>
              <a:defRPr sz="28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2pPr>
            <a:lvl3pPr marL="1828709" lvl="2" indent="-423312" rtl="0">
              <a:lnSpc>
                <a:spcPct val="150000"/>
              </a:lnSpc>
              <a:spcBef>
                <a:spcPts val="600"/>
              </a:spcBef>
              <a:spcAft>
                <a:spcPts val="0"/>
              </a:spcAft>
              <a:buSzPts val="1400"/>
              <a:buFont typeface="Muli"/>
              <a:buChar char="■"/>
              <a:defRPr sz="24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3pPr>
            <a:lvl4pPr marL="2438278" lvl="3" indent="-423312" rtl="0">
              <a:spcBef>
                <a:spcPts val="2133"/>
              </a:spcBef>
              <a:spcAft>
                <a:spcPts val="0"/>
              </a:spcAft>
              <a:buSzPts val="1400"/>
              <a:buFont typeface="Muli"/>
              <a:buChar char="●"/>
              <a:defRPr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4pPr>
            <a:lvl5pPr marL="3047848" lvl="4" indent="-423312" rtl="0">
              <a:spcBef>
                <a:spcPts val="2133"/>
              </a:spcBef>
              <a:spcAft>
                <a:spcPts val="0"/>
              </a:spcAft>
              <a:buSzPts val="1400"/>
              <a:buFont typeface="Muli"/>
              <a:buChar char="○"/>
              <a:defRPr>
                <a:latin typeface="Muli"/>
                <a:ea typeface="Muli"/>
                <a:cs typeface="Muli"/>
                <a:sym typeface="Muli"/>
              </a:defRPr>
            </a:lvl5pPr>
            <a:lvl6pPr marL="3657418" lvl="5" indent="-423312" rtl="0">
              <a:spcBef>
                <a:spcPts val="2133"/>
              </a:spcBef>
              <a:spcAft>
                <a:spcPts val="0"/>
              </a:spcAft>
              <a:buSzPts val="1400"/>
              <a:buFont typeface="Muli"/>
              <a:buChar char="■"/>
              <a:defRPr>
                <a:latin typeface="Muli"/>
                <a:ea typeface="Muli"/>
                <a:cs typeface="Muli"/>
                <a:sym typeface="Muli"/>
              </a:defRPr>
            </a:lvl6pPr>
            <a:lvl7pPr marL="4266987" lvl="6" indent="-423312" rtl="0">
              <a:spcBef>
                <a:spcPts val="2133"/>
              </a:spcBef>
              <a:spcAft>
                <a:spcPts val="0"/>
              </a:spcAft>
              <a:buSzPts val="1400"/>
              <a:buFont typeface="Muli"/>
              <a:buChar char="●"/>
              <a:defRPr>
                <a:latin typeface="Muli"/>
                <a:ea typeface="Muli"/>
                <a:cs typeface="Muli"/>
                <a:sym typeface="Muli"/>
              </a:defRPr>
            </a:lvl7pPr>
            <a:lvl8pPr marL="4876557" lvl="7" indent="-423312" rtl="0">
              <a:spcBef>
                <a:spcPts val="2133"/>
              </a:spcBef>
              <a:spcAft>
                <a:spcPts val="0"/>
              </a:spcAft>
              <a:buSzPts val="1400"/>
              <a:buFont typeface="Muli"/>
              <a:buChar char="○"/>
              <a:defRPr>
                <a:latin typeface="Muli"/>
                <a:ea typeface="Muli"/>
                <a:cs typeface="Muli"/>
                <a:sym typeface="Muli"/>
              </a:defRPr>
            </a:lvl8pPr>
            <a:lvl9pPr marL="5486126" lvl="8" indent="-423312" rtl="0">
              <a:spcBef>
                <a:spcPts val="2133"/>
              </a:spcBef>
              <a:spcAft>
                <a:spcPts val="2133"/>
              </a:spcAft>
              <a:buSzPts val="1400"/>
              <a:buFont typeface="Muli"/>
              <a:buChar char="■"/>
              <a:defRPr>
                <a:latin typeface="Muli"/>
                <a:ea typeface="Muli"/>
                <a:cs typeface="Muli"/>
                <a:sym typeface="Muli"/>
              </a:defRPr>
            </a:lvl9pPr>
          </a:lstStyle>
          <a:p>
            <a:r>
              <a:rPr lang="en-US"/>
              <a:t>Click to add content</a:t>
            </a:r>
          </a:p>
          <a:p>
            <a:pPr lvl="1"/>
            <a:r>
              <a:rPr lang="en-US"/>
              <a:t>Click to add content</a:t>
            </a:r>
          </a:p>
          <a:p>
            <a:pPr lvl="2"/>
            <a:r>
              <a:rPr lang="en-US"/>
              <a:t>Click to add content</a:t>
            </a:r>
          </a:p>
          <a:p>
            <a:pPr lvl="3"/>
            <a:r>
              <a:rPr lang="en-US"/>
              <a:t>Click to add content</a:t>
            </a:r>
            <a:endParaRPr/>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3"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9" y="1936274"/>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9"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3" y="379718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
        <p:nvSpPr>
          <p:cNvPr id="9"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6309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8">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
        <p:nvSpPr>
          <p:cNvPr id="3" name="Google Shape;92;p11"/>
          <p:cNvSpPr txBox="1">
            <a:spLocks noGrp="1"/>
          </p:cNvSpPr>
          <p:nvPr>
            <p:ph type="title"/>
          </p:nvPr>
        </p:nvSpPr>
        <p:spPr>
          <a:xfrm>
            <a:off x="1108365" y="175490"/>
            <a:ext cx="11016587" cy="711205"/>
          </a:xfrm>
          <a:prstGeom prst="rect">
            <a:avLst/>
          </a:prstGeom>
        </p:spPr>
        <p:txBody>
          <a:bodyPr spcFirstLastPara="1" wrap="square" lIns="91425" tIns="91425" rIns="91425" bIns="91425" anchor="ctr" anchorCtr="0"/>
          <a:lstStyle>
            <a:lvl1pPr lvl="0" rtl="0">
              <a:spcBef>
                <a:spcPts val="0"/>
              </a:spcBef>
              <a:spcAft>
                <a:spcPts val="0"/>
              </a:spcAft>
              <a:buClr>
                <a:srgbClr val="4E6F9B"/>
              </a:buClr>
              <a:buSzPts val="2800"/>
              <a:buFont typeface="Muli"/>
              <a:buNone/>
              <a:defRPr sz="4400" b="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Tree>
    <p:extLst>
      <p:ext uri="{BB962C8B-B14F-4D97-AF65-F5344CB8AC3E}">
        <p14:creationId xmlns:p14="http://schemas.microsoft.com/office/powerpoint/2010/main" val="16245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530112"/>
            <a:ext cx="12192000" cy="307777"/>
          </a:xfrm>
          <a:prstGeom prst="rect">
            <a:avLst/>
          </a:prstGeom>
          <a:noFill/>
        </p:spPr>
        <p:txBody>
          <a:bodyPr wrap="square" rtlCol="0">
            <a:spAutoFit/>
          </a:bodyPr>
          <a:lstStyle/>
          <a:p>
            <a:r>
              <a:rPr lang="en-US" sz="1400" b="0" i="1" err="1">
                <a:solidFill>
                  <a:srgbClr val="C00000"/>
                </a:solidFill>
                <a:latin typeface="Calibri" panose="020F0502020204030204" pitchFamily="34" charset="0"/>
                <a:cs typeface="Calibri" panose="020F0502020204030204" pitchFamily="34" charset="0"/>
              </a:rPr>
              <a:t>Bộ</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môn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Học</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 – </a:t>
            </a:r>
            <a:r>
              <a:rPr lang="en-US" sz="1400" b="0" i="1" baseline="0" err="1">
                <a:solidFill>
                  <a:srgbClr val="C00000"/>
                </a:solidFill>
                <a:latin typeface="Calibri" panose="020F0502020204030204" pitchFamily="34" charset="0"/>
                <a:cs typeface="Calibri" panose="020F0502020204030204" pitchFamily="34" charset="0"/>
              </a:rPr>
              <a:t>Khoa</a:t>
            </a:r>
            <a:r>
              <a:rPr lang="en-US" sz="1400" b="0" i="1" baseline="0">
                <a:solidFill>
                  <a:srgbClr val="C00000"/>
                </a:solidFill>
                <a:latin typeface="Calibri" panose="020F0502020204030204" pitchFamily="34" charset="0"/>
                <a:cs typeface="Calibri" panose="020F0502020204030204" pitchFamily="34" charset="0"/>
              </a:rPr>
              <a:t> An </a:t>
            </a:r>
            <a:r>
              <a:rPr lang="en-US" sz="1400" b="0" i="1" baseline="0" err="1">
                <a:solidFill>
                  <a:srgbClr val="C00000"/>
                </a:solidFill>
                <a:latin typeface="Calibri" panose="020F0502020204030204" pitchFamily="34" charset="0"/>
                <a:cs typeface="Calibri" panose="020F0502020204030204" pitchFamily="34" charset="0"/>
              </a:rPr>
              <a:t>Toàn</a:t>
            </a:r>
            <a:r>
              <a:rPr lang="en-US" sz="1400" b="0" i="1" baseline="0">
                <a:solidFill>
                  <a:srgbClr val="C00000"/>
                </a:solidFill>
                <a:latin typeface="Calibri" panose="020F0502020204030204" pitchFamily="34" charset="0"/>
                <a:cs typeface="Calibri" panose="020F0502020204030204" pitchFamily="34" charset="0"/>
              </a:rPr>
              <a:t> </a:t>
            </a:r>
            <a:r>
              <a:rPr lang="en-US" sz="1400" b="0" i="1" baseline="0" err="1">
                <a:solidFill>
                  <a:srgbClr val="C00000"/>
                </a:solidFill>
                <a:latin typeface="Calibri" panose="020F0502020204030204" pitchFamily="34" charset="0"/>
                <a:cs typeface="Calibri" panose="020F0502020204030204" pitchFamily="34" charset="0"/>
              </a:rPr>
              <a:t>Thông</a:t>
            </a:r>
            <a:r>
              <a:rPr lang="en-US" sz="1400" b="0" i="1" baseline="0">
                <a:solidFill>
                  <a:srgbClr val="C00000"/>
                </a:solidFill>
                <a:latin typeface="Calibri" panose="020F0502020204030204" pitchFamily="34" charset="0"/>
                <a:cs typeface="Calibri" panose="020F0502020204030204" pitchFamily="34" charset="0"/>
              </a:rPr>
              <a:t> Tin</a:t>
            </a:r>
            <a:endParaRPr lang="en-US" sz="1400" b="0" i="1">
              <a:solidFill>
                <a:srgbClr val="C00000"/>
              </a:solidFill>
              <a:latin typeface="Calibri" panose="020F0502020204030204" pitchFamily="34" charset="0"/>
              <a:cs typeface="Calibri" panose="020F0502020204030204" pitchFamily="34" charset="0"/>
            </a:endParaRPr>
          </a:p>
        </p:txBody>
      </p:sp>
      <p:sp>
        <p:nvSpPr>
          <p:cNvPr id="9" name="TextBox 8"/>
          <p:cNvSpPr txBox="1"/>
          <p:nvPr userDrawn="1"/>
        </p:nvSpPr>
        <p:spPr>
          <a:xfrm>
            <a:off x="0" y="6530112"/>
            <a:ext cx="12149608" cy="307777"/>
          </a:xfrm>
          <a:prstGeom prst="rect">
            <a:avLst/>
          </a:prstGeom>
          <a:noFill/>
        </p:spPr>
        <p:txBody>
          <a:bodyPr wrap="square" rtlCol="0">
            <a:spAutoFit/>
          </a:bodyPr>
          <a:lstStyle>
            <a:defPPr>
              <a:defRPr lang="zh-CN"/>
            </a:defPPr>
            <a:lvl1pPr>
              <a:defRPr sz="1400" b="0" i="1">
                <a:solidFill>
                  <a:srgbClr val="C00000"/>
                </a:solidFill>
                <a:latin typeface="Calibri" panose="020F0502020204030204" pitchFamily="34" charset="0"/>
                <a:cs typeface="Calibri" panose="020F0502020204030204" pitchFamily="34" charset="0"/>
              </a:defRPr>
            </a:lvl1pPr>
          </a:lstStyle>
          <a:p>
            <a:pPr lvl="0" algn="r"/>
            <a:fld id="{F7CE68C9-1898-4F91-91CD-5C5ED7667076}" type="datetime3">
              <a:rPr lang="en-US" sz="1400" smtClean="0"/>
              <a:pPr lvl="0" algn="r"/>
              <a:t>29 June 2022</a:t>
            </a:fld>
            <a:r>
              <a:rPr lang="en-US" sz="1400"/>
              <a:t> | Page </a:t>
            </a:r>
            <a:fld id="{ABE13A69-7510-48BA-B518-3F4112F4C1A0}" type="slidenum">
              <a:rPr lang="en-US" sz="1400" smtClean="0"/>
              <a:pPr lvl="0" algn="r"/>
              <a:t>‹#›</a:t>
            </a:fld>
            <a:endParaRPr lang="en-US" sz="1400"/>
          </a:p>
        </p:txBody>
      </p:sp>
      <p:sp>
        <p:nvSpPr>
          <p:cNvPr id="10" name="Rectangle 2"/>
          <p:cNvSpPr/>
          <p:nvPr userDrawn="1"/>
        </p:nvSpPr>
        <p:spPr>
          <a:xfrm>
            <a:off x="692732" y="907633"/>
            <a:ext cx="11499273"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latin typeface="Calibri" panose="020F0502020204030204" pitchFamily="34" charset="0"/>
            </a:endParaRPr>
          </a:p>
        </p:txBody>
      </p:sp>
      <p:pic>
        <p:nvPicPr>
          <p:cNvPr id="5" name="Picture 4"/>
          <p:cNvPicPr>
            <a:picLocks noChangeAspect="1"/>
          </p:cNvPicPr>
          <p:nvPr userDrawn="1"/>
        </p:nvPicPr>
        <p:blipFill>
          <a:blip r:embed="rId8"/>
          <a:stretch>
            <a:fillRect/>
          </a:stretch>
        </p:blipFill>
        <p:spPr>
          <a:xfrm>
            <a:off x="101600" y="64661"/>
            <a:ext cx="1006672" cy="965199"/>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6" r:id="rId5"/>
    <p:sldLayoutId id="2147483670" r:id="rId6"/>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704C9-B58C-474E-856B-FC738B9DD48C}"/>
              </a:ext>
            </a:extLst>
          </p:cNvPr>
          <p:cNvSpPr txBox="1"/>
          <p:nvPr/>
        </p:nvSpPr>
        <p:spPr>
          <a:xfrm>
            <a:off x="357813" y="993736"/>
            <a:ext cx="3878951"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700" b="1" i="0" u="sng"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ĐỒ ÁN TỐT NGHIỆP</a:t>
            </a:r>
          </a:p>
        </p:txBody>
      </p:sp>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8" name="TextBox 7">
            <a:extLst>
              <a:ext uri="{FF2B5EF4-FFF2-40B4-BE49-F238E27FC236}">
                <a16:creationId xmlns:a16="http://schemas.microsoft.com/office/drawing/2014/main" id="{27719275-AAAB-4D51-856F-42F72A83FCBC}"/>
              </a:ext>
            </a:extLst>
          </p:cNvPr>
          <p:cNvSpPr txBox="1"/>
          <p:nvPr/>
        </p:nvSpPr>
        <p:spPr>
          <a:xfrm>
            <a:off x="930862" y="1814594"/>
            <a:ext cx="10707348" cy="1754326"/>
          </a:xfrm>
          <a:prstGeom prst="rect">
            <a:avLst/>
          </a:prstGeom>
          <a:noFill/>
        </p:spPr>
        <p:txBody>
          <a:bodyPr wrap="square" rtlCol="0">
            <a:spAutoFit/>
          </a:bodyPr>
          <a:lstStyle/>
          <a:p>
            <a:pPr algn="ctr"/>
            <a:r>
              <a:rPr lang="en-US" sz="3600" b="1" dirty="0" smtClean="0">
                <a:solidFill>
                  <a:schemeClr val="tx2">
                    <a:lumMod val="75000"/>
                  </a:schemeClr>
                </a:solidFill>
                <a:latin typeface="Times New Roman" panose="02020603050405020304" pitchFamily="18" charset="0"/>
                <a:cs typeface="Times New Roman" panose="02020603050405020304" pitchFamily="18" charset="0"/>
              </a:rPr>
              <a:t>NGHIÊN CỨU GIẢI PHÁP TRAEFIK CHO CÂN BẰNG TẢI VÀ REVERSE PROXY CHO MICROSERVICES</a:t>
            </a:r>
            <a:endParaRPr lang="en-US" sz="36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4C56A2D-81B0-4AF7-B8AB-CA7E66D8E911}"/>
              </a:ext>
            </a:extLst>
          </p:cNvPr>
          <p:cNvSpPr txBox="1"/>
          <p:nvPr/>
        </p:nvSpPr>
        <p:spPr>
          <a:xfrm>
            <a:off x="6032938" y="4633494"/>
            <a:ext cx="6159062" cy="1631216"/>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Giảng</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viên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hướng</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a:ln>
                  <a:noFill/>
                </a:ln>
                <a:solidFill>
                  <a:prstClr val="black"/>
                </a:solidFill>
                <a:effectLst/>
                <a:uLnTx/>
                <a:uFillTx/>
                <a:latin typeface="Times New Roman" panose="02020603050405020304" pitchFamily="18" charset="0"/>
                <a:ea typeface="微软雅黑"/>
                <a:cs typeface="Times New Roman" panose="02020603050405020304" pitchFamily="18" charset="0"/>
              </a:rPr>
              <a:t>dẫn</a:t>
            </a:r>
            <a:r>
              <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baseline="0" noProof="0" dirty="0" err="1"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Th.S</a:t>
            </a:r>
            <a:r>
              <a:rPr kumimoji="0" lang="en-US" sz="2000" b="1"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noProof="0" dirty="0" err="1"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Nguyễn</a:t>
            </a:r>
            <a:r>
              <a:rPr kumimoji="0" lang="en-US" sz="2000" b="1"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en-US" sz="2000" b="1" u="none" strike="noStrike" kern="1200" cap="none" spc="0" normalizeH="0" noProof="0" dirty="0" err="1"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Xuân</a:t>
            </a:r>
            <a:r>
              <a:rPr kumimoji="0" lang="en-US" sz="2000" b="1"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 Thu</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Đại</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học</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Kỹ</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thuật</a:t>
            </a:r>
            <a:r>
              <a:rPr lang="en-US" sz="2000" b="1" dirty="0">
                <a:solidFill>
                  <a:prstClr val="black"/>
                </a:solidFill>
                <a:latin typeface="Times New Roman" panose="02020603050405020304" pitchFamily="18" charset="0"/>
                <a:ea typeface="微软雅黑"/>
                <a:cs typeface="Times New Roman" panose="02020603050405020304" pitchFamily="18" charset="0"/>
              </a:rPr>
              <a:t> </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Hậu</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 </a:t>
            </a:r>
            <a:r>
              <a:rPr lang="en-US" sz="2000" b="1" dirty="0" err="1" smtClean="0">
                <a:solidFill>
                  <a:prstClr val="black"/>
                </a:solidFill>
                <a:latin typeface="Times New Roman" panose="02020603050405020304" pitchFamily="18" charset="0"/>
                <a:ea typeface="微软雅黑"/>
                <a:cs typeface="Times New Roman" panose="02020603050405020304" pitchFamily="18" charset="0"/>
              </a:rPr>
              <a:t>cần</a:t>
            </a:r>
            <a:r>
              <a:rPr lang="en-US" sz="2000" b="1" dirty="0">
                <a:solidFill>
                  <a:prstClr val="black"/>
                </a:solidFill>
                <a:latin typeface="Times New Roman" panose="02020603050405020304" pitchFamily="18" charset="0"/>
                <a:ea typeface="微软雅黑"/>
                <a:cs typeface="Times New Roman" panose="02020603050405020304" pitchFamily="18" charset="0"/>
              </a:rPr>
              <a:t> </a:t>
            </a:r>
            <a:r>
              <a:rPr lang="en-US" sz="2000" b="1" dirty="0" smtClean="0">
                <a:solidFill>
                  <a:prstClr val="black"/>
                </a:solidFill>
                <a:latin typeface="Times New Roman" panose="02020603050405020304" pitchFamily="18" charset="0"/>
                <a:ea typeface="微软雅黑"/>
                <a:cs typeface="Times New Roman" panose="02020603050405020304" pitchFamily="18" charset="0"/>
              </a:rPr>
              <a:t>CAND</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a:p>
            <a:pPr marL="182880" marR="0" lvl="1" indent="0" algn="ctr" defTabSz="914400" rtl="0" eaLnBrk="1" fontAlgn="auto" latinLnBrk="0" hangingPunct="1">
              <a:lnSpc>
                <a:spcPct val="100000"/>
              </a:lnSpc>
              <a:spcBef>
                <a:spcPts val="0"/>
              </a:spcBef>
              <a:spcAft>
                <a:spcPts val="0"/>
              </a:spcAft>
              <a:buClrTx/>
              <a:buSzTx/>
              <a:buFontTx/>
              <a:buNone/>
              <a:tabLst/>
              <a:defRPr/>
            </a:pPr>
            <a:endParaRPr lang="en-US" sz="2000" b="1" dirty="0">
              <a:solidFill>
                <a:prstClr val="black"/>
              </a:solidFill>
              <a:latin typeface="Times New Roman" panose="02020603050405020304" pitchFamily="18" charset="0"/>
              <a:ea typeface="微软雅黑"/>
              <a:cs typeface="Times New Roman" panose="02020603050405020304" pitchFamily="18" charset="0"/>
            </a:endParaRPr>
          </a:p>
          <a:p>
            <a:pPr lvl="1" algn="ctr" defTabSz="914400">
              <a:defRPr/>
            </a:pPr>
            <a:r>
              <a:rPr lang="en-US" sz="2000" b="1" dirty="0" err="1">
                <a:solidFill>
                  <a:prstClr val="black"/>
                </a:solidFill>
                <a:latin typeface="Times New Roman" panose="02020603050405020304" pitchFamily="18" charset="0"/>
                <a:cs typeface="Times New Roman" panose="02020603050405020304" pitchFamily="18" charset="0"/>
              </a:rPr>
              <a:t>Sinh</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viên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thực</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err="1">
                <a:solidFill>
                  <a:prstClr val="black"/>
                </a:solidFill>
                <a:latin typeface="Times New Roman" panose="02020603050405020304" pitchFamily="18" charset="0"/>
                <a:cs typeface="Times New Roman" panose="02020603050405020304" pitchFamily="18" charset="0"/>
              </a:rPr>
              <a:t>hiện</a:t>
            </a:r>
            <a:r>
              <a:rPr lang="en-US" sz="2000" b="1" dirty="0">
                <a:solidFill>
                  <a:prstClr val="black"/>
                </a:solidFill>
                <a:latin typeface="Times New Roman" panose="02020603050405020304" pitchFamily="18" charset="0"/>
                <a:cs typeface="Times New Roman" panose="02020603050405020304" pitchFamily="18" charset="0"/>
              </a:rPr>
              <a:t>: </a:t>
            </a:r>
            <a:r>
              <a:rPr lang="en-US" sz="2000" b="1" dirty="0" smtClean="0">
                <a:solidFill>
                  <a:prstClr val="black"/>
                </a:solidFill>
                <a:latin typeface="Times New Roman" panose="02020603050405020304" pitchFamily="18" charset="0"/>
                <a:cs typeface="Times New Roman" panose="02020603050405020304" pitchFamily="18" charset="0"/>
              </a:rPr>
              <a:t>Cao Minh Tiệp</a:t>
            </a:r>
            <a:endParaRPr lang="en-US" sz="2000" b="1" dirty="0">
              <a:solidFill>
                <a:prstClr val="black"/>
              </a:solidFill>
              <a:latin typeface="Times New Roman" panose="02020603050405020304" pitchFamily="18" charset="0"/>
              <a:cs typeface="Times New Roman" panose="02020603050405020304" pitchFamily="18" charset="0"/>
            </a:endParaRPr>
          </a:p>
          <a:p>
            <a:pPr lvl="1" algn="ctr" defTabSz="914400">
              <a:defRPr/>
            </a:pPr>
            <a:r>
              <a:rPr lang="en-US" sz="2000" b="1" dirty="0" err="1">
                <a:solidFill>
                  <a:prstClr val="black"/>
                </a:solidFill>
                <a:latin typeface="Times New Roman" panose="02020603050405020304" pitchFamily="18" charset="0"/>
                <a:cs typeface="Times New Roman" panose="02020603050405020304" pitchFamily="18" charset="0"/>
              </a:rPr>
              <a:t>Lớp</a:t>
            </a:r>
            <a:r>
              <a:rPr lang="en-US" sz="2000" b="1" dirty="0">
                <a:solidFill>
                  <a:prstClr val="black"/>
                </a:solidFill>
                <a:latin typeface="Times New Roman" panose="02020603050405020304" pitchFamily="18" charset="0"/>
                <a:cs typeface="Times New Roman" panose="02020603050405020304" pitchFamily="18" charset="0"/>
              </a:rPr>
              <a:t>: AT14A</a:t>
            </a:r>
            <a:endParaRPr kumimoji="0" lang="en-US" sz="2000" b="1"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072874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Cân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Microservices</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08365" y="1241831"/>
            <a:ext cx="11188916" cy="892552"/>
          </a:xfrm>
          <a:prstGeom prst="rect">
            <a:avLst/>
          </a:prstGeom>
          <a:noFill/>
        </p:spPr>
        <p:txBody>
          <a:bodyPr wrap="square" rtlCol="0">
            <a:spAutoFit/>
          </a:bodyPr>
          <a:lstStyle/>
          <a:p>
            <a:r>
              <a:rPr lang="en-AU" dirty="0" err="1" smtClean="0"/>
              <a:t>Trong</a:t>
            </a:r>
            <a:r>
              <a:rPr lang="en-AU" dirty="0" smtClean="0"/>
              <a:t> </a:t>
            </a:r>
            <a:r>
              <a:rPr lang="en-AU" dirty="0" err="1"/>
              <a:t>kiến</a:t>
            </a:r>
            <a:r>
              <a:rPr lang="en-AU" dirty="0"/>
              <a:t> </a:t>
            </a:r>
            <a:r>
              <a:rPr lang="en-AU" dirty="0" err="1"/>
              <a:t>trúc</a:t>
            </a:r>
            <a:r>
              <a:rPr lang="en-AU" dirty="0"/>
              <a:t> </a:t>
            </a:r>
            <a:r>
              <a:rPr lang="en-AU" dirty="0" err="1"/>
              <a:t>Microservices</a:t>
            </a:r>
            <a:r>
              <a:rPr lang="en-AU" dirty="0"/>
              <a:t> </a:t>
            </a:r>
            <a:r>
              <a:rPr lang="en-AU" dirty="0" err="1"/>
              <a:t>có</a:t>
            </a:r>
            <a:r>
              <a:rPr lang="en-AU" dirty="0"/>
              <a:t> </a:t>
            </a:r>
            <a:r>
              <a:rPr lang="en-AU" dirty="0" err="1"/>
              <a:t>hai</a:t>
            </a:r>
            <a:r>
              <a:rPr lang="en-AU" dirty="0"/>
              <a:t> </a:t>
            </a:r>
            <a:r>
              <a:rPr lang="en-AU" dirty="0" err="1"/>
              <a:t>loại</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chúng</a:t>
            </a:r>
            <a:r>
              <a:rPr lang="en-AU" dirty="0"/>
              <a:t> </a:t>
            </a:r>
            <a:r>
              <a:rPr lang="en-AU" dirty="0" err="1"/>
              <a:t>là</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phía</a:t>
            </a:r>
            <a:r>
              <a:rPr lang="en-AU" dirty="0"/>
              <a:t> </a:t>
            </a:r>
            <a:r>
              <a:rPr lang="en-AU" dirty="0" err="1"/>
              <a:t>máy</a:t>
            </a:r>
            <a:r>
              <a:rPr lang="en-AU" dirty="0"/>
              <a:t> </a:t>
            </a:r>
            <a:r>
              <a:rPr lang="en-AU" dirty="0" err="1"/>
              <a:t>chủ</a:t>
            </a:r>
            <a:r>
              <a:rPr lang="en-AU" dirty="0"/>
              <a:t> </a:t>
            </a:r>
            <a:r>
              <a:rPr lang="en-AU" dirty="0" err="1"/>
              <a:t>và</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phía</a:t>
            </a:r>
            <a:r>
              <a:rPr lang="en-AU" dirty="0"/>
              <a:t> </a:t>
            </a:r>
            <a:r>
              <a:rPr lang="en-AU" dirty="0" err="1"/>
              <a:t>máy</a:t>
            </a:r>
            <a:r>
              <a:rPr lang="en-AU" dirty="0"/>
              <a:t> </a:t>
            </a:r>
            <a:r>
              <a:rPr lang="en-AU" dirty="0" err="1"/>
              <a:t>khách</a:t>
            </a:r>
            <a:r>
              <a:rPr lang="en-AU" dirty="0"/>
              <a:t>. </a:t>
            </a:r>
            <a:r>
              <a:rPr lang="en-AU" dirty="0" err="1"/>
              <a:t>Dưới</a:t>
            </a:r>
            <a:r>
              <a:rPr lang="en-AU" dirty="0"/>
              <a:t> </a:t>
            </a:r>
            <a:r>
              <a:rPr lang="en-AU" dirty="0" err="1"/>
              <a:t>đây</a:t>
            </a:r>
            <a:r>
              <a:rPr lang="en-AU" dirty="0"/>
              <a:t> </a:t>
            </a:r>
            <a:r>
              <a:rPr lang="en-AU" dirty="0" err="1"/>
              <a:t>là</a:t>
            </a:r>
            <a:r>
              <a:rPr lang="en-AU" dirty="0"/>
              <a:t> chi </a:t>
            </a:r>
            <a:r>
              <a:rPr lang="en-AU" dirty="0" err="1"/>
              <a:t>tiết</a:t>
            </a:r>
            <a:r>
              <a:rPr lang="en-AU" dirty="0"/>
              <a:t> </a:t>
            </a:r>
            <a:r>
              <a:rPr lang="en-AU" dirty="0" err="1"/>
              <a:t>về</a:t>
            </a:r>
            <a:r>
              <a:rPr lang="en-AU" dirty="0"/>
              <a:t> 2 </a:t>
            </a:r>
            <a:r>
              <a:rPr lang="en-AU" dirty="0" err="1"/>
              <a:t>loại</a:t>
            </a:r>
            <a:r>
              <a:rPr lang="en-AU" dirty="0"/>
              <a:t> </a:t>
            </a:r>
            <a:r>
              <a:rPr lang="en-AU" dirty="0" err="1"/>
              <a:t>cân</a:t>
            </a:r>
            <a:r>
              <a:rPr lang="en-AU" dirty="0"/>
              <a:t> </a:t>
            </a:r>
            <a:r>
              <a:rPr lang="en-AU" dirty="0" err="1"/>
              <a:t>bằng</a:t>
            </a:r>
            <a:r>
              <a:rPr lang="en-AU" dirty="0"/>
              <a:t> </a:t>
            </a:r>
            <a:r>
              <a:rPr lang="en-AU" dirty="0" err="1"/>
              <a:t>tải</a:t>
            </a:r>
            <a:r>
              <a:rPr lang="en-AU" dirty="0"/>
              <a:t>:</a:t>
            </a:r>
            <a:endParaRPr lang="en-US" dirty="0"/>
          </a:p>
          <a:p>
            <a:endParaRPr lang="en-US" sz="1600" dirty="0"/>
          </a:p>
        </p:txBody>
      </p:sp>
      <p:sp>
        <p:nvSpPr>
          <p:cNvPr id="4" name="TextBox 3"/>
          <p:cNvSpPr txBox="1"/>
          <p:nvPr/>
        </p:nvSpPr>
        <p:spPr>
          <a:xfrm>
            <a:off x="1108365" y="2134383"/>
            <a:ext cx="3906839" cy="430887"/>
          </a:xfrm>
          <a:prstGeom prst="rect">
            <a:avLst/>
          </a:prstGeom>
          <a:noFill/>
        </p:spPr>
        <p:txBody>
          <a:bodyPr wrap="none" rtlCol="0">
            <a:spAutoFit/>
          </a:bodyPr>
          <a:lstStyle/>
          <a:p>
            <a:pPr marL="342900" indent="-342900">
              <a:buFont typeface="Wingdings" panose="05000000000000000000" pitchFamily="2" charset="2"/>
              <a:buChar char="Ø"/>
            </a:pPr>
            <a:r>
              <a:rPr lang="en-AU" sz="2200" dirty="0" err="1"/>
              <a:t>Cân</a:t>
            </a:r>
            <a:r>
              <a:rPr lang="en-AU" sz="2200" dirty="0"/>
              <a:t> </a:t>
            </a:r>
            <a:r>
              <a:rPr lang="en-AU" sz="2200" dirty="0" err="1"/>
              <a:t>bằng</a:t>
            </a:r>
            <a:r>
              <a:rPr lang="en-AU" sz="2200" dirty="0"/>
              <a:t> </a:t>
            </a:r>
            <a:r>
              <a:rPr lang="en-AU" sz="2200" dirty="0" err="1"/>
              <a:t>tải</a:t>
            </a:r>
            <a:r>
              <a:rPr lang="en-AU" sz="2200" dirty="0"/>
              <a:t> </a:t>
            </a:r>
            <a:r>
              <a:rPr lang="en-AU" sz="2200" dirty="0" err="1"/>
              <a:t>phía</a:t>
            </a:r>
            <a:r>
              <a:rPr lang="en-AU" sz="2200" dirty="0"/>
              <a:t> </a:t>
            </a:r>
            <a:r>
              <a:rPr lang="en-AU" sz="2200" dirty="0" err="1"/>
              <a:t>máy</a:t>
            </a:r>
            <a:r>
              <a:rPr lang="en-AU" sz="2200" dirty="0"/>
              <a:t> </a:t>
            </a:r>
            <a:r>
              <a:rPr lang="en-AU" sz="2200" dirty="0" err="1" smtClean="0"/>
              <a:t>chủ</a:t>
            </a:r>
            <a:endParaRPr lang="en-US" sz="2200" b="1" dirty="0"/>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7071" y="2503715"/>
            <a:ext cx="4601441" cy="2038284"/>
          </a:xfrm>
          <a:prstGeom prst="rect">
            <a:avLst/>
          </a:prstGeom>
          <a:noFill/>
        </p:spPr>
      </p:pic>
      <p:sp>
        <p:nvSpPr>
          <p:cNvPr id="6" name="Rectangle 5"/>
          <p:cNvSpPr/>
          <p:nvPr/>
        </p:nvSpPr>
        <p:spPr>
          <a:xfrm>
            <a:off x="1227508" y="2674031"/>
            <a:ext cx="5475315" cy="2308324"/>
          </a:xfrm>
          <a:prstGeom prst="rect">
            <a:avLst/>
          </a:prstGeom>
        </p:spPr>
        <p:txBody>
          <a:bodyPr wrap="square">
            <a:spAutoFit/>
          </a:bodyPr>
          <a:lstStyle/>
          <a:p>
            <a:pPr marL="285750" indent="-285750">
              <a:buFont typeface="Arial" panose="020B0604020202020204" pitchFamily="34" charset="0"/>
              <a:buChar char="•"/>
            </a:pPr>
            <a:r>
              <a:rPr lang="vi-VN" dirty="0" smtClean="0"/>
              <a:t>Cân </a:t>
            </a:r>
            <a:r>
              <a:rPr lang="vi-VN" dirty="0"/>
              <a:t>bằng tải phía máy chủ là một cân bằng tải cổ điển. Lưu lượng được phân phối bởi một bộ phân phối tải đặt phía trước các máy chủ và phân phối đến các máy chủ sẽ thực hiện công việc chính một cách bình đẳng hoặc theo các quy tắc nhất định. Ví dụ như các bộ cân bằng tải phía máy chủ được sử dụng phổ biến nhất nginx, netscaler, v.v.</a:t>
            </a:r>
            <a:endParaRPr lang="en-US" dirty="0"/>
          </a:p>
        </p:txBody>
      </p:sp>
    </p:spTree>
    <p:extLst>
      <p:ext uri="{BB962C8B-B14F-4D97-AF65-F5344CB8AC3E}">
        <p14:creationId xmlns:p14="http://schemas.microsoft.com/office/powerpoint/2010/main" val="1720348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Cân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Microservices</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08365" y="1282613"/>
            <a:ext cx="4204997" cy="430887"/>
          </a:xfrm>
          <a:prstGeom prst="rect">
            <a:avLst/>
          </a:prstGeom>
          <a:noFill/>
        </p:spPr>
        <p:txBody>
          <a:bodyPr wrap="none" rtlCol="0">
            <a:spAutoFit/>
          </a:bodyPr>
          <a:lstStyle/>
          <a:p>
            <a:pPr marL="342900" lvl="0" indent="-342900">
              <a:buFont typeface="Wingdings" panose="05000000000000000000" pitchFamily="2" charset="2"/>
              <a:buChar char="Ø"/>
            </a:pPr>
            <a:r>
              <a:rPr lang="en-AU" sz="2200" dirty="0" err="1" smtClean="0"/>
              <a:t>Cân</a:t>
            </a:r>
            <a:r>
              <a:rPr lang="en-AU" sz="2200" dirty="0" smtClean="0"/>
              <a:t> </a:t>
            </a:r>
            <a:r>
              <a:rPr lang="en-AU" sz="2200" dirty="0" err="1" smtClean="0"/>
              <a:t>bằng</a:t>
            </a:r>
            <a:r>
              <a:rPr lang="en-AU" sz="2200" dirty="0" smtClean="0"/>
              <a:t> </a:t>
            </a:r>
            <a:r>
              <a:rPr lang="en-AU" sz="2200" dirty="0" err="1" smtClean="0"/>
              <a:t>tải</a:t>
            </a:r>
            <a:r>
              <a:rPr lang="en-AU" sz="2200" dirty="0" smtClean="0"/>
              <a:t> </a:t>
            </a:r>
            <a:r>
              <a:rPr lang="en-AU" sz="2200" dirty="0" err="1" smtClean="0"/>
              <a:t>phía</a:t>
            </a:r>
            <a:r>
              <a:rPr lang="en-AU" sz="2200" dirty="0" smtClean="0"/>
              <a:t> </a:t>
            </a:r>
            <a:r>
              <a:rPr lang="en-AU" sz="2200" dirty="0" err="1" smtClean="0"/>
              <a:t>máy</a:t>
            </a:r>
            <a:r>
              <a:rPr lang="en-AU" sz="2200" dirty="0" smtClean="0"/>
              <a:t> </a:t>
            </a:r>
            <a:r>
              <a:rPr lang="en-AU" sz="2200" dirty="0" err="1" smtClean="0"/>
              <a:t>khách</a:t>
            </a:r>
            <a:endParaRPr lang="en-US" sz="2200" b="1" dirty="0"/>
          </a:p>
        </p:txBody>
      </p:sp>
      <p:sp>
        <p:nvSpPr>
          <p:cNvPr id="6" name="Rectangle 5"/>
          <p:cNvSpPr/>
          <p:nvPr/>
        </p:nvSpPr>
        <p:spPr>
          <a:xfrm>
            <a:off x="1398418" y="1905402"/>
            <a:ext cx="9325816" cy="923330"/>
          </a:xfrm>
          <a:prstGeom prst="rect">
            <a:avLst/>
          </a:prstGeom>
        </p:spPr>
        <p:txBody>
          <a:bodyPr wrap="square">
            <a:spAutoFit/>
          </a:bodyPr>
          <a:lstStyle/>
          <a:p>
            <a:pPr marL="285750" indent="-285750">
              <a:buFont typeface="Arial" panose="020B0604020202020204" pitchFamily="34" charset="0"/>
              <a:buChar char="•"/>
            </a:pPr>
            <a:r>
              <a:rPr lang="en-AU" dirty="0" err="1" smtClean="0"/>
              <a:t>Trong</a:t>
            </a:r>
            <a:r>
              <a:rPr lang="en-AU" dirty="0" smtClean="0"/>
              <a:t> </a:t>
            </a:r>
            <a:r>
              <a:rPr lang="en-AU" dirty="0" err="1"/>
              <a:t>cân</a:t>
            </a:r>
            <a:r>
              <a:rPr lang="en-AU" dirty="0"/>
              <a:t> </a:t>
            </a:r>
            <a:r>
              <a:rPr lang="en-AU" dirty="0" err="1"/>
              <a:t>bằng</a:t>
            </a:r>
            <a:r>
              <a:rPr lang="en-AU" dirty="0"/>
              <a:t> </a:t>
            </a:r>
            <a:r>
              <a:rPr lang="en-AU" dirty="0" err="1"/>
              <a:t>tải</a:t>
            </a:r>
            <a:r>
              <a:rPr lang="en-AU" dirty="0"/>
              <a:t> </a:t>
            </a:r>
            <a:r>
              <a:rPr lang="en-AU" dirty="0" err="1"/>
              <a:t>phía</a:t>
            </a:r>
            <a:r>
              <a:rPr lang="en-AU" dirty="0"/>
              <a:t> </a:t>
            </a:r>
            <a:r>
              <a:rPr lang="en-AU" dirty="0" err="1"/>
              <a:t>máy</a:t>
            </a:r>
            <a:r>
              <a:rPr lang="en-AU" dirty="0"/>
              <a:t> </a:t>
            </a:r>
            <a:r>
              <a:rPr lang="en-AU" dirty="0" err="1"/>
              <a:t>khách</a:t>
            </a:r>
            <a:r>
              <a:rPr lang="en-AU" dirty="0"/>
              <a:t>, </a:t>
            </a:r>
            <a:r>
              <a:rPr lang="en-AU" dirty="0" err="1"/>
              <a:t>máy</a:t>
            </a:r>
            <a:r>
              <a:rPr lang="en-AU" dirty="0"/>
              <a:t> </a:t>
            </a:r>
            <a:r>
              <a:rPr lang="en-AU" dirty="0" err="1"/>
              <a:t>khách</a:t>
            </a:r>
            <a:r>
              <a:rPr lang="en-AU" dirty="0"/>
              <a:t> </a:t>
            </a:r>
            <a:r>
              <a:rPr lang="en-AU" dirty="0" err="1"/>
              <a:t>xử</a:t>
            </a:r>
            <a:r>
              <a:rPr lang="en-AU" dirty="0"/>
              <a:t> </a:t>
            </a:r>
            <a:r>
              <a:rPr lang="en-AU" dirty="0" err="1"/>
              <a:t>lý</a:t>
            </a:r>
            <a:r>
              <a:rPr lang="en-AU" dirty="0"/>
              <a:t> </a:t>
            </a:r>
            <a:r>
              <a:rPr lang="en-AU" dirty="0" err="1"/>
              <a:t>việc</a:t>
            </a:r>
            <a:r>
              <a:rPr lang="en-AU" dirty="0"/>
              <a:t> </a:t>
            </a:r>
            <a:r>
              <a:rPr lang="en-AU" dirty="0" err="1"/>
              <a:t>cân</a:t>
            </a:r>
            <a:r>
              <a:rPr lang="en-AU" dirty="0"/>
              <a:t> </a:t>
            </a:r>
            <a:r>
              <a:rPr lang="en-AU" dirty="0" err="1"/>
              <a:t>bằng</a:t>
            </a:r>
            <a:r>
              <a:rPr lang="en-AU" dirty="0"/>
              <a:t> </a:t>
            </a:r>
            <a:r>
              <a:rPr lang="en-AU" dirty="0" err="1"/>
              <a:t>tải</a:t>
            </a:r>
            <a:r>
              <a:rPr lang="en-AU" dirty="0"/>
              <a:t>. </a:t>
            </a:r>
            <a:r>
              <a:rPr lang="en-AU" dirty="0" err="1"/>
              <a:t>Trong</a:t>
            </a:r>
            <a:r>
              <a:rPr lang="en-AU" dirty="0"/>
              <a:t> </a:t>
            </a:r>
            <a:r>
              <a:rPr lang="en-AU" dirty="0" err="1"/>
              <a:t>trường</a:t>
            </a:r>
            <a:r>
              <a:rPr lang="en-AU" dirty="0"/>
              <a:t> </a:t>
            </a:r>
            <a:r>
              <a:rPr lang="en-AU" dirty="0" err="1"/>
              <a:t>hợp</a:t>
            </a:r>
            <a:r>
              <a:rPr lang="en-AU" dirty="0"/>
              <a:t> </a:t>
            </a:r>
            <a:r>
              <a:rPr lang="en-AU" dirty="0" err="1"/>
              <a:t>này</a:t>
            </a:r>
            <a:r>
              <a:rPr lang="en-AU" dirty="0"/>
              <a:t>, </a:t>
            </a:r>
            <a:r>
              <a:rPr lang="en-AU" dirty="0" err="1"/>
              <a:t>api</a:t>
            </a:r>
            <a:r>
              <a:rPr lang="en-AU" dirty="0"/>
              <a:t> </a:t>
            </a:r>
            <a:r>
              <a:rPr lang="en-AU" dirty="0" err="1"/>
              <a:t>máy</a:t>
            </a:r>
            <a:r>
              <a:rPr lang="en-AU" dirty="0"/>
              <a:t> </a:t>
            </a:r>
            <a:r>
              <a:rPr lang="en-AU" dirty="0" err="1"/>
              <a:t>khách</a:t>
            </a:r>
            <a:r>
              <a:rPr lang="en-AU" dirty="0"/>
              <a:t> </a:t>
            </a:r>
            <a:r>
              <a:rPr lang="en-AU" dirty="0" err="1"/>
              <a:t>nên</a:t>
            </a:r>
            <a:r>
              <a:rPr lang="en-AU" dirty="0"/>
              <a:t> </a:t>
            </a:r>
            <a:r>
              <a:rPr lang="en-AU" dirty="0" err="1"/>
              <a:t>biết</a:t>
            </a:r>
            <a:r>
              <a:rPr lang="en-AU" dirty="0"/>
              <a:t> </a:t>
            </a:r>
            <a:r>
              <a:rPr lang="en-AU" dirty="0" err="1"/>
              <a:t>tất</a:t>
            </a:r>
            <a:r>
              <a:rPr lang="en-AU" dirty="0"/>
              <a:t> </a:t>
            </a:r>
            <a:r>
              <a:rPr lang="en-AU" dirty="0" err="1"/>
              <a:t>cả</a:t>
            </a:r>
            <a:r>
              <a:rPr lang="en-AU" dirty="0"/>
              <a:t> </a:t>
            </a:r>
            <a:r>
              <a:rPr lang="en-AU" dirty="0" err="1"/>
              <a:t>các</a:t>
            </a:r>
            <a:r>
              <a:rPr lang="en-AU" dirty="0"/>
              <a:t> </a:t>
            </a:r>
            <a:r>
              <a:rPr lang="en-AU" dirty="0" err="1"/>
              <a:t>phiên</a:t>
            </a:r>
            <a:r>
              <a:rPr lang="en-AU" dirty="0"/>
              <a:t> </a:t>
            </a:r>
            <a:r>
              <a:rPr lang="en-AU" dirty="0" err="1"/>
              <a:t>bản</a:t>
            </a:r>
            <a:r>
              <a:rPr lang="en-AU" dirty="0"/>
              <a:t> </a:t>
            </a:r>
            <a:r>
              <a:rPr lang="en-AU" dirty="0" err="1"/>
              <a:t>của</a:t>
            </a:r>
            <a:r>
              <a:rPr lang="en-AU" dirty="0"/>
              <a:t> </a:t>
            </a:r>
            <a:r>
              <a:rPr lang="en-AU" dirty="0" err="1"/>
              <a:t>địa</a:t>
            </a:r>
            <a:r>
              <a:rPr lang="en-AU" dirty="0"/>
              <a:t> </a:t>
            </a:r>
            <a:r>
              <a:rPr lang="en-AU" dirty="0" err="1"/>
              <a:t>chỉ</a:t>
            </a:r>
            <a:r>
              <a:rPr lang="en-AU" dirty="0"/>
              <a:t> </a:t>
            </a:r>
            <a:r>
              <a:rPr lang="en-AU" dirty="0" err="1"/>
              <a:t>api</a:t>
            </a:r>
            <a:r>
              <a:rPr lang="en-AU" dirty="0"/>
              <a:t> </a:t>
            </a:r>
            <a:r>
              <a:rPr lang="en-AU" dirty="0" err="1"/>
              <a:t>máy</a:t>
            </a:r>
            <a:r>
              <a:rPr lang="en-AU" dirty="0"/>
              <a:t> </a:t>
            </a:r>
            <a:r>
              <a:rPr lang="en-AU" dirty="0" err="1"/>
              <a:t>chủ</a:t>
            </a:r>
            <a:r>
              <a:rPr lang="en-AU" dirty="0"/>
              <a:t> </a:t>
            </a:r>
            <a:r>
              <a:rPr lang="en-AU" dirty="0" err="1"/>
              <a:t>thông</a:t>
            </a:r>
            <a:r>
              <a:rPr lang="en-AU" dirty="0"/>
              <a:t> qua </a:t>
            </a:r>
            <a:r>
              <a:rPr lang="en-AU" dirty="0" err="1"/>
              <a:t>mã</a:t>
            </a:r>
            <a:r>
              <a:rPr lang="en-AU" dirty="0"/>
              <a:t> </a:t>
            </a:r>
            <a:r>
              <a:rPr lang="en-AU" dirty="0" err="1"/>
              <a:t>hóa</a:t>
            </a:r>
            <a:r>
              <a:rPr lang="en-AU" dirty="0"/>
              <a:t> </a:t>
            </a:r>
            <a:r>
              <a:rPr lang="en-AU" dirty="0" err="1"/>
              <a:t>cứng</a:t>
            </a:r>
            <a:r>
              <a:rPr lang="en-AU" dirty="0"/>
              <a:t> </a:t>
            </a:r>
            <a:r>
              <a:rPr lang="en-AU" dirty="0" err="1"/>
              <a:t>hoặc</a:t>
            </a:r>
            <a:r>
              <a:rPr lang="en-AU" dirty="0"/>
              <a:t> </a:t>
            </a:r>
            <a:r>
              <a:rPr lang="en-AU" dirty="0" err="1"/>
              <a:t>bằng</a:t>
            </a:r>
            <a:r>
              <a:rPr lang="en-AU" dirty="0"/>
              <a:t> </a:t>
            </a:r>
            <a:r>
              <a:rPr lang="en-AU" dirty="0" err="1"/>
              <a:t>sổ</a:t>
            </a:r>
            <a:r>
              <a:rPr lang="en-AU" dirty="0"/>
              <a:t> </a:t>
            </a:r>
            <a:r>
              <a:rPr lang="en-AU" dirty="0" err="1"/>
              <a:t>đăng</a:t>
            </a:r>
            <a:r>
              <a:rPr lang="en-AU" dirty="0"/>
              <a:t> </a:t>
            </a:r>
            <a:r>
              <a:rPr lang="en-AU" dirty="0" err="1"/>
              <a:t>ký</a:t>
            </a:r>
            <a:r>
              <a:rPr lang="en-AU" dirty="0"/>
              <a:t> services</a:t>
            </a:r>
            <a:r>
              <a:rPr lang="en-AU" dirty="0" smtClean="0"/>
              <a:t>.</a:t>
            </a: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218" y="3943965"/>
            <a:ext cx="5138216" cy="2439443"/>
          </a:xfrm>
          <a:prstGeom prst="rect">
            <a:avLst/>
          </a:prstGeom>
          <a:noFill/>
          <a:ln>
            <a:noFill/>
          </a:ln>
        </p:spPr>
      </p:pic>
    </p:spTree>
    <p:extLst>
      <p:ext uri="{BB962C8B-B14F-4D97-AF65-F5344CB8AC3E}">
        <p14:creationId xmlns:p14="http://schemas.microsoft.com/office/powerpoint/2010/main" val="360660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3925472" y="3282037"/>
            <a:ext cx="7439331"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buSzPts val="2000"/>
            </a:pPr>
            <a:r>
              <a:rPr lang="en-US" sz="3200" dirty="0" err="1">
                <a:solidFill>
                  <a:schemeClr val="dk1"/>
                </a:solidFill>
                <a:latin typeface="Times New Roman"/>
                <a:ea typeface="Times New Roman"/>
                <a:cs typeface="Times New Roman"/>
                <a:sym typeface="Times New Roman"/>
              </a:rPr>
              <a:t>Nghiên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cứu</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và</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phát</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triển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giải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pháp</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Traefik</a:t>
            </a:r>
            <a:endParaRPr lang="en-US" sz="3200" dirty="0"/>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3914532" y="2583476"/>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a:t>
            </a:r>
            <a:r>
              <a:rPr lang="en-US" sz="4400" kern="0" dirty="0">
                <a:solidFill>
                  <a:srgbClr val="C92727"/>
                </a:solidFill>
                <a:latin typeface="Times New Roman" panose="02020603050405020304" pitchFamily="18" charset="0"/>
                <a:cs typeface="Times New Roman" panose="02020603050405020304" pitchFamily="18" charset="0"/>
              </a:rPr>
              <a:t>2</a:t>
            </a:r>
            <a:endPar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endParaRPr>
          </a:p>
        </p:txBody>
      </p:sp>
      <p:sp>
        <p:nvSpPr>
          <p:cNvPr id="12" name="Google Shape;1948;p43">
            <a:extLst>
              <a:ext uri="{FF2B5EF4-FFF2-40B4-BE49-F238E27FC236}">
                <a16:creationId xmlns:a16="http://schemas.microsoft.com/office/drawing/2014/main" id="{D39C4487-E0F5-4A15-9517-9AD22B4D091A}"/>
              </a:ext>
            </a:extLst>
          </p:cNvPr>
          <p:cNvSpPr/>
          <p:nvPr/>
        </p:nvSpPr>
        <p:spPr>
          <a:xfrm>
            <a:off x="1123452" y="2079777"/>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250756" y="2304296"/>
            <a:ext cx="1812159" cy="1713246"/>
          </a:xfrm>
          <a:prstGeom prst="rect">
            <a:avLst/>
          </a:prstGeom>
        </p:spPr>
      </p:pic>
    </p:spTree>
    <p:extLst>
      <p:ext uri="{BB962C8B-B14F-4D97-AF65-F5344CB8AC3E}">
        <p14:creationId xmlns:p14="http://schemas.microsoft.com/office/powerpoint/2010/main" val="1828046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Traefik</a:t>
            </a:r>
            <a:endParaRPr lang="en-US" dirty="0"/>
          </a:p>
        </p:txBody>
      </p:sp>
      <p:sp>
        <p:nvSpPr>
          <p:cNvPr id="4" name="TextBox 3"/>
          <p:cNvSpPr txBox="1"/>
          <p:nvPr/>
        </p:nvSpPr>
        <p:spPr>
          <a:xfrm>
            <a:off x="1108365" y="1482989"/>
            <a:ext cx="402232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Traefik</a:t>
            </a:r>
            <a:endParaRPr lang="en-US" dirty="0"/>
          </a:p>
        </p:txBody>
      </p:sp>
      <p:sp>
        <p:nvSpPr>
          <p:cNvPr id="5" name="TextBox 4"/>
          <p:cNvSpPr txBox="1"/>
          <p:nvPr/>
        </p:nvSpPr>
        <p:spPr>
          <a:xfrm>
            <a:off x="1438656" y="2136058"/>
            <a:ext cx="4742688" cy="3139321"/>
          </a:xfrm>
          <a:prstGeom prst="rect">
            <a:avLst/>
          </a:prstGeom>
          <a:noFill/>
        </p:spPr>
        <p:txBody>
          <a:bodyPr wrap="square" rtlCol="0">
            <a:spAutoFit/>
          </a:bodyPr>
          <a:lstStyle/>
          <a:p>
            <a:pPr marL="285750" indent="-285750">
              <a:buFont typeface="Arial" panose="020B0604020202020204" pitchFamily="34" charset="0"/>
              <a:buChar char="•"/>
            </a:pPr>
            <a:r>
              <a:rPr lang="vi-VN" dirty="0" smtClean="0"/>
              <a:t>Traefik </a:t>
            </a:r>
            <a:r>
              <a:rPr lang="vi-VN" dirty="0"/>
              <a:t>là một Reverse-proxy </a:t>
            </a:r>
            <a:r>
              <a:rPr lang="en-US" dirty="0" smtClean="0"/>
              <a:t>HTTP </a:t>
            </a:r>
            <a:r>
              <a:rPr lang="vi-VN" dirty="0" smtClean="0"/>
              <a:t>đời </a:t>
            </a:r>
            <a:r>
              <a:rPr lang="vi-VN" dirty="0"/>
              <a:t>mới, và cũng là load balancer để làm cho việc deploy hệ thống microservice được trở lên dễ dàng hơn.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vi-VN" dirty="0" smtClean="0"/>
              <a:t>Tích </a:t>
            </a:r>
            <a:r>
              <a:rPr lang="vi-VN" dirty="0"/>
              <a:t>hợp rất nhiều các thành phần infrastructure như Docker, Swarm mode, Kubernetes, Marathon, Consul, Etcd, Rancher, Amazon ECS... Và tính tự động là điểm quan trọng nhất trong các config với traefik.</a:t>
            </a:r>
            <a:endParaRPr lang="en-US" dirty="0"/>
          </a:p>
        </p:txBody>
      </p:sp>
      <p:pic>
        <p:nvPicPr>
          <p:cNvPr id="6" name="Picture 2" descr="Traefik, un reverse-proxy pour vos conteneurs - Le blog d'alter w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170432"/>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3496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a:t>
            </a:r>
            <a:r>
              <a:rPr lang="en-US" dirty="0" err="1" smtClean="0"/>
              <a:t>Traefik</a:t>
            </a:r>
            <a:endParaRPr lang="en-US" dirty="0"/>
          </a:p>
        </p:txBody>
      </p:sp>
      <p:sp>
        <p:nvSpPr>
          <p:cNvPr id="2" name="TextBox 1"/>
          <p:cNvSpPr txBox="1"/>
          <p:nvPr/>
        </p:nvSpPr>
        <p:spPr>
          <a:xfrm>
            <a:off x="1108365" y="1142601"/>
            <a:ext cx="339811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smtClean="0"/>
              <a:t>Treafik</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Microservices</a:t>
            </a:r>
            <a:endParaRPr lang="en-US" dirty="0"/>
          </a:p>
        </p:txBody>
      </p:sp>
      <p:sp>
        <p:nvSpPr>
          <p:cNvPr id="7" name="TextBox 6"/>
          <p:cNvSpPr txBox="1"/>
          <p:nvPr/>
        </p:nvSpPr>
        <p:spPr>
          <a:xfrm>
            <a:off x="1328928" y="1621660"/>
            <a:ext cx="10046207" cy="1754326"/>
          </a:xfrm>
          <a:prstGeom prst="rect">
            <a:avLst/>
          </a:prstGeom>
          <a:noFill/>
        </p:spPr>
        <p:txBody>
          <a:bodyPr wrap="square" rtlCol="0">
            <a:spAutoFit/>
          </a:bodyPr>
          <a:lstStyle/>
          <a:p>
            <a:r>
              <a:rPr lang="en-AU" dirty="0" err="1" smtClean="0"/>
              <a:t>Microservice</a:t>
            </a:r>
            <a:r>
              <a:rPr lang="en-AU" dirty="0" smtClean="0"/>
              <a:t> </a:t>
            </a:r>
            <a:r>
              <a:rPr lang="en-AU" dirty="0" err="1"/>
              <a:t>nó</a:t>
            </a:r>
            <a:r>
              <a:rPr lang="en-AU" dirty="0"/>
              <a:t> </a:t>
            </a:r>
            <a:r>
              <a:rPr lang="en-AU" dirty="0" err="1"/>
              <a:t>là</a:t>
            </a:r>
            <a:r>
              <a:rPr lang="en-AU" dirty="0"/>
              <a:t> </a:t>
            </a:r>
            <a:r>
              <a:rPr lang="en-AU" dirty="0" err="1"/>
              <a:t>một</a:t>
            </a:r>
            <a:r>
              <a:rPr lang="en-AU" dirty="0"/>
              <a:t> </a:t>
            </a:r>
            <a:r>
              <a:rPr lang="en-AU" dirty="0" err="1"/>
              <a:t>kiểu</a:t>
            </a:r>
            <a:r>
              <a:rPr lang="en-AU" dirty="0"/>
              <a:t> </a:t>
            </a:r>
            <a:r>
              <a:rPr lang="en-AU" dirty="0" err="1"/>
              <a:t>kiến</a:t>
            </a:r>
            <a:r>
              <a:rPr lang="en-AU" dirty="0"/>
              <a:t> </a:t>
            </a:r>
            <a:r>
              <a:rPr lang="en-AU" dirty="0" err="1"/>
              <a:t>trúc</a:t>
            </a:r>
            <a:r>
              <a:rPr lang="en-AU" dirty="0"/>
              <a:t> </a:t>
            </a:r>
            <a:r>
              <a:rPr lang="en-AU" dirty="0" err="1"/>
              <a:t>hệ</a:t>
            </a:r>
            <a:r>
              <a:rPr lang="en-AU" dirty="0"/>
              <a:t> </a:t>
            </a:r>
            <a:r>
              <a:rPr lang="en-AU" dirty="0" err="1"/>
              <a:t>thống</a:t>
            </a:r>
            <a:r>
              <a:rPr lang="en-AU" dirty="0"/>
              <a:t> </a:t>
            </a:r>
            <a:r>
              <a:rPr lang="en-AU" dirty="0" err="1"/>
              <a:t>để</a:t>
            </a:r>
            <a:r>
              <a:rPr lang="en-AU" dirty="0"/>
              <a:t> </a:t>
            </a:r>
            <a:r>
              <a:rPr lang="en-AU" dirty="0" err="1"/>
              <a:t>dựng</a:t>
            </a:r>
            <a:r>
              <a:rPr lang="en-AU" dirty="0"/>
              <a:t> </a:t>
            </a:r>
            <a:r>
              <a:rPr lang="en-AU" dirty="0" err="1"/>
              <a:t>lên</a:t>
            </a:r>
            <a:r>
              <a:rPr lang="en-AU" dirty="0"/>
              <a:t> application </a:t>
            </a:r>
            <a:r>
              <a:rPr lang="en-AU" dirty="0" err="1"/>
              <a:t>của</a:t>
            </a:r>
            <a:r>
              <a:rPr lang="en-AU" dirty="0"/>
              <a:t> </a:t>
            </a:r>
            <a:r>
              <a:rPr lang="en-AU" dirty="0" err="1"/>
              <a:t>chúng</a:t>
            </a:r>
            <a:r>
              <a:rPr lang="en-AU" dirty="0"/>
              <a:t> ta. </a:t>
            </a:r>
            <a:r>
              <a:rPr lang="en-AU" dirty="0" err="1"/>
              <a:t>Tại</a:t>
            </a:r>
            <a:r>
              <a:rPr lang="en-AU" dirty="0"/>
              <a:t> </a:t>
            </a:r>
            <a:r>
              <a:rPr lang="en-AU" dirty="0" err="1"/>
              <a:t>đó</a:t>
            </a:r>
            <a:r>
              <a:rPr lang="en-AU" dirty="0"/>
              <a:t>, application </a:t>
            </a:r>
            <a:r>
              <a:rPr lang="en-AU" dirty="0" err="1"/>
              <a:t>được</a:t>
            </a:r>
            <a:r>
              <a:rPr lang="en-AU" dirty="0"/>
              <a:t> </a:t>
            </a:r>
            <a:r>
              <a:rPr lang="en-AU" dirty="0" err="1"/>
              <a:t>định</a:t>
            </a:r>
            <a:r>
              <a:rPr lang="en-AU" dirty="0"/>
              <a:t> </a:t>
            </a:r>
            <a:r>
              <a:rPr lang="en-AU" dirty="0" err="1"/>
              <a:t>nghĩa</a:t>
            </a:r>
            <a:r>
              <a:rPr lang="en-AU" dirty="0"/>
              <a:t> </a:t>
            </a:r>
            <a:r>
              <a:rPr lang="en-AU" dirty="0" err="1"/>
              <a:t>dưới</a:t>
            </a:r>
            <a:r>
              <a:rPr lang="en-AU" dirty="0"/>
              <a:t> </a:t>
            </a:r>
            <a:r>
              <a:rPr lang="en-AU" dirty="0" err="1"/>
              <a:t>dạng</a:t>
            </a:r>
            <a:r>
              <a:rPr lang="en-AU" dirty="0"/>
              <a:t> </a:t>
            </a:r>
            <a:r>
              <a:rPr lang="en-AU" dirty="0" err="1"/>
              <a:t>một</a:t>
            </a:r>
            <a:r>
              <a:rPr lang="en-AU" dirty="0"/>
              <a:t> </a:t>
            </a:r>
            <a:r>
              <a:rPr lang="en-AU" dirty="0" err="1"/>
              <a:t>tập</a:t>
            </a:r>
            <a:r>
              <a:rPr lang="en-AU" dirty="0"/>
              <a:t> </a:t>
            </a:r>
            <a:r>
              <a:rPr lang="en-AU" dirty="0" err="1"/>
              <a:t>hợp</a:t>
            </a:r>
            <a:r>
              <a:rPr lang="en-AU" dirty="0"/>
              <a:t> </a:t>
            </a:r>
            <a:r>
              <a:rPr lang="en-AU" dirty="0" err="1"/>
              <a:t>các</a:t>
            </a:r>
            <a:r>
              <a:rPr lang="en-AU" dirty="0"/>
              <a:t> services. </a:t>
            </a:r>
            <a:r>
              <a:rPr lang="en-AU" dirty="0" err="1"/>
              <a:t>Mỗi</a:t>
            </a:r>
            <a:r>
              <a:rPr lang="en-AU" dirty="0"/>
              <a:t> service </a:t>
            </a:r>
            <a:r>
              <a:rPr lang="en-AU" dirty="0" err="1"/>
              <a:t>sẽ</a:t>
            </a:r>
            <a:r>
              <a:rPr lang="en-AU" dirty="0"/>
              <a:t> </a:t>
            </a:r>
            <a:r>
              <a:rPr lang="en-AU" dirty="0" err="1"/>
              <a:t>đảm</a:t>
            </a:r>
            <a:r>
              <a:rPr lang="en-AU" dirty="0"/>
              <a:t> </a:t>
            </a:r>
            <a:r>
              <a:rPr lang="en-AU" dirty="0" err="1"/>
              <a:t>nhiệm</a:t>
            </a:r>
            <a:r>
              <a:rPr lang="en-AU" dirty="0"/>
              <a:t> </a:t>
            </a:r>
            <a:r>
              <a:rPr lang="en-AU" dirty="0" err="1"/>
              <a:t>một</a:t>
            </a:r>
            <a:r>
              <a:rPr lang="en-AU" dirty="0"/>
              <a:t> </a:t>
            </a:r>
            <a:r>
              <a:rPr lang="en-AU" dirty="0" err="1"/>
              <a:t>phần</a:t>
            </a:r>
            <a:r>
              <a:rPr lang="en-AU" dirty="0"/>
              <a:t> </a:t>
            </a:r>
            <a:r>
              <a:rPr lang="en-AU" dirty="0" err="1"/>
              <a:t>chức</a:t>
            </a:r>
            <a:r>
              <a:rPr lang="en-AU" dirty="0"/>
              <a:t> </a:t>
            </a:r>
            <a:r>
              <a:rPr lang="en-AU" dirty="0" err="1"/>
              <a:t>năng</a:t>
            </a:r>
            <a:r>
              <a:rPr lang="en-AU" dirty="0"/>
              <a:t> </a:t>
            </a:r>
            <a:r>
              <a:rPr lang="en-AU" dirty="0" err="1"/>
              <a:t>trong</a:t>
            </a:r>
            <a:r>
              <a:rPr lang="en-AU" dirty="0"/>
              <a:t> </a:t>
            </a:r>
            <a:r>
              <a:rPr lang="en-AU" dirty="0" err="1"/>
              <a:t>hệ</a:t>
            </a:r>
            <a:r>
              <a:rPr lang="en-AU" dirty="0"/>
              <a:t> </a:t>
            </a:r>
            <a:r>
              <a:rPr lang="en-AU" dirty="0" err="1"/>
              <a:t>thống</a:t>
            </a:r>
            <a:r>
              <a:rPr lang="en-AU" dirty="0"/>
              <a:t>. </a:t>
            </a:r>
            <a:r>
              <a:rPr lang="en-AU" dirty="0" err="1"/>
              <a:t>Để</a:t>
            </a:r>
            <a:r>
              <a:rPr lang="en-AU" dirty="0"/>
              <a:t> </a:t>
            </a:r>
            <a:r>
              <a:rPr lang="en-AU" dirty="0" err="1"/>
              <a:t>người</a:t>
            </a:r>
            <a:r>
              <a:rPr lang="en-AU" dirty="0"/>
              <a:t> </a:t>
            </a:r>
            <a:r>
              <a:rPr lang="en-AU" dirty="0" err="1"/>
              <a:t>dùng</a:t>
            </a:r>
            <a:r>
              <a:rPr lang="en-AU" dirty="0"/>
              <a:t> </a:t>
            </a:r>
            <a:r>
              <a:rPr lang="en-AU" dirty="0" err="1"/>
              <a:t>truy</a:t>
            </a:r>
            <a:r>
              <a:rPr lang="en-AU" dirty="0"/>
              <a:t> </a:t>
            </a:r>
            <a:r>
              <a:rPr lang="en-AU" dirty="0" err="1"/>
              <a:t>cập</a:t>
            </a:r>
            <a:r>
              <a:rPr lang="en-AU" dirty="0"/>
              <a:t> </a:t>
            </a:r>
            <a:r>
              <a:rPr lang="en-AU" dirty="0" err="1"/>
              <a:t>vào</a:t>
            </a:r>
            <a:r>
              <a:rPr lang="en-AU" dirty="0"/>
              <a:t> </a:t>
            </a:r>
            <a:r>
              <a:rPr lang="en-AU" dirty="0" err="1"/>
              <a:t>hệ</a:t>
            </a:r>
            <a:r>
              <a:rPr lang="en-AU" dirty="0"/>
              <a:t> </a:t>
            </a:r>
            <a:r>
              <a:rPr lang="en-AU" dirty="0" err="1"/>
              <a:t>thống</a:t>
            </a:r>
            <a:r>
              <a:rPr lang="en-AU" dirty="0"/>
              <a:t> </a:t>
            </a:r>
            <a:r>
              <a:rPr lang="en-AU" dirty="0" err="1"/>
              <a:t>Microservice</a:t>
            </a:r>
            <a:r>
              <a:rPr lang="en-AU" dirty="0"/>
              <a:t> </a:t>
            </a:r>
            <a:r>
              <a:rPr lang="en-AU" dirty="0" err="1"/>
              <a:t>thì</a:t>
            </a:r>
            <a:r>
              <a:rPr lang="en-AU" dirty="0"/>
              <a:t> </a:t>
            </a:r>
            <a:r>
              <a:rPr lang="en-AU" dirty="0" err="1"/>
              <a:t>bạn</a:t>
            </a:r>
            <a:r>
              <a:rPr lang="en-AU" dirty="0"/>
              <a:t> </a:t>
            </a:r>
            <a:r>
              <a:rPr lang="en-AU" dirty="0" err="1"/>
              <a:t>cần</a:t>
            </a:r>
            <a:r>
              <a:rPr lang="en-AU" dirty="0"/>
              <a:t> </a:t>
            </a:r>
            <a:r>
              <a:rPr lang="en-AU" dirty="0" err="1"/>
              <a:t>một</a:t>
            </a:r>
            <a:r>
              <a:rPr lang="en-AU" dirty="0"/>
              <a:t> reverse proxy. </a:t>
            </a:r>
            <a:r>
              <a:rPr lang="en-AU" dirty="0" err="1"/>
              <a:t>Và</a:t>
            </a:r>
            <a:r>
              <a:rPr lang="en-AU" dirty="0"/>
              <a:t> reverse proxy </a:t>
            </a:r>
            <a:r>
              <a:rPr lang="en-AU" dirty="0" err="1"/>
              <a:t>chính</a:t>
            </a:r>
            <a:r>
              <a:rPr lang="en-AU" dirty="0"/>
              <a:t> </a:t>
            </a:r>
            <a:r>
              <a:rPr lang="en-AU" dirty="0" err="1"/>
              <a:t>là</a:t>
            </a:r>
            <a:r>
              <a:rPr lang="en-AU" dirty="0"/>
              <a:t> </a:t>
            </a:r>
            <a:r>
              <a:rPr lang="en-AU" dirty="0" err="1"/>
              <a:t>một</a:t>
            </a:r>
            <a:r>
              <a:rPr lang="en-AU" dirty="0"/>
              <a:t> </a:t>
            </a:r>
            <a:r>
              <a:rPr lang="en-AU" dirty="0" err="1"/>
              <a:t>trong</a:t>
            </a:r>
            <a:r>
              <a:rPr lang="en-AU" dirty="0"/>
              <a:t> </a:t>
            </a:r>
            <a:r>
              <a:rPr lang="en-AU" dirty="0" err="1"/>
              <a:t>số</a:t>
            </a:r>
            <a:r>
              <a:rPr lang="en-AU" dirty="0"/>
              <a:t> </a:t>
            </a:r>
            <a:r>
              <a:rPr lang="en-AU" dirty="0" err="1"/>
              <a:t>các</a:t>
            </a:r>
            <a:r>
              <a:rPr lang="en-AU" dirty="0"/>
              <a:t> </a:t>
            </a:r>
            <a:r>
              <a:rPr lang="en-AU" dirty="0" err="1"/>
              <a:t>vấn</a:t>
            </a:r>
            <a:r>
              <a:rPr lang="en-AU" dirty="0"/>
              <a:t> </a:t>
            </a:r>
            <a:r>
              <a:rPr lang="en-AU" dirty="0" err="1"/>
              <a:t>đề</a:t>
            </a:r>
            <a:r>
              <a:rPr lang="en-AU" dirty="0"/>
              <a:t> </a:t>
            </a:r>
            <a:r>
              <a:rPr lang="en-AU" dirty="0" err="1"/>
              <a:t>mà</a:t>
            </a:r>
            <a:r>
              <a:rPr lang="en-AU" dirty="0"/>
              <a:t> </a:t>
            </a:r>
            <a:r>
              <a:rPr lang="en-AU" dirty="0" err="1"/>
              <a:t>chúng</a:t>
            </a:r>
            <a:r>
              <a:rPr lang="en-AU" dirty="0"/>
              <a:t> ta </a:t>
            </a:r>
            <a:r>
              <a:rPr lang="en-AU" dirty="0" err="1"/>
              <a:t>gặp</a:t>
            </a:r>
            <a:r>
              <a:rPr lang="en-AU" dirty="0"/>
              <a:t> </a:t>
            </a:r>
            <a:r>
              <a:rPr lang="en-AU" dirty="0" err="1"/>
              <a:t>phải</a:t>
            </a:r>
            <a:r>
              <a:rPr lang="en-AU" dirty="0"/>
              <a:t> </a:t>
            </a:r>
            <a:r>
              <a:rPr lang="en-AU" dirty="0" err="1"/>
              <a:t>trong</a:t>
            </a:r>
            <a:r>
              <a:rPr lang="en-AU" dirty="0"/>
              <a:t> </a:t>
            </a:r>
            <a:r>
              <a:rPr lang="en-AU" dirty="0" err="1"/>
              <a:t>kiến</a:t>
            </a:r>
            <a:r>
              <a:rPr lang="en-AU" dirty="0"/>
              <a:t> </a:t>
            </a:r>
            <a:r>
              <a:rPr lang="en-AU" dirty="0" err="1"/>
              <a:t>trúc</a:t>
            </a:r>
            <a:r>
              <a:rPr lang="en-AU" dirty="0"/>
              <a:t> </a:t>
            </a:r>
            <a:r>
              <a:rPr lang="en-AU" dirty="0" err="1"/>
              <a:t>này</a:t>
            </a:r>
            <a:r>
              <a:rPr lang="en-AU" dirty="0"/>
              <a:t>. </a:t>
            </a:r>
            <a:r>
              <a:rPr lang="en-AU" dirty="0" err="1"/>
              <a:t>Traefik</a:t>
            </a:r>
            <a:r>
              <a:rPr lang="en-AU" dirty="0"/>
              <a:t> sinh </a:t>
            </a:r>
            <a:r>
              <a:rPr lang="en-AU" dirty="0" err="1"/>
              <a:t>ra</a:t>
            </a:r>
            <a:r>
              <a:rPr lang="en-AU" dirty="0"/>
              <a:t> </a:t>
            </a:r>
            <a:r>
              <a:rPr lang="en-AU" dirty="0" err="1"/>
              <a:t>để</a:t>
            </a:r>
            <a:r>
              <a:rPr lang="en-AU" dirty="0"/>
              <a:t> </a:t>
            </a:r>
            <a:r>
              <a:rPr lang="en-AU" dirty="0" err="1"/>
              <a:t>giải</a:t>
            </a:r>
            <a:r>
              <a:rPr lang="en-AU" dirty="0"/>
              <a:t> </a:t>
            </a:r>
            <a:r>
              <a:rPr lang="en-AU" dirty="0" err="1"/>
              <a:t>quyết</a:t>
            </a:r>
            <a:r>
              <a:rPr lang="en-AU" dirty="0"/>
              <a:t> </a:t>
            </a:r>
            <a:r>
              <a:rPr lang="en-AU" dirty="0" err="1"/>
              <a:t>việc</a:t>
            </a:r>
            <a:r>
              <a:rPr lang="en-AU" dirty="0"/>
              <a:t> </a:t>
            </a:r>
            <a:r>
              <a:rPr lang="en-AU" dirty="0" err="1"/>
              <a:t>đó</a:t>
            </a:r>
            <a:r>
              <a:rPr lang="en-AU" dirty="0"/>
              <a:t>.</a:t>
            </a:r>
            <a:endParaRPr lang="en-US" dirty="0"/>
          </a:p>
          <a:p>
            <a:endParaRPr lang="en-US" dirty="0"/>
          </a:p>
        </p:txBody>
      </p:sp>
      <p:pic>
        <p:nvPicPr>
          <p:cNvPr id="8" name="Picture 7" descr="Microservices Bliss with Docker and Traefik · Docker Pirates ARMed with  explosive stuff"/>
          <p:cNvPicPr/>
          <p:nvPr/>
        </p:nvPicPr>
        <p:blipFill>
          <a:blip r:embed="rId3">
            <a:extLst>
              <a:ext uri="{28A0092B-C50C-407E-A947-70E740481C1C}">
                <a14:useLocalDpi xmlns:a14="http://schemas.microsoft.com/office/drawing/2010/main" val="0"/>
              </a:ext>
            </a:extLst>
          </a:blip>
          <a:srcRect/>
          <a:stretch>
            <a:fillRect/>
          </a:stretch>
        </p:blipFill>
        <p:spPr bwMode="auto">
          <a:xfrm>
            <a:off x="3674745" y="3035808"/>
            <a:ext cx="4311015" cy="3437285"/>
          </a:xfrm>
          <a:prstGeom prst="rect">
            <a:avLst/>
          </a:prstGeom>
          <a:noFill/>
          <a:ln>
            <a:noFill/>
          </a:ln>
        </p:spPr>
      </p:pic>
    </p:spTree>
    <p:extLst>
      <p:ext uri="{BB962C8B-B14F-4D97-AF65-F5344CB8AC3E}">
        <p14:creationId xmlns:p14="http://schemas.microsoft.com/office/powerpoint/2010/main" val="361682833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a:t>
            </a:r>
            <a:r>
              <a:rPr lang="en-US" dirty="0" err="1" smtClean="0"/>
              <a:t>Traefik</a:t>
            </a:r>
            <a:endParaRPr lang="en-US" dirty="0"/>
          </a:p>
        </p:txBody>
      </p:sp>
      <p:sp>
        <p:nvSpPr>
          <p:cNvPr id="2" name="TextBox 1"/>
          <p:cNvSpPr txBox="1"/>
          <p:nvPr/>
        </p:nvSpPr>
        <p:spPr>
          <a:xfrm>
            <a:off x="1108365" y="987552"/>
            <a:ext cx="339811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smtClean="0"/>
              <a:t>Treafik</a:t>
            </a:r>
            <a:r>
              <a:rPr lang="en-US" dirty="0" smtClean="0"/>
              <a:t> </a:t>
            </a:r>
            <a:r>
              <a:rPr lang="en-US" dirty="0" err="1" smtClean="0"/>
              <a:t>đối</a:t>
            </a:r>
            <a:r>
              <a:rPr lang="en-US" dirty="0" smtClean="0"/>
              <a:t> </a:t>
            </a:r>
            <a:r>
              <a:rPr lang="en-US" dirty="0" err="1" smtClean="0"/>
              <a:t>với</a:t>
            </a:r>
            <a:r>
              <a:rPr lang="en-US" dirty="0" smtClean="0"/>
              <a:t> reverse-proxy</a:t>
            </a:r>
            <a:endParaRPr lang="en-US" dirty="0"/>
          </a:p>
        </p:txBody>
      </p:sp>
      <p:sp>
        <p:nvSpPr>
          <p:cNvPr id="4" name="TextBox 3"/>
          <p:cNvSpPr txBox="1"/>
          <p:nvPr/>
        </p:nvSpPr>
        <p:spPr>
          <a:xfrm>
            <a:off x="1449741" y="1457741"/>
            <a:ext cx="7693152" cy="2308324"/>
          </a:xfrm>
          <a:prstGeom prst="rect">
            <a:avLst/>
          </a:prstGeom>
          <a:noFill/>
        </p:spPr>
        <p:txBody>
          <a:bodyPr wrap="square" rtlCol="0">
            <a:spAutoFit/>
          </a:bodyPr>
          <a:lstStyle/>
          <a:p>
            <a:pPr marL="285750" indent="-285750">
              <a:buFont typeface="Arial" panose="020B0604020202020204" pitchFamily="34" charset="0"/>
              <a:buChar char="•"/>
            </a:pPr>
            <a:r>
              <a:rPr lang="en-AU" dirty="0" err="1"/>
              <a:t>Traefik</a:t>
            </a:r>
            <a:r>
              <a:rPr lang="en-AU" dirty="0"/>
              <a:t> </a:t>
            </a:r>
            <a:r>
              <a:rPr lang="en-AU" dirty="0" err="1"/>
              <a:t>là</a:t>
            </a:r>
            <a:r>
              <a:rPr lang="en-AU" dirty="0"/>
              <a:t> </a:t>
            </a:r>
            <a:r>
              <a:rPr lang="en-AU" dirty="0" err="1"/>
              <a:t>một</a:t>
            </a:r>
            <a:r>
              <a:rPr lang="en-AU" dirty="0"/>
              <a:t> reverse-proxy </a:t>
            </a:r>
            <a:r>
              <a:rPr lang="en-AU" dirty="0" err="1"/>
              <a:t>hiện</a:t>
            </a:r>
            <a:r>
              <a:rPr lang="en-AU" dirty="0"/>
              <a:t> </a:t>
            </a:r>
            <a:r>
              <a:rPr lang="en-AU" dirty="0" err="1"/>
              <a:t>đại</a:t>
            </a:r>
            <a:r>
              <a:rPr lang="en-AU" dirty="0"/>
              <a:t> </a:t>
            </a:r>
            <a:r>
              <a:rPr lang="en-AU" dirty="0" err="1"/>
              <a:t>và</a:t>
            </a:r>
            <a:r>
              <a:rPr lang="en-AU" dirty="0"/>
              <a:t> </a:t>
            </a:r>
            <a:r>
              <a:rPr lang="en-AU" dirty="0" err="1"/>
              <a:t>có</a:t>
            </a:r>
            <a:r>
              <a:rPr lang="en-AU" dirty="0"/>
              <a:t> </a:t>
            </a:r>
            <a:r>
              <a:rPr lang="en-AU" dirty="0" err="1"/>
              <a:t>thể</a:t>
            </a:r>
            <a:r>
              <a:rPr lang="en-AU" dirty="0"/>
              <a:t> </a:t>
            </a:r>
            <a:r>
              <a:rPr lang="en-AU" dirty="0" err="1"/>
              <a:t>xử</a:t>
            </a:r>
            <a:r>
              <a:rPr lang="en-AU" dirty="0"/>
              <a:t> </a:t>
            </a:r>
            <a:r>
              <a:rPr lang="en-AU" dirty="0" err="1"/>
              <a:t>lý</a:t>
            </a:r>
            <a:r>
              <a:rPr lang="en-AU" dirty="0"/>
              <a:t> </a:t>
            </a:r>
            <a:r>
              <a:rPr lang="en-AU" dirty="0" err="1"/>
              <a:t>môi</a:t>
            </a:r>
            <a:r>
              <a:rPr lang="en-AU" dirty="0"/>
              <a:t> </a:t>
            </a:r>
            <a:r>
              <a:rPr lang="en-AU" dirty="0" err="1"/>
              <a:t>trường</a:t>
            </a:r>
            <a:r>
              <a:rPr lang="en-AU" dirty="0"/>
              <a:t> </a:t>
            </a:r>
            <a:r>
              <a:rPr lang="en-AU" dirty="0" err="1"/>
              <a:t>vùng</a:t>
            </a:r>
            <a:r>
              <a:rPr lang="en-AU" dirty="0"/>
              <a:t> </a:t>
            </a:r>
            <a:r>
              <a:rPr lang="en-AU" dirty="0" err="1"/>
              <a:t>chứa</a:t>
            </a:r>
            <a:r>
              <a:rPr lang="en-AU" dirty="0"/>
              <a:t> </a:t>
            </a:r>
            <a:r>
              <a:rPr lang="en-AU" dirty="0" err="1"/>
              <a:t>động</a:t>
            </a:r>
            <a:r>
              <a:rPr lang="en-AU" dirty="0"/>
              <a:t>. </a:t>
            </a:r>
            <a:r>
              <a:rPr lang="en-AU" dirty="0" err="1"/>
              <a:t>Nó</a:t>
            </a:r>
            <a:r>
              <a:rPr lang="en-AU" dirty="0"/>
              <a:t> </a:t>
            </a:r>
            <a:r>
              <a:rPr lang="en-AU" dirty="0" err="1"/>
              <a:t>là</a:t>
            </a:r>
            <a:r>
              <a:rPr lang="en-AU" dirty="0"/>
              <a:t> </a:t>
            </a:r>
            <a:r>
              <a:rPr lang="en-AU" dirty="0" err="1"/>
              <a:t>một</a:t>
            </a:r>
            <a:r>
              <a:rPr lang="en-AU" dirty="0"/>
              <a:t> </a:t>
            </a:r>
            <a:r>
              <a:rPr lang="en-AU" dirty="0" err="1"/>
              <a:t>ứng</a:t>
            </a:r>
            <a:r>
              <a:rPr lang="en-AU" dirty="0"/>
              <a:t> </a:t>
            </a:r>
            <a:r>
              <a:rPr lang="en-AU" dirty="0" err="1"/>
              <a:t>dụng</a:t>
            </a:r>
            <a:r>
              <a:rPr lang="en-AU" dirty="0"/>
              <a:t> </a:t>
            </a:r>
            <a:r>
              <a:rPr lang="en-AU" dirty="0" err="1"/>
              <a:t>nhỏ</a:t>
            </a:r>
            <a:r>
              <a:rPr lang="en-AU" dirty="0"/>
              <a:t> </a:t>
            </a:r>
            <a:r>
              <a:rPr lang="en-AU" dirty="0" err="1"/>
              <a:t>được</a:t>
            </a:r>
            <a:r>
              <a:rPr lang="en-AU" dirty="0"/>
              <a:t> </a:t>
            </a:r>
            <a:r>
              <a:rPr lang="en-AU" dirty="0" err="1"/>
              <a:t>viết</a:t>
            </a:r>
            <a:r>
              <a:rPr lang="en-AU" dirty="0"/>
              <a:t> </a:t>
            </a:r>
            <a:r>
              <a:rPr lang="en-AU" dirty="0" err="1"/>
              <a:t>bằng</a:t>
            </a:r>
            <a:r>
              <a:rPr lang="en-AU" dirty="0"/>
              <a:t> GO </a:t>
            </a:r>
            <a:r>
              <a:rPr lang="en-AU" dirty="0" err="1"/>
              <a:t>phù</a:t>
            </a:r>
            <a:r>
              <a:rPr lang="en-AU" dirty="0"/>
              <a:t> </a:t>
            </a:r>
            <a:r>
              <a:rPr lang="en-AU" dirty="0" err="1"/>
              <a:t>hợp</a:t>
            </a:r>
            <a:r>
              <a:rPr lang="en-AU" dirty="0"/>
              <a:t> </a:t>
            </a:r>
            <a:r>
              <a:rPr lang="en-AU" dirty="0" err="1"/>
              <a:t>với</a:t>
            </a:r>
            <a:r>
              <a:rPr lang="en-AU" dirty="0"/>
              <a:t> </a:t>
            </a:r>
            <a:r>
              <a:rPr lang="en-AU" dirty="0" err="1"/>
              <a:t>những</a:t>
            </a:r>
            <a:r>
              <a:rPr lang="en-AU" dirty="0"/>
              <a:t> </a:t>
            </a:r>
            <a:r>
              <a:rPr lang="en-AU" dirty="0" err="1"/>
              <a:t>thách</a:t>
            </a:r>
            <a:r>
              <a:rPr lang="en-AU" dirty="0"/>
              <a:t> </a:t>
            </a:r>
            <a:r>
              <a:rPr lang="en-AU" dirty="0" err="1"/>
              <a:t>thức</a:t>
            </a:r>
            <a:r>
              <a:rPr lang="en-AU" dirty="0"/>
              <a:t> </a:t>
            </a:r>
            <a:r>
              <a:rPr lang="en-AU" dirty="0" err="1"/>
              <a:t>mới</a:t>
            </a:r>
            <a:r>
              <a:rPr lang="en-AU" dirty="0"/>
              <a:t>. </a:t>
            </a:r>
            <a:endParaRPr lang="en-AU" dirty="0" smtClean="0"/>
          </a:p>
          <a:p>
            <a:pPr marL="285750" indent="-285750">
              <a:buFont typeface="Arial" panose="020B0604020202020204" pitchFamily="34" charset="0"/>
              <a:buChar char="•"/>
            </a:pPr>
            <a:endParaRPr lang="en-AU" dirty="0" smtClean="0"/>
          </a:p>
          <a:p>
            <a:pPr marL="285750" indent="-285750">
              <a:buFont typeface="Arial" panose="020B0604020202020204" pitchFamily="34" charset="0"/>
              <a:buChar char="•"/>
            </a:pPr>
            <a:r>
              <a:rPr lang="en-AU" dirty="0" err="1" smtClean="0"/>
              <a:t>Đối</a:t>
            </a:r>
            <a:r>
              <a:rPr lang="en-AU" dirty="0" smtClean="0"/>
              <a:t> </a:t>
            </a:r>
            <a:r>
              <a:rPr lang="en-AU" dirty="0" err="1" smtClean="0"/>
              <a:t>với</a:t>
            </a:r>
            <a:r>
              <a:rPr lang="en-AU" dirty="0" smtClean="0"/>
              <a:t> </a:t>
            </a:r>
            <a:r>
              <a:rPr lang="en-AU" dirty="0" err="1" smtClean="0"/>
              <a:t>Traefik</a:t>
            </a:r>
            <a:r>
              <a:rPr lang="en-AU" dirty="0" smtClean="0"/>
              <a:t> </a:t>
            </a:r>
            <a:r>
              <a:rPr lang="en-AU" dirty="0" err="1" smtClean="0"/>
              <a:t>việc</a:t>
            </a:r>
            <a:r>
              <a:rPr lang="en-AU" dirty="0" smtClean="0"/>
              <a:t> reverse-proxy </a:t>
            </a:r>
            <a:r>
              <a:rPr lang="en-AU" dirty="0" err="1" smtClean="0"/>
              <a:t>trở</a:t>
            </a:r>
            <a:r>
              <a:rPr lang="en-AU" dirty="0" smtClean="0"/>
              <a:t> </a:t>
            </a:r>
            <a:r>
              <a:rPr lang="en-AU" dirty="0" err="1" smtClean="0"/>
              <a:t>nên</a:t>
            </a:r>
            <a:r>
              <a:rPr lang="en-AU" dirty="0" smtClean="0"/>
              <a:t> </a:t>
            </a:r>
            <a:r>
              <a:rPr lang="en-AU" dirty="0" err="1" smtClean="0"/>
              <a:t>đơn</a:t>
            </a:r>
            <a:r>
              <a:rPr lang="en-AU" dirty="0" smtClean="0"/>
              <a:t> </a:t>
            </a:r>
            <a:r>
              <a:rPr lang="en-AU" dirty="0" err="1" smtClean="0"/>
              <a:t>giản</a:t>
            </a:r>
            <a:r>
              <a:rPr lang="en-AU" dirty="0" smtClean="0"/>
              <a:t> </a:t>
            </a:r>
            <a:r>
              <a:rPr lang="en-AU" dirty="0" err="1" smtClean="0"/>
              <a:t>thông</a:t>
            </a:r>
            <a:r>
              <a:rPr lang="en-AU" dirty="0" smtClean="0"/>
              <a:t> qua </a:t>
            </a:r>
            <a:r>
              <a:rPr lang="en-AU" dirty="0" err="1" smtClean="0"/>
              <a:t>vài</a:t>
            </a:r>
            <a:r>
              <a:rPr lang="en-AU" dirty="0" smtClean="0"/>
              <a:t> </a:t>
            </a:r>
            <a:r>
              <a:rPr lang="en-AU" dirty="0" err="1" smtClean="0"/>
              <a:t>dòng</a:t>
            </a:r>
            <a:r>
              <a:rPr lang="en-AU" dirty="0" smtClean="0"/>
              <a:t> </a:t>
            </a:r>
            <a:r>
              <a:rPr lang="en-AU" dirty="0" err="1" smtClean="0"/>
              <a:t>config</a:t>
            </a:r>
            <a:r>
              <a:rPr lang="en-AU" dirty="0" smtClean="0"/>
              <a:t>, </a:t>
            </a:r>
            <a:r>
              <a:rPr lang="en-AU" dirty="0" err="1"/>
              <a:t>T</a:t>
            </a:r>
            <a:r>
              <a:rPr lang="en-AU" dirty="0" err="1" smtClean="0"/>
              <a:t>raefik</a:t>
            </a:r>
            <a:r>
              <a:rPr lang="en-AU" dirty="0" smtClean="0"/>
              <a:t> </a:t>
            </a:r>
            <a:r>
              <a:rPr lang="en-AU" dirty="0" err="1"/>
              <a:t>sẽ</a:t>
            </a:r>
            <a:r>
              <a:rPr lang="en-AU" dirty="0"/>
              <a:t> </a:t>
            </a:r>
            <a:r>
              <a:rPr lang="en-AU" dirty="0" err="1"/>
              <a:t>tạo</a:t>
            </a:r>
            <a:r>
              <a:rPr lang="en-AU" dirty="0"/>
              <a:t> </a:t>
            </a:r>
            <a:r>
              <a:rPr lang="en-AU" dirty="0" err="1"/>
              <a:t>ra</a:t>
            </a:r>
            <a:r>
              <a:rPr lang="en-AU" dirty="0"/>
              <a:t> </a:t>
            </a:r>
            <a:r>
              <a:rPr lang="en-AU" dirty="0" err="1"/>
              <a:t>các</a:t>
            </a:r>
            <a:r>
              <a:rPr lang="en-AU" dirty="0"/>
              <a:t> </a:t>
            </a:r>
            <a:r>
              <a:rPr lang="en-AU" dirty="0" err="1"/>
              <a:t>định</a:t>
            </a:r>
            <a:r>
              <a:rPr lang="en-AU" dirty="0"/>
              <a:t> </a:t>
            </a:r>
            <a:r>
              <a:rPr lang="en-AU" dirty="0" err="1"/>
              <a:t>tuyến</a:t>
            </a:r>
            <a:r>
              <a:rPr lang="en-AU" dirty="0"/>
              <a:t> </a:t>
            </a:r>
            <a:r>
              <a:rPr lang="en-AU" dirty="0" err="1"/>
              <a:t>tương</a:t>
            </a:r>
            <a:r>
              <a:rPr lang="en-AU" dirty="0"/>
              <a:t> </a:t>
            </a:r>
            <a:r>
              <a:rPr lang="en-AU" dirty="0" err="1" smtClean="0"/>
              <a:t>ứng</a:t>
            </a:r>
            <a:r>
              <a:rPr lang="en-AU" dirty="0" smtClean="0"/>
              <a:t>. </a:t>
            </a:r>
            <a:r>
              <a:rPr lang="vi-VN" dirty="0" smtClean="0"/>
              <a:t>Traefik cho </a:t>
            </a:r>
            <a:r>
              <a:rPr lang="vi-VN" dirty="0"/>
              <a:t>phép các nhà phát triển hiển thị ứng dụng của họ trên </a:t>
            </a:r>
            <a:r>
              <a:rPr lang="en-US" dirty="0" smtClean="0"/>
              <a:t>domains</a:t>
            </a:r>
            <a:r>
              <a:rPr lang="vi-VN" dirty="0" smtClean="0"/>
              <a:t> </a:t>
            </a:r>
            <a:r>
              <a:rPr lang="vi-VN" dirty="0"/>
              <a:t>một cách dễ dàng.</a:t>
            </a:r>
            <a:endParaRPr lang="en-US" dirty="0"/>
          </a:p>
        </p:txBody>
      </p:sp>
      <p:pic>
        <p:nvPicPr>
          <p:cNvPr id="5" name="Picture 4" descr="Traefik Basics :: Blog :: TheOrangeOn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7005" y="3474720"/>
            <a:ext cx="4664547" cy="3279648"/>
          </a:xfrm>
          <a:prstGeom prst="rect">
            <a:avLst/>
          </a:prstGeom>
          <a:noFill/>
          <a:ln>
            <a:noFill/>
          </a:ln>
        </p:spPr>
      </p:pic>
    </p:spTree>
    <p:extLst>
      <p:ext uri="{BB962C8B-B14F-4D97-AF65-F5344CB8AC3E}">
        <p14:creationId xmlns:p14="http://schemas.microsoft.com/office/powerpoint/2010/main" val="259274583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3925472" y="3282037"/>
            <a:ext cx="7439331" cy="1092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buSzPts val="2000"/>
            </a:pPr>
            <a:r>
              <a:rPr lang="en-US" sz="3200" dirty="0" err="1">
                <a:solidFill>
                  <a:schemeClr val="dk1"/>
                </a:solidFill>
                <a:latin typeface="Times New Roman"/>
                <a:ea typeface="Times New Roman"/>
                <a:cs typeface="Times New Roman"/>
                <a:sym typeface="Times New Roman"/>
              </a:rPr>
              <a:t>Triển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khai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giải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pháp</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Traefik</a:t>
            </a:r>
            <a:endParaRPr lang="en-US" sz="3200" dirty="0"/>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3914532" y="2583476"/>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a:t>
            </a:r>
            <a:r>
              <a:rPr kumimoji="0" lang="en-US" sz="4400" b="1" i="0" u="none" strike="noStrike" kern="0" cap="none" spc="0" normalizeH="0" baseline="0" noProof="0" dirty="0" smtClean="0">
                <a:ln>
                  <a:noFill/>
                </a:ln>
                <a:solidFill>
                  <a:srgbClr val="C92727"/>
                </a:solidFill>
                <a:effectLst/>
                <a:uLnTx/>
                <a:uFillTx/>
                <a:latin typeface="Times New Roman" panose="02020603050405020304" pitchFamily="18" charset="0"/>
                <a:cs typeface="Times New Roman" panose="02020603050405020304" pitchFamily="18" charset="0"/>
                <a:sym typeface="Fira Sans"/>
              </a:rPr>
              <a:t>3</a:t>
            </a:r>
            <a:endPar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endParaRPr>
          </a:p>
        </p:txBody>
      </p:sp>
      <p:sp>
        <p:nvSpPr>
          <p:cNvPr id="12" name="Google Shape;1948;p43">
            <a:extLst>
              <a:ext uri="{FF2B5EF4-FFF2-40B4-BE49-F238E27FC236}">
                <a16:creationId xmlns:a16="http://schemas.microsoft.com/office/drawing/2014/main" id="{D39C4487-E0F5-4A15-9517-9AD22B4D091A}"/>
              </a:ext>
            </a:extLst>
          </p:cNvPr>
          <p:cNvSpPr/>
          <p:nvPr/>
        </p:nvSpPr>
        <p:spPr>
          <a:xfrm>
            <a:off x="1123452" y="2079777"/>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250756" y="2304296"/>
            <a:ext cx="1812159" cy="1713246"/>
          </a:xfrm>
          <a:prstGeom prst="rect">
            <a:avLst/>
          </a:prstGeom>
        </p:spPr>
      </p:pic>
    </p:spTree>
    <p:extLst>
      <p:ext uri="{BB962C8B-B14F-4D97-AF65-F5344CB8AC3E}">
        <p14:creationId xmlns:p14="http://schemas.microsoft.com/office/powerpoint/2010/main" val="55703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dirty="0" smtClean="0"/>
              <a:t>Demo </a:t>
            </a:r>
            <a:r>
              <a:rPr lang="en-US" dirty="0" err="1" smtClean="0"/>
              <a:t>giao</a:t>
            </a:r>
            <a:r>
              <a:rPr lang="en-US" dirty="0" smtClean="0"/>
              <a:t> </a:t>
            </a:r>
            <a:r>
              <a:rPr lang="en-US" dirty="0" err="1" smtClean="0"/>
              <a:t>diện</a:t>
            </a:r>
            <a:endParaRPr lang="en-US" dirty="0"/>
          </a:p>
        </p:txBody>
      </p:sp>
    </p:spTree>
    <p:extLst>
      <p:ext uri="{BB962C8B-B14F-4D97-AF65-F5344CB8AC3E}">
        <p14:creationId xmlns:p14="http://schemas.microsoft.com/office/powerpoint/2010/main" val="321400613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dirty="0" err="1" smtClean="0"/>
              <a:t>Triển</a:t>
            </a:r>
            <a:r>
              <a:rPr lang="en-US" dirty="0" smtClean="0"/>
              <a:t> </a:t>
            </a:r>
            <a:r>
              <a:rPr lang="en-US" dirty="0" err="1" smtClean="0"/>
              <a:t>khai</a:t>
            </a:r>
            <a:r>
              <a:rPr lang="en-US" dirty="0" smtClean="0"/>
              <a:t> </a:t>
            </a:r>
            <a:r>
              <a:rPr lang="en-US" dirty="0" err="1" smtClean="0"/>
              <a:t>Traefik</a:t>
            </a:r>
            <a:endParaRPr lang="en-US" dirty="0"/>
          </a:p>
        </p:txBody>
      </p:sp>
    </p:spTree>
    <p:extLst>
      <p:ext uri="{BB962C8B-B14F-4D97-AF65-F5344CB8AC3E}">
        <p14:creationId xmlns:p14="http://schemas.microsoft.com/office/powerpoint/2010/main" val="354276781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BE2EC8A-BC1D-43B5-85C7-7EB532C0D9E3}"/>
              </a:ext>
            </a:extLst>
          </p:cNvPr>
          <p:cNvSpPr txBox="1"/>
          <p:nvPr/>
        </p:nvSpPr>
        <p:spPr>
          <a:xfrm>
            <a:off x="1974579" y="2721114"/>
            <a:ext cx="9183759" cy="707886"/>
          </a:xfrm>
          <a:prstGeom prst="rect">
            <a:avLst/>
          </a:prstGeom>
          <a:noFill/>
          <a:ln w="38100">
            <a:solidFill>
              <a:schemeClr val="tx1"/>
            </a:solidFill>
          </a:ln>
        </p:spPr>
        <p:txBody>
          <a:bodyPr wrap="square">
            <a:spAutoFit/>
          </a:bodyPr>
          <a:lstStyle/>
          <a:p>
            <a:pPr algn="ctr" defTabSz="1911303">
              <a:spcBef>
                <a:spcPct val="0"/>
              </a:spcBef>
              <a:spcAft>
                <a:spcPct val="35000"/>
              </a:spcAft>
            </a:pPr>
            <a:r>
              <a:rPr lang="en-US" sz="4000" b="1" dirty="0">
                <a:latin typeface="Times New Roman" panose="02020603050405020304" pitchFamily="18" charset="0"/>
                <a:cs typeface="Times New Roman" panose="02020603050405020304" pitchFamily="18" charset="0"/>
              </a:rPr>
              <a:t>KẾT LUẬN VÀ HƯỚNG PHÁT TRIỂN</a:t>
            </a:r>
          </a:p>
        </p:txBody>
      </p:sp>
    </p:spTree>
    <p:extLst>
      <p:ext uri="{BB962C8B-B14F-4D97-AF65-F5344CB8AC3E}">
        <p14:creationId xmlns:p14="http://schemas.microsoft.com/office/powerpoint/2010/main" val="357232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47;p43">
            <a:extLst>
              <a:ext uri="{FF2B5EF4-FFF2-40B4-BE49-F238E27FC236}">
                <a16:creationId xmlns:a16="http://schemas.microsoft.com/office/drawing/2014/main" id="{D01CC6D7-B2F2-49FF-A7E9-2965FDFD9B32}"/>
              </a:ext>
            </a:extLst>
          </p:cNvPr>
          <p:cNvSpPr txBox="1">
            <a:spLocks noGrp="1"/>
          </p:cNvSpPr>
          <p:nvPr>
            <p:ph type="title"/>
          </p:nvPr>
        </p:nvSpPr>
        <p:spPr>
          <a:xfrm>
            <a:off x="1108075" y="176213"/>
            <a:ext cx="11017250" cy="711200"/>
          </a:xfrm>
          <a:prstGeom prst="rect">
            <a:avLst/>
          </a:prstGeom>
        </p:spPr>
        <p:txBody>
          <a:bodyPr spcFirstLastPara="1" wrap="square" lIns="121900" tIns="121900" rIns="121900" bIns="121900" anchor="ctr" anchorCtr="0">
            <a:noAutofit/>
          </a:bodyPr>
          <a:lstStyle/>
          <a:p>
            <a:r>
              <a:rPr lang="en-US" sz="4800" dirty="0" err="1">
                <a:solidFill>
                  <a:schemeClr val="tx1"/>
                </a:solidFill>
                <a:latin typeface="Times New Roman" panose="02020603050405020304" pitchFamily="18" charset="0"/>
                <a:cs typeface="Times New Roman" panose="02020603050405020304" pitchFamily="18" charset="0"/>
              </a:rPr>
              <a:t>Cấu</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trúc</a:t>
            </a:r>
            <a:endParaRPr sz="4800" dirty="0">
              <a:solidFill>
                <a:schemeClr val="tx1"/>
              </a:solidFill>
              <a:latin typeface="Times New Roman" panose="02020603050405020304" pitchFamily="18" charset="0"/>
              <a:cs typeface="Times New Roman" panose="02020603050405020304" pitchFamily="18" charset="0"/>
            </a:endParaRPr>
          </a:p>
        </p:txBody>
      </p:sp>
      <p:sp>
        <p:nvSpPr>
          <p:cNvPr id="5" name="Google Shape;1942;p43">
            <a:extLst>
              <a:ext uri="{FF2B5EF4-FFF2-40B4-BE49-F238E27FC236}">
                <a16:creationId xmlns:a16="http://schemas.microsoft.com/office/drawing/2014/main" id="{CC214030-06AF-4BB1-9C4D-907EF12177E2}"/>
              </a:ext>
            </a:extLst>
          </p:cNvPr>
          <p:cNvSpPr txBox="1">
            <a:spLocks/>
          </p:cNvSpPr>
          <p:nvPr/>
        </p:nvSpPr>
        <p:spPr>
          <a:xfrm>
            <a:off x="322172" y="3362341"/>
            <a:ext cx="3115200"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Clr>
                <a:srgbClr val="000000"/>
              </a:buClr>
              <a:buSzPts val="2000"/>
              <a:buNone/>
            </a:pPr>
            <a:r>
              <a:rPr lang="en-US" dirty="0" err="1">
                <a:solidFill>
                  <a:schemeClr val="dk1"/>
                </a:solidFill>
                <a:latin typeface="Times New Roman"/>
                <a:ea typeface="Times New Roman"/>
                <a:cs typeface="Times New Roman"/>
                <a:sym typeface="Times New Roman"/>
              </a:rPr>
              <a:t>Tổng</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quan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về</a:t>
            </a:r>
            <a:r>
              <a:rPr lang="en-US" dirty="0">
                <a:solidFill>
                  <a:schemeClr val="dk1"/>
                </a:solidFill>
                <a:latin typeface="Times New Roman"/>
                <a:ea typeface="Times New Roman"/>
                <a:cs typeface="Times New Roman"/>
                <a:sym typeface="Times New Roman"/>
              </a:rPr>
              <a:t> </a:t>
            </a:r>
            <a:r>
              <a:rPr lang="en-US" dirty="0" err="1" smtClean="0">
                <a:solidFill>
                  <a:schemeClr val="dk1"/>
                </a:solidFill>
                <a:latin typeface="Times New Roman"/>
                <a:ea typeface="Times New Roman"/>
                <a:cs typeface="Times New Roman"/>
                <a:sym typeface="Times New Roman"/>
              </a:rPr>
              <a:t>Microservices</a:t>
            </a:r>
            <a:endParaRPr lang="en-US" dirty="0"/>
          </a:p>
        </p:txBody>
      </p:sp>
      <p:sp>
        <p:nvSpPr>
          <p:cNvPr id="6" name="Google Shape;1943;p43">
            <a:extLst>
              <a:ext uri="{FF2B5EF4-FFF2-40B4-BE49-F238E27FC236}">
                <a16:creationId xmlns:a16="http://schemas.microsoft.com/office/drawing/2014/main" id="{334AEA8B-9AC2-4912-8398-A31BE8433384}"/>
              </a:ext>
            </a:extLst>
          </p:cNvPr>
          <p:cNvSpPr txBox="1">
            <a:spLocks/>
          </p:cNvSpPr>
          <p:nvPr/>
        </p:nvSpPr>
        <p:spPr>
          <a:xfrm>
            <a:off x="3825450" y="4072903"/>
            <a:ext cx="3577425"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Clr>
                <a:srgbClr val="000000"/>
              </a:buClr>
              <a:buSzPts val="2000"/>
              <a:buNone/>
            </a:pPr>
            <a:r>
              <a:rPr lang="en-US" dirty="0" err="1">
                <a:solidFill>
                  <a:schemeClr val="dk1"/>
                </a:solidFill>
                <a:latin typeface="Times New Roman"/>
                <a:ea typeface="Times New Roman"/>
                <a:cs typeface="Times New Roman"/>
                <a:sym typeface="Times New Roman"/>
              </a:rPr>
              <a:t>Nghiên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cứu</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và</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phát</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triển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giải</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pháp</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Traefik</a:t>
            </a:r>
            <a:endParaRPr lang="en-US" dirty="0"/>
          </a:p>
        </p:txBody>
      </p:sp>
      <p:sp>
        <p:nvSpPr>
          <p:cNvPr id="7" name="Google Shape;1944;p43">
            <a:extLst>
              <a:ext uri="{FF2B5EF4-FFF2-40B4-BE49-F238E27FC236}">
                <a16:creationId xmlns:a16="http://schemas.microsoft.com/office/drawing/2014/main" id="{8C27F662-AA46-4FEE-8489-299BB9CA6B92}"/>
              </a:ext>
            </a:extLst>
          </p:cNvPr>
          <p:cNvSpPr txBox="1">
            <a:spLocks/>
          </p:cNvSpPr>
          <p:nvPr/>
        </p:nvSpPr>
        <p:spPr>
          <a:xfrm>
            <a:off x="8086536" y="4777262"/>
            <a:ext cx="4105464" cy="1092000"/>
          </a:xfrm>
          <a:prstGeom prst="rect">
            <a:avLst/>
          </a:prstGeom>
        </p:spPr>
        <p:txBody>
          <a:bodyPr spcFirstLastPara="1" wrap="square" lIns="121900" tIns="121900" rIns="121900" bIns="121900" anchor="t" anchorCtr="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0"/>
              </a:spcBef>
              <a:buClr>
                <a:srgbClr val="000000"/>
              </a:buClr>
              <a:buSzPts val="2000"/>
              <a:buNone/>
            </a:pPr>
            <a:r>
              <a:rPr lang="en-US" dirty="0" err="1">
                <a:solidFill>
                  <a:schemeClr val="dk1"/>
                </a:solidFill>
                <a:latin typeface="Times New Roman"/>
                <a:ea typeface="Times New Roman"/>
                <a:cs typeface="Times New Roman"/>
                <a:sym typeface="Times New Roman"/>
              </a:rPr>
              <a:t>Triển</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khai</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giải</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pháp</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Traefik</a:t>
            </a:r>
            <a:endParaRPr lang="en-US" dirty="0"/>
          </a:p>
        </p:txBody>
      </p:sp>
      <p:sp>
        <p:nvSpPr>
          <p:cNvPr id="8" name="Google Shape;1948;p43">
            <a:extLst>
              <a:ext uri="{FF2B5EF4-FFF2-40B4-BE49-F238E27FC236}">
                <a16:creationId xmlns:a16="http://schemas.microsoft.com/office/drawing/2014/main" id="{28178F2F-4138-4BD3-9E44-E7D093971A3B}"/>
              </a:ext>
            </a:extLst>
          </p:cNvPr>
          <p:cNvSpPr/>
          <p:nvPr/>
        </p:nvSpPr>
        <p:spPr>
          <a:xfrm>
            <a:off x="322173" y="1210333"/>
            <a:ext cx="1423478" cy="1458038"/>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 name="Google Shape;1941;p43">
            <a:extLst>
              <a:ext uri="{FF2B5EF4-FFF2-40B4-BE49-F238E27FC236}">
                <a16:creationId xmlns:a16="http://schemas.microsoft.com/office/drawing/2014/main" id="{651B3513-A18B-4DC6-B8A6-6E8D717B7A3A}"/>
              </a:ext>
            </a:extLst>
          </p:cNvPr>
          <p:cNvSpPr txBox="1">
            <a:spLocks/>
          </p:cNvSpPr>
          <p:nvPr/>
        </p:nvSpPr>
        <p:spPr>
          <a:xfrm>
            <a:off x="322172" y="2966430"/>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1</a:t>
            </a:r>
          </a:p>
        </p:txBody>
      </p:sp>
      <p:pic>
        <p:nvPicPr>
          <p:cNvPr id="13" name="Picture 12">
            <a:extLst>
              <a:ext uri="{FF2B5EF4-FFF2-40B4-BE49-F238E27FC236}">
                <a16:creationId xmlns:a16="http://schemas.microsoft.com/office/drawing/2014/main" id="{0F57E4D2-2DDF-4C61-86CE-088368EBDE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523050" y="1480572"/>
            <a:ext cx="1021724" cy="965955"/>
          </a:xfrm>
          <a:prstGeom prst="rect">
            <a:avLst/>
          </a:prstGeom>
        </p:spPr>
      </p:pic>
      <p:sp>
        <p:nvSpPr>
          <p:cNvPr id="14" name="Google Shape;1948;p43">
            <a:extLst>
              <a:ext uri="{FF2B5EF4-FFF2-40B4-BE49-F238E27FC236}">
                <a16:creationId xmlns:a16="http://schemas.microsoft.com/office/drawing/2014/main" id="{1A50F9A1-4013-429A-93A9-DF52A17816EA}"/>
              </a:ext>
            </a:extLst>
          </p:cNvPr>
          <p:cNvSpPr/>
          <p:nvPr/>
        </p:nvSpPr>
        <p:spPr>
          <a:xfrm>
            <a:off x="3825450" y="1911634"/>
            <a:ext cx="1423478" cy="1458038"/>
          </a:xfrm>
          <a:prstGeom prst="ellipse">
            <a:avLst/>
          </a:prstGeom>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15" name="Google Shape;2627;p52">
            <a:extLst>
              <a:ext uri="{FF2B5EF4-FFF2-40B4-BE49-F238E27FC236}">
                <a16:creationId xmlns:a16="http://schemas.microsoft.com/office/drawing/2014/main" id="{C34C5053-2739-46D5-AABD-1169EF45720A}"/>
              </a:ext>
            </a:extLst>
          </p:cNvPr>
          <p:cNvGrpSpPr/>
          <p:nvPr/>
        </p:nvGrpSpPr>
        <p:grpSpPr>
          <a:xfrm>
            <a:off x="4215180" y="2162464"/>
            <a:ext cx="644018" cy="907227"/>
            <a:chOff x="7051419" y="3037940"/>
            <a:chExt cx="464469" cy="697977"/>
          </a:xfrm>
        </p:grpSpPr>
        <p:sp>
          <p:nvSpPr>
            <p:cNvPr id="16" name="Google Shape;2628;p52">
              <a:extLst>
                <a:ext uri="{FF2B5EF4-FFF2-40B4-BE49-F238E27FC236}">
                  <a16:creationId xmlns:a16="http://schemas.microsoft.com/office/drawing/2014/main" id="{14FFC3F3-0108-4AD8-80D2-81BF0C202D29}"/>
                </a:ext>
              </a:extLst>
            </p:cNvPr>
            <p:cNvSpPr/>
            <p:nvPr/>
          </p:nvSpPr>
          <p:spPr>
            <a:xfrm>
              <a:off x="7188466" y="3487685"/>
              <a:ext cx="178388" cy="95234"/>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52">
              <a:extLst>
                <a:ext uri="{FF2B5EF4-FFF2-40B4-BE49-F238E27FC236}">
                  <a16:creationId xmlns:a16="http://schemas.microsoft.com/office/drawing/2014/main" id="{1ABD4C43-086E-48E8-9167-6D073EA9D1F9}"/>
                </a:ext>
              </a:extLst>
            </p:cNvPr>
            <p:cNvSpPr/>
            <p:nvPr/>
          </p:nvSpPr>
          <p:spPr>
            <a:xfrm>
              <a:off x="7187806" y="3486363"/>
              <a:ext cx="179048" cy="97217"/>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52">
              <a:extLst>
                <a:ext uri="{FF2B5EF4-FFF2-40B4-BE49-F238E27FC236}">
                  <a16:creationId xmlns:a16="http://schemas.microsoft.com/office/drawing/2014/main" id="{7C35A6B6-450B-4D17-A753-A66CBABD77C9}"/>
                </a:ext>
              </a:extLst>
            </p:cNvPr>
            <p:cNvSpPr/>
            <p:nvPr/>
          </p:nvSpPr>
          <p:spPr>
            <a:xfrm>
              <a:off x="7184502" y="3363946"/>
              <a:ext cx="149128" cy="191035"/>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52">
              <a:extLst>
                <a:ext uri="{FF2B5EF4-FFF2-40B4-BE49-F238E27FC236}">
                  <a16:creationId xmlns:a16="http://schemas.microsoft.com/office/drawing/2014/main" id="{C327135D-C784-480A-9979-D4F72E89188A}"/>
                </a:ext>
              </a:extLst>
            </p:cNvPr>
            <p:cNvSpPr/>
            <p:nvPr/>
          </p:nvSpPr>
          <p:spPr>
            <a:xfrm>
              <a:off x="7183747" y="3362436"/>
              <a:ext cx="151865" cy="193206"/>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52">
              <a:extLst>
                <a:ext uri="{FF2B5EF4-FFF2-40B4-BE49-F238E27FC236}">
                  <a16:creationId xmlns:a16="http://schemas.microsoft.com/office/drawing/2014/main" id="{5E4351EA-4AD0-44D2-964D-A69BC871340F}"/>
                </a:ext>
              </a:extLst>
            </p:cNvPr>
            <p:cNvSpPr/>
            <p:nvPr/>
          </p:nvSpPr>
          <p:spPr>
            <a:xfrm>
              <a:off x="7089268" y="3148370"/>
              <a:ext cx="187071" cy="82587"/>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52">
              <a:extLst>
                <a:ext uri="{FF2B5EF4-FFF2-40B4-BE49-F238E27FC236}">
                  <a16:creationId xmlns:a16="http://schemas.microsoft.com/office/drawing/2014/main" id="{F36A4E03-106F-47C8-91D3-0EB21F47B993}"/>
                </a:ext>
              </a:extLst>
            </p:cNvPr>
            <p:cNvSpPr/>
            <p:nvPr/>
          </p:nvSpPr>
          <p:spPr>
            <a:xfrm>
              <a:off x="7087946" y="3146388"/>
              <a:ext cx="189053" cy="85230"/>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52">
              <a:extLst>
                <a:ext uri="{FF2B5EF4-FFF2-40B4-BE49-F238E27FC236}">
                  <a16:creationId xmlns:a16="http://schemas.microsoft.com/office/drawing/2014/main" id="{69D5EB2A-D195-4BED-B3C9-F5DFE8989262}"/>
                </a:ext>
              </a:extLst>
            </p:cNvPr>
            <p:cNvSpPr/>
            <p:nvPr/>
          </p:nvSpPr>
          <p:spPr>
            <a:xfrm>
              <a:off x="7182426" y="3190938"/>
              <a:ext cx="230299" cy="130534"/>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52">
              <a:extLst>
                <a:ext uri="{FF2B5EF4-FFF2-40B4-BE49-F238E27FC236}">
                  <a16:creationId xmlns:a16="http://schemas.microsoft.com/office/drawing/2014/main" id="{68E50D98-E929-4725-8796-410542C61B1C}"/>
                </a:ext>
              </a:extLst>
            </p:cNvPr>
            <p:cNvSpPr/>
            <p:nvPr/>
          </p:nvSpPr>
          <p:spPr>
            <a:xfrm>
              <a:off x="7181765" y="3189617"/>
              <a:ext cx="233037" cy="133177"/>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52">
              <a:extLst>
                <a:ext uri="{FF2B5EF4-FFF2-40B4-BE49-F238E27FC236}">
                  <a16:creationId xmlns:a16="http://schemas.microsoft.com/office/drawing/2014/main" id="{ACE0D7C6-9FC7-4DF4-8AD4-98A23BA86BFC}"/>
                </a:ext>
              </a:extLst>
            </p:cNvPr>
            <p:cNvSpPr/>
            <p:nvPr/>
          </p:nvSpPr>
          <p:spPr>
            <a:xfrm>
              <a:off x="7183086" y="3103821"/>
              <a:ext cx="155169" cy="154414"/>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52">
              <a:extLst>
                <a:ext uri="{FF2B5EF4-FFF2-40B4-BE49-F238E27FC236}">
                  <a16:creationId xmlns:a16="http://schemas.microsoft.com/office/drawing/2014/main" id="{92659722-E0B3-4CFE-BA81-294FC26D166E}"/>
                </a:ext>
              </a:extLst>
            </p:cNvPr>
            <p:cNvSpPr/>
            <p:nvPr/>
          </p:nvSpPr>
          <p:spPr>
            <a:xfrm>
              <a:off x="7181104" y="3102877"/>
              <a:ext cx="157151" cy="156018"/>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52">
              <a:extLst>
                <a:ext uri="{FF2B5EF4-FFF2-40B4-BE49-F238E27FC236}">
                  <a16:creationId xmlns:a16="http://schemas.microsoft.com/office/drawing/2014/main" id="{94D7200B-234F-4CD8-BA0B-E7BCD7D56FCF}"/>
                </a:ext>
              </a:extLst>
            </p:cNvPr>
            <p:cNvSpPr/>
            <p:nvPr/>
          </p:nvSpPr>
          <p:spPr>
            <a:xfrm>
              <a:off x="7321549" y="3282114"/>
              <a:ext cx="193678" cy="449839"/>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52">
              <a:extLst>
                <a:ext uri="{FF2B5EF4-FFF2-40B4-BE49-F238E27FC236}">
                  <a16:creationId xmlns:a16="http://schemas.microsoft.com/office/drawing/2014/main" id="{6DED46AD-EBE7-4078-80A3-8719AFB0A9C4}"/>
                </a:ext>
              </a:extLst>
            </p:cNvPr>
            <p:cNvSpPr/>
            <p:nvPr/>
          </p:nvSpPr>
          <p:spPr>
            <a:xfrm>
              <a:off x="7318151" y="3280793"/>
              <a:ext cx="197737" cy="451821"/>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52">
              <a:extLst>
                <a:ext uri="{FF2B5EF4-FFF2-40B4-BE49-F238E27FC236}">
                  <a16:creationId xmlns:a16="http://schemas.microsoft.com/office/drawing/2014/main" id="{D13E41BE-081D-4BB5-AAB3-B8E314C968E1}"/>
                </a:ext>
              </a:extLst>
            </p:cNvPr>
            <p:cNvSpPr/>
            <p:nvPr/>
          </p:nvSpPr>
          <p:spPr>
            <a:xfrm>
              <a:off x="7052080" y="3106275"/>
              <a:ext cx="327422" cy="628227"/>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52">
              <a:extLst>
                <a:ext uri="{FF2B5EF4-FFF2-40B4-BE49-F238E27FC236}">
                  <a16:creationId xmlns:a16="http://schemas.microsoft.com/office/drawing/2014/main" id="{D75C8C34-2F6D-4B8C-ACE5-EB1C5F884821}"/>
                </a:ext>
              </a:extLst>
            </p:cNvPr>
            <p:cNvSpPr/>
            <p:nvPr/>
          </p:nvSpPr>
          <p:spPr>
            <a:xfrm>
              <a:off x="7051419" y="3105520"/>
              <a:ext cx="329404" cy="630397"/>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52">
              <a:extLst>
                <a:ext uri="{FF2B5EF4-FFF2-40B4-BE49-F238E27FC236}">
                  <a16:creationId xmlns:a16="http://schemas.microsoft.com/office/drawing/2014/main" id="{DF148265-FC36-40CD-98C9-6170D8243802}"/>
                </a:ext>
              </a:extLst>
            </p:cNvPr>
            <p:cNvSpPr/>
            <p:nvPr/>
          </p:nvSpPr>
          <p:spPr>
            <a:xfrm>
              <a:off x="7175158" y="3039922"/>
              <a:ext cx="286175" cy="310149"/>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43;p52">
              <a:extLst>
                <a:ext uri="{FF2B5EF4-FFF2-40B4-BE49-F238E27FC236}">
                  <a16:creationId xmlns:a16="http://schemas.microsoft.com/office/drawing/2014/main" id="{C1F1BBE7-C1DD-4B13-A7AF-F2E0A3B9E29F}"/>
                </a:ext>
              </a:extLst>
            </p:cNvPr>
            <p:cNvSpPr/>
            <p:nvPr/>
          </p:nvSpPr>
          <p:spPr>
            <a:xfrm>
              <a:off x="7171855" y="3037940"/>
              <a:ext cx="285515" cy="312792"/>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44;p52">
              <a:extLst>
                <a:ext uri="{FF2B5EF4-FFF2-40B4-BE49-F238E27FC236}">
                  <a16:creationId xmlns:a16="http://schemas.microsoft.com/office/drawing/2014/main" id="{A45A9AE5-2ECA-4174-AE4A-404D3C142C19}"/>
                </a:ext>
              </a:extLst>
            </p:cNvPr>
            <p:cNvSpPr/>
            <p:nvPr/>
          </p:nvSpPr>
          <p:spPr>
            <a:xfrm>
              <a:off x="7401399" y="3368571"/>
              <a:ext cx="93158" cy="45399"/>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941;p43">
            <a:extLst>
              <a:ext uri="{FF2B5EF4-FFF2-40B4-BE49-F238E27FC236}">
                <a16:creationId xmlns:a16="http://schemas.microsoft.com/office/drawing/2014/main" id="{EAB2B2EE-61C7-40FE-A886-4FFCFD75F03D}"/>
              </a:ext>
            </a:extLst>
          </p:cNvPr>
          <p:cNvSpPr txBox="1">
            <a:spLocks/>
          </p:cNvSpPr>
          <p:nvPr/>
        </p:nvSpPr>
        <p:spPr>
          <a:xfrm>
            <a:off x="3825450" y="3586938"/>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2</a:t>
            </a:r>
          </a:p>
        </p:txBody>
      </p:sp>
      <p:sp>
        <p:nvSpPr>
          <p:cNvPr id="34" name="Google Shape;1948;p43">
            <a:extLst>
              <a:ext uri="{FF2B5EF4-FFF2-40B4-BE49-F238E27FC236}">
                <a16:creationId xmlns:a16="http://schemas.microsoft.com/office/drawing/2014/main" id="{C012BF4F-78DA-4E7B-9DA5-582B3C2F0D72}"/>
              </a:ext>
            </a:extLst>
          </p:cNvPr>
          <p:cNvSpPr/>
          <p:nvPr/>
        </p:nvSpPr>
        <p:spPr>
          <a:xfrm>
            <a:off x="8179032" y="2620595"/>
            <a:ext cx="1423478" cy="1458038"/>
          </a:xfrm>
          <a:prstGeom prst="ellipse">
            <a:avLst/>
          </a:prstGeom>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35" name="Picture 7">
            <a:extLst>
              <a:ext uri="{FF2B5EF4-FFF2-40B4-BE49-F238E27FC236}">
                <a16:creationId xmlns:a16="http://schemas.microsoft.com/office/drawing/2014/main" id="{8C0370D7-F008-427B-B22D-327ABDF5195C}"/>
              </a:ext>
            </a:extLst>
          </p:cNvPr>
          <p:cNvPicPr>
            <a:picLocks noChangeAspect="1"/>
          </p:cNvPicPr>
          <p:nvPr/>
        </p:nvPicPr>
        <p:blipFill>
          <a:blip r:embed="rId4"/>
          <a:stretch>
            <a:fillRect/>
          </a:stretch>
        </p:blipFill>
        <p:spPr>
          <a:xfrm>
            <a:off x="8514534" y="2993434"/>
            <a:ext cx="752475" cy="752475"/>
          </a:xfrm>
          <a:prstGeom prst="rect">
            <a:avLst/>
          </a:prstGeom>
        </p:spPr>
      </p:pic>
      <p:pic>
        <p:nvPicPr>
          <p:cNvPr id="36" name="Picture 14">
            <a:extLst>
              <a:ext uri="{FF2B5EF4-FFF2-40B4-BE49-F238E27FC236}">
                <a16:creationId xmlns:a16="http://schemas.microsoft.com/office/drawing/2014/main" id="{F95CF90A-51D0-4ACB-976B-1A153444A6A7}"/>
              </a:ext>
            </a:extLst>
          </p:cNvPr>
          <p:cNvPicPr>
            <a:picLocks noChangeAspect="1"/>
          </p:cNvPicPr>
          <p:nvPr/>
        </p:nvPicPr>
        <p:blipFill>
          <a:blip r:embed="rId5"/>
          <a:stretch>
            <a:fillRect/>
          </a:stretch>
        </p:blipFill>
        <p:spPr>
          <a:xfrm>
            <a:off x="8975747" y="3483495"/>
            <a:ext cx="336927" cy="524828"/>
          </a:xfrm>
          <a:prstGeom prst="rect">
            <a:avLst/>
          </a:prstGeom>
        </p:spPr>
      </p:pic>
      <p:sp>
        <p:nvSpPr>
          <p:cNvPr id="37" name="Google Shape;1941;p43">
            <a:extLst>
              <a:ext uri="{FF2B5EF4-FFF2-40B4-BE49-F238E27FC236}">
                <a16:creationId xmlns:a16="http://schemas.microsoft.com/office/drawing/2014/main" id="{97AECFCF-7CE3-4AD2-8654-AFDB2A832A48}"/>
              </a:ext>
            </a:extLst>
          </p:cNvPr>
          <p:cNvSpPr txBox="1">
            <a:spLocks/>
          </p:cNvSpPr>
          <p:nvPr/>
        </p:nvSpPr>
        <p:spPr>
          <a:xfrm>
            <a:off x="8086536" y="4358762"/>
            <a:ext cx="2336400"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defTabSz="914400"/>
            <a:r>
              <a:rPr lang="en-US" sz="3500" kern="0" dirty="0">
                <a:latin typeface="Times New Roman" panose="02020603050405020304" pitchFamily="18" charset="0"/>
                <a:cs typeface="Times New Roman" panose="02020603050405020304" pitchFamily="18" charset="0"/>
              </a:rPr>
              <a:t>Ch</a:t>
            </a:r>
            <a:r>
              <a:rPr lang="vi-VN" sz="3500" kern="0" dirty="0">
                <a:latin typeface="Times New Roman" panose="02020603050405020304" pitchFamily="18" charset="0"/>
                <a:cs typeface="Times New Roman" panose="02020603050405020304" pitchFamily="18" charset="0"/>
              </a:rPr>
              <a:t>ư</a:t>
            </a:r>
            <a:r>
              <a:rPr lang="en-US" sz="3500" kern="0" dirty="0" err="1">
                <a:latin typeface="Times New Roman" panose="02020603050405020304" pitchFamily="18" charset="0"/>
                <a:cs typeface="Times New Roman" panose="02020603050405020304" pitchFamily="18" charset="0"/>
              </a:rPr>
              <a:t>ơng</a:t>
            </a:r>
            <a:r>
              <a:rPr lang="en-US" sz="3500" kern="0" dirty="0">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4830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circle(in)">
                                      <p:cBhvr>
                                        <p:cTn id="26" dur="2000"/>
                                        <p:tgtEl>
                                          <p:spTgt spid="6">
                                            <p:txEl>
                                              <p:pRg st="0" end="0"/>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par>
                                <p:cTn id="30" presetID="6"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circle(in)">
                                      <p:cBhvr>
                                        <p:cTn id="35" dur="20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ircle(in)">
                                      <p:cBhvr>
                                        <p:cTn id="43" dur="2000"/>
                                        <p:tgtEl>
                                          <p:spTgt spid="34"/>
                                        </p:tgtEl>
                                      </p:cBhvr>
                                    </p:animEffect>
                                  </p:childTnLst>
                                </p:cTn>
                              </p:par>
                              <p:par>
                                <p:cTn id="44" presetID="6"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circle(in)">
                                      <p:cBhvr>
                                        <p:cTn id="46" dur="2000"/>
                                        <p:tgtEl>
                                          <p:spTgt spid="35"/>
                                        </p:tgtEl>
                                      </p:cBhvr>
                                    </p:animEffect>
                                  </p:childTnLst>
                                </p:cTn>
                              </p:par>
                              <p:par>
                                <p:cTn id="47" presetID="6"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circle(in)">
                                      <p:cBhvr>
                                        <p:cTn id="49" dur="2000"/>
                                        <p:tgtEl>
                                          <p:spTgt spid="36"/>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circle(in)">
                                      <p:cBhvr>
                                        <p:cTn id="5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P spid="7" grpId="0" build="p"/>
      <p:bldP spid="8" grpId="0" animBg="1"/>
      <p:bldP spid="12" grpId="0"/>
      <p:bldP spid="14" grpId="0" animBg="1"/>
      <p:bldP spid="33" grpId="0"/>
      <p:bldP spid="34"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B87360-E6ED-4876-B363-9AEE6D89639C}"/>
              </a:ext>
            </a:extLst>
          </p:cNvPr>
          <p:cNvSpPr txBox="1"/>
          <p:nvPr/>
        </p:nvSpPr>
        <p:spPr>
          <a:xfrm>
            <a:off x="1428350" y="1784279"/>
            <a:ext cx="10263541" cy="2469266"/>
          </a:xfrm>
          <a:prstGeom prst="rect">
            <a:avLst/>
          </a:prstGeom>
          <a:noFill/>
          <a:ln w="57150">
            <a:solidFill>
              <a:schemeClr val="tx1"/>
            </a:solidFill>
          </a:ln>
        </p:spPr>
        <p:txBody>
          <a:bodyPr wrap="square">
            <a:spAutoFit/>
          </a:bodyPr>
          <a:lstStyle/>
          <a:p>
            <a:pPr marR="360036" algn="ctr">
              <a:lnSpc>
                <a:spcPct val="115000"/>
              </a:lnSpc>
              <a:spcAft>
                <a:spcPts val="1800"/>
              </a:spcAft>
            </a:pPr>
            <a:r>
              <a:rPr lang="en-US" sz="4600" b="1" kern="0" cap="all" dirty="0">
                <a:latin typeface="Times New Roman" panose="02020603050405020304" pitchFamily="18" charset="0"/>
                <a:ea typeface="Times New Roman" panose="02020603050405020304" pitchFamily="18" charset="0"/>
                <a:cs typeface="Times New Roman" panose="02020603050405020304" pitchFamily="18" charset="0"/>
              </a:rPr>
              <a:t>EM XIN CHÂN THÀNH CẢM ƠN CÁC THẦY/ CÔ TRONG HỘI ĐỒNG ĐÃ LẮNG NGHE VÀ GÓP Ý!</a:t>
            </a:r>
          </a:p>
        </p:txBody>
      </p:sp>
    </p:spTree>
    <p:extLst>
      <p:ext uri="{BB962C8B-B14F-4D97-AF65-F5344CB8AC3E}">
        <p14:creationId xmlns:p14="http://schemas.microsoft.com/office/powerpoint/2010/main" val="1985615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2.08333E-6 3.7037E-6 L -2.08333E-6 -0.07223 " pathEditMode="relative" rAng="0" ptsTypes="AA">
                                      <p:cBhvr>
                                        <p:cTn id="6" dur="250" accel="50000" decel="50000" autoRev="1" fill="hold">
                                          <p:stCondLst>
                                            <p:cond delay="0"/>
                                          </p:stCondLst>
                                        </p:cTn>
                                        <p:tgtEl>
                                          <p:spTgt spid="3"/>
                                        </p:tgtEl>
                                        <p:attrNameLst>
                                          <p:attrName>ppt_x</p:attrName>
                                          <p:attrName>ppt_y</p:attrName>
                                        </p:attrNameLst>
                                      </p:cBhvr>
                                      <p:rCtr x="0" y="-3611"/>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5E0D85-FE15-4391-B368-64A263B751CA}"/>
              </a:ext>
            </a:extLst>
          </p:cNvPr>
          <p:cNvSpPr/>
          <p:nvPr/>
        </p:nvSpPr>
        <p:spPr>
          <a:xfrm>
            <a:off x="812839" y="1823407"/>
            <a:ext cx="11083157" cy="136392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Google Shape;1942;p43">
            <a:extLst>
              <a:ext uri="{FF2B5EF4-FFF2-40B4-BE49-F238E27FC236}">
                <a16:creationId xmlns:a16="http://schemas.microsoft.com/office/drawing/2014/main" id="{01B46874-B809-4141-8C74-F82E231A5849}"/>
              </a:ext>
            </a:extLst>
          </p:cNvPr>
          <p:cNvSpPr txBox="1">
            <a:spLocks/>
          </p:cNvSpPr>
          <p:nvPr/>
        </p:nvSpPr>
        <p:spPr>
          <a:xfrm>
            <a:off x="4121796" y="2021286"/>
            <a:ext cx="5412347" cy="91391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buSzPts val="2000"/>
            </a:pPr>
            <a:r>
              <a:rPr lang="en-US" sz="3200" dirty="0" err="1">
                <a:solidFill>
                  <a:schemeClr val="dk1"/>
                </a:solidFill>
                <a:latin typeface="Times New Roman"/>
                <a:ea typeface="Times New Roman"/>
                <a:cs typeface="Times New Roman"/>
                <a:sym typeface="Times New Roman"/>
              </a:rPr>
              <a:t>Tổng</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quan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về</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Microservices</a:t>
            </a:r>
            <a:endParaRPr lang="en-US" sz="3200" dirty="0"/>
          </a:p>
        </p:txBody>
      </p:sp>
      <p:sp>
        <p:nvSpPr>
          <p:cNvPr id="10" name="Google Shape;1941;p43">
            <a:extLst>
              <a:ext uri="{FF2B5EF4-FFF2-40B4-BE49-F238E27FC236}">
                <a16:creationId xmlns:a16="http://schemas.microsoft.com/office/drawing/2014/main" id="{1183F20D-9C60-4DDC-AFB8-B84494338637}"/>
              </a:ext>
            </a:extLst>
          </p:cNvPr>
          <p:cNvSpPr txBox="1">
            <a:spLocks/>
          </p:cNvSpPr>
          <p:nvPr/>
        </p:nvSpPr>
        <p:spPr>
          <a:xfrm>
            <a:off x="4329060" y="1528743"/>
            <a:ext cx="3730606" cy="4185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3333" b="1" i="0" u="none" strike="noStrike" cap="none">
                <a:solidFill>
                  <a:schemeClr val="dk2"/>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1E1B1C"/>
              </a:buClr>
              <a:buSzPts val="2400"/>
              <a:buFont typeface="Bebas Neue"/>
              <a:buNone/>
              <a:tabLst/>
              <a:defRPr/>
            </a:pP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Ch</a:t>
            </a:r>
            <a:r>
              <a:rPr kumimoji="0" lang="vi-VN"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ư</a:t>
            </a:r>
            <a:r>
              <a:rPr kumimoji="0" lang="en-US" sz="4400" b="1" i="0" u="none" strike="noStrike" kern="0" cap="none" spc="0" normalizeH="0" baseline="0" noProof="0" dirty="0" err="1">
                <a:ln>
                  <a:noFill/>
                </a:ln>
                <a:solidFill>
                  <a:srgbClr val="C92727"/>
                </a:solidFill>
                <a:effectLst/>
                <a:uLnTx/>
                <a:uFillTx/>
                <a:latin typeface="Times New Roman" panose="02020603050405020304" pitchFamily="18" charset="0"/>
                <a:cs typeface="Times New Roman" panose="02020603050405020304" pitchFamily="18" charset="0"/>
                <a:sym typeface="Fira Sans"/>
              </a:rPr>
              <a:t>ơng</a:t>
            </a:r>
            <a:r>
              <a:rPr kumimoji="0" lang="en-US" sz="4400" b="1" i="0" u="none" strike="noStrike" kern="0" cap="none" spc="0" normalizeH="0" baseline="0" noProof="0" dirty="0">
                <a:ln>
                  <a:noFill/>
                </a:ln>
                <a:solidFill>
                  <a:srgbClr val="C92727"/>
                </a:solidFill>
                <a:effectLst/>
                <a:uLnTx/>
                <a:uFillTx/>
                <a:latin typeface="Times New Roman" panose="02020603050405020304" pitchFamily="18" charset="0"/>
                <a:cs typeface="Times New Roman" panose="02020603050405020304" pitchFamily="18" charset="0"/>
                <a:sym typeface="Fira Sans"/>
              </a:rPr>
              <a:t> 1</a:t>
            </a:r>
          </a:p>
        </p:txBody>
      </p:sp>
      <p:sp>
        <p:nvSpPr>
          <p:cNvPr id="12" name="Google Shape;1948;p43">
            <a:extLst>
              <a:ext uri="{FF2B5EF4-FFF2-40B4-BE49-F238E27FC236}">
                <a16:creationId xmlns:a16="http://schemas.microsoft.com/office/drawing/2014/main" id="{D39C4487-E0F5-4A15-9517-9AD22B4D091A}"/>
              </a:ext>
            </a:extLst>
          </p:cNvPr>
          <p:cNvSpPr/>
          <p:nvPr/>
        </p:nvSpPr>
        <p:spPr>
          <a:xfrm>
            <a:off x="1537980" y="1025044"/>
            <a:ext cx="2248948" cy="2162285"/>
          </a:xfrm>
          <a:prstGeom prst="ellipse">
            <a:avLst/>
          </a:prstGeom>
          <a:solidFill>
            <a:schemeClr val="bg1"/>
          </a:solidFill>
          <a:ln>
            <a:noFill/>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13" name="Picture 12">
            <a:extLst>
              <a:ext uri="{FF2B5EF4-FFF2-40B4-BE49-F238E27FC236}">
                <a16:creationId xmlns:a16="http://schemas.microsoft.com/office/drawing/2014/main" id="{C8998D62-D957-4904-8EEC-0B8741F331C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4066" b="59890" l="12088" r="33516">
                        <a14:foregroundMark x1="21978" y1="34432" x2="21978" y2="34432"/>
                        <a14:foregroundMark x1="32967" y1="47253" x2="32967" y2="47253"/>
                        <a14:foregroundMark x1="24176" y1="40842" x2="24176" y2="40842"/>
                        <a14:foregroundMark x1="22940" y1="47802" x2="22940" y2="47802"/>
                        <a14:foregroundMark x1="15659" y1="38095" x2="15659" y2="38095"/>
                        <a14:foregroundMark x1="14011" y1="40476" x2="14011" y2="40476"/>
                        <a14:foregroundMark x1="13599" y1="42491" x2="13599" y2="42491"/>
                        <a14:foregroundMark x1="13049" y1="43956" x2="13049" y2="43956"/>
                        <a14:foregroundMark x1="13049" y1="45604" x2="13049" y2="45604"/>
                        <a14:foregroundMark x1="16484" y1="57509" x2="12775" y2="49084"/>
                        <a14:foregroundMark x1="12775" y1="49084" x2="16484" y2="37912"/>
                        <a14:foregroundMark x1="16484" y1="37912" x2="23901" y2="34432"/>
                        <a14:foregroundMark x1="23901" y1="34432" x2="30495" y2="37912"/>
                        <a14:foregroundMark x1="30495" y1="37912" x2="33516" y2="47070"/>
                        <a14:foregroundMark x1="33516" y1="47070" x2="31456" y2="56410"/>
                        <a14:foregroundMark x1="31456" y1="56410" x2="31181" y2="46337"/>
                        <a14:foregroundMark x1="31181" y1="46337" x2="26374" y2="39194"/>
                        <a14:foregroundMark x1="26374" y1="39194" x2="21566" y2="37179"/>
                        <a14:foregroundMark x1="18132" y1="41941" x2="18132" y2="41941"/>
                        <a14:foregroundMark x1="19368" y1="40476" x2="19368" y2="40476"/>
                        <a14:foregroundMark x1="20742" y1="39377" x2="20742" y2="39377"/>
                        <a14:foregroundMark x1="16071" y1="43407" x2="16071" y2="43407"/>
                        <a14:foregroundMark x1="16209" y1="45421" x2="16209" y2="45421"/>
                        <a14:foregroundMark x1="16621" y1="48352" x2="16621" y2="48352"/>
                        <a14:foregroundMark x1="15934" y1="46337" x2="15934" y2="46337"/>
                        <a14:foregroundMark x1="16346" y1="51282" x2="16346" y2="51282"/>
                        <a14:foregroundMark x1="17995" y1="53663" x2="17995" y2="53663"/>
                        <a14:foregroundMark x1="19093" y1="56777" x2="19093" y2="56777"/>
                        <a14:foregroundMark x1="18269" y1="58974" x2="18269" y2="58974"/>
                        <a14:foregroundMark x1="15934" y1="56593" x2="15934" y2="56593"/>
                        <a14:foregroundMark x1="16346" y1="58059" x2="16346" y2="58059"/>
                        <a14:foregroundMark x1="15659" y1="57143" x2="15659" y2="57143"/>
                        <a14:foregroundMark x1="14973" y1="56044" x2="14973" y2="56044"/>
                        <a14:foregroundMark x1="15247" y1="56410" x2="15247" y2="56410"/>
                        <a14:foregroundMark x1="14423" y1="54579" x2="14423" y2="54579"/>
                        <a14:foregroundMark x1="14148" y1="53663" x2="14148" y2="53663"/>
                        <a14:foregroundMark x1="13736" y1="52747" x2="13736" y2="52747"/>
                        <a14:foregroundMark x1="13736" y1="52747" x2="13736" y2="52747"/>
                        <a14:foregroundMark x1="13736" y1="52747" x2="13736" y2="52747"/>
                        <a14:foregroundMark x1="13462" y1="50733" x2="13462" y2="50733"/>
                        <a14:foregroundMark x1="29808" y1="51099" x2="29808" y2="51099"/>
                        <a14:foregroundMark x1="29945" y1="48535" x2="29945" y2="48535"/>
                        <a14:foregroundMark x1="29533" y1="52564" x2="29533" y2="52564"/>
                        <a14:foregroundMark x1="28709" y1="54029" x2="28709" y2="54029"/>
                        <a14:foregroundMark x1="28022" y1="56044" x2="28022" y2="56044"/>
                        <a14:foregroundMark x1="27885" y1="58608" x2="27885" y2="58608"/>
                        <a14:foregroundMark x1="28846" y1="59341" x2="28846" y2="59341"/>
                        <a14:foregroundMark x1="30769" y1="56960" x2="30769" y2="56960"/>
                        <a14:foregroundMark x1="32143" y1="54579" x2="32143" y2="54579"/>
                        <a14:foregroundMark x1="32830" y1="53114" x2="32830" y2="53114"/>
                        <a14:foregroundMark x1="33104" y1="51648" x2="33104" y2="51648"/>
                        <a14:foregroundMark x1="33104" y1="52930" x2="33104" y2="52930"/>
                        <a14:foregroundMark x1="33104" y1="52747" x2="33104" y2="52747"/>
                      </a14:backgroundRemoval>
                    </a14:imgEffect>
                  </a14:imgLayer>
                </a14:imgProps>
              </a:ext>
            </a:extLst>
          </a:blip>
          <a:srcRect l="9626" t="31548" r="64915" b="36360"/>
          <a:stretch/>
        </p:blipFill>
        <p:spPr>
          <a:xfrm>
            <a:off x="1665284" y="1249563"/>
            <a:ext cx="1812159" cy="1713246"/>
          </a:xfrm>
          <a:prstGeom prst="rect">
            <a:avLst/>
          </a:prstGeom>
        </p:spPr>
      </p:pic>
      <p:pic>
        <p:nvPicPr>
          <p:cNvPr id="3074" name="Picture 2" descr="Microservices for Java and Golang - A Complete Solu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747" y="2843142"/>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8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6" presetClass="entr" presetSubtype="2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BÀI TOÁN THỰC TẾ</a:t>
            </a:r>
          </a:p>
        </p:txBody>
      </p:sp>
      <p:pic>
        <p:nvPicPr>
          <p:cNvPr id="1030" name="Picture 6" descr="https://nestsera.com/wp-content/uploads/2020/07/Microservices-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95" y="1506452"/>
            <a:ext cx="10918297" cy="444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5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Khái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niệm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560063" y="1988045"/>
            <a:ext cx="6254497" cy="4467498"/>
          </a:xfrm>
          <a:prstGeom prst="rect">
            <a:avLst/>
          </a:prstGeom>
        </p:spPr>
      </p:pic>
      <p:sp>
        <p:nvSpPr>
          <p:cNvPr id="4" name="TextBox 3"/>
          <p:cNvSpPr txBox="1"/>
          <p:nvPr/>
        </p:nvSpPr>
        <p:spPr>
          <a:xfrm>
            <a:off x="949868" y="1038842"/>
            <a:ext cx="9693747" cy="1200329"/>
          </a:xfrm>
          <a:prstGeom prst="rect">
            <a:avLst/>
          </a:prstGeom>
          <a:noFill/>
        </p:spPr>
        <p:txBody>
          <a:bodyPr wrap="square" rtlCol="0">
            <a:spAutoFit/>
          </a:bodyPr>
          <a:lstStyle/>
          <a:p>
            <a:r>
              <a:rPr lang="vi-VN" dirty="0" smtClean="0"/>
              <a:t>Microservices</a:t>
            </a:r>
            <a:r>
              <a:rPr lang="vi-VN" dirty="0"/>
              <a:t>, hoặc kiến ​​trúc microservices, là một cách tiếp cận để phát triển ứng dụng trong đó một ứng dụng lớn được xây dựng từ các thành phần hoặc dịch vụ mô-đun. Mỗi mô-đun hỗ trợ một nhiệm vụ hoặc mục tiêu kinh doanh cụ thể và sử dụng giao diện đơn giản, được xác định rõ </a:t>
            </a:r>
            <a:r>
              <a:rPr lang="vi-VN" dirty="0" smtClean="0"/>
              <a:t>ràng</a:t>
            </a:r>
            <a:r>
              <a:rPr lang="en-US" dirty="0" smtClean="0"/>
              <a:t>.</a:t>
            </a:r>
          </a:p>
        </p:txBody>
      </p:sp>
    </p:spTree>
    <p:extLst>
      <p:ext uri="{BB962C8B-B14F-4D97-AF65-F5344CB8AC3E}">
        <p14:creationId xmlns:p14="http://schemas.microsoft.com/office/powerpoint/2010/main" val="725663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Ví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a:t>
            </a:r>
            <a:r>
              <a:rPr lang="en-US" sz="3200" dirty="0" smtClean="0">
                <a:latin typeface="Times New Roman" panose="02020603050405020304" pitchFamily="18" charset="0"/>
                <a:cs typeface="Times New Roman" panose="02020603050405020304" pitchFamily="18" charset="0"/>
              </a:rPr>
              <a:t> minh </a:t>
            </a:r>
            <a:r>
              <a:rPr lang="en-US" sz="3200" dirty="0" err="1" smtClean="0">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26720" y="1063315"/>
            <a:ext cx="3069117"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smtClean="0"/>
              <a:t>Hệ</a:t>
            </a:r>
            <a:r>
              <a:rPr lang="en-US" sz="2400" dirty="0" smtClean="0"/>
              <a:t> </a:t>
            </a:r>
            <a:r>
              <a:rPr lang="en-US" sz="2400" dirty="0" err="1" smtClean="0"/>
              <a:t>thống</a:t>
            </a:r>
            <a:r>
              <a:rPr lang="en-US" sz="2400" dirty="0" smtClean="0"/>
              <a:t> </a:t>
            </a:r>
            <a:r>
              <a:rPr lang="en-US" sz="2400" dirty="0" err="1" smtClean="0"/>
              <a:t>bán</a:t>
            </a:r>
            <a:r>
              <a:rPr lang="en-US" sz="2400" dirty="0" smtClean="0"/>
              <a:t> </a:t>
            </a:r>
            <a:r>
              <a:rPr lang="en-US" sz="2400" dirty="0" err="1" smtClean="0"/>
              <a:t>hàng</a:t>
            </a:r>
            <a:r>
              <a:rPr lang="en-US" sz="2400" dirty="0" smtClean="0"/>
              <a:t> </a:t>
            </a:r>
            <a:r>
              <a:rPr lang="en-US" sz="2400" dirty="0" err="1" smtClean="0"/>
              <a:t>trực</a:t>
            </a:r>
            <a:r>
              <a:rPr lang="en-US" sz="2400" dirty="0"/>
              <a:t> </a:t>
            </a:r>
            <a:r>
              <a:rPr lang="en-US" sz="2400" dirty="0" err="1" smtClean="0"/>
              <a:t>tuyến</a:t>
            </a:r>
            <a:r>
              <a:rPr lang="en-US" sz="2400" dirty="0" smtClean="0"/>
              <a:t> </a:t>
            </a:r>
            <a:r>
              <a:rPr lang="en-US" sz="2400" dirty="0" smtClean="0"/>
              <a:t>: </a:t>
            </a:r>
            <a:endParaRPr lang="en-US" sz="2400" dirty="0"/>
          </a:p>
        </p:txBody>
      </p:sp>
      <p:pic>
        <p:nvPicPr>
          <p:cNvPr id="6" name="Picture 5"/>
          <p:cNvPicPr>
            <a:picLocks noChangeAspect="1"/>
          </p:cNvPicPr>
          <p:nvPr/>
        </p:nvPicPr>
        <p:blipFill>
          <a:blip r:embed="rId3"/>
          <a:stretch>
            <a:fillRect/>
          </a:stretch>
        </p:blipFill>
        <p:spPr>
          <a:xfrm>
            <a:off x="3495837" y="1063315"/>
            <a:ext cx="5858693" cy="5439534"/>
          </a:xfrm>
          <a:prstGeom prst="rect">
            <a:avLst/>
          </a:prstGeom>
        </p:spPr>
      </p:pic>
    </p:spTree>
    <p:extLst>
      <p:ext uri="{BB962C8B-B14F-4D97-AF65-F5344CB8AC3E}">
        <p14:creationId xmlns:p14="http://schemas.microsoft.com/office/powerpoint/2010/main" val="982265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Lợi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Microservice</a:t>
            </a:r>
            <a:endParaRPr lang="en-US"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510968" y="2180217"/>
            <a:ext cx="5821931" cy="2031325"/>
          </a:xfrm>
          <a:prstGeom prst="rect">
            <a:avLst/>
          </a:prstGeom>
          <a:noFill/>
        </p:spPr>
        <p:txBody>
          <a:bodyPr wrap="square" rtlCol="0">
            <a:spAutoFit/>
          </a:bodyPr>
          <a:lstStyle/>
          <a:p>
            <a:pPr marL="285750" lvl="0" indent="-285750">
              <a:buFont typeface="Arial" panose="020B0604020202020204" pitchFamily="34" charset="0"/>
              <a:buChar char="•"/>
            </a:pPr>
            <a:r>
              <a:rPr lang="en-AU" dirty="0"/>
              <a:t>Source code </a:t>
            </a:r>
            <a:r>
              <a:rPr lang="en-AU" dirty="0" err="1"/>
              <a:t>tinh</a:t>
            </a:r>
            <a:r>
              <a:rPr lang="en-AU" dirty="0"/>
              <a:t> </a:t>
            </a:r>
            <a:r>
              <a:rPr lang="en-AU" dirty="0" err="1" smtClean="0"/>
              <a:t>gọn</a:t>
            </a:r>
            <a:endParaRPr lang="en-AU" dirty="0" smtClean="0"/>
          </a:p>
          <a:p>
            <a:pPr marL="285750" lvl="0" indent="-285750">
              <a:buFont typeface="Arial" panose="020B0604020202020204" pitchFamily="34" charset="0"/>
              <a:buChar char="•"/>
            </a:pPr>
            <a:endParaRPr lang="en-AU" dirty="0" smtClean="0"/>
          </a:p>
          <a:p>
            <a:pPr marL="285750" lvl="0" indent="-285750">
              <a:buFont typeface="Arial" panose="020B0604020202020204" pitchFamily="34" charset="0"/>
              <a:buChar char="•"/>
            </a:pPr>
            <a:r>
              <a:rPr lang="en-AU" dirty="0" err="1" smtClean="0"/>
              <a:t>Bảo</a:t>
            </a:r>
            <a:r>
              <a:rPr lang="en-AU" dirty="0" smtClean="0"/>
              <a:t> </a:t>
            </a:r>
            <a:r>
              <a:rPr lang="en-AU" dirty="0" err="1" smtClean="0"/>
              <a:t>mật</a:t>
            </a:r>
            <a:r>
              <a:rPr lang="en-AU" dirty="0" smtClean="0"/>
              <a:t> source </a:t>
            </a:r>
            <a:r>
              <a:rPr lang="en-AU" dirty="0" smtClean="0"/>
              <a:t>code </a:t>
            </a:r>
          </a:p>
          <a:p>
            <a:pPr marL="285750" lvl="0" indent="-285750">
              <a:buFont typeface="Arial" panose="020B0604020202020204" pitchFamily="34" charset="0"/>
              <a:buChar char="•"/>
            </a:pPr>
            <a:endParaRPr lang="en-AU" dirty="0" smtClean="0"/>
          </a:p>
          <a:p>
            <a:pPr marL="285750" lvl="0" indent="-285750">
              <a:buFont typeface="Arial" panose="020B0604020202020204" pitchFamily="34" charset="0"/>
              <a:buChar char="•"/>
            </a:pPr>
            <a:r>
              <a:rPr lang="en-AU" dirty="0" err="1" smtClean="0"/>
              <a:t>Tồn</a:t>
            </a:r>
            <a:r>
              <a:rPr lang="en-AU" dirty="0" smtClean="0"/>
              <a:t> </a:t>
            </a:r>
            <a:r>
              <a:rPr lang="en-AU" dirty="0" err="1"/>
              <a:t>tại</a:t>
            </a:r>
            <a:r>
              <a:rPr lang="en-AU" dirty="0"/>
              <a:t> </a:t>
            </a:r>
            <a:r>
              <a:rPr lang="en-AU" dirty="0" err="1"/>
              <a:t>độc</a:t>
            </a:r>
            <a:r>
              <a:rPr lang="en-AU" dirty="0"/>
              <a:t> </a:t>
            </a:r>
            <a:r>
              <a:rPr lang="en-AU" dirty="0" err="1" smtClean="0"/>
              <a:t>lập</a:t>
            </a:r>
            <a:endParaRPr lang="en-AU" dirty="0" smtClean="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AU" dirty="0"/>
              <a:t>Scale </a:t>
            </a:r>
            <a:r>
              <a:rPr lang="en-AU" dirty="0" err="1"/>
              <a:t>độc</a:t>
            </a:r>
            <a:r>
              <a:rPr lang="en-AU" dirty="0"/>
              <a:t> </a:t>
            </a:r>
            <a:r>
              <a:rPr lang="en-AU" dirty="0" err="1" smtClean="0"/>
              <a:t>lập</a:t>
            </a:r>
            <a:endParaRPr lang="en-AU" dirty="0" smtClean="0"/>
          </a:p>
        </p:txBody>
      </p:sp>
      <p:pic>
        <p:nvPicPr>
          <p:cNvPr id="2054" name="Picture 6" descr="https://codeaholicguy.files.wordpress.com/2015/11/s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6658" y="1497160"/>
            <a:ext cx="5238750" cy="3857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08365" y="1497160"/>
            <a:ext cx="6126998"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smtClean="0"/>
              <a:t>Những</a:t>
            </a:r>
            <a:r>
              <a:rPr lang="en-US" sz="2400" dirty="0" smtClean="0"/>
              <a:t> </a:t>
            </a:r>
            <a:r>
              <a:rPr lang="en-US" sz="2400" dirty="0" err="1" smtClean="0"/>
              <a:t>lợi</a:t>
            </a:r>
            <a:r>
              <a:rPr lang="en-US" sz="2400" dirty="0" smtClean="0"/>
              <a:t> </a:t>
            </a:r>
            <a:r>
              <a:rPr lang="en-US" sz="2400" dirty="0" err="1" smtClean="0"/>
              <a:t>ích</a:t>
            </a:r>
            <a:r>
              <a:rPr lang="en-US" sz="2400" dirty="0" smtClean="0"/>
              <a:t> </a:t>
            </a:r>
            <a:r>
              <a:rPr lang="en-US" sz="2400" dirty="0" err="1" smtClean="0"/>
              <a:t>của</a:t>
            </a:r>
            <a:r>
              <a:rPr lang="en-US" sz="2400" dirty="0" smtClean="0"/>
              <a:t> </a:t>
            </a:r>
            <a:r>
              <a:rPr lang="en-US" sz="2400" dirty="0" err="1" smtClean="0"/>
              <a:t>Microservice</a:t>
            </a:r>
            <a:r>
              <a:rPr lang="en-US" sz="2400" dirty="0" smtClean="0"/>
              <a:t> </a:t>
            </a:r>
            <a:r>
              <a:rPr lang="en-US" sz="2400" dirty="0" err="1" smtClean="0"/>
              <a:t>mang</a:t>
            </a:r>
            <a:r>
              <a:rPr lang="en-US" sz="2400" dirty="0" smtClean="0"/>
              <a:t> </a:t>
            </a:r>
            <a:r>
              <a:rPr lang="en-US" sz="2400" dirty="0" err="1" smtClean="0"/>
              <a:t>lại</a:t>
            </a:r>
            <a:r>
              <a:rPr lang="en-US" sz="2400" dirty="0" smtClean="0"/>
              <a:t>:</a:t>
            </a:r>
            <a:endParaRPr lang="en-US" sz="2400" dirty="0"/>
          </a:p>
        </p:txBody>
      </p:sp>
    </p:spTree>
    <p:extLst>
      <p:ext uri="{BB962C8B-B14F-4D97-AF65-F5344CB8AC3E}">
        <p14:creationId xmlns:p14="http://schemas.microsoft.com/office/powerpoint/2010/main" val="3868680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Reverse Proxy</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08365" y="1402080"/>
            <a:ext cx="4347665" cy="461665"/>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smtClean="0"/>
              <a:t>Khái</a:t>
            </a:r>
            <a:r>
              <a:rPr lang="en-US" sz="2400" dirty="0" smtClean="0"/>
              <a:t> </a:t>
            </a:r>
            <a:r>
              <a:rPr lang="en-US" sz="2400" dirty="0" err="1" smtClean="0"/>
              <a:t>niệm</a:t>
            </a:r>
            <a:r>
              <a:rPr lang="en-US" sz="2400" dirty="0" smtClean="0"/>
              <a:t> </a:t>
            </a:r>
            <a:r>
              <a:rPr lang="en-US" sz="2400" dirty="0" err="1" smtClean="0"/>
              <a:t>về</a:t>
            </a:r>
            <a:r>
              <a:rPr lang="en-US" sz="2400" dirty="0" smtClean="0"/>
              <a:t> reverse proxy </a:t>
            </a:r>
            <a:endParaRPr lang="en-US" sz="24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81015" y="3075764"/>
            <a:ext cx="5939790" cy="3338830"/>
          </a:xfrm>
          <a:prstGeom prst="rect">
            <a:avLst/>
          </a:prstGeom>
        </p:spPr>
      </p:pic>
      <p:sp>
        <p:nvSpPr>
          <p:cNvPr id="6" name="TextBox 5"/>
          <p:cNvSpPr txBox="1"/>
          <p:nvPr/>
        </p:nvSpPr>
        <p:spPr>
          <a:xfrm>
            <a:off x="1365504" y="2098714"/>
            <a:ext cx="10448543" cy="1200329"/>
          </a:xfrm>
          <a:prstGeom prst="rect">
            <a:avLst/>
          </a:prstGeom>
          <a:noFill/>
        </p:spPr>
        <p:txBody>
          <a:bodyPr wrap="square" rtlCol="0">
            <a:spAutoFit/>
          </a:bodyPr>
          <a:lstStyle/>
          <a:p>
            <a:pPr marL="285750" indent="-285750">
              <a:buFont typeface="Arial" panose="020B0604020202020204" pitchFamily="34" charset="0"/>
              <a:buChar char="•"/>
            </a:pPr>
            <a:r>
              <a:rPr lang="vi-VN" dirty="0"/>
              <a:t>Proxy server là một máy chủ trung gian hoặc trung gian chuyển tiếp các yêu cầu nội dung từ nhiều máy khách đến các máy chủ khác nhau trên Internet</a:t>
            </a:r>
            <a:r>
              <a:rPr lang="vi-VN" dirty="0" smtClean="0"/>
              <a:t>.</a:t>
            </a:r>
            <a:endParaRPr lang="en-US" dirty="0" smtClean="0"/>
          </a:p>
          <a:p>
            <a:pPr marL="285750" indent="-285750">
              <a:buFont typeface="Arial" panose="020B0604020202020204" pitchFamily="34" charset="0"/>
              <a:buChar char="•"/>
            </a:pPr>
            <a:r>
              <a:rPr lang="vi-VN" dirty="0" smtClean="0"/>
              <a:t> </a:t>
            </a:r>
            <a:r>
              <a:rPr lang="vi-VN" dirty="0"/>
              <a:t>Reverse proxy server là một proxy server thường nằm sau tưởng lửa trong một mạng riêng và điều hướng các yêu cầu của client đến máy chủ thích hợp</a:t>
            </a:r>
            <a:endParaRPr lang="en-US" dirty="0"/>
          </a:p>
        </p:txBody>
      </p:sp>
    </p:spTree>
    <p:extLst>
      <p:ext uri="{BB962C8B-B14F-4D97-AF65-F5344CB8AC3E}">
        <p14:creationId xmlns:p14="http://schemas.microsoft.com/office/powerpoint/2010/main" val="928789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a:lstStyle/>
          <a:p>
            <a:r>
              <a:rPr lang="en-US" sz="3200" dirty="0" err="1" smtClean="0">
                <a:latin typeface="Times New Roman" panose="02020603050405020304" pitchFamily="18" charset="0"/>
                <a:cs typeface="Times New Roman" panose="02020603050405020304" pitchFamily="18" charset="0"/>
              </a:rPr>
              <a:t>Cân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tải</a:t>
            </a:r>
            <a:endParaRPr lang="en-US" sz="3200" dirty="0">
              <a:latin typeface="Times New Roman" panose="02020603050405020304" pitchFamily="18" charset="0"/>
              <a:cs typeface="Times New Roman" panose="02020603050405020304" pitchFamily="18" charset="0"/>
            </a:endParaRPr>
          </a:p>
        </p:txBody>
      </p:sp>
      <p:sp>
        <p:nvSpPr>
          <p:cNvPr id="2" name="AutoShape 2" descr="https://miro.medium.com/max/700/0*25wxhPyXLvQ-8rpr.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2579369" y="2487168"/>
            <a:ext cx="7080387" cy="3014222"/>
          </a:xfrm>
          <a:prstGeom prst="rect">
            <a:avLst/>
          </a:prstGeom>
        </p:spPr>
      </p:pic>
      <p:sp>
        <p:nvSpPr>
          <p:cNvPr id="5" name="TextBox 4"/>
          <p:cNvSpPr txBox="1"/>
          <p:nvPr/>
        </p:nvSpPr>
        <p:spPr>
          <a:xfrm>
            <a:off x="1219200" y="1089232"/>
            <a:ext cx="9607295" cy="923330"/>
          </a:xfrm>
          <a:prstGeom prst="rect">
            <a:avLst/>
          </a:prstGeom>
          <a:noFill/>
        </p:spPr>
        <p:txBody>
          <a:bodyPr wrap="square" rtlCol="0">
            <a:spAutoFit/>
          </a:bodyPr>
          <a:lstStyle/>
          <a:p>
            <a:r>
              <a:rPr lang="vi-VN" dirty="0" smtClean="0"/>
              <a:t>Bộ </a:t>
            </a:r>
            <a:r>
              <a:rPr lang="vi-VN" dirty="0"/>
              <a:t>cân bằng tải là một thiết bị hoạt động như một </a:t>
            </a:r>
            <a:r>
              <a:rPr lang="en-US" dirty="0" smtClean="0"/>
              <a:t>reverse </a:t>
            </a:r>
            <a:r>
              <a:rPr lang="vi-VN" dirty="0" smtClean="0"/>
              <a:t>proxy</a:t>
            </a:r>
            <a:r>
              <a:rPr lang="en-US" dirty="0" smtClean="0"/>
              <a:t> </a:t>
            </a:r>
            <a:r>
              <a:rPr lang="vi-VN" dirty="0" smtClean="0"/>
              <a:t>và </a:t>
            </a:r>
            <a:r>
              <a:rPr lang="vi-VN" dirty="0"/>
              <a:t>phân phối lưu lượng mạng hoặc ứng dụng trên một số máy chủ. Nó giúp mở rộng quy mô theo chiều ngang trên số lượng máy chủ ngày càng tăng.</a:t>
            </a:r>
            <a:endParaRPr lang="en-US" dirty="0"/>
          </a:p>
        </p:txBody>
      </p:sp>
    </p:spTree>
    <p:extLst>
      <p:ext uri="{BB962C8B-B14F-4D97-AF65-F5344CB8AC3E}">
        <p14:creationId xmlns:p14="http://schemas.microsoft.com/office/powerpoint/2010/main" val="873347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Master">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14378</TotalTime>
  <Words>1730</Words>
  <Application>Microsoft Office PowerPoint</Application>
  <PresentationFormat>Widescreen</PresentationFormat>
  <Paragraphs>134</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微软雅黑</vt:lpstr>
      <vt:lpstr>Arial</vt:lpstr>
      <vt:lpstr>Bebas Neue</vt:lpstr>
      <vt:lpstr>Calibri</vt:lpstr>
      <vt:lpstr>等线</vt:lpstr>
      <vt:lpstr>Fira Sans</vt:lpstr>
      <vt:lpstr>Muli</vt:lpstr>
      <vt:lpstr>Times New Roman</vt:lpstr>
      <vt:lpstr>Wingdings</vt:lpstr>
      <vt:lpstr>Master</vt:lpstr>
      <vt:lpstr>PowerPoint Presentation</vt:lpstr>
      <vt:lpstr>Cấu trúc</vt:lpstr>
      <vt:lpstr>PowerPoint Presentation</vt:lpstr>
      <vt:lpstr>BÀI TOÁN THỰC TẾ</vt:lpstr>
      <vt:lpstr>Khái niệm về Microservice</vt:lpstr>
      <vt:lpstr>Ví dụ minh họa</vt:lpstr>
      <vt:lpstr>Lợi ích của Microservice</vt:lpstr>
      <vt:lpstr>Reverse Proxy</vt:lpstr>
      <vt:lpstr>Cân bằng tải</vt:lpstr>
      <vt:lpstr>Cân bằng tải trong Microservices</vt:lpstr>
      <vt:lpstr>Cân bằng tải trong Microservices</vt:lpstr>
      <vt:lpstr>PowerPoint Presentation</vt:lpstr>
      <vt:lpstr>Khái niệm về Traefik</vt:lpstr>
      <vt:lpstr>Tầm quan trọng của Traefik</vt:lpstr>
      <vt:lpstr>Tầm quan trọng của Traefik</vt:lpstr>
      <vt:lpstr>PowerPoint Presentation</vt:lpstr>
      <vt:lpstr>Demo giao diện</vt:lpstr>
      <vt:lpstr>Triển khai Traefik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Tiệp Cao minh</cp:lastModifiedBy>
  <cp:revision>1008</cp:revision>
  <dcterms:created xsi:type="dcterms:W3CDTF">2017-09-22T08:16:39Z</dcterms:created>
  <dcterms:modified xsi:type="dcterms:W3CDTF">2022-06-29T20:46:54Z</dcterms:modified>
</cp:coreProperties>
</file>