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76" r:id="rId5"/>
    <p:sldId id="277" r:id="rId6"/>
    <p:sldId id="278" r:id="rId7"/>
    <p:sldId id="279" r:id="rId8"/>
    <p:sldId id="280" r:id="rId9"/>
    <p:sldId id="281" r:id="rId10"/>
    <p:sldId id="282" r:id="rId11"/>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val="234480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val="320350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val="297690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val="321076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val="380691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val="231091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val="226411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val="201190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val="112648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val="220708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9B58AF-06CA-494A-AD08-586030212BD3}" type="datetimeFigureOut">
              <a:rPr lang="vi-VN" smtClean="0"/>
              <a:pPr/>
              <a:t>29/04/2020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1E2F2C5-9608-429F-9E5C-92D98F2E0859}" type="slidenum">
              <a:rPr lang="vi-VN" smtClean="0"/>
              <a:pPr/>
              <a:t>‹#›</a:t>
            </a:fld>
            <a:endParaRPr lang="vi-VN"/>
          </a:p>
        </p:txBody>
      </p:sp>
    </p:spTree>
    <p:extLst>
      <p:ext uri="{BB962C8B-B14F-4D97-AF65-F5344CB8AC3E}">
        <p14:creationId xmlns:p14="http://schemas.microsoft.com/office/powerpoint/2010/main" val="358959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B58AF-06CA-494A-AD08-586030212BD3}" type="datetimeFigureOut">
              <a:rPr lang="vi-VN" smtClean="0"/>
              <a:pPr/>
              <a:t>29/04/2020</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2F2C5-9608-429F-9E5C-92D98F2E0859}" type="slidenum">
              <a:rPr lang="vi-VN" smtClean="0"/>
              <a:pPr/>
              <a:t>‹#›</a:t>
            </a:fld>
            <a:endParaRPr lang="vi-VN"/>
          </a:p>
        </p:txBody>
      </p:sp>
    </p:spTree>
    <p:extLst>
      <p:ext uri="{BB962C8B-B14F-4D97-AF65-F5344CB8AC3E}">
        <p14:creationId xmlns:p14="http://schemas.microsoft.com/office/powerpoint/2010/main" val="3637761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98072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Buổi</a:t>
            </a:r>
            <a:r>
              <a:rPr lang="en-US" dirty="0"/>
              <a:t> 7 : </a:t>
            </a:r>
            <a:r>
              <a:rPr lang="en-US" dirty="0" err="1"/>
              <a:t>Xử</a:t>
            </a:r>
            <a:r>
              <a:rPr lang="en-US" dirty="0"/>
              <a:t> </a:t>
            </a:r>
            <a:r>
              <a:rPr lang="en-US" dirty="0" err="1"/>
              <a:t>lý</a:t>
            </a:r>
            <a:r>
              <a:rPr lang="en-US" dirty="0"/>
              <a:t> </a:t>
            </a:r>
            <a:r>
              <a:rPr lang="en-US" dirty="0" err="1"/>
              <a:t>ngoại</a:t>
            </a:r>
            <a:r>
              <a:rPr lang="en-US" dirty="0"/>
              <a:t> </a:t>
            </a:r>
            <a:r>
              <a:rPr lang="en-US" dirty="0" err="1"/>
              <a:t>lệ</a:t>
            </a:r>
            <a:r>
              <a:rPr lang="en-US" dirty="0"/>
              <a:t> </a:t>
            </a:r>
            <a:r>
              <a:rPr lang="en-US" dirty="0" err="1"/>
              <a:t>trong</a:t>
            </a:r>
            <a:r>
              <a:rPr lang="en-US" dirty="0"/>
              <a:t> Java (Exception Handling)</a:t>
            </a:r>
          </a:p>
        </p:txBody>
      </p:sp>
      <p:sp>
        <p:nvSpPr>
          <p:cNvPr id="5" name="AutoShape 2" descr="HÃ¬nh áº£nh cÃ³ liÃªn qu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7" name="Rectangle 6"/>
          <p:cNvSpPr/>
          <p:nvPr/>
        </p:nvSpPr>
        <p:spPr>
          <a:xfrm>
            <a:off x="539552" y="5559623"/>
            <a:ext cx="7128792" cy="461665"/>
          </a:xfrm>
          <a:prstGeom prst="rect">
            <a:avLst/>
          </a:prstGeom>
        </p:spPr>
        <p:txBody>
          <a:bodyPr wrap="square">
            <a:spAutoFit/>
          </a:bodyPr>
          <a:lstStyle/>
          <a:p>
            <a:r>
              <a:rPr lang="vi-VN" sz="2400" dirty="0"/>
              <a:t>Tác giả : Nguyễn Ngọc Tiệp</a:t>
            </a:r>
          </a:p>
        </p:txBody>
      </p:sp>
      <p:pic>
        <p:nvPicPr>
          <p:cNvPr id="4098" name="Picture 2" descr="Káº¿t quáº£ hÃ¬nh áº£nh cho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267" y="2618509"/>
            <a:ext cx="4184551" cy="23590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Admin\Desktop\tải xuống.png">
            <a:extLst>
              <a:ext uri="{FF2B5EF4-FFF2-40B4-BE49-F238E27FC236}">
                <a16:creationId xmlns:a16="http://schemas.microsoft.com/office/drawing/2014/main" id="{17A95E8F-E51E-41D0-A5EE-091BCEA39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99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1066800"/>
            <a:ext cx="7772400" cy="1470025"/>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a:p>
            <a:endParaRPr lang="en-US" dirty="0"/>
          </a:p>
          <a:p>
            <a:r>
              <a:rPr lang="en-US" dirty="0"/>
              <a:t>3. </a:t>
            </a:r>
            <a:r>
              <a:rPr lang="en-US" b="1" dirty="0" err="1"/>
              <a:t>Xử</a:t>
            </a:r>
            <a:r>
              <a:rPr lang="en-US" b="1" dirty="0"/>
              <a:t> </a:t>
            </a:r>
            <a:r>
              <a:rPr lang="en-US" b="1" dirty="0" err="1"/>
              <a:t>lý</a:t>
            </a:r>
            <a:r>
              <a:rPr lang="en-US" b="1" dirty="0"/>
              <a:t> </a:t>
            </a:r>
            <a:r>
              <a:rPr lang="en-US" b="1" dirty="0" err="1"/>
              <a:t>ngoại</a:t>
            </a:r>
            <a:r>
              <a:rPr lang="en-US" b="1" dirty="0"/>
              <a:t> </a:t>
            </a:r>
            <a:r>
              <a:rPr lang="en-US" b="1" dirty="0" err="1"/>
              <a:t>lệ</a:t>
            </a:r>
            <a:r>
              <a:rPr lang="en-US" b="1" dirty="0"/>
              <a:t> (Exception Handling) </a:t>
            </a:r>
            <a:r>
              <a:rPr lang="en-US" b="1" dirty="0" err="1"/>
              <a:t>trong</a:t>
            </a:r>
            <a:r>
              <a:rPr lang="en-US" b="1" dirty="0"/>
              <a:t> java</a:t>
            </a:r>
          </a:p>
          <a:p>
            <a:endParaRPr lang="en-US" b="1" dirty="0"/>
          </a:p>
          <a:p>
            <a:endParaRPr lang="en-US" b="1" dirty="0"/>
          </a:p>
          <a:p>
            <a:endParaRPr lang="en-US" b="1" dirty="0"/>
          </a:p>
          <a:p>
            <a:endParaRPr lang="fr-FR" b="1" dirty="0"/>
          </a:p>
          <a:p>
            <a:endParaRPr lang="vi-VN" dirty="0"/>
          </a:p>
        </p:txBody>
      </p:sp>
      <p:pic>
        <p:nvPicPr>
          <p:cNvPr id="5" name="Picture 5" descr="C:\Users\Admin\Desktop\tải xuống.png">
            <a:extLst>
              <a:ext uri="{FF2B5EF4-FFF2-40B4-BE49-F238E27FC236}">
                <a16:creationId xmlns:a16="http://schemas.microsoft.com/office/drawing/2014/main"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0"/>
            <a:ext cx="5465502" cy="7905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 y="2667000"/>
            <a:ext cx="8534400" cy="923330"/>
          </a:xfrm>
          <a:prstGeom prst="rect">
            <a:avLst/>
          </a:prstGeom>
        </p:spPr>
        <p:txBody>
          <a:bodyPr wrap="square">
            <a:spAutoFit/>
          </a:bodyPr>
          <a:lstStyle/>
          <a:p>
            <a:r>
              <a:rPr lang="vi-VN" dirty="0"/>
              <a:t>Khối lệnh try trong java được sử dụng để chứa một đoạn code có thế xảy ra một ngoại lệ. Nó phải được khai báo trong phương thức.</a:t>
            </a:r>
          </a:p>
          <a:p>
            <a:r>
              <a:rPr lang="vi-VN" dirty="0"/>
              <a:t>Sau một khối lệnh try bạn phải khai báo khối lệnh catch hoặc finally hoặc cả hai.</a:t>
            </a:r>
          </a:p>
        </p:txBody>
      </p:sp>
      <p:pic>
        <p:nvPicPr>
          <p:cNvPr id="6146" name="Picture 2"/>
          <p:cNvPicPr>
            <a:picLocks noChangeAspect="1" noChangeArrowheads="1"/>
          </p:cNvPicPr>
          <p:nvPr/>
        </p:nvPicPr>
        <p:blipFill>
          <a:blip r:embed="rId3"/>
          <a:srcRect/>
          <a:stretch>
            <a:fillRect/>
          </a:stretch>
        </p:blipFill>
        <p:spPr bwMode="auto">
          <a:xfrm>
            <a:off x="3657600" y="1676400"/>
            <a:ext cx="3705225" cy="10858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685800" y="3048000"/>
            <a:ext cx="4543425" cy="1933575"/>
          </a:xfrm>
          <a:prstGeom prst="rect">
            <a:avLst/>
          </a:prstGeom>
          <a:noFill/>
          <a:ln w="9525">
            <a:noFill/>
            <a:miter lim="800000"/>
            <a:headEnd/>
            <a:tailEnd/>
          </a:ln>
          <a:effectLst/>
        </p:spPr>
      </p:pic>
    </p:spTree>
    <p:extLst>
      <p:ext uri="{BB962C8B-B14F-4D97-AF65-F5344CB8AC3E}">
        <p14:creationId xmlns:p14="http://schemas.microsoft.com/office/powerpoint/2010/main" val="2063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fade">
                                      <p:cBhvr>
                                        <p:cTn id="15" dur="500"/>
                                        <p:tgtEl>
                                          <p:spTgt spid="61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147"/>
                                        </p:tgtEl>
                                        <p:attrNameLst>
                                          <p:attrName>style.visibility</p:attrName>
                                        </p:attrNameLst>
                                      </p:cBhvr>
                                      <p:to>
                                        <p:strVal val="visible"/>
                                      </p:to>
                                    </p:set>
                                    <p:animEffect transition="in" filter="fade">
                                      <p:cBhvr>
                                        <p:cTn id="20"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62068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Nội dung </a:t>
            </a:r>
            <a:r>
              <a:rPr lang="en-US" dirty="0" err="1"/>
              <a:t>buổi</a:t>
            </a:r>
            <a:r>
              <a:rPr lang="en-US" dirty="0"/>
              <a:t> 7</a:t>
            </a:r>
            <a:endParaRPr lang="vi-VN" dirty="0"/>
          </a:p>
        </p:txBody>
      </p:sp>
      <p:sp>
        <p:nvSpPr>
          <p:cNvPr id="5" name="Rectangle 4"/>
          <p:cNvSpPr/>
          <p:nvPr/>
        </p:nvSpPr>
        <p:spPr>
          <a:xfrm>
            <a:off x="611560" y="2492896"/>
            <a:ext cx="7128792" cy="461665"/>
          </a:xfrm>
          <a:prstGeom prst="rect">
            <a:avLst/>
          </a:prstGeom>
        </p:spPr>
        <p:txBody>
          <a:bodyPr wrap="square">
            <a:spAutoFit/>
          </a:bodyPr>
          <a:lstStyle/>
          <a:p>
            <a:r>
              <a:rPr lang="vi-VN" sz="2400" dirty="0"/>
              <a:t>1. </a:t>
            </a:r>
            <a:r>
              <a:rPr lang="fr-FR" sz="2400" b="1" dirty="0" err="1"/>
              <a:t>Ngoại</a:t>
            </a:r>
            <a:r>
              <a:rPr lang="fr-FR" sz="2400" b="1" dirty="0"/>
              <a:t> </a:t>
            </a:r>
            <a:r>
              <a:rPr lang="fr-FR" sz="2400" b="1" dirty="0" err="1"/>
              <a:t>lệ</a:t>
            </a:r>
            <a:r>
              <a:rPr lang="fr-FR" sz="2400" b="1" dirty="0"/>
              <a:t> (Exception) là </a:t>
            </a:r>
            <a:r>
              <a:rPr lang="fr-FR" sz="2400" b="1" dirty="0" err="1"/>
              <a:t>gì</a:t>
            </a:r>
            <a:r>
              <a:rPr lang="fr-FR" sz="2400" b="1" dirty="0"/>
              <a:t>?</a:t>
            </a:r>
          </a:p>
        </p:txBody>
      </p:sp>
      <p:pic>
        <p:nvPicPr>
          <p:cNvPr id="8" name="Picture 5" descr="C:\Users\Admin\Desktop\tải xuống.png">
            <a:extLst>
              <a:ext uri="{FF2B5EF4-FFF2-40B4-BE49-F238E27FC236}">
                <a16:creationId xmlns:a16="http://schemas.microsoft.com/office/drawing/2014/main" id="{471C5568-A066-4DA1-A50C-25B7E5C99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9600" y="3048000"/>
            <a:ext cx="7128792" cy="461665"/>
          </a:xfrm>
          <a:prstGeom prst="rect">
            <a:avLst/>
          </a:prstGeom>
        </p:spPr>
        <p:txBody>
          <a:bodyPr wrap="square">
            <a:spAutoFit/>
          </a:bodyPr>
          <a:lstStyle/>
          <a:p>
            <a:r>
              <a:rPr lang="en-US" sz="2400" dirty="0"/>
              <a:t>2</a:t>
            </a:r>
            <a:r>
              <a:rPr lang="vi-VN" sz="2400" dirty="0"/>
              <a:t>. </a:t>
            </a:r>
            <a:r>
              <a:rPr lang="en-US" sz="2400" b="1" dirty="0" err="1"/>
              <a:t>Hệ</a:t>
            </a:r>
            <a:r>
              <a:rPr lang="en-US" sz="2400" b="1" dirty="0"/>
              <a:t> </a:t>
            </a:r>
            <a:r>
              <a:rPr lang="en-US" sz="2400" b="1" dirty="0" err="1"/>
              <a:t>thống</a:t>
            </a:r>
            <a:r>
              <a:rPr lang="en-US" sz="2400" b="1" dirty="0"/>
              <a:t> </a:t>
            </a:r>
            <a:r>
              <a:rPr lang="en-US" sz="2400" b="1" dirty="0" err="1"/>
              <a:t>cấp</a:t>
            </a:r>
            <a:r>
              <a:rPr lang="en-US" sz="2400" b="1" dirty="0"/>
              <a:t> </a:t>
            </a:r>
            <a:r>
              <a:rPr lang="en-US" sz="2400" b="1" dirty="0" err="1"/>
              <a:t>bậc</a:t>
            </a:r>
            <a:r>
              <a:rPr lang="en-US" sz="2400" b="1" dirty="0"/>
              <a:t> </a:t>
            </a:r>
            <a:r>
              <a:rPr lang="en-US" sz="2400" b="1" dirty="0" err="1"/>
              <a:t>của</a:t>
            </a:r>
            <a:r>
              <a:rPr lang="en-US" sz="2400" b="1" dirty="0"/>
              <a:t> </a:t>
            </a:r>
            <a:r>
              <a:rPr lang="en-US" sz="2400" b="1" dirty="0" err="1"/>
              <a:t>các</a:t>
            </a:r>
            <a:r>
              <a:rPr lang="en-US" sz="2400" b="1" dirty="0"/>
              <a:t> </a:t>
            </a:r>
            <a:r>
              <a:rPr lang="en-US" sz="2400" b="1" dirty="0" err="1"/>
              <a:t>lớp</a:t>
            </a:r>
            <a:r>
              <a:rPr lang="en-US" sz="2400" b="1" dirty="0"/>
              <a:t> </a:t>
            </a:r>
            <a:r>
              <a:rPr lang="en-US" sz="2400" b="1" dirty="0" err="1"/>
              <a:t>ngoại</a:t>
            </a:r>
            <a:r>
              <a:rPr lang="en-US" sz="2400" b="1" dirty="0"/>
              <a:t> </a:t>
            </a:r>
            <a:r>
              <a:rPr lang="en-US" sz="2400" b="1" dirty="0" err="1"/>
              <a:t>lệ</a:t>
            </a:r>
            <a:r>
              <a:rPr lang="en-US" sz="2400" b="1" dirty="0"/>
              <a:t> </a:t>
            </a:r>
            <a:r>
              <a:rPr lang="en-US" sz="2400" b="1" dirty="0" err="1"/>
              <a:t>trong</a:t>
            </a:r>
            <a:r>
              <a:rPr lang="en-US" sz="2400" b="1" dirty="0"/>
              <a:t> Java</a:t>
            </a:r>
          </a:p>
        </p:txBody>
      </p:sp>
      <p:sp>
        <p:nvSpPr>
          <p:cNvPr id="12" name="Rectangle 11"/>
          <p:cNvSpPr/>
          <p:nvPr/>
        </p:nvSpPr>
        <p:spPr>
          <a:xfrm>
            <a:off x="685800" y="3657600"/>
            <a:ext cx="7128792" cy="830997"/>
          </a:xfrm>
          <a:prstGeom prst="rect">
            <a:avLst/>
          </a:prstGeom>
        </p:spPr>
        <p:txBody>
          <a:bodyPr wrap="square">
            <a:spAutoFit/>
          </a:bodyPr>
          <a:lstStyle/>
          <a:p>
            <a:r>
              <a:rPr lang="en-US" sz="2400" dirty="0"/>
              <a:t>3</a:t>
            </a:r>
            <a:r>
              <a:rPr lang="vi-VN" sz="2400" dirty="0"/>
              <a:t>. </a:t>
            </a:r>
            <a:r>
              <a:rPr lang="en-US" sz="2400" b="1" dirty="0" err="1"/>
              <a:t>Xử</a:t>
            </a:r>
            <a:r>
              <a:rPr lang="en-US" sz="2400" b="1" dirty="0"/>
              <a:t> </a:t>
            </a:r>
            <a:r>
              <a:rPr lang="en-US" sz="2400" b="1" dirty="0" err="1"/>
              <a:t>lý</a:t>
            </a:r>
            <a:r>
              <a:rPr lang="en-US" sz="2400" b="1" dirty="0"/>
              <a:t> </a:t>
            </a:r>
            <a:r>
              <a:rPr lang="en-US" sz="2400" b="1" dirty="0" err="1"/>
              <a:t>ngoại</a:t>
            </a:r>
            <a:r>
              <a:rPr lang="en-US" sz="2400" b="1" dirty="0"/>
              <a:t> </a:t>
            </a:r>
            <a:r>
              <a:rPr lang="en-US" sz="2400" b="1" dirty="0" err="1"/>
              <a:t>lệ</a:t>
            </a:r>
            <a:r>
              <a:rPr lang="en-US" sz="2400" b="1" dirty="0"/>
              <a:t> (Exception Handling) </a:t>
            </a:r>
            <a:r>
              <a:rPr lang="en-US" sz="2400" b="1" dirty="0" err="1"/>
              <a:t>trong</a:t>
            </a:r>
            <a:r>
              <a:rPr lang="en-US" sz="2400" b="1" dirty="0"/>
              <a:t> java</a:t>
            </a:r>
          </a:p>
          <a:p>
            <a:endParaRPr lang="en-US" sz="2400" b="1" dirty="0"/>
          </a:p>
        </p:txBody>
      </p:sp>
    </p:spTree>
    <p:extLst>
      <p:ext uri="{BB962C8B-B14F-4D97-AF65-F5344CB8AC3E}">
        <p14:creationId xmlns:p14="http://schemas.microsoft.com/office/powerpoint/2010/main" val="184995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990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1. </a:t>
            </a:r>
            <a:r>
              <a:rPr lang="fr-FR" b="1" dirty="0" err="1"/>
              <a:t>Ngoại</a:t>
            </a:r>
            <a:r>
              <a:rPr lang="fr-FR" b="1" dirty="0"/>
              <a:t> </a:t>
            </a:r>
            <a:r>
              <a:rPr lang="fr-FR" b="1" dirty="0" err="1"/>
              <a:t>lệ</a:t>
            </a:r>
            <a:r>
              <a:rPr lang="fr-FR" b="1" dirty="0"/>
              <a:t> (Exception) là </a:t>
            </a:r>
            <a:r>
              <a:rPr lang="fr-FR" b="1" dirty="0" err="1"/>
              <a:t>gì</a:t>
            </a:r>
            <a:r>
              <a:rPr lang="fr-FR" b="1" dirty="0"/>
              <a:t>?</a:t>
            </a:r>
          </a:p>
          <a:p>
            <a:endParaRPr lang="vi-VN" dirty="0"/>
          </a:p>
        </p:txBody>
      </p:sp>
      <p:pic>
        <p:nvPicPr>
          <p:cNvPr id="5" name="Picture 5" descr="C:\Users\Admin\Desktop\tải xuống.png">
            <a:extLst>
              <a:ext uri="{FF2B5EF4-FFF2-40B4-BE49-F238E27FC236}">
                <a16:creationId xmlns:a16="http://schemas.microsoft.com/office/drawing/2014/main"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 y="1905001"/>
            <a:ext cx="8534400" cy="3416320"/>
          </a:xfrm>
          <a:prstGeom prst="rect">
            <a:avLst/>
          </a:prstGeom>
        </p:spPr>
        <p:txBody>
          <a:bodyPr wrap="square">
            <a:spAutoFit/>
          </a:bodyPr>
          <a:lstStyle/>
          <a:p>
            <a:r>
              <a:rPr lang="vi-VN" dirty="0"/>
              <a:t>Exception là một sự kiện xảy ra trong quá trình thực thi một chương trình Java, nó làm phá vỡ cái </a:t>
            </a:r>
            <a:r>
              <a:rPr lang="vi-VN" b="1" dirty="0"/>
              <a:t>flow </a:t>
            </a:r>
            <a:r>
              <a:rPr lang="vi-VN" dirty="0"/>
              <a:t>(luồng xử lý) bình thường của một chương trình, thậm chí chết chương trình.</a:t>
            </a:r>
          </a:p>
          <a:p>
            <a:r>
              <a:rPr lang="vi-VN" dirty="0"/>
              <a:t>Một ngoại lệ có thể xảy ra với nhiều lý do khác nhau, nó nằm ngoài dự tính của chương trình. Một vài ngoại lệ xảy ra bởi lỗi của người dùng, một số khác bởi lỗi của lập trình viên và số khác nữa đến từ lỗi của nguồn dữ liệu vật lý. Chẳng hạn như:</a:t>
            </a:r>
          </a:p>
          <a:p>
            <a:r>
              <a:rPr lang="vi-VN" dirty="0"/>
              <a:t>Người dùng nhập dữ liệu không hợp lệ.</a:t>
            </a:r>
          </a:p>
          <a:p>
            <a:r>
              <a:rPr lang="vi-VN" dirty="0"/>
              <a:t>Truy cập ngoài chỉ số mảng.</a:t>
            </a:r>
          </a:p>
          <a:p>
            <a:r>
              <a:rPr lang="vi-VN" dirty="0"/>
              <a:t>Một file cần được mở nhưng không thể tìm thấy.</a:t>
            </a:r>
          </a:p>
          <a:p>
            <a:r>
              <a:rPr lang="vi-VN" dirty="0"/>
              <a:t>Kết nối mạng bị ngắt trong quá trình thực hiện giao tiếp hoặc JVM hết bộ nhớ.</a:t>
            </a:r>
          </a:p>
          <a:p>
            <a:r>
              <a:rPr lang="vi-VN" dirty="0"/>
              <a:t>….</a:t>
            </a:r>
          </a:p>
        </p:txBody>
      </p:sp>
    </p:spTree>
    <p:extLst>
      <p:ext uri="{BB962C8B-B14F-4D97-AF65-F5344CB8AC3E}">
        <p14:creationId xmlns:p14="http://schemas.microsoft.com/office/powerpoint/2010/main" val="2063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990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1. </a:t>
            </a:r>
            <a:r>
              <a:rPr lang="fr-FR" b="1" dirty="0" err="1"/>
              <a:t>Ngoại</a:t>
            </a:r>
            <a:r>
              <a:rPr lang="fr-FR" b="1" dirty="0"/>
              <a:t> </a:t>
            </a:r>
            <a:r>
              <a:rPr lang="fr-FR" b="1" dirty="0" err="1"/>
              <a:t>lệ</a:t>
            </a:r>
            <a:r>
              <a:rPr lang="fr-FR" b="1" dirty="0"/>
              <a:t> (Exception) là </a:t>
            </a:r>
            <a:r>
              <a:rPr lang="fr-FR" b="1" dirty="0" err="1"/>
              <a:t>gì</a:t>
            </a:r>
            <a:r>
              <a:rPr lang="fr-FR" b="1" dirty="0"/>
              <a:t>?</a:t>
            </a:r>
          </a:p>
          <a:p>
            <a:endParaRPr lang="vi-VN" dirty="0"/>
          </a:p>
        </p:txBody>
      </p:sp>
      <p:pic>
        <p:nvPicPr>
          <p:cNvPr id="5" name="Picture 5" descr="C:\Users\Admin\Desktop\tải xuống.png">
            <a:extLst>
              <a:ext uri="{FF2B5EF4-FFF2-40B4-BE49-F238E27FC236}">
                <a16:creationId xmlns:a16="http://schemas.microsoft.com/office/drawing/2014/main"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 y="1905001"/>
            <a:ext cx="8534400" cy="646331"/>
          </a:xfrm>
          <a:prstGeom prst="rect">
            <a:avLst/>
          </a:prstGeom>
        </p:spPr>
        <p:txBody>
          <a:bodyPr wrap="square">
            <a:spAutoFit/>
          </a:bodyPr>
          <a:lstStyle/>
          <a:p>
            <a:r>
              <a:rPr lang="vi-VN" dirty="0"/>
              <a:t>Ví dụ chương trình chia 2 số. Nếu ta cho mẫu số = 0 thì phát sinh lỗi và đó được coi là 1 ngoại lệ.</a:t>
            </a:r>
          </a:p>
        </p:txBody>
      </p:sp>
      <p:pic>
        <p:nvPicPr>
          <p:cNvPr id="1026" name="Picture 2"/>
          <p:cNvPicPr>
            <a:picLocks noChangeAspect="1" noChangeArrowheads="1"/>
          </p:cNvPicPr>
          <p:nvPr/>
        </p:nvPicPr>
        <p:blipFill>
          <a:blip r:embed="rId3"/>
          <a:srcRect/>
          <a:stretch>
            <a:fillRect/>
          </a:stretch>
        </p:blipFill>
        <p:spPr bwMode="auto">
          <a:xfrm>
            <a:off x="1295400" y="2895600"/>
            <a:ext cx="6381750" cy="2209800"/>
          </a:xfrm>
          <a:prstGeom prst="rect">
            <a:avLst/>
          </a:prstGeom>
          <a:noFill/>
          <a:ln w="9525">
            <a:noFill/>
            <a:miter lim="800000"/>
            <a:headEnd/>
            <a:tailEnd/>
          </a:ln>
          <a:effectLst/>
        </p:spPr>
      </p:pic>
    </p:spTree>
    <p:extLst>
      <p:ext uri="{BB962C8B-B14F-4D97-AF65-F5344CB8AC3E}">
        <p14:creationId xmlns:p14="http://schemas.microsoft.com/office/powerpoint/2010/main" val="2063283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371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 </a:t>
            </a:r>
            <a:r>
              <a:rPr lang="en-US" b="1" dirty="0" err="1"/>
              <a:t>Hệ</a:t>
            </a:r>
            <a:r>
              <a:rPr lang="en-US" b="1" dirty="0"/>
              <a:t> </a:t>
            </a:r>
            <a:r>
              <a:rPr lang="en-US" b="1" dirty="0" err="1"/>
              <a:t>thống</a:t>
            </a:r>
            <a:r>
              <a:rPr lang="en-US" b="1" dirty="0"/>
              <a:t> </a:t>
            </a:r>
            <a:r>
              <a:rPr lang="en-US" b="1" dirty="0" err="1"/>
              <a:t>cấp</a:t>
            </a:r>
            <a:r>
              <a:rPr lang="en-US" b="1" dirty="0"/>
              <a:t> </a:t>
            </a:r>
            <a:r>
              <a:rPr lang="en-US" b="1" dirty="0" err="1"/>
              <a:t>bậc</a:t>
            </a:r>
            <a:r>
              <a:rPr lang="en-US" b="1" dirty="0"/>
              <a:t> </a:t>
            </a:r>
            <a:r>
              <a:rPr lang="en-US" b="1" dirty="0" err="1"/>
              <a:t>của</a:t>
            </a:r>
            <a:r>
              <a:rPr lang="en-US" b="1" dirty="0"/>
              <a:t> </a:t>
            </a:r>
            <a:r>
              <a:rPr lang="en-US" b="1" dirty="0" err="1"/>
              <a:t>các</a:t>
            </a:r>
            <a:r>
              <a:rPr lang="en-US" b="1" dirty="0"/>
              <a:t> </a:t>
            </a:r>
            <a:r>
              <a:rPr lang="en-US" b="1" dirty="0" err="1"/>
              <a:t>lớp</a:t>
            </a:r>
            <a:r>
              <a:rPr lang="en-US" b="1" dirty="0"/>
              <a:t> </a:t>
            </a:r>
            <a:r>
              <a:rPr lang="en-US" b="1" dirty="0" err="1"/>
              <a:t>ngoại</a:t>
            </a:r>
            <a:r>
              <a:rPr lang="en-US" b="1" dirty="0"/>
              <a:t> </a:t>
            </a:r>
            <a:r>
              <a:rPr lang="en-US" b="1" dirty="0" err="1"/>
              <a:t>lệ</a:t>
            </a:r>
            <a:r>
              <a:rPr lang="en-US" b="1" dirty="0"/>
              <a:t> </a:t>
            </a:r>
            <a:r>
              <a:rPr lang="en-US" b="1" dirty="0" err="1"/>
              <a:t>trong</a:t>
            </a:r>
            <a:r>
              <a:rPr lang="en-US" b="1" dirty="0"/>
              <a:t> Java</a:t>
            </a:r>
          </a:p>
          <a:p>
            <a:endParaRPr lang="fr-FR" b="1" dirty="0"/>
          </a:p>
          <a:p>
            <a:endParaRPr lang="vi-VN" dirty="0"/>
          </a:p>
        </p:txBody>
      </p:sp>
      <p:pic>
        <p:nvPicPr>
          <p:cNvPr id="5" name="Picture 5" descr="C:\Users\Admin\Desktop\tải xuống.png">
            <a:extLst>
              <a:ext uri="{FF2B5EF4-FFF2-40B4-BE49-F238E27FC236}">
                <a16:creationId xmlns:a16="http://schemas.microsoft.com/office/drawing/2014/main"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1000" y="2438400"/>
            <a:ext cx="8534400" cy="1477328"/>
          </a:xfrm>
          <a:prstGeom prst="rect">
            <a:avLst/>
          </a:prstGeom>
        </p:spPr>
        <p:txBody>
          <a:bodyPr wrap="square">
            <a:spAutoFit/>
          </a:bodyPr>
          <a:lstStyle/>
          <a:p>
            <a:r>
              <a:rPr lang="vi-VN" dirty="0"/>
              <a:t>Đây là mô hình sơ đồ phân cấp của </a:t>
            </a:r>
            <a:r>
              <a:rPr lang="vi-VN" b="1" dirty="0"/>
              <a:t>Exception</a:t>
            </a:r>
            <a:r>
              <a:rPr lang="vi-VN" dirty="0"/>
              <a:t> trong java.</a:t>
            </a:r>
          </a:p>
          <a:p>
            <a:r>
              <a:rPr lang="vi-VN" dirty="0"/>
              <a:t>Class ở mức cao nhất là </a:t>
            </a:r>
            <a:r>
              <a:rPr lang="vi-VN" b="1" dirty="0"/>
              <a:t>Throwable</a:t>
            </a:r>
            <a:endParaRPr lang="vi-VN" dirty="0"/>
          </a:p>
          <a:p>
            <a:r>
              <a:rPr lang="vi-VN" dirty="0"/>
              <a:t>Hai class con trực tiếp là </a:t>
            </a:r>
            <a:r>
              <a:rPr lang="vi-VN" b="1" dirty="0"/>
              <a:t>Error </a:t>
            </a:r>
            <a:r>
              <a:rPr lang="vi-VN" dirty="0"/>
              <a:t>và </a:t>
            </a:r>
            <a:r>
              <a:rPr lang="vi-VN" b="1" dirty="0"/>
              <a:t>Exception</a:t>
            </a:r>
            <a:r>
              <a:rPr lang="vi-VN" dirty="0"/>
              <a:t>.</a:t>
            </a:r>
          </a:p>
          <a:p>
            <a:r>
              <a:rPr lang="vi-VN" dirty="0"/>
              <a:t>Trong nhánh </a:t>
            </a:r>
            <a:r>
              <a:rPr lang="vi-VN" b="1" dirty="0"/>
              <a:t>Exception</a:t>
            </a:r>
            <a:r>
              <a:rPr lang="vi-VN" dirty="0"/>
              <a:t> có một nhánh con </a:t>
            </a:r>
            <a:r>
              <a:rPr lang="vi-VN" b="1" dirty="0"/>
              <a:t>RuntimeException </a:t>
            </a:r>
            <a:r>
              <a:rPr lang="vi-VN" dirty="0"/>
              <a:t>là các ngoại lệ sẽ không được java kiểm tra trong thời điểm biên dịch.</a:t>
            </a:r>
          </a:p>
        </p:txBody>
      </p:sp>
      <p:pic>
        <p:nvPicPr>
          <p:cNvPr id="2050" name="Picture 2"/>
          <p:cNvPicPr>
            <a:picLocks noChangeAspect="1" noChangeArrowheads="1"/>
          </p:cNvPicPr>
          <p:nvPr/>
        </p:nvPicPr>
        <p:blipFill>
          <a:blip r:embed="rId3"/>
          <a:srcRect/>
          <a:stretch>
            <a:fillRect/>
          </a:stretch>
        </p:blipFill>
        <p:spPr bwMode="auto">
          <a:xfrm>
            <a:off x="990600" y="3225165"/>
            <a:ext cx="6076950" cy="3514725"/>
          </a:xfrm>
          <a:prstGeom prst="rect">
            <a:avLst/>
          </a:prstGeom>
          <a:noFill/>
          <a:ln w="9525">
            <a:noFill/>
            <a:miter lim="800000"/>
            <a:headEnd/>
            <a:tailEnd/>
          </a:ln>
          <a:effectLst/>
        </p:spPr>
      </p:pic>
    </p:spTree>
    <p:extLst>
      <p:ext uri="{BB962C8B-B14F-4D97-AF65-F5344CB8AC3E}">
        <p14:creationId xmlns:p14="http://schemas.microsoft.com/office/powerpoint/2010/main" val="2063283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371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2.1 </a:t>
            </a:r>
            <a:r>
              <a:rPr lang="en-US" b="1" dirty="0"/>
              <a:t>Exception</a:t>
            </a:r>
          </a:p>
          <a:p>
            <a:endParaRPr lang="en-US" b="1" dirty="0"/>
          </a:p>
          <a:p>
            <a:endParaRPr lang="fr-FR" b="1" dirty="0"/>
          </a:p>
          <a:p>
            <a:endParaRPr lang="vi-VN" dirty="0"/>
          </a:p>
        </p:txBody>
      </p:sp>
      <p:pic>
        <p:nvPicPr>
          <p:cNvPr id="5" name="Picture 5" descr="C:\Users\Admin\Desktop\tải xuống.png">
            <a:extLst>
              <a:ext uri="{FF2B5EF4-FFF2-40B4-BE49-F238E27FC236}">
                <a16:creationId xmlns:a16="http://schemas.microsoft.com/office/drawing/2014/main"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1000" y="2438400"/>
            <a:ext cx="8534400" cy="1200329"/>
          </a:xfrm>
          <a:prstGeom prst="rect">
            <a:avLst/>
          </a:prstGeom>
        </p:spPr>
        <p:txBody>
          <a:bodyPr wrap="square">
            <a:spAutoFit/>
          </a:bodyPr>
          <a:lstStyle/>
          <a:p>
            <a:r>
              <a:rPr lang="vi-VN" dirty="0"/>
              <a:t>Trong Java có 2 loại exception: checked và unchecked. Tất cả các checked exception được kế thừa từ lớp Exception ngoại trừ lớp RuntimeException. RuntimeException là lớp cơ sở của tất cả các lớp unchecked exception. Đó cũng là dấu hiệu để nhận biết đâu là checked exception và đâu là unchecked exception.</a:t>
            </a:r>
          </a:p>
        </p:txBody>
      </p:sp>
    </p:spTree>
    <p:extLst>
      <p:ext uri="{BB962C8B-B14F-4D97-AF65-F5344CB8AC3E}">
        <p14:creationId xmlns:p14="http://schemas.microsoft.com/office/powerpoint/2010/main" val="2063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371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2.1 </a:t>
            </a:r>
            <a:r>
              <a:rPr lang="en-US" b="1" dirty="0"/>
              <a:t>Checked exceptions</a:t>
            </a:r>
          </a:p>
          <a:p>
            <a:endParaRPr lang="en-US" b="1" dirty="0"/>
          </a:p>
          <a:p>
            <a:endParaRPr lang="fr-FR" b="1" dirty="0"/>
          </a:p>
          <a:p>
            <a:endParaRPr lang="vi-VN" dirty="0"/>
          </a:p>
        </p:txBody>
      </p:sp>
      <p:pic>
        <p:nvPicPr>
          <p:cNvPr id="5" name="Picture 5" descr="C:\Users\Admin\Desktop\tải xuống.png">
            <a:extLst>
              <a:ext uri="{FF2B5EF4-FFF2-40B4-BE49-F238E27FC236}">
                <a16:creationId xmlns:a16="http://schemas.microsoft.com/office/drawing/2014/main"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1000" y="2438400"/>
            <a:ext cx="8534400" cy="2308324"/>
          </a:xfrm>
          <a:prstGeom prst="rect">
            <a:avLst/>
          </a:prstGeom>
        </p:spPr>
        <p:txBody>
          <a:bodyPr wrap="square">
            <a:spAutoFit/>
          </a:bodyPr>
          <a:lstStyle/>
          <a:p>
            <a:r>
              <a:rPr lang="vi-VN" dirty="0"/>
              <a:t>Là loại exception xảy ra trong lúc compile time, nó cũng có thể được gọi là </a:t>
            </a:r>
            <a:r>
              <a:rPr lang="vi-VN" b="1" dirty="0"/>
              <a:t>compile time exceptions</a:t>
            </a:r>
            <a:r>
              <a:rPr lang="vi-VN" dirty="0"/>
              <a:t>. Loại exception này không thể bỏ qua được trong quá trình compile, bắt buộc ta phải handle nó.</a:t>
            </a:r>
          </a:p>
          <a:p>
            <a:r>
              <a:rPr lang="vi-VN" dirty="0"/>
              <a:t>Các lớp extends từ lớp Throwable ngoại trừ RuntimeException và Error được gọi là checked exception.</a:t>
            </a:r>
          </a:p>
          <a:p>
            <a:r>
              <a:rPr lang="vi-VN" dirty="0"/>
              <a:t>Ví dụ: IOException, FileNotFoundException, NoSuchFieldException, ….</a:t>
            </a:r>
          </a:p>
          <a:p>
            <a:r>
              <a:rPr lang="vi-VN" dirty="0"/>
              <a:t>Ví dụ chương trình sau đọc file sử dụng java.io.FileReader lớp này ném ra ngoại lệ FileNotFoundException. Trình biên dịch thông báo lỗi như sau:</a:t>
            </a:r>
          </a:p>
        </p:txBody>
      </p:sp>
      <p:pic>
        <p:nvPicPr>
          <p:cNvPr id="3074" name="Picture 2"/>
          <p:cNvPicPr>
            <a:picLocks noChangeAspect="1" noChangeArrowheads="1"/>
          </p:cNvPicPr>
          <p:nvPr/>
        </p:nvPicPr>
        <p:blipFill>
          <a:blip r:embed="rId3"/>
          <a:srcRect/>
          <a:stretch>
            <a:fillRect/>
          </a:stretch>
        </p:blipFill>
        <p:spPr bwMode="auto">
          <a:xfrm>
            <a:off x="1752600" y="2286000"/>
            <a:ext cx="5629275" cy="2752725"/>
          </a:xfrm>
          <a:prstGeom prst="rect">
            <a:avLst/>
          </a:prstGeom>
          <a:noFill/>
          <a:ln w="9525">
            <a:noFill/>
            <a:miter lim="800000"/>
            <a:headEnd/>
            <a:tailEnd/>
          </a:ln>
          <a:effectLst/>
        </p:spPr>
      </p:pic>
    </p:spTree>
    <p:extLst>
      <p:ext uri="{BB962C8B-B14F-4D97-AF65-F5344CB8AC3E}">
        <p14:creationId xmlns:p14="http://schemas.microsoft.com/office/powerpoint/2010/main" val="2063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fade">
                                      <p:cBhvr>
                                        <p:cTn id="1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371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2.1 </a:t>
            </a:r>
            <a:r>
              <a:rPr lang="en-US" b="1" dirty="0" err="1"/>
              <a:t>UnChecked</a:t>
            </a:r>
            <a:r>
              <a:rPr lang="en-US" b="1" dirty="0"/>
              <a:t> exceptions</a:t>
            </a:r>
          </a:p>
          <a:p>
            <a:endParaRPr lang="en-US" b="1" dirty="0"/>
          </a:p>
          <a:p>
            <a:endParaRPr lang="fr-FR" b="1" dirty="0"/>
          </a:p>
          <a:p>
            <a:endParaRPr lang="vi-VN" dirty="0"/>
          </a:p>
        </p:txBody>
      </p:sp>
      <p:pic>
        <p:nvPicPr>
          <p:cNvPr id="5" name="Picture 5" descr="C:\Users\Admin\Desktop\tải xuống.png">
            <a:extLst>
              <a:ext uri="{FF2B5EF4-FFF2-40B4-BE49-F238E27FC236}">
                <a16:creationId xmlns:a16="http://schemas.microsoft.com/office/drawing/2014/main"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1000" y="2438400"/>
            <a:ext cx="8534400" cy="2585323"/>
          </a:xfrm>
          <a:prstGeom prst="rect">
            <a:avLst/>
          </a:prstGeom>
        </p:spPr>
        <p:txBody>
          <a:bodyPr wrap="square">
            <a:spAutoFit/>
          </a:bodyPr>
          <a:lstStyle/>
          <a:p>
            <a:r>
              <a:rPr lang="vi-VN" dirty="0"/>
              <a:t>Là loại exception xảy ra tại thời điểm thực thi chương trình, nó cũng có thể gọi là </a:t>
            </a:r>
            <a:r>
              <a:rPr lang="vi-VN" b="1" dirty="0"/>
              <a:t>runtime exceptions</a:t>
            </a:r>
            <a:r>
              <a:rPr lang="vi-VN" dirty="0"/>
              <a:t> đó là programming bugs, lỗi logic của chương trình… Loại exception này được bỏ qua trong quá trình compile, không bắt buộc ta phải handle nó.</a:t>
            </a:r>
          </a:p>
          <a:p>
            <a:r>
              <a:rPr lang="vi-VN" dirty="0"/>
              <a:t>Các lớp extends từ RuntimeException được gọi là unchecked exception.</a:t>
            </a:r>
          </a:p>
          <a:p>
            <a:r>
              <a:rPr lang="vi-VN" dirty="0"/>
              <a:t>Ví dụ: NullPointerException, NumberFormatException, ArrayIndexOutOfBoundsException, DivideByZeroException, …</a:t>
            </a:r>
          </a:p>
          <a:p>
            <a:r>
              <a:rPr lang="vi-VN" dirty="0"/>
              <a:t>Ví dụ một biến có giá trị null, thực hiện bất kỳ hoạt động nào bởi biến đó sẽ xảy ra ngoại lệ NullPointerException.</a:t>
            </a:r>
          </a:p>
        </p:txBody>
      </p:sp>
      <p:pic>
        <p:nvPicPr>
          <p:cNvPr id="4098" name="Picture 2"/>
          <p:cNvPicPr>
            <a:picLocks noChangeAspect="1" noChangeArrowheads="1"/>
          </p:cNvPicPr>
          <p:nvPr/>
        </p:nvPicPr>
        <p:blipFill>
          <a:blip r:embed="rId3"/>
          <a:srcRect/>
          <a:stretch>
            <a:fillRect/>
          </a:stretch>
        </p:blipFill>
        <p:spPr bwMode="auto">
          <a:xfrm>
            <a:off x="2114550" y="2624138"/>
            <a:ext cx="4914900" cy="1609725"/>
          </a:xfrm>
          <a:prstGeom prst="rect">
            <a:avLst/>
          </a:prstGeom>
          <a:noFill/>
          <a:ln w="9525">
            <a:noFill/>
            <a:miter lim="800000"/>
            <a:headEnd/>
            <a:tailEnd/>
          </a:ln>
          <a:effectLst/>
        </p:spPr>
      </p:pic>
    </p:spTree>
    <p:extLst>
      <p:ext uri="{BB962C8B-B14F-4D97-AF65-F5344CB8AC3E}">
        <p14:creationId xmlns:p14="http://schemas.microsoft.com/office/powerpoint/2010/main" val="2063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16764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2.2 </a:t>
            </a:r>
            <a:r>
              <a:rPr lang="en-US" b="1" dirty="0"/>
              <a:t>Error</a:t>
            </a:r>
          </a:p>
          <a:p>
            <a:endParaRPr lang="en-US" b="1" dirty="0"/>
          </a:p>
          <a:p>
            <a:endParaRPr lang="en-US" b="1" dirty="0"/>
          </a:p>
          <a:p>
            <a:endParaRPr lang="fr-FR" b="1" dirty="0"/>
          </a:p>
          <a:p>
            <a:endParaRPr lang="vi-VN" dirty="0"/>
          </a:p>
        </p:txBody>
      </p:sp>
      <p:pic>
        <p:nvPicPr>
          <p:cNvPr id="5" name="Picture 5" descr="C:\Users\Admin\Desktop\tải xuống.png">
            <a:extLst>
              <a:ext uri="{FF2B5EF4-FFF2-40B4-BE49-F238E27FC236}">
                <a16:creationId xmlns:a16="http://schemas.microsoft.com/office/drawing/2014/main" id="{B448CEE8-A073-4F84-8255-9246FE7F0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0"/>
            <a:ext cx="5465502" cy="7905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1000" y="2438400"/>
            <a:ext cx="8534400" cy="1477328"/>
          </a:xfrm>
          <a:prstGeom prst="rect">
            <a:avLst/>
          </a:prstGeom>
        </p:spPr>
        <p:txBody>
          <a:bodyPr wrap="square">
            <a:spAutoFit/>
          </a:bodyPr>
          <a:lstStyle/>
          <a:p>
            <a:r>
              <a:rPr lang="en-US" dirty="0"/>
              <a:t>E</a:t>
            </a:r>
            <a:r>
              <a:rPr lang="vi-VN" dirty="0"/>
              <a:t>rror là những vấn đề nghiêm trọng liên quan đến môi trường thực thi của ứng dụng hoặc hệ thống mà lập trình viên không thể kiểm soát. Nó thường làm chết chương trình.</a:t>
            </a:r>
          </a:p>
          <a:p>
            <a:r>
              <a:rPr lang="vi-VN" dirty="0"/>
              <a:t>Lớp Error định nghĩa các ngoại lệ mà không thể bắt (catch) từ chương trình.</a:t>
            </a:r>
          </a:p>
          <a:p>
            <a:r>
              <a:rPr lang="vi-VN" dirty="0"/>
              <a:t>Ví dụ: OutOfMemoryError, VirtualMachineError, and StackOverflowError, …</a:t>
            </a:r>
          </a:p>
        </p:txBody>
      </p:sp>
      <p:pic>
        <p:nvPicPr>
          <p:cNvPr id="5122" name="Picture 2"/>
          <p:cNvPicPr>
            <a:picLocks noChangeAspect="1" noChangeArrowheads="1"/>
          </p:cNvPicPr>
          <p:nvPr/>
        </p:nvPicPr>
        <p:blipFill>
          <a:blip r:embed="rId3"/>
          <a:srcRect/>
          <a:stretch>
            <a:fillRect/>
          </a:stretch>
        </p:blipFill>
        <p:spPr bwMode="auto">
          <a:xfrm>
            <a:off x="1609725" y="1604963"/>
            <a:ext cx="5924550" cy="3648075"/>
          </a:xfrm>
          <a:prstGeom prst="rect">
            <a:avLst/>
          </a:prstGeom>
          <a:noFill/>
          <a:ln w="9525">
            <a:noFill/>
            <a:miter lim="800000"/>
            <a:headEnd/>
            <a:tailEnd/>
          </a:ln>
          <a:effectLst/>
        </p:spPr>
      </p:pic>
    </p:spTree>
    <p:extLst>
      <p:ext uri="{BB962C8B-B14F-4D97-AF65-F5344CB8AC3E}">
        <p14:creationId xmlns:p14="http://schemas.microsoft.com/office/powerpoint/2010/main" val="2063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7397</TotalTime>
  <Words>715</Words>
  <Application>Microsoft Office PowerPoint</Application>
  <PresentationFormat>On-screen Show (4:3)</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mrtom</dc:creator>
  <cp:lastModifiedBy>Tiep Nguyen</cp:lastModifiedBy>
  <cp:revision>40</cp:revision>
  <dcterms:created xsi:type="dcterms:W3CDTF">2018-10-17T07:43:45Z</dcterms:created>
  <dcterms:modified xsi:type="dcterms:W3CDTF">2020-04-30T10:37:24Z</dcterms:modified>
</cp:coreProperties>
</file>