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50" r:id="rId5"/>
    <p:sldId id="352" r:id="rId6"/>
    <p:sldId id="353" r:id="rId7"/>
    <p:sldId id="365" r:id="rId8"/>
    <p:sldId id="366" r:id="rId9"/>
    <p:sldId id="361" r:id="rId10"/>
    <p:sldId id="334" r:id="rId11"/>
    <p:sldId id="354" r:id="rId12"/>
    <p:sldId id="355" r:id="rId13"/>
    <p:sldId id="356" r:id="rId14"/>
    <p:sldId id="357" r:id="rId15"/>
    <p:sldId id="362" r:id="rId16"/>
    <p:sldId id="363" r:id="rId17"/>
    <p:sldId id="364" r:id="rId18"/>
    <p:sldId id="3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78689" autoAdjust="0"/>
  </p:normalViewPr>
  <p:slideViewPr>
    <p:cSldViewPr snapToGrid="0">
      <p:cViewPr varScale="1">
        <p:scale>
          <a:sx n="56" d="100"/>
          <a:sy n="56" d="100"/>
        </p:scale>
        <p:origin x="1260" y="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https://medium.com/@cgcrutch18/stateful-vs-stateless-react-components-13f647f7fc4</a:t>
            </a:r>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429725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September 28,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September 28,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September 28,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September 28,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September 28,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September 28,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September 28,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September 28,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September 28,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September 28,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6907623" y="2173658"/>
            <a:ext cx="5021141" cy="610863"/>
          </a:xfrm>
        </p:spPr>
        <p:txBody>
          <a:bodyPr/>
          <a:lstStyle/>
          <a:p>
            <a:r>
              <a:rPr lang="en-US" dirty="0"/>
              <a:t>React &amp; Typescript</a:t>
            </a:r>
          </a:p>
        </p:txBody>
      </p:sp>
      <p:pic>
        <p:nvPicPr>
          <p:cNvPr id="17" name="Picture Placeholder 16" descr="Icon&#10;&#10;Description automatically generated">
            <a:extLst>
              <a:ext uri="{FF2B5EF4-FFF2-40B4-BE49-F238E27FC236}">
                <a16:creationId xmlns:a16="http://schemas.microsoft.com/office/drawing/2014/main" id="{B9059707-3176-45E7-BA1D-5E278D4300C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556" r="5556"/>
          <a:stretch>
            <a:fillRect/>
          </a:stretch>
        </p:blipFill>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Our team</a:t>
            </a:r>
          </a:p>
        </p:txBody>
      </p:sp>
      <p:pic>
        <p:nvPicPr>
          <p:cNvPr id="37" name="Picture Placeholder 36" descr="Portrait of a team member">
            <a:extLst>
              <a:ext uri="{FF2B5EF4-FFF2-40B4-BE49-F238E27FC236}">
                <a16:creationId xmlns:a16="http://schemas.microsoft.com/office/drawing/2014/main" id="{A6DA57CA-945B-4A0F-8110-3C4D57993698}"/>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a:stretch/>
        </p:blipFill>
        <p:spPr>
          <a:xfrm>
            <a:off x="954268" y="2572883"/>
            <a:ext cx="2118245" cy="2037217"/>
          </a:xfrm>
        </p:spPr>
      </p:pic>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952500" y="4986745"/>
            <a:ext cx="2133600" cy="205837"/>
          </a:xfrm>
        </p:spPr>
        <p:txBody>
          <a:bodyPr/>
          <a:lstStyle/>
          <a:p>
            <a:r>
              <a:rPr lang="en-US" dirty="0"/>
              <a:t>Anna</a:t>
            </a:r>
          </a:p>
          <a:p>
            <a:endParaRPr lang="en-US" dirty="0"/>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952500" y="5393169"/>
            <a:ext cx="2133600" cy="369332"/>
          </a:xfrm>
        </p:spPr>
        <p:txBody>
          <a:bodyPr/>
          <a:lstStyle/>
          <a:p>
            <a:r>
              <a:rPr lang="en-US" dirty="0"/>
              <a:t>CEO</a:t>
            </a:r>
          </a:p>
        </p:txBody>
      </p:sp>
      <p:pic>
        <p:nvPicPr>
          <p:cNvPr id="19" name="Picture Placeholder 13" descr="Portrait of a team member">
            <a:extLst>
              <a:ext uri="{FF2B5EF4-FFF2-40B4-BE49-F238E27FC236}">
                <a16:creationId xmlns:a16="http://schemas.microsoft.com/office/drawing/2014/main" id="{EF9CA003-7E17-ED41-92AE-D8D98C0825A7}"/>
              </a:ext>
            </a:extLst>
          </p:cNvPr>
          <p:cNvPicPr>
            <a:picLocks noGrp="1" noChangeAspect="1"/>
          </p:cNvPicPr>
          <p:nvPr>
            <p:ph type="pic" sz="quarter" idx="24"/>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3658280" y="2572883"/>
            <a:ext cx="2118245" cy="2037217"/>
          </a:xfrm>
        </p:spPr>
      </p:pic>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3663042" y="4986745"/>
            <a:ext cx="2128157" cy="205837"/>
          </a:xfrm>
        </p:spPr>
        <p:txBody>
          <a:bodyPr/>
          <a:lstStyle/>
          <a:p>
            <a:r>
              <a:rPr lang="en-US" dirty="0"/>
              <a:t>Larissa</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3663042" y="5393169"/>
            <a:ext cx="2128157" cy="369332"/>
          </a:xfrm>
        </p:spPr>
        <p:txBody>
          <a:bodyPr/>
          <a:lstStyle/>
          <a:p>
            <a:r>
              <a:rPr lang="en-US" dirty="0"/>
              <a:t>CFO</a:t>
            </a:r>
          </a:p>
        </p:txBody>
      </p:sp>
      <p:pic>
        <p:nvPicPr>
          <p:cNvPr id="41" name="Picture Placeholder 40" descr="Portrait of a team member">
            <a:extLst>
              <a:ext uri="{FF2B5EF4-FFF2-40B4-BE49-F238E27FC236}">
                <a16:creationId xmlns:a16="http://schemas.microsoft.com/office/drawing/2014/main" id="{74EB486D-4A8D-4B29-8FD0-B96906E3E283}"/>
              </a:ext>
            </a:extLst>
          </p:cNvPr>
          <p:cNvPicPr>
            <a:picLocks noGrp="1" noChangeAspect="1"/>
          </p:cNvPicPr>
          <p:nvPr>
            <p:ph type="pic" sz="quarter" idx="27"/>
          </p:nvPr>
        </p:nvPicPr>
        <p:blipFill rotWithShape="1">
          <a:blip r:embed="rId5">
            <a:extLst>
              <a:ext uri="{28A0092B-C50C-407E-A947-70E740481C1C}">
                <a14:useLocalDpi xmlns:a14="http://schemas.microsoft.com/office/drawing/2010/main" val="0"/>
              </a:ext>
            </a:extLst>
          </a:blip>
          <a:srcRect/>
          <a:stretch/>
        </p:blipFill>
        <p:spPr>
          <a:xfrm>
            <a:off x="6362292" y="2572883"/>
            <a:ext cx="2118245" cy="2037217"/>
          </a:xfrm>
        </p:spPr>
      </p:pic>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6367054" y="4986745"/>
            <a:ext cx="2129245" cy="205837"/>
          </a:xfrm>
        </p:spPr>
        <p:txBody>
          <a:bodyPr/>
          <a:lstStyle/>
          <a:p>
            <a:r>
              <a:rPr lang="en-US" dirty="0"/>
              <a:t>Roman</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6367054" y="5393169"/>
            <a:ext cx="2129245" cy="369332"/>
          </a:xfrm>
        </p:spPr>
        <p:txBody>
          <a:bodyPr/>
          <a:lstStyle/>
          <a:p>
            <a:r>
              <a:rPr lang="en-US" dirty="0"/>
              <a:t>COO</a:t>
            </a:r>
          </a:p>
        </p:txBody>
      </p:sp>
      <p:pic>
        <p:nvPicPr>
          <p:cNvPr id="21" name="Picture Placeholder 18" descr="Portrait of a team member">
            <a:extLst>
              <a:ext uri="{FF2B5EF4-FFF2-40B4-BE49-F238E27FC236}">
                <a16:creationId xmlns:a16="http://schemas.microsoft.com/office/drawing/2014/main" id="{17C96991-59CF-8142-BA51-B8B56EE23D65}"/>
              </a:ext>
            </a:extLst>
          </p:cNvPr>
          <p:cNvPicPr>
            <a:picLocks noGrp="1" noChangeAspect="1"/>
          </p:cNvPicPr>
          <p:nvPr>
            <p:ph type="pic" sz="quarter" idx="30"/>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p:blipFill>
        <p:spPr>
          <a:xfrm>
            <a:off x="9112023" y="2572883"/>
            <a:ext cx="2118245" cy="2037217"/>
          </a:xfrm>
        </p:spPr>
      </p:pic>
      <p:sp>
        <p:nvSpPr>
          <p:cNvPr id="12" name="Text Placeholder 11">
            <a:extLst>
              <a:ext uri="{FF2B5EF4-FFF2-40B4-BE49-F238E27FC236}">
                <a16:creationId xmlns:a16="http://schemas.microsoft.com/office/drawing/2014/main" id="{70695B8F-A3CD-4845-8150-758480179C28}"/>
              </a:ext>
            </a:extLst>
          </p:cNvPr>
          <p:cNvSpPr>
            <a:spLocks noGrp="1"/>
          </p:cNvSpPr>
          <p:nvPr>
            <p:ph type="body" sz="quarter" idx="21"/>
          </p:nvPr>
        </p:nvSpPr>
        <p:spPr>
          <a:xfrm>
            <a:off x="9110254" y="4986745"/>
            <a:ext cx="2129245" cy="205837"/>
          </a:xfrm>
        </p:spPr>
        <p:txBody>
          <a:bodyPr/>
          <a:lstStyle/>
          <a:p>
            <a:r>
              <a:rPr lang="en-US" dirty="0"/>
              <a:t>Federico</a:t>
            </a:r>
          </a:p>
        </p:txBody>
      </p:sp>
      <p:sp>
        <p:nvSpPr>
          <p:cNvPr id="11" name="Text Placeholder 10">
            <a:extLst>
              <a:ext uri="{FF2B5EF4-FFF2-40B4-BE49-F238E27FC236}">
                <a16:creationId xmlns:a16="http://schemas.microsoft.com/office/drawing/2014/main" id="{69B26C61-D5D7-CC42-848C-158367DB8216}"/>
              </a:ext>
            </a:extLst>
          </p:cNvPr>
          <p:cNvSpPr>
            <a:spLocks noGrp="1"/>
          </p:cNvSpPr>
          <p:nvPr>
            <p:ph type="body" sz="quarter" idx="19"/>
          </p:nvPr>
        </p:nvSpPr>
        <p:spPr>
          <a:xfrm>
            <a:off x="9110254" y="5393169"/>
            <a:ext cx="2129245" cy="369332"/>
          </a:xfrm>
        </p:spPr>
        <p:txBody>
          <a:bodyPr/>
          <a:lstStyle/>
          <a:p>
            <a:r>
              <a:rPr lang="en-US" dirty="0"/>
              <a:t>CTO</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10</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dirty="0"/>
              <a:t>Annual Review</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September 28, 2021</a:t>
            </a:fld>
            <a:endParaRPr lang="en-US" dirty="0"/>
          </a:p>
        </p:txBody>
      </p:sp>
    </p:spTree>
    <p:extLst>
      <p:ext uri="{BB962C8B-B14F-4D97-AF65-F5344CB8AC3E}">
        <p14:creationId xmlns:p14="http://schemas.microsoft.com/office/powerpoint/2010/main" val="18884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lstStyle/>
          <a:p>
            <a:r>
              <a:rPr lang="en-US" dirty="0"/>
              <a:t>Timeline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a:lstStyle/>
          <a:p>
            <a:r>
              <a:rPr lang="en-US" dirty="0"/>
              <a:t>Q1. Jul – Sep</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133600" cy="369332"/>
          </a:xfrm>
        </p:spPr>
        <p:txBody>
          <a:bodyPr/>
          <a:lstStyle/>
          <a:p>
            <a:r>
              <a:rPr lang="en-US" dirty="0"/>
              <a:t>Lorem ipsum dolor sit amet, consectetuer adipiscing elit, sed diam nonummy nibh.</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dirty="0"/>
              <a:t>Q2. Oct – Dec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369332"/>
          </a:xfrm>
        </p:spPr>
        <p:txBody>
          <a:bodyPr/>
          <a:lstStyle/>
          <a:p>
            <a:r>
              <a:rPr lang="en-US" dirty="0"/>
              <a:t>Lorem ipsum dolor sit amet, consectetuer adipiscing elit, sed diam nonummy nibh.</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dirty="0"/>
              <a:t>Q3. Jan – Mar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369332"/>
          </a:xfrm>
        </p:spPr>
        <p:txBody>
          <a:bodyPr/>
          <a:lstStyle/>
          <a:p>
            <a:r>
              <a:rPr lang="en-US" dirty="0"/>
              <a:t>Lorem ipsum dolor sit amet, consectetuer adipiscing elit, sed diam nonummy nibh.</a:t>
            </a:r>
          </a:p>
          <a:p>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dirty="0"/>
              <a:t>Q4. Apr – Jun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369332"/>
          </a:xfrm>
        </p:spPr>
        <p:txBody>
          <a:bodyPr/>
          <a:lstStyle/>
          <a:p>
            <a:r>
              <a:rPr lang="en-US" dirty="0"/>
              <a:t>Lorem ipsum dolor sit amet, consectetuer adipiscing elit, sed diam nonummy nibh.</a:t>
            </a:r>
          </a:p>
          <a:p>
            <a:endParaRPr lang="en-US" dirty="0"/>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11</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Annual Review</a:t>
            </a:r>
          </a:p>
        </p:txBody>
      </p:sp>
      <p:sp>
        <p:nvSpPr>
          <p:cNvPr id="11" name="Date Placeholder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a:lstStyle/>
          <a:p>
            <a:fld id="{6FCA8E82-58CD-E045-8B98-B7A85B79B752}" type="datetime4">
              <a:rPr lang="en-US" smtClean="0"/>
              <a:pPr/>
              <a:t>September 28, 2021</a:t>
            </a:fld>
            <a:endParaRPr lang="en-US" dirty="0"/>
          </a:p>
        </p:txBody>
      </p:sp>
    </p:spTree>
    <p:extLst>
      <p:ext uri="{BB962C8B-B14F-4D97-AF65-F5344CB8AC3E}">
        <p14:creationId xmlns:p14="http://schemas.microsoft.com/office/powerpoint/2010/main" val="250910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Goals for Q1</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Business priorities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Employee opportunities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12</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September 28, 2021</a:t>
            </a:fld>
            <a:endParaRPr lang="en-US" sz="1100" dirty="0"/>
          </a:p>
        </p:txBody>
      </p:sp>
    </p:spTree>
    <p:extLst>
      <p:ext uri="{BB962C8B-B14F-4D97-AF65-F5344CB8AC3E}">
        <p14:creationId xmlns:p14="http://schemas.microsoft.com/office/powerpoint/2010/main" val="7676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US" dirty="0"/>
              <a:t>Goals for Q2</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Business priorities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a:lstStyle/>
          <a:p>
            <a:r>
              <a:rPr lang="en-US" dirty="0"/>
              <a:t>Increase customer satisfaction </a:t>
            </a:r>
            <a:br>
              <a:rPr lang="en-US" dirty="0"/>
            </a:br>
            <a:r>
              <a:rPr lang="en-US" dirty="0"/>
              <a:t>by 2%</a:t>
            </a:r>
          </a:p>
          <a:p>
            <a:r>
              <a:rPr lang="en-US" dirty="0"/>
              <a:t>Maintain growth</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Added priorities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p:txBody>
          <a:bodyPr/>
          <a:lstStyle/>
          <a:p>
            <a:r>
              <a:rPr lang="en-US" dirty="0"/>
              <a:t>Decrease the number of rotations </a:t>
            </a:r>
            <a:br>
              <a:rPr lang="en-US" dirty="0"/>
            </a:br>
            <a:r>
              <a:rPr lang="en-US" dirty="0"/>
              <a:t>by at least 2</a:t>
            </a:r>
          </a:p>
          <a:p>
            <a:r>
              <a:rPr lang="en-US" dirty="0"/>
              <a:t>Ensure the cost of development stays below budget</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Employee opportunities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p:txBody>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pPr marL="0" indent="0">
              <a:buNone/>
            </a:pPr>
            <a:endParaRPr lang="en-US" dirty="0"/>
          </a:p>
          <a:p>
            <a:pPr marL="0" indent="0">
              <a:buNone/>
            </a:pPr>
            <a:endParaRPr lang="en-US" dirty="0"/>
          </a:p>
          <a:p>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13</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September 28, 2021</a:t>
            </a:fld>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Our business is good</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Profits are up in the last quarter by 3%</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dirty="0"/>
              <a:t>We’re getting our work done</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We finished the consolidation project</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a:lstStyle/>
          <a:p>
            <a:r>
              <a:rPr lang="en-US" dirty="0"/>
              <a:t>We’re delivering for our customers</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dirty="0"/>
              <a:t>Last year we supported thousands of customers and</a:t>
            </a:r>
          </a:p>
          <a:p>
            <a:r>
              <a:rPr lang="en-US" dirty="0"/>
              <a:t>sold 60,000 units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a:lstStyle/>
          <a:p>
            <a:r>
              <a:rPr lang="en-US" dirty="0"/>
              <a:t>Our customers keep coming back</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r>
              <a:rPr lang="en-US" dirty="0"/>
              <a:t>We increased customer retention by 4%</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a:lstStyle/>
          <a:p>
            <a:r>
              <a:rPr lang="en-US" dirty="0"/>
              <a:t>We’re leaders</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p:txBody>
          <a:bodyPr/>
          <a:lstStyle/>
          <a:p>
            <a:r>
              <a:rPr lang="en-US" dirty="0"/>
              <a:t>We are top leaders in the industry</a:t>
            </a:r>
          </a:p>
          <a:p>
            <a:r>
              <a:rPr lang="en-US" dirty="0"/>
              <a:t>across the board</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September 28, 2021</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to your commitment and strong work ethic, we know next year will be even better than the last. </a:t>
            </a:r>
          </a:p>
          <a:p>
            <a:r>
              <a:rPr lang="en-US" dirty="0"/>
              <a:t>We look forward to working together. </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Contoso  </a:t>
            </a:r>
            <a:r>
              <a:rPr lang="en-US" dirty="0"/>
              <a:t>  </a:t>
            </a:r>
          </a:p>
          <a:p>
            <a:r>
              <a:rPr lang="en-US" dirty="0"/>
              <a:t>sales@contoso.com</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2"/>
          </p:nvPr>
        </p:nvSpPr>
        <p:spPr>
          <a:xfrm>
            <a:off x="934870" y="2304152"/>
            <a:ext cx="4838700" cy="2267847"/>
          </a:xfrm>
        </p:spPr>
        <p:txBody>
          <a:bodyPr/>
          <a:lstStyle/>
          <a:p>
            <a:pPr marL="342900" indent="-342900">
              <a:lnSpc>
                <a:spcPct val="150000"/>
              </a:lnSpc>
              <a:buAutoNum type="arabicPeriod"/>
            </a:pPr>
            <a:r>
              <a:rPr lang="en-US" sz="2800" dirty="0" err="1"/>
              <a:t>Statefull</a:t>
            </a:r>
            <a:r>
              <a:rPr lang="en-US" sz="2800" dirty="0"/>
              <a:t> &amp; Stateless</a:t>
            </a:r>
          </a:p>
          <a:p>
            <a:pPr marL="342900" indent="-342900">
              <a:lnSpc>
                <a:spcPct val="150000"/>
              </a:lnSpc>
              <a:buAutoNum type="arabicPeriod"/>
            </a:pPr>
            <a:r>
              <a:rPr lang="en-US" sz="2800" dirty="0"/>
              <a:t>Lifecycle</a:t>
            </a:r>
          </a:p>
          <a:p>
            <a:pPr marL="342900" indent="-342900">
              <a:lnSpc>
                <a:spcPct val="150000"/>
              </a:lnSpc>
              <a:buAutoNum type="arabicPeriod"/>
            </a:pPr>
            <a:r>
              <a:rPr lang="en-US" sz="2800" dirty="0"/>
              <a:t>Hook</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1"/>
          </p:nvPr>
        </p:nvSpPr>
        <p:spPr/>
        <p:txBody>
          <a:bodyPr/>
          <a:lstStyle/>
          <a:p>
            <a:fld id="{6FCA8E82-58CD-E045-8B98-B7A85B79B752}" type="datetime4">
              <a:rPr lang="en-US" smtClean="0"/>
              <a:pPr/>
              <a:t>September 28, 2021</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2"/>
          </p:nvPr>
        </p:nvSpPr>
        <p:spPr/>
        <p:txBody>
          <a:bodyPr/>
          <a:lstStyle/>
          <a:p>
            <a:r>
              <a:rPr lang="en-US" dirty="0"/>
              <a:t>React &amp; typescript</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3"/>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64473" y="203217"/>
            <a:ext cx="8081654" cy="610863"/>
          </a:xfrm>
        </p:spPr>
        <p:txBody>
          <a:bodyPr/>
          <a:lstStyle/>
          <a:p>
            <a:r>
              <a:rPr lang="en-US" dirty="0" err="1"/>
              <a:t>Statefull</a:t>
            </a:r>
            <a:r>
              <a:rPr lang="en-US" dirty="0"/>
              <a:t> &amp; Stateless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512335"/>
            <a:ext cx="523240" cy="247651"/>
          </a:xfrm>
        </p:spPr>
        <p:txBody>
          <a:bodyPr/>
          <a:lstStyle/>
          <a:p>
            <a:fld id="{294A09A9-5501-47C1-A89A-A340965A2BE2}" type="slidenum">
              <a:rPr lang="en-US" smtClean="0"/>
              <a:pPr/>
              <a:t>3</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512335"/>
            <a:ext cx="1497330" cy="247651"/>
          </a:xfrm>
        </p:spPr>
        <p:txBody>
          <a:bodyPr/>
          <a:lstStyle/>
          <a:p>
            <a:r>
              <a:rPr lang="en-US" dirty="0"/>
              <a:t>React &amp; Typescript</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512335"/>
            <a:ext cx="1313180" cy="247651"/>
          </a:xfrm>
        </p:spPr>
        <p:txBody>
          <a:bodyPr/>
          <a:lstStyle/>
          <a:p>
            <a:fld id="{6FCA8E82-58CD-E045-8B98-B7A85B79B752}" type="datetime4">
              <a:rPr lang="en-US" smtClean="0"/>
              <a:pPr/>
              <a:t>September 28, 2021</a:t>
            </a:fld>
            <a:endParaRPr lang="en-US" dirty="0"/>
          </a:p>
        </p:txBody>
      </p:sp>
      <p:pic>
        <p:nvPicPr>
          <p:cNvPr id="19" name="Picture 18" descr="Graphical user interface, application&#10;&#10;Description automatically generated">
            <a:extLst>
              <a:ext uri="{FF2B5EF4-FFF2-40B4-BE49-F238E27FC236}">
                <a16:creationId xmlns:a16="http://schemas.microsoft.com/office/drawing/2014/main" id="{22EBD1F5-7DD9-4039-B8AD-E41D10A7D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73" y="952567"/>
            <a:ext cx="11581784" cy="5173048"/>
          </a:xfrm>
          <a:prstGeom prst="rect">
            <a:avLst/>
          </a:prstGeom>
        </p:spPr>
      </p:pic>
    </p:spTree>
    <p:extLst>
      <p:ext uri="{BB962C8B-B14F-4D97-AF65-F5344CB8AC3E}">
        <p14:creationId xmlns:p14="http://schemas.microsoft.com/office/powerpoint/2010/main" val="252153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64473" y="203217"/>
            <a:ext cx="8081654" cy="610863"/>
          </a:xfrm>
        </p:spPr>
        <p:txBody>
          <a:bodyPr/>
          <a:lstStyle/>
          <a:p>
            <a:r>
              <a:rPr lang="en-US" dirty="0"/>
              <a:t>Lifecycle</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512335"/>
            <a:ext cx="523240" cy="247651"/>
          </a:xfrm>
        </p:spPr>
        <p:txBody>
          <a:bodyPr/>
          <a:lstStyle/>
          <a:p>
            <a:fld id="{294A09A9-5501-47C1-A89A-A340965A2BE2}" type="slidenum">
              <a:rPr lang="en-US" smtClean="0"/>
              <a:pPr/>
              <a:t>4</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512335"/>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512335"/>
            <a:ext cx="1313180" cy="247651"/>
          </a:xfrm>
        </p:spPr>
        <p:txBody>
          <a:bodyPr/>
          <a:lstStyle/>
          <a:p>
            <a:fld id="{6FCA8E82-58CD-E045-8B98-B7A85B79B752}" type="datetime4">
              <a:rPr lang="en-US" smtClean="0"/>
              <a:pPr/>
              <a:t>September 28, 2021</a:t>
            </a:fld>
            <a:endParaRPr lang="en-US" dirty="0"/>
          </a:p>
        </p:txBody>
      </p:sp>
      <p:pic>
        <p:nvPicPr>
          <p:cNvPr id="17" name="Picture 16" descr="Diagram&#10;&#10;Description automatically generated">
            <a:extLst>
              <a:ext uri="{FF2B5EF4-FFF2-40B4-BE49-F238E27FC236}">
                <a16:creationId xmlns:a16="http://schemas.microsoft.com/office/drawing/2014/main" id="{EF904D5F-D5B4-4F1E-824F-8A6A27B53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5510"/>
            <a:ext cx="12053455" cy="5464079"/>
          </a:xfrm>
          <a:prstGeom prst="rect">
            <a:avLst/>
          </a:prstGeom>
        </p:spPr>
      </p:pic>
    </p:spTree>
    <p:extLst>
      <p:ext uri="{BB962C8B-B14F-4D97-AF65-F5344CB8AC3E}">
        <p14:creationId xmlns:p14="http://schemas.microsoft.com/office/powerpoint/2010/main" val="426289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p:txBody>
          <a:bodyPr/>
          <a:lstStyle/>
          <a:p>
            <a:r>
              <a:rPr lang="en-US" dirty="0"/>
              <a:t>Hooks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2"/>
          </p:nvPr>
        </p:nvSpPr>
        <p:spPr>
          <a:xfrm>
            <a:off x="925902" y="3894595"/>
            <a:ext cx="6630837" cy="2267847"/>
          </a:xfrm>
        </p:spPr>
        <p:txBody>
          <a:bodyPr/>
          <a:lstStyle/>
          <a:p>
            <a:pPr marL="342900" indent="-342900">
              <a:lnSpc>
                <a:spcPct val="150000"/>
              </a:lnSpc>
              <a:buAutoNum type="arabicPeriod"/>
            </a:pPr>
            <a:r>
              <a:rPr lang="en-US" sz="2800" dirty="0" err="1">
                <a:solidFill>
                  <a:schemeClr val="bg1"/>
                </a:solidFill>
              </a:rPr>
              <a:t>useState</a:t>
            </a:r>
            <a:endParaRPr lang="en-US" sz="2800" dirty="0">
              <a:solidFill>
                <a:schemeClr val="bg1"/>
              </a:solidFill>
            </a:endParaRPr>
          </a:p>
          <a:p>
            <a:pPr marL="342900" indent="-342900">
              <a:lnSpc>
                <a:spcPct val="150000"/>
              </a:lnSpc>
              <a:buAutoNum type="arabicPeriod"/>
            </a:pPr>
            <a:r>
              <a:rPr lang="en-US" sz="2800" dirty="0" err="1">
                <a:solidFill>
                  <a:schemeClr val="bg1"/>
                </a:solidFill>
              </a:rPr>
              <a:t>useEffect</a:t>
            </a:r>
            <a:endParaRPr lang="en-US" sz="2800" dirty="0">
              <a:solidFill>
                <a:schemeClr val="bg1"/>
              </a:solidFill>
            </a:endParaRPr>
          </a:p>
          <a:p>
            <a:pPr marL="342900" indent="-342900">
              <a:lnSpc>
                <a:spcPct val="150000"/>
              </a:lnSpc>
              <a:buAutoNum type="arabicPeriod"/>
            </a:pPr>
            <a:r>
              <a:rPr lang="en-US" sz="2800" dirty="0">
                <a:solidFill>
                  <a:schemeClr val="bg1"/>
                </a:solidFill>
              </a:rPr>
              <a:t>…</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1"/>
          </p:nvPr>
        </p:nvSpPr>
        <p:spPr/>
        <p:txBody>
          <a:bodyPr/>
          <a:lstStyle/>
          <a:p>
            <a:fld id="{6FCA8E82-58CD-E045-8B98-B7A85B79B752}" type="datetime4">
              <a:rPr lang="en-US" smtClean="0"/>
              <a:pPr/>
              <a:t>September 28, 2021</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2"/>
          </p:nvPr>
        </p:nvSpPr>
        <p:spPr/>
        <p:txBody>
          <a:bodyPr/>
          <a:lstStyle/>
          <a:p>
            <a:r>
              <a:rPr lang="en-US" dirty="0"/>
              <a:t>React &amp; typescript</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3"/>
          </p:nvPr>
        </p:nvSpPr>
        <p:spPr/>
        <p:txBody>
          <a:bodyPr/>
          <a:lstStyle/>
          <a:p>
            <a:fld id="{294A09A9-5501-47C1-A89A-A340965A2BE2}" type="slidenum">
              <a:rPr lang="en-US" smtClean="0"/>
              <a:pPr/>
              <a:t>5</a:t>
            </a:fld>
            <a:endParaRPr lang="en-US" dirty="0"/>
          </a:p>
        </p:txBody>
      </p:sp>
      <p:sp>
        <p:nvSpPr>
          <p:cNvPr id="7" name="Text Placeholder 3">
            <a:extLst>
              <a:ext uri="{FF2B5EF4-FFF2-40B4-BE49-F238E27FC236}">
                <a16:creationId xmlns:a16="http://schemas.microsoft.com/office/drawing/2014/main" id="{5A0298D6-96AE-40D7-A2ED-E1A51F4FD12A}"/>
              </a:ext>
            </a:extLst>
          </p:cNvPr>
          <p:cNvSpPr txBox="1">
            <a:spLocks/>
          </p:cNvSpPr>
          <p:nvPr/>
        </p:nvSpPr>
        <p:spPr>
          <a:xfrm>
            <a:off x="964022" y="2125299"/>
            <a:ext cx="10302075" cy="22678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pPr>
            <a:r>
              <a:rPr lang="en-US" sz="3600" dirty="0"/>
              <a:t>They let you use state and other React features without writing a class</a:t>
            </a:r>
          </a:p>
        </p:txBody>
      </p:sp>
    </p:spTree>
    <p:extLst>
      <p:ext uri="{BB962C8B-B14F-4D97-AF65-F5344CB8AC3E}">
        <p14:creationId xmlns:p14="http://schemas.microsoft.com/office/powerpoint/2010/main" val="339696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6</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September 28, 2021</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Last year</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7560545" cy="610863"/>
          </a:xfrm>
        </p:spPr>
        <p:txBody>
          <a:bodyPr>
            <a:normAutofit/>
          </a:bodyPr>
          <a:lstStyle/>
          <a:p>
            <a:r>
              <a:rPr lang="en-US" b="1" dirty="0"/>
              <a:t>Growth by sector table</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678003019"/>
              </p:ext>
            </p:extLst>
          </p:nvPr>
        </p:nvGraphicFramePr>
        <p:xfrm>
          <a:off x="952500" y="2209800"/>
          <a:ext cx="10287000" cy="2368356"/>
        </p:xfrm>
        <a:graphic>
          <a:graphicData uri="http://schemas.openxmlformats.org/drawingml/2006/table">
            <a:tbl>
              <a:tblPr firstRow="1" bandRow="1">
                <a:tableStyleId>{2A488322-F2BA-4B5B-9748-0D474271808F}</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gridCol w="2064503">
                  <a:extLst>
                    <a:ext uri="{9D8B030D-6E8A-4147-A177-3AD203B41FA5}">
                      <a16:colId xmlns:a16="http://schemas.microsoft.com/office/drawing/2014/main" val="2755691855"/>
                    </a:ext>
                  </a:extLst>
                </a:gridCol>
              </a:tblGrid>
              <a:tr h="592089">
                <a:tc>
                  <a:txBody>
                    <a:bodyPr/>
                    <a:lstStyle/>
                    <a:p>
                      <a:pPr algn="ctr"/>
                      <a:endParaRPr lang="en-US" b="1" i="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28716"/>
                  </a:ext>
                </a:extLst>
              </a:tr>
              <a:tr h="592089">
                <a:tc>
                  <a:txBody>
                    <a:bodyPr/>
                    <a:lstStyle/>
                    <a:p>
                      <a:pPr algn="ctr"/>
                      <a:r>
                        <a:rPr lang="en-US" sz="1400" b="0" i="0" dirty="0">
                          <a:solidFill>
                            <a:schemeClr val="bg1"/>
                          </a:solidFill>
                          <a:latin typeface="+mn-lt"/>
                        </a:rPr>
                        <a:t>Series 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4.3</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2.5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3.5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4.5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592089">
                <a:tc>
                  <a:txBody>
                    <a:bodyPr/>
                    <a:lstStyle/>
                    <a:p>
                      <a:pPr algn="ctr"/>
                      <a:r>
                        <a:rPr lang="en-US" sz="1400" b="0" i="0" dirty="0">
                          <a:solidFill>
                            <a:schemeClr val="bg1"/>
                          </a:solidFill>
                          <a:latin typeface="+mn-lt"/>
                        </a:rPr>
                        <a:t>Series 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2.4</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4.4</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1.8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2.8</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r h="592089">
                <a:tc>
                  <a:txBody>
                    <a:bodyPr/>
                    <a:lstStyle/>
                    <a:p>
                      <a:pPr algn="ctr"/>
                      <a:r>
                        <a:rPr lang="en-US" sz="1400" b="0" i="0" dirty="0">
                          <a:solidFill>
                            <a:schemeClr val="bg1"/>
                          </a:solidFill>
                          <a:latin typeface="+mn-lt"/>
                        </a:rPr>
                        <a:t>Series 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8</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September 28, 2021</a:t>
            </a:fld>
            <a:endParaRPr lang="en-US" dirty="0"/>
          </a:p>
        </p:txBody>
      </p:sp>
    </p:spTree>
    <p:extLst>
      <p:ext uri="{BB962C8B-B14F-4D97-AF65-F5344CB8AC3E}">
        <p14:creationId xmlns:p14="http://schemas.microsoft.com/office/powerpoint/2010/main" val="155631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lstStyle/>
          <a:p>
            <a:r>
              <a:rPr lang="en-US" dirty="0"/>
              <a:t>Contoso was great to work with. </a:t>
            </a:r>
            <a:br>
              <a:rPr lang="en-US" dirty="0"/>
            </a:br>
            <a:r>
              <a:rPr lang="en-US" dirty="0"/>
              <a:t>Patrice was my representative and she anticipated my needs and worked diligently to fix my issue.</a:t>
            </a:r>
            <a:br>
              <a:rPr lang="en-US" dirty="0"/>
            </a:br>
            <a:endParaRPr lang="en-US" dirty="0"/>
          </a:p>
        </p:txBody>
      </p:sp>
    </p:spTree>
    <p:extLst>
      <p:ext uri="{BB962C8B-B14F-4D97-AF65-F5344CB8AC3E}">
        <p14:creationId xmlns:p14="http://schemas.microsoft.com/office/powerpoint/2010/main" val="420603586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30</TotalTime>
  <Words>483</Words>
  <Application>Microsoft Office PowerPoint</Application>
  <PresentationFormat>Widescreen</PresentationFormat>
  <Paragraphs>134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Franklin Gothic Book</vt:lpstr>
      <vt:lpstr>Franklin Gothic Demi</vt:lpstr>
      <vt:lpstr>Wingdings</vt:lpstr>
      <vt:lpstr>Theme1</vt:lpstr>
      <vt:lpstr>React &amp; Typescript</vt:lpstr>
      <vt:lpstr>Agenda</vt:lpstr>
      <vt:lpstr>Statefull &amp; Stateless</vt:lpstr>
      <vt:lpstr>Lifecycle</vt:lpstr>
      <vt:lpstr>Hooks</vt:lpstr>
      <vt:lpstr>Introduction</vt:lpstr>
      <vt:lpstr>Last year</vt:lpstr>
      <vt:lpstr>Growth by sector table</vt:lpstr>
      <vt:lpstr>Contoso was great to work with.  Patrice was my representative and she anticipated my needs and worked diligently to fix my issue. </vt:lpstr>
      <vt:lpstr>Our team</vt:lpstr>
      <vt:lpstr>Timeline</vt:lpstr>
      <vt:lpstr>Goals for Q1</vt:lpstr>
      <vt:lpstr>Goals for Q2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&amp; Typescript</dc:title>
  <dc:creator>Tiep Nguyen</dc:creator>
  <cp:lastModifiedBy>Tiep Nguyen</cp:lastModifiedBy>
  <cp:revision>5</cp:revision>
  <dcterms:created xsi:type="dcterms:W3CDTF">2021-09-27T12:49:57Z</dcterms:created>
  <dcterms:modified xsi:type="dcterms:W3CDTF">2021-09-28T08:51:23Z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