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8288000" cy="10287000"/>
  <p:notesSz cx="6858000" cy="9144000"/>
  <p:embeddedFontLst>
    <p:embeddedFont>
      <p:font typeface="微軟正黑體" panose="020B0604030504040204" pitchFamily="34" charset="-120"/>
      <p:regular r:id="rId8"/>
      <p:bold r:id="rId9"/>
    </p:embeddedFont>
    <p:embeddedFont>
      <p:font typeface="Adobe Garamond Pro Bold" panose="02020702060506020403" pitchFamily="18" charset="0"/>
      <p:bold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 Light" panose="00000400000000000000" pitchFamily="2" charset="0"/>
      <p:regular r:id="rId16"/>
      <p:italic r:id="rId17"/>
    </p:embeddedFont>
    <p:embeddedFont>
      <p:font typeface="Poppins Medium Bold" panose="020205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27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V="1">
            <a:off x="-300779" y="-145576"/>
            <a:ext cx="18889559" cy="105781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2679012" y="-145577"/>
            <a:ext cx="5909767" cy="59097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-300779" y="4522810"/>
            <a:ext cx="5909767" cy="590976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990600"/>
            <a:ext cx="10329799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160" dirty="0">
                <a:solidFill>
                  <a:srgbClr val="FFFCFA"/>
                </a:solidFill>
                <a:latin typeface="Poppins Medium Bold"/>
              </a:rPr>
              <a:t>Python</a:t>
            </a:r>
            <a:r>
              <a:rPr lang="zh-TW" altLang="en-US" sz="3200" spc="160" dirty="0">
                <a:solidFill>
                  <a:srgbClr val="FFFCFA"/>
                </a:solidFill>
                <a:latin typeface="Poppins Medium Bold"/>
              </a:rPr>
              <a:t>商業應用</a:t>
            </a:r>
            <a:r>
              <a:rPr lang="en-US" altLang="zh-TW" sz="3200" spc="160" dirty="0">
                <a:solidFill>
                  <a:srgbClr val="FFFCFA"/>
                </a:solidFill>
                <a:latin typeface="Poppins Medium Bold"/>
              </a:rPr>
              <a:t>Final report</a:t>
            </a:r>
            <a:endParaRPr lang="en-US" sz="3200" spc="160" dirty="0">
              <a:solidFill>
                <a:srgbClr val="FFFCFA"/>
              </a:solidFill>
              <a:latin typeface="Poppins Medium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04409" y="3449343"/>
            <a:ext cx="12079182" cy="2994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60"/>
              </a:lnSpc>
            </a:pPr>
            <a:r>
              <a:rPr lang="en-US" sz="11000" spc="-187" dirty="0" err="1">
                <a:solidFill>
                  <a:srgbClr val="FFFCFA"/>
                </a:solidFill>
                <a:latin typeface="Poppins Bold Bold Italics"/>
              </a:rPr>
              <a:t>binance</a:t>
            </a:r>
            <a:r>
              <a:rPr lang="en-US" sz="11000" spc="-187" dirty="0">
                <a:solidFill>
                  <a:srgbClr val="FFFCFA"/>
                </a:solidFill>
                <a:latin typeface="Poppins Bold Bold Italics"/>
              </a:rPr>
              <a:t> encrypted coin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93599" y="6082956"/>
            <a:ext cx="10824190" cy="321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altLang="zh-TW" sz="2800" spc="392" dirty="0">
                <a:solidFill>
                  <a:srgbClr val="FFFCFA"/>
                </a:solidFill>
                <a:latin typeface="Poppins Light"/>
              </a:rPr>
              <a:t>10844126 </a:t>
            </a:r>
            <a:r>
              <a:rPr lang="zh-TW" altLang="en-US" sz="2800" spc="392" dirty="0">
                <a:solidFill>
                  <a:srgbClr val="FFFCFA"/>
                </a:solidFill>
                <a:latin typeface="Poppins Light"/>
              </a:rPr>
              <a:t>賴映竹</a:t>
            </a:r>
          </a:p>
          <a:p>
            <a:pPr algn="r">
              <a:lnSpc>
                <a:spcPts val="3640"/>
              </a:lnSpc>
            </a:pPr>
            <a:endParaRPr lang="zh-TW" altLang="en-US" sz="2800" spc="392" dirty="0">
              <a:solidFill>
                <a:srgbClr val="FFFCFA"/>
              </a:solidFill>
              <a:latin typeface="Poppins Light"/>
            </a:endParaRPr>
          </a:p>
          <a:p>
            <a:pPr algn="r">
              <a:lnSpc>
                <a:spcPts val="3640"/>
              </a:lnSpc>
            </a:pPr>
            <a:r>
              <a:rPr lang="en-US" altLang="zh-TW" sz="2800" spc="392" dirty="0">
                <a:solidFill>
                  <a:srgbClr val="FFFCFA"/>
                </a:solidFill>
                <a:latin typeface="Poppins Light"/>
              </a:rPr>
              <a:t>10844172 </a:t>
            </a:r>
            <a:r>
              <a:rPr lang="zh-TW" altLang="en-US" sz="2800" spc="392" dirty="0">
                <a:solidFill>
                  <a:srgbClr val="FFFCFA"/>
                </a:solidFill>
                <a:latin typeface="Poppins Light"/>
              </a:rPr>
              <a:t>池同發</a:t>
            </a:r>
          </a:p>
          <a:p>
            <a:pPr algn="r">
              <a:lnSpc>
                <a:spcPts val="3640"/>
              </a:lnSpc>
            </a:pPr>
            <a:endParaRPr lang="zh-TW" altLang="en-US" sz="2800" spc="392" dirty="0">
              <a:solidFill>
                <a:srgbClr val="FFFCFA"/>
              </a:solidFill>
              <a:latin typeface="Poppins Light"/>
            </a:endParaRPr>
          </a:p>
          <a:p>
            <a:pPr algn="r">
              <a:lnSpc>
                <a:spcPts val="3640"/>
              </a:lnSpc>
            </a:pPr>
            <a:r>
              <a:rPr lang="en-US" altLang="zh-TW" sz="2800" spc="392" dirty="0">
                <a:solidFill>
                  <a:srgbClr val="FFFCFA"/>
                </a:solidFill>
                <a:latin typeface="Poppins Light"/>
              </a:rPr>
              <a:t>10811210 </a:t>
            </a:r>
            <a:r>
              <a:rPr lang="zh-TW" altLang="en-US" sz="2800" spc="392" dirty="0">
                <a:solidFill>
                  <a:srgbClr val="FFFCFA"/>
                </a:solidFill>
                <a:latin typeface="Poppins Light"/>
              </a:rPr>
              <a:t>何易承</a:t>
            </a:r>
          </a:p>
          <a:p>
            <a:pPr algn="r">
              <a:lnSpc>
                <a:spcPts val="3640"/>
              </a:lnSpc>
            </a:pPr>
            <a:endParaRPr lang="zh-TW" altLang="en-US" sz="2800" spc="392" dirty="0">
              <a:solidFill>
                <a:srgbClr val="FFFCFA"/>
              </a:solidFill>
              <a:latin typeface="Poppins Light"/>
            </a:endParaRPr>
          </a:p>
          <a:p>
            <a:pPr algn="r">
              <a:lnSpc>
                <a:spcPts val="3640"/>
              </a:lnSpc>
            </a:pPr>
            <a:r>
              <a:rPr lang="en-US" altLang="zh-TW" sz="2800" spc="392" dirty="0">
                <a:solidFill>
                  <a:srgbClr val="FFFCFA"/>
                </a:solidFill>
                <a:latin typeface="Poppins Light"/>
              </a:rPr>
              <a:t>10844138 </a:t>
            </a:r>
            <a:r>
              <a:rPr lang="zh-TW" altLang="en-US" sz="2800" spc="392" dirty="0">
                <a:solidFill>
                  <a:srgbClr val="FFFCFA"/>
                </a:solidFill>
                <a:latin typeface="Poppins Light"/>
              </a:rPr>
              <a:t>方怡晴</a:t>
            </a:r>
            <a:endParaRPr lang="en-US" sz="2800" spc="392" dirty="0">
              <a:solidFill>
                <a:srgbClr val="FFFCFA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2869" y="1313453"/>
            <a:ext cx="7212418" cy="721241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68453" y="4004733"/>
            <a:ext cx="5061249" cy="1829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-60" dirty="0">
                <a:solidFill>
                  <a:srgbClr val="CD89FD"/>
                </a:solidFill>
                <a:latin typeface="Poppins Bold Bold Italics"/>
              </a:rPr>
              <a:t>Why we make this program?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580871" y="2757878"/>
            <a:ext cx="7783167" cy="4323567"/>
            <a:chOff x="0" y="-38100"/>
            <a:chExt cx="9692284" cy="5764756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969117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600" spc="320" dirty="0">
                  <a:solidFill>
                    <a:schemeClr val="accent4">
                      <a:lumMod val="50000"/>
                    </a:schemeClr>
                  </a:solidFill>
                  <a:latin typeface="Adobe Garamond Pro Bold" panose="02020702060506020403" pitchFamily="18" charset="0"/>
                </a:rPr>
                <a:t>Investment trend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55733"/>
              <a:ext cx="9691174" cy="2259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 dirty="0">
                  <a:solidFill>
                    <a:srgbClr val="CD89FD"/>
                  </a:solidFill>
                  <a:latin typeface="Poppins Light"/>
                </a:rPr>
                <a:t>In addition to stocks, virtual currencies have gradually become a popular investment method.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352662"/>
              <a:ext cx="969117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600" spc="320" dirty="0">
                  <a:solidFill>
                    <a:schemeClr val="accent4">
                      <a:lumMod val="50000"/>
                    </a:schemeClr>
                  </a:solidFill>
                  <a:latin typeface="Adobe Garamond Pro Bold" panose="02020702060506020403" pitchFamily="18" charset="0"/>
                </a:rPr>
                <a:t>Analyze investment timing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10" y="4236504"/>
              <a:ext cx="9691174" cy="1490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 dirty="0">
                  <a:solidFill>
                    <a:srgbClr val="CD89FD"/>
                  </a:solidFill>
                  <a:latin typeface="Poppins Light"/>
                </a:rPr>
                <a:t>Decide whether to invest now by watching long-term trends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300779" y="2202976"/>
            <a:ext cx="8229600" cy="8229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788"/>
          <a:stretch>
            <a:fillRect/>
          </a:stretch>
        </p:blipFill>
        <p:spPr>
          <a:xfrm>
            <a:off x="1028700" y="1028700"/>
            <a:ext cx="7012577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851551" y="4223808"/>
            <a:ext cx="5366875" cy="1829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-60" dirty="0">
                <a:solidFill>
                  <a:srgbClr val="FFFCFA"/>
                </a:solidFill>
                <a:latin typeface="Poppins Bold Bold Italics"/>
              </a:rPr>
              <a:t>What can this program do?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0176851" y="-192567"/>
            <a:ext cx="8229600" cy="82296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3059F2E-7997-4031-AD45-B0F262779E73}"/>
              </a:ext>
            </a:extLst>
          </p:cNvPr>
          <p:cNvSpPr txBox="1"/>
          <p:nvPr/>
        </p:nvSpPr>
        <p:spPr>
          <a:xfrm>
            <a:off x="9525000" y="1181100"/>
            <a:ext cx="7598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Adobe Garamond Pro Bold" panose="02020702060506020403" pitchFamily="18" charset="0"/>
              </a:rPr>
              <a:t>You can see </a:t>
            </a:r>
            <a:r>
              <a:rPr lang="en-US" altLang="zh-TW" sz="4000" dirty="0" err="1">
                <a:latin typeface="Adobe Garamond Pro Bold" panose="02020702060506020403" pitchFamily="18" charset="0"/>
              </a:rPr>
              <a:t>binance</a:t>
            </a:r>
            <a:r>
              <a:rPr lang="en-US" altLang="zh-TW" sz="4000" dirty="0">
                <a:latin typeface="Adobe Garamond Pro Bold" panose="02020702060506020403" pitchFamily="18" charset="0"/>
              </a:rPr>
              <a:t> encrypted coin </a:t>
            </a:r>
            <a:endParaRPr lang="zh-TW" altLang="en-US" sz="4000" dirty="0">
              <a:latin typeface="Adobe Garamond Pro Bold" panose="02020702060506020403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2400A66-2735-4A0F-A4B3-4F730AB024A0}"/>
              </a:ext>
            </a:extLst>
          </p:cNvPr>
          <p:cNvSpPr txBox="1"/>
          <p:nvPr/>
        </p:nvSpPr>
        <p:spPr>
          <a:xfrm>
            <a:off x="9144000" y="2476500"/>
            <a:ext cx="6629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en-US" altLang="zh-TW" sz="4400" dirty="0">
                <a:solidFill>
                  <a:schemeClr val="accent4">
                    <a:lumMod val="50000"/>
                  </a:schemeClr>
                </a:solidFill>
                <a:latin typeface="Adobe Garamond Pro Bold" panose="02020702060506020403" pitchFamily="18" charset="0"/>
              </a:rPr>
              <a:t>Highest point</a:t>
            </a:r>
          </a:p>
          <a:p>
            <a:endParaRPr lang="en-US" altLang="zh-TW" sz="4400" dirty="0">
              <a:solidFill>
                <a:schemeClr val="accent4">
                  <a:lumMod val="50000"/>
                </a:schemeClr>
              </a:solidFill>
              <a:latin typeface="Adobe Garamond Pro Bold" panose="02020702060506020403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altLang="zh-TW" sz="4400" dirty="0">
                <a:solidFill>
                  <a:schemeClr val="accent4">
                    <a:lumMod val="50000"/>
                  </a:schemeClr>
                </a:solidFill>
                <a:latin typeface="Adobe Garamond Pro Bold" panose="02020702060506020403" pitchFamily="18" charset="0"/>
              </a:rPr>
              <a:t>lowest point</a:t>
            </a:r>
          </a:p>
          <a:p>
            <a:pPr marL="285750" indent="-285750">
              <a:buBlip>
                <a:blip r:embed="rId6"/>
              </a:buBlip>
            </a:pPr>
            <a:endParaRPr lang="en-US" altLang="zh-TW" sz="4400" dirty="0">
              <a:solidFill>
                <a:schemeClr val="accent4">
                  <a:lumMod val="50000"/>
                </a:schemeClr>
              </a:solidFill>
              <a:latin typeface="Adobe Garamond Pro Bold" panose="02020702060506020403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altLang="zh-TW" sz="4400" dirty="0">
                <a:solidFill>
                  <a:schemeClr val="accent4">
                    <a:lumMod val="50000"/>
                  </a:schemeClr>
                </a:solidFill>
                <a:latin typeface="Adobe Garamond Pro Bold" panose="02020702060506020403" pitchFamily="18" charset="0"/>
              </a:rPr>
              <a:t>Opening price</a:t>
            </a:r>
          </a:p>
          <a:p>
            <a:pPr marL="285750" indent="-285750">
              <a:buBlip>
                <a:blip r:embed="rId6"/>
              </a:buBlip>
            </a:pPr>
            <a:endParaRPr lang="en-US" altLang="zh-TW" sz="4400" dirty="0">
              <a:solidFill>
                <a:schemeClr val="accent4">
                  <a:lumMod val="50000"/>
                </a:schemeClr>
              </a:solidFill>
              <a:latin typeface="Adobe Garamond Pro Bold" panose="02020702060506020403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altLang="zh-TW" sz="4400" dirty="0">
                <a:solidFill>
                  <a:schemeClr val="accent4">
                    <a:lumMod val="50000"/>
                  </a:schemeClr>
                </a:solidFill>
                <a:latin typeface="Adobe Garamond Pro Bold" panose="02020702060506020403" pitchFamily="18" charset="0"/>
              </a:rPr>
              <a:t>Closing price</a:t>
            </a:r>
          </a:p>
          <a:p>
            <a:pPr marL="285750" indent="-285750">
              <a:buBlip>
                <a:blip r:embed="rId6"/>
              </a:buBlip>
            </a:pPr>
            <a:endParaRPr lang="en-US" altLang="zh-TW" sz="4400" dirty="0">
              <a:solidFill>
                <a:schemeClr val="accent4">
                  <a:lumMod val="50000"/>
                </a:schemeClr>
              </a:solidFill>
              <a:latin typeface="Adobe Garamond Pro Bold" panose="02020702060506020403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altLang="zh-TW" sz="4400" dirty="0">
                <a:solidFill>
                  <a:schemeClr val="accent4">
                    <a:lumMod val="50000"/>
                  </a:schemeClr>
                </a:solidFill>
                <a:latin typeface="Adobe Garamond Pro Bold" panose="02020702060506020403" pitchFamily="18" charset="0"/>
              </a:rPr>
              <a:t>Total transaction volume</a:t>
            </a:r>
            <a:endParaRPr lang="zh-TW" altLang="en-US" sz="4400" dirty="0">
              <a:solidFill>
                <a:schemeClr val="accent4">
                  <a:lumMod val="50000"/>
                </a:schemeClr>
              </a:solidFill>
              <a:latin typeface="Adobe Garamond Pro Bold" panose="020207020605060204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300779" y="2202976"/>
            <a:ext cx="8229600" cy="8229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788"/>
          <a:stretch>
            <a:fillRect/>
          </a:stretch>
        </p:blipFill>
        <p:spPr>
          <a:xfrm>
            <a:off x="10359181" y="1023937"/>
            <a:ext cx="7012577" cy="8229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411200" y="-723900"/>
            <a:ext cx="8229600" cy="82296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3059F2E-7997-4031-AD45-B0F262779E73}"/>
              </a:ext>
            </a:extLst>
          </p:cNvPr>
          <p:cNvSpPr txBox="1"/>
          <p:nvPr/>
        </p:nvSpPr>
        <p:spPr>
          <a:xfrm>
            <a:off x="1545432" y="990599"/>
            <a:ext cx="75985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 err="1">
                <a:latin typeface="Adobe Garamond Pro Bold" panose="02020702060506020403" pitchFamily="18" charset="0"/>
              </a:rPr>
              <a:t>binance</a:t>
            </a:r>
            <a:r>
              <a:rPr lang="en-US" altLang="zh-TW" sz="4000" dirty="0">
                <a:latin typeface="Adobe Garamond Pro Bold" panose="02020702060506020403" pitchFamily="18" charset="0"/>
              </a:rPr>
              <a:t> encrypted coin</a:t>
            </a:r>
            <a:r>
              <a:rPr lang="zh-TW" altLang="en-US" sz="4000" dirty="0">
                <a:latin typeface="Adobe Garamond Pro Bold" panose="02020702060506020403" pitchFamily="18" charset="0"/>
              </a:rPr>
              <a:t> </a:t>
            </a:r>
            <a:endParaRPr lang="en-US" altLang="zh-TW" sz="4000" dirty="0">
              <a:latin typeface="Adobe Garamond Pro Bold" panose="02020702060506020403" pitchFamily="18" charset="0"/>
            </a:endParaRPr>
          </a:p>
          <a:p>
            <a:r>
              <a:rPr lang="en-US" altLang="zh-TW" sz="4000" dirty="0">
                <a:latin typeface="Adobe Garamond Pro Bold" panose="02020702060506020403" pitchFamily="18" charset="0"/>
              </a:rPr>
              <a:t>Chinese-English comparison </a:t>
            </a:r>
            <a:endParaRPr lang="zh-TW" altLang="en-US" sz="4000" dirty="0">
              <a:latin typeface="Adobe Garamond Pro Bold" panose="02020702060506020403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1AAE70-39F5-4599-B335-35F9456DFFDD}"/>
              </a:ext>
            </a:extLst>
          </p:cNvPr>
          <p:cNvSpPr txBox="1"/>
          <p:nvPr/>
        </p:nvSpPr>
        <p:spPr>
          <a:xfrm>
            <a:off x="1545432" y="2476500"/>
            <a:ext cx="7598568" cy="738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#BTCUSDT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#ETHUSDT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以太坊</a:t>
            </a: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#BNBUSDT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幣安幣</a:t>
            </a: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#DOTUSDT</a:t>
            </a: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#DOGEUSDT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狗狗幣</a:t>
            </a: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#SRMUSDT</a:t>
            </a: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#LTCUSDT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萊特幣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#ZILUSDT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泰達幣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2B7173-3BCE-4085-A4F8-D3254035E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81275"/>
            <a:ext cx="9296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788"/>
          <a:stretch>
            <a:fillRect/>
          </a:stretch>
        </p:blipFill>
        <p:spPr>
          <a:xfrm>
            <a:off x="9397292" y="-162599"/>
            <a:ext cx="9042828" cy="106121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397292" y="0"/>
            <a:ext cx="3665993" cy="366599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4622007" y="6621007"/>
            <a:ext cx="3665993" cy="366599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969C65-539A-4F7F-B4CE-98E4F83A7F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3334" r="62700" b="38889"/>
          <a:stretch/>
        </p:blipFill>
        <p:spPr>
          <a:xfrm>
            <a:off x="7507093" y="1306617"/>
            <a:ext cx="9083305" cy="838244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FCDBFC-EC36-44A4-9C67-6651ABEC78A7}"/>
              </a:ext>
            </a:extLst>
          </p:cNvPr>
          <p:cNvSpPr txBox="1"/>
          <p:nvPr/>
        </p:nvSpPr>
        <p:spPr>
          <a:xfrm>
            <a:off x="934355" y="876300"/>
            <a:ext cx="6172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Adobe Garamond Pro Bold" panose="02020702060506020403" pitchFamily="18" charset="0"/>
              </a:rPr>
              <a:t>You can select the date and </a:t>
            </a:r>
            <a:r>
              <a:rPr lang="en-US" altLang="zh-TW" sz="3600" dirty="0" err="1">
                <a:latin typeface="Adobe Garamond Pro Bold" panose="02020702060506020403" pitchFamily="18" charset="0"/>
              </a:rPr>
              <a:t>binance</a:t>
            </a:r>
            <a:r>
              <a:rPr lang="en-US" altLang="zh-TW" sz="3600" dirty="0">
                <a:latin typeface="Adobe Garamond Pro Bold" panose="02020702060506020403" pitchFamily="18" charset="0"/>
              </a:rPr>
              <a:t> encrypted coin </a:t>
            </a:r>
          </a:p>
          <a:p>
            <a:r>
              <a:rPr lang="en-US" altLang="zh-TW" sz="3600" dirty="0">
                <a:latin typeface="Adobe Garamond Pro Bold" panose="02020702060506020403" pitchFamily="18" charset="0"/>
              </a:rPr>
              <a:t>you want to display in the program.</a:t>
            </a:r>
            <a:endParaRPr lang="zh-TW" altLang="en-US" sz="3600" dirty="0">
              <a:latin typeface="Adobe Garamond Pro Bold" panose="02020702060506020403" pitchFamily="18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09F1EA8-9583-4417-9FB9-30B453F128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73224" y="3668762"/>
            <a:ext cx="2133600" cy="968276"/>
          </a:xfrm>
          <a:prstGeom prst="curvedConnector3">
            <a:avLst>
              <a:gd name="adj1" fmla="val 45982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31F336D-AAB8-4C7A-A633-6C5B945031FD}"/>
              </a:ext>
            </a:extLst>
          </p:cNvPr>
          <p:cNvSpPr txBox="1"/>
          <p:nvPr/>
        </p:nvSpPr>
        <p:spPr>
          <a:xfrm>
            <a:off x="2582423" y="434465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latin typeface="Adobe Garamond Pro Bold" panose="02020702060506020403" pitchFamily="18" charset="0"/>
              </a:rPr>
              <a:t>Current price</a:t>
            </a:r>
            <a:endParaRPr lang="zh-TW" altLang="en-US" sz="3200" dirty="0">
              <a:solidFill>
                <a:schemeClr val="accent4">
                  <a:lumMod val="50000"/>
                </a:schemeClr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6C8A2D59-ED1F-4E14-8355-52724804B6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79889" y="6753612"/>
            <a:ext cx="2133600" cy="968276"/>
          </a:xfrm>
          <a:prstGeom prst="curvedConnector3">
            <a:avLst>
              <a:gd name="adj1" fmla="val 45982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9BECD3F-4B2E-47CD-9165-04296412E397}"/>
              </a:ext>
            </a:extLst>
          </p:cNvPr>
          <p:cNvSpPr txBox="1"/>
          <p:nvPr/>
        </p:nvSpPr>
        <p:spPr>
          <a:xfrm>
            <a:off x="1679133" y="7429501"/>
            <a:ext cx="36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latin typeface="Adobe Garamond Pro Bold" panose="02020702060506020403" pitchFamily="18" charset="0"/>
              </a:rPr>
              <a:t>Detailed daily value</a:t>
            </a:r>
            <a:endParaRPr lang="zh-TW" altLang="en-US" sz="3200" dirty="0">
              <a:solidFill>
                <a:schemeClr val="accent4">
                  <a:lumMod val="50000"/>
                </a:schemeClr>
              </a:solidFill>
              <a:latin typeface="Adobe Garamond Pro Bold" panose="020207020605060204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V="1">
            <a:off x="-300779" y="-145576"/>
            <a:ext cx="18889559" cy="105781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0" y="957492"/>
            <a:ext cx="9475084" cy="947508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3D97D1A-875C-41B6-9F2B-625321502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"/>
            <a:ext cx="10089200" cy="7239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5C94A7-4ECD-43C7-B12E-190D99D25D7F}"/>
              </a:ext>
            </a:extLst>
          </p:cNvPr>
          <p:cNvSpPr txBox="1"/>
          <p:nvPr/>
        </p:nvSpPr>
        <p:spPr>
          <a:xfrm>
            <a:off x="11609179" y="1187179"/>
            <a:ext cx="57014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Adobe Garamond Pro Bold" panose="02020702060506020403" pitchFamily="18" charset="0"/>
              </a:rPr>
              <a:t>You can see the trend of </a:t>
            </a:r>
            <a:r>
              <a:rPr lang="en-US" altLang="zh-TW" sz="3600" dirty="0" err="1">
                <a:latin typeface="Adobe Garamond Pro Bold" panose="02020702060506020403" pitchFamily="18" charset="0"/>
              </a:rPr>
              <a:t>binance</a:t>
            </a:r>
            <a:r>
              <a:rPr lang="en-US" altLang="zh-TW" sz="3600" dirty="0">
                <a:latin typeface="Adobe Garamond Pro Bold" panose="02020702060506020403" pitchFamily="18" charset="0"/>
              </a:rPr>
              <a:t> encrypted coin from this graph.</a:t>
            </a:r>
            <a:endParaRPr lang="zh-TW" altLang="en-US" sz="3600" dirty="0">
              <a:latin typeface="Adobe Garamond Pro Bold" panose="02020702060506020403" pitchFamily="18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1449097-AEA0-487F-B31B-6D8223D49D1A}"/>
              </a:ext>
            </a:extLst>
          </p:cNvPr>
          <p:cNvSpPr/>
          <p:nvPr/>
        </p:nvSpPr>
        <p:spPr>
          <a:xfrm>
            <a:off x="6781800" y="2726335"/>
            <a:ext cx="1676400" cy="43983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ED38261A-AF00-4BAB-A398-807C3AF91652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458200" y="4925518"/>
            <a:ext cx="3150979" cy="23344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4669AD9-D969-4012-81D9-2C93B7300F73}"/>
              </a:ext>
            </a:extLst>
          </p:cNvPr>
          <p:cNvSpPr txBox="1"/>
          <p:nvPr/>
        </p:nvSpPr>
        <p:spPr>
          <a:xfrm>
            <a:off x="11842789" y="6591300"/>
            <a:ext cx="6324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dobe Garamond Pro Bold" panose="02020702060506020403" pitchFamily="18" charset="0"/>
              </a:rPr>
              <a:t>The price dropped suddenly and rapidly.</a:t>
            </a:r>
          </a:p>
          <a:p>
            <a:r>
              <a:rPr lang="en-US" altLang="zh-TW" sz="2800" dirty="0">
                <a:latin typeface="Adobe Garamond Pro Bold" panose="02020702060506020403" pitchFamily="18" charset="0"/>
              </a:rPr>
              <a:t>Because there are a lot of people trading on this day.</a:t>
            </a:r>
            <a:endParaRPr lang="zh-TW" altLang="en-US" sz="2800" dirty="0">
              <a:latin typeface="Adobe Garamond Pro Bold" panose="02020702060506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175</Words>
  <Application>Microsoft Office PowerPoint</Application>
  <PresentationFormat>自訂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Arial</vt:lpstr>
      <vt:lpstr>Adobe Garamond Pro Bold</vt:lpstr>
      <vt:lpstr>Poppins Medium Bold</vt:lpstr>
      <vt:lpstr>Calibri</vt:lpstr>
      <vt:lpstr>Poppins Bold Bold Italics</vt:lpstr>
      <vt:lpstr>微軟正黑體</vt:lpstr>
      <vt:lpstr>Poppins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Hot Neons Gradients Marketing Presentation</dc:title>
  <dc:creator>user</dc:creator>
  <cp:lastModifiedBy>映竹 賴</cp:lastModifiedBy>
  <cp:revision>3</cp:revision>
  <dcterms:created xsi:type="dcterms:W3CDTF">2006-08-16T00:00:00Z</dcterms:created>
  <dcterms:modified xsi:type="dcterms:W3CDTF">2022-01-03T06:06:28Z</dcterms:modified>
  <dc:identifier>DAE0SeXadWM</dc:identifier>
</cp:coreProperties>
</file>