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75" r:id="rId2"/>
    <p:sldId id="281" r:id="rId3"/>
    <p:sldId id="276" r:id="rId4"/>
    <p:sldId id="278" r:id="rId5"/>
    <p:sldId id="301" r:id="rId6"/>
    <p:sldId id="282" r:id="rId7"/>
    <p:sldId id="304" r:id="rId8"/>
    <p:sldId id="305" r:id="rId9"/>
    <p:sldId id="306" r:id="rId10"/>
    <p:sldId id="283" r:id="rId11"/>
    <p:sldId id="307" r:id="rId12"/>
    <p:sldId id="284" r:id="rId13"/>
    <p:sldId id="285" r:id="rId14"/>
    <p:sldId id="286" r:id="rId15"/>
    <p:sldId id="288" r:id="rId16"/>
    <p:sldId id="287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F1D"/>
    <a:srgbClr val="354800"/>
    <a:srgbClr val="75A7D5"/>
    <a:srgbClr val="183550"/>
    <a:srgbClr val="7EADD8"/>
    <a:srgbClr val="D17100"/>
    <a:srgbClr val="594029"/>
    <a:srgbClr val="5C4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13-12-17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C1F69-5C17-41F0-B5E4-017910744F28}" type="datetime1">
              <a:rPr lang="en-US" smtClean="0"/>
              <a:t>13-12-17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560D3-8FA8-4270-B1F5-DD7DC350C2C1}" type="datetime1">
              <a:rPr lang="en-US" smtClean="0"/>
              <a:t>13-12-17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78BD9-24E3-4CB3-83C4-E629D52E7F27}" type="datetime1">
              <a:rPr lang="en-US" smtClean="0"/>
              <a:t>13-12-17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A83AA-A11A-46DA-859D-61B64E0242CE}" type="datetime1">
              <a:rPr lang="en-US" smtClean="0"/>
              <a:t>13-12-17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13505-45C5-4C89-9EDB-E72127FA59CC}" type="datetime1">
              <a:rPr lang="en-US" smtClean="0"/>
              <a:t>13-12-17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31896-1A4C-484C-A104-F77E2712C36E}" type="datetime1">
              <a:rPr lang="en-US" smtClean="0"/>
              <a:t>13-12-17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64A53-039B-451B-961D-4A428C60000A}" type="datetime1">
              <a:rPr lang="en-US" smtClean="0"/>
              <a:t>13-12-17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3C074-7A10-4314-BD3D-5241DF02A9A3}" type="datetime1">
              <a:rPr lang="en-US" smtClean="0"/>
              <a:t>13-12-17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456B3-8B40-46E1-9C28-A63DD8253186}" type="datetime1">
              <a:rPr lang="en-US" smtClean="0"/>
              <a:t>13-12-17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E3889-036C-4B38-AF1A-A60508C81D7F}" type="datetime1">
              <a:rPr lang="en-US" smtClean="0"/>
              <a:t>13-12-17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68986-BDB2-40F6-B0EE-7361BC5BA42E}" type="datetime1">
              <a:rPr lang="en-US" smtClean="0"/>
              <a:t>13-12-17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E411945-92B8-4AC1-8A54-21FA1E91C0B6}" type="datetime1">
              <a:rPr lang="en-US" smtClean="0"/>
              <a:t>13-12-17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BE50-E9DC-4767-85B6-2308926B7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366FC-46E5-4D60-98CB-78563F5A8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196EE-B47A-4747-9886-308F3E3B6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799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70B532-9E84-4496-832A-AF0D65BBC14C}"/>
              </a:ext>
            </a:extLst>
          </p:cNvPr>
          <p:cNvSpPr/>
          <p:nvPr/>
        </p:nvSpPr>
        <p:spPr>
          <a:xfrm>
            <a:off x="1627164" y="398125"/>
            <a:ext cx="7486356" cy="6201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8F419A-A33F-4BBB-B3F5-E55513F1F7DF}"/>
              </a:ext>
            </a:extLst>
          </p:cNvPr>
          <p:cNvSpPr/>
          <p:nvPr/>
        </p:nvSpPr>
        <p:spPr>
          <a:xfrm>
            <a:off x="2133600" y="468268"/>
            <a:ext cx="69342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Đề</a:t>
            </a:r>
            <a:r>
              <a:rPr lang="en-US" sz="4400" b="1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b="1" dirty="0" err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tài</a:t>
            </a:r>
            <a:r>
              <a:rPr lang="en-US" sz="4400" b="1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: </a:t>
            </a:r>
            <a:r>
              <a:rPr lang="en-US" sz="4400" b="1" dirty="0" err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Đo</a:t>
            </a:r>
            <a:r>
              <a:rPr lang="en-US" sz="4400" b="1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b="1" dirty="0" err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kích</a:t>
            </a:r>
            <a:r>
              <a:rPr lang="en-US" sz="4400" b="1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400" b="1" dirty="0" err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</a:t>
            </a:r>
            <a:r>
              <a:rPr lang="vi-VN" sz="4400" b="1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ước bàn chân d</a:t>
            </a:r>
            <a:r>
              <a:rPr lang="vi-VN" sz="4400" b="1" cap="none" spc="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ùng Xử lý ảnh.</a:t>
            </a:r>
            <a:endParaRPr lang="en-US" sz="4400" b="1" cap="none" spc="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3B0C26-3880-458B-867F-6FCC73FAA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142" y="1925863"/>
            <a:ext cx="1676400" cy="1676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7AE4B5-FA60-4DF2-94DE-8829D7057FD2}"/>
              </a:ext>
            </a:extLst>
          </p:cNvPr>
          <p:cNvCxnSpPr/>
          <p:nvPr/>
        </p:nvCxnSpPr>
        <p:spPr>
          <a:xfrm>
            <a:off x="3505200" y="1914818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0F9102-5682-4B11-AFE9-6856D5FB65E3}"/>
              </a:ext>
            </a:extLst>
          </p:cNvPr>
          <p:cNvSpPr txBox="1"/>
          <p:nvPr/>
        </p:nvSpPr>
        <p:spPr>
          <a:xfrm>
            <a:off x="2979541" y="3332616"/>
            <a:ext cx="541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1413409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1410383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1414258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ường		1414334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Võ Anh Huấn			1633055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E54B9C-FD03-4A54-BCCA-C5533C220393}"/>
              </a:ext>
            </a:extLst>
          </p:cNvPr>
          <p:cNvCxnSpPr>
            <a:cxnSpLocks/>
          </p:cNvCxnSpPr>
          <p:nvPr/>
        </p:nvCxnSpPr>
        <p:spPr>
          <a:xfrm>
            <a:off x="2262286" y="6366069"/>
            <a:ext cx="6172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85E627D-E13E-4316-9491-71F6213882F4}"/>
              </a:ext>
            </a:extLst>
          </p:cNvPr>
          <p:cNvSpPr/>
          <p:nvPr/>
        </p:nvSpPr>
        <p:spPr>
          <a:xfrm>
            <a:off x="894470" y="1363582"/>
            <a:ext cx="1676400" cy="1533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38B4EBA-59F8-455B-B0A1-CA350BD164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8" y="1573559"/>
            <a:ext cx="1082408" cy="1082408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591CADD-E2AE-4EA8-A6D0-5C2F89564E13}"/>
              </a:ext>
            </a:extLst>
          </p:cNvPr>
          <p:cNvSpPr/>
          <p:nvPr/>
        </p:nvSpPr>
        <p:spPr>
          <a:xfrm rot="19174820">
            <a:off x="678023" y="3238566"/>
            <a:ext cx="1598969" cy="2268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2A13556-EAF6-416C-B007-D2DDA421C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05869">
            <a:off x="829921" y="3354209"/>
            <a:ext cx="12287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0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 Camera Calibratior: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Calib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4D4718-AB63-4983-90FD-E4CDBC71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93" y="2078508"/>
            <a:ext cx="7364399" cy="427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2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 Camera Calibratior: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camera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83" y="2402984"/>
            <a:ext cx="3214267" cy="3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5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camera:</a:t>
            </a: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366E8C-36A6-47F0-A274-9F6E9F074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848" y="1871003"/>
            <a:ext cx="6027152" cy="45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0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camera:</a:t>
            </a:r>
          </a:p>
          <a:p>
            <a:pPr marL="0" indent="0">
              <a:buNone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3DFB0-95C5-4648-AE57-9E57A2654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40" y="2559855"/>
            <a:ext cx="5226360" cy="330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3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camera:</a:t>
            </a:r>
          </a:p>
          <a:p>
            <a:pPr marL="0" indent="0">
              <a:buNone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631AF-2434-45CC-B292-AB8210F0B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02984"/>
            <a:ext cx="6324599" cy="40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8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3.2 Ma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225AC-2537-46A7-A68C-FE39D0C63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1" y="1981200"/>
            <a:ext cx="7601104" cy="36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2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pointsToWorld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C2D51F-3E91-48F4-9135-BF8EF712D9B2}"/>
              </a:ext>
            </a:extLst>
          </p:cNvPr>
          <p:cNvSpPr txBox="1">
            <a:spLocks/>
          </p:cNvSpPr>
          <p:nvPr/>
        </p:nvSpPr>
        <p:spPr bwMode="auto">
          <a:xfrm>
            <a:off x="304800" y="2206615"/>
            <a:ext cx="8534400" cy="30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/>
              <a:t>worldPoints</a:t>
            </a:r>
            <a:r>
              <a:rPr lang="en-US" sz="2000" dirty="0"/>
              <a:t> = </a:t>
            </a:r>
            <a:r>
              <a:rPr lang="en-US" sz="2000" dirty="0" err="1"/>
              <a:t>pointsToWorld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F0"/>
                </a:solidFill>
              </a:rPr>
              <a:t>cameraParams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B0F0"/>
                </a:solidFill>
              </a:rPr>
              <a:t>rotationMatrix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B0F0"/>
                </a:solidFill>
              </a:rPr>
              <a:t>translationVector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00B0F0"/>
                </a:solidFill>
              </a:rPr>
              <a:t>imagePoints</a:t>
            </a:r>
            <a:r>
              <a:rPr lang="en-US" sz="2000" dirty="0"/>
              <a:t>)</a:t>
            </a:r>
          </a:p>
          <a:p>
            <a:pPr marL="0" indent="0">
              <a:buFont typeface="Arial" charset="0"/>
              <a:buNone/>
            </a:pPr>
            <a:r>
              <a:rPr lang="en-US" sz="2000" dirty="0"/>
              <a:t>	</a:t>
            </a:r>
          </a:p>
          <a:p>
            <a:pPr marL="0" indent="0">
              <a:buFont typeface="Arial" charset="0"/>
              <a:buNone/>
            </a:pPr>
            <a:r>
              <a:rPr lang="en-US" sz="2000" dirty="0"/>
              <a:t>	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:</a:t>
            </a:r>
          </a:p>
          <a:p>
            <a:pPr marL="0" indent="0"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00B0F0"/>
                </a:solidFill>
              </a:rPr>
              <a:t>cameraParams</a:t>
            </a:r>
            <a:r>
              <a:rPr lang="en-US" sz="2000" dirty="0"/>
              <a:t>: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camera </a:t>
            </a:r>
          </a:p>
          <a:p>
            <a:pPr marL="0" indent="0"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00B0F0"/>
                </a:solidFill>
              </a:rPr>
              <a:t>rotationMatrix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000" dirty="0" err="1"/>
              <a:t>Matran</a:t>
            </a:r>
            <a:r>
              <a:rPr lang="en-US" sz="2000" dirty="0"/>
              <a:t> </a:t>
            </a:r>
            <a:r>
              <a:rPr lang="en-US" sz="2000" dirty="0" err="1"/>
              <a:t>xoay</a:t>
            </a:r>
            <a:endParaRPr lang="en-US" sz="2000" dirty="0"/>
          </a:p>
          <a:p>
            <a:pPr marL="0" indent="0">
              <a:buFont typeface="Arial" charset="0"/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00B0F0"/>
                </a:solidFill>
              </a:rPr>
              <a:t>translationVector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: </a:t>
            </a:r>
            <a:r>
              <a:rPr lang="en-US" sz="2000" dirty="0" err="1"/>
              <a:t>Matran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</a:p>
          <a:p>
            <a:pPr marL="0" indent="0">
              <a:buFont typeface="Arial" charset="0"/>
              <a:buNone/>
            </a:pPr>
            <a:r>
              <a:rPr lang="en-US" sz="2000" dirty="0">
                <a:solidFill>
                  <a:srgbClr val="00B0F0"/>
                </a:solidFill>
              </a:rPr>
              <a:t>		</a:t>
            </a:r>
            <a:r>
              <a:rPr lang="en-US" sz="2000" dirty="0" err="1">
                <a:solidFill>
                  <a:srgbClr val="00B0F0"/>
                </a:solidFill>
              </a:rPr>
              <a:t>imagePoints</a:t>
            </a:r>
            <a:r>
              <a:rPr lang="en-US" sz="2000" dirty="0">
                <a:solidFill>
                  <a:srgbClr val="00B0F0"/>
                </a:solidFill>
              </a:rPr>
              <a:t>: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28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30106F1-96BB-46AE-B137-22BB7A720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2747" y="2146642"/>
            <a:ext cx="5354189" cy="401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367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vi-VN" sz="3000" dirty="0">
                <a:cs typeface="Arial" panose="020B0604020202020204" pitchFamily="34" charset="0"/>
              </a:rPr>
              <a:t>Xử lý đưa về ảnh nhị phân</a:t>
            </a:r>
            <a:endParaRPr lang="en-US" sz="3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44623CC8-67AA-4040-A15A-23E84C0E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2563497"/>
            <a:ext cx="6563032" cy="300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451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vi-VN" sz="3000" dirty="0">
                <a:cs typeface="Arial" panose="020B0604020202020204" pitchFamily="34" charset="0"/>
              </a:rPr>
              <a:t>Xử lý đưa về ảnh nhị phân</a:t>
            </a:r>
            <a:endParaRPr lang="en-US" sz="3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6FFBF-761D-4132-81CC-FE19AE5B6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06" y="2463116"/>
            <a:ext cx="46767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5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360028"/>
            <a:ext cx="6750357" cy="8230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25525" y="334131"/>
            <a:ext cx="6858000" cy="80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vi-V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43" name="Group 12">
            <a:extLst>
              <a:ext uri="{FF2B5EF4-FFF2-40B4-BE49-F238E27FC236}">
                <a16:creationId xmlns:a16="http://schemas.microsoft.com/office/drawing/2014/main" id="{2BC2A5E5-B19F-4D14-975E-6F4B78CD74AC}"/>
              </a:ext>
            </a:extLst>
          </p:cNvPr>
          <p:cNvGrpSpPr>
            <a:grpSpLocks/>
          </p:cNvGrpSpPr>
          <p:nvPr/>
        </p:nvGrpSpPr>
        <p:grpSpPr bwMode="auto">
          <a:xfrm>
            <a:off x="1416843" y="1187450"/>
            <a:ext cx="6310313" cy="5365750"/>
            <a:chOff x="1365362" y="1190172"/>
            <a:chExt cx="6310086" cy="5366751"/>
          </a:xfrm>
        </p:grpSpPr>
        <p:grpSp>
          <p:nvGrpSpPr>
            <p:cNvPr id="44" name="Group 10">
              <a:extLst>
                <a:ext uri="{FF2B5EF4-FFF2-40B4-BE49-F238E27FC236}">
                  <a16:creationId xmlns:a16="http://schemas.microsoft.com/office/drawing/2014/main" id="{95E57C4E-37BF-4D4B-83DF-4EAB9F885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3" name="Group 7">
                <a:extLst>
                  <a:ext uri="{FF2B5EF4-FFF2-40B4-BE49-F238E27FC236}">
                    <a16:creationId xmlns:a16="http://schemas.microsoft.com/office/drawing/2014/main" id="{514D57B1-4FDA-4511-B15B-E660C805F0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8" name="Picture 345" descr="shadow_1_m">
                  <a:extLst>
                    <a:ext uri="{FF2B5EF4-FFF2-40B4-BE49-F238E27FC236}">
                      <a16:creationId xmlns:a16="http://schemas.microsoft.com/office/drawing/2014/main" id="{24B5AEFB-E5CF-4EBC-99B6-41A10FC240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55F4CB5-1B75-42C0-8549-F6E273635A67}"/>
                    </a:ext>
                  </a:extLst>
                </p:cNvPr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7B9D21-93FA-4641-B25B-1D8215BE32F4}"/>
                    </a:ext>
                  </a:extLst>
                </p:cNvPr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64" name="Group 6">
                <a:extLst>
                  <a:ext uri="{FF2B5EF4-FFF2-40B4-BE49-F238E27FC236}">
                    <a16:creationId xmlns:a16="http://schemas.microsoft.com/office/drawing/2014/main" id="{15D1C7F6-DE3F-4E48-81A3-280C9F78F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5" name="Right Triangle 64">
                  <a:extLst>
                    <a:ext uri="{FF2B5EF4-FFF2-40B4-BE49-F238E27FC236}">
                      <a16:creationId xmlns:a16="http://schemas.microsoft.com/office/drawing/2014/main" id="{741BE0F3-3231-4207-AD6B-2784682EF236}"/>
                    </a:ext>
                  </a:extLst>
                </p:cNvPr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6" name="Right Triangle 65">
                  <a:extLst>
                    <a:ext uri="{FF2B5EF4-FFF2-40B4-BE49-F238E27FC236}">
                      <a16:creationId xmlns:a16="http://schemas.microsoft.com/office/drawing/2014/main" id="{0EEC8428-2621-4CB7-85CB-56A87B43C477}"/>
                    </a:ext>
                  </a:extLst>
                </p:cNvPr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7" name="Trapezoid 2">
                  <a:extLst>
                    <a:ext uri="{FF2B5EF4-FFF2-40B4-BE49-F238E27FC236}">
                      <a16:creationId xmlns:a16="http://schemas.microsoft.com/office/drawing/2014/main" id="{A5F0FDDB-413E-43DE-BDCD-5535FA123186}"/>
                    </a:ext>
                  </a:extLst>
                </p:cNvPr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45" name="Group 46">
              <a:extLst>
                <a:ext uri="{FF2B5EF4-FFF2-40B4-BE49-F238E27FC236}">
                  <a16:creationId xmlns:a16="http://schemas.microsoft.com/office/drawing/2014/main" id="{E41E4A15-3C74-4755-83AB-FE450655A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55" name="Group 49">
                <a:extLst>
                  <a:ext uri="{FF2B5EF4-FFF2-40B4-BE49-F238E27FC236}">
                    <a16:creationId xmlns:a16="http://schemas.microsoft.com/office/drawing/2014/main" id="{B90445AE-8230-4C89-B6FA-61E62B8F4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0" name="Picture 345" descr="shadow_1_m">
                  <a:extLst>
                    <a:ext uri="{FF2B5EF4-FFF2-40B4-BE49-F238E27FC236}">
                      <a16:creationId xmlns:a16="http://schemas.microsoft.com/office/drawing/2014/main" id="{B68CF8A5-820B-4D1A-B572-47AE859B12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9F721F-C210-4B55-9375-2F13BD4BB3FD}"/>
                    </a:ext>
                  </a:extLst>
                </p:cNvPr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E4D3879-FB66-4DCB-81CA-F4DC9C449DC9}"/>
                    </a:ext>
                  </a:extLst>
                </p:cNvPr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56" name="Group 50">
                <a:extLst>
                  <a:ext uri="{FF2B5EF4-FFF2-40B4-BE49-F238E27FC236}">
                    <a16:creationId xmlns:a16="http://schemas.microsoft.com/office/drawing/2014/main" id="{05F52562-3EB3-4459-9794-87EEDC4F56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7" name="Right Triangle 56">
                  <a:extLst>
                    <a:ext uri="{FF2B5EF4-FFF2-40B4-BE49-F238E27FC236}">
                      <a16:creationId xmlns:a16="http://schemas.microsoft.com/office/drawing/2014/main" id="{23CCC771-C656-4620-9A47-052CEB1696AE}"/>
                    </a:ext>
                  </a:extLst>
                </p:cNvPr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8" name="Right Triangle 57">
                  <a:extLst>
                    <a:ext uri="{FF2B5EF4-FFF2-40B4-BE49-F238E27FC236}">
                      <a16:creationId xmlns:a16="http://schemas.microsoft.com/office/drawing/2014/main" id="{E700FF73-9A0C-4197-945F-D545E80A7801}"/>
                    </a:ext>
                  </a:extLst>
                </p:cNvPr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9" name="Trapezoid 2">
                  <a:extLst>
                    <a:ext uri="{FF2B5EF4-FFF2-40B4-BE49-F238E27FC236}">
                      <a16:creationId xmlns:a16="http://schemas.microsoft.com/office/drawing/2014/main" id="{67C4DF78-0D09-4BDB-A1F7-81B5A3A305C3}"/>
                    </a:ext>
                  </a:extLst>
                </p:cNvPr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46" name="Group 63">
              <a:extLst>
                <a:ext uri="{FF2B5EF4-FFF2-40B4-BE49-F238E27FC236}">
                  <a16:creationId xmlns:a16="http://schemas.microsoft.com/office/drawing/2014/main" id="{7C9B4321-69A9-4477-9389-854F76235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47" name="Group 67">
                <a:extLst>
                  <a:ext uri="{FF2B5EF4-FFF2-40B4-BE49-F238E27FC236}">
                    <a16:creationId xmlns:a16="http://schemas.microsoft.com/office/drawing/2014/main" id="{5467C522-AC8F-496E-9789-A6458698C1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52" name="Picture 345" descr="shadow_1_m">
                  <a:extLst>
                    <a:ext uri="{FF2B5EF4-FFF2-40B4-BE49-F238E27FC236}">
                      <a16:creationId xmlns:a16="http://schemas.microsoft.com/office/drawing/2014/main" id="{9D9FBD3B-2404-4263-BBF4-4D2D8B8D18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930846A-DC09-458D-B89A-1C75A9C67DC4}"/>
                    </a:ext>
                  </a:extLst>
                </p:cNvPr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68A21BC-DF77-48FA-A6BA-25930226C8B1}"/>
                    </a:ext>
                  </a:extLst>
                </p:cNvPr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8">
                <a:extLst>
                  <a:ext uri="{FF2B5EF4-FFF2-40B4-BE49-F238E27FC236}">
                    <a16:creationId xmlns:a16="http://schemas.microsoft.com/office/drawing/2014/main" id="{48D43513-2BB0-48CA-B5FC-4B900B6600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49" name="Right Triangle 48">
                  <a:extLst>
                    <a:ext uri="{FF2B5EF4-FFF2-40B4-BE49-F238E27FC236}">
                      <a16:creationId xmlns:a16="http://schemas.microsoft.com/office/drawing/2014/main" id="{6A8A1EA5-5A9C-4006-9911-9577762E147C}"/>
                    </a:ext>
                  </a:extLst>
                </p:cNvPr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0" name="Right Triangle 49">
                  <a:extLst>
                    <a:ext uri="{FF2B5EF4-FFF2-40B4-BE49-F238E27FC236}">
                      <a16:creationId xmlns:a16="http://schemas.microsoft.com/office/drawing/2014/main" id="{AEAE0CE4-F0EA-4495-A4BB-0089AC7BA7AD}"/>
                    </a:ext>
                  </a:extLst>
                </p:cNvPr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1" name="Trapezoid 2">
                  <a:extLst>
                    <a:ext uri="{FF2B5EF4-FFF2-40B4-BE49-F238E27FC236}">
                      <a16:creationId xmlns:a16="http://schemas.microsoft.com/office/drawing/2014/main" id="{F6D920EB-657A-45D6-9C5A-1D835750B846}"/>
                    </a:ext>
                  </a:extLst>
                </p:cNvPr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71" name="5-Point Star 87">
            <a:extLst>
              <a:ext uri="{FF2B5EF4-FFF2-40B4-BE49-F238E27FC236}">
                <a16:creationId xmlns:a16="http://schemas.microsoft.com/office/drawing/2014/main" id="{47A1144C-17EB-4BE6-9D1C-A22B96AEC663}"/>
              </a:ext>
            </a:extLst>
          </p:cNvPr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AEBDE85-2F24-4BD0-8F50-E355163B313D}"/>
              </a:ext>
            </a:extLst>
          </p:cNvPr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73" name="Frame 72">
              <a:extLst>
                <a:ext uri="{FF2B5EF4-FFF2-40B4-BE49-F238E27FC236}">
                  <a16:creationId xmlns:a16="http://schemas.microsoft.com/office/drawing/2014/main" id="{34B3AA2C-D80A-40FA-B1FF-817C5F04DE64}"/>
                </a:ext>
              </a:extLst>
            </p:cNvPr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Freeform 90">
              <a:extLst>
                <a:ext uri="{FF2B5EF4-FFF2-40B4-BE49-F238E27FC236}">
                  <a16:creationId xmlns:a16="http://schemas.microsoft.com/office/drawing/2014/main" id="{63D727B9-A659-4992-894D-D2B42EF5518D}"/>
                </a:ext>
              </a:extLst>
            </p:cNvPr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F952D86-907D-4393-8BA8-10D714E27F06}"/>
              </a:ext>
            </a:extLst>
          </p:cNvPr>
          <p:cNvGrpSpPr/>
          <p:nvPr/>
        </p:nvGrpSpPr>
        <p:grpSpPr>
          <a:xfrm>
            <a:off x="6204156" y="1682472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76" name="Freeform 92">
              <a:extLst>
                <a:ext uri="{FF2B5EF4-FFF2-40B4-BE49-F238E27FC236}">
                  <a16:creationId xmlns:a16="http://schemas.microsoft.com/office/drawing/2014/main" id="{943A6C04-B84F-4B82-A0E9-605542908356}"/>
                </a:ext>
              </a:extLst>
            </p:cNvPr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7" name="Freeform 93">
              <a:extLst>
                <a:ext uri="{FF2B5EF4-FFF2-40B4-BE49-F238E27FC236}">
                  <a16:creationId xmlns:a16="http://schemas.microsoft.com/office/drawing/2014/main" id="{F4CBA9E5-A98A-48A3-9321-F5E2BE95CFA1}"/>
                </a:ext>
              </a:extLst>
            </p:cNvPr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8" name="Rounded Rectangle 94">
              <a:extLst>
                <a:ext uri="{FF2B5EF4-FFF2-40B4-BE49-F238E27FC236}">
                  <a16:creationId xmlns:a16="http://schemas.microsoft.com/office/drawing/2014/main" id="{E9C1DC8D-743A-46BC-A8AC-FB56C5D7C80D}"/>
                </a:ext>
              </a:extLst>
            </p:cNvPr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9" name="Rounded Rectangle 95">
              <a:extLst>
                <a:ext uri="{FF2B5EF4-FFF2-40B4-BE49-F238E27FC236}">
                  <a16:creationId xmlns:a16="http://schemas.microsoft.com/office/drawing/2014/main" id="{E014E073-15B3-4C05-8646-2B3F72AB107B}"/>
                </a:ext>
              </a:extLst>
            </p:cNvPr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0" name="Rounded Rectangle 96">
              <a:extLst>
                <a:ext uri="{FF2B5EF4-FFF2-40B4-BE49-F238E27FC236}">
                  <a16:creationId xmlns:a16="http://schemas.microsoft.com/office/drawing/2014/main" id="{39D671B8-A5CB-4BDD-AECE-24A341B2D42C}"/>
                </a:ext>
              </a:extLst>
            </p:cNvPr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1" name="Rounded Rectangle 97">
              <a:extLst>
                <a:ext uri="{FF2B5EF4-FFF2-40B4-BE49-F238E27FC236}">
                  <a16:creationId xmlns:a16="http://schemas.microsoft.com/office/drawing/2014/main" id="{AFFEA072-0D7C-4875-9D0B-E86A12115596}"/>
                </a:ext>
              </a:extLst>
            </p:cNvPr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Rounded Rectangle 98">
              <a:extLst>
                <a:ext uri="{FF2B5EF4-FFF2-40B4-BE49-F238E27FC236}">
                  <a16:creationId xmlns:a16="http://schemas.microsoft.com/office/drawing/2014/main" id="{9FFD84A2-348F-47E3-9602-C883920A254D}"/>
                </a:ext>
              </a:extLst>
            </p:cNvPr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75C85A79-FFD9-4247-9D62-5C4EE894A4EC}"/>
              </a:ext>
            </a:extLst>
          </p:cNvPr>
          <p:cNvSpPr/>
          <p:nvPr/>
        </p:nvSpPr>
        <p:spPr>
          <a:xfrm>
            <a:off x="2898667" y="1853437"/>
            <a:ext cx="3206750" cy="4308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5C79E1-2860-49DA-B28D-4AB57B410BE3}"/>
              </a:ext>
            </a:extLst>
          </p:cNvPr>
          <p:cNvSpPr/>
          <p:nvPr/>
        </p:nvSpPr>
        <p:spPr>
          <a:xfrm>
            <a:off x="2973628" y="3506062"/>
            <a:ext cx="3491431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Camera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Calibritior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A4A79AC-DDD2-4FA8-A88E-DAA3EEF848C8}"/>
              </a:ext>
            </a:extLst>
          </p:cNvPr>
          <p:cNvSpPr/>
          <p:nvPr/>
        </p:nvSpPr>
        <p:spPr>
          <a:xfrm>
            <a:off x="2851150" y="5310437"/>
            <a:ext cx="3206750" cy="76944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2E5DEED-41F3-41EA-822E-11C3D1A00563}"/>
              </a:ext>
            </a:extLst>
          </p:cNvPr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33F9567-F0D9-44AC-B4C6-74B5A6D69646}"/>
              </a:ext>
            </a:extLst>
          </p:cNvPr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461F698-52B9-4D52-B2EA-97EF36B74022}"/>
              </a:ext>
            </a:extLst>
          </p:cNvPr>
          <p:cNvSpPr/>
          <p:nvPr/>
        </p:nvSpPr>
        <p:spPr>
          <a:xfrm rot="19126099">
            <a:off x="1641783" y="1588697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1</a:t>
            </a:r>
          </a:p>
        </p:txBody>
      </p:sp>
    </p:spTree>
    <p:extLst>
      <p:ext uri="{BB962C8B-B14F-4D97-AF65-F5344CB8AC3E}">
        <p14:creationId xmlns:p14="http://schemas.microsoft.com/office/powerpoint/2010/main" val="2188187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3.5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1CE6AE4-DC39-44BC-91E2-3021DB4C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87484" y="1977793"/>
            <a:ext cx="5369031" cy="423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611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3.5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F5CCD46D-39E4-4111-8C73-5711BFB7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49042" y="2041395"/>
            <a:ext cx="4558552" cy="434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390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3.5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96E6F-68D8-423A-808E-42FBA816A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853245"/>
            <a:ext cx="5994868" cy="44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3.6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921EE-6994-4684-9E80-1ADC00B21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09737"/>
            <a:ext cx="4984376" cy="3701583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48AA4DDB-57B8-46AA-A533-B438D8184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1496" y="2773775"/>
            <a:ext cx="8761008" cy="317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8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3.6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DCBF5EC6-F63B-4901-B4B1-371A3BBC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93478" y="1981200"/>
            <a:ext cx="5307316" cy="38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455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8322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83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90" y="1212112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3.7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u="sng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073255-704C-44F9-A541-0A4C0B85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26" y="1776232"/>
            <a:ext cx="3876790" cy="48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55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8322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83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22" y="1263112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3.7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: </a:t>
            </a: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73D3C9-B9E1-48FA-AB90-954DDC11E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9" y="2349900"/>
            <a:ext cx="7371887" cy="407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52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1626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152832" y="583226"/>
            <a:ext cx="6858000" cy="132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endParaRPr lang="vi-V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F2A10B-6D2E-4441-A8F2-16CCD8E7A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675" y="2101849"/>
            <a:ext cx="4572000" cy="43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5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ưởng và thực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95" y="1431387"/>
            <a:ext cx="7944465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size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giày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bàn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giày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dép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ường phải di chuyển qua lại các gian hàng rất nhiều lần.</a:t>
            </a:r>
          </a:p>
          <a:p>
            <a:pPr marL="0" indent="0">
              <a:buNone/>
            </a:pP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_Việc chọn cỡ, rồi chọn kiểu giày mong muốn. Có những lúc kiếm được kiểu giày mong muốn nhưng lại đi không vừa và hết size.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ưởng và thực hiện: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7972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1.2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nghĩ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ý t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ưởng dùng xử lý ảnh để đo kích thước bàn chân cho trước. Sử dụng tool Matlab: Camera Calibrition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ược, kết quả sẽ là size giày mong muốn của bàn chân.</a:t>
            </a:r>
          </a:p>
          <a:p>
            <a:pPr marL="0" indent="0">
              <a:buNone/>
            </a:pP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_Ứng dụng của đề tài: đo được chính xác size giày hiện tại, từ đó chỉ việc chọn kiểu, mẫu của giày mong muốn. Rút ngắn thời gian mua sắm của khách hàng.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8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 Camera Calibratior: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47800" y="1971959"/>
            <a:ext cx="6320875" cy="355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: Rounded Corners 1"/>
          <p:cNvSpPr/>
          <p:nvPr/>
        </p:nvSpPr>
        <p:spPr>
          <a:xfrm>
            <a:off x="2133600" y="2048357"/>
            <a:ext cx="685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7400" y="3962400"/>
            <a:ext cx="60960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5638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ô APPS – Show more –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camera calibration</a:t>
            </a:r>
          </a:p>
        </p:txBody>
      </p:sp>
    </p:spTree>
    <p:extLst>
      <p:ext uri="{BB962C8B-B14F-4D97-AF65-F5344CB8AC3E}">
        <p14:creationId xmlns:p14="http://schemas.microsoft.com/office/powerpoint/2010/main" val="328210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 Camera Calibratior: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3" y="1984112"/>
            <a:ext cx="9020175" cy="11171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91168" y="2133600"/>
            <a:ext cx="1143000" cy="9879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7534" y="3192224"/>
            <a:ext cx="80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app Camera Calibration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 </a:t>
            </a:r>
          </a:p>
          <a:p>
            <a:r>
              <a:rPr lang="en-US" dirty="0"/>
              <a:t>- </a:t>
            </a:r>
            <a:r>
              <a:rPr lang="en-US" dirty="0" err="1"/>
              <a:t>Chọn</a:t>
            </a:r>
            <a:r>
              <a:rPr lang="en-US" dirty="0"/>
              <a:t> app,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Camera calibration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395" y="3783921"/>
            <a:ext cx="6869369" cy="28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1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ool Camera Calibratior: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vi-V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61" y="1992139"/>
            <a:ext cx="7743825" cy="2619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3600" y="2362200"/>
            <a:ext cx="9144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300" y="4946562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Add Images,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calibration. </a:t>
            </a:r>
          </a:p>
        </p:txBody>
      </p:sp>
    </p:spTree>
    <p:extLst>
      <p:ext uri="{BB962C8B-B14F-4D97-AF65-F5344CB8AC3E}">
        <p14:creationId xmlns:p14="http://schemas.microsoft.com/office/powerpoint/2010/main" val="391314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 Camera Calibratior: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4924963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10 – 20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1338" y="6244760"/>
            <a:ext cx="702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Click Open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169" y="2352108"/>
            <a:ext cx="60579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2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8D0CFB-4AAD-46CD-A3C4-80388B12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4917"/>
            <a:ext cx="9144000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AC7775-ACD3-4AE5-B092-39C3CA1A4414}"/>
              </a:ext>
            </a:extLst>
          </p:cNvPr>
          <p:cNvSpPr/>
          <p:nvPr/>
        </p:nvSpPr>
        <p:spPr>
          <a:xfrm>
            <a:off x="304800" y="228600"/>
            <a:ext cx="8534400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4A3D19-0583-48F7-B787-AB664FF9D231}"/>
              </a:ext>
            </a:extLst>
          </p:cNvPr>
          <p:cNvSpPr/>
          <p:nvPr/>
        </p:nvSpPr>
        <p:spPr>
          <a:xfrm>
            <a:off x="1133168" y="430827"/>
            <a:ext cx="6858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1FEB92-93B4-4CCE-9949-3BA1B264563C}"/>
              </a:ext>
            </a:extLst>
          </p:cNvPr>
          <p:cNvSpPr txBox="1">
            <a:spLocks/>
          </p:cNvSpPr>
          <p:nvPr/>
        </p:nvSpPr>
        <p:spPr bwMode="auto">
          <a:xfrm>
            <a:off x="1049594" y="430827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</a:t>
            </a:r>
            <a:r>
              <a:rPr lang="vi-V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 Camera Calibratior: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A0B50-F495-4F5C-94BF-FFF09BA7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6" y="1286357"/>
            <a:ext cx="7820332" cy="2361285"/>
          </a:xfrm>
        </p:spPr>
        <p:txBody>
          <a:bodyPr/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mm, cm, in </a:t>
            </a: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615438-E678-4D96-B5D1-FFC234D9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D47A4-D426-42EB-B1A7-D696A364C5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589" y="2554870"/>
            <a:ext cx="3622010" cy="10927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5287" y="2964012"/>
            <a:ext cx="66941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391896"/>
            <a:ext cx="8267700" cy="16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9676" y="3871325"/>
            <a:ext cx="660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Click Calibrate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Calib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4699" y="4876800"/>
            <a:ext cx="1003301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85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707</Words>
  <Application>Microsoft Office PowerPoint</Application>
  <PresentationFormat>On-screen Show (4:3)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94</cp:revision>
  <dcterms:created xsi:type="dcterms:W3CDTF">2014-05-08T07:15:53Z</dcterms:created>
  <dcterms:modified xsi:type="dcterms:W3CDTF">2017-12-13T10:08:40Z</dcterms:modified>
</cp:coreProperties>
</file>