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0" r:id="rId2"/>
  </p:sldMasterIdLst>
  <p:notesMasterIdLst>
    <p:notesMasterId r:id="rId28"/>
  </p:notesMasterIdLst>
  <p:sldIdLst>
    <p:sldId id="256" r:id="rId3"/>
    <p:sldId id="257" r:id="rId4"/>
    <p:sldId id="273" r:id="rId5"/>
    <p:sldId id="274" r:id="rId6"/>
    <p:sldId id="275" r:id="rId7"/>
    <p:sldId id="276" r:id="rId8"/>
    <p:sldId id="259" r:id="rId9"/>
    <p:sldId id="261" r:id="rId10"/>
    <p:sldId id="283" r:id="rId11"/>
    <p:sldId id="282" r:id="rId12"/>
    <p:sldId id="284" r:id="rId13"/>
    <p:sldId id="285" r:id="rId14"/>
    <p:sldId id="286" r:id="rId15"/>
    <p:sldId id="262" r:id="rId16"/>
    <p:sldId id="263" r:id="rId17"/>
    <p:sldId id="264" r:id="rId18"/>
    <p:sldId id="265" r:id="rId19"/>
    <p:sldId id="266" r:id="rId20"/>
    <p:sldId id="267" r:id="rId21"/>
    <p:sldId id="268" r:id="rId22"/>
    <p:sldId id="279" r:id="rId23"/>
    <p:sldId id="281" r:id="rId24"/>
    <p:sldId id="271" r:id="rId25"/>
    <p:sldId id="277" r:id="rId26"/>
    <p:sldId id="278" r:id="rId27"/>
  </p:sldIdLst>
  <p:sldSz cx="9144000" cy="6858000" type="screen4x3"/>
  <p:notesSz cx="6858000" cy="9144000"/>
  <p:custDataLst>
    <p:tags r:id="rId29"/>
  </p:custDataLst>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FE817A-4468-4A17-8EE4-B58AF6BE97ED}">
          <p14:sldIdLst>
            <p14:sldId id="256"/>
            <p14:sldId id="257"/>
            <p14:sldId id="273"/>
            <p14:sldId id="274"/>
            <p14:sldId id="275"/>
            <p14:sldId id="276"/>
            <p14:sldId id="259"/>
            <p14:sldId id="261"/>
            <p14:sldId id="283"/>
            <p14:sldId id="282"/>
            <p14:sldId id="284"/>
            <p14:sldId id="285"/>
            <p14:sldId id="286"/>
            <p14:sldId id="262"/>
            <p14:sldId id="263"/>
            <p14:sldId id="264"/>
            <p14:sldId id="265"/>
            <p14:sldId id="266"/>
            <p14:sldId id="267"/>
            <p14:sldId id="268"/>
            <p14:sldId id="279"/>
            <p14:sldId id="281"/>
            <p14:sldId id="271"/>
            <p14:sldId id="277"/>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phan" initials="qp" lastIdx="2" clrIdx="0">
    <p:extLst>
      <p:ext uri="{19B8F6BF-5375-455C-9EA6-DF929625EA0E}">
        <p15:presenceInfo xmlns:p15="http://schemas.microsoft.com/office/powerpoint/2012/main" userId="de9dcbdaf80ed1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4" autoAdjust="0"/>
    <p:restoredTop sz="94660"/>
  </p:normalViewPr>
  <p:slideViewPr>
    <p:cSldViewPr snapToGrid="0">
      <p:cViewPr varScale="1">
        <p:scale>
          <a:sx n="74" d="100"/>
          <a:sy n="74" d="100"/>
        </p:scale>
        <p:origin x="124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95DB2-B3C2-46AA-A2F7-E43C11FC23CD}" type="datetimeFigureOut">
              <a:rPr lang="vi-VN" smtClean="0"/>
              <a:t>23/07/2016</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2172C-5BFE-4F52-A915-0F0CC8861DFC}" type="slidenum">
              <a:rPr lang="vi-VN" smtClean="0"/>
              <a:t>‹#›</a:t>
            </a:fld>
            <a:endParaRPr lang="vi-VN"/>
          </a:p>
        </p:txBody>
      </p:sp>
    </p:spTree>
    <p:extLst>
      <p:ext uri="{BB962C8B-B14F-4D97-AF65-F5344CB8AC3E}">
        <p14:creationId xmlns:p14="http://schemas.microsoft.com/office/powerpoint/2010/main" val="3155059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4A72172C-5BFE-4F52-A915-0F0CC8861DFC}" type="slidenum">
              <a:rPr lang="vi-VN" smtClean="0"/>
              <a:t>1</a:t>
            </a:fld>
            <a:endParaRPr lang="vi-VN"/>
          </a:p>
        </p:txBody>
      </p:sp>
    </p:spTree>
    <p:extLst>
      <p:ext uri="{BB962C8B-B14F-4D97-AF65-F5344CB8AC3E}">
        <p14:creationId xmlns:p14="http://schemas.microsoft.com/office/powerpoint/2010/main" val="3459688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4A72172C-5BFE-4F52-A915-0F0CC8861DFC}" type="slidenum">
              <a:rPr lang="vi-VN" smtClean="0"/>
              <a:t>10</a:t>
            </a:fld>
            <a:endParaRPr lang="vi-VN"/>
          </a:p>
        </p:txBody>
      </p:sp>
    </p:spTree>
    <p:extLst>
      <p:ext uri="{BB962C8B-B14F-4D97-AF65-F5344CB8AC3E}">
        <p14:creationId xmlns:p14="http://schemas.microsoft.com/office/powerpoint/2010/main" val="450240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4A72172C-5BFE-4F52-A915-0F0CC8861DFC}" type="slidenum">
              <a:rPr lang="vi-VN" smtClean="0"/>
              <a:t>11</a:t>
            </a:fld>
            <a:endParaRPr lang="vi-VN"/>
          </a:p>
        </p:txBody>
      </p:sp>
    </p:spTree>
    <p:extLst>
      <p:ext uri="{BB962C8B-B14F-4D97-AF65-F5344CB8AC3E}">
        <p14:creationId xmlns:p14="http://schemas.microsoft.com/office/powerpoint/2010/main" val="3117378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4A72172C-5BFE-4F52-A915-0F0CC8861DFC}" type="slidenum">
              <a:rPr lang="vi-VN" smtClean="0"/>
              <a:t>12</a:t>
            </a:fld>
            <a:endParaRPr lang="vi-VN"/>
          </a:p>
        </p:txBody>
      </p:sp>
    </p:spTree>
    <p:extLst>
      <p:ext uri="{BB962C8B-B14F-4D97-AF65-F5344CB8AC3E}">
        <p14:creationId xmlns:p14="http://schemas.microsoft.com/office/powerpoint/2010/main" val="410909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4A72172C-5BFE-4F52-A915-0F0CC8861DFC}" type="slidenum">
              <a:rPr lang="vi-VN" smtClean="0"/>
              <a:t>13</a:t>
            </a:fld>
            <a:endParaRPr lang="vi-VN"/>
          </a:p>
        </p:txBody>
      </p:sp>
    </p:spTree>
    <p:extLst>
      <p:ext uri="{BB962C8B-B14F-4D97-AF65-F5344CB8AC3E}">
        <p14:creationId xmlns:p14="http://schemas.microsoft.com/office/powerpoint/2010/main" val="2388768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13D5CE3-5086-4EB5-8BA5-034EA1A73409}" type="slidenum">
              <a:rPr lang="it-IT" altLang="vi-VN"/>
              <a:pPr/>
              <a:t>14</a:t>
            </a:fld>
            <a:endParaRPr lang="it-IT" altLang="vi-VN"/>
          </a:p>
        </p:txBody>
      </p:sp>
      <p:sp>
        <p:nvSpPr>
          <p:cNvPr id="3072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755650" y="5078413"/>
            <a:ext cx="6048375" cy="4721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vi-VN" altLang="vi-VN"/>
          </a:p>
        </p:txBody>
      </p:sp>
    </p:spTree>
    <p:extLst>
      <p:ext uri="{BB962C8B-B14F-4D97-AF65-F5344CB8AC3E}">
        <p14:creationId xmlns:p14="http://schemas.microsoft.com/office/powerpoint/2010/main" val="3198003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B98C3F2-BB59-45E1-A372-237B2728E58A}" type="slidenum">
              <a:rPr lang="it-IT" altLang="vi-VN"/>
              <a:pPr/>
              <a:t>15</a:t>
            </a:fld>
            <a:endParaRPr lang="it-IT" altLang="vi-VN"/>
          </a:p>
        </p:txBody>
      </p:sp>
      <p:sp>
        <p:nvSpPr>
          <p:cNvPr id="3174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p:cNvSpPr txBox="1">
            <a:spLocks noGrp="1" noChangeArrowheads="1"/>
          </p:cNvSpPr>
          <p:nvPr>
            <p:ph type="body" idx="1"/>
          </p:nvPr>
        </p:nvSpPr>
        <p:spPr bwMode="auto">
          <a:xfrm>
            <a:off x="755650" y="5078413"/>
            <a:ext cx="6048375" cy="4721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vi-VN" altLang="vi-VN"/>
          </a:p>
        </p:txBody>
      </p:sp>
    </p:spTree>
    <p:extLst>
      <p:ext uri="{BB962C8B-B14F-4D97-AF65-F5344CB8AC3E}">
        <p14:creationId xmlns:p14="http://schemas.microsoft.com/office/powerpoint/2010/main" val="3920186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CA7C98A-4B3C-4672-8E3E-55FCE9A5467B}" type="slidenum">
              <a:rPr lang="it-IT" altLang="vi-VN"/>
              <a:pPr/>
              <a:t>16</a:t>
            </a:fld>
            <a:endParaRPr lang="it-IT" altLang="vi-VN"/>
          </a:p>
        </p:txBody>
      </p:sp>
      <p:sp>
        <p:nvSpPr>
          <p:cNvPr id="3276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p:cNvSpPr txBox="1">
            <a:spLocks noGrp="1" noChangeArrowheads="1"/>
          </p:cNvSpPr>
          <p:nvPr>
            <p:ph type="body" idx="1"/>
          </p:nvPr>
        </p:nvSpPr>
        <p:spPr bwMode="auto">
          <a:xfrm>
            <a:off x="755650" y="5078413"/>
            <a:ext cx="6048375" cy="4721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vi-VN" altLang="vi-VN"/>
          </a:p>
        </p:txBody>
      </p:sp>
    </p:spTree>
    <p:extLst>
      <p:ext uri="{BB962C8B-B14F-4D97-AF65-F5344CB8AC3E}">
        <p14:creationId xmlns:p14="http://schemas.microsoft.com/office/powerpoint/2010/main" val="3705676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E0CBD05-FCC6-4050-87B0-1EF6948B98D1}" type="slidenum">
              <a:rPr lang="it-IT" altLang="vi-VN"/>
              <a:pPr/>
              <a:t>17</a:t>
            </a:fld>
            <a:endParaRPr lang="it-IT" altLang="vi-VN"/>
          </a:p>
        </p:txBody>
      </p:sp>
      <p:sp>
        <p:nvSpPr>
          <p:cNvPr id="337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p:cNvSpPr txBox="1">
            <a:spLocks noGrp="1" noChangeArrowheads="1"/>
          </p:cNvSpPr>
          <p:nvPr>
            <p:ph type="body" idx="1"/>
          </p:nvPr>
        </p:nvSpPr>
        <p:spPr bwMode="auto">
          <a:xfrm>
            <a:off x="755650" y="5078413"/>
            <a:ext cx="6048375" cy="4721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vi-VN" altLang="vi-VN"/>
          </a:p>
        </p:txBody>
      </p:sp>
    </p:spTree>
    <p:extLst>
      <p:ext uri="{BB962C8B-B14F-4D97-AF65-F5344CB8AC3E}">
        <p14:creationId xmlns:p14="http://schemas.microsoft.com/office/powerpoint/2010/main" val="1018471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8466EA0-3308-48BB-A071-95EA02C59B75}" type="slidenum">
              <a:rPr lang="it-IT" altLang="vi-VN"/>
              <a:pPr/>
              <a:t>18</a:t>
            </a:fld>
            <a:endParaRPr lang="it-IT" altLang="vi-VN"/>
          </a:p>
        </p:txBody>
      </p:sp>
      <p:sp>
        <p:nvSpPr>
          <p:cNvPr id="3481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Rectangle 2"/>
          <p:cNvSpPr txBox="1">
            <a:spLocks noGrp="1" noChangeArrowheads="1"/>
          </p:cNvSpPr>
          <p:nvPr>
            <p:ph type="body" idx="1"/>
          </p:nvPr>
        </p:nvSpPr>
        <p:spPr bwMode="auto">
          <a:xfrm>
            <a:off x="755650" y="5078413"/>
            <a:ext cx="6048375" cy="4721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vi-VN" altLang="vi-VN"/>
          </a:p>
        </p:txBody>
      </p:sp>
    </p:spTree>
    <p:extLst>
      <p:ext uri="{BB962C8B-B14F-4D97-AF65-F5344CB8AC3E}">
        <p14:creationId xmlns:p14="http://schemas.microsoft.com/office/powerpoint/2010/main" val="2330949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E3373AA-3640-4C73-9FE0-D77D52CA0E39}" type="slidenum">
              <a:rPr lang="it-IT" altLang="vi-VN"/>
              <a:pPr/>
              <a:t>19</a:t>
            </a:fld>
            <a:endParaRPr lang="it-IT" altLang="vi-VN"/>
          </a:p>
        </p:txBody>
      </p:sp>
      <p:sp>
        <p:nvSpPr>
          <p:cNvPr id="358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55650" y="5078413"/>
            <a:ext cx="6048375" cy="4721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vi-VN" altLang="vi-VN"/>
          </a:p>
        </p:txBody>
      </p:sp>
    </p:spTree>
    <p:extLst>
      <p:ext uri="{BB962C8B-B14F-4D97-AF65-F5344CB8AC3E}">
        <p14:creationId xmlns:p14="http://schemas.microsoft.com/office/powerpoint/2010/main" val="1050755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4A72172C-5BFE-4F52-A915-0F0CC8861DFC}" type="slidenum">
              <a:rPr lang="vi-VN" smtClean="0"/>
              <a:t>2</a:t>
            </a:fld>
            <a:endParaRPr lang="vi-VN"/>
          </a:p>
        </p:txBody>
      </p:sp>
    </p:spTree>
    <p:extLst>
      <p:ext uri="{BB962C8B-B14F-4D97-AF65-F5344CB8AC3E}">
        <p14:creationId xmlns:p14="http://schemas.microsoft.com/office/powerpoint/2010/main" val="2852337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B7FBD8A-5267-4C83-B418-1C7A9B9CD2E0}" type="slidenum">
              <a:rPr lang="it-IT" altLang="vi-VN"/>
              <a:pPr/>
              <a:t>20</a:t>
            </a:fld>
            <a:endParaRPr lang="it-IT" altLang="vi-VN"/>
          </a:p>
        </p:txBody>
      </p:sp>
      <p:sp>
        <p:nvSpPr>
          <p:cNvPr id="368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p:cNvSpPr txBox="1">
            <a:spLocks noGrp="1" noChangeArrowheads="1"/>
          </p:cNvSpPr>
          <p:nvPr>
            <p:ph type="body" idx="1"/>
          </p:nvPr>
        </p:nvSpPr>
        <p:spPr bwMode="auto">
          <a:xfrm>
            <a:off x="755650" y="5078413"/>
            <a:ext cx="6048375" cy="4721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vi-VN" altLang="vi-VN"/>
          </a:p>
        </p:txBody>
      </p:sp>
    </p:spTree>
    <p:extLst>
      <p:ext uri="{BB962C8B-B14F-4D97-AF65-F5344CB8AC3E}">
        <p14:creationId xmlns:p14="http://schemas.microsoft.com/office/powerpoint/2010/main" val="1390123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4A72172C-5BFE-4F52-A915-0F0CC8861DFC}" type="slidenum">
              <a:rPr lang="vi-VN" smtClean="0"/>
              <a:t>21</a:t>
            </a:fld>
            <a:endParaRPr lang="vi-VN"/>
          </a:p>
        </p:txBody>
      </p:sp>
    </p:spTree>
    <p:extLst>
      <p:ext uri="{BB962C8B-B14F-4D97-AF65-F5344CB8AC3E}">
        <p14:creationId xmlns:p14="http://schemas.microsoft.com/office/powerpoint/2010/main" val="649576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4A72172C-5BFE-4F52-A915-0F0CC8861DFC}" type="slidenum">
              <a:rPr lang="vi-VN" smtClean="0"/>
              <a:t>22</a:t>
            </a:fld>
            <a:endParaRPr lang="vi-VN"/>
          </a:p>
        </p:txBody>
      </p:sp>
    </p:spTree>
    <p:extLst>
      <p:ext uri="{BB962C8B-B14F-4D97-AF65-F5344CB8AC3E}">
        <p14:creationId xmlns:p14="http://schemas.microsoft.com/office/powerpoint/2010/main" val="2803929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4A72172C-5BFE-4F52-A915-0F0CC8861DFC}" type="slidenum">
              <a:rPr lang="vi-VN" smtClean="0"/>
              <a:t>23</a:t>
            </a:fld>
            <a:endParaRPr lang="vi-VN"/>
          </a:p>
        </p:txBody>
      </p:sp>
    </p:spTree>
    <p:extLst>
      <p:ext uri="{BB962C8B-B14F-4D97-AF65-F5344CB8AC3E}">
        <p14:creationId xmlns:p14="http://schemas.microsoft.com/office/powerpoint/2010/main" val="1857024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4A72172C-5BFE-4F52-A915-0F0CC8861DFC}" type="slidenum">
              <a:rPr lang="vi-VN" smtClean="0"/>
              <a:t>24</a:t>
            </a:fld>
            <a:endParaRPr lang="vi-VN"/>
          </a:p>
        </p:txBody>
      </p:sp>
    </p:spTree>
    <p:extLst>
      <p:ext uri="{BB962C8B-B14F-4D97-AF65-F5344CB8AC3E}">
        <p14:creationId xmlns:p14="http://schemas.microsoft.com/office/powerpoint/2010/main" val="1014722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4A72172C-5BFE-4F52-A915-0F0CC8861DFC}" type="slidenum">
              <a:rPr lang="vi-VN" smtClean="0"/>
              <a:t>25</a:t>
            </a:fld>
            <a:endParaRPr lang="vi-VN"/>
          </a:p>
        </p:txBody>
      </p:sp>
    </p:spTree>
    <p:extLst>
      <p:ext uri="{BB962C8B-B14F-4D97-AF65-F5344CB8AC3E}">
        <p14:creationId xmlns:p14="http://schemas.microsoft.com/office/powerpoint/2010/main" val="2775408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4A72172C-5BFE-4F52-A915-0F0CC8861DFC}" type="slidenum">
              <a:rPr lang="vi-VN" smtClean="0"/>
              <a:t>3</a:t>
            </a:fld>
            <a:endParaRPr lang="vi-VN"/>
          </a:p>
        </p:txBody>
      </p:sp>
    </p:spTree>
    <p:extLst>
      <p:ext uri="{BB962C8B-B14F-4D97-AF65-F5344CB8AC3E}">
        <p14:creationId xmlns:p14="http://schemas.microsoft.com/office/powerpoint/2010/main" val="20271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4A72172C-5BFE-4F52-A915-0F0CC8861DFC}" type="slidenum">
              <a:rPr lang="vi-VN" smtClean="0"/>
              <a:t>4</a:t>
            </a:fld>
            <a:endParaRPr lang="vi-VN"/>
          </a:p>
        </p:txBody>
      </p:sp>
    </p:spTree>
    <p:extLst>
      <p:ext uri="{BB962C8B-B14F-4D97-AF65-F5344CB8AC3E}">
        <p14:creationId xmlns:p14="http://schemas.microsoft.com/office/powerpoint/2010/main" val="40489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4A72172C-5BFE-4F52-A915-0F0CC8861DFC}" type="slidenum">
              <a:rPr lang="vi-VN" smtClean="0"/>
              <a:t>5</a:t>
            </a:fld>
            <a:endParaRPr lang="vi-VN"/>
          </a:p>
        </p:txBody>
      </p:sp>
    </p:spTree>
    <p:extLst>
      <p:ext uri="{BB962C8B-B14F-4D97-AF65-F5344CB8AC3E}">
        <p14:creationId xmlns:p14="http://schemas.microsoft.com/office/powerpoint/2010/main" val="3101009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4A72172C-5BFE-4F52-A915-0F0CC8861DFC}" type="slidenum">
              <a:rPr lang="vi-VN" smtClean="0"/>
              <a:t>6</a:t>
            </a:fld>
            <a:endParaRPr lang="vi-VN"/>
          </a:p>
        </p:txBody>
      </p:sp>
    </p:spTree>
    <p:extLst>
      <p:ext uri="{BB962C8B-B14F-4D97-AF65-F5344CB8AC3E}">
        <p14:creationId xmlns:p14="http://schemas.microsoft.com/office/powerpoint/2010/main" val="3805868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A2C9332-7FA7-4AE1-B89E-FB64E8082B2D}" type="slidenum">
              <a:rPr lang="it-IT" altLang="vi-VN"/>
              <a:pPr/>
              <a:t>7</a:t>
            </a:fld>
            <a:endParaRPr lang="it-IT" altLang="vi-VN"/>
          </a:p>
        </p:txBody>
      </p:sp>
      <p:sp>
        <p:nvSpPr>
          <p:cNvPr id="2867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Grp="1" noChangeArrowheads="1"/>
          </p:cNvSpPr>
          <p:nvPr>
            <p:ph type="body" idx="1"/>
          </p:nvPr>
        </p:nvSpPr>
        <p:spPr bwMode="auto">
          <a:xfrm>
            <a:off x="755650" y="5078413"/>
            <a:ext cx="6048375" cy="4721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vi-VN" altLang="vi-VN"/>
          </a:p>
        </p:txBody>
      </p:sp>
    </p:spTree>
    <p:extLst>
      <p:ext uri="{BB962C8B-B14F-4D97-AF65-F5344CB8AC3E}">
        <p14:creationId xmlns:p14="http://schemas.microsoft.com/office/powerpoint/2010/main" val="307037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44BF9D7-C5D6-4B86-B9ED-701D69E58F74}" type="slidenum">
              <a:rPr lang="it-IT" altLang="vi-VN"/>
              <a:pPr/>
              <a:t>8</a:t>
            </a:fld>
            <a:endParaRPr lang="it-IT" altLang="vi-VN"/>
          </a:p>
        </p:txBody>
      </p:sp>
      <p:sp>
        <p:nvSpPr>
          <p:cNvPr id="2969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p:cNvSpPr txBox="1">
            <a:spLocks noGrp="1" noChangeArrowheads="1"/>
          </p:cNvSpPr>
          <p:nvPr>
            <p:ph type="body" idx="1"/>
          </p:nvPr>
        </p:nvSpPr>
        <p:spPr bwMode="auto">
          <a:xfrm>
            <a:off x="755650" y="5078413"/>
            <a:ext cx="6048375" cy="4721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vi-VN" altLang="vi-VN"/>
          </a:p>
        </p:txBody>
      </p:sp>
    </p:spTree>
    <p:extLst>
      <p:ext uri="{BB962C8B-B14F-4D97-AF65-F5344CB8AC3E}">
        <p14:creationId xmlns:p14="http://schemas.microsoft.com/office/powerpoint/2010/main" val="2882181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4A72172C-5BFE-4F52-A915-0F0CC8861DFC}" type="slidenum">
              <a:rPr lang="vi-VN" smtClean="0"/>
              <a:t>9</a:t>
            </a:fld>
            <a:endParaRPr lang="vi-VN"/>
          </a:p>
        </p:txBody>
      </p:sp>
    </p:spTree>
    <p:extLst>
      <p:ext uri="{BB962C8B-B14F-4D97-AF65-F5344CB8AC3E}">
        <p14:creationId xmlns:p14="http://schemas.microsoft.com/office/powerpoint/2010/main" val="3944061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vi-V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F84611B2-F0C6-494E-B1E9-62922016984F}" type="datetimeFigureOut">
              <a:rPr lang="vi-VN" smtClean="0"/>
              <a:t>23/07/2016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EF339D5-E5D5-4C27-8486-62802E4E8A85}" type="slidenum">
              <a:rPr lang="vi-VN" smtClean="0"/>
              <a:t>‹#›</a:t>
            </a:fld>
            <a:endParaRPr lang="vi-VN"/>
          </a:p>
        </p:txBody>
      </p:sp>
    </p:spTree>
    <p:extLst>
      <p:ext uri="{BB962C8B-B14F-4D97-AF65-F5344CB8AC3E}">
        <p14:creationId xmlns:p14="http://schemas.microsoft.com/office/powerpoint/2010/main" val="579699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F84611B2-F0C6-494E-B1E9-62922016984F}" type="datetimeFigureOut">
              <a:rPr lang="vi-VN" smtClean="0"/>
              <a:t>23/07/2016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EF339D5-E5D5-4C27-8486-62802E4E8A85}" type="slidenum">
              <a:rPr lang="vi-VN" smtClean="0"/>
              <a:t>‹#›</a:t>
            </a:fld>
            <a:endParaRPr lang="vi-VN"/>
          </a:p>
        </p:txBody>
      </p:sp>
    </p:spTree>
    <p:extLst>
      <p:ext uri="{BB962C8B-B14F-4D97-AF65-F5344CB8AC3E}">
        <p14:creationId xmlns:p14="http://schemas.microsoft.com/office/powerpoint/2010/main" val="3787832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F84611B2-F0C6-494E-B1E9-62922016984F}" type="datetimeFigureOut">
              <a:rPr lang="vi-VN" smtClean="0"/>
              <a:t>23/07/2016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EF339D5-E5D5-4C27-8486-62802E4E8A85}" type="slidenum">
              <a:rPr lang="vi-VN" smtClean="0"/>
              <a:t>‹#›</a:t>
            </a:fld>
            <a:endParaRPr lang="vi-VN"/>
          </a:p>
        </p:txBody>
      </p:sp>
    </p:spTree>
    <p:extLst>
      <p:ext uri="{BB962C8B-B14F-4D97-AF65-F5344CB8AC3E}">
        <p14:creationId xmlns:p14="http://schemas.microsoft.com/office/powerpoint/2010/main" val="4190397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D12B63D-A311-477E-94E2-634DD9162E68}" type="datetime1">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B3E43-324E-4581-8F6B-A583F86DC228}" type="slidenum">
              <a:rPr lang="en-US" smtClean="0"/>
              <a:t>‹#›</a:t>
            </a:fld>
            <a:endParaRPr lang="en-US"/>
          </a:p>
        </p:txBody>
      </p:sp>
    </p:spTree>
    <p:extLst>
      <p:ext uri="{BB962C8B-B14F-4D97-AF65-F5344CB8AC3E}">
        <p14:creationId xmlns:p14="http://schemas.microsoft.com/office/powerpoint/2010/main" val="655594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0A05AC-D7CB-4C75-B8B5-20AA90B85C9C}" type="datetime1">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B3E43-324E-4581-8F6B-A583F86DC228}" type="slidenum">
              <a:rPr lang="en-US" smtClean="0"/>
              <a:t>‹#›</a:t>
            </a:fld>
            <a:endParaRPr lang="en-US"/>
          </a:p>
        </p:txBody>
      </p:sp>
    </p:spTree>
    <p:extLst>
      <p:ext uri="{BB962C8B-B14F-4D97-AF65-F5344CB8AC3E}">
        <p14:creationId xmlns:p14="http://schemas.microsoft.com/office/powerpoint/2010/main" val="2201741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F940C7-A797-43B8-8346-EA88CF459675}" type="datetime1">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B3E43-324E-4581-8F6B-A583F86DC228}" type="slidenum">
              <a:rPr lang="en-US" smtClean="0"/>
              <a:t>‹#›</a:t>
            </a:fld>
            <a:endParaRPr lang="en-US"/>
          </a:p>
        </p:txBody>
      </p:sp>
    </p:spTree>
    <p:extLst>
      <p:ext uri="{BB962C8B-B14F-4D97-AF65-F5344CB8AC3E}">
        <p14:creationId xmlns:p14="http://schemas.microsoft.com/office/powerpoint/2010/main" val="3488901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20794D-466F-4012-B411-4522ED1CFF4A}" type="datetime1">
              <a:rPr lang="en-US" smtClean="0"/>
              <a:t>7/23/2016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8B3E43-324E-4581-8F6B-A583F86DC228}" type="slidenum">
              <a:rPr lang="en-US" smtClean="0"/>
              <a:t>‹#›</a:t>
            </a:fld>
            <a:endParaRPr lang="en-US"/>
          </a:p>
        </p:txBody>
      </p:sp>
    </p:spTree>
    <p:extLst>
      <p:ext uri="{BB962C8B-B14F-4D97-AF65-F5344CB8AC3E}">
        <p14:creationId xmlns:p14="http://schemas.microsoft.com/office/powerpoint/2010/main" val="3744116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59FC10-E90C-401D-94BB-2C353DD49FEE}" type="datetime1">
              <a:rPr lang="en-US" smtClean="0"/>
              <a:t>7/23/2016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8B3E43-324E-4581-8F6B-A583F86DC228}" type="slidenum">
              <a:rPr lang="en-US" smtClean="0"/>
              <a:t>‹#›</a:t>
            </a:fld>
            <a:endParaRPr lang="en-US"/>
          </a:p>
        </p:txBody>
      </p:sp>
    </p:spTree>
    <p:extLst>
      <p:ext uri="{BB962C8B-B14F-4D97-AF65-F5344CB8AC3E}">
        <p14:creationId xmlns:p14="http://schemas.microsoft.com/office/powerpoint/2010/main" val="2360441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065ABA5-476D-44EE-9692-82E7FDB4291B}" type="datetime1">
              <a:rPr lang="en-US" smtClean="0"/>
              <a:t>7/23/2016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8B3E43-324E-4581-8F6B-A583F86DC228}" type="slidenum">
              <a:rPr lang="en-US" smtClean="0"/>
              <a:t>‹#›</a:t>
            </a:fld>
            <a:endParaRPr lang="en-US"/>
          </a:p>
        </p:txBody>
      </p:sp>
    </p:spTree>
    <p:extLst>
      <p:ext uri="{BB962C8B-B14F-4D97-AF65-F5344CB8AC3E}">
        <p14:creationId xmlns:p14="http://schemas.microsoft.com/office/powerpoint/2010/main" val="313312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0C4D5-B3FF-42CB-ACCA-3BF939D4B5F3}" type="datetime1">
              <a:rPr lang="en-US" smtClean="0"/>
              <a:t>7/23/2016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8B3E43-324E-4581-8F6B-A583F86DC228}" type="slidenum">
              <a:rPr lang="en-US" smtClean="0"/>
              <a:t>‹#›</a:t>
            </a:fld>
            <a:endParaRPr lang="en-US"/>
          </a:p>
        </p:txBody>
      </p:sp>
    </p:spTree>
    <p:extLst>
      <p:ext uri="{BB962C8B-B14F-4D97-AF65-F5344CB8AC3E}">
        <p14:creationId xmlns:p14="http://schemas.microsoft.com/office/powerpoint/2010/main" val="16112125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598763-205C-45A3-B2DC-2AD3B5C4454E}" type="datetime1">
              <a:rPr lang="en-US" smtClean="0"/>
              <a:t>7/23/2016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8B3E43-324E-4581-8F6B-A583F86DC228}" type="slidenum">
              <a:rPr lang="en-US" smtClean="0"/>
              <a:t>‹#›</a:t>
            </a:fld>
            <a:endParaRPr lang="en-US"/>
          </a:p>
        </p:txBody>
      </p:sp>
    </p:spTree>
    <p:extLst>
      <p:ext uri="{BB962C8B-B14F-4D97-AF65-F5344CB8AC3E}">
        <p14:creationId xmlns:p14="http://schemas.microsoft.com/office/powerpoint/2010/main" val="1211866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F84611B2-F0C6-494E-B1E9-62922016984F}" type="datetimeFigureOut">
              <a:rPr lang="vi-VN" smtClean="0"/>
              <a:t>23/07/2016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EF339D5-E5D5-4C27-8486-62802E4E8A85}" type="slidenum">
              <a:rPr lang="vi-VN" smtClean="0"/>
              <a:t>‹#›</a:t>
            </a:fld>
            <a:endParaRPr lang="vi-VN"/>
          </a:p>
        </p:txBody>
      </p:sp>
    </p:spTree>
    <p:extLst>
      <p:ext uri="{BB962C8B-B14F-4D97-AF65-F5344CB8AC3E}">
        <p14:creationId xmlns:p14="http://schemas.microsoft.com/office/powerpoint/2010/main" val="17334181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CBF8B7-D8C2-44B5-850C-1D8C4ABD59D1}" type="datetime1">
              <a:rPr lang="en-US" smtClean="0"/>
              <a:t>7/23/2016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8B3E43-324E-4581-8F6B-A583F86DC228}" type="slidenum">
              <a:rPr lang="en-US" smtClean="0"/>
              <a:t>‹#›</a:t>
            </a:fld>
            <a:endParaRPr lang="en-US"/>
          </a:p>
        </p:txBody>
      </p:sp>
    </p:spTree>
    <p:extLst>
      <p:ext uri="{BB962C8B-B14F-4D97-AF65-F5344CB8AC3E}">
        <p14:creationId xmlns:p14="http://schemas.microsoft.com/office/powerpoint/2010/main" val="961363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44F344-13EE-4174-B362-0BE242062AF5}" type="datetime1">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B3E43-324E-4581-8F6B-A583F86DC228}" type="slidenum">
              <a:rPr lang="en-US" smtClean="0"/>
              <a:t>‹#›</a:t>
            </a:fld>
            <a:endParaRPr lang="en-US"/>
          </a:p>
        </p:txBody>
      </p:sp>
    </p:spTree>
    <p:extLst>
      <p:ext uri="{BB962C8B-B14F-4D97-AF65-F5344CB8AC3E}">
        <p14:creationId xmlns:p14="http://schemas.microsoft.com/office/powerpoint/2010/main" val="4013213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95C393-34AA-4CA6-8C28-9EE4B2D315F4}" type="datetime1">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B3E43-324E-4581-8F6B-A583F86DC228}" type="slidenum">
              <a:rPr lang="en-US" smtClean="0"/>
              <a:t>‹#›</a:t>
            </a:fld>
            <a:endParaRPr lang="en-US"/>
          </a:p>
        </p:txBody>
      </p:sp>
    </p:spTree>
    <p:extLst>
      <p:ext uri="{BB962C8B-B14F-4D97-AF65-F5344CB8AC3E}">
        <p14:creationId xmlns:p14="http://schemas.microsoft.com/office/powerpoint/2010/main" val="1754366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vi-V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4611B2-F0C6-494E-B1E9-62922016984F}" type="datetimeFigureOut">
              <a:rPr lang="vi-VN" smtClean="0"/>
              <a:t>23/07/2016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EF339D5-E5D5-4C27-8486-62802E4E8A85}" type="slidenum">
              <a:rPr lang="vi-VN" smtClean="0"/>
              <a:t>‹#›</a:t>
            </a:fld>
            <a:endParaRPr lang="vi-VN"/>
          </a:p>
        </p:txBody>
      </p:sp>
    </p:spTree>
    <p:extLst>
      <p:ext uri="{BB962C8B-B14F-4D97-AF65-F5344CB8AC3E}">
        <p14:creationId xmlns:p14="http://schemas.microsoft.com/office/powerpoint/2010/main" val="1958744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F84611B2-F0C6-494E-B1E9-62922016984F}" type="datetimeFigureOut">
              <a:rPr lang="vi-VN" smtClean="0"/>
              <a:t>23/07/2016</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EF339D5-E5D5-4C27-8486-62802E4E8A85}" type="slidenum">
              <a:rPr lang="vi-VN" smtClean="0"/>
              <a:t>‹#›</a:t>
            </a:fld>
            <a:endParaRPr lang="vi-VN"/>
          </a:p>
        </p:txBody>
      </p:sp>
    </p:spTree>
    <p:extLst>
      <p:ext uri="{BB962C8B-B14F-4D97-AF65-F5344CB8AC3E}">
        <p14:creationId xmlns:p14="http://schemas.microsoft.com/office/powerpoint/2010/main" val="2566387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F84611B2-F0C6-494E-B1E9-62922016984F}" type="datetimeFigureOut">
              <a:rPr lang="vi-VN" smtClean="0"/>
              <a:t>23/07/2016</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5EF339D5-E5D5-4C27-8486-62802E4E8A85}" type="slidenum">
              <a:rPr lang="vi-VN" smtClean="0"/>
              <a:t>‹#›</a:t>
            </a:fld>
            <a:endParaRPr lang="vi-VN"/>
          </a:p>
        </p:txBody>
      </p:sp>
    </p:spTree>
    <p:extLst>
      <p:ext uri="{BB962C8B-B14F-4D97-AF65-F5344CB8AC3E}">
        <p14:creationId xmlns:p14="http://schemas.microsoft.com/office/powerpoint/2010/main" val="311999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F84611B2-F0C6-494E-B1E9-62922016984F}" type="datetimeFigureOut">
              <a:rPr lang="vi-VN" smtClean="0"/>
              <a:t>23/07/2016</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5EF339D5-E5D5-4C27-8486-62802E4E8A85}" type="slidenum">
              <a:rPr lang="vi-VN" smtClean="0"/>
              <a:t>‹#›</a:t>
            </a:fld>
            <a:endParaRPr lang="vi-VN"/>
          </a:p>
        </p:txBody>
      </p:sp>
    </p:spTree>
    <p:extLst>
      <p:ext uri="{BB962C8B-B14F-4D97-AF65-F5344CB8AC3E}">
        <p14:creationId xmlns:p14="http://schemas.microsoft.com/office/powerpoint/2010/main" val="198706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611B2-F0C6-494E-B1E9-62922016984F}" type="datetimeFigureOut">
              <a:rPr lang="vi-VN" smtClean="0"/>
              <a:t>23/07/2016</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5EF339D5-E5D5-4C27-8486-62802E4E8A85}" type="slidenum">
              <a:rPr lang="vi-VN" smtClean="0"/>
              <a:t>‹#›</a:t>
            </a:fld>
            <a:endParaRPr lang="vi-VN"/>
          </a:p>
        </p:txBody>
      </p:sp>
    </p:spTree>
    <p:extLst>
      <p:ext uri="{BB962C8B-B14F-4D97-AF65-F5344CB8AC3E}">
        <p14:creationId xmlns:p14="http://schemas.microsoft.com/office/powerpoint/2010/main" val="476829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vi-V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84611B2-F0C6-494E-B1E9-62922016984F}" type="datetimeFigureOut">
              <a:rPr lang="vi-VN" smtClean="0"/>
              <a:t>23/07/2016</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EF339D5-E5D5-4C27-8486-62802E4E8A85}" type="slidenum">
              <a:rPr lang="vi-VN" smtClean="0"/>
              <a:t>‹#›</a:t>
            </a:fld>
            <a:endParaRPr lang="vi-VN"/>
          </a:p>
        </p:txBody>
      </p:sp>
    </p:spTree>
    <p:extLst>
      <p:ext uri="{BB962C8B-B14F-4D97-AF65-F5344CB8AC3E}">
        <p14:creationId xmlns:p14="http://schemas.microsoft.com/office/powerpoint/2010/main" val="322524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vi-V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vi-V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84611B2-F0C6-494E-B1E9-62922016984F}" type="datetimeFigureOut">
              <a:rPr lang="vi-VN" smtClean="0"/>
              <a:t>23/07/2016</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EF339D5-E5D5-4C27-8486-62802E4E8A85}" type="slidenum">
              <a:rPr lang="vi-VN" smtClean="0"/>
              <a:t>‹#›</a:t>
            </a:fld>
            <a:endParaRPr lang="vi-VN"/>
          </a:p>
        </p:txBody>
      </p:sp>
    </p:spTree>
    <p:extLst>
      <p:ext uri="{BB962C8B-B14F-4D97-AF65-F5344CB8AC3E}">
        <p14:creationId xmlns:p14="http://schemas.microsoft.com/office/powerpoint/2010/main" val="3588846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84611B2-F0C6-494E-B1E9-62922016984F}" type="datetimeFigureOut">
              <a:rPr lang="vi-VN" smtClean="0"/>
              <a:t>23/07/2016</a:t>
            </a:fld>
            <a:endParaRPr lang="vi-V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F339D5-E5D5-4C27-8486-62802E4E8A85}" type="slidenum">
              <a:rPr lang="vi-VN" smtClean="0"/>
              <a:t>‹#›</a:t>
            </a:fld>
            <a:endParaRPr lang="vi-VN"/>
          </a:p>
        </p:txBody>
      </p:sp>
    </p:spTree>
    <p:extLst>
      <p:ext uri="{BB962C8B-B14F-4D97-AF65-F5344CB8AC3E}">
        <p14:creationId xmlns:p14="http://schemas.microsoft.com/office/powerpoint/2010/main" val="132364013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vi-V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F8B781-EB2E-46B9-80C4-B0BDD86B4B05}" type="datetime1">
              <a:rPr lang="en-US" smtClean="0"/>
              <a:t>7/23/2016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8B3E43-324E-4581-8F6B-A583F86DC228}" type="slidenum">
              <a:rPr lang="en-US" smtClean="0"/>
              <a:t>‹#›</a:t>
            </a:fld>
            <a:endParaRPr lang="en-US"/>
          </a:p>
        </p:txBody>
      </p:sp>
    </p:spTree>
    <p:extLst>
      <p:ext uri="{BB962C8B-B14F-4D97-AF65-F5344CB8AC3E}">
        <p14:creationId xmlns:p14="http://schemas.microsoft.com/office/powerpoint/2010/main" val="8618033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910220"/>
            <a:ext cx="6858000" cy="2387600"/>
          </a:xfrm>
        </p:spPr>
        <p:txBody>
          <a:bodyPr>
            <a:normAutofit fontScale="90000"/>
          </a:bodyPr>
          <a:lstStyle/>
          <a:p>
            <a:r>
              <a:rPr lang="vi-VN" b="1" dirty="0"/>
              <a:t>GIỚI THIỆU  HỆ THỐNG ĐÀO TẠO TRỰC TUYẾN</a:t>
            </a:r>
            <a:br>
              <a:rPr lang="vi-VN" dirty="0"/>
            </a:br>
            <a:r>
              <a:rPr lang="vi-VN" b="1" dirty="0"/>
              <a:t>E-LEARNING</a:t>
            </a:r>
            <a:br>
              <a:rPr lang="vi-VN" dirty="0"/>
            </a:br>
            <a:endParaRPr lang="vi-VN"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3694237" y="1105891"/>
            <a:ext cx="1755526" cy="1392261"/>
          </a:xfrm>
          <a:prstGeom prst="rect">
            <a:avLst/>
          </a:prstGeom>
        </p:spPr>
      </p:pic>
    </p:spTree>
    <p:extLst>
      <p:ext uri="{BB962C8B-B14F-4D97-AF65-F5344CB8AC3E}">
        <p14:creationId xmlns:p14="http://schemas.microsoft.com/office/powerpoint/2010/main" val="18404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Họp trực tuyến</a:t>
            </a:r>
            <a:endParaRPr lang="vi-VN" dirty="0"/>
          </a:p>
        </p:txBody>
      </p:sp>
      <p:sp>
        <p:nvSpPr>
          <p:cNvPr id="6" name="Content Placeholder 5"/>
          <p:cNvSpPr>
            <a:spLocks noGrp="1"/>
          </p:cNvSpPr>
          <p:nvPr>
            <p:ph idx="1"/>
          </p:nvPr>
        </p:nvSpPr>
        <p:spPr/>
        <p:txBody>
          <a:bodyPr/>
          <a:lstStyle/>
          <a:p>
            <a:endParaRPr lang="vi-V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480" y="2086377"/>
            <a:ext cx="7887870" cy="3889420"/>
          </a:xfrm>
          <a:prstGeom prst="rect">
            <a:avLst/>
          </a:prstGeom>
        </p:spPr>
      </p:pic>
    </p:spTree>
    <p:extLst>
      <p:ext uri="{BB962C8B-B14F-4D97-AF65-F5344CB8AC3E}">
        <p14:creationId xmlns:p14="http://schemas.microsoft.com/office/powerpoint/2010/main" val="416546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 </a:t>
            </a:r>
            <a:r>
              <a:rPr lang="en-US" dirty="0"/>
              <a:t>H</a:t>
            </a:r>
            <a:r>
              <a:rPr lang="vi-VN" dirty="0"/>
              <a:t>ỗ trợ cho các lớp học truyền thống,</a:t>
            </a:r>
          </a:p>
        </p:txBody>
      </p:sp>
      <p:sp>
        <p:nvSpPr>
          <p:cNvPr id="3" name="Content Placeholder 2"/>
          <p:cNvSpPr>
            <a:spLocks noGrp="1"/>
          </p:cNvSpPr>
          <p:nvPr>
            <p:ph idx="1"/>
          </p:nvPr>
        </p:nvSpPr>
        <p:spPr/>
        <p:txBody>
          <a:bodyPr>
            <a:normAutofit fontScale="85000" lnSpcReduction="10000"/>
          </a:bodyPr>
          <a:lstStyle/>
          <a:p>
            <a:pPr>
              <a:lnSpc>
                <a:spcPct val="150000"/>
              </a:lnSpc>
              <a:spcBef>
                <a:spcPts val="0"/>
              </a:spcBef>
            </a:pPr>
            <a:r>
              <a:rPr lang="vi-VN" sz="2400" b="1" dirty="0">
                <a:latin typeface="Times New Roman" panose="02020603050405020304" pitchFamily="18" charset="0"/>
              </a:rPr>
              <a:t>Các mô-đun tạo ra các tài nguyên tĩnh</a:t>
            </a:r>
            <a:br>
              <a:rPr lang="vi-VN" sz="2400" dirty="0">
                <a:latin typeface="Times New Roman" panose="02020603050405020304" pitchFamily="18" charset="0"/>
              </a:rPr>
            </a:br>
            <a:r>
              <a:rPr lang="vi-VN" sz="2400" dirty="0">
                <a:latin typeface="Times New Roman" panose="02020603050405020304" pitchFamily="18" charset="0"/>
              </a:rPr>
              <a:t>•Một trang văn bản, một nhãn</a:t>
            </a:r>
            <a:br>
              <a:rPr lang="vi-VN" sz="2400" dirty="0">
                <a:latin typeface="Times New Roman" panose="02020603050405020304" pitchFamily="18" charset="0"/>
              </a:rPr>
            </a:br>
            <a:r>
              <a:rPr lang="vi-VN" sz="2400" dirty="0">
                <a:latin typeface="Times New Roman" panose="02020603050405020304" pitchFamily="18" charset="0"/>
              </a:rPr>
              <a:t>•Một Trang </a:t>
            </a:r>
            <a:r>
              <a:rPr lang="vi-VN" sz="2400" dirty="0" err="1">
                <a:latin typeface="Times New Roman" panose="02020603050405020304" pitchFamily="18" charset="0"/>
              </a:rPr>
              <a:t>Web</a:t>
            </a:r>
            <a:br>
              <a:rPr lang="vi-VN" sz="2400" dirty="0">
                <a:latin typeface="Times New Roman" panose="02020603050405020304" pitchFamily="18" charset="0"/>
              </a:rPr>
            </a:br>
            <a:r>
              <a:rPr lang="vi-VN" sz="2400" dirty="0">
                <a:latin typeface="Times New Roman" panose="02020603050405020304" pitchFamily="18" charset="0"/>
              </a:rPr>
              <a:t>•Một liên kết tới </a:t>
            </a:r>
            <a:r>
              <a:rPr lang="vi-VN" sz="2400" dirty="0" err="1">
                <a:latin typeface="Times New Roman" panose="02020603050405020304" pitchFamily="18" charset="0"/>
              </a:rPr>
              <a:t>website</a:t>
            </a:r>
            <a:r>
              <a:rPr lang="vi-VN" sz="2400" dirty="0">
                <a:latin typeface="Times New Roman" panose="02020603050405020304" pitchFamily="18" charset="0"/>
              </a:rPr>
              <a:t> khác</a:t>
            </a:r>
            <a:br>
              <a:rPr lang="vi-VN" sz="2400" dirty="0">
                <a:latin typeface="Times New Roman" panose="02020603050405020304" pitchFamily="18" charset="0"/>
              </a:rPr>
            </a:br>
            <a:r>
              <a:rPr lang="vi-VN" sz="2400" dirty="0">
                <a:latin typeface="Times New Roman" panose="02020603050405020304" pitchFamily="18" charset="0"/>
              </a:rPr>
              <a:t>•Các thư mục, các tập tin được tải lên</a:t>
            </a:r>
            <a:br>
              <a:rPr lang="vi-VN" sz="2400" dirty="0">
                <a:latin typeface="Times New Roman" panose="02020603050405020304" pitchFamily="18" charset="0"/>
              </a:rPr>
            </a:br>
            <a:r>
              <a:rPr lang="vi-VN" sz="2400" dirty="0">
                <a:latin typeface="Times New Roman" panose="02020603050405020304" pitchFamily="18" charset="0"/>
              </a:rPr>
              <a:t>•Các chữ, hình ảnh</a:t>
            </a:r>
            <a:br>
              <a:rPr lang="vi-VN" sz="2400" dirty="0">
                <a:latin typeface="Times New Roman" panose="02020603050405020304" pitchFamily="18" charset="0"/>
              </a:rPr>
            </a:br>
            <a:r>
              <a:rPr lang="vi-VN" sz="2400" dirty="0">
                <a:latin typeface="Times New Roman" panose="02020603050405020304" pitchFamily="18" charset="0"/>
              </a:rPr>
              <a:t>Các thành phần này được tạo bằng mô-đun tài nguyên (</a:t>
            </a:r>
            <a:r>
              <a:rPr lang="vi-VN" sz="2400" dirty="0" err="1">
                <a:latin typeface="Times New Roman" panose="02020603050405020304" pitchFamily="18" charset="0"/>
              </a:rPr>
              <a:t>Resource</a:t>
            </a:r>
            <a:r>
              <a:rPr lang="vi-VN" sz="2400" dirty="0">
                <a:latin typeface="Times New Roman" panose="02020603050405020304" pitchFamily="18" charset="0"/>
              </a:rPr>
              <a:t>). Đây là công cụ chính yếu giúp đưa nội dung vào bên trong khóa học.</a:t>
            </a:r>
            <a:br>
              <a:rPr lang="vi-VN" sz="2400" dirty="0">
                <a:latin typeface="Times New Roman" panose="02020603050405020304" pitchFamily="18" charset="0"/>
              </a:rPr>
            </a:br>
            <a:endParaRPr lang="vi-VN" sz="2400" dirty="0">
              <a:latin typeface="Times New Roman" panose="02020603050405020304" pitchFamily="18" charset="0"/>
            </a:endParaRPr>
          </a:p>
        </p:txBody>
      </p:sp>
    </p:spTree>
    <p:extLst>
      <p:ext uri="{BB962C8B-B14F-4D97-AF65-F5344CB8AC3E}">
        <p14:creationId xmlns:p14="http://schemas.microsoft.com/office/powerpoint/2010/main" val="304039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 hỗ trợ cho các lớp học truyền thống,</a:t>
            </a:r>
          </a:p>
        </p:txBody>
      </p:sp>
      <p:sp>
        <p:nvSpPr>
          <p:cNvPr id="3" name="Content Placeholder 2"/>
          <p:cNvSpPr>
            <a:spLocks noGrp="1"/>
          </p:cNvSpPr>
          <p:nvPr>
            <p:ph idx="1"/>
          </p:nvPr>
        </p:nvSpPr>
        <p:spPr/>
        <p:txBody>
          <a:bodyPr>
            <a:normAutofit fontScale="77500" lnSpcReduction="20000"/>
          </a:bodyPr>
          <a:lstStyle/>
          <a:p>
            <a:pPr>
              <a:lnSpc>
                <a:spcPct val="150000"/>
              </a:lnSpc>
              <a:spcBef>
                <a:spcPts val="0"/>
              </a:spcBef>
            </a:pPr>
            <a:r>
              <a:rPr lang="vi-VN" sz="2400" b="1" dirty="0">
                <a:latin typeface="Times New Roman" panose="02020603050405020304" pitchFamily="18" charset="0"/>
              </a:rPr>
              <a:t>Các mô-đun tạo ra các tài nguyên tương tác</a:t>
            </a:r>
            <a:br>
              <a:rPr lang="vi-VN" sz="2400" dirty="0">
                <a:latin typeface="Times New Roman" panose="02020603050405020304" pitchFamily="18" charset="0"/>
              </a:rPr>
            </a:br>
            <a:r>
              <a:rPr lang="vi-VN" sz="2400" dirty="0">
                <a:latin typeface="Times New Roman" panose="02020603050405020304" pitchFamily="18" charset="0"/>
              </a:rPr>
              <a:t>Các tài nguyên tương tác trong </a:t>
            </a:r>
            <a:r>
              <a:rPr lang="vi-VN" sz="2400" dirty="0" err="1">
                <a:latin typeface="Times New Roman" panose="02020603050405020304" pitchFamily="18" charset="0"/>
              </a:rPr>
              <a:t>moodle</a:t>
            </a:r>
            <a:r>
              <a:rPr lang="vi-VN" sz="2400" dirty="0">
                <a:latin typeface="Times New Roman" panose="02020603050405020304" pitchFamily="18" charset="0"/>
              </a:rPr>
              <a:t> là các tài nguyên mà người dùng có thể tương tác với tài liệu, xây dựng tài liệu (trả lời câu hỏi, nhập văn, tải tập tin lên,…). Có 6 loại:</a:t>
            </a:r>
            <a:br>
              <a:rPr lang="vi-VN" sz="2400" dirty="0">
                <a:latin typeface="Times New Roman" panose="02020603050405020304" pitchFamily="18" charset="0"/>
              </a:rPr>
            </a:br>
            <a:r>
              <a:rPr lang="vi-VN" sz="2400" b="1" dirty="0">
                <a:latin typeface="Times New Roman" panose="02020603050405020304" pitchFamily="18" charset="0"/>
              </a:rPr>
              <a:t>•Bài tập lớn (</a:t>
            </a:r>
            <a:r>
              <a:rPr lang="vi-VN" sz="2400" b="1" dirty="0" err="1">
                <a:latin typeface="Times New Roman" panose="02020603050405020304" pitchFamily="18" charset="0"/>
              </a:rPr>
              <a:t>Assignment</a:t>
            </a:r>
            <a:r>
              <a:rPr lang="vi-VN" sz="2400" b="1" dirty="0">
                <a:latin typeface="Times New Roman" panose="02020603050405020304" pitchFamily="18" charset="0"/>
              </a:rPr>
              <a:t>)</a:t>
            </a:r>
            <a:br>
              <a:rPr lang="vi-VN" sz="2400" dirty="0">
                <a:latin typeface="Times New Roman" panose="02020603050405020304" pitchFamily="18" charset="0"/>
              </a:rPr>
            </a:br>
            <a:r>
              <a:rPr lang="vi-VN" sz="2400" b="1" dirty="0">
                <a:latin typeface="Times New Roman" panose="02020603050405020304" pitchFamily="18" charset="0"/>
              </a:rPr>
              <a:t>•Lựa chọn (</a:t>
            </a:r>
            <a:r>
              <a:rPr lang="vi-VN" sz="2400" b="1" dirty="0" err="1">
                <a:latin typeface="Times New Roman" panose="02020603050405020304" pitchFamily="18" charset="0"/>
              </a:rPr>
              <a:t>Choice</a:t>
            </a:r>
            <a:r>
              <a:rPr lang="vi-VN" sz="2400" b="1" dirty="0">
                <a:latin typeface="Times New Roman" panose="02020603050405020304" pitchFamily="18" charset="0"/>
              </a:rPr>
              <a:t>)</a:t>
            </a:r>
            <a:br>
              <a:rPr lang="vi-VN" sz="2400" dirty="0">
                <a:latin typeface="Times New Roman" panose="02020603050405020304" pitchFamily="18" charset="0"/>
              </a:rPr>
            </a:br>
            <a:r>
              <a:rPr lang="vi-VN" sz="2400" b="1" dirty="0">
                <a:latin typeface="Times New Roman" panose="02020603050405020304" pitchFamily="18" charset="0"/>
              </a:rPr>
              <a:t>•Nhật kí (</a:t>
            </a:r>
            <a:r>
              <a:rPr lang="vi-VN" sz="2400" b="1" dirty="0" err="1">
                <a:latin typeface="Times New Roman" panose="02020603050405020304" pitchFamily="18" charset="0"/>
              </a:rPr>
              <a:t>Journal</a:t>
            </a:r>
            <a:r>
              <a:rPr lang="vi-VN" sz="2400" b="1" dirty="0">
                <a:latin typeface="Times New Roman" panose="02020603050405020304" pitchFamily="18" charset="0"/>
              </a:rPr>
              <a:t>)</a:t>
            </a:r>
            <a:br>
              <a:rPr lang="vi-VN" sz="2400" dirty="0">
                <a:latin typeface="Times New Roman" panose="02020603050405020304" pitchFamily="18" charset="0"/>
              </a:rPr>
            </a:br>
            <a:r>
              <a:rPr lang="vi-VN" sz="2400" b="1" dirty="0">
                <a:latin typeface="Times New Roman" panose="02020603050405020304" pitchFamily="18" charset="0"/>
              </a:rPr>
              <a:t>•Bài học (</a:t>
            </a:r>
            <a:r>
              <a:rPr lang="vi-VN" sz="2400" b="1" dirty="0" err="1">
                <a:latin typeface="Times New Roman" panose="02020603050405020304" pitchFamily="18" charset="0"/>
              </a:rPr>
              <a:t>Lesson</a:t>
            </a:r>
            <a:r>
              <a:rPr lang="vi-VN" sz="2400" b="1" dirty="0">
                <a:latin typeface="Times New Roman" panose="02020603050405020304" pitchFamily="18" charset="0"/>
              </a:rPr>
              <a:t>)</a:t>
            </a:r>
            <a:br>
              <a:rPr lang="vi-VN" sz="2400" dirty="0">
                <a:latin typeface="Times New Roman" panose="02020603050405020304" pitchFamily="18" charset="0"/>
              </a:rPr>
            </a:br>
            <a:r>
              <a:rPr lang="vi-VN" sz="2400" b="1" dirty="0">
                <a:latin typeface="Times New Roman" panose="02020603050405020304" pitchFamily="18" charset="0"/>
              </a:rPr>
              <a:t>•Bài thi (</a:t>
            </a:r>
            <a:r>
              <a:rPr lang="vi-VN" sz="2400" b="1" dirty="0" err="1">
                <a:latin typeface="Times New Roman" panose="02020603050405020304" pitchFamily="18" charset="0"/>
              </a:rPr>
              <a:t>Quiz</a:t>
            </a:r>
            <a:r>
              <a:rPr lang="vi-VN" sz="2400" b="1" dirty="0">
                <a:latin typeface="Times New Roman" panose="02020603050405020304" pitchFamily="18" charset="0"/>
              </a:rPr>
              <a:t> )</a:t>
            </a:r>
            <a:br>
              <a:rPr lang="vi-VN" sz="2400" dirty="0">
                <a:latin typeface="Times New Roman" panose="02020603050405020304" pitchFamily="18" charset="0"/>
              </a:rPr>
            </a:br>
            <a:r>
              <a:rPr lang="vi-VN" sz="2400" b="1" dirty="0">
                <a:latin typeface="Times New Roman" panose="02020603050405020304" pitchFamily="18" charset="0"/>
              </a:rPr>
              <a:t>•Điều tra, khảo sát (</a:t>
            </a:r>
            <a:r>
              <a:rPr lang="vi-VN" sz="2400" b="1" dirty="0" err="1">
                <a:latin typeface="Times New Roman" panose="02020603050405020304" pitchFamily="18" charset="0"/>
              </a:rPr>
              <a:t>Survey</a:t>
            </a:r>
            <a:r>
              <a:rPr lang="vi-VN" sz="2400" b="1" dirty="0">
                <a:latin typeface="Times New Roman" panose="02020603050405020304" pitchFamily="18" charset="0"/>
              </a:rPr>
              <a:t>)</a:t>
            </a:r>
            <a:br>
              <a:rPr lang="vi-VN" sz="2400" dirty="0">
                <a:latin typeface="Times New Roman" panose="02020603050405020304" pitchFamily="18" charset="0"/>
              </a:rPr>
            </a:br>
            <a:r>
              <a:rPr lang="vi-VN" sz="2400" b="1" dirty="0">
                <a:latin typeface="Times New Roman" panose="02020603050405020304" pitchFamily="18" charset="0"/>
              </a:rPr>
              <a:t>- Mô-đun bài tập lớn (</a:t>
            </a:r>
            <a:r>
              <a:rPr lang="vi-VN" sz="2400" b="1" dirty="0" err="1">
                <a:latin typeface="Times New Roman" panose="02020603050405020304" pitchFamily="18" charset="0"/>
              </a:rPr>
              <a:t>Assignment</a:t>
            </a:r>
            <a:r>
              <a:rPr lang="vi-VN" sz="2400" b="1" dirty="0">
                <a:latin typeface="Times New Roman" panose="02020603050405020304" pitchFamily="18" charset="0"/>
              </a:rPr>
              <a:t>)</a:t>
            </a:r>
            <a:endParaRPr lang="vi-VN" sz="2400" dirty="0">
              <a:latin typeface="Times New Roman" panose="02020603050405020304" pitchFamily="18" charset="0"/>
            </a:endParaRPr>
          </a:p>
        </p:txBody>
      </p:sp>
    </p:spTree>
    <p:extLst>
      <p:ext uri="{BB962C8B-B14F-4D97-AF65-F5344CB8AC3E}">
        <p14:creationId xmlns:p14="http://schemas.microsoft.com/office/powerpoint/2010/main" val="394526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r>
              <a:rPr lang="vi-VN" b="1" dirty="0"/>
              <a:t>Các mô-đun tạo ra các tài nguyên tương tác với người khác</a:t>
            </a:r>
            <a:br>
              <a:rPr lang="vi-VN" dirty="0"/>
            </a:br>
            <a:r>
              <a:rPr lang="vi-VN" dirty="0"/>
              <a:t>Các tài nguyên này giúp HS và GV có thể tương tác với nhau, trao đổi, thảo luận và góp ý. Trong </a:t>
            </a:r>
            <a:r>
              <a:rPr lang="vi-VN" dirty="0" err="1"/>
              <a:t>Moodle</a:t>
            </a:r>
            <a:r>
              <a:rPr lang="vi-VN" dirty="0"/>
              <a:t> nguyên thủy có 5 loại:</a:t>
            </a:r>
            <a:br>
              <a:rPr lang="vi-VN" dirty="0"/>
            </a:br>
            <a:r>
              <a:rPr lang="vi-VN" dirty="0"/>
              <a:t>•</a:t>
            </a:r>
            <a:r>
              <a:rPr lang="vi-VN" dirty="0" err="1"/>
              <a:t>Chat</a:t>
            </a:r>
            <a:br>
              <a:rPr lang="vi-VN" dirty="0"/>
            </a:br>
            <a:r>
              <a:rPr lang="vi-VN" dirty="0"/>
              <a:t>•Diễn đàn (</a:t>
            </a:r>
            <a:r>
              <a:rPr lang="vi-VN" dirty="0" err="1"/>
              <a:t>Forum</a:t>
            </a:r>
            <a:r>
              <a:rPr lang="vi-VN" dirty="0"/>
              <a:t>)</a:t>
            </a:r>
            <a:br>
              <a:rPr lang="vi-VN" dirty="0"/>
            </a:br>
            <a:r>
              <a:rPr lang="vi-VN" dirty="0"/>
              <a:t>•Thuật ngữ (</a:t>
            </a:r>
            <a:r>
              <a:rPr lang="vi-VN" dirty="0" err="1"/>
              <a:t>Glossary</a:t>
            </a:r>
            <a:r>
              <a:rPr lang="vi-VN" dirty="0"/>
              <a:t>)</a:t>
            </a:r>
            <a:br>
              <a:rPr lang="vi-VN" dirty="0"/>
            </a:br>
            <a:r>
              <a:rPr lang="vi-VN" dirty="0"/>
              <a:t>•</a:t>
            </a:r>
            <a:r>
              <a:rPr lang="vi-VN" dirty="0" err="1"/>
              <a:t>Wiki</a:t>
            </a:r>
            <a:br>
              <a:rPr lang="vi-VN" dirty="0"/>
            </a:br>
            <a:r>
              <a:rPr lang="vi-VN" dirty="0"/>
              <a:t>•Hội thảo (</a:t>
            </a:r>
            <a:r>
              <a:rPr lang="vi-VN" dirty="0" err="1"/>
              <a:t>Workshop</a:t>
            </a:r>
            <a:r>
              <a:rPr lang="vi-VN" dirty="0"/>
              <a:t>)</a:t>
            </a:r>
          </a:p>
        </p:txBody>
      </p:sp>
    </p:spTree>
    <p:extLst>
      <p:ext uri="{BB962C8B-B14F-4D97-AF65-F5344CB8AC3E}">
        <p14:creationId xmlns:p14="http://schemas.microsoft.com/office/powerpoint/2010/main" val="323771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489601" y="567077"/>
            <a:ext cx="8163360" cy="1222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7219" rIns="81638" bIns="40819"/>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9pPr>
          </a:lstStyle>
          <a:p>
            <a:pPr>
              <a:lnSpc>
                <a:spcPct val="98000"/>
              </a:lnSpc>
            </a:pPr>
            <a:r>
              <a:rPr lang="it-IT" altLang="vi-VN" sz="2540" dirty="0">
                <a:solidFill>
                  <a:srgbClr val="008080"/>
                </a:solidFill>
                <a:latin typeface="Gisha" pitchFamily="32" charset="0"/>
              </a:rPr>
              <a:t>Forum:</a:t>
            </a:r>
            <a:r>
              <a:rPr lang="it-IT" altLang="vi-VN" sz="2540" dirty="0">
                <a:latin typeface="Gisha" pitchFamily="32" charset="0"/>
              </a:rPr>
              <a:t> </a:t>
            </a:r>
            <a:r>
              <a:rPr lang="en-GB" altLang="vi-VN" sz="2800" dirty="0"/>
              <a:t>Các cuộc thảo luận được phân chia chủ đề cho phép trao đổi nhóm bất đồng bộ  chia sẻ vấn đề cần quan tâm. Sự tham gia trong các  diễn đàn có thể là một phần của việc học tập, giúp các học viên xác định và phát triển sự hiểu biết về vấn đề quan tâm. </a:t>
            </a:r>
          </a:p>
          <a:p>
            <a:pPr>
              <a:lnSpc>
                <a:spcPct val="98000"/>
              </a:lnSpc>
            </a:pPr>
            <a:endParaRPr lang="it-IT" altLang="vi-VN" sz="2177" dirty="0">
              <a:latin typeface="Comic Sans MS" panose="030F0702030302020204" pitchFamily="66" charset="0"/>
            </a:endParaRPr>
          </a:p>
        </p:txBody>
      </p:sp>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21" y="3234601"/>
            <a:ext cx="8817120" cy="29692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8898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653761" y="2122921"/>
            <a:ext cx="8163360" cy="1222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7219" rIns="81638" bIns="40819"/>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9pPr>
          </a:lstStyle>
          <a:p>
            <a:pPr>
              <a:lnSpc>
                <a:spcPct val="98000"/>
              </a:lnSpc>
            </a:pPr>
            <a:r>
              <a:rPr lang="it-IT" altLang="vi-VN" sz="2540" dirty="0">
                <a:solidFill>
                  <a:srgbClr val="008080"/>
                </a:solidFill>
                <a:latin typeface="Gisha" pitchFamily="32" charset="0"/>
              </a:rPr>
              <a:t>Chat:</a:t>
            </a:r>
            <a:r>
              <a:rPr lang="it-IT" altLang="vi-VN" sz="2540" dirty="0">
                <a:latin typeface="Gisha" pitchFamily="32" charset="0"/>
              </a:rPr>
              <a:t> </a:t>
            </a:r>
            <a:r>
              <a:rPr lang="vi-VN" altLang="vi-VN" sz="2540" dirty="0">
                <a:latin typeface="Gisha" pitchFamily="32" charset="0"/>
              </a:rPr>
              <a:t>Có thể nói về những gì bạn muốn trong thời gian thực với bạn học và giáo viên.</a:t>
            </a:r>
            <a:endParaRPr lang="it-IT" altLang="vi-VN" sz="2177" dirty="0">
              <a:latin typeface="Comic Sans MS" panose="030F0702030302020204" pitchFamily="66" charset="0"/>
            </a:endParaRPr>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081" y="3266280"/>
            <a:ext cx="5667840" cy="24710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7249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040481" y="1143721"/>
            <a:ext cx="5061600" cy="787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9pPr>
          </a:lstStyle>
          <a:p>
            <a:pPr algn="ctr">
              <a:lnSpc>
                <a:spcPct val="117000"/>
              </a:lnSpc>
            </a:pPr>
            <a:r>
              <a:rPr lang="it-IT" altLang="vi-VN" sz="3991">
                <a:solidFill>
                  <a:srgbClr val="FF950E"/>
                </a:solidFill>
                <a:latin typeface="Comic Sans MS" panose="030F0702030302020204" pitchFamily="66" charset="0"/>
              </a:rPr>
              <a:t>Features</a:t>
            </a:r>
          </a:p>
        </p:txBody>
      </p:sp>
      <p:sp>
        <p:nvSpPr>
          <p:cNvPr id="12292" name="Text Box 4"/>
          <p:cNvSpPr txBox="1">
            <a:spLocks noChangeArrowheads="1"/>
          </p:cNvSpPr>
          <p:nvPr/>
        </p:nvSpPr>
        <p:spPr bwMode="auto">
          <a:xfrm>
            <a:off x="653760" y="2543400"/>
            <a:ext cx="5224320" cy="2355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7219" rIns="81638" bIns="40819"/>
          <a:lstStyle>
            <a:lvl1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9pPr>
          </a:lstStyle>
          <a:p>
            <a:pPr>
              <a:lnSpc>
                <a:spcPct val="98000"/>
              </a:lnSpc>
            </a:pPr>
            <a:r>
              <a:rPr lang="it-IT" altLang="vi-VN" sz="2540" dirty="0">
                <a:solidFill>
                  <a:srgbClr val="008080"/>
                </a:solidFill>
                <a:latin typeface="Gisha" pitchFamily="32" charset="0"/>
              </a:rPr>
              <a:t>Calendar:</a:t>
            </a:r>
            <a:r>
              <a:rPr lang="it-IT" altLang="vi-VN" sz="2540" dirty="0">
                <a:latin typeface="Gisha" pitchFamily="32" charset="0"/>
              </a:rPr>
              <a:t> </a:t>
            </a:r>
            <a:r>
              <a:rPr lang="it-IT" altLang="vi-VN" sz="2400" dirty="0">
                <a:latin typeface="Gisha" pitchFamily="32" charset="0"/>
              </a:rPr>
              <a:t> </a:t>
            </a:r>
            <a:r>
              <a:rPr lang="vi-VN" altLang="vi-VN" sz="2400" dirty="0">
                <a:latin typeface="Gisha" pitchFamily="32" charset="0"/>
              </a:rPr>
              <a:t>Giáo viên có thể lập trình bài học, kiểm tra, …. Sinh viên có thể tham khảo mục này như là một lời nhắc nhở lịch học</a:t>
            </a:r>
            <a:endParaRPr lang="it-IT" altLang="vi-VN" sz="2177" dirty="0">
              <a:latin typeface="Comic Sans MS" panose="030F0702030302020204" pitchFamily="66" charset="0"/>
            </a:endParaRPr>
          </a:p>
        </p:txBody>
      </p:sp>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4961" y="2122921"/>
            <a:ext cx="2285280" cy="34286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3286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881" y="327241"/>
            <a:ext cx="1728000" cy="3974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4" name="Text Box 2"/>
          <p:cNvSpPr txBox="1">
            <a:spLocks noChangeArrowheads="1"/>
          </p:cNvSpPr>
          <p:nvPr/>
        </p:nvSpPr>
        <p:spPr bwMode="auto">
          <a:xfrm>
            <a:off x="2040481" y="1143721"/>
            <a:ext cx="5061600" cy="787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9pPr>
          </a:lstStyle>
          <a:p>
            <a:pPr algn="ctr">
              <a:lnSpc>
                <a:spcPct val="117000"/>
              </a:lnSpc>
            </a:pPr>
            <a:r>
              <a:rPr lang="it-IT" altLang="vi-VN" sz="3991">
                <a:solidFill>
                  <a:srgbClr val="FF950E"/>
                </a:solidFill>
                <a:latin typeface="Comic Sans MS" panose="030F0702030302020204" pitchFamily="66" charset="0"/>
              </a:rPr>
              <a:t>Features</a:t>
            </a:r>
          </a:p>
        </p:txBody>
      </p:sp>
      <p:sp>
        <p:nvSpPr>
          <p:cNvPr id="13315" name="Text Box 3"/>
          <p:cNvSpPr txBox="1">
            <a:spLocks noChangeArrowheads="1"/>
          </p:cNvSpPr>
          <p:nvPr/>
        </p:nvSpPr>
        <p:spPr bwMode="auto">
          <a:xfrm>
            <a:off x="6857281" y="327241"/>
            <a:ext cx="2122560" cy="326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4248" rIns="81638" bIns="40819"/>
          <a:lstStyle>
            <a:lvl1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9pPr>
          </a:lstStyle>
          <a:p>
            <a:pPr>
              <a:lnSpc>
                <a:spcPct val="98000"/>
              </a:lnSpc>
            </a:pPr>
            <a:r>
              <a:rPr lang="it-IT" altLang="vi-VN" sz="1361">
                <a:latin typeface="Gisha" pitchFamily="32" charset="0"/>
              </a:rPr>
              <a:t>ITIS Corni – Modena, Italy</a:t>
            </a:r>
          </a:p>
        </p:txBody>
      </p:sp>
      <p:sp>
        <p:nvSpPr>
          <p:cNvPr id="13316" name="Text Box 4"/>
          <p:cNvSpPr txBox="1">
            <a:spLocks noChangeArrowheads="1"/>
          </p:cNvSpPr>
          <p:nvPr/>
        </p:nvSpPr>
        <p:spPr bwMode="auto">
          <a:xfrm>
            <a:off x="653761" y="2122921"/>
            <a:ext cx="8163360" cy="1599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7219" rIns="81638" bIns="40819"/>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9pPr>
          </a:lstStyle>
          <a:p>
            <a:pPr>
              <a:lnSpc>
                <a:spcPct val="98000"/>
              </a:lnSpc>
            </a:pPr>
            <a:r>
              <a:rPr lang="it-IT" altLang="vi-VN" sz="2540" dirty="0">
                <a:solidFill>
                  <a:srgbClr val="008080"/>
                </a:solidFill>
                <a:latin typeface="Gisha" pitchFamily="32" charset="0"/>
              </a:rPr>
              <a:t>Lesson:</a:t>
            </a:r>
            <a:r>
              <a:rPr lang="it-IT" altLang="vi-VN" sz="2540" dirty="0">
                <a:latin typeface="Gisha" pitchFamily="32" charset="0"/>
              </a:rPr>
              <a:t> </a:t>
            </a:r>
            <a:r>
              <a:rPr lang="vi-VN" altLang="vi-VN" sz="2540" dirty="0">
                <a:latin typeface="Gisha" pitchFamily="32" charset="0"/>
              </a:rPr>
              <a:t>Cung cấp cho  giáo viên nhiều cách để thiết lập các bài học, khóa học của mình và kiểm soát chúng.</a:t>
            </a:r>
            <a:endParaRPr lang="it-IT" altLang="vi-VN" sz="2177" dirty="0">
              <a:latin typeface="Comic Sans MS" panose="030F0702030302020204" pitchFamily="66" charset="0"/>
            </a:endParaRPr>
          </a:p>
        </p:txBody>
      </p:sp>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6321" y="3405961"/>
            <a:ext cx="3672000" cy="2635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4117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490321" y="565611"/>
            <a:ext cx="8163360" cy="1213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7219" rIns="81638" bIns="40819"/>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9pPr>
          </a:lstStyle>
          <a:p>
            <a:pPr hangingPunct="0">
              <a:lnSpc>
                <a:spcPct val="93000"/>
              </a:lnSpc>
              <a:spcBef>
                <a:spcPct val="30000"/>
              </a:spcBef>
              <a:buClr>
                <a:srgbClr val="000000"/>
              </a:buClr>
              <a:buSzPct val="45000"/>
              <a:buFont typeface="StarSymbol" charset="0"/>
              <a:buNone/>
            </a:pPr>
            <a:r>
              <a:rPr lang="en-GB" altLang="vi-VN" sz="2800" b="1" dirty="0"/>
              <a:t>Bảng thuật ngữ</a:t>
            </a:r>
            <a:br>
              <a:rPr lang="en-GB" altLang="vi-VN" sz="2800" b="1" dirty="0"/>
            </a:br>
            <a:r>
              <a:rPr lang="en-GB" altLang="vi-VN" sz="2800" dirty="0"/>
              <a:t>Giúp tạo ra một bảng các thuật ngữ được sử dụng trong cua học. Có nhiều tình huống cần áp dụng module này bao gồm danh sách các từ, </a:t>
            </a:r>
            <a:r>
              <a:rPr lang="en-GB" altLang="vi-VN" sz="2800" dirty="0" err="1"/>
              <a:t>encyclopedia</a:t>
            </a:r>
            <a:r>
              <a:rPr lang="en-GB" altLang="vi-VN" sz="2800" dirty="0"/>
              <a:t>, FAQ, dạng kiểu từ điển và hơn nữa. </a:t>
            </a:r>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321" y="3102121"/>
            <a:ext cx="7119360" cy="34286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0001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040481" y="1143721"/>
            <a:ext cx="5061600" cy="787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9pPr>
          </a:lstStyle>
          <a:p>
            <a:pPr algn="ctr">
              <a:lnSpc>
                <a:spcPct val="117000"/>
              </a:lnSpc>
            </a:pPr>
            <a:r>
              <a:rPr lang="it-IT" altLang="vi-VN" sz="3991">
                <a:solidFill>
                  <a:srgbClr val="FF950E"/>
                </a:solidFill>
                <a:latin typeface="Comic Sans MS" panose="030F0702030302020204" pitchFamily="66" charset="0"/>
              </a:rPr>
              <a:t>Features</a:t>
            </a:r>
          </a:p>
        </p:txBody>
      </p:sp>
      <p:sp>
        <p:nvSpPr>
          <p:cNvPr id="15364" name="Text Box 4"/>
          <p:cNvSpPr txBox="1">
            <a:spLocks noChangeArrowheads="1"/>
          </p:cNvSpPr>
          <p:nvPr/>
        </p:nvSpPr>
        <p:spPr bwMode="auto">
          <a:xfrm>
            <a:off x="653761" y="2122921"/>
            <a:ext cx="8163360" cy="1213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7219" rIns="81638" bIns="40819"/>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9pPr>
          </a:lstStyle>
          <a:p>
            <a:pPr>
              <a:lnSpc>
                <a:spcPct val="98000"/>
              </a:lnSpc>
            </a:pPr>
            <a:r>
              <a:rPr lang="it-IT" altLang="vi-VN" sz="2540" dirty="0">
                <a:solidFill>
                  <a:srgbClr val="008080"/>
                </a:solidFill>
                <a:latin typeface="Gisha" pitchFamily="32" charset="0"/>
              </a:rPr>
              <a:t>Quizzes and Tests:</a:t>
            </a:r>
            <a:r>
              <a:rPr lang="it-IT" altLang="vi-VN" sz="2540" dirty="0">
                <a:latin typeface="Gisha" pitchFamily="32" charset="0"/>
              </a:rPr>
              <a:t> </a:t>
            </a:r>
            <a:r>
              <a:rPr lang="vi-VN" altLang="vi-VN" sz="2540" dirty="0">
                <a:latin typeface="Gisha" pitchFamily="32" charset="0"/>
              </a:rPr>
              <a:t>có nhiều cách để đánh giá chuẩn bị của học sinh .. hoặc để vui chơi với những câu hỏi của bất kỳ đối số!</a:t>
            </a:r>
            <a:endParaRPr lang="it-IT" altLang="vi-VN" sz="2540" dirty="0">
              <a:latin typeface="Gisha" pitchFamily="32" charset="0"/>
            </a:endParaRPr>
          </a:p>
        </p:txBody>
      </p:sp>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641" y="3591721"/>
            <a:ext cx="4734720" cy="24494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9191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a:t>Nội Dung</a:t>
            </a:r>
          </a:p>
        </p:txBody>
      </p:sp>
      <p:sp>
        <p:nvSpPr>
          <p:cNvPr id="3" name="Content Placeholder 2"/>
          <p:cNvSpPr>
            <a:spLocks noGrp="1"/>
          </p:cNvSpPr>
          <p:nvPr>
            <p:ph idx="1"/>
          </p:nvPr>
        </p:nvSpPr>
        <p:spPr/>
        <p:txBody>
          <a:bodyPr>
            <a:normAutofit/>
          </a:bodyPr>
          <a:lstStyle/>
          <a:p>
            <a:pPr>
              <a:lnSpc>
                <a:spcPct val="150000"/>
              </a:lnSpc>
              <a:spcBef>
                <a:spcPts val="0"/>
              </a:spcBef>
              <a:buFont typeface="Wingdings" panose="05000000000000000000" pitchFamily="2" charset="2"/>
              <a:buChar char="Ø"/>
            </a:pPr>
            <a:r>
              <a:rPr lang="vi-VN" sz="2800" dirty="0">
                <a:latin typeface="+mj-lt"/>
              </a:rPr>
              <a:t>E-</a:t>
            </a:r>
            <a:r>
              <a:rPr lang="vi-VN" sz="2800" dirty="0" err="1">
                <a:latin typeface="+mj-lt"/>
              </a:rPr>
              <a:t>learning</a:t>
            </a:r>
            <a:r>
              <a:rPr lang="vi-VN" sz="2800" dirty="0">
                <a:latin typeface="+mj-lt"/>
              </a:rPr>
              <a:t> là gì? </a:t>
            </a:r>
          </a:p>
          <a:p>
            <a:pPr>
              <a:lnSpc>
                <a:spcPct val="150000"/>
              </a:lnSpc>
              <a:spcBef>
                <a:spcPts val="0"/>
              </a:spcBef>
              <a:buFont typeface="Wingdings" panose="05000000000000000000" pitchFamily="2" charset="2"/>
              <a:buChar char="Ø"/>
            </a:pPr>
            <a:r>
              <a:rPr lang="vi-VN" sz="2800" dirty="0">
                <a:latin typeface="+mj-lt"/>
              </a:rPr>
              <a:t>Thành phần và cấu trúc của hệ thống e-</a:t>
            </a:r>
            <a:r>
              <a:rPr lang="vi-VN" sz="2800" dirty="0" err="1">
                <a:latin typeface="+mj-lt"/>
              </a:rPr>
              <a:t>learning</a:t>
            </a:r>
            <a:r>
              <a:rPr lang="vi-VN" sz="2800" dirty="0">
                <a:latin typeface="+mj-lt"/>
              </a:rPr>
              <a:t> </a:t>
            </a:r>
          </a:p>
          <a:p>
            <a:pPr>
              <a:lnSpc>
                <a:spcPct val="150000"/>
              </a:lnSpc>
              <a:spcBef>
                <a:spcPts val="0"/>
              </a:spcBef>
              <a:buFont typeface="Wingdings" panose="05000000000000000000" pitchFamily="2" charset="2"/>
              <a:buChar char="Ø"/>
            </a:pPr>
            <a:r>
              <a:rPr lang="vi-VN" sz="2800" dirty="0">
                <a:latin typeface="+mj-lt"/>
              </a:rPr>
              <a:t>Đề xuất giải pháp kỹ thuật cung cấp phần mềm và dịch vụ triển khai hệ thống đào tạo trực tuyến cho đơn vị.</a:t>
            </a:r>
          </a:p>
          <a:p>
            <a:pPr>
              <a:lnSpc>
                <a:spcPct val="150000"/>
              </a:lnSpc>
              <a:spcBef>
                <a:spcPts val="0"/>
              </a:spcBef>
              <a:buFont typeface="Wingdings" panose="05000000000000000000" pitchFamily="2" charset="2"/>
              <a:buChar char="Ø"/>
            </a:pPr>
            <a:r>
              <a:rPr lang="vi-VN" sz="2800" dirty="0">
                <a:latin typeface="+mj-lt"/>
              </a:rPr>
              <a:t> Lộ trình triển khai và dự trù kinh phí.</a:t>
            </a:r>
          </a:p>
        </p:txBody>
      </p:sp>
    </p:spTree>
    <p:extLst>
      <p:ext uri="{BB962C8B-B14F-4D97-AF65-F5344CB8AC3E}">
        <p14:creationId xmlns:p14="http://schemas.microsoft.com/office/powerpoint/2010/main" val="371834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040481" y="1143721"/>
            <a:ext cx="5061600" cy="787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9pPr>
          </a:lstStyle>
          <a:p>
            <a:pPr algn="ctr">
              <a:lnSpc>
                <a:spcPct val="117000"/>
              </a:lnSpc>
            </a:pPr>
            <a:r>
              <a:rPr lang="it-IT" altLang="vi-VN" sz="3991">
                <a:solidFill>
                  <a:srgbClr val="FF950E"/>
                </a:solidFill>
                <a:latin typeface="Comic Sans MS" panose="030F0702030302020204" pitchFamily="66" charset="0"/>
              </a:rPr>
              <a:t>Features</a:t>
            </a:r>
          </a:p>
        </p:txBody>
      </p:sp>
      <p:sp>
        <p:nvSpPr>
          <p:cNvPr id="16388" name="Text Box 4"/>
          <p:cNvSpPr txBox="1">
            <a:spLocks noChangeArrowheads="1"/>
          </p:cNvSpPr>
          <p:nvPr/>
        </p:nvSpPr>
        <p:spPr bwMode="auto">
          <a:xfrm>
            <a:off x="653761" y="2000521"/>
            <a:ext cx="8163360" cy="1213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7219" rIns="81638" bIns="40819"/>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S Gothic" panose="020B0609070205080204" pitchFamily="49" charset="-128"/>
              </a:defRPr>
            </a:lvl9pPr>
          </a:lstStyle>
          <a:p>
            <a:pPr>
              <a:lnSpc>
                <a:spcPct val="98000"/>
              </a:lnSpc>
            </a:pPr>
            <a:r>
              <a:rPr lang="it-IT" altLang="vi-VN" sz="2540" dirty="0">
                <a:solidFill>
                  <a:srgbClr val="008080"/>
                </a:solidFill>
                <a:latin typeface="Gisha" pitchFamily="32" charset="0"/>
              </a:rPr>
              <a:t>...</a:t>
            </a:r>
            <a:r>
              <a:rPr lang="vi-VN" altLang="vi-VN" sz="2540" dirty="0">
                <a:solidFill>
                  <a:srgbClr val="008080"/>
                </a:solidFill>
                <a:latin typeface="Gisha" pitchFamily="32" charset="0"/>
              </a:rPr>
              <a:t>và hơn nữa </a:t>
            </a:r>
            <a:r>
              <a:rPr lang="it-IT" altLang="vi-VN" sz="2540" dirty="0">
                <a:solidFill>
                  <a:srgbClr val="008080"/>
                </a:solidFill>
                <a:latin typeface="Gisha" pitchFamily="32" charset="0"/>
              </a:rPr>
              <a:t>!</a:t>
            </a:r>
            <a:r>
              <a:rPr lang="it-IT" altLang="vi-VN" sz="2540" dirty="0">
                <a:latin typeface="Gisha" pitchFamily="32" charset="0"/>
              </a:rPr>
              <a:t> </a:t>
            </a:r>
          </a:p>
          <a:p>
            <a:pPr>
              <a:lnSpc>
                <a:spcPct val="98000"/>
              </a:lnSpc>
            </a:pPr>
            <a:r>
              <a:rPr lang="vi-VN" altLang="vi-VN" sz="2540" dirty="0">
                <a:latin typeface="Gisha" pitchFamily="32" charset="0"/>
              </a:rPr>
              <a:t>Hệ thống có rất </a:t>
            </a:r>
            <a:r>
              <a:rPr lang="it-IT" altLang="vi-VN" sz="2540" dirty="0">
                <a:latin typeface="Gisha" pitchFamily="32" charset="0"/>
              </a:rPr>
              <a:t>nhiều chức năng! Và tất cả chúng đều dễ dàng quản lý, nhờ vào cấu trúc mô-đun của </a:t>
            </a:r>
            <a:r>
              <a:rPr lang="vi-VN" altLang="vi-VN" sz="2540" dirty="0">
                <a:latin typeface="Gisha" pitchFamily="32" charset="0"/>
              </a:rPr>
              <a:t>nó</a:t>
            </a:r>
            <a:r>
              <a:rPr lang="it-IT" altLang="vi-VN" sz="2540" dirty="0">
                <a:latin typeface="Gisha" pitchFamily="32" charset="0"/>
              </a:rPr>
              <a:t>!</a:t>
            </a:r>
          </a:p>
        </p:txBody>
      </p:sp>
      <p:pic>
        <p:nvPicPr>
          <p:cNvPr id="163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761" y="3591721"/>
            <a:ext cx="7837920" cy="29390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435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dirty="0"/>
              <a:t>Đề xuất giải pháp kỹ thuật</a:t>
            </a:r>
            <a:endParaRPr lang="vi-VN" dirty="0"/>
          </a:p>
        </p:txBody>
      </p:sp>
      <p:sp>
        <p:nvSpPr>
          <p:cNvPr id="3" name="Content Placeholder 2"/>
          <p:cNvSpPr>
            <a:spLocks noGrp="1"/>
          </p:cNvSpPr>
          <p:nvPr>
            <p:ph idx="1"/>
          </p:nvPr>
        </p:nvSpPr>
        <p:spPr/>
        <p:txBody>
          <a:bodyPr/>
          <a:lstStyle/>
          <a:p>
            <a:r>
              <a:rPr lang="vi-VN" dirty="0">
                <a:latin typeface="Times New Roman" panose="02020603050405020304" pitchFamily="18" charset="0"/>
              </a:rPr>
              <a:t>Đề Xuất về công nghệ sử dụng</a:t>
            </a:r>
          </a:p>
          <a:p>
            <a:r>
              <a:rPr lang="vi-VN" dirty="0">
                <a:latin typeface="Times New Roman" panose="02020603050405020304" pitchFamily="18" charset="0"/>
              </a:rPr>
              <a:t>Các bài giảng được xây dựng trên công nghệ </a:t>
            </a:r>
            <a:r>
              <a:rPr lang="vi-VN" dirty="0" err="1">
                <a:latin typeface="Times New Roman" panose="02020603050405020304" pitchFamily="18" charset="0"/>
              </a:rPr>
              <a:t>Rich</a:t>
            </a:r>
            <a:r>
              <a:rPr lang="vi-VN" dirty="0">
                <a:latin typeface="Times New Roman" panose="02020603050405020304" pitchFamily="18" charset="0"/>
              </a:rPr>
              <a:t> </a:t>
            </a:r>
            <a:r>
              <a:rPr lang="vi-VN" dirty="0" err="1">
                <a:latin typeface="Times New Roman" panose="02020603050405020304" pitchFamily="18" charset="0"/>
              </a:rPr>
              <a:t>Media</a:t>
            </a:r>
            <a:endParaRPr lang="vi-VN" dirty="0">
              <a:latin typeface="Times New Roman" panose="02020603050405020304" pitchFamily="18" charset="0"/>
            </a:endParaRPr>
          </a:p>
          <a:p>
            <a:endParaRPr lang="vi-VN" dirty="0">
              <a:latin typeface="Times New Roman" panose="02020603050405020304" pitchFamily="18" charset="0"/>
            </a:endParaRPr>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022" y="2556891"/>
            <a:ext cx="7886700" cy="4166064"/>
          </a:xfrm>
          <a:prstGeom prst="rect">
            <a:avLst/>
          </a:prstGeom>
        </p:spPr>
      </p:pic>
    </p:spTree>
    <p:extLst>
      <p:ext uri="{BB962C8B-B14F-4D97-AF65-F5344CB8AC3E}">
        <p14:creationId xmlns:p14="http://schemas.microsoft.com/office/powerpoint/2010/main" val="2343100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dirty="0"/>
              <a:t>Đề xuất giải pháp kỹ thuật</a:t>
            </a:r>
            <a:endParaRPr lang="vi-VN" dirty="0"/>
          </a:p>
        </p:txBody>
      </p:sp>
      <p:sp>
        <p:nvSpPr>
          <p:cNvPr id="3" name="Content Placeholder 2"/>
          <p:cNvSpPr>
            <a:spLocks noGrp="1"/>
          </p:cNvSpPr>
          <p:nvPr>
            <p:ph idx="1"/>
          </p:nvPr>
        </p:nvSpPr>
        <p:spPr>
          <a:xfrm>
            <a:off x="628650" y="1690689"/>
            <a:ext cx="7886700" cy="4753654"/>
          </a:xfrm>
        </p:spPr>
        <p:txBody>
          <a:bodyPr>
            <a:noAutofit/>
          </a:bodyPr>
          <a:lstStyle/>
          <a:p>
            <a:pPr>
              <a:lnSpc>
                <a:spcPct val="100000"/>
              </a:lnSpc>
              <a:spcBef>
                <a:spcPts val="0"/>
              </a:spcBef>
            </a:pPr>
            <a:r>
              <a:rPr lang="vi-VN" sz="2520" dirty="0">
                <a:latin typeface="Times New Roman" panose="02020603050405020304" pitchFamily="18" charset="0"/>
              </a:rPr>
              <a:t>Sự sống còn của một hệ thống </a:t>
            </a:r>
            <a:r>
              <a:rPr lang="vi-VN" sz="2520" dirty="0" err="1">
                <a:latin typeface="Times New Roman" panose="02020603050405020304" pitchFamily="18" charset="0"/>
              </a:rPr>
              <a:t>Elearning</a:t>
            </a:r>
            <a:r>
              <a:rPr lang="vi-VN" sz="2520" dirty="0">
                <a:latin typeface="Times New Roman" panose="02020603050405020304" pitchFamily="18" charset="0"/>
              </a:rPr>
              <a:t> chính là nội dung nên công ty Trí Nam tập trung nghiên cứu và xây dựng quy trình chuẩn để xây dựng bài giảng nhanh chóng, thuận tiện theo chuẩn chung (</a:t>
            </a:r>
            <a:r>
              <a:rPr lang="vi-VN" sz="2520" dirty="0" err="1">
                <a:latin typeface="Times New Roman" panose="02020603050405020304" pitchFamily="18" charset="0"/>
              </a:rPr>
              <a:t>scorm</a:t>
            </a:r>
            <a:r>
              <a:rPr lang="vi-VN" sz="2520" dirty="0">
                <a:latin typeface="Times New Roman" panose="02020603050405020304" pitchFamily="18" charset="0"/>
              </a:rPr>
              <a:t>, </a:t>
            </a:r>
            <a:r>
              <a:rPr lang="vi-VN" sz="2520" dirty="0" err="1">
                <a:latin typeface="Times New Roman" panose="02020603050405020304" pitchFamily="18" charset="0"/>
              </a:rPr>
              <a:t>ims</a:t>
            </a:r>
            <a:r>
              <a:rPr lang="vi-VN" sz="2520" dirty="0">
                <a:latin typeface="Times New Roman" panose="02020603050405020304" pitchFamily="18" charset="0"/>
              </a:rPr>
              <a:t>) với sự chuyên nghiệp cao</a:t>
            </a:r>
          </a:p>
          <a:p>
            <a:pPr>
              <a:lnSpc>
                <a:spcPct val="100000"/>
              </a:lnSpc>
              <a:spcBef>
                <a:spcPts val="0"/>
              </a:spcBef>
            </a:pPr>
            <a:endParaRPr lang="vi-VN" sz="2520" dirty="0">
              <a:latin typeface="Times New Roman" panose="02020603050405020304" pitchFamily="18" charset="0"/>
            </a:endParaRPr>
          </a:p>
          <a:p>
            <a:pPr>
              <a:lnSpc>
                <a:spcPct val="100000"/>
              </a:lnSpc>
              <a:spcBef>
                <a:spcPts val="0"/>
              </a:spcBef>
            </a:pPr>
            <a:r>
              <a:rPr lang="vi-VN" sz="2520" dirty="0">
                <a:latin typeface="Times New Roman" panose="02020603050405020304" pitchFamily="18" charset="0"/>
              </a:rPr>
              <a:t>Giải pháp đã được triển khai thành công thực tế tại nhiều trường đại học trên cả nước</a:t>
            </a:r>
          </a:p>
          <a:p>
            <a:pPr>
              <a:lnSpc>
                <a:spcPct val="100000"/>
              </a:lnSpc>
              <a:spcBef>
                <a:spcPts val="0"/>
              </a:spcBef>
            </a:pPr>
            <a:endParaRPr lang="vi-VN" sz="2520" dirty="0">
              <a:latin typeface="Times New Roman" panose="02020603050405020304" pitchFamily="18" charset="0"/>
            </a:endParaRPr>
          </a:p>
          <a:p>
            <a:pPr>
              <a:lnSpc>
                <a:spcPct val="100000"/>
              </a:lnSpc>
              <a:spcBef>
                <a:spcPts val="0"/>
              </a:spcBef>
            </a:pPr>
            <a:r>
              <a:rPr lang="vi-VN" sz="2520" dirty="0">
                <a:latin typeface="Times New Roman" panose="02020603050405020304" pitchFamily="18" charset="0"/>
              </a:rPr>
              <a:t>Giải pháp do chúng tôi tự xây dựng và có khả năng tùy biến rất cao, dẽ dàng nâng cấp và thay đổi sẽ rất nhanh, thuận tiện để đáp ứng nhu cầu riêng của đơn vị</a:t>
            </a:r>
          </a:p>
          <a:p>
            <a:pPr>
              <a:lnSpc>
                <a:spcPct val="100000"/>
              </a:lnSpc>
              <a:spcBef>
                <a:spcPts val="0"/>
              </a:spcBef>
            </a:pPr>
            <a:endParaRPr lang="vi-VN" sz="2520" dirty="0"/>
          </a:p>
        </p:txBody>
      </p:sp>
    </p:spTree>
    <p:extLst>
      <p:ext uri="{BB962C8B-B14F-4D97-AF65-F5344CB8AC3E}">
        <p14:creationId xmlns:p14="http://schemas.microsoft.com/office/powerpoint/2010/main" val="399937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 LỘ TRÌNH TRIỂN KHAI VÀ DỰ TRÙ KINH PHÍ </a:t>
            </a:r>
            <a:endParaRPr lang="vi-VN" dirty="0"/>
          </a:p>
        </p:txBody>
      </p:sp>
      <p:pic>
        <p:nvPicPr>
          <p:cNvPr id="21" name="Content Placeholder 2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8612" y="1690689"/>
            <a:ext cx="6026776" cy="4579482"/>
          </a:xfrm>
        </p:spPr>
      </p:pic>
    </p:spTree>
    <p:extLst>
      <p:ext uri="{BB962C8B-B14F-4D97-AF65-F5344CB8AC3E}">
        <p14:creationId xmlns:p14="http://schemas.microsoft.com/office/powerpoint/2010/main" val="166622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76450307"/>
              </p:ext>
            </p:extLst>
          </p:nvPr>
        </p:nvGraphicFramePr>
        <p:xfrm>
          <a:off x="1277256" y="1358088"/>
          <a:ext cx="6589485" cy="1814764"/>
        </p:xfrm>
        <a:graphic>
          <a:graphicData uri="http://schemas.openxmlformats.org/drawingml/2006/table">
            <a:tbl>
              <a:tblPr firstRow="1" firstCol="1" bandRow="1">
                <a:tableStyleId>{5C22544A-7EE6-4342-B048-85BDC9FD1C3A}</a:tableStyleId>
              </a:tblPr>
              <a:tblGrid>
                <a:gridCol w="4519520">
                  <a:extLst>
                    <a:ext uri="{9D8B030D-6E8A-4147-A177-3AD203B41FA5}">
                      <a16:colId xmlns:a16="http://schemas.microsoft.com/office/drawing/2014/main" val="2095293819"/>
                    </a:ext>
                  </a:extLst>
                </a:gridCol>
                <a:gridCol w="2069965">
                  <a:extLst>
                    <a:ext uri="{9D8B030D-6E8A-4147-A177-3AD203B41FA5}">
                      <a16:colId xmlns:a16="http://schemas.microsoft.com/office/drawing/2014/main" val="1899643255"/>
                    </a:ext>
                  </a:extLst>
                </a:gridCol>
              </a:tblGrid>
              <a:tr h="561841">
                <a:tc>
                  <a:txBody>
                    <a:bodyPr/>
                    <a:lstStyle/>
                    <a:p>
                      <a:pPr marL="1270" marR="0" indent="0" algn="just">
                        <a:lnSpc>
                          <a:spcPct val="150000"/>
                        </a:lnSpc>
                        <a:spcBef>
                          <a:spcPts val="0"/>
                        </a:spcBef>
                        <a:spcAft>
                          <a:spcPts val="0"/>
                        </a:spcAft>
                      </a:pPr>
                      <a:r>
                        <a:rPr lang="vi-VN" sz="1300" dirty="0">
                          <a:effectLst/>
                        </a:rPr>
                        <a:t>Server </a:t>
                      </a:r>
                      <a:endParaRPr lang="vi-V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405" marR="129540" marT="36195" marB="0"/>
                </a:tc>
                <a:tc>
                  <a:txBody>
                    <a:bodyPr/>
                    <a:lstStyle/>
                    <a:p>
                      <a:pPr marL="0" marR="0" indent="0" algn="just">
                        <a:lnSpc>
                          <a:spcPct val="150000"/>
                        </a:lnSpc>
                        <a:spcBef>
                          <a:spcPts val="0"/>
                        </a:spcBef>
                        <a:spcAft>
                          <a:spcPts val="0"/>
                        </a:spcAft>
                      </a:pPr>
                      <a:r>
                        <a:rPr lang="vi-VN" sz="1300" dirty="0" err="1">
                          <a:effectLst/>
                        </a:rPr>
                        <a:t>Dell</a:t>
                      </a:r>
                      <a:endParaRPr lang="vi-V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405" marR="129540" marT="36195" marB="0"/>
                </a:tc>
                <a:extLst>
                  <a:ext uri="{0D108BD9-81ED-4DB2-BD59-A6C34878D82A}">
                    <a16:rowId xmlns:a16="http://schemas.microsoft.com/office/drawing/2014/main" val="1057040058"/>
                  </a:ext>
                </a:extLst>
              </a:tr>
              <a:tr h="506862">
                <a:tc>
                  <a:txBody>
                    <a:bodyPr/>
                    <a:lstStyle/>
                    <a:p>
                      <a:pPr marL="1270" marR="0" indent="0" algn="just">
                        <a:lnSpc>
                          <a:spcPct val="150000"/>
                        </a:lnSpc>
                        <a:spcBef>
                          <a:spcPts val="0"/>
                        </a:spcBef>
                        <a:spcAft>
                          <a:spcPts val="0"/>
                        </a:spcAft>
                      </a:pPr>
                      <a:r>
                        <a:rPr lang="vi-VN" sz="1300" dirty="0">
                          <a:effectLst/>
                        </a:rPr>
                        <a:t>CPU </a:t>
                      </a:r>
                      <a:endParaRPr lang="vi-V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405" marR="129540" marT="36195" marB="0"/>
                </a:tc>
                <a:tc>
                  <a:txBody>
                    <a:bodyPr/>
                    <a:lstStyle/>
                    <a:p>
                      <a:pPr marL="0" marR="0" indent="0" algn="just">
                        <a:lnSpc>
                          <a:spcPct val="150000"/>
                        </a:lnSpc>
                        <a:spcBef>
                          <a:spcPts val="0"/>
                        </a:spcBef>
                        <a:spcAft>
                          <a:spcPts val="0"/>
                        </a:spcAft>
                      </a:pPr>
                      <a:r>
                        <a:rPr lang="vi-VN" sz="1300" dirty="0" err="1">
                          <a:effectLst/>
                        </a:rPr>
                        <a:t>Xeon</a:t>
                      </a:r>
                      <a:r>
                        <a:rPr lang="vi-VN" sz="1300" dirty="0">
                          <a:effectLst/>
                        </a:rPr>
                        <a:t> E5-2630v2</a:t>
                      </a:r>
                      <a:endParaRPr lang="vi-V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405" marR="129540" marT="36195" marB="0"/>
                </a:tc>
                <a:extLst>
                  <a:ext uri="{0D108BD9-81ED-4DB2-BD59-A6C34878D82A}">
                    <a16:rowId xmlns:a16="http://schemas.microsoft.com/office/drawing/2014/main" val="709691109"/>
                  </a:ext>
                </a:extLst>
              </a:tr>
              <a:tr h="370539">
                <a:tc>
                  <a:txBody>
                    <a:bodyPr/>
                    <a:lstStyle/>
                    <a:p>
                      <a:pPr marL="1270" marR="0" indent="0" algn="just">
                        <a:lnSpc>
                          <a:spcPct val="150000"/>
                        </a:lnSpc>
                        <a:spcBef>
                          <a:spcPts val="0"/>
                        </a:spcBef>
                        <a:spcAft>
                          <a:spcPts val="0"/>
                        </a:spcAft>
                      </a:pPr>
                      <a:r>
                        <a:rPr lang="vi-VN" sz="1300">
                          <a:effectLst/>
                        </a:rPr>
                        <a:t>RAM </a:t>
                      </a:r>
                      <a:endPar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405" marR="129540" marT="36195" marB="0"/>
                </a:tc>
                <a:tc>
                  <a:txBody>
                    <a:bodyPr/>
                    <a:lstStyle/>
                    <a:p>
                      <a:pPr marL="0" marR="0" indent="0" algn="just">
                        <a:lnSpc>
                          <a:spcPct val="150000"/>
                        </a:lnSpc>
                        <a:spcBef>
                          <a:spcPts val="0"/>
                        </a:spcBef>
                        <a:spcAft>
                          <a:spcPts val="0"/>
                        </a:spcAft>
                      </a:pPr>
                      <a:r>
                        <a:rPr lang="vi-VN" sz="1300" dirty="0">
                          <a:effectLst/>
                        </a:rPr>
                        <a:t>32GB</a:t>
                      </a:r>
                      <a:endParaRPr lang="vi-V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405" marR="129540" marT="36195" marB="0"/>
                </a:tc>
                <a:extLst>
                  <a:ext uri="{0D108BD9-81ED-4DB2-BD59-A6C34878D82A}">
                    <a16:rowId xmlns:a16="http://schemas.microsoft.com/office/drawing/2014/main" val="36700361"/>
                  </a:ext>
                </a:extLst>
              </a:tr>
              <a:tr h="375522">
                <a:tc>
                  <a:txBody>
                    <a:bodyPr/>
                    <a:lstStyle/>
                    <a:p>
                      <a:pPr marL="1270" marR="0" indent="0" algn="just">
                        <a:lnSpc>
                          <a:spcPct val="150000"/>
                        </a:lnSpc>
                        <a:spcBef>
                          <a:spcPts val="0"/>
                        </a:spcBef>
                        <a:spcAft>
                          <a:spcPts val="0"/>
                        </a:spcAft>
                      </a:pPr>
                      <a:r>
                        <a:rPr lang="vi-VN" sz="1300">
                          <a:effectLst/>
                        </a:rPr>
                        <a:t>HDD </a:t>
                      </a:r>
                      <a:endPar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405" marR="129540" marT="36195" marB="0"/>
                </a:tc>
                <a:tc>
                  <a:txBody>
                    <a:bodyPr/>
                    <a:lstStyle/>
                    <a:p>
                      <a:pPr marL="0" marR="0" indent="0" algn="just">
                        <a:lnSpc>
                          <a:spcPct val="150000"/>
                        </a:lnSpc>
                        <a:spcBef>
                          <a:spcPts val="0"/>
                        </a:spcBef>
                        <a:spcAft>
                          <a:spcPts val="0"/>
                        </a:spcAft>
                      </a:pPr>
                      <a:r>
                        <a:rPr lang="en-US" sz="1300" dirty="0">
                          <a:effectLst/>
                        </a:rPr>
                        <a:t>2TB</a:t>
                      </a:r>
                      <a:endParaRPr lang="vi-V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405" marR="129540" marT="36195" marB="0"/>
                </a:tc>
                <a:extLst>
                  <a:ext uri="{0D108BD9-81ED-4DB2-BD59-A6C34878D82A}">
                    <a16:rowId xmlns:a16="http://schemas.microsoft.com/office/drawing/2014/main" val="251391451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69445280"/>
              </p:ext>
            </p:extLst>
          </p:nvPr>
        </p:nvGraphicFramePr>
        <p:xfrm>
          <a:off x="1277257" y="4681559"/>
          <a:ext cx="6589485" cy="758938"/>
        </p:xfrm>
        <a:graphic>
          <a:graphicData uri="http://schemas.openxmlformats.org/drawingml/2006/table">
            <a:tbl>
              <a:tblPr firstRow="1" firstCol="1" bandRow="1">
                <a:tableStyleId>{5C22544A-7EE6-4342-B048-85BDC9FD1C3A}</a:tableStyleId>
              </a:tblPr>
              <a:tblGrid>
                <a:gridCol w="983950">
                  <a:extLst>
                    <a:ext uri="{9D8B030D-6E8A-4147-A177-3AD203B41FA5}">
                      <a16:colId xmlns:a16="http://schemas.microsoft.com/office/drawing/2014/main" val="4002124040"/>
                    </a:ext>
                  </a:extLst>
                </a:gridCol>
                <a:gridCol w="5605535">
                  <a:extLst>
                    <a:ext uri="{9D8B030D-6E8A-4147-A177-3AD203B41FA5}">
                      <a16:colId xmlns:a16="http://schemas.microsoft.com/office/drawing/2014/main" val="2200212099"/>
                    </a:ext>
                  </a:extLst>
                </a:gridCol>
              </a:tblGrid>
              <a:tr h="379469">
                <a:tc>
                  <a:txBody>
                    <a:bodyPr/>
                    <a:lstStyle/>
                    <a:p>
                      <a:pPr marL="4445" marR="0" indent="0" algn="just">
                        <a:lnSpc>
                          <a:spcPct val="150000"/>
                        </a:lnSpc>
                        <a:spcBef>
                          <a:spcPts val="0"/>
                        </a:spcBef>
                        <a:spcAft>
                          <a:spcPts val="0"/>
                        </a:spcAft>
                      </a:pPr>
                      <a:r>
                        <a:rPr lang="vi-VN" sz="1300">
                          <a:effectLst/>
                        </a:rPr>
                        <a:t>STT </a:t>
                      </a:r>
                      <a:endPar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960" marR="73025" marT="36195" marB="0"/>
                </a:tc>
                <a:tc>
                  <a:txBody>
                    <a:bodyPr/>
                    <a:lstStyle/>
                    <a:p>
                      <a:pPr marL="9525" marR="0" indent="0" algn="just">
                        <a:lnSpc>
                          <a:spcPct val="150000"/>
                        </a:lnSpc>
                        <a:spcBef>
                          <a:spcPts val="0"/>
                        </a:spcBef>
                        <a:spcAft>
                          <a:spcPts val="0"/>
                        </a:spcAft>
                      </a:pPr>
                      <a:r>
                        <a:rPr lang="vi-VN" sz="1300" dirty="0">
                          <a:effectLst/>
                        </a:rPr>
                        <a:t>Thiết bị </a:t>
                      </a:r>
                      <a:endParaRPr lang="vi-V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960" marR="73025" marT="36195" marB="0"/>
                </a:tc>
                <a:extLst>
                  <a:ext uri="{0D108BD9-81ED-4DB2-BD59-A6C34878D82A}">
                    <a16:rowId xmlns:a16="http://schemas.microsoft.com/office/drawing/2014/main" val="2924280864"/>
                  </a:ext>
                </a:extLst>
              </a:tr>
              <a:tr h="379469">
                <a:tc>
                  <a:txBody>
                    <a:bodyPr/>
                    <a:lstStyle/>
                    <a:p>
                      <a:pPr marL="1270" marR="0" indent="0" algn="just">
                        <a:lnSpc>
                          <a:spcPct val="150000"/>
                        </a:lnSpc>
                        <a:spcBef>
                          <a:spcPts val="0"/>
                        </a:spcBef>
                        <a:spcAft>
                          <a:spcPts val="0"/>
                        </a:spcAft>
                      </a:pPr>
                      <a:r>
                        <a:rPr lang="vi-VN" sz="1300">
                          <a:effectLst/>
                        </a:rPr>
                        <a:t>1 </a:t>
                      </a:r>
                      <a:endPar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960" marR="73025" marT="36195" marB="0"/>
                </a:tc>
                <a:tc>
                  <a:txBody>
                    <a:bodyPr/>
                    <a:lstStyle/>
                    <a:p>
                      <a:pPr marL="0" marR="0" indent="0" algn="just">
                        <a:lnSpc>
                          <a:spcPct val="150000"/>
                        </a:lnSpc>
                        <a:spcBef>
                          <a:spcPts val="0"/>
                        </a:spcBef>
                        <a:spcAft>
                          <a:spcPts val="0"/>
                        </a:spcAft>
                      </a:pPr>
                      <a:r>
                        <a:rPr lang="vi-VN" sz="1300" dirty="0">
                          <a:effectLst/>
                        </a:rPr>
                        <a:t>Máy tính </a:t>
                      </a:r>
                      <a:r>
                        <a:rPr lang="en-US" sz="1300" dirty="0">
                          <a:effectLst/>
                        </a:rPr>
                        <a:t>cá nhân</a:t>
                      </a:r>
                      <a:endParaRPr lang="vi-V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960" marR="73025" marT="36195" marB="0"/>
                </a:tc>
                <a:extLst>
                  <a:ext uri="{0D108BD9-81ED-4DB2-BD59-A6C34878D82A}">
                    <a16:rowId xmlns:a16="http://schemas.microsoft.com/office/drawing/2014/main" val="1436702976"/>
                  </a:ext>
                </a:extLst>
              </a:tr>
            </a:tbl>
          </a:graphicData>
        </a:graphic>
      </p:graphicFrame>
      <p:sp>
        <p:nvSpPr>
          <p:cNvPr id="7" name="TextBox 6"/>
          <p:cNvSpPr txBox="1"/>
          <p:nvPr/>
        </p:nvSpPr>
        <p:spPr>
          <a:xfrm>
            <a:off x="1277256" y="825857"/>
            <a:ext cx="6589485" cy="369332"/>
          </a:xfrm>
          <a:prstGeom prst="rect">
            <a:avLst/>
          </a:prstGeom>
          <a:noFill/>
        </p:spPr>
        <p:txBody>
          <a:bodyPr wrap="square" rtlCol="0">
            <a:spAutoFit/>
          </a:bodyPr>
          <a:lstStyle/>
          <a:p>
            <a:r>
              <a:rPr lang="vi-VN" dirty="0"/>
              <a:t>CẤU HÌNH SERVER</a:t>
            </a:r>
          </a:p>
        </p:txBody>
      </p:sp>
      <p:sp>
        <p:nvSpPr>
          <p:cNvPr id="8" name="TextBox 7"/>
          <p:cNvSpPr txBox="1"/>
          <p:nvPr/>
        </p:nvSpPr>
        <p:spPr>
          <a:xfrm>
            <a:off x="1146627" y="3947886"/>
            <a:ext cx="6589485" cy="369332"/>
          </a:xfrm>
          <a:prstGeom prst="rect">
            <a:avLst/>
          </a:prstGeom>
          <a:noFill/>
        </p:spPr>
        <p:txBody>
          <a:bodyPr wrap="square" rtlCol="0">
            <a:spAutoFit/>
          </a:bodyPr>
          <a:lstStyle/>
          <a:p>
            <a:r>
              <a:rPr lang="vi-VN" dirty="0"/>
              <a:t> DANH SÁCH CÁC THIẾT BỊ </a:t>
            </a:r>
          </a:p>
        </p:txBody>
      </p:sp>
    </p:spTree>
    <p:extLst>
      <p:ext uri="{BB962C8B-B14F-4D97-AF65-F5344CB8AC3E}">
        <p14:creationId xmlns:p14="http://schemas.microsoft.com/office/powerpoint/2010/main" val="56459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Tốc độ mạng: </a:t>
            </a:r>
            <a:br>
              <a:rPr lang="vi-VN" dirty="0"/>
            </a:br>
            <a:endParaRPr lang="vi-VN" dirty="0"/>
          </a:p>
        </p:txBody>
      </p:sp>
      <p:sp>
        <p:nvSpPr>
          <p:cNvPr id="3" name="Content Placeholder 2"/>
          <p:cNvSpPr>
            <a:spLocks noGrp="1"/>
          </p:cNvSpPr>
          <p:nvPr>
            <p:ph idx="1"/>
          </p:nvPr>
        </p:nvSpPr>
        <p:spPr>
          <a:xfrm>
            <a:off x="628650" y="1306286"/>
            <a:ext cx="7886700" cy="4870677"/>
          </a:xfrm>
        </p:spPr>
        <p:txBody>
          <a:bodyPr/>
          <a:lstStyle/>
          <a:p>
            <a:pPr lvl="0" fontAlgn="base"/>
            <a:r>
              <a:rPr lang="vi-VN" dirty="0">
                <a:latin typeface="Times New Roman" panose="02020603050405020304" pitchFamily="18" charset="0"/>
              </a:rPr>
              <a:t>Với </a:t>
            </a:r>
            <a:r>
              <a:rPr lang="vi-VN" dirty="0" err="1">
                <a:latin typeface="Times New Roman" panose="02020603050405020304" pitchFamily="18" charset="0"/>
              </a:rPr>
              <a:t>bitrate</a:t>
            </a:r>
            <a:r>
              <a:rPr lang="vi-VN" dirty="0">
                <a:latin typeface="Times New Roman" panose="02020603050405020304" pitchFamily="18" charset="0"/>
              </a:rPr>
              <a:t> </a:t>
            </a:r>
            <a:r>
              <a:rPr lang="en-US" dirty="0">
                <a:latin typeface="Times New Roman" panose="02020603050405020304" pitchFamily="18" charset="0"/>
              </a:rPr>
              <a:t>Trung bình</a:t>
            </a:r>
            <a:r>
              <a:rPr lang="vi-VN" dirty="0">
                <a:latin typeface="Times New Roman" panose="02020603050405020304" pitchFamily="18" charset="0"/>
              </a:rPr>
              <a:t>: </a:t>
            </a:r>
            <a:r>
              <a:rPr lang="en-US" dirty="0">
                <a:latin typeface="Times New Roman" panose="02020603050405020304" pitchFamily="18" charset="0"/>
              </a:rPr>
              <a:t>64</a:t>
            </a:r>
            <a:r>
              <a:rPr lang="vi-VN" dirty="0">
                <a:latin typeface="Times New Roman" panose="02020603050405020304" pitchFamily="18" charset="0"/>
              </a:rPr>
              <a:t> </a:t>
            </a:r>
            <a:r>
              <a:rPr lang="vi-VN" dirty="0" err="1">
                <a:latin typeface="Times New Roman" panose="02020603050405020304" pitchFamily="18" charset="0"/>
              </a:rPr>
              <a:t>kbs</a:t>
            </a:r>
            <a:r>
              <a:rPr lang="vi-VN" dirty="0">
                <a:latin typeface="Times New Roman" panose="02020603050405020304" pitchFamily="18" charset="0"/>
              </a:rPr>
              <a:t> (A) </a:t>
            </a:r>
          </a:p>
          <a:p>
            <a:pPr lvl="0" fontAlgn="base"/>
            <a:r>
              <a:rPr lang="vi-VN" dirty="0">
                <a:latin typeface="Times New Roman" panose="02020603050405020304" pitchFamily="18" charset="0"/>
              </a:rPr>
              <a:t>Với </a:t>
            </a:r>
            <a:r>
              <a:rPr lang="vi-VN" dirty="0" err="1">
                <a:latin typeface="Times New Roman" panose="02020603050405020304" pitchFamily="18" charset="0"/>
              </a:rPr>
              <a:t>bitrate</a:t>
            </a:r>
            <a:r>
              <a:rPr lang="vi-VN" dirty="0">
                <a:latin typeface="Times New Roman" panose="02020603050405020304" pitchFamily="18" charset="0"/>
              </a:rPr>
              <a:t> </a:t>
            </a:r>
            <a:r>
              <a:rPr lang="en-US" dirty="0">
                <a:latin typeface="Times New Roman" panose="02020603050405020304" pitchFamily="18" charset="0"/>
              </a:rPr>
              <a:t>chất lượng cao</a:t>
            </a:r>
            <a:r>
              <a:rPr lang="vi-VN" dirty="0">
                <a:latin typeface="Times New Roman" panose="02020603050405020304" pitchFamily="18" charset="0"/>
              </a:rPr>
              <a:t>: </a:t>
            </a:r>
            <a:r>
              <a:rPr lang="en-US" dirty="0">
                <a:latin typeface="Times New Roman" panose="02020603050405020304" pitchFamily="18" charset="0"/>
              </a:rPr>
              <a:t>100 </a:t>
            </a:r>
            <a:r>
              <a:rPr lang="vi-VN" dirty="0" err="1">
                <a:latin typeface="Times New Roman" panose="02020603050405020304" pitchFamily="18" charset="0"/>
              </a:rPr>
              <a:t>kbs</a:t>
            </a:r>
            <a:r>
              <a:rPr lang="vi-VN" dirty="0">
                <a:latin typeface="Times New Roman" panose="02020603050405020304" pitchFamily="18" charset="0"/>
              </a:rPr>
              <a:t> (B) </a:t>
            </a:r>
          </a:p>
          <a:p>
            <a:pPr lvl="0" fontAlgn="base"/>
            <a:r>
              <a:rPr lang="vi-VN" dirty="0">
                <a:latin typeface="Times New Roman" panose="02020603050405020304" pitchFamily="18" charset="0"/>
              </a:rPr>
              <a:t>Với </a:t>
            </a:r>
            <a:r>
              <a:rPr lang="vi-VN" dirty="0" err="1">
                <a:latin typeface="Times New Roman" panose="02020603050405020304" pitchFamily="18" charset="0"/>
              </a:rPr>
              <a:t>bitrate</a:t>
            </a:r>
            <a:r>
              <a:rPr lang="vi-VN" dirty="0">
                <a:latin typeface="Times New Roman" panose="02020603050405020304" pitchFamily="18" charset="0"/>
              </a:rPr>
              <a:t> Thấp: </a:t>
            </a:r>
            <a:r>
              <a:rPr lang="en-US" dirty="0">
                <a:latin typeface="Times New Roman" panose="02020603050405020304" pitchFamily="18" charset="0"/>
              </a:rPr>
              <a:t>32</a:t>
            </a:r>
            <a:r>
              <a:rPr lang="vi-VN" dirty="0">
                <a:latin typeface="Times New Roman" panose="02020603050405020304" pitchFamily="18" charset="0"/>
              </a:rPr>
              <a:t> </a:t>
            </a:r>
            <a:r>
              <a:rPr lang="vi-VN" dirty="0" err="1">
                <a:latin typeface="Times New Roman" panose="02020603050405020304" pitchFamily="18" charset="0"/>
              </a:rPr>
              <a:t>kbs</a:t>
            </a:r>
            <a:r>
              <a:rPr lang="vi-VN" dirty="0">
                <a:latin typeface="Times New Roman" panose="02020603050405020304" pitchFamily="18" charset="0"/>
              </a:rPr>
              <a:t> (C) </a:t>
            </a:r>
          </a:p>
          <a:p>
            <a:r>
              <a:rPr lang="vi-VN" dirty="0">
                <a:latin typeface="Times New Roman" panose="02020603050405020304" pitchFamily="18" charset="0"/>
              </a:rPr>
              <a:t>Như vậy tốc độ mạng cho 200 người cùng lúc là = (</a:t>
            </a:r>
            <a:r>
              <a:rPr lang="en-US" dirty="0">
                <a:latin typeface="Times New Roman" panose="02020603050405020304" pitchFamily="18" charset="0"/>
              </a:rPr>
              <a:t>64</a:t>
            </a:r>
            <a:r>
              <a:rPr lang="vi-VN" dirty="0">
                <a:latin typeface="Times New Roman" panose="02020603050405020304" pitchFamily="18" charset="0"/>
              </a:rPr>
              <a:t>+</a:t>
            </a:r>
            <a:r>
              <a:rPr lang="en-US" dirty="0">
                <a:latin typeface="Times New Roman" panose="02020603050405020304" pitchFamily="18" charset="0"/>
              </a:rPr>
              <a:t>100</a:t>
            </a:r>
            <a:r>
              <a:rPr lang="vi-VN" dirty="0">
                <a:latin typeface="Times New Roman" panose="02020603050405020304" pitchFamily="18" charset="0"/>
              </a:rPr>
              <a:t>+</a:t>
            </a:r>
            <a:r>
              <a:rPr lang="en-US" dirty="0">
                <a:latin typeface="Times New Roman" panose="02020603050405020304" pitchFamily="18" charset="0"/>
              </a:rPr>
              <a:t>32</a:t>
            </a:r>
            <a:r>
              <a:rPr lang="vi-VN" dirty="0">
                <a:latin typeface="Times New Roman" panose="02020603050405020304" pitchFamily="18" charset="0"/>
              </a:rPr>
              <a:t>)/3*200= </a:t>
            </a:r>
            <a:r>
              <a:rPr lang="en-US" dirty="0">
                <a:latin typeface="Times New Roman" panose="02020603050405020304" pitchFamily="18" charset="0"/>
              </a:rPr>
              <a:t>19.600</a:t>
            </a:r>
            <a:r>
              <a:rPr lang="vi-VN" dirty="0">
                <a:latin typeface="Times New Roman" panose="02020603050405020304" pitchFamily="18" charset="0"/>
              </a:rPr>
              <a:t> </a:t>
            </a:r>
            <a:r>
              <a:rPr lang="vi-VN" dirty="0" err="1">
                <a:latin typeface="Times New Roman" panose="02020603050405020304" pitchFamily="18" charset="0"/>
              </a:rPr>
              <a:t>kbs</a:t>
            </a:r>
            <a:r>
              <a:rPr lang="vi-VN" dirty="0">
                <a:latin typeface="Times New Roman" panose="02020603050405020304" pitchFamily="18" charset="0"/>
              </a:rPr>
              <a:t> (sấp xỉ </a:t>
            </a:r>
            <a:r>
              <a:rPr lang="en-US" dirty="0">
                <a:latin typeface="Times New Roman" panose="02020603050405020304" pitchFamily="18" charset="0"/>
              </a:rPr>
              <a:t>20</a:t>
            </a:r>
            <a:r>
              <a:rPr lang="vi-VN" dirty="0">
                <a:latin typeface="Times New Roman" panose="02020603050405020304" pitchFamily="18" charset="0"/>
              </a:rPr>
              <a:t>M) </a:t>
            </a:r>
          </a:p>
          <a:p>
            <a:r>
              <a:rPr lang="vi-VN" dirty="0">
                <a:latin typeface="Times New Roman" panose="02020603050405020304" pitchFamily="18" charset="0"/>
              </a:rPr>
              <a:t>Với mỗi </a:t>
            </a:r>
            <a:r>
              <a:rPr lang="vi-VN" dirty="0" err="1">
                <a:latin typeface="Times New Roman" panose="02020603050405020304" pitchFamily="18" charset="0"/>
              </a:rPr>
              <a:t>Client</a:t>
            </a:r>
            <a:r>
              <a:rPr lang="vi-VN" dirty="0">
                <a:latin typeface="Times New Roman" panose="02020603050405020304" pitchFamily="18" charset="0"/>
              </a:rPr>
              <a:t> tốc độ xem </a:t>
            </a:r>
            <a:r>
              <a:rPr lang="vi-VN" dirty="0" err="1">
                <a:latin typeface="Times New Roman" panose="02020603050405020304" pitchFamily="18" charset="0"/>
              </a:rPr>
              <a:t>video</a:t>
            </a:r>
            <a:r>
              <a:rPr lang="vi-VN" dirty="0">
                <a:latin typeface="Times New Roman" panose="02020603050405020304" pitchFamily="18" charset="0"/>
              </a:rPr>
              <a:t> không giật trung bình là </a:t>
            </a:r>
          </a:p>
          <a:p>
            <a:r>
              <a:rPr lang="vi-VN" dirty="0">
                <a:latin typeface="Times New Roman" panose="02020603050405020304" pitchFamily="18" charset="0"/>
              </a:rPr>
              <a:t>(A+B+C) / 3 =(100+300+64)/3= </a:t>
            </a:r>
            <a:r>
              <a:rPr lang="en-US" dirty="0">
                <a:latin typeface="Times New Roman" panose="02020603050405020304" pitchFamily="18" charset="0"/>
              </a:rPr>
              <a:t>65</a:t>
            </a:r>
            <a:r>
              <a:rPr lang="vi-VN" dirty="0">
                <a:latin typeface="Times New Roman" panose="02020603050405020304" pitchFamily="18" charset="0"/>
              </a:rPr>
              <a:t> </a:t>
            </a:r>
            <a:r>
              <a:rPr lang="vi-VN" dirty="0" err="1">
                <a:latin typeface="Times New Roman" panose="02020603050405020304" pitchFamily="18" charset="0"/>
              </a:rPr>
              <a:t>kbs</a:t>
            </a:r>
            <a:r>
              <a:rPr lang="vi-VN" dirty="0">
                <a:latin typeface="Times New Roman" panose="02020603050405020304" pitchFamily="18" charset="0"/>
              </a:rPr>
              <a:t>  </a:t>
            </a:r>
          </a:p>
          <a:p>
            <a:r>
              <a:rPr lang="vi-VN" dirty="0">
                <a:latin typeface="Times New Roman" panose="02020603050405020304" pitchFamily="18" charset="0"/>
              </a:rPr>
              <a:t>Với mạng ADSL tối thiểu hiện nay (250-300kb/s) cũng đáp ứng được yêu cầu của hệ thống </a:t>
            </a:r>
            <a:r>
              <a:rPr lang="vi-VN" dirty="0" err="1">
                <a:latin typeface="Times New Roman" panose="02020603050405020304" pitchFamily="18" charset="0"/>
              </a:rPr>
              <a:t>client</a:t>
            </a:r>
            <a:r>
              <a:rPr lang="vi-VN" dirty="0">
                <a:latin typeface="Times New Roman" panose="02020603050405020304" pitchFamily="18" charset="0"/>
              </a:rPr>
              <a:t> </a:t>
            </a:r>
          </a:p>
        </p:txBody>
      </p:sp>
    </p:spTree>
    <p:extLst>
      <p:ext uri="{BB962C8B-B14F-4D97-AF65-F5344CB8AC3E}">
        <p14:creationId xmlns:p14="http://schemas.microsoft.com/office/powerpoint/2010/main" val="130839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343" y="1600200"/>
            <a:ext cx="8338458" cy="4858657"/>
          </a:xfrm>
        </p:spPr>
        <p:txBody>
          <a:bodyPr>
            <a:normAutofit/>
          </a:bodyPr>
          <a:lstStyle/>
          <a:p>
            <a:pPr>
              <a:buFont typeface="Wingdings" pitchFamily="2" charset="2"/>
              <a:buChar char="q"/>
            </a:pPr>
            <a:r>
              <a:rPr lang="vi-VN" sz="2400" dirty="0">
                <a:latin typeface="Times New Roman" pitchFamily="18" charset="0"/>
                <a:cs typeface="Times New Roman" pitchFamily="18" charset="0"/>
              </a:rPr>
              <a:t>e-Learning là tất cả những hoạt động dựa vào máy tính và Internet để hỗ trợ dạy và học – cả ở trên lớp và ở từ xa. (Bates 2009) </a:t>
            </a:r>
          </a:p>
          <a:p>
            <a:pPr marL="0" indent="0">
              <a:buNone/>
            </a:pPr>
            <a:endParaRPr lang="en-US" sz="2400" dirty="0">
              <a:latin typeface="Times New Roman" pitchFamily="18" charset="0"/>
              <a:cs typeface="Times New Roman" pitchFamily="18" charset="0"/>
            </a:endParaRPr>
          </a:p>
          <a:p>
            <a:pPr>
              <a:buFont typeface="Wingdings" pitchFamily="2" charset="2"/>
              <a:buChar char="q"/>
            </a:pPr>
            <a:r>
              <a:rPr lang="vi-VN" sz="2400" dirty="0">
                <a:latin typeface="Times New Roman" pitchFamily="18" charset="0"/>
                <a:cs typeface="Times New Roman" pitchFamily="18" charset="0"/>
              </a:rPr>
              <a:t>e-Learning</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là việc sử dụng công nghệ thông tin và máy tính trong học tập. (Horton 2006) </a:t>
            </a:r>
          </a:p>
          <a:p>
            <a:pPr marL="0" indent="0">
              <a:lnSpc>
                <a:spcPct val="150000"/>
              </a:lnSpc>
              <a:buNone/>
            </a:pPr>
            <a:endParaRPr lang="en-US" sz="2400" dirty="0">
              <a:latin typeface="Times New Roman" pitchFamily="18" charset="0"/>
              <a:cs typeface="Times New Roman" pitchFamily="18" charset="0"/>
            </a:endParaRPr>
          </a:p>
        </p:txBody>
      </p:sp>
      <p:sp>
        <p:nvSpPr>
          <p:cNvPr id="6" name="Title 5"/>
          <p:cNvSpPr>
            <a:spLocks noGrp="1"/>
          </p:cNvSpPr>
          <p:nvPr>
            <p:ph type="title"/>
          </p:nvPr>
        </p:nvSpPr>
        <p:spPr/>
        <p:txBody>
          <a:bodyPr>
            <a:normAutofit/>
          </a:bodyPr>
          <a:lstStyle/>
          <a:p>
            <a:r>
              <a:rPr lang="en-US" b="1" dirty="0">
                <a:latin typeface="Times New Roman" pitchFamily="18" charset="0"/>
                <a:cs typeface="Times New Roman" pitchFamily="18" charset="0"/>
              </a:rPr>
              <a:t>E-Learning là gì?</a:t>
            </a:r>
            <a:endParaRPr lang="en-US" dirty="0"/>
          </a:p>
        </p:txBody>
      </p:sp>
    </p:spTree>
    <p:extLst>
      <p:ext uri="{BB962C8B-B14F-4D97-AF65-F5344CB8AC3E}">
        <p14:creationId xmlns:p14="http://schemas.microsoft.com/office/powerpoint/2010/main" val="376808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I. E-Learning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số</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niệm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bản</a:t>
            </a:r>
            <a:endParaRPr lang="en-US" dirty="0"/>
          </a:p>
        </p:txBody>
      </p:sp>
      <p:sp>
        <p:nvSpPr>
          <p:cNvPr id="3" name="Content Placeholder 2"/>
          <p:cNvSpPr>
            <a:spLocks noGrp="1"/>
          </p:cNvSpPr>
          <p:nvPr>
            <p:ph idx="1"/>
          </p:nvPr>
        </p:nvSpPr>
        <p:spPr>
          <a:noFill/>
        </p:spPr>
        <p:txBody>
          <a:bodyPr/>
          <a:lstStyle/>
          <a:p>
            <a:pPr marL="0" indent="0">
              <a:buNone/>
            </a:pPr>
            <a:r>
              <a:rPr lang="en-US" b="1" dirty="0">
                <a:latin typeface="Times New Roman" pitchFamily="18" charset="0"/>
                <a:cs typeface="Times New Roman" pitchFamily="18" charset="0"/>
              </a:rPr>
              <a:t>4. </a:t>
            </a:r>
            <a:r>
              <a:rPr lang="en-US" b="1" dirty="0" err="1">
                <a:latin typeface="Times New Roman" pitchFamily="18" charset="0"/>
                <a:cs typeface="Times New Roman" pitchFamily="18" charset="0"/>
              </a:rPr>
              <a:t>Những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lợi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ích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từ</a:t>
            </a:r>
            <a:r>
              <a:rPr lang="en-US" b="1" dirty="0">
                <a:latin typeface="Times New Roman" pitchFamily="18" charset="0"/>
                <a:cs typeface="Times New Roman" pitchFamily="18" charset="0"/>
              </a:rPr>
              <a:t> e-Learning</a:t>
            </a:r>
          </a:p>
          <a:p>
            <a:pPr marL="0" indent="0">
              <a:buNone/>
            </a:pPr>
            <a:r>
              <a:rPr lang="en-US" dirty="0">
                <a:latin typeface="Times New Roman" pitchFamily="18" charset="0"/>
                <a:cs typeface="Times New Roman" pitchFamily="18" charset="0"/>
              </a:rPr>
              <a:t> </a:t>
            </a:r>
          </a:p>
          <a:p>
            <a:pPr marL="0" indent="0">
              <a:buNone/>
            </a:pPr>
            <a:endParaRPr lang="en-US" dirty="0">
              <a:latin typeface="Times New Roman" pitchFamily="18" charset="0"/>
              <a:cs typeface="Times New Roman" pitchFamily="18" charset="0"/>
            </a:endParaRPr>
          </a:p>
        </p:txBody>
      </p:sp>
      <p:sp>
        <p:nvSpPr>
          <p:cNvPr id="6" name="Rounded Rectangle 5"/>
          <p:cNvSpPr/>
          <p:nvPr/>
        </p:nvSpPr>
        <p:spPr>
          <a:xfrm>
            <a:off x="914400" y="2362200"/>
            <a:ext cx="3048000" cy="838200"/>
          </a:xfrm>
          <a:prstGeom prst="roundRect">
            <a:avLst/>
          </a:prstGeom>
          <a:solidFill>
            <a:schemeClr val="accent1"/>
          </a:solidFill>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2800" b="0" i="0" u="none" strike="noStrike" kern="0" cap="none" spc="0" normalizeH="0" baseline="0" noProof="0" dirty="0">
                <a:ln>
                  <a:noFill/>
                </a:ln>
                <a:solidFill>
                  <a:sysClr val="windowText" lastClr="000000"/>
                </a:solidFill>
                <a:effectLst/>
                <a:uLnTx/>
                <a:uFillTx/>
                <a:latin typeface="+mj-lt"/>
              </a:rPr>
              <a:t>Đào tạo mọi lúc mọi nơi</a:t>
            </a:r>
            <a:endParaRPr kumimoji="0" lang="en-US" sz="2800" b="0" i="0" u="none" strike="noStrike" kern="0" cap="none" spc="0" normalizeH="0" baseline="0" noProof="0" dirty="0">
              <a:ln>
                <a:noFill/>
              </a:ln>
              <a:solidFill>
                <a:sysClr val="windowText" lastClr="000000"/>
              </a:solidFill>
              <a:effectLst/>
              <a:uLnTx/>
              <a:uFillTx/>
              <a:latin typeface="+mj-lt"/>
            </a:endParaRPr>
          </a:p>
        </p:txBody>
      </p:sp>
      <p:sp>
        <p:nvSpPr>
          <p:cNvPr id="8" name="Rounded Rectangle 7"/>
          <p:cNvSpPr/>
          <p:nvPr/>
        </p:nvSpPr>
        <p:spPr>
          <a:xfrm>
            <a:off x="145472" y="3695700"/>
            <a:ext cx="2819400" cy="838200"/>
          </a:xfrm>
          <a:prstGeom prst="roundRect">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2800" b="0" i="0" u="none" strike="noStrike" kern="0" cap="none" spc="0" normalizeH="0" baseline="0" noProof="0" dirty="0">
                <a:ln>
                  <a:noFill/>
                </a:ln>
                <a:solidFill>
                  <a:sysClr val="windowText" lastClr="000000"/>
                </a:solidFill>
                <a:effectLst/>
                <a:uLnTx/>
                <a:uFillTx/>
                <a:latin typeface="+mj-lt"/>
              </a:rPr>
              <a:t>Tính linh động</a:t>
            </a:r>
            <a:endParaRPr kumimoji="0" lang="en-US" sz="2800" b="0" i="0" u="none" strike="noStrike" kern="0" cap="none" spc="0" normalizeH="0" baseline="0" noProof="0" dirty="0">
              <a:ln>
                <a:noFill/>
              </a:ln>
              <a:solidFill>
                <a:sysClr val="windowText" lastClr="000000"/>
              </a:solidFill>
              <a:effectLst/>
              <a:uLnTx/>
              <a:uFillTx/>
              <a:latin typeface="+mj-lt"/>
            </a:endParaRPr>
          </a:p>
        </p:txBody>
      </p:sp>
      <p:sp>
        <p:nvSpPr>
          <p:cNvPr id="9" name="Rounded Rectangle 8"/>
          <p:cNvSpPr/>
          <p:nvPr/>
        </p:nvSpPr>
        <p:spPr>
          <a:xfrm>
            <a:off x="533400" y="5444836"/>
            <a:ext cx="2895600" cy="838200"/>
          </a:xfrm>
          <a:prstGeom prst="roundRect">
            <a:avLst/>
          </a:prstGeom>
          <a:solidFill>
            <a:schemeClr val="accent4">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2800" b="0" i="0" u="none" strike="noStrike" kern="0" cap="none" spc="0" normalizeH="0" baseline="0" noProof="0" dirty="0">
                <a:ln>
                  <a:noFill/>
                </a:ln>
                <a:solidFill>
                  <a:sysClr val="windowText" lastClr="000000"/>
                </a:solidFill>
                <a:effectLst/>
                <a:uLnTx/>
                <a:uFillTx/>
                <a:latin typeface="+mj-lt"/>
              </a:rPr>
              <a:t>Tiết kiệm chi phí</a:t>
            </a:r>
            <a:endParaRPr kumimoji="0" lang="en-US" sz="2800" b="0" i="0" u="none" strike="noStrike" kern="0" cap="none" spc="0" normalizeH="0" baseline="0" noProof="0" dirty="0">
              <a:ln>
                <a:noFill/>
              </a:ln>
              <a:solidFill>
                <a:sysClr val="windowText" lastClr="000000"/>
              </a:solidFill>
              <a:effectLst/>
              <a:uLnTx/>
              <a:uFillTx/>
              <a:latin typeface="+mj-lt"/>
            </a:endParaRPr>
          </a:p>
        </p:txBody>
      </p:sp>
      <p:sp>
        <p:nvSpPr>
          <p:cNvPr id="11" name="Rounded Rectangle 10"/>
          <p:cNvSpPr/>
          <p:nvPr/>
        </p:nvSpPr>
        <p:spPr>
          <a:xfrm>
            <a:off x="5474131" y="2347119"/>
            <a:ext cx="3004458" cy="838200"/>
          </a:xfrm>
          <a:prstGeom prst="round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 </a:t>
            </a:r>
            <a:r>
              <a:rPr kumimoji="0" lang="en-US" sz="3200" b="0" i="0" u="none" strike="noStrike" kern="0" cap="none" spc="0" normalizeH="0" baseline="0" noProof="0" dirty="0" err="1">
                <a:ln>
                  <a:noFill/>
                </a:ln>
                <a:solidFill>
                  <a:sysClr val="windowText" lastClr="000000"/>
                </a:solidFill>
                <a:effectLst/>
                <a:uLnTx/>
                <a:uFillTx/>
                <a:latin typeface="Times New Roman" pitchFamily="18" charset="0"/>
                <a:cs typeface="Times New Roman" pitchFamily="18" charset="0"/>
              </a:rPr>
              <a:t>Tối</a:t>
            </a:r>
            <a:r>
              <a:rPr kumimoji="0" lang="en-US" sz="32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 </a:t>
            </a:r>
            <a:r>
              <a:rPr kumimoji="0" lang="en-US" sz="3200" b="0" i="0" u="none" strike="noStrike" kern="0" cap="none" spc="0" normalizeH="0" baseline="0" noProof="0" dirty="0" err="1">
                <a:ln>
                  <a:noFill/>
                </a:ln>
                <a:solidFill>
                  <a:sysClr val="windowText" lastClr="000000"/>
                </a:solidFill>
                <a:effectLst/>
                <a:uLnTx/>
                <a:uFillTx/>
                <a:latin typeface="Times New Roman" pitchFamily="18" charset="0"/>
                <a:cs typeface="Times New Roman" pitchFamily="18" charset="0"/>
              </a:rPr>
              <a:t>ưu</a:t>
            </a:r>
            <a:endParaRPr kumimoji="0" lang="en-US" sz="32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endParaRPr>
          </a:p>
        </p:txBody>
      </p:sp>
      <p:sp>
        <p:nvSpPr>
          <p:cNvPr id="12" name="Rounded Rectangle 11"/>
          <p:cNvSpPr/>
          <p:nvPr/>
        </p:nvSpPr>
        <p:spPr>
          <a:xfrm>
            <a:off x="6437415" y="3695700"/>
            <a:ext cx="2547258" cy="838200"/>
          </a:xfrm>
          <a:prstGeom prst="roundRect">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 </a:t>
            </a:r>
            <a:r>
              <a:rPr kumimoji="0" lang="vi-VN" sz="2800" b="0" i="0" u="none" strike="noStrike" kern="0" cap="none" spc="0" normalizeH="0" baseline="0" noProof="0" dirty="0">
                <a:ln>
                  <a:noFill/>
                </a:ln>
                <a:solidFill>
                  <a:sysClr val="windowText" lastClr="000000"/>
                </a:solidFill>
                <a:effectLst/>
                <a:uLnTx/>
                <a:uFillTx/>
              </a:rPr>
              <a:t>Đánh giá</a:t>
            </a:r>
            <a:endParaRPr kumimoji="0" lang="en-US" sz="2800" b="0" i="0" u="none" strike="noStrike" kern="0" cap="none" spc="0" normalizeH="0" baseline="0" noProof="0" dirty="0">
              <a:ln>
                <a:noFill/>
              </a:ln>
              <a:solidFill>
                <a:sysClr val="windowText" lastClr="000000"/>
              </a:solidFill>
              <a:effectLst/>
              <a:uLnTx/>
              <a:uFillTx/>
            </a:endParaRPr>
          </a:p>
        </p:txBody>
      </p:sp>
      <p:sp>
        <p:nvSpPr>
          <p:cNvPr id="14" name="Rounded Rectangle 13"/>
          <p:cNvSpPr/>
          <p:nvPr/>
        </p:nvSpPr>
        <p:spPr>
          <a:xfrm>
            <a:off x="6294416" y="5264727"/>
            <a:ext cx="2318658" cy="838200"/>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 </a:t>
            </a:r>
            <a:r>
              <a:rPr kumimoji="0" lang="en-US" sz="3200" b="0" i="0" u="none" strike="noStrike" kern="0" cap="none" spc="0" normalizeH="0" baseline="0" noProof="0" dirty="0" err="1">
                <a:ln>
                  <a:noFill/>
                </a:ln>
                <a:solidFill>
                  <a:sysClr val="windowText" lastClr="000000"/>
                </a:solidFill>
                <a:effectLst/>
                <a:uLnTx/>
                <a:uFillTx/>
                <a:latin typeface="Times New Roman" pitchFamily="18" charset="0"/>
                <a:cs typeface="Times New Roman" pitchFamily="18" charset="0"/>
              </a:rPr>
              <a:t>Sự</a:t>
            </a:r>
            <a:r>
              <a:rPr kumimoji="0" lang="en-US" sz="32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 </a:t>
            </a:r>
            <a:r>
              <a:rPr kumimoji="0" lang="en-US" sz="3200" b="0" i="0" u="none" strike="noStrike" kern="0" cap="none" spc="0" normalizeH="0" baseline="0" noProof="0" dirty="0" err="1">
                <a:ln>
                  <a:noFill/>
                </a:ln>
                <a:solidFill>
                  <a:sysClr val="windowText" lastClr="000000"/>
                </a:solidFill>
                <a:effectLst/>
                <a:uLnTx/>
                <a:uFillTx/>
                <a:latin typeface="Times New Roman" pitchFamily="18" charset="0"/>
                <a:cs typeface="Times New Roman" pitchFamily="18" charset="0"/>
              </a:rPr>
              <a:t>đa</a:t>
            </a:r>
            <a:r>
              <a:rPr kumimoji="0" lang="en-US" sz="32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 </a:t>
            </a:r>
            <a:r>
              <a:rPr kumimoji="0" lang="en-US" sz="3200" b="0" i="0" u="none" strike="noStrike" kern="0" cap="none" spc="0" normalizeH="0" baseline="0" noProof="0" dirty="0" err="1">
                <a:ln>
                  <a:noFill/>
                </a:ln>
                <a:solidFill>
                  <a:sysClr val="windowText" lastClr="000000"/>
                </a:solidFill>
                <a:effectLst/>
                <a:uLnTx/>
                <a:uFillTx/>
                <a:latin typeface="Times New Roman" pitchFamily="18" charset="0"/>
                <a:cs typeface="Times New Roman" pitchFamily="18" charset="0"/>
              </a:rPr>
              <a:t>dạng</a:t>
            </a:r>
            <a:endParaRPr kumimoji="0" lang="en-US" sz="32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endParaRPr>
          </a:p>
        </p:txBody>
      </p:sp>
      <p:sp>
        <p:nvSpPr>
          <p:cNvPr id="7" name="Oval 6"/>
          <p:cNvSpPr/>
          <p:nvPr/>
        </p:nvSpPr>
        <p:spPr>
          <a:xfrm>
            <a:off x="3262745" y="3702627"/>
            <a:ext cx="2590800" cy="1562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E- Learning</a:t>
            </a:r>
          </a:p>
        </p:txBody>
      </p:sp>
      <p:cxnSp>
        <p:nvCxnSpPr>
          <p:cNvPr id="13" name="Straight Arrow Connector 12"/>
          <p:cNvCxnSpPr>
            <a:stCxn id="6" idx="2"/>
          </p:cNvCxnSpPr>
          <p:nvPr/>
        </p:nvCxnSpPr>
        <p:spPr>
          <a:xfrm>
            <a:off x="2438400" y="3200400"/>
            <a:ext cx="1295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2"/>
          </p:cNvCxnSpPr>
          <p:nvPr/>
        </p:nvCxnSpPr>
        <p:spPr>
          <a:xfrm rot="16200000" flipH="1">
            <a:off x="2434936" y="3654136"/>
            <a:ext cx="259773" cy="2019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3"/>
            <a:endCxn id="7" idx="4"/>
          </p:cNvCxnSpPr>
          <p:nvPr/>
        </p:nvCxnSpPr>
        <p:spPr>
          <a:xfrm flipV="1">
            <a:off x="3429000" y="5264727"/>
            <a:ext cx="1129145" cy="5992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1"/>
            <a:endCxn id="7" idx="5"/>
          </p:cNvCxnSpPr>
          <p:nvPr/>
        </p:nvCxnSpPr>
        <p:spPr>
          <a:xfrm flipH="1" flipV="1">
            <a:off x="5474131" y="5035963"/>
            <a:ext cx="820285" cy="647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1"/>
            <a:endCxn id="7" idx="7"/>
          </p:cNvCxnSpPr>
          <p:nvPr/>
        </p:nvCxnSpPr>
        <p:spPr>
          <a:xfrm flipH="1" flipV="1">
            <a:off x="5474131" y="3931391"/>
            <a:ext cx="963284" cy="183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1"/>
            <a:endCxn id="7" idx="0"/>
          </p:cNvCxnSpPr>
          <p:nvPr/>
        </p:nvCxnSpPr>
        <p:spPr>
          <a:xfrm flipH="1">
            <a:off x="4558145" y="2766219"/>
            <a:ext cx="915986" cy="936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726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gs>
            <a:gs pos="23000">
              <a:schemeClr val="bg1"/>
            </a:gs>
            <a:gs pos="100000">
              <a:schemeClr val="bg1"/>
            </a:gs>
          </a:gsLst>
          <a:lin ang="5400000" scaled="1"/>
        </a:gradFill>
        <a:effectLst/>
      </p:bgPr>
    </p:bg>
    <p:spTree>
      <p:nvGrpSpPr>
        <p:cNvPr id="1" name=""/>
        <p:cNvGrpSpPr/>
        <p:nvPr/>
      </p:nvGrpSpPr>
      <p:grpSpPr>
        <a:xfrm>
          <a:off x="0" y="0"/>
          <a:ext cx="0" cy="0"/>
          <a:chOff x="0" y="0"/>
          <a:chExt cx="0" cy="0"/>
        </a:xfrm>
      </p:grpSpPr>
      <p:sp>
        <p:nvSpPr>
          <p:cNvPr id="6" name="Flowchart: Process 5"/>
          <p:cNvSpPr/>
          <p:nvPr/>
        </p:nvSpPr>
        <p:spPr>
          <a:xfrm>
            <a:off x="457200" y="2057400"/>
            <a:ext cx="8229600" cy="4068763"/>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457200" y="274638"/>
            <a:ext cx="8229600" cy="886505"/>
          </a:xfrm>
        </p:spPr>
        <p:txBody>
          <a:bodyPr>
            <a:normAutofit/>
          </a:bodyPr>
          <a:lstStyle/>
          <a:p>
            <a:r>
              <a:rPr lang="vi-VN" dirty="0"/>
              <a:t>Ư</a:t>
            </a:r>
            <a:r>
              <a:rPr lang="en-US" dirty="0">
                <a:latin typeface="Times New Roman" pitchFamily="18" charset="0"/>
                <a:cs typeface="Times New Roman" pitchFamily="18" charset="0"/>
              </a:rPr>
              <a:t>u điểm</a:t>
            </a:r>
          </a:p>
        </p:txBody>
      </p:sp>
      <p:sp>
        <p:nvSpPr>
          <p:cNvPr id="3" name="Content Placeholder 2"/>
          <p:cNvSpPr>
            <a:spLocks noGrp="1"/>
          </p:cNvSpPr>
          <p:nvPr>
            <p:ph idx="1"/>
          </p:nvPr>
        </p:nvSpPr>
        <p:spPr>
          <a:xfrm>
            <a:off x="457200" y="2228045"/>
            <a:ext cx="8229600" cy="4035436"/>
          </a:xfrm>
        </p:spPr>
        <p:txBody>
          <a:bodyPr>
            <a:noAutofit/>
          </a:bodyPr>
          <a:lstStyle/>
          <a:p>
            <a:pPr lvl="0">
              <a:buFont typeface="Wingdings" pitchFamily="2" charset="2"/>
              <a:buChar char="v"/>
            </a:pPr>
            <a:r>
              <a:rPr lang="en-US" sz="2400" b="1" dirty="0">
                <a:latin typeface="Times New Roman" pitchFamily="18" charset="0"/>
                <a:cs typeface="Times New Roman" pitchFamily="18" charset="0"/>
              </a:rPr>
              <a:t>Đối với nội dung học tập</a:t>
            </a:r>
            <a:endParaRPr lang="en-US" sz="2400" dirty="0">
              <a:latin typeface="Times New Roman" pitchFamily="18" charset="0"/>
              <a:cs typeface="Times New Roman" pitchFamily="18" charset="0"/>
            </a:endParaRPr>
          </a:p>
          <a:p>
            <a:pPr>
              <a:buFont typeface="Wingdings" pitchFamily="2" charset="2"/>
              <a:buChar char="q"/>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Nội</a:t>
            </a:r>
            <a:r>
              <a:rPr lang="en-US" sz="2000" dirty="0">
                <a:latin typeface="Times New Roman" pitchFamily="18" charset="0"/>
                <a:cs typeface="Times New Roman" pitchFamily="18" charset="0"/>
              </a:rPr>
              <a:t> dung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tập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phân</a:t>
            </a:r>
            <a:r>
              <a:rPr lang="en-US" sz="2000" dirty="0">
                <a:latin typeface="Times New Roman" pitchFamily="18" charset="0"/>
                <a:cs typeface="Times New Roman" pitchFamily="18" charset="0"/>
              </a:rPr>
              <a:t> chia </a:t>
            </a:r>
            <a:r>
              <a:rPr lang="en-US" sz="2000" dirty="0" err="1">
                <a:latin typeface="Times New Roman" pitchFamily="18" charset="0"/>
                <a:cs typeface="Times New Roman" pitchFamily="18" charset="0"/>
              </a:rPr>
              <a:t>thành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đối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tượng</a:t>
            </a:r>
            <a:r>
              <a:rPr lang="en-US" sz="2000" dirty="0">
                <a:latin typeface="Times New Roman" pitchFamily="18" charset="0"/>
                <a:cs typeface="Times New Roman" pitchFamily="18" charset="0"/>
              </a:rPr>
              <a:t> tri </a:t>
            </a:r>
            <a:r>
              <a:rPr lang="en-US" sz="2000" dirty="0" err="1">
                <a:latin typeface="Times New Roman" pitchFamily="18" charset="0"/>
                <a:cs typeface="Times New Roman" pitchFamily="18" charset="0"/>
              </a:rPr>
              <a:t>thức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riêng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biệt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theo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từng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lĩnh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ngành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nghề</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rõ</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ràng</a:t>
            </a:r>
            <a:r>
              <a:rPr lang="en-US" sz="2000" dirty="0">
                <a:latin typeface="Times New Roman" pitchFamily="18" charset="0"/>
                <a:cs typeface="Times New Roman" pitchFamily="18" charset="0"/>
              </a:rPr>
              <a:t>.</a:t>
            </a:r>
          </a:p>
          <a:p>
            <a:pPr>
              <a:buFont typeface="Wingdings" pitchFamily="2" charset="2"/>
              <a:buChar char="q"/>
            </a:pPr>
            <a:r>
              <a:rPr lang="en-US" sz="2000" dirty="0" err="1">
                <a:latin typeface="Times New Roman" pitchFamily="18" charset="0"/>
                <a:cs typeface="Times New Roman" pitchFamily="18" charset="0"/>
              </a:rPr>
              <a:t>Nội</a:t>
            </a:r>
            <a:r>
              <a:rPr lang="en-US" sz="2000" dirty="0">
                <a:latin typeface="Times New Roman" pitchFamily="18" charset="0"/>
                <a:cs typeface="Times New Roman" pitchFamily="18" charset="0"/>
              </a:rPr>
              <a:t> dung </a:t>
            </a:r>
            <a:r>
              <a:rPr lang="en-US" sz="2000" dirty="0" err="1">
                <a:latin typeface="Times New Roman" pitchFamily="18" charset="0"/>
                <a:cs typeface="Times New Roman" pitchFamily="18" charset="0"/>
              </a:rPr>
              <a:t>môn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cập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nhật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phân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phối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dễ</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dàng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nhanh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chóng</a:t>
            </a:r>
            <a:r>
              <a:rPr lang="en-US" sz="2000" dirty="0">
                <a:latin typeface="Times New Roman" pitchFamily="18" charset="0"/>
                <a:cs typeface="Times New Roman" pitchFamily="18" charset="0"/>
              </a:rPr>
              <a:t>.</a:t>
            </a:r>
          </a:p>
          <a:p>
            <a:pPr>
              <a:buFont typeface="Wingdings" pitchFamily="2" charset="2"/>
              <a:buChar char="v"/>
            </a:pPr>
            <a:r>
              <a:rPr lang="en-US" sz="2400" b="1" dirty="0" err="1">
                <a:latin typeface="Times New Roman" pitchFamily="18" charset="0"/>
                <a:cs typeface="Times New Roman" pitchFamily="18" charset="0"/>
              </a:rPr>
              <a:t>Đối</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với</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học</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viên</a:t>
            </a:r>
            <a:endParaRPr lang="en-US" sz="2400" b="1" dirty="0">
              <a:latin typeface="Times New Roman" pitchFamily="18" charset="0"/>
              <a:cs typeface="Times New Roman" pitchFamily="18" charset="0"/>
            </a:endParaRPr>
          </a:p>
          <a:p>
            <a:pPr>
              <a:buFont typeface="Wingdings" pitchFamily="2" charset="2"/>
              <a:buChar char="q"/>
            </a:pPr>
            <a:r>
              <a:rPr lang="en-US" sz="2000" dirty="0" err="1">
                <a:latin typeface="Times New Roman" pitchFamily="18" charset="0"/>
                <a:cs typeface="Times New Roman" pitchFamily="18" charset="0"/>
              </a:rPr>
              <a:t>Hệ</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thống</a:t>
            </a:r>
            <a:r>
              <a:rPr lang="en-US" sz="2000" dirty="0">
                <a:latin typeface="Times New Roman" pitchFamily="18" charset="0"/>
                <a:cs typeface="Times New Roman" pitchFamily="18" charset="0"/>
              </a:rPr>
              <a:t> e-learning </a:t>
            </a:r>
            <a:r>
              <a:rPr lang="en-US" sz="2000" dirty="0" err="1">
                <a:latin typeface="Times New Roman" pitchFamily="18" charset="0"/>
                <a:cs typeface="Times New Roman" pitchFamily="18" charset="0"/>
              </a:rPr>
              <a:t>hỗ</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theo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năng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nhân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theo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biểu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tự</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lập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viên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chọn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phương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pháp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thích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hợp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riêng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mình</a:t>
            </a:r>
            <a:r>
              <a:rPr lang="en-US" sz="2000" dirty="0">
                <a:latin typeface="Times New Roman" pitchFamily="18" charset="0"/>
                <a:cs typeface="Times New Roman" pitchFamily="18" charset="0"/>
              </a:rPr>
              <a:t>.</a:t>
            </a:r>
          </a:p>
          <a:p>
            <a:pPr>
              <a:buFont typeface="Wingdings" pitchFamily="2" charset="2"/>
              <a:buChar char="q"/>
            </a:pPr>
            <a:r>
              <a:rPr lang="en-US" sz="2000" dirty="0">
                <a:latin typeface="Times New Roman" pitchFamily="18" charset="0"/>
                <a:cs typeface="Times New Roman" pitchFamily="18" charset="0"/>
              </a:rPr>
              <a:t>E-learning </a:t>
            </a:r>
            <a:r>
              <a:rPr lang="en-US" sz="2000" dirty="0" err="1">
                <a:latin typeface="Times New Roman" pitchFamily="18" charset="0"/>
                <a:cs typeface="Times New Roman" pitchFamily="18" charset="0"/>
              </a:rPr>
              <a:t>cho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phép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viên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tham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khoá</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theo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dõi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quá</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tập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mình</a:t>
            </a:r>
            <a:r>
              <a:rPr lang="en-US" sz="2000" dirty="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025332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90600"/>
            <a:ext cx="8229600" cy="4525963"/>
          </a:xfrm>
        </p:spPr>
        <p:txBody>
          <a:bodyPr>
            <a:normAutofit/>
          </a:bodyPr>
          <a:lstStyle/>
          <a:p>
            <a:pPr lvl="0">
              <a:buFont typeface="Wingdings" pitchFamily="2" charset="2"/>
              <a:buChar char="v"/>
            </a:pPr>
            <a:r>
              <a:rPr lang="en-US" sz="2800" dirty="0">
                <a:latin typeface="Times New Roman" pitchFamily="18" charset="0"/>
                <a:cs typeface="Times New Roman" pitchFamily="18" charset="0"/>
              </a:rPr>
              <a:t>Đối với giáo viên</a:t>
            </a:r>
          </a:p>
          <a:p>
            <a:pPr>
              <a:buFont typeface="Wingdings" pitchFamily="2" charset="2"/>
              <a:buChar char="q"/>
            </a:pPr>
            <a:r>
              <a:rPr lang="en-US" sz="2800" dirty="0">
                <a:latin typeface="Times New Roman" pitchFamily="18" charset="0"/>
                <a:cs typeface="Times New Roman" pitchFamily="18" charset="0"/>
              </a:rPr>
              <a:t> Giáo viên có thể theo dõi quá trình học tập của học viên dễ dàng</a:t>
            </a:r>
          </a:p>
          <a:p>
            <a:pPr>
              <a:buFont typeface="Wingdings" pitchFamily="2" charset="2"/>
              <a:buChar char="q"/>
            </a:pPr>
            <a:r>
              <a:rPr lang="en-US" sz="2800" dirty="0">
                <a:latin typeface="Times New Roman" pitchFamily="18" charset="0"/>
                <a:cs typeface="Times New Roman" pitchFamily="18" charset="0"/>
              </a:rPr>
              <a:t> Tiết kiệm thời gian cho giáo viên</a:t>
            </a:r>
          </a:p>
          <a:p>
            <a:pPr lvl="0">
              <a:buFont typeface="Wingdings" pitchFamily="2" charset="2"/>
              <a:buChar char="v"/>
            </a:pPr>
            <a:r>
              <a:rPr lang="en-US" sz="2800" dirty="0">
                <a:latin typeface="Times New Roman" pitchFamily="18" charset="0"/>
                <a:cs typeface="Times New Roman" pitchFamily="18" charset="0"/>
              </a:rPr>
              <a:t> Đối với việc đào tạo nói chung</a:t>
            </a:r>
          </a:p>
          <a:p>
            <a:pPr>
              <a:buFont typeface="Wingdings" pitchFamily="2" charset="2"/>
              <a:buChar char="q"/>
            </a:pPr>
            <a:r>
              <a:rPr lang="en-US" sz="2800" dirty="0">
                <a:latin typeface="Times New Roman" pitchFamily="18" charset="0"/>
                <a:cs typeface="Times New Roman" pitchFamily="18" charset="0"/>
              </a:rPr>
              <a:t> E-learning giúp giảm chi phí học tập.</a:t>
            </a:r>
          </a:p>
          <a:p>
            <a:pPr>
              <a:buFont typeface="Wingdings" pitchFamily="2" charset="2"/>
              <a:buChar char="q"/>
            </a:pPr>
            <a:r>
              <a:rPr lang="en-US" sz="2800" dirty="0">
                <a:latin typeface="Times New Roman" pitchFamily="18" charset="0"/>
                <a:cs typeface="Times New Roman" pitchFamily="18" charset="0"/>
              </a:rPr>
              <a:t> E-learning còn giúp làm giảm tổng thời gian cần thiết cho việc học</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55086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93" name="AutoShape 1"/>
          <p:cNvCxnSpPr>
            <a:cxnSpLocks noChangeShapeType="1"/>
            <a:endCxn id="8200" idx="77"/>
          </p:cNvCxnSpPr>
          <p:nvPr/>
        </p:nvCxnSpPr>
        <p:spPr bwMode="auto">
          <a:xfrm>
            <a:off x="1117440" y="4066921"/>
            <a:ext cx="351360" cy="505440"/>
          </a:xfrm>
          <a:prstGeom prst="curvedConnector3">
            <a:avLst>
              <a:gd name="adj1" fmla="val 50000"/>
            </a:avLst>
          </a:prstGeom>
          <a:noFill/>
          <a:ln w="36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195" name="Text Box 3"/>
          <p:cNvSpPr txBox="1">
            <a:spLocks noChangeArrowheads="1"/>
          </p:cNvSpPr>
          <p:nvPr/>
        </p:nvSpPr>
        <p:spPr bwMode="auto">
          <a:xfrm>
            <a:off x="2040481" y="1143721"/>
            <a:ext cx="5061600" cy="1494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9pPr>
          </a:lstStyle>
          <a:p>
            <a:pPr algn="ctr">
              <a:lnSpc>
                <a:spcPct val="117000"/>
              </a:lnSpc>
            </a:pPr>
            <a:r>
              <a:rPr lang="it-IT" altLang="vi-VN" sz="3991" dirty="0">
                <a:solidFill>
                  <a:srgbClr val="FF950E"/>
                </a:solidFill>
                <a:latin typeface="Comic Sans MS" panose="030F0702030302020204" pitchFamily="66" charset="0"/>
              </a:rPr>
              <a:t>Giáo viên</a:t>
            </a:r>
          </a:p>
        </p:txBody>
      </p:sp>
      <p:sp>
        <p:nvSpPr>
          <p:cNvPr id="8196" name="Freeform 4"/>
          <p:cNvSpPr>
            <a:spLocks noChangeArrowheads="1"/>
          </p:cNvSpPr>
          <p:nvPr/>
        </p:nvSpPr>
        <p:spPr bwMode="auto">
          <a:xfrm>
            <a:off x="326881" y="2939401"/>
            <a:ext cx="2776320" cy="1306080"/>
          </a:xfrm>
          <a:custGeom>
            <a:avLst/>
            <a:gdLst>
              <a:gd name="T0" fmla="*/ 800 w 884"/>
              <a:gd name="T1" fmla="*/ 349 h 526"/>
              <a:gd name="T2" fmla="*/ 812 w 884"/>
              <a:gd name="T3" fmla="*/ 373 h 526"/>
              <a:gd name="T4" fmla="*/ 800 w 884"/>
              <a:gd name="T5" fmla="*/ 426 h 526"/>
              <a:gd name="T6" fmla="*/ 740 w 884"/>
              <a:gd name="T7" fmla="*/ 485 h 526"/>
              <a:gd name="T8" fmla="*/ 639 w 884"/>
              <a:gd name="T9" fmla="*/ 509 h 526"/>
              <a:gd name="T10" fmla="*/ 579 w 884"/>
              <a:gd name="T11" fmla="*/ 503 h 526"/>
              <a:gd name="T12" fmla="*/ 531 w 884"/>
              <a:gd name="T13" fmla="*/ 485 h 526"/>
              <a:gd name="T14" fmla="*/ 501 w 884"/>
              <a:gd name="T15" fmla="*/ 515 h 526"/>
              <a:gd name="T16" fmla="*/ 460 w 884"/>
              <a:gd name="T17" fmla="*/ 526 h 526"/>
              <a:gd name="T18" fmla="*/ 418 w 884"/>
              <a:gd name="T19" fmla="*/ 515 h 526"/>
              <a:gd name="T20" fmla="*/ 394 w 884"/>
              <a:gd name="T21" fmla="*/ 485 h 526"/>
              <a:gd name="T22" fmla="*/ 352 w 884"/>
              <a:gd name="T23" fmla="*/ 497 h 526"/>
              <a:gd name="T24" fmla="*/ 310 w 884"/>
              <a:gd name="T25" fmla="*/ 503 h 526"/>
              <a:gd name="T26" fmla="*/ 221 w 884"/>
              <a:gd name="T27" fmla="*/ 485 h 526"/>
              <a:gd name="T28" fmla="*/ 161 w 884"/>
              <a:gd name="T29" fmla="*/ 444 h 526"/>
              <a:gd name="T30" fmla="*/ 137 w 884"/>
              <a:gd name="T31" fmla="*/ 414 h 526"/>
              <a:gd name="T32" fmla="*/ 137 w 884"/>
              <a:gd name="T33" fmla="*/ 414 h 526"/>
              <a:gd name="T34" fmla="*/ 90 w 884"/>
              <a:gd name="T35" fmla="*/ 408 h 526"/>
              <a:gd name="T36" fmla="*/ 24 w 884"/>
              <a:gd name="T37" fmla="*/ 373 h 526"/>
              <a:gd name="T38" fmla="*/ 0 w 884"/>
              <a:gd name="T39" fmla="*/ 308 h 526"/>
              <a:gd name="T40" fmla="*/ 30 w 884"/>
              <a:gd name="T41" fmla="*/ 242 h 526"/>
              <a:gd name="T42" fmla="*/ 101 w 884"/>
              <a:gd name="T43" fmla="*/ 201 h 526"/>
              <a:gd name="T44" fmla="*/ 101 w 884"/>
              <a:gd name="T45" fmla="*/ 201 h 526"/>
              <a:gd name="T46" fmla="*/ 95 w 884"/>
              <a:gd name="T47" fmla="*/ 189 h 526"/>
              <a:gd name="T48" fmla="*/ 78 w 884"/>
              <a:gd name="T49" fmla="*/ 160 h 526"/>
              <a:gd name="T50" fmla="*/ 84 w 884"/>
              <a:gd name="T51" fmla="*/ 100 h 526"/>
              <a:gd name="T52" fmla="*/ 149 w 884"/>
              <a:gd name="T53" fmla="*/ 47 h 526"/>
              <a:gd name="T54" fmla="*/ 227 w 884"/>
              <a:gd name="T55" fmla="*/ 41 h 526"/>
              <a:gd name="T56" fmla="*/ 275 w 884"/>
              <a:gd name="T57" fmla="*/ 59 h 526"/>
              <a:gd name="T58" fmla="*/ 298 w 884"/>
              <a:gd name="T59" fmla="*/ 77 h 526"/>
              <a:gd name="T60" fmla="*/ 304 w 884"/>
              <a:gd name="T61" fmla="*/ 77 h 526"/>
              <a:gd name="T62" fmla="*/ 304 w 884"/>
              <a:gd name="T63" fmla="*/ 77 h 526"/>
              <a:gd name="T64" fmla="*/ 310 w 884"/>
              <a:gd name="T65" fmla="*/ 77 h 526"/>
              <a:gd name="T66" fmla="*/ 340 w 884"/>
              <a:gd name="T67" fmla="*/ 53 h 526"/>
              <a:gd name="T68" fmla="*/ 382 w 884"/>
              <a:gd name="T69" fmla="*/ 41 h 526"/>
              <a:gd name="T70" fmla="*/ 406 w 884"/>
              <a:gd name="T71" fmla="*/ 47 h 526"/>
              <a:gd name="T72" fmla="*/ 430 w 884"/>
              <a:gd name="T73" fmla="*/ 53 h 526"/>
              <a:gd name="T74" fmla="*/ 436 w 884"/>
              <a:gd name="T75" fmla="*/ 53 h 526"/>
              <a:gd name="T76" fmla="*/ 436 w 884"/>
              <a:gd name="T77" fmla="*/ 47 h 526"/>
              <a:gd name="T78" fmla="*/ 496 w 884"/>
              <a:gd name="T79" fmla="*/ 12 h 526"/>
              <a:gd name="T80" fmla="*/ 573 w 884"/>
              <a:gd name="T81" fmla="*/ 0 h 526"/>
              <a:gd name="T82" fmla="*/ 669 w 884"/>
              <a:gd name="T83" fmla="*/ 24 h 526"/>
              <a:gd name="T84" fmla="*/ 722 w 884"/>
              <a:gd name="T85" fmla="*/ 77 h 526"/>
              <a:gd name="T86" fmla="*/ 728 w 884"/>
              <a:gd name="T87" fmla="*/ 118 h 526"/>
              <a:gd name="T88" fmla="*/ 728 w 884"/>
              <a:gd name="T89" fmla="*/ 124 h 526"/>
              <a:gd name="T90" fmla="*/ 734 w 884"/>
              <a:gd name="T91" fmla="*/ 130 h 526"/>
              <a:gd name="T92" fmla="*/ 746 w 884"/>
              <a:gd name="T93" fmla="*/ 130 h 526"/>
              <a:gd name="T94" fmla="*/ 794 w 884"/>
              <a:gd name="T95" fmla="*/ 136 h 526"/>
              <a:gd name="T96" fmla="*/ 860 w 884"/>
              <a:gd name="T97" fmla="*/ 171 h 526"/>
              <a:gd name="T98" fmla="*/ 884 w 884"/>
              <a:gd name="T99" fmla="*/ 237 h 526"/>
              <a:gd name="T100" fmla="*/ 860 w 884"/>
              <a:gd name="T101" fmla="*/ 296 h 526"/>
              <a:gd name="T102" fmla="*/ 794 w 884"/>
              <a:gd name="T103" fmla="*/ 337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84" h="526">
                <a:moveTo>
                  <a:pt x="794" y="337"/>
                </a:moveTo>
                <a:lnTo>
                  <a:pt x="800" y="349"/>
                </a:lnTo>
                <a:lnTo>
                  <a:pt x="806" y="361"/>
                </a:lnTo>
                <a:lnTo>
                  <a:pt x="812" y="373"/>
                </a:lnTo>
                <a:lnTo>
                  <a:pt x="812" y="390"/>
                </a:lnTo>
                <a:lnTo>
                  <a:pt x="800" y="426"/>
                </a:lnTo>
                <a:lnTo>
                  <a:pt x="776" y="461"/>
                </a:lnTo>
                <a:lnTo>
                  <a:pt x="740" y="485"/>
                </a:lnTo>
                <a:lnTo>
                  <a:pt x="693" y="503"/>
                </a:lnTo>
                <a:lnTo>
                  <a:pt x="639" y="509"/>
                </a:lnTo>
                <a:lnTo>
                  <a:pt x="609" y="503"/>
                </a:lnTo>
                <a:lnTo>
                  <a:pt x="579" y="503"/>
                </a:lnTo>
                <a:lnTo>
                  <a:pt x="555" y="497"/>
                </a:lnTo>
                <a:lnTo>
                  <a:pt x="531" y="485"/>
                </a:lnTo>
                <a:lnTo>
                  <a:pt x="519" y="503"/>
                </a:lnTo>
                <a:lnTo>
                  <a:pt x="501" y="515"/>
                </a:lnTo>
                <a:lnTo>
                  <a:pt x="484" y="521"/>
                </a:lnTo>
                <a:lnTo>
                  <a:pt x="460" y="526"/>
                </a:lnTo>
                <a:lnTo>
                  <a:pt x="442" y="521"/>
                </a:lnTo>
                <a:lnTo>
                  <a:pt x="418" y="515"/>
                </a:lnTo>
                <a:lnTo>
                  <a:pt x="406" y="503"/>
                </a:lnTo>
                <a:lnTo>
                  <a:pt x="394" y="485"/>
                </a:lnTo>
                <a:lnTo>
                  <a:pt x="376" y="491"/>
                </a:lnTo>
                <a:lnTo>
                  <a:pt x="352" y="497"/>
                </a:lnTo>
                <a:lnTo>
                  <a:pt x="334" y="497"/>
                </a:lnTo>
                <a:lnTo>
                  <a:pt x="310" y="503"/>
                </a:lnTo>
                <a:lnTo>
                  <a:pt x="263" y="497"/>
                </a:lnTo>
                <a:lnTo>
                  <a:pt x="221" y="485"/>
                </a:lnTo>
                <a:lnTo>
                  <a:pt x="185" y="467"/>
                </a:lnTo>
                <a:lnTo>
                  <a:pt x="161" y="444"/>
                </a:lnTo>
                <a:lnTo>
                  <a:pt x="143" y="414"/>
                </a:lnTo>
                <a:lnTo>
                  <a:pt x="137" y="414"/>
                </a:lnTo>
                <a:lnTo>
                  <a:pt x="131" y="414"/>
                </a:lnTo>
                <a:lnTo>
                  <a:pt x="90" y="408"/>
                </a:lnTo>
                <a:lnTo>
                  <a:pt x="54" y="390"/>
                </a:lnTo>
                <a:lnTo>
                  <a:pt x="24" y="373"/>
                </a:lnTo>
                <a:lnTo>
                  <a:pt x="6" y="343"/>
                </a:lnTo>
                <a:lnTo>
                  <a:pt x="0" y="308"/>
                </a:lnTo>
                <a:lnTo>
                  <a:pt x="6" y="272"/>
                </a:lnTo>
                <a:lnTo>
                  <a:pt x="30" y="242"/>
                </a:lnTo>
                <a:lnTo>
                  <a:pt x="60" y="219"/>
                </a:lnTo>
                <a:lnTo>
                  <a:pt x="101" y="201"/>
                </a:lnTo>
                <a:lnTo>
                  <a:pt x="107" y="201"/>
                </a:lnTo>
                <a:lnTo>
                  <a:pt x="95" y="189"/>
                </a:lnTo>
                <a:lnTo>
                  <a:pt x="84" y="177"/>
                </a:lnTo>
                <a:lnTo>
                  <a:pt x="78" y="160"/>
                </a:lnTo>
                <a:lnTo>
                  <a:pt x="78" y="142"/>
                </a:lnTo>
                <a:lnTo>
                  <a:pt x="84" y="100"/>
                </a:lnTo>
                <a:lnTo>
                  <a:pt x="113" y="71"/>
                </a:lnTo>
                <a:lnTo>
                  <a:pt x="149" y="47"/>
                </a:lnTo>
                <a:lnTo>
                  <a:pt x="197" y="35"/>
                </a:lnTo>
                <a:lnTo>
                  <a:pt x="227" y="41"/>
                </a:lnTo>
                <a:lnTo>
                  <a:pt x="251" y="47"/>
                </a:lnTo>
                <a:lnTo>
                  <a:pt x="275" y="59"/>
                </a:lnTo>
                <a:lnTo>
                  <a:pt x="293" y="77"/>
                </a:lnTo>
                <a:lnTo>
                  <a:pt x="298" y="77"/>
                </a:lnTo>
                <a:lnTo>
                  <a:pt x="304" y="77"/>
                </a:lnTo>
                <a:lnTo>
                  <a:pt x="310" y="77"/>
                </a:lnTo>
                <a:lnTo>
                  <a:pt x="322" y="59"/>
                </a:lnTo>
                <a:lnTo>
                  <a:pt x="340" y="53"/>
                </a:lnTo>
                <a:lnTo>
                  <a:pt x="358" y="47"/>
                </a:lnTo>
                <a:lnTo>
                  <a:pt x="382" y="41"/>
                </a:lnTo>
                <a:lnTo>
                  <a:pt x="394" y="41"/>
                </a:lnTo>
                <a:lnTo>
                  <a:pt x="406" y="47"/>
                </a:lnTo>
                <a:lnTo>
                  <a:pt x="418" y="53"/>
                </a:lnTo>
                <a:lnTo>
                  <a:pt x="430" y="53"/>
                </a:lnTo>
                <a:lnTo>
                  <a:pt x="436" y="53"/>
                </a:lnTo>
                <a:lnTo>
                  <a:pt x="436" y="47"/>
                </a:lnTo>
                <a:lnTo>
                  <a:pt x="466" y="29"/>
                </a:lnTo>
                <a:lnTo>
                  <a:pt x="496" y="12"/>
                </a:lnTo>
                <a:lnTo>
                  <a:pt x="531" y="6"/>
                </a:lnTo>
                <a:lnTo>
                  <a:pt x="573" y="0"/>
                </a:lnTo>
                <a:lnTo>
                  <a:pt x="621" y="6"/>
                </a:lnTo>
                <a:lnTo>
                  <a:pt x="669" y="24"/>
                </a:lnTo>
                <a:lnTo>
                  <a:pt x="699" y="47"/>
                </a:lnTo>
                <a:lnTo>
                  <a:pt x="722" y="77"/>
                </a:lnTo>
                <a:lnTo>
                  <a:pt x="728" y="112"/>
                </a:lnTo>
                <a:lnTo>
                  <a:pt x="728" y="118"/>
                </a:lnTo>
                <a:lnTo>
                  <a:pt x="728" y="124"/>
                </a:lnTo>
                <a:lnTo>
                  <a:pt x="728" y="130"/>
                </a:lnTo>
                <a:lnTo>
                  <a:pt x="734" y="130"/>
                </a:lnTo>
                <a:lnTo>
                  <a:pt x="740" y="130"/>
                </a:lnTo>
                <a:lnTo>
                  <a:pt x="746" y="130"/>
                </a:lnTo>
                <a:lnTo>
                  <a:pt x="794" y="136"/>
                </a:lnTo>
                <a:lnTo>
                  <a:pt x="830" y="148"/>
                </a:lnTo>
                <a:lnTo>
                  <a:pt x="860" y="171"/>
                </a:lnTo>
                <a:lnTo>
                  <a:pt x="878" y="201"/>
                </a:lnTo>
                <a:lnTo>
                  <a:pt x="884" y="237"/>
                </a:lnTo>
                <a:lnTo>
                  <a:pt x="878" y="272"/>
                </a:lnTo>
                <a:lnTo>
                  <a:pt x="860" y="296"/>
                </a:lnTo>
                <a:lnTo>
                  <a:pt x="830" y="319"/>
                </a:lnTo>
                <a:lnTo>
                  <a:pt x="794" y="337"/>
                </a:lnTo>
              </a:path>
            </a:pathLst>
          </a:custGeom>
          <a:gradFill rotWithShape="0">
            <a:gsLst>
              <a:gs pos="0">
                <a:srgbClr val="FF950E"/>
              </a:gs>
              <a:gs pos="100000">
                <a:srgbClr val="996633"/>
              </a:gs>
            </a:gsLst>
            <a:lin ang="2700000" scaled="1"/>
          </a:gradFill>
          <a:ln w="36000">
            <a:solidFill>
              <a:srgbClr val="000000"/>
            </a:solidFill>
            <a:round/>
            <a:headEnd/>
            <a:tailEnd/>
          </a:ln>
          <a:effectLst>
            <a:outerShdw dist="152735" dir="2700000" algn="ctr" rotWithShape="0">
              <a:srgbClr val="808080"/>
            </a:outerShdw>
          </a:effectLst>
        </p:spPr>
        <p:txBody>
          <a:bodyPr wrap="none" anchor="ctr"/>
          <a:lstStyle/>
          <a:p>
            <a:endParaRPr lang="vi-VN" sz="1633"/>
          </a:p>
        </p:txBody>
      </p:sp>
      <p:sp>
        <p:nvSpPr>
          <p:cNvPr id="8197" name="Freeform 5"/>
          <p:cNvSpPr>
            <a:spLocks noChangeArrowheads="1"/>
          </p:cNvSpPr>
          <p:nvPr/>
        </p:nvSpPr>
        <p:spPr bwMode="auto">
          <a:xfrm>
            <a:off x="6040801" y="2939401"/>
            <a:ext cx="2776320" cy="1468800"/>
          </a:xfrm>
          <a:custGeom>
            <a:avLst/>
            <a:gdLst>
              <a:gd name="T0" fmla="*/ 800 w 884"/>
              <a:gd name="T1" fmla="*/ 349 h 526"/>
              <a:gd name="T2" fmla="*/ 812 w 884"/>
              <a:gd name="T3" fmla="*/ 373 h 526"/>
              <a:gd name="T4" fmla="*/ 800 w 884"/>
              <a:gd name="T5" fmla="*/ 426 h 526"/>
              <a:gd name="T6" fmla="*/ 740 w 884"/>
              <a:gd name="T7" fmla="*/ 485 h 526"/>
              <a:gd name="T8" fmla="*/ 639 w 884"/>
              <a:gd name="T9" fmla="*/ 509 h 526"/>
              <a:gd name="T10" fmla="*/ 579 w 884"/>
              <a:gd name="T11" fmla="*/ 503 h 526"/>
              <a:gd name="T12" fmla="*/ 531 w 884"/>
              <a:gd name="T13" fmla="*/ 485 h 526"/>
              <a:gd name="T14" fmla="*/ 501 w 884"/>
              <a:gd name="T15" fmla="*/ 515 h 526"/>
              <a:gd name="T16" fmla="*/ 460 w 884"/>
              <a:gd name="T17" fmla="*/ 526 h 526"/>
              <a:gd name="T18" fmla="*/ 418 w 884"/>
              <a:gd name="T19" fmla="*/ 515 h 526"/>
              <a:gd name="T20" fmla="*/ 394 w 884"/>
              <a:gd name="T21" fmla="*/ 485 h 526"/>
              <a:gd name="T22" fmla="*/ 352 w 884"/>
              <a:gd name="T23" fmla="*/ 497 h 526"/>
              <a:gd name="T24" fmla="*/ 310 w 884"/>
              <a:gd name="T25" fmla="*/ 503 h 526"/>
              <a:gd name="T26" fmla="*/ 221 w 884"/>
              <a:gd name="T27" fmla="*/ 485 h 526"/>
              <a:gd name="T28" fmla="*/ 161 w 884"/>
              <a:gd name="T29" fmla="*/ 444 h 526"/>
              <a:gd name="T30" fmla="*/ 137 w 884"/>
              <a:gd name="T31" fmla="*/ 414 h 526"/>
              <a:gd name="T32" fmla="*/ 137 w 884"/>
              <a:gd name="T33" fmla="*/ 414 h 526"/>
              <a:gd name="T34" fmla="*/ 90 w 884"/>
              <a:gd name="T35" fmla="*/ 408 h 526"/>
              <a:gd name="T36" fmla="*/ 24 w 884"/>
              <a:gd name="T37" fmla="*/ 373 h 526"/>
              <a:gd name="T38" fmla="*/ 0 w 884"/>
              <a:gd name="T39" fmla="*/ 308 h 526"/>
              <a:gd name="T40" fmla="*/ 30 w 884"/>
              <a:gd name="T41" fmla="*/ 242 h 526"/>
              <a:gd name="T42" fmla="*/ 101 w 884"/>
              <a:gd name="T43" fmla="*/ 201 h 526"/>
              <a:gd name="T44" fmla="*/ 101 w 884"/>
              <a:gd name="T45" fmla="*/ 201 h 526"/>
              <a:gd name="T46" fmla="*/ 95 w 884"/>
              <a:gd name="T47" fmla="*/ 189 h 526"/>
              <a:gd name="T48" fmla="*/ 78 w 884"/>
              <a:gd name="T49" fmla="*/ 160 h 526"/>
              <a:gd name="T50" fmla="*/ 84 w 884"/>
              <a:gd name="T51" fmla="*/ 100 h 526"/>
              <a:gd name="T52" fmla="*/ 149 w 884"/>
              <a:gd name="T53" fmla="*/ 47 h 526"/>
              <a:gd name="T54" fmla="*/ 227 w 884"/>
              <a:gd name="T55" fmla="*/ 41 h 526"/>
              <a:gd name="T56" fmla="*/ 275 w 884"/>
              <a:gd name="T57" fmla="*/ 59 h 526"/>
              <a:gd name="T58" fmla="*/ 298 w 884"/>
              <a:gd name="T59" fmla="*/ 77 h 526"/>
              <a:gd name="T60" fmla="*/ 304 w 884"/>
              <a:gd name="T61" fmla="*/ 77 h 526"/>
              <a:gd name="T62" fmla="*/ 304 w 884"/>
              <a:gd name="T63" fmla="*/ 77 h 526"/>
              <a:gd name="T64" fmla="*/ 310 w 884"/>
              <a:gd name="T65" fmla="*/ 77 h 526"/>
              <a:gd name="T66" fmla="*/ 340 w 884"/>
              <a:gd name="T67" fmla="*/ 53 h 526"/>
              <a:gd name="T68" fmla="*/ 382 w 884"/>
              <a:gd name="T69" fmla="*/ 41 h 526"/>
              <a:gd name="T70" fmla="*/ 406 w 884"/>
              <a:gd name="T71" fmla="*/ 47 h 526"/>
              <a:gd name="T72" fmla="*/ 430 w 884"/>
              <a:gd name="T73" fmla="*/ 53 h 526"/>
              <a:gd name="T74" fmla="*/ 436 w 884"/>
              <a:gd name="T75" fmla="*/ 53 h 526"/>
              <a:gd name="T76" fmla="*/ 436 w 884"/>
              <a:gd name="T77" fmla="*/ 47 h 526"/>
              <a:gd name="T78" fmla="*/ 496 w 884"/>
              <a:gd name="T79" fmla="*/ 12 h 526"/>
              <a:gd name="T80" fmla="*/ 573 w 884"/>
              <a:gd name="T81" fmla="*/ 0 h 526"/>
              <a:gd name="T82" fmla="*/ 669 w 884"/>
              <a:gd name="T83" fmla="*/ 24 h 526"/>
              <a:gd name="T84" fmla="*/ 722 w 884"/>
              <a:gd name="T85" fmla="*/ 77 h 526"/>
              <a:gd name="T86" fmla="*/ 728 w 884"/>
              <a:gd name="T87" fmla="*/ 118 h 526"/>
              <a:gd name="T88" fmla="*/ 728 w 884"/>
              <a:gd name="T89" fmla="*/ 124 h 526"/>
              <a:gd name="T90" fmla="*/ 734 w 884"/>
              <a:gd name="T91" fmla="*/ 130 h 526"/>
              <a:gd name="T92" fmla="*/ 746 w 884"/>
              <a:gd name="T93" fmla="*/ 130 h 526"/>
              <a:gd name="T94" fmla="*/ 794 w 884"/>
              <a:gd name="T95" fmla="*/ 136 h 526"/>
              <a:gd name="T96" fmla="*/ 860 w 884"/>
              <a:gd name="T97" fmla="*/ 171 h 526"/>
              <a:gd name="T98" fmla="*/ 884 w 884"/>
              <a:gd name="T99" fmla="*/ 237 h 526"/>
              <a:gd name="T100" fmla="*/ 860 w 884"/>
              <a:gd name="T101" fmla="*/ 296 h 526"/>
              <a:gd name="T102" fmla="*/ 794 w 884"/>
              <a:gd name="T103" fmla="*/ 337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84" h="526">
                <a:moveTo>
                  <a:pt x="794" y="337"/>
                </a:moveTo>
                <a:lnTo>
                  <a:pt x="800" y="349"/>
                </a:lnTo>
                <a:lnTo>
                  <a:pt x="806" y="361"/>
                </a:lnTo>
                <a:lnTo>
                  <a:pt x="812" y="373"/>
                </a:lnTo>
                <a:lnTo>
                  <a:pt x="812" y="390"/>
                </a:lnTo>
                <a:lnTo>
                  <a:pt x="800" y="426"/>
                </a:lnTo>
                <a:lnTo>
                  <a:pt x="776" y="461"/>
                </a:lnTo>
                <a:lnTo>
                  <a:pt x="740" y="485"/>
                </a:lnTo>
                <a:lnTo>
                  <a:pt x="693" y="503"/>
                </a:lnTo>
                <a:lnTo>
                  <a:pt x="639" y="509"/>
                </a:lnTo>
                <a:lnTo>
                  <a:pt x="609" y="503"/>
                </a:lnTo>
                <a:lnTo>
                  <a:pt x="579" y="503"/>
                </a:lnTo>
                <a:lnTo>
                  <a:pt x="555" y="497"/>
                </a:lnTo>
                <a:lnTo>
                  <a:pt x="531" y="485"/>
                </a:lnTo>
                <a:lnTo>
                  <a:pt x="519" y="503"/>
                </a:lnTo>
                <a:lnTo>
                  <a:pt x="501" y="515"/>
                </a:lnTo>
                <a:lnTo>
                  <a:pt x="484" y="521"/>
                </a:lnTo>
                <a:lnTo>
                  <a:pt x="460" y="526"/>
                </a:lnTo>
                <a:lnTo>
                  <a:pt x="442" y="521"/>
                </a:lnTo>
                <a:lnTo>
                  <a:pt x="418" y="515"/>
                </a:lnTo>
                <a:lnTo>
                  <a:pt x="406" y="503"/>
                </a:lnTo>
                <a:lnTo>
                  <a:pt x="394" y="485"/>
                </a:lnTo>
                <a:lnTo>
                  <a:pt x="376" y="491"/>
                </a:lnTo>
                <a:lnTo>
                  <a:pt x="352" y="497"/>
                </a:lnTo>
                <a:lnTo>
                  <a:pt x="334" y="497"/>
                </a:lnTo>
                <a:lnTo>
                  <a:pt x="310" y="503"/>
                </a:lnTo>
                <a:lnTo>
                  <a:pt x="263" y="497"/>
                </a:lnTo>
                <a:lnTo>
                  <a:pt x="221" y="485"/>
                </a:lnTo>
                <a:lnTo>
                  <a:pt x="185" y="467"/>
                </a:lnTo>
                <a:lnTo>
                  <a:pt x="161" y="444"/>
                </a:lnTo>
                <a:lnTo>
                  <a:pt x="143" y="414"/>
                </a:lnTo>
                <a:lnTo>
                  <a:pt x="137" y="414"/>
                </a:lnTo>
                <a:lnTo>
                  <a:pt x="131" y="414"/>
                </a:lnTo>
                <a:lnTo>
                  <a:pt x="90" y="408"/>
                </a:lnTo>
                <a:lnTo>
                  <a:pt x="54" y="390"/>
                </a:lnTo>
                <a:lnTo>
                  <a:pt x="24" y="373"/>
                </a:lnTo>
                <a:lnTo>
                  <a:pt x="6" y="343"/>
                </a:lnTo>
                <a:lnTo>
                  <a:pt x="0" y="308"/>
                </a:lnTo>
                <a:lnTo>
                  <a:pt x="6" y="272"/>
                </a:lnTo>
                <a:lnTo>
                  <a:pt x="30" y="242"/>
                </a:lnTo>
                <a:lnTo>
                  <a:pt x="60" y="219"/>
                </a:lnTo>
                <a:lnTo>
                  <a:pt x="101" y="201"/>
                </a:lnTo>
                <a:lnTo>
                  <a:pt x="107" y="201"/>
                </a:lnTo>
                <a:lnTo>
                  <a:pt x="95" y="189"/>
                </a:lnTo>
                <a:lnTo>
                  <a:pt x="84" y="177"/>
                </a:lnTo>
                <a:lnTo>
                  <a:pt x="78" y="160"/>
                </a:lnTo>
                <a:lnTo>
                  <a:pt x="78" y="142"/>
                </a:lnTo>
                <a:lnTo>
                  <a:pt x="84" y="100"/>
                </a:lnTo>
                <a:lnTo>
                  <a:pt x="113" y="71"/>
                </a:lnTo>
                <a:lnTo>
                  <a:pt x="149" y="47"/>
                </a:lnTo>
                <a:lnTo>
                  <a:pt x="197" y="35"/>
                </a:lnTo>
                <a:lnTo>
                  <a:pt x="227" y="41"/>
                </a:lnTo>
                <a:lnTo>
                  <a:pt x="251" y="47"/>
                </a:lnTo>
                <a:lnTo>
                  <a:pt x="275" y="59"/>
                </a:lnTo>
                <a:lnTo>
                  <a:pt x="293" y="77"/>
                </a:lnTo>
                <a:lnTo>
                  <a:pt x="298" y="77"/>
                </a:lnTo>
                <a:lnTo>
                  <a:pt x="304" y="77"/>
                </a:lnTo>
                <a:lnTo>
                  <a:pt x="310" y="77"/>
                </a:lnTo>
                <a:lnTo>
                  <a:pt x="322" y="59"/>
                </a:lnTo>
                <a:lnTo>
                  <a:pt x="340" y="53"/>
                </a:lnTo>
                <a:lnTo>
                  <a:pt x="358" y="47"/>
                </a:lnTo>
                <a:lnTo>
                  <a:pt x="382" y="41"/>
                </a:lnTo>
                <a:lnTo>
                  <a:pt x="394" y="41"/>
                </a:lnTo>
                <a:lnTo>
                  <a:pt x="406" y="47"/>
                </a:lnTo>
                <a:lnTo>
                  <a:pt x="418" y="53"/>
                </a:lnTo>
                <a:lnTo>
                  <a:pt x="430" y="53"/>
                </a:lnTo>
                <a:lnTo>
                  <a:pt x="436" y="53"/>
                </a:lnTo>
                <a:lnTo>
                  <a:pt x="436" y="47"/>
                </a:lnTo>
                <a:lnTo>
                  <a:pt x="466" y="29"/>
                </a:lnTo>
                <a:lnTo>
                  <a:pt x="496" y="12"/>
                </a:lnTo>
                <a:lnTo>
                  <a:pt x="531" y="6"/>
                </a:lnTo>
                <a:lnTo>
                  <a:pt x="573" y="0"/>
                </a:lnTo>
                <a:lnTo>
                  <a:pt x="621" y="6"/>
                </a:lnTo>
                <a:lnTo>
                  <a:pt x="669" y="24"/>
                </a:lnTo>
                <a:lnTo>
                  <a:pt x="699" y="47"/>
                </a:lnTo>
                <a:lnTo>
                  <a:pt x="722" y="77"/>
                </a:lnTo>
                <a:lnTo>
                  <a:pt x="728" y="112"/>
                </a:lnTo>
                <a:lnTo>
                  <a:pt x="728" y="118"/>
                </a:lnTo>
                <a:lnTo>
                  <a:pt x="728" y="124"/>
                </a:lnTo>
                <a:lnTo>
                  <a:pt x="728" y="130"/>
                </a:lnTo>
                <a:lnTo>
                  <a:pt x="734" y="130"/>
                </a:lnTo>
                <a:lnTo>
                  <a:pt x="740" y="130"/>
                </a:lnTo>
                <a:lnTo>
                  <a:pt x="746" y="130"/>
                </a:lnTo>
                <a:lnTo>
                  <a:pt x="794" y="136"/>
                </a:lnTo>
                <a:lnTo>
                  <a:pt x="830" y="148"/>
                </a:lnTo>
                <a:lnTo>
                  <a:pt x="860" y="171"/>
                </a:lnTo>
                <a:lnTo>
                  <a:pt x="878" y="201"/>
                </a:lnTo>
                <a:lnTo>
                  <a:pt x="884" y="237"/>
                </a:lnTo>
                <a:lnTo>
                  <a:pt x="878" y="272"/>
                </a:lnTo>
                <a:lnTo>
                  <a:pt x="860" y="296"/>
                </a:lnTo>
                <a:lnTo>
                  <a:pt x="830" y="319"/>
                </a:lnTo>
                <a:lnTo>
                  <a:pt x="794" y="337"/>
                </a:lnTo>
              </a:path>
            </a:pathLst>
          </a:custGeom>
          <a:gradFill rotWithShape="0">
            <a:gsLst>
              <a:gs pos="0">
                <a:srgbClr val="FF950E"/>
              </a:gs>
              <a:gs pos="100000">
                <a:srgbClr val="996633"/>
              </a:gs>
            </a:gsLst>
            <a:lin ang="2700000" scaled="1"/>
          </a:gradFill>
          <a:ln w="36000">
            <a:solidFill>
              <a:srgbClr val="000000"/>
            </a:solidFill>
            <a:round/>
            <a:headEnd/>
            <a:tailEnd/>
          </a:ln>
          <a:effectLst>
            <a:outerShdw dist="152735" dir="2700000" algn="ctr" rotWithShape="0">
              <a:srgbClr val="808080"/>
            </a:outerShdw>
          </a:effectLst>
        </p:spPr>
        <p:txBody>
          <a:bodyPr wrap="none" anchor="ctr"/>
          <a:lstStyle/>
          <a:p>
            <a:endParaRPr lang="vi-VN" sz="1633"/>
          </a:p>
        </p:txBody>
      </p:sp>
      <p:sp>
        <p:nvSpPr>
          <p:cNvPr id="8198" name="Freeform 6"/>
          <p:cNvSpPr>
            <a:spLocks noChangeArrowheads="1"/>
          </p:cNvSpPr>
          <p:nvPr/>
        </p:nvSpPr>
        <p:spPr bwMode="auto">
          <a:xfrm>
            <a:off x="2776321" y="4899240"/>
            <a:ext cx="3428640" cy="1468800"/>
          </a:xfrm>
          <a:custGeom>
            <a:avLst/>
            <a:gdLst>
              <a:gd name="T0" fmla="*/ 800 w 884"/>
              <a:gd name="T1" fmla="*/ 349 h 526"/>
              <a:gd name="T2" fmla="*/ 812 w 884"/>
              <a:gd name="T3" fmla="*/ 373 h 526"/>
              <a:gd name="T4" fmla="*/ 800 w 884"/>
              <a:gd name="T5" fmla="*/ 426 h 526"/>
              <a:gd name="T6" fmla="*/ 740 w 884"/>
              <a:gd name="T7" fmla="*/ 485 h 526"/>
              <a:gd name="T8" fmla="*/ 639 w 884"/>
              <a:gd name="T9" fmla="*/ 509 h 526"/>
              <a:gd name="T10" fmla="*/ 579 w 884"/>
              <a:gd name="T11" fmla="*/ 503 h 526"/>
              <a:gd name="T12" fmla="*/ 531 w 884"/>
              <a:gd name="T13" fmla="*/ 485 h 526"/>
              <a:gd name="T14" fmla="*/ 501 w 884"/>
              <a:gd name="T15" fmla="*/ 515 h 526"/>
              <a:gd name="T16" fmla="*/ 460 w 884"/>
              <a:gd name="T17" fmla="*/ 526 h 526"/>
              <a:gd name="T18" fmla="*/ 418 w 884"/>
              <a:gd name="T19" fmla="*/ 515 h 526"/>
              <a:gd name="T20" fmla="*/ 394 w 884"/>
              <a:gd name="T21" fmla="*/ 485 h 526"/>
              <a:gd name="T22" fmla="*/ 352 w 884"/>
              <a:gd name="T23" fmla="*/ 497 h 526"/>
              <a:gd name="T24" fmla="*/ 310 w 884"/>
              <a:gd name="T25" fmla="*/ 503 h 526"/>
              <a:gd name="T26" fmla="*/ 221 w 884"/>
              <a:gd name="T27" fmla="*/ 485 h 526"/>
              <a:gd name="T28" fmla="*/ 161 w 884"/>
              <a:gd name="T29" fmla="*/ 444 h 526"/>
              <a:gd name="T30" fmla="*/ 137 w 884"/>
              <a:gd name="T31" fmla="*/ 414 h 526"/>
              <a:gd name="T32" fmla="*/ 137 w 884"/>
              <a:gd name="T33" fmla="*/ 414 h 526"/>
              <a:gd name="T34" fmla="*/ 90 w 884"/>
              <a:gd name="T35" fmla="*/ 408 h 526"/>
              <a:gd name="T36" fmla="*/ 24 w 884"/>
              <a:gd name="T37" fmla="*/ 373 h 526"/>
              <a:gd name="T38" fmla="*/ 0 w 884"/>
              <a:gd name="T39" fmla="*/ 308 h 526"/>
              <a:gd name="T40" fmla="*/ 30 w 884"/>
              <a:gd name="T41" fmla="*/ 242 h 526"/>
              <a:gd name="T42" fmla="*/ 101 w 884"/>
              <a:gd name="T43" fmla="*/ 201 h 526"/>
              <a:gd name="T44" fmla="*/ 101 w 884"/>
              <a:gd name="T45" fmla="*/ 201 h 526"/>
              <a:gd name="T46" fmla="*/ 95 w 884"/>
              <a:gd name="T47" fmla="*/ 189 h 526"/>
              <a:gd name="T48" fmla="*/ 78 w 884"/>
              <a:gd name="T49" fmla="*/ 160 h 526"/>
              <a:gd name="T50" fmla="*/ 84 w 884"/>
              <a:gd name="T51" fmla="*/ 100 h 526"/>
              <a:gd name="T52" fmla="*/ 149 w 884"/>
              <a:gd name="T53" fmla="*/ 47 h 526"/>
              <a:gd name="T54" fmla="*/ 227 w 884"/>
              <a:gd name="T55" fmla="*/ 41 h 526"/>
              <a:gd name="T56" fmla="*/ 275 w 884"/>
              <a:gd name="T57" fmla="*/ 59 h 526"/>
              <a:gd name="T58" fmla="*/ 298 w 884"/>
              <a:gd name="T59" fmla="*/ 77 h 526"/>
              <a:gd name="T60" fmla="*/ 304 w 884"/>
              <a:gd name="T61" fmla="*/ 77 h 526"/>
              <a:gd name="T62" fmla="*/ 304 w 884"/>
              <a:gd name="T63" fmla="*/ 77 h 526"/>
              <a:gd name="T64" fmla="*/ 310 w 884"/>
              <a:gd name="T65" fmla="*/ 77 h 526"/>
              <a:gd name="T66" fmla="*/ 340 w 884"/>
              <a:gd name="T67" fmla="*/ 53 h 526"/>
              <a:gd name="T68" fmla="*/ 382 w 884"/>
              <a:gd name="T69" fmla="*/ 41 h 526"/>
              <a:gd name="T70" fmla="*/ 406 w 884"/>
              <a:gd name="T71" fmla="*/ 47 h 526"/>
              <a:gd name="T72" fmla="*/ 430 w 884"/>
              <a:gd name="T73" fmla="*/ 53 h 526"/>
              <a:gd name="T74" fmla="*/ 436 w 884"/>
              <a:gd name="T75" fmla="*/ 53 h 526"/>
              <a:gd name="T76" fmla="*/ 436 w 884"/>
              <a:gd name="T77" fmla="*/ 47 h 526"/>
              <a:gd name="T78" fmla="*/ 496 w 884"/>
              <a:gd name="T79" fmla="*/ 12 h 526"/>
              <a:gd name="T80" fmla="*/ 573 w 884"/>
              <a:gd name="T81" fmla="*/ 0 h 526"/>
              <a:gd name="T82" fmla="*/ 669 w 884"/>
              <a:gd name="T83" fmla="*/ 24 h 526"/>
              <a:gd name="T84" fmla="*/ 722 w 884"/>
              <a:gd name="T85" fmla="*/ 77 h 526"/>
              <a:gd name="T86" fmla="*/ 728 w 884"/>
              <a:gd name="T87" fmla="*/ 118 h 526"/>
              <a:gd name="T88" fmla="*/ 728 w 884"/>
              <a:gd name="T89" fmla="*/ 124 h 526"/>
              <a:gd name="T90" fmla="*/ 734 w 884"/>
              <a:gd name="T91" fmla="*/ 130 h 526"/>
              <a:gd name="T92" fmla="*/ 746 w 884"/>
              <a:gd name="T93" fmla="*/ 130 h 526"/>
              <a:gd name="T94" fmla="*/ 794 w 884"/>
              <a:gd name="T95" fmla="*/ 136 h 526"/>
              <a:gd name="T96" fmla="*/ 860 w 884"/>
              <a:gd name="T97" fmla="*/ 171 h 526"/>
              <a:gd name="T98" fmla="*/ 884 w 884"/>
              <a:gd name="T99" fmla="*/ 237 h 526"/>
              <a:gd name="T100" fmla="*/ 860 w 884"/>
              <a:gd name="T101" fmla="*/ 296 h 526"/>
              <a:gd name="T102" fmla="*/ 794 w 884"/>
              <a:gd name="T103" fmla="*/ 337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84" h="526">
                <a:moveTo>
                  <a:pt x="794" y="337"/>
                </a:moveTo>
                <a:lnTo>
                  <a:pt x="800" y="349"/>
                </a:lnTo>
                <a:lnTo>
                  <a:pt x="806" y="361"/>
                </a:lnTo>
                <a:lnTo>
                  <a:pt x="812" y="373"/>
                </a:lnTo>
                <a:lnTo>
                  <a:pt x="812" y="390"/>
                </a:lnTo>
                <a:lnTo>
                  <a:pt x="800" y="426"/>
                </a:lnTo>
                <a:lnTo>
                  <a:pt x="776" y="461"/>
                </a:lnTo>
                <a:lnTo>
                  <a:pt x="740" y="485"/>
                </a:lnTo>
                <a:lnTo>
                  <a:pt x="693" y="503"/>
                </a:lnTo>
                <a:lnTo>
                  <a:pt x="639" y="509"/>
                </a:lnTo>
                <a:lnTo>
                  <a:pt x="609" y="503"/>
                </a:lnTo>
                <a:lnTo>
                  <a:pt x="579" y="503"/>
                </a:lnTo>
                <a:lnTo>
                  <a:pt x="555" y="497"/>
                </a:lnTo>
                <a:lnTo>
                  <a:pt x="531" y="485"/>
                </a:lnTo>
                <a:lnTo>
                  <a:pt x="519" y="503"/>
                </a:lnTo>
                <a:lnTo>
                  <a:pt x="501" y="515"/>
                </a:lnTo>
                <a:lnTo>
                  <a:pt x="484" y="521"/>
                </a:lnTo>
                <a:lnTo>
                  <a:pt x="460" y="526"/>
                </a:lnTo>
                <a:lnTo>
                  <a:pt x="442" y="521"/>
                </a:lnTo>
                <a:lnTo>
                  <a:pt x="418" y="515"/>
                </a:lnTo>
                <a:lnTo>
                  <a:pt x="406" y="503"/>
                </a:lnTo>
                <a:lnTo>
                  <a:pt x="394" y="485"/>
                </a:lnTo>
                <a:lnTo>
                  <a:pt x="376" y="491"/>
                </a:lnTo>
                <a:lnTo>
                  <a:pt x="352" y="497"/>
                </a:lnTo>
                <a:lnTo>
                  <a:pt x="334" y="497"/>
                </a:lnTo>
                <a:lnTo>
                  <a:pt x="310" y="503"/>
                </a:lnTo>
                <a:lnTo>
                  <a:pt x="263" y="497"/>
                </a:lnTo>
                <a:lnTo>
                  <a:pt x="221" y="485"/>
                </a:lnTo>
                <a:lnTo>
                  <a:pt x="185" y="467"/>
                </a:lnTo>
                <a:lnTo>
                  <a:pt x="161" y="444"/>
                </a:lnTo>
                <a:lnTo>
                  <a:pt x="143" y="414"/>
                </a:lnTo>
                <a:lnTo>
                  <a:pt x="137" y="414"/>
                </a:lnTo>
                <a:lnTo>
                  <a:pt x="131" y="414"/>
                </a:lnTo>
                <a:lnTo>
                  <a:pt x="90" y="408"/>
                </a:lnTo>
                <a:lnTo>
                  <a:pt x="54" y="390"/>
                </a:lnTo>
                <a:lnTo>
                  <a:pt x="24" y="373"/>
                </a:lnTo>
                <a:lnTo>
                  <a:pt x="6" y="343"/>
                </a:lnTo>
                <a:lnTo>
                  <a:pt x="0" y="308"/>
                </a:lnTo>
                <a:lnTo>
                  <a:pt x="6" y="272"/>
                </a:lnTo>
                <a:lnTo>
                  <a:pt x="30" y="242"/>
                </a:lnTo>
                <a:lnTo>
                  <a:pt x="60" y="219"/>
                </a:lnTo>
                <a:lnTo>
                  <a:pt x="101" y="201"/>
                </a:lnTo>
                <a:lnTo>
                  <a:pt x="107" y="201"/>
                </a:lnTo>
                <a:lnTo>
                  <a:pt x="95" y="189"/>
                </a:lnTo>
                <a:lnTo>
                  <a:pt x="84" y="177"/>
                </a:lnTo>
                <a:lnTo>
                  <a:pt x="78" y="160"/>
                </a:lnTo>
                <a:lnTo>
                  <a:pt x="78" y="142"/>
                </a:lnTo>
                <a:lnTo>
                  <a:pt x="84" y="100"/>
                </a:lnTo>
                <a:lnTo>
                  <a:pt x="113" y="71"/>
                </a:lnTo>
                <a:lnTo>
                  <a:pt x="149" y="47"/>
                </a:lnTo>
                <a:lnTo>
                  <a:pt x="197" y="35"/>
                </a:lnTo>
                <a:lnTo>
                  <a:pt x="227" y="41"/>
                </a:lnTo>
                <a:lnTo>
                  <a:pt x="251" y="47"/>
                </a:lnTo>
                <a:lnTo>
                  <a:pt x="275" y="59"/>
                </a:lnTo>
                <a:lnTo>
                  <a:pt x="293" y="77"/>
                </a:lnTo>
                <a:lnTo>
                  <a:pt x="298" y="77"/>
                </a:lnTo>
                <a:lnTo>
                  <a:pt x="304" y="77"/>
                </a:lnTo>
                <a:lnTo>
                  <a:pt x="310" y="77"/>
                </a:lnTo>
                <a:lnTo>
                  <a:pt x="322" y="59"/>
                </a:lnTo>
                <a:lnTo>
                  <a:pt x="340" y="53"/>
                </a:lnTo>
                <a:lnTo>
                  <a:pt x="358" y="47"/>
                </a:lnTo>
                <a:lnTo>
                  <a:pt x="382" y="41"/>
                </a:lnTo>
                <a:lnTo>
                  <a:pt x="394" y="41"/>
                </a:lnTo>
                <a:lnTo>
                  <a:pt x="406" y="47"/>
                </a:lnTo>
                <a:lnTo>
                  <a:pt x="418" y="53"/>
                </a:lnTo>
                <a:lnTo>
                  <a:pt x="430" y="53"/>
                </a:lnTo>
                <a:lnTo>
                  <a:pt x="436" y="53"/>
                </a:lnTo>
                <a:lnTo>
                  <a:pt x="436" y="47"/>
                </a:lnTo>
                <a:lnTo>
                  <a:pt x="466" y="29"/>
                </a:lnTo>
                <a:lnTo>
                  <a:pt x="496" y="12"/>
                </a:lnTo>
                <a:lnTo>
                  <a:pt x="531" y="6"/>
                </a:lnTo>
                <a:lnTo>
                  <a:pt x="573" y="0"/>
                </a:lnTo>
                <a:lnTo>
                  <a:pt x="621" y="6"/>
                </a:lnTo>
                <a:lnTo>
                  <a:pt x="669" y="24"/>
                </a:lnTo>
                <a:lnTo>
                  <a:pt x="699" y="47"/>
                </a:lnTo>
                <a:lnTo>
                  <a:pt x="722" y="77"/>
                </a:lnTo>
                <a:lnTo>
                  <a:pt x="728" y="112"/>
                </a:lnTo>
                <a:lnTo>
                  <a:pt x="728" y="118"/>
                </a:lnTo>
                <a:lnTo>
                  <a:pt x="728" y="124"/>
                </a:lnTo>
                <a:lnTo>
                  <a:pt x="728" y="130"/>
                </a:lnTo>
                <a:lnTo>
                  <a:pt x="734" y="130"/>
                </a:lnTo>
                <a:lnTo>
                  <a:pt x="740" y="130"/>
                </a:lnTo>
                <a:lnTo>
                  <a:pt x="746" y="130"/>
                </a:lnTo>
                <a:lnTo>
                  <a:pt x="794" y="136"/>
                </a:lnTo>
                <a:lnTo>
                  <a:pt x="830" y="148"/>
                </a:lnTo>
                <a:lnTo>
                  <a:pt x="860" y="171"/>
                </a:lnTo>
                <a:lnTo>
                  <a:pt x="878" y="201"/>
                </a:lnTo>
                <a:lnTo>
                  <a:pt x="884" y="237"/>
                </a:lnTo>
                <a:lnTo>
                  <a:pt x="878" y="272"/>
                </a:lnTo>
                <a:lnTo>
                  <a:pt x="860" y="296"/>
                </a:lnTo>
                <a:lnTo>
                  <a:pt x="830" y="319"/>
                </a:lnTo>
                <a:lnTo>
                  <a:pt x="794" y="337"/>
                </a:lnTo>
              </a:path>
            </a:pathLst>
          </a:custGeom>
          <a:gradFill rotWithShape="0">
            <a:gsLst>
              <a:gs pos="0">
                <a:srgbClr val="FF950E"/>
              </a:gs>
              <a:gs pos="100000">
                <a:srgbClr val="996633"/>
              </a:gs>
            </a:gsLst>
            <a:lin ang="2700000" scaled="1"/>
          </a:gradFill>
          <a:ln w="36000">
            <a:solidFill>
              <a:srgbClr val="000000"/>
            </a:solidFill>
            <a:round/>
            <a:headEnd/>
            <a:tailEnd/>
          </a:ln>
          <a:effectLst>
            <a:outerShdw dist="152735" dir="2700000" algn="ctr" rotWithShape="0">
              <a:srgbClr val="808080"/>
            </a:outerShdw>
          </a:effectLst>
        </p:spPr>
        <p:txBody>
          <a:bodyPr wrap="none" anchor="ctr"/>
          <a:lstStyle/>
          <a:p>
            <a:endParaRPr lang="vi-VN" sz="1633"/>
          </a:p>
        </p:txBody>
      </p:sp>
      <p:sp>
        <p:nvSpPr>
          <p:cNvPr id="8199" name="Text Box 7"/>
          <p:cNvSpPr txBox="1">
            <a:spLocks noChangeArrowheads="1"/>
          </p:cNvSpPr>
          <p:nvPr/>
        </p:nvSpPr>
        <p:spPr bwMode="auto">
          <a:xfrm>
            <a:off x="3182401" y="5247720"/>
            <a:ext cx="2776320" cy="887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965" tIns="57146" rIns="97965" bIns="57146"/>
          <a:lstStyle>
            <a:lvl1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9pPr>
          </a:lstStyle>
          <a:p>
            <a:pPr>
              <a:lnSpc>
                <a:spcPct val="117000"/>
              </a:lnSpc>
            </a:pPr>
            <a:r>
              <a:rPr lang="it-IT" altLang="vi-VN" sz="2177" dirty="0">
                <a:latin typeface="Comic Sans MS" panose="030F0702030302020204" pitchFamily="66" charset="0"/>
              </a:rPr>
              <a:t>Tạo bài kiểm tra và ôn tập</a:t>
            </a:r>
          </a:p>
        </p:txBody>
      </p:sp>
      <p:sp>
        <p:nvSpPr>
          <p:cNvPr id="8200" name="Freeform 8"/>
          <p:cNvSpPr>
            <a:spLocks noChangeArrowheads="1"/>
          </p:cNvSpPr>
          <p:nvPr/>
        </p:nvSpPr>
        <p:spPr bwMode="auto">
          <a:xfrm>
            <a:off x="162721" y="4572361"/>
            <a:ext cx="2612160" cy="1306080"/>
          </a:xfrm>
          <a:custGeom>
            <a:avLst/>
            <a:gdLst>
              <a:gd name="T0" fmla="*/ 800 w 884"/>
              <a:gd name="T1" fmla="*/ 349 h 526"/>
              <a:gd name="T2" fmla="*/ 812 w 884"/>
              <a:gd name="T3" fmla="*/ 373 h 526"/>
              <a:gd name="T4" fmla="*/ 800 w 884"/>
              <a:gd name="T5" fmla="*/ 426 h 526"/>
              <a:gd name="T6" fmla="*/ 740 w 884"/>
              <a:gd name="T7" fmla="*/ 485 h 526"/>
              <a:gd name="T8" fmla="*/ 639 w 884"/>
              <a:gd name="T9" fmla="*/ 509 h 526"/>
              <a:gd name="T10" fmla="*/ 579 w 884"/>
              <a:gd name="T11" fmla="*/ 503 h 526"/>
              <a:gd name="T12" fmla="*/ 531 w 884"/>
              <a:gd name="T13" fmla="*/ 485 h 526"/>
              <a:gd name="T14" fmla="*/ 501 w 884"/>
              <a:gd name="T15" fmla="*/ 515 h 526"/>
              <a:gd name="T16" fmla="*/ 460 w 884"/>
              <a:gd name="T17" fmla="*/ 526 h 526"/>
              <a:gd name="T18" fmla="*/ 418 w 884"/>
              <a:gd name="T19" fmla="*/ 515 h 526"/>
              <a:gd name="T20" fmla="*/ 394 w 884"/>
              <a:gd name="T21" fmla="*/ 485 h 526"/>
              <a:gd name="T22" fmla="*/ 352 w 884"/>
              <a:gd name="T23" fmla="*/ 497 h 526"/>
              <a:gd name="T24" fmla="*/ 310 w 884"/>
              <a:gd name="T25" fmla="*/ 503 h 526"/>
              <a:gd name="T26" fmla="*/ 221 w 884"/>
              <a:gd name="T27" fmla="*/ 485 h 526"/>
              <a:gd name="T28" fmla="*/ 161 w 884"/>
              <a:gd name="T29" fmla="*/ 444 h 526"/>
              <a:gd name="T30" fmla="*/ 137 w 884"/>
              <a:gd name="T31" fmla="*/ 414 h 526"/>
              <a:gd name="T32" fmla="*/ 137 w 884"/>
              <a:gd name="T33" fmla="*/ 414 h 526"/>
              <a:gd name="T34" fmla="*/ 90 w 884"/>
              <a:gd name="T35" fmla="*/ 408 h 526"/>
              <a:gd name="T36" fmla="*/ 24 w 884"/>
              <a:gd name="T37" fmla="*/ 373 h 526"/>
              <a:gd name="T38" fmla="*/ 0 w 884"/>
              <a:gd name="T39" fmla="*/ 308 h 526"/>
              <a:gd name="T40" fmla="*/ 30 w 884"/>
              <a:gd name="T41" fmla="*/ 242 h 526"/>
              <a:gd name="T42" fmla="*/ 101 w 884"/>
              <a:gd name="T43" fmla="*/ 201 h 526"/>
              <a:gd name="T44" fmla="*/ 101 w 884"/>
              <a:gd name="T45" fmla="*/ 201 h 526"/>
              <a:gd name="T46" fmla="*/ 95 w 884"/>
              <a:gd name="T47" fmla="*/ 189 h 526"/>
              <a:gd name="T48" fmla="*/ 78 w 884"/>
              <a:gd name="T49" fmla="*/ 160 h 526"/>
              <a:gd name="T50" fmla="*/ 84 w 884"/>
              <a:gd name="T51" fmla="*/ 100 h 526"/>
              <a:gd name="T52" fmla="*/ 149 w 884"/>
              <a:gd name="T53" fmla="*/ 47 h 526"/>
              <a:gd name="T54" fmla="*/ 227 w 884"/>
              <a:gd name="T55" fmla="*/ 41 h 526"/>
              <a:gd name="T56" fmla="*/ 275 w 884"/>
              <a:gd name="T57" fmla="*/ 59 h 526"/>
              <a:gd name="T58" fmla="*/ 298 w 884"/>
              <a:gd name="T59" fmla="*/ 77 h 526"/>
              <a:gd name="T60" fmla="*/ 304 w 884"/>
              <a:gd name="T61" fmla="*/ 77 h 526"/>
              <a:gd name="T62" fmla="*/ 304 w 884"/>
              <a:gd name="T63" fmla="*/ 77 h 526"/>
              <a:gd name="T64" fmla="*/ 310 w 884"/>
              <a:gd name="T65" fmla="*/ 77 h 526"/>
              <a:gd name="T66" fmla="*/ 340 w 884"/>
              <a:gd name="T67" fmla="*/ 53 h 526"/>
              <a:gd name="T68" fmla="*/ 382 w 884"/>
              <a:gd name="T69" fmla="*/ 41 h 526"/>
              <a:gd name="T70" fmla="*/ 406 w 884"/>
              <a:gd name="T71" fmla="*/ 47 h 526"/>
              <a:gd name="T72" fmla="*/ 430 w 884"/>
              <a:gd name="T73" fmla="*/ 53 h 526"/>
              <a:gd name="T74" fmla="*/ 436 w 884"/>
              <a:gd name="T75" fmla="*/ 53 h 526"/>
              <a:gd name="T76" fmla="*/ 436 w 884"/>
              <a:gd name="T77" fmla="*/ 47 h 526"/>
              <a:gd name="T78" fmla="*/ 496 w 884"/>
              <a:gd name="T79" fmla="*/ 12 h 526"/>
              <a:gd name="T80" fmla="*/ 573 w 884"/>
              <a:gd name="T81" fmla="*/ 0 h 526"/>
              <a:gd name="T82" fmla="*/ 669 w 884"/>
              <a:gd name="T83" fmla="*/ 24 h 526"/>
              <a:gd name="T84" fmla="*/ 722 w 884"/>
              <a:gd name="T85" fmla="*/ 77 h 526"/>
              <a:gd name="T86" fmla="*/ 728 w 884"/>
              <a:gd name="T87" fmla="*/ 118 h 526"/>
              <a:gd name="T88" fmla="*/ 728 w 884"/>
              <a:gd name="T89" fmla="*/ 124 h 526"/>
              <a:gd name="T90" fmla="*/ 734 w 884"/>
              <a:gd name="T91" fmla="*/ 130 h 526"/>
              <a:gd name="T92" fmla="*/ 746 w 884"/>
              <a:gd name="T93" fmla="*/ 130 h 526"/>
              <a:gd name="T94" fmla="*/ 794 w 884"/>
              <a:gd name="T95" fmla="*/ 136 h 526"/>
              <a:gd name="T96" fmla="*/ 860 w 884"/>
              <a:gd name="T97" fmla="*/ 171 h 526"/>
              <a:gd name="T98" fmla="*/ 884 w 884"/>
              <a:gd name="T99" fmla="*/ 237 h 526"/>
              <a:gd name="T100" fmla="*/ 860 w 884"/>
              <a:gd name="T101" fmla="*/ 296 h 526"/>
              <a:gd name="T102" fmla="*/ 794 w 884"/>
              <a:gd name="T103" fmla="*/ 337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84" h="526">
                <a:moveTo>
                  <a:pt x="794" y="337"/>
                </a:moveTo>
                <a:lnTo>
                  <a:pt x="800" y="349"/>
                </a:lnTo>
                <a:lnTo>
                  <a:pt x="806" y="361"/>
                </a:lnTo>
                <a:lnTo>
                  <a:pt x="812" y="373"/>
                </a:lnTo>
                <a:lnTo>
                  <a:pt x="812" y="390"/>
                </a:lnTo>
                <a:lnTo>
                  <a:pt x="800" y="426"/>
                </a:lnTo>
                <a:lnTo>
                  <a:pt x="776" y="461"/>
                </a:lnTo>
                <a:lnTo>
                  <a:pt x="740" y="485"/>
                </a:lnTo>
                <a:lnTo>
                  <a:pt x="693" y="503"/>
                </a:lnTo>
                <a:lnTo>
                  <a:pt x="639" y="509"/>
                </a:lnTo>
                <a:lnTo>
                  <a:pt x="609" y="503"/>
                </a:lnTo>
                <a:lnTo>
                  <a:pt x="579" y="503"/>
                </a:lnTo>
                <a:lnTo>
                  <a:pt x="555" y="497"/>
                </a:lnTo>
                <a:lnTo>
                  <a:pt x="531" y="485"/>
                </a:lnTo>
                <a:lnTo>
                  <a:pt x="519" y="503"/>
                </a:lnTo>
                <a:lnTo>
                  <a:pt x="501" y="515"/>
                </a:lnTo>
                <a:lnTo>
                  <a:pt x="484" y="521"/>
                </a:lnTo>
                <a:lnTo>
                  <a:pt x="460" y="526"/>
                </a:lnTo>
                <a:lnTo>
                  <a:pt x="442" y="521"/>
                </a:lnTo>
                <a:lnTo>
                  <a:pt x="418" y="515"/>
                </a:lnTo>
                <a:lnTo>
                  <a:pt x="406" y="503"/>
                </a:lnTo>
                <a:lnTo>
                  <a:pt x="394" y="485"/>
                </a:lnTo>
                <a:lnTo>
                  <a:pt x="376" y="491"/>
                </a:lnTo>
                <a:lnTo>
                  <a:pt x="352" y="497"/>
                </a:lnTo>
                <a:lnTo>
                  <a:pt x="334" y="497"/>
                </a:lnTo>
                <a:lnTo>
                  <a:pt x="310" y="503"/>
                </a:lnTo>
                <a:lnTo>
                  <a:pt x="263" y="497"/>
                </a:lnTo>
                <a:lnTo>
                  <a:pt x="221" y="485"/>
                </a:lnTo>
                <a:lnTo>
                  <a:pt x="185" y="467"/>
                </a:lnTo>
                <a:lnTo>
                  <a:pt x="161" y="444"/>
                </a:lnTo>
                <a:lnTo>
                  <a:pt x="143" y="414"/>
                </a:lnTo>
                <a:lnTo>
                  <a:pt x="137" y="414"/>
                </a:lnTo>
                <a:lnTo>
                  <a:pt x="131" y="414"/>
                </a:lnTo>
                <a:lnTo>
                  <a:pt x="90" y="408"/>
                </a:lnTo>
                <a:lnTo>
                  <a:pt x="54" y="390"/>
                </a:lnTo>
                <a:lnTo>
                  <a:pt x="24" y="373"/>
                </a:lnTo>
                <a:lnTo>
                  <a:pt x="6" y="343"/>
                </a:lnTo>
                <a:lnTo>
                  <a:pt x="0" y="308"/>
                </a:lnTo>
                <a:lnTo>
                  <a:pt x="6" y="272"/>
                </a:lnTo>
                <a:lnTo>
                  <a:pt x="30" y="242"/>
                </a:lnTo>
                <a:lnTo>
                  <a:pt x="60" y="219"/>
                </a:lnTo>
                <a:lnTo>
                  <a:pt x="101" y="201"/>
                </a:lnTo>
                <a:lnTo>
                  <a:pt x="107" y="201"/>
                </a:lnTo>
                <a:lnTo>
                  <a:pt x="95" y="189"/>
                </a:lnTo>
                <a:lnTo>
                  <a:pt x="84" y="177"/>
                </a:lnTo>
                <a:lnTo>
                  <a:pt x="78" y="160"/>
                </a:lnTo>
                <a:lnTo>
                  <a:pt x="78" y="142"/>
                </a:lnTo>
                <a:lnTo>
                  <a:pt x="84" y="100"/>
                </a:lnTo>
                <a:lnTo>
                  <a:pt x="113" y="71"/>
                </a:lnTo>
                <a:lnTo>
                  <a:pt x="149" y="47"/>
                </a:lnTo>
                <a:lnTo>
                  <a:pt x="197" y="35"/>
                </a:lnTo>
                <a:lnTo>
                  <a:pt x="227" y="41"/>
                </a:lnTo>
                <a:lnTo>
                  <a:pt x="251" y="47"/>
                </a:lnTo>
                <a:lnTo>
                  <a:pt x="275" y="59"/>
                </a:lnTo>
                <a:lnTo>
                  <a:pt x="293" y="77"/>
                </a:lnTo>
                <a:lnTo>
                  <a:pt x="298" y="77"/>
                </a:lnTo>
                <a:lnTo>
                  <a:pt x="304" y="77"/>
                </a:lnTo>
                <a:lnTo>
                  <a:pt x="310" y="77"/>
                </a:lnTo>
                <a:lnTo>
                  <a:pt x="322" y="59"/>
                </a:lnTo>
                <a:lnTo>
                  <a:pt x="340" y="53"/>
                </a:lnTo>
                <a:lnTo>
                  <a:pt x="358" y="47"/>
                </a:lnTo>
                <a:lnTo>
                  <a:pt x="382" y="41"/>
                </a:lnTo>
                <a:lnTo>
                  <a:pt x="394" y="41"/>
                </a:lnTo>
                <a:lnTo>
                  <a:pt x="406" y="47"/>
                </a:lnTo>
                <a:lnTo>
                  <a:pt x="418" y="53"/>
                </a:lnTo>
                <a:lnTo>
                  <a:pt x="430" y="53"/>
                </a:lnTo>
                <a:lnTo>
                  <a:pt x="436" y="53"/>
                </a:lnTo>
                <a:lnTo>
                  <a:pt x="436" y="47"/>
                </a:lnTo>
                <a:lnTo>
                  <a:pt x="466" y="29"/>
                </a:lnTo>
                <a:lnTo>
                  <a:pt x="496" y="12"/>
                </a:lnTo>
                <a:lnTo>
                  <a:pt x="531" y="6"/>
                </a:lnTo>
                <a:lnTo>
                  <a:pt x="573" y="0"/>
                </a:lnTo>
                <a:lnTo>
                  <a:pt x="621" y="6"/>
                </a:lnTo>
                <a:lnTo>
                  <a:pt x="669" y="24"/>
                </a:lnTo>
                <a:lnTo>
                  <a:pt x="699" y="47"/>
                </a:lnTo>
                <a:lnTo>
                  <a:pt x="722" y="77"/>
                </a:lnTo>
                <a:lnTo>
                  <a:pt x="728" y="112"/>
                </a:lnTo>
                <a:lnTo>
                  <a:pt x="728" y="118"/>
                </a:lnTo>
                <a:lnTo>
                  <a:pt x="728" y="124"/>
                </a:lnTo>
                <a:lnTo>
                  <a:pt x="728" y="130"/>
                </a:lnTo>
                <a:lnTo>
                  <a:pt x="734" y="130"/>
                </a:lnTo>
                <a:lnTo>
                  <a:pt x="740" y="130"/>
                </a:lnTo>
                <a:lnTo>
                  <a:pt x="746" y="130"/>
                </a:lnTo>
                <a:lnTo>
                  <a:pt x="794" y="136"/>
                </a:lnTo>
                <a:lnTo>
                  <a:pt x="830" y="148"/>
                </a:lnTo>
                <a:lnTo>
                  <a:pt x="860" y="171"/>
                </a:lnTo>
                <a:lnTo>
                  <a:pt x="878" y="201"/>
                </a:lnTo>
                <a:lnTo>
                  <a:pt x="884" y="237"/>
                </a:lnTo>
                <a:lnTo>
                  <a:pt x="878" y="272"/>
                </a:lnTo>
                <a:lnTo>
                  <a:pt x="860" y="296"/>
                </a:lnTo>
                <a:lnTo>
                  <a:pt x="830" y="319"/>
                </a:lnTo>
                <a:lnTo>
                  <a:pt x="794" y="337"/>
                </a:lnTo>
              </a:path>
            </a:pathLst>
          </a:custGeom>
          <a:gradFill rotWithShape="0">
            <a:gsLst>
              <a:gs pos="0">
                <a:srgbClr val="FF950E"/>
              </a:gs>
              <a:gs pos="100000">
                <a:srgbClr val="996633"/>
              </a:gs>
            </a:gsLst>
            <a:lin ang="2700000" scaled="1"/>
          </a:gradFill>
          <a:ln w="36000">
            <a:solidFill>
              <a:srgbClr val="000000"/>
            </a:solidFill>
            <a:round/>
            <a:headEnd/>
            <a:tailEnd/>
          </a:ln>
          <a:effectLst>
            <a:outerShdw dist="152735" dir="2700000" algn="ctr" rotWithShape="0">
              <a:srgbClr val="808080"/>
            </a:outerShdw>
          </a:effectLst>
        </p:spPr>
        <p:txBody>
          <a:bodyPr wrap="none" anchor="ctr"/>
          <a:lstStyle/>
          <a:p>
            <a:endParaRPr lang="vi-VN" sz="1633"/>
          </a:p>
        </p:txBody>
      </p:sp>
      <p:sp>
        <p:nvSpPr>
          <p:cNvPr id="8201" name="Text Box 9"/>
          <p:cNvSpPr txBox="1">
            <a:spLocks noChangeArrowheads="1"/>
          </p:cNvSpPr>
          <p:nvPr/>
        </p:nvSpPr>
        <p:spPr bwMode="auto">
          <a:xfrm>
            <a:off x="491761" y="4846966"/>
            <a:ext cx="2283840" cy="887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965" tIns="57146" rIns="97965" bIns="57146"/>
          <a:lstStyle>
            <a:lvl1pPr>
              <a:tabLst>
                <a:tab pos="723900" algn="l"/>
                <a:tab pos="14478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S Gothic" panose="020B0609070205080204" pitchFamily="49" charset="-128"/>
              </a:defRPr>
            </a:lvl9pPr>
          </a:lstStyle>
          <a:p>
            <a:pPr>
              <a:lnSpc>
                <a:spcPct val="117000"/>
              </a:lnSpc>
            </a:pPr>
            <a:r>
              <a:rPr lang="it-IT" altLang="vi-VN" sz="2177" dirty="0">
                <a:latin typeface="Comic Sans MS" panose="030F0702030302020204" pitchFamily="66" charset="0"/>
              </a:rPr>
              <a:t>Đăng tải tài liệu và bài giảng</a:t>
            </a:r>
          </a:p>
        </p:txBody>
      </p:sp>
      <p:sp>
        <p:nvSpPr>
          <p:cNvPr id="8202" name="Freeform 10"/>
          <p:cNvSpPr>
            <a:spLocks noChangeArrowheads="1"/>
          </p:cNvSpPr>
          <p:nvPr/>
        </p:nvSpPr>
        <p:spPr bwMode="auto">
          <a:xfrm>
            <a:off x="3101761" y="3429001"/>
            <a:ext cx="2612160" cy="1143360"/>
          </a:xfrm>
          <a:custGeom>
            <a:avLst/>
            <a:gdLst>
              <a:gd name="T0" fmla="*/ 800 w 884"/>
              <a:gd name="T1" fmla="*/ 349 h 526"/>
              <a:gd name="T2" fmla="*/ 812 w 884"/>
              <a:gd name="T3" fmla="*/ 373 h 526"/>
              <a:gd name="T4" fmla="*/ 800 w 884"/>
              <a:gd name="T5" fmla="*/ 426 h 526"/>
              <a:gd name="T6" fmla="*/ 740 w 884"/>
              <a:gd name="T7" fmla="*/ 485 h 526"/>
              <a:gd name="T8" fmla="*/ 639 w 884"/>
              <a:gd name="T9" fmla="*/ 509 h 526"/>
              <a:gd name="T10" fmla="*/ 579 w 884"/>
              <a:gd name="T11" fmla="*/ 503 h 526"/>
              <a:gd name="T12" fmla="*/ 531 w 884"/>
              <a:gd name="T13" fmla="*/ 485 h 526"/>
              <a:gd name="T14" fmla="*/ 501 w 884"/>
              <a:gd name="T15" fmla="*/ 515 h 526"/>
              <a:gd name="T16" fmla="*/ 460 w 884"/>
              <a:gd name="T17" fmla="*/ 526 h 526"/>
              <a:gd name="T18" fmla="*/ 418 w 884"/>
              <a:gd name="T19" fmla="*/ 515 h 526"/>
              <a:gd name="T20" fmla="*/ 394 w 884"/>
              <a:gd name="T21" fmla="*/ 485 h 526"/>
              <a:gd name="T22" fmla="*/ 352 w 884"/>
              <a:gd name="T23" fmla="*/ 497 h 526"/>
              <a:gd name="T24" fmla="*/ 310 w 884"/>
              <a:gd name="T25" fmla="*/ 503 h 526"/>
              <a:gd name="T26" fmla="*/ 221 w 884"/>
              <a:gd name="T27" fmla="*/ 485 h 526"/>
              <a:gd name="T28" fmla="*/ 161 w 884"/>
              <a:gd name="T29" fmla="*/ 444 h 526"/>
              <a:gd name="T30" fmla="*/ 137 w 884"/>
              <a:gd name="T31" fmla="*/ 414 h 526"/>
              <a:gd name="T32" fmla="*/ 137 w 884"/>
              <a:gd name="T33" fmla="*/ 414 h 526"/>
              <a:gd name="T34" fmla="*/ 90 w 884"/>
              <a:gd name="T35" fmla="*/ 408 h 526"/>
              <a:gd name="T36" fmla="*/ 24 w 884"/>
              <a:gd name="T37" fmla="*/ 373 h 526"/>
              <a:gd name="T38" fmla="*/ 0 w 884"/>
              <a:gd name="T39" fmla="*/ 308 h 526"/>
              <a:gd name="T40" fmla="*/ 30 w 884"/>
              <a:gd name="T41" fmla="*/ 242 h 526"/>
              <a:gd name="T42" fmla="*/ 101 w 884"/>
              <a:gd name="T43" fmla="*/ 201 h 526"/>
              <a:gd name="T44" fmla="*/ 101 w 884"/>
              <a:gd name="T45" fmla="*/ 201 h 526"/>
              <a:gd name="T46" fmla="*/ 95 w 884"/>
              <a:gd name="T47" fmla="*/ 189 h 526"/>
              <a:gd name="T48" fmla="*/ 78 w 884"/>
              <a:gd name="T49" fmla="*/ 160 h 526"/>
              <a:gd name="T50" fmla="*/ 84 w 884"/>
              <a:gd name="T51" fmla="*/ 100 h 526"/>
              <a:gd name="T52" fmla="*/ 149 w 884"/>
              <a:gd name="T53" fmla="*/ 47 h 526"/>
              <a:gd name="T54" fmla="*/ 227 w 884"/>
              <a:gd name="T55" fmla="*/ 41 h 526"/>
              <a:gd name="T56" fmla="*/ 275 w 884"/>
              <a:gd name="T57" fmla="*/ 59 h 526"/>
              <a:gd name="T58" fmla="*/ 298 w 884"/>
              <a:gd name="T59" fmla="*/ 77 h 526"/>
              <a:gd name="T60" fmla="*/ 304 w 884"/>
              <a:gd name="T61" fmla="*/ 77 h 526"/>
              <a:gd name="T62" fmla="*/ 304 w 884"/>
              <a:gd name="T63" fmla="*/ 77 h 526"/>
              <a:gd name="T64" fmla="*/ 310 w 884"/>
              <a:gd name="T65" fmla="*/ 77 h 526"/>
              <a:gd name="T66" fmla="*/ 340 w 884"/>
              <a:gd name="T67" fmla="*/ 53 h 526"/>
              <a:gd name="T68" fmla="*/ 382 w 884"/>
              <a:gd name="T69" fmla="*/ 41 h 526"/>
              <a:gd name="T70" fmla="*/ 406 w 884"/>
              <a:gd name="T71" fmla="*/ 47 h 526"/>
              <a:gd name="T72" fmla="*/ 430 w 884"/>
              <a:gd name="T73" fmla="*/ 53 h 526"/>
              <a:gd name="T74" fmla="*/ 436 w 884"/>
              <a:gd name="T75" fmla="*/ 53 h 526"/>
              <a:gd name="T76" fmla="*/ 436 w 884"/>
              <a:gd name="T77" fmla="*/ 47 h 526"/>
              <a:gd name="T78" fmla="*/ 496 w 884"/>
              <a:gd name="T79" fmla="*/ 12 h 526"/>
              <a:gd name="T80" fmla="*/ 573 w 884"/>
              <a:gd name="T81" fmla="*/ 0 h 526"/>
              <a:gd name="T82" fmla="*/ 669 w 884"/>
              <a:gd name="T83" fmla="*/ 24 h 526"/>
              <a:gd name="T84" fmla="*/ 722 w 884"/>
              <a:gd name="T85" fmla="*/ 77 h 526"/>
              <a:gd name="T86" fmla="*/ 728 w 884"/>
              <a:gd name="T87" fmla="*/ 118 h 526"/>
              <a:gd name="T88" fmla="*/ 728 w 884"/>
              <a:gd name="T89" fmla="*/ 124 h 526"/>
              <a:gd name="T90" fmla="*/ 734 w 884"/>
              <a:gd name="T91" fmla="*/ 130 h 526"/>
              <a:gd name="T92" fmla="*/ 746 w 884"/>
              <a:gd name="T93" fmla="*/ 130 h 526"/>
              <a:gd name="T94" fmla="*/ 794 w 884"/>
              <a:gd name="T95" fmla="*/ 136 h 526"/>
              <a:gd name="T96" fmla="*/ 860 w 884"/>
              <a:gd name="T97" fmla="*/ 171 h 526"/>
              <a:gd name="T98" fmla="*/ 884 w 884"/>
              <a:gd name="T99" fmla="*/ 237 h 526"/>
              <a:gd name="T100" fmla="*/ 860 w 884"/>
              <a:gd name="T101" fmla="*/ 296 h 526"/>
              <a:gd name="T102" fmla="*/ 794 w 884"/>
              <a:gd name="T103" fmla="*/ 337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84" h="526">
                <a:moveTo>
                  <a:pt x="794" y="337"/>
                </a:moveTo>
                <a:lnTo>
                  <a:pt x="800" y="349"/>
                </a:lnTo>
                <a:lnTo>
                  <a:pt x="806" y="361"/>
                </a:lnTo>
                <a:lnTo>
                  <a:pt x="812" y="373"/>
                </a:lnTo>
                <a:lnTo>
                  <a:pt x="812" y="390"/>
                </a:lnTo>
                <a:lnTo>
                  <a:pt x="800" y="426"/>
                </a:lnTo>
                <a:lnTo>
                  <a:pt x="776" y="461"/>
                </a:lnTo>
                <a:lnTo>
                  <a:pt x="740" y="485"/>
                </a:lnTo>
                <a:lnTo>
                  <a:pt x="693" y="503"/>
                </a:lnTo>
                <a:lnTo>
                  <a:pt x="639" y="509"/>
                </a:lnTo>
                <a:lnTo>
                  <a:pt x="609" y="503"/>
                </a:lnTo>
                <a:lnTo>
                  <a:pt x="579" y="503"/>
                </a:lnTo>
                <a:lnTo>
                  <a:pt x="555" y="497"/>
                </a:lnTo>
                <a:lnTo>
                  <a:pt x="531" y="485"/>
                </a:lnTo>
                <a:lnTo>
                  <a:pt x="519" y="503"/>
                </a:lnTo>
                <a:lnTo>
                  <a:pt x="501" y="515"/>
                </a:lnTo>
                <a:lnTo>
                  <a:pt x="484" y="521"/>
                </a:lnTo>
                <a:lnTo>
                  <a:pt x="460" y="526"/>
                </a:lnTo>
                <a:lnTo>
                  <a:pt x="442" y="521"/>
                </a:lnTo>
                <a:lnTo>
                  <a:pt x="418" y="515"/>
                </a:lnTo>
                <a:lnTo>
                  <a:pt x="406" y="503"/>
                </a:lnTo>
                <a:lnTo>
                  <a:pt x="394" y="485"/>
                </a:lnTo>
                <a:lnTo>
                  <a:pt x="376" y="491"/>
                </a:lnTo>
                <a:lnTo>
                  <a:pt x="352" y="497"/>
                </a:lnTo>
                <a:lnTo>
                  <a:pt x="334" y="497"/>
                </a:lnTo>
                <a:lnTo>
                  <a:pt x="310" y="503"/>
                </a:lnTo>
                <a:lnTo>
                  <a:pt x="263" y="497"/>
                </a:lnTo>
                <a:lnTo>
                  <a:pt x="221" y="485"/>
                </a:lnTo>
                <a:lnTo>
                  <a:pt x="185" y="467"/>
                </a:lnTo>
                <a:lnTo>
                  <a:pt x="161" y="444"/>
                </a:lnTo>
                <a:lnTo>
                  <a:pt x="143" y="414"/>
                </a:lnTo>
                <a:lnTo>
                  <a:pt x="137" y="414"/>
                </a:lnTo>
                <a:lnTo>
                  <a:pt x="131" y="414"/>
                </a:lnTo>
                <a:lnTo>
                  <a:pt x="90" y="408"/>
                </a:lnTo>
                <a:lnTo>
                  <a:pt x="54" y="390"/>
                </a:lnTo>
                <a:lnTo>
                  <a:pt x="24" y="373"/>
                </a:lnTo>
                <a:lnTo>
                  <a:pt x="6" y="343"/>
                </a:lnTo>
                <a:lnTo>
                  <a:pt x="0" y="308"/>
                </a:lnTo>
                <a:lnTo>
                  <a:pt x="6" y="272"/>
                </a:lnTo>
                <a:lnTo>
                  <a:pt x="30" y="242"/>
                </a:lnTo>
                <a:lnTo>
                  <a:pt x="60" y="219"/>
                </a:lnTo>
                <a:lnTo>
                  <a:pt x="101" y="201"/>
                </a:lnTo>
                <a:lnTo>
                  <a:pt x="107" y="201"/>
                </a:lnTo>
                <a:lnTo>
                  <a:pt x="95" y="189"/>
                </a:lnTo>
                <a:lnTo>
                  <a:pt x="84" y="177"/>
                </a:lnTo>
                <a:lnTo>
                  <a:pt x="78" y="160"/>
                </a:lnTo>
                <a:lnTo>
                  <a:pt x="78" y="142"/>
                </a:lnTo>
                <a:lnTo>
                  <a:pt x="84" y="100"/>
                </a:lnTo>
                <a:lnTo>
                  <a:pt x="113" y="71"/>
                </a:lnTo>
                <a:lnTo>
                  <a:pt x="149" y="47"/>
                </a:lnTo>
                <a:lnTo>
                  <a:pt x="197" y="35"/>
                </a:lnTo>
                <a:lnTo>
                  <a:pt x="227" y="41"/>
                </a:lnTo>
                <a:lnTo>
                  <a:pt x="251" y="47"/>
                </a:lnTo>
                <a:lnTo>
                  <a:pt x="275" y="59"/>
                </a:lnTo>
                <a:lnTo>
                  <a:pt x="293" y="77"/>
                </a:lnTo>
                <a:lnTo>
                  <a:pt x="298" y="77"/>
                </a:lnTo>
                <a:lnTo>
                  <a:pt x="304" y="77"/>
                </a:lnTo>
                <a:lnTo>
                  <a:pt x="310" y="77"/>
                </a:lnTo>
                <a:lnTo>
                  <a:pt x="322" y="59"/>
                </a:lnTo>
                <a:lnTo>
                  <a:pt x="340" y="53"/>
                </a:lnTo>
                <a:lnTo>
                  <a:pt x="358" y="47"/>
                </a:lnTo>
                <a:lnTo>
                  <a:pt x="382" y="41"/>
                </a:lnTo>
                <a:lnTo>
                  <a:pt x="394" y="41"/>
                </a:lnTo>
                <a:lnTo>
                  <a:pt x="406" y="47"/>
                </a:lnTo>
                <a:lnTo>
                  <a:pt x="418" y="53"/>
                </a:lnTo>
                <a:lnTo>
                  <a:pt x="430" y="53"/>
                </a:lnTo>
                <a:lnTo>
                  <a:pt x="436" y="53"/>
                </a:lnTo>
                <a:lnTo>
                  <a:pt x="436" y="47"/>
                </a:lnTo>
                <a:lnTo>
                  <a:pt x="466" y="29"/>
                </a:lnTo>
                <a:lnTo>
                  <a:pt x="496" y="12"/>
                </a:lnTo>
                <a:lnTo>
                  <a:pt x="531" y="6"/>
                </a:lnTo>
                <a:lnTo>
                  <a:pt x="573" y="0"/>
                </a:lnTo>
                <a:lnTo>
                  <a:pt x="621" y="6"/>
                </a:lnTo>
                <a:lnTo>
                  <a:pt x="669" y="24"/>
                </a:lnTo>
                <a:lnTo>
                  <a:pt x="699" y="47"/>
                </a:lnTo>
                <a:lnTo>
                  <a:pt x="722" y="77"/>
                </a:lnTo>
                <a:lnTo>
                  <a:pt x="728" y="112"/>
                </a:lnTo>
                <a:lnTo>
                  <a:pt x="728" y="118"/>
                </a:lnTo>
                <a:lnTo>
                  <a:pt x="728" y="124"/>
                </a:lnTo>
                <a:lnTo>
                  <a:pt x="728" y="130"/>
                </a:lnTo>
                <a:lnTo>
                  <a:pt x="734" y="130"/>
                </a:lnTo>
                <a:lnTo>
                  <a:pt x="740" y="130"/>
                </a:lnTo>
                <a:lnTo>
                  <a:pt x="746" y="130"/>
                </a:lnTo>
                <a:lnTo>
                  <a:pt x="794" y="136"/>
                </a:lnTo>
                <a:lnTo>
                  <a:pt x="830" y="148"/>
                </a:lnTo>
                <a:lnTo>
                  <a:pt x="860" y="171"/>
                </a:lnTo>
                <a:lnTo>
                  <a:pt x="878" y="201"/>
                </a:lnTo>
                <a:lnTo>
                  <a:pt x="884" y="237"/>
                </a:lnTo>
                <a:lnTo>
                  <a:pt x="878" y="272"/>
                </a:lnTo>
                <a:lnTo>
                  <a:pt x="860" y="296"/>
                </a:lnTo>
                <a:lnTo>
                  <a:pt x="830" y="319"/>
                </a:lnTo>
                <a:lnTo>
                  <a:pt x="794" y="337"/>
                </a:lnTo>
              </a:path>
            </a:pathLst>
          </a:custGeom>
          <a:gradFill rotWithShape="0">
            <a:gsLst>
              <a:gs pos="0">
                <a:srgbClr val="FF950E"/>
              </a:gs>
              <a:gs pos="100000">
                <a:srgbClr val="996633"/>
              </a:gs>
            </a:gsLst>
            <a:lin ang="2700000" scaled="1"/>
          </a:gradFill>
          <a:ln w="36000">
            <a:solidFill>
              <a:srgbClr val="000000"/>
            </a:solidFill>
            <a:round/>
            <a:headEnd/>
            <a:tailEnd/>
          </a:ln>
          <a:effectLst>
            <a:outerShdw dist="152735" dir="2700000" algn="ctr" rotWithShape="0">
              <a:srgbClr val="808080"/>
            </a:outerShdw>
          </a:effectLst>
        </p:spPr>
        <p:txBody>
          <a:bodyPr wrap="none" anchor="ctr"/>
          <a:lstStyle/>
          <a:p>
            <a:endParaRPr lang="vi-VN" sz="1633"/>
          </a:p>
        </p:txBody>
      </p:sp>
      <p:sp>
        <p:nvSpPr>
          <p:cNvPr id="8203" name="Text Box 11"/>
          <p:cNvSpPr txBox="1">
            <a:spLocks noChangeArrowheads="1"/>
          </p:cNvSpPr>
          <p:nvPr/>
        </p:nvSpPr>
        <p:spPr bwMode="auto">
          <a:xfrm>
            <a:off x="666721" y="3102120"/>
            <a:ext cx="2272320" cy="887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965" tIns="57146" rIns="97965" bIns="57146"/>
          <a:lstStyle>
            <a:lvl1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9pPr>
          </a:lstStyle>
          <a:p>
            <a:pPr>
              <a:lnSpc>
                <a:spcPct val="117000"/>
              </a:lnSpc>
            </a:pPr>
            <a:r>
              <a:rPr lang="it-IT" altLang="vi-VN" sz="2177" dirty="0">
                <a:latin typeface="Comic Sans MS" panose="030F0702030302020204" pitchFamily="66" charset="0"/>
              </a:rPr>
              <a:t>     Tạo lớp học online</a:t>
            </a:r>
          </a:p>
        </p:txBody>
      </p:sp>
      <p:sp>
        <p:nvSpPr>
          <p:cNvPr id="8204" name="Freeform 12"/>
          <p:cNvSpPr>
            <a:spLocks noChangeArrowheads="1"/>
          </p:cNvSpPr>
          <p:nvPr/>
        </p:nvSpPr>
        <p:spPr bwMode="auto">
          <a:xfrm>
            <a:off x="6367681" y="4899241"/>
            <a:ext cx="2612160" cy="1143360"/>
          </a:xfrm>
          <a:custGeom>
            <a:avLst/>
            <a:gdLst>
              <a:gd name="T0" fmla="*/ 800 w 884"/>
              <a:gd name="T1" fmla="*/ 349 h 526"/>
              <a:gd name="T2" fmla="*/ 812 w 884"/>
              <a:gd name="T3" fmla="*/ 373 h 526"/>
              <a:gd name="T4" fmla="*/ 800 w 884"/>
              <a:gd name="T5" fmla="*/ 426 h 526"/>
              <a:gd name="T6" fmla="*/ 740 w 884"/>
              <a:gd name="T7" fmla="*/ 485 h 526"/>
              <a:gd name="T8" fmla="*/ 639 w 884"/>
              <a:gd name="T9" fmla="*/ 509 h 526"/>
              <a:gd name="T10" fmla="*/ 579 w 884"/>
              <a:gd name="T11" fmla="*/ 503 h 526"/>
              <a:gd name="T12" fmla="*/ 531 w 884"/>
              <a:gd name="T13" fmla="*/ 485 h 526"/>
              <a:gd name="T14" fmla="*/ 501 w 884"/>
              <a:gd name="T15" fmla="*/ 515 h 526"/>
              <a:gd name="T16" fmla="*/ 460 w 884"/>
              <a:gd name="T17" fmla="*/ 526 h 526"/>
              <a:gd name="T18" fmla="*/ 418 w 884"/>
              <a:gd name="T19" fmla="*/ 515 h 526"/>
              <a:gd name="T20" fmla="*/ 394 w 884"/>
              <a:gd name="T21" fmla="*/ 485 h 526"/>
              <a:gd name="T22" fmla="*/ 352 w 884"/>
              <a:gd name="T23" fmla="*/ 497 h 526"/>
              <a:gd name="T24" fmla="*/ 310 w 884"/>
              <a:gd name="T25" fmla="*/ 503 h 526"/>
              <a:gd name="T26" fmla="*/ 221 w 884"/>
              <a:gd name="T27" fmla="*/ 485 h 526"/>
              <a:gd name="T28" fmla="*/ 161 w 884"/>
              <a:gd name="T29" fmla="*/ 444 h 526"/>
              <a:gd name="T30" fmla="*/ 137 w 884"/>
              <a:gd name="T31" fmla="*/ 414 h 526"/>
              <a:gd name="T32" fmla="*/ 137 w 884"/>
              <a:gd name="T33" fmla="*/ 414 h 526"/>
              <a:gd name="T34" fmla="*/ 90 w 884"/>
              <a:gd name="T35" fmla="*/ 408 h 526"/>
              <a:gd name="T36" fmla="*/ 24 w 884"/>
              <a:gd name="T37" fmla="*/ 373 h 526"/>
              <a:gd name="T38" fmla="*/ 0 w 884"/>
              <a:gd name="T39" fmla="*/ 308 h 526"/>
              <a:gd name="T40" fmla="*/ 30 w 884"/>
              <a:gd name="T41" fmla="*/ 242 h 526"/>
              <a:gd name="T42" fmla="*/ 101 w 884"/>
              <a:gd name="T43" fmla="*/ 201 h 526"/>
              <a:gd name="T44" fmla="*/ 101 w 884"/>
              <a:gd name="T45" fmla="*/ 201 h 526"/>
              <a:gd name="T46" fmla="*/ 95 w 884"/>
              <a:gd name="T47" fmla="*/ 189 h 526"/>
              <a:gd name="T48" fmla="*/ 78 w 884"/>
              <a:gd name="T49" fmla="*/ 160 h 526"/>
              <a:gd name="T50" fmla="*/ 84 w 884"/>
              <a:gd name="T51" fmla="*/ 100 h 526"/>
              <a:gd name="T52" fmla="*/ 149 w 884"/>
              <a:gd name="T53" fmla="*/ 47 h 526"/>
              <a:gd name="T54" fmla="*/ 227 w 884"/>
              <a:gd name="T55" fmla="*/ 41 h 526"/>
              <a:gd name="T56" fmla="*/ 275 w 884"/>
              <a:gd name="T57" fmla="*/ 59 h 526"/>
              <a:gd name="T58" fmla="*/ 298 w 884"/>
              <a:gd name="T59" fmla="*/ 77 h 526"/>
              <a:gd name="T60" fmla="*/ 304 w 884"/>
              <a:gd name="T61" fmla="*/ 77 h 526"/>
              <a:gd name="T62" fmla="*/ 304 w 884"/>
              <a:gd name="T63" fmla="*/ 77 h 526"/>
              <a:gd name="T64" fmla="*/ 310 w 884"/>
              <a:gd name="T65" fmla="*/ 77 h 526"/>
              <a:gd name="T66" fmla="*/ 340 w 884"/>
              <a:gd name="T67" fmla="*/ 53 h 526"/>
              <a:gd name="T68" fmla="*/ 382 w 884"/>
              <a:gd name="T69" fmla="*/ 41 h 526"/>
              <a:gd name="T70" fmla="*/ 406 w 884"/>
              <a:gd name="T71" fmla="*/ 47 h 526"/>
              <a:gd name="T72" fmla="*/ 430 w 884"/>
              <a:gd name="T73" fmla="*/ 53 h 526"/>
              <a:gd name="T74" fmla="*/ 436 w 884"/>
              <a:gd name="T75" fmla="*/ 53 h 526"/>
              <a:gd name="T76" fmla="*/ 436 w 884"/>
              <a:gd name="T77" fmla="*/ 47 h 526"/>
              <a:gd name="T78" fmla="*/ 496 w 884"/>
              <a:gd name="T79" fmla="*/ 12 h 526"/>
              <a:gd name="T80" fmla="*/ 573 w 884"/>
              <a:gd name="T81" fmla="*/ 0 h 526"/>
              <a:gd name="T82" fmla="*/ 669 w 884"/>
              <a:gd name="T83" fmla="*/ 24 h 526"/>
              <a:gd name="T84" fmla="*/ 722 w 884"/>
              <a:gd name="T85" fmla="*/ 77 h 526"/>
              <a:gd name="T86" fmla="*/ 728 w 884"/>
              <a:gd name="T87" fmla="*/ 118 h 526"/>
              <a:gd name="T88" fmla="*/ 728 w 884"/>
              <a:gd name="T89" fmla="*/ 124 h 526"/>
              <a:gd name="T90" fmla="*/ 734 w 884"/>
              <a:gd name="T91" fmla="*/ 130 h 526"/>
              <a:gd name="T92" fmla="*/ 746 w 884"/>
              <a:gd name="T93" fmla="*/ 130 h 526"/>
              <a:gd name="T94" fmla="*/ 794 w 884"/>
              <a:gd name="T95" fmla="*/ 136 h 526"/>
              <a:gd name="T96" fmla="*/ 860 w 884"/>
              <a:gd name="T97" fmla="*/ 171 h 526"/>
              <a:gd name="T98" fmla="*/ 884 w 884"/>
              <a:gd name="T99" fmla="*/ 237 h 526"/>
              <a:gd name="T100" fmla="*/ 860 w 884"/>
              <a:gd name="T101" fmla="*/ 296 h 526"/>
              <a:gd name="T102" fmla="*/ 794 w 884"/>
              <a:gd name="T103" fmla="*/ 337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84" h="526">
                <a:moveTo>
                  <a:pt x="794" y="337"/>
                </a:moveTo>
                <a:lnTo>
                  <a:pt x="800" y="349"/>
                </a:lnTo>
                <a:lnTo>
                  <a:pt x="806" y="361"/>
                </a:lnTo>
                <a:lnTo>
                  <a:pt x="812" y="373"/>
                </a:lnTo>
                <a:lnTo>
                  <a:pt x="812" y="390"/>
                </a:lnTo>
                <a:lnTo>
                  <a:pt x="800" y="426"/>
                </a:lnTo>
                <a:lnTo>
                  <a:pt x="776" y="461"/>
                </a:lnTo>
                <a:lnTo>
                  <a:pt x="740" y="485"/>
                </a:lnTo>
                <a:lnTo>
                  <a:pt x="693" y="503"/>
                </a:lnTo>
                <a:lnTo>
                  <a:pt x="639" y="509"/>
                </a:lnTo>
                <a:lnTo>
                  <a:pt x="609" y="503"/>
                </a:lnTo>
                <a:lnTo>
                  <a:pt x="579" y="503"/>
                </a:lnTo>
                <a:lnTo>
                  <a:pt x="555" y="497"/>
                </a:lnTo>
                <a:lnTo>
                  <a:pt x="531" y="485"/>
                </a:lnTo>
                <a:lnTo>
                  <a:pt x="519" y="503"/>
                </a:lnTo>
                <a:lnTo>
                  <a:pt x="501" y="515"/>
                </a:lnTo>
                <a:lnTo>
                  <a:pt x="484" y="521"/>
                </a:lnTo>
                <a:lnTo>
                  <a:pt x="460" y="526"/>
                </a:lnTo>
                <a:lnTo>
                  <a:pt x="442" y="521"/>
                </a:lnTo>
                <a:lnTo>
                  <a:pt x="418" y="515"/>
                </a:lnTo>
                <a:lnTo>
                  <a:pt x="406" y="503"/>
                </a:lnTo>
                <a:lnTo>
                  <a:pt x="394" y="485"/>
                </a:lnTo>
                <a:lnTo>
                  <a:pt x="376" y="491"/>
                </a:lnTo>
                <a:lnTo>
                  <a:pt x="352" y="497"/>
                </a:lnTo>
                <a:lnTo>
                  <a:pt x="334" y="497"/>
                </a:lnTo>
                <a:lnTo>
                  <a:pt x="310" y="503"/>
                </a:lnTo>
                <a:lnTo>
                  <a:pt x="263" y="497"/>
                </a:lnTo>
                <a:lnTo>
                  <a:pt x="221" y="485"/>
                </a:lnTo>
                <a:lnTo>
                  <a:pt x="185" y="467"/>
                </a:lnTo>
                <a:lnTo>
                  <a:pt x="161" y="444"/>
                </a:lnTo>
                <a:lnTo>
                  <a:pt x="143" y="414"/>
                </a:lnTo>
                <a:lnTo>
                  <a:pt x="137" y="414"/>
                </a:lnTo>
                <a:lnTo>
                  <a:pt x="131" y="414"/>
                </a:lnTo>
                <a:lnTo>
                  <a:pt x="90" y="408"/>
                </a:lnTo>
                <a:lnTo>
                  <a:pt x="54" y="390"/>
                </a:lnTo>
                <a:lnTo>
                  <a:pt x="24" y="373"/>
                </a:lnTo>
                <a:lnTo>
                  <a:pt x="6" y="343"/>
                </a:lnTo>
                <a:lnTo>
                  <a:pt x="0" y="308"/>
                </a:lnTo>
                <a:lnTo>
                  <a:pt x="6" y="272"/>
                </a:lnTo>
                <a:lnTo>
                  <a:pt x="30" y="242"/>
                </a:lnTo>
                <a:lnTo>
                  <a:pt x="60" y="219"/>
                </a:lnTo>
                <a:lnTo>
                  <a:pt x="101" y="201"/>
                </a:lnTo>
                <a:lnTo>
                  <a:pt x="107" y="201"/>
                </a:lnTo>
                <a:lnTo>
                  <a:pt x="95" y="189"/>
                </a:lnTo>
                <a:lnTo>
                  <a:pt x="84" y="177"/>
                </a:lnTo>
                <a:lnTo>
                  <a:pt x="78" y="160"/>
                </a:lnTo>
                <a:lnTo>
                  <a:pt x="78" y="142"/>
                </a:lnTo>
                <a:lnTo>
                  <a:pt x="84" y="100"/>
                </a:lnTo>
                <a:lnTo>
                  <a:pt x="113" y="71"/>
                </a:lnTo>
                <a:lnTo>
                  <a:pt x="149" y="47"/>
                </a:lnTo>
                <a:lnTo>
                  <a:pt x="197" y="35"/>
                </a:lnTo>
                <a:lnTo>
                  <a:pt x="227" y="41"/>
                </a:lnTo>
                <a:lnTo>
                  <a:pt x="251" y="47"/>
                </a:lnTo>
                <a:lnTo>
                  <a:pt x="275" y="59"/>
                </a:lnTo>
                <a:lnTo>
                  <a:pt x="293" y="77"/>
                </a:lnTo>
                <a:lnTo>
                  <a:pt x="298" y="77"/>
                </a:lnTo>
                <a:lnTo>
                  <a:pt x="304" y="77"/>
                </a:lnTo>
                <a:lnTo>
                  <a:pt x="310" y="77"/>
                </a:lnTo>
                <a:lnTo>
                  <a:pt x="322" y="59"/>
                </a:lnTo>
                <a:lnTo>
                  <a:pt x="340" y="53"/>
                </a:lnTo>
                <a:lnTo>
                  <a:pt x="358" y="47"/>
                </a:lnTo>
                <a:lnTo>
                  <a:pt x="382" y="41"/>
                </a:lnTo>
                <a:lnTo>
                  <a:pt x="394" y="41"/>
                </a:lnTo>
                <a:lnTo>
                  <a:pt x="406" y="47"/>
                </a:lnTo>
                <a:lnTo>
                  <a:pt x="418" y="53"/>
                </a:lnTo>
                <a:lnTo>
                  <a:pt x="430" y="53"/>
                </a:lnTo>
                <a:lnTo>
                  <a:pt x="436" y="53"/>
                </a:lnTo>
                <a:lnTo>
                  <a:pt x="436" y="47"/>
                </a:lnTo>
                <a:lnTo>
                  <a:pt x="466" y="29"/>
                </a:lnTo>
                <a:lnTo>
                  <a:pt x="496" y="12"/>
                </a:lnTo>
                <a:lnTo>
                  <a:pt x="531" y="6"/>
                </a:lnTo>
                <a:lnTo>
                  <a:pt x="573" y="0"/>
                </a:lnTo>
                <a:lnTo>
                  <a:pt x="621" y="6"/>
                </a:lnTo>
                <a:lnTo>
                  <a:pt x="669" y="24"/>
                </a:lnTo>
                <a:lnTo>
                  <a:pt x="699" y="47"/>
                </a:lnTo>
                <a:lnTo>
                  <a:pt x="722" y="77"/>
                </a:lnTo>
                <a:lnTo>
                  <a:pt x="728" y="112"/>
                </a:lnTo>
                <a:lnTo>
                  <a:pt x="728" y="118"/>
                </a:lnTo>
                <a:lnTo>
                  <a:pt x="728" y="124"/>
                </a:lnTo>
                <a:lnTo>
                  <a:pt x="728" y="130"/>
                </a:lnTo>
                <a:lnTo>
                  <a:pt x="734" y="130"/>
                </a:lnTo>
                <a:lnTo>
                  <a:pt x="740" y="130"/>
                </a:lnTo>
                <a:lnTo>
                  <a:pt x="746" y="130"/>
                </a:lnTo>
                <a:lnTo>
                  <a:pt x="794" y="136"/>
                </a:lnTo>
                <a:lnTo>
                  <a:pt x="830" y="148"/>
                </a:lnTo>
                <a:lnTo>
                  <a:pt x="860" y="171"/>
                </a:lnTo>
                <a:lnTo>
                  <a:pt x="878" y="201"/>
                </a:lnTo>
                <a:lnTo>
                  <a:pt x="884" y="237"/>
                </a:lnTo>
                <a:lnTo>
                  <a:pt x="878" y="272"/>
                </a:lnTo>
                <a:lnTo>
                  <a:pt x="860" y="296"/>
                </a:lnTo>
                <a:lnTo>
                  <a:pt x="830" y="319"/>
                </a:lnTo>
                <a:lnTo>
                  <a:pt x="794" y="337"/>
                </a:lnTo>
              </a:path>
            </a:pathLst>
          </a:custGeom>
          <a:gradFill rotWithShape="0">
            <a:gsLst>
              <a:gs pos="0">
                <a:srgbClr val="FF950E"/>
              </a:gs>
              <a:gs pos="100000">
                <a:srgbClr val="996633"/>
              </a:gs>
            </a:gsLst>
            <a:lin ang="2700000" scaled="1"/>
          </a:gradFill>
          <a:ln w="36000">
            <a:solidFill>
              <a:srgbClr val="000000"/>
            </a:solidFill>
            <a:round/>
            <a:headEnd/>
            <a:tailEnd/>
          </a:ln>
          <a:effectLst>
            <a:outerShdw dist="152735" dir="2700000" algn="ctr" rotWithShape="0">
              <a:srgbClr val="808080"/>
            </a:outerShdw>
          </a:effectLst>
        </p:spPr>
        <p:txBody>
          <a:bodyPr wrap="none" anchor="ctr"/>
          <a:lstStyle/>
          <a:p>
            <a:endParaRPr lang="vi-VN" sz="1633"/>
          </a:p>
        </p:txBody>
      </p:sp>
      <p:sp>
        <p:nvSpPr>
          <p:cNvPr id="8205" name="Text Box 13"/>
          <p:cNvSpPr txBox="1">
            <a:spLocks noChangeArrowheads="1"/>
          </p:cNvSpPr>
          <p:nvPr/>
        </p:nvSpPr>
        <p:spPr bwMode="auto">
          <a:xfrm>
            <a:off x="6530401" y="3261961"/>
            <a:ext cx="2122560" cy="819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965" tIns="57146" rIns="97965" bIns="57146"/>
          <a:lstStyle>
            <a:lvl1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9pPr>
          </a:lstStyle>
          <a:p>
            <a:pPr>
              <a:lnSpc>
                <a:spcPct val="117000"/>
              </a:lnSpc>
            </a:pPr>
            <a:r>
              <a:rPr lang="it-IT" altLang="vi-VN" sz="1996" dirty="0">
                <a:latin typeface="Comic Sans MS" panose="030F0702030302020204" pitchFamily="66" charset="0"/>
              </a:rPr>
              <a:t>Thêm học sinh vào lớp</a:t>
            </a:r>
          </a:p>
        </p:txBody>
      </p:sp>
      <p:sp>
        <p:nvSpPr>
          <p:cNvPr id="8206" name="Text Box 14"/>
          <p:cNvSpPr txBox="1">
            <a:spLocks noChangeArrowheads="1"/>
          </p:cNvSpPr>
          <p:nvPr/>
        </p:nvSpPr>
        <p:spPr bwMode="auto">
          <a:xfrm>
            <a:off x="3471841" y="3712681"/>
            <a:ext cx="1916640" cy="53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965" tIns="57146" rIns="97965" bIns="57146"/>
          <a:lstStyle>
            <a:lvl1pPr>
              <a:tabLst>
                <a:tab pos="723900" algn="l"/>
                <a:tab pos="14478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S Gothic" panose="020B0609070205080204" pitchFamily="49" charset="-128"/>
              </a:defRPr>
            </a:lvl9pPr>
          </a:lstStyle>
          <a:p>
            <a:pPr>
              <a:lnSpc>
                <a:spcPct val="117000"/>
              </a:lnSpc>
            </a:pPr>
            <a:r>
              <a:rPr lang="it-IT" altLang="vi-VN" sz="2358" dirty="0">
                <a:latin typeface="Comic Sans MS" panose="030F0702030302020204" pitchFamily="66" charset="0"/>
              </a:rPr>
              <a:t>Mở diễn đàn</a:t>
            </a:r>
          </a:p>
        </p:txBody>
      </p:sp>
      <p:sp>
        <p:nvSpPr>
          <p:cNvPr id="8207" name="Text Box 15"/>
          <p:cNvSpPr txBox="1">
            <a:spLocks noChangeArrowheads="1"/>
          </p:cNvSpPr>
          <p:nvPr/>
        </p:nvSpPr>
        <p:spPr bwMode="auto">
          <a:xfrm>
            <a:off x="6722997" y="5024085"/>
            <a:ext cx="2256844" cy="1018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965" tIns="57146" rIns="97965" bIns="57146"/>
          <a:lstStyle>
            <a:lvl1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9pPr>
          </a:lstStyle>
          <a:p>
            <a:pPr>
              <a:lnSpc>
                <a:spcPct val="117000"/>
              </a:lnSpc>
            </a:pPr>
            <a:r>
              <a:rPr lang="it-IT" altLang="vi-VN" sz="2358" dirty="0">
                <a:latin typeface="Comic Sans MS" panose="030F0702030302020204" pitchFamily="66" charset="0"/>
              </a:rPr>
              <a:t>Trao đổi với học sinh(chat)</a:t>
            </a:r>
          </a:p>
        </p:txBody>
      </p:sp>
      <p:cxnSp>
        <p:nvCxnSpPr>
          <p:cNvPr id="8208" name="AutoShape 16"/>
          <p:cNvCxnSpPr>
            <a:cxnSpLocks noChangeShapeType="1"/>
            <a:stCxn id="8195" idx="1"/>
            <a:endCxn id="8196" idx="77"/>
          </p:cNvCxnSpPr>
          <p:nvPr/>
        </p:nvCxnSpPr>
        <p:spPr bwMode="auto">
          <a:xfrm flipH="1">
            <a:off x="1715041" y="1891081"/>
            <a:ext cx="326880" cy="1049760"/>
          </a:xfrm>
          <a:prstGeom prst="curvedConnector3">
            <a:avLst>
              <a:gd name="adj1" fmla="val 50000"/>
            </a:avLst>
          </a:prstGeom>
          <a:noFill/>
          <a:ln w="36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09" name="AutoShape 17"/>
          <p:cNvCxnSpPr>
            <a:cxnSpLocks noChangeShapeType="1"/>
            <a:stCxn id="8195" idx="2"/>
            <a:endCxn id="8202" idx="76"/>
          </p:cNvCxnSpPr>
          <p:nvPr/>
        </p:nvCxnSpPr>
        <p:spPr bwMode="auto">
          <a:xfrm flipH="1">
            <a:off x="4407841" y="2638441"/>
            <a:ext cx="162720" cy="792000"/>
          </a:xfrm>
          <a:prstGeom prst="curvedConnector3">
            <a:avLst>
              <a:gd name="adj1" fmla="val 50000"/>
            </a:avLst>
          </a:prstGeom>
          <a:noFill/>
          <a:ln w="36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10" name="AutoShape 18"/>
          <p:cNvCxnSpPr>
            <a:cxnSpLocks noChangeShapeType="1"/>
            <a:stCxn id="8195" idx="3"/>
            <a:endCxn id="8197" idx="76"/>
          </p:cNvCxnSpPr>
          <p:nvPr/>
        </p:nvCxnSpPr>
        <p:spPr bwMode="auto">
          <a:xfrm>
            <a:off x="7102081" y="1891081"/>
            <a:ext cx="326880" cy="1049760"/>
          </a:xfrm>
          <a:prstGeom prst="curvedConnector3">
            <a:avLst>
              <a:gd name="adj1" fmla="val 50000"/>
            </a:avLst>
          </a:prstGeom>
          <a:noFill/>
          <a:ln w="36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11" name="AutoShape 19"/>
          <p:cNvCxnSpPr>
            <a:cxnSpLocks noChangeShapeType="1"/>
            <a:stCxn id="8202" idx="18"/>
            <a:endCxn id="8198" idx="77"/>
          </p:cNvCxnSpPr>
          <p:nvPr/>
        </p:nvCxnSpPr>
        <p:spPr bwMode="auto">
          <a:xfrm>
            <a:off x="4407841" y="4572361"/>
            <a:ext cx="82080" cy="326880"/>
          </a:xfrm>
          <a:prstGeom prst="curvedConnector3">
            <a:avLst>
              <a:gd name="adj1" fmla="val 50000"/>
            </a:avLst>
          </a:prstGeom>
          <a:noFill/>
          <a:ln w="36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12" name="AutoShape 20"/>
          <p:cNvCxnSpPr>
            <a:cxnSpLocks noChangeShapeType="1"/>
            <a:stCxn id="8204" idx="76"/>
          </p:cNvCxnSpPr>
          <p:nvPr/>
        </p:nvCxnSpPr>
        <p:spPr bwMode="auto">
          <a:xfrm flipV="1">
            <a:off x="7673761" y="4409640"/>
            <a:ext cx="573120" cy="489600"/>
          </a:xfrm>
          <a:prstGeom prst="curvedConnector3">
            <a:avLst>
              <a:gd name="adj1" fmla="val 50000"/>
            </a:avLst>
          </a:prstGeom>
          <a:noFill/>
          <a:ln w="36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356549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40481" y="1143721"/>
            <a:ext cx="5061600" cy="1494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S Gothic" panose="020B0609070205080204" pitchFamily="49" charset="-128"/>
              </a:defRPr>
            </a:lvl9pPr>
          </a:lstStyle>
          <a:p>
            <a:pPr algn="ctr">
              <a:lnSpc>
                <a:spcPct val="117000"/>
              </a:lnSpc>
            </a:pPr>
            <a:r>
              <a:rPr lang="it-IT" altLang="vi-VN" sz="3991" dirty="0">
                <a:solidFill>
                  <a:srgbClr val="FF950E"/>
                </a:solidFill>
                <a:latin typeface="Comic Sans MS" panose="030F0702030302020204" pitchFamily="66" charset="0"/>
              </a:rPr>
              <a:t>Học sinh</a:t>
            </a:r>
          </a:p>
        </p:txBody>
      </p:sp>
      <p:sp>
        <p:nvSpPr>
          <p:cNvPr id="9219" name="Freeform 3"/>
          <p:cNvSpPr>
            <a:spLocks noChangeArrowheads="1"/>
          </p:cNvSpPr>
          <p:nvPr/>
        </p:nvSpPr>
        <p:spPr bwMode="auto">
          <a:xfrm>
            <a:off x="489601" y="2939401"/>
            <a:ext cx="3101760" cy="1306080"/>
          </a:xfrm>
          <a:custGeom>
            <a:avLst/>
            <a:gdLst>
              <a:gd name="T0" fmla="*/ 800 w 884"/>
              <a:gd name="T1" fmla="*/ 349 h 526"/>
              <a:gd name="T2" fmla="*/ 812 w 884"/>
              <a:gd name="T3" fmla="*/ 373 h 526"/>
              <a:gd name="T4" fmla="*/ 800 w 884"/>
              <a:gd name="T5" fmla="*/ 426 h 526"/>
              <a:gd name="T6" fmla="*/ 740 w 884"/>
              <a:gd name="T7" fmla="*/ 485 h 526"/>
              <a:gd name="T8" fmla="*/ 639 w 884"/>
              <a:gd name="T9" fmla="*/ 509 h 526"/>
              <a:gd name="T10" fmla="*/ 579 w 884"/>
              <a:gd name="T11" fmla="*/ 503 h 526"/>
              <a:gd name="T12" fmla="*/ 531 w 884"/>
              <a:gd name="T13" fmla="*/ 485 h 526"/>
              <a:gd name="T14" fmla="*/ 501 w 884"/>
              <a:gd name="T15" fmla="*/ 515 h 526"/>
              <a:gd name="T16" fmla="*/ 460 w 884"/>
              <a:gd name="T17" fmla="*/ 526 h 526"/>
              <a:gd name="T18" fmla="*/ 418 w 884"/>
              <a:gd name="T19" fmla="*/ 515 h 526"/>
              <a:gd name="T20" fmla="*/ 394 w 884"/>
              <a:gd name="T21" fmla="*/ 485 h 526"/>
              <a:gd name="T22" fmla="*/ 352 w 884"/>
              <a:gd name="T23" fmla="*/ 497 h 526"/>
              <a:gd name="T24" fmla="*/ 310 w 884"/>
              <a:gd name="T25" fmla="*/ 503 h 526"/>
              <a:gd name="T26" fmla="*/ 221 w 884"/>
              <a:gd name="T27" fmla="*/ 485 h 526"/>
              <a:gd name="T28" fmla="*/ 161 w 884"/>
              <a:gd name="T29" fmla="*/ 444 h 526"/>
              <a:gd name="T30" fmla="*/ 137 w 884"/>
              <a:gd name="T31" fmla="*/ 414 h 526"/>
              <a:gd name="T32" fmla="*/ 137 w 884"/>
              <a:gd name="T33" fmla="*/ 414 h 526"/>
              <a:gd name="T34" fmla="*/ 90 w 884"/>
              <a:gd name="T35" fmla="*/ 408 h 526"/>
              <a:gd name="T36" fmla="*/ 24 w 884"/>
              <a:gd name="T37" fmla="*/ 373 h 526"/>
              <a:gd name="T38" fmla="*/ 0 w 884"/>
              <a:gd name="T39" fmla="*/ 308 h 526"/>
              <a:gd name="T40" fmla="*/ 30 w 884"/>
              <a:gd name="T41" fmla="*/ 242 h 526"/>
              <a:gd name="T42" fmla="*/ 101 w 884"/>
              <a:gd name="T43" fmla="*/ 201 h 526"/>
              <a:gd name="T44" fmla="*/ 101 w 884"/>
              <a:gd name="T45" fmla="*/ 201 h 526"/>
              <a:gd name="T46" fmla="*/ 95 w 884"/>
              <a:gd name="T47" fmla="*/ 189 h 526"/>
              <a:gd name="T48" fmla="*/ 78 w 884"/>
              <a:gd name="T49" fmla="*/ 160 h 526"/>
              <a:gd name="T50" fmla="*/ 84 w 884"/>
              <a:gd name="T51" fmla="*/ 100 h 526"/>
              <a:gd name="T52" fmla="*/ 149 w 884"/>
              <a:gd name="T53" fmla="*/ 47 h 526"/>
              <a:gd name="T54" fmla="*/ 227 w 884"/>
              <a:gd name="T55" fmla="*/ 41 h 526"/>
              <a:gd name="T56" fmla="*/ 275 w 884"/>
              <a:gd name="T57" fmla="*/ 59 h 526"/>
              <a:gd name="T58" fmla="*/ 298 w 884"/>
              <a:gd name="T59" fmla="*/ 77 h 526"/>
              <a:gd name="T60" fmla="*/ 304 w 884"/>
              <a:gd name="T61" fmla="*/ 77 h 526"/>
              <a:gd name="T62" fmla="*/ 304 w 884"/>
              <a:gd name="T63" fmla="*/ 77 h 526"/>
              <a:gd name="T64" fmla="*/ 310 w 884"/>
              <a:gd name="T65" fmla="*/ 77 h 526"/>
              <a:gd name="T66" fmla="*/ 340 w 884"/>
              <a:gd name="T67" fmla="*/ 53 h 526"/>
              <a:gd name="T68" fmla="*/ 382 w 884"/>
              <a:gd name="T69" fmla="*/ 41 h 526"/>
              <a:gd name="T70" fmla="*/ 406 w 884"/>
              <a:gd name="T71" fmla="*/ 47 h 526"/>
              <a:gd name="T72" fmla="*/ 430 w 884"/>
              <a:gd name="T73" fmla="*/ 53 h 526"/>
              <a:gd name="T74" fmla="*/ 436 w 884"/>
              <a:gd name="T75" fmla="*/ 53 h 526"/>
              <a:gd name="T76" fmla="*/ 436 w 884"/>
              <a:gd name="T77" fmla="*/ 47 h 526"/>
              <a:gd name="T78" fmla="*/ 496 w 884"/>
              <a:gd name="T79" fmla="*/ 12 h 526"/>
              <a:gd name="T80" fmla="*/ 573 w 884"/>
              <a:gd name="T81" fmla="*/ 0 h 526"/>
              <a:gd name="T82" fmla="*/ 669 w 884"/>
              <a:gd name="T83" fmla="*/ 24 h 526"/>
              <a:gd name="T84" fmla="*/ 722 w 884"/>
              <a:gd name="T85" fmla="*/ 77 h 526"/>
              <a:gd name="T86" fmla="*/ 728 w 884"/>
              <a:gd name="T87" fmla="*/ 118 h 526"/>
              <a:gd name="T88" fmla="*/ 728 w 884"/>
              <a:gd name="T89" fmla="*/ 124 h 526"/>
              <a:gd name="T90" fmla="*/ 734 w 884"/>
              <a:gd name="T91" fmla="*/ 130 h 526"/>
              <a:gd name="T92" fmla="*/ 746 w 884"/>
              <a:gd name="T93" fmla="*/ 130 h 526"/>
              <a:gd name="T94" fmla="*/ 794 w 884"/>
              <a:gd name="T95" fmla="*/ 136 h 526"/>
              <a:gd name="T96" fmla="*/ 860 w 884"/>
              <a:gd name="T97" fmla="*/ 171 h 526"/>
              <a:gd name="T98" fmla="*/ 884 w 884"/>
              <a:gd name="T99" fmla="*/ 237 h 526"/>
              <a:gd name="T100" fmla="*/ 860 w 884"/>
              <a:gd name="T101" fmla="*/ 296 h 526"/>
              <a:gd name="T102" fmla="*/ 794 w 884"/>
              <a:gd name="T103" fmla="*/ 337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84" h="526">
                <a:moveTo>
                  <a:pt x="794" y="337"/>
                </a:moveTo>
                <a:lnTo>
                  <a:pt x="800" y="349"/>
                </a:lnTo>
                <a:lnTo>
                  <a:pt x="806" y="361"/>
                </a:lnTo>
                <a:lnTo>
                  <a:pt x="812" y="373"/>
                </a:lnTo>
                <a:lnTo>
                  <a:pt x="812" y="390"/>
                </a:lnTo>
                <a:lnTo>
                  <a:pt x="800" y="426"/>
                </a:lnTo>
                <a:lnTo>
                  <a:pt x="776" y="461"/>
                </a:lnTo>
                <a:lnTo>
                  <a:pt x="740" y="485"/>
                </a:lnTo>
                <a:lnTo>
                  <a:pt x="693" y="503"/>
                </a:lnTo>
                <a:lnTo>
                  <a:pt x="639" y="509"/>
                </a:lnTo>
                <a:lnTo>
                  <a:pt x="609" y="503"/>
                </a:lnTo>
                <a:lnTo>
                  <a:pt x="579" y="503"/>
                </a:lnTo>
                <a:lnTo>
                  <a:pt x="555" y="497"/>
                </a:lnTo>
                <a:lnTo>
                  <a:pt x="531" y="485"/>
                </a:lnTo>
                <a:lnTo>
                  <a:pt x="519" y="503"/>
                </a:lnTo>
                <a:lnTo>
                  <a:pt x="501" y="515"/>
                </a:lnTo>
                <a:lnTo>
                  <a:pt x="484" y="521"/>
                </a:lnTo>
                <a:lnTo>
                  <a:pt x="460" y="526"/>
                </a:lnTo>
                <a:lnTo>
                  <a:pt x="442" y="521"/>
                </a:lnTo>
                <a:lnTo>
                  <a:pt x="418" y="515"/>
                </a:lnTo>
                <a:lnTo>
                  <a:pt x="406" y="503"/>
                </a:lnTo>
                <a:lnTo>
                  <a:pt x="394" y="485"/>
                </a:lnTo>
                <a:lnTo>
                  <a:pt x="376" y="491"/>
                </a:lnTo>
                <a:lnTo>
                  <a:pt x="352" y="497"/>
                </a:lnTo>
                <a:lnTo>
                  <a:pt x="334" y="497"/>
                </a:lnTo>
                <a:lnTo>
                  <a:pt x="310" y="503"/>
                </a:lnTo>
                <a:lnTo>
                  <a:pt x="263" y="497"/>
                </a:lnTo>
                <a:lnTo>
                  <a:pt x="221" y="485"/>
                </a:lnTo>
                <a:lnTo>
                  <a:pt x="185" y="467"/>
                </a:lnTo>
                <a:lnTo>
                  <a:pt x="161" y="444"/>
                </a:lnTo>
                <a:lnTo>
                  <a:pt x="143" y="414"/>
                </a:lnTo>
                <a:lnTo>
                  <a:pt x="137" y="414"/>
                </a:lnTo>
                <a:lnTo>
                  <a:pt x="131" y="414"/>
                </a:lnTo>
                <a:lnTo>
                  <a:pt x="90" y="408"/>
                </a:lnTo>
                <a:lnTo>
                  <a:pt x="54" y="390"/>
                </a:lnTo>
                <a:lnTo>
                  <a:pt x="24" y="373"/>
                </a:lnTo>
                <a:lnTo>
                  <a:pt x="6" y="343"/>
                </a:lnTo>
                <a:lnTo>
                  <a:pt x="0" y="308"/>
                </a:lnTo>
                <a:lnTo>
                  <a:pt x="6" y="272"/>
                </a:lnTo>
                <a:lnTo>
                  <a:pt x="30" y="242"/>
                </a:lnTo>
                <a:lnTo>
                  <a:pt x="60" y="219"/>
                </a:lnTo>
                <a:lnTo>
                  <a:pt x="101" y="201"/>
                </a:lnTo>
                <a:lnTo>
                  <a:pt x="107" y="201"/>
                </a:lnTo>
                <a:lnTo>
                  <a:pt x="95" y="189"/>
                </a:lnTo>
                <a:lnTo>
                  <a:pt x="84" y="177"/>
                </a:lnTo>
                <a:lnTo>
                  <a:pt x="78" y="160"/>
                </a:lnTo>
                <a:lnTo>
                  <a:pt x="78" y="142"/>
                </a:lnTo>
                <a:lnTo>
                  <a:pt x="84" y="100"/>
                </a:lnTo>
                <a:lnTo>
                  <a:pt x="113" y="71"/>
                </a:lnTo>
                <a:lnTo>
                  <a:pt x="149" y="47"/>
                </a:lnTo>
                <a:lnTo>
                  <a:pt x="197" y="35"/>
                </a:lnTo>
                <a:lnTo>
                  <a:pt x="227" y="41"/>
                </a:lnTo>
                <a:lnTo>
                  <a:pt x="251" y="47"/>
                </a:lnTo>
                <a:lnTo>
                  <a:pt x="275" y="59"/>
                </a:lnTo>
                <a:lnTo>
                  <a:pt x="293" y="77"/>
                </a:lnTo>
                <a:lnTo>
                  <a:pt x="298" y="77"/>
                </a:lnTo>
                <a:lnTo>
                  <a:pt x="304" y="77"/>
                </a:lnTo>
                <a:lnTo>
                  <a:pt x="310" y="77"/>
                </a:lnTo>
                <a:lnTo>
                  <a:pt x="322" y="59"/>
                </a:lnTo>
                <a:lnTo>
                  <a:pt x="340" y="53"/>
                </a:lnTo>
                <a:lnTo>
                  <a:pt x="358" y="47"/>
                </a:lnTo>
                <a:lnTo>
                  <a:pt x="382" y="41"/>
                </a:lnTo>
                <a:lnTo>
                  <a:pt x="394" y="41"/>
                </a:lnTo>
                <a:lnTo>
                  <a:pt x="406" y="47"/>
                </a:lnTo>
                <a:lnTo>
                  <a:pt x="418" y="53"/>
                </a:lnTo>
                <a:lnTo>
                  <a:pt x="430" y="53"/>
                </a:lnTo>
                <a:lnTo>
                  <a:pt x="436" y="53"/>
                </a:lnTo>
                <a:lnTo>
                  <a:pt x="436" y="47"/>
                </a:lnTo>
                <a:lnTo>
                  <a:pt x="466" y="29"/>
                </a:lnTo>
                <a:lnTo>
                  <a:pt x="496" y="12"/>
                </a:lnTo>
                <a:lnTo>
                  <a:pt x="531" y="6"/>
                </a:lnTo>
                <a:lnTo>
                  <a:pt x="573" y="0"/>
                </a:lnTo>
                <a:lnTo>
                  <a:pt x="621" y="6"/>
                </a:lnTo>
                <a:lnTo>
                  <a:pt x="669" y="24"/>
                </a:lnTo>
                <a:lnTo>
                  <a:pt x="699" y="47"/>
                </a:lnTo>
                <a:lnTo>
                  <a:pt x="722" y="77"/>
                </a:lnTo>
                <a:lnTo>
                  <a:pt x="728" y="112"/>
                </a:lnTo>
                <a:lnTo>
                  <a:pt x="728" y="118"/>
                </a:lnTo>
                <a:lnTo>
                  <a:pt x="728" y="124"/>
                </a:lnTo>
                <a:lnTo>
                  <a:pt x="728" y="130"/>
                </a:lnTo>
                <a:lnTo>
                  <a:pt x="734" y="130"/>
                </a:lnTo>
                <a:lnTo>
                  <a:pt x="740" y="130"/>
                </a:lnTo>
                <a:lnTo>
                  <a:pt x="746" y="130"/>
                </a:lnTo>
                <a:lnTo>
                  <a:pt x="794" y="136"/>
                </a:lnTo>
                <a:lnTo>
                  <a:pt x="830" y="148"/>
                </a:lnTo>
                <a:lnTo>
                  <a:pt x="860" y="171"/>
                </a:lnTo>
                <a:lnTo>
                  <a:pt x="878" y="201"/>
                </a:lnTo>
                <a:lnTo>
                  <a:pt x="884" y="237"/>
                </a:lnTo>
                <a:lnTo>
                  <a:pt x="878" y="272"/>
                </a:lnTo>
                <a:lnTo>
                  <a:pt x="860" y="296"/>
                </a:lnTo>
                <a:lnTo>
                  <a:pt x="830" y="319"/>
                </a:lnTo>
                <a:lnTo>
                  <a:pt x="794" y="337"/>
                </a:lnTo>
              </a:path>
            </a:pathLst>
          </a:custGeom>
          <a:gradFill rotWithShape="0">
            <a:gsLst>
              <a:gs pos="0">
                <a:srgbClr val="FF950E"/>
              </a:gs>
              <a:gs pos="100000">
                <a:srgbClr val="996633"/>
              </a:gs>
            </a:gsLst>
            <a:lin ang="2700000" scaled="1"/>
          </a:gradFill>
          <a:ln w="36000">
            <a:solidFill>
              <a:srgbClr val="000000"/>
            </a:solidFill>
            <a:round/>
            <a:headEnd/>
            <a:tailEnd/>
          </a:ln>
          <a:effectLst>
            <a:outerShdw dist="152735" dir="2700000" algn="ctr" rotWithShape="0">
              <a:srgbClr val="808080"/>
            </a:outerShdw>
          </a:effectLst>
        </p:spPr>
        <p:txBody>
          <a:bodyPr wrap="none" anchor="ctr"/>
          <a:lstStyle/>
          <a:p>
            <a:endParaRPr lang="vi-VN" sz="1633"/>
          </a:p>
        </p:txBody>
      </p:sp>
      <p:sp>
        <p:nvSpPr>
          <p:cNvPr id="9220" name="Freeform 4"/>
          <p:cNvSpPr>
            <a:spLocks noChangeArrowheads="1"/>
          </p:cNvSpPr>
          <p:nvPr/>
        </p:nvSpPr>
        <p:spPr bwMode="auto">
          <a:xfrm>
            <a:off x="5061601" y="5061961"/>
            <a:ext cx="2612160" cy="1468800"/>
          </a:xfrm>
          <a:custGeom>
            <a:avLst/>
            <a:gdLst>
              <a:gd name="T0" fmla="*/ 800 w 884"/>
              <a:gd name="T1" fmla="*/ 349 h 526"/>
              <a:gd name="T2" fmla="*/ 812 w 884"/>
              <a:gd name="T3" fmla="*/ 373 h 526"/>
              <a:gd name="T4" fmla="*/ 800 w 884"/>
              <a:gd name="T5" fmla="*/ 426 h 526"/>
              <a:gd name="T6" fmla="*/ 740 w 884"/>
              <a:gd name="T7" fmla="*/ 485 h 526"/>
              <a:gd name="T8" fmla="*/ 639 w 884"/>
              <a:gd name="T9" fmla="*/ 509 h 526"/>
              <a:gd name="T10" fmla="*/ 579 w 884"/>
              <a:gd name="T11" fmla="*/ 503 h 526"/>
              <a:gd name="T12" fmla="*/ 531 w 884"/>
              <a:gd name="T13" fmla="*/ 485 h 526"/>
              <a:gd name="T14" fmla="*/ 501 w 884"/>
              <a:gd name="T15" fmla="*/ 515 h 526"/>
              <a:gd name="T16" fmla="*/ 460 w 884"/>
              <a:gd name="T17" fmla="*/ 526 h 526"/>
              <a:gd name="T18" fmla="*/ 418 w 884"/>
              <a:gd name="T19" fmla="*/ 515 h 526"/>
              <a:gd name="T20" fmla="*/ 394 w 884"/>
              <a:gd name="T21" fmla="*/ 485 h 526"/>
              <a:gd name="T22" fmla="*/ 352 w 884"/>
              <a:gd name="T23" fmla="*/ 497 h 526"/>
              <a:gd name="T24" fmla="*/ 310 w 884"/>
              <a:gd name="T25" fmla="*/ 503 h 526"/>
              <a:gd name="T26" fmla="*/ 221 w 884"/>
              <a:gd name="T27" fmla="*/ 485 h 526"/>
              <a:gd name="T28" fmla="*/ 161 w 884"/>
              <a:gd name="T29" fmla="*/ 444 h 526"/>
              <a:gd name="T30" fmla="*/ 137 w 884"/>
              <a:gd name="T31" fmla="*/ 414 h 526"/>
              <a:gd name="T32" fmla="*/ 137 w 884"/>
              <a:gd name="T33" fmla="*/ 414 h 526"/>
              <a:gd name="T34" fmla="*/ 90 w 884"/>
              <a:gd name="T35" fmla="*/ 408 h 526"/>
              <a:gd name="T36" fmla="*/ 24 w 884"/>
              <a:gd name="T37" fmla="*/ 373 h 526"/>
              <a:gd name="T38" fmla="*/ 0 w 884"/>
              <a:gd name="T39" fmla="*/ 308 h 526"/>
              <a:gd name="T40" fmla="*/ 30 w 884"/>
              <a:gd name="T41" fmla="*/ 242 h 526"/>
              <a:gd name="T42" fmla="*/ 101 w 884"/>
              <a:gd name="T43" fmla="*/ 201 h 526"/>
              <a:gd name="T44" fmla="*/ 101 w 884"/>
              <a:gd name="T45" fmla="*/ 201 h 526"/>
              <a:gd name="T46" fmla="*/ 95 w 884"/>
              <a:gd name="T47" fmla="*/ 189 h 526"/>
              <a:gd name="T48" fmla="*/ 78 w 884"/>
              <a:gd name="T49" fmla="*/ 160 h 526"/>
              <a:gd name="T50" fmla="*/ 84 w 884"/>
              <a:gd name="T51" fmla="*/ 100 h 526"/>
              <a:gd name="T52" fmla="*/ 149 w 884"/>
              <a:gd name="T53" fmla="*/ 47 h 526"/>
              <a:gd name="T54" fmla="*/ 227 w 884"/>
              <a:gd name="T55" fmla="*/ 41 h 526"/>
              <a:gd name="T56" fmla="*/ 275 w 884"/>
              <a:gd name="T57" fmla="*/ 59 h 526"/>
              <a:gd name="T58" fmla="*/ 298 w 884"/>
              <a:gd name="T59" fmla="*/ 77 h 526"/>
              <a:gd name="T60" fmla="*/ 304 w 884"/>
              <a:gd name="T61" fmla="*/ 77 h 526"/>
              <a:gd name="T62" fmla="*/ 304 w 884"/>
              <a:gd name="T63" fmla="*/ 77 h 526"/>
              <a:gd name="T64" fmla="*/ 310 w 884"/>
              <a:gd name="T65" fmla="*/ 77 h 526"/>
              <a:gd name="T66" fmla="*/ 340 w 884"/>
              <a:gd name="T67" fmla="*/ 53 h 526"/>
              <a:gd name="T68" fmla="*/ 382 w 884"/>
              <a:gd name="T69" fmla="*/ 41 h 526"/>
              <a:gd name="T70" fmla="*/ 406 w 884"/>
              <a:gd name="T71" fmla="*/ 47 h 526"/>
              <a:gd name="T72" fmla="*/ 430 w 884"/>
              <a:gd name="T73" fmla="*/ 53 h 526"/>
              <a:gd name="T74" fmla="*/ 436 w 884"/>
              <a:gd name="T75" fmla="*/ 53 h 526"/>
              <a:gd name="T76" fmla="*/ 436 w 884"/>
              <a:gd name="T77" fmla="*/ 47 h 526"/>
              <a:gd name="T78" fmla="*/ 496 w 884"/>
              <a:gd name="T79" fmla="*/ 12 h 526"/>
              <a:gd name="T80" fmla="*/ 573 w 884"/>
              <a:gd name="T81" fmla="*/ 0 h 526"/>
              <a:gd name="T82" fmla="*/ 669 w 884"/>
              <a:gd name="T83" fmla="*/ 24 h 526"/>
              <a:gd name="T84" fmla="*/ 722 w 884"/>
              <a:gd name="T85" fmla="*/ 77 h 526"/>
              <a:gd name="T86" fmla="*/ 728 w 884"/>
              <a:gd name="T87" fmla="*/ 118 h 526"/>
              <a:gd name="T88" fmla="*/ 728 w 884"/>
              <a:gd name="T89" fmla="*/ 124 h 526"/>
              <a:gd name="T90" fmla="*/ 734 w 884"/>
              <a:gd name="T91" fmla="*/ 130 h 526"/>
              <a:gd name="T92" fmla="*/ 746 w 884"/>
              <a:gd name="T93" fmla="*/ 130 h 526"/>
              <a:gd name="T94" fmla="*/ 794 w 884"/>
              <a:gd name="T95" fmla="*/ 136 h 526"/>
              <a:gd name="T96" fmla="*/ 860 w 884"/>
              <a:gd name="T97" fmla="*/ 171 h 526"/>
              <a:gd name="T98" fmla="*/ 884 w 884"/>
              <a:gd name="T99" fmla="*/ 237 h 526"/>
              <a:gd name="T100" fmla="*/ 860 w 884"/>
              <a:gd name="T101" fmla="*/ 296 h 526"/>
              <a:gd name="T102" fmla="*/ 794 w 884"/>
              <a:gd name="T103" fmla="*/ 337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84" h="526">
                <a:moveTo>
                  <a:pt x="794" y="337"/>
                </a:moveTo>
                <a:lnTo>
                  <a:pt x="800" y="349"/>
                </a:lnTo>
                <a:lnTo>
                  <a:pt x="806" y="361"/>
                </a:lnTo>
                <a:lnTo>
                  <a:pt x="812" y="373"/>
                </a:lnTo>
                <a:lnTo>
                  <a:pt x="812" y="390"/>
                </a:lnTo>
                <a:lnTo>
                  <a:pt x="800" y="426"/>
                </a:lnTo>
                <a:lnTo>
                  <a:pt x="776" y="461"/>
                </a:lnTo>
                <a:lnTo>
                  <a:pt x="740" y="485"/>
                </a:lnTo>
                <a:lnTo>
                  <a:pt x="693" y="503"/>
                </a:lnTo>
                <a:lnTo>
                  <a:pt x="639" y="509"/>
                </a:lnTo>
                <a:lnTo>
                  <a:pt x="609" y="503"/>
                </a:lnTo>
                <a:lnTo>
                  <a:pt x="579" y="503"/>
                </a:lnTo>
                <a:lnTo>
                  <a:pt x="555" y="497"/>
                </a:lnTo>
                <a:lnTo>
                  <a:pt x="531" y="485"/>
                </a:lnTo>
                <a:lnTo>
                  <a:pt x="519" y="503"/>
                </a:lnTo>
                <a:lnTo>
                  <a:pt x="501" y="515"/>
                </a:lnTo>
                <a:lnTo>
                  <a:pt x="484" y="521"/>
                </a:lnTo>
                <a:lnTo>
                  <a:pt x="460" y="526"/>
                </a:lnTo>
                <a:lnTo>
                  <a:pt x="442" y="521"/>
                </a:lnTo>
                <a:lnTo>
                  <a:pt x="418" y="515"/>
                </a:lnTo>
                <a:lnTo>
                  <a:pt x="406" y="503"/>
                </a:lnTo>
                <a:lnTo>
                  <a:pt x="394" y="485"/>
                </a:lnTo>
                <a:lnTo>
                  <a:pt x="376" y="491"/>
                </a:lnTo>
                <a:lnTo>
                  <a:pt x="352" y="497"/>
                </a:lnTo>
                <a:lnTo>
                  <a:pt x="334" y="497"/>
                </a:lnTo>
                <a:lnTo>
                  <a:pt x="310" y="503"/>
                </a:lnTo>
                <a:lnTo>
                  <a:pt x="263" y="497"/>
                </a:lnTo>
                <a:lnTo>
                  <a:pt x="221" y="485"/>
                </a:lnTo>
                <a:lnTo>
                  <a:pt x="185" y="467"/>
                </a:lnTo>
                <a:lnTo>
                  <a:pt x="161" y="444"/>
                </a:lnTo>
                <a:lnTo>
                  <a:pt x="143" y="414"/>
                </a:lnTo>
                <a:lnTo>
                  <a:pt x="137" y="414"/>
                </a:lnTo>
                <a:lnTo>
                  <a:pt x="131" y="414"/>
                </a:lnTo>
                <a:lnTo>
                  <a:pt x="90" y="408"/>
                </a:lnTo>
                <a:lnTo>
                  <a:pt x="54" y="390"/>
                </a:lnTo>
                <a:lnTo>
                  <a:pt x="24" y="373"/>
                </a:lnTo>
                <a:lnTo>
                  <a:pt x="6" y="343"/>
                </a:lnTo>
                <a:lnTo>
                  <a:pt x="0" y="308"/>
                </a:lnTo>
                <a:lnTo>
                  <a:pt x="6" y="272"/>
                </a:lnTo>
                <a:lnTo>
                  <a:pt x="30" y="242"/>
                </a:lnTo>
                <a:lnTo>
                  <a:pt x="60" y="219"/>
                </a:lnTo>
                <a:lnTo>
                  <a:pt x="101" y="201"/>
                </a:lnTo>
                <a:lnTo>
                  <a:pt x="107" y="201"/>
                </a:lnTo>
                <a:lnTo>
                  <a:pt x="95" y="189"/>
                </a:lnTo>
                <a:lnTo>
                  <a:pt x="84" y="177"/>
                </a:lnTo>
                <a:lnTo>
                  <a:pt x="78" y="160"/>
                </a:lnTo>
                <a:lnTo>
                  <a:pt x="78" y="142"/>
                </a:lnTo>
                <a:lnTo>
                  <a:pt x="84" y="100"/>
                </a:lnTo>
                <a:lnTo>
                  <a:pt x="113" y="71"/>
                </a:lnTo>
                <a:lnTo>
                  <a:pt x="149" y="47"/>
                </a:lnTo>
                <a:lnTo>
                  <a:pt x="197" y="35"/>
                </a:lnTo>
                <a:lnTo>
                  <a:pt x="227" y="41"/>
                </a:lnTo>
                <a:lnTo>
                  <a:pt x="251" y="47"/>
                </a:lnTo>
                <a:lnTo>
                  <a:pt x="275" y="59"/>
                </a:lnTo>
                <a:lnTo>
                  <a:pt x="293" y="77"/>
                </a:lnTo>
                <a:lnTo>
                  <a:pt x="298" y="77"/>
                </a:lnTo>
                <a:lnTo>
                  <a:pt x="304" y="77"/>
                </a:lnTo>
                <a:lnTo>
                  <a:pt x="310" y="77"/>
                </a:lnTo>
                <a:lnTo>
                  <a:pt x="322" y="59"/>
                </a:lnTo>
                <a:lnTo>
                  <a:pt x="340" y="53"/>
                </a:lnTo>
                <a:lnTo>
                  <a:pt x="358" y="47"/>
                </a:lnTo>
                <a:lnTo>
                  <a:pt x="382" y="41"/>
                </a:lnTo>
                <a:lnTo>
                  <a:pt x="394" y="41"/>
                </a:lnTo>
                <a:lnTo>
                  <a:pt x="406" y="47"/>
                </a:lnTo>
                <a:lnTo>
                  <a:pt x="418" y="53"/>
                </a:lnTo>
                <a:lnTo>
                  <a:pt x="430" y="53"/>
                </a:lnTo>
                <a:lnTo>
                  <a:pt x="436" y="53"/>
                </a:lnTo>
                <a:lnTo>
                  <a:pt x="436" y="47"/>
                </a:lnTo>
                <a:lnTo>
                  <a:pt x="466" y="29"/>
                </a:lnTo>
                <a:lnTo>
                  <a:pt x="496" y="12"/>
                </a:lnTo>
                <a:lnTo>
                  <a:pt x="531" y="6"/>
                </a:lnTo>
                <a:lnTo>
                  <a:pt x="573" y="0"/>
                </a:lnTo>
                <a:lnTo>
                  <a:pt x="621" y="6"/>
                </a:lnTo>
                <a:lnTo>
                  <a:pt x="669" y="24"/>
                </a:lnTo>
                <a:lnTo>
                  <a:pt x="699" y="47"/>
                </a:lnTo>
                <a:lnTo>
                  <a:pt x="722" y="77"/>
                </a:lnTo>
                <a:lnTo>
                  <a:pt x="728" y="112"/>
                </a:lnTo>
                <a:lnTo>
                  <a:pt x="728" y="118"/>
                </a:lnTo>
                <a:lnTo>
                  <a:pt x="728" y="124"/>
                </a:lnTo>
                <a:lnTo>
                  <a:pt x="728" y="130"/>
                </a:lnTo>
                <a:lnTo>
                  <a:pt x="734" y="130"/>
                </a:lnTo>
                <a:lnTo>
                  <a:pt x="740" y="130"/>
                </a:lnTo>
                <a:lnTo>
                  <a:pt x="746" y="130"/>
                </a:lnTo>
                <a:lnTo>
                  <a:pt x="794" y="136"/>
                </a:lnTo>
                <a:lnTo>
                  <a:pt x="830" y="148"/>
                </a:lnTo>
                <a:lnTo>
                  <a:pt x="860" y="171"/>
                </a:lnTo>
                <a:lnTo>
                  <a:pt x="878" y="201"/>
                </a:lnTo>
                <a:lnTo>
                  <a:pt x="884" y="237"/>
                </a:lnTo>
                <a:lnTo>
                  <a:pt x="878" y="272"/>
                </a:lnTo>
                <a:lnTo>
                  <a:pt x="860" y="296"/>
                </a:lnTo>
                <a:lnTo>
                  <a:pt x="830" y="319"/>
                </a:lnTo>
                <a:lnTo>
                  <a:pt x="794" y="337"/>
                </a:lnTo>
              </a:path>
            </a:pathLst>
          </a:custGeom>
          <a:gradFill rotWithShape="0">
            <a:gsLst>
              <a:gs pos="0">
                <a:srgbClr val="FF950E"/>
              </a:gs>
              <a:gs pos="100000">
                <a:srgbClr val="996633"/>
              </a:gs>
            </a:gsLst>
            <a:lin ang="2700000" scaled="1"/>
          </a:gradFill>
          <a:ln w="36000">
            <a:solidFill>
              <a:srgbClr val="000000"/>
            </a:solidFill>
            <a:round/>
            <a:headEnd/>
            <a:tailEnd/>
          </a:ln>
          <a:effectLst>
            <a:outerShdw dist="152735" dir="2700000" algn="ctr" rotWithShape="0">
              <a:srgbClr val="808080"/>
            </a:outerShdw>
          </a:effectLst>
        </p:spPr>
        <p:txBody>
          <a:bodyPr wrap="none" anchor="ctr"/>
          <a:lstStyle/>
          <a:p>
            <a:endParaRPr lang="vi-VN" sz="1633"/>
          </a:p>
        </p:txBody>
      </p:sp>
      <p:sp>
        <p:nvSpPr>
          <p:cNvPr id="9221" name="Freeform 5"/>
          <p:cNvSpPr>
            <a:spLocks noChangeArrowheads="1"/>
          </p:cNvSpPr>
          <p:nvPr/>
        </p:nvSpPr>
        <p:spPr bwMode="auto">
          <a:xfrm>
            <a:off x="1143361" y="4899241"/>
            <a:ext cx="2612160" cy="1306080"/>
          </a:xfrm>
          <a:custGeom>
            <a:avLst/>
            <a:gdLst>
              <a:gd name="T0" fmla="*/ 800 w 884"/>
              <a:gd name="T1" fmla="*/ 349 h 526"/>
              <a:gd name="T2" fmla="*/ 812 w 884"/>
              <a:gd name="T3" fmla="*/ 373 h 526"/>
              <a:gd name="T4" fmla="*/ 800 w 884"/>
              <a:gd name="T5" fmla="*/ 426 h 526"/>
              <a:gd name="T6" fmla="*/ 740 w 884"/>
              <a:gd name="T7" fmla="*/ 485 h 526"/>
              <a:gd name="T8" fmla="*/ 639 w 884"/>
              <a:gd name="T9" fmla="*/ 509 h 526"/>
              <a:gd name="T10" fmla="*/ 579 w 884"/>
              <a:gd name="T11" fmla="*/ 503 h 526"/>
              <a:gd name="T12" fmla="*/ 531 w 884"/>
              <a:gd name="T13" fmla="*/ 485 h 526"/>
              <a:gd name="T14" fmla="*/ 501 w 884"/>
              <a:gd name="T15" fmla="*/ 515 h 526"/>
              <a:gd name="T16" fmla="*/ 460 w 884"/>
              <a:gd name="T17" fmla="*/ 526 h 526"/>
              <a:gd name="T18" fmla="*/ 418 w 884"/>
              <a:gd name="T19" fmla="*/ 515 h 526"/>
              <a:gd name="T20" fmla="*/ 394 w 884"/>
              <a:gd name="T21" fmla="*/ 485 h 526"/>
              <a:gd name="T22" fmla="*/ 352 w 884"/>
              <a:gd name="T23" fmla="*/ 497 h 526"/>
              <a:gd name="T24" fmla="*/ 310 w 884"/>
              <a:gd name="T25" fmla="*/ 503 h 526"/>
              <a:gd name="T26" fmla="*/ 221 w 884"/>
              <a:gd name="T27" fmla="*/ 485 h 526"/>
              <a:gd name="T28" fmla="*/ 161 w 884"/>
              <a:gd name="T29" fmla="*/ 444 h 526"/>
              <a:gd name="T30" fmla="*/ 137 w 884"/>
              <a:gd name="T31" fmla="*/ 414 h 526"/>
              <a:gd name="T32" fmla="*/ 137 w 884"/>
              <a:gd name="T33" fmla="*/ 414 h 526"/>
              <a:gd name="T34" fmla="*/ 90 w 884"/>
              <a:gd name="T35" fmla="*/ 408 h 526"/>
              <a:gd name="T36" fmla="*/ 24 w 884"/>
              <a:gd name="T37" fmla="*/ 373 h 526"/>
              <a:gd name="T38" fmla="*/ 0 w 884"/>
              <a:gd name="T39" fmla="*/ 308 h 526"/>
              <a:gd name="T40" fmla="*/ 30 w 884"/>
              <a:gd name="T41" fmla="*/ 242 h 526"/>
              <a:gd name="T42" fmla="*/ 101 w 884"/>
              <a:gd name="T43" fmla="*/ 201 h 526"/>
              <a:gd name="T44" fmla="*/ 101 w 884"/>
              <a:gd name="T45" fmla="*/ 201 h 526"/>
              <a:gd name="T46" fmla="*/ 95 w 884"/>
              <a:gd name="T47" fmla="*/ 189 h 526"/>
              <a:gd name="T48" fmla="*/ 78 w 884"/>
              <a:gd name="T49" fmla="*/ 160 h 526"/>
              <a:gd name="T50" fmla="*/ 84 w 884"/>
              <a:gd name="T51" fmla="*/ 100 h 526"/>
              <a:gd name="T52" fmla="*/ 149 w 884"/>
              <a:gd name="T53" fmla="*/ 47 h 526"/>
              <a:gd name="T54" fmla="*/ 227 w 884"/>
              <a:gd name="T55" fmla="*/ 41 h 526"/>
              <a:gd name="T56" fmla="*/ 275 w 884"/>
              <a:gd name="T57" fmla="*/ 59 h 526"/>
              <a:gd name="T58" fmla="*/ 298 w 884"/>
              <a:gd name="T59" fmla="*/ 77 h 526"/>
              <a:gd name="T60" fmla="*/ 304 w 884"/>
              <a:gd name="T61" fmla="*/ 77 h 526"/>
              <a:gd name="T62" fmla="*/ 304 w 884"/>
              <a:gd name="T63" fmla="*/ 77 h 526"/>
              <a:gd name="T64" fmla="*/ 310 w 884"/>
              <a:gd name="T65" fmla="*/ 77 h 526"/>
              <a:gd name="T66" fmla="*/ 340 w 884"/>
              <a:gd name="T67" fmla="*/ 53 h 526"/>
              <a:gd name="T68" fmla="*/ 382 w 884"/>
              <a:gd name="T69" fmla="*/ 41 h 526"/>
              <a:gd name="T70" fmla="*/ 406 w 884"/>
              <a:gd name="T71" fmla="*/ 47 h 526"/>
              <a:gd name="T72" fmla="*/ 430 w 884"/>
              <a:gd name="T73" fmla="*/ 53 h 526"/>
              <a:gd name="T74" fmla="*/ 436 w 884"/>
              <a:gd name="T75" fmla="*/ 53 h 526"/>
              <a:gd name="T76" fmla="*/ 436 w 884"/>
              <a:gd name="T77" fmla="*/ 47 h 526"/>
              <a:gd name="T78" fmla="*/ 496 w 884"/>
              <a:gd name="T79" fmla="*/ 12 h 526"/>
              <a:gd name="T80" fmla="*/ 573 w 884"/>
              <a:gd name="T81" fmla="*/ 0 h 526"/>
              <a:gd name="T82" fmla="*/ 669 w 884"/>
              <a:gd name="T83" fmla="*/ 24 h 526"/>
              <a:gd name="T84" fmla="*/ 722 w 884"/>
              <a:gd name="T85" fmla="*/ 77 h 526"/>
              <a:gd name="T86" fmla="*/ 728 w 884"/>
              <a:gd name="T87" fmla="*/ 118 h 526"/>
              <a:gd name="T88" fmla="*/ 728 w 884"/>
              <a:gd name="T89" fmla="*/ 124 h 526"/>
              <a:gd name="T90" fmla="*/ 734 w 884"/>
              <a:gd name="T91" fmla="*/ 130 h 526"/>
              <a:gd name="T92" fmla="*/ 746 w 884"/>
              <a:gd name="T93" fmla="*/ 130 h 526"/>
              <a:gd name="T94" fmla="*/ 794 w 884"/>
              <a:gd name="T95" fmla="*/ 136 h 526"/>
              <a:gd name="T96" fmla="*/ 860 w 884"/>
              <a:gd name="T97" fmla="*/ 171 h 526"/>
              <a:gd name="T98" fmla="*/ 884 w 884"/>
              <a:gd name="T99" fmla="*/ 237 h 526"/>
              <a:gd name="T100" fmla="*/ 860 w 884"/>
              <a:gd name="T101" fmla="*/ 296 h 526"/>
              <a:gd name="T102" fmla="*/ 794 w 884"/>
              <a:gd name="T103" fmla="*/ 337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84" h="526">
                <a:moveTo>
                  <a:pt x="794" y="337"/>
                </a:moveTo>
                <a:lnTo>
                  <a:pt x="800" y="349"/>
                </a:lnTo>
                <a:lnTo>
                  <a:pt x="806" y="361"/>
                </a:lnTo>
                <a:lnTo>
                  <a:pt x="812" y="373"/>
                </a:lnTo>
                <a:lnTo>
                  <a:pt x="812" y="390"/>
                </a:lnTo>
                <a:lnTo>
                  <a:pt x="800" y="426"/>
                </a:lnTo>
                <a:lnTo>
                  <a:pt x="776" y="461"/>
                </a:lnTo>
                <a:lnTo>
                  <a:pt x="740" y="485"/>
                </a:lnTo>
                <a:lnTo>
                  <a:pt x="693" y="503"/>
                </a:lnTo>
                <a:lnTo>
                  <a:pt x="639" y="509"/>
                </a:lnTo>
                <a:lnTo>
                  <a:pt x="609" y="503"/>
                </a:lnTo>
                <a:lnTo>
                  <a:pt x="579" y="503"/>
                </a:lnTo>
                <a:lnTo>
                  <a:pt x="555" y="497"/>
                </a:lnTo>
                <a:lnTo>
                  <a:pt x="531" y="485"/>
                </a:lnTo>
                <a:lnTo>
                  <a:pt x="519" y="503"/>
                </a:lnTo>
                <a:lnTo>
                  <a:pt x="501" y="515"/>
                </a:lnTo>
                <a:lnTo>
                  <a:pt x="484" y="521"/>
                </a:lnTo>
                <a:lnTo>
                  <a:pt x="460" y="526"/>
                </a:lnTo>
                <a:lnTo>
                  <a:pt x="442" y="521"/>
                </a:lnTo>
                <a:lnTo>
                  <a:pt x="418" y="515"/>
                </a:lnTo>
                <a:lnTo>
                  <a:pt x="406" y="503"/>
                </a:lnTo>
                <a:lnTo>
                  <a:pt x="394" y="485"/>
                </a:lnTo>
                <a:lnTo>
                  <a:pt x="376" y="491"/>
                </a:lnTo>
                <a:lnTo>
                  <a:pt x="352" y="497"/>
                </a:lnTo>
                <a:lnTo>
                  <a:pt x="334" y="497"/>
                </a:lnTo>
                <a:lnTo>
                  <a:pt x="310" y="503"/>
                </a:lnTo>
                <a:lnTo>
                  <a:pt x="263" y="497"/>
                </a:lnTo>
                <a:lnTo>
                  <a:pt x="221" y="485"/>
                </a:lnTo>
                <a:lnTo>
                  <a:pt x="185" y="467"/>
                </a:lnTo>
                <a:lnTo>
                  <a:pt x="161" y="444"/>
                </a:lnTo>
                <a:lnTo>
                  <a:pt x="143" y="414"/>
                </a:lnTo>
                <a:lnTo>
                  <a:pt x="137" y="414"/>
                </a:lnTo>
                <a:lnTo>
                  <a:pt x="131" y="414"/>
                </a:lnTo>
                <a:lnTo>
                  <a:pt x="90" y="408"/>
                </a:lnTo>
                <a:lnTo>
                  <a:pt x="54" y="390"/>
                </a:lnTo>
                <a:lnTo>
                  <a:pt x="24" y="373"/>
                </a:lnTo>
                <a:lnTo>
                  <a:pt x="6" y="343"/>
                </a:lnTo>
                <a:lnTo>
                  <a:pt x="0" y="308"/>
                </a:lnTo>
                <a:lnTo>
                  <a:pt x="6" y="272"/>
                </a:lnTo>
                <a:lnTo>
                  <a:pt x="30" y="242"/>
                </a:lnTo>
                <a:lnTo>
                  <a:pt x="60" y="219"/>
                </a:lnTo>
                <a:lnTo>
                  <a:pt x="101" y="201"/>
                </a:lnTo>
                <a:lnTo>
                  <a:pt x="107" y="201"/>
                </a:lnTo>
                <a:lnTo>
                  <a:pt x="95" y="189"/>
                </a:lnTo>
                <a:lnTo>
                  <a:pt x="84" y="177"/>
                </a:lnTo>
                <a:lnTo>
                  <a:pt x="78" y="160"/>
                </a:lnTo>
                <a:lnTo>
                  <a:pt x="78" y="142"/>
                </a:lnTo>
                <a:lnTo>
                  <a:pt x="84" y="100"/>
                </a:lnTo>
                <a:lnTo>
                  <a:pt x="113" y="71"/>
                </a:lnTo>
                <a:lnTo>
                  <a:pt x="149" y="47"/>
                </a:lnTo>
                <a:lnTo>
                  <a:pt x="197" y="35"/>
                </a:lnTo>
                <a:lnTo>
                  <a:pt x="227" y="41"/>
                </a:lnTo>
                <a:lnTo>
                  <a:pt x="251" y="47"/>
                </a:lnTo>
                <a:lnTo>
                  <a:pt x="275" y="59"/>
                </a:lnTo>
                <a:lnTo>
                  <a:pt x="293" y="77"/>
                </a:lnTo>
                <a:lnTo>
                  <a:pt x="298" y="77"/>
                </a:lnTo>
                <a:lnTo>
                  <a:pt x="304" y="77"/>
                </a:lnTo>
                <a:lnTo>
                  <a:pt x="310" y="77"/>
                </a:lnTo>
                <a:lnTo>
                  <a:pt x="322" y="59"/>
                </a:lnTo>
                <a:lnTo>
                  <a:pt x="340" y="53"/>
                </a:lnTo>
                <a:lnTo>
                  <a:pt x="358" y="47"/>
                </a:lnTo>
                <a:lnTo>
                  <a:pt x="382" y="41"/>
                </a:lnTo>
                <a:lnTo>
                  <a:pt x="394" y="41"/>
                </a:lnTo>
                <a:lnTo>
                  <a:pt x="406" y="47"/>
                </a:lnTo>
                <a:lnTo>
                  <a:pt x="418" y="53"/>
                </a:lnTo>
                <a:lnTo>
                  <a:pt x="430" y="53"/>
                </a:lnTo>
                <a:lnTo>
                  <a:pt x="436" y="53"/>
                </a:lnTo>
                <a:lnTo>
                  <a:pt x="436" y="47"/>
                </a:lnTo>
                <a:lnTo>
                  <a:pt x="466" y="29"/>
                </a:lnTo>
                <a:lnTo>
                  <a:pt x="496" y="12"/>
                </a:lnTo>
                <a:lnTo>
                  <a:pt x="531" y="6"/>
                </a:lnTo>
                <a:lnTo>
                  <a:pt x="573" y="0"/>
                </a:lnTo>
                <a:lnTo>
                  <a:pt x="621" y="6"/>
                </a:lnTo>
                <a:lnTo>
                  <a:pt x="669" y="24"/>
                </a:lnTo>
                <a:lnTo>
                  <a:pt x="699" y="47"/>
                </a:lnTo>
                <a:lnTo>
                  <a:pt x="722" y="77"/>
                </a:lnTo>
                <a:lnTo>
                  <a:pt x="728" y="112"/>
                </a:lnTo>
                <a:lnTo>
                  <a:pt x="728" y="118"/>
                </a:lnTo>
                <a:lnTo>
                  <a:pt x="728" y="124"/>
                </a:lnTo>
                <a:lnTo>
                  <a:pt x="728" y="130"/>
                </a:lnTo>
                <a:lnTo>
                  <a:pt x="734" y="130"/>
                </a:lnTo>
                <a:lnTo>
                  <a:pt x="740" y="130"/>
                </a:lnTo>
                <a:lnTo>
                  <a:pt x="746" y="130"/>
                </a:lnTo>
                <a:lnTo>
                  <a:pt x="794" y="136"/>
                </a:lnTo>
                <a:lnTo>
                  <a:pt x="830" y="148"/>
                </a:lnTo>
                <a:lnTo>
                  <a:pt x="860" y="171"/>
                </a:lnTo>
                <a:lnTo>
                  <a:pt x="878" y="201"/>
                </a:lnTo>
                <a:lnTo>
                  <a:pt x="884" y="237"/>
                </a:lnTo>
                <a:lnTo>
                  <a:pt x="878" y="272"/>
                </a:lnTo>
                <a:lnTo>
                  <a:pt x="860" y="296"/>
                </a:lnTo>
                <a:lnTo>
                  <a:pt x="830" y="319"/>
                </a:lnTo>
                <a:lnTo>
                  <a:pt x="794" y="337"/>
                </a:lnTo>
              </a:path>
            </a:pathLst>
          </a:custGeom>
          <a:gradFill rotWithShape="0">
            <a:gsLst>
              <a:gs pos="0">
                <a:srgbClr val="FF950E"/>
              </a:gs>
              <a:gs pos="100000">
                <a:srgbClr val="996633"/>
              </a:gs>
            </a:gsLst>
            <a:lin ang="2700000" scaled="1"/>
          </a:gradFill>
          <a:ln w="36000">
            <a:solidFill>
              <a:srgbClr val="000000"/>
            </a:solidFill>
            <a:round/>
            <a:headEnd/>
            <a:tailEnd/>
          </a:ln>
          <a:effectLst>
            <a:outerShdw dist="152735" dir="2700000" algn="ctr" rotWithShape="0">
              <a:srgbClr val="808080"/>
            </a:outerShdw>
          </a:effectLst>
        </p:spPr>
        <p:txBody>
          <a:bodyPr wrap="none" anchor="ctr"/>
          <a:lstStyle/>
          <a:p>
            <a:endParaRPr lang="vi-VN" sz="1633"/>
          </a:p>
        </p:txBody>
      </p:sp>
      <p:sp>
        <p:nvSpPr>
          <p:cNvPr id="9222" name="Freeform 6"/>
          <p:cNvSpPr>
            <a:spLocks noChangeArrowheads="1"/>
          </p:cNvSpPr>
          <p:nvPr/>
        </p:nvSpPr>
        <p:spPr bwMode="auto">
          <a:xfrm>
            <a:off x="5061601" y="2939401"/>
            <a:ext cx="3428640" cy="1306080"/>
          </a:xfrm>
          <a:custGeom>
            <a:avLst/>
            <a:gdLst>
              <a:gd name="T0" fmla="*/ 800 w 884"/>
              <a:gd name="T1" fmla="*/ 349 h 526"/>
              <a:gd name="T2" fmla="*/ 812 w 884"/>
              <a:gd name="T3" fmla="*/ 373 h 526"/>
              <a:gd name="T4" fmla="*/ 800 w 884"/>
              <a:gd name="T5" fmla="*/ 426 h 526"/>
              <a:gd name="T6" fmla="*/ 740 w 884"/>
              <a:gd name="T7" fmla="*/ 485 h 526"/>
              <a:gd name="T8" fmla="*/ 639 w 884"/>
              <a:gd name="T9" fmla="*/ 509 h 526"/>
              <a:gd name="T10" fmla="*/ 579 w 884"/>
              <a:gd name="T11" fmla="*/ 503 h 526"/>
              <a:gd name="T12" fmla="*/ 531 w 884"/>
              <a:gd name="T13" fmla="*/ 485 h 526"/>
              <a:gd name="T14" fmla="*/ 501 w 884"/>
              <a:gd name="T15" fmla="*/ 515 h 526"/>
              <a:gd name="T16" fmla="*/ 460 w 884"/>
              <a:gd name="T17" fmla="*/ 526 h 526"/>
              <a:gd name="T18" fmla="*/ 418 w 884"/>
              <a:gd name="T19" fmla="*/ 515 h 526"/>
              <a:gd name="T20" fmla="*/ 394 w 884"/>
              <a:gd name="T21" fmla="*/ 485 h 526"/>
              <a:gd name="T22" fmla="*/ 352 w 884"/>
              <a:gd name="T23" fmla="*/ 497 h 526"/>
              <a:gd name="T24" fmla="*/ 310 w 884"/>
              <a:gd name="T25" fmla="*/ 503 h 526"/>
              <a:gd name="T26" fmla="*/ 221 w 884"/>
              <a:gd name="T27" fmla="*/ 485 h 526"/>
              <a:gd name="T28" fmla="*/ 161 w 884"/>
              <a:gd name="T29" fmla="*/ 444 h 526"/>
              <a:gd name="T30" fmla="*/ 137 w 884"/>
              <a:gd name="T31" fmla="*/ 414 h 526"/>
              <a:gd name="T32" fmla="*/ 137 w 884"/>
              <a:gd name="T33" fmla="*/ 414 h 526"/>
              <a:gd name="T34" fmla="*/ 90 w 884"/>
              <a:gd name="T35" fmla="*/ 408 h 526"/>
              <a:gd name="T36" fmla="*/ 24 w 884"/>
              <a:gd name="T37" fmla="*/ 373 h 526"/>
              <a:gd name="T38" fmla="*/ 0 w 884"/>
              <a:gd name="T39" fmla="*/ 308 h 526"/>
              <a:gd name="T40" fmla="*/ 30 w 884"/>
              <a:gd name="T41" fmla="*/ 242 h 526"/>
              <a:gd name="T42" fmla="*/ 101 w 884"/>
              <a:gd name="T43" fmla="*/ 201 h 526"/>
              <a:gd name="T44" fmla="*/ 101 w 884"/>
              <a:gd name="T45" fmla="*/ 201 h 526"/>
              <a:gd name="T46" fmla="*/ 95 w 884"/>
              <a:gd name="T47" fmla="*/ 189 h 526"/>
              <a:gd name="T48" fmla="*/ 78 w 884"/>
              <a:gd name="T49" fmla="*/ 160 h 526"/>
              <a:gd name="T50" fmla="*/ 84 w 884"/>
              <a:gd name="T51" fmla="*/ 100 h 526"/>
              <a:gd name="T52" fmla="*/ 149 w 884"/>
              <a:gd name="T53" fmla="*/ 47 h 526"/>
              <a:gd name="T54" fmla="*/ 227 w 884"/>
              <a:gd name="T55" fmla="*/ 41 h 526"/>
              <a:gd name="T56" fmla="*/ 275 w 884"/>
              <a:gd name="T57" fmla="*/ 59 h 526"/>
              <a:gd name="T58" fmla="*/ 298 w 884"/>
              <a:gd name="T59" fmla="*/ 77 h 526"/>
              <a:gd name="T60" fmla="*/ 304 w 884"/>
              <a:gd name="T61" fmla="*/ 77 h 526"/>
              <a:gd name="T62" fmla="*/ 304 w 884"/>
              <a:gd name="T63" fmla="*/ 77 h 526"/>
              <a:gd name="T64" fmla="*/ 310 w 884"/>
              <a:gd name="T65" fmla="*/ 77 h 526"/>
              <a:gd name="T66" fmla="*/ 340 w 884"/>
              <a:gd name="T67" fmla="*/ 53 h 526"/>
              <a:gd name="T68" fmla="*/ 382 w 884"/>
              <a:gd name="T69" fmla="*/ 41 h 526"/>
              <a:gd name="T70" fmla="*/ 406 w 884"/>
              <a:gd name="T71" fmla="*/ 47 h 526"/>
              <a:gd name="T72" fmla="*/ 430 w 884"/>
              <a:gd name="T73" fmla="*/ 53 h 526"/>
              <a:gd name="T74" fmla="*/ 436 w 884"/>
              <a:gd name="T75" fmla="*/ 53 h 526"/>
              <a:gd name="T76" fmla="*/ 436 w 884"/>
              <a:gd name="T77" fmla="*/ 47 h 526"/>
              <a:gd name="T78" fmla="*/ 496 w 884"/>
              <a:gd name="T79" fmla="*/ 12 h 526"/>
              <a:gd name="T80" fmla="*/ 573 w 884"/>
              <a:gd name="T81" fmla="*/ 0 h 526"/>
              <a:gd name="T82" fmla="*/ 669 w 884"/>
              <a:gd name="T83" fmla="*/ 24 h 526"/>
              <a:gd name="T84" fmla="*/ 722 w 884"/>
              <a:gd name="T85" fmla="*/ 77 h 526"/>
              <a:gd name="T86" fmla="*/ 728 w 884"/>
              <a:gd name="T87" fmla="*/ 118 h 526"/>
              <a:gd name="T88" fmla="*/ 728 w 884"/>
              <a:gd name="T89" fmla="*/ 124 h 526"/>
              <a:gd name="T90" fmla="*/ 734 w 884"/>
              <a:gd name="T91" fmla="*/ 130 h 526"/>
              <a:gd name="T92" fmla="*/ 746 w 884"/>
              <a:gd name="T93" fmla="*/ 130 h 526"/>
              <a:gd name="T94" fmla="*/ 794 w 884"/>
              <a:gd name="T95" fmla="*/ 136 h 526"/>
              <a:gd name="T96" fmla="*/ 860 w 884"/>
              <a:gd name="T97" fmla="*/ 171 h 526"/>
              <a:gd name="T98" fmla="*/ 884 w 884"/>
              <a:gd name="T99" fmla="*/ 237 h 526"/>
              <a:gd name="T100" fmla="*/ 860 w 884"/>
              <a:gd name="T101" fmla="*/ 296 h 526"/>
              <a:gd name="T102" fmla="*/ 794 w 884"/>
              <a:gd name="T103" fmla="*/ 337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84" h="526">
                <a:moveTo>
                  <a:pt x="794" y="337"/>
                </a:moveTo>
                <a:lnTo>
                  <a:pt x="800" y="349"/>
                </a:lnTo>
                <a:lnTo>
                  <a:pt x="806" y="361"/>
                </a:lnTo>
                <a:lnTo>
                  <a:pt x="812" y="373"/>
                </a:lnTo>
                <a:lnTo>
                  <a:pt x="812" y="390"/>
                </a:lnTo>
                <a:lnTo>
                  <a:pt x="800" y="426"/>
                </a:lnTo>
                <a:lnTo>
                  <a:pt x="776" y="461"/>
                </a:lnTo>
                <a:lnTo>
                  <a:pt x="740" y="485"/>
                </a:lnTo>
                <a:lnTo>
                  <a:pt x="693" y="503"/>
                </a:lnTo>
                <a:lnTo>
                  <a:pt x="639" y="509"/>
                </a:lnTo>
                <a:lnTo>
                  <a:pt x="609" y="503"/>
                </a:lnTo>
                <a:lnTo>
                  <a:pt x="579" y="503"/>
                </a:lnTo>
                <a:lnTo>
                  <a:pt x="555" y="497"/>
                </a:lnTo>
                <a:lnTo>
                  <a:pt x="531" y="485"/>
                </a:lnTo>
                <a:lnTo>
                  <a:pt x="519" y="503"/>
                </a:lnTo>
                <a:lnTo>
                  <a:pt x="501" y="515"/>
                </a:lnTo>
                <a:lnTo>
                  <a:pt x="484" y="521"/>
                </a:lnTo>
                <a:lnTo>
                  <a:pt x="460" y="526"/>
                </a:lnTo>
                <a:lnTo>
                  <a:pt x="442" y="521"/>
                </a:lnTo>
                <a:lnTo>
                  <a:pt x="418" y="515"/>
                </a:lnTo>
                <a:lnTo>
                  <a:pt x="406" y="503"/>
                </a:lnTo>
                <a:lnTo>
                  <a:pt x="394" y="485"/>
                </a:lnTo>
                <a:lnTo>
                  <a:pt x="376" y="491"/>
                </a:lnTo>
                <a:lnTo>
                  <a:pt x="352" y="497"/>
                </a:lnTo>
                <a:lnTo>
                  <a:pt x="334" y="497"/>
                </a:lnTo>
                <a:lnTo>
                  <a:pt x="310" y="503"/>
                </a:lnTo>
                <a:lnTo>
                  <a:pt x="263" y="497"/>
                </a:lnTo>
                <a:lnTo>
                  <a:pt x="221" y="485"/>
                </a:lnTo>
                <a:lnTo>
                  <a:pt x="185" y="467"/>
                </a:lnTo>
                <a:lnTo>
                  <a:pt x="161" y="444"/>
                </a:lnTo>
                <a:lnTo>
                  <a:pt x="143" y="414"/>
                </a:lnTo>
                <a:lnTo>
                  <a:pt x="137" y="414"/>
                </a:lnTo>
                <a:lnTo>
                  <a:pt x="131" y="414"/>
                </a:lnTo>
                <a:lnTo>
                  <a:pt x="90" y="408"/>
                </a:lnTo>
                <a:lnTo>
                  <a:pt x="54" y="390"/>
                </a:lnTo>
                <a:lnTo>
                  <a:pt x="24" y="373"/>
                </a:lnTo>
                <a:lnTo>
                  <a:pt x="6" y="343"/>
                </a:lnTo>
                <a:lnTo>
                  <a:pt x="0" y="308"/>
                </a:lnTo>
                <a:lnTo>
                  <a:pt x="6" y="272"/>
                </a:lnTo>
                <a:lnTo>
                  <a:pt x="30" y="242"/>
                </a:lnTo>
                <a:lnTo>
                  <a:pt x="60" y="219"/>
                </a:lnTo>
                <a:lnTo>
                  <a:pt x="101" y="201"/>
                </a:lnTo>
                <a:lnTo>
                  <a:pt x="107" y="201"/>
                </a:lnTo>
                <a:lnTo>
                  <a:pt x="95" y="189"/>
                </a:lnTo>
                <a:lnTo>
                  <a:pt x="84" y="177"/>
                </a:lnTo>
                <a:lnTo>
                  <a:pt x="78" y="160"/>
                </a:lnTo>
                <a:lnTo>
                  <a:pt x="78" y="142"/>
                </a:lnTo>
                <a:lnTo>
                  <a:pt x="84" y="100"/>
                </a:lnTo>
                <a:lnTo>
                  <a:pt x="113" y="71"/>
                </a:lnTo>
                <a:lnTo>
                  <a:pt x="149" y="47"/>
                </a:lnTo>
                <a:lnTo>
                  <a:pt x="197" y="35"/>
                </a:lnTo>
                <a:lnTo>
                  <a:pt x="227" y="41"/>
                </a:lnTo>
                <a:lnTo>
                  <a:pt x="251" y="47"/>
                </a:lnTo>
                <a:lnTo>
                  <a:pt x="275" y="59"/>
                </a:lnTo>
                <a:lnTo>
                  <a:pt x="293" y="77"/>
                </a:lnTo>
                <a:lnTo>
                  <a:pt x="298" y="77"/>
                </a:lnTo>
                <a:lnTo>
                  <a:pt x="304" y="77"/>
                </a:lnTo>
                <a:lnTo>
                  <a:pt x="310" y="77"/>
                </a:lnTo>
                <a:lnTo>
                  <a:pt x="322" y="59"/>
                </a:lnTo>
                <a:lnTo>
                  <a:pt x="340" y="53"/>
                </a:lnTo>
                <a:lnTo>
                  <a:pt x="358" y="47"/>
                </a:lnTo>
                <a:lnTo>
                  <a:pt x="382" y="41"/>
                </a:lnTo>
                <a:lnTo>
                  <a:pt x="394" y="41"/>
                </a:lnTo>
                <a:lnTo>
                  <a:pt x="406" y="47"/>
                </a:lnTo>
                <a:lnTo>
                  <a:pt x="418" y="53"/>
                </a:lnTo>
                <a:lnTo>
                  <a:pt x="430" y="53"/>
                </a:lnTo>
                <a:lnTo>
                  <a:pt x="436" y="53"/>
                </a:lnTo>
                <a:lnTo>
                  <a:pt x="436" y="47"/>
                </a:lnTo>
                <a:lnTo>
                  <a:pt x="466" y="29"/>
                </a:lnTo>
                <a:lnTo>
                  <a:pt x="496" y="12"/>
                </a:lnTo>
                <a:lnTo>
                  <a:pt x="531" y="6"/>
                </a:lnTo>
                <a:lnTo>
                  <a:pt x="573" y="0"/>
                </a:lnTo>
                <a:lnTo>
                  <a:pt x="621" y="6"/>
                </a:lnTo>
                <a:lnTo>
                  <a:pt x="669" y="24"/>
                </a:lnTo>
                <a:lnTo>
                  <a:pt x="699" y="47"/>
                </a:lnTo>
                <a:lnTo>
                  <a:pt x="722" y="77"/>
                </a:lnTo>
                <a:lnTo>
                  <a:pt x="728" y="112"/>
                </a:lnTo>
                <a:lnTo>
                  <a:pt x="728" y="118"/>
                </a:lnTo>
                <a:lnTo>
                  <a:pt x="728" y="124"/>
                </a:lnTo>
                <a:lnTo>
                  <a:pt x="728" y="130"/>
                </a:lnTo>
                <a:lnTo>
                  <a:pt x="734" y="130"/>
                </a:lnTo>
                <a:lnTo>
                  <a:pt x="740" y="130"/>
                </a:lnTo>
                <a:lnTo>
                  <a:pt x="746" y="130"/>
                </a:lnTo>
                <a:lnTo>
                  <a:pt x="794" y="136"/>
                </a:lnTo>
                <a:lnTo>
                  <a:pt x="830" y="148"/>
                </a:lnTo>
                <a:lnTo>
                  <a:pt x="860" y="171"/>
                </a:lnTo>
                <a:lnTo>
                  <a:pt x="878" y="201"/>
                </a:lnTo>
                <a:lnTo>
                  <a:pt x="884" y="237"/>
                </a:lnTo>
                <a:lnTo>
                  <a:pt x="878" y="272"/>
                </a:lnTo>
                <a:lnTo>
                  <a:pt x="860" y="296"/>
                </a:lnTo>
                <a:lnTo>
                  <a:pt x="830" y="319"/>
                </a:lnTo>
                <a:lnTo>
                  <a:pt x="794" y="337"/>
                </a:lnTo>
              </a:path>
            </a:pathLst>
          </a:custGeom>
          <a:gradFill rotWithShape="0">
            <a:gsLst>
              <a:gs pos="0">
                <a:srgbClr val="FF950E"/>
              </a:gs>
              <a:gs pos="100000">
                <a:srgbClr val="996633"/>
              </a:gs>
            </a:gsLst>
            <a:lin ang="2700000" scaled="1"/>
          </a:gradFill>
          <a:ln w="36000">
            <a:solidFill>
              <a:srgbClr val="000000"/>
            </a:solidFill>
            <a:round/>
            <a:headEnd/>
            <a:tailEnd/>
          </a:ln>
          <a:effectLst>
            <a:outerShdw dist="152735" dir="2700000" algn="ctr" rotWithShape="0">
              <a:srgbClr val="808080"/>
            </a:outerShdw>
          </a:effectLst>
        </p:spPr>
        <p:txBody>
          <a:bodyPr wrap="none" anchor="ctr"/>
          <a:lstStyle/>
          <a:p>
            <a:endParaRPr lang="vi-VN" sz="1633"/>
          </a:p>
        </p:txBody>
      </p:sp>
      <p:sp>
        <p:nvSpPr>
          <p:cNvPr id="9223" name="Text Box 7"/>
          <p:cNvSpPr txBox="1">
            <a:spLocks noChangeArrowheads="1"/>
          </p:cNvSpPr>
          <p:nvPr/>
        </p:nvSpPr>
        <p:spPr bwMode="auto">
          <a:xfrm>
            <a:off x="738721" y="3266281"/>
            <a:ext cx="2689920" cy="53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965" tIns="57146" rIns="97965" bIns="57146"/>
          <a:lstStyle>
            <a:lvl1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9pPr>
          </a:lstStyle>
          <a:p>
            <a:pPr>
              <a:lnSpc>
                <a:spcPct val="117000"/>
              </a:lnSpc>
            </a:pPr>
            <a:r>
              <a:rPr lang="it-IT" altLang="vi-VN" sz="2358" dirty="0">
                <a:latin typeface="Comic Sans MS" panose="030F0702030302020204" pitchFamily="66" charset="0"/>
              </a:rPr>
              <a:t>Theo giõi bài học</a:t>
            </a:r>
          </a:p>
        </p:txBody>
      </p:sp>
      <p:sp>
        <p:nvSpPr>
          <p:cNvPr id="9224" name="Text Box 8"/>
          <p:cNvSpPr txBox="1">
            <a:spLocks noChangeArrowheads="1"/>
          </p:cNvSpPr>
          <p:nvPr/>
        </p:nvSpPr>
        <p:spPr bwMode="auto">
          <a:xfrm>
            <a:off x="5461105" y="5321161"/>
            <a:ext cx="2122560" cy="95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965" tIns="57146" rIns="97965" bIns="57146"/>
          <a:lstStyle>
            <a:lvl1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9pPr>
          </a:lstStyle>
          <a:p>
            <a:pPr>
              <a:lnSpc>
                <a:spcPct val="117000"/>
              </a:lnSpc>
            </a:pPr>
            <a:r>
              <a:rPr lang="it-IT" altLang="vi-VN" sz="2358" dirty="0">
                <a:latin typeface="Comic Sans MS" panose="030F0702030302020204" pitchFamily="66" charset="0"/>
              </a:rPr>
              <a:t>Tham gia vào diễn đàn</a:t>
            </a:r>
          </a:p>
        </p:txBody>
      </p:sp>
      <p:sp>
        <p:nvSpPr>
          <p:cNvPr id="9225" name="Text Box 9"/>
          <p:cNvSpPr txBox="1">
            <a:spLocks noChangeArrowheads="1"/>
          </p:cNvSpPr>
          <p:nvPr/>
        </p:nvSpPr>
        <p:spPr bwMode="auto">
          <a:xfrm>
            <a:off x="1468801" y="5224681"/>
            <a:ext cx="2286720" cy="53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965" tIns="57146" rIns="97965" bIns="57146"/>
          <a:lstStyle>
            <a:lvl1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9pPr>
          </a:lstStyle>
          <a:p>
            <a:pPr>
              <a:lnSpc>
                <a:spcPct val="117000"/>
              </a:lnSpc>
            </a:pPr>
            <a:r>
              <a:rPr lang="it-IT" altLang="vi-VN" sz="2358" dirty="0">
                <a:latin typeface="Comic Sans MS" panose="030F0702030302020204" pitchFamily="66" charset="0"/>
              </a:rPr>
              <a:t>Tham gia chat</a:t>
            </a:r>
          </a:p>
        </p:txBody>
      </p:sp>
      <p:sp>
        <p:nvSpPr>
          <p:cNvPr id="9226" name="Text Box 10"/>
          <p:cNvSpPr txBox="1">
            <a:spLocks noChangeArrowheads="1"/>
          </p:cNvSpPr>
          <p:nvPr/>
        </p:nvSpPr>
        <p:spPr bwMode="auto">
          <a:xfrm>
            <a:off x="5551201" y="3102121"/>
            <a:ext cx="2776320" cy="102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965" tIns="57146" rIns="97965" bIns="57146"/>
          <a:lstStyle>
            <a:lvl1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9pPr>
          </a:lstStyle>
          <a:p>
            <a:pPr>
              <a:lnSpc>
                <a:spcPct val="117000"/>
              </a:lnSpc>
            </a:pPr>
            <a:r>
              <a:rPr lang="it-IT" altLang="vi-VN" sz="2177" dirty="0">
                <a:latin typeface="Comic Sans MS" panose="030F0702030302020204" pitchFamily="66" charset="0"/>
              </a:rPr>
              <a:t>Tải lên các bài tập, kiểm tra của mình</a:t>
            </a:r>
          </a:p>
        </p:txBody>
      </p:sp>
      <p:cxnSp>
        <p:nvCxnSpPr>
          <p:cNvPr id="9227" name="AutoShape 11"/>
          <p:cNvCxnSpPr>
            <a:cxnSpLocks noChangeShapeType="1"/>
            <a:stCxn id="9218" idx="2"/>
            <a:endCxn id="9219" idx="95"/>
          </p:cNvCxnSpPr>
          <p:nvPr/>
        </p:nvCxnSpPr>
        <p:spPr bwMode="auto">
          <a:xfrm flipH="1">
            <a:off x="3591360" y="2638441"/>
            <a:ext cx="979200" cy="954720"/>
          </a:xfrm>
          <a:prstGeom prst="curvedConnector3">
            <a:avLst>
              <a:gd name="adj1" fmla="val 50000"/>
            </a:avLst>
          </a:prstGeom>
          <a:noFill/>
          <a:ln w="36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28" name="AutoShape 12"/>
          <p:cNvCxnSpPr>
            <a:cxnSpLocks noChangeShapeType="1"/>
            <a:stCxn id="9222" idx="40"/>
            <a:endCxn id="9218" idx="2"/>
          </p:cNvCxnSpPr>
          <p:nvPr/>
        </p:nvCxnSpPr>
        <p:spPr bwMode="auto">
          <a:xfrm flipH="1" flipV="1">
            <a:off x="4572001" y="2638441"/>
            <a:ext cx="489600" cy="954720"/>
          </a:xfrm>
          <a:prstGeom prst="curvedConnector3">
            <a:avLst>
              <a:gd name="adj1" fmla="val 50000"/>
            </a:avLst>
          </a:prstGeom>
          <a:noFill/>
          <a:ln w="36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29" name="AutoShape 13"/>
          <p:cNvCxnSpPr>
            <a:cxnSpLocks noChangeShapeType="1"/>
            <a:stCxn id="9218" idx="2"/>
            <a:endCxn id="9221" idx="96"/>
          </p:cNvCxnSpPr>
          <p:nvPr/>
        </p:nvCxnSpPr>
        <p:spPr bwMode="auto">
          <a:xfrm flipH="1">
            <a:off x="3755521" y="2638440"/>
            <a:ext cx="816480" cy="2914560"/>
          </a:xfrm>
          <a:prstGeom prst="curvedConnector3">
            <a:avLst>
              <a:gd name="adj1" fmla="val 50000"/>
            </a:avLst>
          </a:prstGeom>
          <a:noFill/>
          <a:ln w="36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30" name="AutoShape 14"/>
          <p:cNvCxnSpPr>
            <a:cxnSpLocks noChangeShapeType="1"/>
            <a:stCxn id="9218" idx="2"/>
            <a:endCxn id="9220" idx="40"/>
          </p:cNvCxnSpPr>
          <p:nvPr/>
        </p:nvCxnSpPr>
        <p:spPr bwMode="auto">
          <a:xfrm>
            <a:off x="4572001" y="2638441"/>
            <a:ext cx="489600" cy="3159360"/>
          </a:xfrm>
          <a:prstGeom prst="curvedConnector3">
            <a:avLst>
              <a:gd name="adj1" fmla="val 50000"/>
            </a:avLst>
          </a:prstGeom>
          <a:noFill/>
          <a:ln w="36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85954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Học trực tuyến</a:t>
            </a:r>
            <a:endParaRPr lang="vi-VN"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7102" y="1690689"/>
            <a:ext cx="6489795" cy="4899795"/>
          </a:xfrm>
        </p:spPr>
      </p:pic>
    </p:spTree>
    <p:extLst>
      <p:ext uri="{BB962C8B-B14F-4D97-AF65-F5344CB8AC3E}">
        <p14:creationId xmlns:p14="http://schemas.microsoft.com/office/powerpoint/2010/main" val="3120124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SCORM_RATE_QUIZZES" val="0"/>
  <p:tag name="ISPRING_SCORM_PASSING_SCORE" val="100.000000"/>
  <p:tag name="ISPRING_ULTRA_SCORM_COURSE_ID" val="670CAC1E-304B-4BA5-82BA-49E57FFA8B21"/>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PRESENTATION_TITLE" val="GIỚI THIỆU  HỆ THỐNG ĐÀO TẠO TRỰC TUYẾ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1313</TotalTime>
  <Words>938</Words>
  <Application>Microsoft Office PowerPoint</Application>
  <PresentationFormat>On-screen Show (4:3)</PresentationFormat>
  <Paragraphs>122</Paragraphs>
  <Slides>25</Slides>
  <Notes>25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MS Gothic</vt:lpstr>
      <vt:lpstr>Arial</vt:lpstr>
      <vt:lpstr>Calibri</vt:lpstr>
      <vt:lpstr>Calibri Light</vt:lpstr>
      <vt:lpstr>Comic Sans MS</vt:lpstr>
      <vt:lpstr>Gisha</vt:lpstr>
      <vt:lpstr>StarSymbol</vt:lpstr>
      <vt:lpstr>Times New Roman</vt:lpstr>
      <vt:lpstr>Wingdings</vt:lpstr>
      <vt:lpstr>Office Theme</vt:lpstr>
      <vt:lpstr>1_Office Theme</vt:lpstr>
      <vt:lpstr>GIỚI THIỆU  HỆ THỐNG ĐÀO TẠO TRỰC TUYẾN E-LEARNING </vt:lpstr>
      <vt:lpstr>Nội Dung</vt:lpstr>
      <vt:lpstr>E-Learning là gì?</vt:lpstr>
      <vt:lpstr>I. E-Learning và một số khái niệm cơ bản</vt:lpstr>
      <vt:lpstr>Ưu điểm</vt:lpstr>
      <vt:lpstr>PowerPoint Presentation</vt:lpstr>
      <vt:lpstr>PowerPoint Presentation</vt:lpstr>
      <vt:lpstr>PowerPoint Presentation</vt:lpstr>
      <vt:lpstr>Học trực tuyến</vt:lpstr>
      <vt:lpstr>Họp trực tuyến</vt:lpstr>
      <vt:lpstr> Hỗ trợ cho các lớp học truyền thống,</vt:lpstr>
      <vt:lpstr> hỗ trợ cho các lớp học truyền thống,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Đề xuất giải pháp kỹ thuật</vt:lpstr>
      <vt:lpstr>Đề xuất giải pháp kỹ thuật</vt:lpstr>
      <vt:lpstr> LỘ TRÌNH TRIỂN KHAI VÀ DỰ TRÙ KINH PHÍ </vt:lpstr>
      <vt:lpstr>PowerPoint Presentation</vt:lpstr>
      <vt:lpstr>Tốc độ mạng: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HỆ THỐNG ĐÀO TẠO TRỰC TUYẾN</dc:title>
  <dc:creator>quang phan</dc:creator>
  <cp:lastModifiedBy>quang phan</cp:lastModifiedBy>
  <cp:revision>49</cp:revision>
  <dcterms:created xsi:type="dcterms:W3CDTF">2016-07-10T14:36:19Z</dcterms:created>
  <dcterms:modified xsi:type="dcterms:W3CDTF">2016-07-23T09:37:03Z</dcterms:modified>
</cp:coreProperties>
</file>