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  <p:embeddedFont>
      <p:font typeface="Work Sans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u Nguyen Duc" initials="HND" lastIdx="0" clrIdx="0">
    <p:extLst>
      <p:ext uri="{19B8F6BF-5375-455C-9EA6-DF929625EA0E}">
        <p15:presenceInfo xmlns:p15="http://schemas.microsoft.com/office/powerpoint/2012/main" userId="c04e6f5106a50a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321F30-EE8A-4343-B329-D3A1DF087F67}">
  <a:tblStyle styleId="{AC321F30-EE8A-4343-B329-D3A1DF087F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5096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52778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048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732429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93008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44739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66433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025022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8813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1257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469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24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384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053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556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7623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80240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5120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40001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23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923194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421495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B4FC-96E8-4255-80E1-8C3CB7B11B3C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5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730672" y="3025494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Bạn đã bao giờ thật sự quan tâm đến sức khỏe của mình chưa ? </a:t>
            </a:r>
            <a:endParaRPr dirty="0"/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652997"/>
            <a:ext cx="1580904" cy="1684493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0" y="1506538"/>
            <a:ext cx="347027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Chào mọi người!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103128" y="3741523"/>
            <a:ext cx="3690729" cy="905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Mình</a:t>
            </a:r>
            <a:r>
              <a:rPr lang="en-US" sz="1400" b="1" dirty="0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là</a:t>
            </a:r>
            <a:r>
              <a:rPr lang="en-US" sz="1400" b="1" dirty="0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Đức</a:t>
            </a:r>
            <a:r>
              <a:rPr lang="en-US" sz="1400" b="1" dirty="0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Hậu</a:t>
            </a:r>
            <a:r>
              <a:rPr lang="en-US" sz="1400" b="1" dirty="0" smtClean="0">
                <a:latin typeface="Times New Roman" panose="02020603050405020304" pitchFamily="18" charset="0"/>
                <a:ea typeface="Work Sans"/>
                <a:cs typeface="Times New Roman" panose="02020603050405020304" pitchFamily="18" charset="0"/>
                <a:sym typeface="Work Sans"/>
              </a:rPr>
              <a:t>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Hôm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nay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chúng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ta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cùng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tìm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hiểu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về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sức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khỏe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có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lợi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như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thế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nào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đối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với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cuộc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sống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của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chúng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ork Sans"/>
              </a:rPr>
              <a:t> ta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729" y="523462"/>
            <a:ext cx="5311383" cy="36708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37240" y="48317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NGHĨA SỨC KHỎE CỦA WHO 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3643" y="2076426"/>
            <a:ext cx="4830419" cy="875969"/>
          </a:xfrm>
        </p:spPr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bệnh</a:t>
            </a:r>
            <a:r>
              <a:rPr lang="en-US" dirty="0" smtClean="0"/>
              <a:t> </a:t>
            </a:r>
            <a:r>
              <a:rPr lang="en-US" dirty="0" err="1" smtClean="0"/>
              <a:t>tật</a:t>
            </a:r>
            <a:endParaRPr lang="en-US" dirty="0" smtClean="0"/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41" y="3369139"/>
            <a:ext cx="2271612" cy="15155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804" y="3350750"/>
            <a:ext cx="2556636" cy="1533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502591" y="143649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10 TIÊU CHUẨN SỨC KHỎE CỦA WHO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489625" y="1333264"/>
            <a:ext cx="4620166" cy="3295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Tinh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thần thoải mái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Tâm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thái tích cực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Khả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năng thích ứng xã hội </a:t>
            </a: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cao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Khả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năng đề kháng tốt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Thể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trọng cân đối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Mắt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sáng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Tóc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bóng,mượt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Răng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chắc,khỏe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Da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có tính đàn hồi cao,cơ bắp săn chắc </a:t>
            </a:r>
            <a:endParaRPr lang="en-US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dirty="0" smtClean="0">
                <a:solidFill>
                  <a:schemeClr val="accent2">
                    <a:lumMod val="50000"/>
                  </a:schemeClr>
                </a:solidFill>
              </a:rPr>
              <a:t>Giấc </a:t>
            </a:r>
            <a:r>
              <a:rPr lang="vi-VN" dirty="0">
                <a:solidFill>
                  <a:schemeClr val="accent2">
                    <a:lumMod val="50000"/>
                  </a:schemeClr>
                </a:solidFill>
              </a:rPr>
              <a:t>ngủ sâu </a:t>
            </a: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oogle Shape;873;p39"/>
          <p:cNvGrpSpPr/>
          <p:nvPr/>
        </p:nvGrpSpPr>
        <p:grpSpPr>
          <a:xfrm>
            <a:off x="58712" y="278008"/>
            <a:ext cx="443879" cy="445541"/>
            <a:chOff x="4764809" y="3184208"/>
            <a:chExt cx="717090" cy="719775"/>
          </a:xfrm>
        </p:grpSpPr>
        <p:sp>
          <p:nvSpPr>
            <p:cNvPr id="6" name="Google Shape;874;p3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75;p3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76;p3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8" y="1333265"/>
            <a:ext cx="2249557" cy="32652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7036" y="4724400"/>
            <a:ext cx="647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vi-VN" dirty="0">
                <a:solidFill>
                  <a:srgbClr val="0070C0"/>
                </a:solidFill>
              </a:rPr>
              <a:t>Có sức khỏe là tiết kiệm – Đánh mất sức khỏe là làm phiền đến người khác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287834" y="182830"/>
            <a:ext cx="6956725" cy="1403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tx1"/>
                </a:solidFill>
              </a:rPr>
              <a:t>Người</a:t>
            </a:r>
            <a:r>
              <a:rPr lang="en-US" dirty="0" smtClean="0">
                <a:solidFill>
                  <a:schemeClr val="tx1"/>
                </a:solidFill>
              </a:rPr>
              <a:t> ta </a:t>
            </a:r>
            <a:r>
              <a:rPr lang="en-US" dirty="0" err="1" smtClean="0">
                <a:solidFill>
                  <a:schemeClr val="tx1"/>
                </a:solidFill>
              </a:rPr>
              <a:t>thường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nói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tiền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có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thể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mua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được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tất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cả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467;p38"/>
          <p:cNvSpPr/>
          <p:nvPr/>
        </p:nvSpPr>
        <p:spPr>
          <a:xfrm>
            <a:off x="0" y="486712"/>
            <a:ext cx="287834" cy="287834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00892" y="1890228"/>
            <a:ext cx="5618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Có tiền có thể đến khám bác sĩ nhưng không mua được sức khỏe tốt!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Có </a:t>
            </a:r>
            <a:r>
              <a:rPr lang="vi-VN" dirty="0"/>
              <a:t>tiền có thể mua được máu nhưng không mua được cuộc sống!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Có </a:t>
            </a:r>
            <a:r>
              <a:rPr lang="vi-VN" dirty="0"/>
              <a:t>tiền có thể mua được thể xác nhưng không mua được tình yêu!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smtClean="0"/>
              <a:t>Có </a:t>
            </a:r>
            <a:r>
              <a:rPr lang="vi-VN" dirty="0"/>
              <a:t>sức khỏe, sỏi đá cũng thành cơm!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514" y="3164460"/>
            <a:ext cx="2857032" cy="1902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0" y="205108"/>
            <a:ext cx="7225145" cy="1178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YẾU TỐ QUYẾT ĐỊNH SỨC KHỎE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07" name="Google Shape;107;p1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/>
          <p:cNvSpPr/>
          <p:nvPr/>
        </p:nvSpPr>
        <p:spPr>
          <a:xfrm>
            <a:off x="173232" y="1702069"/>
            <a:ext cx="2431423" cy="22583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>
            <a:stCxn id="2" idx="0"/>
            <a:endCxn id="2" idx="4"/>
          </p:cNvCxnSpPr>
          <p:nvPr/>
        </p:nvCxnSpPr>
        <p:spPr>
          <a:xfrm>
            <a:off x="1388944" y="1702069"/>
            <a:ext cx="0" cy="2258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88943" y="1702069"/>
            <a:ext cx="0" cy="22583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73232" y="2831256"/>
            <a:ext cx="24314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872" y="2251445"/>
            <a:ext cx="123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3946" y="2251445"/>
            <a:ext cx="96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5328" y="2927234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1874" y="2922566"/>
            <a:ext cx="1008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thoải</a:t>
            </a:r>
            <a:r>
              <a:rPr lang="en-US" dirty="0" smtClean="0"/>
              <a:t> </a:t>
            </a:r>
            <a:r>
              <a:rPr lang="en-US" dirty="0" err="1" smtClean="0"/>
              <a:t>mái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02525" y="1475799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ĐIỀU TRA TOÀN CẦU CỦA WHO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720246" y="2855255"/>
            <a:ext cx="3553690" cy="207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20246" y="2675146"/>
            <a:ext cx="0" cy="443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263570" y="2654364"/>
            <a:ext cx="0" cy="4433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013535" y="2713979"/>
            <a:ext cx="5181" cy="282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6711681" y="2746294"/>
            <a:ext cx="5181" cy="2825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5569550" y="3085305"/>
            <a:ext cx="1156855" cy="362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>
            <a:off x="3820366" y="3118491"/>
            <a:ext cx="1156855" cy="3384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86609" y="2076088"/>
            <a:ext cx="602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5%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01697" y="2134151"/>
            <a:ext cx="135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 </a:t>
            </a:r>
          </a:p>
          <a:p>
            <a:pPr algn="ctr"/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Sức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khỏe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74438" y="2134151"/>
            <a:ext cx="149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15%</a:t>
            </a:r>
          </a:p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48459" y="3616415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vệ</a:t>
            </a:r>
            <a:r>
              <a:rPr lang="en-US" b="1" dirty="0" smtClean="0"/>
              <a:t> </a:t>
            </a:r>
            <a:r>
              <a:rPr lang="en-US" b="1" dirty="0" err="1" smtClean="0"/>
              <a:t>sức</a:t>
            </a:r>
            <a:r>
              <a:rPr lang="en-US" b="1" dirty="0" smtClean="0"/>
              <a:t> </a:t>
            </a:r>
            <a:r>
              <a:rPr lang="en-US" b="1" dirty="0" err="1" smtClean="0"/>
              <a:t>khỏe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497091" y="3639939"/>
            <a:ext cx="2210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vệ</a:t>
            </a:r>
            <a:r>
              <a:rPr lang="en-US" b="1" dirty="0" smtClean="0"/>
              <a:t> </a:t>
            </a:r>
            <a:r>
              <a:rPr lang="en-US" b="1" dirty="0" err="1" smtClean="0"/>
              <a:t>sức</a:t>
            </a:r>
            <a:r>
              <a:rPr lang="en-US" b="1" dirty="0" smtClean="0"/>
              <a:t> </a:t>
            </a:r>
            <a:r>
              <a:rPr lang="en-US" b="1" dirty="0" err="1" smtClean="0"/>
              <a:t>khỏe</a:t>
            </a:r>
            <a:endParaRPr lang="en-US" b="1" dirty="0"/>
          </a:p>
        </p:txBody>
      </p:sp>
      <p:sp>
        <p:nvSpPr>
          <p:cNvPr id="61" name="Rectangle 60"/>
          <p:cNvSpPr/>
          <p:nvPr/>
        </p:nvSpPr>
        <p:spPr>
          <a:xfrm>
            <a:off x="-3463" y="3990184"/>
            <a:ext cx="28748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Có tới 99 % con người chúng ta vi phạm nguyên tắc sống này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9316" y="4590078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0070C0"/>
                </a:solidFill>
              </a:rPr>
              <a:t>• Y HỌC LÂM SÀNG LÀ QUAN NIỆM CỦA THẾ KỶ 20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vi-VN" dirty="0" smtClean="0">
                <a:solidFill>
                  <a:srgbClr val="0070C0"/>
                </a:solidFill>
              </a:rPr>
              <a:t>• </a:t>
            </a:r>
            <a:r>
              <a:rPr lang="vi-VN" dirty="0">
                <a:solidFill>
                  <a:srgbClr val="0070C0"/>
                </a:solidFill>
              </a:rPr>
              <a:t>Y HỌC BẢO VỆ SỨC KHỎE LÀ TRÀO LƯU CỦA THẾ KỶ 21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ctrTitle" idx="4294967295"/>
          </p:nvPr>
        </p:nvSpPr>
        <p:spPr>
          <a:xfrm>
            <a:off x="665531" y="547001"/>
            <a:ext cx="5089525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44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</a:t>
            </a:r>
            <a:endParaRPr sz="4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7415036" y="2688700"/>
            <a:ext cx="257297" cy="24567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7095409" y="1308801"/>
            <a:ext cx="1102361" cy="1102633"/>
            <a:chOff x="6654650" y="3665275"/>
            <a:chExt cx="409100" cy="409125"/>
          </a:xfrm>
        </p:grpSpPr>
        <p:sp>
          <p:nvSpPr>
            <p:cNvPr id="119" name="Google Shape;119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 rot="2580127">
            <a:off x="5933413" y="1589550"/>
            <a:ext cx="728298" cy="728371"/>
            <a:chOff x="570875" y="4322250"/>
            <a:chExt cx="443300" cy="443325"/>
          </a:xfrm>
        </p:grpSpPr>
        <p:sp>
          <p:nvSpPr>
            <p:cNvPr id="122" name="Google Shape;122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/>
          <p:nvPr/>
        </p:nvSpPr>
        <p:spPr>
          <a:xfrm rot="2466840">
            <a:off x="6273713" y="907482"/>
            <a:ext cx="357493" cy="3413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-1609288">
            <a:off x="6796553" y="1122274"/>
            <a:ext cx="257260" cy="245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/>
          <p:nvPr/>
        </p:nvSpPr>
        <p:spPr>
          <a:xfrm rot="2926112">
            <a:off x="8197797" y="1932099"/>
            <a:ext cx="192660" cy="18395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 rot="-1609326">
            <a:off x="7396010" y="699666"/>
            <a:ext cx="173600" cy="1657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702;p39"/>
          <p:cNvGrpSpPr/>
          <p:nvPr/>
        </p:nvGrpSpPr>
        <p:grpSpPr>
          <a:xfrm>
            <a:off x="100878" y="340578"/>
            <a:ext cx="460705" cy="491455"/>
            <a:chOff x="9901824" y="937343"/>
            <a:chExt cx="744273" cy="793950"/>
          </a:xfrm>
        </p:grpSpPr>
        <p:grpSp>
          <p:nvGrpSpPr>
            <p:cNvPr id="19" name="Google Shape;703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6" name="Google Shape;704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705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706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707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708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709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710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711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12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713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" name="Google Shape;714;p3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715;p3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716;p3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717;p3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718;p3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719;p3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65531" y="2105641"/>
            <a:ext cx="52116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Ngủ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đủ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giấc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đúng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giờ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Đi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đặn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đầy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đủ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dưỡng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Uống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nhiều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 ( </a:t>
            </a:r>
            <a:r>
              <a:rPr lang="en-US" dirty="0" err="1" smtClean="0">
                <a:solidFill>
                  <a:schemeClr val="bg1"/>
                </a:solidFill>
              </a:rPr>
              <a:t>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2 -3 </a:t>
            </a:r>
            <a:r>
              <a:rPr lang="en-US" dirty="0" err="1" smtClean="0">
                <a:solidFill>
                  <a:schemeClr val="bg1"/>
                </a:solidFill>
              </a:rPr>
              <a:t>lít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ngày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dục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thao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</a:pPr>
            <a:r>
              <a:rPr lang="en-US" dirty="0" err="1" smtClean="0">
                <a:solidFill>
                  <a:schemeClr val="bg1"/>
                </a:solidFill>
              </a:rPr>
              <a:t>Giữ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vệ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166" y="4003351"/>
            <a:ext cx="6131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Còn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bạn</a:t>
            </a:r>
            <a:r>
              <a:rPr lang="en-US" dirty="0" smtClean="0">
                <a:solidFill>
                  <a:schemeClr val="bg1"/>
                </a:solidFill>
              </a:rPr>
              <a:t> ,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bạn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ý </a:t>
            </a:r>
            <a:r>
              <a:rPr lang="en-US" dirty="0" err="1" smtClean="0">
                <a:solidFill>
                  <a:schemeClr val="bg1"/>
                </a:solidFill>
              </a:rPr>
              <a:t>kiến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gì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bổ</a:t>
            </a:r>
            <a:r>
              <a:rPr lang="en-US" dirty="0" smtClean="0">
                <a:solidFill>
                  <a:schemeClr val="bg1"/>
                </a:solidFill>
              </a:rPr>
              <a:t> sung </a:t>
            </a:r>
            <a:r>
              <a:rPr lang="en-US" dirty="0" err="1" smtClean="0">
                <a:solidFill>
                  <a:schemeClr val="bg1"/>
                </a:solidFill>
              </a:rPr>
              <a:t>thêm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không</a:t>
            </a:r>
            <a:r>
              <a:rPr lang="en-US" dirty="0" smtClean="0">
                <a:solidFill>
                  <a:schemeClr val="bg1"/>
                </a:solidFill>
              </a:rPr>
              <a:t>  ?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5602" y="4786878"/>
            <a:ext cx="658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Thế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kỷ</a:t>
            </a:r>
            <a:r>
              <a:rPr lang="en-US" dirty="0" smtClean="0">
                <a:solidFill>
                  <a:srgbClr val="FF0000"/>
                </a:solidFill>
              </a:rPr>
              <a:t> 21 : CHÚNG TA PHẢI CÓ Ý THỨC LÀM BÁC SỸ CHO CHÍNH MÌNH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title" idx="4294967295"/>
          </p:nvPr>
        </p:nvSpPr>
        <p:spPr>
          <a:xfrm>
            <a:off x="0" y="62345"/>
            <a:ext cx="8356600" cy="25819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n-US" sz="2000" dirty="0" err="1" smtClean="0">
                <a:solidFill>
                  <a:srgbClr val="FFFFFF"/>
                </a:solidFill>
              </a:rPr>
              <a:t>Bài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thuyết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trình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của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mình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hôm</a:t>
            </a:r>
            <a:r>
              <a:rPr lang="en-US" sz="2000" dirty="0" smtClean="0">
                <a:solidFill>
                  <a:srgbClr val="FFFFFF"/>
                </a:solidFill>
              </a:rPr>
              <a:t> nay </a:t>
            </a:r>
            <a:r>
              <a:rPr lang="en-US" sz="2000" dirty="0" err="1" smtClean="0">
                <a:solidFill>
                  <a:srgbClr val="FFFFFF"/>
                </a:solidFill>
              </a:rPr>
              <a:t>đến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đây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là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hết</a:t>
            </a:r>
            <a:r>
              <a:rPr lang="en-US" sz="2000" dirty="0" smtClean="0">
                <a:solidFill>
                  <a:srgbClr val="FFFFFF"/>
                </a:solidFill>
              </a:rPr>
              <a:t> !!</a:t>
            </a:r>
            <a:br>
              <a:rPr lang="en-US" sz="2000" dirty="0" smtClean="0">
                <a:solidFill>
                  <a:srgbClr val="FFFFFF"/>
                </a:solidFill>
              </a:rPr>
            </a:br>
            <a:r>
              <a:rPr lang="en-US" sz="2000" dirty="0" err="1" smtClean="0">
                <a:solidFill>
                  <a:srgbClr val="FFFFFF"/>
                </a:solidFill>
              </a:rPr>
              <a:t>Cảm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ơn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các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bạn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và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các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anh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đã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lắng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nghe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" sz="2000" dirty="0"/>
              <a:t>❤</a:t>
            </a:r>
            <a:endParaRPr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403</Words>
  <Application>Microsoft Office PowerPoint</Application>
  <PresentationFormat>On-screen Show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Wingdings</vt:lpstr>
      <vt:lpstr>Calibri</vt:lpstr>
      <vt:lpstr>Wingdings 3</vt:lpstr>
      <vt:lpstr>Arial</vt:lpstr>
      <vt:lpstr>Work Sans</vt:lpstr>
      <vt:lpstr>Times New Roman</vt:lpstr>
      <vt:lpstr>Trebuchet MS</vt:lpstr>
      <vt:lpstr>Facet</vt:lpstr>
      <vt:lpstr>Bạn đã bao giờ thật sự quan tâm đến sức khỏe của mình chưa ? </vt:lpstr>
      <vt:lpstr>Chào mọi người!</vt:lpstr>
      <vt:lpstr>ĐỊNH NGHĨA SỨC KHỎE CỦA WHO </vt:lpstr>
      <vt:lpstr>10 TIÊU CHUẨN SỨC KHỎE CỦA WHO</vt:lpstr>
      <vt:lpstr>PowerPoint Presentation</vt:lpstr>
      <vt:lpstr>4 YẾU TỐ QUYẾT ĐỊNH SỨC KHỎE</vt:lpstr>
      <vt:lpstr>Giảm pháp của chúng ta</vt:lpstr>
      <vt:lpstr>Bài thuyết trình của mình hôm nay đến đây là hết !! Cảm ơn các bạn và các anh đã lắng nghe 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Hau Nguyen Duc</cp:lastModifiedBy>
  <cp:revision>9</cp:revision>
  <dcterms:modified xsi:type="dcterms:W3CDTF">2021-01-12T16:28:18Z</dcterms:modified>
</cp:coreProperties>
</file>