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9" r:id="rId9"/>
    <p:sldId id="270" r:id="rId10"/>
    <p:sldId id="271" r:id="rId11"/>
    <p:sldId id="259" r:id="rId12"/>
    <p:sldId id="272" r:id="rId13"/>
    <p:sldId id="260" r:id="rId14"/>
    <p:sldId id="262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9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EB62CD-1655-47EB-999B-8B088166EA9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2B3F5D-9E9B-4340-B03E-8186F91A9F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8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6941" y="1930824"/>
            <a:ext cx="1123110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Capstone Project Car Accident Analysis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Applied Data Science Capstone by IBM/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Coursera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: Mostafa Eltayeb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2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663332"/>
            <a:ext cx="10058400" cy="963077"/>
          </a:xfrm>
        </p:spPr>
        <p:txBody>
          <a:bodyPr/>
          <a:lstStyle/>
          <a:p>
            <a:r>
              <a:rPr lang="en-US" b="1" dirty="0"/>
              <a:t>Label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960" y="172896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b="1" dirty="0"/>
              <a:t>we need to use label encode to make dataset ready for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638070"/>
            <a:ext cx="9621966" cy="37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Target Column is 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SEVERITYCODE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We notice that data is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smtClean="0">
                <a:solidFill>
                  <a:srgbClr val="FF0000"/>
                </a:solidFill>
              </a:rPr>
              <a:t>unbalanced 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And need to be balanced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To prevent bias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737360"/>
            <a:ext cx="7236998" cy="43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Target Column is 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SEVERITYCODE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Here dataset is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balanced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79" y="1845734"/>
            <a:ext cx="6800969" cy="42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Classification </a:t>
            </a:r>
            <a:r>
              <a:rPr lang="en-US" sz="3200" b="1" dirty="0" smtClean="0"/>
              <a:t>Model</a:t>
            </a:r>
          </a:p>
          <a:p>
            <a:endParaRPr lang="en-US" sz="3200" b="1" dirty="0"/>
          </a:p>
          <a:p>
            <a:r>
              <a:rPr lang="en-US" sz="3200" b="1" dirty="0"/>
              <a:t>1- K-Nearest Neighbors</a:t>
            </a:r>
          </a:p>
          <a:p>
            <a:r>
              <a:rPr lang="en-US" sz="3200" dirty="0" smtClean="0"/>
              <a:t>2-</a:t>
            </a:r>
            <a:r>
              <a:rPr lang="en-US" sz="3200" b="1" dirty="0"/>
              <a:t>Decision Tree</a:t>
            </a:r>
          </a:p>
          <a:p>
            <a:r>
              <a:rPr lang="en-US" sz="3200" dirty="0" smtClean="0"/>
              <a:t>3-</a:t>
            </a:r>
            <a:r>
              <a:rPr lang="en-US" sz="3200" b="1" dirty="0"/>
              <a:t>Support Vector Machine</a:t>
            </a:r>
          </a:p>
          <a:p>
            <a:r>
              <a:rPr lang="en-US" sz="3200" dirty="0" smtClean="0"/>
              <a:t>4-</a:t>
            </a:r>
            <a:r>
              <a:rPr lang="en-US" sz="3200" b="1" dirty="0"/>
              <a:t>Logistic Regression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829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9" t="-17025" r="55908" b="17025"/>
          <a:stretch/>
        </p:blipFill>
        <p:spPr>
          <a:xfrm>
            <a:off x="2094023" y="1134824"/>
            <a:ext cx="6303217" cy="50547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27760" y="899160"/>
            <a:ext cx="10058400" cy="11125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Result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996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analysis shows that we can predict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**Accident severity** with accuracy around **0.67** </a:t>
            </a:r>
            <a:endParaRPr lang="en-US" sz="3200" dirty="0" smtClean="0"/>
          </a:p>
          <a:p>
            <a:r>
              <a:rPr lang="en-US" sz="3200" dirty="0" smtClean="0"/>
              <a:t>based </a:t>
            </a:r>
            <a:r>
              <a:rPr lang="en-US" sz="3200" dirty="0"/>
              <a:t>on our dataset </a:t>
            </a:r>
            <a:endParaRPr lang="en-US" sz="3200" dirty="0" smtClean="0"/>
          </a:p>
          <a:p>
            <a:r>
              <a:rPr lang="en-US" sz="3200" dirty="0" smtClean="0"/>
              <a:t>using </a:t>
            </a:r>
            <a:r>
              <a:rPr lang="en-US" sz="3200" dirty="0"/>
              <a:t>classification models like </a:t>
            </a:r>
            <a:r>
              <a:rPr lang="en-US" sz="3200" dirty="0" err="1"/>
              <a:t>decission</a:t>
            </a:r>
            <a:r>
              <a:rPr lang="en-US" sz="3200" dirty="0"/>
              <a:t> tree , k-value ,Logistic Regression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55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Purpose of this project was to analyzed the relationship between various features and Traffic Accident Severity. Using classification models to predict Traffic Accident Severity.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We Can in the future enhance the accuracy of these models using more analytics methods and methodologies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5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Introduction</a:t>
            </a:r>
            <a:r>
              <a:rPr lang="en-US" sz="2800" dirty="0">
                <a:solidFill>
                  <a:srgbClr val="002060"/>
                </a:solidFill>
              </a:rPr>
              <a:t>: Business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Results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 Business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Car Accidents is one of major cause of mortality around the world , </a:t>
            </a:r>
            <a:endParaRPr lang="en-US" sz="3200" dirty="0" smtClean="0">
              <a:solidFill>
                <a:srgbClr val="002060"/>
              </a:solidFill>
            </a:endParaRP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smtClean="0">
                <a:solidFill>
                  <a:srgbClr val="002060"/>
                </a:solidFill>
              </a:rPr>
              <a:t>Sometimes</a:t>
            </a:r>
            <a:r>
              <a:rPr lang="en-US" sz="3200" dirty="0">
                <a:solidFill>
                  <a:srgbClr val="002060"/>
                </a:solidFill>
              </a:rPr>
              <a:t>, accidents occur for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combination of reasons</a:t>
            </a:r>
            <a:r>
              <a:rPr lang="en-US" sz="3200" dirty="0">
                <a:solidFill>
                  <a:srgbClr val="002060"/>
                </a:solidFill>
              </a:rPr>
              <a:t>, from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bad visibility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to unsafe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road design</a:t>
            </a:r>
            <a:r>
              <a:rPr lang="en-US" sz="3200" dirty="0">
                <a:solidFill>
                  <a:srgbClr val="002060"/>
                </a:solidFill>
              </a:rPr>
              <a:t>, or other drivers lack caution. </a:t>
            </a:r>
            <a:endParaRPr lang="en-US" sz="3200" dirty="0" smtClean="0">
              <a:solidFill>
                <a:srgbClr val="002060"/>
              </a:solidFill>
            </a:endParaRPr>
          </a:p>
          <a:p>
            <a:r>
              <a:rPr lang="en-US" sz="3200" dirty="0" smtClean="0">
                <a:solidFill>
                  <a:srgbClr val="002060"/>
                </a:solidFill>
              </a:rPr>
              <a:t>While </a:t>
            </a:r>
            <a:r>
              <a:rPr lang="en-US" sz="3200" dirty="0">
                <a:solidFill>
                  <a:srgbClr val="002060"/>
                </a:solidFill>
              </a:rPr>
              <a:t>the causes of accidents can vary, the consequences are often the same, resulting in everything from vehicular and property damage to serious injuries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 Business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We need to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reduce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the rate of accident by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previous warning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the driver and give them more info and precautions </a:t>
            </a:r>
            <a:r>
              <a:rPr lang="en-US" sz="32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3200" dirty="0">
                <a:solidFill>
                  <a:srgbClr val="002060"/>
                </a:solidFill>
              </a:rPr>
              <a:t/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With the aid of previous year’s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Datasets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of similar accidents and weather conditions we </a:t>
            </a:r>
            <a:r>
              <a:rPr lang="en-US" sz="3200" dirty="0" smtClean="0">
                <a:solidFill>
                  <a:srgbClr val="002060"/>
                </a:solidFill>
              </a:rPr>
              <a:t>can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predict the severity</a:t>
            </a:r>
            <a:r>
              <a:rPr lang="en-US" sz="3200" dirty="0">
                <a:solidFill>
                  <a:srgbClr val="002060"/>
                </a:solidFill>
              </a:rPr>
              <a:t> of accidents expected and prevent them or </a:t>
            </a:r>
            <a:endParaRPr lang="en-US" sz="3200" dirty="0" smtClean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have  a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quick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en-US" sz="3200" dirty="0">
                <a:solidFill>
                  <a:srgbClr val="002060"/>
                </a:solidFill>
              </a:rPr>
              <a:t> 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Based on definition of our problem, factors that will influence our </a:t>
            </a:r>
            <a:r>
              <a:rPr lang="en-US" sz="2800" dirty="0" err="1">
                <a:solidFill>
                  <a:srgbClr val="002060"/>
                </a:solidFill>
              </a:rPr>
              <a:t>decission</a:t>
            </a:r>
            <a:r>
              <a:rPr lang="en-US" sz="2800" dirty="0">
                <a:solidFill>
                  <a:srgbClr val="002060"/>
                </a:solidFill>
              </a:rPr>
              <a:t> are: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--data </a:t>
            </a:r>
            <a:r>
              <a:rPr lang="en-US" sz="2800" dirty="0">
                <a:solidFill>
                  <a:srgbClr val="002060"/>
                </a:solidFill>
              </a:rPr>
              <a:t>collected from previous collisions at last year/years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--current </a:t>
            </a:r>
            <a:r>
              <a:rPr lang="en-US" sz="2800" dirty="0">
                <a:solidFill>
                  <a:srgbClr val="002060"/>
                </a:solidFill>
              </a:rPr>
              <a:t>weather condition , driver , road .</a:t>
            </a:r>
          </a:p>
        </p:txBody>
      </p:sp>
    </p:spTree>
    <p:extLst>
      <p:ext uri="{BB962C8B-B14F-4D97-AF65-F5344CB8AC3E}">
        <p14:creationId xmlns:p14="http://schemas.microsoft.com/office/powerpoint/2010/main" val="150918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have a dataset 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name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/>
              <a:t>: Collisions—All Years 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provided by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/>
              <a:t>: SPD and recorded by Traffic Records.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about</a:t>
            </a:r>
            <a:r>
              <a:rPr lang="en-US" sz="3200" dirty="0"/>
              <a:t> : the impact of traffic </a:t>
            </a:r>
          </a:p>
        </p:txBody>
      </p:sp>
    </p:spTree>
    <p:extLst>
      <p:ext uri="{BB962C8B-B14F-4D97-AF65-F5344CB8AC3E}">
        <p14:creationId xmlns:p14="http://schemas.microsoft.com/office/powerpoint/2010/main" val="416987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After  </a:t>
            </a:r>
            <a:r>
              <a:rPr lang="en-US" sz="3200" b="1" dirty="0" err="1" smtClean="0"/>
              <a:t>Investigatigation</a:t>
            </a:r>
            <a:r>
              <a:rPr lang="en-US" sz="3200" b="1" dirty="0" smtClean="0"/>
              <a:t> :</a:t>
            </a:r>
            <a:br>
              <a:rPr lang="en-US" sz="3200" b="1" dirty="0" smtClean="0"/>
            </a:br>
            <a:r>
              <a:rPr lang="en-US" sz="3200" b="1" dirty="0" smtClean="0"/>
              <a:t>           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dimentions</a:t>
            </a:r>
            <a:r>
              <a:rPr lang="en-US" sz="3200" b="1" dirty="0">
                <a:solidFill>
                  <a:srgbClr val="002060"/>
                </a:solidFill>
              </a:rPr>
              <a:t> , </a:t>
            </a:r>
            <a:r>
              <a:rPr lang="en-US" sz="3200" b="1" dirty="0" smtClean="0">
                <a:solidFill>
                  <a:srgbClr val="002060"/>
                </a:solidFill>
              </a:rPr>
              <a:t>Types </a:t>
            </a:r>
            <a:r>
              <a:rPr lang="en-US" sz="3200" b="1" dirty="0">
                <a:solidFill>
                  <a:srgbClr val="002060"/>
                </a:solidFill>
              </a:rPr>
              <a:t>, columns ,</a:t>
            </a:r>
            <a:r>
              <a:rPr lang="en-US" sz="3200" b="1" dirty="0" smtClean="0">
                <a:solidFill>
                  <a:srgbClr val="002060"/>
                </a:solidFill>
              </a:rPr>
              <a:t>rows</a:t>
            </a:r>
          </a:p>
          <a:p>
            <a:r>
              <a:rPr lang="en-US" sz="3200" b="1" dirty="0" smtClean="0"/>
              <a:t>Result :</a:t>
            </a:r>
            <a:endParaRPr lang="en-US" sz="3200" b="1" dirty="0"/>
          </a:p>
          <a:p>
            <a:r>
              <a:rPr lang="en-US" sz="3200" b="1" dirty="0" smtClean="0"/>
              <a:t> Dataset </a:t>
            </a:r>
            <a:r>
              <a:rPr lang="en-US" sz="3200" b="1" dirty="0"/>
              <a:t>contain   (</a:t>
            </a:r>
            <a:r>
              <a:rPr lang="en-US" sz="3200" b="1" dirty="0" smtClean="0"/>
              <a:t>194673 </a:t>
            </a:r>
            <a:r>
              <a:rPr lang="en-US" sz="3200" b="1" dirty="0" smtClean="0">
                <a:solidFill>
                  <a:srgbClr val="002060"/>
                </a:solidFill>
              </a:rPr>
              <a:t>rows</a:t>
            </a:r>
            <a:r>
              <a:rPr lang="en-US" sz="3200" b="1" dirty="0" smtClean="0"/>
              <a:t> , 38 </a:t>
            </a:r>
            <a:r>
              <a:rPr lang="en-US" sz="3200" b="1" dirty="0">
                <a:solidFill>
                  <a:srgbClr val="002060"/>
                </a:solidFill>
              </a:rPr>
              <a:t>columns</a:t>
            </a:r>
            <a:r>
              <a:rPr lang="en-US" sz="3200" b="1" dirty="0"/>
              <a:t> </a:t>
            </a:r>
            <a:r>
              <a:rPr lang="en-US" sz="3200" b="1" dirty="0" smtClean="0"/>
              <a:t>) </a:t>
            </a:r>
            <a:br>
              <a:rPr lang="en-US" sz="3200" b="1" dirty="0" smtClean="0"/>
            </a:br>
            <a:r>
              <a:rPr lang="en-US" sz="3200" b="1" dirty="0" smtClean="0"/>
              <a:t>also :</a:t>
            </a:r>
          </a:p>
          <a:p>
            <a:r>
              <a:rPr lang="en-US" sz="3200" b="1" dirty="0" smtClean="0"/>
              <a:t>1- redundancy  </a:t>
            </a:r>
            <a:r>
              <a:rPr lang="en-US" sz="3200" b="1" dirty="0"/>
              <a:t>like 'SEVERITYCODE.1',</a:t>
            </a:r>
            <a:r>
              <a:rPr lang="en-US" sz="3200" b="1" dirty="0" smtClean="0"/>
              <a:t>'SEVERITYCODE‘ Columns</a:t>
            </a:r>
          </a:p>
          <a:p>
            <a:r>
              <a:rPr lang="en-US" sz="3200" b="1" dirty="0" smtClean="0"/>
              <a:t>2-  missing values 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3- </a:t>
            </a:r>
            <a:r>
              <a:rPr lang="en-US" sz="3200" b="1" dirty="0" err="1" smtClean="0"/>
              <a:t>Uneeded</a:t>
            </a:r>
            <a:r>
              <a:rPr lang="en-US" sz="3200" b="1" dirty="0" smtClean="0"/>
              <a:t> columns in our investigation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51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1- Remove  redundancy  : dropping column </a:t>
            </a:r>
            <a:r>
              <a:rPr lang="en-US" sz="3200" b="1" dirty="0" smtClean="0">
                <a:solidFill>
                  <a:srgbClr val="0070C0"/>
                </a:solidFill>
              </a:rPr>
              <a:t>'SEVERITYCODE.1</a:t>
            </a:r>
          </a:p>
          <a:p>
            <a:r>
              <a:rPr lang="en-US" sz="3200" b="1" dirty="0" smtClean="0"/>
              <a:t>2-  missing </a:t>
            </a:r>
            <a:r>
              <a:rPr lang="en-US" sz="3200" b="1" dirty="0"/>
              <a:t>values  : </a:t>
            </a:r>
            <a:r>
              <a:rPr lang="en-US" sz="3200" b="1" dirty="0">
                <a:solidFill>
                  <a:srgbClr val="0070C0"/>
                </a:solidFill>
              </a:rPr>
              <a:t>Drop Null </a:t>
            </a:r>
            <a:r>
              <a:rPr lang="en-US" sz="3200" b="1" dirty="0" smtClean="0">
                <a:solidFill>
                  <a:srgbClr val="0070C0"/>
                </a:solidFill>
              </a:rPr>
              <a:t>values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3- Unneeded columns in our investigation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957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3- Select only column we need in our investigation 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476500"/>
            <a:ext cx="1073483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5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361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PowerPoint Presentation</vt:lpstr>
      <vt:lpstr>Table of contents </vt:lpstr>
      <vt:lpstr>Introduction: Business Problem </vt:lpstr>
      <vt:lpstr>Introduction: Business Problem </vt:lpstr>
      <vt:lpstr>Data </vt:lpstr>
      <vt:lpstr>2.1 Data sources</vt:lpstr>
      <vt:lpstr>2.1 Data sources</vt:lpstr>
      <vt:lpstr>2.2 Data cleaning</vt:lpstr>
      <vt:lpstr>2.3 Feature selection</vt:lpstr>
      <vt:lpstr>Label encoding</vt:lpstr>
      <vt:lpstr>Data Visualization</vt:lpstr>
      <vt:lpstr>Data Visualization</vt:lpstr>
      <vt:lpstr>Methodology  </vt:lpstr>
      <vt:lpstr>Result  </vt:lpstr>
      <vt:lpstr>Discussion</vt:lpstr>
      <vt:lpstr>Conclusion and 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Predictor</dc:title>
  <dc:creator>Mostafa Eltayeb</dc:creator>
  <cp:lastModifiedBy>Mostafa Eltayeb</cp:lastModifiedBy>
  <cp:revision>11</cp:revision>
  <dcterms:created xsi:type="dcterms:W3CDTF">2020-09-26T23:33:12Z</dcterms:created>
  <dcterms:modified xsi:type="dcterms:W3CDTF">2020-09-27T20:25:43Z</dcterms:modified>
</cp:coreProperties>
</file>