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sldIdLst>
    <p:sldId id="256" r:id="rId2"/>
    <p:sldId id="280" r:id="rId3"/>
    <p:sldId id="281" r:id="rId4"/>
    <p:sldId id="271" r:id="rId5"/>
    <p:sldId id="272" r:id="rId6"/>
    <p:sldId id="288" r:id="rId7"/>
    <p:sldId id="264" r:id="rId8"/>
    <p:sldId id="273" r:id="rId9"/>
    <p:sldId id="283" r:id="rId10"/>
    <p:sldId id="284" r:id="rId11"/>
    <p:sldId id="265" r:id="rId12"/>
    <p:sldId id="276" r:id="rId13"/>
    <p:sldId id="277" r:id="rId14"/>
    <p:sldId id="285" r:id="rId15"/>
    <p:sldId id="266" r:id="rId16"/>
    <p:sldId id="274" r:id="rId17"/>
    <p:sldId id="286" r:id="rId18"/>
    <p:sldId id="287" r:id="rId19"/>
    <p:sldId id="267" r:id="rId20"/>
    <p:sldId id="268" r:id="rId21"/>
    <p:sldId id="269" r:id="rId22"/>
    <p:sldId id="278" r:id="rId23"/>
    <p:sldId id="279" r:id="rId24"/>
    <p:sldId id="28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8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99CC9-6E20-4D15-BE19-A49CC3A85219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3788E-5458-4C89-8DBD-99181A5D7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1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2944974-D6BF-4F62-BE29-DBE0B23512E3}" type="datetime1">
              <a:rPr lang="en-US" smtClean="0"/>
              <a:t>9/29/2014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47292E5-1756-4B0D-8DEC-D05447F3732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BF62-0C1A-4F54-9FBF-5FCFC69BB0A1}" type="datetime1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E5-1756-4B0D-8DEC-D05447F37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004E-E69B-4E48-BBC3-5FB13AEDBF7B}" type="datetime1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E5-1756-4B0D-8DEC-D05447F37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3EC3C30-8C34-4CDC-8835-62569D402B25}" type="datetime1">
              <a:rPr lang="en-US" smtClean="0"/>
              <a:t>9/29/2014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47292E5-1756-4B0D-8DEC-D05447F3732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92C1425-1C8C-4EAB-97E2-05C5E2231DEA}" type="datetime1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47292E5-1756-4B0D-8DEC-D05447F3732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DDDB-4396-4523-A7F7-158D4532C6BE}" type="datetime1">
              <a:rPr lang="en-US" smtClean="0"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E5-1756-4B0D-8DEC-D05447F3732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463D-39C7-4DFF-A2D6-E0865DF84611}" type="datetime1">
              <a:rPr lang="en-US" smtClean="0"/>
              <a:t>9/29/2014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E5-1756-4B0D-8DEC-D05447F3732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A8F7F7C-B3F4-4866-980F-49F7CD8BF7DD}" type="datetime1">
              <a:rPr lang="en-US" smtClean="0"/>
              <a:t>9/29/2014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47292E5-1756-4B0D-8DEC-D05447F373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E628-27F2-41AB-8625-96ED3FD2B275}" type="datetime1">
              <a:rPr lang="en-US" smtClean="0"/>
              <a:t>9/29/2014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E5-1756-4B0D-8DEC-D05447F37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CA5BBE7-0CA0-4405-B854-2EE093E8550B}" type="datetime1">
              <a:rPr lang="en-US" smtClean="0"/>
              <a:t>9/29/2014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47292E5-1756-4B0D-8DEC-D05447F3732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B6E368B-3DB6-407E-92C6-2DBE9B9D5CE4}" type="datetime1">
              <a:rPr lang="en-US" smtClean="0"/>
              <a:t>9/29/2014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47292E5-1756-4B0D-8DEC-D05447F3732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1794348-EF5A-4812-95D6-FFB0C1D09FA0}" type="datetime1">
              <a:rPr lang="en-US" smtClean="0"/>
              <a:t>9/29/2014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47292E5-1756-4B0D-8DEC-D05447F373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81000"/>
            <a:ext cx="6172200" cy="1894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Determination of genetic network from time series gene expression data-a modified approach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181599"/>
            <a:ext cx="7010400" cy="1420091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By: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0" dirty="0" smtClean="0"/>
              <a:t>Hasan Md Tusfiqur Alam – 104409</a:t>
            </a:r>
          </a:p>
          <a:p>
            <a:r>
              <a:rPr lang="en-US" b="0" dirty="0" smtClean="0"/>
              <a:t>Nayreet Islam Rupak -104436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828800" y="2819400"/>
            <a:ext cx="7239000" cy="1905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Supervised By: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0" dirty="0" smtClean="0"/>
              <a:t>Tareque Mohmud Chowdhury</a:t>
            </a: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/>
              <a:t>Assistant Professor</a:t>
            </a:r>
          </a:p>
          <a:p>
            <a:r>
              <a:rPr lang="en-US" b="0" dirty="0" smtClean="0"/>
              <a:t>Department of Computer Science and Engineering</a:t>
            </a:r>
          </a:p>
          <a:p>
            <a:r>
              <a:rPr lang="en-US" b="0" dirty="0" smtClean="0"/>
              <a:t>Islamic University of Technology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E5-1756-4B0D-8DEC-D05447F373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0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b="1" dirty="0"/>
              <a:t>Proposed method: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177119"/>
                <a:ext cx="7467600" cy="4873752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1800" b="1" dirty="0" smtClean="0"/>
                  <a:t>2</a:t>
                </a:r>
                <a:r>
                  <a:rPr lang="en-US" sz="1800" b="1" dirty="0"/>
                  <a:t>. </a:t>
                </a:r>
                <a:r>
                  <a:rPr lang="en-US" sz="1800" b="1" dirty="0" smtClean="0"/>
                  <a:t>Data Reduction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1800" b="1" dirty="0" smtClean="0"/>
                  <a:t>Threshold </a:t>
                </a:r>
                <a:r>
                  <a:rPr lang="en-US" sz="1800" b="1" dirty="0" err="1"/>
                  <a:t>Calcualtion</a:t>
                </a:r>
                <a:r>
                  <a:rPr lang="en-US" sz="1800" b="1" dirty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	Average </a:t>
                </a:r>
                <a:r>
                  <a:rPr lang="en-US" sz="1800" dirty="0"/>
                  <a:t>Expression Value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𝑒𝑥𝑝𝑟𝑒𝑠𝑠𝑖𝑜𝑛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𝑣𝑎𝑙𝑢𝑒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		</a:t>
                </a:r>
                <a:r>
                  <a:rPr lang="en-US" sz="1800" i="1" dirty="0" smtClean="0"/>
                  <a:t>n </a:t>
                </a:r>
                <a:r>
                  <a:rPr lang="en-US" sz="1800" i="1" dirty="0"/>
                  <a:t>= no. of genes </a:t>
                </a:r>
                <a:r>
                  <a:rPr lang="en-US" sz="1800" i="1" dirty="0" smtClean="0"/>
                  <a:t>having positive exp. value</a:t>
                </a:r>
              </a:p>
              <a:p>
                <a:endParaRPr lang="en-US" sz="1800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1800" dirty="0" smtClean="0"/>
                  <a:t>Values </a:t>
                </a:r>
                <a:r>
                  <a:rPr lang="en-US" sz="1800" dirty="0"/>
                  <a:t>less than the average expression values are made zero. </a:t>
                </a:r>
                <a:endParaRPr lang="en-US" sz="1800" dirty="0" smtClean="0"/>
              </a:p>
              <a:p>
                <a:endParaRPr lang="en-US" sz="1800" dirty="0" smtClean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1800" b="1" dirty="0"/>
                  <a:t>E</a:t>
                </a:r>
                <a:r>
                  <a:rPr lang="en-US" sz="1800" b="1" dirty="0" smtClean="0"/>
                  <a:t>lementary </a:t>
                </a:r>
                <a:r>
                  <a:rPr lang="en-US" sz="1800" b="1" dirty="0"/>
                  <a:t>column operation </a:t>
                </a:r>
                <a:r>
                  <a:rPr lang="en-US" sz="1800" b="1" dirty="0" smtClean="0"/>
                  <a:t>: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1700" dirty="0" smtClean="0"/>
                  <a:t>We </a:t>
                </a:r>
                <a:r>
                  <a:rPr lang="en-US" sz="1700" dirty="0"/>
                  <a:t>subtracted </a:t>
                </a:r>
                <a:r>
                  <a:rPr lang="en-US" sz="1700" i="1" dirty="0"/>
                  <a:t>k</a:t>
                </a:r>
                <a:r>
                  <a:rPr lang="en-US" sz="1700" i="1" dirty="0" smtClean="0"/>
                  <a:t>+1</a:t>
                </a:r>
                <a:r>
                  <a:rPr lang="en-US" sz="1700" dirty="0" smtClean="0"/>
                  <a:t> </a:t>
                </a:r>
                <a:r>
                  <a:rPr lang="en-US" sz="1700" dirty="0" err="1"/>
                  <a:t>th</a:t>
                </a:r>
                <a:r>
                  <a:rPr lang="en-US" sz="1700" dirty="0"/>
                  <a:t> column from the </a:t>
                </a:r>
                <a:r>
                  <a:rPr lang="en-US" sz="1700" i="1" dirty="0" err="1"/>
                  <a:t>k</a:t>
                </a:r>
                <a:r>
                  <a:rPr lang="en-US" sz="1700" dirty="0" err="1"/>
                  <a:t>th</a:t>
                </a:r>
                <a:r>
                  <a:rPr lang="en-US" sz="1700" dirty="0"/>
                  <a:t> </a:t>
                </a:r>
                <a:r>
                  <a:rPr lang="en-US" sz="1700" dirty="0" smtClean="0"/>
                  <a:t>column of matrix M.</a:t>
                </a:r>
                <a:endParaRPr lang="en-US" sz="1700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1700" dirty="0" smtClean="0"/>
                  <a:t>If the resultant is non negative , the value at </a:t>
                </a:r>
                <a:r>
                  <a:rPr lang="en-US" sz="1700" i="1" dirty="0" smtClean="0"/>
                  <a:t>k+1</a:t>
                </a:r>
                <a:r>
                  <a:rPr lang="en-US" sz="1700" dirty="0" smtClean="0"/>
                  <a:t>th column in matrix M is kept as it is, otherwise made zero. New matrix M+(5289,46) formed.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1700" dirty="0" smtClean="0"/>
                  <a:t>If </a:t>
                </a:r>
                <a:r>
                  <a:rPr lang="en-US" sz="1700" dirty="0"/>
                  <a:t>the resultant </a:t>
                </a:r>
                <a:r>
                  <a:rPr lang="en-US" sz="1700" dirty="0" smtClean="0"/>
                  <a:t>is </a:t>
                </a:r>
                <a:r>
                  <a:rPr lang="en-US" sz="1700" dirty="0"/>
                  <a:t>negative , the value at </a:t>
                </a:r>
                <a:r>
                  <a:rPr lang="en-US" sz="1700" i="1" dirty="0" smtClean="0"/>
                  <a:t>k+1</a:t>
                </a:r>
                <a:r>
                  <a:rPr lang="en-US" sz="1700" dirty="0" smtClean="0"/>
                  <a:t>th </a:t>
                </a:r>
                <a:r>
                  <a:rPr lang="en-US" sz="1700" dirty="0"/>
                  <a:t>column in matrix M is kept as it is, otherwise made zero. New matrix </a:t>
                </a:r>
                <a:r>
                  <a:rPr lang="en-US" sz="1700" dirty="0" smtClean="0"/>
                  <a:t>M</a:t>
                </a:r>
                <a:r>
                  <a:rPr lang="en-US" sz="1700" dirty="0"/>
                  <a:t>-</a:t>
                </a:r>
                <a:r>
                  <a:rPr lang="en-US" sz="1700" dirty="0" smtClean="0"/>
                  <a:t> (5289,46) formed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1700" dirty="0" smtClean="0"/>
                  <a:t>N</a:t>
                </a:r>
                <a:r>
                  <a:rPr lang="en-US" sz="1700" dirty="0" smtClean="0"/>
                  <a:t>on </a:t>
                </a:r>
                <a:r>
                  <a:rPr lang="en-US" sz="1700" dirty="0" smtClean="0"/>
                  <a:t>zeros values in the matrices are termed as active gene in both the cases.</a:t>
                </a:r>
                <a:endParaRPr lang="en-US" sz="17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177119"/>
                <a:ext cx="7467600" cy="4873752"/>
              </a:xfrm>
              <a:blipFill rotWithShape="0">
                <a:blip r:embed="rId2"/>
                <a:stretch>
                  <a:fillRect l="-653" t="-625" r="-735" b="-12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47292E5-1756-4B0D-8DEC-D05447F373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method: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0"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In both M+ &amp; M- , genes having non zero expression value for at least 2 time instants are kept and gene no. is stored in a vector </a:t>
                </a:r>
                <a:r>
                  <a:rPr lang="en-US" i="1" dirty="0" smtClean="0"/>
                  <a:t>List</a:t>
                </a:r>
                <a:r>
                  <a:rPr lang="en-US" dirty="0" smtClean="0"/>
                  <a:t>, otherwise, the gene (entire row) is removed</a:t>
                </a:r>
                <a:r>
                  <a:rPr lang="en-US" dirty="0" smtClean="0"/>
                  <a:t>.</a:t>
                </a:r>
              </a:p>
              <a:p>
                <a:pPr lvl="0"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 </a:t>
                </a:r>
                <a:r>
                  <a:rPr lang="en-US" dirty="0" smtClean="0"/>
                  <a:t>Now, both the matrices contains active genes for each time instant</a:t>
                </a:r>
                <a:r>
                  <a:rPr lang="en-US" dirty="0" smtClean="0"/>
                  <a:t>.</a:t>
                </a:r>
                <a:endParaRPr lang="en-US" dirty="0" smtClean="0"/>
              </a:p>
              <a:p>
                <a:pPr lvl="0"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For each gene in List, time instants at which it remained active are obtained and using intersection set commonly appeared genes are found.</a:t>
                </a:r>
              </a:p>
              <a:p>
                <a:pPr marL="0" lv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∩…..∩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(for M+)</a:t>
                </a:r>
              </a:p>
              <a:p>
                <a:pPr marL="0" lv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∩…..∩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(for M-)</a:t>
                </a:r>
              </a:p>
              <a:p>
                <a:pPr marL="0" lv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sz="1600" dirty="0" smtClean="0"/>
                  <a:t>1,2,3….</a:t>
                </a:r>
                <a:r>
                  <a:rPr lang="en-US" sz="1600" i="1" dirty="0" smtClean="0"/>
                  <a:t>n = No. of time instant gene </a:t>
                </a:r>
                <a:r>
                  <a:rPr lang="en-US" sz="1600" i="1" dirty="0" err="1" smtClean="0"/>
                  <a:t>i</a:t>
                </a:r>
                <a:r>
                  <a:rPr lang="en-US" sz="1600" i="1" dirty="0" smtClean="0"/>
                  <a:t> remain active</a:t>
                </a:r>
                <a:endParaRPr lang="en-US" dirty="0" smtClean="0"/>
              </a:p>
              <a:p>
                <a:pPr lvl="0">
                  <a:buFont typeface="Wingdings" panose="05000000000000000000" pitchFamily="2" charset="2"/>
                  <a:buChar char="v"/>
                </a:pPr>
                <a:endParaRPr lang="en-US" dirty="0" smtClean="0"/>
              </a:p>
              <a:p>
                <a:pPr lvl="0">
                  <a:buFont typeface="Wingdings" panose="05000000000000000000" pitchFamily="2" charset="2"/>
                  <a:buChar char="v"/>
                </a:pPr>
                <a:endParaRPr lang="en-US" dirty="0" smtClean="0"/>
              </a:p>
              <a:p>
                <a:pPr lvl="0"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327" t="-1752" r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47292E5-1756-4B0D-8DEC-D05447F373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2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method: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3. Formation </a:t>
                </a:r>
                <a:r>
                  <a:rPr lang="en-US" b="1" dirty="0"/>
                  <a:t>of sets containing </a:t>
                </a:r>
                <a:r>
                  <a:rPr lang="en-US" b="1" dirty="0" smtClean="0"/>
                  <a:t>gene interaction:</a:t>
                </a:r>
                <a:endParaRPr lang="en-US" b="1" dirty="0"/>
              </a:p>
              <a:p>
                <a:pPr marL="0" lvl="0" indent="0">
                  <a:buNone/>
                </a:pPr>
                <a:r>
                  <a:rPr lang="en-US" dirty="0"/>
                  <a:t>Now, for each genes in the list we get two intersection sets</a:t>
                </a:r>
                <a:r>
                  <a:rPr lang="en-US" dirty="0" smtClean="0"/>
                  <a:t>:-</a:t>
                </a:r>
                <a:endParaRPr lang="en-US" sz="20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= common genes those expression values increase with gene i.</a:t>
                </a:r>
                <a:endParaRPr lang="en-US" sz="20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/>
                  <a:t> = common genes those expression values decrease with gene i.</a:t>
                </a:r>
                <a:r>
                  <a:rPr lang="en-US" dirty="0"/>
                  <a:t> </a:t>
                </a:r>
                <a:endParaRPr lang="en-US" dirty="0" smtClean="0"/>
              </a:p>
              <a:p>
                <a:pPr lvl="0"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Set of genes common at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for each of the gene are calculated</a:t>
                </a:r>
                <a:r>
                  <a:rPr lang="en-US" dirty="0" smtClean="0"/>
                  <a:t>.</a:t>
                </a:r>
              </a:p>
              <a:p>
                <a:pPr marL="1005840" lvl="3" indent="0">
                  <a:buNone/>
                </a:pPr>
                <a:r>
                  <a:rPr lang="en-US" dirty="0"/>
                  <a:t>	</a:t>
                </a:r>
                <a:r>
                  <a:rPr lang="en-US" i="1" dirty="0" smtClean="0"/>
                  <a:t>S = </a:t>
                </a:r>
                <a:r>
                  <a:rPr lang="en-US" sz="1600" b="1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nor/>
                      </m:rPr>
                      <a:rPr lang="en-US" sz="1600" b="1" dirty="0"/>
                      <m:t>∩</m:t>
                    </m:r>
                  </m:oMath>
                </a14:m>
                <a:r>
                  <a:rPr lang="en-US" sz="16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sz="1600" b="1" dirty="0"/>
              </a:p>
              <a:p>
                <a:pPr lvl="0"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We termed the set of genes are the responsible genes for the expression of that particular </a:t>
                </a:r>
                <a:r>
                  <a:rPr lang="en-US" i="1" dirty="0" err="1" smtClean="0"/>
                  <a:t>ith</a:t>
                </a:r>
                <a:r>
                  <a:rPr lang="en-US" dirty="0" smtClean="0"/>
                  <a:t> gene.</a:t>
                </a:r>
                <a:endParaRPr lang="en-US" dirty="0"/>
              </a:p>
              <a:p>
                <a:pPr lvl="0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061" t="-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47292E5-1756-4B0D-8DEC-D05447F373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1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method: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4. Selecting </a:t>
            </a:r>
            <a:r>
              <a:rPr lang="en-US" b="1" dirty="0"/>
              <a:t>most influential </a:t>
            </a:r>
            <a:r>
              <a:rPr lang="en-US" b="1" dirty="0" smtClean="0"/>
              <a:t>genes:</a:t>
            </a: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We calculated the weight for each gene.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Weight calculation: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Set of genes </a:t>
            </a:r>
            <a:r>
              <a:rPr lang="en-US" b="1" dirty="0" smtClean="0"/>
              <a:t>S</a:t>
            </a:r>
            <a:r>
              <a:rPr lang="en-US" dirty="0" smtClean="0"/>
              <a:t> regulated by</a:t>
            </a:r>
            <a:r>
              <a:rPr lang="en-US" i="1" dirty="0" smtClean="0"/>
              <a:t> </a:t>
            </a:r>
            <a:r>
              <a:rPr lang="en-US" i="1" dirty="0" err="1" smtClean="0"/>
              <a:t>kth</a:t>
            </a:r>
            <a:r>
              <a:rPr lang="en-US" i="1" dirty="0" smtClean="0"/>
              <a:t> </a:t>
            </a:r>
            <a:r>
              <a:rPr lang="en-US" dirty="0" smtClean="0"/>
              <a:t>gene are obtained.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For each element in </a:t>
            </a:r>
            <a:r>
              <a:rPr lang="en-US" b="1" dirty="0" smtClean="0"/>
              <a:t>S</a:t>
            </a:r>
            <a:r>
              <a:rPr lang="en-US" dirty="0" smtClean="0"/>
              <a:t> , no. of genes it regulates are calculated.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The total summation is the weight for </a:t>
            </a:r>
            <a:r>
              <a:rPr lang="en-US" i="1" dirty="0" err="1" smtClean="0"/>
              <a:t>kth</a:t>
            </a:r>
            <a:r>
              <a:rPr lang="en-US" dirty="0" smtClean="0"/>
              <a:t> gene.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Thus weight for each gene is calculated.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average weight value is calculated.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Genes having average weight are kept and those are termed as most influential genes.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47292E5-1756-4B0D-8DEC-D05447F373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6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method: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5. Determining </a:t>
            </a:r>
            <a:r>
              <a:rPr lang="en-US" b="1" dirty="0"/>
              <a:t>GRN from influential </a:t>
            </a:r>
            <a:r>
              <a:rPr lang="en-US" b="1" dirty="0" smtClean="0"/>
              <a:t>genes: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For each influential </a:t>
            </a:r>
            <a:r>
              <a:rPr lang="en-US" i="1" dirty="0" err="1" smtClean="0"/>
              <a:t>jth</a:t>
            </a:r>
            <a:r>
              <a:rPr lang="en-US" dirty="0" smtClean="0"/>
              <a:t> genes , repeating the column operation genes in the set of influential gene , we found out genes regulating it.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Using directed graph we plot the genes showing the regulatory network among the influential genes.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47292E5-1756-4B0D-8DEC-D05447F373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8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 and analysis: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Data Reduction 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initial </a:t>
            </a:r>
            <a:r>
              <a:rPr lang="en-US" dirty="0" smtClean="0"/>
              <a:t>dataset M(5289,47) was reduced to M+(3576,46) &amp; M-(2804,46) after </a:t>
            </a:r>
            <a:r>
              <a:rPr lang="en-US" dirty="0" smtClean="0"/>
              <a:t>initial </a:t>
            </a:r>
            <a:r>
              <a:rPr lang="en-US" dirty="0" smtClean="0"/>
              <a:t>intersection steps.</a:t>
            </a:r>
          </a:p>
          <a:p>
            <a:pPr lvl="1"/>
            <a:r>
              <a:rPr lang="en-US" dirty="0" smtClean="0"/>
              <a:t>After step 3 , we find for 2748 no. of genes with set of genes responsible for the expression of each genes.</a:t>
            </a:r>
          </a:p>
          <a:p>
            <a:pPr lvl="1"/>
            <a:r>
              <a:rPr lang="en-US" dirty="0" smtClean="0"/>
              <a:t>Sample: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47292E5-1756-4B0D-8DEC-D05447F3732D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080697"/>
              </p:ext>
            </p:extLst>
          </p:nvPr>
        </p:nvGraphicFramePr>
        <p:xfrm>
          <a:off x="890016" y="4267200"/>
          <a:ext cx="723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794"/>
                <a:gridCol w="2641790"/>
                <a:gridCol w="25664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Influential</a:t>
                      </a:r>
                      <a:r>
                        <a:rPr lang="en-US" baseline="0" dirty="0" smtClean="0"/>
                        <a:t> gene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{314,2430}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802 (max)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{1,2,9….5247,5287}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{21,57,62,…,5247}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2783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{2405,2514,2580,2752}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92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and analysis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b="1" dirty="0"/>
                  <a:t>Evaluating </a:t>
                </a:r>
                <a:r>
                  <a:rPr lang="en-US" sz="2800" b="1" dirty="0" smtClean="0"/>
                  <a:t>Data </a:t>
                </a:r>
                <a:r>
                  <a:rPr lang="en-US" sz="2800" b="1" dirty="0"/>
                  <a:t>using ROC curve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.</a:t>
                </a:r>
                <a:r>
                  <a:rPr lang="en-US" dirty="0" err="1" smtClean="0"/>
                  <a:t>Tp</a:t>
                </a:r>
                <a:r>
                  <a:rPr lang="en-US" dirty="0" smtClean="0"/>
                  <a:t>=</a:t>
                </a:r>
              </a:p>
              <a:p>
                <a:pPr marL="0" indent="0">
                  <a:buNone/>
                </a:pPr>
                <a:r>
                  <a:rPr lang="en-US" b="1" dirty="0"/>
                  <a:t> 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 err="1"/>
                  <a:t>Tp</a:t>
                </a:r>
                <a:r>
                  <a:rPr lang="en-US" b="1" dirty="0"/>
                  <a:t>=8248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 err="1"/>
                  <a:t>Fp</a:t>
                </a:r>
                <a:r>
                  <a:rPr lang="en-US" b="1" dirty="0"/>
                  <a:t>=231154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 err="1"/>
                  <a:t>Fn</a:t>
                </a:r>
                <a:r>
                  <a:rPr lang="en-US" b="1" dirty="0"/>
                  <a:t>=27862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 err="1" smtClean="0"/>
                  <a:t>Tn</a:t>
                </a:r>
                <a:r>
                  <a:rPr lang="en-US" b="1" dirty="0" smtClean="0"/>
                  <a:t>=1582850</a:t>
                </a:r>
                <a:r>
                  <a:rPr lang="en-US" b="1" dirty="0"/>
                  <a:t> 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Tn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Fp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</m:oMath>
                </a14:m>
                <a:r>
                  <a:rPr lang="en-US" dirty="0"/>
                  <a:t> =.</a:t>
                </a:r>
                <a:r>
                  <a:rPr lang="en-US" dirty="0" smtClean="0"/>
                  <a:t>859 or 86%(approx.)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816" t="-2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47292E5-1756-4B0D-8DEC-D05447F3732D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16" y="2133600"/>
            <a:ext cx="8458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8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and Analysis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After step 4, we have the genes with their weight.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We calculated the average weight ; 0.069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For GRN we considered genes above the average weight and we found out 478 genes.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47292E5-1756-4B0D-8DEC-D05447F3732D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766851"/>
              </p:ext>
            </p:extLst>
          </p:nvPr>
        </p:nvGraphicFramePr>
        <p:xfrm>
          <a:off x="1295400" y="22098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2785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4247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84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476" y="1524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300" b="1" dirty="0" smtClean="0"/>
              <a:t>Results </a:t>
            </a:r>
            <a:r>
              <a:rPr lang="en-US" sz="3300" b="1" dirty="0"/>
              <a:t>and </a:t>
            </a:r>
            <a:r>
              <a:rPr lang="en-US" sz="3300" b="1" dirty="0" smtClean="0"/>
              <a:t>Analysis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68111861"/>
              </p:ext>
            </p:extLst>
          </p:nvPr>
        </p:nvGraphicFramePr>
        <p:xfrm>
          <a:off x="3687806" y="2460486"/>
          <a:ext cx="5050809" cy="414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648"/>
                <a:gridCol w="3346161"/>
              </a:tblGrid>
              <a:tr h="594360">
                <a:tc>
                  <a:txBody>
                    <a:bodyPr/>
                    <a:lstStyle/>
                    <a:p>
                      <a:r>
                        <a:rPr lang="en-US" dirty="0" smtClean="0"/>
                        <a:t>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Influencing Genes</a:t>
                      </a:r>
                      <a:endParaRPr lang="en-US" dirty="0"/>
                    </a:p>
                  </a:txBody>
                  <a:tcPr/>
                </a:tc>
              </a:tr>
              <a:tr h="47706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2785</a:t>
                      </a:r>
                      <a:endParaRPr lang="en-US" dirty="0"/>
                    </a:p>
                  </a:txBody>
                  <a:tcPr/>
                </a:tc>
              </a:tr>
              <a:tr h="477067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10, 21,28,</a:t>
                      </a:r>
                      <a:r>
                        <a:rPr lang="en-US" baseline="0" dirty="0" smtClean="0"/>
                        <a:t> 57,58,….2552,1868..</a:t>
                      </a:r>
                      <a:endParaRPr lang="en-US" dirty="0"/>
                    </a:p>
                  </a:txBody>
                  <a:tcPr/>
                </a:tc>
              </a:tr>
              <a:tr h="477067">
                <a:tc>
                  <a:txBody>
                    <a:bodyPr/>
                    <a:lstStyle/>
                    <a:p>
                      <a:r>
                        <a:rPr lang="en-US" dirty="0" smtClean="0"/>
                        <a:t>934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18,67, 231,… 4417….</a:t>
                      </a:r>
                      <a:endParaRPr lang="en-US" dirty="0"/>
                    </a:p>
                  </a:txBody>
                  <a:tcPr/>
                </a:tc>
              </a:tr>
              <a:tr h="477067">
                <a:tc>
                  <a:txBody>
                    <a:bodyPr/>
                    <a:lstStyle/>
                    <a:p>
                      <a:r>
                        <a:rPr lang="en-US" dirty="0" smtClean="0"/>
                        <a:t>2552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2,10, 129, 2563,3123,…..4220..</a:t>
                      </a:r>
                      <a:endParaRPr lang="en-US" dirty="0"/>
                    </a:p>
                  </a:txBody>
                  <a:tcPr/>
                </a:tc>
              </a:tr>
              <a:tr h="477067">
                <a:tc>
                  <a:txBody>
                    <a:bodyPr/>
                    <a:lstStyle/>
                    <a:p>
                      <a:r>
                        <a:rPr lang="en-US" dirty="0" smtClean="0"/>
                        <a:t>2716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10,18,21,28,57…..</a:t>
                      </a:r>
                      <a:r>
                        <a:rPr lang="en-US" dirty="0" smtClean="0"/>
                        <a:t>5242,5247..</a:t>
                      </a:r>
                      <a:endParaRPr lang="en-US" dirty="0"/>
                    </a:p>
                  </a:txBody>
                  <a:tcPr/>
                </a:tc>
              </a:tr>
              <a:tr h="477067">
                <a:tc>
                  <a:txBody>
                    <a:bodyPr/>
                    <a:lstStyle/>
                    <a:p>
                      <a:r>
                        <a:rPr lang="en-US" dirty="0" smtClean="0"/>
                        <a:t>2787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529,1906, 2612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47292E5-1756-4B0D-8DEC-D05447F3732D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1416" y="987623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Comparative analysis between related works and proposed method: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53000" y="1807457"/>
            <a:ext cx="2959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 obtained using </a:t>
            </a:r>
          </a:p>
          <a:p>
            <a:r>
              <a:rPr lang="en-US" b="1" dirty="0" smtClean="0"/>
              <a:t>connectivity: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78476" y="1989266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 using ANR in</a:t>
            </a:r>
          </a:p>
          <a:p>
            <a:r>
              <a:rPr lang="en-US" b="1" dirty="0" smtClean="0"/>
              <a:t> 2 time instant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5597"/>
            <a:ext cx="3564006" cy="384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b="1" dirty="0"/>
              <a:t>Results and </a:t>
            </a:r>
            <a:r>
              <a:rPr lang="en-US" b="1" dirty="0" smtClean="0"/>
              <a:t>Analysis: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10" y="1792593"/>
            <a:ext cx="4932003" cy="48736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47292E5-1756-4B0D-8DEC-D05447F3732D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92593"/>
            <a:ext cx="4724400" cy="52394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271629"/>
            <a:ext cx="763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GRN images; connectivity for Gene 2070 &amp; 375: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3106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Thesis </a:t>
            </a:r>
            <a:r>
              <a:rPr lang="en-US" dirty="0" smtClean="0"/>
              <a:t>Objective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Motivation</a:t>
            </a:r>
            <a:endParaRPr lang="en-US" u="sn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Related Works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Problem Identification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Proposed Method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Results and Analysis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Discussion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References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47292E5-1756-4B0D-8DEC-D05447F373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7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Our method determines the influential genes for the expression of each gene.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Data reduction method is much optimized, with better accuracy rate.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An overall regulatory network is obtained, rather than for a particular time instant.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However, in data reduction, we discarded some genes for lower expression, which might be expressed later. Those genes might have some effect on regulation.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47292E5-1756-4B0D-8DEC-D05447F373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9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 </a:t>
            </a:r>
            <a:r>
              <a:rPr lang="en-US" dirty="0" smtClean="0"/>
              <a:t>[</a:t>
            </a:r>
            <a:r>
              <a:rPr lang="en-US" dirty="0"/>
              <a:t>1] </a:t>
            </a:r>
            <a:r>
              <a:rPr lang="en-US" dirty="0" smtClean="0"/>
              <a:t> </a:t>
            </a:r>
            <a:r>
              <a:rPr lang="en-US" dirty="0" err="1" smtClean="0"/>
              <a:t>Soumya</a:t>
            </a:r>
            <a:r>
              <a:rPr lang="en-US" dirty="0" smtClean="0"/>
              <a:t> </a:t>
            </a:r>
            <a:r>
              <a:rPr lang="en-US" dirty="0" err="1"/>
              <a:t>Kanti</a:t>
            </a:r>
            <a:r>
              <a:rPr lang="en-US" dirty="0"/>
              <a:t> </a:t>
            </a:r>
            <a:r>
              <a:rPr lang="en-US" dirty="0" err="1"/>
              <a:t>Datta</a:t>
            </a:r>
            <a:r>
              <a:rPr lang="en-US" dirty="0"/>
              <a:t>,  </a:t>
            </a:r>
            <a:r>
              <a:rPr lang="en-US" dirty="0" err="1"/>
              <a:t>Srirupa</a:t>
            </a:r>
            <a:r>
              <a:rPr lang="en-US" dirty="0"/>
              <a:t> </a:t>
            </a:r>
            <a:r>
              <a:rPr lang="en-US" dirty="0" err="1"/>
              <a:t>Dasgupta</a:t>
            </a:r>
            <a:r>
              <a:rPr lang="en-US" dirty="0"/>
              <a:t>,  </a:t>
            </a:r>
            <a:r>
              <a:rPr lang="en-US" dirty="0" err="1"/>
              <a:t>Sounak</a:t>
            </a:r>
            <a:r>
              <a:rPr lang="en-US" dirty="0"/>
              <a:t> </a:t>
            </a:r>
            <a:r>
              <a:rPr lang="en-US" dirty="0" err="1"/>
              <a:t>Mitra</a:t>
            </a:r>
            <a:r>
              <a:rPr lang="en-US" dirty="0"/>
              <a:t> </a:t>
            </a:r>
            <a:r>
              <a:rPr lang="en-US" dirty="0" smtClean="0"/>
              <a:t>   and </a:t>
            </a:r>
            <a:r>
              <a:rPr lang="en-US" dirty="0"/>
              <a:t>Dr. </a:t>
            </a:r>
            <a:r>
              <a:rPr lang="en-US" dirty="0" err="1"/>
              <a:t>Goutam</a:t>
            </a:r>
            <a:r>
              <a:rPr lang="en-US" dirty="0"/>
              <a:t> </a:t>
            </a:r>
            <a:r>
              <a:rPr lang="en-US" dirty="0" err="1"/>
              <a:t>Saha</a:t>
            </a:r>
            <a:r>
              <a:rPr lang="en-US" dirty="0"/>
              <a:t>,</a:t>
            </a:r>
            <a:r>
              <a:rPr lang="en-US" i="1" dirty="0"/>
              <a:t>“</a:t>
            </a:r>
            <a:r>
              <a:rPr lang="en-US" b="1" i="1" dirty="0"/>
              <a:t>Determination of Genetic Network </a:t>
            </a:r>
            <a:r>
              <a:rPr lang="en-US" b="1" i="1" dirty="0" smtClean="0"/>
              <a:t> from </a:t>
            </a:r>
            <a:r>
              <a:rPr lang="en-US" b="1" i="1" dirty="0"/>
              <a:t>Micro-Array Data using Neural Network Approach</a:t>
            </a:r>
            <a:r>
              <a:rPr lang="en-US" i="1" dirty="0"/>
              <a:t>”</a:t>
            </a:r>
            <a:r>
              <a:rPr lang="en-US" dirty="0"/>
              <a:t> ,International Conference of Communication, Computers and Devices 2010, </a:t>
            </a:r>
            <a:r>
              <a:rPr lang="en-US" dirty="0" err="1"/>
              <a:t>Kharagpur</a:t>
            </a:r>
            <a:r>
              <a:rPr lang="en-US" dirty="0"/>
              <a:t>, INDIA December 10-12 ,PAPER IDENTIFICATION NUMBER: 218, 2010.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[2] </a:t>
            </a:r>
            <a:r>
              <a:rPr lang="en-US" b="1" dirty="0" smtClean="0"/>
              <a:t> </a:t>
            </a:r>
            <a:r>
              <a:rPr lang="en-US" dirty="0" smtClean="0"/>
              <a:t>M</a:t>
            </a:r>
            <a:r>
              <a:rPr lang="en-US" dirty="0"/>
              <a:t>. B. </a:t>
            </a:r>
            <a:r>
              <a:rPr lang="en-US" dirty="0" err="1"/>
              <a:t>Eisen</a:t>
            </a:r>
            <a:r>
              <a:rPr lang="en-US" dirty="0"/>
              <a:t>, P. T. Spellman, P. O. Brown, and D. Botstein, ”</a:t>
            </a:r>
            <a:r>
              <a:rPr lang="en-US" b="1" dirty="0"/>
              <a:t>Cluster analysis and display of genome – wide expression data</a:t>
            </a:r>
            <a:r>
              <a:rPr lang="en-US" dirty="0"/>
              <a:t>”, Proc. Nat. Acad. </a:t>
            </a:r>
            <a:r>
              <a:rPr lang="en-US" dirty="0" err="1"/>
              <a:t>Sci</a:t>
            </a:r>
            <a:r>
              <a:rPr lang="en-US" dirty="0"/>
              <a:t>, 95(25): 14863 – 14868, 1998.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[3</a:t>
            </a:r>
            <a:r>
              <a:rPr lang="en-US" b="1" dirty="0" smtClean="0"/>
              <a:t>]  </a:t>
            </a:r>
            <a:r>
              <a:rPr lang="en-US" dirty="0"/>
              <a:t>N. Friedman, M. </a:t>
            </a:r>
            <a:r>
              <a:rPr lang="en-US" dirty="0" err="1"/>
              <a:t>Linial</a:t>
            </a:r>
            <a:r>
              <a:rPr lang="en-US" dirty="0"/>
              <a:t>, I. </a:t>
            </a:r>
            <a:r>
              <a:rPr lang="en-US" dirty="0" err="1"/>
              <a:t>Nachman</a:t>
            </a:r>
            <a:r>
              <a:rPr lang="en-US" dirty="0"/>
              <a:t> and </a:t>
            </a:r>
            <a:r>
              <a:rPr lang="en-US" dirty="0" err="1"/>
              <a:t>D.Pe’er</a:t>
            </a:r>
            <a:r>
              <a:rPr lang="en-US" dirty="0"/>
              <a:t>.” </a:t>
            </a:r>
            <a:r>
              <a:rPr lang="en-US" b="1" dirty="0"/>
              <a:t>Using Bayesian networks to analyze expression data</a:t>
            </a:r>
            <a:r>
              <a:rPr lang="en-US" dirty="0"/>
              <a:t>.” J. </a:t>
            </a:r>
            <a:r>
              <a:rPr lang="en-US" dirty="0" err="1"/>
              <a:t>Comput</a:t>
            </a:r>
            <a:r>
              <a:rPr lang="en-US" dirty="0"/>
              <a:t>. Biol. , 7: 601 – 620, 2000.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[4] </a:t>
            </a:r>
            <a:r>
              <a:rPr lang="en-US" b="1" dirty="0" smtClean="0"/>
              <a:t> </a:t>
            </a:r>
            <a:r>
              <a:rPr lang="en-US" dirty="0" smtClean="0"/>
              <a:t>D</a:t>
            </a:r>
            <a:r>
              <a:rPr lang="en-US" dirty="0"/>
              <a:t>. </a:t>
            </a:r>
            <a:r>
              <a:rPr lang="en-US" dirty="0" err="1"/>
              <a:t>Husmeier</a:t>
            </a:r>
            <a:r>
              <a:rPr lang="en-US" dirty="0"/>
              <a:t>. “</a:t>
            </a:r>
            <a:r>
              <a:rPr lang="en-US" b="1" dirty="0"/>
              <a:t>Reverse Engineering of genetic networks with Bayesian networks</a:t>
            </a:r>
            <a:r>
              <a:rPr lang="en-US" dirty="0"/>
              <a:t>. “, </a:t>
            </a:r>
            <a:r>
              <a:rPr lang="en-US" dirty="0" err="1"/>
              <a:t>Biochem</a:t>
            </a:r>
            <a:r>
              <a:rPr lang="en-US" dirty="0"/>
              <a:t>. Soc. Trans., 31: 1516 – 1518, 2003.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[5] </a:t>
            </a:r>
            <a:r>
              <a:rPr lang="en-US" b="1" dirty="0" smtClean="0"/>
              <a:t> </a:t>
            </a:r>
            <a:r>
              <a:rPr lang="en-US" dirty="0" smtClean="0"/>
              <a:t>J</a:t>
            </a:r>
            <a:r>
              <a:rPr lang="en-US" dirty="0"/>
              <a:t>. C. Liao et al. ,” </a:t>
            </a:r>
            <a:r>
              <a:rPr lang="en-US" b="1" dirty="0"/>
              <a:t>Network component analysis: reconstruction of  regulatory signals in biological systems</a:t>
            </a:r>
            <a:r>
              <a:rPr lang="en-US" dirty="0"/>
              <a:t>.” , Proc. Nat. Acad. Sci., 100(26): 15522 – 15527, </a:t>
            </a:r>
            <a:r>
              <a:rPr lang="en-US" dirty="0" smtClean="0"/>
              <a:t>2003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[6</a:t>
            </a:r>
            <a:r>
              <a:rPr lang="en-US" b="1" dirty="0" smtClean="0"/>
              <a:t>]  </a:t>
            </a:r>
            <a:r>
              <a:rPr lang="en-US" dirty="0"/>
              <a:t>M. K. </a:t>
            </a:r>
            <a:r>
              <a:rPr lang="en-US" dirty="0" err="1"/>
              <a:t>Yeung</a:t>
            </a:r>
            <a:r>
              <a:rPr lang="en-US" dirty="0"/>
              <a:t>, J. </a:t>
            </a:r>
            <a:r>
              <a:rPr lang="en-US" dirty="0" err="1"/>
              <a:t>Tegner</a:t>
            </a:r>
            <a:r>
              <a:rPr lang="en-US" dirty="0"/>
              <a:t> and J. Collins,” </a:t>
            </a:r>
            <a:r>
              <a:rPr lang="en-US" b="1" dirty="0"/>
              <a:t>Reverse engineering  genetic networks using singular value decomposition and robust regression.”, </a:t>
            </a:r>
            <a:r>
              <a:rPr lang="en-US" dirty="0"/>
              <a:t>Proc. Nat. Acad. Sci., 99(9): 6163 – 6168, 2002.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[7] </a:t>
            </a:r>
            <a:r>
              <a:rPr lang="en-US" b="1" dirty="0" smtClean="0"/>
              <a:t> </a:t>
            </a:r>
            <a:r>
              <a:rPr lang="en-US" dirty="0" err="1" smtClean="0"/>
              <a:t>Sayan</a:t>
            </a:r>
            <a:r>
              <a:rPr lang="en-US" dirty="0" smtClean="0"/>
              <a:t> </a:t>
            </a:r>
            <a:r>
              <a:rPr lang="en-US" dirty="0"/>
              <a:t>day and Dr. </a:t>
            </a:r>
            <a:r>
              <a:rPr lang="en-US" dirty="0" err="1"/>
              <a:t>Goutam</a:t>
            </a:r>
            <a:r>
              <a:rPr lang="en-US" dirty="0"/>
              <a:t> </a:t>
            </a:r>
            <a:r>
              <a:rPr lang="en-US" dirty="0" err="1"/>
              <a:t>Saha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b="1" i="1" dirty="0"/>
              <a:t>“Determination and study of Genetic Network responsible for growth of a fungus using the concepts of </a:t>
            </a:r>
            <a:r>
              <a:rPr lang="en-US" b="1" i="1" dirty="0" err="1"/>
              <a:t>Baysian</a:t>
            </a:r>
            <a:r>
              <a:rPr lang="en-US" b="1" i="1" dirty="0"/>
              <a:t> algorithm”</a:t>
            </a:r>
            <a:r>
              <a:rPr lang="en-US" i="1" dirty="0"/>
              <a:t>.</a:t>
            </a:r>
            <a:r>
              <a:rPr lang="en-US" dirty="0"/>
              <a:t>  International Conference on Systems in Medicine and Biology 16-18 December 2010, </a:t>
            </a:r>
            <a:r>
              <a:rPr lang="en-US" dirty="0" err="1"/>
              <a:t>liT</a:t>
            </a:r>
            <a:r>
              <a:rPr lang="en-US" dirty="0"/>
              <a:t> </a:t>
            </a:r>
            <a:r>
              <a:rPr lang="en-US" dirty="0" err="1"/>
              <a:t>Kharagpur</a:t>
            </a:r>
            <a:r>
              <a:rPr lang="en-US" dirty="0"/>
              <a:t>, INDIA, 71-80.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47292E5-1756-4B0D-8DEC-D05447F373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4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334000"/>
          </a:xfrm>
        </p:spPr>
        <p:txBody>
          <a:bodyPr>
            <a:normAutofit fontScale="40000" lnSpcReduction="2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4000" b="1" dirty="0"/>
              <a:t>[8] </a:t>
            </a:r>
            <a:r>
              <a:rPr lang="en-US" sz="4000" dirty="0"/>
              <a:t>Joshua </a:t>
            </a:r>
            <a:r>
              <a:rPr lang="en-US" sz="4000" dirty="0" err="1"/>
              <a:t>Stender</a:t>
            </a:r>
            <a:r>
              <a:rPr lang="en-US" sz="4000" dirty="0"/>
              <a:t>, “</a:t>
            </a:r>
            <a:r>
              <a:rPr lang="en-US" sz="4000" b="1" dirty="0"/>
              <a:t>Microarrays to Functional Genomics: Generation of Transcriptional Networks for Microarray experiments”, </a:t>
            </a:r>
            <a:r>
              <a:rPr lang="en-US" sz="4000" dirty="0"/>
              <a:t>December 3, 2002, Department of Biochemistry.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4000" b="1" dirty="0"/>
              <a:t>[9] </a:t>
            </a:r>
            <a:r>
              <a:rPr lang="en-US" sz="4000" dirty="0" err="1"/>
              <a:t>Patrix</a:t>
            </a:r>
            <a:r>
              <a:rPr lang="en-US" sz="4000" dirty="0"/>
              <a:t> </a:t>
            </a:r>
            <a:r>
              <a:rPr lang="en-US" sz="4000" dirty="0" err="1"/>
              <a:t>D’Haeseller</a:t>
            </a:r>
            <a:r>
              <a:rPr lang="en-US" sz="4000" dirty="0"/>
              <a:t> , </a:t>
            </a:r>
            <a:r>
              <a:rPr lang="en-US" sz="4000" dirty="0" err="1"/>
              <a:t>Shoudan</a:t>
            </a:r>
            <a:r>
              <a:rPr lang="en-US" sz="4000" dirty="0"/>
              <a:t> Liang and Ronald </a:t>
            </a:r>
            <a:r>
              <a:rPr lang="en-US" sz="4000" dirty="0" err="1"/>
              <a:t>Somogyi</a:t>
            </a:r>
            <a:r>
              <a:rPr lang="en-US" sz="4000" dirty="0"/>
              <a:t>, “</a:t>
            </a:r>
            <a:r>
              <a:rPr lang="en-US" sz="4000" b="1" dirty="0"/>
              <a:t>Genetic Network Interface: From Co-Expression Clustering to Reverse Engineering</a:t>
            </a:r>
            <a:r>
              <a:rPr lang="en-US" sz="4000" dirty="0"/>
              <a:t>”, lecture thesis.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4000" b="1" dirty="0"/>
              <a:t>[10] </a:t>
            </a:r>
            <a:r>
              <a:rPr lang="en-US" sz="4000" dirty="0" err="1"/>
              <a:t>Niranjan</a:t>
            </a:r>
            <a:r>
              <a:rPr lang="en-US" sz="4000" dirty="0"/>
              <a:t> </a:t>
            </a:r>
            <a:r>
              <a:rPr lang="en-US" sz="4000" dirty="0" err="1"/>
              <a:t>Baisakh</a:t>
            </a:r>
            <a:r>
              <a:rPr lang="en-US" sz="4000" dirty="0"/>
              <a:t> and </a:t>
            </a:r>
            <a:r>
              <a:rPr lang="en-US" sz="4000" dirty="0" err="1"/>
              <a:t>Swapan</a:t>
            </a:r>
            <a:r>
              <a:rPr lang="en-US" sz="4000" dirty="0"/>
              <a:t> </a:t>
            </a:r>
            <a:r>
              <a:rPr lang="en-US" sz="4000" dirty="0" err="1"/>
              <a:t>Datta</a:t>
            </a:r>
            <a:r>
              <a:rPr lang="en-US" sz="4000" dirty="0"/>
              <a:t>, “</a:t>
            </a:r>
            <a:r>
              <a:rPr lang="en-US" sz="4000" b="1" dirty="0"/>
              <a:t>Metabolic Pathway Engineering for Nutrition Enrichment”</a:t>
            </a:r>
            <a:r>
              <a:rPr lang="en-US" sz="4000" dirty="0"/>
              <a:t>, chapter 19.Plant breeding, Genetics, Biochemistry division, International Rice Research Institute, Philippines.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4000" b="1" dirty="0"/>
              <a:t>[11] </a:t>
            </a:r>
            <a:r>
              <a:rPr lang="en-US" sz="4000" dirty="0"/>
              <a:t>McCulloch, W.S. and Pitts, W., “</a:t>
            </a:r>
            <a:r>
              <a:rPr lang="en-US" sz="4000" b="1" dirty="0"/>
              <a:t>A logical calculus of the ideas immanent in the nervous </a:t>
            </a:r>
            <a:r>
              <a:rPr lang="en-US" sz="4000" b="1" dirty="0" err="1"/>
              <a:t>acitivity</a:t>
            </a:r>
            <a:r>
              <a:rPr lang="en-US" sz="4000" dirty="0"/>
              <a:t>,” Bull. Math. </a:t>
            </a:r>
            <a:r>
              <a:rPr lang="en-US" sz="4000" dirty="0" err="1"/>
              <a:t>Biophys</a:t>
            </a:r>
            <a:r>
              <a:rPr lang="en-US" sz="4000" dirty="0"/>
              <a:t>., vol. 5, pp. 115 – 133, 1943.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4000" b="1" dirty="0"/>
              <a:t>[12] </a:t>
            </a:r>
            <a:r>
              <a:rPr lang="en-US" sz="4000" dirty="0"/>
              <a:t>M. </a:t>
            </a:r>
            <a:r>
              <a:rPr lang="en-US" sz="4000" dirty="0" err="1"/>
              <a:t>Minisky</a:t>
            </a:r>
            <a:r>
              <a:rPr lang="en-US" sz="4000" dirty="0"/>
              <a:t>,  and  S. </a:t>
            </a:r>
            <a:r>
              <a:rPr lang="en-US" sz="4000" dirty="0" err="1"/>
              <a:t>Papert</a:t>
            </a:r>
            <a:r>
              <a:rPr lang="en-US" sz="4000" dirty="0"/>
              <a:t>, </a:t>
            </a:r>
            <a:r>
              <a:rPr lang="en-US" sz="4000" b="1" dirty="0" err="1"/>
              <a:t>Perceptrons</a:t>
            </a:r>
            <a:r>
              <a:rPr lang="en-US" sz="4000" b="1" dirty="0"/>
              <a:t>, </a:t>
            </a:r>
            <a:r>
              <a:rPr lang="en-US" sz="4000" dirty="0"/>
              <a:t>MIT Press, Cambridge, 1988.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4000" b="1" dirty="0"/>
              <a:t>[13] </a:t>
            </a:r>
            <a:r>
              <a:rPr lang="en-US" sz="4000" dirty="0"/>
              <a:t>F. Rosenblatt “</a:t>
            </a:r>
            <a:r>
              <a:rPr lang="en-US" sz="4000" b="1" dirty="0"/>
              <a:t>The Perceptron: a perceiving and recognizing automation</a:t>
            </a:r>
            <a:r>
              <a:rPr lang="en-US" sz="4000" dirty="0"/>
              <a:t>”, Technical Report 85-460-1, Cornell Aeronautical Laboratory, 1957.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4000" b="1" dirty="0"/>
              <a:t>[14] </a:t>
            </a:r>
            <a:r>
              <a:rPr lang="en-US" sz="4000" dirty="0"/>
              <a:t>F. Rosenblatt ,“</a:t>
            </a:r>
            <a:r>
              <a:rPr lang="en-US" sz="4000" b="1" dirty="0"/>
              <a:t>The Perceptron: a probabilistic model for information storage in the brain</a:t>
            </a:r>
            <a:r>
              <a:rPr lang="en-US" sz="4000" dirty="0"/>
              <a:t>”, Psych. Rev., vol. 65, pp. 365-408, 1958</a:t>
            </a:r>
            <a:r>
              <a:rPr lang="en-US" sz="4000" dirty="0" smtClean="0"/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4000" b="1" dirty="0"/>
              <a:t>[15] </a:t>
            </a:r>
            <a:r>
              <a:rPr lang="en-US" sz="4000" dirty="0" err="1"/>
              <a:t>Hartemink</a:t>
            </a:r>
            <a:r>
              <a:rPr lang="en-US" sz="4000" dirty="0"/>
              <a:t> et </a:t>
            </a:r>
            <a:r>
              <a:rPr lang="en-US" sz="4000" dirty="0" err="1"/>
              <a:t>aI</a:t>
            </a:r>
            <a:r>
              <a:rPr lang="en-US" sz="4000" dirty="0"/>
              <a:t>., "</a:t>
            </a:r>
            <a:r>
              <a:rPr lang="en-US" sz="4000" b="1" dirty="0"/>
              <a:t>Construction of networks using Bayesian belief algorithms</a:t>
            </a:r>
            <a:r>
              <a:rPr lang="en-US" sz="4000" dirty="0"/>
              <a:t>", Supplement 1, 18th Edition, S216-S224,2002.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47292E5-1756-4B0D-8DEC-D05447F373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8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[16] </a:t>
            </a:r>
            <a:r>
              <a:rPr lang="en-US" dirty="0"/>
              <a:t>J. Cheng, D. A. Bell and W. Liu: "</a:t>
            </a:r>
            <a:r>
              <a:rPr lang="en-US" b="1" dirty="0"/>
              <a:t>An algorithm for Bayesian Belief network construction from data</a:t>
            </a:r>
            <a:r>
              <a:rPr lang="en-US" dirty="0"/>
              <a:t>", In proceedings of AI and STAT, Florida, pp. 83-90, 1997.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[17] </a:t>
            </a:r>
            <a:r>
              <a:rPr lang="en-US" dirty="0"/>
              <a:t>Y. Jing, V. A. Smith, P. P. Wang, A. 1. </a:t>
            </a:r>
            <a:r>
              <a:rPr lang="en-US" dirty="0" err="1"/>
              <a:t>Hartemink</a:t>
            </a:r>
            <a:r>
              <a:rPr lang="en-US" dirty="0"/>
              <a:t> and E. D. Jarvis, "</a:t>
            </a:r>
            <a:r>
              <a:rPr lang="en-US" b="1" dirty="0"/>
              <a:t>Using Bayesian Network inference algorithms to recover molecular Genetic regulatory networks</a:t>
            </a:r>
            <a:r>
              <a:rPr lang="en-US" dirty="0"/>
              <a:t>", 12th Edition, 18 June, 2004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 smtClean="0"/>
              <a:t>[</a:t>
            </a:r>
            <a:r>
              <a:rPr lang="en-US" b="1" dirty="0"/>
              <a:t>18] </a:t>
            </a:r>
            <a:r>
              <a:rPr lang="en-US" dirty="0"/>
              <a:t>D. Heckerman, "</a:t>
            </a:r>
            <a:r>
              <a:rPr lang="en-US" b="1" dirty="0"/>
              <a:t>A Tutorial on learning with Bayesian Networks</a:t>
            </a:r>
            <a:r>
              <a:rPr lang="en-US" dirty="0"/>
              <a:t>", 1996 Technical report MSR-TR-95-06, Microsoft Research, March, 1995 (Revised November, 1996).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[19] </a:t>
            </a:r>
            <a:r>
              <a:rPr lang="en-US" dirty="0" err="1"/>
              <a:t>Blagoj</a:t>
            </a:r>
            <a:r>
              <a:rPr lang="en-US" dirty="0"/>
              <a:t> </a:t>
            </a:r>
            <a:r>
              <a:rPr lang="en-US" dirty="0" err="1"/>
              <a:t>Ristevski</a:t>
            </a:r>
            <a:r>
              <a:rPr lang="en-US" dirty="0"/>
              <a:t>,” </a:t>
            </a:r>
            <a:r>
              <a:rPr lang="en-US" b="1" i="1" dirty="0"/>
              <a:t>A survey of models for inference of gene regulatory networks</a:t>
            </a:r>
            <a:r>
              <a:rPr lang="en-US" b="1" dirty="0"/>
              <a:t>”</a:t>
            </a:r>
            <a:r>
              <a:rPr lang="en-US" dirty="0"/>
              <a:t>, Nonlinear Analysis: </a:t>
            </a:r>
            <a:r>
              <a:rPr lang="en-US" dirty="0" err="1"/>
              <a:t>Modelling</a:t>
            </a:r>
            <a:r>
              <a:rPr lang="en-US" dirty="0"/>
              <a:t> and Control, 2013, Vol. 18, No. 4, 444–465.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[20] </a:t>
            </a:r>
            <a:r>
              <a:rPr lang="en-US" dirty="0"/>
              <a:t>Chao </a:t>
            </a:r>
            <a:r>
              <a:rPr lang="en-US" dirty="0" err="1"/>
              <a:t>Sima</a:t>
            </a:r>
            <a:r>
              <a:rPr lang="en-US" dirty="0"/>
              <a:t>, </a:t>
            </a:r>
            <a:r>
              <a:rPr lang="en-US" dirty="0" err="1"/>
              <a:t>Jianpong</a:t>
            </a:r>
            <a:r>
              <a:rPr lang="en-US" dirty="0"/>
              <a:t> </a:t>
            </a:r>
            <a:r>
              <a:rPr lang="en-US" dirty="0" err="1"/>
              <a:t>Hua</a:t>
            </a:r>
            <a:r>
              <a:rPr lang="en-US" dirty="0"/>
              <a:t> ,</a:t>
            </a:r>
            <a:r>
              <a:rPr lang="en-US" dirty="0" err="1"/>
              <a:t>Sungwon</a:t>
            </a:r>
            <a:r>
              <a:rPr lang="en-US" dirty="0"/>
              <a:t> Jung , “</a:t>
            </a:r>
            <a:r>
              <a:rPr lang="en-US" b="1" dirty="0"/>
              <a:t>Inference of gene regulatory networks using time series data : A </a:t>
            </a:r>
            <a:r>
              <a:rPr lang="en-US" b="1" dirty="0" err="1"/>
              <a:t>survey</a:t>
            </a:r>
            <a:r>
              <a:rPr lang="en-US" dirty="0" err="1"/>
              <a:t>”,Current</a:t>
            </a:r>
            <a:r>
              <a:rPr lang="en-US" dirty="0"/>
              <a:t> Genomics, 2009,416-429.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[21] </a:t>
            </a:r>
            <a:r>
              <a:rPr lang="en-US" dirty="0"/>
              <a:t>Barker NA, Myers CJ, </a:t>
            </a:r>
            <a:r>
              <a:rPr lang="en-US" dirty="0" err="1"/>
              <a:t>Kuwahara</a:t>
            </a:r>
            <a:r>
              <a:rPr lang="en-US" dirty="0"/>
              <a:t> H, “</a:t>
            </a:r>
            <a:r>
              <a:rPr lang="en-US" b="1" dirty="0"/>
              <a:t>Learning genetic regulatory network connectivity from time series data</a:t>
            </a:r>
            <a:r>
              <a:rPr lang="en-US" dirty="0"/>
              <a:t>.” IEEE/ACM Trans </a:t>
            </a:r>
            <a:r>
              <a:rPr lang="en-US" dirty="0" err="1"/>
              <a:t>Comput</a:t>
            </a:r>
            <a:r>
              <a:rPr lang="en-US" dirty="0"/>
              <a:t> </a:t>
            </a:r>
            <a:r>
              <a:rPr lang="en-US" dirty="0" err="1"/>
              <a:t>Biol</a:t>
            </a:r>
            <a:r>
              <a:rPr lang="en-US" dirty="0"/>
              <a:t> Bioinform.2011 Jan-Mar;8(1):152-65. </a:t>
            </a:r>
            <a:r>
              <a:rPr lang="en-US" dirty="0" err="1"/>
              <a:t>doi</a:t>
            </a:r>
            <a:r>
              <a:rPr lang="en-US" dirty="0"/>
              <a:t>: 10.1109/TCBB.2009.48. 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47292E5-1756-4B0D-8DEC-D05447F3732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8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E5-1756-4B0D-8DEC-D05447F3732D}" type="slidenum">
              <a:rPr lang="en-US" smtClean="0"/>
              <a:t>24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81200" y="2895600"/>
            <a:ext cx="4724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smtClean="0">
                <a:solidFill>
                  <a:schemeClr val="accent1"/>
                </a:solidFill>
              </a:rPr>
              <a:t>Thank You</a:t>
            </a:r>
            <a:endParaRPr lang="en-US" sz="5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8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487375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Gene Regulatory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Network(GRN) </a:t>
            </a:r>
            <a:r>
              <a:rPr lang="en-US" sz="2000" dirty="0" smtClean="0"/>
              <a:t>is </a:t>
            </a:r>
            <a:r>
              <a:rPr lang="en-US" sz="2000" dirty="0"/>
              <a:t>a </a:t>
            </a:r>
            <a:r>
              <a:rPr lang="en-US" sz="2000" dirty="0" smtClean="0"/>
              <a:t>collection </a:t>
            </a:r>
            <a:r>
              <a:rPr lang="en-US" sz="2000" dirty="0"/>
              <a:t>of DNA segments in a cell which interact </a:t>
            </a:r>
            <a:r>
              <a:rPr lang="en-US" sz="2000" dirty="0" smtClean="0"/>
              <a:t>with </a:t>
            </a:r>
            <a:r>
              <a:rPr lang="en-US" sz="2000" dirty="0"/>
              <a:t>each </a:t>
            </a:r>
            <a:r>
              <a:rPr lang="en-US" sz="2000" dirty="0" smtClean="0"/>
              <a:t>other </a:t>
            </a:r>
            <a:r>
              <a:rPr lang="en-US" sz="2000" dirty="0"/>
              <a:t>indirectly </a:t>
            </a:r>
            <a:r>
              <a:rPr lang="en-US" sz="2000" dirty="0" smtClean="0"/>
              <a:t>thereby governing </a:t>
            </a:r>
            <a:r>
              <a:rPr lang="en-US" sz="2000" dirty="0"/>
              <a:t>the expression levels of mRNA and </a:t>
            </a:r>
            <a:r>
              <a:rPr lang="en-US" sz="2000" dirty="0" smtClean="0"/>
              <a:t>proteins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In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gene regulatory network, genes or proteins or metabolites are expressed as nodes and interaction between them is expressed as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edges.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Proteins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produced by one gene park themselves in the promoter of other genes and controls the activity of others gene.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47292E5-1756-4B0D-8DEC-D05447F3732D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634344"/>
            <a:ext cx="43815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9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Thesis Objective: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Developing an optimal data reduction method for time series data.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Finding the influencing set of genes for the expression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Of each gene.</a:t>
            </a:r>
            <a:endParaRPr lang="en-US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Determining the </a:t>
            </a:r>
            <a:r>
              <a:rPr lang="en-US" dirty="0"/>
              <a:t>most contributing genes </a:t>
            </a:r>
            <a:r>
              <a:rPr lang="en-US" dirty="0" smtClean="0"/>
              <a:t>for the growth of the organism.</a:t>
            </a:r>
            <a:endParaRPr lang="en-US" dirty="0"/>
          </a:p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Formation of gene regulatory network using contributing genes.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Performing evaluation of genetic Network using Roc curve.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47292E5-1756-4B0D-8DEC-D05447F373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7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  <a:r>
              <a:rPr lang="en-US" b="1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Genetic networks provide knowledge about functional pathway in a given </a:t>
            </a:r>
            <a:r>
              <a:rPr lang="en-US" dirty="0" smtClean="0"/>
              <a:t>cell</a:t>
            </a:r>
            <a:r>
              <a:rPr lang="en-US" dirty="0"/>
              <a:t>.</a:t>
            </a:r>
            <a:endParaRPr lang="en-US" dirty="0" smtClean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This represents </a:t>
            </a:r>
            <a:r>
              <a:rPr lang="en-US" dirty="0"/>
              <a:t>processes such as metabolism, gene regulation, transport, and signal transduction.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For any disorder </a:t>
            </a:r>
            <a:r>
              <a:rPr lang="en-US" dirty="0"/>
              <a:t>in </a:t>
            </a:r>
            <a:r>
              <a:rPr lang="en-US" dirty="0" smtClean="0"/>
              <a:t> </a:t>
            </a:r>
            <a:r>
              <a:rPr lang="en-US" dirty="0"/>
              <a:t>genetic network </a:t>
            </a:r>
            <a:r>
              <a:rPr lang="en-US" dirty="0" smtClean="0"/>
              <a:t>may </a:t>
            </a:r>
            <a:r>
              <a:rPr lang="en-US" dirty="0"/>
              <a:t>lead to diseases or behavioral disorder in the living species.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development of cancer in a cell can be tracked.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Paves </a:t>
            </a:r>
            <a:r>
              <a:rPr lang="en-US" dirty="0"/>
              <a:t>the way for ‘drug designing</a:t>
            </a:r>
            <a:r>
              <a:rPr lang="en-US" dirty="0" smtClean="0"/>
              <a:t>’ by finding responsible protein.</a:t>
            </a:r>
            <a:endParaRPr lang="en-US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Hence, being able to determine regulatory network is a problem of paramount importance.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47292E5-1756-4B0D-8DEC-D05447F373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2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b="1" dirty="0"/>
              <a:t>Related works: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952"/>
          </a:xfrm>
        </p:spPr>
        <p:txBody>
          <a:bodyPr/>
          <a:lstStyle/>
          <a:p>
            <a:r>
              <a:rPr lang="en-US" dirty="0"/>
              <a:t>Gene Regulatory </a:t>
            </a:r>
            <a:r>
              <a:rPr lang="en-US" dirty="0" smtClean="0"/>
              <a:t>Network formation consists of two parts: 1.Data Reduction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2.Network Formation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47292E5-1756-4B0D-8DEC-D05447F3732D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18753" y="2667000"/>
            <a:ext cx="22860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Reduction Methods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62000" y="3581400"/>
            <a:ext cx="1219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81200" y="3581400"/>
            <a:ext cx="746413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52400" y="4419600"/>
            <a:ext cx="1607124" cy="152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Fidelity </a:t>
            </a:r>
            <a:r>
              <a:rPr lang="en-US" dirty="0"/>
              <a:t>matrix approach</a:t>
            </a:r>
          </a:p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981200" y="4419600"/>
            <a:ext cx="1492827" cy="152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Clustering using similarity distance function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22718" y="2667000"/>
            <a:ext cx="23622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</a:t>
            </a:r>
            <a:r>
              <a:rPr lang="en-US" dirty="0"/>
              <a:t>Formation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86199" y="4267200"/>
            <a:ext cx="1264227" cy="144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Boolean Networks</a:t>
            </a:r>
          </a:p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344390" y="4267200"/>
            <a:ext cx="1918855" cy="144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Bayesian Networks</a:t>
            </a:r>
          </a:p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352434" y="4267200"/>
            <a:ext cx="1601932" cy="144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Artificial Neural Networks</a:t>
            </a:r>
          </a:p>
          <a:p>
            <a:pPr algn="ctr"/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876800" y="3581400"/>
            <a:ext cx="1260763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241472" y="3581400"/>
            <a:ext cx="103909" cy="720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0" idx="0"/>
          </p:cNvCxnSpPr>
          <p:nvPr/>
        </p:nvCxnSpPr>
        <p:spPr>
          <a:xfrm>
            <a:off x="6241472" y="3581400"/>
            <a:ext cx="1911928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52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identification: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 Fidelity matrix </a:t>
            </a:r>
            <a:r>
              <a:rPr lang="en-US" dirty="0" smtClean="0"/>
              <a:t>approach Use of undefined arbitrary threshold value.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In the very early phase of data reduction process a large number of data are discarded &amp; the effect of those genes on the entire network is not studied.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Thus, it may </a:t>
            </a:r>
            <a:r>
              <a:rPr lang="en-US" dirty="0"/>
              <a:t>result in considerable </a:t>
            </a:r>
            <a:r>
              <a:rPr lang="en-US" dirty="0" smtClean="0"/>
              <a:t>deviation from </a:t>
            </a:r>
            <a:r>
              <a:rPr lang="en-US" dirty="0"/>
              <a:t>the original and actual genetic </a:t>
            </a:r>
            <a:r>
              <a:rPr lang="en-US" dirty="0" smtClean="0"/>
              <a:t>network.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During Network formation relation among the genes for all time states are not determined using ANN.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To find the full GRN other relations are to be determined.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47292E5-1756-4B0D-8DEC-D05447F373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0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Proposed method: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800" b="1" dirty="0" smtClean="0"/>
              <a:t>Work </a:t>
            </a:r>
            <a:r>
              <a:rPr lang="en-US" sz="2800" b="1" dirty="0"/>
              <a:t>flow of the method</a:t>
            </a:r>
            <a:r>
              <a:rPr lang="en-US" sz="2800" b="1" dirty="0" smtClean="0"/>
              <a:t>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Preprocessing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Reduction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Formation of sets containing gene interaction.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Selecting most influential genes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Determining GRN from </a:t>
            </a:r>
            <a:r>
              <a:rPr lang="en-US" dirty="0"/>
              <a:t>influential </a:t>
            </a:r>
            <a:r>
              <a:rPr lang="en-US" dirty="0" smtClean="0"/>
              <a:t>genes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47292E5-1756-4B0D-8DEC-D05447F373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3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Proposed method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/>
              <a:t>1. Preprocessing: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 smtClean="0"/>
              <a:t>Representation of Microarray data:</a:t>
            </a:r>
          </a:p>
          <a:p>
            <a:pPr marL="0" indent="0" algn="just">
              <a:buNone/>
            </a:pPr>
            <a:r>
              <a:rPr lang="en-US" dirty="0" smtClean="0"/>
              <a:t>As sample dataset, gene expression value for </a:t>
            </a:r>
            <a:r>
              <a:rPr lang="en-US" i="1" dirty="0" err="1" smtClean="0"/>
              <a:t>Burkholderia</a:t>
            </a:r>
            <a:r>
              <a:rPr lang="en-US" i="1" dirty="0" smtClean="0"/>
              <a:t> </a:t>
            </a:r>
            <a:r>
              <a:rPr lang="en-US" i="1" dirty="0" err="1" smtClean="0"/>
              <a:t>pseudomalli</a:t>
            </a:r>
            <a:r>
              <a:rPr lang="en-US" i="1" dirty="0" smtClean="0"/>
              <a:t> </a:t>
            </a:r>
            <a:r>
              <a:rPr lang="en-US" dirty="0" smtClean="0"/>
              <a:t>were taken. Format :matrix M[5289,47] ; each row and column represents a gene and a time instant respectively.</a:t>
            </a:r>
          </a:p>
          <a:p>
            <a:pPr marL="640080" lvl="2" indent="0" algn="just">
              <a:buNone/>
            </a:pPr>
            <a:r>
              <a:rPr lang="en-US" sz="2400" dirty="0" smtClean="0"/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 smtClean="0"/>
              <a:t>Removal of Redundant Data: </a:t>
            </a:r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redundant NAN (not a number) &amp; negative </a:t>
            </a:r>
            <a:r>
              <a:rPr lang="en-US" dirty="0" smtClean="0"/>
              <a:t>                expression </a:t>
            </a:r>
            <a:r>
              <a:rPr lang="en-US" dirty="0"/>
              <a:t>values for any gene at </a:t>
            </a:r>
            <a:r>
              <a:rPr lang="en-US" dirty="0" smtClean="0"/>
              <a:t>certain </a:t>
            </a:r>
          </a:p>
          <a:p>
            <a:pPr marL="0" indent="0" algn="just">
              <a:buNone/>
            </a:pPr>
            <a:r>
              <a:rPr lang="en-US" dirty="0" smtClean="0"/>
              <a:t>matrix position in matrix M are made zero. 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47292E5-1756-4B0D-8DEC-D05447F373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6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2720</TotalTime>
  <Words>1562</Words>
  <Application>Microsoft Office PowerPoint</Application>
  <PresentationFormat>On-screen Show (4:3)</PresentationFormat>
  <Paragraphs>248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</vt:lpstr>
      <vt:lpstr>Cambria Math</vt:lpstr>
      <vt:lpstr>Century Schoolbook</vt:lpstr>
      <vt:lpstr>Times New Roman</vt:lpstr>
      <vt:lpstr>Wingdings</vt:lpstr>
      <vt:lpstr>Wingdings 2</vt:lpstr>
      <vt:lpstr>Oriel</vt:lpstr>
      <vt:lpstr>Determination of genetic network from time series gene expression data-a modified approach</vt:lpstr>
      <vt:lpstr>Contents</vt:lpstr>
      <vt:lpstr>Introduction</vt:lpstr>
      <vt:lpstr>Thesis Objective:</vt:lpstr>
      <vt:lpstr>Motivation:</vt:lpstr>
      <vt:lpstr>Related works:</vt:lpstr>
      <vt:lpstr>Problem identification:</vt:lpstr>
      <vt:lpstr>Proposed method:</vt:lpstr>
      <vt:lpstr>Proposed method</vt:lpstr>
      <vt:lpstr>Proposed method:</vt:lpstr>
      <vt:lpstr>Proposed method:</vt:lpstr>
      <vt:lpstr>Proposed method:</vt:lpstr>
      <vt:lpstr>Proposed method:</vt:lpstr>
      <vt:lpstr>Proposed method:</vt:lpstr>
      <vt:lpstr>Results and analysis:</vt:lpstr>
      <vt:lpstr>Results and analysis:</vt:lpstr>
      <vt:lpstr>Results and Analysis </vt:lpstr>
      <vt:lpstr>  Results and Analysis </vt:lpstr>
      <vt:lpstr>Results and Analysis:</vt:lpstr>
      <vt:lpstr>Discussion:</vt:lpstr>
      <vt:lpstr>Bibliography</vt:lpstr>
      <vt:lpstr>Bibliography</vt:lpstr>
      <vt:lpstr>Bibliography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</dc:title>
  <dc:creator>1388</dc:creator>
  <cp:lastModifiedBy>tifat hasan</cp:lastModifiedBy>
  <cp:revision>133</cp:revision>
  <dcterms:created xsi:type="dcterms:W3CDTF">2014-05-13T16:39:18Z</dcterms:created>
  <dcterms:modified xsi:type="dcterms:W3CDTF">2014-09-29T09:23:46Z</dcterms:modified>
</cp:coreProperties>
</file>