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535" r:id="rId3"/>
    <p:sldId id="536" r:id="rId4"/>
    <p:sldId id="266" r:id="rId5"/>
    <p:sldId id="260" r:id="rId6"/>
    <p:sldId id="262" r:id="rId7"/>
    <p:sldId id="281" r:id="rId8"/>
    <p:sldId id="269" r:id="rId9"/>
    <p:sldId id="270" r:id="rId10"/>
    <p:sldId id="282" r:id="rId11"/>
    <p:sldId id="291" r:id="rId12"/>
    <p:sldId id="289" r:id="rId13"/>
    <p:sldId id="288" r:id="rId14"/>
    <p:sldId id="290" r:id="rId15"/>
    <p:sldId id="293" r:id="rId16"/>
    <p:sldId id="292" r:id="rId17"/>
    <p:sldId id="283" r:id="rId18"/>
    <p:sldId id="265" r:id="rId19"/>
    <p:sldId id="286" r:id="rId20"/>
    <p:sldId id="29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0D30FEB-FF17-425C-9CF6-A1E70E2C36B0}">
          <p14:sldIdLst>
            <p14:sldId id="256"/>
          </p14:sldIdLst>
        </p14:section>
        <p14:section name="Introduction" id="{FEED33FB-0BAB-4632-816A-3AFA38C39E1E}">
          <p14:sldIdLst>
            <p14:sldId id="535"/>
            <p14:sldId id="536"/>
            <p14:sldId id="266"/>
            <p14:sldId id="260"/>
          </p14:sldIdLst>
        </p14:section>
        <p14:section name="Manual Feature Selection" id="{A6F30F8D-05CA-4F91-935B-69D51704CE39}">
          <p14:sldIdLst>
            <p14:sldId id="262"/>
            <p14:sldId id="281"/>
            <p14:sldId id="269"/>
            <p14:sldId id="270"/>
            <p14:sldId id="282"/>
            <p14:sldId id="291"/>
            <p14:sldId id="289"/>
            <p14:sldId id="288"/>
            <p14:sldId id="290"/>
            <p14:sldId id="293"/>
          </p14:sldIdLst>
        </p14:section>
        <p14:section name="Non-scalar Training Data" id="{4C541E61-CC52-4430-9A70-23E683A9F22A}">
          <p14:sldIdLst>
            <p14:sldId id="292"/>
            <p14:sldId id="283"/>
            <p14:sldId id="265"/>
            <p14:sldId id="286"/>
            <p14:sldId id="294"/>
          </p14:sldIdLst>
        </p14:section>
        <p14:section name="Summary" id="{E2106606-C337-40AF-8699-7EBACD665A37}">
          <p14:sldIdLst>
            <p14:sldId id="278"/>
          </p14:sldIdLst>
        </p14:section>
        <p14:section name="Appendix Charts" id="{C09E8CB0-3A8C-4473-AA37-0815386B09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57575"/>
    <a:srgbClr val="D3D3D3"/>
    <a:srgbClr val="2D80B9"/>
    <a:srgbClr val="ADCDEA"/>
    <a:srgbClr val="3132FE"/>
    <a:srgbClr val="F8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3256" autoAdjust="0"/>
  </p:normalViewPr>
  <p:slideViewPr>
    <p:cSldViewPr snapToGrid="0">
      <p:cViewPr varScale="1">
        <p:scale>
          <a:sx n="86" d="100"/>
          <a:sy n="8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ACB-0D0B-4AEF-8EC8-DE0A95855CE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21F-ACA9-4586-9363-07CD0B9B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Start with concrete and move into abstract, try to lead to abstract (generalized)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Potentially another outline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2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6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3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1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8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9770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5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</a:t>
            </a:r>
            <a:r>
              <a:rPr lang="en-US" altLang="en-US" sz="700" b="1" i="0" dirty="0" err="1"/>
              <a:t>Medlytics</a:t>
            </a:r>
            <a:r>
              <a:rPr lang="en-US" altLang="en-US" sz="700" b="1" i="0" dirty="0"/>
              <a:t>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JDA 06/24/2020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7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QdaNUrq1EQ?start=40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in </a:t>
            </a:r>
            <a:br>
              <a:rPr lang="en-US" dirty="0"/>
            </a:br>
            <a:r>
              <a:rPr lang="en-US" dirty="0"/>
              <a:t>Supervised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Jeff Arena</a:t>
            </a:r>
          </a:p>
          <a:p>
            <a:r>
              <a:rPr lang="en-US" dirty="0"/>
              <a:t>July 14, 2020</a:t>
            </a:r>
          </a:p>
        </p:txBody>
      </p:sp>
    </p:spTree>
    <p:extLst>
      <p:ext uri="{BB962C8B-B14F-4D97-AF65-F5344CB8AC3E}">
        <p14:creationId xmlns:p14="http://schemas.microsoft.com/office/powerpoint/2010/main" val="3136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F6E1A-596D-4C6C-BDBC-D13B46AE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Investigating Features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8BB843-F04E-4C3B-9BED-EF8B83A76B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7"/>
          <a:stretch/>
        </p:blipFill>
        <p:spPr>
          <a:xfrm>
            <a:off x="3262048" y="1394094"/>
            <a:ext cx="5667904" cy="49077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6034538-E26F-4596-B277-27E9C1ED1D05}"/>
              </a:ext>
            </a:extLst>
          </p:cNvPr>
          <p:cNvSpPr txBox="1">
            <a:spLocks/>
          </p:cNvSpPr>
          <p:nvPr/>
        </p:nvSpPr>
        <p:spPr>
          <a:xfrm>
            <a:off x="8860220" y="2797535"/>
            <a:ext cx="3239814" cy="196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-18288">
              <a:buNone/>
            </a:pPr>
            <a:r>
              <a:rPr lang="en-US" sz="1600" b="0" kern="0" dirty="0"/>
              <a:t>Tip: </a:t>
            </a:r>
          </a:p>
          <a:p>
            <a:pPr marL="0" indent="-18288">
              <a:buNone/>
            </a:pPr>
            <a:r>
              <a:rPr lang="en-US" sz="1600" b="0" kern="0" dirty="0"/>
              <a:t>After deriving features for your week 2 dataset, using the ‘</a:t>
            </a:r>
            <a:r>
              <a:rPr lang="en-US" sz="1600" b="0" kern="0" dirty="0" err="1"/>
              <a:t>pairplot</a:t>
            </a:r>
            <a:r>
              <a:rPr lang="en-US" sz="1600" b="0" kern="0" dirty="0"/>
              <a:t>’ function in the ‘seaborn’ package may be helpful in determining if your features are useful.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4F748A-0622-42A4-9EEB-8E4595FF0E6F}"/>
              </a:ext>
            </a:extLst>
          </p:cNvPr>
          <p:cNvSpPr txBox="1"/>
          <p:nvPr/>
        </p:nvSpPr>
        <p:spPr>
          <a:xfrm>
            <a:off x="4628505" y="974824"/>
            <a:ext cx="350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Displaying Univariate and Bivariate Distributions in Feature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7D218D-CBFF-4E67-9321-782856AFC6A0}"/>
              </a:ext>
            </a:extLst>
          </p:cNvPr>
          <p:cNvSpPr/>
          <p:nvPr/>
        </p:nvSpPr>
        <p:spPr>
          <a:xfrm>
            <a:off x="215959" y="4757597"/>
            <a:ext cx="3046089" cy="99371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Plotting 2D projections of the feature space can reveal potential difficulties with class separability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E6861E8-1DC3-44B9-BBB7-228A9F90CB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3" t="20168" r="10237" b="56177"/>
          <a:stretch/>
        </p:blipFill>
        <p:spPr>
          <a:xfrm>
            <a:off x="8893277" y="1389463"/>
            <a:ext cx="1403132" cy="8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4" y="3234690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Manual Feature Investigation</a:t>
            </a:r>
          </a:p>
          <a:p>
            <a:r>
              <a:rPr lang="en-US" sz="2400" kern="0" dirty="0"/>
              <a:t>Correlation Analysis</a:t>
            </a:r>
          </a:p>
          <a:p>
            <a:r>
              <a:rPr lang="en-US" sz="2400" kern="0" dirty="0"/>
              <a:t>Non-scalar Features</a:t>
            </a:r>
          </a:p>
        </p:txBody>
      </p:sp>
    </p:spTree>
    <p:extLst>
      <p:ext uri="{BB962C8B-B14F-4D97-AF65-F5344CB8AC3E}">
        <p14:creationId xmlns:p14="http://schemas.microsoft.com/office/powerpoint/2010/main" val="266660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334ABF-CDD6-4FED-9BD4-2E4B4574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59" y="1113901"/>
            <a:ext cx="11058482" cy="4195068"/>
          </a:xfrm>
        </p:spPr>
        <p:txBody>
          <a:bodyPr/>
          <a:lstStyle/>
          <a:p>
            <a:pPr algn="ctr"/>
            <a:r>
              <a:rPr lang="en-US" sz="1600" dirty="0"/>
              <a:t>Pearson correlation coefficient measures the extent that two variables “vary together”</a:t>
            </a:r>
          </a:p>
          <a:p>
            <a:pPr algn="ctr"/>
            <a:r>
              <a:rPr lang="en-US" sz="1600" dirty="0"/>
              <a:t>Highly-correlated feature values are less independent, and less useful as separate features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5C5C3C61-A309-4A77-8E0D-C59470AF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58" y="2620118"/>
            <a:ext cx="5886651" cy="268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75BA32-53B5-422D-B4F8-8AB074D386C7}"/>
              </a:ext>
            </a:extLst>
          </p:cNvPr>
          <p:cNvSpPr txBox="1"/>
          <p:nvPr/>
        </p:nvSpPr>
        <p:spPr>
          <a:xfrm>
            <a:off x="3423288" y="1910241"/>
            <a:ext cx="285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Correlation Coefficient in Example Point Clouds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803A75-DE4F-49F1-A30C-E34FD18BB2E0}"/>
              </a:ext>
            </a:extLst>
          </p:cNvPr>
          <p:cNvSpPr/>
          <p:nvPr/>
        </p:nvSpPr>
        <p:spPr>
          <a:xfrm>
            <a:off x="632220" y="5481174"/>
            <a:ext cx="10927557" cy="647875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Finding high degrees of correlation in feature values indicates that one of those features might be redundant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Independent features will have a low (near zero) correlation value (the converse is not true, however)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FF717D-6ED9-4C93-A137-A4B31C4D4139}"/>
              </a:ext>
            </a:extLst>
          </p:cNvPr>
          <p:cNvSpPr txBox="1"/>
          <p:nvPr/>
        </p:nvSpPr>
        <p:spPr>
          <a:xfrm>
            <a:off x="7943489" y="3667819"/>
            <a:ext cx="404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Values are independent of relationship slope</a:t>
            </a:r>
          </a:p>
          <a:p>
            <a:pPr algn="ctr"/>
            <a:r>
              <a:rPr lang="en-US" sz="1400" b="1" dirty="0"/>
              <a:t>(undefined if one feature doesn’t vary)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86642C-288F-4829-9134-81B5C74556DB}"/>
              </a:ext>
            </a:extLst>
          </p:cNvPr>
          <p:cNvSpPr txBox="1"/>
          <p:nvPr/>
        </p:nvSpPr>
        <p:spPr>
          <a:xfrm>
            <a:off x="8279585" y="2770295"/>
            <a:ext cx="325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Values near 1 or -1 indicate that the two variables are linearly related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802E0E-EF79-4DBF-A081-13EB0DA8A3C4}"/>
              </a:ext>
            </a:extLst>
          </p:cNvPr>
          <p:cNvSpPr txBox="1"/>
          <p:nvPr/>
        </p:nvSpPr>
        <p:spPr>
          <a:xfrm>
            <a:off x="8279585" y="4565343"/>
            <a:ext cx="337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Value of 0 implies no linear dependence, not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1ADD71-781E-4EE8-B5C8-81579C4E36A2}"/>
              </a:ext>
            </a:extLst>
          </p:cNvPr>
          <p:cNvSpPr txBox="1"/>
          <p:nvPr/>
        </p:nvSpPr>
        <p:spPr>
          <a:xfrm>
            <a:off x="4355013" y="3440198"/>
            <a:ext cx="9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A93DF47-0D1C-4FA9-8296-7E62BC8DC665}"/>
              </a:ext>
            </a:extLst>
          </p:cNvPr>
          <p:cNvSpPr txBox="1">
            <a:spLocks/>
          </p:cNvSpPr>
          <p:nvPr/>
        </p:nvSpPr>
        <p:spPr bwMode="auto">
          <a:xfrm>
            <a:off x="1326202" y="156502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2pPr>
            <a:lvl3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3pPr>
            <a:lvl4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4pPr>
            <a:lvl5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5pPr>
            <a:lvl6pPr marL="4572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r>
              <a:rPr lang="en-US" kern="0"/>
              <a:t>Estimating Feature Descriptiveness Using Correlaton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8327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33939-03DC-48D3-B2DD-1D2511DF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3100EE-858E-4039-AA07-94404694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4353949"/>
            <a:ext cx="10924032" cy="973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Note: this calculation is built into the pandas library via the ‘</a:t>
            </a:r>
            <a:r>
              <a:rPr lang="en-US" dirty="0" err="1" smtClean="0"/>
              <a:t>DataFrame.corr</a:t>
            </a:r>
            <a:r>
              <a:rPr lang="en-US" dirty="0"/>
              <a:t>()’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40E1A8-49BC-44CB-804A-893417385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55" y="7249867"/>
            <a:ext cx="2991423" cy="826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07B000A-3407-45CD-9E22-255BB2C77C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92" y="8323722"/>
            <a:ext cx="3181386" cy="945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9F7C3D2-2C4E-464C-AEC1-27544FF26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2" y="7956432"/>
            <a:ext cx="4416484" cy="847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B4EBA27-A45B-4333-9623-80E9D18CB4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99" y="8295779"/>
            <a:ext cx="3185482" cy="97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67F855D-AF3A-4ACA-9A6D-3BD21D330317}"/>
              </a:ext>
            </a:extLst>
          </p:cNvPr>
          <p:cNvSpPr txBox="1"/>
          <p:nvPr/>
        </p:nvSpPr>
        <p:spPr>
          <a:xfrm>
            <a:off x="8359177" y="3277808"/>
            <a:ext cx="2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Pearson correlation coefficient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D43C821-09C1-4268-8D70-94B3B59C5E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24" y="3371903"/>
            <a:ext cx="4401090" cy="8157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9272341D-9739-4716-8C92-AF3122B42B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1" y="1438458"/>
            <a:ext cx="8612545" cy="2792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4BBB294E-1DA6-4786-B6F0-6B999D93B0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1" y="1693738"/>
            <a:ext cx="4532471" cy="2804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EE58F82-EA00-4D15-80C1-B775923936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1" y="2753497"/>
            <a:ext cx="5262440" cy="2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5B501-6081-4336-B0A9-25204A0E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Example: </a:t>
            </a:r>
            <a:br>
              <a:rPr lang="en-US" dirty="0"/>
            </a:br>
            <a:r>
              <a:rPr lang="en-US" dirty="0"/>
              <a:t>Iris Data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DFAB87-F10B-43AC-B565-C4CF46E40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5" y="1384078"/>
            <a:ext cx="5392130" cy="3917135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EAC107-7570-4C1A-9B8F-8CB2171EC893}"/>
              </a:ext>
            </a:extLst>
          </p:cNvPr>
          <p:cNvSpPr txBox="1"/>
          <p:nvPr/>
        </p:nvSpPr>
        <p:spPr>
          <a:xfrm>
            <a:off x="1726484" y="1272654"/>
            <a:ext cx="33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Iris Dataset: </a:t>
            </a:r>
          </a:p>
          <a:p>
            <a:pPr algn="ctr"/>
            <a:r>
              <a:rPr lang="en-US" sz="1400" b="1" dirty="0"/>
              <a:t>Pearson Correlation 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2BD3E1-6FC3-4ABD-BF00-218BEB32306D}"/>
              </a:ext>
            </a:extLst>
          </p:cNvPr>
          <p:cNvSpPr txBox="1"/>
          <p:nvPr/>
        </p:nvSpPr>
        <p:spPr>
          <a:xfrm>
            <a:off x="7074712" y="1170585"/>
            <a:ext cx="31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Iris Dataset:</a:t>
            </a:r>
          </a:p>
          <a:p>
            <a:pPr algn="ctr"/>
            <a:r>
              <a:rPr lang="en-US" sz="1400" b="1" dirty="0"/>
              <a:t>Feature Distributions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39245F5-30DD-4865-B1E0-338345B3B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78" y="1656712"/>
            <a:ext cx="4337110" cy="3480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2E3107-2849-4435-8BDB-92906E79F402}"/>
              </a:ext>
            </a:extLst>
          </p:cNvPr>
          <p:cNvSpPr/>
          <p:nvPr/>
        </p:nvSpPr>
        <p:spPr>
          <a:xfrm>
            <a:off x="779461" y="5412637"/>
            <a:ext cx="10633075" cy="68563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Highly-correlated features like petal length and pedal width reveal similar information (almost redundant)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Uncorrelated features like sepal length and sepal width are useful together to identify Iris </a:t>
            </a:r>
            <a:r>
              <a:rPr lang="en-US" sz="1600" b="1" kern="0" dirty="0" err="1">
                <a:solidFill>
                  <a:sysClr val="windowText" lastClr="000000"/>
                </a:solidFill>
              </a:rPr>
              <a:t>setosa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 species</a:t>
            </a:r>
          </a:p>
        </p:txBody>
      </p:sp>
    </p:spTree>
    <p:extLst>
      <p:ext uri="{BB962C8B-B14F-4D97-AF65-F5344CB8AC3E}">
        <p14:creationId xmlns:p14="http://schemas.microsoft.com/office/powerpoint/2010/main" val="315639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5B501-6081-4336-B0A9-25204A0E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Example: </a:t>
            </a:r>
            <a:br>
              <a:rPr lang="en-US" dirty="0"/>
            </a:br>
            <a:r>
              <a:rPr lang="en-US" dirty="0"/>
              <a:t>Iris Data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DFAB87-F10B-43AC-B565-C4CF46E40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5" y="1384078"/>
            <a:ext cx="5392130" cy="3917135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EAC107-7570-4C1A-9B8F-8CB2171EC893}"/>
              </a:ext>
            </a:extLst>
          </p:cNvPr>
          <p:cNvSpPr txBox="1"/>
          <p:nvPr/>
        </p:nvSpPr>
        <p:spPr>
          <a:xfrm>
            <a:off x="1726484" y="1272654"/>
            <a:ext cx="33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Iris Dataset: </a:t>
            </a:r>
          </a:p>
          <a:p>
            <a:pPr algn="ctr"/>
            <a:r>
              <a:rPr lang="en-US" sz="1400" b="1" dirty="0"/>
              <a:t>Pearson Correlation 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2BD3E1-6FC3-4ABD-BF00-218BEB32306D}"/>
              </a:ext>
            </a:extLst>
          </p:cNvPr>
          <p:cNvSpPr txBox="1"/>
          <p:nvPr/>
        </p:nvSpPr>
        <p:spPr>
          <a:xfrm>
            <a:off x="7074712" y="1170585"/>
            <a:ext cx="31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Iris Dataset:</a:t>
            </a:r>
          </a:p>
          <a:p>
            <a:pPr algn="ctr"/>
            <a:r>
              <a:rPr lang="en-US" sz="1400" b="1" dirty="0"/>
              <a:t>Feature Distributions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39245F5-30DD-4865-B1E0-338345B3B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78" y="1656712"/>
            <a:ext cx="4337110" cy="3480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2E3107-2849-4435-8BDB-92906E79F402}"/>
              </a:ext>
            </a:extLst>
          </p:cNvPr>
          <p:cNvSpPr/>
          <p:nvPr/>
        </p:nvSpPr>
        <p:spPr>
          <a:xfrm>
            <a:off x="779461" y="5413798"/>
            <a:ext cx="10633075" cy="68563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Highly-correlated features like petal length and pedal width reveal similar information (almost redundant)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Uncorrelated features like sepal length and sepal width are useful together to identify Iris </a:t>
            </a:r>
            <a:r>
              <a:rPr lang="en-US" sz="1600" b="1" kern="0" dirty="0" err="1">
                <a:solidFill>
                  <a:sysClr val="windowText" lastClr="000000"/>
                </a:solidFill>
              </a:rPr>
              <a:t>setosa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 species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E09B780-F012-4079-8359-399BBC78634F}"/>
              </a:ext>
            </a:extLst>
          </p:cNvPr>
          <p:cNvSpPr/>
          <p:nvPr/>
        </p:nvSpPr>
        <p:spPr bwMode="auto">
          <a:xfrm>
            <a:off x="1662545" y="3324227"/>
            <a:ext cx="1666702" cy="1474786"/>
          </a:xfrm>
          <a:prstGeom prst="rect">
            <a:avLst/>
          </a:prstGeom>
          <a:solidFill>
            <a:srgbClr val="757575">
              <a:alpha val="8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0A1E01-EB27-4F2F-9685-219AF9DA53D7}"/>
              </a:ext>
            </a:extLst>
          </p:cNvPr>
          <p:cNvSpPr/>
          <p:nvPr/>
        </p:nvSpPr>
        <p:spPr bwMode="auto">
          <a:xfrm>
            <a:off x="3329247" y="1849441"/>
            <a:ext cx="1666702" cy="1474786"/>
          </a:xfrm>
          <a:prstGeom prst="rect">
            <a:avLst/>
          </a:prstGeom>
          <a:solidFill>
            <a:srgbClr val="757575">
              <a:alpha val="8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7100B2D-15CB-490B-9F31-80FCBE5ABB37}"/>
              </a:ext>
            </a:extLst>
          </p:cNvPr>
          <p:cNvSpPr/>
          <p:nvPr/>
        </p:nvSpPr>
        <p:spPr bwMode="auto">
          <a:xfrm>
            <a:off x="8641340" y="1656711"/>
            <a:ext cx="1666702" cy="1667515"/>
          </a:xfrm>
          <a:prstGeom prst="rect">
            <a:avLst/>
          </a:prstGeom>
          <a:solidFill>
            <a:srgbClr val="757575">
              <a:alpha val="8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A4FDB92-DCE2-4D8E-922F-5CF890788998}"/>
              </a:ext>
            </a:extLst>
          </p:cNvPr>
          <p:cNvSpPr/>
          <p:nvPr/>
        </p:nvSpPr>
        <p:spPr bwMode="auto">
          <a:xfrm>
            <a:off x="7107766" y="3324227"/>
            <a:ext cx="1533573" cy="1565274"/>
          </a:xfrm>
          <a:prstGeom prst="rect">
            <a:avLst/>
          </a:prstGeom>
          <a:solidFill>
            <a:srgbClr val="757575">
              <a:alpha val="8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F6C6B97-8575-4B56-9987-341FF65801AC}"/>
              </a:ext>
            </a:extLst>
          </p:cNvPr>
          <p:cNvSpPr/>
          <p:nvPr/>
        </p:nvSpPr>
        <p:spPr bwMode="auto">
          <a:xfrm>
            <a:off x="8641339" y="3324226"/>
            <a:ext cx="1666702" cy="1565274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1A72813-EBD0-4169-999A-0BEDDB502345}"/>
              </a:ext>
            </a:extLst>
          </p:cNvPr>
          <p:cNvSpPr/>
          <p:nvPr/>
        </p:nvSpPr>
        <p:spPr bwMode="auto">
          <a:xfrm>
            <a:off x="6807200" y="1693805"/>
            <a:ext cx="1834138" cy="1628959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4" y="3653790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Manual Feature Investigation</a:t>
            </a:r>
          </a:p>
          <a:p>
            <a:r>
              <a:rPr lang="en-US" sz="2400" kern="0" dirty="0"/>
              <a:t>Correlation Analysis</a:t>
            </a:r>
          </a:p>
          <a:p>
            <a:r>
              <a:rPr lang="en-US" sz="2400" kern="0" dirty="0"/>
              <a:t>Non-scalar Features</a:t>
            </a:r>
          </a:p>
        </p:txBody>
      </p:sp>
    </p:spTree>
    <p:extLst>
      <p:ext uri="{BB962C8B-B14F-4D97-AF65-F5344CB8AC3E}">
        <p14:creationId xmlns:p14="http://schemas.microsoft.com/office/powerpoint/2010/main" val="77116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C9D6E63-56EE-45D1-8F77-0C1D7AEF3E02}"/>
              </a:ext>
            </a:extLst>
          </p:cNvPr>
          <p:cNvSpPr/>
          <p:nvPr/>
        </p:nvSpPr>
        <p:spPr bwMode="auto">
          <a:xfrm>
            <a:off x="201878" y="1965261"/>
            <a:ext cx="11721662" cy="2971197"/>
          </a:xfrm>
          <a:prstGeom prst="roundRect">
            <a:avLst>
              <a:gd name="adj" fmla="val 7284"/>
            </a:avLst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Training </a:t>
            </a:r>
            <a:r>
              <a:rPr lang="en-US" dirty="0" smtClean="0"/>
              <a:t>Examples </a:t>
            </a:r>
            <a:r>
              <a:rPr lang="en-US" dirty="0"/>
              <a:t>Do Not Have a ‘Small’ Set of Scalar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58" y="7252137"/>
            <a:ext cx="10924032" cy="2845991"/>
          </a:xfrm>
        </p:spPr>
        <p:txBody>
          <a:bodyPr/>
          <a:lstStyle/>
          <a:p>
            <a:r>
              <a:rPr lang="en-US" dirty="0"/>
              <a:t>Show a picture of a face in infrared, an MRI image and a generic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Explain </a:t>
            </a:r>
            <a:r>
              <a:rPr lang="en-US" dirty="0"/>
              <a:t>that we can try to engineer features that express important differences as a smaller set of numbers</a:t>
            </a:r>
          </a:p>
          <a:p>
            <a:pPr lvl="1"/>
            <a:r>
              <a:rPr lang="en-US" dirty="0"/>
              <a:t>This may require domain expertise or investigation</a:t>
            </a:r>
          </a:p>
          <a:p>
            <a:r>
              <a:rPr lang="en-US" dirty="0"/>
              <a:t>Explain why we can’t just take all values in a signal and train on each one as a different feature (computationally challenging, and great potential for overfitting)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4257" y="5362088"/>
            <a:ext cx="9523487" cy="617435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Naively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training a machine learning model on high-dimensional data sources can lead to an enormous </a:t>
            </a:r>
            <a:r>
              <a:rPr lang="en-US" sz="1600" b="1" kern="0" dirty="0" err="1">
                <a:solidFill>
                  <a:sysClr val="windowText" lastClr="000000"/>
                </a:solidFill>
              </a:rPr>
              <a:t>featurespace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 and may not capture intuitive dependencies between signal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31A718F6-8ED6-427F-97AD-1FD235BC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14" y="2330282"/>
            <a:ext cx="2561382" cy="19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8B9686-5F2A-49E2-9C43-BCC312BF7C67}"/>
              </a:ext>
            </a:extLst>
          </p:cNvPr>
          <p:cNvSpPr txBox="1"/>
          <p:nvPr/>
        </p:nvSpPr>
        <p:spPr>
          <a:xfrm>
            <a:off x="4739697" y="2030326"/>
            <a:ext cx="231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Infrared Facial Image</a:t>
            </a:r>
          </a:p>
        </p:txBody>
      </p:sp>
      <p:pic>
        <p:nvPicPr>
          <p:cNvPr id="6" name="Picture 5" descr="A picture containing timepiece, indoor, sitting, photo&#10;&#10;Description automatically generated">
            <a:extLst>
              <a:ext uri="{FF2B5EF4-FFF2-40B4-BE49-F238E27FC236}">
                <a16:creationId xmlns="" xmlns:a16="http://schemas.microsoft.com/office/drawing/2014/main" id="{96602D08-BB48-4EBF-B650-7EB83D3E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9" y="2509379"/>
            <a:ext cx="3458364" cy="1735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8E7BA3B-6776-425B-9485-B01EB00CCD58}"/>
              </a:ext>
            </a:extLst>
          </p:cNvPr>
          <p:cNvSpPr txBox="1"/>
          <p:nvPr/>
        </p:nvSpPr>
        <p:spPr>
          <a:xfrm>
            <a:off x="8627414" y="2201602"/>
            <a:ext cx="231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Mammogram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B74659B-0523-4D05-8F08-904D5B1C52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5" t="11522" r="10190" b="12872"/>
          <a:stretch/>
        </p:blipFill>
        <p:spPr>
          <a:xfrm>
            <a:off x="760723" y="2355490"/>
            <a:ext cx="3079217" cy="1914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8E2053-70FD-4CDE-BF1C-39FD0D72B5CE}"/>
              </a:ext>
            </a:extLst>
          </p:cNvPr>
          <p:cNvSpPr txBox="1"/>
          <p:nvPr/>
        </p:nvSpPr>
        <p:spPr>
          <a:xfrm>
            <a:off x="1144195" y="1996794"/>
            <a:ext cx="231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ECG Signal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592DBC0F-2A5B-4385-978F-51F2D124C1B5}"/>
              </a:ext>
            </a:extLst>
          </p:cNvPr>
          <p:cNvSpPr txBox="1">
            <a:spLocks/>
          </p:cNvSpPr>
          <p:nvPr/>
        </p:nvSpPr>
        <p:spPr>
          <a:xfrm>
            <a:off x="1781686" y="982969"/>
            <a:ext cx="9340743" cy="483276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sz="1800" kern="0" dirty="0"/>
              <a:t>Many 1D signals and 2D signal (image) raw data sources are of high dimension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B0A3566C-D38E-4982-9DDB-A2D3953BB920}"/>
              </a:ext>
            </a:extLst>
          </p:cNvPr>
          <p:cNvSpPr txBox="1">
            <a:spLocks/>
          </p:cNvSpPr>
          <p:nvPr/>
        </p:nvSpPr>
        <p:spPr>
          <a:xfrm>
            <a:off x="4483829" y="1445717"/>
            <a:ext cx="3157760" cy="483276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sz="1600" kern="0" dirty="0"/>
              <a:t>Example High-Dimensional Raw Data Sources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E3FD4A9-8454-4991-BF58-7FB64639FF2F}"/>
              </a:ext>
            </a:extLst>
          </p:cNvPr>
          <p:cNvSpPr txBox="1"/>
          <p:nvPr/>
        </p:nvSpPr>
        <p:spPr>
          <a:xfrm>
            <a:off x="1056911" y="4341558"/>
            <a:ext cx="25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200 samples/sec * 60 sec =</a:t>
            </a:r>
          </a:p>
          <a:p>
            <a:pPr algn="ctr"/>
            <a:r>
              <a:rPr lang="en-US" sz="1400" b="1" dirty="0"/>
              <a:t>12,000 signal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92FFCF7-528E-4D2D-8D52-AB7354E088CC}"/>
              </a:ext>
            </a:extLst>
          </p:cNvPr>
          <p:cNvSpPr txBox="1"/>
          <p:nvPr/>
        </p:nvSpPr>
        <p:spPr>
          <a:xfrm>
            <a:off x="4597314" y="4327247"/>
            <a:ext cx="25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640 x 480 pixel array =</a:t>
            </a:r>
          </a:p>
          <a:p>
            <a:pPr algn="ctr"/>
            <a:r>
              <a:rPr lang="en-US" sz="1400" b="1" dirty="0"/>
              <a:t>~300,000 signal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9814207-94E5-450E-92D5-1BBB326743E5}"/>
              </a:ext>
            </a:extLst>
          </p:cNvPr>
          <p:cNvSpPr txBox="1"/>
          <p:nvPr/>
        </p:nvSpPr>
        <p:spPr>
          <a:xfrm>
            <a:off x="8566641" y="4333130"/>
            <a:ext cx="25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299 x 299 pixel array =</a:t>
            </a:r>
          </a:p>
          <a:p>
            <a:pPr algn="ctr"/>
            <a:r>
              <a:rPr lang="en-US" sz="1400" b="1" dirty="0"/>
              <a:t>~90,000 signal values</a:t>
            </a:r>
          </a:p>
        </p:txBody>
      </p:sp>
    </p:spTree>
    <p:extLst>
      <p:ext uri="{BB962C8B-B14F-4D97-AF65-F5344CB8AC3E}">
        <p14:creationId xmlns:p14="http://schemas.microsoft.com/office/powerpoint/2010/main" val="329816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Hand-engineered </a:t>
            </a:r>
            <a:r>
              <a:rPr lang="en-US" dirty="0" err="1"/>
              <a:t>Featuresets</a:t>
            </a:r>
            <a:r>
              <a:rPr lang="en-US" dirty="0"/>
              <a:t> for Training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9896" y="5303798"/>
            <a:ext cx="7452205" cy="720243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One method of dimensionality reduction is hand-engineered </a:t>
            </a:r>
            <a:r>
              <a:rPr lang="en-US" sz="1600" b="1" kern="0" dirty="0" err="1">
                <a:solidFill>
                  <a:sysClr val="windowText" lastClr="000000"/>
                </a:solidFill>
              </a:rPr>
              <a:t>featuresets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 </a:t>
            </a:r>
          </a:p>
          <a:p>
            <a:pPr lvl="1" indent="-169863" fontAlgn="base">
              <a:spcBef>
                <a:spcPts val="200"/>
              </a:spcBef>
              <a:buSzPct val="100000"/>
              <a:buFontTx/>
              <a:buChar char="–"/>
            </a:pPr>
            <a:r>
              <a:rPr lang="en-US" sz="1200" b="1" dirty="0">
                <a:solidFill>
                  <a:schemeClr val="tx1"/>
                </a:solidFill>
              </a:rPr>
              <a:t>Domain expertise can save significant time over manual investigation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31A718F6-8ED6-427F-97AD-1FD235BC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81" y="1774187"/>
            <a:ext cx="2061101" cy="15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8B9686-5F2A-49E2-9C43-BCC312BF7C67}"/>
              </a:ext>
            </a:extLst>
          </p:cNvPr>
          <p:cNvSpPr txBox="1"/>
          <p:nvPr/>
        </p:nvSpPr>
        <p:spPr>
          <a:xfrm>
            <a:off x="5111695" y="1457862"/>
            <a:ext cx="231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Infrared Facial Image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9153E3-FDD6-4D9F-BE1F-33FC14D8EB36}"/>
              </a:ext>
            </a:extLst>
          </p:cNvPr>
          <p:cNvGrpSpPr/>
          <p:nvPr/>
        </p:nvGrpSpPr>
        <p:grpSpPr>
          <a:xfrm>
            <a:off x="8333344" y="1535791"/>
            <a:ext cx="2695575" cy="1665719"/>
            <a:chOff x="4748212" y="7106147"/>
            <a:chExt cx="2695575" cy="1665719"/>
          </a:xfrm>
        </p:grpSpPr>
        <p:pic>
          <p:nvPicPr>
            <p:cNvPr id="6" name="Picture 5" descr="A picture containing timepiece, indoor, sitting, photo&#10;&#10;Description automatically generated">
              <a:extLst>
                <a:ext uri="{FF2B5EF4-FFF2-40B4-BE49-F238E27FC236}">
                  <a16:creationId xmlns="" xmlns:a16="http://schemas.microsoft.com/office/drawing/2014/main" id="{96602D08-BB48-4EBF-B650-7EB83D3E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212" y="7419316"/>
              <a:ext cx="2695575" cy="1352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8E7BA3B-6776-425B-9485-B01EB00CCD58}"/>
                </a:ext>
              </a:extLst>
            </p:cNvPr>
            <p:cNvSpPr txBox="1"/>
            <p:nvPr/>
          </p:nvSpPr>
          <p:spPr>
            <a:xfrm>
              <a:off x="4939861" y="7106147"/>
              <a:ext cx="231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Mammogram Image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B74659B-0523-4D05-8F08-904D5B1C52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58" y="1575206"/>
            <a:ext cx="2740571" cy="1747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8E2053-70FD-4CDE-BF1C-39FD0D72B5CE}"/>
              </a:ext>
            </a:extLst>
          </p:cNvPr>
          <p:cNvSpPr txBox="1"/>
          <p:nvPr/>
        </p:nvSpPr>
        <p:spPr>
          <a:xfrm>
            <a:off x="1953107" y="1448719"/>
            <a:ext cx="231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ECG Signal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20320181-D7B3-4CF0-BB5F-D1490C834356}"/>
              </a:ext>
            </a:extLst>
          </p:cNvPr>
          <p:cNvSpPr/>
          <p:nvPr/>
        </p:nvSpPr>
        <p:spPr bwMode="auto">
          <a:xfrm>
            <a:off x="2790501" y="3429000"/>
            <a:ext cx="717331" cy="551298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1F3DE6-2B4C-40EF-ADE8-8A4C3B65042C}"/>
              </a:ext>
            </a:extLst>
          </p:cNvPr>
          <p:cNvSpPr txBox="1"/>
          <p:nvPr/>
        </p:nvSpPr>
        <p:spPr>
          <a:xfrm>
            <a:off x="1855711" y="4086778"/>
            <a:ext cx="2507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Average magnitude</a:t>
            </a:r>
          </a:p>
          <a:p>
            <a:pPr algn="ctr"/>
            <a:r>
              <a:rPr lang="en-US" sz="1400" b="1" dirty="0"/>
              <a:t>Spectral centroid</a:t>
            </a:r>
          </a:p>
          <a:p>
            <a:pPr algn="ctr"/>
            <a:r>
              <a:rPr lang="en-US" sz="1400" b="1" dirty="0"/>
              <a:t>Maximum frequency value</a:t>
            </a:r>
          </a:p>
          <a:p>
            <a:pPr algn="ctr"/>
            <a:r>
              <a:rPr lang="en-US" sz="1400" b="1" dirty="0"/>
              <a:t>Spectral flatness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3915653-A1FC-433C-9EB9-FCB9145A8408}"/>
              </a:ext>
            </a:extLst>
          </p:cNvPr>
          <p:cNvSpPr txBox="1"/>
          <p:nvPr/>
        </p:nvSpPr>
        <p:spPr>
          <a:xfrm>
            <a:off x="-161996" y="4016180"/>
            <a:ext cx="2207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Possible</a:t>
            </a:r>
            <a:br>
              <a:rPr lang="en-US" sz="1400" b="1" i="1" dirty="0" smtClean="0"/>
            </a:br>
            <a:r>
              <a:rPr lang="en-US" sz="1400" b="1" i="1" dirty="0" smtClean="0"/>
              <a:t>Manually</a:t>
            </a:r>
            <a:endParaRPr lang="en-US" sz="1400" b="1" i="1" dirty="0"/>
          </a:p>
          <a:p>
            <a:pPr algn="ctr"/>
            <a:r>
              <a:rPr lang="en-US" sz="1400" b="1" i="1" dirty="0"/>
              <a:t>Determined </a:t>
            </a:r>
          </a:p>
          <a:p>
            <a:pPr algn="ctr"/>
            <a:r>
              <a:rPr lang="en-US" sz="1400" b="1" i="1" dirty="0" err="1" smtClean="0"/>
              <a:t>Featureset</a:t>
            </a:r>
            <a:endParaRPr lang="en-US" sz="14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1AA93F1-0AB1-4E1D-A71D-C428FA6E0EDB}"/>
              </a:ext>
            </a:extLst>
          </p:cNvPr>
          <p:cNvSpPr txBox="1"/>
          <p:nvPr/>
        </p:nvSpPr>
        <p:spPr>
          <a:xfrm>
            <a:off x="299510" y="1932425"/>
            <a:ext cx="128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Raw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B2FCD0-ABD0-40B7-8BF1-592D79A50D13}"/>
              </a:ext>
            </a:extLst>
          </p:cNvPr>
          <p:cNvSpPr txBox="1"/>
          <p:nvPr/>
        </p:nvSpPr>
        <p:spPr>
          <a:xfrm>
            <a:off x="5215996" y="4047489"/>
            <a:ext cx="2207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Maximum temperature</a:t>
            </a:r>
          </a:p>
          <a:p>
            <a:pPr algn="ctr"/>
            <a:r>
              <a:rPr lang="en-US" sz="1400" b="1" dirty="0"/>
              <a:t>Average temperature</a:t>
            </a:r>
          </a:p>
          <a:p>
            <a:pPr algn="ctr"/>
            <a:r>
              <a:rPr lang="en-US" sz="1400" b="1" dirty="0"/>
              <a:t>Extent of temperatures exceeding threshold</a:t>
            </a:r>
          </a:p>
          <a:p>
            <a:pPr algn="ctr"/>
            <a:r>
              <a:rPr lang="en-US" sz="1400" b="1" dirty="0"/>
              <a:t>Spectral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915CA78-5141-4F00-8031-95C35EFCDF85}"/>
              </a:ext>
            </a:extLst>
          </p:cNvPr>
          <p:cNvSpPr txBox="1"/>
          <p:nvPr/>
        </p:nvSpPr>
        <p:spPr>
          <a:xfrm>
            <a:off x="8472841" y="3980298"/>
            <a:ext cx="23122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Maximum density</a:t>
            </a:r>
          </a:p>
          <a:p>
            <a:pPr algn="ctr"/>
            <a:r>
              <a:rPr lang="en-US" sz="1400" b="1" dirty="0"/>
              <a:t>Average density</a:t>
            </a:r>
          </a:p>
          <a:p>
            <a:pPr algn="ctr"/>
            <a:r>
              <a:rPr lang="en-US" sz="1400" b="1" dirty="0"/>
              <a:t>High-density feature size</a:t>
            </a:r>
          </a:p>
          <a:p>
            <a:pPr algn="ctr"/>
            <a:r>
              <a:rPr lang="en-US" sz="1400" b="1" dirty="0"/>
              <a:t>Spectral Analysis</a:t>
            </a:r>
          </a:p>
          <a:p>
            <a:pPr algn="ctr"/>
            <a:endParaRPr lang="en-US" sz="1400" b="1" dirty="0"/>
          </a:p>
        </p:txBody>
      </p:sp>
      <p:sp>
        <p:nvSpPr>
          <p:cNvPr id="27" name="Arrow: Down 26">
            <a:extLst>
              <a:ext uri="{FF2B5EF4-FFF2-40B4-BE49-F238E27FC236}">
                <a16:creationId xmlns="" xmlns:a16="http://schemas.microsoft.com/office/drawing/2014/main" id="{C14F6554-8887-4219-9D28-D24BCA0B9DAC}"/>
              </a:ext>
            </a:extLst>
          </p:cNvPr>
          <p:cNvSpPr/>
          <p:nvPr/>
        </p:nvSpPr>
        <p:spPr bwMode="auto">
          <a:xfrm>
            <a:off x="5909165" y="3449917"/>
            <a:ext cx="717331" cy="551298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="" xmlns:a16="http://schemas.microsoft.com/office/drawing/2014/main" id="{E88140B7-B857-4463-AF9D-B717C3E4DE55}"/>
              </a:ext>
            </a:extLst>
          </p:cNvPr>
          <p:cNvSpPr/>
          <p:nvPr/>
        </p:nvSpPr>
        <p:spPr bwMode="auto">
          <a:xfrm>
            <a:off x="9270314" y="3388733"/>
            <a:ext cx="717331" cy="551298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592DBC0F-2A5B-4385-978F-51F2D124C1B5}"/>
              </a:ext>
            </a:extLst>
          </p:cNvPr>
          <p:cNvSpPr txBox="1">
            <a:spLocks/>
          </p:cNvSpPr>
          <p:nvPr/>
        </p:nvSpPr>
        <p:spPr>
          <a:xfrm>
            <a:off x="1424010" y="1020638"/>
            <a:ext cx="9604909" cy="366626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One solution: hand-engineered </a:t>
            </a:r>
            <a:r>
              <a:rPr lang="en-US" kern="0" dirty="0" err="1" smtClean="0"/>
              <a:t>featuresets</a:t>
            </a:r>
            <a:r>
              <a:rPr lang="en-US" kern="0" dirty="0" smtClean="0"/>
              <a:t> </a:t>
            </a:r>
            <a:r>
              <a:rPr lang="en-US" kern="0" dirty="0"/>
              <a:t>to reduce data dimensionality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E0B0ABD-1E76-4F2A-8A9A-5BCF4AB8D4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357"/>
          <a:stretch/>
        </p:blipFill>
        <p:spPr>
          <a:xfrm>
            <a:off x="285467" y="1815263"/>
            <a:ext cx="6322638" cy="1974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BFDEA22-37FF-44DC-84AE-F9632E83A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9" b="-1"/>
          <a:stretch/>
        </p:blipFill>
        <p:spPr>
          <a:xfrm>
            <a:off x="285467" y="4110785"/>
            <a:ext cx="6322638" cy="1904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9D5CF-2F28-46B6-BE1F-9784AC4B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Hand-engineered </a:t>
            </a:r>
            <a:r>
              <a:rPr lang="en-US" dirty="0" err="1"/>
              <a:t>Featureset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ECG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8E7FB1-2E41-4F61-93E2-C02FC52CE9DE}"/>
              </a:ext>
            </a:extLst>
          </p:cNvPr>
          <p:cNvSpPr txBox="1"/>
          <p:nvPr/>
        </p:nvSpPr>
        <p:spPr>
          <a:xfrm>
            <a:off x="2666257" y="1634232"/>
            <a:ext cx="23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ECG </a:t>
            </a:r>
            <a:r>
              <a:rPr lang="en-US" sz="1200" b="1" dirty="0" smtClean="0"/>
              <a:t>Signal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81409DD-BC32-4AAB-A8A3-0C13225FE0AE}"/>
              </a:ext>
            </a:extLst>
          </p:cNvPr>
          <p:cNvSpPr txBox="1"/>
          <p:nvPr/>
        </p:nvSpPr>
        <p:spPr>
          <a:xfrm>
            <a:off x="2017326" y="3861180"/>
            <a:ext cx="368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ECG Spectral </a:t>
            </a:r>
            <a:r>
              <a:rPr lang="en-US" sz="1200" b="1" dirty="0"/>
              <a:t>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6135C39-5551-467F-B710-6B834B7C4C04}"/>
              </a:ext>
            </a:extLst>
          </p:cNvPr>
          <p:cNvSpPr txBox="1"/>
          <p:nvPr/>
        </p:nvSpPr>
        <p:spPr>
          <a:xfrm>
            <a:off x="8187181" y="1994302"/>
            <a:ext cx="26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 </a:t>
            </a:r>
            <a:r>
              <a:rPr lang="en-US" b="1" dirty="0" err="1"/>
              <a:t>Featureset</a:t>
            </a:r>
            <a:r>
              <a:rPr lang="en-US" b="1" dirty="0"/>
              <a:t>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="" xmlns:a16="http://schemas.microsoft.com/office/drawing/2014/main" id="{F50BFF58-932C-47B1-A412-9597DE0AE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31637"/>
              </p:ext>
            </p:extLst>
          </p:nvPr>
        </p:nvGraphicFramePr>
        <p:xfrm>
          <a:off x="7273636" y="2446178"/>
          <a:ext cx="4501342" cy="283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76">
                  <a:extLst>
                    <a:ext uri="{9D8B030D-6E8A-4147-A177-3AD203B41FA5}">
                      <a16:colId xmlns="" xmlns:a16="http://schemas.microsoft.com/office/drawing/2014/main" val="3348151498"/>
                    </a:ext>
                  </a:extLst>
                </a:gridCol>
                <a:gridCol w="854379">
                  <a:extLst>
                    <a:ext uri="{9D8B030D-6E8A-4147-A177-3AD203B41FA5}">
                      <a16:colId xmlns="" xmlns:a16="http://schemas.microsoft.com/office/drawing/2014/main" val="2173752334"/>
                    </a:ext>
                  </a:extLst>
                </a:gridCol>
                <a:gridCol w="1591887">
                  <a:extLst>
                    <a:ext uri="{9D8B030D-6E8A-4147-A177-3AD203B41FA5}">
                      <a16:colId xmlns="" xmlns:a16="http://schemas.microsoft.com/office/drawing/2014/main" val="1035527304"/>
                    </a:ext>
                  </a:extLst>
                </a:gridCol>
              </a:tblGrid>
              <a:tr h="4552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192644"/>
                  </a:ext>
                </a:extLst>
              </a:tr>
              <a:tr h="576910">
                <a:tc>
                  <a:txBody>
                    <a:bodyPr/>
                    <a:lstStyle/>
                    <a:p>
                      <a:r>
                        <a:rPr lang="en-US" sz="1200" dirty="0"/>
                        <a:t>mean peak signal (µV)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 magnitude of periodic peaks</a:t>
                      </a:r>
                    </a:p>
                    <a:p>
                      <a:pPr algn="ctr"/>
                      <a:r>
                        <a:rPr lang="en-US" sz="1100" dirty="0"/>
                        <a:t>(time 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306729"/>
                  </a:ext>
                </a:extLst>
              </a:tr>
              <a:tr h="576910">
                <a:tc>
                  <a:txBody>
                    <a:bodyPr/>
                    <a:lstStyle/>
                    <a:p>
                      <a:r>
                        <a:rPr lang="en-US" sz="1200" dirty="0"/>
                        <a:t>mean peak-to-peak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 interval between peaks</a:t>
                      </a:r>
                    </a:p>
                    <a:p>
                      <a:pPr algn="ctr"/>
                      <a:r>
                        <a:rPr lang="en-US" sz="1100" dirty="0"/>
                        <a:t>(time 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8308767"/>
                  </a:ext>
                </a:extLst>
              </a:tr>
              <a:tr h="576910">
                <a:tc>
                  <a:txBody>
                    <a:bodyPr/>
                    <a:lstStyle/>
                    <a:p>
                      <a:r>
                        <a:rPr lang="en-US" sz="1200" dirty="0"/>
                        <a:t>spectral centroid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center of signal frequency content</a:t>
                      </a:r>
                    </a:p>
                    <a:p>
                      <a:pPr algn="ctr"/>
                      <a:r>
                        <a:rPr lang="en-US" sz="1100" dirty="0"/>
                        <a:t>(frequency 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7737521"/>
                  </a:ext>
                </a:extLst>
              </a:tr>
              <a:tr h="455242">
                <a:tc>
                  <a:txBody>
                    <a:bodyPr/>
                    <a:lstStyle/>
                    <a:p>
                      <a:r>
                        <a:rPr lang="en-US" sz="1200" dirty="0"/>
                        <a:t>spectral flatness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Indicator of signal’s spectral spread (frequency 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397554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BFAE1EC-7B51-4141-968C-5A0D233C6710}"/>
              </a:ext>
            </a:extLst>
          </p:cNvPr>
          <p:cNvSpPr/>
          <p:nvPr/>
        </p:nvSpPr>
        <p:spPr bwMode="auto">
          <a:xfrm>
            <a:off x="178420" y="1606493"/>
            <a:ext cx="6559043" cy="452667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850EF3-3BA3-4B51-A164-9AA1D065DCC2}"/>
              </a:ext>
            </a:extLst>
          </p:cNvPr>
          <p:cNvSpPr txBox="1"/>
          <p:nvPr/>
        </p:nvSpPr>
        <p:spPr>
          <a:xfrm>
            <a:off x="2325711" y="1237160"/>
            <a:ext cx="237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Raw Training Data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771B2D9A-51AD-49BE-A70B-7D4430CF00F6}"/>
              </a:ext>
            </a:extLst>
          </p:cNvPr>
          <p:cNvSpPr/>
          <p:nvPr/>
        </p:nvSpPr>
        <p:spPr bwMode="auto">
          <a:xfrm rot="16200000">
            <a:off x="6552359" y="3559768"/>
            <a:ext cx="717331" cy="551298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8800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740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6003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460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320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328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629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92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ASCII text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8925" y="2753361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</a:t>
            </a:r>
            <a:r>
              <a:rPr lang="en-US" sz="1400" b="1" dirty="0" smtClean="0"/>
              <a:t>example data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40324" y="3960533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4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1723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1723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12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3122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4520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4520" y="2753362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583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428" y="1738679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8332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9739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4350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8481" y="1253758"/>
            <a:ext cx="165963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2499" y="1647170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60344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2762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7100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104" y="1782451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76" y="6073157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3240" y="5526071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5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9601F-1FF9-46E8-93F6-A7386AFE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Drawbacks of </a:t>
            </a:r>
            <a:br>
              <a:rPr lang="en-US" dirty="0"/>
            </a:br>
            <a:r>
              <a:rPr lang="en-US" dirty="0"/>
              <a:t>Hand-engineered </a:t>
            </a:r>
            <a:r>
              <a:rPr lang="en-US" dirty="0" err="1" smtClean="0"/>
              <a:t>Featuresets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C63BD-6CF1-4828-9F94-F56B3E29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Benefits:</a:t>
            </a:r>
          </a:p>
          <a:p>
            <a:r>
              <a:rPr lang="en-US" dirty="0"/>
              <a:t>Permits analysts to apply intuition in selecting important features for training</a:t>
            </a:r>
          </a:p>
          <a:p>
            <a:r>
              <a:rPr lang="en-US" dirty="0"/>
              <a:t>Reduces dimensionality of raw training data, increasing training efficiency and reducing potential for overfitting</a:t>
            </a:r>
          </a:p>
          <a:p>
            <a:r>
              <a:rPr lang="en-US" dirty="0"/>
              <a:t>Can allows expert-knowledge to be incorporated into </a:t>
            </a:r>
            <a:r>
              <a:rPr lang="en-US" dirty="0" err="1"/>
              <a:t>featureset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Drawbacks:</a:t>
            </a:r>
          </a:p>
          <a:p>
            <a:r>
              <a:rPr lang="en-US" dirty="0"/>
              <a:t>Can require significant amount of time or expert knowledge to discover useful features</a:t>
            </a:r>
          </a:p>
          <a:p>
            <a:r>
              <a:rPr lang="en-US" dirty="0"/>
              <a:t>May omit features present in data, but not known to analyst/experts</a:t>
            </a:r>
          </a:p>
          <a:p>
            <a:r>
              <a:rPr lang="en-US" dirty="0"/>
              <a:t>Requires all applied expert knowledge to be directly translatable into features</a:t>
            </a:r>
          </a:p>
        </p:txBody>
      </p:sp>
    </p:spTree>
    <p:extLst>
      <p:ext uri="{BB962C8B-B14F-4D97-AF65-F5344CB8AC3E}">
        <p14:creationId xmlns:p14="http://schemas.microsoft.com/office/powerpoint/2010/main" val="7043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554AA-6344-4F57-BC86-A5C1F81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CFC943-CB3B-4A7F-B810-F9B47374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" y="1793886"/>
            <a:ext cx="11300323" cy="3270227"/>
          </a:xfrm>
        </p:spPr>
        <p:txBody>
          <a:bodyPr/>
          <a:lstStyle/>
          <a:p>
            <a:r>
              <a:rPr lang="en-US" dirty="0"/>
              <a:t>Feature selection is an integral part of the machine learning process, requiring data scientists to find attributes of </a:t>
            </a:r>
            <a:r>
              <a:rPr lang="en-US" dirty="0" smtClean="0"/>
              <a:t>each example that </a:t>
            </a:r>
            <a:r>
              <a:rPr lang="en-US" dirty="0"/>
              <a:t>capture their ‘essence’ in the context of the classification problem</a:t>
            </a:r>
          </a:p>
          <a:p>
            <a:r>
              <a:rPr lang="en-US" dirty="0"/>
              <a:t>Viewing the distribution of feature values in a </a:t>
            </a:r>
            <a:r>
              <a:rPr lang="en-US" dirty="0" smtClean="0"/>
              <a:t>dataset can help determine if the selected features are able </a:t>
            </a:r>
            <a:r>
              <a:rPr lang="en-US" dirty="0"/>
              <a:t>to separate different classes</a:t>
            </a:r>
          </a:p>
          <a:p>
            <a:r>
              <a:rPr lang="en-US" dirty="0"/>
              <a:t>The Pearson correlation coefficient provides a useful tool to quantify the independence of feature values </a:t>
            </a:r>
            <a:r>
              <a:rPr lang="en-US" dirty="0" smtClean="0"/>
              <a:t>within a dataset</a:t>
            </a:r>
            <a:endParaRPr lang="en-US" dirty="0"/>
          </a:p>
          <a:p>
            <a:r>
              <a:rPr lang="en-US" dirty="0"/>
              <a:t>One method for reducing dimensionality of high-dimensional training data is hand-engineered feature selection, which comes with 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72139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8800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740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6003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460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320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328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629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92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ASCII text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8925" y="2753361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</a:t>
            </a:r>
            <a:r>
              <a:rPr lang="en-US" sz="1400" b="1" dirty="0" smtClean="0"/>
              <a:t>example data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40324" y="3960533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4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1723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1723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12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3122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4520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4520" y="2753362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583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428" y="1738679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8332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9739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4350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8481" y="1253758"/>
            <a:ext cx="165963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2499" y="1647170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60344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2762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7100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104" y="1782451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76" y="6073157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3240" y="5526071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0FF5FFF-9D7A-4DD9-B763-F26B24205C4C}"/>
              </a:ext>
            </a:extLst>
          </p:cNvPr>
          <p:cNvSpPr/>
          <p:nvPr/>
        </p:nvSpPr>
        <p:spPr bwMode="auto">
          <a:xfrm>
            <a:off x="2935714" y="1075994"/>
            <a:ext cx="2128007" cy="4315419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ACE5A21-F60C-4AE5-98E3-0813634DA73F}"/>
              </a:ext>
            </a:extLst>
          </p:cNvPr>
          <p:cNvSpPr txBox="1"/>
          <p:nvPr/>
        </p:nvSpPr>
        <p:spPr>
          <a:xfrm>
            <a:off x="4311547" y="5121737"/>
            <a:ext cx="72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6728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5F3F0-4154-4520-9B57-88CDAD33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BAC733-C67B-4325-A22D-0189BA0C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41" y="1155297"/>
            <a:ext cx="11434518" cy="4828032"/>
          </a:xfrm>
        </p:spPr>
        <p:txBody>
          <a:bodyPr/>
          <a:lstStyle/>
          <a:p>
            <a:r>
              <a:rPr lang="en-US" dirty="0"/>
              <a:t>Feature selection: the process of choosing measurable attributes (features) </a:t>
            </a:r>
            <a:r>
              <a:rPr lang="en-US" dirty="0" smtClean="0"/>
              <a:t>of a dataset </a:t>
            </a:r>
            <a:r>
              <a:rPr lang="en-US" dirty="0"/>
              <a:t>the purpose of classification or estimation</a:t>
            </a:r>
          </a:p>
          <a:p>
            <a:r>
              <a:rPr lang="en-US" dirty="0"/>
              <a:t>Example feature selection questions:</a:t>
            </a:r>
          </a:p>
          <a:p>
            <a:pPr marL="283464" lvl="1" indent="0">
              <a:buNone/>
            </a:pPr>
            <a:endParaRPr lang="en-US" i="1" dirty="0"/>
          </a:p>
          <a:p>
            <a:pPr marL="283464" lvl="1" indent="0">
              <a:buNone/>
            </a:pPr>
            <a:r>
              <a:rPr lang="en-US" i="1" dirty="0"/>
              <a:t>Hospital triage: </a:t>
            </a:r>
            <a:r>
              <a:rPr lang="en-US" dirty="0"/>
              <a:t>What patient attributes should motivate the fastest medical attention?</a:t>
            </a:r>
          </a:p>
          <a:p>
            <a:pPr marL="283464" lvl="1" indent="0">
              <a:buNone/>
            </a:pPr>
            <a:r>
              <a:rPr lang="en-US" dirty="0"/>
              <a:t>	- Potential features: symptoms, preexisting conditions, age, etc.</a:t>
            </a:r>
          </a:p>
          <a:p>
            <a:pPr marL="283464" lvl="1" indent="0">
              <a:buNone/>
            </a:pPr>
            <a:endParaRPr lang="en-US" dirty="0"/>
          </a:p>
          <a:p>
            <a:pPr marL="283464" lvl="1" indent="0">
              <a:buNone/>
            </a:pPr>
            <a:r>
              <a:rPr lang="en-US" i="1" dirty="0"/>
              <a:t>Virus test allocation: </a:t>
            </a:r>
            <a:r>
              <a:rPr lang="en-US" dirty="0"/>
              <a:t>What attributes of an individual make them the best candidates for testing?</a:t>
            </a:r>
          </a:p>
          <a:p>
            <a:pPr marL="283464" lvl="1" indent="0">
              <a:buNone/>
            </a:pPr>
            <a:r>
              <a:rPr lang="en-US" dirty="0"/>
              <a:t>	- Potential features: job, symptoms, preexisting conditions, time since symptom onset, etc.</a:t>
            </a:r>
          </a:p>
          <a:p>
            <a:pPr marL="283464" lvl="1" indent="0">
              <a:buNone/>
            </a:pPr>
            <a:endParaRPr lang="en-US" dirty="0"/>
          </a:p>
          <a:p>
            <a:pPr marL="283464" lvl="1" indent="0">
              <a:buNone/>
            </a:pPr>
            <a:r>
              <a:rPr lang="en-US" i="1" dirty="0"/>
              <a:t>Hotspot prediction: </a:t>
            </a:r>
            <a:r>
              <a:rPr lang="en-US" dirty="0"/>
              <a:t>What aspects of an environment best predict its potential as a virus hotspot? </a:t>
            </a:r>
          </a:p>
          <a:p>
            <a:pPr marL="283464" lvl="1" indent="0">
              <a:buNone/>
            </a:pPr>
            <a:r>
              <a:rPr lang="en-US" dirty="0"/>
              <a:t>	- Potential features: population density, average age, population flow, etc.</a:t>
            </a:r>
          </a:p>
          <a:p>
            <a:pPr marL="502920" lvl="2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0445F3-E31C-4A4E-A692-E362506752FF}"/>
              </a:ext>
            </a:extLst>
          </p:cNvPr>
          <p:cNvSpPr/>
          <p:nvPr/>
        </p:nvSpPr>
        <p:spPr>
          <a:xfrm>
            <a:off x="1880385" y="5564360"/>
            <a:ext cx="8431229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Feature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selection involves finding sufficiently descriptive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attributes for the dataset</a:t>
            </a:r>
            <a:endParaRPr lang="en-US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Connection Between Features </a:t>
            </a:r>
            <a:br>
              <a:rPr lang="en-US" dirty="0"/>
            </a:br>
            <a:r>
              <a:rPr lang="en-US" dirty="0"/>
              <a:t>and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32" y="7295966"/>
            <a:ext cx="10388601" cy="4828032"/>
          </a:xfrm>
        </p:spPr>
        <p:txBody>
          <a:bodyPr/>
          <a:lstStyle/>
          <a:p>
            <a:r>
              <a:rPr lang="en-US" dirty="0"/>
              <a:t>Need a good real world example of the importance of feature selection…</a:t>
            </a:r>
          </a:p>
          <a:p>
            <a:endParaRPr lang="en-US" dirty="0"/>
          </a:p>
          <a:p>
            <a:r>
              <a:rPr lang="en-US" dirty="0"/>
              <a:t>Cats/dogs at night and day time? (That might require discussion of NNs)</a:t>
            </a:r>
          </a:p>
          <a:p>
            <a:endParaRPr lang="en-US" dirty="0"/>
          </a:p>
          <a:p>
            <a:r>
              <a:rPr lang="en-US" dirty="0"/>
              <a:t>Phonemes?</a:t>
            </a:r>
          </a:p>
          <a:p>
            <a:endParaRPr lang="en-US" dirty="0"/>
          </a:p>
          <a:p>
            <a:r>
              <a:rPr lang="en-US" dirty="0"/>
              <a:t>Audio metaphor – Jimmy Fallon’s name that tune? (this I like)</a:t>
            </a:r>
          </a:p>
          <a:p>
            <a:pPr lvl="1"/>
            <a:r>
              <a:rPr lang="en-US" dirty="0"/>
              <a:t>Ask students what portions of a song are most helpful in guessing  its title</a:t>
            </a:r>
          </a:p>
          <a:p>
            <a:pPr lvl="1"/>
            <a:r>
              <a:rPr lang="en-US" dirty="0"/>
              <a:t>Ask students how they might quantify those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290" y="5572530"/>
            <a:ext cx="8809417" cy="466291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Good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features capture the ‘essence’ of a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dataset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in a small amount of measurements</a:t>
            </a:r>
          </a:p>
        </p:txBody>
      </p:sp>
      <p:pic>
        <p:nvPicPr>
          <p:cNvPr id="6" name="Online Media 5" title="Name That Song Challenge with Jared Leto">
            <a:hlinkClick r:id="" action="ppaction://media"/>
            <a:extLst>
              <a:ext uri="{FF2B5EF4-FFF2-40B4-BE49-F238E27FC236}">
                <a16:creationId xmlns="" xmlns:a16="http://schemas.microsoft.com/office/drawing/2014/main" id="{3D79715D-7C4E-483C-BF40-186E56C4E1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3638" y="1213421"/>
            <a:ext cx="7217934" cy="40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5" y="2806065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Manual Feature Investigation</a:t>
            </a:r>
          </a:p>
          <a:p>
            <a:r>
              <a:rPr lang="en-US" sz="2400" kern="0" dirty="0"/>
              <a:t>Correlation Analysis</a:t>
            </a:r>
          </a:p>
          <a:p>
            <a:r>
              <a:rPr lang="en-US" sz="2400" kern="0" dirty="0"/>
              <a:t>Features of Non-scalar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8776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="" xmlns:a16="http://schemas.microsoft.com/office/drawing/2014/main" id="{9AD80617-05D1-4E02-9C89-2244524A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11489"/>
              </p:ext>
            </p:extLst>
          </p:nvPr>
        </p:nvGraphicFramePr>
        <p:xfrm>
          <a:off x="739755" y="2256581"/>
          <a:ext cx="7955509" cy="216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18">
                  <a:extLst>
                    <a:ext uri="{9D8B030D-6E8A-4147-A177-3AD203B41FA5}">
                      <a16:colId xmlns="" xmlns:a16="http://schemas.microsoft.com/office/drawing/2014/main" val="1830051706"/>
                    </a:ext>
                  </a:extLst>
                </a:gridCol>
                <a:gridCol w="1325918">
                  <a:extLst>
                    <a:ext uri="{9D8B030D-6E8A-4147-A177-3AD203B41FA5}">
                      <a16:colId xmlns="" xmlns:a16="http://schemas.microsoft.com/office/drawing/2014/main" val="2254274071"/>
                    </a:ext>
                  </a:extLst>
                </a:gridCol>
                <a:gridCol w="1325918">
                  <a:extLst>
                    <a:ext uri="{9D8B030D-6E8A-4147-A177-3AD203B41FA5}">
                      <a16:colId xmlns="" xmlns:a16="http://schemas.microsoft.com/office/drawing/2014/main" val="2106955321"/>
                    </a:ext>
                  </a:extLst>
                </a:gridCol>
                <a:gridCol w="1325918">
                  <a:extLst>
                    <a:ext uri="{9D8B030D-6E8A-4147-A177-3AD203B41FA5}">
                      <a16:colId xmlns="" xmlns:a16="http://schemas.microsoft.com/office/drawing/2014/main" val="620670692"/>
                    </a:ext>
                  </a:extLst>
                </a:gridCol>
                <a:gridCol w="1261211">
                  <a:extLst>
                    <a:ext uri="{9D8B030D-6E8A-4147-A177-3AD203B41FA5}">
                      <a16:colId xmlns="" xmlns:a16="http://schemas.microsoft.com/office/drawing/2014/main" val="381047422"/>
                    </a:ext>
                  </a:extLst>
                </a:gridCol>
                <a:gridCol w="1390626">
                  <a:extLst>
                    <a:ext uri="{9D8B030D-6E8A-4147-A177-3AD203B41FA5}">
                      <a16:colId xmlns="" xmlns:a16="http://schemas.microsoft.com/office/drawing/2014/main" val="107851296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Entry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Pedal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Pedal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3970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Iris 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68518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Iris </a:t>
                      </a:r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294528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Iris 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62854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Iris </a:t>
                      </a:r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395201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942284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Iris 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04372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2C7910-CBF0-4B6A-BA64-5347DA65F34D}"/>
              </a:ext>
            </a:extLst>
          </p:cNvPr>
          <p:cNvSpPr/>
          <p:nvPr/>
        </p:nvSpPr>
        <p:spPr bwMode="auto">
          <a:xfrm>
            <a:off x="749340" y="3815752"/>
            <a:ext cx="7941590" cy="2870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Fisher’s Iris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052815"/>
            <a:ext cx="10924032" cy="646656"/>
          </a:xfrm>
        </p:spPr>
        <p:txBody>
          <a:bodyPr/>
          <a:lstStyle/>
          <a:p>
            <a:r>
              <a:rPr lang="en-US" dirty="0"/>
              <a:t>In 1936, a British scientist Ronald Fisher made measurements of different flower species from the </a:t>
            </a:r>
            <a:r>
              <a:rPr lang="en-US" dirty="0" err="1"/>
              <a:t>Gaspé</a:t>
            </a:r>
            <a:r>
              <a:rPr lang="en-US" dirty="0"/>
              <a:t> Peninsula and used the data to develop a species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0014" y="5260760"/>
            <a:ext cx="7671972" cy="833597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458787" lvl="1" indent="-171450" fontAlgn="base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Fisher measured four attributes (features) from each </a:t>
            </a:r>
            <a:r>
              <a:rPr lang="en-US" sz="1600" b="1" dirty="0" smtClean="0"/>
              <a:t>flower:</a:t>
            </a:r>
            <a:br>
              <a:rPr lang="en-US" sz="1600" b="1" dirty="0" smtClean="0"/>
            </a:br>
            <a:r>
              <a:rPr lang="en-US" sz="1600" b="1" dirty="0" smtClean="0"/>
              <a:t>sepal </a:t>
            </a:r>
            <a:r>
              <a:rPr lang="en-US" sz="1600" b="1" dirty="0"/>
              <a:t>length, sepal width, pedal length, and pedal width</a:t>
            </a:r>
          </a:p>
          <a:p>
            <a:pPr marL="458787" lvl="1" indent="-171450" fontAlgn="base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Fisher’s data provides a useful example for machine learning classifiers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1B9521-D8B4-4FE3-8602-90882517B50B}"/>
              </a:ext>
            </a:extLst>
          </p:cNvPr>
          <p:cNvSpPr/>
          <p:nvPr/>
        </p:nvSpPr>
        <p:spPr>
          <a:xfrm>
            <a:off x="0" y="74695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Expert feature selection is useful, but might be expensive and/or difficult to translate into an algorithm</a:t>
            </a:r>
          </a:p>
          <a:p>
            <a:r>
              <a:rPr lang="en-US" dirty="0"/>
              <a:t>Manual feature extraction takes time and may offer traps to the unsuspecting analyst</a:t>
            </a:r>
          </a:p>
          <a:p>
            <a:pPr lvl="1"/>
            <a:r>
              <a:rPr lang="en-US" dirty="0"/>
              <a:t>Spurious relationships (related to confounding variables or sampling bias)</a:t>
            </a:r>
          </a:p>
          <a:p>
            <a:pPr lvl="1"/>
            <a:r>
              <a:rPr lang="en-US" dirty="0"/>
              <a:t>The higher the feature count, the greater the potential for 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913165-3196-4C33-925A-0C14E447BF7F}"/>
              </a:ext>
            </a:extLst>
          </p:cNvPr>
          <p:cNvSpPr txBox="1"/>
          <p:nvPr/>
        </p:nvSpPr>
        <p:spPr>
          <a:xfrm>
            <a:off x="3288786" y="1874497"/>
            <a:ext cx="277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Fisher’s Iris Dataset</a:t>
            </a:r>
            <a:r>
              <a:rPr lang="en-US" b="1" baseline="30000" dirty="0"/>
              <a:t>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11F00E8-149E-4FA4-B752-CCCCF0B63235}"/>
              </a:ext>
            </a:extLst>
          </p:cNvPr>
          <p:cNvSpPr txBox="1"/>
          <p:nvPr/>
        </p:nvSpPr>
        <p:spPr>
          <a:xfrm>
            <a:off x="3328830" y="3708154"/>
            <a:ext cx="277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="" xmlns:a16="http://schemas.microsoft.com/office/drawing/2014/main" id="{9E195301-5BE8-4D6F-B852-ED55AF8ACC77}"/>
              </a:ext>
            </a:extLst>
          </p:cNvPr>
          <p:cNvSpPr/>
          <p:nvPr/>
        </p:nvSpPr>
        <p:spPr bwMode="auto">
          <a:xfrm rot="5400000">
            <a:off x="4593546" y="1932090"/>
            <a:ext cx="167839" cy="5224664"/>
          </a:xfrm>
          <a:prstGeom prst="rightBrace">
            <a:avLst>
              <a:gd name="adj1" fmla="val 8333"/>
              <a:gd name="adj2" fmla="val 49332"/>
            </a:avLst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69516425-F213-45F1-BD5F-7A630C2DB975}"/>
              </a:ext>
            </a:extLst>
          </p:cNvPr>
          <p:cNvSpPr txBox="1">
            <a:spLocks/>
          </p:cNvSpPr>
          <p:nvPr/>
        </p:nvSpPr>
        <p:spPr>
          <a:xfrm>
            <a:off x="7594910" y="6111723"/>
            <a:ext cx="3614822" cy="276466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283464" lvl="1" indent="0">
              <a:buNone/>
            </a:pPr>
            <a:r>
              <a:rPr lang="en-US" sz="1200" b="0" kern="0" dirty="0"/>
              <a:t> </a:t>
            </a:r>
            <a:r>
              <a:rPr lang="en-US" sz="1200" b="0" kern="0" baseline="30000" dirty="0"/>
              <a:t>†</a:t>
            </a:r>
            <a:r>
              <a:rPr lang="en-US" sz="1200" b="0" kern="0" dirty="0"/>
              <a:t>Fisher’s length units were centimeters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C5C20A5F-BC7D-4BD3-A989-0380F44BE633}"/>
              </a:ext>
            </a:extLst>
          </p:cNvPr>
          <p:cNvSpPr txBox="1">
            <a:spLocks/>
          </p:cNvSpPr>
          <p:nvPr/>
        </p:nvSpPr>
        <p:spPr>
          <a:xfrm>
            <a:off x="3670601" y="4601416"/>
            <a:ext cx="1872136" cy="50888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283464" lvl="1" indent="0" algn="ctr">
              <a:buNone/>
            </a:pPr>
            <a:r>
              <a:rPr lang="en-US" sz="1600" b="0" kern="0" dirty="0">
                <a:solidFill>
                  <a:srgbClr val="00B050"/>
                </a:solidFill>
              </a:rPr>
              <a:t>Features</a:t>
            </a:r>
            <a:br>
              <a:rPr lang="en-US" sz="1600" b="0" kern="0" dirty="0">
                <a:solidFill>
                  <a:srgbClr val="00B050"/>
                </a:solidFill>
              </a:rPr>
            </a:br>
            <a:r>
              <a:rPr lang="en-US" sz="1600" b="0" kern="0" dirty="0">
                <a:solidFill>
                  <a:srgbClr val="00B050"/>
                </a:solidFill>
              </a:rPr>
              <a:t>(4 per </a:t>
            </a:r>
            <a:r>
              <a:rPr lang="en-US" sz="1600" b="0" kern="0" dirty="0" smtClean="0">
                <a:solidFill>
                  <a:srgbClr val="00B050"/>
                </a:solidFill>
              </a:rPr>
              <a:t>entry)</a:t>
            </a:r>
            <a:endParaRPr lang="en-US" sz="1600" b="0" kern="0" dirty="0">
              <a:solidFill>
                <a:srgbClr val="00B05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2F95C26A-8433-48DB-8AF3-B6C89BC78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6"/>
          <a:stretch/>
        </p:blipFill>
        <p:spPr bwMode="auto">
          <a:xfrm>
            <a:off x="8850304" y="1855961"/>
            <a:ext cx="1319093" cy="12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="" xmlns:a16="http://schemas.microsoft.com/office/drawing/2014/main" id="{908894BF-D35D-42EC-9119-9A746543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37" y="2169442"/>
            <a:ext cx="1562495" cy="11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="" xmlns:a16="http://schemas.microsoft.com/office/drawing/2014/main" id="{53FDEC8B-1216-4E1C-ABBD-94368E8F2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5" b="10713"/>
          <a:stretch/>
        </p:blipFill>
        <p:spPr bwMode="auto">
          <a:xfrm>
            <a:off x="9323639" y="3465186"/>
            <a:ext cx="1394006" cy="12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B373E9-112F-4052-A64F-389F93A439DE}"/>
              </a:ext>
            </a:extLst>
          </p:cNvPr>
          <p:cNvSpPr txBox="1"/>
          <p:nvPr/>
        </p:nvSpPr>
        <p:spPr>
          <a:xfrm>
            <a:off x="9091962" y="3104445"/>
            <a:ext cx="1077435" cy="30777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Iris </a:t>
            </a:r>
            <a:r>
              <a:rPr lang="en-US" sz="1400" b="1" dirty="0" err="1">
                <a:solidFill>
                  <a:schemeClr val="bg1"/>
                </a:solidFill>
              </a:rPr>
              <a:t>setosa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7678BC-4D7B-4008-91F7-6E0B9F93123E}"/>
              </a:ext>
            </a:extLst>
          </p:cNvPr>
          <p:cNvSpPr txBox="1"/>
          <p:nvPr/>
        </p:nvSpPr>
        <p:spPr>
          <a:xfrm>
            <a:off x="10532533" y="1869804"/>
            <a:ext cx="1354399" cy="30777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Iris versicolor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49DBA3B-A14A-43B6-B853-49B9F695AC20}"/>
              </a:ext>
            </a:extLst>
          </p:cNvPr>
          <p:cNvSpPr txBox="1"/>
          <p:nvPr/>
        </p:nvSpPr>
        <p:spPr>
          <a:xfrm>
            <a:off x="9457267" y="4670607"/>
            <a:ext cx="1260378" cy="30659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Iris virginica</a:t>
            </a:r>
          </a:p>
        </p:txBody>
      </p:sp>
    </p:spTree>
    <p:extLst>
      <p:ext uri="{BB962C8B-B14F-4D97-AF65-F5344CB8AC3E}">
        <p14:creationId xmlns:p14="http://schemas.microsoft.com/office/powerpoint/2010/main" val="24639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B68AB6F0-740F-4735-AA18-052ADC723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09" y="1454905"/>
            <a:ext cx="5774079" cy="34324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373B9B3-3BF3-4880-A176-03F0ADCD4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1" y="1502203"/>
            <a:ext cx="5664159" cy="3367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2728933-B5DF-46CA-8412-7ECCA40D7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21" y="8197475"/>
            <a:ext cx="5791904" cy="34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566DEE4-C6E5-4EB5-9011-D26AAE3A4A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811" y="8273412"/>
            <a:ext cx="5664161" cy="3367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Descriptive Features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06" y="7390560"/>
            <a:ext cx="10388601" cy="878454"/>
          </a:xfrm>
        </p:spPr>
        <p:txBody>
          <a:bodyPr/>
          <a:lstStyle/>
          <a:p>
            <a:r>
              <a:rPr lang="en-US" dirty="0"/>
              <a:t>Show 1D example of feature distributions</a:t>
            </a:r>
          </a:p>
          <a:p>
            <a:r>
              <a:rPr lang="en-US" dirty="0"/>
              <a:t>Build to 2D feature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7055" y="5289960"/>
            <a:ext cx="9790907" cy="647875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We can view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the distribution of features to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get a sense of how well classes are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separated</a:t>
            </a:r>
            <a:endParaRPr lang="en-US" sz="1600" b="1" kern="0" dirty="0">
              <a:solidFill>
                <a:sysClr val="windowText" lastClr="000000"/>
              </a:solidFill>
            </a:endParaRP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Descriptive features allow different classes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to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be separated from one another in the feature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B81D95-D354-448A-99C9-3FFDE62A1C21}"/>
              </a:ext>
            </a:extLst>
          </p:cNvPr>
          <p:cNvSpPr txBox="1"/>
          <p:nvPr/>
        </p:nvSpPr>
        <p:spPr>
          <a:xfrm>
            <a:off x="6920044" y="1351983"/>
            <a:ext cx="44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Viewing Distributions on Two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A4DFBEE-771E-49F2-83D7-3CF4F7CCF3CF}"/>
              </a:ext>
            </a:extLst>
          </p:cNvPr>
          <p:cNvSpPr txBox="1"/>
          <p:nvPr/>
        </p:nvSpPr>
        <p:spPr>
          <a:xfrm>
            <a:off x="1255777" y="1338143"/>
            <a:ext cx="426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Distributions on Single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4B85390-DA87-467E-B087-429B0759B119}"/>
              </a:ext>
            </a:extLst>
          </p:cNvPr>
          <p:cNvSpPr txBox="1"/>
          <p:nvPr/>
        </p:nvSpPr>
        <p:spPr>
          <a:xfrm>
            <a:off x="4407263" y="3050039"/>
            <a:ext cx="16529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Difficult to separate classes based on only sepal width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2B5BB2-B3B2-43FE-945F-F7062CB9032E}"/>
              </a:ext>
            </a:extLst>
          </p:cNvPr>
          <p:cNvSpPr txBox="1"/>
          <p:nvPr/>
        </p:nvSpPr>
        <p:spPr>
          <a:xfrm>
            <a:off x="10109744" y="3696370"/>
            <a:ext cx="16529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Plotting 2 features reveals more class separation</a:t>
            </a:r>
          </a:p>
        </p:txBody>
      </p:sp>
    </p:spTree>
    <p:extLst>
      <p:ext uri="{BB962C8B-B14F-4D97-AF65-F5344CB8AC3E}">
        <p14:creationId xmlns:p14="http://schemas.microsoft.com/office/powerpoint/2010/main" val="372381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2EFDBC-EBD4-4349-8A6B-EA78137793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7"/>
          <a:stretch/>
        </p:blipFill>
        <p:spPr>
          <a:xfrm>
            <a:off x="7023337" y="2391947"/>
            <a:ext cx="4215051" cy="36497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14357D3-14AE-4CE7-AA8D-F4479BF58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3" y="2043073"/>
            <a:ext cx="5774079" cy="3432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945CF-838B-4032-9794-47E789DF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Investigating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344D4D-3082-47E5-BE36-A0B5FD86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092235"/>
            <a:ext cx="10924032" cy="813816"/>
          </a:xfrm>
        </p:spPr>
        <p:txBody>
          <a:bodyPr/>
          <a:lstStyle/>
          <a:p>
            <a:r>
              <a:rPr lang="en-US" dirty="0"/>
              <a:t>High-dimensional spaces can be difficult to visualize, but for sets of 2 features, a scatter plot can be useful to assess the performance of a </a:t>
            </a:r>
            <a:r>
              <a:rPr lang="en-US" dirty="0" err="1" smtClean="0"/>
              <a:t>featureset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48E70E-CC1B-4FEF-9537-BA513BFC18C0}"/>
              </a:ext>
            </a:extLst>
          </p:cNvPr>
          <p:cNvSpPr txBox="1"/>
          <p:nvPr/>
        </p:nvSpPr>
        <p:spPr>
          <a:xfrm>
            <a:off x="7434767" y="1852542"/>
            <a:ext cx="350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Displaying Univariate and Bivariate Distributions in Feature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741BC37-C97F-4FD9-9776-FB3F30337B3B}"/>
              </a:ext>
            </a:extLst>
          </p:cNvPr>
          <p:cNvSpPr txBox="1"/>
          <p:nvPr/>
        </p:nvSpPr>
        <p:spPr>
          <a:xfrm>
            <a:off x="2227843" y="1852542"/>
            <a:ext cx="283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Displaying Projections of the Feature Space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C40DF95B-B34C-4C7B-A4B2-C33F4C9643C4}"/>
              </a:ext>
            </a:extLst>
          </p:cNvPr>
          <p:cNvSpPr/>
          <p:nvPr/>
        </p:nvSpPr>
        <p:spPr bwMode="auto">
          <a:xfrm>
            <a:off x="5883275" y="2441575"/>
            <a:ext cx="2514600" cy="2590800"/>
          </a:xfrm>
          <a:custGeom>
            <a:avLst/>
            <a:gdLst>
              <a:gd name="connsiteX0" fmla="*/ 3175 w 2514600"/>
              <a:gd name="connsiteY0" fmla="*/ 12700 h 2590800"/>
              <a:gd name="connsiteX1" fmla="*/ 2514600 w 2514600"/>
              <a:gd name="connsiteY1" fmla="*/ 0 h 2590800"/>
              <a:gd name="connsiteX2" fmla="*/ 2514600 w 2514600"/>
              <a:gd name="connsiteY2" fmla="*/ 784225 h 2590800"/>
              <a:gd name="connsiteX3" fmla="*/ 0 w 2514600"/>
              <a:gd name="connsiteY3" fmla="*/ 2590800 h 2590800"/>
              <a:gd name="connsiteX4" fmla="*/ 3175 w 2514600"/>
              <a:gd name="connsiteY4" fmla="*/ 127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590800">
                <a:moveTo>
                  <a:pt x="3175" y="12700"/>
                </a:moveTo>
                <a:lnTo>
                  <a:pt x="2514600" y="0"/>
                </a:lnTo>
                <a:lnTo>
                  <a:pt x="2514600" y="784225"/>
                </a:lnTo>
                <a:lnTo>
                  <a:pt x="0" y="2590800"/>
                </a:lnTo>
                <a:cubicBezTo>
                  <a:pt x="1058" y="1731433"/>
                  <a:pt x="2117" y="872067"/>
                  <a:pt x="3175" y="12700"/>
                </a:cubicBezTo>
                <a:close/>
              </a:path>
            </a:pathLst>
          </a:custGeom>
          <a:solidFill>
            <a:schemeClr val="bg2">
              <a:lumMod val="75000"/>
              <a:alpha val="3490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560D8E5-3F41-4D1B-8704-997E0D5DC973}"/>
              </a:ext>
            </a:extLst>
          </p:cNvPr>
          <p:cNvSpPr/>
          <p:nvPr/>
        </p:nvSpPr>
        <p:spPr bwMode="auto">
          <a:xfrm>
            <a:off x="8401050" y="2438257"/>
            <a:ext cx="911225" cy="79375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8454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19316</TotalTime>
  <Words>1561</Words>
  <Application>Microsoft Office PowerPoint</Application>
  <PresentationFormat>Widescreen</PresentationFormat>
  <Paragraphs>306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Lincoln_2012_v16x9</vt:lpstr>
      <vt:lpstr>Feature Selection in  Supervised Machine Learning</vt:lpstr>
      <vt:lpstr>Necessary Components of a  Supervised Machine Learning Approach</vt:lpstr>
      <vt:lpstr>Necessary Components of a  Supervised Machine Learning Approach</vt:lpstr>
      <vt:lpstr>What is Feature Selection?</vt:lpstr>
      <vt:lpstr>The Connection Between Features  and Dimensionality Reduction</vt:lpstr>
      <vt:lpstr>Outline</vt:lpstr>
      <vt:lpstr>Example: Fisher’s Iris Data Set</vt:lpstr>
      <vt:lpstr>What Do Descriptive Features Look Like?</vt:lpstr>
      <vt:lpstr>Manually Investigating Features</vt:lpstr>
      <vt:lpstr>Manually Investigating Features (cont’d)</vt:lpstr>
      <vt:lpstr>Outline</vt:lpstr>
      <vt:lpstr>PowerPoint Presentation</vt:lpstr>
      <vt:lpstr>Defining the Pearson Correlation Coefficient</vt:lpstr>
      <vt:lpstr>Pearson Correlation Coefficient Example:  Iris Data Set </vt:lpstr>
      <vt:lpstr>Pearson Correlation Coefficient Example:  Iris Data Set </vt:lpstr>
      <vt:lpstr>Outline</vt:lpstr>
      <vt:lpstr>What If Training Examples Do Not Have a ‘Small’ Set of Scalar Features?</vt:lpstr>
      <vt:lpstr>Hand-engineered Featuresets for Training</vt:lpstr>
      <vt:lpstr>Example Hand-engineered Featureset: ECG Signal</vt:lpstr>
      <vt:lpstr>Benefits and Drawbacks of  Hand-engineered Featuresets</vt:lpstr>
      <vt:lpstr>Summary</vt:lpstr>
    </vt:vector>
  </TitlesOfParts>
  <Company>MIT Lincoln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Fourier Transform</dc:title>
  <dc:creator>Arena, Jeffrey - 1008 - MITLL</dc:creator>
  <cp:lastModifiedBy>Jordan Montgomery</cp:lastModifiedBy>
  <cp:revision>224</cp:revision>
  <dcterms:created xsi:type="dcterms:W3CDTF">2020-06-18T18:22:29Z</dcterms:created>
  <dcterms:modified xsi:type="dcterms:W3CDTF">2020-07-14T02:44:30Z</dcterms:modified>
</cp:coreProperties>
</file>