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535" r:id="rId3"/>
    <p:sldId id="536" r:id="rId4"/>
    <p:sldId id="266" r:id="rId5"/>
    <p:sldId id="296" r:id="rId6"/>
    <p:sldId id="311" r:id="rId7"/>
    <p:sldId id="262" r:id="rId8"/>
    <p:sldId id="294" r:id="rId9"/>
    <p:sldId id="304" r:id="rId10"/>
    <p:sldId id="295" r:id="rId11"/>
    <p:sldId id="297" r:id="rId12"/>
    <p:sldId id="312" r:id="rId13"/>
    <p:sldId id="313" r:id="rId14"/>
    <p:sldId id="298" r:id="rId15"/>
    <p:sldId id="315" r:id="rId16"/>
    <p:sldId id="299" r:id="rId17"/>
    <p:sldId id="316" r:id="rId18"/>
    <p:sldId id="301" r:id="rId19"/>
    <p:sldId id="302" r:id="rId20"/>
    <p:sldId id="300" r:id="rId21"/>
    <p:sldId id="309" r:id="rId22"/>
    <p:sldId id="305" r:id="rId23"/>
    <p:sldId id="308" r:id="rId24"/>
    <p:sldId id="30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0D30FEB-FF17-425C-9CF6-A1E70E2C36B0}">
          <p14:sldIdLst>
            <p14:sldId id="256"/>
          </p14:sldIdLst>
        </p14:section>
        <p14:section name="Introduction" id="{FEED33FB-0BAB-4632-816A-3AFA38C39E1E}">
          <p14:sldIdLst>
            <p14:sldId id="535"/>
            <p14:sldId id="536"/>
            <p14:sldId id="266"/>
            <p14:sldId id="296"/>
            <p14:sldId id="311"/>
          </p14:sldIdLst>
        </p14:section>
        <p14:section name="Manual Feature Selection" id="{A6F30F8D-05CA-4F91-935B-69D51704CE39}">
          <p14:sldIdLst>
            <p14:sldId id="262"/>
            <p14:sldId id="294"/>
            <p14:sldId id="304"/>
            <p14:sldId id="295"/>
            <p14:sldId id="297"/>
            <p14:sldId id="312"/>
            <p14:sldId id="313"/>
            <p14:sldId id="298"/>
            <p14:sldId id="315"/>
          </p14:sldIdLst>
        </p14:section>
        <p14:section name="Multiple Neuron Intuition" id="{0B7EA872-4DDF-49B4-8006-2CB0CCE5E70B}">
          <p14:sldIdLst>
            <p14:sldId id="299"/>
            <p14:sldId id="316"/>
            <p14:sldId id="301"/>
            <p14:sldId id="302"/>
          </p14:sldIdLst>
        </p14:section>
        <p14:section name="Non-scalar Training Data" id="{4C541E61-CC52-4430-9A70-23E683A9F22A}">
          <p14:sldIdLst>
            <p14:sldId id="300"/>
            <p14:sldId id="309"/>
            <p14:sldId id="305"/>
            <p14:sldId id="308"/>
          </p14:sldIdLst>
        </p14:section>
        <p14:section name="Summary" id="{E2106606-C337-40AF-8699-7EBACD665A37}">
          <p14:sldIdLst/>
        </p14:section>
        <p14:section name="Appendix Charts" id="{C09E8CB0-3A8C-4473-AA37-0815386B0988}">
          <p14:sldIdLst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 Arena" initials="JA" lastIdx="1" clrIdx="0">
    <p:extLst>
      <p:ext uri="{19B8F6BF-5375-455C-9EA6-DF929625EA0E}">
        <p15:presenceInfo xmlns:p15="http://schemas.microsoft.com/office/powerpoint/2012/main" userId="ad7198bae82136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E4BA"/>
    <a:srgbClr val="1C75BC"/>
    <a:srgbClr val="C24254"/>
    <a:srgbClr val="CE8C8C"/>
    <a:srgbClr val="8BC8ED"/>
    <a:srgbClr val="4FBBD5"/>
    <a:srgbClr val="5E92C6"/>
    <a:srgbClr val="91D591"/>
    <a:srgbClr val="93E383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0" autoAdjust="0"/>
    <p:restoredTop sz="93256" autoAdjust="0"/>
  </p:normalViewPr>
  <p:slideViewPr>
    <p:cSldViewPr snapToGrid="0">
      <p:cViewPr varScale="1">
        <p:scale>
          <a:sx n="60" d="100"/>
          <a:sy n="60" d="100"/>
        </p:scale>
        <p:origin x="72" y="27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B2ACB-0D0B-4AEF-8EC8-DE0A95855CEA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1721F-ACA9-4586-9363-07CD0B9B4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73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1721F-ACA9-4586-9363-07CD0B9B42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23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2920" lvl="2" indent="0">
              <a:buNone/>
            </a:pPr>
            <a:r>
              <a:rPr lang="en-US" dirty="0"/>
              <a:t>&lt;Neural network machine learning is based on the observation that many simple units working together can learn complicated things (like language, image recognition, etc.)&gt;</a:t>
            </a:r>
          </a:p>
          <a:p>
            <a:pPr marL="502920" lvl="2" indent="0">
              <a:buNone/>
            </a:pPr>
            <a:endParaRPr lang="en-US" dirty="0"/>
          </a:p>
          <a:p>
            <a:pPr marL="502920" lvl="2" indent="0">
              <a:buNone/>
            </a:pPr>
            <a:r>
              <a:rPr lang="en-US" dirty="0"/>
              <a:t>&lt;Mention theory that humans store information through connections between neurons (10^11 neurons in the brain, ~10^4 synapses per neuron, ~10^15 connections!)&gt;</a:t>
            </a:r>
          </a:p>
          <a:p>
            <a:pPr marL="502920" lvl="2" indent="0">
              <a:buNone/>
            </a:pPr>
            <a:endParaRPr lang="en-US" dirty="0"/>
          </a:p>
          <a:p>
            <a:pPr marL="502920" lvl="2" indent="0">
              <a:buNone/>
            </a:pPr>
            <a:r>
              <a:rPr lang="en-US" dirty="0"/>
              <a:t>Potentially ask students how many connections they think are in the human brain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1721F-ACA9-4586-9363-07CD0B9B42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79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3 improvements data quantity, compute power, and algorithm improvements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Maybe in your words say: CNNs have exceeded human performance on image classification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1721F-ACA9-4586-9363-07CD0B9B42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90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3 improvements data quantity, compute power, and algorithm improvements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Maybe in your words say: CNNs have exceeded human performance on image classification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1721F-ACA9-4586-9363-07CD0B9B42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09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Look at course material on edX and </a:t>
            </a:r>
            <a:r>
              <a:rPr lang="en-US" dirty="0" err="1"/>
              <a:t>coursera</a:t>
            </a:r>
            <a:r>
              <a:rPr lang="en-US" dirty="0"/>
              <a:t> course videos introducing neural network to aid in introduction</a:t>
            </a:r>
          </a:p>
          <a:p>
            <a:r>
              <a:rPr lang="en-US" dirty="0"/>
              <a:t>- Consider doing some historical research on </a:t>
            </a:r>
            <a:r>
              <a:rPr lang="en-US" dirty="0" err="1"/>
              <a:t>nn</a:t>
            </a:r>
            <a:r>
              <a:rPr lang="en-US" dirty="0"/>
              <a:t>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1721F-ACA9-4586-9363-07CD0B9B42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86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Look at course material on edX and </a:t>
            </a:r>
            <a:r>
              <a:rPr lang="en-US" dirty="0" err="1"/>
              <a:t>coursera</a:t>
            </a:r>
            <a:r>
              <a:rPr lang="en-US" dirty="0"/>
              <a:t> course videos introducing neural network to aid in introduction</a:t>
            </a:r>
          </a:p>
          <a:p>
            <a:r>
              <a:rPr lang="en-US" dirty="0"/>
              <a:t>- Consider doing some historical research on </a:t>
            </a:r>
            <a:r>
              <a:rPr lang="en-US" dirty="0" err="1"/>
              <a:t>nn</a:t>
            </a:r>
            <a:r>
              <a:rPr lang="en-US" dirty="0"/>
              <a:t>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1721F-ACA9-4586-9363-07CD0B9B42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86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Look at course material on edX and </a:t>
            </a:r>
            <a:r>
              <a:rPr lang="en-US" dirty="0" err="1"/>
              <a:t>coursera</a:t>
            </a:r>
            <a:r>
              <a:rPr lang="en-US" dirty="0"/>
              <a:t> course videos introducing neural network to aid in introduction</a:t>
            </a:r>
          </a:p>
          <a:p>
            <a:r>
              <a:rPr lang="en-US" dirty="0"/>
              <a:t>- Consider doing some historical research on </a:t>
            </a:r>
            <a:r>
              <a:rPr lang="en-US" dirty="0" err="1"/>
              <a:t>nn</a:t>
            </a:r>
            <a:r>
              <a:rPr lang="en-US" dirty="0"/>
              <a:t>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1721F-ACA9-4586-9363-07CD0B9B42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20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Look at course material on edX and </a:t>
            </a:r>
            <a:r>
              <a:rPr lang="en-US" dirty="0" err="1"/>
              <a:t>coursera</a:t>
            </a:r>
            <a:r>
              <a:rPr lang="en-US" dirty="0"/>
              <a:t> course videos introducing neural network to aid in introduction</a:t>
            </a:r>
          </a:p>
          <a:p>
            <a:r>
              <a:rPr lang="en-US" dirty="0"/>
              <a:t>- Consider doing some historical research on </a:t>
            </a:r>
            <a:r>
              <a:rPr lang="en-US" dirty="0" err="1"/>
              <a:t>nn</a:t>
            </a:r>
            <a:r>
              <a:rPr lang="en-US" dirty="0"/>
              <a:t>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1721F-ACA9-4586-9363-07CD0B9B42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33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Look at course material on edX and </a:t>
            </a:r>
            <a:r>
              <a:rPr lang="en-US" dirty="0" err="1"/>
              <a:t>coursera</a:t>
            </a:r>
            <a:r>
              <a:rPr lang="en-US" dirty="0"/>
              <a:t> course videos introducing neural network to aid in introduction</a:t>
            </a:r>
          </a:p>
          <a:p>
            <a:r>
              <a:rPr lang="en-US" dirty="0"/>
              <a:t>- Consider doing some historical research on </a:t>
            </a:r>
            <a:r>
              <a:rPr lang="en-US" dirty="0" err="1"/>
              <a:t>nn</a:t>
            </a:r>
            <a:r>
              <a:rPr lang="en-US" dirty="0"/>
              <a:t>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1721F-ACA9-4586-9363-07CD0B9B42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70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109473" y="1389888"/>
            <a:ext cx="9973056" cy="1298448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3600"/>
            </a:lvl1pPr>
          </a:lstStyle>
          <a:p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09473" y="3008376"/>
            <a:ext cx="9973056" cy="1792224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txBody>
          <a:bodyPr lIns="91440" tIns="45720" rIns="91440" bIns="4572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Tx/>
              <a:buNone/>
              <a:defRPr sz="2200"/>
            </a:lvl1pPr>
          </a:lstStyle>
          <a:p>
            <a:r>
              <a:rPr lang="en-US" altLang="en-US"/>
              <a:t>Click to edit Master subtitle style</a:t>
            </a:r>
            <a:endParaRPr lang="en-US" altLang="en-US" dirty="0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1" y="950976"/>
            <a:ext cx="12192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>
            <a:off x="1" y="6355080"/>
            <a:ext cx="12192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7" name="Picture 6" descr="LL_Logo_blu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117" y="5111496"/>
            <a:ext cx="3429893" cy="34544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3A108B2-08C9-D34B-96A6-22B3AB8E75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8441" y="122302"/>
            <a:ext cx="678184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028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792225" y="1700784"/>
            <a:ext cx="8607552" cy="394106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2225" y="1252728"/>
            <a:ext cx="8607552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92225" y="5705856"/>
            <a:ext cx="8607552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965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248" y="1293094"/>
            <a:ext cx="10918365" cy="4830616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9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247" y="1293094"/>
            <a:ext cx="10918365" cy="4830616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20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5" y="1289304"/>
            <a:ext cx="10924032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Arial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3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3984" y="1289304"/>
            <a:ext cx="5315712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17920" y="1289304"/>
            <a:ext cx="5315712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10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617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84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777" y="146304"/>
            <a:ext cx="9680448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5" y="1289304"/>
            <a:ext cx="10924032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55777" y="594360"/>
            <a:ext cx="9680448" cy="30480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ts val="2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24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9770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985" y="1682496"/>
            <a:ext cx="10924032" cy="4443984"/>
          </a:xfrm>
          <a:prstGeom prst="rect">
            <a:avLst/>
          </a:prstGeom>
        </p:spPr>
        <p:txBody>
          <a:bodyPr anchor="t" anchorCtr="1"/>
          <a:lstStyle>
            <a:lvl1pPr marL="237744" indent="-237744">
              <a:lnSpc>
                <a:spcPct val="90000"/>
              </a:lnSpc>
              <a:spcBef>
                <a:spcPts val="15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15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15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6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109217" y="1764792"/>
            <a:ext cx="7961376" cy="377647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109217" y="1316736"/>
            <a:ext cx="7961376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09217" y="5605272"/>
            <a:ext cx="7961376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695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2316481" y="1828800"/>
            <a:ext cx="7583424" cy="3346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16481" y="1371600"/>
            <a:ext cx="7583424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316481" y="5230368"/>
            <a:ext cx="7583424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597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55777" y="100584"/>
            <a:ext cx="9680448" cy="81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1" y="950976"/>
            <a:ext cx="12192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426720" y="6455664"/>
            <a:ext cx="1450848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i="0" dirty="0"/>
              <a:t>BWSI </a:t>
            </a:r>
            <a:r>
              <a:rPr lang="en-US" altLang="en-US" sz="700" b="1" i="0" dirty="0" err="1"/>
              <a:t>Medlytics</a:t>
            </a:r>
            <a:r>
              <a:rPr lang="en-US" altLang="en-US" sz="700" b="1" i="0" dirty="0"/>
              <a:t>, </a:t>
            </a:r>
            <a:r>
              <a:rPr lang="en-US" altLang="en-US" sz="700" b="1" i="0" dirty="0" err="1"/>
              <a:t>pg</a:t>
            </a:r>
            <a:r>
              <a:rPr lang="en-US" altLang="en-US" sz="700" b="1" i="0" baseline="0" dirty="0"/>
              <a:t> </a:t>
            </a:r>
            <a:fld id="{321F32AB-3DDB-C54A-A434-42EC1FB733CD}" type="slidenum">
              <a:rPr lang="en-US" altLang="en-US" sz="700" b="1" i="0" smtClean="0"/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00" b="1" i="0" baseline="0" dirty="0"/>
          </a:p>
          <a:p>
            <a:pPr algn="l">
              <a:lnSpc>
                <a:spcPct val="100000"/>
              </a:lnSpc>
            </a:pPr>
            <a:r>
              <a:rPr lang="en-US" altLang="en-US" sz="700" b="1" i="0" baseline="0" dirty="0"/>
              <a:t>JDA 06/24/2020</a:t>
            </a: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1" y="6355080"/>
            <a:ext cx="1219200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8" name="Picture 7" descr="LL_Logo_alone_blue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58" y="246888"/>
            <a:ext cx="548801" cy="531101"/>
          </a:xfrm>
          <a:prstGeom prst="rect">
            <a:avLst/>
          </a:prstGeom>
        </p:spPr>
      </p:pic>
      <p:pic>
        <p:nvPicPr>
          <p:cNvPr id="9" name="Picture 8" descr="LL_Logo_blue_nomark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019" y="6473953"/>
            <a:ext cx="2023796" cy="230071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D982337-22DF-B540-9C7F-56E1DBE635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8441" y="122302"/>
            <a:ext cx="678184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577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2pPr>
      <a:lvl3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3pPr>
      <a:lvl4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4pPr>
      <a:lvl5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5pPr>
      <a:lvl6pPr marL="4572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6pPr>
      <a:lvl7pPr marL="9144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7pPr>
      <a:lvl8pPr marL="13716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8pPr>
      <a:lvl9pPr marL="18288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pitchFamily="-110" charset="-128"/>
        </a:defRPr>
      </a:lvl2pPr>
      <a:lvl3pPr marL="1204913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3pPr>
      <a:lvl4pPr marL="1546225" indent="-1190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4pPr>
      <a:lvl5pPr marL="18288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5pPr>
      <a:lvl6pPr marL="22860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6pPr>
      <a:lvl7pPr marL="27432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7pPr>
      <a:lvl8pPr marL="32004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8pPr>
      <a:lvl9pPr marL="3657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layground.tensorflow.org/" TargetMode="Externa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Jeff Arena</a:t>
            </a:r>
          </a:p>
          <a:p>
            <a:r>
              <a:rPr lang="en-US" dirty="0"/>
              <a:t>July 15, 2020</a:t>
            </a:r>
          </a:p>
        </p:txBody>
      </p:sp>
    </p:spTree>
    <p:extLst>
      <p:ext uri="{BB962C8B-B14F-4D97-AF65-F5344CB8AC3E}">
        <p14:creationId xmlns:p14="http://schemas.microsoft.com/office/powerpoint/2010/main" val="313665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90ED6-49AD-4284-A99D-0581075A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Neuron Intuition: 2D Neuron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245BE3-79A0-44BF-B195-324C12475630}"/>
              </a:ext>
            </a:extLst>
          </p:cNvPr>
          <p:cNvSpPr/>
          <p:nvPr/>
        </p:nvSpPr>
        <p:spPr>
          <a:xfrm>
            <a:off x="2337575" y="5210765"/>
            <a:ext cx="7516849" cy="976427"/>
          </a:xfrm>
          <a:prstGeom prst="rect">
            <a:avLst/>
          </a:prstGeom>
          <a:solidFill>
            <a:srgbClr val="B9E5FA"/>
          </a:solidFill>
          <a:ln>
            <a:solidFill>
              <a:srgbClr val="000000"/>
            </a:solidFill>
          </a:ln>
          <a:effectLst>
            <a:outerShdw dist="50800" dir="2880000" algn="ctr" rotWithShape="0">
              <a:srgbClr val="666666"/>
            </a:outerShdw>
          </a:effectLst>
        </p:spPr>
        <p:txBody>
          <a:bodyPr anchor="ctr">
            <a:noAutofit/>
          </a:bodyPr>
          <a:lstStyle/>
          <a:p>
            <a:pPr marL="169863" indent="-169863" fontAlgn="base">
              <a:lnSpc>
                <a:spcPts val="1600"/>
              </a:lnSpc>
              <a:spcBef>
                <a:spcPts val="400"/>
              </a:spcBef>
              <a:spcAft>
                <a:spcPts val="300"/>
              </a:spcAft>
              <a:buSzPct val="125000"/>
              <a:buFontTx/>
              <a:buChar char="•"/>
            </a:pPr>
            <a:r>
              <a:rPr lang="en-US" sz="1600" b="1" kern="0" dirty="0">
                <a:solidFill>
                  <a:sysClr val="windowText" lastClr="000000"/>
                </a:solidFill>
              </a:rPr>
              <a:t>A single artificial neuron can represent a linear decision boundary</a:t>
            </a:r>
            <a:br>
              <a:rPr lang="en-US" sz="1600" b="1" kern="0" dirty="0">
                <a:solidFill>
                  <a:sysClr val="windowText" lastClr="000000"/>
                </a:solidFill>
              </a:rPr>
            </a:br>
            <a:r>
              <a:rPr lang="en-US" sz="1600" b="1" kern="0" dirty="0">
                <a:solidFill>
                  <a:sysClr val="windowText" lastClr="000000"/>
                </a:solidFill>
              </a:rPr>
              <a:t>(i.e. a line in 2D space, a plane in 3D space, or a hyperplane in ND space)</a:t>
            </a:r>
          </a:p>
          <a:p>
            <a:pPr marL="169863" indent="-169863" fontAlgn="base">
              <a:lnSpc>
                <a:spcPts val="1600"/>
              </a:lnSpc>
              <a:spcBef>
                <a:spcPts val="400"/>
              </a:spcBef>
              <a:spcAft>
                <a:spcPts val="300"/>
              </a:spcAft>
              <a:buSzPct val="125000"/>
              <a:buFontTx/>
              <a:buChar char="•"/>
            </a:pPr>
            <a:r>
              <a:rPr lang="en-US" sz="1600" b="1" kern="0" dirty="0">
                <a:solidFill>
                  <a:sysClr val="windowText" lastClr="000000"/>
                </a:solidFill>
              </a:rPr>
              <a:t>The value input to a neuron’s activation function is proportional to the distance from the decision boundary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1AF1C1-5198-415D-845F-ECD6951251B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 t="13682" r="10242" b="35116"/>
          <a:stretch/>
        </p:blipFill>
        <p:spPr>
          <a:xfrm>
            <a:off x="1221619" y="2304814"/>
            <a:ext cx="3458463" cy="15331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321084-7F11-4DE8-A77F-022152DB66B3}"/>
              </a:ext>
            </a:extLst>
          </p:cNvPr>
          <p:cNvSpPr txBox="1"/>
          <p:nvPr/>
        </p:nvSpPr>
        <p:spPr>
          <a:xfrm>
            <a:off x="2081433" y="1283505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Artificial Neuron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B1B196-B885-4A31-B190-78DBEA86FDC3}"/>
              </a:ext>
            </a:extLst>
          </p:cNvPr>
          <p:cNvSpPr txBox="1"/>
          <p:nvPr/>
        </p:nvSpPr>
        <p:spPr>
          <a:xfrm>
            <a:off x="7092132" y="1289601"/>
            <a:ext cx="315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Neuron Response to Input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10BD39C-0E16-488C-9B20-734EDE68C4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4" t="18475" r="31966" b="22851"/>
          <a:stretch/>
        </p:blipFill>
        <p:spPr>
          <a:xfrm>
            <a:off x="6763926" y="1586834"/>
            <a:ext cx="3331741" cy="33375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DB6ECE-7C05-4D1C-BDC5-410E988394D6}"/>
              </a:ext>
            </a:extLst>
          </p:cNvPr>
          <p:cNvSpPr txBox="1"/>
          <p:nvPr/>
        </p:nvSpPr>
        <p:spPr>
          <a:xfrm>
            <a:off x="1261694" y="1904705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Inputs</a:t>
            </a:r>
            <a:endParaRPr 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4F3F1C-0B1E-41D3-A8DA-8509DB0E401E}"/>
              </a:ext>
            </a:extLst>
          </p:cNvPr>
          <p:cNvSpPr txBox="1"/>
          <p:nvPr/>
        </p:nvSpPr>
        <p:spPr>
          <a:xfrm>
            <a:off x="3944094" y="2377830"/>
            <a:ext cx="76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Output</a:t>
            </a:r>
            <a:endParaRPr lang="en-U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DD456-B89F-485B-85EB-38B419E579CF}"/>
              </a:ext>
            </a:extLst>
          </p:cNvPr>
          <p:cNvSpPr txBox="1"/>
          <p:nvPr/>
        </p:nvSpPr>
        <p:spPr>
          <a:xfrm rot="3040830">
            <a:off x="7268368" y="2793031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highlight>
                  <a:srgbClr val="C0C0C0"/>
                </a:highlight>
              </a:rPr>
              <a:t>Decision Boundary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7F1C0F-9CF6-454C-861C-46AA2B37442A}"/>
              </a:ext>
            </a:extLst>
          </p:cNvPr>
          <p:cNvGrpSpPr/>
          <p:nvPr/>
        </p:nvGrpSpPr>
        <p:grpSpPr>
          <a:xfrm>
            <a:off x="5106313" y="2531718"/>
            <a:ext cx="1334426" cy="878840"/>
            <a:chOff x="4988560" y="2837426"/>
            <a:chExt cx="1334426" cy="878840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4E09AEFF-2BB6-45F2-925F-2A6B6F2660A1}"/>
                </a:ext>
              </a:extLst>
            </p:cNvPr>
            <p:cNvSpPr/>
            <p:nvPr/>
          </p:nvSpPr>
          <p:spPr bwMode="auto">
            <a:xfrm>
              <a:off x="4988560" y="2837426"/>
              <a:ext cx="1334426" cy="878840"/>
            </a:xfrm>
            <a:prstGeom prst="rightArrow">
              <a:avLst/>
            </a:prstGeom>
            <a:solidFill>
              <a:srgbClr val="BAE4BA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2B1D59-FF34-4FE8-BA5C-289A5315D405}"/>
                </a:ext>
              </a:extLst>
            </p:cNvPr>
            <p:cNvSpPr txBox="1"/>
            <p:nvPr/>
          </p:nvSpPr>
          <p:spPr>
            <a:xfrm>
              <a:off x="5024874" y="3015236"/>
              <a:ext cx="1071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Geometric</a:t>
              </a:r>
            </a:p>
            <a:p>
              <a:pPr algn="ctr"/>
              <a:r>
                <a:rPr lang="en-US" sz="1400" b="1" dirty="0"/>
                <a:t>Intuition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6818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5812623-1244-4239-B363-BDC634CFE5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53" t="15350" r="27474" b="20624"/>
          <a:stretch/>
        </p:blipFill>
        <p:spPr>
          <a:xfrm>
            <a:off x="5487842" y="1559838"/>
            <a:ext cx="4108277" cy="39011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590ED6-49AD-4284-A99D-0581075A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Neuron Example: The ‘AND’ 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EC14BF-00B2-40C0-A249-DF15FF13ED3D}"/>
              </a:ext>
            </a:extLst>
          </p:cNvPr>
          <p:cNvSpPr txBox="1"/>
          <p:nvPr/>
        </p:nvSpPr>
        <p:spPr>
          <a:xfrm>
            <a:off x="6725884" y="1486932"/>
            <a:ext cx="183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‘AND’ Function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FBFAAFB-10F0-4E6F-ABB9-5F4AB50117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 t="13682" r="10242" b="35116"/>
          <a:stretch/>
        </p:blipFill>
        <p:spPr>
          <a:xfrm>
            <a:off x="2438936" y="2771552"/>
            <a:ext cx="2766908" cy="12265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5A1BCE-6108-4125-A3FB-BCA94DA7DBE0}"/>
              </a:ext>
            </a:extLst>
          </p:cNvPr>
          <p:cNvSpPr txBox="1"/>
          <p:nvPr/>
        </p:nvSpPr>
        <p:spPr>
          <a:xfrm>
            <a:off x="2875865" y="2193441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Artificial Neuron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C65B27E-DC3E-4DC6-87AB-FDF038FA5758}"/>
              </a:ext>
            </a:extLst>
          </p:cNvPr>
          <p:cNvSpPr txBox="1">
            <a:spLocks/>
          </p:cNvSpPr>
          <p:nvPr/>
        </p:nvSpPr>
        <p:spPr>
          <a:xfrm>
            <a:off x="2556272" y="1032146"/>
            <a:ext cx="6714728" cy="33437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2500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2013" indent="-34131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204913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546225" indent="-11906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8288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r>
              <a:rPr lang="en-US" sz="1800" kern="0" dirty="0"/>
              <a:t>Problem: use a single neuron to learn the ‘AND’ function</a:t>
            </a:r>
          </a:p>
        </p:txBody>
      </p:sp>
    </p:spTree>
    <p:extLst>
      <p:ext uri="{BB962C8B-B14F-4D97-AF65-F5344CB8AC3E}">
        <p14:creationId xmlns:p14="http://schemas.microsoft.com/office/powerpoint/2010/main" val="43395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90ED6-49AD-4284-A99D-0581075A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Neuron Example: The ‘AND’ Function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838D59-4DF0-4E9A-B941-7600A2539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2" t="18336" r="28452" b="20316"/>
          <a:stretch/>
        </p:blipFill>
        <p:spPr>
          <a:xfrm>
            <a:off x="5486400" y="1747116"/>
            <a:ext cx="4023360" cy="3729124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C56482D-B99E-4BBC-B1B6-CA092E738B33}"/>
              </a:ext>
            </a:extLst>
          </p:cNvPr>
          <p:cNvSpPr/>
          <p:nvPr/>
        </p:nvSpPr>
        <p:spPr>
          <a:xfrm>
            <a:off x="2466632" y="5640936"/>
            <a:ext cx="7258735" cy="594359"/>
          </a:xfrm>
          <a:prstGeom prst="rect">
            <a:avLst/>
          </a:prstGeom>
          <a:solidFill>
            <a:srgbClr val="B9E5FA"/>
          </a:solidFill>
          <a:ln>
            <a:solidFill>
              <a:srgbClr val="000000"/>
            </a:solidFill>
          </a:ln>
          <a:effectLst>
            <a:outerShdw dist="50800" dir="2880000" algn="ctr" rotWithShape="0">
              <a:srgbClr val="666666"/>
            </a:outerShdw>
          </a:effectLst>
        </p:spPr>
        <p:txBody>
          <a:bodyPr anchor="ctr">
            <a:noAutofit/>
          </a:bodyPr>
          <a:lstStyle/>
          <a:p>
            <a:pPr marL="169863" indent="-169863" fontAlgn="base">
              <a:lnSpc>
                <a:spcPts val="1600"/>
              </a:lnSpc>
              <a:spcBef>
                <a:spcPts val="400"/>
              </a:spcBef>
              <a:spcAft>
                <a:spcPts val="300"/>
              </a:spcAft>
              <a:buSzPct val="125000"/>
              <a:buFontTx/>
              <a:buChar char="•"/>
            </a:pPr>
            <a:r>
              <a:rPr lang="en-US" sz="1600" b="1" kern="0" dirty="0">
                <a:solidFill>
                  <a:sysClr val="windowText" lastClr="000000"/>
                </a:solidFill>
              </a:rPr>
              <a:t>A single artificial neuron can represent the ‘AND’ function because different classes of ‘sample’ can be separated by a 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4138F2-F703-4E70-AC48-5FC0A99AFBCB}"/>
              </a:ext>
            </a:extLst>
          </p:cNvPr>
          <p:cNvSpPr txBox="1"/>
          <p:nvPr/>
        </p:nvSpPr>
        <p:spPr>
          <a:xfrm rot="3040830">
            <a:off x="7278475" y="3090464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highlight>
                  <a:srgbClr val="C0C0C0"/>
                </a:highlight>
              </a:rPr>
              <a:t>Decision Boundary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860EA7-7955-47F0-A27D-A1E81645D1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 t="13682" r="10242" b="35116"/>
          <a:stretch/>
        </p:blipFill>
        <p:spPr>
          <a:xfrm>
            <a:off x="2449096" y="2766472"/>
            <a:ext cx="2766908" cy="12265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99FD27-D35B-48AF-9090-F2C62C54F3AB}"/>
              </a:ext>
            </a:extLst>
          </p:cNvPr>
          <p:cNvSpPr txBox="1"/>
          <p:nvPr/>
        </p:nvSpPr>
        <p:spPr>
          <a:xfrm>
            <a:off x="2886025" y="2188361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Artificial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2DD4AA-15D0-4D60-A145-78FD18B4FF3E}"/>
              </a:ext>
            </a:extLst>
          </p:cNvPr>
          <p:cNvSpPr txBox="1"/>
          <p:nvPr/>
        </p:nvSpPr>
        <p:spPr>
          <a:xfrm>
            <a:off x="6725884" y="1481852"/>
            <a:ext cx="183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‘AND’ Function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2A97FE-A927-41C3-95C6-1E9C0BBC3991}"/>
              </a:ext>
            </a:extLst>
          </p:cNvPr>
          <p:cNvSpPr txBox="1">
            <a:spLocks/>
          </p:cNvSpPr>
          <p:nvPr/>
        </p:nvSpPr>
        <p:spPr>
          <a:xfrm>
            <a:off x="2556272" y="1032146"/>
            <a:ext cx="6714728" cy="33437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2500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2013" indent="-34131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204913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546225" indent="-11906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8288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r>
              <a:rPr lang="en-US" sz="1800" kern="0" dirty="0"/>
              <a:t>Problem: use a single neuron to learn the ‘AND’ function</a:t>
            </a:r>
          </a:p>
        </p:txBody>
      </p:sp>
    </p:spTree>
    <p:extLst>
      <p:ext uri="{BB962C8B-B14F-4D97-AF65-F5344CB8AC3E}">
        <p14:creationId xmlns:p14="http://schemas.microsoft.com/office/powerpoint/2010/main" val="4174865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F8BA7C3-27C9-42BF-AFA5-A6FCA0DA469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9" t="18387" r="26967" b="19814"/>
          <a:stretch/>
        </p:blipFill>
        <p:spPr>
          <a:xfrm>
            <a:off x="5708726" y="1678545"/>
            <a:ext cx="4034178" cy="37271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A00654-D5CA-4230-BAC0-A9BC849E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Neuron Shortcoming: The ‘XOR’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D5DDF3-7E67-45C6-9B5E-1A914A5B79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 t="13682" r="10242" b="35116"/>
          <a:stretch/>
        </p:blipFill>
        <p:spPr>
          <a:xfrm>
            <a:off x="2337336" y="2542952"/>
            <a:ext cx="2766908" cy="12265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BC2C20-3C99-4C7F-B282-C3DBD0A6E8CA}"/>
              </a:ext>
            </a:extLst>
          </p:cNvPr>
          <p:cNvSpPr txBox="1"/>
          <p:nvPr/>
        </p:nvSpPr>
        <p:spPr>
          <a:xfrm>
            <a:off x="2774265" y="1964841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Artificial Neuron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F02312-8000-4FB5-B31D-B2C4B4126E10}"/>
              </a:ext>
            </a:extLst>
          </p:cNvPr>
          <p:cNvSpPr txBox="1"/>
          <p:nvPr/>
        </p:nvSpPr>
        <p:spPr>
          <a:xfrm>
            <a:off x="6852348" y="1273572"/>
            <a:ext cx="183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‘XOR’ Function</a:t>
            </a:r>
          </a:p>
        </p:txBody>
      </p:sp>
    </p:spTree>
    <p:extLst>
      <p:ext uri="{BB962C8B-B14F-4D97-AF65-F5344CB8AC3E}">
        <p14:creationId xmlns:p14="http://schemas.microsoft.com/office/powerpoint/2010/main" val="2082098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F8BA7C3-27C9-42BF-AFA5-A6FCA0DA469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9" t="18387" r="26967" b="19814"/>
          <a:stretch/>
        </p:blipFill>
        <p:spPr>
          <a:xfrm>
            <a:off x="5708726" y="1678545"/>
            <a:ext cx="4034178" cy="37271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A00654-D5CA-4230-BAC0-A9BC849E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Neuron Shortcoming: The ‘XOR’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BCEF49-33BD-42E8-A2DE-F6C343C5F399}"/>
              </a:ext>
            </a:extLst>
          </p:cNvPr>
          <p:cNvSpPr/>
          <p:nvPr/>
        </p:nvSpPr>
        <p:spPr>
          <a:xfrm>
            <a:off x="1842824" y="5525062"/>
            <a:ext cx="8506352" cy="449202"/>
          </a:xfrm>
          <a:prstGeom prst="rect">
            <a:avLst/>
          </a:prstGeom>
          <a:solidFill>
            <a:srgbClr val="B9E5FA"/>
          </a:solidFill>
          <a:ln>
            <a:solidFill>
              <a:srgbClr val="000000"/>
            </a:solidFill>
          </a:ln>
          <a:effectLst>
            <a:outerShdw dist="50800" dir="2880000" algn="ctr" rotWithShape="0">
              <a:srgbClr val="666666"/>
            </a:outerShdw>
          </a:effectLst>
        </p:spPr>
        <p:txBody>
          <a:bodyPr anchor="ctr">
            <a:noAutofit/>
          </a:bodyPr>
          <a:lstStyle/>
          <a:p>
            <a:pPr marL="169863" indent="-169863" fontAlgn="base">
              <a:lnSpc>
                <a:spcPts val="1600"/>
              </a:lnSpc>
              <a:spcBef>
                <a:spcPts val="400"/>
              </a:spcBef>
              <a:spcAft>
                <a:spcPts val="300"/>
              </a:spcAft>
              <a:buSzPct val="125000"/>
              <a:buFontTx/>
              <a:buChar char="•"/>
            </a:pPr>
            <a:r>
              <a:rPr lang="en-US" sz="1600" b="1" kern="0" dirty="0">
                <a:solidFill>
                  <a:sysClr val="windowText" lastClr="000000"/>
                </a:solidFill>
              </a:rPr>
              <a:t>A single artificial neuron cannot learn to represent data that is not linearly separable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D5DDF3-7E67-45C6-9B5E-1A914A5B794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 t="13682" r="10242" b="35116"/>
          <a:stretch/>
        </p:blipFill>
        <p:spPr>
          <a:xfrm>
            <a:off x="2337336" y="2542952"/>
            <a:ext cx="2766908" cy="12265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BC2C20-3C99-4C7F-B282-C3DBD0A6E8CA}"/>
              </a:ext>
            </a:extLst>
          </p:cNvPr>
          <p:cNvSpPr txBox="1"/>
          <p:nvPr/>
        </p:nvSpPr>
        <p:spPr>
          <a:xfrm>
            <a:off x="2774265" y="1964841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Artificial Neuron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F02312-8000-4FB5-B31D-B2C4B4126E10}"/>
              </a:ext>
            </a:extLst>
          </p:cNvPr>
          <p:cNvSpPr txBox="1"/>
          <p:nvPr/>
        </p:nvSpPr>
        <p:spPr>
          <a:xfrm>
            <a:off x="6852348" y="1273572"/>
            <a:ext cx="183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‘XOR’ Function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4B36F-7D48-416B-946E-2DA1F7CB4380}"/>
              </a:ext>
            </a:extLst>
          </p:cNvPr>
          <p:cNvSpPr txBox="1"/>
          <p:nvPr/>
        </p:nvSpPr>
        <p:spPr>
          <a:xfrm>
            <a:off x="9230360" y="2958121"/>
            <a:ext cx="255165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No single line can separate</a:t>
            </a:r>
          </a:p>
          <a:p>
            <a:pPr algn="ctr"/>
            <a:r>
              <a:rPr lang="en-US" sz="1400" b="1" dirty="0"/>
              <a:t>true labels from false labels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EEBD7D-D532-4A03-8556-EF9F33C49F40}"/>
              </a:ext>
            </a:extLst>
          </p:cNvPr>
          <p:cNvSpPr txBox="1"/>
          <p:nvPr/>
        </p:nvSpPr>
        <p:spPr>
          <a:xfrm>
            <a:off x="9128760" y="4077051"/>
            <a:ext cx="284629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Data is not “linearly separable”</a:t>
            </a:r>
          </a:p>
        </p:txBody>
      </p:sp>
      <p:sp>
        <p:nvSpPr>
          <p:cNvPr id="20" name="Arrow: Up-Down 19">
            <a:extLst>
              <a:ext uri="{FF2B5EF4-FFF2-40B4-BE49-F238E27FC236}">
                <a16:creationId xmlns:a16="http://schemas.microsoft.com/office/drawing/2014/main" id="{0CD2B7CC-D29B-441A-A540-E2ACF21BEE64}"/>
              </a:ext>
            </a:extLst>
          </p:cNvPr>
          <p:cNvSpPr/>
          <p:nvPr/>
        </p:nvSpPr>
        <p:spPr bwMode="auto">
          <a:xfrm>
            <a:off x="10335739" y="3414583"/>
            <a:ext cx="426720" cy="691751"/>
          </a:xfrm>
          <a:prstGeom prst="upDownArrow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68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0654-D5CA-4230-BAC0-A9BC849E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 of Data That is Not Linearly Separable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BCEF49-33BD-42E8-A2DE-F6C343C5F399}"/>
              </a:ext>
            </a:extLst>
          </p:cNvPr>
          <p:cNvSpPr/>
          <p:nvPr/>
        </p:nvSpPr>
        <p:spPr>
          <a:xfrm>
            <a:off x="2717826" y="5424460"/>
            <a:ext cx="6756346" cy="510311"/>
          </a:xfrm>
          <a:prstGeom prst="rect">
            <a:avLst/>
          </a:prstGeom>
          <a:solidFill>
            <a:srgbClr val="B9E5FA"/>
          </a:solidFill>
          <a:ln>
            <a:solidFill>
              <a:srgbClr val="000000"/>
            </a:solidFill>
          </a:ln>
          <a:effectLst>
            <a:outerShdw dist="50800" dir="2880000" algn="ctr" rotWithShape="0">
              <a:srgbClr val="666666"/>
            </a:outerShdw>
          </a:effectLst>
        </p:spPr>
        <p:txBody>
          <a:bodyPr anchor="ctr">
            <a:noAutofit/>
          </a:bodyPr>
          <a:lstStyle/>
          <a:p>
            <a:pPr marL="169863" indent="-169863" fontAlgn="base">
              <a:lnSpc>
                <a:spcPts val="1600"/>
              </a:lnSpc>
              <a:spcBef>
                <a:spcPts val="400"/>
              </a:spcBef>
              <a:spcAft>
                <a:spcPts val="300"/>
              </a:spcAft>
              <a:buSzPct val="125000"/>
              <a:buFontTx/>
              <a:buChar char="•"/>
            </a:pPr>
            <a:r>
              <a:rPr lang="en-US" sz="1600" b="1" kern="0" dirty="0">
                <a:solidFill>
                  <a:sysClr val="windowText" lastClr="000000"/>
                </a:solidFill>
              </a:rPr>
              <a:t>Many datasets require more than one neuron to classify samples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F02312-8000-4FB5-B31D-B2C4B4126E10}"/>
              </a:ext>
            </a:extLst>
          </p:cNvPr>
          <p:cNvSpPr txBox="1"/>
          <p:nvPr/>
        </p:nvSpPr>
        <p:spPr>
          <a:xfrm>
            <a:off x="1695556" y="1650853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Half Moons</a:t>
            </a:r>
            <a:r>
              <a:rPr lang="en-US" sz="1600" b="1" baseline="30000" dirty="0"/>
              <a:t>†</a:t>
            </a:r>
          </a:p>
          <a:p>
            <a:pPr algn="ctr"/>
            <a:r>
              <a:rPr lang="en-US" sz="1200" b="1" dirty="0"/>
              <a:t>(class separation possible)</a:t>
            </a:r>
          </a:p>
        </p:txBody>
      </p:sp>
      <p:sp>
        <p:nvSpPr>
          <p:cNvPr id="20" name="Arrow: Up-Down 19">
            <a:extLst>
              <a:ext uri="{FF2B5EF4-FFF2-40B4-BE49-F238E27FC236}">
                <a16:creationId xmlns:a16="http://schemas.microsoft.com/office/drawing/2014/main" id="{0CD2B7CC-D29B-441A-A540-E2ACF21BEE64}"/>
              </a:ext>
            </a:extLst>
          </p:cNvPr>
          <p:cNvSpPr/>
          <p:nvPr/>
        </p:nvSpPr>
        <p:spPr bwMode="auto">
          <a:xfrm>
            <a:off x="10335739" y="3414583"/>
            <a:ext cx="426720" cy="691751"/>
          </a:xfrm>
          <a:prstGeom prst="upDownArrow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62352-A3D3-4202-A9DF-1E34DF892A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6" r="66542"/>
          <a:stretch/>
        </p:blipFill>
        <p:spPr>
          <a:xfrm>
            <a:off x="1429541" y="2130648"/>
            <a:ext cx="2691597" cy="25678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298D0B-66B3-4045-9DD8-89A6962B5E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42" t="3957"/>
          <a:stretch/>
        </p:blipFill>
        <p:spPr>
          <a:xfrm>
            <a:off x="8244628" y="2150654"/>
            <a:ext cx="2691597" cy="25566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001DE6-7C31-40C5-A5B9-98D9D1EB3D6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2" t="3957" r="33250"/>
          <a:stretch/>
        </p:blipFill>
        <p:spPr>
          <a:xfrm>
            <a:off x="4846358" y="2150654"/>
            <a:ext cx="2691597" cy="25566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2CF2A9-BD77-4BE7-8CD8-0CF2E938AD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981" y="4757420"/>
            <a:ext cx="355493" cy="2656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36C4EE-29C5-4232-9738-7B28C716E6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20" y="3281740"/>
            <a:ext cx="355493" cy="2656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EC37B6-0853-4DFF-A9DF-E98950C448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409" y="4757420"/>
            <a:ext cx="355493" cy="26568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E3C662C-3BC0-4F42-9E02-254E84460D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409" y="4757420"/>
            <a:ext cx="355493" cy="26568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2206F11-DC17-46DC-8306-E89F2BCB3644}"/>
              </a:ext>
            </a:extLst>
          </p:cNvPr>
          <p:cNvSpPr txBox="1"/>
          <p:nvPr/>
        </p:nvSpPr>
        <p:spPr>
          <a:xfrm>
            <a:off x="5112371" y="1652274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Circles</a:t>
            </a:r>
            <a:r>
              <a:rPr lang="en-US" sz="1600" b="1" baseline="30000" dirty="0"/>
              <a:t>††</a:t>
            </a:r>
            <a:endParaRPr lang="en-US" sz="1600" b="1" dirty="0"/>
          </a:p>
          <a:p>
            <a:pPr algn="ctr"/>
            <a:r>
              <a:rPr lang="en-US" sz="1200" b="1" dirty="0"/>
              <a:t>(class separation possible)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224831-D507-4532-8C2C-FA9FB0D91E53}"/>
              </a:ext>
            </a:extLst>
          </p:cNvPr>
          <p:cNvSpPr txBox="1"/>
          <p:nvPr/>
        </p:nvSpPr>
        <p:spPr>
          <a:xfrm>
            <a:off x="8604113" y="1646498"/>
            <a:ext cx="1983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Other*</a:t>
            </a:r>
          </a:p>
          <a:p>
            <a:pPr algn="ctr"/>
            <a:r>
              <a:rPr lang="en-US" sz="1200" b="1" dirty="0"/>
              <a:t>(separation not obvious)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466E721-2FA5-40FA-894E-1C0931C2FC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085" y="3281740"/>
            <a:ext cx="355493" cy="26568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54C01BF-F72C-4BB9-A2C0-0B67E32135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877" y="3281740"/>
            <a:ext cx="355493" cy="26568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C3FC93F-22EE-4EEF-ADB4-04733C684C78}"/>
              </a:ext>
            </a:extLst>
          </p:cNvPr>
          <p:cNvSpPr txBox="1"/>
          <p:nvPr/>
        </p:nvSpPr>
        <p:spPr>
          <a:xfrm>
            <a:off x="345503" y="6113741"/>
            <a:ext cx="11500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aseline="30000" dirty="0"/>
              <a:t>†</a:t>
            </a:r>
            <a:r>
              <a:rPr lang="en-US" sz="1000" dirty="0"/>
              <a:t>Data from </a:t>
            </a:r>
            <a:r>
              <a:rPr lang="en-US" sz="1000" dirty="0" err="1"/>
              <a:t>sklearn.make_moons</a:t>
            </a:r>
            <a:r>
              <a:rPr lang="en-US" sz="1000" dirty="0"/>
              <a:t>()		</a:t>
            </a:r>
            <a:r>
              <a:rPr lang="en-US" sz="1000" baseline="30000" dirty="0"/>
              <a:t>††</a:t>
            </a:r>
            <a:r>
              <a:rPr lang="en-US" sz="1000" dirty="0"/>
              <a:t>Data from </a:t>
            </a:r>
            <a:r>
              <a:rPr lang="en-US" sz="1000" dirty="0" err="1"/>
              <a:t>sklearn.make_circles</a:t>
            </a:r>
            <a:r>
              <a:rPr lang="en-US" sz="1000" dirty="0"/>
              <a:t>()		*Data from </a:t>
            </a:r>
            <a:r>
              <a:rPr lang="en-US" sz="1000" dirty="0" err="1"/>
              <a:t>sklearn.make_s_curve</a:t>
            </a:r>
            <a:r>
              <a:rPr lang="en-US" sz="1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96917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-12572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911474" y="3234690"/>
            <a:ext cx="609600" cy="3886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1239BF-EA6F-4F4A-AB91-350955D4C377}"/>
              </a:ext>
            </a:extLst>
          </p:cNvPr>
          <p:cNvSpPr txBox="1">
            <a:spLocks/>
          </p:cNvSpPr>
          <p:nvPr/>
        </p:nvSpPr>
        <p:spPr>
          <a:xfrm>
            <a:off x="3521074" y="2422938"/>
            <a:ext cx="6064359" cy="169186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2500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2013" indent="-34131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204913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546225" indent="-11906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8288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r>
              <a:rPr lang="en-US" sz="2400" kern="0" dirty="0"/>
              <a:t>Introduction</a:t>
            </a:r>
          </a:p>
          <a:p>
            <a:r>
              <a:rPr lang="en-US" sz="2400" kern="0" dirty="0"/>
              <a:t>The Artificial Neuron</a:t>
            </a:r>
          </a:p>
          <a:p>
            <a:r>
              <a:rPr lang="en-US" sz="2400" kern="0" dirty="0"/>
              <a:t>Networked Artificial Neurons</a:t>
            </a:r>
          </a:p>
          <a:p>
            <a:r>
              <a:rPr lang="en-US" sz="2400" kern="0" dirty="0"/>
              <a:t>Common Neural Network Types</a:t>
            </a:r>
          </a:p>
        </p:txBody>
      </p:sp>
    </p:spTree>
    <p:extLst>
      <p:ext uri="{BB962C8B-B14F-4D97-AF65-F5344CB8AC3E}">
        <p14:creationId xmlns:p14="http://schemas.microsoft.com/office/powerpoint/2010/main" val="312637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D4ED-D328-4673-8002-AF45FD3B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Fully Connected Neural Networks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98FB02-5645-4FCF-8C3E-C5005190FFB9}"/>
              </a:ext>
            </a:extLst>
          </p:cNvPr>
          <p:cNvSpPr/>
          <p:nvPr/>
        </p:nvSpPr>
        <p:spPr>
          <a:xfrm>
            <a:off x="2523979" y="5601448"/>
            <a:ext cx="6811853" cy="470349"/>
          </a:xfrm>
          <a:prstGeom prst="rect">
            <a:avLst/>
          </a:prstGeom>
          <a:solidFill>
            <a:srgbClr val="B9E5FA"/>
          </a:solidFill>
          <a:ln>
            <a:solidFill>
              <a:srgbClr val="000000"/>
            </a:solidFill>
          </a:ln>
          <a:effectLst>
            <a:outerShdw dist="50800" dir="2880000" algn="ctr" rotWithShape="0">
              <a:srgbClr val="666666"/>
            </a:outerShdw>
          </a:effectLst>
        </p:spPr>
        <p:txBody>
          <a:bodyPr anchor="ctr">
            <a:noAutofit/>
          </a:bodyPr>
          <a:lstStyle/>
          <a:p>
            <a:pPr marL="169863" indent="-169863" fontAlgn="base">
              <a:lnSpc>
                <a:spcPts val="1600"/>
              </a:lnSpc>
              <a:spcBef>
                <a:spcPts val="400"/>
              </a:spcBef>
              <a:spcAft>
                <a:spcPts val="300"/>
              </a:spcAft>
              <a:buSzPct val="125000"/>
              <a:buFontTx/>
              <a:buChar char="•"/>
            </a:pPr>
            <a:r>
              <a:rPr lang="en-US" sz="1600" b="1" kern="0" dirty="0">
                <a:solidFill>
                  <a:sysClr val="windowText" lastClr="000000"/>
                </a:solidFill>
              </a:rPr>
              <a:t>A neural network results from connecting single neurons together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1D58EF5-C26A-46E3-A594-0BF990B5CFD7}"/>
              </a:ext>
            </a:extLst>
          </p:cNvPr>
          <p:cNvSpPr/>
          <p:nvPr/>
        </p:nvSpPr>
        <p:spPr bwMode="auto">
          <a:xfrm>
            <a:off x="860078" y="4509034"/>
            <a:ext cx="3102994" cy="813816"/>
          </a:xfrm>
          <a:prstGeom prst="roundRect">
            <a:avLst/>
          </a:prstGeom>
          <a:solidFill>
            <a:srgbClr val="BAE4B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AB6C73F8-0AD2-4313-9262-7D098B314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180" y="4523080"/>
            <a:ext cx="3173441" cy="618929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Weights</a:t>
            </a:r>
          </a:p>
          <a:p>
            <a:pPr lvl="1"/>
            <a:r>
              <a:rPr lang="en-US" sz="1200" dirty="0"/>
              <a:t>Symbol:</a:t>
            </a:r>
          </a:p>
          <a:p>
            <a:pPr lvl="1"/>
            <a:r>
              <a:rPr lang="en-US" sz="1200" dirty="0"/>
              <a:t>Quantity: neuron input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7FD9C5-6B1D-4FE0-A870-490538A6BB1B}"/>
              </a:ext>
            </a:extLst>
          </p:cNvPr>
          <p:cNvGrpSpPr/>
          <p:nvPr/>
        </p:nvGrpSpPr>
        <p:grpSpPr>
          <a:xfrm>
            <a:off x="4574578" y="4509033"/>
            <a:ext cx="3173441" cy="813817"/>
            <a:chOff x="4898037" y="4325521"/>
            <a:chExt cx="3484181" cy="920461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5C4D4FB-618C-4EC7-AFD4-EC7CA890A629}"/>
                </a:ext>
              </a:extLst>
            </p:cNvPr>
            <p:cNvSpPr/>
            <p:nvPr/>
          </p:nvSpPr>
          <p:spPr bwMode="auto">
            <a:xfrm>
              <a:off x="4898037" y="4325521"/>
              <a:ext cx="3484181" cy="920461"/>
            </a:xfrm>
            <a:prstGeom prst="roundRect">
              <a:avLst/>
            </a:prstGeom>
            <a:solidFill>
              <a:srgbClr val="8BC8E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57" name="Content Placeholder 2">
              <a:extLst>
                <a:ext uri="{FF2B5EF4-FFF2-40B4-BE49-F238E27FC236}">
                  <a16:creationId xmlns:a16="http://schemas.microsoft.com/office/drawing/2014/main" id="{81FD09C5-2EE5-4193-A241-D202880825A1}"/>
                </a:ext>
              </a:extLst>
            </p:cNvPr>
            <p:cNvSpPr txBox="1">
              <a:spLocks/>
            </p:cNvSpPr>
            <p:nvPr/>
          </p:nvSpPr>
          <p:spPr>
            <a:xfrm>
              <a:off x="4898037" y="4325521"/>
              <a:ext cx="3484181" cy="920461"/>
            </a:xfrm>
            <a:prstGeom prst="rect">
              <a:avLst/>
            </a:prstGeom>
          </p:spPr>
          <p:txBody>
            <a:bodyPr/>
            <a:lstStyle>
              <a:lvl1pPr marL="237744" indent="-237744" algn="l" rtl="0" eaLnBrk="1" fontAlgn="base" hangingPunct="1">
                <a:lnSpc>
                  <a:spcPct val="90000"/>
                </a:lnSpc>
                <a:spcBef>
                  <a:spcPts val="1200"/>
                </a:spcBef>
                <a:spcAft>
                  <a:spcPct val="0"/>
                </a:spcAft>
                <a:buSzPct val="100000"/>
                <a:buFont typeface="Arial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9496" indent="-256032" algn="l" rtl="0" eaLnBrk="1" fontAlgn="base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SzPct val="100000"/>
                <a:buChar char="–"/>
                <a:defRPr b="1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2pPr>
              <a:lvl3pPr marL="758952" indent="-182880" algn="l" rtl="0" eaLnBrk="1" fontAlgn="base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SzPct val="90000"/>
                <a:buFont typeface="Arial"/>
                <a:buChar char="•"/>
                <a:defRPr sz="1600" b="1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3pPr>
              <a:lvl4pPr marL="1033272" indent="0" algn="l" rtl="0" eaLnBrk="1" fontAlgn="base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SzPct val="100000"/>
                <a:buFontTx/>
                <a:buNone/>
                <a:defRPr sz="1400" b="1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4pPr>
              <a:lvl5pPr marL="1261872" indent="0" algn="l" rtl="0" eaLnBrk="1" fontAlgn="base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SzPct val="85000"/>
                <a:buFontTx/>
                <a:buNone/>
                <a:defRPr sz="1200" b="1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5pPr>
              <a:lvl6pPr marL="2286000" algn="l" rtl="0" eaLnBrk="1" fontAlgn="base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SzPct val="100000"/>
                <a:buChar char=" "/>
                <a:defRPr sz="1400" b="1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6pPr>
              <a:lvl7pPr marL="2743200" algn="l" rtl="0" eaLnBrk="1" fontAlgn="base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SzPct val="100000"/>
                <a:buChar char=" "/>
                <a:defRPr sz="1400" b="1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7pPr>
              <a:lvl8pPr marL="3200400" algn="l" rtl="0" eaLnBrk="1" fontAlgn="base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SzPct val="100000"/>
                <a:buChar char=" "/>
                <a:defRPr sz="1400" b="1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8pPr>
              <a:lvl9pPr marL="3657600" algn="l" rtl="0" eaLnBrk="1" fontAlgn="base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SzPct val="100000"/>
                <a:buChar char=" "/>
                <a:defRPr sz="1400" b="1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9pPr>
            </a:lstStyle>
            <a:p>
              <a:pPr marL="0" indent="0">
                <a:buNone/>
              </a:pPr>
              <a:r>
                <a:rPr lang="en-US" sz="1400" kern="0" dirty="0"/>
                <a:t>Biases</a:t>
              </a:r>
            </a:p>
            <a:p>
              <a:pPr lvl="1"/>
              <a:r>
                <a:rPr lang="en-US" sz="1200" kern="0" dirty="0"/>
                <a:t>Symbol: </a:t>
              </a:r>
            </a:p>
            <a:p>
              <a:pPr lvl="1"/>
              <a:r>
                <a:rPr lang="en-US" sz="1200" kern="0" dirty="0"/>
                <a:t>Quantity: 1 value per neuron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5EB9691-A351-4654-B24D-92A70015F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6077" y="4586815"/>
              <a:ext cx="184386" cy="275608"/>
            </a:xfrm>
            <a:prstGeom prst="rect">
              <a:avLst/>
            </a:prstGeom>
          </p:spPr>
        </p:pic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8242602F-5C10-4D2C-9AF6-14AA0101D7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16" y="4832544"/>
            <a:ext cx="271359" cy="18154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3DCD815-9E15-462E-A5FC-581C3C99EC47}"/>
              </a:ext>
            </a:extLst>
          </p:cNvPr>
          <p:cNvGrpSpPr/>
          <p:nvPr/>
        </p:nvGrpSpPr>
        <p:grpSpPr>
          <a:xfrm>
            <a:off x="8359525" y="4497291"/>
            <a:ext cx="4018703" cy="837299"/>
            <a:chOff x="7757719" y="3835703"/>
            <a:chExt cx="4018703" cy="837299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3EE410F7-EFDC-4E23-B433-414890243F17}"/>
                </a:ext>
              </a:extLst>
            </p:cNvPr>
            <p:cNvSpPr/>
            <p:nvPr/>
          </p:nvSpPr>
          <p:spPr bwMode="auto">
            <a:xfrm>
              <a:off x="7757719" y="3835703"/>
              <a:ext cx="3281121" cy="837299"/>
            </a:xfrm>
            <a:prstGeom prst="roundRect">
              <a:avLst/>
            </a:prstGeom>
            <a:solidFill>
              <a:srgbClr val="CE8C8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80" name="Content Placeholder 2">
              <a:extLst>
                <a:ext uri="{FF2B5EF4-FFF2-40B4-BE49-F238E27FC236}">
                  <a16:creationId xmlns:a16="http://schemas.microsoft.com/office/drawing/2014/main" id="{1AA941AF-A1FB-47E0-A7D2-DE6CE26E5552}"/>
                </a:ext>
              </a:extLst>
            </p:cNvPr>
            <p:cNvSpPr txBox="1">
              <a:spLocks/>
            </p:cNvSpPr>
            <p:nvPr/>
          </p:nvSpPr>
          <p:spPr>
            <a:xfrm>
              <a:off x="7757720" y="3859219"/>
              <a:ext cx="4018702" cy="813783"/>
            </a:xfrm>
            <a:prstGeom prst="rect">
              <a:avLst/>
            </a:prstGeom>
          </p:spPr>
          <p:txBody>
            <a:bodyPr/>
            <a:lstStyle>
              <a:lvl1pPr marL="237744" indent="-237744" algn="l" rtl="0" eaLnBrk="1" fontAlgn="base" hangingPunct="1">
                <a:lnSpc>
                  <a:spcPct val="90000"/>
                </a:lnSpc>
                <a:spcBef>
                  <a:spcPts val="1200"/>
                </a:spcBef>
                <a:spcAft>
                  <a:spcPct val="0"/>
                </a:spcAft>
                <a:buSzPct val="100000"/>
                <a:buFont typeface="Arial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39496" indent="-256032" algn="l" rtl="0" eaLnBrk="1" fontAlgn="base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SzPct val="100000"/>
                <a:buChar char="–"/>
                <a:defRPr b="1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2pPr>
              <a:lvl3pPr marL="758952" indent="-182880" algn="l" rtl="0" eaLnBrk="1" fontAlgn="base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SzPct val="90000"/>
                <a:buFont typeface="Arial"/>
                <a:buChar char="•"/>
                <a:defRPr sz="1600" b="1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3pPr>
              <a:lvl4pPr marL="1033272" indent="0" algn="l" rtl="0" eaLnBrk="1" fontAlgn="base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SzPct val="100000"/>
                <a:buFontTx/>
                <a:buNone/>
                <a:defRPr sz="1400" b="1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4pPr>
              <a:lvl5pPr marL="1261872" indent="0" algn="l" rtl="0" eaLnBrk="1" fontAlgn="base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SzPct val="85000"/>
                <a:buFontTx/>
                <a:buNone/>
                <a:defRPr sz="1200" b="1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5pPr>
              <a:lvl6pPr marL="2286000" algn="l" rtl="0" eaLnBrk="1" fontAlgn="base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SzPct val="100000"/>
                <a:buChar char=" "/>
                <a:defRPr sz="1400" b="1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6pPr>
              <a:lvl7pPr marL="2743200" algn="l" rtl="0" eaLnBrk="1" fontAlgn="base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SzPct val="100000"/>
                <a:buChar char=" "/>
                <a:defRPr sz="1400" b="1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7pPr>
              <a:lvl8pPr marL="3200400" algn="l" rtl="0" eaLnBrk="1" fontAlgn="base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SzPct val="100000"/>
                <a:buChar char=" "/>
                <a:defRPr sz="1400" b="1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8pPr>
              <a:lvl9pPr marL="3657600" algn="l" rtl="0" eaLnBrk="1" fontAlgn="base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SzPct val="100000"/>
                <a:buChar char=" "/>
                <a:defRPr sz="1400" b="1">
                  <a:solidFill>
                    <a:schemeClr val="tx1"/>
                  </a:solidFill>
                  <a:latin typeface="+mn-lt"/>
                  <a:ea typeface="ＭＳ Ｐゴシック" pitchFamily="-110" charset="-128"/>
                </a:defRPr>
              </a:lvl9pPr>
            </a:lstStyle>
            <a:p>
              <a:pPr marL="0" indent="0">
                <a:buNone/>
              </a:pPr>
              <a:r>
                <a:rPr lang="en-US" sz="1400" kern="0" dirty="0"/>
                <a:t>Activation Functions</a:t>
              </a:r>
            </a:p>
            <a:p>
              <a:pPr lvl="1"/>
              <a:r>
                <a:rPr lang="en-US" sz="1200" kern="0" dirty="0"/>
                <a:t>Symbol: </a:t>
              </a:r>
            </a:p>
            <a:p>
              <a:pPr lvl="1"/>
              <a:r>
                <a:rPr lang="en-US" sz="1200" kern="0" dirty="0"/>
                <a:t>Quantity: one function per neuron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CDCED63E-3950-4FB3-8C07-A1EB3343E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3185" y="4098775"/>
              <a:ext cx="167335" cy="33467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4D6BC01-7798-47D2-8557-BDD1FA068A4D}"/>
              </a:ext>
            </a:extLst>
          </p:cNvPr>
          <p:cNvGrpSpPr/>
          <p:nvPr/>
        </p:nvGrpSpPr>
        <p:grpSpPr>
          <a:xfrm>
            <a:off x="2489296" y="1595799"/>
            <a:ext cx="6908530" cy="2685451"/>
            <a:chOff x="2156698" y="1295680"/>
            <a:chExt cx="8028432" cy="312077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19C75C9-C0E5-4360-A0B8-BF0F76420C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055" b="20082"/>
            <a:stretch/>
          </p:blipFill>
          <p:spPr>
            <a:xfrm>
              <a:off x="2156698" y="1295680"/>
              <a:ext cx="8028432" cy="3120774"/>
            </a:xfrm>
            <a:prstGeom prst="rect">
              <a:avLst/>
            </a:prstGeom>
          </p:spPr>
        </p:pic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15BFF12-8B6F-4D40-A0FE-7D1244AB86B1}"/>
                </a:ext>
              </a:extLst>
            </p:cNvPr>
            <p:cNvSpPr/>
            <p:nvPr/>
          </p:nvSpPr>
          <p:spPr bwMode="auto">
            <a:xfrm>
              <a:off x="7703571" y="2448955"/>
              <a:ext cx="142876" cy="385222"/>
            </a:xfrm>
            <a:prstGeom prst="rect">
              <a:avLst/>
            </a:prstGeom>
            <a:noFill/>
            <a:ln w="28575" cap="flat" cmpd="sng" algn="ctr">
              <a:solidFill>
                <a:srgbClr val="CE8C8C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319CFB3D-9603-4DB0-B930-C677B4772993}"/>
                </a:ext>
              </a:extLst>
            </p:cNvPr>
            <p:cNvGrpSpPr/>
            <p:nvPr/>
          </p:nvGrpSpPr>
          <p:grpSpPr>
            <a:xfrm>
              <a:off x="7393931" y="2480434"/>
              <a:ext cx="287035" cy="322263"/>
              <a:chOff x="8308325" y="1718979"/>
              <a:chExt cx="287035" cy="322263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D7A146C-62CA-4A3D-9920-F715DA99498F}"/>
                  </a:ext>
                </a:extLst>
              </p:cNvPr>
              <p:cNvSpPr/>
              <p:nvPr/>
            </p:nvSpPr>
            <p:spPr bwMode="auto">
              <a:xfrm>
                <a:off x="8308325" y="1718979"/>
                <a:ext cx="287035" cy="322263"/>
              </a:xfrm>
              <a:prstGeom prst="rect">
                <a:avLst/>
              </a:prstGeom>
              <a:noFill/>
              <a:ln w="28575" cap="flat" cmpd="sng" algn="ctr">
                <a:solidFill>
                  <a:srgbClr val="BAE4BA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CF94241C-A03B-4A75-BEDD-79697126F529}"/>
                  </a:ext>
                </a:extLst>
              </p:cNvPr>
              <p:cNvSpPr/>
              <p:nvPr/>
            </p:nvSpPr>
            <p:spPr bwMode="auto">
              <a:xfrm>
                <a:off x="8335931" y="1742496"/>
                <a:ext cx="230219" cy="275218"/>
              </a:xfrm>
              <a:prstGeom prst="rect">
                <a:avLst/>
              </a:prstGeom>
              <a:noFill/>
              <a:ln w="28575" cap="flat" cmpd="sng" algn="ctr">
                <a:solidFill>
                  <a:srgbClr val="8BC8ED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endParaRPr>
              </a:p>
            </p:txBody>
          </p:sp>
        </p:grp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9DA8467D-E907-48BB-8C70-0B570D5F83C0}"/>
              </a:ext>
            </a:extLst>
          </p:cNvPr>
          <p:cNvSpPr txBox="1"/>
          <p:nvPr/>
        </p:nvSpPr>
        <p:spPr>
          <a:xfrm>
            <a:off x="4204936" y="1063839"/>
            <a:ext cx="3794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Example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2933113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9CA7E7E-8348-4F9D-B3F7-0A2DE069FA2B}"/>
              </a:ext>
            </a:extLst>
          </p:cNvPr>
          <p:cNvSpPr/>
          <p:nvPr/>
        </p:nvSpPr>
        <p:spPr bwMode="auto">
          <a:xfrm>
            <a:off x="8141255" y="2145325"/>
            <a:ext cx="2450545" cy="2462510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390B9A3-6AEE-4456-9F71-4EA8123EDEBB}"/>
              </a:ext>
            </a:extLst>
          </p:cNvPr>
          <p:cNvCxnSpPr>
            <a:cxnSpLocks/>
          </p:cNvCxnSpPr>
          <p:nvPr/>
        </p:nvCxnSpPr>
        <p:spPr bwMode="auto">
          <a:xfrm flipV="1">
            <a:off x="6002313" y="3622040"/>
            <a:ext cx="2135847" cy="71747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E299AB2-0179-4DD7-A538-3D453DE5F157}"/>
              </a:ext>
            </a:extLst>
          </p:cNvPr>
          <p:cNvSpPr/>
          <p:nvPr/>
        </p:nvSpPr>
        <p:spPr bwMode="auto">
          <a:xfrm>
            <a:off x="4471856" y="3559153"/>
            <a:ext cx="1715586" cy="1754311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DFCBC87-857C-4222-A16B-9142E0F53289}"/>
              </a:ext>
            </a:extLst>
          </p:cNvPr>
          <p:cNvSpPr/>
          <p:nvPr/>
        </p:nvSpPr>
        <p:spPr bwMode="auto">
          <a:xfrm>
            <a:off x="4623910" y="3909776"/>
            <a:ext cx="1420852" cy="124079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8ACB85B-567D-410E-9FE3-3C579D5419A0}"/>
              </a:ext>
            </a:extLst>
          </p:cNvPr>
          <p:cNvCxnSpPr>
            <a:cxnSpLocks/>
          </p:cNvCxnSpPr>
          <p:nvPr/>
        </p:nvCxnSpPr>
        <p:spPr bwMode="auto">
          <a:xfrm>
            <a:off x="6008208" y="2200136"/>
            <a:ext cx="2133047" cy="8702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6A7B284-220E-42BC-AAA3-170EF59C96A4}"/>
              </a:ext>
            </a:extLst>
          </p:cNvPr>
          <p:cNvSpPr/>
          <p:nvPr/>
        </p:nvSpPr>
        <p:spPr bwMode="auto">
          <a:xfrm>
            <a:off x="4438951" y="1344220"/>
            <a:ext cx="1748490" cy="1803803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5D4ED-D328-4673-8002-AF45FD3B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Neurons: Learning ‘XOR’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98FB02-5645-4FCF-8C3E-C5005190FFB9}"/>
              </a:ext>
            </a:extLst>
          </p:cNvPr>
          <p:cNvSpPr/>
          <p:nvPr/>
        </p:nvSpPr>
        <p:spPr>
          <a:xfrm>
            <a:off x="2438826" y="5600645"/>
            <a:ext cx="7314348" cy="476201"/>
          </a:xfrm>
          <a:prstGeom prst="rect">
            <a:avLst/>
          </a:prstGeom>
          <a:solidFill>
            <a:srgbClr val="B9E5FA"/>
          </a:solidFill>
          <a:ln>
            <a:solidFill>
              <a:srgbClr val="000000"/>
            </a:solidFill>
          </a:ln>
          <a:effectLst>
            <a:outerShdw dist="50800" dir="2880000" algn="ctr" rotWithShape="0">
              <a:srgbClr val="666666"/>
            </a:outerShdw>
          </a:effectLst>
        </p:spPr>
        <p:txBody>
          <a:bodyPr anchor="ctr">
            <a:noAutofit/>
          </a:bodyPr>
          <a:lstStyle/>
          <a:p>
            <a:pPr marL="169863" indent="-169863" fontAlgn="base">
              <a:lnSpc>
                <a:spcPts val="1600"/>
              </a:lnSpc>
              <a:spcBef>
                <a:spcPts val="400"/>
              </a:spcBef>
              <a:spcAft>
                <a:spcPts val="300"/>
              </a:spcAft>
              <a:buSzPct val="125000"/>
              <a:buFontTx/>
              <a:buChar char="•"/>
            </a:pPr>
            <a:r>
              <a:rPr lang="en-US" sz="1600" b="1" kern="0" dirty="0">
                <a:solidFill>
                  <a:sysClr val="windowText" lastClr="000000"/>
                </a:solidFill>
              </a:rPr>
              <a:t>Multiple neurons can combine to represent non-linearly separable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F968A-C0B1-464F-AC6B-5A3BDA531451}"/>
              </a:ext>
            </a:extLst>
          </p:cNvPr>
          <p:cNvSpPr txBox="1"/>
          <p:nvPr/>
        </p:nvSpPr>
        <p:spPr>
          <a:xfrm>
            <a:off x="8541682" y="2187033"/>
            <a:ext cx="1466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‘XOR’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EF3660-01F9-4C74-ACFF-A3D3C5A3E049}"/>
              </a:ext>
            </a:extLst>
          </p:cNvPr>
          <p:cNvSpPr txBox="1"/>
          <p:nvPr/>
        </p:nvSpPr>
        <p:spPr>
          <a:xfrm>
            <a:off x="4605985" y="1378275"/>
            <a:ext cx="1466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‘AND’ Function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45C30E-3754-40E3-9C55-3C4E64E54246}"/>
              </a:ext>
            </a:extLst>
          </p:cNvPr>
          <p:cNvSpPr txBox="1"/>
          <p:nvPr/>
        </p:nvSpPr>
        <p:spPr>
          <a:xfrm>
            <a:off x="4665370" y="3603971"/>
            <a:ext cx="1346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‘OR’ Function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384289-2E17-4EFE-8F73-88DDA8BFC690}"/>
              </a:ext>
            </a:extLst>
          </p:cNvPr>
          <p:cNvCxnSpPr>
            <a:cxnSpLocks/>
          </p:cNvCxnSpPr>
          <p:nvPr/>
        </p:nvCxnSpPr>
        <p:spPr bwMode="auto">
          <a:xfrm flipV="1">
            <a:off x="2270760" y="2269004"/>
            <a:ext cx="2133047" cy="2375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3B9E509-023A-4F79-B899-C258823006C2}"/>
              </a:ext>
            </a:extLst>
          </p:cNvPr>
          <p:cNvCxnSpPr>
            <a:cxnSpLocks/>
          </p:cNvCxnSpPr>
          <p:nvPr/>
        </p:nvCxnSpPr>
        <p:spPr bwMode="auto">
          <a:xfrm>
            <a:off x="2237565" y="2646680"/>
            <a:ext cx="2207280" cy="150547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2C64EDF-8A86-4F57-AA2D-8EBF4B3839AA}"/>
              </a:ext>
            </a:extLst>
          </p:cNvPr>
          <p:cNvCxnSpPr>
            <a:cxnSpLocks/>
            <a:endCxn id="51" idx="1"/>
          </p:cNvCxnSpPr>
          <p:nvPr/>
        </p:nvCxnSpPr>
        <p:spPr bwMode="auto">
          <a:xfrm>
            <a:off x="2192479" y="4137020"/>
            <a:ext cx="2279377" cy="2992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0744F96-6D62-4507-8F01-5D5AC8A7DE25}"/>
              </a:ext>
            </a:extLst>
          </p:cNvPr>
          <p:cNvCxnSpPr>
            <a:cxnSpLocks/>
          </p:cNvCxnSpPr>
          <p:nvPr/>
        </p:nvCxnSpPr>
        <p:spPr bwMode="auto">
          <a:xfrm flipV="1">
            <a:off x="2127031" y="2506550"/>
            <a:ext cx="2306024" cy="150547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315B77D0-A16F-470D-83EF-67E926C8487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9" t="12045" r="76277" b="63302"/>
          <a:stretch/>
        </p:blipFill>
        <p:spPr>
          <a:xfrm>
            <a:off x="1673445" y="2127594"/>
            <a:ext cx="663776" cy="80328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B747C3C-D20E-42AD-B1FC-AACB5BC4F01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9" t="36425" r="76277" b="38390"/>
          <a:stretch/>
        </p:blipFill>
        <p:spPr>
          <a:xfrm>
            <a:off x="1673445" y="3658254"/>
            <a:ext cx="663776" cy="820629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FBD1CF7C-6560-4E9E-BA0D-F8FE20B5851C}"/>
              </a:ext>
            </a:extLst>
          </p:cNvPr>
          <p:cNvGrpSpPr/>
          <p:nvPr/>
        </p:nvGrpSpPr>
        <p:grpSpPr>
          <a:xfrm>
            <a:off x="4683588" y="3890824"/>
            <a:ext cx="1348858" cy="1277347"/>
            <a:chOff x="5039188" y="3809544"/>
            <a:chExt cx="1348858" cy="127734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3D26F9C-1F6B-42C5-A9B6-6AC61B2BA7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22" t="15350" r="27474" b="26041"/>
            <a:stretch/>
          </p:blipFill>
          <p:spPr>
            <a:xfrm>
              <a:off x="5228212" y="3809544"/>
              <a:ext cx="1159834" cy="113050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0FDF6B4-B20C-41D1-811F-5374E1EC4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6412" y="4909780"/>
              <a:ext cx="236980" cy="177111"/>
            </a:xfrm>
            <a:prstGeom prst="rect">
              <a:avLst/>
            </a:prstGeom>
          </p:spPr>
        </p:pic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FEDF96F-7377-47A6-92F7-4F3777918262}"/>
                </a:ext>
              </a:extLst>
            </p:cNvPr>
            <p:cNvSpPr/>
            <p:nvPr/>
          </p:nvSpPr>
          <p:spPr bwMode="auto">
            <a:xfrm>
              <a:off x="5935933" y="4053660"/>
              <a:ext cx="157485" cy="157485"/>
            </a:xfrm>
            <a:prstGeom prst="ellipse">
              <a:avLst/>
            </a:prstGeom>
            <a:solidFill>
              <a:srgbClr val="1C75B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6E06209-AF39-495D-894F-545BA6192B64}"/>
                </a:ext>
              </a:extLst>
            </p:cNvPr>
            <p:cNvSpPr/>
            <p:nvPr/>
          </p:nvSpPr>
          <p:spPr bwMode="auto">
            <a:xfrm>
              <a:off x="5935932" y="4630496"/>
              <a:ext cx="157485" cy="157485"/>
            </a:xfrm>
            <a:prstGeom prst="ellipse">
              <a:avLst/>
            </a:prstGeom>
            <a:solidFill>
              <a:srgbClr val="1C75B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B3DF696-A6F8-41F2-9A52-A325ABAD7492}"/>
                </a:ext>
              </a:extLst>
            </p:cNvPr>
            <p:cNvSpPr/>
            <p:nvPr/>
          </p:nvSpPr>
          <p:spPr bwMode="auto">
            <a:xfrm>
              <a:off x="5365125" y="4052530"/>
              <a:ext cx="157485" cy="157485"/>
            </a:xfrm>
            <a:prstGeom prst="ellipse">
              <a:avLst/>
            </a:prstGeom>
            <a:solidFill>
              <a:srgbClr val="1C75B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7943523-2BBB-4806-870A-8B021C39519D}"/>
                </a:ext>
              </a:extLst>
            </p:cNvPr>
            <p:cNvSpPr/>
            <p:nvPr/>
          </p:nvSpPr>
          <p:spPr bwMode="auto">
            <a:xfrm>
              <a:off x="5354219" y="4630496"/>
              <a:ext cx="157485" cy="157485"/>
            </a:xfrm>
            <a:prstGeom prst="ellipse">
              <a:avLst/>
            </a:prstGeom>
            <a:solidFill>
              <a:srgbClr val="C2425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DE1211E-A1C4-4880-A584-F6F1444EF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9188" y="4349444"/>
              <a:ext cx="236980" cy="177111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699C768-9B6C-413E-B273-53BF25F8B3A0}"/>
              </a:ext>
            </a:extLst>
          </p:cNvPr>
          <p:cNvGrpSpPr/>
          <p:nvPr/>
        </p:nvGrpSpPr>
        <p:grpSpPr>
          <a:xfrm>
            <a:off x="4602958" y="1686156"/>
            <a:ext cx="1420852" cy="1311836"/>
            <a:chOff x="4928710" y="1609690"/>
            <a:chExt cx="1420852" cy="1311836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AE1DEAE-3103-4334-B8C0-5F0A87BF3A75}"/>
                </a:ext>
              </a:extLst>
            </p:cNvPr>
            <p:cNvSpPr/>
            <p:nvPr/>
          </p:nvSpPr>
          <p:spPr bwMode="auto">
            <a:xfrm>
              <a:off x="4928710" y="1652081"/>
              <a:ext cx="1420852" cy="124079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C407F2B-F1C9-4475-9CF5-6B7CD2969A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74" t="15349" r="27474" b="26559"/>
            <a:stretch/>
          </p:blipFill>
          <p:spPr>
            <a:xfrm>
              <a:off x="5179175" y="1609690"/>
              <a:ext cx="1147520" cy="1120542"/>
            </a:xfrm>
            <a:prstGeom prst="rect">
              <a:avLst/>
            </a:prstGeom>
          </p:spPr>
        </p:pic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2137DB5-B1A0-449D-B496-1E70862A96CA}"/>
                </a:ext>
              </a:extLst>
            </p:cNvPr>
            <p:cNvSpPr/>
            <p:nvPr/>
          </p:nvSpPr>
          <p:spPr bwMode="auto">
            <a:xfrm>
              <a:off x="5311728" y="1842627"/>
              <a:ext cx="157485" cy="157485"/>
            </a:xfrm>
            <a:prstGeom prst="ellipse">
              <a:avLst/>
            </a:prstGeom>
            <a:solidFill>
              <a:srgbClr val="C2425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C491B4D-8B06-4B6C-82FD-EDA18009B1BC}"/>
                </a:ext>
              </a:extLst>
            </p:cNvPr>
            <p:cNvSpPr/>
            <p:nvPr/>
          </p:nvSpPr>
          <p:spPr bwMode="auto">
            <a:xfrm>
              <a:off x="5874138" y="1840497"/>
              <a:ext cx="157485" cy="157485"/>
            </a:xfrm>
            <a:prstGeom prst="ellipse">
              <a:avLst/>
            </a:prstGeom>
            <a:solidFill>
              <a:srgbClr val="1C75B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52B042B-090A-429B-AF90-5B3EA1B69039}"/>
                </a:ext>
              </a:extLst>
            </p:cNvPr>
            <p:cNvSpPr/>
            <p:nvPr/>
          </p:nvSpPr>
          <p:spPr bwMode="auto">
            <a:xfrm>
              <a:off x="5300179" y="2425270"/>
              <a:ext cx="157485" cy="157485"/>
            </a:xfrm>
            <a:prstGeom prst="ellipse">
              <a:avLst/>
            </a:prstGeom>
            <a:solidFill>
              <a:srgbClr val="C2425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33B6671-BDDE-4399-A24A-8AE43350383C}"/>
                </a:ext>
              </a:extLst>
            </p:cNvPr>
            <p:cNvSpPr/>
            <p:nvPr/>
          </p:nvSpPr>
          <p:spPr bwMode="auto">
            <a:xfrm>
              <a:off x="5879041" y="2425270"/>
              <a:ext cx="157485" cy="157485"/>
            </a:xfrm>
            <a:prstGeom prst="ellipse">
              <a:avLst/>
            </a:prstGeom>
            <a:solidFill>
              <a:srgbClr val="C2425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5B19A4E0-0065-41F6-A97F-5FA572F7F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5460" y="2744415"/>
              <a:ext cx="236980" cy="177111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B74A6D8F-7E12-48D8-841B-D87B7C448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7838" y="2149591"/>
              <a:ext cx="236980" cy="177111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3DD6C94-C4D6-4877-82EA-F8902621AA29}"/>
              </a:ext>
            </a:extLst>
          </p:cNvPr>
          <p:cNvGrpSpPr/>
          <p:nvPr/>
        </p:nvGrpSpPr>
        <p:grpSpPr>
          <a:xfrm>
            <a:off x="8353212" y="2536518"/>
            <a:ext cx="2073417" cy="1851578"/>
            <a:chOff x="8595252" y="2441265"/>
            <a:chExt cx="2073417" cy="1851578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3BD55EC-082F-4E28-8619-2576289B0DEB}"/>
                </a:ext>
              </a:extLst>
            </p:cNvPr>
            <p:cNvSpPr/>
            <p:nvPr/>
          </p:nvSpPr>
          <p:spPr bwMode="auto">
            <a:xfrm>
              <a:off x="8595252" y="2441265"/>
              <a:ext cx="2057507" cy="181188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D0B44C-4CA8-420C-86EA-B7F9E3DF26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11" t="18387" r="26967" b="26138"/>
            <a:stretch/>
          </p:blipFill>
          <p:spPr>
            <a:xfrm>
              <a:off x="8961116" y="2455237"/>
              <a:ext cx="1707553" cy="1578425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5F2B68EB-21FB-435B-9B29-ECE08E326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6922" y="3163214"/>
              <a:ext cx="346790" cy="25918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A4C62360-3214-4C05-83C0-D3C425C30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5364" y="4033663"/>
              <a:ext cx="346790" cy="259180"/>
            </a:xfrm>
            <a:prstGeom prst="rect">
              <a:avLst/>
            </a:prstGeom>
          </p:spPr>
        </p:pic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14347D1-71E8-410E-9E9B-3125F84BB1EC}"/>
                </a:ext>
              </a:extLst>
            </p:cNvPr>
            <p:cNvSpPr/>
            <p:nvPr/>
          </p:nvSpPr>
          <p:spPr bwMode="auto">
            <a:xfrm>
              <a:off x="9181218" y="2764041"/>
              <a:ext cx="157485" cy="157485"/>
            </a:xfrm>
            <a:prstGeom prst="ellipse">
              <a:avLst/>
            </a:prstGeom>
            <a:solidFill>
              <a:srgbClr val="1C75B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9D9FCFC-62FA-4D64-989A-F581B250B257}"/>
                </a:ext>
              </a:extLst>
            </p:cNvPr>
            <p:cNvSpPr/>
            <p:nvPr/>
          </p:nvSpPr>
          <p:spPr bwMode="auto">
            <a:xfrm>
              <a:off x="10030464" y="2769326"/>
              <a:ext cx="157485" cy="157485"/>
            </a:xfrm>
            <a:prstGeom prst="ellipse">
              <a:avLst/>
            </a:prstGeom>
            <a:solidFill>
              <a:srgbClr val="C2425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2056244-E0B2-4FCD-ACBA-9DB8F341E1E2}"/>
                </a:ext>
              </a:extLst>
            </p:cNvPr>
            <p:cNvSpPr/>
            <p:nvPr/>
          </p:nvSpPr>
          <p:spPr bwMode="auto">
            <a:xfrm>
              <a:off x="9181217" y="3622233"/>
              <a:ext cx="157485" cy="157485"/>
            </a:xfrm>
            <a:prstGeom prst="ellipse">
              <a:avLst/>
            </a:prstGeom>
            <a:solidFill>
              <a:srgbClr val="C24254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43C5D55-47E2-4557-AADF-D29B85FF260B}"/>
                </a:ext>
              </a:extLst>
            </p:cNvPr>
            <p:cNvSpPr/>
            <p:nvPr/>
          </p:nvSpPr>
          <p:spPr bwMode="auto">
            <a:xfrm>
              <a:off x="10030464" y="3622232"/>
              <a:ext cx="157485" cy="157485"/>
            </a:xfrm>
            <a:prstGeom prst="ellipse">
              <a:avLst/>
            </a:prstGeom>
            <a:solidFill>
              <a:srgbClr val="1C75B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C0933AE-E8D8-41CB-83B6-6D77E7BFEB35}"/>
              </a:ext>
            </a:extLst>
          </p:cNvPr>
          <p:cNvCxnSpPr>
            <a:cxnSpLocks/>
          </p:cNvCxnSpPr>
          <p:nvPr/>
        </p:nvCxnSpPr>
        <p:spPr bwMode="auto">
          <a:xfrm>
            <a:off x="5059562" y="1793399"/>
            <a:ext cx="810003" cy="81497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38EF9DA-666D-4272-A71F-45C9E7E81500}"/>
              </a:ext>
            </a:extLst>
          </p:cNvPr>
          <p:cNvCxnSpPr>
            <a:cxnSpLocks/>
          </p:cNvCxnSpPr>
          <p:nvPr/>
        </p:nvCxnSpPr>
        <p:spPr bwMode="auto">
          <a:xfrm>
            <a:off x="4831305" y="4278410"/>
            <a:ext cx="810003" cy="81497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43C4C4D-FD15-4934-8974-5B2846595D1B}"/>
              </a:ext>
            </a:extLst>
          </p:cNvPr>
          <p:cNvCxnSpPr>
            <a:cxnSpLocks/>
          </p:cNvCxnSpPr>
          <p:nvPr/>
        </p:nvCxnSpPr>
        <p:spPr bwMode="auto">
          <a:xfrm>
            <a:off x="8666075" y="3063935"/>
            <a:ext cx="1082866" cy="10895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4320BB5-12CD-4D04-8DB8-44CA88B880A6}"/>
              </a:ext>
            </a:extLst>
          </p:cNvPr>
          <p:cNvCxnSpPr>
            <a:cxnSpLocks/>
          </p:cNvCxnSpPr>
          <p:nvPr/>
        </p:nvCxnSpPr>
        <p:spPr bwMode="auto">
          <a:xfrm>
            <a:off x="9128470" y="2634004"/>
            <a:ext cx="1082866" cy="10895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829163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D4ED-D328-4673-8002-AF45FD3B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Neurons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397A2-80BD-42D9-BA75-0A1832DA1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20" y="1162304"/>
            <a:ext cx="11343639" cy="4828032"/>
          </a:xfrm>
        </p:spPr>
        <p:txBody>
          <a:bodyPr/>
          <a:lstStyle/>
          <a:p>
            <a:r>
              <a:rPr lang="en-US" sz="1800" dirty="0"/>
              <a:t>Using multiple neurons allows the network to represent more complicated (“less linear”) patterns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98FB02-5645-4FCF-8C3E-C5005190FFB9}"/>
              </a:ext>
            </a:extLst>
          </p:cNvPr>
          <p:cNvSpPr/>
          <p:nvPr/>
        </p:nvSpPr>
        <p:spPr>
          <a:xfrm>
            <a:off x="1812240" y="5166566"/>
            <a:ext cx="8567520" cy="768613"/>
          </a:xfrm>
          <a:prstGeom prst="rect">
            <a:avLst/>
          </a:prstGeom>
          <a:solidFill>
            <a:srgbClr val="B9E5FA"/>
          </a:solidFill>
          <a:ln>
            <a:solidFill>
              <a:srgbClr val="000000"/>
            </a:solidFill>
          </a:ln>
          <a:effectLst>
            <a:outerShdw dist="50800" dir="2880000" algn="ctr" rotWithShape="0">
              <a:srgbClr val="666666"/>
            </a:outerShdw>
          </a:effectLst>
        </p:spPr>
        <p:txBody>
          <a:bodyPr anchor="ctr">
            <a:noAutofit/>
          </a:bodyPr>
          <a:lstStyle/>
          <a:p>
            <a:pPr marL="169863" indent="-169863" fontAlgn="base">
              <a:lnSpc>
                <a:spcPts val="1600"/>
              </a:lnSpc>
              <a:spcBef>
                <a:spcPts val="400"/>
              </a:spcBef>
              <a:spcAft>
                <a:spcPts val="300"/>
              </a:spcAft>
              <a:buSzPct val="125000"/>
              <a:buFontTx/>
              <a:buChar char="•"/>
            </a:pPr>
            <a:r>
              <a:rPr lang="en-US" sz="1600" b="1" kern="0" dirty="0">
                <a:solidFill>
                  <a:sysClr val="windowText" lastClr="000000"/>
                </a:solidFill>
              </a:rPr>
              <a:t>Deeper networks can represent more complex decision boundaries, but come with the risk of longer training time or overfitting</a:t>
            </a:r>
          </a:p>
          <a:p>
            <a:pPr marL="169863" indent="-169863" fontAlgn="base">
              <a:lnSpc>
                <a:spcPts val="1600"/>
              </a:lnSpc>
              <a:spcBef>
                <a:spcPts val="400"/>
              </a:spcBef>
              <a:spcAft>
                <a:spcPts val="300"/>
              </a:spcAft>
              <a:buSzPct val="125000"/>
              <a:buFontTx/>
              <a:buChar char="•"/>
            </a:pPr>
            <a:r>
              <a:rPr lang="en-US" sz="1600" b="1" kern="0" dirty="0">
                <a:solidFill>
                  <a:sysClr val="windowText" lastClr="000000"/>
                </a:solidFill>
              </a:rPr>
              <a:t>Finding the “best” network structure for a given problem can require trial &amp; error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2C5079-52B0-4E18-AB74-B6C9389A48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7" t="5193" b="3592"/>
          <a:stretch/>
        </p:blipFill>
        <p:spPr bwMode="auto">
          <a:xfrm>
            <a:off x="1549400" y="2203309"/>
            <a:ext cx="2453640" cy="235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64470D-2C13-44B5-8B41-412D0753D242}"/>
              </a:ext>
            </a:extLst>
          </p:cNvPr>
          <p:cNvSpPr txBox="1"/>
          <p:nvPr/>
        </p:nvSpPr>
        <p:spPr>
          <a:xfrm>
            <a:off x="2076585" y="1839353"/>
            <a:ext cx="1529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Example Data</a:t>
            </a:r>
            <a:endParaRPr lang="en-US" sz="1600" b="1" baseline="300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06009F6-2B39-4BFB-A7A6-9C14D592E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64" t="3127" b="5836"/>
          <a:stretch/>
        </p:blipFill>
        <p:spPr bwMode="auto">
          <a:xfrm>
            <a:off x="5037642" y="2177907"/>
            <a:ext cx="2413705" cy="240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F3FAFBC-81CC-40A1-83A2-B004D02AE0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66" t="3349" b="5835"/>
          <a:stretch/>
        </p:blipFill>
        <p:spPr bwMode="auto">
          <a:xfrm>
            <a:off x="8429241" y="2188583"/>
            <a:ext cx="2273304" cy="240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209F8F-7845-498F-9960-010152CBC5AC}"/>
              </a:ext>
            </a:extLst>
          </p:cNvPr>
          <p:cNvSpPr txBox="1"/>
          <p:nvPr/>
        </p:nvSpPr>
        <p:spPr>
          <a:xfrm>
            <a:off x="4778331" y="1691434"/>
            <a:ext cx="27622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1-Hidden Layer Classifier</a:t>
            </a:r>
            <a:r>
              <a:rPr lang="en-US" sz="1600" b="1" baseline="30000" dirty="0"/>
              <a:t>†</a:t>
            </a:r>
          </a:p>
          <a:p>
            <a:pPr algn="ctr"/>
            <a:r>
              <a:rPr lang="en-US" sz="1100" b="1" dirty="0"/>
              <a:t>• 88.6% test accuracy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2ECF93-D2D9-4B4B-BC0C-4DEDC861A437}"/>
              </a:ext>
            </a:extLst>
          </p:cNvPr>
          <p:cNvSpPr txBox="1"/>
          <p:nvPr/>
        </p:nvSpPr>
        <p:spPr>
          <a:xfrm>
            <a:off x="8127840" y="1720943"/>
            <a:ext cx="2876108" cy="671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5-Hidden Layers Classifier</a:t>
            </a:r>
            <a:r>
              <a:rPr lang="en-US" sz="1600" b="1" baseline="30000" dirty="0"/>
              <a:t>†</a:t>
            </a:r>
            <a:endParaRPr lang="en-US" sz="1600" b="1" dirty="0"/>
          </a:p>
          <a:p>
            <a:pPr algn="ctr"/>
            <a:r>
              <a:rPr lang="en-US" sz="1100" b="1" dirty="0"/>
              <a:t>• 97.2% test accuracy</a:t>
            </a:r>
          </a:p>
          <a:p>
            <a:pPr algn="ctr"/>
            <a:endParaRPr lang="en-US" sz="1600" b="1" baseline="30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2B55A8-9321-4598-A868-B7E0FFF58964}"/>
              </a:ext>
            </a:extLst>
          </p:cNvPr>
          <p:cNvSpPr txBox="1"/>
          <p:nvPr/>
        </p:nvSpPr>
        <p:spPr>
          <a:xfrm>
            <a:off x="345503" y="6083261"/>
            <a:ext cx="11500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aseline="30000" dirty="0"/>
              <a:t>†</a:t>
            </a:r>
            <a:r>
              <a:rPr lang="en-US" sz="1000" dirty="0"/>
              <a:t>Neural networks trained with 10 neurons per layer and a </a:t>
            </a:r>
            <a:r>
              <a:rPr lang="en-US" sz="1000" dirty="0" err="1"/>
              <a:t>ReLU</a:t>
            </a:r>
            <a:r>
              <a:rPr lang="en-US" sz="1000" dirty="0"/>
              <a:t> activation function	See </a:t>
            </a:r>
            <a:r>
              <a:rPr lang="en-US" sz="1000" dirty="0">
                <a:hlinkClick r:id="rId6"/>
              </a:rPr>
              <a:t>http://playground.tensorflow.org/</a:t>
            </a:r>
            <a:r>
              <a:rPr lang="en-US" sz="1000" dirty="0"/>
              <a:t> for a useful visualization of 2D neural network training</a:t>
            </a:r>
          </a:p>
        </p:txBody>
      </p:sp>
    </p:spTree>
    <p:extLst>
      <p:ext uri="{BB962C8B-B14F-4D97-AF65-F5344CB8AC3E}">
        <p14:creationId xmlns:p14="http://schemas.microsoft.com/office/powerpoint/2010/main" val="420665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 bwMode="auto">
          <a:xfrm>
            <a:off x="9448800" y="2696252"/>
            <a:ext cx="2011680" cy="2468880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atin typeface="Arial" pitchFamily="-110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7297402" y="2696252"/>
            <a:ext cx="2011680" cy="2468880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atin typeface="Arial" pitchFamily="-110" charset="0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5146003" y="2696252"/>
            <a:ext cx="2011680" cy="2468880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atin typeface="Arial" pitchFamily="-110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994604" y="2696252"/>
            <a:ext cx="2011680" cy="2468880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atin typeface="Arial" pitchFamily="-110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843205" y="2696252"/>
            <a:ext cx="2011680" cy="2468880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atin typeface="Arial" pitchFamily="-110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Components of a </a:t>
            </a:r>
            <a:br>
              <a:rPr lang="en-US" dirty="0"/>
            </a:br>
            <a:r>
              <a:rPr lang="en-US" dirty="0"/>
              <a:t>Supervised Machine Learning Approach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-203328" y="4395627"/>
            <a:ext cx="1274273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Examples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-340629" y="2970924"/>
            <a:ext cx="1557499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Description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8925" y="3960532"/>
            <a:ext cx="192024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Tabular data</a:t>
            </a:r>
          </a:p>
          <a:p>
            <a:r>
              <a:rPr lang="en-US" sz="1400" b="1" dirty="0"/>
              <a:t>- Time-series</a:t>
            </a:r>
          </a:p>
          <a:p>
            <a:r>
              <a:rPr lang="en-US" sz="1400" b="1" dirty="0"/>
              <a:t>-  Images</a:t>
            </a:r>
          </a:p>
          <a:p>
            <a:r>
              <a:rPr lang="en-US" sz="1400" b="1" dirty="0"/>
              <a:t>-  Videos</a:t>
            </a:r>
          </a:p>
          <a:p>
            <a:r>
              <a:rPr lang="en-US" sz="1400" b="1" dirty="0"/>
              <a:t>-  Text samples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88925" y="2753361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Set of labeled samples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0324" y="3960533"/>
            <a:ext cx="192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 Intuition</a:t>
            </a:r>
          </a:p>
          <a:p>
            <a:r>
              <a:rPr lang="en-US" sz="1400" b="1" dirty="0"/>
              <a:t>-  Expert knowledge</a:t>
            </a:r>
          </a:p>
          <a:p>
            <a:r>
              <a:rPr lang="en-US" sz="1400" b="1" dirty="0"/>
              <a:t>-  Statistics</a:t>
            </a:r>
          </a:p>
          <a:p>
            <a:r>
              <a:rPr lang="en-US" sz="1400" b="1" dirty="0"/>
              <a:t>-  Learned features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40324" y="2753361"/>
            <a:ext cx="1920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Method to select data characteristics critical information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91723" y="3960532"/>
            <a:ext cx="192024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 Regression</a:t>
            </a:r>
          </a:p>
          <a:p>
            <a:r>
              <a:rPr lang="en-US" sz="1400" b="1" dirty="0"/>
              <a:t>-  Nearest neighbor</a:t>
            </a:r>
          </a:p>
          <a:p>
            <a:r>
              <a:rPr lang="en-US" sz="1400" b="1" dirty="0"/>
              <a:t>-  Decision tree</a:t>
            </a:r>
          </a:p>
          <a:p>
            <a:r>
              <a:rPr lang="en-US" sz="1400" b="1" dirty="0"/>
              <a:t>-  SVM</a:t>
            </a:r>
          </a:p>
          <a:p>
            <a:r>
              <a:rPr lang="en-US" sz="1400" b="1" dirty="0"/>
              <a:t>-  Neural Network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91723" y="2753361"/>
            <a:ext cx="1920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The form of model which will be trained to make decisions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43122" y="3960532"/>
            <a:ext cx="192024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 Squared error</a:t>
            </a:r>
          </a:p>
          <a:p>
            <a:r>
              <a:rPr lang="en-US" sz="1400" b="1" dirty="0"/>
              <a:t>-  Absolute error</a:t>
            </a:r>
          </a:p>
          <a:p>
            <a:r>
              <a:rPr lang="en-US" sz="1400" b="1" dirty="0"/>
              <a:t>-  Cross-entropy</a:t>
            </a:r>
          </a:p>
          <a:p>
            <a:r>
              <a:rPr lang="en-US" sz="1400" b="1" dirty="0"/>
              <a:t>-  Accuracy</a:t>
            </a:r>
          </a:p>
          <a:p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43122" y="2753361"/>
            <a:ext cx="1920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Metric by which a prospective models should be judged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494520" y="3960532"/>
            <a:ext cx="192024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 Gradient descent</a:t>
            </a:r>
          </a:p>
          <a:p>
            <a:r>
              <a:rPr lang="en-US" sz="1400" b="1" dirty="0"/>
              <a:t>-  Gradient-free opt.</a:t>
            </a:r>
          </a:p>
          <a:p>
            <a:r>
              <a:rPr lang="en-US" sz="1400" b="1" dirty="0"/>
              <a:t>-  Analytic solution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664" indent="-285664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494520" y="2753362"/>
            <a:ext cx="192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Algorithm to minimize the cost function by tuning model parameters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0583" y="1070877"/>
            <a:ext cx="1534819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b="1" dirty="0"/>
              <a:t>Training Data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018428" y="1738679"/>
            <a:ext cx="980225" cy="835963"/>
            <a:chOff x="958240" y="1650125"/>
            <a:chExt cx="980480" cy="836181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410" y="1650125"/>
              <a:ext cx="928310" cy="75606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58240" y="2224696"/>
              <a:ext cx="435599" cy="2616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err="1">
                  <a:solidFill>
                    <a:schemeClr val="bg1"/>
                  </a:solidFill>
                </a:rPr>
                <a:t>IrVi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828332" y="1869575"/>
            <a:ext cx="851332" cy="788618"/>
            <a:chOff x="1768393" y="1996407"/>
            <a:chExt cx="851554" cy="78882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68393" y="1996407"/>
              <a:ext cx="777273" cy="760238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2172994" y="2523620"/>
              <a:ext cx="446953" cy="2616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err="1">
                  <a:solidFill>
                    <a:schemeClr val="bg1"/>
                  </a:solidFill>
                </a:rPr>
                <a:t>IrSe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289739" y="1070877"/>
            <a:ext cx="1421410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b="1" dirty="0"/>
              <a:t>Feature</a:t>
            </a:r>
          </a:p>
          <a:p>
            <a:pPr algn="ctr"/>
            <a:r>
              <a:rPr lang="en-US" sz="1999" b="1" dirty="0"/>
              <a:t>Selection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3354350" y="1809380"/>
            <a:ext cx="1292191" cy="861436"/>
            <a:chOff x="3436850" y="1810340"/>
            <a:chExt cx="1192243" cy="794804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36850" y="1810340"/>
              <a:ext cx="1192243" cy="794804"/>
            </a:xfrm>
            <a:prstGeom prst="rect">
              <a:avLst/>
            </a:prstGeom>
          </p:spPr>
        </p:pic>
        <p:cxnSp>
          <p:nvCxnSpPr>
            <p:cNvPr id="56" name="Straight Arrow Connector 55"/>
            <p:cNvCxnSpPr/>
            <p:nvPr/>
          </p:nvCxnSpPr>
          <p:spPr bwMode="auto">
            <a:xfrm flipV="1">
              <a:off x="4106836" y="1984478"/>
              <a:ext cx="334902" cy="26875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>
              <a:off x="3488760" y="2199280"/>
              <a:ext cx="355506" cy="8019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4247049" y="2035889"/>
              <a:ext cx="163087" cy="283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69486" y="2160132"/>
              <a:ext cx="163087" cy="283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p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278481" y="1253758"/>
            <a:ext cx="165963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b="1" dirty="0"/>
              <a:t>Model Type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2499" y="1647170"/>
            <a:ext cx="1371600" cy="1033203"/>
          </a:xfrm>
          <a:prstGeom prst="rect">
            <a:avLst/>
          </a:prstGeom>
          <a:ln w="12700">
            <a:noFill/>
          </a:ln>
        </p:spPr>
      </p:pic>
      <p:sp>
        <p:nvSpPr>
          <p:cNvPr id="37" name="TextBox 36"/>
          <p:cNvSpPr txBox="1"/>
          <p:nvPr/>
        </p:nvSpPr>
        <p:spPr>
          <a:xfrm>
            <a:off x="7360344" y="1070877"/>
            <a:ext cx="1629773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b="1" dirty="0"/>
              <a:t>Cost Function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362762" y="1778579"/>
            <a:ext cx="1637874" cy="817724"/>
            <a:chOff x="7361174" y="1751271"/>
            <a:chExt cx="1637874" cy="817724"/>
          </a:xfrm>
        </p:grpSpPr>
        <p:sp>
          <p:nvSpPr>
            <p:cNvPr id="75" name="Rectangle 74"/>
            <p:cNvSpPr/>
            <p:nvPr/>
          </p:nvSpPr>
          <p:spPr bwMode="auto">
            <a:xfrm>
              <a:off x="7361174" y="1751271"/>
              <a:ext cx="1637874" cy="8177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26"/>
              <a:endParaRPr lang="en-US" sz="1400" b="1" dirty="0"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7916" y="1933892"/>
              <a:ext cx="1520613" cy="609854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9717100" y="1070877"/>
            <a:ext cx="1475078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b="1" dirty="0"/>
              <a:t>Training Algorithm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5104" y="1782451"/>
            <a:ext cx="1219073" cy="8244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8" name="TextBox 77"/>
          <p:cNvSpPr txBox="1"/>
          <p:nvPr/>
        </p:nvSpPr>
        <p:spPr>
          <a:xfrm>
            <a:off x="264576" y="6073157"/>
            <a:ext cx="11317825" cy="276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* </a:t>
            </a:r>
            <a:r>
              <a:rPr lang="en-US" sz="1100" b="1" dirty="0"/>
              <a:t>image sources: </a:t>
            </a:r>
            <a:r>
              <a:rPr lang="en-US" sz="1100" b="1" dirty="0" err="1"/>
              <a:t>scikit</a:t>
            </a:r>
            <a:r>
              <a:rPr lang="en-US" sz="1100" b="1" dirty="0"/>
              <a:t>-learn (for “model type”) and https://reconsider.news/2018/05/09/ai-researchers-allege-machine-learning-alchemy (for “training algorithm”)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459586FD-2887-419A-AB27-3907158C3458}"/>
              </a:ext>
            </a:extLst>
          </p:cNvPr>
          <p:cNvSpPr txBox="1">
            <a:spLocks/>
          </p:cNvSpPr>
          <p:nvPr/>
        </p:nvSpPr>
        <p:spPr>
          <a:xfrm>
            <a:off x="2273240" y="5526071"/>
            <a:ext cx="7757207" cy="438912"/>
          </a:xfrm>
          <a:prstGeom prst="rect">
            <a:avLst/>
          </a:prstGeom>
          <a:solidFill>
            <a:srgbClr val="B9E5FA"/>
          </a:solidFill>
          <a:ln>
            <a:solidFill>
              <a:srgbClr val="000000"/>
            </a:solidFill>
          </a:ln>
          <a:effectLst>
            <a:outerShdw dist="50800" dir="2880000" algn="ctr" rotWithShape="0">
              <a:srgbClr val="666666"/>
            </a:outerShdw>
          </a:effectLst>
        </p:spPr>
        <p:txBody>
          <a:bodyPr anchor="ctr">
            <a:noAutofit/>
          </a:bodyPr>
          <a:lstStyle>
            <a:lvl1pPr marL="169863" marR="0" indent="-169863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1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marR="0" indent="-16986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1200" b="1">
                <a:solidFill>
                  <a:schemeClr val="tx1"/>
                </a:solidFill>
                <a:latin typeface="+mn-lt"/>
              </a:defRPr>
            </a:lvl2pPr>
            <a:lvl3pPr marL="1343025" indent="-255588" algn="l" defTabSz="1019175" rtl="0" eaLnBrk="1" fontAlgn="base" hangingPunct="1">
              <a:spcBef>
                <a:spcPct val="3500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+mn-lt"/>
              </a:defRPr>
            </a:lvl3pPr>
            <a:lvl4pPr marL="1722438" indent="-131763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4pPr>
            <a:lvl5pPr marL="2038350" indent="-2095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5pPr>
            <a:lvl6pPr marL="24955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6pPr>
            <a:lvl7pPr marL="29527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7pPr>
            <a:lvl8pPr marL="34099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8pPr>
            <a:lvl9pPr marL="38671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ts val="1600"/>
              </a:lnSpc>
              <a:spcAft>
                <a:spcPts val="30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Supervised machine learning approaches require each of these components</a:t>
            </a:r>
            <a:endParaRPr lang="en-US" kern="0" dirty="0">
              <a:solidFill>
                <a:sysClr val="windowText" lastClr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8554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-12572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911474" y="3665285"/>
            <a:ext cx="609600" cy="3886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1C1653-BCE9-47CF-BDDF-EA20EFEFD776}"/>
              </a:ext>
            </a:extLst>
          </p:cNvPr>
          <p:cNvSpPr txBox="1">
            <a:spLocks/>
          </p:cNvSpPr>
          <p:nvPr/>
        </p:nvSpPr>
        <p:spPr>
          <a:xfrm>
            <a:off x="3521074" y="2422938"/>
            <a:ext cx="6064359" cy="169186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2500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2013" indent="-34131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204913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546225" indent="-11906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8288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r>
              <a:rPr lang="en-US" sz="2400" kern="0" dirty="0"/>
              <a:t>Introduction</a:t>
            </a:r>
          </a:p>
          <a:p>
            <a:r>
              <a:rPr lang="en-US" sz="2400" kern="0" dirty="0"/>
              <a:t>The Artificial Neuron</a:t>
            </a:r>
          </a:p>
          <a:p>
            <a:r>
              <a:rPr lang="en-US" sz="2400" kern="0" dirty="0"/>
              <a:t>Artificial Neuron Networks</a:t>
            </a:r>
          </a:p>
          <a:p>
            <a:r>
              <a:rPr lang="en-US" sz="2400" kern="0" dirty="0"/>
              <a:t>Common Neural Network Types</a:t>
            </a:r>
          </a:p>
        </p:txBody>
      </p:sp>
    </p:spTree>
    <p:extLst>
      <p:ext uri="{BB962C8B-B14F-4D97-AF65-F5344CB8AC3E}">
        <p14:creationId xmlns:p14="http://schemas.microsoft.com/office/powerpoint/2010/main" val="1956672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0CC6-B413-4D67-BBA0-A7FB8792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30E9-3A1E-4893-9325-7DA3FA9B0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84" y="1046721"/>
            <a:ext cx="10924032" cy="2904236"/>
          </a:xfrm>
        </p:spPr>
        <p:txBody>
          <a:bodyPr/>
          <a:lstStyle/>
          <a:p>
            <a:r>
              <a:rPr lang="en-US" dirty="0"/>
              <a:t>Look at the below guide</a:t>
            </a:r>
            <a:r>
              <a:rPr lang="en-US" baseline="30000" dirty="0"/>
              <a:t>†</a:t>
            </a:r>
            <a:r>
              <a:rPr lang="en-US" dirty="0"/>
              <a:t> (from AsimovInstitute.org) for a broad set of potential neural network architectures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F4776C9-E882-4626-B1AE-DC4509F3CA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49"/>
          <a:stretch/>
        </p:blipFill>
        <p:spPr bwMode="auto">
          <a:xfrm>
            <a:off x="1587500" y="1631220"/>
            <a:ext cx="4283075" cy="357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17EEE71-BB52-460C-8D5E-7CF39ACCE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49"/>
          <a:stretch/>
        </p:blipFill>
        <p:spPr bwMode="auto">
          <a:xfrm>
            <a:off x="5857875" y="1674023"/>
            <a:ext cx="4283075" cy="370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193D17-5792-47E4-8493-A7D887077550}"/>
              </a:ext>
            </a:extLst>
          </p:cNvPr>
          <p:cNvSpPr/>
          <p:nvPr/>
        </p:nvSpPr>
        <p:spPr>
          <a:xfrm>
            <a:off x="1908012" y="5325133"/>
            <a:ext cx="8102127" cy="768649"/>
          </a:xfrm>
          <a:prstGeom prst="rect">
            <a:avLst/>
          </a:prstGeom>
          <a:solidFill>
            <a:srgbClr val="B9E5FA"/>
          </a:solidFill>
          <a:ln>
            <a:solidFill>
              <a:srgbClr val="000000"/>
            </a:solidFill>
          </a:ln>
          <a:effectLst>
            <a:outerShdw dist="50800" dir="2880000" algn="ctr" rotWithShape="0">
              <a:srgbClr val="666666"/>
            </a:outerShdw>
          </a:effectLst>
        </p:spPr>
        <p:txBody>
          <a:bodyPr anchor="ctr">
            <a:noAutofit/>
          </a:bodyPr>
          <a:lstStyle/>
          <a:p>
            <a:pPr marL="169863" indent="-169863" fontAlgn="base">
              <a:lnSpc>
                <a:spcPts val="1600"/>
              </a:lnSpc>
              <a:spcBef>
                <a:spcPts val="400"/>
              </a:spcBef>
              <a:spcAft>
                <a:spcPts val="300"/>
              </a:spcAft>
              <a:buSzPct val="125000"/>
              <a:buFontTx/>
              <a:buChar char="•"/>
            </a:pPr>
            <a:r>
              <a:rPr lang="en-US" sz="1600" b="1" kern="0" dirty="0">
                <a:solidFill>
                  <a:sysClr val="windowText" lastClr="000000"/>
                </a:solidFill>
              </a:rPr>
              <a:t>Many network types exist that are specially designed for specific applications</a:t>
            </a:r>
          </a:p>
          <a:p>
            <a:pPr marL="627063" lvl="1" indent="-169863" fontAlgn="base">
              <a:lnSpc>
                <a:spcPts val="1600"/>
              </a:lnSpc>
              <a:spcBef>
                <a:spcPts val="400"/>
              </a:spcBef>
              <a:spcAft>
                <a:spcPts val="300"/>
              </a:spcAft>
              <a:buSzPct val="125000"/>
              <a:buFontTx/>
              <a:buChar char="•"/>
            </a:pPr>
            <a:r>
              <a:rPr lang="en-US" sz="1600" b="1" kern="0" dirty="0">
                <a:solidFill>
                  <a:sysClr val="windowText" lastClr="000000"/>
                </a:solidFill>
              </a:rPr>
              <a:t>In this course, we will focus on only 2 types of neural network – deep feed forward networks, and deep convolutional networks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D49069-78C3-4245-BE83-2FD43C397A0A}"/>
              </a:ext>
            </a:extLst>
          </p:cNvPr>
          <p:cNvSpPr txBox="1"/>
          <p:nvPr/>
        </p:nvSpPr>
        <p:spPr>
          <a:xfrm>
            <a:off x="4887626" y="6120048"/>
            <a:ext cx="19658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aseline="30000" dirty="0"/>
              <a:t>†</a:t>
            </a:r>
            <a:r>
              <a:rPr lang="en-US" sz="1000" dirty="0"/>
              <a:t>Taken from asimovinstitute.org</a:t>
            </a:r>
          </a:p>
        </p:txBody>
      </p:sp>
    </p:spTree>
    <p:extLst>
      <p:ext uri="{BB962C8B-B14F-4D97-AF65-F5344CB8AC3E}">
        <p14:creationId xmlns:p14="http://schemas.microsoft.com/office/powerpoint/2010/main" val="2817134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0CC6-B413-4D67-BBA0-A7FB8792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Fully-Connected Feed-Forward Networks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DC3F9D-1FC1-43AB-813C-3AE70A07FD53}"/>
              </a:ext>
            </a:extLst>
          </p:cNvPr>
          <p:cNvSpPr/>
          <p:nvPr/>
        </p:nvSpPr>
        <p:spPr>
          <a:xfrm>
            <a:off x="1135179" y="5373915"/>
            <a:ext cx="9921639" cy="680684"/>
          </a:xfrm>
          <a:prstGeom prst="rect">
            <a:avLst/>
          </a:prstGeom>
          <a:solidFill>
            <a:srgbClr val="B9E5FA"/>
          </a:solidFill>
          <a:ln>
            <a:solidFill>
              <a:srgbClr val="000000"/>
            </a:solidFill>
          </a:ln>
          <a:effectLst>
            <a:outerShdw dist="50800" dir="2880000" algn="ctr" rotWithShape="0">
              <a:srgbClr val="666666"/>
            </a:outerShdw>
          </a:effectLst>
        </p:spPr>
        <p:txBody>
          <a:bodyPr anchor="ctr">
            <a:noAutofit/>
          </a:bodyPr>
          <a:lstStyle/>
          <a:p>
            <a:pPr marL="169863" indent="-169863" fontAlgn="base">
              <a:lnSpc>
                <a:spcPts val="1600"/>
              </a:lnSpc>
              <a:spcBef>
                <a:spcPts val="400"/>
              </a:spcBef>
              <a:spcAft>
                <a:spcPts val="300"/>
              </a:spcAft>
              <a:buSzPct val="125000"/>
              <a:buFontTx/>
              <a:buChar char="•"/>
            </a:pPr>
            <a:r>
              <a:rPr lang="en-US" sz="1600" b="1" kern="0" dirty="0">
                <a:solidFill>
                  <a:sysClr val="windowText" lastClr="000000"/>
                </a:solidFill>
              </a:rPr>
              <a:t>Fully-connected feed-forward networks are the most general type of neural network, and result when every neuron in adjacent layers are connected and pass outputs in a single direction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2130DE-3F23-4774-85C9-C7AA079C4D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5" b="20082"/>
          <a:stretch/>
        </p:blipFill>
        <p:spPr>
          <a:xfrm>
            <a:off x="1722234" y="1784350"/>
            <a:ext cx="8747531" cy="34002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BDEAE4-781B-4973-BEDD-4A8E56BB5994}"/>
              </a:ext>
            </a:extLst>
          </p:cNvPr>
          <p:cNvSpPr txBox="1"/>
          <p:nvPr/>
        </p:nvSpPr>
        <p:spPr>
          <a:xfrm>
            <a:off x="4992328" y="1194974"/>
            <a:ext cx="2321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Network Example</a:t>
            </a:r>
          </a:p>
        </p:txBody>
      </p:sp>
    </p:spTree>
    <p:extLst>
      <p:ext uri="{BB962C8B-B14F-4D97-AF65-F5344CB8AC3E}">
        <p14:creationId xmlns:p14="http://schemas.microsoft.com/office/powerpoint/2010/main" val="695529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971C-CDD4-4789-ADCC-6E031B5F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FBA50-BD68-441F-9119-A3734572F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639824"/>
            <a:ext cx="11696700" cy="4828032"/>
          </a:xfrm>
        </p:spPr>
        <p:txBody>
          <a:bodyPr/>
          <a:lstStyle/>
          <a:p>
            <a:r>
              <a:rPr lang="en-US" dirty="0"/>
              <a:t>Neural networks are loosely modeled after the structure of neurons in the brain, and attempt to represent complex functions by composing many simple building blocks (neurons)</a:t>
            </a:r>
          </a:p>
          <a:p>
            <a:r>
              <a:rPr lang="en-US" dirty="0"/>
              <a:t>A single neuron can only represent simple (i.e. linear) decision boundaries in the input space</a:t>
            </a:r>
          </a:p>
          <a:p>
            <a:r>
              <a:rPr lang="en-US" dirty="0"/>
              <a:t>Many neurons networked together can represent more complicated decision boundaries</a:t>
            </a:r>
          </a:p>
          <a:p>
            <a:r>
              <a:rPr lang="en-US" dirty="0"/>
              <a:t>Selecting the appropriate size and complexity of a neural network to solve a given problem requires judgement on the part of the analyst</a:t>
            </a:r>
          </a:p>
          <a:p>
            <a:r>
              <a:rPr lang="en-US" dirty="0"/>
              <a:t>Many neural network structures have been proposed to solve problems in different domains; these include fully connected neural networks, convolutional neural networks, and recurrent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658250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0CC6-B413-4D67-BBA0-A7FB8792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C30E9-3A1E-4893-9325-7DA3FA9B0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Convolutional neural networks are designed to identify objects in images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6E0E31-CC01-4866-8B9E-1836BE7D3320}"/>
              </a:ext>
            </a:extLst>
          </p:cNvPr>
          <p:cNvSpPr/>
          <p:nvPr/>
        </p:nvSpPr>
        <p:spPr>
          <a:xfrm>
            <a:off x="2299173" y="5523249"/>
            <a:ext cx="7593654" cy="535885"/>
          </a:xfrm>
          <a:prstGeom prst="rect">
            <a:avLst/>
          </a:prstGeom>
          <a:solidFill>
            <a:srgbClr val="B9E5FA"/>
          </a:solidFill>
          <a:ln>
            <a:solidFill>
              <a:srgbClr val="000000"/>
            </a:solidFill>
          </a:ln>
          <a:effectLst>
            <a:outerShdw dist="50800" dir="2880000" algn="ctr" rotWithShape="0">
              <a:srgbClr val="666666"/>
            </a:outerShdw>
          </a:effectLst>
        </p:spPr>
        <p:txBody>
          <a:bodyPr anchor="ctr">
            <a:noAutofit/>
          </a:bodyPr>
          <a:lstStyle/>
          <a:p>
            <a:pPr marL="169863" indent="-169863" fontAlgn="base">
              <a:lnSpc>
                <a:spcPts val="1600"/>
              </a:lnSpc>
              <a:spcBef>
                <a:spcPts val="400"/>
              </a:spcBef>
              <a:spcAft>
                <a:spcPts val="300"/>
              </a:spcAft>
              <a:buSzPct val="125000"/>
              <a:buFontTx/>
              <a:buChar char="•"/>
            </a:pPr>
            <a:r>
              <a:rPr lang="en-US" sz="1600" b="1" kern="0" dirty="0">
                <a:solidFill>
                  <a:sysClr val="windowText" lastClr="000000"/>
                </a:solidFill>
              </a:rPr>
              <a:t>&lt;bumper&gt;</a:t>
            </a:r>
          </a:p>
        </p:txBody>
      </p:sp>
    </p:spTree>
    <p:extLst>
      <p:ext uri="{BB962C8B-B14F-4D97-AF65-F5344CB8AC3E}">
        <p14:creationId xmlns:p14="http://schemas.microsoft.com/office/powerpoint/2010/main" val="407090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/>
          <p:cNvSpPr/>
          <p:nvPr/>
        </p:nvSpPr>
        <p:spPr bwMode="auto">
          <a:xfrm>
            <a:off x="9448800" y="2696252"/>
            <a:ext cx="2011680" cy="2468880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atin typeface="Arial" pitchFamily="-110" charset="0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7297402" y="2696252"/>
            <a:ext cx="2011680" cy="2468880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atin typeface="Arial" pitchFamily="-110" charset="0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5146003" y="2696252"/>
            <a:ext cx="2011680" cy="2468880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atin typeface="Arial" pitchFamily="-110" charset="0"/>
            </a:endParaRPr>
          </a:p>
        </p:txBody>
      </p:sp>
      <p:sp>
        <p:nvSpPr>
          <p:cNvPr id="46" name="Rounded Rectangle 45"/>
          <p:cNvSpPr/>
          <p:nvPr/>
        </p:nvSpPr>
        <p:spPr bwMode="auto">
          <a:xfrm>
            <a:off x="2994604" y="2696252"/>
            <a:ext cx="2011680" cy="2468880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atin typeface="Arial" pitchFamily="-110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843205" y="2696252"/>
            <a:ext cx="2011680" cy="2468880"/>
          </a:xfrm>
          <a:prstGeom prst="roundRect">
            <a:avLst>
              <a:gd name="adj" fmla="val 5980"/>
            </a:avLst>
          </a:prstGeom>
          <a:solidFill>
            <a:srgbClr val="F9E3D8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latin typeface="Arial" pitchFamily="-110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Components of a </a:t>
            </a:r>
            <a:br>
              <a:rPr lang="en-US" dirty="0"/>
            </a:br>
            <a:r>
              <a:rPr lang="en-US" dirty="0"/>
              <a:t>Supervised Machine Learning Approach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-203328" y="4395627"/>
            <a:ext cx="1274273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Examples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-340629" y="2970924"/>
            <a:ext cx="1557499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Description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8925" y="3960532"/>
            <a:ext cx="192024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Tabular data</a:t>
            </a:r>
          </a:p>
          <a:p>
            <a:r>
              <a:rPr lang="en-US" sz="1400" b="1" dirty="0"/>
              <a:t>- Time-series</a:t>
            </a:r>
          </a:p>
          <a:p>
            <a:r>
              <a:rPr lang="en-US" sz="1400" b="1" dirty="0"/>
              <a:t>-  Images</a:t>
            </a:r>
          </a:p>
          <a:p>
            <a:r>
              <a:rPr lang="en-US" sz="1400" b="1" dirty="0"/>
              <a:t>-  Videos</a:t>
            </a:r>
          </a:p>
          <a:p>
            <a:r>
              <a:rPr lang="en-US" sz="1400" b="1" dirty="0"/>
              <a:t>-  Text samples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88925" y="2753361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Set of labeled samples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0324" y="3960533"/>
            <a:ext cx="192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 Intuition</a:t>
            </a:r>
          </a:p>
          <a:p>
            <a:r>
              <a:rPr lang="en-US" sz="1400" b="1" dirty="0"/>
              <a:t>-  Expert knowledge</a:t>
            </a:r>
          </a:p>
          <a:p>
            <a:r>
              <a:rPr lang="en-US" sz="1400" b="1" dirty="0"/>
              <a:t>-  Statistics</a:t>
            </a:r>
          </a:p>
          <a:p>
            <a:r>
              <a:rPr lang="en-US" sz="1400" b="1" dirty="0"/>
              <a:t>-  Learned features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40324" y="2753361"/>
            <a:ext cx="1920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Method to select data characteristics critical information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91723" y="3960532"/>
            <a:ext cx="192024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 Regression</a:t>
            </a:r>
          </a:p>
          <a:p>
            <a:r>
              <a:rPr lang="en-US" sz="1400" b="1" dirty="0"/>
              <a:t>-  Nearest neighbor</a:t>
            </a:r>
          </a:p>
          <a:p>
            <a:r>
              <a:rPr lang="en-US" sz="1400" b="1" dirty="0"/>
              <a:t>-  Decision tree</a:t>
            </a:r>
          </a:p>
          <a:p>
            <a:r>
              <a:rPr lang="en-US" sz="1400" b="1" dirty="0"/>
              <a:t>-  SVM</a:t>
            </a:r>
          </a:p>
          <a:p>
            <a:r>
              <a:rPr lang="en-US" sz="1400" b="1" dirty="0"/>
              <a:t>-  Neural Network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91723" y="2753361"/>
            <a:ext cx="1920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The form of model which will be trained to make decisions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43122" y="3960532"/>
            <a:ext cx="192024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 Squared error</a:t>
            </a:r>
          </a:p>
          <a:p>
            <a:r>
              <a:rPr lang="en-US" sz="1400" b="1" dirty="0"/>
              <a:t>-  Absolute error</a:t>
            </a:r>
          </a:p>
          <a:p>
            <a:r>
              <a:rPr lang="en-US" sz="1400" b="1" dirty="0"/>
              <a:t>-  Cross-entropy</a:t>
            </a:r>
          </a:p>
          <a:p>
            <a:r>
              <a:rPr lang="en-US" sz="1400" b="1" dirty="0"/>
              <a:t>-  Accuracy</a:t>
            </a:r>
          </a:p>
          <a:p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343122" y="2753361"/>
            <a:ext cx="19202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Metric by which a prospective models should be judged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494520" y="3960532"/>
            <a:ext cx="192024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 Gradient descent</a:t>
            </a:r>
          </a:p>
          <a:p>
            <a:r>
              <a:rPr lang="en-US" sz="1400" b="1" dirty="0"/>
              <a:t>-  Gradient-free opt.</a:t>
            </a:r>
          </a:p>
          <a:p>
            <a:r>
              <a:rPr lang="en-US" sz="1400" b="1" dirty="0"/>
              <a:t>-  Analytic solution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664" indent="-285664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9494520" y="2753362"/>
            <a:ext cx="192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Algorithm to minimize the cost function by tuning model parameters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0583" y="1070877"/>
            <a:ext cx="1534819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b="1" dirty="0"/>
              <a:t>Training Data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1018428" y="1738679"/>
            <a:ext cx="980225" cy="835963"/>
            <a:chOff x="958240" y="1650125"/>
            <a:chExt cx="980480" cy="836181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410" y="1650125"/>
              <a:ext cx="928310" cy="75606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958240" y="2224696"/>
              <a:ext cx="435599" cy="2616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err="1">
                  <a:solidFill>
                    <a:schemeClr val="bg1"/>
                  </a:solidFill>
                </a:rPr>
                <a:t>IrVi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828332" y="1869575"/>
            <a:ext cx="851332" cy="788618"/>
            <a:chOff x="1768393" y="1996407"/>
            <a:chExt cx="851554" cy="788823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68393" y="1996407"/>
              <a:ext cx="777273" cy="760238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2172994" y="2523620"/>
              <a:ext cx="446953" cy="2616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 err="1">
                  <a:solidFill>
                    <a:schemeClr val="bg1"/>
                  </a:solidFill>
                </a:rPr>
                <a:t>IrSe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289739" y="1070877"/>
            <a:ext cx="1421410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b="1" dirty="0"/>
              <a:t>Feature</a:t>
            </a:r>
          </a:p>
          <a:p>
            <a:pPr algn="ctr"/>
            <a:r>
              <a:rPr lang="en-US" sz="1999" b="1" dirty="0"/>
              <a:t>Selection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3354350" y="1809380"/>
            <a:ext cx="1292191" cy="861436"/>
            <a:chOff x="3436850" y="1810340"/>
            <a:chExt cx="1192243" cy="794804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36850" y="1810340"/>
              <a:ext cx="1192243" cy="794804"/>
            </a:xfrm>
            <a:prstGeom prst="rect">
              <a:avLst/>
            </a:prstGeom>
          </p:spPr>
        </p:pic>
        <p:cxnSp>
          <p:nvCxnSpPr>
            <p:cNvPr id="56" name="Straight Arrow Connector 55"/>
            <p:cNvCxnSpPr/>
            <p:nvPr/>
          </p:nvCxnSpPr>
          <p:spPr bwMode="auto">
            <a:xfrm flipV="1">
              <a:off x="4106836" y="1984478"/>
              <a:ext cx="334902" cy="26875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>
              <a:off x="3488760" y="2199280"/>
              <a:ext cx="355506" cy="8019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67" name="TextBox 66"/>
            <p:cNvSpPr txBox="1"/>
            <p:nvPr/>
          </p:nvSpPr>
          <p:spPr>
            <a:xfrm>
              <a:off x="4247049" y="2035889"/>
              <a:ext cx="163087" cy="283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569486" y="2160132"/>
              <a:ext cx="163087" cy="283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p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278481" y="1253758"/>
            <a:ext cx="1659636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b="1" dirty="0"/>
              <a:t>Model Type</a:t>
            </a: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2499" y="1647170"/>
            <a:ext cx="1371600" cy="1033203"/>
          </a:xfrm>
          <a:prstGeom prst="rect">
            <a:avLst/>
          </a:prstGeom>
          <a:ln w="12700">
            <a:noFill/>
          </a:ln>
        </p:spPr>
      </p:pic>
      <p:sp>
        <p:nvSpPr>
          <p:cNvPr id="37" name="TextBox 36"/>
          <p:cNvSpPr txBox="1"/>
          <p:nvPr/>
        </p:nvSpPr>
        <p:spPr>
          <a:xfrm>
            <a:off x="7360344" y="1070877"/>
            <a:ext cx="1629773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b="1" dirty="0"/>
              <a:t>Cost Function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362762" y="1778579"/>
            <a:ext cx="1637874" cy="817724"/>
            <a:chOff x="7361174" y="1751271"/>
            <a:chExt cx="1637874" cy="817724"/>
          </a:xfrm>
        </p:grpSpPr>
        <p:sp>
          <p:nvSpPr>
            <p:cNvPr id="75" name="Rectangle 74"/>
            <p:cNvSpPr/>
            <p:nvPr/>
          </p:nvSpPr>
          <p:spPr bwMode="auto">
            <a:xfrm>
              <a:off x="7361174" y="1751271"/>
              <a:ext cx="1637874" cy="8177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16" tIns="45708" rIns="91416" bIns="4570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126"/>
              <a:endParaRPr lang="en-US" sz="1400" b="1" dirty="0"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7916" y="1933892"/>
              <a:ext cx="1520613" cy="609854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9717100" y="1070877"/>
            <a:ext cx="1475078" cy="73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9" b="1" dirty="0"/>
              <a:t>Training Algorithm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45104" y="1782451"/>
            <a:ext cx="1219073" cy="8244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8" name="TextBox 77"/>
          <p:cNvSpPr txBox="1"/>
          <p:nvPr/>
        </p:nvSpPr>
        <p:spPr>
          <a:xfrm>
            <a:off x="264576" y="6073157"/>
            <a:ext cx="11317825" cy="276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* </a:t>
            </a:r>
            <a:r>
              <a:rPr lang="en-US" sz="1100" b="1" dirty="0"/>
              <a:t>image sources: </a:t>
            </a:r>
            <a:r>
              <a:rPr lang="en-US" sz="1100" b="1" dirty="0" err="1"/>
              <a:t>scikit</a:t>
            </a:r>
            <a:r>
              <a:rPr lang="en-US" sz="1100" b="1" dirty="0"/>
              <a:t>-learn (for “model type”) and https://reconsider.news/2018/05/09/ai-researchers-allege-machine-learning-alchemy (for “training algorithm”)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73240" y="5526071"/>
            <a:ext cx="7757207" cy="438912"/>
          </a:xfrm>
          <a:prstGeom prst="rect">
            <a:avLst/>
          </a:prstGeom>
          <a:solidFill>
            <a:srgbClr val="B9E5FA"/>
          </a:solidFill>
          <a:ln>
            <a:solidFill>
              <a:srgbClr val="000000"/>
            </a:solidFill>
          </a:ln>
          <a:effectLst>
            <a:outerShdw dist="50800" dir="2880000" algn="ctr" rotWithShape="0">
              <a:srgbClr val="666666"/>
            </a:outerShdw>
          </a:effectLst>
        </p:spPr>
        <p:txBody>
          <a:bodyPr anchor="ctr">
            <a:noAutofit/>
          </a:bodyPr>
          <a:lstStyle>
            <a:lvl1pPr marL="169863" marR="0" indent="-169863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1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marR="0" indent="-169863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1200" b="1">
                <a:solidFill>
                  <a:schemeClr val="tx1"/>
                </a:solidFill>
                <a:latin typeface="+mn-lt"/>
              </a:defRPr>
            </a:lvl2pPr>
            <a:lvl3pPr marL="1343025" indent="-255588" algn="l" defTabSz="1019175" rtl="0" eaLnBrk="1" fontAlgn="base" hangingPunct="1">
              <a:spcBef>
                <a:spcPct val="3500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+mn-lt"/>
              </a:defRPr>
            </a:lvl3pPr>
            <a:lvl4pPr marL="1722438" indent="-131763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4pPr>
            <a:lvl5pPr marL="2038350" indent="-2095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5pPr>
            <a:lvl6pPr marL="24955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6pPr>
            <a:lvl7pPr marL="29527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7pPr>
            <a:lvl8pPr marL="34099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8pPr>
            <a:lvl9pPr marL="3867150" algn="l" defTabSz="1019175" rtl="0" eaLnBrk="1" fontAlgn="base" hangingPunct="1"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ts val="1600"/>
              </a:lnSpc>
              <a:spcAft>
                <a:spcPts val="300"/>
              </a:spcAft>
              <a:defRPr/>
            </a:pPr>
            <a:r>
              <a:rPr lang="en-US" sz="1600" kern="0" dirty="0">
                <a:solidFill>
                  <a:sysClr val="windowText" lastClr="000000"/>
                </a:solidFill>
              </a:rPr>
              <a:t>Supervised machine learning approaches require each of these components</a:t>
            </a:r>
            <a:endParaRPr lang="en-US" kern="0" dirty="0">
              <a:solidFill>
                <a:sysClr val="windowText" lastClr="000000"/>
              </a:solidFill>
              <a:latin typeface="Arial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F3643FA-5C0B-4645-8C5B-C47C4FD603C2}"/>
              </a:ext>
            </a:extLst>
          </p:cNvPr>
          <p:cNvSpPr/>
          <p:nvPr/>
        </p:nvSpPr>
        <p:spPr bwMode="auto">
          <a:xfrm>
            <a:off x="5095545" y="1044095"/>
            <a:ext cx="2119576" cy="4315419"/>
          </a:xfrm>
          <a:prstGeom prst="rect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2CC571-1F5C-41F3-84F1-AA63B255DDF9}"/>
              </a:ext>
            </a:extLst>
          </p:cNvPr>
          <p:cNvSpPr txBox="1"/>
          <p:nvPr/>
        </p:nvSpPr>
        <p:spPr>
          <a:xfrm>
            <a:off x="6576669" y="5108888"/>
            <a:ext cx="722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Focus</a:t>
            </a:r>
          </a:p>
        </p:txBody>
      </p:sp>
    </p:spTree>
    <p:extLst>
      <p:ext uri="{BB962C8B-B14F-4D97-AF65-F5344CB8AC3E}">
        <p14:creationId xmlns:p14="http://schemas.microsoft.com/office/powerpoint/2010/main" val="249791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F3F0-4154-4520-9B57-88CDAD33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Artificial Neural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C733-C67B-4325-A22D-0189BA0C7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" y="1323702"/>
            <a:ext cx="11904551" cy="4589958"/>
          </a:xfrm>
        </p:spPr>
        <p:txBody>
          <a:bodyPr/>
          <a:lstStyle/>
          <a:p>
            <a:pPr marL="78867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An artificial neural network takes its inspiration from the network of nerve cells in the brain </a:t>
            </a:r>
          </a:p>
          <a:p>
            <a:pPr marL="788670" lvl="2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88670" lvl="2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88670" lvl="2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88670" lvl="2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88670" lvl="2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02920" lvl="2" indent="0">
              <a:buNone/>
            </a:pPr>
            <a:endParaRPr lang="en-US" sz="1800" dirty="0"/>
          </a:p>
          <a:p>
            <a:pPr marL="502920" lvl="2" indent="0">
              <a:buNone/>
            </a:pPr>
            <a:endParaRPr lang="en-US" sz="1800" dirty="0"/>
          </a:p>
          <a:p>
            <a:pPr marL="788670" lvl="2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8867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If the brain can learn using with connections between neurons, why can’t a network of artificial neurons do the same?</a:t>
            </a:r>
          </a:p>
          <a:p>
            <a:pPr marL="788670" lvl="2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02920" lvl="2" indent="0">
              <a:buNone/>
            </a:pPr>
            <a:endParaRPr lang="en-US" dirty="0"/>
          </a:p>
          <a:p>
            <a:pPr marL="502920" lvl="2" indent="0">
              <a:buNone/>
            </a:pPr>
            <a:endParaRPr lang="en-US" dirty="0"/>
          </a:p>
          <a:p>
            <a:pPr marL="502920" lvl="2" indent="0">
              <a:buNone/>
            </a:pPr>
            <a:endParaRPr lang="en-US" dirty="0"/>
          </a:p>
          <a:p>
            <a:pPr marL="502920" lvl="2" indent="0">
              <a:buNone/>
            </a:pPr>
            <a:endParaRPr lang="en-US" dirty="0"/>
          </a:p>
          <a:p>
            <a:pPr marL="502920" lvl="2" indent="0">
              <a:buNone/>
            </a:pPr>
            <a:endParaRPr lang="en-US" dirty="0"/>
          </a:p>
          <a:p>
            <a:pPr marL="502920" lvl="2" indent="0">
              <a:buNone/>
            </a:pPr>
            <a:endParaRPr lang="en-US" dirty="0"/>
          </a:p>
          <a:p>
            <a:pPr marL="502920" lvl="2" indent="0">
              <a:buNone/>
            </a:pPr>
            <a:endParaRPr lang="en-US" dirty="0"/>
          </a:p>
          <a:p>
            <a:pPr marL="502920" lvl="2" indent="0">
              <a:buNone/>
            </a:pPr>
            <a:endParaRPr lang="en-US" dirty="0"/>
          </a:p>
          <a:p>
            <a:pPr marL="502920" lvl="2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0445F3-E31C-4A4E-A692-E362506752FF}"/>
              </a:ext>
            </a:extLst>
          </p:cNvPr>
          <p:cNvSpPr/>
          <p:nvPr/>
        </p:nvSpPr>
        <p:spPr>
          <a:xfrm>
            <a:off x="2112201" y="5077851"/>
            <a:ext cx="7959547" cy="879314"/>
          </a:xfrm>
          <a:prstGeom prst="rect">
            <a:avLst/>
          </a:prstGeom>
          <a:solidFill>
            <a:srgbClr val="B9E5FA"/>
          </a:solidFill>
          <a:ln>
            <a:solidFill>
              <a:srgbClr val="000000"/>
            </a:solidFill>
          </a:ln>
          <a:effectLst>
            <a:outerShdw dist="50800" dir="2880000" algn="ctr" rotWithShape="0">
              <a:srgbClr val="666666"/>
            </a:outerShdw>
          </a:effectLst>
        </p:spPr>
        <p:txBody>
          <a:bodyPr anchor="ctr">
            <a:noAutofit/>
          </a:bodyPr>
          <a:lstStyle/>
          <a:p>
            <a:pPr marL="169863" indent="-169863" fontAlgn="base">
              <a:lnSpc>
                <a:spcPts val="1600"/>
              </a:lnSpc>
              <a:spcBef>
                <a:spcPts val="400"/>
              </a:spcBef>
              <a:spcAft>
                <a:spcPts val="300"/>
              </a:spcAft>
              <a:buSzPct val="125000"/>
              <a:buFontTx/>
              <a:buChar char="•"/>
            </a:pPr>
            <a:r>
              <a:rPr lang="en-US" sz="1600" b="1" kern="0" dirty="0">
                <a:solidFill>
                  <a:sysClr val="windowText" lastClr="000000"/>
                </a:solidFill>
              </a:rPr>
              <a:t>Neural networks get their name from a loose analogy to neurons in the brain</a:t>
            </a:r>
          </a:p>
          <a:p>
            <a:pPr marL="169863" indent="-169863" fontAlgn="base">
              <a:lnSpc>
                <a:spcPts val="1600"/>
              </a:lnSpc>
              <a:spcBef>
                <a:spcPts val="400"/>
              </a:spcBef>
              <a:spcAft>
                <a:spcPts val="300"/>
              </a:spcAft>
              <a:buSzPct val="125000"/>
              <a:buFontTx/>
              <a:buChar char="•"/>
            </a:pPr>
            <a:r>
              <a:rPr lang="en-US" sz="1600" b="1" kern="0" dirty="0">
                <a:solidFill>
                  <a:sysClr val="windowText" lastClr="000000"/>
                </a:solidFill>
              </a:rPr>
              <a:t>The goal of neural networks: combine many simple units (artificial neurons) to complete a complex task (learning from data)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A0B8A4-92FF-4000-A3DB-57609030C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360" y="2344307"/>
            <a:ext cx="3979481" cy="170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6142FDD-FCD7-41DE-8ECE-8157764B5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323" y="2289261"/>
            <a:ext cx="3362497" cy="191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2F4E5E-FACC-4E87-B674-32696E66B814}"/>
              </a:ext>
            </a:extLst>
          </p:cNvPr>
          <p:cNvSpPr txBox="1"/>
          <p:nvPr/>
        </p:nvSpPr>
        <p:spPr>
          <a:xfrm>
            <a:off x="-69453" y="6093421"/>
            <a:ext cx="115009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Images from course website for </a:t>
            </a:r>
            <a:r>
              <a:rPr lang="en-US" sz="1050" dirty="0"/>
              <a:t>Stanford CS231n (Convolutional Neural Networks for Visual Recognition)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ABFDE5-EC68-4AC3-BFF9-A2EE0B8EE9B3}"/>
              </a:ext>
            </a:extLst>
          </p:cNvPr>
          <p:cNvSpPr txBox="1"/>
          <p:nvPr/>
        </p:nvSpPr>
        <p:spPr>
          <a:xfrm>
            <a:off x="2465525" y="1949521"/>
            <a:ext cx="2760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Biological Neuron (Nerve Cell)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5298D-90CD-4441-9DCA-1657CFD0D6B6}"/>
              </a:ext>
            </a:extLst>
          </p:cNvPr>
          <p:cNvSpPr txBox="1"/>
          <p:nvPr/>
        </p:nvSpPr>
        <p:spPr>
          <a:xfrm>
            <a:off x="7683416" y="1949520"/>
            <a:ext cx="1577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Artificial Neuron</a:t>
            </a:r>
          </a:p>
        </p:txBody>
      </p:sp>
    </p:spTree>
    <p:extLst>
      <p:ext uri="{BB962C8B-B14F-4D97-AF65-F5344CB8AC3E}">
        <p14:creationId xmlns:p14="http://schemas.microsoft.com/office/powerpoint/2010/main" val="126177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3F12-9036-4638-92E7-8E5B42F1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777" y="100584"/>
            <a:ext cx="9680448" cy="813816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Why Are Neural Networks Popular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9473A-41C2-4C50-99F5-CE0E4046D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974" y="1225550"/>
            <a:ext cx="11715875" cy="4182456"/>
          </a:xfrm>
        </p:spPr>
        <p:txBody>
          <a:bodyPr anchor="t">
            <a:normAutofit/>
          </a:bodyPr>
          <a:lstStyle/>
          <a:p>
            <a:r>
              <a:rPr lang="en-US" dirty="0"/>
              <a:t>The idea of a neural network learning from data has been around since at least the 1960s</a:t>
            </a:r>
            <a:r>
              <a:rPr lang="en-US" baseline="30000" dirty="0"/>
              <a:t>†</a:t>
            </a:r>
          </a:p>
          <a:p>
            <a:r>
              <a:rPr lang="en-US" dirty="0"/>
              <a:t>Since then, 3 trends have continued to improve the outlook for neural networks</a:t>
            </a:r>
          </a:p>
          <a:p>
            <a:pPr marL="626364" lvl="1" indent="-342900">
              <a:buAutoNum type="arabicParenR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Data Quantity</a:t>
            </a:r>
          </a:p>
          <a:p>
            <a:pPr marL="788670" lvl="2" indent="-285750">
              <a:buFontTx/>
              <a:buChar char="-"/>
            </a:pPr>
            <a:r>
              <a:rPr lang="en-US" dirty="0"/>
              <a:t>Data creation and aggregation has been accelerated by booming social media platforms</a:t>
            </a:r>
          </a:p>
          <a:p>
            <a:pPr marL="788670" lvl="2" indent="-285750">
              <a:buFontTx/>
              <a:buChar char="-"/>
            </a:pPr>
            <a:r>
              <a:rPr lang="en-US" dirty="0"/>
              <a:t>90% of the world’s data has been created in the last 2 years, most of it unstructured</a:t>
            </a:r>
            <a:r>
              <a:rPr lang="en-US" baseline="30000" dirty="0"/>
              <a:t>††</a:t>
            </a:r>
            <a:endParaRPr lang="en-US" dirty="0"/>
          </a:p>
          <a:p>
            <a:pPr marL="626364" lvl="1" indent="-342900">
              <a:buAutoNum type="arabicParenR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Compute Power</a:t>
            </a:r>
          </a:p>
          <a:p>
            <a:pPr marL="502920" lvl="2" indent="0">
              <a:buNone/>
            </a:pPr>
            <a:r>
              <a:rPr lang="en-US" dirty="0"/>
              <a:t>- Moore’s law has continued, coupled with GPU usage in training (~2000s*) increased speeds</a:t>
            </a:r>
          </a:p>
          <a:p>
            <a:pPr marL="626364" lvl="1" indent="-342900">
              <a:buAutoNum type="arabicParenR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Algorithm Improvements</a:t>
            </a:r>
          </a:p>
          <a:p>
            <a:pPr marL="502920" lvl="2" indent="0">
              <a:buNone/>
            </a:pPr>
            <a:r>
              <a:rPr lang="en-US" dirty="0"/>
              <a:t>- Backpropagation training (1986), convolutional neural networks (LeCun,1989), </a:t>
            </a:r>
            <a:r>
              <a:rPr lang="en-US" dirty="0" err="1"/>
              <a:t>ReLU</a:t>
            </a:r>
            <a:r>
              <a:rPr lang="en-US" dirty="0"/>
              <a:t> activation functions (2004)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D57803-C7A7-4B9C-940F-62249D1FE3EB}"/>
              </a:ext>
            </a:extLst>
          </p:cNvPr>
          <p:cNvSpPr/>
          <p:nvPr/>
        </p:nvSpPr>
        <p:spPr>
          <a:xfrm>
            <a:off x="2299173" y="5265392"/>
            <a:ext cx="7225827" cy="535885"/>
          </a:xfrm>
          <a:prstGeom prst="rect">
            <a:avLst/>
          </a:prstGeom>
          <a:solidFill>
            <a:srgbClr val="B9E5FA"/>
          </a:solidFill>
          <a:ln>
            <a:solidFill>
              <a:srgbClr val="000000"/>
            </a:solidFill>
          </a:ln>
          <a:effectLst>
            <a:outerShdw dist="50800" dir="2880000" algn="ctr" rotWithShape="0">
              <a:srgbClr val="666666"/>
            </a:outerShdw>
          </a:effectLst>
        </p:spPr>
        <p:txBody>
          <a:bodyPr anchor="ctr">
            <a:noAutofit/>
          </a:bodyPr>
          <a:lstStyle/>
          <a:p>
            <a:pPr marL="169863" indent="-169863" fontAlgn="base">
              <a:lnSpc>
                <a:spcPts val="1600"/>
              </a:lnSpc>
              <a:spcBef>
                <a:spcPts val="400"/>
              </a:spcBef>
              <a:spcAft>
                <a:spcPts val="300"/>
              </a:spcAft>
              <a:buSzPct val="125000"/>
              <a:buFontTx/>
              <a:buChar char="•"/>
            </a:pPr>
            <a:r>
              <a:rPr lang="en-US" sz="1600" b="1" kern="0" dirty="0">
                <a:solidFill>
                  <a:sysClr val="windowText" lastClr="000000"/>
                </a:solidFill>
              </a:rPr>
              <a:t>The success and popularity of neural networks has been fueled by increases in data quantity, compute power, and algorithm 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EFB64A-1571-4F6F-A905-654D2FE8A07A}"/>
              </a:ext>
            </a:extLst>
          </p:cNvPr>
          <p:cNvSpPr txBox="1"/>
          <p:nvPr/>
        </p:nvSpPr>
        <p:spPr>
          <a:xfrm>
            <a:off x="263056" y="5907228"/>
            <a:ext cx="11500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aseline="30000" dirty="0"/>
              <a:t>†</a:t>
            </a:r>
            <a:r>
              <a:rPr lang="en-US" sz="1000" dirty="0"/>
              <a:t>In a 1969 paper, Marvin Minsky and Seymour </a:t>
            </a:r>
            <a:r>
              <a:rPr lang="en-US" sz="1000" dirty="0" err="1"/>
              <a:t>Papert</a:t>
            </a:r>
            <a:r>
              <a:rPr lang="en-US" sz="1000" dirty="0"/>
              <a:t> described the research of extending neural networks to multiple layers as “sterile”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6D4532-8E21-468C-9E7A-5DE7FE856D07}"/>
              </a:ext>
            </a:extLst>
          </p:cNvPr>
          <p:cNvSpPr txBox="1"/>
          <p:nvPr/>
        </p:nvSpPr>
        <p:spPr>
          <a:xfrm>
            <a:off x="263055" y="6077007"/>
            <a:ext cx="11500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aseline="30000" dirty="0"/>
              <a:t>†† </a:t>
            </a:r>
            <a:r>
              <a:rPr lang="en-US" sz="1000" dirty="0"/>
              <a:t>Data in the form of photos, video, documents, tweets, metadata now numbers in the 100s of exabytes	*NVIDIA released CUDA, a programming interface for GPUs, in 2007</a:t>
            </a:r>
          </a:p>
        </p:txBody>
      </p:sp>
    </p:spTree>
    <p:extLst>
      <p:ext uri="{BB962C8B-B14F-4D97-AF65-F5344CB8AC3E}">
        <p14:creationId xmlns:p14="http://schemas.microsoft.com/office/powerpoint/2010/main" val="26184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3F12-9036-4638-92E7-8E5B42F14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777" y="100584"/>
            <a:ext cx="9680448" cy="813816"/>
          </a:xfrm>
        </p:spPr>
        <p:txBody>
          <a:bodyPr wrap="square" anchor="ctr">
            <a:normAutofit/>
          </a:bodyPr>
          <a:lstStyle/>
          <a:p>
            <a:r>
              <a:rPr lang="en-US" dirty="0" err="1"/>
              <a:t>Imagenet</a:t>
            </a:r>
            <a:r>
              <a:rPr lang="en-US" dirty="0"/>
              <a:t> Large-scale Visual Recognition Challenge (ILSVRC)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9473A-41C2-4C50-99F5-CE0E4046D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05" y="1225550"/>
            <a:ext cx="11294961" cy="4182456"/>
          </a:xfrm>
        </p:spPr>
        <p:txBody>
          <a:bodyPr anchor="t">
            <a:normAutofit/>
          </a:bodyPr>
          <a:lstStyle/>
          <a:p>
            <a:r>
              <a:rPr lang="en-US" dirty="0"/>
              <a:t>Every year since 2010, the ImageNet project runs a challenge where software programs attempt to classify and detect object in scenes</a:t>
            </a:r>
          </a:p>
          <a:p>
            <a:endParaRPr lang="en-US" baseline="30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D57803-C7A7-4B9C-940F-62249D1FE3EB}"/>
              </a:ext>
            </a:extLst>
          </p:cNvPr>
          <p:cNvSpPr/>
          <p:nvPr/>
        </p:nvSpPr>
        <p:spPr>
          <a:xfrm>
            <a:off x="1212850" y="5295596"/>
            <a:ext cx="9766300" cy="602304"/>
          </a:xfrm>
          <a:prstGeom prst="rect">
            <a:avLst/>
          </a:prstGeom>
          <a:solidFill>
            <a:srgbClr val="B9E5FA"/>
          </a:solidFill>
          <a:ln>
            <a:solidFill>
              <a:srgbClr val="000000"/>
            </a:solidFill>
          </a:ln>
          <a:effectLst>
            <a:outerShdw dist="50800" dir="2880000" algn="ctr" rotWithShape="0">
              <a:srgbClr val="666666"/>
            </a:outerShdw>
          </a:effectLst>
        </p:spPr>
        <p:txBody>
          <a:bodyPr anchor="ctr">
            <a:noAutofit/>
          </a:bodyPr>
          <a:lstStyle/>
          <a:p>
            <a:pPr marL="169863" indent="-169863" fontAlgn="base">
              <a:lnSpc>
                <a:spcPts val="1600"/>
              </a:lnSpc>
              <a:spcBef>
                <a:spcPts val="400"/>
              </a:spcBef>
              <a:spcAft>
                <a:spcPts val="300"/>
              </a:spcAft>
              <a:buSzPct val="125000"/>
              <a:buFontTx/>
              <a:buChar char="•"/>
            </a:pPr>
            <a:r>
              <a:rPr lang="en-US" sz="1600" b="1" kern="0" dirty="0">
                <a:solidFill>
                  <a:sysClr val="windowText" lastClr="000000"/>
                </a:solidFill>
              </a:rPr>
              <a:t>Neural network-based algorithms showed dramatic improvement in classification accuracy over existing computer vision methods in the </a:t>
            </a:r>
            <a:r>
              <a:rPr lang="en-US" sz="1600" b="1" kern="0" dirty="0" err="1">
                <a:solidFill>
                  <a:sysClr val="windowText" lastClr="000000"/>
                </a:solidFill>
              </a:rPr>
              <a:t>Imagenet</a:t>
            </a:r>
            <a:r>
              <a:rPr lang="en-US" sz="1600" b="1" kern="0" dirty="0">
                <a:solidFill>
                  <a:sysClr val="windowText" lastClr="000000"/>
                </a:solidFill>
              </a:rPr>
              <a:t> Large-scale Visual Recognition Challenge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2784889-200E-405D-8814-D1638B960EF2}"/>
              </a:ext>
            </a:extLst>
          </p:cNvPr>
          <p:cNvGrpSpPr/>
          <p:nvPr/>
        </p:nvGrpSpPr>
        <p:grpSpPr>
          <a:xfrm>
            <a:off x="2654814" y="2120900"/>
            <a:ext cx="7619804" cy="3042199"/>
            <a:chOff x="2743714" y="1917700"/>
            <a:chExt cx="7619804" cy="304219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158A1C6-E2D2-46D8-97C7-34D058668C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714" y="1917700"/>
              <a:ext cx="6704571" cy="3042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CFCE55-BA3C-45C5-9922-79690B9977B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270500" y="3148503"/>
              <a:ext cx="114300" cy="1725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4BD546-F9A7-42C1-A915-5E9458C476CF}"/>
                </a:ext>
              </a:extLst>
            </p:cNvPr>
            <p:cNvSpPr txBox="1"/>
            <p:nvPr/>
          </p:nvSpPr>
          <p:spPr>
            <a:xfrm>
              <a:off x="5384800" y="2532825"/>
              <a:ext cx="1361270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AlexNet (a CNN)</a:t>
              </a:r>
              <a:br>
                <a:rPr lang="en-US" sz="1200" b="1" dirty="0"/>
              </a:br>
              <a:r>
                <a:rPr lang="en-US" sz="1200" b="1" dirty="0"/>
                <a:t> wins challenge</a:t>
              </a:r>
              <a:br>
                <a:rPr lang="en-US" sz="1200" b="1" dirty="0"/>
              </a:br>
              <a:r>
                <a:rPr lang="en-US" sz="1200" b="1" dirty="0"/>
                <a:t>by ~10% margin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9D5613-8E47-41A6-9B97-7D576DA12686}"/>
                </a:ext>
              </a:extLst>
            </p:cNvPr>
            <p:cNvSpPr txBox="1"/>
            <p:nvPr/>
          </p:nvSpPr>
          <p:spPr>
            <a:xfrm>
              <a:off x="8229600" y="3499793"/>
              <a:ext cx="2133918" cy="4616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/>
                <a:t>Microsoft’s CNN</a:t>
              </a:r>
            </a:p>
            <a:p>
              <a:pPr algn="ctr"/>
              <a:r>
                <a:rPr lang="en-US" sz="1200" b="1" dirty="0"/>
                <a:t>exceeds human capability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FF5F6E8-15AD-43AE-8679-D5C654F6856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108950" y="3886200"/>
              <a:ext cx="120650" cy="15686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C8B25EA-2E45-4691-B804-CA3BF4B95B5C}"/>
              </a:ext>
            </a:extLst>
          </p:cNvPr>
          <p:cNvSpPr txBox="1"/>
          <p:nvPr/>
        </p:nvSpPr>
        <p:spPr>
          <a:xfrm>
            <a:off x="7844351" y="2729675"/>
            <a:ext cx="242374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1" baseline="30000" dirty="0"/>
              <a:t>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668F09-B5FA-4E8C-8897-872ED5F0B33C}"/>
              </a:ext>
            </a:extLst>
          </p:cNvPr>
          <p:cNvSpPr txBox="1"/>
          <p:nvPr/>
        </p:nvSpPr>
        <p:spPr>
          <a:xfrm>
            <a:off x="5335975" y="6077499"/>
            <a:ext cx="1281120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baseline="30000" dirty="0"/>
              <a:t>†</a:t>
            </a:r>
            <a:r>
              <a:rPr lang="en-US" sz="1100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979034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-12572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911475" y="2806065"/>
            <a:ext cx="609600" cy="38862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D1EA07-1F55-4766-B353-436B5FE52770}"/>
              </a:ext>
            </a:extLst>
          </p:cNvPr>
          <p:cNvSpPr txBox="1">
            <a:spLocks/>
          </p:cNvSpPr>
          <p:nvPr/>
        </p:nvSpPr>
        <p:spPr>
          <a:xfrm>
            <a:off x="3521074" y="2422938"/>
            <a:ext cx="6064359" cy="169186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2500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2013" indent="-34131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204913" indent="-228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546225" indent="-119063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8288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r>
              <a:rPr lang="en-US" sz="2400" kern="0" dirty="0"/>
              <a:t>Introduction</a:t>
            </a:r>
          </a:p>
          <a:p>
            <a:r>
              <a:rPr lang="en-US" sz="2400" kern="0" dirty="0"/>
              <a:t>The Artificial Neuron</a:t>
            </a:r>
          </a:p>
          <a:p>
            <a:r>
              <a:rPr lang="en-US" sz="2400" kern="0" dirty="0"/>
              <a:t>Networked Artificial Neurons</a:t>
            </a:r>
          </a:p>
          <a:p>
            <a:r>
              <a:rPr lang="en-US" sz="2400" kern="0" dirty="0"/>
              <a:t>Common Neural Network Types</a:t>
            </a:r>
          </a:p>
        </p:txBody>
      </p:sp>
    </p:spTree>
    <p:extLst>
      <p:ext uri="{BB962C8B-B14F-4D97-AF65-F5344CB8AC3E}">
        <p14:creationId xmlns:p14="http://schemas.microsoft.com/office/powerpoint/2010/main" val="187764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34C0C1-79C5-4E67-9AE0-222A1F1C8EFB}"/>
              </a:ext>
            </a:extLst>
          </p:cNvPr>
          <p:cNvSpPr/>
          <p:nvPr/>
        </p:nvSpPr>
        <p:spPr bwMode="auto">
          <a:xfrm>
            <a:off x="922100" y="3963995"/>
            <a:ext cx="3484181" cy="942379"/>
          </a:xfrm>
          <a:prstGeom prst="roundRect">
            <a:avLst/>
          </a:prstGeom>
          <a:solidFill>
            <a:srgbClr val="BAE4B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5D4ED-D328-4673-8002-AF45FD3B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Single Artificial Neuron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397A2-80BD-42D9-BA75-0A1832DA1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549" y="3978041"/>
            <a:ext cx="3563281" cy="69496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Weights</a:t>
            </a:r>
          </a:p>
          <a:p>
            <a:pPr lvl="1"/>
            <a:r>
              <a:rPr lang="en-US" sz="1600" dirty="0"/>
              <a:t>Symbol:</a:t>
            </a:r>
          </a:p>
          <a:p>
            <a:pPr lvl="1"/>
            <a:r>
              <a:rPr lang="en-US" sz="1600" dirty="0"/>
              <a:t>Quantity: one value per input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98FB02-5645-4FCF-8C3E-C5005190FFB9}"/>
              </a:ext>
            </a:extLst>
          </p:cNvPr>
          <p:cNvSpPr/>
          <p:nvPr/>
        </p:nvSpPr>
        <p:spPr>
          <a:xfrm>
            <a:off x="824662" y="5598759"/>
            <a:ext cx="10542674" cy="412740"/>
          </a:xfrm>
          <a:prstGeom prst="rect">
            <a:avLst/>
          </a:prstGeom>
          <a:solidFill>
            <a:srgbClr val="B9E5FA"/>
          </a:solidFill>
          <a:ln>
            <a:solidFill>
              <a:srgbClr val="000000"/>
            </a:solidFill>
          </a:ln>
          <a:effectLst>
            <a:outerShdw dist="50800" dir="2880000" algn="ctr" rotWithShape="0">
              <a:srgbClr val="666666"/>
            </a:outerShdw>
          </a:effectLst>
        </p:spPr>
        <p:txBody>
          <a:bodyPr anchor="ctr">
            <a:noAutofit/>
          </a:bodyPr>
          <a:lstStyle/>
          <a:p>
            <a:pPr marL="169863" indent="-169863" fontAlgn="base">
              <a:lnSpc>
                <a:spcPts val="1600"/>
              </a:lnSpc>
              <a:spcBef>
                <a:spcPts val="400"/>
              </a:spcBef>
              <a:spcAft>
                <a:spcPts val="300"/>
              </a:spcAft>
              <a:buSzPct val="125000"/>
              <a:buFontTx/>
              <a:buChar char="•"/>
            </a:pPr>
            <a:r>
              <a:rPr lang="en-US" sz="1600" b="1" kern="0" dirty="0">
                <a:solidFill>
                  <a:sysClr val="windowText" lastClr="000000"/>
                </a:solidFill>
              </a:rPr>
              <a:t>A single artificial neuron is composed of a set of weights, a bias, and and a non-linear activation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06498B-1D68-48C9-9702-5D4292448390}"/>
              </a:ext>
            </a:extLst>
          </p:cNvPr>
          <p:cNvSpPr txBox="1"/>
          <p:nvPr/>
        </p:nvSpPr>
        <p:spPr>
          <a:xfrm>
            <a:off x="4860762" y="1102101"/>
            <a:ext cx="2577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Artificial Neuron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8BAF9EA-E0CC-4442-8A02-61409631CDFC}"/>
              </a:ext>
            </a:extLst>
          </p:cNvPr>
          <p:cNvSpPr/>
          <p:nvPr/>
        </p:nvSpPr>
        <p:spPr bwMode="auto">
          <a:xfrm>
            <a:off x="4898037" y="4325521"/>
            <a:ext cx="2555915" cy="920461"/>
          </a:xfrm>
          <a:prstGeom prst="roundRect">
            <a:avLst/>
          </a:prstGeom>
          <a:solidFill>
            <a:srgbClr val="8BC8E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4CD74A7-590B-4480-AECD-5001590BF007}"/>
              </a:ext>
            </a:extLst>
          </p:cNvPr>
          <p:cNvSpPr txBox="1">
            <a:spLocks/>
          </p:cNvSpPr>
          <p:nvPr/>
        </p:nvSpPr>
        <p:spPr>
          <a:xfrm>
            <a:off x="4898037" y="4325521"/>
            <a:ext cx="2625443" cy="920461"/>
          </a:xfrm>
          <a:prstGeom prst="rect">
            <a:avLst/>
          </a:prstGeom>
        </p:spPr>
        <p:txBody>
          <a:bodyPr/>
          <a:lstStyle>
            <a:lvl1pPr marL="237744" indent="-237744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Arial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496" indent="-256032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758952" indent="-18288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0332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FontTx/>
              <a:buNone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2618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5000"/>
              <a:buFontTx/>
              <a:buNone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Bias</a:t>
            </a:r>
          </a:p>
          <a:p>
            <a:pPr lvl="1"/>
            <a:r>
              <a:rPr lang="en-US" sz="1600" kern="0" dirty="0"/>
              <a:t>Symbol: </a:t>
            </a:r>
          </a:p>
          <a:p>
            <a:pPr lvl="1"/>
            <a:r>
              <a:rPr lang="en-US" sz="1600" kern="0" dirty="0"/>
              <a:t>Quantity: 1 (scalar)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5848BFF-983D-41E3-ADC1-F3DD2D5FD5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148" y="4601498"/>
            <a:ext cx="213003" cy="3183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CE2928-48C8-4633-AEDD-56F7BB4086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451" y="4330818"/>
            <a:ext cx="378680" cy="25334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F0DAE96-327E-4582-918D-ACDD048E19FA}"/>
              </a:ext>
            </a:extLst>
          </p:cNvPr>
          <p:cNvSpPr/>
          <p:nvPr/>
        </p:nvSpPr>
        <p:spPr bwMode="auto">
          <a:xfrm>
            <a:off x="7757719" y="3835703"/>
            <a:ext cx="3784464" cy="942379"/>
          </a:xfrm>
          <a:prstGeom prst="roundRect">
            <a:avLst/>
          </a:prstGeom>
          <a:solidFill>
            <a:srgbClr val="CE8C8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20AD19C-E643-45D1-B054-F677C6A664CE}"/>
              </a:ext>
            </a:extLst>
          </p:cNvPr>
          <p:cNvSpPr txBox="1">
            <a:spLocks/>
          </p:cNvSpPr>
          <p:nvPr/>
        </p:nvSpPr>
        <p:spPr>
          <a:xfrm>
            <a:off x="7757720" y="3859219"/>
            <a:ext cx="3784464" cy="918863"/>
          </a:xfrm>
          <a:prstGeom prst="rect">
            <a:avLst/>
          </a:prstGeom>
        </p:spPr>
        <p:txBody>
          <a:bodyPr/>
          <a:lstStyle>
            <a:lvl1pPr marL="237744" indent="-237744" algn="l" rtl="0" eaLnBrk="1" fontAlgn="base" hangingPunct="1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SzPct val="100000"/>
              <a:buFont typeface="Arial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496" indent="-256032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Char char="–"/>
              <a:defRPr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758952" indent="-18288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90000"/>
              <a:buFont typeface="Arial"/>
              <a:buChar char="•"/>
              <a:defRPr sz="16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0332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100000"/>
              <a:buFontTx/>
              <a:buNone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1261872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SzPct val="85000"/>
              <a:buFontTx/>
              <a:buNone/>
              <a:defRPr sz="12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2860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7432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2004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657600" algn="l" rtl="0" eaLnBrk="1" fontAlgn="base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SzPct val="100000"/>
              <a:buChar char=" "/>
              <a:defRPr sz="1400" b="1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Activation Function</a:t>
            </a:r>
          </a:p>
          <a:p>
            <a:pPr lvl="1"/>
            <a:r>
              <a:rPr lang="en-US" sz="1600" kern="0" dirty="0"/>
              <a:t>Symbol: </a:t>
            </a:r>
          </a:p>
          <a:p>
            <a:pPr lvl="1"/>
            <a:r>
              <a:rPr lang="en-US" sz="1600" kern="0" dirty="0"/>
              <a:t>Nonlinear function of one input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75B9CB1-1DFD-4E95-9618-E9FB469FAE2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985" y="4155152"/>
            <a:ext cx="198472" cy="3969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623E7AC-CDD6-4DD7-AF82-4C3F0756194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3" t="13682" r="10242" b="35116"/>
          <a:stretch/>
        </p:blipFill>
        <p:spPr>
          <a:xfrm>
            <a:off x="3343327" y="1751468"/>
            <a:ext cx="5505344" cy="244051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66BF887D-AFC2-4814-8ADC-94E64B41EB80}"/>
              </a:ext>
            </a:extLst>
          </p:cNvPr>
          <p:cNvSpPr/>
          <p:nvPr/>
        </p:nvSpPr>
        <p:spPr bwMode="auto">
          <a:xfrm>
            <a:off x="5732765" y="2727574"/>
            <a:ext cx="287035" cy="322263"/>
          </a:xfrm>
          <a:prstGeom prst="rect">
            <a:avLst/>
          </a:prstGeom>
          <a:noFill/>
          <a:ln w="28575" cap="flat" cmpd="sng" algn="ctr">
            <a:solidFill>
              <a:srgbClr val="BAE4BA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89357-F02F-48B5-8B0D-FE40A2ED69D5}"/>
              </a:ext>
            </a:extLst>
          </p:cNvPr>
          <p:cNvSpPr/>
          <p:nvPr/>
        </p:nvSpPr>
        <p:spPr bwMode="auto">
          <a:xfrm>
            <a:off x="6553200" y="2730499"/>
            <a:ext cx="142876" cy="280371"/>
          </a:xfrm>
          <a:prstGeom prst="rect">
            <a:avLst/>
          </a:prstGeom>
          <a:noFill/>
          <a:ln w="28575" cap="flat" cmpd="sng" algn="ctr">
            <a:solidFill>
              <a:srgbClr val="8BC8ED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4C4DD7-3793-4564-916E-3BCB2E7BEAD0}"/>
              </a:ext>
            </a:extLst>
          </p:cNvPr>
          <p:cNvSpPr/>
          <p:nvPr/>
        </p:nvSpPr>
        <p:spPr bwMode="auto">
          <a:xfrm>
            <a:off x="6753226" y="2691353"/>
            <a:ext cx="228600" cy="385222"/>
          </a:xfrm>
          <a:prstGeom prst="rect">
            <a:avLst/>
          </a:prstGeom>
          <a:noFill/>
          <a:ln w="28575" cap="flat" cmpd="sng" algn="ctr">
            <a:solidFill>
              <a:srgbClr val="CE8C8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BB62A6-245C-4D94-BAD3-2553D97879CC}"/>
              </a:ext>
            </a:extLst>
          </p:cNvPr>
          <p:cNvSpPr txBox="1"/>
          <p:nvPr/>
        </p:nvSpPr>
        <p:spPr>
          <a:xfrm>
            <a:off x="3537814" y="1464086"/>
            <a:ext cx="800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Inputs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250457-D5E4-4F0A-A1A2-27EB4D2250C6}"/>
              </a:ext>
            </a:extLst>
          </p:cNvPr>
          <p:cNvSpPr txBox="1"/>
          <p:nvPr/>
        </p:nvSpPr>
        <p:spPr>
          <a:xfrm>
            <a:off x="7847281" y="2036497"/>
            <a:ext cx="857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92912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D4ED-D328-4673-8002-AF45FD3B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Activation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397A2-80BD-42D9-BA75-0A1832DA1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82" y="1141355"/>
            <a:ext cx="10924032" cy="4828032"/>
          </a:xfrm>
        </p:spPr>
        <p:txBody>
          <a:bodyPr/>
          <a:lstStyle/>
          <a:p>
            <a:r>
              <a:rPr lang="en-US" sz="1800" dirty="0"/>
              <a:t>Applying multiple linear transformations to an input vector in sequence, is equivalent to applying a single linear transformation</a:t>
            </a:r>
            <a:r>
              <a:rPr lang="en-US" sz="1800" baseline="30000" dirty="0"/>
              <a:t>†</a:t>
            </a:r>
          </a:p>
          <a:p>
            <a:pPr lvl="1"/>
            <a:r>
              <a:rPr lang="en-US" sz="1600" dirty="0"/>
              <a:t>Effectively, all neural networks we made would be reduceable to a single layer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98FB02-5645-4FCF-8C3E-C5005190FFB9}"/>
              </a:ext>
            </a:extLst>
          </p:cNvPr>
          <p:cNvSpPr/>
          <p:nvPr/>
        </p:nvSpPr>
        <p:spPr>
          <a:xfrm>
            <a:off x="762569" y="5591412"/>
            <a:ext cx="10666858" cy="405089"/>
          </a:xfrm>
          <a:prstGeom prst="rect">
            <a:avLst/>
          </a:prstGeom>
          <a:solidFill>
            <a:srgbClr val="B9E5FA"/>
          </a:solidFill>
          <a:ln>
            <a:solidFill>
              <a:srgbClr val="000000"/>
            </a:solidFill>
          </a:ln>
          <a:effectLst>
            <a:outerShdw dist="50800" dir="2880000" algn="ctr" rotWithShape="0">
              <a:srgbClr val="666666"/>
            </a:outerShdw>
          </a:effectLst>
        </p:spPr>
        <p:txBody>
          <a:bodyPr anchor="ctr">
            <a:noAutofit/>
          </a:bodyPr>
          <a:lstStyle/>
          <a:p>
            <a:pPr marL="169863" indent="-169863" fontAlgn="base">
              <a:lnSpc>
                <a:spcPts val="1600"/>
              </a:lnSpc>
              <a:spcBef>
                <a:spcPts val="400"/>
              </a:spcBef>
              <a:spcAft>
                <a:spcPts val="300"/>
              </a:spcAft>
              <a:buSzPct val="125000"/>
              <a:buFontTx/>
              <a:buChar char="•"/>
            </a:pPr>
            <a:r>
              <a:rPr lang="en-US" sz="1600" b="1" kern="0" dirty="0">
                <a:solidFill>
                  <a:sysClr val="windowText" lastClr="000000"/>
                </a:solidFill>
              </a:rPr>
              <a:t>Without non-linear activation functions, deep neural networks would be reducible to single layer networks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63840C-69D2-4D91-9C19-E778C2A071E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31"/>
          <a:stretch/>
        </p:blipFill>
        <p:spPr>
          <a:xfrm>
            <a:off x="633982" y="2743217"/>
            <a:ext cx="6188456" cy="2072606"/>
          </a:xfrm>
          <a:prstGeom prst="rect">
            <a:avLst/>
          </a:prstGeom>
        </p:spPr>
      </p:pic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70A262FD-AD9E-4368-B61D-3EDF260B2B4C}"/>
              </a:ext>
            </a:extLst>
          </p:cNvPr>
          <p:cNvSpPr/>
          <p:nvPr/>
        </p:nvSpPr>
        <p:spPr bwMode="auto">
          <a:xfrm>
            <a:off x="7104379" y="3402476"/>
            <a:ext cx="967231" cy="558800"/>
          </a:xfrm>
          <a:prstGeom prst="leftRightArrow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F9F4AB15-6FD2-45E6-886D-EABE24DD8FDD}"/>
              </a:ext>
            </a:extLst>
          </p:cNvPr>
          <p:cNvSpPr/>
          <p:nvPr/>
        </p:nvSpPr>
        <p:spPr bwMode="auto">
          <a:xfrm rot="16200000">
            <a:off x="3742838" y="2569448"/>
            <a:ext cx="162652" cy="4299837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BAC536-1992-4D15-9814-73B581A92CA0}"/>
              </a:ext>
            </a:extLst>
          </p:cNvPr>
          <p:cNvSpPr txBox="1"/>
          <p:nvPr/>
        </p:nvSpPr>
        <p:spPr>
          <a:xfrm>
            <a:off x="3177986" y="4759013"/>
            <a:ext cx="13939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N-layers deep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40B6A3-0B6F-4ABF-A4F1-F7130B1BECDC}"/>
              </a:ext>
            </a:extLst>
          </p:cNvPr>
          <p:cNvSpPr txBox="1"/>
          <p:nvPr/>
        </p:nvSpPr>
        <p:spPr>
          <a:xfrm>
            <a:off x="8221410" y="2393784"/>
            <a:ext cx="30450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Equivalent Single-Layer Network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F1500A-9410-44F5-BF2B-EF7E3A171A7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11" r="54157" b="5340"/>
          <a:stretch/>
        </p:blipFill>
        <p:spPr>
          <a:xfrm>
            <a:off x="8252342" y="2808632"/>
            <a:ext cx="2925813" cy="19104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592D9A-69D9-416F-A529-FD4C6EBD7E0D}"/>
              </a:ext>
            </a:extLst>
          </p:cNvPr>
          <p:cNvSpPr txBox="1"/>
          <p:nvPr/>
        </p:nvSpPr>
        <p:spPr>
          <a:xfrm>
            <a:off x="1813600" y="2396014"/>
            <a:ext cx="412272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“Deep” Network (without activation functions)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8DD3E5-AD08-4798-98C7-6F9D305D1CF2}"/>
              </a:ext>
            </a:extLst>
          </p:cNvPr>
          <p:cNvSpPr txBox="1"/>
          <p:nvPr/>
        </p:nvSpPr>
        <p:spPr>
          <a:xfrm>
            <a:off x="1813600" y="6090360"/>
            <a:ext cx="9060483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aseline="30000" dirty="0"/>
              <a:t>†</a:t>
            </a:r>
            <a:r>
              <a:rPr lang="en-US" sz="1050" dirty="0"/>
              <a:t>This is easier to understand if you can see that each layer can be represented as performing matrix multiplication plus vector addition</a:t>
            </a:r>
          </a:p>
        </p:txBody>
      </p:sp>
    </p:spTree>
    <p:extLst>
      <p:ext uri="{BB962C8B-B14F-4D97-AF65-F5344CB8AC3E}">
        <p14:creationId xmlns:p14="http://schemas.microsoft.com/office/powerpoint/2010/main" val="300766370"/>
      </p:ext>
    </p:extLst>
  </p:cSld>
  <p:clrMapOvr>
    <a:masterClrMapping/>
  </p:clrMapOvr>
</p:sld>
</file>

<file path=ppt/theme/theme1.xml><?xml version="1.0" encoding="utf-8"?>
<a:theme xmlns:a="http://schemas.openxmlformats.org/drawingml/2006/main" name="Lincoln_2012_v16x9">
  <a:themeElements>
    <a:clrScheme name="Custom 1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3272</TotalTime>
  <Words>1851</Words>
  <Application>Microsoft Office PowerPoint</Application>
  <PresentationFormat>Widescreen</PresentationFormat>
  <Paragraphs>281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Wingdings</vt:lpstr>
      <vt:lpstr>Lincoln_2012_v16x9</vt:lpstr>
      <vt:lpstr>Introduction to Neural Networks</vt:lpstr>
      <vt:lpstr>Necessary Components of a  Supervised Machine Learning Approach</vt:lpstr>
      <vt:lpstr>Necessary Components of a  Supervised Machine Learning Approach</vt:lpstr>
      <vt:lpstr>What Is an Artificial Neural Network?</vt:lpstr>
      <vt:lpstr>Why Are Neural Networks Popular Today?</vt:lpstr>
      <vt:lpstr>Imagenet Large-scale Visual Recognition Challenge (ILSVRC)</vt:lpstr>
      <vt:lpstr>Outline</vt:lpstr>
      <vt:lpstr>Anatomy of a Single Artificial Neuron</vt:lpstr>
      <vt:lpstr>Why Do We Need Activation Functions?</vt:lpstr>
      <vt:lpstr>Artificial Neuron Intuition: 2D Neuron</vt:lpstr>
      <vt:lpstr>Artificial Neuron Example: The ‘AND’ Function</vt:lpstr>
      <vt:lpstr>Artificial Neuron Example: The ‘AND’ Function</vt:lpstr>
      <vt:lpstr>Single Neuron Shortcoming: The ‘XOR’ Function</vt:lpstr>
      <vt:lpstr>Single Neuron Shortcoming: The ‘XOR’ Function</vt:lpstr>
      <vt:lpstr>Other Examples of Data That is Not Linearly Separable</vt:lpstr>
      <vt:lpstr>Outline</vt:lpstr>
      <vt:lpstr>Anatomy of a Fully Connected Neural Networks</vt:lpstr>
      <vt:lpstr>Multiple Neurons: Learning ‘XOR’</vt:lpstr>
      <vt:lpstr>Multiple Neurons Intuition</vt:lpstr>
      <vt:lpstr>Outline</vt:lpstr>
      <vt:lpstr>Network Architectures</vt:lpstr>
      <vt:lpstr>Fully-Connected Feed-Forward Networks</vt:lpstr>
      <vt:lpstr>Summary</vt:lpstr>
      <vt:lpstr>Convolutional Neural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Neural Networks</dc:title>
  <dc:creator>Jeff Arena</dc:creator>
  <cp:lastModifiedBy>Jeff Arena</cp:lastModifiedBy>
  <cp:revision>78</cp:revision>
  <dcterms:created xsi:type="dcterms:W3CDTF">2020-07-03T19:03:45Z</dcterms:created>
  <dcterms:modified xsi:type="dcterms:W3CDTF">2020-07-06T02:29:56Z</dcterms:modified>
</cp:coreProperties>
</file>