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8"/>
  </p:notesMasterIdLst>
  <p:sldIdLst>
    <p:sldId id="256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0D30FEB-FF17-425C-9CF6-A1E70E2C36B0}">
          <p14:sldIdLst>
            <p14:sldId id="256"/>
            <p14:sldId id="260"/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2E75B6"/>
    <a:srgbClr val="C55A00"/>
    <a:srgbClr val="2E7552"/>
    <a:srgbClr val="2D80B9"/>
    <a:srgbClr val="ADCDEA"/>
    <a:srgbClr val="3132FE"/>
    <a:srgbClr val="F8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3256" autoAdjust="0"/>
  </p:normalViewPr>
  <p:slideViewPr>
    <p:cSldViewPr snapToGrid="0">
      <p:cViewPr>
        <p:scale>
          <a:sx n="75" d="100"/>
          <a:sy n="75" d="100"/>
        </p:scale>
        <p:origin x="36" y="1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B2ACB-0D0B-4AEF-8EC8-DE0A95855CEA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1721F-ACA9-4586-9363-07CD0B9B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473" y="1389888"/>
            <a:ext cx="9973056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473" y="3008376"/>
            <a:ext cx="9973056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1" y="950976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1" y="6355080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17" y="5111496"/>
            <a:ext cx="3429893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8441" y="122302"/>
            <a:ext cx="67818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801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2225" y="1700784"/>
            <a:ext cx="8607552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2225" y="1252728"/>
            <a:ext cx="8607552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2225" y="5705856"/>
            <a:ext cx="8607552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129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8" y="1293094"/>
            <a:ext cx="10918365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5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7" y="1293094"/>
            <a:ext cx="10918365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47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3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55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0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2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8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3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1092403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36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5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7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94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EB46-94CD-484B-84E8-083048466DF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984" y="1289304"/>
            <a:ext cx="531571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7920" y="1289304"/>
            <a:ext cx="531571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0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14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57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77" y="146304"/>
            <a:ext cx="9680448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1092403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777" y="594360"/>
            <a:ext cx="9680448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3888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682496"/>
            <a:ext cx="10924032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5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9217" y="1764792"/>
            <a:ext cx="7961376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9217" y="1316736"/>
            <a:ext cx="7961376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9217" y="5605272"/>
            <a:ext cx="7961376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88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6481" y="1828800"/>
            <a:ext cx="7583424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6481" y="1371600"/>
            <a:ext cx="7583424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6481" y="5230368"/>
            <a:ext cx="7583424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3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777" y="100584"/>
            <a:ext cx="9680448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1" y="950976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720" y="6455664"/>
            <a:ext cx="1450848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 </a:t>
            </a:r>
            <a:r>
              <a:rPr lang="en-US" altLang="en-US" sz="700" b="1" i="0" dirty="0" err="1"/>
              <a:t>Medlytics</a:t>
            </a:r>
            <a:r>
              <a:rPr lang="en-US" altLang="en-US" sz="700" b="1" i="0" dirty="0"/>
              <a:t>, </a:t>
            </a:r>
            <a:r>
              <a:rPr lang="en-US" altLang="en-US" sz="700" b="1" i="0" dirty="0" err="1"/>
              <a:t>pg</a:t>
            </a:r>
            <a:r>
              <a:rPr lang="en-US" altLang="en-US" sz="700" b="1" i="0" baseline="0" dirty="0"/>
              <a:t>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JDA 06/24/2020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" y="6355080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8" y="246888"/>
            <a:ext cx="548801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019" y="6473953"/>
            <a:ext cx="2023796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8441" y="122302"/>
            <a:ext cx="67818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565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6EB46-94CD-484B-84E8-083048466DF9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2F2D-2CE7-4C99-A6EB-2B634243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1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content/challenge-2018/1.0.0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25000"/>
            </a:pPr>
            <a:r>
              <a:rPr lang="en-US" sz="3600" b="1" dirty="0">
                <a:latin typeface="Arial (Body)"/>
                <a:ea typeface="+mn-ea"/>
                <a:cs typeface="+mn-cs"/>
              </a:rPr>
              <a:t>Week 2 Project: Sleep Analysis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Jeff Arena</a:t>
            </a:r>
          </a:p>
          <a:p>
            <a:r>
              <a:rPr lang="en-US" dirty="0"/>
              <a:t>July 13, 2020</a:t>
            </a:r>
          </a:p>
        </p:txBody>
      </p:sp>
    </p:spTree>
    <p:extLst>
      <p:ext uri="{BB962C8B-B14F-4D97-AF65-F5344CB8AC3E}">
        <p14:creationId xmlns:p14="http://schemas.microsoft.com/office/powerpoint/2010/main" val="31366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Importance of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97" y="1080655"/>
            <a:ext cx="11421890" cy="5403272"/>
          </a:xfrm>
        </p:spPr>
        <p:txBody>
          <a:bodyPr>
            <a:normAutofit/>
          </a:bodyPr>
          <a:lstStyle/>
          <a:p>
            <a:pPr marL="441198" indent="-285750"/>
            <a:r>
              <a:rPr lang="en-US" dirty="0"/>
              <a:t>While many questions remain as to the precise reason humans sleep, there is broad consensus that sleep quality is important to overall health and well-being</a:t>
            </a:r>
          </a:p>
          <a:p>
            <a:pPr marL="742950" lvl="1" indent="-285750"/>
            <a:r>
              <a:rPr lang="en-US" dirty="0"/>
              <a:t>Inadequate sleep is associated with numerous negative outcomes including:</a:t>
            </a:r>
          </a:p>
          <a:p>
            <a:pPr marL="962406" lvl="2" indent="-285750"/>
            <a:r>
              <a:rPr lang="en-US" dirty="0"/>
              <a:t>impaired memory and learning</a:t>
            </a:r>
          </a:p>
          <a:p>
            <a:pPr marL="962406" lvl="2" indent="-285750"/>
            <a:r>
              <a:rPr lang="en-US" dirty="0"/>
              <a:t>obesity</a:t>
            </a:r>
          </a:p>
          <a:p>
            <a:pPr marL="962406" lvl="2" indent="-285750"/>
            <a:r>
              <a:rPr lang="en-US" dirty="0"/>
              <a:t>irritability</a:t>
            </a:r>
          </a:p>
          <a:p>
            <a:pPr marL="962406" lvl="2" indent="-285750"/>
            <a:r>
              <a:rPr lang="en-US" dirty="0"/>
              <a:t>cardiovascular dysfunction</a:t>
            </a:r>
          </a:p>
          <a:p>
            <a:pPr marL="962406" lvl="2" indent="-285750"/>
            <a:r>
              <a:rPr lang="en-US" dirty="0"/>
              <a:t>hypotension</a:t>
            </a:r>
          </a:p>
          <a:p>
            <a:pPr marL="962406" lvl="2" indent="-285750"/>
            <a:r>
              <a:rPr lang="en-US" dirty="0"/>
              <a:t>diminished immune function</a:t>
            </a:r>
          </a:p>
          <a:p>
            <a:pPr marL="962406" lvl="2" indent="-285750"/>
            <a:r>
              <a:rPr lang="en-US" dirty="0"/>
              <a:t>depression</a:t>
            </a:r>
          </a:p>
          <a:p>
            <a:pPr marL="962406" lvl="2" indent="-285750"/>
            <a:r>
              <a:rPr lang="en-US" dirty="0"/>
              <a:t>reduced quality of life</a:t>
            </a:r>
          </a:p>
          <a:p>
            <a:pPr marL="441198" indent="-285750"/>
            <a:r>
              <a:rPr lang="en-US" dirty="0"/>
              <a:t>Identifying sleep disorders can be accomplished by through expert monitoring of video, audio, and polysomnography</a:t>
            </a:r>
            <a:r>
              <a:rPr lang="en-US" sz="2000" baseline="30000" dirty="0"/>
              <a:t>† </a:t>
            </a:r>
            <a:r>
              <a:rPr lang="en-US" sz="2000" dirty="0"/>
              <a:t>collected in a laboratory or hospital</a:t>
            </a:r>
            <a:endParaRPr lang="en-US" dirty="0"/>
          </a:p>
          <a:p>
            <a:pPr marL="441198" indent="-285750"/>
            <a:r>
              <a:rPr lang="en-US" dirty="0"/>
              <a:t>Experts can analyze recorded data to determine which sleep states a patients attain during their sleep, which in turn can aid in diagnosing and treating sleep disorders</a:t>
            </a:r>
            <a:br>
              <a:rPr lang="en-US" dirty="0"/>
            </a:b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219800-5501-4242-85A2-D0911EF9DB2C}"/>
              </a:ext>
            </a:extLst>
          </p:cNvPr>
          <p:cNvGrpSpPr/>
          <p:nvPr/>
        </p:nvGrpSpPr>
        <p:grpSpPr>
          <a:xfrm>
            <a:off x="7251323" y="2115431"/>
            <a:ext cx="4013371" cy="2244136"/>
            <a:chOff x="6585528" y="3146188"/>
            <a:chExt cx="4504035" cy="2514481"/>
          </a:xfrm>
        </p:grpSpPr>
        <p:pic>
          <p:nvPicPr>
            <p:cNvPr id="1026" name="Picture 2" descr="How to sleep: Tips for getting to sleep from a sleep expert - CBBC ...">
              <a:extLst>
                <a:ext uri="{FF2B5EF4-FFF2-40B4-BE49-F238E27FC236}">
                  <a16:creationId xmlns:a16="http://schemas.microsoft.com/office/drawing/2014/main" id="{CFCA0FBC-1001-4C18-9D76-8476717D32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5528" y="3146188"/>
              <a:ext cx="4453768" cy="2505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44D162-9C62-42C3-8736-AE5CDCA6FB57}"/>
                </a:ext>
              </a:extLst>
            </p:cNvPr>
            <p:cNvSpPr txBox="1"/>
            <p:nvPr/>
          </p:nvSpPr>
          <p:spPr>
            <a:xfrm>
              <a:off x="10255681" y="5383670"/>
              <a:ext cx="833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BBC.com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E3B226-27EB-492D-B784-FF0741D5AA93}"/>
              </a:ext>
            </a:extLst>
          </p:cNvPr>
          <p:cNvSpPr txBox="1"/>
          <p:nvPr/>
        </p:nvSpPr>
        <p:spPr>
          <a:xfrm>
            <a:off x="2119848" y="5886578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†</a:t>
            </a:r>
            <a:r>
              <a:rPr lang="en-US" sz="1200" dirty="0"/>
              <a:t>A suite of sensors used to monitor physiological signals from brain waves to muscle activity during sleep</a:t>
            </a:r>
          </a:p>
          <a:p>
            <a:r>
              <a:rPr lang="en-US" sz="1200" dirty="0"/>
              <a:t>For more background information, check out the challenge webpage at </a:t>
            </a:r>
            <a:r>
              <a:rPr lang="en-US" sz="1200" dirty="0">
                <a:hlinkClick r:id="rId3"/>
              </a:rPr>
              <a:t>https://physionet.org/content/challenge-2018/1.0.0/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332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Snooze You Win Challenge: Sleep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97" y="1285221"/>
            <a:ext cx="11421890" cy="4828032"/>
          </a:xfrm>
        </p:spPr>
        <p:txBody>
          <a:bodyPr>
            <a:normAutofit/>
          </a:bodyPr>
          <a:lstStyle/>
          <a:p>
            <a:pPr marL="441198" indent="-285750"/>
            <a:r>
              <a:rPr lang="en-US" sz="1800" dirty="0"/>
              <a:t>The 2018 </a:t>
            </a:r>
            <a:r>
              <a:rPr lang="en-US" sz="1800" dirty="0" err="1"/>
              <a:t>PhysioNet</a:t>
            </a:r>
            <a:r>
              <a:rPr lang="en-US" sz="1800" dirty="0"/>
              <a:t> / Computing in Cardiology challenge asked participants to classify subject sleep states based on recorded physiological signals</a:t>
            </a:r>
          </a:p>
          <a:p>
            <a:pPr marL="441198" indent="-285750"/>
            <a:r>
              <a:rPr lang="en-US" sz="1800" dirty="0"/>
              <a:t>Using 1-minute segments of polysomnography</a:t>
            </a:r>
            <a:r>
              <a:rPr lang="en-US" sz="1800" baseline="30000" dirty="0"/>
              <a:t>† </a:t>
            </a:r>
            <a:r>
              <a:rPr lang="en-US" sz="1800" dirty="0"/>
              <a:t>that have been labeled based on sleep state, the goal of the challenge is to train a classifier to identify sleep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02BFD-54A4-4020-B5DB-5A1C846E58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2" y="2952823"/>
            <a:ext cx="8004815" cy="2966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FE7FD2-2DCF-4EC5-B8EE-1A1F3093ADDF}"/>
              </a:ext>
            </a:extLst>
          </p:cNvPr>
          <p:cNvSpPr txBox="1"/>
          <p:nvPr/>
        </p:nvSpPr>
        <p:spPr>
          <a:xfrm>
            <a:off x="4317307" y="2591281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Sleep States For 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2721C5-30A3-4CCB-A1A3-B8A5888601A5}"/>
              </a:ext>
            </a:extLst>
          </p:cNvPr>
          <p:cNvSpPr txBox="1"/>
          <p:nvPr/>
        </p:nvSpPr>
        <p:spPr>
          <a:xfrm>
            <a:off x="6365875" y="5920293"/>
            <a:ext cx="61023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aseline="30000" dirty="0"/>
              <a:t>† </a:t>
            </a:r>
            <a:r>
              <a:rPr lang="en-US" sz="1050" dirty="0"/>
              <a:t>Data collected by Massachusetts General Hospital’s (MGH) Computational Clinical Neurophysiology Laboratory (CCNL) and the Clinical Data Animation Laboratory (CDAC) </a:t>
            </a:r>
          </a:p>
        </p:txBody>
      </p:sp>
    </p:spTree>
    <p:extLst>
      <p:ext uri="{BB962C8B-B14F-4D97-AF65-F5344CB8AC3E}">
        <p14:creationId xmlns:p14="http://schemas.microsoft.com/office/powerpoint/2010/main" val="382480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Snooze You Win Challenge:  Recorded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97" y="1285221"/>
            <a:ext cx="11421890" cy="4828032"/>
          </a:xfrm>
        </p:spPr>
        <p:txBody>
          <a:bodyPr>
            <a:normAutofit/>
          </a:bodyPr>
          <a:lstStyle/>
          <a:p>
            <a:pPr marL="441198" indent="-285750"/>
            <a:r>
              <a:rPr lang="en-US" dirty="0"/>
              <a:t>Available data about study subjects includes 7 physiological signals of varying types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688DEA3-A7D9-4D6D-AAE6-C1B15B3C4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212142"/>
              </p:ext>
            </p:extLst>
          </p:nvPr>
        </p:nvGraphicFramePr>
        <p:xfrm>
          <a:off x="1131008" y="2311531"/>
          <a:ext cx="3806922" cy="2948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397">
                  <a:extLst>
                    <a:ext uri="{9D8B030D-6E8A-4147-A177-3AD203B41FA5}">
                      <a16:colId xmlns:a16="http://schemas.microsoft.com/office/drawing/2014/main" val="4047436599"/>
                    </a:ext>
                  </a:extLst>
                </a:gridCol>
                <a:gridCol w="2474525">
                  <a:extLst>
                    <a:ext uri="{9D8B030D-6E8A-4147-A177-3AD203B41FA5}">
                      <a16:colId xmlns:a16="http://schemas.microsoft.com/office/drawing/2014/main" val="1621957861"/>
                    </a:ext>
                  </a:extLst>
                </a:gridCol>
              </a:tblGrid>
              <a:tr h="3685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Signal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785404"/>
                  </a:ext>
                </a:extLst>
              </a:tr>
              <a:tr h="36859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02-M1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Posterior brain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13896"/>
                  </a:ext>
                </a:extLst>
              </a:tr>
              <a:tr h="36859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E1-M2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eye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21951"/>
                  </a:ext>
                </a:extLst>
              </a:tr>
              <a:tr h="36859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Chin1-Chin2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Chin movement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13764"/>
                  </a:ext>
                </a:extLst>
              </a:tr>
              <a:tr h="36859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Abdominal movement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70553"/>
                  </a:ext>
                </a:extLst>
              </a:tr>
              <a:tr h="36859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Chest Movement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76559"/>
                  </a:ext>
                </a:extLst>
              </a:tr>
              <a:tr h="36859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Airflow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Respiratory airflow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12501"/>
                  </a:ext>
                </a:extLst>
              </a:tr>
              <a:tr h="36859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Cardiac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3743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2A631F-1317-4E29-941F-6F60565BA3F7}"/>
              </a:ext>
            </a:extLst>
          </p:cNvPr>
          <p:cNvSpPr txBox="1"/>
          <p:nvPr/>
        </p:nvSpPr>
        <p:spPr>
          <a:xfrm>
            <a:off x="1255777" y="1942199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Sleep States For 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1EAEF-0276-4035-B4EA-3757C52A23CC}"/>
              </a:ext>
            </a:extLst>
          </p:cNvPr>
          <p:cNvSpPr txBox="1"/>
          <p:nvPr/>
        </p:nvSpPr>
        <p:spPr>
          <a:xfrm>
            <a:off x="7181222" y="1680211"/>
            <a:ext cx="353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Example Signal Data: Arousal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16D157-D1EC-4E41-9B06-B81FFA9814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53"/>
          <a:stretch/>
        </p:blipFill>
        <p:spPr>
          <a:xfrm>
            <a:off x="5404079" y="3853022"/>
            <a:ext cx="6787921" cy="21934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7A2638-F2DE-48C2-84F7-82BDC77EC4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20"/>
          <a:stretch/>
        </p:blipFill>
        <p:spPr>
          <a:xfrm>
            <a:off x="5429480" y="2025298"/>
            <a:ext cx="6568557" cy="198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3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Snooze You Win Challenge:</a:t>
            </a:r>
            <a:br>
              <a:rPr lang="en-US" dirty="0"/>
            </a:br>
            <a:r>
              <a:rPr lang="en-US" dirty="0"/>
              <a:t>Submission and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97" y="1285221"/>
            <a:ext cx="11421890" cy="4828032"/>
          </a:xfrm>
        </p:spPr>
        <p:txBody>
          <a:bodyPr>
            <a:normAutofit/>
          </a:bodyPr>
          <a:lstStyle/>
          <a:p>
            <a:pPr marL="155448" indent="0">
              <a:buNone/>
            </a:pPr>
            <a:r>
              <a:rPr lang="en-US" sz="1800" dirty="0"/>
              <a:t>Submissions:</a:t>
            </a:r>
          </a:p>
          <a:p>
            <a:pPr marL="441198" indent="-285750"/>
            <a:r>
              <a:rPr lang="en-US" sz="1800" dirty="0"/>
              <a:t>Submit your models by predicting the classes of samples in provided (unlabeled) test data, pickling the predictions in a pandas </a:t>
            </a:r>
            <a:r>
              <a:rPr lang="en-US" sz="1800" dirty="0" err="1"/>
              <a:t>dataframe</a:t>
            </a:r>
            <a:r>
              <a:rPr lang="en-US" sz="1800" dirty="0"/>
              <a:t> object, and submitting the pickled file</a:t>
            </a:r>
          </a:p>
          <a:p>
            <a:pPr marL="441198" indent="-285750"/>
            <a:r>
              <a:rPr lang="en-US" sz="1800" dirty="0" err="1"/>
              <a:t>Dataframes</a:t>
            </a:r>
            <a:r>
              <a:rPr lang="en-US" sz="1800" dirty="0"/>
              <a:t> should have 1000 rows (1 per sample) and 5-columns (one per class) with the </a:t>
            </a:r>
            <a:r>
              <a:rPr lang="en-US" sz="1800" dirty="0" err="1"/>
              <a:t>ith</a:t>
            </a:r>
            <a:r>
              <a:rPr lang="en-US" sz="1800" dirty="0"/>
              <a:t> row containing the prediction scores for that sample in the test set.</a:t>
            </a:r>
          </a:p>
          <a:p>
            <a:pPr marL="441198" indent="-285750"/>
            <a:r>
              <a:rPr lang="en-US" sz="1800" dirty="0"/>
              <a:t>Contents of the </a:t>
            </a:r>
            <a:r>
              <a:rPr lang="en-US" sz="1800" dirty="0" err="1"/>
              <a:t>ith</a:t>
            </a:r>
            <a:r>
              <a:rPr lang="en-US" sz="1800" dirty="0"/>
              <a:t> row of the submitted </a:t>
            </a:r>
            <a:r>
              <a:rPr lang="en-US" sz="1800" dirty="0" err="1"/>
              <a:t>dataframe</a:t>
            </a:r>
            <a:r>
              <a:rPr lang="en-US" sz="1800" dirty="0"/>
              <a:t> should be likelihood scores for each class (i.e. they should each fall in the interval from 0-1, with 1 being </a:t>
            </a:r>
            <a:r>
              <a:rPr lang="en-US" sz="1800"/>
              <a:t>most likely)</a:t>
            </a:r>
            <a:endParaRPr lang="en-US" sz="1800" dirty="0"/>
          </a:p>
          <a:p>
            <a:pPr marL="441198" indent="-285750"/>
            <a:endParaRPr lang="en-US" sz="1800" dirty="0"/>
          </a:p>
          <a:p>
            <a:pPr marL="155448" indent="0">
              <a:buNone/>
            </a:pPr>
            <a:r>
              <a:rPr lang="en-US" sz="1800" dirty="0"/>
              <a:t>Scoring:</a:t>
            </a:r>
          </a:p>
          <a:p>
            <a:pPr marL="441198" indent="-285750"/>
            <a:r>
              <a:rPr lang="en-US" sz="1800" dirty="0"/>
              <a:t>Submissions will be scored based on:</a:t>
            </a:r>
          </a:p>
          <a:p>
            <a:pPr marL="742950" lvl="1" indent="-285750"/>
            <a:r>
              <a:rPr lang="en-US" sz="1600" dirty="0"/>
              <a:t>An aggregate area under the curve ROC curve for each class</a:t>
            </a:r>
          </a:p>
          <a:p>
            <a:pPr marL="742950" lvl="1" indent="-285750"/>
            <a:r>
              <a:rPr lang="en-US" sz="1600" dirty="0"/>
              <a:t>Matthews Correlation Coefficient for binary classification between arousal and non-arousal (all other) states</a:t>
            </a:r>
          </a:p>
          <a:p>
            <a:pPr marL="742950" lvl="1" indent="-285750"/>
            <a:r>
              <a:rPr lang="en-US" sz="1600" dirty="0"/>
              <a:t>Creativity</a:t>
            </a:r>
            <a:endParaRPr lang="en-US" sz="1800" dirty="0"/>
          </a:p>
          <a:p>
            <a:pPr marL="441198" indent="-28575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2149151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17288</TotalTime>
  <Words>455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(Body)</vt:lpstr>
      <vt:lpstr>Calibri</vt:lpstr>
      <vt:lpstr>Calibri Light</vt:lpstr>
      <vt:lpstr>Wingdings</vt:lpstr>
      <vt:lpstr>Lincoln_2012_v16x9</vt:lpstr>
      <vt:lpstr>Custom Design</vt:lpstr>
      <vt:lpstr>Week 2 Project: Sleep Analysis Challenge</vt:lpstr>
      <vt:lpstr>The Importance of Sleep</vt:lpstr>
      <vt:lpstr>You Snooze You Win Challenge: Sleep States</vt:lpstr>
      <vt:lpstr>You Snooze You Win Challenge:  Recorded Data</vt:lpstr>
      <vt:lpstr>You Snooze You Win Challenge: Submission and Scoring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Fourier Transform</dc:title>
  <dc:creator>Arena, Jeffrey - 1008 - MITLL</dc:creator>
  <cp:lastModifiedBy>Jeff Arena</cp:lastModifiedBy>
  <cp:revision>151</cp:revision>
  <dcterms:created xsi:type="dcterms:W3CDTF">2020-06-18T18:22:29Z</dcterms:created>
  <dcterms:modified xsi:type="dcterms:W3CDTF">2020-07-12T21:45:25Z</dcterms:modified>
</cp:coreProperties>
</file>