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268" r:id="rId2"/>
    <p:sldId id="303" r:id="rId3"/>
    <p:sldId id="304" r:id="rId4"/>
    <p:sldId id="307" r:id="rId5"/>
    <p:sldId id="308" r:id="rId6"/>
    <p:sldId id="322" r:id="rId7"/>
    <p:sldId id="321" r:id="rId8"/>
    <p:sldId id="309" r:id="rId9"/>
    <p:sldId id="315" r:id="rId10"/>
    <p:sldId id="310" r:id="rId11"/>
    <p:sldId id="317" r:id="rId12"/>
    <p:sldId id="311" r:id="rId13"/>
    <p:sldId id="318" r:id="rId14"/>
    <p:sldId id="312" r:id="rId15"/>
    <p:sldId id="319" r:id="rId16"/>
    <p:sldId id="313" r:id="rId17"/>
    <p:sldId id="314" r:id="rId18"/>
    <p:sldId id="324" r:id="rId19"/>
    <p:sldId id="323" r:id="rId20"/>
    <p:sldId id="325" r:id="rId21"/>
    <p:sldId id="326" r:id="rId22"/>
    <p:sldId id="32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D44500"/>
    <a:srgbClr val="3E3D3C"/>
    <a:srgbClr val="6F777D"/>
    <a:srgbClr val="E8EA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6131" autoAdjust="0"/>
  </p:normalViewPr>
  <p:slideViewPr>
    <p:cSldViewPr snapToGrid="0" snapToObjects="1" showGuides="1">
      <p:cViewPr varScale="1">
        <p:scale>
          <a:sx n="114" d="100"/>
          <a:sy n="114" d="100"/>
        </p:scale>
        <p:origin x="474"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168" d="100"/>
          <a:sy n="168" d="100"/>
        </p:scale>
        <p:origin x="499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4B0E00-9206-3A4E-AD6C-96DEFB21C943}" type="datetimeFigureOut">
              <a:rPr lang="en-US" smtClean="0"/>
              <a:t>3/30/2021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422BF1-4B9E-BC44-AF37-A026AB48E595}" type="slidenum">
              <a:rPr lang="en-US" smtClean="0"/>
              <a:t>‹#›</a:t>
            </a:fld>
            <a:endParaRPr lang="en-US"/>
          </a:p>
        </p:txBody>
      </p:sp>
    </p:spTree>
    <p:extLst>
      <p:ext uri="{BB962C8B-B14F-4D97-AF65-F5344CB8AC3E}">
        <p14:creationId xmlns:p14="http://schemas.microsoft.com/office/powerpoint/2010/main" val="185206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FCD27-4B6F-264E-84EB-01FB92F2B3E8}" type="datetimeFigureOut">
              <a:rPr lang="en-US" smtClean="0"/>
              <a:t>3/30/2021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AE360-FF46-004C-BFD2-6B36BE4CBC0A}" type="slidenum">
              <a:rPr lang="en-US" smtClean="0"/>
              <a:t>‹#›</a:t>
            </a:fld>
            <a:endParaRPr lang="en-US"/>
          </a:p>
        </p:txBody>
      </p:sp>
    </p:spTree>
    <p:extLst>
      <p:ext uri="{BB962C8B-B14F-4D97-AF65-F5344CB8AC3E}">
        <p14:creationId xmlns:p14="http://schemas.microsoft.com/office/powerpoint/2010/main" val="1517149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7AE360-FF46-004C-BFD2-6B36BE4CBC0A}" type="slidenum">
              <a:rPr lang="en-US" smtClean="0"/>
              <a:t>1</a:t>
            </a:fld>
            <a:endParaRPr lang="en-US"/>
          </a:p>
        </p:txBody>
      </p:sp>
    </p:spTree>
    <p:extLst>
      <p:ext uri="{BB962C8B-B14F-4D97-AF65-F5344CB8AC3E}">
        <p14:creationId xmlns:p14="http://schemas.microsoft.com/office/powerpoint/2010/main" val="2113273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Orange color field [design object]"/>
          <p:cNvSpPr/>
          <p:nvPr userDrawn="1"/>
        </p:nvSpPr>
        <p:spPr>
          <a:xfrm>
            <a:off x="0" y="0"/>
            <a:ext cx="6096000" cy="6858000"/>
          </a:xfrm>
          <a:prstGeom prst="rect">
            <a:avLst/>
          </a:prstGeom>
          <a:solidFill>
            <a:srgbClr val="D4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cNvSpPr>
            <a:spLocks noGrp="1"/>
          </p:cNvSpPr>
          <p:nvPr>
            <p:ph type="sldNum" sz="quarter" idx="10"/>
          </p:nvPr>
        </p:nvSpPr>
        <p:spPr>
          <a:xfrm>
            <a:off x="10980234" y="6325460"/>
            <a:ext cx="754565" cy="365125"/>
          </a:xfrm>
        </p:spPr>
        <p:txBody>
          <a:bodyPr/>
          <a:lstStyle/>
          <a:p>
            <a:fld id="{F343A32A-436A-8143-8894-653E98457856}" type="slidenum">
              <a:rPr lang="en-US" smtClean="0"/>
              <a:pPr/>
              <a:t>‹#›</a:t>
            </a:fld>
            <a:endParaRPr lang="en-US" dirty="0"/>
          </a:p>
        </p:txBody>
      </p:sp>
      <p:sp>
        <p:nvSpPr>
          <p:cNvPr id="2" name="Presentation Title"/>
          <p:cNvSpPr>
            <a:spLocks noGrp="1"/>
          </p:cNvSpPr>
          <p:nvPr>
            <p:ph type="title" hasCustomPrompt="1"/>
          </p:nvPr>
        </p:nvSpPr>
        <p:spPr>
          <a:xfrm>
            <a:off x="457200" y="2362200"/>
            <a:ext cx="5060092" cy="2444750"/>
          </a:xfrm>
          <a:prstGeom prst="rect">
            <a:avLst/>
          </a:prstGeom>
        </p:spPr>
        <p:txBody>
          <a:bodyPr/>
          <a:lstStyle>
            <a:lvl1pPr>
              <a:lnSpc>
                <a:spcPct val="100000"/>
              </a:lnSpc>
              <a:defRPr sz="4400">
                <a:latin typeface="Georgia" charset="0"/>
                <a:ea typeface="Georgia" charset="0"/>
                <a:cs typeface="Georgia" charset="0"/>
              </a:defRPr>
            </a:lvl1pPr>
          </a:lstStyle>
          <a:p>
            <a:r>
              <a:rPr lang="en-US" dirty="0"/>
              <a:t>Click to edit Presentation Title</a:t>
            </a:r>
          </a:p>
        </p:txBody>
      </p:sp>
      <p:sp>
        <p:nvSpPr>
          <p:cNvPr id="20" name="Picture"/>
          <p:cNvSpPr>
            <a:spLocks noGrp="1"/>
          </p:cNvSpPr>
          <p:nvPr>
            <p:ph type="pic" sz="quarter" idx="15" hasCustomPrompt="1"/>
          </p:nvPr>
        </p:nvSpPr>
        <p:spPr>
          <a:xfrm>
            <a:off x="6091706" y="0"/>
            <a:ext cx="6100293" cy="6858000"/>
          </a:xfrm>
          <a:prstGeom prst="rect">
            <a:avLst/>
          </a:prstGeom>
        </p:spPr>
        <p:txBody>
          <a:bodyPr anchor="t"/>
          <a:lstStyle>
            <a:lvl1pPr marL="0" indent="0">
              <a:buNone/>
              <a:defRPr sz="1800" baseline="0">
                <a:latin typeface="Trebuchet MS" charset="0"/>
                <a:ea typeface="Trebuchet MS" charset="0"/>
                <a:cs typeface="Trebuchet MS" charset="0"/>
              </a:defRPr>
            </a:lvl1pPr>
          </a:lstStyle>
          <a:p>
            <a:r>
              <a:rPr lang="en-US" dirty="0"/>
              <a:t>Drag photo here or click image icon to select a photo</a:t>
            </a:r>
          </a:p>
        </p:txBody>
      </p:sp>
      <p:sp>
        <p:nvSpPr>
          <p:cNvPr id="13" name="Presenter’s Name"/>
          <p:cNvSpPr>
            <a:spLocks noGrp="1"/>
          </p:cNvSpPr>
          <p:nvPr>
            <p:ph type="body" sz="quarter" idx="12" hasCustomPrompt="1"/>
          </p:nvPr>
        </p:nvSpPr>
        <p:spPr>
          <a:xfrm>
            <a:off x="457200" y="5181601"/>
            <a:ext cx="5060092" cy="360784"/>
          </a:xfrm>
          <a:prstGeom prst="rect">
            <a:avLst/>
          </a:prstGeom>
        </p:spPr>
        <p:txBody>
          <a:bodyPr/>
          <a:lstStyle>
            <a:lvl1pPr marL="0" indent="0">
              <a:lnSpc>
                <a:spcPct val="100000"/>
              </a:lnSpc>
              <a:spcBef>
                <a:spcPts val="0"/>
              </a:spcBef>
              <a:buNone/>
              <a:defRPr sz="2000" b="0" baseline="0">
                <a:solidFill>
                  <a:schemeClr val="bg1"/>
                </a:solidFill>
                <a:latin typeface="Trebuchet MS" charset="0"/>
                <a:ea typeface="Trebuchet MS" charset="0"/>
                <a:cs typeface="Trebuchet MS"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Presenter’s Name </a:t>
            </a:r>
          </a:p>
        </p:txBody>
      </p:sp>
      <p:sp>
        <p:nvSpPr>
          <p:cNvPr id="15" name="Presenter’s Title"/>
          <p:cNvSpPr>
            <a:spLocks noGrp="1"/>
          </p:cNvSpPr>
          <p:nvPr>
            <p:ph type="body" sz="quarter" idx="14" hasCustomPrompt="1"/>
          </p:nvPr>
        </p:nvSpPr>
        <p:spPr>
          <a:xfrm>
            <a:off x="457200" y="5567346"/>
            <a:ext cx="5060092" cy="650730"/>
          </a:xfrm>
          <a:prstGeom prst="rect">
            <a:avLst/>
          </a:prstGeom>
        </p:spPr>
        <p:txBody>
          <a:bodyPr/>
          <a:lstStyle>
            <a:lvl1pPr marL="0" indent="0">
              <a:lnSpc>
                <a:spcPct val="100000"/>
              </a:lnSpc>
              <a:spcBef>
                <a:spcPts val="0"/>
              </a:spcBef>
              <a:buNone/>
              <a:defRPr sz="1400" b="0" i="1" baseline="0">
                <a:solidFill>
                  <a:schemeClr val="bg1"/>
                </a:solidFill>
                <a:latin typeface="Georgia" charset="0"/>
                <a:ea typeface="Georgia" charset="0"/>
                <a:cs typeface="Georgia"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Presenter’s Title</a:t>
            </a:r>
          </a:p>
        </p:txBody>
      </p:sp>
      <p:pic>
        <p:nvPicPr>
          <p:cNvPr id="18" name="Syracuse University logo" descr="Official Syracuse University identity wordmark" title="Syracuse University"/>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3617" y="561560"/>
            <a:ext cx="2550368" cy="384302"/>
          </a:xfrm>
          <a:prstGeom prst="rect">
            <a:avLst/>
          </a:prstGeom>
        </p:spPr>
      </p:pic>
      <p:sp>
        <p:nvSpPr>
          <p:cNvPr id="7" name="Syracuse University Division Name"/>
          <p:cNvSpPr>
            <a:spLocks noGrp="1"/>
          </p:cNvSpPr>
          <p:nvPr>
            <p:ph type="body" sz="quarter" idx="19" hasCustomPrompt="1"/>
          </p:nvPr>
        </p:nvSpPr>
        <p:spPr>
          <a:xfrm>
            <a:off x="457200" y="914400"/>
            <a:ext cx="5060092" cy="612214"/>
          </a:xfrm>
          <a:prstGeom prst="rect">
            <a:avLst/>
          </a:prstGeom>
        </p:spPr>
        <p:txBody>
          <a:bodyPr/>
          <a:lstStyle>
            <a:lvl1pPr marL="0" indent="0">
              <a:lnSpc>
                <a:spcPct val="100000"/>
              </a:lnSpc>
              <a:buNone/>
              <a:defRPr sz="1400">
                <a:solidFill>
                  <a:schemeClr val="bg1"/>
                </a:solidFill>
                <a:latin typeface="Trebuchet MS" charset="0"/>
                <a:ea typeface="Trebuchet MS" charset="0"/>
                <a:cs typeface="Trebuchet MS"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School, Division, Office or Department Name, if applicable</a:t>
            </a:r>
          </a:p>
        </p:txBody>
      </p:sp>
      <p:sp>
        <p:nvSpPr>
          <p:cNvPr id="16" name="Date"/>
          <p:cNvSpPr>
            <a:spLocks noGrp="1"/>
          </p:cNvSpPr>
          <p:nvPr>
            <p:ph type="body" sz="quarter" idx="17" hasCustomPrompt="1"/>
          </p:nvPr>
        </p:nvSpPr>
        <p:spPr>
          <a:xfrm>
            <a:off x="457200" y="6369449"/>
            <a:ext cx="5060092" cy="250686"/>
          </a:xfrm>
          <a:prstGeom prst="rect">
            <a:avLst/>
          </a:prstGeom>
        </p:spPr>
        <p:txBody>
          <a:bodyPr/>
          <a:lstStyle>
            <a:lvl1pPr marL="0" indent="0">
              <a:lnSpc>
                <a:spcPct val="100000"/>
              </a:lnSpc>
              <a:spcBef>
                <a:spcPts val="0"/>
              </a:spcBef>
              <a:buNone/>
              <a:defRPr sz="1100" b="0" baseline="0">
                <a:solidFill>
                  <a:schemeClr val="bg1"/>
                </a:solidFill>
                <a:latin typeface="Trebuchet MS" charset="0"/>
                <a:ea typeface="Trebuchet MS" charset="0"/>
                <a:cs typeface="Trebuchet MS"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a:t>
            </a:r>
          </a:p>
        </p:txBody>
      </p:sp>
      <p:cxnSp>
        <p:nvCxnSpPr>
          <p:cNvPr id="11" name="Hairline rule [design object]"/>
          <p:cNvCxnSpPr/>
          <p:nvPr userDrawn="1"/>
        </p:nvCxnSpPr>
        <p:spPr>
          <a:xfrm>
            <a:off x="562234" y="6196912"/>
            <a:ext cx="49056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9130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ing-Only">
    <p:spTree>
      <p:nvGrpSpPr>
        <p:cNvPr id="1" name=""/>
        <p:cNvGrpSpPr/>
        <p:nvPr/>
      </p:nvGrpSpPr>
      <p:grpSpPr>
        <a:xfrm>
          <a:off x="0" y="0"/>
          <a:ext cx="0" cy="0"/>
          <a:chOff x="0" y="0"/>
          <a:chExt cx="0" cy="0"/>
        </a:xfrm>
      </p:grpSpPr>
      <p:sp>
        <p:nvSpPr>
          <p:cNvPr id="15" name="White footer area [design object]"/>
          <p:cNvSpPr/>
          <p:nvPr userDrawn="1"/>
        </p:nvSpPr>
        <p:spPr>
          <a:xfrm>
            <a:off x="0" y="6196914"/>
            <a:ext cx="12192000" cy="661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cNvSpPr>
            <a:spLocks noGrp="1"/>
          </p:cNvSpPr>
          <p:nvPr>
            <p:ph type="sldNum" sz="quarter" idx="10"/>
          </p:nvPr>
        </p:nvSpPr>
        <p:spPr>
          <a:xfrm>
            <a:off x="10896018" y="6334354"/>
            <a:ext cx="838782" cy="356231"/>
          </a:xfrm>
        </p:spPr>
        <p:txBody>
          <a:bodyPr/>
          <a:lstStyle>
            <a:lvl1pPr>
              <a:defRPr b="0"/>
            </a:lvl1pPr>
          </a:lstStyle>
          <a:p>
            <a:fld id="{F343A32A-436A-8143-8894-653E98457856}" type="slidenum">
              <a:rPr lang="en-US" smtClean="0"/>
              <a:pPr/>
              <a:t>‹#›</a:t>
            </a:fld>
            <a:endParaRPr lang="en-US" dirty="0"/>
          </a:p>
        </p:txBody>
      </p:sp>
      <p:sp>
        <p:nvSpPr>
          <p:cNvPr id="4" name="Slide Title"/>
          <p:cNvSpPr>
            <a:spLocks noGrp="1"/>
          </p:cNvSpPr>
          <p:nvPr>
            <p:ph type="title"/>
          </p:nvPr>
        </p:nvSpPr>
        <p:spPr>
          <a:xfrm>
            <a:off x="457200" y="253938"/>
            <a:ext cx="11277600" cy="632988"/>
          </a:xfrm>
          <a:prstGeom prst="rect">
            <a:avLst/>
          </a:prstGeom>
        </p:spPr>
        <p:txBody>
          <a:bodyPr/>
          <a:lstStyle>
            <a:lvl1pPr>
              <a:defRPr>
                <a:latin typeface="Georgia" charset="0"/>
                <a:ea typeface="Georgia" charset="0"/>
                <a:cs typeface="Georgia" charset="0"/>
              </a:defRPr>
            </a:lvl1pPr>
          </a:lstStyle>
          <a:p>
            <a:r>
              <a:rPr lang="en-US"/>
              <a:t>Click to edit Master title style</a:t>
            </a:r>
            <a:endParaRPr lang="en-US" dirty="0"/>
          </a:p>
        </p:txBody>
      </p:sp>
      <p:sp>
        <p:nvSpPr>
          <p:cNvPr id="5" name="Subtitle, if applicable"/>
          <p:cNvSpPr>
            <a:spLocks noGrp="1"/>
          </p:cNvSpPr>
          <p:nvPr>
            <p:ph sz="quarter" idx="16" hasCustomPrompt="1"/>
          </p:nvPr>
        </p:nvSpPr>
        <p:spPr>
          <a:xfrm>
            <a:off x="457200" y="1093152"/>
            <a:ext cx="10438818" cy="461230"/>
          </a:xfrm>
          <a:prstGeom prst="rect">
            <a:avLst/>
          </a:prstGeom>
        </p:spPr>
        <p:txBody>
          <a:bodyPr/>
          <a:lstStyle>
            <a:lvl1pPr marL="0" indent="0">
              <a:buNone/>
              <a:defRPr sz="2400" i="1">
                <a:solidFill>
                  <a:srgbClr val="3E3D3C"/>
                </a:solidFill>
                <a:latin typeface="Georgia" charset="0"/>
                <a:ea typeface="Georgia" charset="0"/>
                <a:cs typeface="Georgia"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subtitle, if applicable</a:t>
            </a:r>
          </a:p>
        </p:txBody>
      </p:sp>
      <p:sp>
        <p:nvSpPr>
          <p:cNvPr id="12" name="Main slide content text"/>
          <p:cNvSpPr>
            <a:spLocks noGrp="1"/>
          </p:cNvSpPr>
          <p:nvPr>
            <p:ph type="body" sz="quarter" idx="17" hasCustomPrompt="1"/>
          </p:nvPr>
        </p:nvSpPr>
        <p:spPr>
          <a:xfrm>
            <a:off x="457200" y="1876680"/>
            <a:ext cx="10438818" cy="3781324"/>
          </a:xfrm>
          <a:prstGeom prst="rect">
            <a:avLst/>
          </a:prstGeom>
        </p:spPr>
        <p:txBody>
          <a:bodyPr/>
          <a:lstStyle>
            <a:lvl1pPr marL="0" indent="0">
              <a:buNone/>
              <a:defRPr sz="3600">
                <a:solidFill>
                  <a:srgbClr val="3E3D3C"/>
                </a:solidFill>
                <a:latin typeface="Trebuchet MS" charset="0"/>
                <a:ea typeface="Trebuchet MS" charset="0"/>
                <a:cs typeface="Trebuchet MS"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add text</a:t>
            </a:r>
          </a:p>
        </p:txBody>
      </p:sp>
      <p:pic>
        <p:nvPicPr>
          <p:cNvPr id="13" name="Syracuse University Logo" descr="Official Syracuse University identity wordmark"/>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8800" y="6417231"/>
            <a:ext cx="1363304" cy="173971"/>
          </a:xfrm>
          <a:prstGeom prst="rect">
            <a:avLst/>
          </a:prstGeom>
        </p:spPr>
      </p:pic>
      <p:sp>
        <p:nvSpPr>
          <p:cNvPr id="11" name="Division Name, if applicable"/>
          <p:cNvSpPr>
            <a:spLocks noGrp="1"/>
          </p:cNvSpPr>
          <p:nvPr>
            <p:ph type="body" sz="quarter" idx="21" hasCustomPrompt="1"/>
          </p:nvPr>
        </p:nvSpPr>
        <p:spPr>
          <a:xfrm>
            <a:off x="1988966" y="6334354"/>
            <a:ext cx="8907052" cy="359406"/>
          </a:xfrm>
          <a:prstGeom prst="rect">
            <a:avLst/>
          </a:prstGeom>
        </p:spPr>
        <p:txBody>
          <a:bodyPr anchor="ctr"/>
          <a:lstStyle>
            <a:lvl1pPr marL="0" indent="0">
              <a:buNone/>
              <a:defRPr sz="1000">
                <a:solidFill>
                  <a:srgbClr val="6F777D"/>
                </a:solidFill>
                <a:latin typeface="Trebuchet MS" charset="0"/>
                <a:ea typeface="Trebuchet MS" charset="0"/>
                <a:cs typeface="Trebuchet MS" charset="0"/>
              </a:defRPr>
            </a:lvl1pPr>
            <a:lvl2pPr marL="457200" indent="0">
              <a:buNone/>
              <a:defRPr>
                <a:latin typeface="Trebuchet MS" charset="0"/>
                <a:ea typeface="Trebuchet MS" charset="0"/>
                <a:cs typeface="Trebuchet MS" charset="0"/>
              </a:defRPr>
            </a:lvl2pPr>
            <a:lvl3pPr marL="914400" indent="0">
              <a:buNone/>
              <a:defRPr>
                <a:latin typeface="Trebuchet MS" charset="0"/>
                <a:ea typeface="Trebuchet MS" charset="0"/>
                <a:cs typeface="Trebuchet MS" charset="0"/>
              </a:defRPr>
            </a:lvl3pPr>
            <a:lvl4pPr marL="1371600" indent="0">
              <a:buNone/>
              <a:defRPr>
                <a:latin typeface="Trebuchet MS" charset="0"/>
                <a:ea typeface="Trebuchet MS" charset="0"/>
                <a:cs typeface="Trebuchet MS" charset="0"/>
              </a:defRPr>
            </a:lvl4pPr>
            <a:lvl5pPr marL="1828800" indent="0">
              <a:buNone/>
              <a:defRPr>
                <a:latin typeface="Trebuchet MS" charset="0"/>
                <a:ea typeface="Trebuchet MS" charset="0"/>
                <a:cs typeface="Trebuchet MS" charset="0"/>
              </a:defRPr>
            </a:lvl5pPr>
          </a:lstStyle>
          <a:p>
            <a:pPr lvl="0"/>
            <a:r>
              <a:rPr lang="en-US" dirty="0"/>
              <a:t>Click to add Division or Department Name, if applicable</a:t>
            </a:r>
          </a:p>
        </p:txBody>
      </p:sp>
    </p:spTree>
    <p:extLst>
      <p:ext uri="{BB962C8B-B14F-4D97-AF65-F5344CB8AC3E}">
        <p14:creationId xmlns:p14="http://schemas.microsoft.com/office/powerpoint/2010/main" val="16882040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Photo">
    <p:bg>
      <p:bgPr>
        <a:solidFill>
          <a:schemeClr val="bg1"/>
        </a:solidFill>
        <a:effectLst/>
      </p:bgPr>
    </p:bg>
    <p:spTree>
      <p:nvGrpSpPr>
        <p:cNvPr id="1" name=""/>
        <p:cNvGrpSpPr/>
        <p:nvPr/>
      </p:nvGrpSpPr>
      <p:grpSpPr>
        <a:xfrm>
          <a:off x="0" y="0"/>
          <a:ext cx="0" cy="0"/>
          <a:chOff x="0" y="0"/>
          <a:chExt cx="0" cy="0"/>
        </a:xfrm>
      </p:grpSpPr>
      <p:sp>
        <p:nvSpPr>
          <p:cNvPr id="4" name="Orange color field [design object]"/>
          <p:cNvSpPr/>
          <p:nvPr userDrawn="1"/>
        </p:nvSpPr>
        <p:spPr>
          <a:xfrm>
            <a:off x="0" y="0"/>
            <a:ext cx="6096000" cy="6858000"/>
          </a:xfrm>
          <a:prstGeom prst="rect">
            <a:avLst/>
          </a:prstGeom>
          <a:solidFill>
            <a:srgbClr val="D4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White footer area [design object]"/>
          <p:cNvSpPr/>
          <p:nvPr userDrawn="1"/>
        </p:nvSpPr>
        <p:spPr>
          <a:xfrm>
            <a:off x="0" y="6196914"/>
            <a:ext cx="12192000" cy="661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lide Number"/>
          <p:cNvSpPr>
            <a:spLocks noGrp="1"/>
          </p:cNvSpPr>
          <p:nvPr>
            <p:ph type="sldNum" sz="quarter" idx="10"/>
          </p:nvPr>
        </p:nvSpPr>
        <p:spPr>
          <a:xfrm>
            <a:off x="10896018" y="6325460"/>
            <a:ext cx="838782" cy="365125"/>
          </a:xfrm>
        </p:spPr>
        <p:txBody>
          <a:bodyPr/>
          <a:lstStyle>
            <a:lvl1pPr>
              <a:defRPr b="0"/>
            </a:lvl1pPr>
          </a:lstStyle>
          <a:p>
            <a:fld id="{F343A32A-436A-8143-8894-653E98457856}" type="slidenum">
              <a:rPr lang="en-US" smtClean="0"/>
              <a:pPr/>
              <a:t>‹#›</a:t>
            </a:fld>
            <a:endParaRPr lang="en-US" dirty="0"/>
          </a:p>
        </p:txBody>
      </p:sp>
      <p:sp>
        <p:nvSpPr>
          <p:cNvPr id="2" name="Section Title text"/>
          <p:cNvSpPr>
            <a:spLocks noGrp="1"/>
          </p:cNvSpPr>
          <p:nvPr>
            <p:ph type="title" hasCustomPrompt="1"/>
          </p:nvPr>
        </p:nvSpPr>
        <p:spPr>
          <a:xfrm>
            <a:off x="457200" y="2362200"/>
            <a:ext cx="5060092" cy="2444750"/>
          </a:xfrm>
          <a:prstGeom prst="rect">
            <a:avLst/>
          </a:prstGeom>
        </p:spPr>
        <p:txBody>
          <a:bodyPr/>
          <a:lstStyle>
            <a:lvl1pPr>
              <a:lnSpc>
                <a:spcPct val="100000"/>
              </a:lnSpc>
              <a:defRPr sz="4400">
                <a:latin typeface="Georgia" charset="0"/>
                <a:ea typeface="Georgia" charset="0"/>
                <a:cs typeface="Georgia" charset="0"/>
              </a:defRPr>
            </a:lvl1pPr>
          </a:lstStyle>
          <a:p>
            <a:r>
              <a:rPr lang="en-US" dirty="0"/>
              <a:t>Click to edit Section Title</a:t>
            </a:r>
          </a:p>
        </p:txBody>
      </p:sp>
      <p:sp>
        <p:nvSpPr>
          <p:cNvPr id="9" name="Picture"/>
          <p:cNvSpPr>
            <a:spLocks noGrp="1"/>
          </p:cNvSpPr>
          <p:nvPr>
            <p:ph type="pic" sz="quarter" idx="14" hasCustomPrompt="1"/>
          </p:nvPr>
        </p:nvSpPr>
        <p:spPr>
          <a:xfrm>
            <a:off x="6096000" y="1"/>
            <a:ext cx="6096000" cy="6196913"/>
          </a:xfrm>
          <a:prstGeom prst="rect">
            <a:avLst/>
          </a:prstGeom>
        </p:spPr>
        <p:txBody>
          <a:bodyPr/>
          <a:lstStyle>
            <a:lvl1pPr marL="0" indent="0">
              <a:buNone/>
              <a:defRPr sz="1800">
                <a:latin typeface="Trebuchet MS" charset="0"/>
                <a:ea typeface="Trebuchet MS" charset="0"/>
                <a:cs typeface="Trebuchet MS" charset="0"/>
              </a:defRPr>
            </a:lvl1pPr>
          </a:lstStyle>
          <a:p>
            <a:r>
              <a:rPr lang="en-US" dirty="0"/>
              <a:t>Drag photo here or click image icon to select a photo</a:t>
            </a:r>
          </a:p>
        </p:txBody>
      </p:sp>
      <p:pic>
        <p:nvPicPr>
          <p:cNvPr id="19" name="Syracuse University Logo" descr="Official Syracuse University identity wordmark"/>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8800" y="6417231"/>
            <a:ext cx="1363304" cy="173971"/>
          </a:xfrm>
          <a:prstGeom prst="rect">
            <a:avLst/>
          </a:prstGeom>
        </p:spPr>
      </p:pic>
      <p:sp>
        <p:nvSpPr>
          <p:cNvPr id="21" name="Division, if applicable"/>
          <p:cNvSpPr>
            <a:spLocks noGrp="1"/>
          </p:cNvSpPr>
          <p:nvPr>
            <p:ph type="body" sz="quarter" idx="15" hasCustomPrompt="1"/>
          </p:nvPr>
        </p:nvSpPr>
        <p:spPr>
          <a:xfrm>
            <a:off x="1988966" y="6328635"/>
            <a:ext cx="8907052" cy="365125"/>
          </a:xfrm>
          <a:prstGeom prst="rect">
            <a:avLst/>
          </a:prstGeom>
        </p:spPr>
        <p:txBody>
          <a:bodyPr anchor="ctr"/>
          <a:lstStyle>
            <a:lvl1pPr marL="0" indent="0">
              <a:buNone/>
              <a:defRPr sz="1000" baseline="0">
                <a:solidFill>
                  <a:srgbClr val="6F777D"/>
                </a:solidFill>
                <a:latin typeface="Trebuchet MS" charset="0"/>
                <a:ea typeface="Trebuchet MS" charset="0"/>
                <a:cs typeface="Trebuchet MS" charset="0"/>
              </a:defRPr>
            </a:lvl1pPr>
          </a:lstStyle>
          <a:p>
            <a:pPr lvl="0"/>
            <a:r>
              <a:rPr lang="en-US" dirty="0"/>
              <a:t>Click to add Division or Department Name, if applicable</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no photo)">
    <p:bg>
      <p:bgPr>
        <a:solidFill>
          <a:schemeClr val="bg1"/>
        </a:solidFill>
        <a:effectLst/>
      </p:bgPr>
    </p:bg>
    <p:spTree>
      <p:nvGrpSpPr>
        <p:cNvPr id="1" name=""/>
        <p:cNvGrpSpPr/>
        <p:nvPr/>
      </p:nvGrpSpPr>
      <p:grpSpPr>
        <a:xfrm>
          <a:off x="0" y="0"/>
          <a:ext cx="0" cy="0"/>
          <a:chOff x="0" y="0"/>
          <a:chExt cx="0" cy="0"/>
        </a:xfrm>
      </p:grpSpPr>
      <p:sp>
        <p:nvSpPr>
          <p:cNvPr id="4" name="Orange color field [design object]"/>
          <p:cNvSpPr/>
          <p:nvPr userDrawn="1"/>
        </p:nvSpPr>
        <p:spPr>
          <a:xfrm>
            <a:off x="0" y="0"/>
            <a:ext cx="12192000" cy="6196914"/>
          </a:xfrm>
          <a:prstGeom prst="rect">
            <a:avLst/>
          </a:prstGeom>
          <a:solidFill>
            <a:srgbClr val="D4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White footer area [design object]"/>
          <p:cNvSpPr/>
          <p:nvPr userDrawn="1"/>
        </p:nvSpPr>
        <p:spPr>
          <a:xfrm>
            <a:off x="0" y="6196914"/>
            <a:ext cx="12192000" cy="661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cNvSpPr>
            <a:spLocks noGrp="1"/>
          </p:cNvSpPr>
          <p:nvPr>
            <p:ph type="sldNum" sz="quarter" idx="10"/>
          </p:nvPr>
        </p:nvSpPr>
        <p:spPr>
          <a:xfrm>
            <a:off x="10896018" y="6325460"/>
            <a:ext cx="838781" cy="365125"/>
          </a:xfrm>
        </p:spPr>
        <p:txBody>
          <a:bodyPr/>
          <a:lstStyle>
            <a:lvl1pPr>
              <a:defRPr b="0"/>
            </a:lvl1pPr>
          </a:lstStyle>
          <a:p>
            <a:fld id="{F343A32A-436A-8143-8894-653E98457856}" type="slidenum">
              <a:rPr lang="en-US" smtClean="0"/>
              <a:pPr/>
              <a:t>‹#›</a:t>
            </a:fld>
            <a:endParaRPr lang="en-US" dirty="0"/>
          </a:p>
        </p:txBody>
      </p:sp>
      <p:sp>
        <p:nvSpPr>
          <p:cNvPr id="2" name="Section Title text"/>
          <p:cNvSpPr>
            <a:spLocks noGrp="1"/>
          </p:cNvSpPr>
          <p:nvPr>
            <p:ph type="title" hasCustomPrompt="1"/>
          </p:nvPr>
        </p:nvSpPr>
        <p:spPr>
          <a:xfrm>
            <a:off x="457200" y="2362200"/>
            <a:ext cx="10438818" cy="2444750"/>
          </a:xfrm>
          <a:prstGeom prst="rect">
            <a:avLst/>
          </a:prstGeom>
        </p:spPr>
        <p:txBody>
          <a:bodyPr/>
          <a:lstStyle>
            <a:lvl1pPr>
              <a:lnSpc>
                <a:spcPct val="100000"/>
              </a:lnSpc>
              <a:defRPr sz="4400">
                <a:latin typeface="Georgia" charset="0"/>
                <a:ea typeface="Georgia" charset="0"/>
                <a:cs typeface="Georgia" charset="0"/>
              </a:defRPr>
            </a:lvl1pPr>
          </a:lstStyle>
          <a:p>
            <a:r>
              <a:rPr lang="en-US" dirty="0"/>
              <a:t>Click to edit Section Title</a:t>
            </a:r>
          </a:p>
        </p:txBody>
      </p:sp>
      <p:pic>
        <p:nvPicPr>
          <p:cNvPr id="11" name="Syracuse University logo" descr="Official Syracuse University identity wordmark"/>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8800" y="6417231"/>
            <a:ext cx="1363304" cy="173971"/>
          </a:xfrm>
          <a:prstGeom prst="rect">
            <a:avLst/>
          </a:prstGeom>
        </p:spPr>
      </p:pic>
      <p:sp>
        <p:nvSpPr>
          <p:cNvPr id="10" name="Division, if applicable"/>
          <p:cNvSpPr>
            <a:spLocks noGrp="1"/>
          </p:cNvSpPr>
          <p:nvPr>
            <p:ph type="body" sz="quarter" idx="19" hasCustomPrompt="1"/>
          </p:nvPr>
        </p:nvSpPr>
        <p:spPr>
          <a:xfrm>
            <a:off x="1988966" y="6328635"/>
            <a:ext cx="8907052" cy="365125"/>
          </a:xfrm>
          <a:prstGeom prst="rect">
            <a:avLst/>
          </a:prstGeom>
        </p:spPr>
        <p:txBody>
          <a:bodyPr anchor="ctr"/>
          <a:lstStyle>
            <a:lvl1pPr marL="0" indent="0">
              <a:buNone/>
              <a:defRPr sz="1000" baseline="0">
                <a:solidFill>
                  <a:srgbClr val="6F777D"/>
                </a:solidFill>
                <a:latin typeface="Trebuchet MS" charset="0"/>
                <a:ea typeface="Trebuchet MS" charset="0"/>
                <a:cs typeface="Trebuchet MS" charset="0"/>
              </a:defRPr>
            </a:lvl1pPr>
          </a:lstStyle>
          <a:p>
            <a:pPr lvl="0"/>
            <a:r>
              <a:rPr lang="en-US" dirty="0"/>
              <a:t>Click to add Division or Department Name, if applicable</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w/ Bullets + Photo">
    <p:spTree>
      <p:nvGrpSpPr>
        <p:cNvPr id="1" name=""/>
        <p:cNvGrpSpPr/>
        <p:nvPr/>
      </p:nvGrpSpPr>
      <p:grpSpPr>
        <a:xfrm>
          <a:off x="0" y="0"/>
          <a:ext cx="0" cy="0"/>
          <a:chOff x="0" y="0"/>
          <a:chExt cx="0" cy="0"/>
        </a:xfrm>
      </p:grpSpPr>
      <p:sp>
        <p:nvSpPr>
          <p:cNvPr id="17" name="White footer area [design object]"/>
          <p:cNvSpPr/>
          <p:nvPr userDrawn="1"/>
        </p:nvSpPr>
        <p:spPr>
          <a:xfrm>
            <a:off x="0" y="6196914"/>
            <a:ext cx="12192000" cy="661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cNvSpPr>
            <a:spLocks noGrp="1"/>
          </p:cNvSpPr>
          <p:nvPr>
            <p:ph type="sldNum" sz="quarter" idx="10"/>
          </p:nvPr>
        </p:nvSpPr>
        <p:spPr>
          <a:xfrm>
            <a:off x="10896018" y="6334354"/>
            <a:ext cx="838782" cy="356231"/>
          </a:xfrm>
        </p:spPr>
        <p:txBody>
          <a:bodyPr/>
          <a:lstStyle>
            <a:lvl1pPr>
              <a:defRPr b="0"/>
            </a:lvl1pPr>
          </a:lstStyle>
          <a:p>
            <a:fld id="{F343A32A-436A-8143-8894-653E98457856}" type="slidenum">
              <a:rPr lang="en-US" smtClean="0"/>
              <a:pPr/>
              <a:t>‹#›</a:t>
            </a:fld>
            <a:endParaRPr lang="en-US" dirty="0"/>
          </a:p>
        </p:txBody>
      </p:sp>
      <p:sp>
        <p:nvSpPr>
          <p:cNvPr id="10" name="Slide Title"/>
          <p:cNvSpPr>
            <a:spLocks noGrp="1"/>
          </p:cNvSpPr>
          <p:nvPr>
            <p:ph type="title"/>
          </p:nvPr>
        </p:nvSpPr>
        <p:spPr>
          <a:xfrm>
            <a:off x="457200" y="253938"/>
            <a:ext cx="11277600" cy="632988"/>
          </a:xfrm>
          <a:prstGeom prst="rect">
            <a:avLst/>
          </a:prstGeom>
        </p:spPr>
        <p:txBody>
          <a:bodyPr/>
          <a:lstStyle>
            <a:lvl1pPr>
              <a:defRPr>
                <a:latin typeface="Georgia" charset="0"/>
                <a:ea typeface="Georgia" charset="0"/>
                <a:cs typeface="Georgia" charset="0"/>
              </a:defRPr>
            </a:lvl1pPr>
          </a:lstStyle>
          <a:p>
            <a:r>
              <a:rPr lang="en-US"/>
              <a:t>Click to edit Master title style</a:t>
            </a:r>
            <a:endParaRPr lang="en-US" dirty="0"/>
          </a:p>
        </p:txBody>
      </p:sp>
      <p:sp>
        <p:nvSpPr>
          <p:cNvPr id="13" name="Subtitle, if applicable"/>
          <p:cNvSpPr>
            <a:spLocks noGrp="1"/>
          </p:cNvSpPr>
          <p:nvPr>
            <p:ph sz="quarter" idx="17" hasCustomPrompt="1"/>
          </p:nvPr>
        </p:nvSpPr>
        <p:spPr>
          <a:xfrm>
            <a:off x="457200" y="1093152"/>
            <a:ext cx="5401434" cy="461230"/>
          </a:xfrm>
          <a:prstGeom prst="rect">
            <a:avLst/>
          </a:prstGeom>
        </p:spPr>
        <p:txBody>
          <a:bodyPr/>
          <a:lstStyle>
            <a:lvl1pPr marL="0" indent="0">
              <a:buNone/>
              <a:defRPr sz="2400" i="1">
                <a:solidFill>
                  <a:srgbClr val="3E3D3C"/>
                </a:solidFill>
                <a:latin typeface="Georgia" charset="0"/>
                <a:ea typeface="Georgia" charset="0"/>
                <a:cs typeface="Georgia"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subtitle, if applicable</a:t>
            </a:r>
          </a:p>
        </p:txBody>
      </p:sp>
      <p:sp>
        <p:nvSpPr>
          <p:cNvPr id="5" name="Text Placeholder 4"/>
          <p:cNvSpPr>
            <a:spLocks noGrp="1"/>
          </p:cNvSpPr>
          <p:nvPr>
            <p:ph type="body" sz="quarter" idx="18"/>
          </p:nvPr>
        </p:nvSpPr>
        <p:spPr>
          <a:xfrm>
            <a:off x="457200" y="1844691"/>
            <a:ext cx="5401434" cy="3512237"/>
          </a:xfrm>
          <a:prstGeom prst="rect">
            <a:avLst/>
          </a:prstGeom>
        </p:spPr>
        <p:txBody>
          <a:bodyPr/>
          <a:lstStyle>
            <a:lvl1pPr marL="0" indent="0">
              <a:spcAft>
                <a:spcPts val="600"/>
              </a:spcAft>
              <a:buNone/>
              <a:defRPr>
                <a:solidFill>
                  <a:srgbClr val="3E3D3C"/>
                </a:solidFill>
                <a:latin typeface="Trebuchet MS" charset="0"/>
                <a:ea typeface="Trebuchet MS" charset="0"/>
                <a:cs typeface="Trebuchet MS" charset="0"/>
              </a:defRPr>
            </a:lvl1pPr>
            <a:lvl2pPr>
              <a:defRPr>
                <a:solidFill>
                  <a:srgbClr val="3E3D3C"/>
                </a:solidFill>
                <a:latin typeface="Trebuchet MS" charset="0"/>
                <a:ea typeface="Trebuchet MS" charset="0"/>
                <a:cs typeface="Trebuchet MS" charset="0"/>
              </a:defRPr>
            </a:lvl2pPr>
            <a:lvl3pPr>
              <a:defRPr>
                <a:solidFill>
                  <a:srgbClr val="3E3D3C"/>
                </a:solidFill>
                <a:latin typeface="Trebuchet MS" charset="0"/>
                <a:ea typeface="Trebuchet MS" charset="0"/>
                <a:cs typeface="Trebuchet MS" charset="0"/>
              </a:defRPr>
            </a:lvl3pPr>
            <a:lvl4pPr>
              <a:defRPr>
                <a:solidFill>
                  <a:srgbClr val="3E3D3C"/>
                </a:solidFill>
                <a:latin typeface="Trebuchet MS" charset="0"/>
                <a:ea typeface="Trebuchet MS" charset="0"/>
                <a:cs typeface="Trebuchet MS" charset="0"/>
              </a:defRPr>
            </a:lvl4pPr>
            <a:lvl5pPr>
              <a:defRPr>
                <a:solidFill>
                  <a:srgbClr val="3E3D3C"/>
                </a:solidFill>
                <a:latin typeface="Trebuchet MS" charset="0"/>
                <a:ea typeface="Trebuchet MS" charset="0"/>
                <a:cs typeface="Trebuchet MS"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cNvSpPr>
            <a:spLocks noGrp="1"/>
          </p:cNvSpPr>
          <p:nvPr>
            <p:ph type="pic" sz="quarter" idx="14" hasCustomPrompt="1"/>
          </p:nvPr>
        </p:nvSpPr>
        <p:spPr>
          <a:xfrm>
            <a:off x="6096000" y="914401"/>
            <a:ext cx="6096000" cy="5282514"/>
          </a:xfrm>
          <a:prstGeom prst="rect">
            <a:avLst/>
          </a:prstGeom>
        </p:spPr>
        <p:txBody>
          <a:bodyPr/>
          <a:lstStyle>
            <a:lvl1pPr marL="0" indent="0">
              <a:buNone/>
              <a:defRPr sz="1800">
                <a:latin typeface="Trebuchet MS" charset="0"/>
                <a:ea typeface="Trebuchet MS" charset="0"/>
                <a:cs typeface="Trebuchet MS" charset="0"/>
              </a:defRPr>
            </a:lvl1pPr>
          </a:lstStyle>
          <a:p>
            <a:r>
              <a:rPr lang="en-US" dirty="0"/>
              <a:t>Drag photo here or click image icon to select a photo</a:t>
            </a:r>
          </a:p>
        </p:txBody>
      </p:sp>
      <p:pic>
        <p:nvPicPr>
          <p:cNvPr id="11" name="Syracuse University logo" descr="Official Syracuse University identity wordmark"/>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8800" y="6417231"/>
            <a:ext cx="1363304" cy="173971"/>
          </a:xfrm>
          <a:prstGeom prst="rect">
            <a:avLst/>
          </a:prstGeom>
        </p:spPr>
      </p:pic>
      <p:sp>
        <p:nvSpPr>
          <p:cNvPr id="15" name="Division Name, if applicable"/>
          <p:cNvSpPr>
            <a:spLocks noGrp="1"/>
          </p:cNvSpPr>
          <p:nvPr>
            <p:ph type="body" sz="quarter" idx="21" hasCustomPrompt="1"/>
          </p:nvPr>
        </p:nvSpPr>
        <p:spPr>
          <a:xfrm>
            <a:off x="1988966" y="6334354"/>
            <a:ext cx="8907052" cy="359406"/>
          </a:xfrm>
          <a:prstGeom prst="rect">
            <a:avLst/>
          </a:prstGeom>
        </p:spPr>
        <p:txBody>
          <a:bodyPr anchor="ctr"/>
          <a:lstStyle>
            <a:lvl1pPr marL="0" indent="0">
              <a:buNone/>
              <a:defRPr sz="1000">
                <a:solidFill>
                  <a:srgbClr val="6F777D"/>
                </a:solidFill>
                <a:latin typeface="Trebuchet MS" charset="0"/>
                <a:ea typeface="Trebuchet MS" charset="0"/>
                <a:cs typeface="Trebuchet MS" charset="0"/>
              </a:defRPr>
            </a:lvl1pPr>
            <a:lvl2pPr marL="457200" indent="0">
              <a:buNone/>
              <a:defRPr>
                <a:latin typeface="Trebuchet MS" charset="0"/>
                <a:ea typeface="Trebuchet MS" charset="0"/>
                <a:cs typeface="Trebuchet MS" charset="0"/>
              </a:defRPr>
            </a:lvl2pPr>
            <a:lvl3pPr marL="914400" indent="0">
              <a:buNone/>
              <a:defRPr>
                <a:latin typeface="Trebuchet MS" charset="0"/>
                <a:ea typeface="Trebuchet MS" charset="0"/>
                <a:cs typeface="Trebuchet MS" charset="0"/>
              </a:defRPr>
            </a:lvl3pPr>
            <a:lvl4pPr marL="1371600" indent="0">
              <a:buNone/>
              <a:defRPr>
                <a:latin typeface="Trebuchet MS" charset="0"/>
                <a:ea typeface="Trebuchet MS" charset="0"/>
                <a:cs typeface="Trebuchet MS" charset="0"/>
              </a:defRPr>
            </a:lvl4pPr>
            <a:lvl5pPr marL="1828800" indent="0">
              <a:buNone/>
              <a:defRPr>
                <a:latin typeface="Trebuchet MS" charset="0"/>
                <a:ea typeface="Trebuchet MS" charset="0"/>
                <a:cs typeface="Trebuchet MS" charset="0"/>
              </a:defRPr>
            </a:lvl5pPr>
          </a:lstStyle>
          <a:p>
            <a:pPr lvl="0"/>
            <a:r>
              <a:rPr lang="en-US" dirty="0"/>
              <a:t>Click to add Division or Department Name, if applicable</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w/ Bullets (no photo)">
    <p:spTree>
      <p:nvGrpSpPr>
        <p:cNvPr id="1" name=""/>
        <p:cNvGrpSpPr/>
        <p:nvPr/>
      </p:nvGrpSpPr>
      <p:grpSpPr>
        <a:xfrm>
          <a:off x="0" y="0"/>
          <a:ext cx="0" cy="0"/>
          <a:chOff x="0" y="0"/>
          <a:chExt cx="0" cy="0"/>
        </a:xfrm>
      </p:grpSpPr>
      <p:sp>
        <p:nvSpPr>
          <p:cNvPr id="12" name="White footer area [design object]"/>
          <p:cNvSpPr/>
          <p:nvPr userDrawn="1"/>
        </p:nvSpPr>
        <p:spPr>
          <a:xfrm>
            <a:off x="0" y="6196914"/>
            <a:ext cx="12192000" cy="661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cNvSpPr>
            <a:spLocks noGrp="1"/>
          </p:cNvSpPr>
          <p:nvPr>
            <p:ph type="sldNum" sz="quarter" idx="10"/>
          </p:nvPr>
        </p:nvSpPr>
        <p:spPr>
          <a:xfrm>
            <a:off x="10896018" y="6325460"/>
            <a:ext cx="838781" cy="365125"/>
          </a:xfrm>
        </p:spPr>
        <p:txBody>
          <a:bodyPr/>
          <a:lstStyle>
            <a:lvl1pPr>
              <a:defRPr b="0"/>
            </a:lvl1pPr>
          </a:lstStyle>
          <a:p>
            <a:fld id="{F343A32A-436A-8143-8894-653E98457856}" type="slidenum">
              <a:rPr lang="en-US" smtClean="0"/>
              <a:pPr/>
              <a:t>‹#›</a:t>
            </a:fld>
            <a:endParaRPr lang="en-US" dirty="0"/>
          </a:p>
        </p:txBody>
      </p:sp>
      <p:sp>
        <p:nvSpPr>
          <p:cNvPr id="16" name="Slide Title"/>
          <p:cNvSpPr>
            <a:spLocks noGrp="1"/>
          </p:cNvSpPr>
          <p:nvPr>
            <p:ph type="title"/>
          </p:nvPr>
        </p:nvSpPr>
        <p:spPr>
          <a:xfrm>
            <a:off x="457200" y="253938"/>
            <a:ext cx="11277600" cy="632988"/>
          </a:xfrm>
          <a:prstGeom prst="rect">
            <a:avLst/>
          </a:prstGeom>
        </p:spPr>
        <p:txBody>
          <a:bodyPr/>
          <a:lstStyle>
            <a:lvl1pPr>
              <a:defRPr>
                <a:latin typeface="Georgia" charset="0"/>
                <a:ea typeface="Georgia" charset="0"/>
                <a:cs typeface="Georgia" charset="0"/>
              </a:defRPr>
            </a:lvl1pPr>
          </a:lstStyle>
          <a:p>
            <a:r>
              <a:rPr lang="en-US"/>
              <a:t>Click to edit Master title style</a:t>
            </a:r>
            <a:endParaRPr lang="en-US" dirty="0"/>
          </a:p>
        </p:txBody>
      </p:sp>
      <p:sp>
        <p:nvSpPr>
          <p:cNvPr id="17" name="Subtitle, if applicable"/>
          <p:cNvSpPr>
            <a:spLocks noGrp="1"/>
          </p:cNvSpPr>
          <p:nvPr>
            <p:ph sz="quarter" idx="17" hasCustomPrompt="1"/>
          </p:nvPr>
        </p:nvSpPr>
        <p:spPr>
          <a:xfrm>
            <a:off x="457200" y="1093152"/>
            <a:ext cx="5401434" cy="461230"/>
          </a:xfrm>
          <a:prstGeom prst="rect">
            <a:avLst/>
          </a:prstGeom>
        </p:spPr>
        <p:txBody>
          <a:bodyPr/>
          <a:lstStyle>
            <a:lvl1pPr marL="0" indent="0">
              <a:buNone/>
              <a:defRPr sz="2400" i="1">
                <a:solidFill>
                  <a:srgbClr val="3E3D3C"/>
                </a:solidFill>
                <a:latin typeface="Georgia" charset="0"/>
                <a:ea typeface="Georgia" charset="0"/>
                <a:cs typeface="Georgia"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subtitle, if applicable</a:t>
            </a:r>
          </a:p>
        </p:txBody>
      </p:sp>
      <p:sp>
        <p:nvSpPr>
          <p:cNvPr id="18" name="Bullet List text"/>
          <p:cNvSpPr>
            <a:spLocks noGrp="1"/>
          </p:cNvSpPr>
          <p:nvPr>
            <p:ph type="body" sz="quarter" idx="18"/>
          </p:nvPr>
        </p:nvSpPr>
        <p:spPr>
          <a:xfrm>
            <a:off x="468931" y="1816100"/>
            <a:ext cx="11265868" cy="3512237"/>
          </a:xfrm>
          <a:prstGeom prst="rect">
            <a:avLst/>
          </a:prstGeom>
        </p:spPr>
        <p:txBody>
          <a:bodyPr/>
          <a:lstStyle>
            <a:lvl1pPr marL="571500" indent="-571500">
              <a:spcAft>
                <a:spcPts val="600"/>
              </a:spcAft>
              <a:buSzPct val="80000"/>
              <a:buFont typeface="Arial" charset="0"/>
              <a:buChar char="•"/>
              <a:defRPr sz="3600">
                <a:solidFill>
                  <a:srgbClr val="3E3D3C"/>
                </a:solidFill>
                <a:latin typeface="Trebuchet MS" charset="0"/>
                <a:ea typeface="Trebuchet MS" charset="0"/>
                <a:cs typeface="Trebuchet MS" charset="0"/>
              </a:defRPr>
            </a:lvl1pPr>
            <a:lvl2pPr>
              <a:buSzPct val="80000"/>
              <a:defRPr sz="3200" baseline="0">
                <a:solidFill>
                  <a:srgbClr val="3E3D3C"/>
                </a:solidFill>
                <a:latin typeface="Trebuchet MS" charset="0"/>
                <a:ea typeface="Trebuchet MS" charset="0"/>
                <a:cs typeface="Trebuchet MS" charset="0"/>
              </a:defRPr>
            </a:lvl2pPr>
            <a:lvl3pPr>
              <a:buSzPct val="80000"/>
              <a:defRPr sz="2400">
                <a:solidFill>
                  <a:srgbClr val="3E3D3C"/>
                </a:solidFill>
                <a:latin typeface="Trebuchet MS" charset="0"/>
                <a:ea typeface="Trebuchet MS" charset="0"/>
                <a:cs typeface="Trebuchet MS" charset="0"/>
              </a:defRPr>
            </a:lvl3pPr>
            <a:lvl4pPr>
              <a:buSzPct val="80000"/>
              <a:defRPr sz="2000">
                <a:solidFill>
                  <a:srgbClr val="3E3D3C"/>
                </a:solidFill>
                <a:latin typeface="Trebuchet MS" charset="0"/>
                <a:ea typeface="Trebuchet MS" charset="0"/>
                <a:cs typeface="Trebuchet MS" charset="0"/>
              </a:defRPr>
            </a:lvl4pPr>
            <a:lvl5pPr>
              <a:buSzPct val="80000"/>
              <a:defRPr sz="2000">
                <a:solidFill>
                  <a:srgbClr val="3E3D3C"/>
                </a:solidFill>
                <a:latin typeface="Trebuchet MS" charset="0"/>
                <a:ea typeface="Trebuchet MS" charset="0"/>
                <a:cs typeface="Trebuchet MS"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0" name="Syracuse University logo" descr="Official Syracuse University identity wordmark"/>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8800" y="6417231"/>
            <a:ext cx="1363304" cy="173971"/>
          </a:xfrm>
          <a:prstGeom prst="rect">
            <a:avLst/>
          </a:prstGeom>
        </p:spPr>
      </p:pic>
      <p:sp>
        <p:nvSpPr>
          <p:cNvPr id="19" name="Division, if applicable"/>
          <p:cNvSpPr>
            <a:spLocks noGrp="1"/>
          </p:cNvSpPr>
          <p:nvPr>
            <p:ph type="body" sz="quarter" idx="19" hasCustomPrompt="1"/>
          </p:nvPr>
        </p:nvSpPr>
        <p:spPr>
          <a:xfrm>
            <a:off x="1988966" y="6328635"/>
            <a:ext cx="8907052" cy="365125"/>
          </a:xfrm>
          <a:prstGeom prst="rect">
            <a:avLst/>
          </a:prstGeom>
        </p:spPr>
        <p:txBody>
          <a:bodyPr anchor="ctr"/>
          <a:lstStyle>
            <a:lvl1pPr marL="0" indent="0">
              <a:buNone/>
              <a:defRPr sz="1000" baseline="0">
                <a:solidFill>
                  <a:srgbClr val="6F777D"/>
                </a:solidFill>
                <a:latin typeface="Trebuchet MS" charset="0"/>
                <a:ea typeface="Trebuchet MS" charset="0"/>
                <a:cs typeface="Trebuchet MS" charset="0"/>
              </a:defRPr>
            </a:lvl1pPr>
          </a:lstStyle>
          <a:p>
            <a:pPr lvl="0"/>
            <a:r>
              <a:rPr lang="en-US" dirty="0"/>
              <a:t>Click to add Division or Department Name, if applicable</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rge Photo w/ Sidebar">
    <p:bg>
      <p:bgRef idx="1001">
        <a:schemeClr val="bg1"/>
      </p:bgRef>
    </p:bg>
    <p:spTree>
      <p:nvGrpSpPr>
        <p:cNvPr id="1" name=""/>
        <p:cNvGrpSpPr/>
        <p:nvPr/>
      </p:nvGrpSpPr>
      <p:grpSpPr>
        <a:xfrm>
          <a:off x="0" y="0"/>
          <a:ext cx="0" cy="0"/>
          <a:chOff x="0" y="0"/>
          <a:chExt cx="0" cy="0"/>
        </a:xfrm>
      </p:grpSpPr>
      <p:sp>
        <p:nvSpPr>
          <p:cNvPr id="20" name="White footer area [design object]"/>
          <p:cNvSpPr/>
          <p:nvPr userDrawn="1"/>
        </p:nvSpPr>
        <p:spPr>
          <a:xfrm>
            <a:off x="0" y="6196914"/>
            <a:ext cx="12192000" cy="661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range color field [design object]"/>
          <p:cNvSpPr/>
          <p:nvPr userDrawn="1"/>
        </p:nvSpPr>
        <p:spPr>
          <a:xfrm>
            <a:off x="8645302" y="0"/>
            <a:ext cx="3546699" cy="6196914"/>
          </a:xfrm>
          <a:prstGeom prst="rect">
            <a:avLst/>
          </a:prstGeom>
          <a:solidFill>
            <a:srgbClr val="D4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cNvSpPr>
            <a:spLocks noGrp="1"/>
          </p:cNvSpPr>
          <p:nvPr>
            <p:ph type="sldNum" sz="quarter" idx="10"/>
          </p:nvPr>
        </p:nvSpPr>
        <p:spPr>
          <a:xfrm>
            <a:off x="10896018" y="6325460"/>
            <a:ext cx="838781" cy="365125"/>
          </a:xfrm>
        </p:spPr>
        <p:txBody>
          <a:bodyPr/>
          <a:lstStyle>
            <a:lvl1pPr>
              <a:defRPr b="0"/>
            </a:lvl1pPr>
          </a:lstStyle>
          <a:p>
            <a:fld id="{F343A32A-436A-8143-8894-653E98457856}" type="slidenum">
              <a:rPr lang="en-US" smtClean="0"/>
              <a:pPr/>
              <a:t>‹#›</a:t>
            </a:fld>
            <a:endParaRPr lang="en-US" dirty="0"/>
          </a:p>
        </p:txBody>
      </p:sp>
      <p:sp>
        <p:nvSpPr>
          <p:cNvPr id="17" name="Title"/>
          <p:cNvSpPr>
            <a:spLocks noGrp="1"/>
          </p:cNvSpPr>
          <p:nvPr>
            <p:ph type="title" hasCustomPrompt="1"/>
          </p:nvPr>
        </p:nvSpPr>
        <p:spPr>
          <a:xfrm>
            <a:off x="8839201" y="914399"/>
            <a:ext cx="2895598" cy="1120141"/>
          </a:xfrm>
          <a:prstGeom prst="rect">
            <a:avLst/>
          </a:prstGeom>
        </p:spPr>
        <p:txBody>
          <a:bodyPr/>
          <a:lstStyle>
            <a:lvl1pPr>
              <a:lnSpc>
                <a:spcPct val="100000"/>
              </a:lnSpc>
              <a:defRPr sz="2400" baseline="0">
                <a:solidFill>
                  <a:schemeClr val="bg1"/>
                </a:solidFill>
                <a:latin typeface="Georgia" charset="0"/>
                <a:ea typeface="Georgia" charset="0"/>
                <a:cs typeface="Georgia" charset="0"/>
              </a:defRPr>
            </a:lvl1pPr>
          </a:lstStyle>
          <a:p>
            <a:r>
              <a:rPr lang="en-US" dirty="0"/>
              <a:t>Click to edit Title</a:t>
            </a:r>
          </a:p>
        </p:txBody>
      </p:sp>
      <p:sp>
        <p:nvSpPr>
          <p:cNvPr id="18" name="Main content or caption text"/>
          <p:cNvSpPr>
            <a:spLocks noGrp="1"/>
          </p:cNvSpPr>
          <p:nvPr>
            <p:ph type="body" sz="quarter" idx="19" hasCustomPrompt="1"/>
          </p:nvPr>
        </p:nvSpPr>
        <p:spPr>
          <a:xfrm>
            <a:off x="8839200" y="2362200"/>
            <a:ext cx="2895600" cy="3467100"/>
          </a:xfrm>
          <a:prstGeom prst="rect">
            <a:avLst/>
          </a:prstGeom>
        </p:spPr>
        <p:txBody>
          <a:bodyPr/>
          <a:lstStyle>
            <a:lvl1pPr marL="0" indent="0">
              <a:buNone/>
              <a:defRPr sz="1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600" dirty="0"/>
              <a:t>Click to add text </a:t>
            </a:r>
            <a:endParaRPr lang="en-US" dirty="0"/>
          </a:p>
        </p:txBody>
      </p:sp>
      <p:sp>
        <p:nvSpPr>
          <p:cNvPr id="9" name="Picture"/>
          <p:cNvSpPr>
            <a:spLocks noGrp="1"/>
          </p:cNvSpPr>
          <p:nvPr>
            <p:ph type="pic" sz="quarter" idx="15" hasCustomPrompt="1"/>
          </p:nvPr>
        </p:nvSpPr>
        <p:spPr>
          <a:xfrm>
            <a:off x="1" y="0"/>
            <a:ext cx="8645302" cy="6196914"/>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a:latin typeface="Trebuchet MS" charset="0"/>
                <a:ea typeface="Trebuchet MS" charset="0"/>
                <a:cs typeface="Trebuchet MS"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Drag photo here or click image icon to select a photo</a:t>
            </a:r>
          </a:p>
        </p:txBody>
      </p:sp>
      <p:pic>
        <p:nvPicPr>
          <p:cNvPr id="22" name="Syracuse University logo" descr="Official Syracuse University identity wordmark"/>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8800" y="6417231"/>
            <a:ext cx="1363304" cy="173971"/>
          </a:xfrm>
          <a:prstGeom prst="rect">
            <a:avLst/>
          </a:prstGeom>
        </p:spPr>
      </p:pic>
      <p:sp>
        <p:nvSpPr>
          <p:cNvPr id="23" name="Division Name, if applicable"/>
          <p:cNvSpPr>
            <a:spLocks noGrp="1"/>
          </p:cNvSpPr>
          <p:nvPr>
            <p:ph type="body" sz="quarter" idx="21" hasCustomPrompt="1"/>
          </p:nvPr>
        </p:nvSpPr>
        <p:spPr>
          <a:xfrm>
            <a:off x="1988966" y="6334354"/>
            <a:ext cx="8907052" cy="359406"/>
          </a:xfrm>
          <a:prstGeom prst="rect">
            <a:avLst/>
          </a:prstGeom>
        </p:spPr>
        <p:txBody>
          <a:bodyPr anchor="ctr"/>
          <a:lstStyle>
            <a:lvl1pPr marL="0" indent="0">
              <a:buNone/>
              <a:defRPr sz="1000">
                <a:solidFill>
                  <a:srgbClr val="6F777D"/>
                </a:solidFill>
                <a:latin typeface="Trebuchet MS" charset="0"/>
                <a:ea typeface="Trebuchet MS" charset="0"/>
                <a:cs typeface="Trebuchet MS" charset="0"/>
              </a:defRPr>
            </a:lvl1pPr>
            <a:lvl2pPr marL="457200" indent="0">
              <a:buNone/>
              <a:defRPr>
                <a:latin typeface="Trebuchet MS" charset="0"/>
                <a:ea typeface="Trebuchet MS" charset="0"/>
                <a:cs typeface="Trebuchet MS" charset="0"/>
              </a:defRPr>
            </a:lvl2pPr>
            <a:lvl3pPr marL="914400" indent="0">
              <a:buNone/>
              <a:defRPr>
                <a:latin typeface="Trebuchet MS" charset="0"/>
                <a:ea typeface="Trebuchet MS" charset="0"/>
                <a:cs typeface="Trebuchet MS" charset="0"/>
              </a:defRPr>
            </a:lvl3pPr>
            <a:lvl4pPr marL="1371600" indent="0">
              <a:buNone/>
              <a:defRPr>
                <a:latin typeface="Trebuchet MS" charset="0"/>
                <a:ea typeface="Trebuchet MS" charset="0"/>
                <a:cs typeface="Trebuchet MS" charset="0"/>
              </a:defRPr>
            </a:lvl4pPr>
            <a:lvl5pPr marL="1828800" indent="0">
              <a:buNone/>
              <a:defRPr>
                <a:latin typeface="Trebuchet MS" charset="0"/>
                <a:ea typeface="Trebuchet MS" charset="0"/>
                <a:cs typeface="Trebuchet MS" charset="0"/>
              </a:defRPr>
            </a:lvl5pPr>
          </a:lstStyle>
          <a:p>
            <a:pPr lvl="0"/>
            <a:r>
              <a:rPr lang="en-US" dirty="0"/>
              <a:t>Click to add Division or Department Name, if applicable</a:t>
            </a: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6" name="White footer area [design object]"/>
          <p:cNvSpPr/>
          <p:nvPr userDrawn="1"/>
        </p:nvSpPr>
        <p:spPr>
          <a:xfrm>
            <a:off x="0" y="6196914"/>
            <a:ext cx="12192000" cy="661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cNvSpPr>
            <a:spLocks noGrp="1"/>
          </p:cNvSpPr>
          <p:nvPr>
            <p:ph type="sldNum" sz="quarter" idx="10"/>
          </p:nvPr>
        </p:nvSpPr>
        <p:spPr>
          <a:xfrm>
            <a:off x="10896018" y="6325460"/>
            <a:ext cx="838782" cy="365125"/>
          </a:xfrm>
        </p:spPr>
        <p:txBody>
          <a:bodyPr/>
          <a:lstStyle>
            <a:lvl1pPr>
              <a:defRPr b="0"/>
            </a:lvl1pPr>
          </a:lstStyle>
          <a:p>
            <a:fld id="{F343A32A-436A-8143-8894-653E98457856}" type="slidenum">
              <a:rPr lang="en-US" smtClean="0"/>
              <a:pPr/>
              <a:t>‹#›</a:t>
            </a:fld>
            <a:endParaRPr lang="en-US" dirty="0"/>
          </a:p>
        </p:txBody>
      </p:sp>
      <p:sp>
        <p:nvSpPr>
          <p:cNvPr id="3" name="Slide Title"/>
          <p:cNvSpPr>
            <a:spLocks noGrp="1"/>
          </p:cNvSpPr>
          <p:nvPr>
            <p:ph type="title"/>
          </p:nvPr>
        </p:nvSpPr>
        <p:spPr>
          <a:xfrm>
            <a:off x="457200" y="253938"/>
            <a:ext cx="11277600" cy="632988"/>
          </a:xfrm>
          <a:prstGeom prst="rect">
            <a:avLst/>
          </a:prstGeom>
        </p:spPr>
        <p:txBody>
          <a:bodyPr/>
          <a:lstStyle>
            <a:lvl1pPr>
              <a:defRPr>
                <a:latin typeface="Georgia" charset="0"/>
                <a:ea typeface="Georgia" charset="0"/>
                <a:cs typeface="Georgia" charset="0"/>
              </a:defRPr>
            </a:lvl1pPr>
          </a:lstStyle>
          <a:p>
            <a:r>
              <a:rPr lang="en-US"/>
              <a:t>Click to edit Master title style</a:t>
            </a:r>
            <a:endParaRPr lang="en-US" dirty="0"/>
          </a:p>
        </p:txBody>
      </p:sp>
      <p:sp>
        <p:nvSpPr>
          <p:cNvPr id="4" name="Table content"/>
          <p:cNvSpPr>
            <a:spLocks noGrp="1"/>
          </p:cNvSpPr>
          <p:nvPr>
            <p:ph type="tbl" sz="quarter" idx="11" hasCustomPrompt="1"/>
          </p:nvPr>
        </p:nvSpPr>
        <p:spPr>
          <a:xfrm>
            <a:off x="457201" y="1806575"/>
            <a:ext cx="11277600" cy="3858245"/>
          </a:xfrm>
          <a:prstGeom prst="rect">
            <a:avLst/>
          </a:prstGeom>
        </p:spPr>
        <p:txBody>
          <a:bodyPr/>
          <a:lstStyle>
            <a:lvl1pPr marL="0" indent="0">
              <a:buNone/>
              <a:defRPr>
                <a:latin typeface="Trebuchet MS" charset="0"/>
                <a:ea typeface="Trebuchet MS" charset="0"/>
                <a:cs typeface="Trebuchet MS" charset="0"/>
              </a:defRPr>
            </a:lvl1pPr>
          </a:lstStyle>
          <a:p>
            <a:r>
              <a:rPr lang="en-US" dirty="0"/>
              <a:t>Click to add table</a:t>
            </a:r>
          </a:p>
        </p:txBody>
      </p:sp>
      <p:pic>
        <p:nvPicPr>
          <p:cNvPr id="9" name="Syracus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8800" y="6417231"/>
            <a:ext cx="1363304" cy="173971"/>
          </a:xfrm>
          <a:prstGeom prst="rect">
            <a:avLst/>
          </a:prstGeom>
        </p:spPr>
      </p:pic>
      <p:sp>
        <p:nvSpPr>
          <p:cNvPr id="7" name="Division, if applicable"/>
          <p:cNvSpPr>
            <a:spLocks noGrp="1"/>
          </p:cNvSpPr>
          <p:nvPr>
            <p:ph type="body" sz="quarter" idx="19" hasCustomPrompt="1"/>
          </p:nvPr>
        </p:nvSpPr>
        <p:spPr>
          <a:xfrm>
            <a:off x="1988966" y="6328635"/>
            <a:ext cx="8907052" cy="365125"/>
          </a:xfrm>
          <a:prstGeom prst="rect">
            <a:avLst/>
          </a:prstGeom>
        </p:spPr>
        <p:txBody>
          <a:bodyPr anchor="ctr"/>
          <a:lstStyle>
            <a:lvl1pPr marL="0" indent="0">
              <a:buNone/>
              <a:defRPr sz="1000" baseline="0">
                <a:solidFill>
                  <a:srgbClr val="6F777D"/>
                </a:solidFill>
                <a:latin typeface="Trebuchet MS" charset="0"/>
                <a:ea typeface="Trebuchet MS" charset="0"/>
                <a:cs typeface="Trebuchet MS" charset="0"/>
              </a:defRPr>
            </a:lvl1pPr>
          </a:lstStyle>
          <a:p>
            <a:pPr lvl="0"/>
            <a:r>
              <a:rPr lang="en-US" dirty="0"/>
              <a:t>Click to add Division or Department Name, if applicable</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991600" y="6325460"/>
            <a:ext cx="2743200" cy="365125"/>
          </a:xfrm>
          <a:prstGeom prst="rect">
            <a:avLst/>
          </a:prstGeom>
        </p:spPr>
        <p:txBody>
          <a:bodyPr vert="horz" lIns="91440" tIns="45720" rIns="91440" bIns="45720" rtlCol="0" anchor="ctr"/>
          <a:lstStyle>
            <a:lvl1pPr algn="r">
              <a:defRPr sz="1000" b="1">
                <a:solidFill>
                  <a:srgbClr val="D44500"/>
                </a:solidFill>
                <a:latin typeface="Trebuchet MS" charset="0"/>
                <a:ea typeface="Trebuchet MS" charset="0"/>
                <a:cs typeface="Trebuchet MS" charset="0"/>
              </a:defRPr>
            </a:lvl1pPr>
          </a:lstStyle>
          <a:p>
            <a:fld id="{F343A32A-436A-8143-8894-653E98457856}" type="slidenum">
              <a:rPr lang="en-US" smtClean="0"/>
              <a:pPr/>
              <a:t>‹#›</a:t>
            </a:fld>
            <a:endParaRPr lang="en-US" dirty="0"/>
          </a:p>
        </p:txBody>
      </p:sp>
      <p:sp>
        <p:nvSpPr>
          <p:cNvPr id="3" name="Rectangle 2"/>
          <p:cNvSpPr/>
          <p:nvPr userDrawn="1"/>
        </p:nvSpPr>
        <p:spPr>
          <a:xfrm>
            <a:off x="0" y="0"/>
            <a:ext cx="12192000" cy="6857999"/>
          </a:xfrm>
          <a:prstGeom prst="rect">
            <a:avLst/>
          </a:prstGeom>
          <a:solidFill>
            <a:srgbClr val="E8E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0"/>
            <a:ext cx="12192000" cy="914400"/>
          </a:xfrm>
          <a:prstGeom prst="rect">
            <a:avLst/>
          </a:prstGeom>
          <a:solidFill>
            <a:srgbClr val="D4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4839871"/>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58" r:id="rId3"/>
    <p:sldLayoutId id="2147483661" r:id="rId4"/>
    <p:sldLayoutId id="2147483667" r:id="rId5"/>
    <p:sldLayoutId id="2147483668" r:id="rId6"/>
    <p:sldLayoutId id="2147483663" r:id="rId7"/>
    <p:sldLayoutId id="2147483669" r:id="rId8"/>
  </p:sldLayoutIdLst>
  <p:transition>
    <p:fade/>
  </p:transition>
  <p:hf hdr="0" ftr="0" dt="0"/>
  <p:txStyles>
    <p:titleStyle>
      <a:lvl1pPr algn="l" defTabSz="914400" rtl="0" eaLnBrk="1" latinLnBrk="0" hangingPunct="1">
        <a:lnSpc>
          <a:spcPct val="90000"/>
        </a:lnSpc>
        <a:spcBef>
          <a:spcPct val="0"/>
        </a:spcBef>
        <a:buNone/>
        <a:defRPr sz="3600" kern="1200">
          <a:solidFill>
            <a:schemeClr val="bg1"/>
          </a:solidFill>
          <a:latin typeface="Trebuchet MS" charset="0"/>
          <a:ea typeface="Trebuchet MS" charset="0"/>
          <a:cs typeface="Trebuchet MS"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guide id="3" pos="288" userDrawn="1">
          <p15:clr>
            <a:srgbClr val="F26B43"/>
          </p15:clr>
        </p15:guide>
        <p15:guide id="4" pos="7392" userDrawn="1">
          <p15:clr>
            <a:srgbClr val="F26B43"/>
          </p15:clr>
        </p15:guide>
        <p15:guide id="5" orient="horz" pos="2376" userDrawn="1">
          <p15:clr>
            <a:srgbClr val="F26B43"/>
          </p15:clr>
        </p15:guide>
        <p15:guide id="6" orient="horz" pos="3264" userDrawn="1">
          <p15:clr>
            <a:srgbClr val="F26B43"/>
          </p15:clr>
        </p15:guide>
        <p15:guide id="7" orient="horz" pos="1488" userDrawn="1">
          <p15:clr>
            <a:srgbClr val="F26B43"/>
          </p15:clr>
        </p15:guide>
        <p15:guide id="8" orient="horz" pos="4128" userDrawn="1">
          <p15:clr>
            <a:srgbClr val="F26B43"/>
          </p15:clr>
        </p15:guide>
        <p15:guide id="9" orient="horz" pos="576" userDrawn="1">
          <p15:clr>
            <a:srgbClr val="F26B43"/>
          </p15:clr>
        </p15:guide>
        <p15:guide id="10" pos="556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resentation Title"/>
          <p:cNvSpPr>
            <a:spLocks noGrp="1"/>
          </p:cNvSpPr>
          <p:nvPr>
            <p:ph type="title"/>
          </p:nvPr>
        </p:nvSpPr>
        <p:spPr>
          <a:xfrm>
            <a:off x="267401" y="2648205"/>
            <a:ext cx="5439690" cy="1614679"/>
          </a:xfrm>
        </p:spPr>
        <p:txBody>
          <a:bodyPr/>
          <a:lstStyle/>
          <a:p>
            <a:r>
              <a:rPr lang="en-US" dirty="0"/>
              <a:t>Applied Data Science Portfolio Milestone</a:t>
            </a:r>
          </a:p>
        </p:txBody>
      </p:sp>
      <p:pic>
        <p:nvPicPr>
          <p:cNvPr id="8" name="Picture" descr="Aerial photo of the Quad during summer at Syracuse University."/>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1" r="11"/>
          <a:stretch>
            <a:fillRect/>
          </a:stretch>
        </p:blipFill>
        <p:spPr/>
      </p:pic>
      <p:sp>
        <p:nvSpPr>
          <p:cNvPr id="3" name="Presenter’s Name"/>
          <p:cNvSpPr>
            <a:spLocks noGrp="1"/>
          </p:cNvSpPr>
          <p:nvPr>
            <p:ph type="body" sz="quarter" idx="12"/>
          </p:nvPr>
        </p:nvSpPr>
        <p:spPr>
          <a:xfrm>
            <a:off x="554608" y="6261839"/>
            <a:ext cx="5060092" cy="360784"/>
          </a:xfrm>
        </p:spPr>
        <p:txBody>
          <a:bodyPr/>
          <a:lstStyle/>
          <a:p>
            <a:r>
              <a:rPr lang="en-US" dirty="0"/>
              <a:t>M.S. in Applied Data Science</a:t>
            </a:r>
          </a:p>
        </p:txBody>
      </p:sp>
      <p:sp>
        <p:nvSpPr>
          <p:cNvPr id="4" name="Presenter’s Title"/>
          <p:cNvSpPr>
            <a:spLocks noGrp="1"/>
          </p:cNvSpPr>
          <p:nvPr>
            <p:ph type="body" sz="quarter" idx="14"/>
          </p:nvPr>
        </p:nvSpPr>
        <p:spPr>
          <a:xfrm>
            <a:off x="651763" y="5885712"/>
            <a:ext cx="1982852" cy="360784"/>
          </a:xfrm>
        </p:spPr>
        <p:txBody>
          <a:bodyPr/>
          <a:lstStyle/>
          <a:p>
            <a:r>
              <a:rPr lang="en-US" dirty="0"/>
              <a:t>Tiffannie Mac Donald</a:t>
            </a:r>
          </a:p>
        </p:txBody>
      </p:sp>
      <p:sp>
        <p:nvSpPr>
          <p:cNvPr id="7" name="Syracuse University Division Name"/>
          <p:cNvSpPr>
            <a:spLocks noGrp="1"/>
          </p:cNvSpPr>
          <p:nvPr>
            <p:ph type="body" sz="quarter" idx="19"/>
          </p:nvPr>
        </p:nvSpPr>
        <p:spPr>
          <a:xfrm>
            <a:off x="457200" y="907676"/>
            <a:ext cx="5060092" cy="612214"/>
          </a:xfrm>
        </p:spPr>
        <p:txBody>
          <a:bodyPr/>
          <a:lstStyle/>
          <a:p>
            <a:r>
              <a:rPr lang="en-US" dirty="0"/>
              <a:t>School of Information Sciences </a:t>
            </a:r>
          </a:p>
        </p:txBody>
      </p:sp>
      <p:sp>
        <p:nvSpPr>
          <p:cNvPr id="6" name="Date"/>
          <p:cNvSpPr>
            <a:spLocks noGrp="1"/>
          </p:cNvSpPr>
          <p:nvPr>
            <p:ph type="body" sz="quarter" idx="17"/>
          </p:nvPr>
        </p:nvSpPr>
        <p:spPr>
          <a:xfrm>
            <a:off x="3943350" y="5834277"/>
            <a:ext cx="1648490" cy="332578"/>
          </a:xfrm>
        </p:spPr>
        <p:txBody>
          <a:bodyPr/>
          <a:lstStyle/>
          <a:p>
            <a:r>
              <a:rPr lang="en-US" sz="1400" dirty="0"/>
              <a:t>March 30, 2021</a:t>
            </a:r>
          </a:p>
        </p:txBody>
      </p:sp>
    </p:spTree>
    <p:extLst>
      <p:ext uri="{BB962C8B-B14F-4D97-AF65-F5344CB8AC3E}">
        <p14:creationId xmlns:p14="http://schemas.microsoft.com/office/powerpoint/2010/main" val="18500016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3CE62D-FE8E-4EBD-B3D2-ACC2C4A2195A}"/>
              </a:ext>
            </a:extLst>
          </p:cNvPr>
          <p:cNvSpPr>
            <a:spLocks noGrp="1"/>
          </p:cNvSpPr>
          <p:nvPr>
            <p:ph type="sldNum" sz="quarter" idx="10"/>
          </p:nvPr>
        </p:nvSpPr>
        <p:spPr/>
        <p:txBody>
          <a:bodyPr/>
          <a:lstStyle/>
          <a:p>
            <a:fld id="{F343A32A-436A-8143-8894-653E98457856}" type="slidenum">
              <a:rPr lang="en-US" smtClean="0"/>
              <a:pPr/>
              <a:t>10</a:t>
            </a:fld>
            <a:endParaRPr lang="en-US" dirty="0"/>
          </a:p>
        </p:txBody>
      </p:sp>
      <p:sp>
        <p:nvSpPr>
          <p:cNvPr id="3" name="Title 2">
            <a:extLst>
              <a:ext uri="{FF2B5EF4-FFF2-40B4-BE49-F238E27FC236}">
                <a16:creationId xmlns:a16="http://schemas.microsoft.com/office/drawing/2014/main" id="{8475329A-1DDD-45D5-9276-5CCF5F20D799}"/>
              </a:ext>
            </a:extLst>
          </p:cNvPr>
          <p:cNvSpPr>
            <a:spLocks noGrp="1"/>
          </p:cNvSpPr>
          <p:nvPr>
            <p:ph type="title"/>
          </p:nvPr>
        </p:nvSpPr>
        <p:spPr/>
        <p:txBody>
          <a:bodyPr/>
          <a:lstStyle/>
          <a:p>
            <a:r>
              <a:rPr lang="en-US" dirty="0"/>
              <a:t>Learning Objective # 3</a:t>
            </a:r>
          </a:p>
        </p:txBody>
      </p:sp>
      <p:sp>
        <p:nvSpPr>
          <p:cNvPr id="4" name="Content Placeholder 3">
            <a:extLst>
              <a:ext uri="{FF2B5EF4-FFF2-40B4-BE49-F238E27FC236}">
                <a16:creationId xmlns:a16="http://schemas.microsoft.com/office/drawing/2014/main" id="{1351DFAA-1DFD-4288-A3F5-DF0AEC0040D5}"/>
              </a:ext>
            </a:extLst>
          </p:cNvPr>
          <p:cNvSpPr>
            <a:spLocks noGrp="1"/>
          </p:cNvSpPr>
          <p:nvPr>
            <p:ph sz="quarter" idx="17"/>
          </p:nvPr>
        </p:nvSpPr>
        <p:spPr>
          <a:xfrm>
            <a:off x="457200" y="1093152"/>
            <a:ext cx="11612880" cy="461230"/>
          </a:xfrm>
        </p:spPr>
        <p:txBody>
          <a:bodyPr/>
          <a:lstStyle/>
          <a:p>
            <a:r>
              <a:rPr lang="en-US" b="1" dirty="0"/>
              <a:t>Identify patterns</a:t>
            </a:r>
            <a:r>
              <a:rPr lang="en-US" dirty="0"/>
              <a:t> in data via visualization, statistical analysis, and data mining</a:t>
            </a:r>
          </a:p>
        </p:txBody>
      </p:sp>
      <p:sp>
        <p:nvSpPr>
          <p:cNvPr id="5" name="Text Placeholder 4">
            <a:extLst>
              <a:ext uri="{FF2B5EF4-FFF2-40B4-BE49-F238E27FC236}">
                <a16:creationId xmlns:a16="http://schemas.microsoft.com/office/drawing/2014/main" id="{D18F3FEE-F225-47FD-8014-7380CF7113A0}"/>
              </a:ext>
            </a:extLst>
          </p:cNvPr>
          <p:cNvSpPr>
            <a:spLocks noGrp="1"/>
          </p:cNvSpPr>
          <p:nvPr>
            <p:ph type="body" sz="quarter" idx="18"/>
          </p:nvPr>
        </p:nvSpPr>
        <p:spPr>
          <a:xfrm>
            <a:off x="468931" y="1816100"/>
            <a:ext cx="11265868" cy="4247515"/>
          </a:xfrm>
        </p:spPr>
        <p:txBody>
          <a:bodyPr/>
          <a:lstStyle/>
          <a:p>
            <a:pPr marL="457200" lvl="0" indent="-457200">
              <a:spcAft>
                <a:spcPts val="0"/>
              </a:spcAft>
              <a:buSzTx/>
              <a:buFont typeface="Arial" panose="020B0604020202020204" pitchFamily="34" charset="0"/>
              <a:buChar char="•"/>
            </a:pPr>
            <a:r>
              <a:rPr lang="en-US" dirty="0"/>
              <a:t>IST 736 (Advanced Text Mining) &amp; IST 718 (Advanced Data Analytics)</a:t>
            </a:r>
          </a:p>
          <a:p>
            <a:pPr marL="1143000" lvl="1" indent="-457200">
              <a:buSzTx/>
              <a:buFont typeface="Arial" panose="020B0604020202020204" pitchFamily="34" charset="0"/>
              <a:buChar char="•"/>
            </a:pPr>
            <a:r>
              <a:rPr lang="en-US" sz="2400" dirty="0">
                <a:solidFill>
                  <a:prstClr val="black"/>
                </a:solidFill>
                <a:latin typeface="Calibri" panose="020F0502020204030204"/>
                <a:ea typeface="+mn-ea"/>
                <a:cs typeface="+mn-cs"/>
              </a:rPr>
              <a:t>Visualization in Python for IST 718</a:t>
            </a:r>
          </a:p>
          <a:p>
            <a:pPr marL="1143000" lvl="1" indent="-457200">
              <a:buSzTx/>
              <a:buFont typeface="Arial" panose="020B0604020202020204" pitchFamily="34" charset="0"/>
              <a:buChar char="•"/>
            </a:pPr>
            <a:r>
              <a:rPr lang="en-US" sz="2400" dirty="0">
                <a:solidFill>
                  <a:prstClr val="black"/>
                </a:solidFill>
                <a:latin typeface="Calibri" panose="020F0502020204030204"/>
                <a:ea typeface="+mn-ea"/>
                <a:cs typeface="+mn-cs"/>
              </a:rPr>
              <a:t>Classification of News Articles in R</a:t>
            </a:r>
          </a:p>
          <a:p>
            <a:pPr marL="1143000" lvl="1" indent="-457200">
              <a:buSzTx/>
              <a:buFont typeface="Arial" panose="020B0604020202020204" pitchFamily="34" charset="0"/>
              <a:buChar char="•"/>
            </a:pPr>
            <a:r>
              <a:rPr lang="en-US" sz="2400" dirty="0">
                <a:solidFill>
                  <a:prstClr val="black"/>
                </a:solidFill>
                <a:latin typeface="Calibri" panose="020F0502020204030204"/>
                <a:ea typeface="+mn-ea"/>
                <a:cs typeface="+mn-cs"/>
              </a:rPr>
              <a:t>Mapping Sightings in Python</a:t>
            </a:r>
          </a:p>
          <a:p>
            <a:pPr marL="457200" lvl="0" indent="-457200">
              <a:spcAft>
                <a:spcPts val="0"/>
              </a:spcAft>
              <a:buSzTx/>
              <a:buFont typeface="Arial" panose="020B0604020202020204" pitchFamily="34" charset="0"/>
              <a:buChar char="•"/>
            </a:pPr>
            <a:r>
              <a:rPr lang="en-US" dirty="0"/>
              <a:t>News Article Topic Classification</a:t>
            </a:r>
          </a:p>
          <a:p>
            <a:pPr marL="1028700" lvl="2" indent="-457200">
              <a:buSzTx/>
              <a:buFont typeface="Arial" panose="020B0604020202020204" pitchFamily="34" charset="0"/>
              <a:buChar char="•"/>
            </a:pPr>
            <a:r>
              <a:rPr lang="en-US" dirty="0"/>
              <a:t>Is it possible to avoid bias by consuming media from multiple news sources?</a:t>
            </a:r>
          </a:p>
          <a:p>
            <a:pPr marL="1028700" lvl="2" indent="-457200">
              <a:buSzTx/>
              <a:buFont typeface="Arial" panose="020B0604020202020204" pitchFamily="34" charset="0"/>
              <a:buChar char="•"/>
            </a:pPr>
            <a:r>
              <a:rPr lang="en-US" dirty="0"/>
              <a:t>Can we perform topic classification for each news article?</a:t>
            </a:r>
          </a:p>
        </p:txBody>
      </p:sp>
      <p:sp>
        <p:nvSpPr>
          <p:cNvPr id="8" name="Text Placeholder 7">
            <a:extLst>
              <a:ext uri="{FF2B5EF4-FFF2-40B4-BE49-F238E27FC236}">
                <a16:creationId xmlns:a16="http://schemas.microsoft.com/office/drawing/2014/main" id="{CCD0E575-6EF1-41BB-A8C6-982A7A7A3BB3}"/>
              </a:ext>
            </a:extLst>
          </p:cNvPr>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21742794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3CE62D-FE8E-4EBD-B3D2-ACC2C4A2195A}"/>
              </a:ext>
            </a:extLst>
          </p:cNvPr>
          <p:cNvSpPr>
            <a:spLocks noGrp="1"/>
          </p:cNvSpPr>
          <p:nvPr>
            <p:ph type="sldNum" sz="quarter" idx="10"/>
          </p:nvPr>
        </p:nvSpPr>
        <p:spPr/>
        <p:txBody>
          <a:bodyPr/>
          <a:lstStyle/>
          <a:p>
            <a:fld id="{F343A32A-436A-8143-8894-653E98457856}" type="slidenum">
              <a:rPr lang="en-US" smtClean="0"/>
              <a:pPr/>
              <a:t>11</a:t>
            </a:fld>
            <a:endParaRPr lang="en-US" dirty="0"/>
          </a:p>
        </p:txBody>
      </p:sp>
      <p:sp>
        <p:nvSpPr>
          <p:cNvPr id="3" name="Title 2">
            <a:extLst>
              <a:ext uri="{FF2B5EF4-FFF2-40B4-BE49-F238E27FC236}">
                <a16:creationId xmlns:a16="http://schemas.microsoft.com/office/drawing/2014/main" id="{8475329A-1DDD-45D5-9276-5CCF5F20D799}"/>
              </a:ext>
            </a:extLst>
          </p:cNvPr>
          <p:cNvSpPr>
            <a:spLocks noGrp="1"/>
          </p:cNvSpPr>
          <p:nvPr>
            <p:ph type="title"/>
          </p:nvPr>
        </p:nvSpPr>
        <p:spPr/>
        <p:txBody>
          <a:bodyPr/>
          <a:lstStyle/>
          <a:p>
            <a:r>
              <a:rPr lang="en-US" dirty="0"/>
              <a:t>Learning Objective # 3</a:t>
            </a:r>
          </a:p>
        </p:txBody>
      </p:sp>
      <p:sp>
        <p:nvSpPr>
          <p:cNvPr id="4" name="Content Placeholder 3">
            <a:extLst>
              <a:ext uri="{FF2B5EF4-FFF2-40B4-BE49-F238E27FC236}">
                <a16:creationId xmlns:a16="http://schemas.microsoft.com/office/drawing/2014/main" id="{1351DFAA-1DFD-4288-A3F5-DF0AEC0040D5}"/>
              </a:ext>
            </a:extLst>
          </p:cNvPr>
          <p:cNvSpPr>
            <a:spLocks noGrp="1"/>
          </p:cNvSpPr>
          <p:nvPr>
            <p:ph sz="quarter" idx="17"/>
          </p:nvPr>
        </p:nvSpPr>
        <p:spPr/>
        <p:txBody>
          <a:bodyPr/>
          <a:lstStyle/>
          <a:p>
            <a:r>
              <a:rPr lang="en-US" b="1" dirty="0"/>
              <a:t>Identify patterns</a:t>
            </a:r>
            <a:r>
              <a:rPr lang="en-US" dirty="0"/>
              <a:t> in data via visualization, statistical analysis, and data mining</a:t>
            </a:r>
          </a:p>
        </p:txBody>
      </p:sp>
      <p:sp>
        <p:nvSpPr>
          <p:cNvPr id="5" name="Text Placeholder 4">
            <a:extLst>
              <a:ext uri="{FF2B5EF4-FFF2-40B4-BE49-F238E27FC236}">
                <a16:creationId xmlns:a16="http://schemas.microsoft.com/office/drawing/2014/main" id="{D18F3FEE-F225-47FD-8014-7380CF7113A0}"/>
              </a:ext>
            </a:extLst>
          </p:cNvPr>
          <p:cNvSpPr>
            <a:spLocks noGrp="1"/>
          </p:cNvSpPr>
          <p:nvPr>
            <p:ph type="body" sz="quarter" idx="18"/>
          </p:nvPr>
        </p:nvSpPr>
        <p:spPr>
          <a:xfrm>
            <a:off x="457200" y="2154661"/>
            <a:ext cx="5401434" cy="3512237"/>
          </a:xfrm>
        </p:spPr>
        <p:txBody>
          <a:bodyPr/>
          <a:lstStyle/>
          <a:p>
            <a:pPr marL="457200" lvl="0" indent="-457200">
              <a:spcAft>
                <a:spcPts val="0"/>
              </a:spcAft>
              <a:buSzTx/>
              <a:buFont typeface="Arial" panose="020B0604020202020204" pitchFamily="34" charset="0"/>
              <a:buChar char="•"/>
            </a:pPr>
            <a:r>
              <a:rPr lang="en-US" dirty="0"/>
              <a:t>R and various R Packages such as </a:t>
            </a:r>
            <a:r>
              <a:rPr lang="en-US" dirty="0" err="1"/>
              <a:t>WordCloud</a:t>
            </a:r>
            <a:endParaRPr lang="en-US" dirty="0"/>
          </a:p>
          <a:p>
            <a:pPr marL="457200" lvl="0" indent="-457200">
              <a:spcAft>
                <a:spcPts val="0"/>
              </a:spcAft>
              <a:buSzTx/>
              <a:buFont typeface="Arial" panose="020B0604020202020204" pitchFamily="34" charset="0"/>
              <a:buChar char="•"/>
            </a:pPr>
            <a:endParaRPr lang="en-US" dirty="0"/>
          </a:p>
          <a:p>
            <a:pPr marL="457200" lvl="0" indent="-457200">
              <a:spcAft>
                <a:spcPts val="0"/>
              </a:spcAft>
              <a:buSzTx/>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When considering articles about business, sports, entertainment, politics, and medicine, this method was able to correctly determine a topic in over 90% of cases and was able to generate high level key words surrounding the topics.</a:t>
            </a:r>
            <a:endParaRPr lang="en-US" sz="3600" dirty="0"/>
          </a:p>
          <a:p>
            <a:pPr marL="457200" lvl="0" indent="-457200">
              <a:spcAft>
                <a:spcPts val="0"/>
              </a:spcAft>
              <a:buSzTx/>
              <a:buFont typeface="Arial" panose="020B0604020202020204" pitchFamily="34" charset="0"/>
              <a:buChar char="•"/>
            </a:pPr>
            <a:endParaRPr lang="en-US" dirty="0"/>
          </a:p>
        </p:txBody>
      </p:sp>
      <p:sp>
        <p:nvSpPr>
          <p:cNvPr id="6" name="Picture Placeholder 5">
            <a:extLst>
              <a:ext uri="{FF2B5EF4-FFF2-40B4-BE49-F238E27FC236}">
                <a16:creationId xmlns:a16="http://schemas.microsoft.com/office/drawing/2014/main" id="{E01E2FE7-30E4-422B-9049-D94DAB703D03}"/>
              </a:ext>
            </a:extLst>
          </p:cNvPr>
          <p:cNvSpPr>
            <a:spLocks noGrp="1"/>
          </p:cNvSpPr>
          <p:nvPr>
            <p:ph type="pic" sz="quarter" idx="14"/>
          </p:nvPr>
        </p:nvSpPr>
        <p:spPr/>
      </p:sp>
      <p:sp>
        <p:nvSpPr>
          <p:cNvPr id="7" name="Text Placeholder 6">
            <a:extLst>
              <a:ext uri="{FF2B5EF4-FFF2-40B4-BE49-F238E27FC236}">
                <a16:creationId xmlns:a16="http://schemas.microsoft.com/office/drawing/2014/main" id="{0ABF5A43-D5BB-4452-BC33-540B1E9AA088}"/>
              </a:ext>
            </a:extLst>
          </p:cNvPr>
          <p:cNvSpPr>
            <a:spLocks noGrp="1"/>
          </p:cNvSpPr>
          <p:nvPr>
            <p:ph type="body" sz="quarter" idx="21"/>
          </p:nvPr>
        </p:nvSpPr>
        <p:spPr/>
        <p:txBody>
          <a:bodyPr/>
          <a:lstStyle/>
          <a:p>
            <a:endParaRPr lang="en-US"/>
          </a:p>
        </p:txBody>
      </p:sp>
      <p:pic>
        <p:nvPicPr>
          <p:cNvPr id="11" name="image1.png">
            <a:extLst>
              <a:ext uri="{FF2B5EF4-FFF2-40B4-BE49-F238E27FC236}">
                <a16:creationId xmlns:a16="http://schemas.microsoft.com/office/drawing/2014/main" id="{871F1CAA-40FC-4818-BF9D-F51A26169518}"/>
              </a:ext>
            </a:extLst>
          </p:cNvPr>
          <p:cNvPicPr/>
          <p:nvPr/>
        </p:nvPicPr>
        <p:blipFill>
          <a:blip r:embed="rId2"/>
          <a:srcRect t="4479"/>
          <a:stretch>
            <a:fillRect/>
          </a:stretch>
        </p:blipFill>
        <p:spPr>
          <a:xfrm>
            <a:off x="6096000" y="886925"/>
            <a:ext cx="5638800" cy="3186981"/>
          </a:xfrm>
          <a:prstGeom prst="rect">
            <a:avLst/>
          </a:prstGeom>
          <a:ln/>
        </p:spPr>
      </p:pic>
      <p:pic>
        <p:nvPicPr>
          <p:cNvPr id="12" name="image9.png">
            <a:extLst>
              <a:ext uri="{FF2B5EF4-FFF2-40B4-BE49-F238E27FC236}">
                <a16:creationId xmlns:a16="http://schemas.microsoft.com/office/drawing/2014/main" id="{B216ED00-723C-4906-B7E4-4A0823A1F1EB}"/>
              </a:ext>
            </a:extLst>
          </p:cNvPr>
          <p:cNvPicPr/>
          <p:nvPr/>
        </p:nvPicPr>
        <p:blipFill>
          <a:blip r:embed="rId3"/>
          <a:srcRect/>
          <a:stretch>
            <a:fillRect/>
          </a:stretch>
        </p:blipFill>
        <p:spPr>
          <a:xfrm>
            <a:off x="6943264" y="4191079"/>
            <a:ext cx="4401472" cy="2502681"/>
          </a:xfrm>
          <a:prstGeom prst="rect">
            <a:avLst/>
          </a:prstGeom>
          <a:ln/>
        </p:spPr>
      </p:pic>
    </p:spTree>
    <p:extLst>
      <p:ext uri="{BB962C8B-B14F-4D97-AF65-F5344CB8AC3E}">
        <p14:creationId xmlns:p14="http://schemas.microsoft.com/office/powerpoint/2010/main" val="31376856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3CE62D-FE8E-4EBD-B3D2-ACC2C4A2195A}"/>
              </a:ext>
            </a:extLst>
          </p:cNvPr>
          <p:cNvSpPr>
            <a:spLocks noGrp="1"/>
          </p:cNvSpPr>
          <p:nvPr>
            <p:ph type="sldNum" sz="quarter" idx="10"/>
          </p:nvPr>
        </p:nvSpPr>
        <p:spPr/>
        <p:txBody>
          <a:bodyPr/>
          <a:lstStyle/>
          <a:p>
            <a:fld id="{F343A32A-436A-8143-8894-653E98457856}" type="slidenum">
              <a:rPr lang="en-US" smtClean="0"/>
              <a:pPr/>
              <a:t>12</a:t>
            </a:fld>
            <a:endParaRPr lang="en-US" dirty="0"/>
          </a:p>
        </p:txBody>
      </p:sp>
      <p:sp>
        <p:nvSpPr>
          <p:cNvPr id="3" name="Title 2">
            <a:extLst>
              <a:ext uri="{FF2B5EF4-FFF2-40B4-BE49-F238E27FC236}">
                <a16:creationId xmlns:a16="http://schemas.microsoft.com/office/drawing/2014/main" id="{8475329A-1DDD-45D5-9276-5CCF5F20D799}"/>
              </a:ext>
            </a:extLst>
          </p:cNvPr>
          <p:cNvSpPr>
            <a:spLocks noGrp="1"/>
          </p:cNvSpPr>
          <p:nvPr>
            <p:ph type="title"/>
          </p:nvPr>
        </p:nvSpPr>
        <p:spPr/>
        <p:txBody>
          <a:bodyPr/>
          <a:lstStyle/>
          <a:p>
            <a:r>
              <a:rPr lang="en-US" dirty="0"/>
              <a:t>Learning Objective # 4</a:t>
            </a:r>
          </a:p>
        </p:txBody>
      </p:sp>
      <p:sp>
        <p:nvSpPr>
          <p:cNvPr id="4" name="Content Placeholder 3">
            <a:extLst>
              <a:ext uri="{FF2B5EF4-FFF2-40B4-BE49-F238E27FC236}">
                <a16:creationId xmlns:a16="http://schemas.microsoft.com/office/drawing/2014/main" id="{1351DFAA-1DFD-4288-A3F5-DF0AEC0040D5}"/>
              </a:ext>
            </a:extLst>
          </p:cNvPr>
          <p:cNvSpPr>
            <a:spLocks noGrp="1"/>
          </p:cNvSpPr>
          <p:nvPr>
            <p:ph sz="quarter" idx="16"/>
          </p:nvPr>
        </p:nvSpPr>
        <p:spPr/>
        <p:txBody>
          <a:bodyPr/>
          <a:lstStyle/>
          <a:p>
            <a:pPr lvl="0"/>
            <a:r>
              <a:rPr lang="en-US" b="1" dirty="0"/>
              <a:t>Develop alternative strategies</a:t>
            </a:r>
            <a:r>
              <a:rPr lang="en-US" dirty="0"/>
              <a:t> based on the data</a:t>
            </a:r>
          </a:p>
        </p:txBody>
      </p:sp>
      <p:sp>
        <p:nvSpPr>
          <p:cNvPr id="8" name="Text Placeholder 7">
            <a:extLst>
              <a:ext uri="{FF2B5EF4-FFF2-40B4-BE49-F238E27FC236}">
                <a16:creationId xmlns:a16="http://schemas.microsoft.com/office/drawing/2014/main" id="{FCE158FD-D443-411F-A456-B19ACE840DAE}"/>
              </a:ext>
            </a:extLst>
          </p:cNvPr>
          <p:cNvSpPr>
            <a:spLocks noGrp="1"/>
          </p:cNvSpPr>
          <p:nvPr>
            <p:ph type="body" sz="quarter" idx="17"/>
          </p:nvPr>
        </p:nvSpPr>
        <p:spPr/>
        <p:txBody>
          <a:bodyPr/>
          <a:lstStyle/>
          <a:p>
            <a:pPr marL="457200" indent="-457200">
              <a:buFont typeface="Arial" panose="020B0604020202020204" pitchFamily="34" charset="0"/>
              <a:buChar char="•"/>
            </a:pPr>
            <a:r>
              <a:rPr lang="en-US" dirty="0"/>
              <a:t>IST – 707 (Data Analytics)</a:t>
            </a:r>
          </a:p>
          <a:p>
            <a:pPr marL="1143000" lvl="1" indent="-457200">
              <a:buFont typeface="Arial" panose="020B0604020202020204" pitchFamily="34" charset="0"/>
              <a:buChar char="•"/>
            </a:pPr>
            <a:r>
              <a:rPr lang="en-US" dirty="0"/>
              <a:t>Python IDE (</a:t>
            </a:r>
            <a:r>
              <a:rPr lang="en-US" dirty="0" err="1"/>
              <a:t>Jupyter</a:t>
            </a:r>
            <a:r>
              <a:rPr lang="en-US" dirty="0"/>
              <a:t>)</a:t>
            </a:r>
          </a:p>
          <a:p>
            <a:pPr marL="1143000" lvl="1" indent="-457200">
              <a:buFont typeface="Arial" panose="020B0604020202020204" pitchFamily="34" charset="0"/>
              <a:buChar char="•"/>
            </a:pPr>
            <a:r>
              <a:rPr lang="en-US" dirty="0"/>
              <a:t>utilizing a combination of meteorological data and spatial coordinates were used to provide insight about forest fires in </a:t>
            </a:r>
            <a:r>
              <a:rPr lang="en-US" dirty="0" err="1"/>
              <a:t>Montesinho</a:t>
            </a:r>
            <a:r>
              <a:rPr lang="en-US" dirty="0"/>
              <a:t> Park, located in the northeast region of Portugal.</a:t>
            </a:r>
          </a:p>
          <a:p>
            <a:pPr marL="457200" indent="-457200">
              <a:buFont typeface="Arial" panose="020B0604020202020204" pitchFamily="34" charset="0"/>
              <a:buChar char="•"/>
            </a:pPr>
            <a:r>
              <a:rPr lang="en-US" dirty="0"/>
              <a:t>Results were mediocre</a:t>
            </a:r>
          </a:p>
          <a:p>
            <a:pPr marL="914400" lvl="1" indent="-457200">
              <a:buFont typeface="Arial" panose="020B0604020202020204" pitchFamily="34" charset="0"/>
              <a:buChar char="•"/>
            </a:pPr>
            <a:r>
              <a:rPr lang="en-US" dirty="0"/>
              <a:t>Forest Fire Prediction was inaccurate with ML models</a:t>
            </a:r>
          </a:p>
          <a:p>
            <a:endParaRPr lang="en-US" dirty="0"/>
          </a:p>
        </p:txBody>
      </p:sp>
      <p:sp>
        <p:nvSpPr>
          <p:cNvPr id="9" name="Text Placeholder 8">
            <a:extLst>
              <a:ext uri="{FF2B5EF4-FFF2-40B4-BE49-F238E27FC236}">
                <a16:creationId xmlns:a16="http://schemas.microsoft.com/office/drawing/2014/main" id="{95CA0F6B-BD48-441C-99D9-EBE05E2F4E6A}"/>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39966953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3CE62D-FE8E-4EBD-B3D2-ACC2C4A2195A}"/>
              </a:ext>
            </a:extLst>
          </p:cNvPr>
          <p:cNvSpPr>
            <a:spLocks noGrp="1"/>
          </p:cNvSpPr>
          <p:nvPr>
            <p:ph type="sldNum" sz="quarter" idx="10"/>
          </p:nvPr>
        </p:nvSpPr>
        <p:spPr/>
        <p:txBody>
          <a:bodyPr/>
          <a:lstStyle/>
          <a:p>
            <a:fld id="{F343A32A-436A-8143-8894-653E98457856}" type="slidenum">
              <a:rPr lang="en-US" smtClean="0"/>
              <a:pPr/>
              <a:t>13</a:t>
            </a:fld>
            <a:endParaRPr lang="en-US" dirty="0"/>
          </a:p>
        </p:txBody>
      </p:sp>
      <p:sp>
        <p:nvSpPr>
          <p:cNvPr id="3" name="Title 2">
            <a:extLst>
              <a:ext uri="{FF2B5EF4-FFF2-40B4-BE49-F238E27FC236}">
                <a16:creationId xmlns:a16="http://schemas.microsoft.com/office/drawing/2014/main" id="{8475329A-1DDD-45D5-9276-5CCF5F20D799}"/>
              </a:ext>
            </a:extLst>
          </p:cNvPr>
          <p:cNvSpPr>
            <a:spLocks noGrp="1"/>
          </p:cNvSpPr>
          <p:nvPr>
            <p:ph type="title"/>
          </p:nvPr>
        </p:nvSpPr>
        <p:spPr/>
        <p:txBody>
          <a:bodyPr/>
          <a:lstStyle/>
          <a:p>
            <a:r>
              <a:rPr lang="en-US" dirty="0"/>
              <a:t>Learning Objective # 4</a:t>
            </a:r>
          </a:p>
        </p:txBody>
      </p:sp>
      <p:sp>
        <p:nvSpPr>
          <p:cNvPr id="4" name="Content Placeholder 3">
            <a:extLst>
              <a:ext uri="{FF2B5EF4-FFF2-40B4-BE49-F238E27FC236}">
                <a16:creationId xmlns:a16="http://schemas.microsoft.com/office/drawing/2014/main" id="{1351DFAA-1DFD-4288-A3F5-DF0AEC0040D5}"/>
              </a:ext>
            </a:extLst>
          </p:cNvPr>
          <p:cNvSpPr>
            <a:spLocks noGrp="1"/>
          </p:cNvSpPr>
          <p:nvPr>
            <p:ph sz="quarter" idx="16"/>
          </p:nvPr>
        </p:nvSpPr>
        <p:spPr/>
        <p:txBody>
          <a:bodyPr/>
          <a:lstStyle/>
          <a:p>
            <a:pPr lvl="0"/>
            <a:r>
              <a:rPr lang="en-US" b="1" dirty="0"/>
              <a:t>Develop alternative strategies</a:t>
            </a:r>
            <a:r>
              <a:rPr lang="en-US" dirty="0"/>
              <a:t> based on the data</a:t>
            </a:r>
          </a:p>
        </p:txBody>
      </p:sp>
      <p:sp>
        <p:nvSpPr>
          <p:cNvPr id="8" name="Text Placeholder 7">
            <a:extLst>
              <a:ext uri="{FF2B5EF4-FFF2-40B4-BE49-F238E27FC236}">
                <a16:creationId xmlns:a16="http://schemas.microsoft.com/office/drawing/2014/main" id="{FCE158FD-D443-411F-A456-B19ACE840DAE}"/>
              </a:ext>
            </a:extLst>
          </p:cNvPr>
          <p:cNvSpPr>
            <a:spLocks noGrp="1"/>
          </p:cNvSpPr>
          <p:nvPr>
            <p:ph type="body" sz="quarter" idx="17"/>
          </p:nvPr>
        </p:nvSpPr>
        <p:spPr>
          <a:xfrm>
            <a:off x="457200" y="1628775"/>
            <a:ext cx="10438818" cy="4029229"/>
          </a:xfrm>
        </p:spPr>
        <p:txBody>
          <a:bodyPr/>
          <a:lstStyle/>
          <a:p>
            <a:pPr marL="457200" indent="-457200">
              <a:buFont typeface="Arial" panose="020B0604020202020204" pitchFamily="34" charset="0"/>
              <a:buChar char="•"/>
            </a:pPr>
            <a:r>
              <a:rPr lang="en-US" sz="2400" dirty="0"/>
              <a:t>Issue: </a:t>
            </a:r>
          </a:p>
          <a:p>
            <a:pPr marL="914400" lvl="1" indent="-457200">
              <a:buFont typeface="Arial" panose="020B0604020202020204" pitchFamily="34" charset="0"/>
              <a:buChar char="•"/>
            </a:pPr>
            <a:r>
              <a:rPr lang="en-US" dirty="0"/>
              <a:t>Fire Prediction Models performed poorly</a:t>
            </a:r>
          </a:p>
          <a:p>
            <a:pPr marL="457200" indent="-457200">
              <a:buFont typeface="Arial" panose="020B0604020202020204" pitchFamily="34" charset="0"/>
              <a:buChar char="•"/>
            </a:pPr>
            <a:r>
              <a:rPr lang="en-US" sz="2400" dirty="0"/>
              <a:t>Action: </a:t>
            </a:r>
          </a:p>
          <a:p>
            <a:pPr marL="914400" lvl="1" indent="-457200">
              <a:buFont typeface="Arial" panose="020B0604020202020204" pitchFamily="34" charset="0"/>
              <a:buChar char="•"/>
            </a:pPr>
            <a:r>
              <a:rPr lang="en-US" dirty="0"/>
              <a:t>Use various models for prediction rather than only using a single decision tree </a:t>
            </a:r>
          </a:p>
          <a:p>
            <a:pPr marL="457200" indent="-457200">
              <a:buFont typeface="Arial" panose="020B0604020202020204" pitchFamily="34" charset="0"/>
              <a:buChar char="•"/>
            </a:pPr>
            <a:r>
              <a:rPr lang="en-US" sz="2400" dirty="0"/>
              <a:t>Result: </a:t>
            </a:r>
          </a:p>
          <a:p>
            <a:pPr marL="914400" lvl="1" indent="-457200">
              <a:buFont typeface="Arial" panose="020B0604020202020204" pitchFamily="34" charset="0"/>
              <a:buChar char="•"/>
            </a:pPr>
            <a:r>
              <a:rPr lang="en-US" sz="2000" dirty="0"/>
              <a:t>We found many ways how not to conduct analysis going forward. To better predict the fires, lessen the damage, and control the significance of fires going forward, we concluded that better data collection is required. </a:t>
            </a:r>
          </a:p>
          <a:p>
            <a:pPr marL="914400" lvl="1" indent="-457200">
              <a:buFont typeface="Arial" panose="020B0604020202020204" pitchFamily="34" charset="0"/>
              <a:buChar char="•"/>
            </a:pPr>
            <a:r>
              <a:rPr lang="en-US" sz="2000" dirty="0"/>
              <a:t>It was suggested to collect points in times when the park is the most populated because having this insight can create better parameters for future research.</a:t>
            </a:r>
          </a:p>
        </p:txBody>
      </p:sp>
      <p:sp>
        <p:nvSpPr>
          <p:cNvPr id="7" name="Text Placeholder 6">
            <a:extLst>
              <a:ext uri="{FF2B5EF4-FFF2-40B4-BE49-F238E27FC236}">
                <a16:creationId xmlns:a16="http://schemas.microsoft.com/office/drawing/2014/main" id="{54EFCA30-98D6-4D97-B3DC-48EB5D4E695E}"/>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41664852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3CE62D-FE8E-4EBD-B3D2-ACC2C4A2195A}"/>
              </a:ext>
            </a:extLst>
          </p:cNvPr>
          <p:cNvSpPr>
            <a:spLocks noGrp="1"/>
          </p:cNvSpPr>
          <p:nvPr>
            <p:ph type="sldNum" sz="quarter" idx="10"/>
          </p:nvPr>
        </p:nvSpPr>
        <p:spPr/>
        <p:txBody>
          <a:bodyPr/>
          <a:lstStyle/>
          <a:p>
            <a:fld id="{F343A32A-436A-8143-8894-653E98457856}" type="slidenum">
              <a:rPr lang="en-US" smtClean="0"/>
              <a:pPr/>
              <a:t>14</a:t>
            </a:fld>
            <a:endParaRPr lang="en-US" dirty="0"/>
          </a:p>
        </p:txBody>
      </p:sp>
      <p:sp>
        <p:nvSpPr>
          <p:cNvPr id="3" name="Title 2">
            <a:extLst>
              <a:ext uri="{FF2B5EF4-FFF2-40B4-BE49-F238E27FC236}">
                <a16:creationId xmlns:a16="http://schemas.microsoft.com/office/drawing/2014/main" id="{8475329A-1DDD-45D5-9276-5CCF5F20D799}"/>
              </a:ext>
            </a:extLst>
          </p:cNvPr>
          <p:cNvSpPr>
            <a:spLocks noGrp="1"/>
          </p:cNvSpPr>
          <p:nvPr>
            <p:ph type="title"/>
          </p:nvPr>
        </p:nvSpPr>
        <p:spPr/>
        <p:txBody>
          <a:bodyPr/>
          <a:lstStyle/>
          <a:p>
            <a:r>
              <a:rPr lang="en-US" dirty="0"/>
              <a:t>Learning Objective # 5</a:t>
            </a:r>
          </a:p>
        </p:txBody>
      </p:sp>
      <p:sp>
        <p:nvSpPr>
          <p:cNvPr id="4" name="Content Placeholder 3">
            <a:extLst>
              <a:ext uri="{FF2B5EF4-FFF2-40B4-BE49-F238E27FC236}">
                <a16:creationId xmlns:a16="http://schemas.microsoft.com/office/drawing/2014/main" id="{1351DFAA-1DFD-4288-A3F5-DF0AEC0040D5}"/>
              </a:ext>
            </a:extLst>
          </p:cNvPr>
          <p:cNvSpPr>
            <a:spLocks noGrp="1"/>
          </p:cNvSpPr>
          <p:nvPr>
            <p:ph sz="quarter" idx="16"/>
          </p:nvPr>
        </p:nvSpPr>
        <p:spPr/>
        <p:txBody>
          <a:bodyPr/>
          <a:lstStyle/>
          <a:p>
            <a:r>
              <a:rPr lang="en-US" dirty="0"/>
              <a:t>Develop a plan of action to </a:t>
            </a:r>
            <a:r>
              <a:rPr lang="en-US" b="1" dirty="0"/>
              <a:t>implement the business decisions</a:t>
            </a:r>
            <a:r>
              <a:rPr lang="en-US" dirty="0"/>
              <a:t> derived from the analyses</a:t>
            </a:r>
          </a:p>
        </p:txBody>
      </p:sp>
      <p:sp>
        <p:nvSpPr>
          <p:cNvPr id="8" name="Text Placeholder 7">
            <a:extLst>
              <a:ext uri="{FF2B5EF4-FFF2-40B4-BE49-F238E27FC236}">
                <a16:creationId xmlns:a16="http://schemas.microsoft.com/office/drawing/2014/main" id="{2CCE3F41-FA3F-4DDF-BA63-6E107B855236}"/>
              </a:ext>
            </a:extLst>
          </p:cNvPr>
          <p:cNvSpPr>
            <a:spLocks noGrp="1"/>
          </p:cNvSpPr>
          <p:nvPr>
            <p:ph type="body" sz="quarter" idx="17"/>
          </p:nvPr>
        </p:nvSpPr>
        <p:spPr/>
        <p:txBody>
          <a:bodyPr/>
          <a:lstStyle/>
          <a:p>
            <a:pPr marL="457200" indent="-457200">
              <a:buFont typeface="Arial" panose="020B0604020202020204" pitchFamily="34" charset="0"/>
              <a:buChar char="•"/>
            </a:pPr>
            <a:r>
              <a:rPr lang="en-US" dirty="0"/>
              <a:t>All Projects have met this requirement</a:t>
            </a:r>
          </a:p>
          <a:p>
            <a:pPr marL="457200" indent="-457200">
              <a:buFont typeface="Arial" panose="020B0604020202020204" pitchFamily="34" charset="0"/>
              <a:buChar char="•"/>
            </a:pPr>
            <a:r>
              <a:rPr lang="en-US" dirty="0"/>
              <a:t>IST – 652 (Scripting for Analytics)</a:t>
            </a:r>
          </a:p>
          <a:p>
            <a:pPr marL="1143000" lvl="1" indent="-457200">
              <a:buFont typeface="Arial" panose="020B0604020202020204" pitchFamily="34" charset="0"/>
              <a:buChar char="•"/>
            </a:pPr>
            <a:r>
              <a:rPr lang="en-US" dirty="0"/>
              <a:t>Python/</a:t>
            </a:r>
            <a:r>
              <a:rPr lang="en-US" dirty="0" err="1"/>
              <a:t>Jupyter</a:t>
            </a:r>
            <a:r>
              <a:rPr lang="en-US" dirty="0"/>
              <a:t> Notebook IDE</a:t>
            </a:r>
          </a:p>
          <a:p>
            <a:pPr marL="685800" indent="-457200">
              <a:buFont typeface="Arial" panose="020B0604020202020204" pitchFamily="34" charset="0"/>
              <a:buChar char="•"/>
            </a:pPr>
            <a:r>
              <a:rPr lang="en-US" dirty="0"/>
              <a:t>Studying </a:t>
            </a:r>
            <a:r>
              <a:rPr lang="en-US" dirty="0" err="1"/>
              <a:t>AirBnb</a:t>
            </a:r>
            <a:r>
              <a:rPr lang="en-US" dirty="0"/>
              <a:t> User Demographic Data and Preference Data</a:t>
            </a:r>
          </a:p>
          <a:p>
            <a:pPr marL="685800" indent="-457200">
              <a:buFont typeface="Arial" panose="020B0604020202020204" pitchFamily="34" charset="0"/>
              <a:buChar char="•"/>
            </a:pPr>
            <a:r>
              <a:rPr lang="en-US" dirty="0"/>
              <a:t>Propose Suggestions for Future </a:t>
            </a:r>
            <a:r>
              <a:rPr lang="en-US" dirty="0" err="1"/>
              <a:t>AirBnB</a:t>
            </a:r>
            <a:r>
              <a:rPr lang="en-US" dirty="0"/>
              <a:t> Campaigns</a:t>
            </a:r>
          </a:p>
          <a:p>
            <a:endParaRPr lang="en-US" dirty="0"/>
          </a:p>
        </p:txBody>
      </p:sp>
      <p:sp>
        <p:nvSpPr>
          <p:cNvPr id="9" name="Text Placeholder 8">
            <a:extLst>
              <a:ext uri="{FF2B5EF4-FFF2-40B4-BE49-F238E27FC236}">
                <a16:creationId xmlns:a16="http://schemas.microsoft.com/office/drawing/2014/main" id="{4A9F0968-3A4F-4813-99F8-C79E7AB8E791}"/>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29666248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3CE62D-FE8E-4EBD-B3D2-ACC2C4A2195A}"/>
              </a:ext>
            </a:extLst>
          </p:cNvPr>
          <p:cNvSpPr>
            <a:spLocks noGrp="1"/>
          </p:cNvSpPr>
          <p:nvPr>
            <p:ph type="sldNum" sz="quarter" idx="10"/>
          </p:nvPr>
        </p:nvSpPr>
        <p:spPr/>
        <p:txBody>
          <a:bodyPr/>
          <a:lstStyle/>
          <a:p>
            <a:fld id="{F343A32A-436A-8143-8894-653E98457856}" type="slidenum">
              <a:rPr lang="en-US" smtClean="0"/>
              <a:pPr/>
              <a:t>15</a:t>
            </a:fld>
            <a:endParaRPr lang="en-US" dirty="0"/>
          </a:p>
        </p:txBody>
      </p:sp>
      <p:sp>
        <p:nvSpPr>
          <p:cNvPr id="3" name="Title 2">
            <a:extLst>
              <a:ext uri="{FF2B5EF4-FFF2-40B4-BE49-F238E27FC236}">
                <a16:creationId xmlns:a16="http://schemas.microsoft.com/office/drawing/2014/main" id="{8475329A-1DDD-45D5-9276-5CCF5F20D799}"/>
              </a:ext>
            </a:extLst>
          </p:cNvPr>
          <p:cNvSpPr>
            <a:spLocks noGrp="1"/>
          </p:cNvSpPr>
          <p:nvPr>
            <p:ph type="title"/>
          </p:nvPr>
        </p:nvSpPr>
        <p:spPr/>
        <p:txBody>
          <a:bodyPr/>
          <a:lstStyle/>
          <a:p>
            <a:r>
              <a:rPr lang="en-US" dirty="0"/>
              <a:t>Learning Objective # 5</a:t>
            </a:r>
          </a:p>
        </p:txBody>
      </p:sp>
      <p:sp>
        <p:nvSpPr>
          <p:cNvPr id="4" name="Content Placeholder 3">
            <a:extLst>
              <a:ext uri="{FF2B5EF4-FFF2-40B4-BE49-F238E27FC236}">
                <a16:creationId xmlns:a16="http://schemas.microsoft.com/office/drawing/2014/main" id="{1351DFAA-1DFD-4288-A3F5-DF0AEC0040D5}"/>
              </a:ext>
            </a:extLst>
          </p:cNvPr>
          <p:cNvSpPr>
            <a:spLocks noGrp="1"/>
          </p:cNvSpPr>
          <p:nvPr>
            <p:ph sz="quarter" idx="17"/>
          </p:nvPr>
        </p:nvSpPr>
        <p:spPr/>
        <p:txBody>
          <a:bodyPr/>
          <a:lstStyle/>
          <a:p>
            <a:r>
              <a:rPr lang="en-US" dirty="0"/>
              <a:t>Develop a plan of action to </a:t>
            </a:r>
            <a:r>
              <a:rPr lang="en-US" b="1" dirty="0"/>
              <a:t>implement the business decisions</a:t>
            </a:r>
            <a:r>
              <a:rPr lang="en-US" dirty="0"/>
              <a:t> derived from the analyses</a:t>
            </a:r>
          </a:p>
        </p:txBody>
      </p:sp>
      <p:sp>
        <p:nvSpPr>
          <p:cNvPr id="8" name="Text Placeholder 7">
            <a:extLst>
              <a:ext uri="{FF2B5EF4-FFF2-40B4-BE49-F238E27FC236}">
                <a16:creationId xmlns:a16="http://schemas.microsoft.com/office/drawing/2014/main" id="{2CCE3F41-FA3F-4DDF-BA63-6E107B855236}"/>
              </a:ext>
            </a:extLst>
          </p:cNvPr>
          <p:cNvSpPr>
            <a:spLocks noGrp="1"/>
          </p:cNvSpPr>
          <p:nvPr>
            <p:ph type="body" sz="quarter" idx="18"/>
          </p:nvPr>
        </p:nvSpPr>
        <p:spPr>
          <a:xfrm>
            <a:off x="457200" y="2152650"/>
            <a:ext cx="5401434" cy="3204278"/>
          </a:xfrm>
        </p:spPr>
        <p:txBody>
          <a:bodyPr/>
          <a:lstStyle/>
          <a:p>
            <a:pPr marL="457200" indent="-457200">
              <a:buFont typeface="Arial" panose="020B0604020202020204" pitchFamily="34" charset="0"/>
              <a:buChar char="•"/>
            </a:pPr>
            <a:r>
              <a:rPr lang="en-US" dirty="0"/>
              <a:t>Market more to American women in their late 20’s to early 30’s as these are the greatest number of bookings. </a:t>
            </a:r>
          </a:p>
          <a:p>
            <a:pPr marL="457200" indent="-457200">
              <a:buFont typeface="Arial" panose="020B0604020202020204" pitchFamily="34" charset="0"/>
              <a:buChar char="•"/>
            </a:pPr>
            <a:r>
              <a:rPr lang="en-US" dirty="0"/>
              <a:t>Invest in ads running during working hours as users browse while bored at work</a:t>
            </a:r>
          </a:p>
        </p:txBody>
      </p:sp>
      <p:sp>
        <p:nvSpPr>
          <p:cNvPr id="6" name="Text Placeholder 5">
            <a:extLst>
              <a:ext uri="{FF2B5EF4-FFF2-40B4-BE49-F238E27FC236}">
                <a16:creationId xmlns:a16="http://schemas.microsoft.com/office/drawing/2014/main" id="{DBAFF933-5F4A-4D3D-BBB8-8DA94BB41A29}"/>
              </a:ext>
            </a:extLst>
          </p:cNvPr>
          <p:cNvSpPr>
            <a:spLocks noGrp="1"/>
          </p:cNvSpPr>
          <p:nvPr>
            <p:ph type="body" sz="quarter" idx="21"/>
          </p:nvPr>
        </p:nvSpPr>
        <p:spPr/>
        <p:txBody>
          <a:bodyPr/>
          <a:lstStyle/>
          <a:p>
            <a:endParaRPr lang="en-US"/>
          </a:p>
        </p:txBody>
      </p:sp>
      <p:sp>
        <p:nvSpPr>
          <p:cNvPr id="7" name="Picture Placeholder 6">
            <a:extLst>
              <a:ext uri="{FF2B5EF4-FFF2-40B4-BE49-F238E27FC236}">
                <a16:creationId xmlns:a16="http://schemas.microsoft.com/office/drawing/2014/main" id="{9E5DD67B-0E47-43AC-B369-69552B65A8FE}"/>
              </a:ext>
            </a:extLst>
          </p:cNvPr>
          <p:cNvSpPr>
            <a:spLocks noGrp="1"/>
          </p:cNvSpPr>
          <p:nvPr>
            <p:ph type="pic" sz="quarter" idx="14"/>
          </p:nvPr>
        </p:nvSpPr>
        <p:spPr/>
      </p:sp>
      <p:pic>
        <p:nvPicPr>
          <p:cNvPr id="11" name="Picture 10">
            <a:extLst>
              <a:ext uri="{FF2B5EF4-FFF2-40B4-BE49-F238E27FC236}">
                <a16:creationId xmlns:a16="http://schemas.microsoft.com/office/drawing/2014/main" id="{6B19F1DB-C9C0-4499-97B2-F2855941FA83}"/>
              </a:ext>
            </a:extLst>
          </p:cNvPr>
          <p:cNvPicPr>
            <a:picLocks noChangeAspect="1"/>
          </p:cNvPicPr>
          <p:nvPr/>
        </p:nvPicPr>
        <p:blipFill>
          <a:blip r:embed="rId2"/>
          <a:stretch>
            <a:fillRect/>
          </a:stretch>
        </p:blipFill>
        <p:spPr>
          <a:xfrm>
            <a:off x="6483221" y="1680706"/>
            <a:ext cx="5251579" cy="3496587"/>
          </a:xfrm>
          <a:prstGeom prst="rect">
            <a:avLst/>
          </a:prstGeom>
        </p:spPr>
      </p:pic>
    </p:spTree>
    <p:extLst>
      <p:ext uri="{BB962C8B-B14F-4D97-AF65-F5344CB8AC3E}">
        <p14:creationId xmlns:p14="http://schemas.microsoft.com/office/powerpoint/2010/main" val="43682550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3CE62D-FE8E-4EBD-B3D2-ACC2C4A2195A}"/>
              </a:ext>
            </a:extLst>
          </p:cNvPr>
          <p:cNvSpPr>
            <a:spLocks noGrp="1"/>
          </p:cNvSpPr>
          <p:nvPr>
            <p:ph type="sldNum" sz="quarter" idx="10"/>
          </p:nvPr>
        </p:nvSpPr>
        <p:spPr/>
        <p:txBody>
          <a:bodyPr/>
          <a:lstStyle/>
          <a:p>
            <a:fld id="{F343A32A-436A-8143-8894-653E98457856}" type="slidenum">
              <a:rPr lang="en-US" smtClean="0"/>
              <a:pPr/>
              <a:t>16</a:t>
            </a:fld>
            <a:endParaRPr lang="en-US" dirty="0"/>
          </a:p>
        </p:txBody>
      </p:sp>
      <p:sp>
        <p:nvSpPr>
          <p:cNvPr id="3" name="Title 2">
            <a:extLst>
              <a:ext uri="{FF2B5EF4-FFF2-40B4-BE49-F238E27FC236}">
                <a16:creationId xmlns:a16="http://schemas.microsoft.com/office/drawing/2014/main" id="{8475329A-1DDD-45D5-9276-5CCF5F20D799}"/>
              </a:ext>
            </a:extLst>
          </p:cNvPr>
          <p:cNvSpPr>
            <a:spLocks noGrp="1"/>
          </p:cNvSpPr>
          <p:nvPr>
            <p:ph type="title"/>
          </p:nvPr>
        </p:nvSpPr>
        <p:spPr/>
        <p:txBody>
          <a:bodyPr/>
          <a:lstStyle/>
          <a:p>
            <a:r>
              <a:rPr lang="en-US" dirty="0"/>
              <a:t>Learning Objective # 6</a:t>
            </a:r>
          </a:p>
        </p:txBody>
      </p:sp>
      <p:sp>
        <p:nvSpPr>
          <p:cNvPr id="4" name="Content Placeholder 3">
            <a:extLst>
              <a:ext uri="{FF2B5EF4-FFF2-40B4-BE49-F238E27FC236}">
                <a16:creationId xmlns:a16="http://schemas.microsoft.com/office/drawing/2014/main" id="{1351DFAA-1DFD-4288-A3F5-DF0AEC0040D5}"/>
              </a:ext>
            </a:extLst>
          </p:cNvPr>
          <p:cNvSpPr>
            <a:spLocks noGrp="1"/>
          </p:cNvSpPr>
          <p:nvPr>
            <p:ph sz="quarter" idx="16"/>
          </p:nvPr>
        </p:nvSpPr>
        <p:spPr/>
        <p:txBody>
          <a:bodyPr/>
          <a:lstStyle/>
          <a:p>
            <a:r>
              <a:rPr lang="en-US" b="1" dirty="0"/>
              <a:t>Demonstrate communication skills</a:t>
            </a:r>
            <a:r>
              <a:rPr lang="en-US" dirty="0"/>
              <a:t> regarding data and its analysis for managers, IT professionals, programmers, statisticians, and other relevant professionals in their organization</a:t>
            </a:r>
          </a:p>
        </p:txBody>
      </p:sp>
      <p:sp>
        <p:nvSpPr>
          <p:cNvPr id="8" name="Text Placeholder 7">
            <a:extLst>
              <a:ext uri="{FF2B5EF4-FFF2-40B4-BE49-F238E27FC236}">
                <a16:creationId xmlns:a16="http://schemas.microsoft.com/office/drawing/2014/main" id="{4CC2D26F-C36F-4834-B016-779DB6296348}"/>
              </a:ext>
            </a:extLst>
          </p:cNvPr>
          <p:cNvSpPr>
            <a:spLocks noGrp="1"/>
          </p:cNvSpPr>
          <p:nvPr>
            <p:ph type="body" sz="quarter" idx="17"/>
          </p:nvPr>
        </p:nvSpPr>
        <p:spPr>
          <a:xfrm>
            <a:off x="457200" y="2162174"/>
            <a:ext cx="10438818" cy="3495829"/>
          </a:xfrm>
        </p:spPr>
        <p:txBody>
          <a:bodyPr/>
          <a:lstStyle/>
          <a:p>
            <a:pPr marL="571500" indent="-571500">
              <a:buFont typeface="Arial" panose="020B0604020202020204" pitchFamily="34" charset="0"/>
              <a:buChar char="•"/>
            </a:pPr>
            <a:r>
              <a:rPr lang="en-US" dirty="0"/>
              <a:t>All Projects have met this requirement</a:t>
            </a:r>
          </a:p>
          <a:p>
            <a:pPr marL="457200" lvl="0" indent="-457200">
              <a:spcAft>
                <a:spcPts val="0"/>
              </a:spcAft>
              <a:buSzTx/>
              <a:buFont typeface="Arial" panose="020B0604020202020204" pitchFamily="34" charset="0"/>
              <a:buChar char="•"/>
            </a:pPr>
            <a:r>
              <a:rPr lang="en-US" dirty="0"/>
              <a:t>IST 718 (Advanced Data Analytics)</a:t>
            </a:r>
          </a:p>
          <a:p>
            <a:pPr marL="914400" lvl="1" indent="-457200">
              <a:buFont typeface="Arial" panose="020B0604020202020204" pitchFamily="34" charset="0"/>
              <a:buChar char="•"/>
            </a:pPr>
            <a:r>
              <a:rPr lang="en-US" dirty="0"/>
              <a:t>Going through 10 datasets and explaining their significance and providing a somewhat legitimate answer to this extraterrestrial phenomenon was no small feat. </a:t>
            </a:r>
          </a:p>
          <a:p>
            <a:pPr marL="914400" lvl="1" indent="-457200">
              <a:buFont typeface="Arial" panose="020B0604020202020204" pitchFamily="34" charset="0"/>
              <a:buChar char="•"/>
            </a:pPr>
            <a:r>
              <a:rPr lang="en-US" dirty="0"/>
              <a:t>This learning objective was demonstrated we were able to analyze the mounds of data we collected and were able to effectively communicate solid reasons as to why those particular events/attributes could and could not have resulted in a UFO sighting. </a:t>
            </a:r>
          </a:p>
          <a:p>
            <a:endParaRPr lang="en-US" dirty="0"/>
          </a:p>
        </p:txBody>
      </p:sp>
      <p:sp>
        <p:nvSpPr>
          <p:cNvPr id="9" name="Text Placeholder 8">
            <a:extLst>
              <a:ext uri="{FF2B5EF4-FFF2-40B4-BE49-F238E27FC236}">
                <a16:creationId xmlns:a16="http://schemas.microsoft.com/office/drawing/2014/main" id="{DE9C09A8-1DA3-4571-9674-EFD2C0F5406B}"/>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4032133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3CE62D-FE8E-4EBD-B3D2-ACC2C4A2195A}"/>
              </a:ext>
            </a:extLst>
          </p:cNvPr>
          <p:cNvSpPr>
            <a:spLocks noGrp="1"/>
          </p:cNvSpPr>
          <p:nvPr>
            <p:ph type="sldNum" sz="quarter" idx="10"/>
          </p:nvPr>
        </p:nvSpPr>
        <p:spPr/>
        <p:txBody>
          <a:bodyPr/>
          <a:lstStyle/>
          <a:p>
            <a:fld id="{F343A32A-436A-8143-8894-653E98457856}" type="slidenum">
              <a:rPr lang="en-US" smtClean="0"/>
              <a:pPr/>
              <a:t>17</a:t>
            </a:fld>
            <a:endParaRPr lang="en-US" dirty="0"/>
          </a:p>
        </p:txBody>
      </p:sp>
      <p:sp>
        <p:nvSpPr>
          <p:cNvPr id="3" name="Title 2">
            <a:extLst>
              <a:ext uri="{FF2B5EF4-FFF2-40B4-BE49-F238E27FC236}">
                <a16:creationId xmlns:a16="http://schemas.microsoft.com/office/drawing/2014/main" id="{8475329A-1DDD-45D5-9276-5CCF5F20D799}"/>
              </a:ext>
            </a:extLst>
          </p:cNvPr>
          <p:cNvSpPr>
            <a:spLocks noGrp="1"/>
          </p:cNvSpPr>
          <p:nvPr>
            <p:ph type="title"/>
          </p:nvPr>
        </p:nvSpPr>
        <p:spPr/>
        <p:txBody>
          <a:bodyPr/>
          <a:lstStyle/>
          <a:p>
            <a:r>
              <a:rPr lang="en-US" dirty="0"/>
              <a:t>Learning Objective # 7</a:t>
            </a:r>
          </a:p>
        </p:txBody>
      </p:sp>
      <p:sp>
        <p:nvSpPr>
          <p:cNvPr id="4" name="Content Placeholder 3">
            <a:extLst>
              <a:ext uri="{FF2B5EF4-FFF2-40B4-BE49-F238E27FC236}">
                <a16:creationId xmlns:a16="http://schemas.microsoft.com/office/drawing/2014/main" id="{1351DFAA-1DFD-4288-A3F5-DF0AEC0040D5}"/>
              </a:ext>
            </a:extLst>
          </p:cNvPr>
          <p:cNvSpPr>
            <a:spLocks noGrp="1"/>
          </p:cNvSpPr>
          <p:nvPr>
            <p:ph sz="quarter" idx="16"/>
          </p:nvPr>
        </p:nvSpPr>
        <p:spPr/>
        <p:txBody>
          <a:bodyPr/>
          <a:lstStyle/>
          <a:p>
            <a:r>
              <a:rPr lang="en-US" dirty="0"/>
              <a:t>Synthesize the </a:t>
            </a:r>
            <a:r>
              <a:rPr lang="en-US" b="1" dirty="0"/>
              <a:t>ethical dimensions</a:t>
            </a:r>
            <a:r>
              <a:rPr lang="en-US" dirty="0"/>
              <a:t> of data science practice </a:t>
            </a:r>
          </a:p>
        </p:txBody>
      </p:sp>
      <p:sp>
        <p:nvSpPr>
          <p:cNvPr id="8" name="Text Placeholder 7">
            <a:extLst>
              <a:ext uri="{FF2B5EF4-FFF2-40B4-BE49-F238E27FC236}">
                <a16:creationId xmlns:a16="http://schemas.microsoft.com/office/drawing/2014/main" id="{D17C3C59-0D68-4482-B24D-EDAA7F6139DA}"/>
              </a:ext>
            </a:extLst>
          </p:cNvPr>
          <p:cNvSpPr>
            <a:spLocks noGrp="1"/>
          </p:cNvSpPr>
          <p:nvPr>
            <p:ph type="body" sz="quarter" idx="17"/>
          </p:nvPr>
        </p:nvSpPr>
        <p:spPr/>
        <p:txBody>
          <a:bodyPr/>
          <a:lstStyle/>
          <a:p>
            <a:pPr marL="571500" indent="-571500">
              <a:buFont typeface="Arial" panose="020B0604020202020204" pitchFamily="34" charset="0"/>
              <a:buChar char="•"/>
            </a:pPr>
            <a:r>
              <a:rPr lang="en-US" sz="3200" dirty="0"/>
              <a:t>Most Exposure was in IST 623 (Information Security)</a:t>
            </a:r>
          </a:p>
          <a:p>
            <a:pPr marL="1028700" lvl="1" indent="-571500">
              <a:buFont typeface="Arial" panose="020B0604020202020204" pitchFamily="34" charset="0"/>
              <a:buChar char="•"/>
            </a:pPr>
            <a:r>
              <a:rPr lang="en-US" sz="2000" dirty="0"/>
              <a:t>Yahoo Data Breach. We serve as Data Guardians</a:t>
            </a:r>
          </a:p>
          <a:p>
            <a:pPr marL="457200" indent="-457200">
              <a:buFont typeface="Arial" panose="020B0604020202020204" pitchFamily="34" charset="0"/>
              <a:buChar char="•"/>
            </a:pPr>
            <a:r>
              <a:rPr lang="en-US" sz="3200" dirty="0"/>
              <a:t>IST 736 (Advanced Text Mining) </a:t>
            </a:r>
          </a:p>
          <a:p>
            <a:pPr marL="914400" lvl="1" indent="-457200">
              <a:buFont typeface="Arial" panose="020B0604020202020204" pitchFamily="34" charset="0"/>
              <a:buChar char="•"/>
            </a:pPr>
            <a:r>
              <a:rPr lang="en-US" sz="2000" dirty="0"/>
              <a:t>The results and outcome of our analysis is a direct result of the information we use, and if we are collecting biased data, our results will be biased and therefore pose ethical dilemmas. </a:t>
            </a:r>
          </a:p>
          <a:p>
            <a:pPr marL="457200" indent="-457200">
              <a:buFont typeface="Arial" panose="020B0604020202020204" pitchFamily="34" charset="0"/>
              <a:buChar char="•"/>
            </a:pPr>
            <a:r>
              <a:rPr lang="en-US" sz="3200" dirty="0"/>
              <a:t>IST 718 Advanced Data Analytics</a:t>
            </a:r>
          </a:p>
          <a:p>
            <a:pPr marL="1028700" lvl="1" indent="-571500">
              <a:buFont typeface="Arial" panose="020B0604020202020204" pitchFamily="34" charset="0"/>
              <a:buChar char="•"/>
            </a:pPr>
            <a:r>
              <a:rPr lang="en-US" sz="2000" dirty="0"/>
              <a:t>self-driving vehicle mock test where we were to decide the outcome of various scenarios involving either breaking the law, hurting pedestrians, or hurting the driver.</a:t>
            </a:r>
          </a:p>
          <a:p>
            <a:pPr marL="1028700" lvl="1" indent="-571500">
              <a:buFont typeface="Arial" panose="020B0604020202020204" pitchFamily="34" charset="0"/>
              <a:buChar char="•"/>
            </a:pPr>
            <a:r>
              <a:rPr lang="en-US" sz="2000" dirty="0"/>
              <a:t>opened our eyes to our own internal biases</a:t>
            </a:r>
          </a:p>
        </p:txBody>
      </p:sp>
      <p:sp>
        <p:nvSpPr>
          <p:cNvPr id="9" name="Text Placeholder 8">
            <a:extLst>
              <a:ext uri="{FF2B5EF4-FFF2-40B4-BE49-F238E27FC236}">
                <a16:creationId xmlns:a16="http://schemas.microsoft.com/office/drawing/2014/main" id="{9AB3F963-7C80-4864-B366-B6E6A91DB08C}"/>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15059295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4EB7E4-9CD1-4EAD-A044-93D2EA5D7279}"/>
              </a:ext>
            </a:extLst>
          </p:cNvPr>
          <p:cNvSpPr>
            <a:spLocks noGrp="1"/>
          </p:cNvSpPr>
          <p:nvPr>
            <p:ph type="sldNum" sz="quarter" idx="10"/>
          </p:nvPr>
        </p:nvSpPr>
        <p:spPr/>
        <p:txBody>
          <a:bodyPr/>
          <a:lstStyle/>
          <a:p>
            <a:fld id="{F343A32A-436A-8143-8894-653E98457856}" type="slidenum">
              <a:rPr lang="en-US" smtClean="0"/>
              <a:pPr/>
              <a:t>18</a:t>
            </a:fld>
            <a:endParaRPr lang="en-US" dirty="0"/>
          </a:p>
        </p:txBody>
      </p:sp>
      <p:sp>
        <p:nvSpPr>
          <p:cNvPr id="3" name="Title 2">
            <a:extLst>
              <a:ext uri="{FF2B5EF4-FFF2-40B4-BE49-F238E27FC236}">
                <a16:creationId xmlns:a16="http://schemas.microsoft.com/office/drawing/2014/main" id="{BB30AA60-ACBF-421E-B8E2-3F35392636DD}"/>
              </a:ext>
            </a:extLst>
          </p:cNvPr>
          <p:cNvSpPr>
            <a:spLocks noGrp="1"/>
          </p:cNvSpPr>
          <p:nvPr>
            <p:ph type="title"/>
          </p:nvPr>
        </p:nvSpPr>
        <p:spPr/>
        <p:txBody>
          <a:bodyPr/>
          <a:lstStyle/>
          <a:p>
            <a:r>
              <a:rPr lang="en-US" dirty="0"/>
              <a:t>Where to go from here…</a:t>
            </a:r>
          </a:p>
        </p:txBody>
      </p:sp>
      <p:sp>
        <p:nvSpPr>
          <p:cNvPr id="4" name="Text Placeholder 3">
            <a:extLst>
              <a:ext uri="{FF2B5EF4-FFF2-40B4-BE49-F238E27FC236}">
                <a16:creationId xmlns:a16="http://schemas.microsoft.com/office/drawing/2014/main" id="{86F2CAC0-0CB7-452B-82BB-4E7240711336}"/>
              </a:ext>
            </a:extLst>
          </p:cNvPr>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55571681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A74F49-4C78-4295-8590-3504982888CA}"/>
              </a:ext>
            </a:extLst>
          </p:cNvPr>
          <p:cNvSpPr>
            <a:spLocks noGrp="1"/>
          </p:cNvSpPr>
          <p:nvPr>
            <p:ph type="sldNum" sz="quarter" idx="10"/>
          </p:nvPr>
        </p:nvSpPr>
        <p:spPr/>
        <p:txBody>
          <a:bodyPr/>
          <a:lstStyle/>
          <a:p>
            <a:fld id="{F343A32A-436A-8143-8894-653E98457856}" type="slidenum">
              <a:rPr lang="en-US" smtClean="0"/>
              <a:pPr/>
              <a:t>19</a:t>
            </a:fld>
            <a:endParaRPr lang="en-US" dirty="0"/>
          </a:p>
        </p:txBody>
      </p:sp>
      <p:sp>
        <p:nvSpPr>
          <p:cNvPr id="3" name="Title 2">
            <a:extLst>
              <a:ext uri="{FF2B5EF4-FFF2-40B4-BE49-F238E27FC236}">
                <a16:creationId xmlns:a16="http://schemas.microsoft.com/office/drawing/2014/main" id="{C3EEB1B2-FEE3-4369-BBDB-793AD2AEF4CA}"/>
              </a:ext>
            </a:extLst>
          </p:cNvPr>
          <p:cNvSpPr>
            <a:spLocks noGrp="1"/>
          </p:cNvSpPr>
          <p:nvPr>
            <p:ph type="title"/>
          </p:nvPr>
        </p:nvSpPr>
        <p:spPr/>
        <p:txBody>
          <a:bodyPr/>
          <a:lstStyle/>
          <a:p>
            <a:r>
              <a:rPr lang="en-US" dirty="0"/>
              <a:t>Journey Continuation </a:t>
            </a:r>
          </a:p>
        </p:txBody>
      </p:sp>
      <p:sp>
        <p:nvSpPr>
          <p:cNvPr id="5" name="Text Placeholder 4">
            <a:extLst>
              <a:ext uri="{FF2B5EF4-FFF2-40B4-BE49-F238E27FC236}">
                <a16:creationId xmlns:a16="http://schemas.microsoft.com/office/drawing/2014/main" id="{C9CD4C95-0406-4B2B-95EE-83D2B500E51C}"/>
              </a:ext>
            </a:extLst>
          </p:cNvPr>
          <p:cNvSpPr>
            <a:spLocks noGrp="1"/>
          </p:cNvSpPr>
          <p:nvPr>
            <p:ph type="body" sz="quarter" idx="18"/>
          </p:nvPr>
        </p:nvSpPr>
        <p:spPr>
          <a:xfrm>
            <a:off x="468931" y="1816100"/>
            <a:ext cx="10776585" cy="3512237"/>
          </a:xfrm>
        </p:spPr>
        <p:txBody>
          <a:bodyPr/>
          <a:lstStyle/>
          <a:p>
            <a:r>
              <a:rPr lang="en-US" sz="2800" dirty="0"/>
              <a:t>I have accepted a position as a Solutions Analyst for Deloitte in their Strategy and Analytics industry sector. I will be using all the skills I have been able to learn about in this program.</a:t>
            </a:r>
          </a:p>
          <a:p>
            <a:pPr marL="0" indent="0">
              <a:buNone/>
            </a:pPr>
            <a:endParaRPr lang="en-US" sz="2800" dirty="0"/>
          </a:p>
        </p:txBody>
      </p:sp>
      <p:sp>
        <p:nvSpPr>
          <p:cNvPr id="6" name="Text Placeholder 5">
            <a:extLst>
              <a:ext uri="{FF2B5EF4-FFF2-40B4-BE49-F238E27FC236}">
                <a16:creationId xmlns:a16="http://schemas.microsoft.com/office/drawing/2014/main" id="{C2E8BD3C-848A-445F-802B-2D1D9BB56596}"/>
              </a:ext>
            </a:extLst>
          </p:cNvPr>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25137247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82189B-992F-449E-AF7D-B127EB680681}"/>
              </a:ext>
            </a:extLst>
          </p:cNvPr>
          <p:cNvSpPr>
            <a:spLocks noGrp="1"/>
          </p:cNvSpPr>
          <p:nvPr>
            <p:ph type="sldNum" sz="quarter" idx="10"/>
          </p:nvPr>
        </p:nvSpPr>
        <p:spPr/>
        <p:txBody>
          <a:bodyPr/>
          <a:lstStyle/>
          <a:p>
            <a:fld id="{F343A32A-436A-8143-8894-653E98457856}" type="slidenum">
              <a:rPr lang="en-US" smtClean="0"/>
              <a:pPr/>
              <a:t>2</a:t>
            </a:fld>
            <a:endParaRPr lang="en-US" dirty="0"/>
          </a:p>
        </p:txBody>
      </p:sp>
      <p:sp>
        <p:nvSpPr>
          <p:cNvPr id="3" name="Title 2">
            <a:extLst>
              <a:ext uri="{FF2B5EF4-FFF2-40B4-BE49-F238E27FC236}">
                <a16:creationId xmlns:a16="http://schemas.microsoft.com/office/drawing/2014/main" id="{D8797865-3793-49AD-8F07-08E3417F676A}"/>
              </a:ext>
            </a:extLst>
          </p:cNvPr>
          <p:cNvSpPr>
            <a:spLocks noGrp="1"/>
          </p:cNvSpPr>
          <p:nvPr>
            <p:ph type="title"/>
          </p:nvPr>
        </p:nvSpPr>
        <p:spPr/>
        <p:txBody>
          <a:bodyPr/>
          <a:lstStyle/>
          <a:p>
            <a:r>
              <a:rPr lang="en-US" dirty="0"/>
              <a:t>Outline</a:t>
            </a:r>
          </a:p>
        </p:txBody>
      </p:sp>
      <p:sp>
        <p:nvSpPr>
          <p:cNvPr id="5" name="Text Placeholder 4">
            <a:extLst>
              <a:ext uri="{FF2B5EF4-FFF2-40B4-BE49-F238E27FC236}">
                <a16:creationId xmlns:a16="http://schemas.microsoft.com/office/drawing/2014/main" id="{F29F29E6-0E4C-4789-8252-514A01A1A361}"/>
              </a:ext>
            </a:extLst>
          </p:cNvPr>
          <p:cNvSpPr>
            <a:spLocks noGrp="1"/>
          </p:cNvSpPr>
          <p:nvPr>
            <p:ph type="body" sz="quarter" idx="18"/>
          </p:nvPr>
        </p:nvSpPr>
        <p:spPr>
          <a:xfrm>
            <a:off x="468931" y="1507490"/>
            <a:ext cx="11265868" cy="3512237"/>
          </a:xfrm>
        </p:spPr>
        <p:txBody>
          <a:bodyPr/>
          <a:lstStyle/>
          <a:p>
            <a:pPr marL="742950" indent="-742950">
              <a:buFont typeface="+mj-lt"/>
              <a:buAutoNum type="arabicPeriod"/>
            </a:pPr>
            <a:r>
              <a:rPr lang="en-US" dirty="0"/>
              <a:t>Introduction to Me</a:t>
            </a:r>
          </a:p>
          <a:p>
            <a:pPr marL="742950" indent="-742950">
              <a:buFont typeface="+mj-lt"/>
              <a:buAutoNum type="arabicPeriod"/>
            </a:pPr>
            <a:r>
              <a:rPr lang="en-US" dirty="0"/>
              <a:t>Learning Objectives</a:t>
            </a:r>
          </a:p>
          <a:p>
            <a:pPr marL="914400" lvl="2" indent="-342900">
              <a:buFontTx/>
              <a:buChar char="-"/>
            </a:pPr>
            <a:r>
              <a:rPr lang="en-US" dirty="0"/>
              <a:t>7 Objectives as Set by Syracuse University</a:t>
            </a:r>
          </a:p>
          <a:p>
            <a:pPr marL="914400" lvl="2" indent="-342900">
              <a:buFontTx/>
              <a:buChar char="-"/>
            </a:pPr>
            <a:r>
              <a:rPr lang="en-US" dirty="0"/>
              <a:t>Explained Through Various Projects Completed In Program</a:t>
            </a:r>
          </a:p>
          <a:p>
            <a:pPr marL="742950" indent="-742950">
              <a:buFont typeface="+mj-lt"/>
              <a:buAutoNum type="arabicPeriod"/>
            </a:pPr>
            <a:r>
              <a:rPr lang="en-US" dirty="0"/>
              <a:t>Journey Continuation</a:t>
            </a:r>
          </a:p>
          <a:p>
            <a:pPr marL="742950" indent="-742950">
              <a:buFont typeface="+mj-lt"/>
              <a:buAutoNum type="arabicPeriod"/>
            </a:pPr>
            <a:endParaRPr lang="en-US" dirty="0"/>
          </a:p>
        </p:txBody>
      </p:sp>
    </p:spTree>
    <p:extLst>
      <p:ext uri="{BB962C8B-B14F-4D97-AF65-F5344CB8AC3E}">
        <p14:creationId xmlns:p14="http://schemas.microsoft.com/office/powerpoint/2010/main" val="312294587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8A583C-FAF5-41A0-89AE-132929BE1D83}"/>
              </a:ext>
            </a:extLst>
          </p:cNvPr>
          <p:cNvSpPr>
            <a:spLocks noGrp="1"/>
          </p:cNvSpPr>
          <p:nvPr>
            <p:ph type="sldNum" sz="quarter" idx="10"/>
          </p:nvPr>
        </p:nvSpPr>
        <p:spPr/>
        <p:txBody>
          <a:bodyPr/>
          <a:lstStyle/>
          <a:p>
            <a:fld id="{F343A32A-436A-8143-8894-653E98457856}" type="slidenum">
              <a:rPr lang="en-US" smtClean="0"/>
              <a:pPr/>
              <a:t>20</a:t>
            </a:fld>
            <a:endParaRPr lang="en-US" dirty="0"/>
          </a:p>
        </p:txBody>
      </p:sp>
      <p:sp>
        <p:nvSpPr>
          <p:cNvPr id="3" name="Title 2">
            <a:extLst>
              <a:ext uri="{FF2B5EF4-FFF2-40B4-BE49-F238E27FC236}">
                <a16:creationId xmlns:a16="http://schemas.microsoft.com/office/drawing/2014/main" id="{A6282E15-52F9-4676-8E27-D1D0B7F5522D}"/>
              </a:ext>
            </a:extLst>
          </p:cNvPr>
          <p:cNvSpPr>
            <a:spLocks noGrp="1"/>
          </p:cNvSpPr>
          <p:nvPr>
            <p:ph type="title"/>
          </p:nvPr>
        </p:nvSpPr>
        <p:spPr/>
        <p:txBody>
          <a:bodyPr/>
          <a:lstStyle/>
          <a:p>
            <a:r>
              <a:rPr lang="en-US" dirty="0"/>
              <a:t>Final Thoughts</a:t>
            </a:r>
          </a:p>
        </p:txBody>
      </p:sp>
      <p:sp>
        <p:nvSpPr>
          <p:cNvPr id="4" name="Text Placeholder 3">
            <a:extLst>
              <a:ext uri="{FF2B5EF4-FFF2-40B4-BE49-F238E27FC236}">
                <a16:creationId xmlns:a16="http://schemas.microsoft.com/office/drawing/2014/main" id="{4C1B9618-F879-4A85-A5AA-5737845611D7}"/>
              </a:ext>
            </a:extLst>
          </p:cNvPr>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420306461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6C003C-ED13-432F-83B3-156A35D3A0C8}"/>
              </a:ext>
            </a:extLst>
          </p:cNvPr>
          <p:cNvSpPr>
            <a:spLocks noGrp="1"/>
          </p:cNvSpPr>
          <p:nvPr>
            <p:ph type="sldNum" sz="quarter" idx="10"/>
          </p:nvPr>
        </p:nvSpPr>
        <p:spPr/>
        <p:txBody>
          <a:bodyPr/>
          <a:lstStyle/>
          <a:p>
            <a:fld id="{F343A32A-436A-8143-8894-653E98457856}" type="slidenum">
              <a:rPr lang="en-US" smtClean="0"/>
              <a:pPr/>
              <a:t>21</a:t>
            </a:fld>
            <a:endParaRPr lang="en-US" dirty="0"/>
          </a:p>
        </p:txBody>
      </p:sp>
      <p:sp>
        <p:nvSpPr>
          <p:cNvPr id="3" name="Title 2">
            <a:extLst>
              <a:ext uri="{FF2B5EF4-FFF2-40B4-BE49-F238E27FC236}">
                <a16:creationId xmlns:a16="http://schemas.microsoft.com/office/drawing/2014/main" id="{85979C51-B666-4443-B02C-8743628A381B}"/>
              </a:ext>
            </a:extLst>
          </p:cNvPr>
          <p:cNvSpPr>
            <a:spLocks noGrp="1"/>
          </p:cNvSpPr>
          <p:nvPr>
            <p:ph type="title"/>
          </p:nvPr>
        </p:nvSpPr>
        <p:spPr/>
        <p:txBody>
          <a:bodyPr/>
          <a:lstStyle/>
          <a:p>
            <a:r>
              <a:rPr lang="en-US" dirty="0"/>
              <a:t>Wrap Up</a:t>
            </a:r>
          </a:p>
        </p:txBody>
      </p:sp>
      <p:sp>
        <p:nvSpPr>
          <p:cNvPr id="5" name="Text Placeholder 4">
            <a:extLst>
              <a:ext uri="{FF2B5EF4-FFF2-40B4-BE49-F238E27FC236}">
                <a16:creationId xmlns:a16="http://schemas.microsoft.com/office/drawing/2014/main" id="{8E5FED32-0473-46D2-951C-B78E908FDFDF}"/>
              </a:ext>
            </a:extLst>
          </p:cNvPr>
          <p:cNvSpPr>
            <a:spLocks noGrp="1"/>
          </p:cNvSpPr>
          <p:nvPr>
            <p:ph type="body" sz="quarter" idx="17"/>
          </p:nvPr>
        </p:nvSpPr>
        <p:spPr>
          <a:xfrm>
            <a:off x="457200" y="1428750"/>
            <a:ext cx="10438818" cy="4229254"/>
          </a:xfrm>
        </p:spPr>
        <p:txBody>
          <a:bodyPr/>
          <a:lstStyle/>
          <a:p>
            <a:pPr marL="571500" indent="-571500">
              <a:buFont typeface="Arial" panose="020B0604020202020204" pitchFamily="34" charset="0"/>
              <a:buChar char="•"/>
            </a:pPr>
            <a:r>
              <a:rPr lang="en-US" dirty="0"/>
              <a:t>Going through the Master’s of Science in Applied Data Science program has been a challenging yet rewarding experience</a:t>
            </a:r>
          </a:p>
          <a:p>
            <a:pPr marL="571500" indent="-571500">
              <a:buFont typeface="Arial" panose="020B0604020202020204" pitchFamily="34" charset="0"/>
              <a:buChar char="•"/>
            </a:pPr>
            <a:r>
              <a:rPr lang="en-US" dirty="0"/>
              <a:t>I will continue to be curious and use the techniques I have learned to approach questions and problems in my work</a:t>
            </a:r>
          </a:p>
          <a:p>
            <a:pPr marL="571500" indent="-571500">
              <a:buFont typeface="Arial" panose="020B0604020202020204" pitchFamily="34" charset="0"/>
              <a:buChar char="•"/>
            </a:pPr>
            <a:r>
              <a:rPr lang="en-US" dirty="0"/>
              <a:t>It has been a incredible!</a:t>
            </a:r>
          </a:p>
        </p:txBody>
      </p:sp>
      <p:sp>
        <p:nvSpPr>
          <p:cNvPr id="6" name="Text Placeholder 5">
            <a:extLst>
              <a:ext uri="{FF2B5EF4-FFF2-40B4-BE49-F238E27FC236}">
                <a16:creationId xmlns:a16="http://schemas.microsoft.com/office/drawing/2014/main" id="{AD1BDDA9-E6F3-41BB-9332-1150B9D549B3}"/>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17717256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EC41B5-8260-4D5A-95B1-61943CDB61AE}"/>
              </a:ext>
            </a:extLst>
          </p:cNvPr>
          <p:cNvSpPr>
            <a:spLocks noGrp="1"/>
          </p:cNvSpPr>
          <p:nvPr>
            <p:ph type="sldNum" sz="quarter" idx="10"/>
          </p:nvPr>
        </p:nvSpPr>
        <p:spPr/>
        <p:txBody>
          <a:bodyPr/>
          <a:lstStyle/>
          <a:p>
            <a:fld id="{F343A32A-436A-8143-8894-653E98457856}" type="slidenum">
              <a:rPr lang="en-US" smtClean="0"/>
              <a:pPr/>
              <a:t>22</a:t>
            </a:fld>
            <a:endParaRPr lang="en-US" dirty="0"/>
          </a:p>
        </p:txBody>
      </p:sp>
      <p:sp>
        <p:nvSpPr>
          <p:cNvPr id="3" name="Title 2">
            <a:extLst>
              <a:ext uri="{FF2B5EF4-FFF2-40B4-BE49-F238E27FC236}">
                <a16:creationId xmlns:a16="http://schemas.microsoft.com/office/drawing/2014/main" id="{3796611D-300C-4F56-B399-DFF617E82D47}"/>
              </a:ext>
            </a:extLst>
          </p:cNvPr>
          <p:cNvSpPr>
            <a:spLocks noGrp="1"/>
          </p:cNvSpPr>
          <p:nvPr>
            <p:ph type="title"/>
          </p:nvPr>
        </p:nvSpPr>
        <p:spPr>
          <a:xfrm>
            <a:off x="720090" y="2807970"/>
            <a:ext cx="10438818" cy="2444750"/>
          </a:xfrm>
        </p:spPr>
        <p:txBody>
          <a:bodyPr/>
          <a:lstStyle/>
          <a:p>
            <a:pPr algn="ctr"/>
            <a:r>
              <a:rPr lang="en-US" dirty="0"/>
              <a:t>Thank you!</a:t>
            </a:r>
          </a:p>
        </p:txBody>
      </p:sp>
      <p:sp>
        <p:nvSpPr>
          <p:cNvPr id="4" name="Text Placeholder 3">
            <a:extLst>
              <a:ext uri="{FF2B5EF4-FFF2-40B4-BE49-F238E27FC236}">
                <a16:creationId xmlns:a16="http://schemas.microsoft.com/office/drawing/2014/main" id="{56B5E744-C16B-499A-9974-332D8A6B9EA4}"/>
              </a:ext>
            </a:extLst>
          </p:cNvPr>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35347211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B5D104-AAEE-4E5A-A763-8EEB471DB901}"/>
              </a:ext>
            </a:extLst>
          </p:cNvPr>
          <p:cNvSpPr>
            <a:spLocks noGrp="1"/>
          </p:cNvSpPr>
          <p:nvPr>
            <p:ph type="sldNum" sz="quarter" idx="10"/>
          </p:nvPr>
        </p:nvSpPr>
        <p:spPr/>
        <p:txBody>
          <a:bodyPr/>
          <a:lstStyle/>
          <a:p>
            <a:fld id="{F343A32A-436A-8143-8894-653E98457856}" type="slidenum">
              <a:rPr lang="en-US" smtClean="0"/>
              <a:pPr/>
              <a:t>3</a:t>
            </a:fld>
            <a:endParaRPr lang="en-US" dirty="0"/>
          </a:p>
        </p:txBody>
      </p:sp>
      <p:sp>
        <p:nvSpPr>
          <p:cNvPr id="3" name="Title 2">
            <a:extLst>
              <a:ext uri="{FF2B5EF4-FFF2-40B4-BE49-F238E27FC236}">
                <a16:creationId xmlns:a16="http://schemas.microsoft.com/office/drawing/2014/main" id="{7B17C214-0978-4909-BCF6-F32AB5011A79}"/>
              </a:ext>
            </a:extLst>
          </p:cNvPr>
          <p:cNvSpPr>
            <a:spLocks noGrp="1"/>
          </p:cNvSpPr>
          <p:nvPr>
            <p:ph type="title"/>
          </p:nvPr>
        </p:nvSpPr>
        <p:spPr/>
        <p:txBody>
          <a:bodyPr/>
          <a:lstStyle/>
          <a:p>
            <a:r>
              <a:rPr lang="en-US" dirty="0"/>
              <a:t>About Me</a:t>
            </a:r>
          </a:p>
        </p:txBody>
      </p:sp>
      <p:sp>
        <p:nvSpPr>
          <p:cNvPr id="5" name="Text Placeholder 4">
            <a:extLst>
              <a:ext uri="{FF2B5EF4-FFF2-40B4-BE49-F238E27FC236}">
                <a16:creationId xmlns:a16="http://schemas.microsoft.com/office/drawing/2014/main" id="{E633FDFF-90E6-4D73-9DED-D4FED8977E94}"/>
              </a:ext>
            </a:extLst>
          </p:cNvPr>
          <p:cNvSpPr>
            <a:spLocks noGrp="1"/>
          </p:cNvSpPr>
          <p:nvPr>
            <p:ph type="body" sz="quarter" idx="18"/>
          </p:nvPr>
        </p:nvSpPr>
        <p:spPr>
          <a:xfrm>
            <a:off x="457200" y="1358916"/>
            <a:ext cx="5692140" cy="4790424"/>
          </a:xfrm>
        </p:spPr>
        <p:txBody>
          <a:bodyPr/>
          <a:lstStyle/>
          <a:p>
            <a:pPr marL="457200" indent="-457200">
              <a:buFont typeface="Arial" panose="020B0604020202020204" pitchFamily="34" charset="0"/>
              <a:buChar char="•"/>
            </a:pPr>
            <a:r>
              <a:rPr lang="en-US" dirty="0"/>
              <a:t>Born in El Monte, California, lived in Kansas City, and now in Gilbert, AZ</a:t>
            </a:r>
          </a:p>
          <a:p>
            <a:pPr marL="457200" indent="-457200">
              <a:buFont typeface="Arial" panose="020B0604020202020204" pitchFamily="34" charset="0"/>
              <a:buChar char="•"/>
            </a:pPr>
            <a:r>
              <a:rPr lang="en-US" dirty="0"/>
              <a:t>Studied Computer Science in College at BYU-Hawaii</a:t>
            </a:r>
          </a:p>
          <a:p>
            <a:pPr marL="457200" indent="-457200">
              <a:buFont typeface="Arial" panose="020B0604020202020204" pitchFamily="34" charset="0"/>
              <a:buChar char="•"/>
            </a:pPr>
            <a:r>
              <a:rPr lang="en-US" dirty="0"/>
              <a:t>Interests &amp; Hobbies</a:t>
            </a:r>
          </a:p>
          <a:p>
            <a:pPr marL="1143000" lvl="1" indent="-457200">
              <a:buFont typeface="Arial" panose="020B0604020202020204" pitchFamily="34" charset="0"/>
              <a:buChar char="•"/>
            </a:pPr>
            <a:r>
              <a:rPr lang="en-US" dirty="0"/>
              <a:t>Plants</a:t>
            </a:r>
          </a:p>
          <a:p>
            <a:pPr marL="1143000" lvl="1" indent="-457200">
              <a:buFont typeface="Arial" panose="020B0604020202020204" pitchFamily="34" charset="0"/>
              <a:buChar char="•"/>
            </a:pPr>
            <a:r>
              <a:rPr lang="en-US" dirty="0"/>
              <a:t>Music</a:t>
            </a:r>
          </a:p>
          <a:p>
            <a:pPr marL="1143000" lvl="1" indent="-457200">
              <a:buFont typeface="Arial" panose="020B0604020202020204" pitchFamily="34" charset="0"/>
              <a:buChar char="•"/>
            </a:pPr>
            <a:r>
              <a:rPr lang="en-US" dirty="0"/>
              <a:t>Being Outside</a:t>
            </a:r>
          </a:p>
          <a:p>
            <a:pPr marL="457200" indent="-457200">
              <a:buFont typeface="Arial" panose="020B0604020202020204" pitchFamily="34" charset="0"/>
              <a:buChar char="•"/>
            </a:pPr>
            <a:r>
              <a:rPr lang="en-US" dirty="0"/>
              <a:t>I love learning about technology and AI</a:t>
            </a:r>
          </a:p>
          <a:p>
            <a:endParaRPr lang="en-US" dirty="0"/>
          </a:p>
        </p:txBody>
      </p:sp>
      <p:pic>
        <p:nvPicPr>
          <p:cNvPr id="1026" name="Picture 2" descr="May be an image of 5 people, including Jeremy Woffinden, Seobin Nam and Michaela Marie Tate and people smiling">
            <a:extLst>
              <a:ext uri="{FF2B5EF4-FFF2-40B4-BE49-F238E27FC236}">
                <a16:creationId xmlns:a16="http://schemas.microsoft.com/office/drawing/2014/main" id="{BA998A18-7A4F-4405-83E7-C01C92B27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5714" y="1307124"/>
            <a:ext cx="2912426" cy="21881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y be an image of Arcangel Guerrero, Ryan Garcia, Tiffannie Mac Donald Ceja and Eleni Garcia and people smiling">
            <a:extLst>
              <a:ext uri="{FF2B5EF4-FFF2-40B4-BE49-F238E27FC236}">
                <a16:creationId xmlns:a16="http://schemas.microsoft.com/office/drawing/2014/main" id="{78921028-7FF1-448D-B79E-705485CDCE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9940" y="3480793"/>
            <a:ext cx="337820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8" descr="A person smiling for the camera&#10;&#10;Description automatically generated with medium confidence">
            <a:extLst>
              <a:ext uri="{FF2B5EF4-FFF2-40B4-BE49-F238E27FC236}">
                <a16:creationId xmlns:a16="http://schemas.microsoft.com/office/drawing/2014/main" id="{7C35B1BB-F48A-4736-AB20-37C48A65B937}"/>
              </a:ext>
            </a:extLst>
          </p:cNvPr>
          <p:cNvPicPr>
            <a:picLocks noGrp="1" noChangeAspect="1"/>
          </p:cNvPicPr>
          <p:nvPr>
            <p:ph sz="quarter" idx="17"/>
          </p:nvPr>
        </p:nvPicPr>
        <p:blipFill>
          <a:blip r:embed="rId4"/>
          <a:stretch>
            <a:fillRect/>
          </a:stretch>
        </p:blipFill>
        <p:spPr>
          <a:xfrm>
            <a:off x="6096000" y="2272308"/>
            <a:ext cx="2779714" cy="3474643"/>
          </a:xfrm>
        </p:spPr>
      </p:pic>
    </p:spTree>
    <p:extLst>
      <p:ext uri="{BB962C8B-B14F-4D97-AF65-F5344CB8AC3E}">
        <p14:creationId xmlns:p14="http://schemas.microsoft.com/office/powerpoint/2010/main" val="16928406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83588F-1E17-45E9-BB63-2E19A035C852}"/>
              </a:ext>
            </a:extLst>
          </p:cNvPr>
          <p:cNvSpPr>
            <a:spLocks noGrp="1"/>
          </p:cNvSpPr>
          <p:nvPr>
            <p:ph type="sldNum" sz="quarter" idx="10"/>
          </p:nvPr>
        </p:nvSpPr>
        <p:spPr>
          <a:xfrm>
            <a:off x="10896018" y="6325460"/>
            <a:ext cx="838782" cy="365125"/>
          </a:xfrm>
        </p:spPr>
        <p:txBody>
          <a:bodyPr/>
          <a:lstStyle/>
          <a:p>
            <a:fld id="{F343A32A-436A-8143-8894-653E98457856}" type="slidenum">
              <a:rPr lang="en-US" smtClean="0"/>
              <a:pPr/>
              <a:t>4</a:t>
            </a:fld>
            <a:endParaRPr lang="en-US" dirty="0"/>
          </a:p>
        </p:txBody>
      </p:sp>
      <p:sp>
        <p:nvSpPr>
          <p:cNvPr id="3" name="Title 2">
            <a:extLst>
              <a:ext uri="{FF2B5EF4-FFF2-40B4-BE49-F238E27FC236}">
                <a16:creationId xmlns:a16="http://schemas.microsoft.com/office/drawing/2014/main" id="{DA1A448C-6ACA-475C-962D-D663DC2D2DFD}"/>
              </a:ext>
            </a:extLst>
          </p:cNvPr>
          <p:cNvSpPr>
            <a:spLocks noGrp="1"/>
          </p:cNvSpPr>
          <p:nvPr>
            <p:ph type="title"/>
          </p:nvPr>
        </p:nvSpPr>
        <p:spPr>
          <a:xfrm>
            <a:off x="457199" y="2362200"/>
            <a:ext cx="5309235" cy="2444750"/>
          </a:xfrm>
        </p:spPr>
        <p:txBody>
          <a:bodyPr/>
          <a:lstStyle/>
          <a:p>
            <a:r>
              <a:rPr lang="en-US"/>
              <a:t>Learning Objectives</a:t>
            </a:r>
            <a:endParaRPr lang="en-US" dirty="0"/>
          </a:p>
        </p:txBody>
      </p:sp>
      <p:sp>
        <p:nvSpPr>
          <p:cNvPr id="5" name="Text Placeholder 4">
            <a:extLst>
              <a:ext uri="{FF2B5EF4-FFF2-40B4-BE49-F238E27FC236}">
                <a16:creationId xmlns:a16="http://schemas.microsoft.com/office/drawing/2014/main" id="{EE59AAE9-62FF-4DAB-8F2D-37CBC3EDCA0B}"/>
              </a:ext>
            </a:extLst>
          </p:cNvPr>
          <p:cNvSpPr>
            <a:spLocks noGrp="1"/>
          </p:cNvSpPr>
          <p:nvPr>
            <p:ph type="body" sz="quarter" idx="15"/>
          </p:nvPr>
        </p:nvSpPr>
        <p:spPr/>
        <p:txBody>
          <a:bodyPr/>
          <a:lstStyle/>
          <a:p>
            <a:endParaRPr lang="en-US"/>
          </a:p>
        </p:txBody>
      </p:sp>
      <p:sp>
        <p:nvSpPr>
          <p:cNvPr id="10" name="TextBox 9">
            <a:extLst>
              <a:ext uri="{FF2B5EF4-FFF2-40B4-BE49-F238E27FC236}">
                <a16:creationId xmlns:a16="http://schemas.microsoft.com/office/drawing/2014/main" id="{DBAE9371-ED7F-4316-8C55-262E2E81EFC8}"/>
              </a:ext>
            </a:extLst>
          </p:cNvPr>
          <p:cNvSpPr txBox="1"/>
          <p:nvPr/>
        </p:nvSpPr>
        <p:spPr>
          <a:xfrm>
            <a:off x="6096000" y="990600"/>
            <a:ext cx="6096000" cy="4939814"/>
          </a:xfrm>
          <a:prstGeom prst="rect">
            <a:avLst/>
          </a:prstGeom>
          <a:noFill/>
        </p:spPr>
        <p:txBody>
          <a:bodyPr wrap="square" rtlCol="0">
            <a:spAutoFit/>
          </a:bodyPr>
          <a:lstStyle/>
          <a:p>
            <a:pPr marL="342900" indent="-342900">
              <a:buFont typeface="+mj-lt"/>
              <a:buAutoNum type="arabicPeriod"/>
            </a:pPr>
            <a:r>
              <a:rPr lang="en-US" sz="2100" b="1" dirty="0">
                <a:latin typeface="+mj-lt"/>
              </a:rPr>
              <a:t>Describe a broad overview of major practice areas in Data Science</a:t>
            </a:r>
          </a:p>
          <a:p>
            <a:pPr marL="342900" indent="-342900">
              <a:buFont typeface="+mj-lt"/>
              <a:buAutoNum type="arabicPeriod"/>
            </a:pPr>
            <a:r>
              <a:rPr lang="en-US" sz="2100" b="1" dirty="0">
                <a:latin typeface="+mj-lt"/>
              </a:rPr>
              <a:t>Collect &amp; Organize Data</a:t>
            </a:r>
          </a:p>
          <a:p>
            <a:pPr marL="342900" indent="-342900">
              <a:buFont typeface="+mj-lt"/>
              <a:buAutoNum type="arabicPeriod"/>
            </a:pPr>
            <a:r>
              <a:rPr lang="en-US" sz="2100" b="1" dirty="0">
                <a:latin typeface="+mj-lt"/>
              </a:rPr>
              <a:t>Identify Patterns in Data via Visualization, Statistical Analysis, and Data Mining</a:t>
            </a:r>
          </a:p>
          <a:p>
            <a:pPr marL="342900" indent="-342900">
              <a:buFont typeface="+mj-lt"/>
              <a:buAutoNum type="arabicPeriod"/>
            </a:pPr>
            <a:r>
              <a:rPr lang="en-US" sz="2100" b="1" dirty="0">
                <a:latin typeface="+mj-lt"/>
              </a:rPr>
              <a:t>Develop Alternative Strategies Based on the Data</a:t>
            </a:r>
          </a:p>
          <a:p>
            <a:pPr marL="342900" indent="-342900">
              <a:buFont typeface="+mj-lt"/>
              <a:buAutoNum type="arabicPeriod"/>
            </a:pPr>
            <a:r>
              <a:rPr lang="en-US" sz="2100" b="1" dirty="0">
                <a:latin typeface="+mj-lt"/>
              </a:rPr>
              <a:t>Develop a Plan of Action to Implement the Business Decisions Derived from the Analyses</a:t>
            </a:r>
          </a:p>
          <a:p>
            <a:pPr marL="342900" indent="-342900">
              <a:buFont typeface="+mj-lt"/>
              <a:buAutoNum type="arabicPeriod"/>
            </a:pPr>
            <a:r>
              <a:rPr lang="en-US" sz="2100" b="1" dirty="0">
                <a:latin typeface="+mj-lt"/>
              </a:rPr>
              <a:t>Demonstrate Communication Skills Regarding Data and its Analysis for Managers, IT Professionals, Programmers, Statisticians, and Other Relevant Professionals in Their Organization</a:t>
            </a:r>
          </a:p>
          <a:p>
            <a:pPr marL="342900" indent="-342900">
              <a:buFont typeface="+mj-lt"/>
              <a:buAutoNum type="arabicPeriod"/>
            </a:pPr>
            <a:r>
              <a:rPr lang="en-US" sz="2100" b="1" dirty="0">
                <a:latin typeface="+mj-lt"/>
              </a:rPr>
              <a:t>Synthesize the Ethical Dimensions of Data Practice (e.g., Privacy)</a:t>
            </a:r>
          </a:p>
          <a:p>
            <a:pPr marL="342900" indent="-342900">
              <a:buFont typeface="+mj-lt"/>
              <a:buAutoNum type="arabicPeriod"/>
            </a:pPr>
            <a:endParaRPr lang="en-US" sz="2100" b="1" dirty="0">
              <a:latin typeface="+mj-lt"/>
            </a:endParaRPr>
          </a:p>
        </p:txBody>
      </p:sp>
    </p:spTree>
    <p:extLst>
      <p:ext uri="{BB962C8B-B14F-4D97-AF65-F5344CB8AC3E}">
        <p14:creationId xmlns:p14="http://schemas.microsoft.com/office/powerpoint/2010/main" val="41373406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3CE62D-FE8E-4EBD-B3D2-ACC2C4A2195A}"/>
              </a:ext>
            </a:extLst>
          </p:cNvPr>
          <p:cNvSpPr>
            <a:spLocks noGrp="1"/>
          </p:cNvSpPr>
          <p:nvPr>
            <p:ph type="sldNum" sz="quarter" idx="10"/>
          </p:nvPr>
        </p:nvSpPr>
        <p:spPr/>
        <p:txBody>
          <a:bodyPr/>
          <a:lstStyle/>
          <a:p>
            <a:fld id="{F343A32A-436A-8143-8894-653E98457856}" type="slidenum">
              <a:rPr lang="en-US" smtClean="0"/>
              <a:pPr/>
              <a:t>5</a:t>
            </a:fld>
            <a:endParaRPr lang="en-US" dirty="0"/>
          </a:p>
        </p:txBody>
      </p:sp>
      <p:sp>
        <p:nvSpPr>
          <p:cNvPr id="3" name="Title 2">
            <a:extLst>
              <a:ext uri="{FF2B5EF4-FFF2-40B4-BE49-F238E27FC236}">
                <a16:creationId xmlns:a16="http://schemas.microsoft.com/office/drawing/2014/main" id="{8475329A-1DDD-45D5-9276-5CCF5F20D799}"/>
              </a:ext>
            </a:extLst>
          </p:cNvPr>
          <p:cNvSpPr>
            <a:spLocks noGrp="1"/>
          </p:cNvSpPr>
          <p:nvPr>
            <p:ph type="title"/>
          </p:nvPr>
        </p:nvSpPr>
        <p:spPr/>
        <p:txBody>
          <a:bodyPr/>
          <a:lstStyle/>
          <a:p>
            <a:r>
              <a:rPr lang="en-US" dirty="0"/>
              <a:t>Learning Objective # 1</a:t>
            </a:r>
          </a:p>
        </p:txBody>
      </p:sp>
      <p:sp>
        <p:nvSpPr>
          <p:cNvPr id="4" name="Content Placeholder 3">
            <a:extLst>
              <a:ext uri="{FF2B5EF4-FFF2-40B4-BE49-F238E27FC236}">
                <a16:creationId xmlns:a16="http://schemas.microsoft.com/office/drawing/2014/main" id="{1351DFAA-1DFD-4288-A3F5-DF0AEC0040D5}"/>
              </a:ext>
            </a:extLst>
          </p:cNvPr>
          <p:cNvSpPr>
            <a:spLocks noGrp="1"/>
          </p:cNvSpPr>
          <p:nvPr>
            <p:ph sz="quarter" idx="16"/>
          </p:nvPr>
        </p:nvSpPr>
        <p:spPr/>
        <p:txBody>
          <a:bodyPr/>
          <a:lstStyle/>
          <a:p>
            <a:r>
              <a:rPr lang="en-US" dirty="0"/>
              <a:t>Describe a broad overview of the </a:t>
            </a:r>
            <a:r>
              <a:rPr lang="en-US" b="1" dirty="0"/>
              <a:t>major practice areas</a:t>
            </a:r>
            <a:r>
              <a:rPr lang="en-US" dirty="0"/>
              <a:t> of data science. </a:t>
            </a:r>
          </a:p>
        </p:txBody>
      </p:sp>
      <p:sp>
        <p:nvSpPr>
          <p:cNvPr id="8" name="Text Placeholder 7">
            <a:extLst>
              <a:ext uri="{FF2B5EF4-FFF2-40B4-BE49-F238E27FC236}">
                <a16:creationId xmlns:a16="http://schemas.microsoft.com/office/drawing/2014/main" id="{A4F8A878-05D9-40AE-B0DD-15564F043BE0}"/>
              </a:ext>
            </a:extLst>
          </p:cNvPr>
          <p:cNvSpPr>
            <a:spLocks noGrp="1"/>
          </p:cNvSpPr>
          <p:nvPr>
            <p:ph type="body" sz="quarter" idx="21"/>
          </p:nvPr>
        </p:nvSpPr>
        <p:spPr/>
        <p:txBody>
          <a:bodyPr/>
          <a:lstStyle/>
          <a:p>
            <a:r>
              <a:rPr lang="en-US" dirty="0"/>
              <a:t>Picture taken from IST – 722 </a:t>
            </a:r>
            <a:r>
              <a:rPr lang="en-US" dirty="0" err="1"/>
              <a:t>Asynch</a:t>
            </a:r>
            <a:r>
              <a:rPr lang="en-US" dirty="0"/>
              <a:t> Week 01</a:t>
            </a:r>
          </a:p>
        </p:txBody>
      </p:sp>
      <p:sp>
        <p:nvSpPr>
          <p:cNvPr id="5" name="TextBox 4">
            <a:extLst>
              <a:ext uri="{FF2B5EF4-FFF2-40B4-BE49-F238E27FC236}">
                <a16:creationId xmlns:a16="http://schemas.microsoft.com/office/drawing/2014/main" id="{FBBCD8C8-63C0-43D0-A214-2D71B406A9F4}"/>
              </a:ext>
            </a:extLst>
          </p:cNvPr>
          <p:cNvSpPr txBox="1"/>
          <p:nvPr/>
        </p:nvSpPr>
        <p:spPr>
          <a:xfrm>
            <a:off x="697831" y="1881246"/>
            <a:ext cx="8907052" cy="3785652"/>
          </a:xfrm>
          <a:prstGeom prst="rect">
            <a:avLst/>
          </a:prstGeom>
          <a:noFill/>
        </p:spPr>
        <p:txBody>
          <a:bodyPr wrap="square" rtlCol="0">
            <a:spAutoFit/>
          </a:bodyPr>
          <a:lstStyle/>
          <a:p>
            <a:pPr marL="285750" indent="-285750">
              <a:buFont typeface="Courier New" panose="02070309020205020404" pitchFamily="49" charset="0"/>
              <a:buChar char="o"/>
            </a:pPr>
            <a:r>
              <a:rPr lang="en-US" sz="2400" b="1" dirty="0"/>
              <a:t>Retrospective</a:t>
            </a:r>
            <a:r>
              <a:rPr lang="en-US" sz="2400" dirty="0"/>
              <a:t>: traditional business intelligence and reporting</a:t>
            </a:r>
          </a:p>
          <a:p>
            <a:pPr marL="800100" lvl="1" indent="-342900">
              <a:buFont typeface="Courier New" panose="02070309020205020404" pitchFamily="49" charset="0"/>
              <a:buChar char="o"/>
            </a:pPr>
            <a:r>
              <a:rPr lang="en-US" sz="2400" dirty="0"/>
              <a:t>“What Happened?”</a:t>
            </a:r>
          </a:p>
          <a:p>
            <a:pPr marL="342900" indent="-342900">
              <a:buFont typeface="Courier New" panose="02070309020205020404" pitchFamily="49" charset="0"/>
              <a:buChar char="o"/>
            </a:pPr>
            <a:r>
              <a:rPr lang="en-US" sz="2400" b="1" dirty="0"/>
              <a:t>Diagnostic</a:t>
            </a:r>
            <a:r>
              <a:rPr lang="en-US" sz="2400" dirty="0"/>
              <a:t>: analytic dashboard</a:t>
            </a:r>
          </a:p>
          <a:p>
            <a:pPr marL="800100" lvl="1" indent="-342900">
              <a:buFont typeface="Courier New" panose="02070309020205020404" pitchFamily="49" charset="0"/>
              <a:buChar char="o"/>
            </a:pPr>
            <a:r>
              <a:rPr lang="en-US" sz="2400" dirty="0"/>
              <a:t>“Why did it happen?”</a:t>
            </a:r>
          </a:p>
          <a:p>
            <a:pPr marL="342900" indent="-342900">
              <a:buFont typeface="Courier New" panose="02070309020205020404" pitchFamily="49" charset="0"/>
              <a:buChar char="o"/>
            </a:pPr>
            <a:r>
              <a:rPr lang="en-US" sz="2400" b="1" dirty="0"/>
              <a:t>Descriptive</a:t>
            </a:r>
            <a:r>
              <a:rPr lang="en-US" sz="2400" dirty="0"/>
              <a:t>: Real-time dashboard</a:t>
            </a:r>
          </a:p>
          <a:p>
            <a:pPr marL="800100" lvl="1" indent="-342900">
              <a:buFont typeface="Courier New" panose="02070309020205020404" pitchFamily="49" charset="0"/>
              <a:buChar char="o"/>
            </a:pPr>
            <a:r>
              <a:rPr lang="en-US" sz="2400" dirty="0"/>
              <a:t>“What is happening now?”</a:t>
            </a:r>
          </a:p>
          <a:p>
            <a:pPr marL="342900" indent="-342900">
              <a:buFont typeface="Courier New" panose="02070309020205020404" pitchFamily="49" charset="0"/>
              <a:buChar char="o"/>
            </a:pPr>
            <a:r>
              <a:rPr lang="en-US" sz="2400" b="1" dirty="0"/>
              <a:t>Predictive</a:t>
            </a:r>
            <a:r>
              <a:rPr lang="en-US" sz="2400" dirty="0"/>
              <a:t>: machine learning and forecasting</a:t>
            </a:r>
          </a:p>
          <a:p>
            <a:pPr marL="800100" lvl="1" indent="-342900">
              <a:buFont typeface="Courier New" panose="02070309020205020404" pitchFamily="49" charset="0"/>
              <a:buChar char="o"/>
            </a:pPr>
            <a:r>
              <a:rPr lang="en-US" sz="2400" dirty="0"/>
              <a:t>“What is likely to happen?”</a:t>
            </a:r>
          </a:p>
          <a:p>
            <a:pPr marL="342900" indent="-342900">
              <a:buFont typeface="Courier New" panose="02070309020205020404" pitchFamily="49" charset="0"/>
              <a:buChar char="o"/>
            </a:pPr>
            <a:r>
              <a:rPr lang="en-US" sz="2400" b="1" dirty="0"/>
              <a:t>Prescriptive</a:t>
            </a:r>
            <a:r>
              <a:rPr lang="en-US" sz="2400" dirty="0"/>
              <a:t>: prescribing solutions and taking action</a:t>
            </a:r>
          </a:p>
          <a:p>
            <a:pPr marL="800100" lvl="1" indent="-342900">
              <a:buFont typeface="Courier New" panose="02070309020205020404" pitchFamily="49" charset="0"/>
              <a:buChar char="o"/>
            </a:pPr>
            <a:r>
              <a:rPr lang="en-US" sz="2400" dirty="0"/>
              <a:t>“What can we do about it?”</a:t>
            </a:r>
          </a:p>
        </p:txBody>
      </p:sp>
    </p:spTree>
    <p:extLst>
      <p:ext uri="{BB962C8B-B14F-4D97-AF65-F5344CB8AC3E}">
        <p14:creationId xmlns:p14="http://schemas.microsoft.com/office/powerpoint/2010/main" val="18860454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3CE62D-FE8E-4EBD-B3D2-ACC2C4A2195A}"/>
              </a:ext>
            </a:extLst>
          </p:cNvPr>
          <p:cNvSpPr>
            <a:spLocks noGrp="1"/>
          </p:cNvSpPr>
          <p:nvPr>
            <p:ph type="sldNum" sz="quarter" idx="10"/>
          </p:nvPr>
        </p:nvSpPr>
        <p:spPr/>
        <p:txBody>
          <a:bodyPr/>
          <a:lstStyle/>
          <a:p>
            <a:fld id="{F343A32A-436A-8143-8894-653E98457856}" type="slidenum">
              <a:rPr lang="en-US" smtClean="0"/>
              <a:pPr/>
              <a:t>6</a:t>
            </a:fld>
            <a:endParaRPr lang="en-US" dirty="0"/>
          </a:p>
        </p:txBody>
      </p:sp>
      <p:sp>
        <p:nvSpPr>
          <p:cNvPr id="3" name="Title 2">
            <a:extLst>
              <a:ext uri="{FF2B5EF4-FFF2-40B4-BE49-F238E27FC236}">
                <a16:creationId xmlns:a16="http://schemas.microsoft.com/office/drawing/2014/main" id="{8475329A-1DDD-45D5-9276-5CCF5F20D799}"/>
              </a:ext>
            </a:extLst>
          </p:cNvPr>
          <p:cNvSpPr>
            <a:spLocks noGrp="1"/>
          </p:cNvSpPr>
          <p:nvPr>
            <p:ph type="title"/>
          </p:nvPr>
        </p:nvSpPr>
        <p:spPr/>
        <p:txBody>
          <a:bodyPr/>
          <a:lstStyle/>
          <a:p>
            <a:r>
              <a:rPr lang="en-US" dirty="0"/>
              <a:t>Learning Objective # 1</a:t>
            </a:r>
          </a:p>
        </p:txBody>
      </p:sp>
      <p:sp>
        <p:nvSpPr>
          <p:cNvPr id="4" name="Content Placeholder 3">
            <a:extLst>
              <a:ext uri="{FF2B5EF4-FFF2-40B4-BE49-F238E27FC236}">
                <a16:creationId xmlns:a16="http://schemas.microsoft.com/office/drawing/2014/main" id="{1351DFAA-1DFD-4288-A3F5-DF0AEC0040D5}"/>
              </a:ext>
            </a:extLst>
          </p:cNvPr>
          <p:cNvSpPr>
            <a:spLocks noGrp="1"/>
          </p:cNvSpPr>
          <p:nvPr>
            <p:ph sz="quarter" idx="16"/>
          </p:nvPr>
        </p:nvSpPr>
        <p:spPr/>
        <p:txBody>
          <a:bodyPr/>
          <a:lstStyle/>
          <a:p>
            <a:r>
              <a:rPr lang="en-US" dirty="0"/>
              <a:t>Describe a broad overview of the </a:t>
            </a:r>
            <a:r>
              <a:rPr lang="en-US" b="1" dirty="0"/>
              <a:t>major practice areas</a:t>
            </a:r>
            <a:r>
              <a:rPr lang="en-US" dirty="0"/>
              <a:t> of data science. </a:t>
            </a:r>
          </a:p>
        </p:txBody>
      </p:sp>
      <p:sp>
        <p:nvSpPr>
          <p:cNvPr id="5" name="Text Placeholder 4">
            <a:extLst>
              <a:ext uri="{FF2B5EF4-FFF2-40B4-BE49-F238E27FC236}">
                <a16:creationId xmlns:a16="http://schemas.microsoft.com/office/drawing/2014/main" id="{23B7CA43-AA23-42D4-8E03-34C7AC82DD13}"/>
              </a:ext>
            </a:extLst>
          </p:cNvPr>
          <p:cNvSpPr>
            <a:spLocks noGrp="1"/>
          </p:cNvSpPr>
          <p:nvPr>
            <p:ph type="body" sz="quarter" idx="17"/>
          </p:nvPr>
        </p:nvSpPr>
        <p:spPr>
          <a:xfrm>
            <a:off x="457200" y="1663065"/>
            <a:ext cx="10438818" cy="3994939"/>
          </a:xfrm>
        </p:spPr>
        <p:txBody>
          <a:bodyPr/>
          <a:lstStyle/>
          <a:p>
            <a:pPr marL="1028700" lvl="1" indent="-571500">
              <a:buFont typeface="Arial" panose="020B0604020202020204" pitchFamily="34" charset="0"/>
              <a:buChar char="•"/>
            </a:pPr>
            <a:r>
              <a:rPr lang="en-US" dirty="0"/>
              <a:t>Descriptive Analytics</a:t>
            </a:r>
          </a:p>
          <a:p>
            <a:pPr marL="1485900" lvl="2" indent="-571500">
              <a:buFont typeface="Arial" panose="020B0604020202020204" pitchFamily="34" charset="0"/>
              <a:buChar char="•"/>
            </a:pPr>
            <a:r>
              <a:rPr lang="en-US" dirty="0"/>
              <a:t>Relies on fundamental statistics metrics such as mean, median, standard deviation, quartiles, etc. The goal with Descriptive statistics is to showcase and visualize trends over time.</a:t>
            </a:r>
          </a:p>
          <a:p>
            <a:pPr marL="1028700" lvl="1" indent="-571500">
              <a:buFont typeface="Arial" panose="020B0604020202020204" pitchFamily="34" charset="0"/>
              <a:buChar char="•"/>
            </a:pPr>
            <a:r>
              <a:rPr lang="en-US" dirty="0"/>
              <a:t>Predictive Analytics</a:t>
            </a:r>
          </a:p>
          <a:p>
            <a:pPr marL="1485900" lvl="2" indent="-571500">
              <a:buFont typeface="Arial" panose="020B0604020202020204" pitchFamily="34" charset="0"/>
              <a:buChar char="•"/>
            </a:pPr>
            <a:r>
              <a:rPr lang="en-US" dirty="0"/>
              <a:t>Forecasting and predicting values of missing fields (supervised learning), classifying unlabeled data (unsupervised learning), and looking at impact of data changes on future trends (semi-supervised learning)</a:t>
            </a:r>
          </a:p>
          <a:p>
            <a:pPr marL="1028700" lvl="1" indent="-571500">
              <a:buFont typeface="Arial" panose="020B0604020202020204" pitchFamily="34" charset="0"/>
              <a:buChar char="•"/>
            </a:pPr>
            <a:r>
              <a:rPr lang="en-US" dirty="0"/>
              <a:t>Prescriptive Analytics</a:t>
            </a:r>
          </a:p>
          <a:p>
            <a:pPr marL="1485900" lvl="2" indent="-571500">
              <a:buFont typeface="Arial" panose="020B0604020202020204" pitchFamily="34" charset="0"/>
              <a:buChar char="•"/>
            </a:pPr>
            <a:r>
              <a:rPr lang="en-US" dirty="0"/>
              <a:t>Provides possible solutions and showcases the impact pursuing various solutions on future trends. It is considered the goal of any data science project: to provide possible solutions</a:t>
            </a:r>
          </a:p>
        </p:txBody>
      </p:sp>
    </p:spTree>
    <p:extLst>
      <p:ext uri="{BB962C8B-B14F-4D97-AF65-F5344CB8AC3E}">
        <p14:creationId xmlns:p14="http://schemas.microsoft.com/office/powerpoint/2010/main" val="26469515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3CE62D-FE8E-4EBD-B3D2-ACC2C4A2195A}"/>
              </a:ext>
            </a:extLst>
          </p:cNvPr>
          <p:cNvSpPr>
            <a:spLocks noGrp="1"/>
          </p:cNvSpPr>
          <p:nvPr>
            <p:ph type="sldNum" sz="quarter" idx="10"/>
          </p:nvPr>
        </p:nvSpPr>
        <p:spPr/>
        <p:txBody>
          <a:bodyPr/>
          <a:lstStyle/>
          <a:p>
            <a:fld id="{F343A32A-436A-8143-8894-653E98457856}" type="slidenum">
              <a:rPr lang="en-US" smtClean="0"/>
              <a:pPr/>
              <a:t>7</a:t>
            </a:fld>
            <a:endParaRPr lang="en-US" dirty="0"/>
          </a:p>
        </p:txBody>
      </p:sp>
      <p:sp>
        <p:nvSpPr>
          <p:cNvPr id="3" name="Title 2">
            <a:extLst>
              <a:ext uri="{FF2B5EF4-FFF2-40B4-BE49-F238E27FC236}">
                <a16:creationId xmlns:a16="http://schemas.microsoft.com/office/drawing/2014/main" id="{8475329A-1DDD-45D5-9276-5CCF5F20D799}"/>
              </a:ext>
            </a:extLst>
          </p:cNvPr>
          <p:cNvSpPr>
            <a:spLocks noGrp="1"/>
          </p:cNvSpPr>
          <p:nvPr>
            <p:ph type="title"/>
          </p:nvPr>
        </p:nvSpPr>
        <p:spPr/>
        <p:txBody>
          <a:bodyPr/>
          <a:lstStyle/>
          <a:p>
            <a:r>
              <a:rPr lang="en-US" dirty="0"/>
              <a:t>Learning Objective # 1</a:t>
            </a:r>
          </a:p>
        </p:txBody>
      </p:sp>
      <p:sp>
        <p:nvSpPr>
          <p:cNvPr id="4" name="Content Placeholder 3">
            <a:extLst>
              <a:ext uri="{FF2B5EF4-FFF2-40B4-BE49-F238E27FC236}">
                <a16:creationId xmlns:a16="http://schemas.microsoft.com/office/drawing/2014/main" id="{1351DFAA-1DFD-4288-A3F5-DF0AEC0040D5}"/>
              </a:ext>
            </a:extLst>
          </p:cNvPr>
          <p:cNvSpPr>
            <a:spLocks noGrp="1"/>
          </p:cNvSpPr>
          <p:nvPr>
            <p:ph sz="quarter" idx="17"/>
          </p:nvPr>
        </p:nvSpPr>
        <p:spPr>
          <a:xfrm>
            <a:off x="457200" y="1093152"/>
            <a:ext cx="11277600" cy="461230"/>
          </a:xfrm>
        </p:spPr>
        <p:txBody>
          <a:bodyPr/>
          <a:lstStyle/>
          <a:p>
            <a:r>
              <a:rPr lang="en-US" dirty="0"/>
              <a:t>Describe a broad overview of the </a:t>
            </a:r>
            <a:r>
              <a:rPr lang="en-US" b="1" dirty="0"/>
              <a:t>major practice areas</a:t>
            </a:r>
            <a:r>
              <a:rPr lang="en-US" dirty="0"/>
              <a:t> of data science. </a:t>
            </a:r>
          </a:p>
        </p:txBody>
      </p:sp>
      <p:sp>
        <p:nvSpPr>
          <p:cNvPr id="6" name="Text Placeholder 5">
            <a:extLst>
              <a:ext uri="{FF2B5EF4-FFF2-40B4-BE49-F238E27FC236}">
                <a16:creationId xmlns:a16="http://schemas.microsoft.com/office/drawing/2014/main" id="{B76E1967-2434-4BC7-B94C-23FDE9B63DB2}"/>
              </a:ext>
            </a:extLst>
          </p:cNvPr>
          <p:cNvSpPr>
            <a:spLocks noGrp="1"/>
          </p:cNvSpPr>
          <p:nvPr>
            <p:ph type="body" sz="quarter" idx="18"/>
          </p:nvPr>
        </p:nvSpPr>
        <p:spPr>
          <a:xfrm>
            <a:off x="468931" y="1816100"/>
            <a:ext cx="5577539" cy="4201795"/>
          </a:xfrm>
        </p:spPr>
        <p:txBody>
          <a:bodyPr/>
          <a:lstStyle/>
          <a:p>
            <a:pPr marL="457200" indent="-457200">
              <a:buFont typeface="Arial" panose="020B0604020202020204" pitchFamily="34" charset="0"/>
              <a:buChar char="•"/>
            </a:pPr>
            <a:r>
              <a:rPr lang="en-US" sz="2800" dirty="0"/>
              <a:t>IST – 707 </a:t>
            </a:r>
          </a:p>
          <a:p>
            <a:pPr marL="571500" lvl="1" indent="-457200">
              <a:buFont typeface="Arial" panose="020B0604020202020204" pitchFamily="34" charset="0"/>
              <a:buChar char="•"/>
            </a:pPr>
            <a:r>
              <a:rPr lang="en-US" sz="2000" dirty="0"/>
              <a:t>Python IDE (</a:t>
            </a:r>
            <a:r>
              <a:rPr lang="en-US" sz="2000" dirty="0" err="1"/>
              <a:t>Jupyter</a:t>
            </a:r>
            <a:r>
              <a:rPr lang="en-US" sz="2000" dirty="0"/>
              <a:t>)</a:t>
            </a:r>
          </a:p>
          <a:p>
            <a:pPr marL="457200" indent="-457200">
              <a:buFont typeface="Arial" panose="020B0604020202020204" pitchFamily="34" charset="0"/>
              <a:buChar char="•"/>
            </a:pPr>
            <a:r>
              <a:rPr lang="en-US" sz="2800" dirty="0"/>
              <a:t>Provide Insight on Forest Fires and How to Prevent Them</a:t>
            </a:r>
          </a:p>
          <a:p>
            <a:pPr marL="114300" lvl="1" indent="0">
              <a:buNone/>
            </a:pPr>
            <a:endParaRPr lang="en-US" sz="2400" dirty="0"/>
          </a:p>
        </p:txBody>
      </p:sp>
      <p:sp>
        <p:nvSpPr>
          <p:cNvPr id="7" name="Text Placeholder 6">
            <a:extLst>
              <a:ext uri="{FF2B5EF4-FFF2-40B4-BE49-F238E27FC236}">
                <a16:creationId xmlns:a16="http://schemas.microsoft.com/office/drawing/2014/main" id="{F5CE46A2-B566-4F63-A74E-261CCABEFF0A}"/>
              </a:ext>
            </a:extLst>
          </p:cNvPr>
          <p:cNvSpPr>
            <a:spLocks noGrp="1"/>
          </p:cNvSpPr>
          <p:nvPr>
            <p:ph type="body" sz="quarter" idx="19"/>
          </p:nvPr>
        </p:nvSpPr>
        <p:spPr/>
        <p:txBody>
          <a:bodyPr/>
          <a:lstStyle/>
          <a:p>
            <a:endParaRPr lang="en-US"/>
          </a:p>
        </p:txBody>
      </p:sp>
      <p:sp>
        <p:nvSpPr>
          <p:cNvPr id="10" name="Text Placeholder 5">
            <a:extLst>
              <a:ext uri="{FF2B5EF4-FFF2-40B4-BE49-F238E27FC236}">
                <a16:creationId xmlns:a16="http://schemas.microsoft.com/office/drawing/2014/main" id="{D93E5010-ECC8-4A84-9CBC-269CD3883735}"/>
              </a:ext>
            </a:extLst>
          </p:cNvPr>
          <p:cNvSpPr txBox="1">
            <a:spLocks/>
          </p:cNvSpPr>
          <p:nvPr/>
        </p:nvSpPr>
        <p:spPr>
          <a:xfrm>
            <a:off x="6038850" y="1816099"/>
            <a:ext cx="6067425" cy="4201795"/>
          </a:xfrm>
          <a:prstGeom prst="rect">
            <a:avLst/>
          </a:prstGeom>
        </p:spPr>
        <p:txBody>
          <a:bodyPr/>
          <a:lstStyle>
            <a:lvl1pPr marL="571500" indent="-571500" algn="l" defTabSz="914400" rtl="0" eaLnBrk="1" latinLnBrk="0" hangingPunct="1">
              <a:lnSpc>
                <a:spcPct val="90000"/>
              </a:lnSpc>
              <a:spcBef>
                <a:spcPts val="1000"/>
              </a:spcBef>
              <a:spcAft>
                <a:spcPts val="600"/>
              </a:spcAft>
              <a:buSzPct val="80000"/>
              <a:buFont typeface="Arial" charset="0"/>
              <a:buChar char="•"/>
              <a:defRPr sz="3600" kern="1200">
                <a:solidFill>
                  <a:srgbClr val="3E3D3C"/>
                </a:solidFill>
                <a:latin typeface="Trebuchet MS" charset="0"/>
                <a:ea typeface="Trebuchet MS" charset="0"/>
                <a:cs typeface="Trebuchet MS" charset="0"/>
              </a:defRPr>
            </a:lvl1pPr>
            <a:lvl2pPr marL="685800" indent="-228600" algn="l" defTabSz="914400" rtl="0" eaLnBrk="1" latinLnBrk="0" hangingPunct="1">
              <a:lnSpc>
                <a:spcPct val="90000"/>
              </a:lnSpc>
              <a:spcBef>
                <a:spcPts val="500"/>
              </a:spcBef>
              <a:buSzPct val="80000"/>
              <a:buFont typeface="Arial"/>
              <a:buChar char="•"/>
              <a:defRPr sz="3200" kern="1200" baseline="0">
                <a:solidFill>
                  <a:srgbClr val="3E3D3C"/>
                </a:solidFill>
                <a:latin typeface="Trebuchet MS" charset="0"/>
                <a:ea typeface="Trebuchet MS" charset="0"/>
                <a:cs typeface="Trebuchet MS" charset="0"/>
              </a:defRPr>
            </a:lvl2pPr>
            <a:lvl3pPr marL="1143000" indent="-228600" algn="l" defTabSz="914400" rtl="0" eaLnBrk="1" latinLnBrk="0" hangingPunct="1">
              <a:lnSpc>
                <a:spcPct val="90000"/>
              </a:lnSpc>
              <a:spcBef>
                <a:spcPts val="500"/>
              </a:spcBef>
              <a:buSzPct val="80000"/>
              <a:buFont typeface="Arial"/>
              <a:buChar char="•"/>
              <a:defRPr sz="2400" kern="1200">
                <a:solidFill>
                  <a:srgbClr val="3E3D3C"/>
                </a:solidFill>
                <a:latin typeface="Trebuchet MS" charset="0"/>
                <a:ea typeface="Trebuchet MS" charset="0"/>
                <a:cs typeface="Trebuchet MS" charset="0"/>
              </a:defRPr>
            </a:lvl3pPr>
            <a:lvl4pPr marL="1600200" indent="-228600" algn="l" defTabSz="914400" rtl="0" eaLnBrk="1" latinLnBrk="0" hangingPunct="1">
              <a:lnSpc>
                <a:spcPct val="90000"/>
              </a:lnSpc>
              <a:spcBef>
                <a:spcPts val="500"/>
              </a:spcBef>
              <a:buSzPct val="80000"/>
              <a:buFont typeface="Arial"/>
              <a:buChar char="•"/>
              <a:defRPr sz="2000" kern="1200">
                <a:solidFill>
                  <a:srgbClr val="3E3D3C"/>
                </a:solidFill>
                <a:latin typeface="Trebuchet MS" charset="0"/>
                <a:ea typeface="Trebuchet MS" charset="0"/>
                <a:cs typeface="Trebuchet MS" charset="0"/>
              </a:defRPr>
            </a:lvl4pPr>
            <a:lvl5pPr marL="2057400" indent="-228600" algn="l" defTabSz="914400" rtl="0" eaLnBrk="1" latinLnBrk="0" hangingPunct="1">
              <a:lnSpc>
                <a:spcPct val="90000"/>
              </a:lnSpc>
              <a:spcBef>
                <a:spcPts val="500"/>
              </a:spcBef>
              <a:buSzPct val="80000"/>
              <a:buFont typeface="Arial"/>
              <a:buChar char="•"/>
              <a:defRPr sz="2000" kern="1200">
                <a:solidFill>
                  <a:srgbClr val="3E3D3C"/>
                </a:solidFill>
                <a:latin typeface="Trebuchet MS" charset="0"/>
                <a:ea typeface="Trebuchet MS" charset="0"/>
                <a:cs typeface="Trebuchet M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800" dirty="0"/>
              <a:t>Key Areas:</a:t>
            </a:r>
          </a:p>
          <a:p>
            <a:pPr marL="1143000" lvl="1" indent="-457200">
              <a:buFont typeface="Arial" panose="020B0604020202020204" pitchFamily="34" charset="0"/>
              <a:buChar char="•"/>
            </a:pPr>
            <a:r>
              <a:rPr lang="en-US" sz="2400" dirty="0"/>
              <a:t>Data Mining &amp; Statistical Analysis</a:t>
            </a:r>
          </a:p>
          <a:p>
            <a:pPr marL="1600200" lvl="2" indent="-457200">
              <a:buFont typeface="Arial" panose="020B0604020202020204" pitchFamily="34" charset="0"/>
              <a:buChar char="•"/>
            </a:pPr>
            <a:r>
              <a:rPr lang="en-US" sz="1600" dirty="0"/>
              <a:t>Gathering, Cleaning, and Transforming Data</a:t>
            </a:r>
          </a:p>
          <a:p>
            <a:pPr marL="1143000" lvl="1" indent="-457200">
              <a:buFont typeface="Arial" panose="020B0604020202020204" pitchFamily="34" charset="0"/>
              <a:buChar char="•"/>
            </a:pPr>
            <a:r>
              <a:rPr lang="en-US" sz="2400" dirty="0"/>
              <a:t>Supervised Learning (ML)</a:t>
            </a:r>
          </a:p>
          <a:p>
            <a:pPr marL="1143000" lvl="1" indent="-457200">
              <a:buFont typeface="Arial" panose="020B0604020202020204" pitchFamily="34" charset="0"/>
              <a:buChar char="•"/>
            </a:pPr>
            <a:r>
              <a:rPr lang="en-US" sz="2400" dirty="0"/>
              <a:t>Data Visualization</a:t>
            </a:r>
          </a:p>
          <a:p>
            <a:pPr marL="1600200" lvl="2" indent="-457200">
              <a:buFont typeface="Arial" panose="020B0604020202020204" pitchFamily="34" charset="0"/>
              <a:buChar char="•"/>
            </a:pPr>
            <a:r>
              <a:rPr lang="en-US" sz="2000" dirty="0"/>
              <a:t>Presenting Results</a:t>
            </a:r>
          </a:p>
        </p:txBody>
      </p:sp>
    </p:spTree>
    <p:extLst>
      <p:ext uri="{BB962C8B-B14F-4D97-AF65-F5344CB8AC3E}">
        <p14:creationId xmlns:p14="http://schemas.microsoft.com/office/powerpoint/2010/main" val="12467185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3CE62D-FE8E-4EBD-B3D2-ACC2C4A2195A}"/>
              </a:ext>
            </a:extLst>
          </p:cNvPr>
          <p:cNvSpPr>
            <a:spLocks noGrp="1"/>
          </p:cNvSpPr>
          <p:nvPr>
            <p:ph type="sldNum" sz="quarter" idx="10"/>
          </p:nvPr>
        </p:nvSpPr>
        <p:spPr/>
        <p:txBody>
          <a:bodyPr/>
          <a:lstStyle/>
          <a:p>
            <a:fld id="{F343A32A-436A-8143-8894-653E98457856}" type="slidenum">
              <a:rPr lang="en-US" smtClean="0"/>
              <a:pPr/>
              <a:t>8</a:t>
            </a:fld>
            <a:endParaRPr lang="en-US" dirty="0"/>
          </a:p>
        </p:txBody>
      </p:sp>
      <p:sp>
        <p:nvSpPr>
          <p:cNvPr id="3" name="Title 2">
            <a:extLst>
              <a:ext uri="{FF2B5EF4-FFF2-40B4-BE49-F238E27FC236}">
                <a16:creationId xmlns:a16="http://schemas.microsoft.com/office/drawing/2014/main" id="{8475329A-1DDD-45D5-9276-5CCF5F20D799}"/>
              </a:ext>
            </a:extLst>
          </p:cNvPr>
          <p:cNvSpPr>
            <a:spLocks noGrp="1"/>
          </p:cNvSpPr>
          <p:nvPr>
            <p:ph type="title"/>
          </p:nvPr>
        </p:nvSpPr>
        <p:spPr/>
        <p:txBody>
          <a:bodyPr/>
          <a:lstStyle/>
          <a:p>
            <a:r>
              <a:rPr lang="en-US" dirty="0"/>
              <a:t>Learning Objective # 2</a:t>
            </a:r>
          </a:p>
        </p:txBody>
      </p:sp>
      <p:sp>
        <p:nvSpPr>
          <p:cNvPr id="4" name="Content Placeholder 3">
            <a:extLst>
              <a:ext uri="{FF2B5EF4-FFF2-40B4-BE49-F238E27FC236}">
                <a16:creationId xmlns:a16="http://schemas.microsoft.com/office/drawing/2014/main" id="{1351DFAA-1DFD-4288-A3F5-DF0AEC0040D5}"/>
              </a:ext>
            </a:extLst>
          </p:cNvPr>
          <p:cNvSpPr>
            <a:spLocks noGrp="1"/>
          </p:cNvSpPr>
          <p:nvPr>
            <p:ph sz="quarter" idx="16"/>
          </p:nvPr>
        </p:nvSpPr>
        <p:spPr/>
        <p:txBody>
          <a:bodyPr/>
          <a:lstStyle/>
          <a:p>
            <a:r>
              <a:rPr lang="en-US" b="1" dirty="0"/>
              <a:t>Collect and organize</a:t>
            </a:r>
            <a:r>
              <a:rPr lang="en-US" dirty="0"/>
              <a:t> data</a:t>
            </a:r>
          </a:p>
        </p:txBody>
      </p:sp>
      <p:sp>
        <p:nvSpPr>
          <p:cNvPr id="5" name="Text Placeholder 4">
            <a:extLst>
              <a:ext uri="{FF2B5EF4-FFF2-40B4-BE49-F238E27FC236}">
                <a16:creationId xmlns:a16="http://schemas.microsoft.com/office/drawing/2014/main" id="{D18F3FEE-F225-47FD-8014-7380CF7113A0}"/>
              </a:ext>
            </a:extLst>
          </p:cNvPr>
          <p:cNvSpPr>
            <a:spLocks noGrp="1"/>
          </p:cNvSpPr>
          <p:nvPr>
            <p:ph type="body" sz="quarter" idx="17"/>
          </p:nvPr>
        </p:nvSpPr>
        <p:spPr>
          <a:xfrm>
            <a:off x="457200" y="1538338"/>
            <a:ext cx="10927080" cy="3781324"/>
          </a:xfrm>
        </p:spPr>
        <p:txBody>
          <a:bodyPr/>
          <a:lstStyle/>
          <a:p>
            <a:pPr marL="457200" indent="-457200">
              <a:buFont typeface="Arial" panose="020B0604020202020204" pitchFamily="34" charset="0"/>
              <a:buChar char="•"/>
            </a:pPr>
            <a:r>
              <a:rPr lang="en-US" sz="3200" dirty="0"/>
              <a:t>IST – 718 (Advanced Big Data Analytics)</a:t>
            </a:r>
          </a:p>
          <a:p>
            <a:pPr marL="1143000" lvl="1" indent="-457200">
              <a:buFont typeface="Arial" panose="020B0604020202020204" pitchFamily="34" charset="0"/>
              <a:buChar char="•"/>
            </a:pPr>
            <a:r>
              <a:rPr lang="en-US" sz="2000" dirty="0"/>
              <a:t>Python IDE </a:t>
            </a:r>
          </a:p>
          <a:p>
            <a:pPr marL="1143000" lvl="1" indent="-457200">
              <a:buFont typeface="Arial" panose="020B0604020202020204" pitchFamily="34" charset="0"/>
              <a:buChar char="•"/>
            </a:pPr>
            <a:r>
              <a:rPr lang="en-US" sz="2000" dirty="0"/>
              <a:t>10 Different Datasets including the use of API’s</a:t>
            </a:r>
          </a:p>
          <a:p>
            <a:pPr marL="457200" indent="-457200">
              <a:buFont typeface="Arial" panose="020B0604020202020204" pitchFamily="34" charset="0"/>
              <a:buChar char="•"/>
            </a:pPr>
            <a:r>
              <a:rPr lang="en-US" sz="3200" dirty="0"/>
              <a:t>Gain a comprehensive look at all factors that may contribute or affect the legitimacy of a UFO sighting. </a:t>
            </a:r>
          </a:p>
          <a:p>
            <a:pPr marL="914400" lvl="1" indent="-457200">
              <a:buFont typeface="Arial" panose="020B0604020202020204" pitchFamily="34" charset="0"/>
              <a:buChar char="•"/>
            </a:pPr>
            <a:r>
              <a:rPr lang="en-US" sz="2000" dirty="0"/>
              <a:t>UFO dataset from the NUFORC which was found on Kaggle. </a:t>
            </a:r>
          </a:p>
          <a:p>
            <a:pPr marL="457200" indent="-457200">
              <a:buFont typeface="Arial" panose="020B0604020202020204" pitchFamily="34" charset="0"/>
              <a:buChar char="•"/>
            </a:pPr>
            <a:r>
              <a:rPr lang="en-US" sz="3200" dirty="0"/>
              <a:t>A total of 10 datasets were read in, explored, cleaned, visualized, and combined to come to provide insight into UFO sightings.</a:t>
            </a:r>
          </a:p>
          <a:p>
            <a:pPr marL="914400" lvl="1" indent="-457200">
              <a:buFont typeface="Arial" panose="020B0604020202020204" pitchFamily="34" charset="0"/>
              <a:buChar char="•"/>
            </a:pPr>
            <a:r>
              <a:rPr lang="en-US" sz="2000" dirty="0"/>
              <a:t>We included weather data, alien related movie releases via the TMDB movie API, drug and alcohol consumption, population, and airport and military base information.</a:t>
            </a:r>
          </a:p>
        </p:txBody>
      </p:sp>
      <p:sp>
        <p:nvSpPr>
          <p:cNvPr id="8" name="Text Placeholder 7">
            <a:extLst>
              <a:ext uri="{FF2B5EF4-FFF2-40B4-BE49-F238E27FC236}">
                <a16:creationId xmlns:a16="http://schemas.microsoft.com/office/drawing/2014/main" id="{22A82E8C-3A81-4AE2-8C73-1B013ABA576A}"/>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21162724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3CE62D-FE8E-4EBD-B3D2-ACC2C4A2195A}"/>
              </a:ext>
            </a:extLst>
          </p:cNvPr>
          <p:cNvSpPr>
            <a:spLocks noGrp="1"/>
          </p:cNvSpPr>
          <p:nvPr>
            <p:ph type="sldNum" sz="quarter" idx="10"/>
          </p:nvPr>
        </p:nvSpPr>
        <p:spPr/>
        <p:txBody>
          <a:bodyPr/>
          <a:lstStyle/>
          <a:p>
            <a:fld id="{F343A32A-436A-8143-8894-653E98457856}" type="slidenum">
              <a:rPr lang="en-US" smtClean="0"/>
              <a:pPr/>
              <a:t>9</a:t>
            </a:fld>
            <a:endParaRPr lang="en-US" dirty="0"/>
          </a:p>
        </p:txBody>
      </p:sp>
      <p:sp>
        <p:nvSpPr>
          <p:cNvPr id="3" name="Title 2">
            <a:extLst>
              <a:ext uri="{FF2B5EF4-FFF2-40B4-BE49-F238E27FC236}">
                <a16:creationId xmlns:a16="http://schemas.microsoft.com/office/drawing/2014/main" id="{8475329A-1DDD-45D5-9276-5CCF5F20D799}"/>
              </a:ext>
            </a:extLst>
          </p:cNvPr>
          <p:cNvSpPr>
            <a:spLocks noGrp="1"/>
          </p:cNvSpPr>
          <p:nvPr>
            <p:ph type="title"/>
          </p:nvPr>
        </p:nvSpPr>
        <p:spPr/>
        <p:txBody>
          <a:bodyPr/>
          <a:lstStyle/>
          <a:p>
            <a:r>
              <a:rPr lang="en-US" dirty="0"/>
              <a:t>Learning Objective # 2</a:t>
            </a:r>
          </a:p>
        </p:txBody>
      </p:sp>
      <p:sp>
        <p:nvSpPr>
          <p:cNvPr id="4" name="Content Placeholder 3">
            <a:extLst>
              <a:ext uri="{FF2B5EF4-FFF2-40B4-BE49-F238E27FC236}">
                <a16:creationId xmlns:a16="http://schemas.microsoft.com/office/drawing/2014/main" id="{1351DFAA-1DFD-4288-A3F5-DF0AEC0040D5}"/>
              </a:ext>
            </a:extLst>
          </p:cNvPr>
          <p:cNvSpPr>
            <a:spLocks noGrp="1"/>
          </p:cNvSpPr>
          <p:nvPr>
            <p:ph sz="quarter" idx="17"/>
          </p:nvPr>
        </p:nvSpPr>
        <p:spPr/>
        <p:txBody>
          <a:bodyPr/>
          <a:lstStyle/>
          <a:p>
            <a:r>
              <a:rPr lang="en-US" b="1" dirty="0"/>
              <a:t>Collect and organize</a:t>
            </a:r>
            <a:r>
              <a:rPr lang="en-US" dirty="0"/>
              <a:t> data</a:t>
            </a:r>
          </a:p>
        </p:txBody>
      </p:sp>
      <p:sp>
        <p:nvSpPr>
          <p:cNvPr id="7" name="Text Placeholder 6">
            <a:extLst>
              <a:ext uri="{FF2B5EF4-FFF2-40B4-BE49-F238E27FC236}">
                <a16:creationId xmlns:a16="http://schemas.microsoft.com/office/drawing/2014/main" id="{72D4B102-8F6A-4608-A85A-F388534CE15D}"/>
              </a:ext>
            </a:extLst>
          </p:cNvPr>
          <p:cNvSpPr>
            <a:spLocks noGrp="1"/>
          </p:cNvSpPr>
          <p:nvPr>
            <p:ph type="body" sz="quarter" idx="18"/>
          </p:nvPr>
        </p:nvSpPr>
        <p:spPr>
          <a:xfrm>
            <a:off x="457200" y="1844691"/>
            <a:ext cx="5198468" cy="3512237"/>
          </a:xfrm>
        </p:spPr>
        <p:txBody>
          <a:bodyPr/>
          <a:lstStyle/>
          <a:p>
            <a:pPr marL="457200" indent="-457200">
              <a:buFont typeface="Arial" panose="020B0604020202020204" pitchFamily="34" charset="0"/>
              <a:buChar char="•"/>
            </a:pPr>
            <a:r>
              <a:rPr lang="en-US" sz="2000" dirty="0"/>
              <a:t>Using “feature importance” most common feature that was most important across the models was the distance of the sighting to an airport. </a:t>
            </a:r>
          </a:p>
          <a:p>
            <a:pPr marL="457200" indent="-457200">
              <a:buFont typeface="Arial" panose="020B0604020202020204" pitchFamily="34" charset="0"/>
              <a:buChar char="•"/>
            </a:pPr>
            <a:r>
              <a:rPr lang="en-US" sz="2000" dirty="0"/>
              <a:t>Recommendations for increasing the likelihood that you could witness a UFO sighting included spending time outside during the summer in a big city (somewhere in California since the most sightings were reported there). If you wanted to really increase your chances, go out on the fourth of July while intoxicated.</a:t>
            </a:r>
          </a:p>
          <a:p>
            <a:endParaRPr lang="en-US" sz="2000" dirty="0"/>
          </a:p>
        </p:txBody>
      </p:sp>
      <p:sp>
        <p:nvSpPr>
          <p:cNvPr id="6" name="Picture Placeholder 5">
            <a:extLst>
              <a:ext uri="{FF2B5EF4-FFF2-40B4-BE49-F238E27FC236}">
                <a16:creationId xmlns:a16="http://schemas.microsoft.com/office/drawing/2014/main" id="{60718628-43A4-4CB4-A09B-E4BDDB8CF878}"/>
              </a:ext>
            </a:extLst>
          </p:cNvPr>
          <p:cNvSpPr>
            <a:spLocks noGrp="1"/>
          </p:cNvSpPr>
          <p:nvPr>
            <p:ph type="pic" sz="quarter" idx="14"/>
          </p:nvPr>
        </p:nvSpPr>
        <p:spPr>
          <a:xfrm>
            <a:off x="5758513" y="960251"/>
            <a:ext cx="6429375" cy="5278914"/>
          </a:xfrm>
          <a:solidFill>
            <a:schemeClr val="bg1"/>
          </a:solidFill>
        </p:spPr>
      </p:sp>
      <p:sp>
        <p:nvSpPr>
          <p:cNvPr id="9" name="Text Placeholder 8">
            <a:extLst>
              <a:ext uri="{FF2B5EF4-FFF2-40B4-BE49-F238E27FC236}">
                <a16:creationId xmlns:a16="http://schemas.microsoft.com/office/drawing/2014/main" id="{F15F9FAC-C716-4F56-947E-3021647AD4D2}"/>
              </a:ext>
            </a:extLst>
          </p:cNvPr>
          <p:cNvSpPr>
            <a:spLocks noGrp="1"/>
          </p:cNvSpPr>
          <p:nvPr>
            <p:ph type="body" sz="quarter" idx="21"/>
          </p:nvPr>
        </p:nvSpPr>
        <p:spPr/>
        <p:txBody>
          <a:bodyPr/>
          <a:lstStyle/>
          <a:p>
            <a:endParaRPr lang="en-US"/>
          </a:p>
        </p:txBody>
      </p:sp>
      <p:pic>
        <p:nvPicPr>
          <p:cNvPr id="11" name="Picture 10">
            <a:extLst>
              <a:ext uri="{FF2B5EF4-FFF2-40B4-BE49-F238E27FC236}">
                <a16:creationId xmlns:a16="http://schemas.microsoft.com/office/drawing/2014/main" id="{DB3A2E67-A337-4D70-B32D-AA6120E4BE8D}"/>
              </a:ext>
            </a:extLst>
          </p:cNvPr>
          <p:cNvPicPr/>
          <p:nvPr/>
        </p:nvPicPr>
        <p:blipFill>
          <a:blip r:embed="rId2"/>
          <a:stretch>
            <a:fillRect/>
          </a:stretch>
        </p:blipFill>
        <p:spPr>
          <a:xfrm>
            <a:off x="5655668" y="1791155"/>
            <a:ext cx="6635063" cy="3062110"/>
          </a:xfrm>
          <a:prstGeom prst="rect">
            <a:avLst/>
          </a:prstGeom>
        </p:spPr>
      </p:pic>
    </p:spTree>
    <p:extLst>
      <p:ext uri="{BB962C8B-B14F-4D97-AF65-F5344CB8AC3E}">
        <p14:creationId xmlns:p14="http://schemas.microsoft.com/office/powerpoint/2010/main" val="1516615494"/>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rrell Nelson- Fredy Reyes Final Project 1" id="{B53BF7DC-92B5-4144-800D-16DABBBB9606}" vid="{BCAA8101-2693-40F3-94A9-512023B76E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Syracuse University Template</Template>
  <TotalTime>902</TotalTime>
  <Words>1391</Words>
  <Application>Microsoft Office PowerPoint</Application>
  <PresentationFormat>Widescreen</PresentationFormat>
  <Paragraphs>159</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Courier New</vt:lpstr>
      <vt:lpstr>Georgia</vt:lpstr>
      <vt:lpstr>Trebuchet MS</vt:lpstr>
      <vt:lpstr>Office Theme</vt:lpstr>
      <vt:lpstr>Applied Data Science Portfolio Milestone</vt:lpstr>
      <vt:lpstr>Outline</vt:lpstr>
      <vt:lpstr>About Me</vt:lpstr>
      <vt:lpstr>Learning Objectives</vt:lpstr>
      <vt:lpstr>Learning Objective # 1</vt:lpstr>
      <vt:lpstr>Learning Objective # 1</vt:lpstr>
      <vt:lpstr>Learning Objective # 1</vt:lpstr>
      <vt:lpstr>Learning Objective # 2</vt:lpstr>
      <vt:lpstr>Learning Objective # 2</vt:lpstr>
      <vt:lpstr>Learning Objective # 3</vt:lpstr>
      <vt:lpstr>Learning Objective # 3</vt:lpstr>
      <vt:lpstr>Learning Objective # 4</vt:lpstr>
      <vt:lpstr>Learning Objective # 4</vt:lpstr>
      <vt:lpstr>Learning Objective # 5</vt:lpstr>
      <vt:lpstr>Learning Objective # 5</vt:lpstr>
      <vt:lpstr>Learning Objective # 6</vt:lpstr>
      <vt:lpstr>Learning Objective # 7</vt:lpstr>
      <vt:lpstr>Where to go from here…</vt:lpstr>
      <vt:lpstr>Journey Continuation </vt:lpstr>
      <vt:lpstr>Final Thoughts</vt:lpstr>
      <vt:lpstr>Wrap Up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Patent  Analytics Assessment of Renewable Energies</dc:title>
  <dc:creator>Darrell Nelson</dc:creator>
  <cp:lastModifiedBy>Tiffannie Mac Donald</cp:lastModifiedBy>
  <cp:revision>51</cp:revision>
  <dcterms:created xsi:type="dcterms:W3CDTF">2019-10-09T17:00:55Z</dcterms:created>
  <dcterms:modified xsi:type="dcterms:W3CDTF">2021-03-30T20:26:13Z</dcterms:modified>
</cp:coreProperties>
</file>