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9" r:id="rId13"/>
    <p:sldId id="259" r:id="rId14"/>
    <p:sldId id="276" r:id="rId15"/>
    <p:sldId id="277" r:id="rId16"/>
    <p:sldId id="265" r:id="rId17"/>
    <p:sldId id="263" r:id="rId18"/>
    <p:sldId id="264" r:id="rId19"/>
    <p:sldId id="260" r:id="rId20"/>
    <p:sldId id="261" r:id="rId21"/>
    <p:sldId id="262" r:id="rId22"/>
    <p:sldId id="278" r:id="rId23"/>
    <p:sldId id="268" r:id="rId2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8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6E7F-C64F-644A-9039-3690F260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A4C8C-CA9D-F64E-AF95-04DFD6AD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A1FD-1976-8E40-9490-359D5717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EF3B-220C-F843-BB8F-E3E54245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60F3-A066-1A48-969D-D4B9BC9D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5607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A0A6-AD54-EF4B-B197-C85A1DE7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9BEB-54D4-CA42-8D88-F8072771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914E-EA9A-3F47-92F0-E00DDEE9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0546-221C-2643-ACB1-7BDAE6EE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C2D2-5E87-2E4F-91A4-192F42E5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8465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2B31-E793-8041-8034-AB9AB2C3D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97687-6955-BC45-8E39-78C89BCFD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A37F-08D7-3A4D-ABF9-2FB0791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5BA4-3925-CF4B-83C5-41D81E5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0BB9-C67D-F34A-AE40-012861B2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61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85FF-DED7-A446-9B5F-1065731E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357C-C33A-0349-B8BE-E257352A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676F-A0F9-3248-9B0B-0451A4D1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6BCE-5823-894B-BC6C-113D5225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F73B-CB29-B740-8C38-1C2F88F1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861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73A7-031E-6840-B31F-8B1AF63E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F9C10-1E4B-C347-93A2-BBA57FB1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B016-447F-7F47-A72E-3848A14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7A1EC-DF88-CA49-8D05-7A14CA8D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882A-58F0-9344-961E-A28756C0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638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A600-CF50-A942-BF72-105593CF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57F9-5FDE-D847-BA47-7D880E4FC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C0399-A76B-F041-B5E4-396AA52A5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AD8D0-D28E-E04B-B013-E8D7D8EE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983AB-A348-5A4C-A03E-84A45E78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C0D6-D29C-364A-A364-23F70790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2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3F4B-7260-2341-81F2-04C9E8BF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C30D-962F-1E41-9008-AA6E8B4F9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C0D80-B526-844F-BC7D-CA68A29FF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3E37E-46F4-1A4F-8225-CB7144C3C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BFE0-5E5E-C147-B295-6A863DE3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C027B-48CB-1F43-841F-BB29BAAE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29DFD-9469-2245-8221-F79D7600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AA0D-0CF9-CB4A-A3EB-514C1B6D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538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D39F-5A97-FC42-B937-7C6FFB89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543EB-6C84-474C-8489-712509E1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F30A0-6B47-C145-9FA8-5435424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4F28C-267E-4740-99AE-371E3953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170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3645A-919C-0347-AE5A-DB56D660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44F50-64D1-6440-84E2-A143B37B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3B00-F5C8-5341-A1FB-6EDD8619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3088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127C-8350-D342-B353-53163A1C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7A7E-44DE-7240-90C7-FA2B0B03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3A3E-F7E4-F44D-A320-838DA4A7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DB10A-D634-C645-B3B3-57432184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60D8-2D1F-3440-9AE5-2EE56B4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86247-74AC-3549-8D1B-A79FAFF0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61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B7EF-E166-8041-9D1D-D119A280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D7155-7FC2-5B43-A042-595FF3363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28D5D-4D60-E44B-B251-B55E6030C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9427-541E-1A44-86BC-0610FFD2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31BB-284C-5345-91B8-9816B606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0991E-640B-FF41-9A1B-F251BD74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445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5BC15-A20F-B84C-8B3E-0554CECC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B1CF4-9920-D149-9D78-FC0871EA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54FC-67EF-C646-A36C-26387071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F2AB-37D7-4043-BF6F-1E375671E7E0}" type="datetimeFigureOut">
              <a:rPr lang="en-RU" smtClean="0"/>
              <a:t>28/03/2020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D866-C64D-D147-B683-49617C65D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42081-A7E9-FA4C-96B4-E21988397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8567-6EF5-3B43-8C9A-D2A8C6337189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690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indicato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atboost-vs-light-gbm-vs-xgboost-5f93620723d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sokolov/ml-course-hse/blob/master/2018-fall/lecture-notes/lecture08-ensembles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ru/title/8112118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8E24-2530-3E4C-B5DE-F0BFB206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Решающие деревья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3415-739F-494F-9DF9-BBE67F9B0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0162" y="5530851"/>
            <a:ext cx="9144000" cy="1655762"/>
          </a:xfrm>
        </p:spPr>
        <p:txBody>
          <a:bodyPr/>
          <a:lstStyle/>
          <a:p>
            <a:r>
              <a:rPr lang="en-US" dirty="0"/>
              <a:t>Tinkoff Generation,</a:t>
            </a:r>
          </a:p>
          <a:p>
            <a:r>
              <a:rPr lang="ru-RU" dirty="0"/>
              <a:t>Лектор Корнеева Лиза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9486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93A2-00D8-114A-805B-118BB7BC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принцип построения дерева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A4FC-8025-5D43-9256-77E77401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популярных алгоритмов (</a:t>
            </a:r>
            <a:r>
              <a:rPr lang="en-GB" dirty="0"/>
              <a:t>ID3 </a:t>
            </a:r>
            <a:r>
              <a:rPr lang="ru-RU" dirty="0"/>
              <a:t>и </a:t>
            </a:r>
            <a:r>
              <a:rPr lang="en-GB" dirty="0"/>
              <a:t>C4.5</a:t>
            </a:r>
            <a:r>
              <a:rPr lang="ru-RU" dirty="0"/>
              <a:t>) используется </a:t>
            </a:r>
            <a:r>
              <a:rPr lang="ru-RU" b="1" dirty="0"/>
              <a:t>принцип жадной максимизации прироста информации</a:t>
            </a:r>
            <a:r>
              <a:rPr lang="ru-RU" dirty="0"/>
              <a:t> – на каждом шаге выбирается тот признак, при разделении по которому прирост информации оказывается наибольшим.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Дальше процедура повторяется рекурсивно, пока энтропия не окажется равной нулю или какой-то малой величине.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В разных алгоритмах применяются разные эвристики для "ранней остановки" или "отсечения", чтобы избежать построения переобученного дерева.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5481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4061-AEE5-CF4C-9997-7E685770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Другие критерии качества разбиения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4E42-FD7C-6A44-84D6-5EAF4F5C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705350"/>
          </a:xfrm>
        </p:spPr>
        <p:txBody>
          <a:bodyPr/>
          <a:lstStyle/>
          <a:p>
            <a:r>
              <a:rPr lang="ru-RU" dirty="0"/>
              <a:t>Неопределенность Джини (</a:t>
            </a:r>
            <a:r>
              <a:rPr lang="en-GB" dirty="0"/>
              <a:t>Gini impurity)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Максимизацию этого критерия можно интерпретировать как максимизацию числа пар объектов одного класса, оказавшихся в одном поддереве. </a:t>
            </a:r>
          </a:p>
          <a:p>
            <a:r>
              <a:rPr lang="ru-RU" dirty="0"/>
              <a:t>Ошибка классификации (</a:t>
            </a:r>
            <a:r>
              <a:rPr lang="en-GB" dirty="0"/>
              <a:t>misclassification error)</a:t>
            </a:r>
            <a:endParaRPr lang="ru-RU" dirty="0"/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9A4A-723D-C04E-8B30-1567C0A9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07" y="1942149"/>
            <a:ext cx="3463786" cy="1327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4F7F5-9996-0B4E-BA95-DF5D8FD8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38" y="5668169"/>
            <a:ext cx="3561555" cy="10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EBEE-97DE-CA4A-9509-466E61D6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делать с количественными признаками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8034-AB71-354E-B505-40EBB50E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количественный признак сортируется по возрастанию, и в дереве проверяются только те пороги, при которых целевой признак меняет значение. </a:t>
            </a:r>
          </a:p>
          <a:p>
            <a:r>
              <a:rPr lang="ru-RU" dirty="0"/>
              <a:t>дополнительно, когда в данных много количественных признаков, и у каждого много уникальных значений, могут отбираться не все пороги, описанные выше, а только топ-</a:t>
            </a:r>
            <a:r>
              <a:rPr lang="en-GB" dirty="0"/>
              <a:t>N, </a:t>
            </a:r>
            <a:r>
              <a:rPr lang="ru-RU" dirty="0"/>
              <a:t>дающих максимальный прирост все того же критерия. </a:t>
            </a:r>
          </a:p>
          <a:p>
            <a:r>
              <a:rPr lang="ru-RU" dirty="0"/>
              <a:t>то есть, по сути, для каждого порога строится дерево глубины 1, считается насколько снизилась энтропия (или неопределенность Джини) и выбираются только лучшие пороги, с которыми стоит сравнивать количественный признак. 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2145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4C0E-0A89-BD49-B85C-28C93054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остановить дерево?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3FDB-0372-ED4E-8726-DE08B5D0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Ограничение </a:t>
            </a:r>
            <a:r>
              <a:rPr lang="ru-RU" dirty="0" err="1"/>
              <a:t>максимальнои</a:t>
            </a:r>
            <a:r>
              <a:rPr lang="ru-RU" dirty="0"/>
              <a:t>̆ глубины дерева. </a:t>
            </a:r>
          </a:p>
          <a:p>
            <a:r>
              <a:rPr lang="ru-RU" dirty="0"/>
              <a:t>Ограничение минимального числа объектов в листе. </a:t>
            </a:r>
            <a:endParaRPr lang="ru-RU" dirty="0">
              <a:effectLst/>
            </a:endParaRPr>
          </a:p>
          <a:p>
            <a:r>
              <a:rPr lang="ru-RU" dirty="0"/>
              <a:t>Ограничение максимального количества листьев в дереве. </a:t>
            </a:r>
            <a:endParaRPr lang="ru-RU" dirty="0">
              <a:effectLst/>
            </a:endParaRPr>
          </a:p>
          <a:p>
            <a:r>
              <a:rPr lang="ru-RU" dirty="0"/>
              <a:t>Остановка в случае, если все объекты в листе относятся к одному классу. </a:t>
            </a:r>
            <a:endParaRPr lang="ru-RU" dirty="0">
              <a:effectLst/>
            </a:endParaRPr>
          </a:p>
          <a:p>
            <a:r>
              <a:rPr lang="ru-RU" dirty="0"/>
              <a:t>Требование, что функционал качества при дроблении улучшался как минимум на </a:t>
            </a:r>
            <a:r>
              <a:rPr lang="en-US" dirty="0"/>
              <a:t>x</a:t>
            </a:r>
            <a:r>
              <a:rPr lang="en-GB" dirty="0"/>
              <a:t> </a:t>
            </a:r>
            <a:r>
              <a:rPr lang="ru-RU" dirty="0"/>
              <a:t>процентов. </a:t>
            </a:r>
            <a:endParaRPr lang="ru-RU" dirty="0">
              <a:effectLst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763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3106-3C8A-4A4E-A17A-11D7C2E1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 в задаче регрессии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664A-B3D3-4A4E-8EFD-CBA985E6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прогнозировании количественного признака идея построения дерева остается та же, но меняется критерий качества: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где ℓ – число объектов в листе, </a:t>
            </a:r>
            <a:r>
              <a:rPr lang="en-GB" dirty="0"/>
              <a:t>y</a:t>
            </a:r>
            <a:r>
              <a:rPr lang="ru-RU" dirty="0"/>
              <a:t>_</a:t>
            </a:r>
            <a:r>
              <a:rPr lang="en-GB" dirty="0" err="1"/>
              <a:t>i</a:t>
            </a:r>
            <a:r>
              <a:rPr lang="en-GB" dirty="0"/>
              <a:t> – </a:t>
            </a:r>
            <a:r>
              <a:rPr lang="ru-RU" dirty="0"/>
              <a:t>значения целевого признака. Попросту говоря, </a:t>
            </a:r>
            <a:r>
              <a:rPr lang="ru-RU" dirty="0" err="1"/>
              <a:t>минимизируя</a:t>
            </a:r>
            <a:r>
              <a:rPr lang="ru-RU" dirty="0"/>
              <a:t> дисперсию вокруг среднего, мы ищем признаки, разбивающие выборку таким образом, что значения целевого признака в каждом листе примерно равны.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E8447-96AB-F247-B42E-B36E47F1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928" y="2900362"/>
            <a:ext cx="7288334" cy="180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34D7-5844-904B-91A0-D564C570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603F-9C58-3F4F-A01F-7B6BC3DB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4B346-B639-364C-88B7-49F35793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374650"/>
            <a:ext cx="10071100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1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3172-94A3-714D-B60D-C4D093BA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76"/>
            <a:ext cx="10515600" cy="1325563"/>
          </a:xfrm>
        </p:spPr>
        <p:txBody>
          <a:bodyPr/>
          <a:lstStyle/>
          <a:p>
            <a:r>
              <a:rPr lang="ru-RU" dirty="0"/>
              <a:t>Плюсы решающих деревьев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B60E-D4D3-0540-91BA-DEEE6539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362"/>
            <a:ext cx="10515600" cy="5481638"/>
          </a:xfrm>
        </p:spPr>
        <p:txBody>
          <a:bodyPr>
            <a:normAutofit/>
          </a:bodyPr>
          <a:lstStyle/>
          <a:p>
            <a:r>
              <a:rPr lang="ru-RU" dirty="0"/>
              <a:t>Легко визуализировать – интерпретируемость</a:t>
            </a:r>
          </a:p>
          <a:p>
            <a:r>
              <a:rPr lang="ru-RU" dirty="0"/>
              <a:t>Быстро учится и прогнозирует</a:t>
            </a:r>
          </a:p>
          <a:p>
            <a:r>
              <a:rPr lang="ru-RU" dirty="0"/>
              <a:t>Не надо много данных </a:t>
            </a:r>
            <a:endParaRPr lang="ru-RU" dirty="0">
              <a:effectLst/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Чувствительны к шумам</a:t>
            </a:r>
          </a:p>
          <a:p>
            <a:r>
              <a:rPr lang="ru-RU" dirty="0"/>
              <a:t>Разделяющая граница имеет ограничения</a:t>
            </a:r>
          </a:p>
          <a:p>
            <a:r>
              <a:rPr lang="ru-RU" dirty="0"/>
              <a:t>Проблема поиска оптимального дерева решений</a:t>
            </a:r>
          </a:p>
          <a:p>
            <a:r>
              <a:rPr lang="ru-RU" dirty="0"/>
              <a:t>Переобучаются</a:t>
            </a:r>
          </a:p>
          <a:p>
            <a:r>
              <a:rPr lang="ru-RU" dirty="0"/>
              <a:t>Модель умеет только интерполировать, но не экстраполировать</a:t>
            </a:r>
          </a:p>
          <a:p>
            <a:endParaRPr lang="en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C71E9-D5E3-BE47-AC07-89121D295A29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Минусы решающих деревьев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9253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8E24-2530-3E4C-B5DE-F0BFB206D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Ансамбли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9915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F2D8-837C-BE4C-B371-979AF57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Коллективный разум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D58C-4105-0843-AB00-74E2960A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16"/>
            <a:ext cx="11038367" cy="47734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Группа людей дает ответ точнее, нежели эксперт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Эксперимент: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девушка набила гигантскую банку </a:t>
            </a:r>
            <a:r>
              <a:rPr lang="en-GB" dirty="0" err="1"/>
              <a:t>m&amp;ms</a:t>
            </a:r>
            <a:r>
              <a:rPr lang="en-GB" dirty="0"/>
              <a:t>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спрашивала, сколько в банке конфет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эксперименте участвовало 160 человек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разные ответы от 400 до 50 000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затем посчитали среднее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среднее оказалось равно 4515, что всего на 5 больше, чем реальное число конфет</a:t>
            </a: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https://cindicator.com/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19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B762-74FA-F242-BE55-D82D33A6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AC65-A767-0F49-B7FA-8669E7BD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3E071-BAF8-5F4F-AA37-2AD83D2F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2400"/>
            <a:ext cx="105537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1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E358-90D4-0844-AACF-3C0E91A5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317A-E09F-3E47-BABF-19A80577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F322C-6ED7-C24E-B33C-5D2FC3900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10" y="96837"/>
            <a:ext cx="8662179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1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9EA-D933-8340-B932-B2A4CD6F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D5ED-9EA6-FD44-8EFD-834B5CF6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804A-2D8B-0E48-95DD-580B7533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527050"/>
            <a:ext cx="106045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3685-05C6-7348-A4D2-5A21740B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A79D-4505-DF42-8B99-C67A0DA4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EBE64-FF96-C247-867B-B73FCCDF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46063"/>
            <a:ext cx="11036300" cy="593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E243B-5A3D-6B49-9EF1-59E739645AB4}"/>
              </a:ext>
            </a:extLst>
          </p:cNvPr>
          <p:cNvSpPr txBox="1"/>
          <p:nvPr/>
        </p:nvSpPr>
        <p:spPr>
          <a:xfrm>
            <a:off x="838200" y="6427271"/>
            <a:ext cx="7838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https://towardsdatascience.com/catboost-vs-light-gbm-vs-xgboost-5f93620723db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1093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305F-876D-6E4D-A508-C45E04DD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Подробности про ансамбли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BB35-082B-E94B-9C78-47CAC0FF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https://github.com/esokolov/ml-course-hse/blob/master/2018-fall/lecture-notes/lecture08-ensembles.pdf</a:t>
            </a: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07356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788D-5776-0942-9F83-2B66B883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A0D6-DD5D-FB4A-B989-CEF83716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EFA5-7C84-784A-8165-D1C23B4C9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76"/>
            <a:ext cx="12192000" cy="623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70C3D1-81FE-114F-8221-7EB77811A3F4}"/>
              </a:ext>
            </a:extLst>
          </p:cNvPr>
          <p:cNvSpPr txBox="1"/>
          <p:nvPr/>
        </p:nvSpPr>
        <p:spPr>
          <a:xfrm>
            <a:off x="332600" y="6409313"/>
            <a:ext cx="427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https://www.netflix.com/ru/title/81121186</a:t>
            </a:r>
            <a:endParaRPr lang="en-GB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4751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3AB1-862A-3547-82F7-09944FF4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1B04-9E7F-E342-9416-1F57CE6A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A2FC6-3EE2-3249-9D84-41CE74A9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8" y="0"/>
            <a:ext cx="1008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920-7A0A-584D-826F-0EBAAB23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строится дерево?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37C4-9B47-6A4D-9EA9-0A9981CC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1"/>
            <a:ext cx="10515600" cy="53162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Игра «20 вопросов»: один человек загадывает знаменитость, а второй отгадывает, задавая только закрытые вопросы («Да» или «Нет»)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Какой вопрос отгадывающий задаст первым? Такой, который сильнее всего уменьшит количество оставшихся вариантов.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Вопрос «Это </a:t>
            </a:r>
            <a:r>
              <a:rPr lang="ru-RU" sz="2000" dirty="0" err="1"/>
              <a:t>Анджелина</a:t>
            </a:r>
            <a:r>
              <a:rPr lang="ru-RU" sz="2000" dirty="0"/>
              <a:t> Джоли?» в случае ответа «Нет» оставит более 7 миллиардов вариантов для дальнейшего перебора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А вот вопрос «Это женщина?» отсечет уже около половины знаменитостей.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То есть, признак «пол» намного лучше разделяет выборку людей, чем признак «это </a:t>
            </a:r>
            <a:r>
              <a:rPr lang="ru-RU" sz="2000" dirty="0" err="1"/>
              <a:t>Анджелина</a:t>
            </a:r>
            <a:r>
              <a:rPr lang="ru-RU" sz="2000" dirty="0"/>
              <a:t> Джоли», «национальность-испанец» или «любит футбол».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Это интуитивно соответствует понятию прироста информации, основанного на энтропии.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93147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1920-7A0A-584D-826F-0EBAAB23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строится дерево?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37C4-9B47-6A4D-9EA9-0A9981CC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1"/>
            <a:ext cx="10515600" cy="53162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Энтропия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где </a:t>
            </a:r>
            <a:r>
              <a:rPr lang="en-GB" dirty="0"/>
              <a:t>p</a:t>
            </a:r>
            <a:r>
              <a:rPr lang="ru-RU" dirty="0"/>
              <a:t>_</a:t>
            </a:r>
            <a:r>
              <a:rPr lang="en-GB" dirty="0" err="1"/>
              <a:t>i</a:t>
            </a:r>
            <a:r>
              <a:rPr lang="en-GB" dirty="0"/>
              <a:t> – </a:t>
            </a:r>
            <a:r>
              <a:rPr lang="ru-RU" dirty="0"/>
              <a:t>вероятности нахождения системы в </a:t>
            </a:r>
            <a:r>
              <a:rPr lang="en-GB" dirty="0" err="1"/>
              <a:t>i</a:t>
            </a:r>
            <a:r>
              <a:rPr lang="en-GB" dirty="0"/>
              <a:t>-</a:t>
            </a:r>
            <a:r>
              <a:rPr lang="ru-RU" dirty="0"/>
              <a:t>ом состоянии. 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Интуитивно, энтропия соответствует степени хаоса в системе.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Чем выше энтропия, тем менее упорядочена система и наоборот.</a:t>
            </a:r>
            <a:endParaRPr lang="en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96C7B-461C-2F43-8A9E-9410E258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42" y="1746380"/>
            <a:ext cx="4855516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AB7-68F7-4C40-9C2A-BF0F08C1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дерева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0496-00A5-1540-828B-8DFEEE0A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Будем предсказывать цвет шарика по его координате.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9 синих шариков и 11 желтых. Если мы наудачу вытащили шарик, то он с вероятностью </a:t>
            </a:r>
            <a:r>
              <a:rPr lang="en-GB" dirty="0"/>
              <a:t>p</a:t>
            </a:r>
            <a:r>
              <a:rPr lang="ru-RU" dirty="0"/>
              <a:t>_</a:t>
            </a:r>
            <a:r>
              <a:rPr lang="en-GB" dirty="0"/>
              <a:t>1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9</a:t>
            </a:r>
            <a:r>
              <a:rPr lang="ru-RU" dirty="0"/>
              <a:t>/</a:t>
            </a:r>
            <a:r>
              <a:rPr lang="en-GB" dirty="0"/>
              <a:t>20</a:t>
            </a:r>
            <a:r>
              <a:rPr lang="ru-RU" dirty="0"/>
              <a:t> будет синим и с вероятностью </a:t>
            </a:r>
            <a:r>
              <a:rPr lang="en-GB" dirty="0"/>
              <a:t>p</a:t>
            </a:r>
            <a:r>
              <a:rPr lang="ru-RU" dirty="0"/>
              <a:t>_</a:t>
            </a:r>
            <a:r>
              <a:rPr lang="en-GB" dirty="0"/>
              <a:t>2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11</a:t>
            </a:r>
            <a:r>
              <a:rPr lang="ru-RU" dirty="0"/>
              <a:t>/</a:t>
            </a:r>
            <a:r>
              <a:rPr lang="en-GB" dirty="0"/>
              <a:t>20 – </a:t>
            </a:r>
            <a:r>
              <a:rPr lang="ru-RU" dirty="0"/>
              <a:t>желтым. </a:t>
            </a:r>
          </a:p>
          <a:p>
            <a:pPr marL="0" indent="0">
              <a:buNone/>
            </a:pPr>
            <a:r>
              <a:rPr lang="ru-RU" dirty="0"/>
              <a:t>Энтропия состояния </a:t>
            </a:r>
            <a:r>
              <a:rPr lang="en-GB" dirty="0"/>
              <a:t>S0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−</a:t>
            </a:r>
            <a:r>
              <a:rPr lang="ru-RU" dirty="0"/>
              <a:t>(</a:t>
            </a:r>
            <a:r>
              <a:rPr lang="en-GB" dirty="0"/>
              <a:t>9</a:t>
            </a:r>
            <a:r>
              <a:rPr lang="ru-RU" dirty="0"/>
              <a:t>/</a:t>
            </a:r>
            <a:r>
              <a:rPr lang="en-GB" dirty="0"/>
              <a:t>20</a:t>
            </a:r>
            <a:r>
              <a:rPr lang="ru-RU" dirty="0"/>
              <a:t>) </a:t>
            </a:r>
            <a:r>
              <a:rPr lang="en-US" dirty="0"/>
              <a:t>* </a:t>
            </a:r>
            <a:r>
              <a:rPr lang="en-GB" dirty="0"/>
              <a:t>log2(9/20) − </a:t>
            </a:r>
            <a:r>
              <a:rPr lang="ru-RU" dirty="0"/>
              <a:t>(</a:t>
            </a:r>
            <a:r>
              <a:rPr lang="en-GB" dirty="0"/>
              <a:t>11/20</a:t>
            </a:r>
            <a:r>
              <a:rPr lang="ru-RU" dirty="0"/>
              <a:t>)</a:t>
            </a:r>
            <a:r>
              <a:rPr lang="en-GB" dirty="0"/>
              <a:t>*log2(11/20)</a:t>
            </a:r>
            <a:r>
              <a:rPr lang="ru-RU" dirty="0"/>
              <a:t> </a:t>
            </a:r>
            <a:r>
              <a:rPr lang="en-GB" dirty="0"/>
              <a:t>≈</a:t>
            </a:r>
            <a:r>
              <a:rPr lang="ru-RU" dirty="0"/>
              <a:t> </a:t>
            </a:r>
            <a:r>
              <a:rPr lang="en-GB" dirty="0"/>
              <a:t>1 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A1E1F-D959-C445-8427-B431A5A09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70994"/>
            <a:ext cx="7772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3F1E-2FF0-B34D-8C6D-0151088C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57212"/>
            <a:ext cx="11077575" cy="630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левой группе оказалось 13 шаров, из которых 8 синих и 5 желтых. Энтропия этой группы равна </a:t>
            </a:r>
            <a:endParaRPr lang="en-US" dirty="0"/>
          </a:p>
          <a:p>
            <a:pPr marL="0" indent="0" algn="ctr">
              <a:buNone/>
            </a:pPr>
            <a:r>
              <a:rPr lang="en-GB" dirty="0"/>
              <a:t>S1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−</a:t>
            </a:r>
            <a:r>
              <a:rPr lang="ru-RU" dirty="0"/>
              <a:t>(</a:t>
            </a:r>
            <a:r>
              <a:rPr lang="en-GB" dirty="0"/>
              <a:t>5</a:t>
            </a:r>
            <a:r>
              <a:rPr lang="ru-RU" dirty="0"/>
              <a:t>/</a:t>
            </a:r>
            <a:r>
              <a:rPr lang="en-GB" dirty="0"/>
              <a:t>13</a:t>
            </a:r>
            <a:r>
              <a:rPr lang="ru-RU" dirty="0"/>
              <a:t>)</a:t>
            </a:r>
            <a:r>
              <a:rPr lang="en-US" dirty="0"/>
              <a:t> * </a:t>
            </a:r>
            <a:r>
              <a:rPr lang="en-GB" dirty="0"/>
              <a:t>log2</a:t>
            </a:r>
            <a:r>
              <a:rPr lang="ru-RU" dirty="0"/>
              <a:t>(</a:t>
            </a:r>
            <a:r>
              <a:rPr lang="en-GB" dirty="0"/>
              <a:t>5</a:t>
            </a:r>
            <a:r>
              <a:rPr lang="ru-RU" dirty="0"/>
              <a:t>/</a:t>
            </a:r>
            <a:r>
              <a:rPr lang="en-GB" dirty="0"/>
              <a:t>13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GB" dirty="0"/>
              <a:t>− </a:t>
            </a:r>
            <a:r>
              <a:rPr lang="ru-RU" dirty="0"/>
              <a:t>(</a:t>
            </a:r>
            <a:r>
              <a:rPr lang="en-GB" dirty="0"/>
              <a:t>8</a:t>
            </a:r>
            <a:r>
              <a:rPr lang="ru-RU" dirty="0"/>
              <a:t>/</a:t>
            </a:r>
            <a:r>
              <a:rPr lang="en-GB" dirty="0"/>
              <a:t>13</a:t>
            </a:r>
            <a:r>
              <a:rPr lang="ru-RU" dirty="0"/>
              <a:t>)</a:t>
            </a:r>
            <a:r>
              <a:rPr lang="en-US" dirty="0"/>
              <a:t> * </a:t>
            </a:r>
            <a:r>
              <a:rPr lang="en-GB" dirty="0"/>
              <a:t>log2</a:t>
            </a:r>
            <a:r>
              <a:rPr lang="ru-RU" dirty="0"/>
              <a:t>(</a:t>
            </a:r>
            <a:r>
              <a:rPr lang="en-GB" dirty="0"/>
              <a:t>8</a:t>
            </a:r>
            <a:r>
              <a:rPr lang="ru-RU" dirty="0"/>
              <a:t>/</a:t>
            </a:r>
            <a:r>
              <a:rPr lang="en-GB" dirty="0"/>
              <a:t>13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GB" dirty="0"/>
              <a:t>≈ 0.96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правой группе оказалось 7 шаров, из которых 1 синий и 6 желтых. Энтропия правой группы равна </a:t>
            </a:r>
            <a:endParaRPr lang="en-US" dirty="0"/>
          </a:p>
          <a:p>
            <a:pPr marL="0" indent="0" algn="ctr">
              <a:buNone/>
            </a:pPr>
            <a:r>
              <a:rPr lang="en-GB" dirty="0"/>
              <a:t>S2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−</a:t>
            </a:r>
            <a:r>
              <a:rPr lang="ru-RU" dirty="0"/>
              <a:t>(</a:t>
            </a:r>
            <a:r>
              <a:rPr lang="en-GB" dirty="0"/>
              <a:t>1</a:t>
            </a:r>
            <a:r>
              <a:rPr lang="ru-RU" dirty="0"/>
              <a:t>/</a:t>
            </a:r>
            <a:r>
              <a:rPr lang="en-GB" dirty="0"/>
              <a:t>7</a:t>
            </a:r>
            <a:r>
              <a:rPr lang="ru-RU" dirty="0"/>
              <a:t>)</a:t>
            </a:r>
            <a:r>
              <a:rPr lang="en-US" dirty="0"/>
              <a:t> * </a:t>
            </a:r>
            <a:r>
              <a:rPr lang="en-GB" dirty="0"/>
              <a:t>log2</a:t>
            </a:r>
            <a:r>
              <a:rPr lang="ru-RU" dirty="0"/>
              <a:t>(</a:t>
            </a:r>
            <a:r>
              <a:rPr lang="en-GB" dirty="0"/>
              <a:t>1</a:t>
            </a:r>
            <a:r>
              <a:rPr lang="ru-RU" dirty="0"/>
              <a:t>/</a:t>
            </a:r>
            <a:r>
              <a:rPr lang="en-GB" dirty="0"/>
              <a:t>7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GB" dirty="0"/>
              <a:t>− </a:t>
            </a:r>
            <a:r>
              <a:rPr lang="ru-RU" dirty="0"/>
              <a:t>(</a:t>
            </a:r>
            <a:r>
              <a:rPr lang="en-GB" dirty="0"/>
              <a:t>6</a:t>
            </a:r>
            <a:r>
              <a:rPr lang="ru-RU" dirty="0"/>
              <a:t>/</a:t>
            </a:r>
            <a:r>
              <a:rPr lang="en-GB" dirty="0"/>
              <a:t>7</a:t>
            </a:r>
            <a:r>
              <a:rPr lang="ru-RU" dirty="0"/>
              <a:t>)</a:t>
            </a:r>
            <a:r>
              <a:rPr lang="en-US" dirty="0"/>
              <a:t> * </a:t>
            </a:r>
            <a:r>
              <a:rPr lang="en-GB" dirty="0"/>
              <a:t>log2</a:t>
            </a:r>
            <a:r>
              <a:rPr lang="ru-RU" dirty="0"/>
              <a:t>(</a:t>
            </a:r>
            <a:r>
              <a:rPr lang="en-GB" dirty="0"/>
              <a:t>6</a:t>
            </a:r>
            <a:r>
              <a:rPr lang="ru-RU" dirty="0"/>
              <a:t>/</a:t>
            </a:r>
            <a:r>
              <a:rPr lang="en-GB" dirty="0"/>
              <a:t>7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GB" dirty="0"/>
              <a:t>≈ 0.6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Как видим, энтропия уменьшилась в обеих группах по сравнению с начальным состоянием, хоть в левой и не сильно. 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2C4D2-4B10-D64A-B9F3-E1040C24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75" y="557212"/>
            <a:ext cx="7739250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6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8BC-B42F-154E-BEEA-926B3788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Прирост информации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213D-6379-AB4F-A4B4-771A571B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338"/>
            <a:ext cx="10515600" cy="461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Поскольку энтропия – по сути степень хаоса в системе, уменьшение энтропии называют приростом информации. Формально прирост информации (</a:t>
            </a:r>
            <a:r>
              <a:rPr lang="en-GB" sz="2400" dirty="0"/>
              <a:t>information gain, IG) </a:t>
            </a:r>
            <a:r>
              <a:rPr lang="ru-RU" sz="2400" dirty="0"/>
              <a:t>при разбиении выборки по признаку </a:t>
            </a:r>
            <a:r>
              <a:rPr lang="en-GB" sz="2400" dirty="0"/>
              <a:t>Q (</a:t>
            </a:r>
            <a:r>
              <a:rPr lang="ru-RU" sz="2400" dirty="0"/>
              <a:t>в нашем примере это признак «</a:t>
            </a:r>
            <a:r>
              <a:rPr lang="en-GB" sz="2400" dirty="0"/>
              <a:t>x</a:t>
            </a:r>
            <a:r>
              <a:rPr lang="ru-RU" sz="2400" dirty="0"/>
              <a:t> </a:t>
            </a:r>
            <a:r>
              <a:rPr lang="en-GB" sz="2400" dirty="0"/>
              <a:t>≤</a:t>
            </a:r>
            <a:r>
              <a:rPr lang="ru-RU" sz="2400" dirty="0"/>
              <a:t> </a:t>
            </a:r>
            <a:r>
              <a:rPr lang="en-GB" sz="2400" dirty="0"/>
              <a:t>12</a:t>
            </a:r>
            <a:r>
              <a:rPr lang="ru-RU" sz="2400" dirty="0"/>
              <a:t>»</a:t>
            </a:r>
            <a:r>
              <a:rPr lang="en-GB" sz="2400" dirty="0"/>
              <a:t>) </a:t>
            </a:r>
            <a:r>
              <a:rPr lang="ru-RU" sz="2400" dirty="0"/>
              <a:t>определяется как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где </a:t>
            </a:r>
            <a:r>
              <a:rPr lang="en-GB" sz="2400" dirty="0"/>
              <a:t>q – </a:t>
            </a:r>
            <a:r>
              <a:rPr lang="ru-RU" sz="2400" dirty="0"/>
              <a:t>число групп после разбиения, </a:t>
            </a:r>
            <a:r>
              <a:rPr lang="en-GB" sz="2400" dirty="0"/>
              <a:t>N</a:t>
            </a:r>
            <a:r>
              <a:rPr lang="ru-RU" sz="2400" dirty="0"/>
              <a:t>_</a:t>
            </a:r>
            <a:r>
              <a:rPr lang="en-GB" sz="2400" dirty="0" err="1"/>
              <a:t>i</a:t>
            </a:r>
            <a:r>
              <a:rPr lang="en-GB" sz="2400" dirty="0"/>
              <a:t> – </a:t>
            </a:r>
            <a:r>
              <a:rPr lang="ru-RU" sz="2400" dirty="0"/>
              <a:t>число элементов выборки, у которых признак </a:t>
            </a:r>
            <a:r>
              <a:rPr lang="en-GB" sz="2400" dirty="0"/>
              <a:t>Q </a:t>
            </a:r>
            <a:r>
              <a:rPr lang="ru-RU" sz="2400" dirty="0"/>
              <a:t>имеет </a:t>
            </a:r>
            <a:r>
              <a:rPr lang="en-GB" sz="2400" dirty="0" err="1"/>
              <a:t>i</a:t>
            </a:r>
            <a:r>
              <a:rPr lang="en-GB" sz="2400" dirty="0"/>
              <a:t>-</a:t>
            </a:r>
            <a:r>
              <a:rPr lang="ru-RU" sz="2400" dirty="0" err="1"/>
              <a:t>ое</a:t>
            </a:r>
            <a:r>
              <a:rPr lang="ru-RU" sz="2400" dirty="0"/>
              <a:t> значение. </a:t>
            </a:r>
            <a:endParaRPr lang="en-R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032AC-E2CA-564A-B217-A45A5036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3114675"/>
            <a:ext cx="4546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FA84-61A3-0A4E-A588-E5141C41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Прирост информации в нашем примере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8875C-2090-8B45-BFF2-C52418E2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нашем случае после разделения получилось две группы (</a:t>
            </a:r>
            <a:r>
              <a:rPr lang="en-GB" dirty="0"/>
              <a:t>q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2) – </a:t>
            </a:r>
            <a:r>
              <a:rPr lang="ru-RU" dirty="0"/>
              <a:t>одна из 13 элементов (</a:t>
            </a:r>
            <a:r>
              <a:rPr lang="en-GB" dirty="0"/>
              <a:t>N</a:t>
            </a:r>
            <a:r>
              <a:rPr lang="ru-RU" dirty="0"/>
              <a:t>_</a:t>
            </a:r>
            <a:r>
              <a:rPr lang="en-GB" dirty="0"/>
              <a:t>1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13), </a:t>
            </a:r>
            <a:r>
              <a:rPr lang="ru-RU" dirty="0"/>
              <a:t>вторая – из 7 (</a:t>
            </a:r>
            <a:r>
              <a:rPr lang="en-GB" dirty="0"/>
              <a:t>N</a:t>
            </a:r>
            <a:r>
              <a:rPr lang="ru-RU" dirty="0"/>
              <a:t>_</a:t>
            </a:r>
            <a:r>
              <a:rPr lang="en-GB" dirty="0"/>
              <a:t>2</a:t>
            </a:r>
            <a:r>
              <a:rPr lang="ru-RU" dirty="0"/>
              <a:t> </a:t>
            </a:r>
            <a:r>
              <a:rPr lang="en-GB" dirty="0"/>
              <a:t>=</a:t>
            </a:r>
            <a:r>
              <a:rPr lang="ru-RU" dirty="0"/>
              <a:t> </a:t>
            </a:r>
            <a:r>
              <a:rPr lang="en-GB" dirty="0"/>
              <a:t>7). </a:t>
            </a:r>
            <a:r>
              <a:rPr lang="ru-RU" dirty="0"/>
              <a:t>Прирост информации получился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Получается, разделив шарики на две группы по признаку «координата меньше либо равна 12», мы уже получили более упорядоченную систему, чем в начале. 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D8826-F6B2-694D-B8E0-5970BA42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2986088"/>
            <a:ext cx="7035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968</Words>
  <Application>Microsoft Macintosh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Решающие деревья</vt:lpstr>
      <vt:lpstr>PowerPoint Presentation</vt:lpstr>
      <vt:lpstr>PowerPoint Presentation</vt:lpstr>
      <vt:lpstr>Как строится дерево?</vt:lpstr>
      <vt:lpstr>Как строится дерево?</vt:lpstr>
      <vt:lpstr>Пример построения дерева</vt:lpstr>
      <vt:lpstr>PowerPoint Presentation</vt:lpstr>
      <vt:lpstr>Прирост информации</vt:lpstr>
      <vt:lpstr>Прирост информации в нашем примере</vt:lpstr>
      <vt:lpstr>Общий принцип построения дерева</vt:lpstr>
      <vt:lpstr>Другие критерии качества разбиения</vt:lpstr>
      <vt:lpstr>Что делать с количественными признаками</vt:lpstr>
      <vt:lpstr>Когда остановить дерево?</vt:lpstr>
      <vt:lpstr>Дерево решений в задаче регрессии</vt:lpstr>
      <vt:lpstr>PowerPoint Presentation</vt:lpstr>
      <vt:lpstr>Плюсы решающих деревьев</vt:lpstr>
      <vt:lpstr>Ансамбли</vt:lpstr>
      <vt:lpstr>Коллективный разум</vt:lpstr>
      <vt:lpstr>PowerPoint Presentation</vt:lpstr>
      <vt:lpstr>PowerPoint Presentation</vt:lpstr>
      <vt:lpstr>PowerPoint Presentation</vt:lpstr>
      <vt:lpstr>Подробности про ансамбли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Решающие деревья</dc:title>
  <dc:creator>Корнеева Елизавета Юрьевна</dc:creator>
  <cp:lastModifiedBy>Корнеева Елизавета Юрьевна</cp:lastModifiedBy>
  <cp:revision>10</cp:revision>
  <dcterms:created xsi:type="dcterms:W3CDTF">2020-03-28T11:11:12Z</dcterms:created>
  <dcterms:modified xsi:type="dcterms:W3CDTF">2020-03-28T14:55:29Z</dcterms:modified>
</cp:coreProperties>
</file>