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1" r:id="rId1"/>
  </p:sldMasterIdLst>
  <p:notesMasterIdLst>
    <p:notesMasterId r:id="rId3"/>
  </p:notesMasterIdLst>
  <p:sldIdLst>
    <p:sldId id="257" r:id="rId2"/>
  </p:sldIdLst>
  <p:sldSz cx="9144000" cy="6858000" type="screen4x3"/>
  <p:notesSz cx="6858000" cy="9144000"/>
  <p:embeddedFontLst>
    <p:embeddedFont>
      <p:font typeface="Calibri" panose="020F0502020204030204" pitchFamily="34" charset="0"/>
      <p:regular r:id="rId4"/>
      <p:bold r:id="rId5"/>
      <p:italic r:id="rId6"/>
      <p:boldItalic r:id="rId7"/>
    </p:embeddedFont>
    <p:embeddedFont>
      <p:font typeface="Candara" panose="020E0502030303020204" pitchFamily="34" charset="0"/>
      <p:regular r:id="rId8"/>
      <p:bold r:id="rId9"/>
      <p:italic r:id="rId10"/>
      <p:boldItalic r:id="rId11"/>
    </p:embeddedFont>
    <p:embeddedFont>
      <p:font typeface="Rockwell Extra Bold" panose="02060603020205020403" pitchFamily="18" charset="77"/>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vaUK0MO4zuZjiRXaexIoR19BR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73"/>
    <p:restoredTop sz="97049"/>
  </p:normalViewPr>
  <p:slideViewPr>
    <p:cSldViewPr snapToGrid="0">
      <p:cViewPr>
        <p:scale>
          <a:sx n="157" d="100"/>
          <a:sy n="157" d="100"/>
        </p:scale>
        <p:origin x="277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1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ffany Stone" userId="f74912ea-41aa-43c4-94c4-09312ab5e224" providerId="ADAL" clId="{47965231-8597-E24E-B09C-49310626E78E}"/>
    <pc:docChg chg="modSld">
      <pc:chgData name="Tiffany Stone" userId="f74912ea-41aa-43c4-94c4-09312ab5e224" providerId="ADAL" clId="{47965231-8597-E24E-B09C-49310626E78E}" dt="2023-11-27T23:35:18.129" v="2" actId="1076"/>
      <pc:docMkLst>
        <pc:docMk/>
      </pc:docMkLst>
      <pc:sldChg chg="modSp mod">
        <pc:chgData name="Tiffany Stone" userId="f74912ea-41aa-43c4-94c4-09312ab5e224" providerId="ADAL" clId="{47965231-8597-E24E-B09C-49310626E78E}" dt="2023-11-27T23:35:18.129" v="2" actId="1076"/>
        <pc:sldMkLst>
          <pc:docMk/>
          <pc:sldMk cId="0" sldId="257"/>
        </pc:sldMkLst>
        <pc:spChg chg="mod">
          <ac:chgData name="Tiffany Stone" userId="f74912ea-41aa-43c4-94c4-09312ab5e224" providerId="ADAL" clId="{47965231-8597-E24E-B09C-49310626E78E}" dt="2023-11-27T23:35:18.129" v="2" actId="1076"/>
          <ac:spMkLst>
            <pc:docMk/>
            <pc:sldMk cId="0" sldId="257"/>
            <ac:spMk id="13" creationId="{553CEF2A-012D-6FFD-97BF-9C17026876BC}"/>
          </ac:spMkLst>
        </pc:spChg>
        <pc:spChg chg="mod">
          <ac:chgData name="Tiffany Stone" userId="f74912ea-41aa-43c4-94c4-09312ab5e224" providerId="ADAL" clId="{47965231-8597-E24E-B09C-49310626E78E}" dt="2023-11-27T23:35:08.609" v="1" actId="1076"/>
          <ac:spMkLst>
            <pc:docMk/>
            <pc:sldMk cId="0" sldId="257"/>
            <ac:spMk id="15" creationId="{95A7772E-6581-E889-B716-84609AF49C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 name="Google Shape;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effectLst/>
              <a:latin typeface="Arial" panose="020B0604020202020204" pitchFamily="34" charset="0"/>
            </a:endParaRPr>
          </a:p>
          <a:p>
            <a:r>
              <a:rPr lang="en-US" sz="1200" dirty="0"/>
              <a:t>Global specialty shop </a:t>
            </a:r>
          </a:p>
          <a:p>
            <a:r>
              <a:rPr lang="en-US" sz="1200" dirty="0"/>
              <a:t>	-  several hundred thousand registered customers</a:t>
            </a:r>
          </a:p>
          <a:p>
            <a:r>
              <a:rPr lang="en-US" sz="1200" dirty="0"/>
              <a:t>	- serve almost one million consumers a year</a:t>
            </a:r>
          </a:p>
          <a:p>
            <a:endParaRPr lang="en-US" sz="1200" dirty="0"/>
          </a:p>
          <a:p>
            <a:r>
              <a:rPr lang="en-US" sz="1200" dirty="0"/>
              <a:t>Products: </a:t>
            </a:r>
          </a:p>
          <a:p>
            <a:r>
              <a:rPr lang="en-US" sz="1200" dirty="0"/>
              <a:t>Wines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Fruits</a:t>
            </a:r>
          </a:p>
          <a:p>
            <a:r>
              <a:rPr lang="en-US" sz="1200" dirty="0"/>
              <a:t>Meat products</a:t>
            </a:r>
          </a:p>
          <a:p>
            <a:r>
              <a:rPr lang="en-US" sz="1200" dirty="0"/>
              <a:t>Fish dishes</a:t>
            </a:r>
          </a:p>
          <a:p>
            <a:r>
              <a:rPr lang="en-US" sz="1200" dirty="0"/>
              <a:t>Sweets</a:t>
            </a:r>
          </a:p>
          <a:p>
            <a:endParaRPr lang="en-US" sz="1200" dirty="0"/>
          </a:p>
          <a:p>
            <a:r>
              <a:rPr lang="en-US" sz="1200" dirty="0"/>
              <a:t>Regular Products</a:t>
            </a:r>
          </a:p>
          <a:p>
            <a:r>
              <a:rPr lang="en-US" sz="1200" dirty="0"/>
              <a:t>Gold Products (Exclusives)</a:t>
            </a:r>
          </a:p>
          <a:p>
            <a:endParaRPr lang="en-US" sz="1200" dirty="0"/>
          </a:p>
          <a:p>
            <a:r>
              <a:rPr lang="en-US" sz="1200" dirty="0"/>
              <a:t>Purchasing Channels:</a:t>
            </a:r>
          </a:p>
          <a:p>
            <a:r>
              <a:rPr lang="en-US" sz="1200" dirty="0"/>
              <a:t>In-store</a:t>
            </a:r>
          </a:p>
          <a:p>
            <a:r>
              <a:rPr lang="en-US" sz="1200" dirty="0"/>
              <a:t>Website</a:t>
            </a:r>
          </a:p>
          <a:p>
            <a:r>
              <a:rPr lang="en-US" sz="1200" dirty="0"/>
              <a:t>Catalog</a:t>
            </a:r>
          </a:p>
          <a:p>
            <a:endParaRPr lang="en-US" sz="1200" dirty="0"/>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b="0" i="0" dirty="0">
                <a:effectLst/>
                <a:latin typeface="Arial" panose="020B0604020202020204" pitchFamily="34" charset="0"/>
              </a:rPr>
              <a:t>total cost of the sample 6-part campaign was $6.7M</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b="0" i="0" dirty="0">
                <a:effectLst/>
                <a:latin typeface="Arial" panose="020B0604020202020204" pitchFamily="34" charset="0"/>
              </a:rPr>
              <a:t>revenue generated by the customers who accepted the offer was $3.7M</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sz="1200" b="0" i="0" dirty="0">
                <a:effectLst/>
                <a:latin typeface="+mn-lt"/>
              </a:rPr>
              <a:t>The objective of the team is to build a predictive model that will produce the highest profit for the next direct marketing campaign, scheduled for the next month. The 6-part campaign aimed to sell a new gadget to the customer base. To build the model, a 6-part campaign involving 2,240 customers were carried out. Customers were selected at random and contacted by phone regarding the acquisition of the gadget. During the following months, customers who bought the offer were properly labeled. </a:t>
            </a:r>
            <a:endParaRPr dirty="0"/>
          </a:p>
        </p:txBody>
      </p:sp>
      <p:sp>
        <p:nvSpPr>
          <p:cNvPr id="35" name="Google Shape;3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69698869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11/26/23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573233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4334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7233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fld id="{3E5059C3-6A89-4494-99FF-5A4D6FFD50EB}" type="datetimeFigureOut">
              <a:rPr lang="en-US" smtClean="0"/>
              <a:t>11/26/23</a:t>
            </a:fld>
            <a:endParaRPr lang="en-US" dirty="0"/>
          </a:p>
        </p:txBody>
      </p:sp>
      <p:sp>
        <p:nvSpPr>
          <p:cNvPr id="5" name="Footer Placeholder 4"/>
          <p:cNvSpPr>
            <a:spLocks noGrp="1"/>
          </p:cNvSpPr>
          <p:nvPr>
            <p:ph type="ftr" sz="quarter" idx="11"/>
          </p:nvPr>
        </p:nvSpPr>
        <p:spPr>
          <a:xfrm>
            <a:off x="1637031" y="6272785"/>
            <a:ext cx="4745736" cy="365125"/>
          </a:xfrm>
        </p:spPr>
        <p:txBody>
          <a:bodyPr/>
          <a:lstStyle/>
          <a:p>
            <a:r>
              <a:rPr lang="en-US"/>
              <a:t>
              </a:t>
            </a:r>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805752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11/26/23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58958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pPr/>
              <a:t>11/26/23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062024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AF3416-4057-4DAA-829D-4CA07428D088}" type="datetimeFigureOut">
              <a:rPr lang="en-US" smtClean="0"/>
              <a:t>11/26/23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407973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11/26/23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50914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11/26/23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32834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50000"/>
                  </a:schemeClr>
                </a:solidFill>
              </a:defRPr>
            </a:lvl1pPr>
          </a:lstStyle>
          <a:p>
            <a:fld id="{B16C4C9A-3960-41CF-A4E9-2A8FB932454B}" type="datetimeFigureOut">
              <a:rPr lang="en-US" smtClean="0"/>
              <a:t>11/26/23</a:t>
            </a:fld>
            <a:endParaRPr lang="en-US" dirty="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73881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2">
                    <a:lumMod val="50000"/>
                  </a:schemeClr>
                </a:solidFill>
              </a:defRPr>
            </a:lvl1pPr>
          </a:lstStyle>
          <a:p>
            <a:fld id="{3CBC1C18-307B-4F68-A007-B5B542270E8D}" type="datetimeFigureOut">
              <a:rPr lang="en-US" smtClean="0"/>
              <a:pPr/>
              <a:t>11/26/23</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2">
                    <a:lumMod val="5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0691480"/>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hf hdr="0" ftr="0" dt="0"/>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171451" y="475942"/>
            <a:ext cx="8908754" cy="27699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900" dirty="0">
                <a:solidFill>
                  <a:schemeClr val="tx1">
                    <a:lumMod val="85000"/>
                    <a:lumOff val="15000"/>
                  </a:schemeClr>
                </a:solidFill>
                <a:latin typeface="+mn-lt"/>
              </a:rPr>
              <a:t>OBJECTIVE: Build a predictive model to help Bon Vivant Delicatessen predict customer behavior regarding the purchase of a new gadget release planned for next month. This model will allow the company to cherry pick the customers that are most likely to purchase the gadget while leaving out those not interested, making the next campaign highly profitable.</a:t>
            </a:r>
            <a:endParaRPr sz="900" dirty="0">
              <a:solidFill>
                <a:schemeClr val="tx1">
                  <a:lumMod val="85000"/>
                  <a:lumOff val="15000"/>
                </a:schemeClr>
              </a:solidFill>
              <a:latin typeface="+mn-lt"/>
            </a:endParaRPr>
          </a:p>
        </p:txBody>
      </p:sp>
      <p:sp>
        <p:nvSpPr>
          <p:cNvPr id="38" name="Google Shape;38;p2"/>
          <p:cNvSpPr/>
          <p:nvPr/>
        </p:nvSpPr>
        <p:spPr>
          <a:xfrm>
            <a:off x="171451" y="154092"/>
            <a:ext cx="3400456"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AU" sz="2000" b="1" i="0" u="none" strike="noStrike" cap="none" dirty="0">
                <a:solidFill>
                  <a:schemeClr val="accent4">
                    <a:lumMod val="50000"/>
                  </a:schemeClr>
                </a:solidFill>
                <a:ea typeface="Arial"/>
                <a:cs typeface="Arial"/>
                <a:sym typeface="Arial"/>
              </a:rPr>
              <a:t>Bon Vivant Delicatessen </a:t>
            </a:r>
            <a:endParaRPr sz="2000" b="1" dirty="0">
              <a:solidFill>
                <a:schemeClr val="accent4">
                  <a:lumMod val="50000"/>
                </a:schemeClr>
              </a:solidFill>
            </a:endParaRPr>
          </a:p>
        </p:txBody>
      </p:sp>
      <p:sp>
        <p:nvSpPr>
          <p:cNvPr id="158" name="Google Shape;57;p2">
            <a:extLst>
              <a:ext uri="{FF2B5EF4-FFF2-40B4-BE49-F238E27FC236}">
                <a16:creationId xmlns:a16="http://schemas.microsoft.com/office/drawing/2014/main" id="{F0430D6A-0FBA-5FFF-A9E6-0C67295500EF}"/>
              </a:ext>
            </a:extLst>
          </p:cNvPr>
          <p:cNvSpPr/>
          <p:nvPr/>
        </p:nvSpPr>
        <p:spPr>
          <a:xfrm>
            <a:off x="2273796" y="1076421"/>
            <a:ext cx="3949288" cy="337019"/>
          </a:xfrm>
          <a:prstGeom prst="rect">
            <a:avLst/>
          </a:prstGeom>
          <a:solidFill>
            <a:schemeClr val="bg1">
              <a:lumMod val="95000"/>
            </a:schemeClr>
          </a:solidFill>
          <a:ln w="317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Predictive Model for next campaign</a:t>
            </a:r>
            <a:endParaRPr sz="1000" dirty="0">
              <a:solidFill>
                <a:schemeClr val="bg2">
                  <a:lumMod val="10000"/>
                </a:schemeClr>
              </a:solidFill>
              <a:ea typeface="Arial"/>
              <a:cs typeface="Arial"/>
              <a:sym typeface="Arial"/>
            </a:endParaRPr>
          </a:p>
        </p:txBody>
      </p:sp>
      <p:sp>
        <p:nvSpPr>
          <p:cNvPr id="15" name="Google Shape;57;p2">
            <a:extLst>
              <a:ext uri="{FF2B5EF4-FFF2-40B4-BE49-F238E27FC236}">
                <a16:creationId xmlns:a16="http://schemas.microsoft.com/office/drawing/2014/main" id="{95A7772E-6581-E889-B716-84609AF49CB2}"/>
              </a:ext>
            </a:extLst>
          </p:cNvPr>
          <p:cNvSpPr/>
          <p:nvPr/>
        </p:nvSpPr>
        <p:spPr>
          <a:xfrm>
            <a:off x="7432129" y="1721045"/>
            <a:ext cx="1548722" cy="801244"/>
          </a:xfrm>
          <a:prstGeom prst="rect">
            <a:avLst/>
          </a:prstGeom>
          <a:solidFill>
            <a:schemeClr val="accent4">
              <a:lumMod val="20000"/>
              <a:lumOff val="80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Campaign tests</a:t>
            </a:r>
          </a:p>
          <a:p>
            <a:pPr marL="0" marR="0" lvl="0" indent="0" algn="ctr" rtl="0">
              <a:spcBef>
                <a:spcPts val="0"/>
              </a:spcBef>
              <a:spcAft>
                <a:spcPts val="0"/>
              </a:spcAft>
              <a:buNone/>
            </a:pPr>
            <a:r>
              <a:rPr lang="en-US" sz="1000" dirty="0">
                <a:solidFill>
                  <a:schemeClr val="bg2">
                    <a:lumMod val="10000"/>
                  </a:schemeClr>
                </a:solidFill>
                <a:ea typeface="Arial"/>
                <a:cs typeface="Arial"/>
                <a:sym typeface="Arial"/>
              </a:rPr>
              <a:t>1, 2, 3, 4, 5, or 6</a:t>
            </a:r>
            <a:endParaRPr sz="1000" dirty="0">
              <a:solidFill>
                <a:schemeClr val="bg2">
                  <a:lumMod val="10000"/>
                </a:schemeClr>
              </a:solidFill>
              <a:ea typeface="Arial"/>
              <a:cs typeface="Arial"/>
              <a:sym typeface="Arial"/>
            </a:endParaRPr>
          </a:p>
        </p:txBody>
      </p:sp>
      <p:sp>
        <p:nvSpPr>
          <p:cNvPr id="201" name="Google Shape;57;p2">
            <a:extLst>
              <a:ext uri="{FF2B5EF4-FFF2-40B4-BE49-F238E27FC236}">
                <a16:creationId xmlns:a16="http://schemas.microsoft.com/office/drawing/2014/main" id="{47EE7A23-7CE8-E43E-F3C3-C588C85F2C33}"/>
              </a:ext>
            </a:extLst>
          </p:cNvPr>
          <p:cNvSpPr/>
          <p:nvPr/>
        </p:nvSpPr>
        <p:spPr>
          <a:xfrm>
            <a:off x="2209109" y="1755681"/>
            <a:ext cx="1053874" cy="298415"/>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Products</a:t>
            </a:r>
            <a:endParaRPr sz="1000" dirty="0">
              <a:solidFill>
                <a:schemeClr val="bg2">
                  <a:lumMod val="10000"/>
                </a:schemeClr>
              </a:solidFill>
              <a:ea typeface="Arial"/>
              <a:cs typeface="Arial"/>
              <a:sym typeface="Arial"/>
            </a:endParaRPr>
          </a:p>
        </p:txBody>
      </p:sp>
      <p:grpSp>
        <p:nvGrpSpPr>
          <p:cNvPr id="76" name="Group 75">
            <a:extLst>
              <a:ext uri="{FF2B5EF4-FFF2-40B4-BE49-F238E27FC236}">
                <a16:creationId xmlns:a16="http://schemas.microsoft.com/office/drawing/2014/main" id="{0DBE0074-8073-B559-118D-57BE93129DD2}"/>
              </a:ext>
            </a:extLst>
          </p:cNvPr>
          <p:cNvGrpSpPr/>
          <p:nvPr/>
        </p:nvGrpSpPr>
        <p:grpSpPr>
          <a:xfrm>
            <a:off x="2208164" y="2146337"/>
            <a:ext cx="1053874" cy="1509940"/>
            <a:chOff x="9899284" y="5123617"/>
            <a:chExt cx="1053874" cy="1509940"/>
          </a:xfrm>
        </p:grpSpPr>
        <p:sp>
          <p:nvSpPr>
            <p:cNvPr id="84" name="Google Shape;58;p2">
              <a:extLst>
                <a:ext uri="{FF2B5EF4-FFF2-40B4-BE49-F238E27FC236}">
                  <a16:creationId xmlns:a16="http://schemas.microsoft.com/office/drawing/2014/main" id="{4E3B008D-2695-78AA-AE95-74C9F0AB5D53}"/>
                </a:ext>
              </a:extLst>
            </p:cNvPr>
            <p:cNvSpPr/>
            <p:nvPr/>
          </p:nvSpPr>
          <p:spPr>
            <a:xfrm>
              <a:off x="9911422" y="5123617"/>
              <a:ext cx="1029598"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meat</a:t>
              </a:r>
              <a:endParaRPr sz="1000" dirty="0">
                <a:solidFill>
                  <a:schemeClr val="bg2">
                    <a:lumMod val="10000"/>
                  </a:schemeClr>
                </a:solidFill>
                <a:ea typeface="Arial"/>
                <a:cs typeface="Arial"/>
                <a:sym typeface="Arial"/>
              </a:endParaRPr>
            </a:p>
          </p:txBody>
        </p:sp>
        <p:sp>
          <p:nvSpPr>
            <p:cNvPr id="83" name="Google Shape;58;p2">
              <a:extLst>
                <a:ext uri="{FF2B5EF4-FFF2-40B4-BE49-F238E27FC236}">
                  <a16:creationId xmlns:a16="http://schemas.microsoft.com/office/drawing/2014/main" id="{B701537C-6050-0980-87AE-04F8E8F90A4B}"/>
                </a:ext>
              </a:extLst>
            </p:cNvPr>
            <p:cNvSpPr/>
            <p:nvPr/>
          </p:nvSpPr>
          <p:spPr>
            <a:xfrm>
              <a:off x="9911423" y="5453564"/>
              <a:ext cx="1029597" cy="18752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algn="ctr"/>
              <a:r>
                <a:rPr lang="en-US" sz="1000" dirty="0">
                  <a:solidFill>
                    <a:schemeClr val="bg2">
                      <a:lumMod val="10000"/>
                    </a:schemeClr>
                  </a:solidFill>
                  <a:ea typeface="Arial"/>
                  <a:cs typeface="Arial"/>
                  <a:sym typeface="Arial"/>
                </a:rPr>
                <a:t>fish</a:t>
              </a:r>
            </a:p>
          </p:txBody>
        </p:sp>
        <p:sp>
          <p:nvSpPr>
            <p:cNvPr id="155" name="Google Shape;57;p2">
              <a:extLst>
                <a:ext uri="{FF2B5EF4-FFF2-40B4-BE49-F238E27FC236}">
                  <a16:creationId xmlns:a16="http://schemas.microsoft.com/office/drawing/2014/main" id="{902916CD-4CB1-FDC0-09D8-41AEF7B0A634}"/>
                </a:ext>
              </a:extLst>
            </p:cNvPr>
            <p:cNvSpPr/>
            <p:nvPr/>
          </p:nvSpPr>
          <p:spPr>
            <a:xfrm>
              <a:off x="9911422" y="6111488"/>
              <a:ext cx="1029598"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wine</a:t>
              </a:r>
              <a:endParaRPr sz="1000" dirty="0">
                <a:solidFill>
                  <a:schemeClr val="bg2">
                    <a:lumMod val="10000"/>
                  </a:schemeClr>
                </a:solidFill>
                <a:ea typeface="Arial"/>
                <a:cs typeface="Arial"/>
                <a:sym typeface="Arial"/>
              </a:endParaRPr>
            </a:p>
          </p:txBody>
        </p:sp>
        <p:sp>
          <p:nvSpPr>
            <p:cNvPr id="275" name="Google Shape;57;p2">
              <a:extLst>
                <a:ext uri="{FF2B5EF4-FFF2-40B4-BE49-F238E27FC236}">
                  <a16:creationId xmlns:a16="http://schemas.microsoft.com/office/drawing/2014/main" id="{252835B1-EC27-8D45-A545-B8A643491544}"/>
                </a:ext>
              </a:extLst>
            </p:cNvPr>
            <p:cNvSpPr/>
            <p:nvPr/>
          </p:nvSpPr>
          <p:spPr>
            <a:xfrm>
              <a:off x="9899284" y="6441434"/>
              <a:ext cx="1053874"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sweets</a:t>
              </a:r>
              <a:endParaRPr sz="1000" dirty="0">
                <a:solidFill>
                  <a:schemeClr val="bg2">
                    <a:lumMod val="10000"/>
                  </a:schemeClr>
                </a:solidFill>
                <a:ea typeface="Arial"/>
                <a:cs typeface="Arial"/>
                <a:sym typeface="Arial"/>
              </a:endParaRPr>
            </a:p>
          </p:txBody>
        </p:sp>
        <p:sp>
          <p:nvSpPr>
            <p:cNvPr id="2" name="Google Shape;57;p2">
              <a:extLst>
                <a:ext uri="{FF2B5EF4-FFF2-40B4-BE49-F238E27FC236}">
                  <a16:creationId xmlns:a16="http://schemas.microsoft.com/office/drawing/2014/main" id="{8B7EE0F7-4D2F-467B-9D2E-CAA1EB8796EF}"/>
                </a:ext>
              </a:extLst>
            </p:cNvPr>
            <p:cNvSpPr/>
            <p:nvPr/>
          </p:nvSpPr>
          <p:spPr>
            <a:xfrm>
              <a:off x="9911422" y="5783510"/>
              <a:ext cx="1029598" cy="185556"/>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sweets</a:t>
              </a:r>
              <a:endParaRPr sz="1000" dirty="0">
                <a:solidFill>
                  <a:schemeClr val="bg2">
                    <a:lumMod val="10000"/>
                  </a:schemeClr>
                </a:solidFill>
                <a:ea typeface="Arial"/>
                <a:cs typeface="Arial"/>
                <a:sym typeface="Arial"/>
              </a:endParaRPr>
            </a:p>
          </p:txBody>
        </p:sp>
      </p:grpSp>
      <p:sp>
        <p:nvSpPr>
          <p:cNvPr id="13" name="Google Shape;57;p2">
            <a:extLst>
              <a:ext uri="{FF2B5EF4-FFF2-40B4-BE49-F238E27FC236}">
                <a16:creationId xmlns:a16="http://schemas.microsoft.com/office/drawing/2014/main" id="{553CEF2A-012D-6FFD-97BF-9C17026876BC}"/>
              </a:ext>
            </a:extLst>
          </p:cNvPr>
          <p:cNvSpPr/>
          <p:nvPr/>
        </p:nvSpPr>
        <p:spPr>
          <a:xfrm>
            <a:off x="5611049" y="2170333"/>
            <a:ext cx="1355593" cy="389110"/>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Using discounts</a:t>
            </a:r>
            <a:endParaRPr sz="1000" dirty="0">
              <a:solidFill>
                <a:schemeClr val="bg2">
                  <a:lumMod val="10000"/>
                </a:schemeClr>
              </a:solidFill>
              <a:ea typeface="Arial"/>
              <a:cs typeface="Arial"/>
              <a:sym typeface="Arial"/>
            </a:endParaRPr>
          </a:p>
        </p:txBody>
      </p:sp>
      <p:sp>
        <p:nvSpPr>
          <p:cNvPr id="202" name="Google Shape;57;p2">
            <a:extLst>
              <a:ext uri="{FF2B5EF4-FFF2-40B4-BE49-F238E27FC236}">
                <a16:creationId xmlns:a16="http://schemas.microsoft.com/office/drawing/2014/main" id="{0FA37246-07FA-87F8-F6AA-7407DBB041CC}"/>
              </a:ext>
            </a:extLst>
          </p:cNvPr>
          <p:cNvSpPr/>
          <p:nvPr/>
        </p:nvSpPr>
        <p:spPr>
          <a:xfrm>
            <a:off x="5623683" y="1752590"/>
            <a:ext cx="1342959" cy="298415"/>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Promotion</a:t>
            </a:r>
          </a:p>
        </p:txBody>
      </p:sp>
      <p:grpSp>
        <p:nvGrpSpPr>
          <p:cNvPr id="65" name="Group 64">
            <a:extLst>
              <a:ext uri="{FF2B5EF4-FFF2-40B4-BE49-F238E27FC236}">
                <a16:creationId xmlns:a16="http://schemas.microsoft.com/office/drawing/2014/main" id="{6F60660A-3F2E-6200-70C1-E524AB956AC7}"/>
              </a:ext>
            </a:extLst>
          </p:cNvPr>
          <p:cNvGrpSpPr/>
          <p:nvPr/>
        </p:nvGrpSpPr>
        <p:grpSpPr>
          <a:xfrm>
            <a:off x="3791078" y="2173074"/>
            <a:ext cx="1372464" cy="834704"/>
            <a:chOff x="6868109" y="2984248"/>
            <a:chExt cx="1002716" cy="834704"/>
          </a:xfrm>
        </p:grpSpPr>
        <p:sp>
          <p:nvSpPr>
            <p:cNvPr id="20" name="Google Shape;57;p2">
              <a:extLst>
                <a:ext uri="{FF2B5EF4-FFF2-40B4-BE49-F238E27FC236}">
                  <a16:creationId xmlns:a16="http://schemas.microsoft.com/office/drawing/2014/main" id="{C881F525-2401-5A38-2F1D-146E5CD123AF}"/>
                </a:ext>
              </a:extLst>
            </p:cNvPr>
            <p:cNvSpPr/>
            <p:nvPr/>
          </p:nvSpPr>
          <p:spPr>
            <a:xfrm>
              <a:off x="6868109" y="3304028"/>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In-store</a:t>
              </a:r>
              <a:endParaRPr sz="1000" dirty="0">
                <a:solidFill>
                  <a:schemeClr val="bg2">
                    <a:lumMod val="10000"/>
                  </a:schemeClr>
                </a:solidFill>
                <a:ea typeface="Arial"/>
                <a:cs typeface="Arial"/>
                <a:sym typeface="Arial"/>
              </a:endParaRPr>
            </a:p>
          </p:txBody>
        </p:sp>
        <p:sp>
          <p:nvSpPr>
            <p:cNvPr id="21" name="Google Shape;57;p2">
              <a:extLst>
                <a:ext uri="{FF2B5EF4-FFF2-40B4-BE49-F238E27FC236}">
                  <a16:creationId xmlns:a16="http://schemas.microsoft.com/office/drawing/2014/main" id="{7E357BA7-6D71-EC8E-F555-62D41C885B25}"/>
                </a:ext>
              </a:extLst>
            </p:cNvPr>
            <p:cNvSpPr/>
            <p:nvPr/>
          </p:nvSpPr>
          <p:spPr>
            <a:xfrm>
              <a:off x="6868110" y="2984248"/>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catalogue</a:t>
              </a:r>
              <a:endParaRPr sz="1000" dirty="0">
                <a:solidFill>
                  <a:schemeClr val="bg2">
                    <a:lumMod val="10000"/>
                  </a:schemeClr>
                </a:solidFill>
                <a:ea typeface="Arial"/>
                <a:cs typeface="Arial"/>
                <a:sym typeface="Arial"/>
              </a:endParaRPr>
            </a:p>
          </p:txBody>
        </p:sp>
        <p:sp>
          <p:nvSpPr>
            <p:cNvPr id="22" name="Google Shape;57;p2">
              <a:extLst>
                <a:ext uri="{FF2B5EF4-FFF2-40B4-BE49-F238E27FC236}">
                  <a16:creationId xmlns:a16="http://schemas.microsoft.com/office/drawing/2014/main" id="{5CDACB92-D9C4-2D36-5E77-5FC781818A35}"/>
                </a:ext>
              </a:extLst>
            </p:cNvPr>
            <p:cNvSpPr/>
            <p:nvPr/>
          </p:nvSpPr>
          <p:spPr>
            <a:xfrm>
              <a:off x="6868109" y="3631427"/>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website</a:t>
              </a:r>
              <a:endParaRPr sz="1000" dirty="0">
                <a:solidFill>
                  <a:schemeClr val="bg2">
                    <a:lumMod val="10000"/>
                  </a:schemeClr>
                </a:solidFill>
                <a:ea typeface="Arial"/>
                <a:cs typeface="Arial"/>
                <a:sym typeface="Arial"/>
              </a:endParaRPr>
            </a:p>
          </p:txBody>
        </p:sp>
      </p:grpSp>
      <p:sp>
        <p:nvSpPr>
          <p:cNvPr id="40" name="Google Shape;58;p2">
            <a:extLst>
              <a:ext uri="{FF2B5EF4-FFF2-40B4-BE49-F238E27FC236}">
                <a16:creationId xmlns:a16="http://schemas.microsoft.com/office/drawing/2014/main" id="{0BA7FA67-EB7B-956A-A8E2-DC680383E28B}"/>
              </a:ext>
            </a:extLst>
          </p:cNvPr>
          <p:cNvSpPr/>
          <p:nvPr/>
        </p:nvSpPr>
        <p:spPr>
          <a:xfrm>
            <a:off x="266185" y="2192342"/>
            <a:ext cx="1473603"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education</a:t>
            </a:r>
            <a:endParaRPr sz="1000" dirty="0">
              <a:solidFill>
                <a:schemeClr val="bg2">
                  <a:lumMod val="10000"/>
                </a:schemeClr>
              </a:solidFill>
              <a:ea typeface="Arial"/>
              <a:cs typeface="Arial"/>
              <a:sym typeface="Arial"/>
            </a:endParaRPr>
          </a:p>
        </p:txBody>
      </p:sp>
      <p:sp>
        <p:nvSpPr>
          <p:cNvPr id="43" name="Google Shape;58;p2">
            <a:extLst>
              <a:ext uri="{FF2B5EF4-FFF2-40B4-BE49-F238E27FC236}">
                <a16:creationId xmlns:a16="http://schemas.microsoft.com/office/drawing/2014/main" id="{1594837D-0066-537A-2134-8229DAB508DA}"/>
              </a:ext>
            </a:extLst>
          </p:cNvPr>
          <p:cNvSpPr/>
          <p:nvPr/>
        </p:nvSpPr>
        <p:spPr>
          <a:xfrm>
            <a:off x="266186" y="2522289"/>
            <a:ext cx="1473601" cy="192122"/>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algn="ctr"/>
            <a:r>
              <a:rPr lang="en-US" sz="1000" dirty="0">
                <a:solidFill>
                  <a:schemeClr val="bg2">
                    <a:lumMod val="10000"/>
                  </a:schemeClr>
                </a:solidFill>
                <a:ea typeface="Arial"/>
                <a:cs typeface="Arial"/>
                <a:sym typeface="Arial"/>
              </a:rPr>
              <a:t>marital status</a:t>
            </a:r>
          </a:p>
        </p:txBody>
      </p:sp>
      <p:sp>
        <p:nvSpPr>
          <p:cNvPr id="44" name="Google Shape;57;p2">
            <a:extLst>
              <a:ext uri="{FF2B5EF4-FFF2-40B4-BE49-F238E27FC236}">
                <a16:creationId xmlns:a16="http://schemas.microsoft.com/office/drawing/2014/main" id="{4221408E-5D8C-E623-F959-AA50831EFA51}"/>
              </a:ext>
            </a:extLst>
          </p:cNvPr>
          <p:cNvSpPr/>
          <p:nvPr/>
        </p:nvSpPr>
        <p:spPr>
          <a:xfrm>
            <a:off x="266185" y="3180213"/>
            <a:ext cx="1473603"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teen @ home</a:t>
            </a:r>
            <a:endParaRPr sz="1000" dirty="0">
              <a:solidFill>
                <a:schemeClr val="bg2">
                  <a:lumMod val="10000"/>
                </a:schemeClr>
              </a:solidFill>
              <a:ea typeface="Arial"/>
              <a:cs typeface="Arial"/>
              <a:sym typeface="Arial"/>
            </a:endParaRPr>
          </a:p>
        </p:txBody>
      </p:sp>
      <p:sp>
        <p:nvSpPr>
          <p:cNvPr id="45" name="Google Shape;57;p2">
            <a:extLst>
              <a:ext uri="{FF2B5EF4-FFF2-40B4-BE49-F238E27FC236}">
                <a16:creationId xmlns:a16="http://schemas.microsoft.com/office/drawing/2014/main" id="{87B596B3-93DB-339D-0738-259CBE8328A6}"/>
              </a:ext>
            </a:extLst>
          </p:cNvPr>
          <p:cNvSpPr/>
          <p:nvPr/>
        </p:nvSpPr>
        <p:spPr>
          <a:xfrm>
            <a:off x="251285" y="3514757"/>
            <a:ext cx="1293681"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income</a:t>
            </a:r>
            <a:endParaRPr sz="1000" dirty="0">
              <a:solidFill>
                <a:schemeClr val="bg2">
                  <a:lumMod val="10000"/>
                </a:schemeClr>
              </a:solidFill>
              <a:ea typeface="Arial"/>
              <a:cs typeface="Arial"/>
              <a:sym typeface="Arial"/>
            </a:endParaRPr>
          </a:p>
        </p:txBody>
      </p:sp>
      <p:sp>
        <p:nvSpPr>
          <p:cNvPr id="49" name="Google Shape;57;p2">
            <a:extLst>
              <a:ext uri="{FF2B5EF4-FFF2-40B4-BE49-F238E27FC236}">
                <a16:creationId xmlns:a16="http://schemas.microsoft.com/office/drawing/2014/main" id="{413F086A-5D64-7641-DEC8-F5F00DECF5CF}"/>
              </a:ext>
            </a:extLst>
          </p:cNvPr>
          <p:cNvSpPr/>
          <p:nvPr/>
        </p:nvSpPr>
        <p:spPr>
          <a:xfrm>
            <a:off x="266185" y="2852283"/>
            <a:ext cx="1473603" cy="190106"/>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kid @ home</a:t>
            </a:r>
            <a:endParaRPr sz="1000" dirty="0">
              <a:solidFill>
                <a:schemeClr val="bg2">
                  <a:lumMod val="10000"/>
                </a:schemeClr>
              </a:solidFill>
              <a:ea typeface="Arial"/>
              <a:cs typeface="Arial"/>
              <a:sym typeface="Arial"/>
            </a:endParaRPr>
          </a:p>
        </p:txBody>
      </p:sp>
      <p:sp>
        <p:nvSpPr>
          <p:cNvPr id="86" name="Google Shape;57;p2">
            <a:extLst>
              <a:ext uri="{FF2B5EF4-FFF2-40B4-BE49-F238E27FC236}">
                <a16:creationId xmlns:a16="http://schemas.microsoft.com/office/drawing/2014/main" id="{795D0FCE-0F1D-7F16-0C86-D7B08FAE6202}"/>
              </a:ext>
            </a:extLst>
          </p:cNvPr>
          <p:cNvSpPr/>
          <p:nvPr/>
        </p:nvSpPr>
        <p:spPr>
          <a:xfrm>
            <a:off x="235101" y="3510047"/>
            <a:ext cx="1508348" cy="19683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income</a:t>
            </a:r>
            <a:endParaRPr sz="1000" dirty="0">
              <a:solidFill>
                <a:schemeClr val="bg2">
                  <a:lumMod val="10000"/>
                </a:schemeClr>
              </a:solidFill>
              <a:ea typeface="Arial"/>
              <a:cs typeface="Arial"/>
              <a:sym typeface="Arial"/>
            </a:endParaRPr>
          </a:p>
        </p:txBody>
      </p:sp>
      <p:sp>
        <p:nvSpPr>
          <p:cNvPr id="47" name="Google Shape;57;p2">
            <a:extLst>
              <a:ext uri="{FF2B5EF4-FFF2-40B4-BE49-F238E27FC236}">
                <a16:creationId xmlns:a16="http://schemas.microsoft.com/office/drawing/2014/main" id="{B08D69E5-72B2-08A2-D3C4-381274730BD3}"/>
              </a:ext>
            </a:extLst>
          </p:cNvPr>
          <p:cNvSpPr/>
          <p:nvPr/>
        </p:nvSpPr>
        <p:spPr>
          <a:xfrm>
            <a:off x="248960" y="1748365"/>
            <a:ext cx="1513796" cy="305732"/>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Customer Features</a:t>
            </a:r>
            <a:endParaRPr sz="1000" dirty="0">
              <a:solidFill>
                <a:schemeClr val="bg2">
                  <a:lumMod val="10000"/>
                </a:schemeClr>
              </a:solidFill>
              <a:ea typeface="Arial"/>
              <a:cs typeface="Arial"/>
              <a:sym typeface="Arial"/>
            </a:endParaRPr>
          </a:p>
        </p:txBody>
      </p:sp>
      <p:sp>
        <p:nvSpPr>
          <p:cNvPr id="273" name="Google Shape;57;p2">
            <a:extLst>
              <a:ext uri="{FF2B5EF4-FFF2-40B4-BE49-F238E27FC236}">
                <a16:creationId xmlns:a16="http://schemas.microsoft.com/office/drawing/2014/main" id="{689B1C5C-81D4-F914-9BAE-3A33444EB810}"/>
              </a:ext>
            </a:extLst>
          </p:cNvPr>
          <p:cNvSpPr/>
          <p:nvPr/>
        </p:nvSpPr>
        <p:spPr>
          <a:xfrm>
            <a:off x="3785952" y="1773531"/>
            <a:ext cx="1371338" cy="297892"/>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Place</a:t>
            </a:r>
            <a:endParaRPr sz="1000" dirty="0">
              <a:solidFill>
                <a:schemeClr val="bg2">
                  <a:lumMod val="10000"/>
                </a:schemeClr>
              </a:solidFill>
              <a:ea typeface="Arial"/>
              <a:cs typeface="Arial"/>
              <a:sym typeface="Arial"/>
            </a:endParaRPr>
          </a:p>
        </p:txBody>
      </p:sp>
      <p:sp>
        <p:nvSpPr>
          <p:cNvPr id="64" name="Google Shape;57;p2">
            <a:extLst>
              <a:ext uri="{FF2B5EF4-FFF2-40B4-BE49-F238E27FC236}">
                <a16:creationId xmlns:a16="http://schemas.microsoft.com/office/drawing/2014/main" id="{766A615D-4E33-5409-CD23-1E05544F5092}"/>
              </a:ext>
            </a:extLst>
          </p:cNvPr>
          <p:cNvSpPr/>
          <p:nvPr/>
        </p:nvSpPr>
        <p:spPr>
          <a:xfrm>
            <a:off x="3782164" y="3942683"/>
            <a:ext cx="1372463" cy="64045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Where are most purchases being made</a:t>
            </a:r>
            <a:endParaRPr sz="1000" dirty="0">
              <a:solidFill>
                <a:schemeClr val="bg2">
                  <a:lumMod val="10000"/>
                </a:schemeClr>
              </a:solidFill>
              <a:ea typeface="Arial"/>
              <a:cs typeface="Arial"/>
              <a:sym typeface="Arial"/>
            </a:endParaRPr>
          </a:p>
        </p:txBody>
      </p:sp>
      <p:grpSp>
        <p:nvGrpSpPr>
          <p:cNvPr id="71" name="Group 70">
            <a:extLst>
              <a:ext uri="{FF2B5EF4-FFF2-40B4-BE49-F238E27FC236}">
                <a16:creationId xmlns:a16="http://schemas.microsoft.com/office/drawing/2014/main" id="{95044A25-3D62-F933-B0C1-FA71BAEB9F5D}"/>
              </a:ext>
            </a:extLst>
          </p:cNvPr>
          <p:cNvGrpSpPr/>
          <p:nvPr/>
        </p:nvGrpSpPr>
        <p:grpSpPr>
          <a:xfrm>
            <a:off x="5602564" y="3942683"/>
            <a:ext cx="1378964" cy="2733276"/>
            <a:chOff x="4109068" y="3536372"/>
            <a:chExt cx="1187493" cy="2733276"/>
          </a:xfrm>
          <a:solidFill>
            <a:schemeClr val="accent6">
              <a:lumMod val="40000"/>
              <a:lumOff val="60000"/>
            </a:schemeClr>
          </a:solidFill>
        </p:grpSpPr>
        <p:sp>
          <p:nvSpPr>
            <p:cNvPr id="68" name="Google Shape;57;p2">
              <a:extLst>
                <a:ext uri="{FF2B5EF4-FFF2-40B4-BE49-F238E27FC236}">
                  <a16:creationId xmlns:a16="http://schemas.microsoft.com/office/drawing/2014/main" id="{16255CC4-9DCD-D577-E640-963D38348BE9}"/>
                </a:ext>
              </a:extLst>
            </p:cNvPr>
            <p:cNvSpPr/>
            <p:nvPr/>
          </p:nvSpPr>
          <p:spPr>
            <a:xfrm>
              <a:off x="4109068" y="3536372"/>
              <a:ext cx="1187493" cy="525830"/>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Are discounts being used?</a:t>
              </a:r>
              <a:endParaRPr sz="1000" dirty="0">
                <a:solidFill>
                  <a:schemeClr val="bg2">
                    <a:lumMod val="10000"/>
                  </a:schemeClr>
                </a:solidFill>
                <a:ea typeface="Arial"/>
                <a:cs typeface="Arial"/>
                <a:sym typeface="Arial"/>
              </a:endParaRPr>
            </a:p>
          </p:txBody>
        </p:sp>
        <p:sp>
          <p:nvSpPr>
            <p:cNvPr id="69" name="Google Shape;57;p2">
              <a:extLst>
                <a:ext uri="{FF2B5EF4-FFF2-40B4-BE49-F238E27FC236}">
                  <a16:creationId xmlns:a16="http://schemas.microsoft.com/office/drawing/2014/main" id="{366AC752-78E3-79F7-C69B-F876878DDB61}"/>
                </a:ext>
              </a:extLst>
            </p:cNvPr>
            <p:cNvSpPr/>
            <p:nvPr/>
          </p:nvSpPr>
          <p:spPr>
            <a:xfrm>
              <a:off x="4109068" y="4208198"/>
              <a:ext cx="1187493" cy="816956"/>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Where are discounts used most (catalogue, in-store, website)</a:t>
              </a:r>
              <a:endParaRPr sz="1000" dirty="0">
                <a:solidFill>
                  <a:schemeClr val="bg2">
                    <a:lumMod val="10000"/>
                  </a:schemeClr>
                </a:solidFill>
                <a:ea typeface="Arial"/>
                <a:cs typeface="Arial"/>
                <a:sym typeface="Arial"/>
              </a:endParaRPr>
            </a:p>
          </p:txBody>
        </p:sp>
        <p:sp>
          <p:nvSpPr>
            <p:cNvPr id="70" name="Google Shape;57;p2">
              <a:extLst>
                <a:ext uri="{FF2B5EF4-FFF2-40B4-BE49-F238E27FC236}">
                  <a16:creationId xmlns:a16="http://schemas.microsoft.com/office/drawing/2014/main" id="{0549F49E-2C94-FC53-6173-FB76158BCFAA}"/>
                </a:ext>
              </a:extLst>
            </p:cNvPr>
            <p:cNvSpPr/>
            <p:nvPr/>
          </p:nvSpPr>
          <p:spPr>
            <a:xfrm>
              <a:off x="4109068" y="5187333"/>
              <a:ext cx="1187493" cy="1082315"/>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Is there a product that is discounted most often</a:t>
              </a:r>
            </a:p>
            <a:p>
              <a:pPr marL="0" marR="0" lvl="0" indent="0" algn="ctr" rtl="0">
                <a:spcBef>
                  <a:spcPts val="0"/>
                </a:spcBef>
                <a:spcAft>
                  <a:spcPts val="0"/>
                </a:spcAft>
                <a:buNone/>
              </a:pPr>
              <a:r>
                <a:rPr lang="en-US" sz="1000" dirty="0">
                  <a:solidFill>
                    <a:schemeClr val="bg2">
                      <a:lumMod val="10000"/>
                    </a:schemeClr>
                  </a:solidFill>
                  <a:ea typeface="Arial"/>
                  <a:cs typeface="Arial"/>
                  <a:sym typeface="Arial"/>
                </a:rPr>
                <a:t>(meat? Fish? Wine?)</a:t>
              </a:r>
              <a:endParaRPr sz="1000" dirty="0">
                <a:solidFill>
                  <a:schemeClr val="bg2">
                    <a:lumMod val="10000"/>
                  </a:schemeClr>
                </a:solidFill>
                <a:ea typeface="Arial"/>
                <a:cs typeface="Arial"/>
                <a:sym typeface="Arial"/>
              </a:endParaRPr>
            </a:p>
          </p:txBody>
        </p:sp>
      </p:grpSp>
      <p:sp>
        <p:nvSpPr>
          <p:cNvPr id="73" name="Google Shape;57;p2">
            <a:extLst>
              <a:ext uri="{FF2B5EF4-FFF2-40B4-BE49-F238E27FC236}">
                <a16:creationId xmlns:a16="http://schemas.microsoft.com/office/drawing/2014/main" id="{FF923CE9-094B-EB4C-BF6B-63312399BC50}"/>
              </a:ext>
            </a:extLst>
          </p:cNvPr>
          <p:cNvSpPr/>
          <p:nvPr/>
        </p:nvSpPr>
        <p:spPr>
          <a:xfrm>
            <a:off x="7432129" y="3942683"/>
            <a:ext cx="1548722" cy="1386911"/>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Which campaign was the most successful? What was the conversion rate of </a:t>
            </a:r>
            <a:r>
              <a:rPr lang="en-US" sz="1000">
                <a:solidFill>
                  <a:schemeClr val="bg2">
                    <a:lumMod val="10000"/>
                  </a:schemeClr>
                </a:solidFill>
                <a:ea typeface="Arial"/>
                <a:cs typeface="Arial"/>
                <a:sym typeface="Arial"/>
              </a:rPr>
              <a:t>each campaign?</a:t>
            </a:r>
            <a:endParaRPr sz="1000" dirty="0">
              <a:solidFill>
                <a:schemeClr val="bg2">
                  <a:lumMod val="10000"/>
                </a:schemeClr>
              </a:solidFill>
              <a:ea typeface="Arial"/>
              <a:cs typeface="Arial"/>
              <a:sym typeface="Arial"/>
            </a:endParaRPr>
          </a:p>
        </p:txBody>
      </p:sp>
      <p:sp>
        <p:nvSpPr>
          <p:cNvPr id="78" name="Google Shape;57;p2">
            <a:extLst>
              <a:ext uri="{FF2B5EF4-FFF2-40B4-BE49-F238E27FC236}">
                <a16:creationId xmlns:a16="http://schemas.microsoft.com/office/drawing/2014/main" id="{FF041AAA-A44A-F3C1-F870-5580C16454C2}"/>
              </a:ext>
            </a:extLst>
          </p:cNvPr>
          <p:cNvSpPr/>
          <p:nvPr/>
        </p:nvSpPr>
        <p:spPr>
          <a:xfrm>
            <a:off x="7432129" y="5539565"/>
            <a:ext cx="1548722" cy="113639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What is the customer profile for an early adopter?</a:t>
            </a:r>
            <a:endParaRPr sz="1000" dirty="0">
              <a:solidFill>
                <a:schemeClr val="bg2">
                  <a:lumMod val="10000"/>
                </a:schemeClr>
              </a:solidFill>
              <a:ea typeface="Arial"/>
              <a:cs typeface="Arial"/>
              <a:sym typeface="Arial"/>
            </a:endParaRPr>
          </a:p>
        </p:txBody>
      </p:sp>
      <p:grpSp>
        <p:nvGrpSpPr>
          <p:cNvPr id="81" name="Group 80">
            <a:extLst>
              <a:ext uri="{FF2B5EF4-FFF2-40B4-BE49-F238E27FC236}">
                <a16:creationId xmlns:a16="http://schemas.microsoft.com/office/drawing/2014/main" id="{FD743FE9-67E3-BEE8-A6FB-E2EDCAF3DEF4}"/>
              </a:ext>
            </a:extLst>
          </p:cNvPr>
          <p:cNvGrpSpPr/>
          <p:nvPr/>
        </p:nvGrpSpPr>
        <p:grpSpPr>
          <a:xfrm>
            <a:off x="2149539" y="3942683"/>
            <a:ext cx="1072032" cy="1042886"/>
            <a:chOff x="2182956" y="4592847"/>
            <a:chExt cx="1072032" cy="1042886"/>
          </a:xfrm>
        </p:grpSpPr>
        <p:sp>
          <p:nvSpPr>
            <p:cNvPr id="77" name="Google Shape;57;p2">
              <a:extLst>
                <a:ext uri="{FF2B5EF4-FFF2-40B4-BE49-F238E27FC236}">
                  <a16:creationId xmlns:a16="http://schemas.microsoft.com/office/drawing/2014/main" id="{42D8B9B9-DED9-1976-C4F0-F383DF3A0ED8}"/>
                </a:ext>
              </a:extLst>
            </p:cNvPr>
            <p:cNvSpPr/>
            <p:nvPr/>
          </p:nvSpPr>
          <p:spPr>
            <a:xfrm>
              <a:off x="2191048" y="4592847"/>
              <a:ext cx="1063940" cy="415498"/>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High demand product?</a:t>
              </a:r>
              <a:endParaRPr sz="1000" dirty="0">
                <a:solidFill>
                  <a:schemeClr val="bg2">
                    <a:lumMod val="10000"/>
                  </a:schemeClr>
                </a:solidFill>
                <a:ea typeface="Arial"/>
                <a:cs typeface="Arial"/>
                <a:sym typeface="Arial"/>
              </a:endParaRPr>
            </a:p>
          </p:txBody>
        </p:sp>
        <p:sp>
          <p:nvSpPr>
            <p:cNvPr id="80" name="Google Shape;57;p2">
              <a:extLst>
                <a:ext uri="{FF2B5EF4-FFF2-40B4-BE49-F238E27FC236}">
                  <a16:creationId xmlns:a16="http://schemas.microsoft.com/office/drawing/2014/main" id="{A2C3A683-52DD-0D91-4E9D-B759C60C9BFF}"/>
                </a:ext>
              </a:extLst>
            </p:cNvPr>
            <p:cNvSpPr/>
            <p:nvPr/>
          </p:nvSpPr>
          <p:spPr>
            <a:xfrm>
              <a:off x="2182956" y="5159289"/>
              <a:ext cx="1063940" cy="476444"/>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Low demand product?</a:t>
              </a:r>
              <a:endParaRPr sz="1000" dirty="0">
                <a:solidFill>
                  <a:schemeClr val="bg2">
                    <a:lumMod val="10000"/>
                  </a:schemeClr>
                </a:solidFill>
                <a:ea typeface="Arial"/>
                <a:cs typeface="Arial"/>
                <a:sym typeface="Arial"/>
              </a:endParaRPr>
            </a:p>
          </p:txBody>
        </p:sp>
      </p:grpSp>
      <p:grpSp>
        <p:nvGrpSpPr>
          <p:cNvPr id="85" name="Group 84">
            <a:extLst>
              <a:ext uri="{FF2B5EF4-FFF2-40B4-BE49-F238E27FC236}">
                <a16:creationId xmlns:a16="http://schemas.microsoft.com/office/drawing/2014/main" id="{5A775166-60DB-D8BA-C696-536BB5E6202D}"/>
              </a:ext>
            </a:extLst>
          </p:cNvPr>
          <p:cNvGrpSpPr/>
          <p:nvPr/>
        </p:nvGrpSpPr>
        <p:grpSpPr>
          <a:xfrm>
            <a:off x="1946872" y="5150456"/>
            <a:ext cx="1372463" cy="1602181"/>
            <a:chOff x="2042376" y="3804400"/>
            <a:chExt cx="1372463" cy="1602181"/>
          </a:xfrm>
        </p:grpSpPr>
        <p:sp>
          <p:nvSpPr>
            <p:cNvPr id="14" name="Google Shape;57;p2">
              <a:extLst>
                <a:ext uri="{FF2B5EF4-FFF2-40B4-BE49-F238E27FC236}">
                  <a16:creationId xmlns:a16="http://schemas.microsoft.com/office/drawing/2014/main" id="{78AFDD9E-D36F-4424-614A-4CCF513ACDBA}"/>
                </a:ext>
              </a:extLst>
            </p:cNvPr>
            <p:cNvSpPr/>
            <p:nvPr/>
          </p:nvSpPr>
          <p:spPr>
            <a:xfrm>
              <a:off x="2063621" y="3804400"/>
              <a:ext cx="1342959" cy="389110"/>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Gold products (Exclusive)</a:t>
              </a:r>
              <a:endParaRPr sz="1000" dirty="0">
                <a:solidFill>
                  <a:schemeClr val="bg2">
                    <a:lumMod val="10000"/>
                  </a:schemeClr>
                </a:solidFill>
                <a:ea typeface="Arial"/>
                <a:cs typeface="Arial"/>
                <a:sym typeface="Arial"/>
              </a:endParaRPr>
            </a:p>
          </p:txBody>
        </p:sp>
        <p:sp>
          <p:nvSpPr>
            <p:cNvPr id="82" name="Google Shape;57;p2">
              <a:extLst>
                <a:ext uri="{FF2B5EF4-FFF2-40B4-BE49-F238E27FC236}">
                  <a16:creationId xmlns:a16="http://schemas.microsoft.com/office/drawing/2014/main" id="{19F8AEE0-81BC-B82E-7C3D-27BFE578D213}"/>
                </a:ext>
              </a:extLst>
            </p:cNvPr>
            <p:cNvSpPr/>
            <p:nvPr/>
          </p:nvSpPr>
          <p:spPr>
            <a:xfrm>
              <a:off x="2042376" y="4247588"/>
              <a:ext cx="1372463" cy="115899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What type of customer purchases mostly gold products? Where do they shop? Which products do they purchase most?</a:t>
              </a:r>
              <a:endParaRPr sz="1000" dirty="0">
                <a:solidFill>
                  <a:schemeClr val="bg2">
                    <a:lumMod val="10000"/>
                  </a:schemeClr>
                </a:solidFill>
                <a:ea typeface="Arial"/>
                <a:cs typeface="Arial"/>
                <a:sym typeface="Arial"/>
              </a:endParaRPr>
            </a:p>
          </p:txBody>
        </p:sp>
      </p:grpSp>
      <p:sp>
        <p:nvSpPr>
          <p:cNvPr id="87" name="Google Shape;57;p2">
            <a:extLst>
              <a:ext uri="{FF2B5EF4-FFF2-40B4-BE49-F238E27FC236}">
                <a16:creationId xmlns:a16="http://schemas.microsoft.com/office/drawing/2014/main" id="{DA307646-A8BC-C2C9-272D-ABF18D0C0C66}"/>
              </a:ext>
            </a:extLst>
          </p:cNvPr>
          <p:cNvSpPr/>
          <p:nvPr/>
        </p:nvSpPr>
        <p:spPr>
          <a:xfrm>
            <a:off x="227009" y="3874189"/>
            <a:ext cx="1508348" cy="19683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Cust. enrollment date</a:t>
            </a:r>
            <a:endParaRPr sz="1000" dirty="0">
              <a:solidFill>
                <a:schemeClr val="bg2">
                  <a:lumMod val="10000"/>
                </a:schemeClr>
              </a:solidFill>
              <a:ea typeface="Arial"/>
              <a:cs typeface="Arial"/>
              <a:sym typeface="Arial"/>
            </a:endParaRPr>
          </a:p>
        </p:txBody>
      </p:sp>
      <p:sp>
        <p:nvSpPr>
          <p:cNvPr id="88" name="Google Shape;57;p2">
            <a:extLst>
              <a:ext uri="{FF2B5EF4-FFF2-40B4-BE49-F238E27FC236}">
                <a16:creationId xmlns:a16="http://schemas.microsoft.com/office/drawing/2014/main" id="{A4EE1401-B9C0-20FF-0539-937B75CB4226}"/>
              </a:ext>
            </a:extLst>
          </p:cNvPr>
          <p:cNvSpPr/>
          <p:nvPr/>
        </p:nvSpPr>
        <p:spPr>
          <a:xfrm>
            <a:off x="210825" y="4230237"/>
            <a:ext cx="1508348" cy="384271"/>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 # of days since last purchase</a:t>
            </a:r>
            <a:endParaRPr sz="1000" dirty="0">
              <a:solidFill>
                <a:schemeClr val="bg2">
                  <a:lumMod val="10000"/>
                </a:schemeClr>
              </a:solidFill>
              <a:ea typeface="Arial"/>
              <a:cs typeface="Arial"/>
              <a:sym typeface="Arial"/>
            </a:endParaRPr>
          </a:p>
        </p:txBody>
      </p:sp>
      <p:sp>
        <p:nvSpPr>
          <p:cNvPr id="89" name="Google Shape;57;p2">
            <a:extLst>
              <a:ext uri="{FF2B5EF4-FFF2-40B4-BE49-F238E27FC236}">
                <a16:creationId xmlns:a16="http://schemas.microsoft.com/office/drawing/2014/main" id="{13A85CD9-C8FE-205D-B27D-EC8FED77FD67}"/>
              </a:ext>
            </a:extLst>
          </p:cNvPr>
          <p:cNvSpPr/>
          <p:nvPr/>
        </p:nvSpPr>
        <p:spPr>
          <a:xfrm>
            <a:off x="210825" y="4804772"/>
            <a:ext cx="1508348" cy="384271"/>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complaints</a:t>
            </a:r>
            <a:endParaRPr sz="1000" dirty="0">
              <a:solidFill>
                <a:schemeClr val="bg2">
                  <a:lumMod val="10000"/>
                </a:schemeClr>
              </a:solidFill>
              <a:ea typeface="Arial"/>
              <a:cs typeface="Arial"/>
              <a:sym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8258</TotalTime>
  <Words>372</Words>
  <Application>Microsoft Macintosh PowerPoint</Application>
  <PresentationFormat>On-screen Show (4:3)</PresentationFormat>
  <Paragraphs>67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Wingdings</vt:lpstr>
      <vt:lpstr>Candara</vt:lpstr>
      <vt:lpstr>Rockwell Extra Bold</vt:lpstr>
      <vt:lpstr>Arial</vt:lpstr>
      <vt:lpstr>Wood Type</vt:lpstr>
      <vt:lpstr>OBJECTIVE: Build a predictive model to help Bon Vivant Delicatessen predict customer behavior regarding the purchase of a new gadget release planned for next month. This model will allow the company to cherry pick the customers that are most likely to purchase the gadget while leaving out those not interested, making the next campaign highly profitable.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 Chris</dc:creator>
  <cp:lastModifiedBy>Tiffany Stone</cp:lastModifiedBy>
  <cp:revision>6</cp:revision>
  <dcterms:created xsi:type="dcterms:W3CDTF">2019-05-15T15:57:18Z</dcterms:created>
  <dcterms:modified xsi:type="dcterms:W3CDTF">2023-11-27T23:35:19Z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2023-05-21T22:20:02Z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0382e4de-3ee2-45eb-b335-589d20c10237</vt:lpwstr>
  </property>
  <property fmtid="{D5CDD505-2E9C-101B-9397-08002B2CF9AE}" pid="7" name="MSIP_Label_defa4170-0d19-0005-0004-bc88714345d2_ActionId">
    <vt:lpwstr>1ee69720-5c44-49b8-ac6a-ba70a5a7ccdc</vt:lpwstr>
  </property>
  <property fmtid="{D5CDD505-2E9C-101B-9397-08002B2CF9AE}" pid="8" name="MSIP_Label_defa4170-0d19-0005-0004-bc88714345d2_ContentBits">
    <vt:lpwstr>0</vt:lpwstr>
  </property>
</Properties>
</file>