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4"/>
  </p:sldMasterIdLst>
  <p:notesMasterIdLst>
    <p:notesMasterId r:id="rId7"/>
  </p:notesMasterIdLst>
  <p:sldIdLst>
    <p:sldId id="256" r:id="rId5"/>
    <p:sldId id="25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37FE0-41B7-7D46-8324-7375C5AE5C7D}" v="1" dt="2023-11-27T23:37:15.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p:restoredTop sz="57223" autoAdjust="0"/>
  </p:normalViewPr>
  <p:slideViewPr>
    <p:cSldViewPr snapToGrid="0">
      <p:cViewPr varScale="1">
        <p:scale>
          <a:sx n="123" d="100"/>
          <a:sy n="123" d="100"/>
        </p:scale>
        <p:origin x="76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ffany Stone" userId="f74912ea-41aa-43c4-94c4-09312ab5e224" providerId="ADAL" clId="{7D237FE0-41B7-7D46-8324-7375C5AE5C7D}"/>
    <pc:docChg chg="custSel addSld modSld">
      <pc:chgData name="Tiffany Stone" userId="f74912ea-41aa-43c4-94c4-09312ab5e224" providerId="ADAL" clId="{7D237FE0-41B7-7D46-8324-7375C5AE5C7D}" dt="2023-11-27T23:37:15.383" v="143"/>
      <pc:docMkLst>
        <pc:docMk/>
      </pc:docMkLst>
      <pc:sldChg chg="modSp mod">
        <pc:chgData name="Tiffany Stone" userId="f74912ea-41aa-43c4-94c4-09312ab5e224" providerId="ADAL" clId="{7D237FE0-41B7-7D46-8324-7375C5AE5C7D}" dt="2023-11-27T23:36:45.019" v="142" actId="20577"/>
        <pc:sldMkLst>
          <pc:docMk/>
          <pc:sldMk cId="0" sldId="256"/>
        </pc:sldMkLst>
        <pc:spChg chg="mod">
          <ac:chgData name="Tiffany Stone" userId="f74912ea-41aa-43c4-94c4-09312ab5e224" providerId="ADAL" clId="{7D237FE0-41B7-7D46-8324-7375C5AE5C7D}" dt="2023-11-27T23:36:05.705" v="118" actId="20577"/>
          <ac:spMkLst>
            <pc:docMk/>
            <pc:sldMk cId="0" sldId="256"/>
            <ac:spMk id="35" creationId="{00000000-0000-0000-0000-000000000000}"/>
          </ac:spMkLst>
        </pc:spChg>
        <pc:spChg chg="mod">
          <ac:chgData name="Tiffany Stone" userId="f74912ea-41aa-43c4-94c4-09312ab5e224" providerId="ADAL" clId="{7D237FE0-41B7-7D46-8324-7375C5AE5C7D}" dt="2023-11-27T23:36:18.435" v="120" actId="20577"/>
          <ac:spMkLst>
            <pc:docMk/>
            <pc:sldMk cId="0" sldId="256"/>
            <ac:spMk id="37" creationId="{00000000-0000-0000-0000-000000000000}"/>
          </ac:spMkLst>
        </pc:spChg>
        <pc:spChg chg="mod">
          <ac:chgData name="Tiffany Stone" userId="f74912ea-41aa-43c4-94c4-09312ab5e224" providerId="ADAL" clId="{7D237FE0-41B7-7D46-8324-7375C5AE5C7D}" dt="2023-11-27T23:36:45.019" v="142" actId="20577"/>
          <ac:spMkLst>
            <pc:docMk/>
            <pc:sldMk cId="0" sldId="256"/>
            <ac:spMk id="38" creationId="{00000000-0000-0000-0000-000000000000}"/>
          </ac:spMkLst>
        </pc:spChg>
        <pc:spChg chg="mod">
          <ac:chgData name="Tiffany Stone" userId="f74912ea-41aa-43c4-94c4-09312ab5e224" providerId="ADAL" clId="{7D237FE0-41B7-7D46-8324-7375C5AE5C7D}" dt="2023-11-25T22:53:24.120" v="73" actId="20577"/>
          <ac:spMkLst>
            <pc:docMk/>
            <pc:sldMk cId="0" sldId="256"/>
            <ac:spMk id="47" creationId="{00000000-0000-0000-0000-000000000000}"/>
          </ac:spMkLst>
        </pc:spChg>
      </pc:sldChg>
      <pc:sldChg chg="add">
        <pc:chgData name="Tiffany Stone" userId="f74912ea-41aa-43c4-94c4-09312ab5e224" providerId="ADAL" clId="{7D237FE0-41B7-7D46-8324-7375C5AE5C7D}" dt="2023-11-27T23:37:15.383" v="143"/>
        <pc:sldMkLst>
          <pc:docMk/>
          <pc:sldMk cId="227739788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effectLst/>
              <a:latin typeface="Arial" panose="020B0604020202020204" pitchFamily="34" charset="0"/>
            </a:endParaRPr>
          </a:p>
          <a:p>
            <a:r>
              <a:rPr lang="en-US" sz="1200" dirty="0"/>
              <a:t>Global specialty shop </a:t>
            </a:r>
          </a:p>
          <a:p>
            <a:r>
              <a:rPr lang="en-US" sz="1200" dirty="0"/>
              <a:t>	-  several hundred thousand registered customers</a:t>
            </a:r>
          </a:p>
          <a:p>
            <a:r>
              <a:rPr lang="en-US" sz="1200" dirty="0"/>
              <a:t>	- serve almost one million consumers a year</a:t>
            </a:r>
          </a:p>
          <a:p>
            <a:endParaRPr lang="en-US" sz="1200" dirty="0"/>
          </a:p>
          <a:p>
            <a:r>
              <a:rPr lang="en-US" sz="1200" dirty="0"/>
              <a:t>Products: </a:t>
            </a:r>
          </a:p>
          <a:p>
            <a:r>
              <a:rPr lang="en-US" sz="1200" dirty="0"/>
              <a:t>Wines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Fruits</a:t>
            </a:r>
          </a:p>
          <a:p>
            <a:r>
              <a:rPr lang="en-US" sz="1200" dirty="0"/>
              <a:t>Meat products</a:t>
            </a:r>
          </a:p>
          <a:p>
            <a:r>
              <a:rPr lang="en-US" sz="1200" dirty="0"/>
              <a:t>Fish dishes</a:t>
            </a:r>
          </a:p>
          <a:p>
            <a:r>
              <a:rPr lang="en-US" sz="1200" dirty="0"/>
              <a:t>Sweets</a:t>
            </a:r>
          </a:p>
          <a:p>
            <a:endParaRPr lang="en-US" sz="1200" dirty="0"/>
          </a:p>
          <a:p>
            <a:r>
              <a:rPr lang="en-US" sz="1200" dirty="0"/>
              <a:t>Regular Products</a:t>
            </a:r>
          </a:p>
          <a:p>
            <a:r>
              <a:rPr lang="en-US" sz="1200" dirty="0"/>
              <a:t>Gold Products (Exclusives)</a:t>
            </a:r>
          </a:p>
          <a:p>
            <a:endParaRPr lang="en-US" sz="1200" dirty="0"/>
          </a:p>
          <a:p>
            <a:r>
              <a:rPr lang="en-US" sz="1200" dirty="0"/>
              <a:t>Purchasing Channels:</a:t>
            </a:r>
          </a:p>
          <a:p>
            <a:r>
              <a:rPr lang="en-US" sz="1200" dirty="0"/>
              <a:t>In-store</a:t>
            </a:r>
          </a:p>
          <a:p>
            <a:r>
              <a:rPr lang="en-US" sz="1200" dirty="0"/>
              <a:t>Website</a:t>
            </a:r>
          </a:p>
          <a:p>
            <a:r>
              <a:rPr lang="en-US" sz="1200" dirty="0"/>
              <a:t>Catalog</a:t>
            </a:r>
          </a:p>
          <a:p>
            <a:endParaRPr lang="en-US" sz="1200" dirty="0"/>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total cost of the sample 6-part campaign was $6.7M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b="0" i="0" dirty="0">
                <a:effectLst/>
                <a:latin typeface="Arial" panose="020B0604020202020204" pitchFamily="34" charset="0"/>
              </a:rPr>
              <a:t>revenue generated by the customers who accepted the offer was $3.7M</a:t>
            </a: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en-US" sz="1200" b="0" i="0" dirty="0">
                <a:effectLst/>
                <a:latin typeface="+mn-lt"/>
              </a:rPr>
              <a:t>The objective of the team is to build a predictive model that will produce the highest profit for the next direct marketing campaign, scheduled for the next month. The 6-part campaign aimed to sell a new gadget to the customer base. To build the model, a 6-part campaign involving 2,240 customers were carried out. Customers were selected at random and contacted by phone regarding the acquisition of the gadget. During the following months, customers who bought the offer were properly labeled. </a:t>
            </a:r>
            <a:endParaRPr dirty="0"/>
          </a:p>
        </p:txBody>
      </p:sp>
      <p:sp>
        <p:nvSpPr>
          <p:cNvPr id="35" name="Google Shape;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a:t>
            </a:fld>
            <a:endParaRPr/>
          </a:p>
        </p:txBody>
      </p:sp>
    </p:spTree>
    <p:extLst>
      <p:ext uri="{BB962C8B-B14F-4D97-AF65-F5344CB8AC3E}">
        <p14:creationId xmlns:p14="http://schemas.microsoft.com/office/powerpoint/2010/main" val="300870979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21258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5B24B-F41A-4540-8EEC-C29B4F79802D}" type="datetimeFigureOut">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52378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F989E-5397-49EE-B0F5-E72D9FFD7EC0}" type="datetimeFigureOut">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08256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355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62627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823D4350-0632-4F67-B357-AFC21C62564D}" type="datetimeFigureOut">
              <a:rPr lang="en-US" smtClean="0"/>
              <a:t>11/27/23</a:t>
            </a:fld>
            <a:endParaRPr lang="en-US" dirty="0"/>
          </a:p>
        </p:txBody>
      </p:sp>
      <p:sp>
        <p:nvSpPr>
          <p:cNvPr id="5" name="Footer Placeholder 4"/>
          <p:cNvSpPr>
            <a:spLocks noGrp="1"/>
          </p:cNvSpPr>
          <p:nvPr>
            <p:ph type="ftr" sz="quarter" idx="11"/>
          </p:nvPr>
        </p:nvSpPr>
        <p:spPr>
          <a:xfrm>
            <a:off x="1637031" y="6272785"/>
            <a:ext cx="4745736" cy="365125"/>
          </a:xfrm>
        </p:spPr>
        <p:txBody>
          <a:body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8218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81813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11/27/23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18908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9237B0-CC05-45CB-9D8E-44851499E325}" type="datetimeFigureOut">
              <a:rPr lang="en-US" smtClean="0"/>
              <a:t>11/27/23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020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11/27/23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334196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0654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18FC28B6-2144-4760-B3DF-18C646FA52B1}" type="datetimeFigureOut">
              <a:rPr lang="en-US" smtClean="0"/>
              <a:t>11/27/23</a:t>
            </a:fld>
            <a:endParaRPr lang="en-US" dirty="0"/>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9629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251F38EA-B09F-4C97-9264-D1353869D1EA}" type="datetimeFigureOut">
              <a:rPr lang="en-US" smtClean="0"/>
              <a:t>11/27/23</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04590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914400" rtl="0" eaLnBrk="1" latinLnBrk="0" hangingPunct="1">
        <a:lnSpc>
          <a:spcPct val="90000"/>
        </a:lnSpc>
        <a:spcBef>
          <a:spcPct val="0"/>
        </a:spcBef>
        <a:buNone/>
        <a:defRPr sz="42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57541"/>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1</a:t>
            </a:r>
            <a:endParaRPr lang="en-US" b="0" i="0" u="none" strike="noStrike" cap="none" dirty="0">
              <a:solidFill>
                <a:schemeClr val="lt1"/>
              </a:solidFill>
              <a:latin typeface="Arial"/>
              <a:ea typeface="Arial"/>
              <a:cs typeface="Arial"/>
            </a:endParaRPr>
          </a:p>
        </p:txBody>
      </p:sp>
      <p:sp>
        <p:nvSpPr>
          <p:cNvPr id="23" name="Google Shape;23;p1"/>
          <p:cNvSpPr/>
          <p:nvPr/>
        </p:nvSpPr>
        <p:spPr>
          <a:xfrm>
            <a:off x="4668375" y="1657541"/>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4</a:t>
            </a:r>
            <a:endParaRPr lang="en-US" b="0" i="0" u="none" strike="noStrike" cap="none" dirty="0">
              <a:solidFill>
                <a:schemeClr val="lt1"/>
              </a:solidFill>
              <a:latin typeface="Arial"/>
              <a:ea typeface="Arial"/>
              <a:cs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5</a:t>
            </a:r>
            <a:endParaRPr lang="en-US" b="0" i="0" u="none" strike="noStrike" cap="none" dirty="0">
              <a:solidFill>
                <a:schemeClr val="lt1"/>
              </a:solidFill>
              <a:latin typeface="Arial"/>
              <a:ea typeface="Arial"/>
              <a:cs typeface="Arial"/>
            </a:endParaRPr>
          </a:p>
        </p:txBody>
      </p:sp>
      <p:sp>
        <p:nvSpPr>
          <p:cNvPr id="27" name="Google Shape;27;p1"/>
          <p:cNvSpPr/>
          <p:nvPr/>
        </p:nvSpPr>
        <p:spPr>
          <a:xfrm>
            <a:off x="218936" y="3207096"/>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2</a:t>
            </a:r>
            <a:endParaRPr lang="en-US" b="0" i="0" u="none" strike="noStrike" cap="none" dirty="0">
              <a:solidFill>
                <a:schemeClr val="lt1"/>
              </a:solidFill>
              <a:latin typeface="Arial"/>
              <a:ea typeface="Arial"/>
              <a:cs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3</a:t>
            </a:r>
            <a:endParaRPr lang="en-US" b="0" i="0" u="none" strike="noStrike" cap="none" dirty="0">
              <a:solidFill>
                <a:schemeClr val="lt1"/>
              </a:solidFill>
              <a:latin typeface="Arial"/>
              <a:ea typeface="Arial"/>
              <a:cs typeface="Arial"/>
            </a:endParaRPr>
          </a:p>
        </p:txBody>
      </p:sp>
      <p:sp>
        <p:nvSpPr>
          <p:cNvPr id="31" name="Google Shape;31;p1"/>
          <p:cNvSpPr/>
          <p:nvPr/>
        </p:nvSpPr>
        <p:spPr>
          <a:xfrm>
            <a:off x="4668375" y="4797685"/>
            <a:ext cx="288315" cy="288315"/>
          </a:xfrm>
          <a:prstGeom prst="rect">
            <a:avLst/>
          </a:prstGeom>
          <a:solidFill>
            <a:schemeClr val="accent6">
              <a:lumMod val="40000"/>
              <a:lumOff val="60000"/>
            </a:schemeClr>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b="0" i="0" u="none" strike="noStrike" cap="none" dirty="0">
                <a:solidFill>
                  <a:schemeClr val="lt1"/>
                </a:solidFill>
                <a:latin typeface="Arial"/>
                <a:ea typeface="Arial"/>
                <a:cs typeface="Arial"/>
                <a:sym typeface="Arial"/>
              </a:rPr>
              <a:t>6</a:t>
            </a:r>
            <a:endParaRPr lang="en-US" b="0" i="0" u="none" strike="noStrike" cap="none" dirty="0">
              <a:solidFill>
                <a:schemeClr val="lt1"/>
              </a:solidFill>
              <a:latin typeface="Arial"/>
              <a:ea typeface="Arial"/>
              <a:cs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21935" y="2030162"/>
            <a:ext cx="4150998" cy="1091498"/>
          </a:xfrm>
          <a:prstGeom prst="rect">
            <a:avLst/>
          </a:prstGeom>
          <a:noFill/>
          <a:ln>
            <a:noFill/>
          </a:ln>
        </p:spPr>
        <p:txBody>
          <a:bodyPr spcFirstLastPara="1" wrap="square" lIns="91425" tIns="45700" rIns="91425" bIns="45700" anchor="t" anchorCtr="0">
            <a:noAutofit/>
          </a:bodyPr>
          <a:lstStyle/>
          <a:p>
            <a:pPr algn="l" rtl="0"/>
            <a:r>
              <a:rPr lang="en-US" sz="1000" dirty="0">
                <a:effectLst/>
              </a:rPr>
              <a:t>Globally, the company had solid revenues and a healthy </a:t>
            </a:r>
            <a:br>
              <a:rPr lang="en-US" sz="1000" dirty="0">
                <a:effectLst/>
              </a:rPr>
            </a:br>
            <a:r>
              <a:rPr lang="en-US" sz="1000" dirty="0">
                <a:effectLst/>
              </a:rPr>
              <a:t>bottom line in the past 3 years; however, the profit growth perspectives for the next 3 years are not promising. For this reason, several strategic initiatives are being considered to invert this situation. One is to improve the performance of marketing activities, with a special focus on </a:t>
            </a:r>
            <a:br>
              <a:rPr lang="en-US" sz="1000" dirty="0">
                <a:effectLst/>
              </a:rPr>
            </a:br>
            <a:r>
              <a:rPr lang="en-US" sz="1000" dirty="0">
                <a:effectLst/>
              </a:rPr>
              <a:t>marketing campaigns. </a:t>
            </a:r>
          </a:p>
        </p:txBody>
      </p:sp>
      <p:sp>
        <p:nvSpPr>
          <p:cNvPr id="35" name="Google Shape;35;p1"/>
          <p:cNvSpPr txBox="1"/>
          <p:nvPr/>
        </p:nvSpPr>
        <p:spPr>
          <a:xfrm>
            <a:off x="225876" y="3645290"/>
            <a:ext cx="4150998" cy="98337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50" dirty="0"/>
              <a:t>Clear understanding of BVD’s customer base</a:t>
            </a:r>
          </a:p>
          <a:p>
            <a:pPr marL="171450" indent="-171450">
              <a:buFont typeface="Arial" panose="020B0604020202020204" pitchFamily="34" charset="0"/>
              <a:buChar char="•"/>
            </a:pPr>
            <a:r>
              <a:rPr lang="en-AU" sz="1050" dirty="0"/>
              <a:t>Customer retention </a:t>
            </a:r>
          </a:p>
          <a:p>
            <a:pPr marL="171450" indent="-171450">
              <a:buFont typeface="Arial" panose="020B0604020202020204" pitchFamily="34" charset="0"/>
              <a:buChar char="•"/>
            </a:pPr>
            <a:r>
              <a:rPr lang="en-AU" sz="1050" dirty="0"/>
              <a:t>Increase in profit margin</a:t>
            </a:r>
          </a:p>
          <a:p>
            <a:endParaRPr lang="en-AU" sz="1050" b="1" dirty="0"/>
          </a:p>
        </p:txBody>
      </p:sp>
      <p:sp>
        <p:nvSpPr>
          <p:cNvPr id="36" name="Google Shape;36;p1"/>
          <p:cNvSpPr txBox="1"/>
          <p:nvPr/>
        </p:nvSpPr>
        <p:spPr>
          <a:xfrm>
            <a:off x="230197" y="5192688"/>
            <a:ext cx="4139173" cy="751488"/>
          </a:xfrm>
          <a:prstGeom prst="rect">
            <a:avLst/>
          </a:prstGeom>
          <a:noFill/>
          <a:ln>
            <a:noFill/>
          </a:ln>
        </p:spPr>
        <p:txBody>
          <a:bodyPr spcFirstLastPara="1" wrap="square" lIns="91425" tIns="45700" rIns="91425" bIns="45700" anchor="t" anchorCtr="0">
            <a:noAutofit/>
          </a:bodyPr>
          <a:lstStyle/>
          <a:p>
            <a:pPr marL="171450" indent="-171450">
              <a:buChar char="•"/>
            </a:pPr>
            <a:r>
              <a:rPr lang="en-AU" sz="1050" dirty="0"/>
              <a:t>Which products are they purchasing?</a:t>
            </a:r>
          </a:p>
          <a:p>
            <a:pPr marL="171450" indent="-171450">
              <a:buChar char="•"/>
            </a:pPr>
            <a:r>
              <a:rPr lang="en-AU" sz="1050" dirty="0"/>
              <a:t>Where is the customer purchasing: in-store, catalogue, website</a:t>
            </a:r>
          </a:p>
          <a:p>
            <a:pPr marL="171450" indent="-171450">
              <a:buChar char="•"/>
            </a:pPr>
            <a:r>
              <a:rPr lang="en-AU" sz="1050" dirty="0"/>
              <a:t>Does the customer prefer gold products or discounted products?</a:t>
            </a:r>
          </a:p>
          <a:p>
            <a:pPr marL="171450" indent="-171450">
              <a:buChar char="•"/>
            </a:pPr>
            <a:r>
              <a:rPr lang="en-AU" sz="1050" dirty="0"/>
              <a:t>Is the customer an early adopter of new products/campaigns?</a:t>
            </a:r>
            <a:endParaRPr lang="en-AU" dirty="0"/>
          </a:p>
        </p:txBody>
      </p:sp>
      <p:sp>
        <p:nvSpPr>
          <p:cNvPr id="37" name="Google Shape;37;p1"/>
          <p:cNvSpPr txBox="1"/>
          <p:nvPr/>
        </p:nvSpPr>
        <p:spPr>
          <a:xfrm>
            <a:off x="4811486" y="2035868"/>
            <a:ext cx="4015985" cy="101700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AU" sz="1050" dirty="0"/>
              <a:t>Once BVD has its customer profile, will need to maintain a detailed marketing plan moving forward to avoid project scope creep</a:t>
            </a:r>
          </a:p>
          <a:p>
            <a:pPr marL="171450" indent="-171450">
              <a:buFont typeface="Arial" panose="020B0604020202020204" pitchFamily="34" charset="0"/>
              <a:buChar char="•"/>
            </a:pPr>
            <a:r>
              <a:rPr lang="en-AU" sz="1050" dirty="0"/>
              <a:t>Misalignment with stakeholders</a:t>
            </a:r>
          </a:p>
        </p:txBody>
      </p:sp>
      <p:sp>
        <p:nvSpPr>
          <p:cNvPr id="38" name="Google Shape;38;p1"/>
          <p:cNvSpPr txBox="1"/>
          <p:nvPr/>
        </p:nvSpPr>
        <p:spPr>
          <a:xfrm>
            <a:off x="4680026" y="5176011"/>
            <a:ext cx="4158880" cy="1081065"/>
          </a:xfrm>
          <a:prstGeom prst="rect">
            <a:avLst/>
          </a:prstGeom>
          <a:noFill/>
          <a:ln>
            <a:noFill/>
          </a:ln>
        </p:spPr>
        <p:txBody>
          <a:bodyPr spcFirstLastPara="1" wrap="square" lIns="91425" tIns="45700" rIns="91425" bIns="45700" anchor="t" anchorCtr="0">
            <a:noAutofit/>
          </a:bodyPr>
          <a:lstStyle/>
          <a:p>
            <a:pPr marL="171450" indent="-171450">
              <a:buChar char="•"/>
            </a:pPr>
            <a:endParaRPr lang="en-AU" sz="1050" dirty="0"/>
          </a:p>
          <a:p>
            <a:pPr marL="171450" indent="-171450">
              <a:buChar char="•"/>
            </a:pPr>
            <a:r>
              <a:rPr lang="en-AU" sz="1050" dirty="0"/>
              <a:t>Socio-economic and firmographic data collected from a random sample of 2,240 customers over the course of a 6-part promotional campaign drive of those who responded to our team</a:t>
            </a:r>
            <a:endParaRPr lang="en-US" dirty="0"/>
          </a:p>
        </p:txBody>
      </p:sp>
      <p:sp>
        <p:nvSpPr>
          <p:cNvPr id="44" name="Google Shape;44;p1"/>
          <p:cNvSpPr/>
          <p:nvPr/>
        </p:nvSpPr>
        <p:spPr>
          <a:xfrm>
            <a:off x="8099130" y="609158"/>
            <a:ext cx="832414" cy="321539"/>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dirty="0">
                <a:solidFill>
                  <a:schemeClr val="lt1"/>
                </a:solidFill>
                <a:latin typeface="Quattrocento Sans"/>
                <a:ea typeface="Arial"/>
                <a:cs typeface="Arial"/>
                <a:sym typeface="Quattrocento Sans"/>
              </a:rPr>
              <a:t>BVD</a:t>
            </a:r>
            <a:endParaRPr sz="1400" b="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chemeClr val="accent4">
                    <a:lumMod val="50000"/>
                  </a:schemeClr>
                </a:solidFill>
                <a:latin typeface="+mn-lt"/>
                <a:ea typeface="Quattrocento Sans"/>
                <a:cs typeface="Quattrocento Sans"/>
                <a:sym typeface="Quattrocento Sans"/>
              </a:rPr>
              <a:t>Bon Vivant Delicatessen: Problem Statement</a:t>
            </a:r>
            <a:endParaRPr dirty="0">
              <a:solidFill>
                <a:schemeClr val="accent4">
                  <a:lumMod val="50000"/>
                </a:schemeClr>
              </a:solidFill>
              <a:latin typeface="+mn-lt"/>
            </a:endParaRPr>
          </a:p>
        </p:txBody>
      </p:sp>
      <p:sp>
        <p:nvSpPr>
          <p:cNvPr id="47" name="Google Shape;47;p1"/>
          <p:cNvSpPr txBox="1"/>
          <p:nvPr/>
        </p:nvSpPr>
        <p:spPr>
          <a:xfrm>
            <a:off x="4670188" y="3547600"/>
            <a:ext cx="4154939" cy="1081065"/>
          </a:xfrm>
          <a:prstGeom prst="rect">
            <a:avLst/>
          </a:prstGeom>
          <a:noFill/>
          <a:ln>
            <a:noFill/>
          </a:ln>
        </p:spPr>
        <p:txBody>
          <a:bodyPr spcFirstLastPara="1" wrap="square" lIns="91425" tIns="45700" rIns="91425" bIns="45700" anchor="t" anchorCtr="0">
            <a:noAutofit/>
          </a:bodyPr>
          <a:lstStyle/>
          <a:p>
            <a:pPr marL="171450" indent="-171450">
              <a:buChar char="•"/>
            </a:pPr>
            <a:endParaRPr lang="en-AU" sz="1200" dirty="0"/>
          </a:p>
          <a:p>
            <a:pPr marL="171450" indent="-171450">
              <a:buChar char="•"/>
            </a:pPr>
            <a:r>
              <a:rPr lang="en-US" sz="1050" dirty="0"/>
              <a:t>Chief Marketing Officer </a:t>
            </a:r>
          </a:p>
          <a:p>
            <a:pPr marL="171450" indent="-171450">
              <a:buChar char="•"/>
            </a:pPr>
            <a:r>
              <a:rPr lang="en-US" sz="1050" dirty="0"/>
              <a:t>Chief Analytics Officer </a:t>
            </a:r>
          </a:p>
          <a:p>
            <a:pPr marL="171450" indent="-171450">
              <a:buChar char="•"/>
            </a:pPr>
            <a:r>
              <a:rPr lang="en-US" sz="1050"/>
              <a:t>Project Manager</a:t>
            </a:r>
            <a:endParaRPr lang="en-US" sz="1050" dirty="0"/>
          </a:p>
          <a:p>
            <a:pPr marL="171450" indent="-171450">
              <a:buChar char="•"/>
            </a:pPr>
            <a:r>
              <a:rPr lang="en-US" sz="1050" dirty="0"/>
              <a:t>Research &amp; Development</a:t>
            </a:r>
          </a:p>
          <a:p>
            <a:pPr marL="171450" indent="-171450">
              <a:buChar char="•"/>
            </a:pPr>
            <a:endParaRPr lang="en-AU" sz="1050" b="1" dirty="0"/>
          </a:p>
        </p:txBody>
      </p:sp>
      <p:sp>
        <p:nvSpPr>
          <p:cNvPr id="48" name="Google Shape;48;p1"/>
          <p:cNvSpPr txBox="1"/>
          <p:nvPr/>
        </p:nvSpPr>
        <p:spPr>
          <a:xfrm>
            <a:off x="184140" y="579599"/>
            <a:ext cx="7544015" cy="614073"/>
          </a:xfrm>
          <a:prstGeom prst="rect">
            <a:avLst/>
          </a:prstGeom>
          <a:solidFill>
            <a:schemeClr val="accent6">
              <a:lumMod val="40000"/>
              <a:lumOff val="60000"/>
            </a:schemeClr>
          </a:solidFill>
          <a:ln>
            <a:noFill/>
          </a:ln>
        </p:spPr>
        <p:txBody>
          <a:bodyPr spcFirstLastPara="1" wrap="square" lIns="91425" tIns="45700" rIns="91425" bIns="45700" anchor="t" anchorCtr="0">
            <a:noAutofit/>
          </a:bodyPr>
          <a:lstStyle/>
          <a:p>
            <a:pPr>
              <a:buSzPts val="1400"/>
            </a:pPr>
            <a:r>
              <a:rPr lang="en-AU" sz="1400" b="1" dirty="0"/>
              <a:t>To development a BVD customer profile to target only those customers who would purchase BVD’s new gadget while leaving out the non-respondents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171451" y="475942"/>
            <a:ext cx="8908754"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900" dirty="0">
                <a:solidFill>
                  <a:schemeClr val="tx1">
                    <a:lumMod val="85000"/>
                    <a:lumOff val="15000"/>
                  </a:schemeClr>
                </a:solidFill>
                <a:latin typeface="+mn-lt"/>
              </a:rPr>
              <a:t>OBJECTIVE: Build a predictive model to help Bon Vivant Delicatessen predict customer behavior regarding the purchase of a new gadget release planned for next month. This model will allow the company to cherry pick the customers that are most likely to purchase the gadget while leaving out those not interested, making the next campaign highly profitable.</a:t>
            </a:r>
            <a:endParaRPr sz="900" dirty="0">
              <a:solidFill>
                <a:schemeClr val="tx1">
                  <a:lumMod val="85000"/>
                  <a:lumOff val="15000"/>
                </a:schemeClr>
              </a:solidFill>
              <a:latin typeface="+mn-lt"/>
            </a:endParaRPr>
          </a:p>
        </p:txBody>
      </p:sp>
      <p:sp>
        <p:nvSpPr>
          <p:cNvPr id="38" name="Google Shape;38;p2"/>
          <p:cNvSpPr/>
          <p:nvPr/>
        </p:nvSpPr>
        <p:spPr>
          <a:xfrm>
            <a:off x="171451" y="154092"/>
            <a:ext cx="3400456"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AU" sz="2000" b="1" i="0" u="none" strike="noStrike" cap="none" dirty="0">
                <a:solidFill>
                  <a:schemeClr val="accent4">
                    <a:lumMod val="50000"/>
                  </a:schemeClr>
                </a:solidFill>
                <a:ea typeface="Arial"/>
                <a:cs typeface="Arial"/>
                <a:sym typeface="Arial"/>
              </a:rPr>
              <a:t>Bon Vivant Delicatessen </a:t>
            </a:r>
            <a:endParaRPr sz="2000" b="1" dirty="0">
              <a:solidFill>
                <a:schemeClr val="accent4">
                  <a:lumMod val="50000"/>
                </a:schemeClr>
              </a:solidFill>
            </a:endParaRPr>
          </a:p>
        </p:txBody>
      </p:sp>
      <p:sp>
        <p:nvSpPr>
          <p:cNvPr id="158" name="Google Shape;57;p2">
            <a:extLst>
              <a:ext uri="{FF2B5EF4-FFF2-40B4-BE49-F238E27FC236}">
                <a16:creationId xmlns:a16="http://schemas.microsoft.com/office/drawing/2014/main" id="{F0430D6A-0FBA-5FFF-A9E6-0C67295500EF}"/>
              </a:ext>
            </a:extLst>
          </p:cNvPr>
          <p:cNvSpPr/>
          <p:nvPr/>
        </p:nvSpPr>
        <p:spPr>
          <a:xfrm>
            <a:off x="2273796" y="1076421"/>
            <a:ext cx="3949288" cy="337019"/>
          </a:xfrm>
          <a:prstGeom prst="rect">
            <a:avLst/>
          </a:prstGeom>
          <a:solidFill>
            <a:schemeClr val="bg1">
              <a:lumMod val="95000"/>
            </a:schemeClr>
          </a:solidFill>
          <a:ln w="317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Predictive Model for next campaign</a:t>
            </a:r>
            <a:endParaRPr sz="1000" dirty="0">
              <a:solidFill>
                <a:schemeClr val="bg2">
                  <a:lumMod val="10000"/>
                </a:schemeClr>
              </a:solidFill>
              <a:ea typeface="Arial"/>
              <a:cs typeface="Arial"/>
              <a:sym typeface="Arial"/>
            </a:endParaRPr>
          </a:p>
        </p:txBody>
      </p:sp>
      <p:sp>
        <p:nvSpPr>
          <p:cNvPr id="15" name="Google Shape;57;p2">
            <a:extLst>
              <a:ext uri="{FF2B5EF4-FFF2-40B4-BE49-F238E27FC236}">
                <a16:creationId xmlns:a16="http://schemas.microsoft.com/office/drawing/2014/main" id="{95A7772E-6581-E889-B716-84609AF49CB2}"/>
              </a:ext>
            </a:extLst>
          </p:cNvPr>
          <p:cNvSpPr/>
          <p:nvPr/>
        </p:nvSpPr>
        <p:spPr>
          <a:xfrm>
            <a:off x="7432129" y="1721045"/>
            <a:ext cx="1548722" cy="801244"/>
          </a:xfrm>
          <a:prstGeom prst="rect">
            <a:avLst/>
          </a:prstGeom>
          <a:solidFill>
            <a:schemeClr val="accent4">
              <a:lumMod val="20000"/>
              <a:lumOff val="80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Campaign tests</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1, 2, 3, 4, 5, or 6</a:t>
            </a:r>
            <a:endParaRPr sz="1000" dirty="0">
              <a:solidFill>
                <a:schemeClr val="bg2">
                  <a:lumMod val="10000"/>
                </a:schemeClr>
              </a:solidFill>
              <a:ea typeface="Arial"/>
              <a:cs typeface="Arial"/>
              <a:sym typeface="Arial"/>
            </a:endParaRPr>
          </a:p>
        </p:txBody>
      </p:sp>
      <p:sp>
        <p:nvSpPr>
          <p:cNvPr id="201" name="Google Shape;57;p2">
            <a:extLst>
              <a:ext uri="{FF2B5EF4-FFF2-40B4-BE49-F238E27FC236}">
                <a16:creationId xmlns:a16="http://schemas.microsoft.com/office/drawing/2014/main" id="{47EE7A23-7CE8-E43E-F3C3-C588C85F2C33}"/>
              </a:ext>
            </a:extLst>
          </p:cNvPr>
          <p:cNvSpPr/>
          <p:nvPr/>
        </p:nvSpPr>
        <p:spPr>
          <a:xfrm>
            <a:off x="2209109" y="1755681"/>
            <a:ext cx="1053874"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Products</a:t>
            </a:r>
            <a:endParaRPr sz="1000" dirty="0">
              <a:solidFill>
                <a:schemeClr val="bg2">
                  <a:lumMod val="10000"/>
                </a:schemeClr>
              </a:solidFill>
              <a:ea typeface="Arial"/>
              <a:cs typeface="Arial"/>
              <a:sym typeface="Arial"/>
            </a:endParaRPr>
          </a:p>
        </p:txBody>
      </p:sp>
      <p:grpSp>
        <p:nvGrpSpPr>
          <p:cNvPr id="76" name="Group 75">
            <a:extLst>
              <a:ext uri="{FF2B5EF4-FFF2-40B4-BE49-F238E27FC236}">
                <a16:creationId xmlns:a16="http://schemas.microsoft.com/office/drawing/2014/main" id="{0DBE0074-8073-B559-118D-57BE93129DD2}"/>
              </a:ext>
            </a:extLst>
          </p:cNvPr>
          <p:cNvGrpSpPr/>
          <p:nvPr/>
        </p:nvGrpSpPr>
        <p:grpSpPr>
          <a:xfrm>
            <a:off x="2208164" y="2146337"/>
            <a:ext cx="1053874" cy="1509940"/>
            <a:chOff x="9899284" y="5123617"/>
            <a:chExt cx="1053874" cy="1509940"/>
          </a:xfrm>
        </p:grpSpPr>
        <p:sp>
          <p:nvSpPr>
            <p:cNvPr id="84" name="Google Shape;58;p2">
              <a:extLst>
                <a:ext uri="{FF2B5EF4-FFF2-40B4-BE49-F238E27FC236}">
                  <a16:creationId xmlns:a16="http://schemas.microsoft.com/office/drawing/2014/main" id="{4E3B008D-2695-78AA-AE95-74C9F0AB5D53}"/>
                </a:ext>
              </a:extLst>
            </p:cNvPr>
            <p:cNvSpPr/>
            <p:nvPr/>
          </p:nvSpPr>
          <p:spPr>
            <a:xfrm>
              <a:off x="9911422" y="5123617"/>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a:t>
              </a:r>
              <a:endParaRPr sz="1000" dirty="0">
                <a:solidFill>
                  <a:schemeClr val="bg2">
                    <a:lumMod val="10000"/>
                  </a:schemeClr>
                </a:solidFill>
                <a:ea typeface="Arial"/>
                <a:cs typeface="Arial"/>
                <a:sym typeface="Arial"/>
              </a:endParaRPr>
            </a:p>
          </p:txBody>
        </p:sp>
        <p:sp>
          <p:nvSpPr>
            <p:cNvPr id="83" name="Google Shape;58;p2">
              <a:extLst>
                <a:ext uri="{FF2B5EF4-FFF2-40B4-BE49-F238E27FC236}">
                  <a16:creationId xmlns:a16="http://schemas.microsoft.com/office/drawing/2014/main" id="{B701537C-6050-0980-87AE-04F8E8F90A4B}"/>
                </a:ext>
              </a:extLst>
            </p:cNvPr>
            <p:cNvSpPr/>
            <p:nvPr/>
          </p:nvSpPr>
          <p:spPr>
            <a:xfrm>
              <a:off x="9911423" y="5453564"/>
              <a:ext cx="1029597" cy="18752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fish</a:t>
              </a:r>
            </a:p>
          </p:txBody>
        </p:sp>
        <p:sp>
          <p:nvSpPr>
            <p:cNvPr id="155" name="Google Shape;57;p2">
              <a:extLst>
                <a:ext uri="{FF2B5EF4-FFF2-40B4-BE49-F238E27FC236}">
                  <a16:creationId xmlns:a16="http://schemas.microsoft.com/office/drawing/2014/main" id="{902916CD-4CB1-FDC0-09D8-41AEF7B0A634}"/>
                </a:ext>
              </a:extLst>
            </p:cNvPr>
            <p:cNvSpPr/>
            <p:nvPr/>
          </p:nvSpPr>
          <p:spPr>
            <a:xfrm>
              <a:off x="9911422" y="6111488"/>
              <a:ext cx="1029598"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wine</a:t>
              </a:r>
              <a:endParaRPr sz="1000" dirty="0">
                <a:solidFill>
                  <a:schemeClr val="bg2">
                    <a:lumMod val="10000"/>
                  </a:schemeClr>
                </a:solidFill>
                <a:ea typeface="Arial"/>
                <a:cs typeface="Arial"/>
                <a:sym typeface="Arial"/>
              </a:endParaRPr>
            </a:p>
          </p:txBody>
        </p:sp>
        <p:sp>
          <p:nvSpPr>
            <p:cNvPr id="275" name="Google Shape;57;p2">
              <a:extLst>
                <a:ext uri="{FF2B5EF4-FFF2-40B4-BE49-F238E27FC236}">
                  <a16:creationId xmlns:a16="http://schemas.microsoft.com/office/drawing/2014/main" id="{252835B1-EC27-8D45-A545-B8A643491544}"/>
                </a:ext>
              </a:extLst>
            </p:cNvPr>
            <p:cNvSpPr/>
            <p:nvPr/>
          </p:nvSpPr>
          <p:spPr>
            <a:xfrm>
              <a:off x="9899284" y="6441434"/>
              <a:ext cx="1053874"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sp>
          <p:nvSpPr>
            <p:cNvPr id="2" name="Google Shape;57;p2">
              <a:extLst>
                <a:ext uri="{FF2B5EF4-FFF2-40B4-BE49-F238E27FC236}">
                  <a16:creationId xmlns:a16="http://schemas.microsoft.com/office/drawing/2014/main" id="{8B7EE0F7-4D2F-467B-9D2E-CAA1EB8796EF}"/>
                </a:ext>
              </a:extLst>
            </p:cNvPr>
            <p:cNvSpPr/>
            <p:nvPr/>
          </p:nvSpPr>
          <p:spPr>
            <a:xfrm>
              <a:off x="9911422" y="5783510"/>
              <a:ext cx="1029598" cy="18555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sweets</a:t>
              </a:r>
              <a:endParaRPr sz="1000" dirty="0">
                <a:solidFill>
                  <a:schemeClr val="bg2">
                    <a:lumMod val="10000"/>
                  </a:schemeClr>
                </a:solidFill>
                <a:ea typeface="Arial"/>
                <a:cs typeface="Arial"/>
                <a:sym typeface="Arial"/>
              </a:endParaRPr>
            </a:p>
          </p:txBody>
        </p:sp>
      </p:grpSp>
      <p:sp>
        <p:nvSpPr>
          <p:cNvPr id="13" name="Google Shape;57;p2">
            <a:extLst>
              <a:ext uri="{FF2B5EF4-FFF2-40B4-BE49-F238E27FC236}">
                <a16:creationId xmlns:a16="http://schemas.microsoft.com/office/drawing/2014/main" id="{553CEF2A-012D-6FFD-97BF-9C17026876BC}"/>
              </a:ext>
            </a:extLst>
          </p:cNvPr>
          <p:cNvSpPr/>
          <p:nvPr/>
        </p:nvSpPr>
        <p:spPr>
          <a:xfrm>
            <a:off x="5611049" y="2170333"/>
            <a:ext cx="1355593"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Using discounts</a:t>
            </a:r>
            <a:endParaRPr sz="1000" dirty="0">
              <a:solidFill>
                <a:schemeClr val="bg2">
                  <a:lumMod val="10000"/>
                </a:schemeClr>
              </a:solidFill>
              <a:ea typeface="Arial"/>
              <a:cs typeface="Arial"/>
              <a:sym typeface="Arial"/>
            </a:endParaRPr>
          </a:p>
        </p:txBody>
      </p:sp>
      <p:sp>
        <p:nvSpPr>
          <p:cNvPr id="202" name="Google Shape;57;p2">
            <a:extLst>
              <a:ext uri="{FF2B5EF4-FFF2-40B4-BE49-F238E27FC236}">
                <a16:creationId xmlns:a16="http://schemas.microsoft.com/office/drawing/2014/main" id="{0FA37246-07FA-87F8-F6AA-7407DBB041CC}"/>
              </a:ext>
            </a:extLst>
          </p:cNvPr>
          <p:cNvSpPr/>
          <p:nvPr/>
        </p:nvSpPr>
        <p:spPr>
          <a:xfrm>
            <a:off x="5623683" y="1752590"/>
            <a:ext cx="1342959" cy="298415"/>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Promotion</a:t>
            </a:r>
          </a:p>
        </p:txBody>
      </p:sp>
      <p:grpSp>
        <p:nvGrpSpPr>
          <p:cNvPr id="65" name="Group 64">
            <a:extLst>
              <a:ext uri="{FF2B5EF4-FFF2-40B4-BE49-F238E27FC236}">
                <a16:creationId xmlns:a16="http://schemas.microsoft.com/office/drawing/2014/main" id="{6F60660A-3F2E-6200-70C1-E524AB956AC7}"/>
              </a:ext>
            </a:extLst>
          </p:cNvPr>
          <p:cNvGrpSpPr/>
          <p:nvPr/>
        </p:nvGrpSpPr>
        <p:grpSpPr>
          <a:xfrm>
            <a:off x="3791078" y="2173074"/>
            <a:ext cx="1372464" cy="834704"/>
            <a:chOff x="6868109" y="2984248"/>
            <a:chExt cx="1002716" cy="834704"/>
          </a:xfrm>
        </p:grpSpPr>
        <p:sp>
          <p:nvSpPr>
            <p:cNvPr id="20" name="Google Shape;57;p2">
              <a:extLst>
                <a:ext uri="{FF2B5EF4-FFF2-40B4-BE49-F238E27FC236}">
                  <a16:creationId xmlns:a16="http://schemas.microsoft.com/office/drawing/2014/main" id="{C881F525-2401-5A38-2F1D-146E5CD123AF}"/>
                </a:ext>
              </a:extLst>
            </p:cNvPr>
            <p:cNvSpPr/>
            <p:nvPr/>
          </p:nvSpPr>
          <p:spPr>
            <a:xfrm>
              <a:off x="6868109" y="330402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In-store</a:t>
              </a:r>
              <a:endParaRPr sz="1000" dirty="0">
                <a:solidFill>
                  <a:schemeClr val="bg2">
                    <a:lumMod val="10000"/>
                  </a:schemeClr>
                </a:solidFill>
                <a:ea typeface="Arial"/>
                <a:cs typeface="Arial"/>
                <a:sym typeface="Arial"/>
              </a:endParaRPr>
            </a:p>
          </p:txBody>
        </p:sp>
        <p:sp>
          <p:nvSpPr>
            <p:cNvPr id="21" name="Google Shape;57;p2">
              <a:extLst>
                <a:ext uri="{FF2B5EF4-FFF2-40B4-BE49-F238E27FC236}">
                  <a16:creationId xmlns:a16="http://schemas.microsoft.com/office/drawing/2014/main" id="{7E357BA7-6D71-EC8E-F555-62D41C885B25}"/>
                </a:ext>
              </a:extLst>
            </p:cNvPr>
            <p:cNvSpPr/>
            <p:nvPr/>
          </p:nvSpPr>
          <p:spPr>
            <a:xfrm>
              <a:off x="6868110" y="2984248"/>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catalogue</a:t>
              </a:r>
              <a:endParaRPr sz="1000" dirty="0">
                <a:solidFill>
                  <a:schemeClr val="bg2">
                    <a:lumMod val="10000"/>
                  </a:schemeClr>
                </a:solidFill>
                <a:ea typeface="Arial"/>
                <a:cs typeface="Arial"/>
                <a:sym typeface="Arial"/>
              </a:endParaRPr>
            </a:p>
          </p:txBody>
        </p:sp>
        <p:sp>
          <p:nvSpPr>
            <p:cNvPr id="22" name="Google Shape;57;p2">
              <a:extLst>
                <a:ext uri="{FF2B5EF4-FFF2-40B4-BE49-F238E27FC236}">
                  <a16:creationId xmlns:a16="http://schemas.microsoft.com/office/drawing/2014/main" id="{5CDACB92-D9C4-2D36-5E77-5FC781818A35}"/>
                </a:ext>
              </a:extLst>
            </p:cNvPr>
            <p:cNvSpPr/>
            <p:nvPr/>
          </p:nvSpPr>
          <p:spPr>
            <a:xfrm>
              <a:off x="6868109" y="3631427"/>
              <a:ext cx="1002715" cy="187525"/>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website</a:t>
              </a:r>
              <a:endParaRPr sz="1000" dirty="0">
                <a:solidFill>
                  <a:schemeClr val="bg2">
                    <a:lumMod val="10000"/>
                  </a:schemeClr>
                </a:solidFill>
                <a:ea typeface="Arial"/>
                <a:cs typeface="Arial"/>
                <a:sym typeface="Arial"/>
              </a:endParaRPr>
            </a:p>
          </p:txBody>
        </p:sp>
      </p:grpSp>
      <p:sp>
        <p:nvSpPr>
          <p:cNvPr id="40" name="Google Shape;58;p2">
            <a:extLst>
              <a:ext uri="{FF2B5EF4-FFF2-40B4-BE49-F238E27FC236}">
                <a16:creationId xmlns:a16="http://schemas.microsoft.com/office/drawing/2014/main" id="{0BA7FA67-EB7B-956A-A8E2-DC680383E28B}"/>
              </a:ext>
            </a:extLst>
          </p:cNvPr>
          <p:cNvSpPr/>
          <p:nvPr/>
        </p:nvSpPr>
        <p:spPr>
          <a:xfrm>
            <a:off x="266185" y="2192342"/>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education</a:t>
            </a:r>
            <a:endParaRPr sz="1000" dirty="0">
              <a:solidFill>
                <a:schemeClr val="bg2">
                  <a:lumMod val="10000"/>
                </a:schemeClr>
              </a:solidFill>
              <a:ea typeface="Arial"/>
              <a:cs typeface="Arial"/>
              <a:sym typeface="Arial"/>
            </a:endParaRPr>
          </a:p>
        </p:txBody>
      </p:sp>
      <p:sp>
        <p:nvSpPr>
          <p:cNvPr id="43" name="Google Shape;58;p2">
            <a:extLst>
              <a:ext uri="{FF2B5EF4-FFF2-40B4-BE49-F238E27FC236}">
                <a16:creationId xmlns:a16="http://schemas.microsoft.com/office/drawing/2014/main" id="{1594837D-0066-537A-2134-8229DAB508DA}"/>
              </a:ext>
            </a:extLst>
          </p:cNvPr>
          <p:cNvSpPr/>
          <p:nvPr/>
        </p:nvSpPr>
        <p:spPr>
          <a:xfrm>
            <a:off x="266186" y="2522289"/>
            <a:ext cx="1473601" cy="192122"/>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algn="ctr"/>
            <a:r>
              <a:rPr lang="en-US" sz="1000" dirty="0">
                <a:solidFill>
                  <a:schemeClr val="bg2">
                    <a:lumMod val="10000"/>
                  </a:schemeClr>
                </a:solidFill>
                <a:ea typeface="Arial"/>
                <a:cs typeface="Arial"/>
                <a:sym typeface="Arial"/>
              </a:rPr>
              <a:t>marital status</a:t>
            </a:r>
          </a:p>
        </p:txBody>
      </p:sp>
      <p:sp>
        <p:nvSpPr>
          <p:cNvPr id="44" name="Google Shape;57;p2">
            <a:extLst>
              <a:ext uri="{FF2B5EF4-FFF2-40B4-BE49-F238E27FC236}">
                <a16:creationId xmlns:a16="http://schemas.microsoft.com/office/drawing/2014/main" id="{4221408E-5D8C-E623-F959-AA50831EFA51}"/>
              </a:ext>
            </a:extLst>
          </p:cNvPr>
          <p:cNvSpPr/>
          <p:nvPr/>
        </p:nvSpPr>
        <p:spPr>
          <a:xfrm>
            <a:off x="266185" y="3180213"/>
            <a:ext cx="1473603"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teen @ home</a:t>
            </a:r>
            <a:endParaRPr sz="1000" dirty="0">
              <a:solidFill>
                <a:schemeClr val="bg2">
                  <a:lumMod val="10000"/>
                </a:schemeClr>
              </a:solidFill>
              <a:ea typeface="Arial"/>
              <a:cs typeface="Arial"/>
              <a:sym typeface="Arial"/>
            </a:endParaRPr>
          </a:p>
        </p:txBody>
      </p:sp>
      <p:sp>
        <p:nvSpPr>
          <p:cNvPr id="45" name="Google Shape;57;p2">
            <a:extLst>
              <a:ext uri="{FF2B5EF4-FFF2-40B4-BE49-F238E27FC236}">
                <a16:creationId xmlns:a16="http://schemas.microsoft.com/office/drawing/2014/main" id="{87B596B3-93DB-339D-0738-259CBE8328A6}"/>
              </a:ext>
            </a:extLst>
          </p:cNvPr>
          <p:cNvSpPr/>
          <p:nvPr/>
        </p:nvSpPr>
        <p:spPr>
          <a:xfrm>
            <a:off x="251285" y="3514757"/>
            <a:ext cx="1293681" cy="192123"/>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9" name="Google Shape;57;p2">
            <a:extLst>
              <a:ext uri="{FF2B5EF4-FFF2-40B4-BE49-F238E27FC236}">
                <a16:creationId xmlns:a16="http://schemas.microsoft.com/office/drawing/2014/main" id="{413F086A-5D64-7641-DEC8-F5F00DECF5CF}"/>
              </a:ext>
            </a:extLst>
          </p:cNvPr>
          <p:cNvSpPr/>
          <p:nvPr/>
        </p:nvSpPr>
        <p:spPr>
          <a:xfrm>
            <a:off x="266185" y="2852283"/>
            <a:ext cx="1473603" cy="190106"/>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kid @ home</a:t>
            </a:r>
            <a:endParaRPr sz="1000" dirty="0">
              <a:solidFill>
                <a:schemeClr val="bg2">
                  <a:lumMod val="10000"/>
                </a:schemeClr>
              </a:solidFill>
              <a:ea typeface="Arial"/>
              <a:cs typeface="Arial"/>
              <a:sym typeface="Arial"/>
            </a:endParaRPr>
          </a:p>
        </p:txBody>
      </p:sp>
      <p:sp>
        <p:nvSpPr>
          <p:cNvPr id="86" name="Google Shape;57;p2">
            <a:extLst>
              <a:ext uri="{FF2B5EF4-FFF2-40B4-BE49-F238E27FC236}">
                <a16:creationId xmlns:a16="http://schemas.microsoft.com/office/drawing/2014/main" id="{795D0FCE-0F1D-7F16-0C86-D7B08FAE6202}"/>
              </a:ext>
            </a:extLst>
          </p:cNvPr>
          <p:cNvSpPr/>
          <p:nvPr/>
        </p:nvSpPr>
        <p:spPr>
          <a:xfrm>
            <a:off x="235101" y="3510047"/>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income</a:t>
            </a:r>
            <a:endParaRPr sz="1000" dirty="0">
              <a:solidFill>
                <a:schemeClr val="bg2">
                  <a:lumMod val="10000"/>
                </a:schemeClr>
              </a:solidFill>
              <a:ea typeface="Arial"/>
              <a:cs typeface="Arial"/>
              <a:sym typeface="Arial"/>
            </a:endParaRPr>
          </a:p>
        </p:txBody>
      </p:sp>
      <p:sp>
        <p:nvSpPr>
          <p:cNvPr id="47" name="Google Shape;57;p2">
            <a:extLst>
              <a:ext uri="{FF2B5EF4-FFF2-40B4-BE49-F238E27FC236}">
                <a16:creationId xmlns:a16="http://schemas.microsoft.com/office/drawing/2014/main" id="{B08D69E5-72B2-08A2-D3C4-381274730BD3}"/>
              </a:ext>
            </a:extLst>
          </p:cNvPr>
          <p:cNvSpPr/>
          <p:nvPr/>
        </p:nvSpPr>
        <p:spPr>
          <a:xfrm>
            <a:off x="248960" y="1748365"/>
            <a:ext cx="1513796" cy="30573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Customer Features</a:t>
            </a:r>
            <a:endParaRPr sz="1000" dirty="0">
              <a:solidFill>
                <a:schemeClr val="bg2">
                  <a:lumMod val="10000"/>
                </a:schemeClr>
              </a:solidFill>
              <a:ea typeface="Arial"/>
              <a:cs typeface="Arial"/>
              <a:sym typeface="Arial"/>
            </a:endParaRPr>
          </a:p>
        </p:txBody>
      </p:sp>
      <p:sp>
        <p:nvSpPr>
          <p:cNvPr id="273" name="Google Shape;57;p2">
            <a:extLst>
              <a:ext uri="{FF2B5EF4-FFF2-40B4-BE49-F238E27FC236}">
                <a16:creationId xmlns:a16="http://schemas.microsoft.com/office/drawing/2014/main" id="{689B1C5C-81D4-F914-9BAE-3A33444EB810}"/>
              </a:ext>
            </a:extLst>
          </p:cNvPr>
          <p:cNvSpPr/>
          <p:nvPr/>
        </p:nvSpPr>
        <p:spPr>
          <a:xfrm>
            <a:off x="3785952" y="1773531"/>
            <a:ext cx="1371338" cy="297892"/>
          </a:xfrm>
          <a:prstGeom prst="rect">
            <a:avLst/>
          </a:prstGeom>
          <a:solidFill>
            <a:schemeClr val="accent4">
              <a:lumMod val="20000"/>
              <a:lumOff val="80000"/>
            </a:schemeClr>
          </a:solidFill>
          <a:ln w="9525" cap="rnd" cmpd="sng">
            <a:solidFill>
              <a:schemeClr val="bg2">
                <a:lumMod val="25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Place</a:t>
            </a:r>
            <a:endParaRPr sz="1000" dirty="0">
              <a:solidFill>
                <a:schemeClr val="bg2">
                  <a:lumMod val="10000"/>
                </a:schemeClr>
              </a:solidFill>
              <a:ea typeface="Arial"/>
              <a:cs typeface="Arial"/>
              <a:sym typeface="Arial"/>
            </a:endParaRPr>
          </a:p>
        </p:txBody>
      </p:sp>
      <p:sp>
        <p:nvSpPr>
          <p:cNvPr id="64" name="Google Shape;57;p2">
            <a:extLst>
              <a:ext uri="{FF2B5EF4-FFF2-40B4-BE49-F238E27FC236}">
                <a16:creationId xmlns:a16="http://schemas.microsoft.com/office/drawing/2014/main" id="{766A615D-4E33-5409-CD23-1E05544F5092}"/>
              </a:ext>
            </a:extLst>
          </p:cNvPr>
          <p:cNvSpPr/>
          <p:nvPr/>
        </p:nvSpPr>
        <p:spPr>
          <a:xfrm>
            <a:off x="3782164" y="3942683"/>
            <a:ext cx="1372463" cy="64045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most purchases being made</a:t>
            </a:r>
            <a:endParaRPr sz="1000" dirty="0">
              <a:solidFill>
                <a:schemeClr val="bg2">
                  <a:lumMod val="10000"/>
                </a:schemeClr>
              </a:solidFill>
              <a:ea typeface="Arial"/>
              <a:cs typeface="Arial"/>
              <a:sym typeface="Arial"/>
            </a:endParaRPr>
          </a:p>
        </p:txBody>
      </p:sp>
      <p:grpSp>
        <p:nvGrpSpPr>
          <p:cNvPr id="71" name="Group 70">
            <a:extLst>
              <a:ext uri="{FF2B5EF4-FFF2-40B4-BE49-F238E27FC236}">
                <a16:creationId xmlns:a16="http://schemas.microsoft.com/office/drawing/2014/main" id="{95044A25-3D62-F933-B0C1-FA71BAEB9F5D}"/>
              </a:ext>
            </a:extLst>
          </p:cNvPr>
          <p:cNvGrpSpPr/>
          <p:nvPr/>
        </p:nvGrpSpPr>
        <p:grpSpPr>
          <a:xfrm>
            <a:off x="5602564" y="3942683"/>
            <a:ext cx="1378964" cy="2733276"/>
            <a:chOff x="4109068" y="3536372"/>
            <a:chExt cx="1187493" cy="2733276"/>
          </a:xfrm>
          <a:solidFill>
            <a:schemeClr val="accent6">
              <a:lumMod val="40000"/>
              <a:lumOff val="60000"/>
            </a:schemeClr>
          </a:solidFill>
        </p:grpSpPr>
        <p:sp>
          <p:nvSpPr>
            <p:cNvPr id="68" name="Google Shape;57;p2">
              <a:extLst>
                <a:ext uri="{FF2B5EF4-FFF2-40B4-BE49-F238E27FC236}">
                  <a16:creationId xmlns:a16="http://schemas.microsoft.com/office/drawing/2014/main" id="{16255CC4-9DCD-D577-E640-963D38348BE9}"/>
                </a:ext>
              </a:extLst>
            </p:cNvPr>
            <p:cNvSpPr/>
            <p:nvPr/>
          </p:nvSpPr>
          <p:spPr>
            <a:xfrm>
              <a:off x="4109068" y="3536372"/>
              <a:ext cx="1187493" cy="525830"/>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Are discounts being used?</a:t>
              </a:r>
              <a:endParaRPr sz="1000" dirty="0">
                <a:solidFill>
                  <a:schemeClr val="bg2">
                    <a:lumMod val="10000"/>
                  </a:schemeClr>
                </a:solidFill>
                <a:ea typeface="Arial"/>
                <a:cs typeface="Arial"/>
                <a:sym typeface="Arial"/>
              </a:endParaRPr>
            </a:p>
          </p:txBody>
        </p:sp>
        <p:sp>
          <p:nvSpPr>
            <p:cNvPr id="69" name="Google Shape;57;p2">
              <a:extLst>
                <a:ext uri="{FF2B5EF4-FFF2-40B4-BE49-F238E27FC236}">
                  <a16:creationId xmlns:a16="http://schemas.microsoft.com/office/drawing/2014/main" id="{366AC752-78E3-79F7-C69B-F876878DDB61}"/>
                </a:ext>
              </a:extLst>
            </p:cNvPr>
            <p:cNvSpPr/>
            <p:nvPr/>
          </p:nvSpPr>
          <p:spPr>
            <a:xfrm>
              <a:off x="4109068" y="4208198"/>
              <a:ext cx="1187493" cy="816956"/>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Where are discounts used most (catalogue, in-store, website)</a:t>
              </a:r>
              <a:endParaRPr sz="1000" dirty="0">
                <a:solidFill>
                  <a:schemeClr val="bg2">
                    <a:lumMod val="10000"/>
                  </a:schemeClr>
                </a:solidFill>
                <a:ea typeface="Arial"/>
                <a:cs typeface="Arial"/>
                <a:sym typeface="Arial"/>
              </a:endParaRPr>
            </a:p>
          </p:txBody>
        </p:sp>
        <p:sp>
          <p:nvSpPr>
            <p:cNvPr id="70" name="Google Shape;57;p2">
              <a:extLst>
                <a:ext uri="{FF2B5EF4-FFF2-40B4-BE49-F238E27FC236}">
                  <a16:creationId xmlns:a16="http://schemas.microsoft.com/office/drawing/2014/main" id="{0549F49E-2C94-FC53-6173-FB76158BCFAA}"/>
                </a:ext>
              </a:extLst>
            </p:cNvPr>
            <p:cNvSpPr/>
            <p:nvPr/>
          </p:nvSpPr>
          <p:spPr>
            <a:xfrm>
              <a:off x="4109068" y="5187333"/>
              <a:ext cx="1187493" cy="1082315"/>
            </a:xfrm>
            <a:prstGeom prst="rect">
              <a:avLst/>
            </a:prstGeom>
            <a:grp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Is there a product that is discounted most often</a:t>
              </a:r>
            </a:p>
            <a:p>
              <a:pPr marL="0" marR="0" lvl="0" indent="0" algn="ctr" rtl="0">
                <a:spcBef>
                  <a:spcPts val="0"/>
                </a:spcBef>
                <a:spcAft>
                  <a:spcPts val="0"/>
                </a:spcAft>
                <a:buNone/>
              </a:pPr>
              <a:r>
                <a:rPr lang="en-US" sz="1000" dirty="0">
                  <a:solidFill>
                    <a:schemeClr val="bg2">
                      <a:lumMod val="10000"/>
                    </a:schemeClr>
                  </a:solidFill>
                  <a:ea typeface="Arial"/>
                  <a:cs typeface="Arial"/>
                  <a:sym typeface="Arial"/>
                </a:rPr>
                <a:t>(meat? Fish? Wine?)</a:t>
              </a:r>
              <a:endParaRPr sz="1000" dirty="0">
                <a:solidFill>
                  <a:schemeClr val="bg2">
                    <a:lumMod val="10000"/>
                  </a:schemeClr>
                </a:solidFill>
                <a:ea typeface="Arial"/>
                <a:cs typeface="Arial"/>
                <a:sym typeface="Arial"/>
              </a:endParaRPr>
            </a:p>
          </p:txBody>
        </p:sp>
      </p:grpSp>
      <p:sp>
        <p:nvSpPr>
          <p:cNvPr id="73" name="Google Shape;57;p2">
            <a:extLst>
              <a:ext uri="{FF2B5EF4-FFF2-40B4-BE49-F238E27FC236}">
                <a16:creationId xmlns:a16="http://schemas.microsoft.com/office/drawing/2014/main" id="{FF923CE9-094B-EB4C-BF6B-63312399BC50}"/>
              </a:ext>
            </a:extLst>
          </p:cNvPr>
          <p:cNvSpPr/>
          <p:nvPr/>
        </p:nvSpPr>
        <p:spPr>
          <a:xfrm>
            <a:off x="7432129" y="3942683"/>
            <a:ext cx="1548722" cy="1386911"/>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Which campaign was the most successful? What was the conversion rate of </a:t>
            </a:r>
            <a:r>
              <a:rPr lang="en-US" sz="1000">
                <a:solidFill>
                  <a:schemeClr val="bg2">
                    <a:lumMod val="10000"/>
                  </a:schemeClr>
                </a:solidFill>
                <a:ea typeface="Arial"/>
                <a:cs typeface="Arial"/>
                <a:sym typeface="Arial"/>
              </a:rPr>
              <a:t>each campaign?</a:t>
            </a:r>
            <a:endParaRPr sz="1000" dirty="0">
              <a:solidFill>
                <a:schemeClr val="bg2">
                  <a:lumMod val="10000"/>
                </a:schemeClr>
              </a:solidFill>
              <a:ea typeface="Arial"/>
              <a:cs typeface="Arial"/>
              <a:sym typeface="Arial"/>
            </a:endParaRPr>
          </a:p>
        </p:txBody>
      </p:sp>
      <p:sp>
        <p:nvSpPr>
          <p:cNvPr id="78" name="Google Shape;57;p2">
            <a:extLst>
              <a:ext uri="{FF2B5EF4-FFF2-40B4-BE49-F238E27FC236}">
                <a16:creationId xmlns:a16="http://schemas.microsoft.com/office/drawing/2014/main" id="{FF041AAA-A44A-F3C1-F870-5580C16454C2}"/>
              </a:ext>
            </a:extLst>
          </p:cNvPr>
          <p:cNvSpPr/>
          <p:nvPr/>
        </p:nvSpPr>
        <p:spPr>
          <a:xfrm>
            <a:off x="7432129" y="5539565"/>
            <a:ext cx="1548722" cy="11363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is the customer profile for an early adopter?</a:t>
            </a:r>
            <a:endParaRPr sz="1000" dirty="0">
              <a:solidFill>
                <a:schemeClr val="bg2">
                  <a:lumMod val="10000"/>
                </a:schemeClr>
              </a:solidFill>
              <a:ea typeface="Arial"/>
              <a:cs typeface="Arial"/>
              <a:sym typeface="Arial"/>
            </a:endParaRPr>
          </a:p>
        </p:txBody>
      </p:sp>
      <p:grpSp>
        <p:nvGrpSpPr>
          <p:cNvPr id="81" name="Group 80">
            <a:extLst>
              <a:ext uri="{FF2B5EF4-FFF2-40B4-BE49-F238E27FC236}">
                <a16:creationId xmlns:a16="http://schemas.microsoft.com/office/drawing/2014/main" id="{FD743FE9-67E3-BEE8-A6FB-E2EDCAF3DEF4}"/>
              </a:ext>
            </a:extLst>
          </p:cNvPr>
          <p:cNvGrpSpPr/>
          <p:nvPr/>
        </p:nvGrpSpPr>
        <p:grpSpPr>
          <a:xfrm>
            <a:off x="2149539" y="3942683"/>
            <a:ext cx="1072032" cy="1042886"/>
            <a:chOff x="2182956" y="4592847"/>
            <a:chExt cx="1072032" cy="1042886"/>
          </a:xfrm>
        </p:grpSpPr>
        <p:sp>
          <p:nvSpPr>
            <p:cNvPr id="77" name="Google Shape;57;p2">
              <a:extLst>
                <a:ext uri="{FF2B5EF4-FFF2-40B4-BE49-F238E27FC236}">
                  <a16:creationId xmlns:a16="http://schemas.microsoft.com/office/drawing/2014/main" id="{42D8B9B9-DED9-1976-C4F0-F383DF3A0ED8}"/>
                </a:ext>
              </a:extLst>
            </p:cNvPr>
            <p:cNvSpPr/>
            <p:nvPr/>
          </p:nvSpPr>
          <p:spPr>
            <a:xfrm>
              <a:off x="2191048" y="4592847"/>
              <a:ext cx="1063940" cy="415498"/>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High demand product?</a:t>
              </a:r>
              <a:endParaRPr sz="1000" dirty="0">
                <a:solidFill>
                  <a:schemeClr val="bg2">
                    <a:lumMod val="10000"/>
                  </a:schemeClr>
                </a:solidFill>
                <a:ea typeface="Arial"/>
                <a:cs typeface="Arial"/>
                <a:sym typeface="Arial"/>
              </a:endParaRPr>
            </a:p>
          </p:txBody>
        </p:sp>
        <p:sp>
          <p:nvSpPr>
            <p:cNvPr id="80" name="Google Shape;57;p2">
              <a:extLst>
                <a:ext uri="{FF2B5EF4-FFF2-40B4-BE49-F238E27FC236}">
                  <a16:creationId xmlns:a16="http://schemas.microsoft.com/office/drawing/2014/main" id="{A2C3A683-52DD-0D91-4E9D-B759C60C9BFF}"/>
                </a:ext>
              </a:extLst>
            </p:cNvPr>
            <p:cNvSpPr/>
            <p:nvPr/>
          </p:nvSpPr>
          <p:spPr>
            <a:xfrm>
              <a:off x="2182956" y="5159289"/>
              <a:ext cx="1063940" cy="476444"/>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Low demand product?</a:t>
              </a:r>
              <a:endParaRPr sz="1000" dirty="0">
                <a:solidFill>
                  <a:schemeClr val="bg2">
                    <a:lumMod val="10000"/>
                  </a:schemeClr>
                </a:solidFill>
                <a:ea typeface="Arial"/>
                <a:cs typeface="Arial"/>
                <a:sym typeface="Arial"/>
              </a:endParaRPr>
            </a:p>
          </p:txBody>
        </p:sp>
      </p:grpSp>
      <p:grpSp>
        <p:nvGrpSpPr>
          <p:cNvPr id="85" name="Group 84">
            <a:extLst>
              <a:ext uri="{FF2B5EF4-FFF2-40B4-BE49-F238E27FC236}">
                <a16:creationId xmlns:a16="http://schemas.microsoft.com/office/drawing/2014/main" id="{5A775166-60DB-D8BA-C696-536BB5E6202D}"/>
              </a:ext>
            </a:extLst>
          </p:cNvPr>
          <p:cNvGrpSpPr/>
          <p:nvPr/>
        </p:nvGrpSpPr>
        <p:grpSpPr>
          <a:xfrm>
            <a:off x="1946872" y="5150456"/>
            <a:ext cx="1372463" cy="1602181"/>
            <a:chOff x="2042376" y="3804400"/>
            <a:chExt cx="1372463" cy="1602181"/>
          </a:xfrm>
        </p:grpSpPr>
        <p:sp>
          <p:nvSpPr>
            <p:cNvPr id="14" name="Google Shape;57;p2">
              <a:extLst>
                <a:ext uri="{FF2B5EF4-FFF2-40B4-BE49-F238E27FC236}">
                  <a16:creationId xmlns:a16="http://schemas.microsoft.com/office/drawing/2014/main" id="{78AFDD9E-D36F-4424-614A-4CCF513ACDBA}"/>
                </a:ext>
              </a:extLst>
            </p:cNvPr>
            <p:cNvSpPr/>
            <p:nvPr/>
          </p:nvSpPr>
          <p:spPr>
            <a:xfrm>
              <a:off x="2063621" y="3804400"/>
              <a:ext cx="1342959" cy="389110"/>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Gold products (Exclusive)</a:t>
              </a:r>
              <a:endParaRPr sz="1000" dirty="0">
                <a:solidFill>
                  <a:schemeClr val="bg2">
                    <a:lumMod val="10000"/>
                  </a:schemeClr>
                </a:solidFill>
                <a:ea typeface="Arial"/>
                <a:cs typeface="Arial"/>
                <a:sym typeface="Arial"/>
              </a:endParaRPr>
            </a:p>
          </p:txBody>
        </p:sp>
        <p:sp>
          <p:nvSpPr>
            <p:cNvPr id="82" name="Google Shape;57;p2">
              <a:extLst>
                <a:ext uri="{FF2B5EF4-FFF2-40B4-BE49-F238E27FC236}">
                  <a16:creationId xmlns:a16="http://schemas.microsoft.com/office/drawing/2014/main" id="{19F8AEE0-81BC-B82E-7C3D-27BFE578D213}"/>
                </a:ext>
              </a:extLst>
            </p:cNvPr>
            <p:cNvSpPr/>
            <p:nvPr/>
          </p:nvSpPr>
          <p:spPr>
            <a:xfrm>
              <a:off x="2042376" y="4247588"/>
              <a:ext cx="1372463" cy="1158993"/>
            </a:xfrm>
            <a:prstGeom prst="rect">
              <a:avLst/>
            </a:prstGeom>
            <a:solidFill>
              <a:schemeClr val="accent6">
                <a:lumMod val="40000"/>
                <a:lumOff val="60000"/>
              </a:schemeClr>
            </a:solidFill>
            <a:ln w="12700"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What type of customer purchases mostly gold products? Where do they shop? Which products do they purchase most?</a:t>
              </a:r>
              <a:endParaRPr sz="1000" dirty="0">
                <a:solidFill>
                  <a:schemeClr val="bg2">
                    <a:lumMod val="10000"/>
                  </a:schemeClr>
                </a:solidFill>
                <a:ea typeface="Arial"/>
                <a:cs typeface="Arial"/>
                <a:sym typeface="Arial"/>
              </a:endParaRPr>
            </a:p>
          </p:txBody>
        </p:sp>
      </p:grpSp>
      <p:sp>
        <p:nvSpPr>
          <p:cNvPr id="87" name="Google Shape;57;p2">
            <a:extLst>
              <a:ext uri="{FF2B5EF4-FFF2-40B4-BE49-F238E27FC236}">
                <a16:creationId xmlns:a16="http://schemas.microsoft.com/office/drawing/2014/main" id="{DA307646-A8BC-C2C9-272D-ABF18D0C0C66}"/>
              </a:ext>
            </a:extLst>
          </p:cNvPr>
          <p:cNvSpPr/>
          <p:nvPr/>
        </p:nvSpPr>
        <p:spPr>
          <a:xfrm>
            <a:off x="227009" y="3874189"/>
            <a:ext cx="1508348" cy="196834"/>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Cust. enrollment date</a:t>
            </a:r>
            <a:endParaRPr sz="1000" dirty="0">
              <a:solidFill>
                <a:schemeClr val="bg2">
                  <a:lumMod val="10000"/>
                </a:schemeClr>
              </a:solidFill>
              <a:ea typeface="Arial"/>
              <a:cs typeface="Arial"/>
              <a:sym typeface="Arial"/>
            </a:endParaRPr>
          </a:p>
        </p:txBody>
      </p:sp>
      <p:sp>
        <p:nvSpPr>
          <p:cNvPr id="88" name="Google Shape;57;p2">
            <a:extLst>
              <a:ext uri="{FF2B5EF4-FFF2-40B4-BE49-F238E27FC236}">
                <a16:creationId xmlns:a16="http://schemas.microsoft.com/office/drawing/2014/main" id="{A4EE1401-B9C0-20FF-0539-937B75CB4226}"/>
              </a:ext>
            </a:extLst>
          </p:cNvPr>
          <p:cNvSpPr/>
          <p:nvPr/>
        </p:nvSpPr>
        <p:spPr>
          <a:xfrm>
            <a:off x="210825" y="4230237"/>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 # of days since last purchase</a:t>
            </a:r>
            <a:endParaRPr sz="1000" dirty="0">
              <a:solidFill>
                <a:schemeClr val="bg2">
                  <a:lumMod val="10000"/>
                </a:schemeClr>
              </a:solidFill>
              <a:ea typeface="Arial"/>
              <a:cs typeface="Arial"/>
              <a:sym typeface="Arial"/>
            </a:endParaRPr>
          </a:p>
        </p:txBody>
      </p:sp>
      <p:sp>
        <p:nvSpPr>
          <p:cNvPr id="89" name="Google Shape;57;p2">
            <a:extLst>
              <a:ext uri="{FF2B5EF4-FFF2-40B4-BE49-F238E27FC236}">
                <a16:creationId xmlns:a16="http://schemas.microsoft.com/office/drawing/2014/main" id="{13A85CD9-C8FE-205D-B27D-EC8FED77FD67}"/>
              </a:ext>
            </a:extLst>
          </p:cNvPr>
          <p:cNvSpPr/>
          <p:nvPr/>
        </p:nvSpPr>
        <p:spPr>
          <a:xfrm>
            <a:off x="210825" y="4804772"/>
            <a:ext cx="1508348" cy="384271"/>
          </a:xfrm>
          <a:prstGeom prst="rect">
            <a:avLst/>
          </a:prstGeom>
          <a:solidFill>
            <a:schemeClr val="bg1">
              <a:lumMod val="95000"/>
            </a:schemeClr>
          </a:solidFill>
          <a:ln w="9525" cap="rnd" cmpd="sng">
            <a:solidFill>
              <a:schemeClr val="bg2">
                <a:lumMod val="50000"/>
              </a:schemeClr>
            </a:solidFill>
            <a:prstDash val="sys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dirty="0">
                <a:solidFill>
                  <a:schemeClr val="bg2">
                    <a:lumMod val="10000"/>
                  </a:schemeClr>
                </a:solidFill>
                <a:ea typeface="Arial"/>
                <a:cs typeface="Arial"/>
                <a:sym typeface="Arial"/>
              </a:rPr>
              <a:t>complaints</a:t>
            </a:r>
            <a:endParaRPr sz="1000" dirty="0">
              <a:solidFill>
                <a:schemeClr val="bg2">
                  <a:lumMod val="10000"/>
                </a:schemeClr>
              </a:solidFill>
              <a:ea typeface="Arial"/>
              <a:cs typeface="Arial"/>
              <a:sym typeface="Arial"/>
            </a:endParaRPr>
          </a:p>
        </p:txBody>
      </p:sp>
    </p:spTree>
    <p:extLst>
      <p:ext uri="{BB962C8B-B14F-4D97-AF65-F5344CB8AC3E}">
        <p14:creationId xmlns:p14="http://schemas.microsoft.com/office/powerpoint/2010/main" val="2277397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F95C1E2136FE4B9DD7FB4C30049471" ma:contentTypeVersion="0" ma:contentTypeDescription="Create a new document." ma:contentTypeScope="" ma:versionID="d2f0570763e67ff817f5d68f2e6b9b67">
  <xsd:schema xmlns:xsd="http://www.w3.org/2001/XMLSchema" xmlns:xs="http://www.w3.org/2001/XMLSchema" xmlns:p="http://schemas.microsoft.com/office/2006/metadata/properties" targetNamespace="http://schemas.microsoft.com/office/2006/metadata/properties" ma:root="true" ma:fieldsID="129e91b2b0f18d599e7f707312769f9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FCF774-7D94-4B8B-A826-D4E5FFD87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8FD9BB9-B638-44C7-8A32-A238A29FCEBD}">
  <ds:schemaRefs>
    <ds:schemaRef ds:uri="http://schemas.microsoft.com/sharepoint/v3/contenttype/forms"/>
  </ds:schemaRefs>
</ds:datastoreItem>
</file>

<file path=customXml/itemProps3.xml><?xml version="1.0" encoding="utf-8"?>
<ds:datastoreItem xmlns:ds="http://schemas.openxmlformats.org/officeDocument/2006/customXml" ds:itemID="{09603012-3138-4595-92F6-F227D7FC5930}">
  <ds:schemaRef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TotalTime>
  <Words>905</Words>
  <Application>Microsoft Macintosh PowerPoint</Application>
  <PresentationFormat>On-screen Show (4:3)</PresentationFormat>
  <Paragraphs>114</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Candara</vt:lpstr>
      <vt:lpstr>Quattrocento Sans</vt:lpstr>
      <vt:lpstr>Rockwell Extra Bold</vt:lpstr>
      <vt:lpstr>Wingdings</vt:lpstr>
      <vt:lpstr>Wood Type</vt:lpstr>
      <vt:lpstr>Bon Vivant Delicatessen: Problem Statement</vt:lpstr>
      <vt:lpstr>OBJECTIVE: Build a predictive model to help Bon Vivant Delicatessen predict customer behavior regarding the purchase of a new gadget release planned for next month. This model will allow the company to cherry pick the customers that are most likely to purchase the gadget while leaving out those not interested, making the next campaign highly profitable.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Tiffany Stone</cp:lastModifiedBy>
  <cp:revision>270</cp:revision>
  <dcterms:modified xsi:type="dcterms:W3CDTF">2023-11-27T23:37:25Z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0x0101008BF95C1E2136FE4B9DD7FB4C30049471</vt:lpwstr>
  </property>
  <property fmtid="{D5CDD505-2E9C-101B-9397-08002B2CF9AE}" pid="3" name="MSIP_Label_defa4170-0d19-0005-0004-bc88714345d2_Enabled">
    <vt:lpwstr>true</vt:lpwstr>
  </property>
  <property fmtid="{D5CDD505-2E9C-101B-9397-08002B2CF9AE}" pid="4" name="MSIP_Label_defa4170-0d19-0005-0004-bc88714345d2_SetDate">
    <vt:lpwstr>2023-11-22T22:42:05Z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0382e4de-3ee2-45eb-b335-589d20c10237</vt:lpwstr>
  </property>
  <property fmtid="{D5CDD505-2E9C-101B-9397-08002B2CF9AE}" pid="8" name="MSIP_Label_defa4170-0d19-0005-0004-bc88714345d2_ActionId">
    <vt:lpwstr>ce694fb3-b18f-48ce-8ed1-26d1b2c42674</vt:lpwstr>
  </property>
  <property fmtid="{D5CDD505-2E9C-101B-9397-08002B2CF9AE}" pid="9" name="MSIP_Label_defa4170-0d19-0005-0004-bc88714345d2_ContentBits">
    <vt:lpwstr>0</vt:lpwstr>
  </property>
</Properties>
</file>