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90" r:id="rId3"/>
    <p:sldId id="383" r:id="rId4"/>
    <p:sldId id="393" r:id="rId5"/>
    <p:sldId id="386" r:id="rId6"/>
    <p:sldId id="430" r:id="rId7"/>
    <p:sldId id="410" r:id="rId8"/>
    <p:sldId id="411" r:id="rId9"/>
    <p:sldId id="412" r:id="rId10"/>
    <p:sldId id="413" r:id="rId11"/>
    <p:sldId id="414" r:id="rId12"/>
    <p:sldId id="415" r:id="rId13"/>
    <p:sldId id="417" r:id="rId14"/>
    <p:sldId id="420" r:id="rId15"/>
    <p:sldId id="421" r:id="rId16"/>
    <p:sldId id="424" r:id="rId17"/>
    <p:sldId id="447" r:id="rId18"/>
    <p:sldId id="454" r:id="rId19"/>
    <p:sldId id="425" r:id="rId20"/>
    <p:sldId id="426" r:id="rId21"/>
    <p:sldId id="427" r:id="rId22"/>
    <p:sldId id="428" r:id="rId23"/>
    <p:sldId id="429" r:id="rId24"/>
    <p:sldId id="392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16" userDrawn="1">
          <p15:clr>
            <a:srgbClr val="A4A3A4"/>
          </p15:clr>
        </p15:guide>
        <p15:guide id="2" orient="horz" pos="13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9D9D9"/>
    <a:srgbClr val="E6E6E6"/>
    <a:srgbClr val="F54E1A"/>
    <a:srgbClr val="7C78F0"/>
    <a:srgbClr val="E82F58"/>
    <a:srgbClr val="2BDFC0"/>
    <a:srgbClr val="979797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95126" autoAdjust="0"/>
  </p:normalViewPr>
  <p:slideViewPr>
    <p:cSldViewPr snapToGrid="0" showGuides="1">
      <p:cViewPr>
        <p:scale>
          <a:sx n="33" d="100"/>
          <a:sy n="33" d="100"/>
        </p:scale>
        <p:origin x="1872" y="1212"/>
      </p:cViewPr>
      <p:guideLst>
        <p:guide pos="6516"/>
        <p:guide orient="horz" pos="130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5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B" panose="00020600040101010101" pitchFamily="18" charset="-122"/>
        <a:ea typeface="OPPOSans B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B" panose="00020600040101010101" pitchFamily="18" charset="-122"/>
        <a:ea typeface="OPPOSans B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B" panose="00020600040101010101" pitchFamily="18" charset="-122"/>
        <a:ea typeface="OPPOSans B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B" panose="00020600040101010101" pitchFamily="18" charset="-122"/>
        <a:ea typeface="OPPOSans B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B" panose="00020600040101010101" pitchFamily="18" charset="-122"/>
        <a:ea typeface="OPPOSans B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0400" y="2802076"/>
            <a:ext cx="10858500" cy="707886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000" b="1" dirty="0"/>
            </a:lvl1pPr>
          </a:lstStyle>
          <a:p>
            <a:pPr lvl="0" defTabSz="914400"/>
            <a:r>
              <a:rPr lang="en-US" altLang="zh-CN" dirty="0"/>
              <a:t>OfficePLUS </a:t>
            </a:r>
            <a:r>
              <a:rPr lang="zh-CN" altLang="en-US" dirty="0"/>
              <a:t>标准主题模板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400" y="3509962"/>
            <a:ext cx="10858500" cy="36061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600"/>
            </a:lvl1pPr>
          </a:lstStyle>
          <a:p>
            <a:r>
              <a:rPr lang="zh-CN" altLang="en-US" dirty="0"/>
              <a:t>单击此处添加文本</a:t>
            </a:r>
            <a:endParaRPr lang="en-GB" dirty="0"/>
          </a:p>
        </p:txBody>
      </p:sp>
      <p:sp>
        <p:nvSpPr>
          <p:cNvPr id="8" name="Speaker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44222"/>
            <a:ext cx="5568950" cy="29360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  <a:endParaRPr lang="en-US" altLang="zh-CN" dirty="0"/>
          </a:p>
        </p:txBody>
      </p:sp>
      <p:sp>
        <p:nvSpPr>
          <p:cNvPr id="9" name="Date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568950" cy="29360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en-US" dirty="0"/>
              <a:t>www.officeplus.cn</a:t>
            </a:r>
            <a:endParaRPr lang="en-US" altLang="en-US" dirty="0"/>
          </a:p>
        </p:txBody>
      </p:sp>
      <p:sp>
        <p:nvSpPr>
          <p:cNvPr id="12" name="Logo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42769"/>
            <a:ext cx="1099981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47836" y="1500187"/>
            <a:ext cx="7871045" cy="165808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2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20000"/>
              </a:lnSpc>
              <a:buFont typeface="+mj-lt"/>
              <a:buAutoNum type="alphaLcParenR"/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1"/>
            <a:r>
              <a:rPr lang="zh-CN" altLang="en-US" dirty="0"/>
              <a:t>单击此处添加文本</a:t>
            </a:r>
            <a:endParaRPr lang="en-US" altLang="zh-CN" dirty="0"/>
          </a:p>
          <a:p>
            <a:pPr lvl="2"/>
            <a:r>
              <a:rPr lang="zh-CN" altLang="en-US" dirty="0"/>
              <a:t>单击此处添加文本</a:t>
            </a:r>
            <a:endParaRPr lang="en-US" altLang="zh-CN" dirty="0"/>
          </a:p>
          <a:p>
            <a:pPr lvl="3"/>
            <a:r>
              <a:rPr lang="zh-CN" altLang="en-US" dirty="0"/>
              <a:t>单击此处添加文本</a:t>
            </a:r>
            <a:endParaRPr lang="en-US" altLang="zh-CN" dirty="0"/>
          </a:p>
          <a:p>
            <a:pPr lvl="4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3EBAC152-C384-4126-A41C-02F34DED306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7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2440574"/>
            <a:ext cx="5731164" cy="461665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2400"/>
            </a:lvl1pPr>
          </a:lstStyle>
          <a:p>
            <a:pPr lvl="0" defTabSz="91440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400" y="2902239"/>
            <a:ext cx="5731164" cy="3285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3EBAC152-C384-4126-A41C-02F34DED3069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505480"/>
            <a:ext cx="10858500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48B5987-9647-4253-899C-3B9819D6D8A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aker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951762"/>
            <a:ext cx="10858500" cy="29360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  <a:endParaRPr lang="en-US" altLang="zh-CN" dirty="0"/>
          </a:p>
        </p:txBody>
      </p:sp>
      <p:sp>
        <p:nvSpPr>
          <p:cNvPr id="9" name="Date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245369"/>
            <a:ext cx="10858500" cy="29360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en-US" dirty="0"/>
              <a:t>www.officeplus.cn</a:t>
            </a:r>
            <a:endParaRPr lang="en-US" alt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60400" y="2802076"/>
            <a:ext cx="10858500" cy="707886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000" b="1" dirty="0"/>
            </a:lvl1pPr>
          </a:lstStyle>
          <a:p>
            <a:pPr lvl="0" defTabSz="914400"/>
            <a:r>
              <a:rPr lang="en-US" altLang="zh-CN" dirty="0"/>
              <a:t>Office </a:t>
            </a:r>
            <a:r>
              <a:rPr lang="zh-CN" altLang="en-US" dirty="0"/>
              <a:t>标准主题模板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 rot="16200000">
            <a:off x="567653" y="587766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 rot="16200000">
            <a:off x="1272406" y="587766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 userDrawn="1"/>
        </p:nvSpPr>
        <p:spPr>
          <a:xfrm rot="16200000">
            <a:off x="1977159" y="587766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 userDrawn="1"/>
        </p:nvSpPr>
        <p:spPr>
          <a:xfrm rot="16200000">
            <a:off x="2681911" y="587766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 rot="16200000">
            <a:off x="-137100" y="587766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 rot="16200000">
            <a:off x="8757927" y="48615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 rot="16200000">
            <a:off x="9462680" y="48615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 userDrawn="1"/>
        </p:nvSpPr>
        <p:spPr>
          <a:xfrm rot="16200000">
            <a:off x="10167433" y="48615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 userDrawn="1"/>
        </p:nvSpPr>
        <p:spPr>
          <a:xfrm rot="16200000">
            <a:off x="10872185" y="48615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 rot="16200000">
            <a:off x="8053174" y="486155"/>
            <a:ext cx="1467612" cy="489204"/>
          </a:xfrm>
          <a:prstGeom prst="roundRect">
            <a:avLst>
              <a:gd name="adj" fmla="val 50000"/>
            </a:avLst>
          </a:prstGeom>
          <a:solidFill>
            <a:srgbClr val="D9D9D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>
            <a:spLocks noChangeAspect="1"/>
          </p:cNvSpPr>
          <p:nvPr userDrawn="1"/>
        </p:nvSpPr>
        <p:spPr>
          <a:xfrm>
            <a:off x="347473" y="329184"/>
            <a:ext cx="11509675" cy="6228000"/>
          </a:xfrm>
          <a:prstGeom prst="roundRect">
            <a:avLst>
              <a:gd name="adj" fmla="val 240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5.xml"/><Relationship Id="rId2" Type="http://schemas.openxmlformats.org/officeDocument/2006/relationships/image" Target="../media/image1.pn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image" Target="../media/image3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7028" y="2222065"/>
            <a:ext cx="11448000" cy="2780241"/>
          </a:xfrm>
          <a:prstGeom prst="roundRect">
            <a:avLst>
              <a:gd name="adj" fmla="val 3094"/>
            </a:avLst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  <a:scene3d>
            <a:camera prst="perspectiveFront" fov="90000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0400" y="3160504"/>
            <a:ext cx="6538456" cy="829945"/>
          </a:xfrm>
        </p:spPr>
        <p:txBody>
          <a:bodyPr/>
          <a:lstStyle/>
          <a:p>
            <a:r>
              <a:rPr sz="4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测试流程规范</a:t>
            </a:r>
            <a:endParaRPr lang="en-GB" sz="480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12" name="副标题 5"/>
          <p:cNvSpPr txBox="1"/>
          <p:nvPr/>
        </p:nvSpPr>
        <p:spPr>
          <a:xfrm>
            <a:off x="1315069" y="4193030"/>
            <a:ext cx="1334656" cy="432000"/>
          </a:xfrm>
          <a:prstGeom prst="roundRect">
            <a:avLst>
              <a:gd name="adj" fmla="val 50000"/>
            </a:avLst>
          </a:prstGeom>
          <a:solidFill>
            <a:srgbClr val="97979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>
                <a:solidFill>
                  <a:srgbClr val="FFFFFF"/>
                </a:solidFill>
                <a:latin typeface="+mj-ea"/>
                <a:ea typeface="+mj-ea"/>
              </a:rPr>
              <a:t>邓涛</a:t>
            </a:r>
            <a:endParaRPr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60400" y="4193030"/>
            <a:ext cx="1334656" cy="43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/>
          <a:p>
            <a:r>
              <a:rPr altLang="en-GB" dirty="0">
                <a:solidFill>
                  <a:schemeClr val="tx1"/>
                </a:solidFill>
                <a:latin typeface="+mj-ea"/>
                <a:ea typeface="+mj-ea"/>
              </a:rPr>
              <a:t>产品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dirty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图片 7" descr="ef82a29d17fb13b5fdb188a2260c5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205"/>
          <a:stretch>
            <a:fillRect/>
          </a:stretch>
        </p:blipFill>
        <p:spPr>
          <a:xfrm>
            <a:off x="770255" y="767715"/>
            <a:ext cx="713105" cy="5924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74800" y="523240"/>
            <a:ext cx="509524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浩传科技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科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2.5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测试用例评审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1990" y="1449070"/>
          <a:ext cx="8229600" cy="263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35"/>
                <a:gridCol w="6552565"/>
              </a:tblGrid>
              <a:tr h="3321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测试用例编写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完成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89408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根据测试计划设计测试用例，设计参考原则：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测试需求范围，用例基于需求的覆盖度，用例优先级</a:t>
                      </a:r>
                      <a:endParaRPr lang="zh-CN" altLang="en-US" sz="1050"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开发需特别关注：</a:t>
                      </a:r>
                      <a:r>
                        <a:rPr lang="en-US" altLang="zh-CN" sz="1050">
                          <a:solidFill>
                            <a:srgbClr val="FF0000"/>
                          </a:solidFill>
                          <a:sym typeface="+mn-ea"/>
                        </a:rPr>
                        <a:t>P1</a:t>
                      </a: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为开发提测自测用例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测试用例评审</a:t>
                      </a: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通过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1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测试团队成员，产品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经理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1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测试用例</a:t>
                      </a:r>
                      <a:r>
                        <a:rPr lang="en-US" altLang="zh-CN" sz="1050">
                          <a:sym typeface="+mn-ea"/>
                        </a:rPr>
                        <a:t>excel</a:t>
                      </a:r>
                      <a:r>
                        <a:rPr lang="zh-CN" altLang="en-US" sz="1050">
                          <a:ea typeface="宋体" panose="02010600030101010101" pitchFamily="2" charset="-122"/>
                          <a:sym typeface="+mn-ea"/>
                        </a:rPr>
                        <a:t>，导入到禅道，状态为：待评审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6"/>
          <p:cNvSpPr txBox="1"/>
          <p:nvPr>
            <p:custDataLst>
              <p:tags r:id="rId2"/>
            </p:custDataLst>
          </p:nvPr>
        </p:nvSpPr>
        <p:spPr>
          <a:xfrm>
            <a:off x="2614930" y="4651375"/>
            <a:ext cx="6353810" cy="7480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zh-CN" sz="1200" dirty="0">
                <a:sym typeface="+mn-ea"/>
              </a:rPr>
              <a:t>测试计划及测试用例的设计工作完成后，需通知项目组相关成员召开评审会议。在这之前需要将待评审的内容传到</a:t>
            </a:r>
            <a:r>
              <a:rPr lang="zh-CN" altLang="zh-CN" sz="1200" dirty="0">
                <a:sym typeface="+mn-ea"/>
              </a:rPr>
              <a:t>禅道给相关人员熟悉和理解。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评审通过后将禅道上用例待评审状态修改为正常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状态。</a:t>
            </a:r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-787343" y="-872836"/>
            <a:ext cx="9821009" cy="5966008"/>
          </a:xfrm>
          <a:prstGeom prst="roundRect">
            <a:avLst/>
          </a:prstGeom>
          <a:solidFill>
            <a:schemeClr val="tx1">
              <a:lumMod val="10000"/>
              <a:lumOff val="90000"/>
              <a:alpha val="10000"/>
            </a:schemeClr>
          </a:solidFill>
          <a:ln>
            <a:solidFill>
              <a:schemeClr val="tx1">
                <a:lumMod val="10000"/>
                <a:lumOff val="9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 flipV="1">
            <a:off x="519574" y="2036128"/>
            <a:ext cx="1198245" cy="220599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PART3</a:t>
            </a:r>
            <a:endParaRPr lang="en-US" altLang="zh-CN" sz="6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55919" y="1949019"/>
            <a:ext cx="1132315" cy="1033269"/>
            <a:chOff x="2678395" y="1674595"/>
            <a:chExt cx="1132315" cy="1033269"/>
          </a:xfrm>
        </p:grpSpPr>
        <p:sp>
          <p:nvSpPr>
            <p:cNvPr id="37" name="文本占位符 8"/>
            <p:cNvSpPr txBox="1"/>
            <p:nvPr/>
          </p:nvSpPr>
          <p:spPr>
            <a:xfrm>
              <a:off x="2678395" y="1674595"/>
              <a:ext cx="1132315" cy="1015365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6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</a:rPr>
                <a:t>03</a:t>
              </a:r>
              <a:endPara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705827" y="2707864"/>
              <a:ext cx="936000" cy="0"/>
            </a:xfrm>
            <a:prstGeom prst="line">
              <a:avLst/>
            </a:prstGeom>
            <a:ln w="571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664583" y="3414007"/>
            <a:ext cx="4431029" cy="779794"/>
            <a:chOff x="2499023" y="1785819"/>
            <a:chExt cx="3800550" cy="779794"/>
          </a:xfrm>
        </p:grpSpPr>
        <p:sp>
          <p:nvSpPr>
            <p:cNvPr id="42" name="标题 4"/>
            <p:cNvSpPr txBox="1"/>
            <p:nvPr/>
          </p:nvSpPr>
          <p:spPr>
            <a:xfrm>
              <a:off x="2499023" y="1785819"/>
              <a:ext cx="3800550" cy="46228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sz="3600" dirty="0">
                  <a:latin typeface="+mj-ea"/>
                  <a:sym typeface="+mn-ea"/>
                </a:rPr>
                <a:t>执行测试</a:t>
              </a:r>
              <a:r>
                <a:rPr sz="3600" dirty="0">
                  <a:latin typeface="+mj-ea"/>
                  <a:sym typeface="+mn-ea"/>
                </a:rPr>
                <a:t>计划</a:t>
              </a:r>
              <a:endParaRPr sz="3600" dirty="0">
                <a:latin typeface="+mj-ea"/>
                <a:sym typeface="+mn-ea"/>
              </a:endParaRPr>
            </a:p>
          </p:txBody>
        </p:sp>
        <p:sp>
          <p:nvSpPr>
            <p:cNvPr id="43" name="标题 4"/>
            <p:cNvSpPr txBox="1"/>
            <p:nvPr/>
          </p:nvSpPr>
          <p:spPr>
            <a:xfrm>
              <a:off x="2499023" y="2353361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8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图片 7" descr="ef82a29d17fb13b5fdb188a2260c5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205"/>
          <a:stretch>
            <a:fillRect/>
          </a:stretch>
        </p:blipFill>
        <p:spPr>
          <a:xfrm>
            <a:off x="760730" y="509270"/>
            <a:ext cx="713105" cy="5924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7160" y="592455"/>
            <a:ext cx="509524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浩传科技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3.1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需求提测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370965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/>
                <a:gridCol w="5554980"/>
              </a:tblGrid>
              <a:tr h="3194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测试用例评审完成，开发团队编码工作完成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40335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开发按提测要求自测通过后，在禅道项目组里创建版本，写明转测内容，版本号，测试地址然后发邮件正式通知需求已转测。</a:t>
                      </a: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测试环境数据库地址：用户名和密码，测试环境服务器地址：用户名和密码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ea typeface="宋体" panose="02010600030101010101" pitchFamily="2" charset="-122"/>
                          <a:sym typeface="+mn-ea"/>
                        </a:rPr>
                        <a:t>测试负责人进行冒烟测试：检查送测程序是否完整，能进行测试，测试主流程是否能通过。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提测模块通过冒烟</a:t>
                      </a: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开发，测试团队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成员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冒烟测试</a:t>
                      </a:r>
                      <a:r>
                        <a:rPr lang="zh-CN" altLang="en-US" sz="1050">
                          <a:sym typeface="+mn-ea"/>
                        </a:rPr>
                        <a:t>结论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6"/>
          <p:cNvSpPr txBox="1"/>
          <p:nvPr>
            <p:custDataLst>
              <p:tags r:id="rId2"/>
            </p:custDataLst>
          </p:nvPr>
        </p:nvSpPr>
        <p:spPr>
          <a:xfrm>
            <a:off x="2919095" y="4803775"/>
            <a:ext cx="6094095" cy="584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在开发正式转测前，需要自测通过：用例优先级为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P1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的测试用例，保证主流程能通且需求理解一致。</a:t>
            </a:r>
            <a:endParaRPr lang="zh-CN" altLang="zh-CN" sz="1200" dirty="0">
              <a:latin typeface="+mn-ea"/>
            </a:endParaRPr>
          </a:p>
          <a:p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3.1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需求提测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3590" y="1729105"/>
            <a:ext cx="9970770" cy="45237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83645" y="1146587"/>
            <a:ext cx="8229600" cy="288032"/>
          </a:xfrm>
        </p:spPr>
        <p:txBody>
          <a:bodyPr>
            <a:normAutofit fontScale="6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以六榕项目为例</a:t>
            </a:r>
            <a:r>
              <a:rPr lang="en-US" altLang="zh-CN" sz="1600" dirty="0"/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r>
              <a:rPr lang="en-US" altLang="zh-CN" sz="1600" dirty="0"/>
              <a:t>1</a:t>
            </a:r>
            <a:r>
              <a:rPr lang="zh-CN" altLang="en-US" sz="1600" dirty="0"/>
              <a:t>、开发需要先在禅道项目里面创建新版本，然后提交测试，需要抄送邮件通过项目组成员，如下图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3.1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需求提测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83645" y="1146587"/>
            <a:ext cx="8229600" cy="288032"/>
          </a:xfrm>
        </p:spPr>
        <p:txBody>
          <a:bodyPr>
            <a:normAutofit fontScale="7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、开发提交测试单</a:t>
            </a:r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1380" y="1491615"/>
            <a:ext cx="870331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3.2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执行测试用例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226820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/>
                <a:gridCol w="5554980"/>
              </a:tblGrid>
              <a:tr h="3194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评审通过的测试用例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40335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ea typeface="宋体" panose="02010600030101010101" pitchFamily="2" charset="-122"/>
                          <a:sym typeface="+mn-ea"/>
                        </a:rPr>
                        <a:t>测试人员根据分配给自己的测试任务和提供的测试用例，更新相应的测试用例的测试实际结果</a:t>
                      </a:r>
                      <a:endParaRPr lang="zh-CN" altLang="en-US" sz="1050"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ea typeface="宋体" panose="02010600030101010101" pitchFamily="2" charset="-122"/>
                          <a:sym typeface="+mn-ea"/>
                        </a:rPr>
                        <a:t>提交缺陷到禅道。</a:t>
                      </a:r>
                      <a:endParaRPr lang="zh-CN" altLang="en-US" sz="105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回归禅道里开发已修复的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缺陷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测试用例中所有执行的用例，实际结果被记录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开发，测试团队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成员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>
                          <a:sym typeface="+mn-ea"/>
                        </a:rPr>
                        <a:t>bug</a:t>
                      </a:r>
                      <a:r>
                        <a:rPr lang="zh-CN" altLang="en-US" sz="1050">
                          <a:sym typeface="+mn-ea"/>
                        </a:rPr>
                        <a:t>缺陷，测试进展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3.3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测试提缺陷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规范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16280" y="1296035"/>
            <a:ext cx="6738620" cy="34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ea typeface="宋体" panose="02010600030101010101" pitchFamily="2" charset="-122"/>
                <a:sym typeface="+mn-ea"/>
              </a:rPr>
              <a:t>测试在禅道上提缺陷，判断该缺陷严重程度说明：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1530" y="1790700"/>
          <a:ext cx="7880350" cy="412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85"/>
                <a:gridCol w="6616065"/>
              </a:tblGrid>
              <a:tr h="50736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严重</a:t>
                      </a: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程度</a:t>
                      </a:r>
                      <a:endParaRPr lang="zh-CN" sz="1050" b="1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致命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缺陷导致系统任何一个主要功能完全丧失、系统奔溃、悬挂、死机等（如打开</a:t>
                      </a:r>
                      <a:r>
                        <a:rPr lang="en-US" altLang="zh-CN" sz="1050">
                          <a:sym typeface="+mn-ea"/>
                        </a:rPr>
                        <a:t>app</a:t>
                      </a:r>
                      <a:r>
                        <a:rPr lang="zh-CN" altLang="en-US" sz="1050">
                          <a:sym typeface="+mn-ea"/>
                        </a:rPr>
                        <a:t>程序，点击就</a:t>
                      </a:r>
                      <a:r>
                        <a:rPr lang="en-US" altLang="zh-CN" sz="1050">
                          <a:sym typeface="+mn-ea"/>
                        </a:rPr>
                        <a:t>crash</a:t>
                      </a:r>
                      <a:r>
                        <a:rPr lang="zh-CN" altLang="en-US" sz="1050">
                          <a:sym typeface="+mn-ea"/>
                        </a:rPr>
                        <a:t>闪退）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0297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严重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系统的主要功能部分丧失、数据不能完整保存，系统的次要功能完全丧失，系统所提供的功能和服务收到明显的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影响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一般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系统的次要功能没有完全实现，但不影响客户使用。如：提示信息不太</a:t>
                      </a: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准确。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0297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较小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用户体验麻烦，但不影响功能使用，如：字体大小，按钮大小，文字排列不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对齐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3.3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测试提缺陷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规范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8035" y="1932305"/>
          <a:ext cx="7915910" cy="414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710"/>
                <a:gridCol w="6934200"/>
              </a:tblGrid>
              <a:tr h="5054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优先级</a:t>
                      </a:r>
                      <a:endParaRPr lang="zh-CN" sz="1050" b="1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95948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立即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解决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050"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缺陷导致系统几乎不能用，或者</a:t>
                      </a:r>
                      <a:r>
                        <a:rPr lang="zh-CN" altLang="en-US" sz="1050">
                          <a:sym typeface="+mn-ea"/>
                        </a:rPr>
                        <a:t>完全阻塞测试流程，需立即</a:t>
                      </a:r>
                      <a:r>
                        <a:rPr lang="zh-CN" altLang="en-US" sz="1050">
                          <a:sym typeface="+mn-ea"/>
                        </a:rPr>
                        <a:t>修正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高优先级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缺陷严重，影响测试，需要优先考虑修正，例如不超过</a:t>
                      </a: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小时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6012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正常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排队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缺陷需要修正，但可以正常排队等待</a:t>
                      </a: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修正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7588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alt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低优先级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缺陷可以在开发人员有时间的时候再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修正。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29920" y="1219835"/>
            <a:ext cx="6738620" cy="34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ea typeface="宋体" panose="02010600030101010101" pitchFamily="2" charset="-122"/>
                <a:sym typeface="+mn-ea"/>
              </a:rPr>
              <a:t>测试在禅道上提缺陷，判断该缺陷优先级说明：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-787343" y="-872836"/>
            <a:ext cx="9821009" cy="5966008"/>
          </a:xfrm>
          <a:prstGeom prst="roundRect">
            <a:avLst/>
          </a:prstGeom>
          <a:solidFill>
            <a:schemeClr val="tx1">
              <a:lumMod val="10000"/>
              <a:lumOff val="90000"/>
              <a:alpha val="10000"/>
            </a:schemeClr>
          </a:solidFill>
          <a:ln>
            <a:solidFill>
              <a:schemeClr val="tx1">
                <a:lumMod val="10000"/>
                <a:lumOff val="9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 flipV="1">
            <a:off x="519574" y="2036128"/>
            <a:ext cx="1198245" cy="220599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ea"/>
                <a:ea typeface="+mj-ea"/>
              </a:rPr>
              <a:t>PART4</a:t>
            </a:r>
            <a:endParaRPr lang="en-US" altLang="zh-CN" sz="6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ea"/>
              <a:ea typeface="+mj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55919" y="1949019"/>
            <a:ext cx="1132315" cy="1033269"/>
            <a:chOff x="2678395" y="1674595"/>
            <a:chExt cx="1132315" cy="1033269"/>
          </a:xfrm>
        </p:grpSpPr>
        <p:sp>
          <p:nvSpPr>
            <p:cNvPr id="37" name="文本占位符 8"/>
            <p:cNvSpPr txBox="1"/>
            <p:nvPr/>
          </p:nvSpPr>
          <p:spPr>
            <a:xfrm>
              <a:off x="2678395" y="1674595"/>
              <a:ext cx="1132315" cy="1015365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6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</a:rPr>
                <a:t>04</a:t>
              </a:r>
              <a:endPara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705827" y="2707864"/>
              <a:ext cx="936000" cy="0"/>
            </a:xfrm>
            <a:prstGeom prst="line">
              <a:avLst/>
            </a:prstGeom>
            <a:ln w="57150"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4"/>
          <p:cNvSpPr txBox="1"/>
          <p:nvPr/>
        </p:nvSpPr>
        <p:spPr>
          <a:xfrm>
            <a:off x="1664335" y="3413760"/>
            <a:ext cx="4431030" cy="462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600" dirty="0">
                <a:latin typeface="+mj-ea"/>
                <a:sym typeface="+mn-ea"/>
              </a:rPr>
              <a:t>测试</a:t>
            </a:r>
            <a:r>
              <a:rPr sz="3600" dirty="0">
                <a:latin typeface="+mj-ea"/>
                <a:sym typeface="+mn-ea"/>
              </a:rPr>
              <a:t>总结</a:t>
            </a:r>
            <a:endParaRPr sz="3600" dirty="0">
              <a:latin typeface="+mj-ea"/>
              <a:sym typeface="+mn-ea"/>
            </a:endParaRPr>
          </a:p>
        </p:txBody>
      </p:sp>
      <p:pic>
        <p:nvPicPr>
          <p:cNvPr id="8" name="图片 7" descr="ef82a29d17fb13b5fdb188a2260c5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205"/>
          <a:stretch>
            <a:fillRect/>
          </a:stretch>
        </p:blipFill>
        <p:spPr>
          <a:xfrm>
            <a:off x="760730" y="509270"/>
            <a:ext cx="713105" cy="5924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7160" y="592455"/>
            <a:ext cx="509524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浩传科技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4.1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输出测试报告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370965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/>
                <a:gridCol w="5554980"/>
              </a:tblGrid>
              <a:tr h="3194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测试人员完成预定周期的测试任务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40335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测试负责人根据该版本测试结果，编写测试报告，</a:t>
                      </a:r>
                      <a:endParaRPr lang="zh-CN" altLang="en-US" sz="1050">
                        <a:sym typeface="+mn-ea"/>
                      </a:endParaRP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主要内容包含：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测试报告的版本、</a:t>
                      </a:r>
                      <a:endParaRPr lang="zh-CN" altLang="en-US" sz="1050"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测试的人员和时间、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测试所覆盖的缺陷：不仅要写明缺陷总数，还要写明缺陷优先级和缺陷最终状态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测试风险评估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测试负责人编写完测试报告后，用邮件方式发送给全项目组，</a:t>
                      </a: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并通知产品经理内部验收相关功能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测试团队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成员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测试</a:t>
                      </a:r>
                      <a:r>
                        <a:rPr lang="zh-CN" altLang="en-US" sz="1050">
                          <a:sym typeface="+mn-ea"/>
                        </a:rPr>
                        <a:t>报告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6"/>
          <p:cNvSpPr txBox="1"/>
          <p:nvPr>
            <p:custDataLst>
              <p:tags r:id="rId2"/>
            </p:custDataLst>
          </p:nvPr>
        </p:nvSpPr>
        <p:spPr>
          <a:xfrm>
            <a:off x="4424680" y="5081270"/>
            <a:ext cx="4588510" cy="470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在约定的测试周期完成之后，测试负责人需要编写本次测试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报告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713220" y="441325"/>
            <a:ext cx="5138420" cy="6259195"/>
          </a:xfrm>
          <a:prstGeom prst="roundRect">
            <a:avLst>
              <a:gd name="adj" fmla="val 1545"/>
            </a:avLst>
          </a:prstGeom>
          <a:solidFill>
            <a:srgbClr val="979797">
              <a:alpha val="10000"/>
            </a:srgb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58813" y="540763"/>
            <a:ext cx="1296416" cy="584775"/>
          </a:xfrm>
        </p:spPr>
        <p:txBody>
          <a:bodyPr/>
          <a:lstStyle/>
          <a:p>
            <a:pPr algn="just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目 录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5973" y="1244410"/>
            <a:ext cx="288000" cy="0"/>
          </a:xfrm>
          <a:prstGeom prst="line">
            <a:avLst/>
          </a:prstGeom>
          <a:ln w="5715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V="1">
            <a:off x="517490" y="1560640"/>
            <a:ext cx="1200329" cy="4832477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CONTENTS</a:t>
            </a:r>
            <a:endParaRPr lang="en-US" altLang="zh-CN" sz="6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861244" y="1705063"/>
            <a:ext cx="584287" cy="769109"/>
            <a:chOff x="1973893" y="1513039"/>
            <a:chExt cx="584287" cy="769109"/>
          </a:xfrm>
        </p:grpSpPr>
        <p:sp>
          <p:nvSpPr>
            <p:cNvPr id="79" name="文本占位符 8"/>
            <p:cNvSpPr txBox="1"/>
            <p:nvPr/>
          </p:nvSpPr>
          <p:spPr>
            <a:xfrm>
              <a:off x="1973893" y="1513039"/>
              <a:ext cx="584287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3200" dirty="0">
                  <a:solidFill>
                    <a:schemeClr val="tx1"/>
                  </a:solidFill>
                  <a:latin typeface="+mj-lt"/>
                  <a:ea typeface="+mj-ea"/>
                </a:rPr>
                <a:t>01</a:t>
              </a:r>
              <a:endParaRPr lang="en-US" altLang="zh-CN" sz="32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995460" y="2016356"/>
              <a:ext cx="468000" cy="0"/>
            </a:xfrm>
            <a:prstGeom prst="line">
              <a:avLst/>
            </a:prstGeom>
            <a:ln w="571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占位符 8"/>
            <p:cNvSpPr txBox="1"/>
            <p:nvPr/>
          </p:nvSpPr>
          <p:spPr>
            <a:xfrm>
              <a:off x="1992180" y="2082094"/>
              <a:ext cx="489568" cy="200054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300" dirty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+mj-ea"/>
                </a:rPr>
                <a:t>PART</a:t>
              </a:r>
              <a:endParaRPr lang="en-US" altLang="zh-CN" sz="13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861244" y="2825771"/>
            <a:ext cx="584287" cy="769109"/>
            <a:chOff x="1973893" y="1513039"/>
            <a:chExt cx="584287" cy="769109"/>
          </a:xfrm>
        </p:grpSpPr>
        <p:sp>
          <p:nvSpPr>
            <p:cNvPr id="86" name="文本占位符 8"/>
            <p:cNvSpPr txBox="1"/>
            <p:nvPr/>
          </p:nvSpPr>
          <p:spPr>
            <a:xfrm>
              <a:off x="1973893" y="1513039"/>
              <a:ext cx="584287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3200" dirty="0">
                  <a:solidFill>
                    <a:schemeClr val="tx1"/>
                  </a:solidFill>
                  <a:latin typeface="+mj-lt"/>
                  <a:ea typeface="+mj-ea"/>
                </a:rPr>
                <a:t>02</a:t>
              </a:r>
              <a:endParaRPr lang="en-US" altLang="zh-CN" sz="32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995460" y="2016356"/>
              <a:ext cx="468000" cy="0"/>
            </a:xfrm>
            <a:prstGeom prst="line">
              <a:avLst/>
            </a:prstGeom>
            <a:ln w="571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占位符 8"/>
            <p:cNvSpPr txBox="1"/>
            <p:nvPr/>
          </p:nvSpPr>
          <p:spPr>
            <a:xfrm>
              <a:off x="1992180" y="2082094"/>
              <a:ext cx="489568" cy="2000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300" dirty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+mj-ea"/>
                </a:rPr>
                <a:t>PART</a:t>
              </a:r>
              <a:endParaRPr lang="en-US" altLang="zh-CN" sz="13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861244" y="3946479"/>
            <a:ext cx="584287" cy="769109"/>
            <a:chOff x="1973893" y="1513039"/>
            <a:chExt cx="584287" cy="769109"/>
          </a:xfrm>
        </p:grpSpPr>
        <p:sp>
          <p:nvSpPr>
            <p:cNvPr id="90" name="文本占位符 8"/>
            <p:cNvSpPr txBox="1"/>
            <p:nvPr/>
          </p:nvSpPr>
          <p:spPr>
            <a:xfrm>
              <a:off x="1973893" y="1513039"/>
              <a:ext cx="584287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3200" dirty="0">
                  <a:solidFill>
                    <a:schemeClr val="tx1"/>
                  </a:solidFill>
                  <a:latin typeface="+mj-lt"/>
                  <a:ea typeface="+mj-ea"/>
                </a:rPr>
                <a:t>03</a:t>
              </a:r>
              <a:endParaRPr lang="en-US" altLang="zh-CN" sz="32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1995460" y="2016356"/>
              <a:ext cx="468000" cy="0"/>
            </a:xfrm>
            <a:prstGeom prst="line">
              <a:avLst/>
            </a:prstGeom>
            <a:ln w="571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占位符 8"/>
            <p:cNvSpPr txBox="1"/>
            <p:nvPr/>
          </p:nvSpPr>
          <p:spPr>
            <a:xfrm>
              <a:off x="1992180" y="2082094"/>
              <a:ext cx="489568" cy="2000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300" dirty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+mj-ea"/>
                </a:rPr>
                <a:t>PART</a:t>
              </a:r>
              <a:endParaRPr lang="en-US" altLang="zh-CN" sz="13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861244" y="5067188"/>
            <a:ext cx="584287" cy="769109"/>
            <a:chOff x="1973893" y="1513039"/>
            <a:chExt cx="584287" cy="769109"/>
          </a:xfrm>
        </p:grpSpPr>
        <p:sp>
          <p:nvSpPr>
            <p:cNvPr id="94" name="文本占位符 8"/>
            <p:cNvSpPr txBox="1"/>
            <p:nvPr/>
          </p:nvSpPr>
          <p:spPr>
            <a:xfrm>
              <a:off x="1973893" y="1513039"/>
              <a:ext cx="584287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3200" dirty="0">
                  <a:solidFill>
                    <a:schemeClr val="tx1"/>
                  </a:solidFill>
                  <a:latin typeface="+mj-lt"/>
                  <a:ea typeface="+mj-ea"/>
                </a:rPr>
                <a:t>04</a:t>
              </a:r>
              <a:endParaRPr lang="en-US" altLang="zh-CN" sz="32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1995460" y="2016356"/>
              <a:ext cx="468000" cy="0"/>
            </a:xfrm>
            <a:prstGeom prst="line">
              <a:avLst/>
            </a:prstGeom>
            <a:ln w="571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占位符 8"/>
            <p:cNvSpPr txBox="1"/>
            <p:nvPr/>
          </p:nvSpPr>
          <p:spPr>
            <a:xfrm>
              <a:off x="1992180" y="2082094"/>
              <a:ext cx="489568" cy="2000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300" dirty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j-lt"/>
                  <a:ea typeface="+mj-ea"/>
                </a:rPr>
                <a:t>PART</a:t>
              </a:r>
              <a:endParaRPr lang="en-US" altLang="zh-CN" sz="13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</a:endParaRPr>
            </a:p>
          </p:txBody>
        </p:sp>
      </p:grpSp>
      <p:sp>
        <p:nvSpPr>
          <p:cNvPr id="97" name="标题 4"/>
          <p:cNvSpPr txBox="1"/>
          <p:nvPr/>
        </p:nvSpPr>
        <p:spPr>
          <a:xfrm>
            <a:off x="2498725" y="1785620"/>
            <a:ext cx="3564255" cy="461645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项目流程图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标题 4"/>
          <p:cNvSpPr txBox="1"/>
          <p:nvPr/>
        </p:nvSpPr>
        <p:spPr>
          <a:xfrm>
            <a:off x="2498725" y="2898140"/>
            <a:ext cx="3564255" cy="461645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测试计划与测试用例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2498725" y="4010660"/>
            <a:ext cx="3564255" cy="461645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执行测试阶段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标题 4"/>
          <p:cNvSpPr txBox="1"/>
          <p:nvPr/>
        </p:nvSpPr>
        <p:spPr>
          <a:xfrm>
            <a:off x="2498725" y="5123180"/>
            <a:ext cx="3564255" cy="461645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总结测试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348469" y="441377"/>
            <a:ext cx="6959481" cy="6259041"/>
          </a:xfrm>
          <a:prstGeom prst="roundRect">
            <a:avLst>
              <a:gd name="adj" fmla="val 1545"/>
            </a:avLst>
          </a:prstGeom>
          <a:noFill/>
          <a:ln>
            <a:solidFill>
              <a:schemeClr val="accent1">
                <a:shade val="50000"/>
                <a:alpha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44030" y="2534285"/>
            <a:ext cx="3848735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立项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2.2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需求评审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测试工作启动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测试用例设计阶段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测试用例评审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843759" y="4010908"/>
            <a:ext cx="7631338" cy="783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需求提测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3.2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执行测试用例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缺陷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管理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43759" y="5123428"/>
            <a:ext cx="7631338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输出测试报告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4.2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产品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经理验收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测试归档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测试团队复盘会议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843759" y="1785868"/>
            <a:ext cx="7631338" cy="321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1.1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完整项目流程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图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4.2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产品经理验收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370965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/>
                <a:gridCol w="5554980"/>
              </a:tblGrid>
              <a:tr h="3194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测试团队完成所有的测试执行工作，并完成了测试报告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40335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对本次测试收进行验收，验收内容包括：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测试效果验收——测试是否达到预期目的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测试文档验收——测试过程文档是否齐全，可信，符合标准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测试评估——从总体对测试的质量进行评估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测试建议——对本次测试工作指出不足，需要在以后工作中改进的地方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宣布测试结束——测试验收组成员签字宣布本次测试结束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测试验收通过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测试团队成员</a:t>
                      </a:r>
                      <a:r>
                        <a:rPr lang="zh-CN" altLang="en-US" sz="1050">
                          <a:sym typeface="+mn-ea"/>
                        </a:rPr>
                        <a:t>，产品经理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产品验收结论，上线部署申请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6"/>
          <p:cNvSpPr txBox="1"/>
          <p:nvPr>
            <p:custDataLst>
              <p:tags r:id="rId2"/>
            </p:custDataLst>
          </p:nvPr>
        </p:nvSpPr>
        <p:spPr>
          <a:xfrm>
            <a:off x="4424680" y="4937125"/>
            <a:ext cx="4588510" cy="470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产品验收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工作是在对以上工作全部结束后，对测试的过程，效果进行验收。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4.3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测试归档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7705" y="1188720"/>
          <a:ext cx="8631555" cy="373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30"/>
                <a:gridCol w="5826125"/>
              </a:tblGrid>
              <a:tr h="36258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71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sym typeface="+mn-ea"/>
                        </a:rPr>
                        <a:t>测试验收</a:t>
                      </a:r>
                      <a:r>
                        <a:rPr lang="zh-CN" altLang="en-US" sz="1050">
                          <a:sym typeface="+mn-ea"/>
                        </a:rPr>
                        <a:t>通过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96151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归类、存档测试过程涉及到的文档，主要包括以下文档（必须）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测试计划书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测试用例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测试报告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ym typeface="+mn-ea"/>
                        </a:rPr>
                        <a:t>用户使用手册（根据客户是否需要的需求提供）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测试验收会议记录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None/>
                        <a:tabLst>
                          <a:tab pos="266700" algn="l"/>
                        </a:tabLst>
                      </a:pP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全部文档归类完毕，版本号封存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测试团队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负责人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771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zh-CN" altLang="en-US" sz="1050">
                        <a:sym typeface="+mn-ea"/>
                      </a:endParaRPr>
                    </a:p>
                    <a:p>
                      <a:pPr algn="l"/>
                      <a:r>
                        <a:rPr lang="zh-CN" altLang="en-US" sz="1050">
                          <a:sym typeface="+mn-ea"/>
                        </a:rPr>
                        <a:t>测试计划书，测试用例，测试报告，</a:t>
                      </a:r>
                      <a:r>
                        <a:rPr lang="zh-CN" altLang="en-US" sz="1050">
                          <a:sym typeface="+mn-ea"/>
                        </a:rPr>
                        <a:t>用户使用手册</a:t>
                      </a:r>
                      <a:endParaRPr lang="zh-CN" altLang="en-US" sz="1050"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6"/>
          <p:cNvSpPr txBox="1"/>
          <p:nvPr>
            <p:custDataLst>
              <p:tags r:id="rId2"/>
            </p:custDataLst>
          </p:nvPr>
        </p:nvSpPr>
        <p:spPr>
          <a:xfrm>
            <a:off x="4730750" y="5245735"/>
            <a:ext cx="4588510" cy="470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zh-CN" sz="1200" dirty="0">
                <a:sym typeface="+mn-ea"/>
              </a:rPr>
              <a:t>测试归档是在测试验收结束宣布测试有效，结束测试后，对测试过程中涉及到各种标准文档进行归类，存档。</a:t>
            </a:r>
            <a:endParaRPr lang="zh-CN" altLang="zh-CN" sz="1200" dirty="0"/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4.4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测试复盘会议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755" y="1370965"/>
          <a:ext cx="857504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6238240"/>
              </a:tblGrid>
              <a:tr h="52133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详细描述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项目验收工作完成。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36220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latin typeface="宋体" panose="02010600030101010101" pitchFamily="2" charset="-122"/>
                          <a:cs typeface="Times New Roman" panose="02020603050405020304"/>
                        </a:rPr>
                        <a:t>由测试团队负责人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召开项目测试工作总结会议，会议内容主要为：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测试组长对项目期间的整个测试组的工作情况进行总结，指出测试工作中存在的问题，同时也对工作中表现好的地方给与肯定。（具体包括整个测试情况、流程实施、人员安排、测试方法等）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参与本次项目测试工作的所有成员个人体会和建议。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讨论测试工作中出现的问题，寻求更好的解决办法。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宣布解散测试小组。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所提问题寻求到较好解决方式，测试小组解散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参与人员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测试部所有成员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49403" y="3055773"/>
            <a:ext cx="3819925" cy="707886"/>
          </a:xfrm>
        </p:spPr>
        <p:txBody>
          <a:bodyPr/>
          <a:lstStyle/>
          <a:p>
            <a:pPr algn="dist"/>
            <a:r>
              <a:rPr lang="zh-CN" altLang="en-US" dirty="0">
                <a:solidFill>
                  <a:schemeClr val="tx1"/>
                </a:solidFill>
              </a:rPr>
              <a:t>谢谢观看！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副标题 5"/>
          <p:cNvSpPr txBox="1"/>
          <p:nvPr/>
        </p:nvSpPr>
        <p:spPr>
          <a:xfrm>
            <a:off x="7261402" y="4595715"/>
            <a:ext cx="2195926" cy="441384"/>
          </a:xfrm>
          <a:prstGeom prst="round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产品</a:t>
            </a:r>
            <a:r>
              <a:rPr lang="en-US" altLang="zh-CN" dirty="0">
                <a:solidFill>
                  <a:srgbClr val="FFFFFF"/>
                </a:solidFill>
                <a:latin typeface="+mj-ea"/>
                <a:ea typeface="+mj-ea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部：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邓涛</a:t>
            </a:r>
            <a:endParaRPr lang="zh-CN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 flipH="1">
            <a:off x="649952" y="545704"/>
            <a:ext cx="1047324" cy="920843"/>
            <a:chOff x="294287" y="302272"/>
            <a:chExt cx="757273" cy="869303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88" name="任意多边形: 形状 87"/>
            <p:cNvSpPr/>
            <p:nvPr/>
          </p:nvSpPr>
          <p:spPr>
            <a:xfrm>
              <a:off x="294287" y="474663"/>
              <a:ext cx="539151" cy="696912"/>
            </a:xfrm>
            <a:custGeom>
              <a:avLst/>
              <a:gdLst>
                <a:gd name="connsiteX0" fmla="*/ 671964 w 1343928"/>
                <a:gd name="connsiteY0" fmla="*/ 0 h 1346200"/>
                <a:gd name="connsiteX1" fmla="*/ 673682 w 1343928"/>
                <a:gd name="connsiteY1" fmla="*/ 1721 h 1346200"/>
                <a:gd name="connsiteX2" fmla="*/ 702509 w 1343928"/>
                <a:gd name="connsiteY2" fmla="*/ 52005 h 1346200"/>
                <a:gd name="connsiteX3" fmla="*/ 970413 w 1343928"/>
                <a:gd name="connsiteY3" fmla="*/ 374651 h 1346200"/>
                <a:gd name="connsiteX4" fmla="*/ 1293059 w 1343928"/>
                <a:gd name="connsiteY4" fmla="*/ 642555 h 1346200"/>
                <a:gd name="connsiteX5" fmla="*/ 1340700 w 1343928"/>
                <a:gd name="connsiteY5" fmla="*/ 669867 h 1346200"/>
                <a:gd name="connsiteX6" fmla="*/ 1343928 w 1343928"/>
                <a:gd name="connsiteY6" fmla="*/ 673100 h 1346200"/>
                <a:gd name="connsiteX7" fmla="*/ 1340169 w 1343928"/>
                <a:gd name="connsiteY7" fmla="*/ 676866 h 1346200"/>
                <a:gd name="connsiteX8" fmla="*/ 1293204 w 1343928"/>
                <a:gd name="connsiteY8" fmla="*/ 703789 h 1346200"/>
                <a:gd name="connsiteX9" fmla="*/ 970558 w 1343928"/>
                <a:gd name="connsiteY9" fmla="*/ 971693 h 1346200"/>
                <a:gd name="connsiteX10" fmla="*/ 702654 w 1343928"/>
                <a:gd name="connsiteY10" fmla="*/ 1294339 h 1346200"/>
                <a:gd name="connsiteX11" fmla="*/ 674218 w 1343928"/>
                <a:gd name="connsiteY11" fmla="*/ 1343942 h 1346200"/>
                <a:gd name="connsiteX12" fmla="*/ 671964 w 1343928"/>
                <a:gd name="connsiteY12" fmla="*/ 1346200 h 1346200"/>
                <a:gd name="connsiteX13" fmla="*/ 670247 w 1343928"/>
                <a:gd name="connsiteY13" fmla="*/ 1344480 h 1346200"/>
                <a:gd name="connsiteX14" fmla="*/ 641420 w 1343928"/>
                <a:gd name="connsiteY14" fmla="*/ 1294195 h 1346200"/>
                <a:gd name="connsiteX15" fmla="*/ 373516 w 1343928"/>
                <a:gd name="connsiteY15" fmla="*/ 971549 h 1346200"/>
                <a:gd name="connsiteX16" fmla="*/ 50870 w 1343928"/>
                <a:gd name="connsiteY16" fmla="*/ 703645 h 1346200"/>
                <a:gd name="connsiteX17" fmla="*/ 3228 w 1343928"/>
                <a:gd name="connsiteY17" fmla="*/ 676334 h 1346200"/>
                <a:gd name="connsiteX18" fmla="*/ 0 w 1343928"/>
                <a:gd name="connsiteY18" fmla="*/ 673100 h 1346200"/>
                <a:gd name="connsiteX19" fmla="*/ 3760 w 1343928"/>
                <a:gd name="connsiteY19" fmla="*/ 669334 h 1346200"/>
                <a:gd name="connsiteX20" fmla="*/ 50724 w 1343928"/>
                <a:gd name="connsiteY20" fmla="*/ 642410 h 1346200"/>
                <a:gd name="connsiteX21" fmla="*/ 373371 w 1343928"/>
                <a:gd name="connsiteY21" fmla="*/ 374507 h 1346200"/>
                <a:gd name="connsiteX22" fmla="*/ 641274 w 1343928"/>
                <a:gd name="connsiteY22" fmla="*/ 51860 h 1346200"/>
                <a:gd name="connsiteX23" fmla="*/ 669710 w 1343928"/>
                <a:gd name="connsiteY23" fmla="*/ 2258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3928" h="1346200">
                  <a:moveTo>
                    <a:pt x="671964" y="0"/>
                  </a:moveTo>
                  <a:lnTo>
                    <a:pt x="673682" y="1721"/>
                  </a:lnTo>
                  <a:lnTo>
                    <a:pt x="702509" y="52005"/>
                  </a:lnTo>
                  <a:cubicBezTo>
                    <a:pt x="761165" y="144484"/>
                    <a:pt x="855100" y="259339"/>
                    <a:pt x="970413" y="374651"/>
                  </a:cubicBezTo>
                  <a:cubicBezTo>
                    <a:pt x="1085725" y="489964"/>
                    <a:pt x="1200580" y="583899"/>
                    <a:pt x="1293059" y="642555"/>
                  </a:cubicBezTo>
                  <a:lnTo>
                    <a:pt x="1340700" y="669867"/>
                  </a:lnTo>
                  <a:lnTo>
                    <a:pt x="1343928" y="673100"/>
                  </a:lnTo>
                  <a:lnTo>
                    <a:pt x="1340169" y="676866"/>
                  </a:lnTo>
                  <a:lnTo>
                    <a:pt x="1293204" y="703789"/>
                  </a:lnTo>
                  <a:cubicBezTo>
                    <a:pt x="1200726" y="762445"/>
                    <a:pt x="1085870" y="856381"/>
                    <a:pt x="970558" y="971693"/>
                  </a:cubicBezTo>
                  <a:cubicBezTo>
                    <a:pt x="855246" y="1087005"/>
                    <a:pt x="761310" y="1201860"/>
                    <a:pt x="702654" y="1294339"/>
                  </a:cubicBezTo>
                  <a:lnTo>
                    <a:pt x="674218" y="1343942"/>
                  </a:lnTo>
                  <a:lnTo>
                    <a:pt x="671964" y="1346200"/>
                  </a:lnTo>
                  <a:lnTo>
                    <a:pt x="670247" y="1344480"/>
                  </a:lnTo>
                  <a:lnTo>
                    <a:pt x="641420" y="1294195"/>
                  </a:lnTo>
                  <a:cubicBezTo>
                    <a:pt x="582764" y="1201717"/>
                    <a:pt x="488828" y="1086861"/>
                    <a:pt x="373516" y="971549"/>
                  </a:cubicBezTo>
                  <a:cubicBezTo>
                    <a:pt x="258204" y="856237"/>
                    <a:pt x="143349" y="762302"/>
                    <a:pt x="50870" y="703645"/>
                  </a:cubicBezTo>
                  <a:lnTo>
                    <a:pt x="3228" y="676334"/>
                  </a:lnTo>
                  <a:lnTo>
                    <a:pt x="0" y="673100"/>
                  </a:lnTo>
                  <a:lnTo>
                    <a:pt x="3760" y="669334"/>
                  </a:lnTo>
                  <a:lnTo>
                    <a:pt x="50724" y="642410"/>
                  </a:lnTo>
                  <a:cubicBezTo>
                    <a:pt x="143203" y="583754"/>
                    <a:pt x="258058" y="489819"/>
                    <a:pt x="373371" y="374507"/>
                  </a:cubicBezTo>
                  <a:cubicBezTo>
                    <a:pt x="488683" y="259194"/>
                    <a:pt x="582618" y="144339"/>
                    <a:pt x="641274" y="51860"/>
                  </a:cubicBezTo>
                  <a:lnTo>
                    <a:pt x="669710" y="2258"/>
                  </a:lnTo>
                  <a:close/>
                </a:path>
              </a:pathLst>
            </a:custGeom>
            <a:grpFill/>
            <a:ln>
              <a:solidFill>
                <a:srgbClr val="F7E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60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784826" y="302272"/>
              <a:ext cx="266734" cy="344782"/>
            </a:xfrm>
            <a:custGeom>
              <a:avLst/>
              <a:gdLst>
                <a:gd name="connsiteX0" fmla="*/ 671964 w 1343928"/>
                <a:gd name="connsiteY0" fmla="*/ 0 h 1346200"/>
                <a:gd name="connsiteX1" fmla="*/ 673682 w 1343928"/>
                <a:gd name="connsiteY1" fmla="*/ 1721 h 1346200"/>
                <a:gd name="connsiteX2" fmla="*/ 702509 w 1343928"/>
                <a:gd name="connsiteY2" fmla="*/ 52005 h 1346200"/>
                <a:gd name="connsiteX3" fmla="*/ 970413 w 1343928"/>
                <a:gd name="connsiteY3" fmla="*/ 374651 h 1346200"/>
                <a:gd name="connsiteX4" fmla="*/ 1293059 w 1343928"/>
                <a:gd name="connsiteY4" fmla="*/ 642555 h 1346200"/>
                <a:gd name="connsiteX5" fmla="*/ 1340700 w 1343928"/>
                <a:gd name="connsiteY5" fmla="*/ 669867 h 1346200"/>
                <a:gd name="connsiteX6" fmla="*/ 1343928 w 1343928"/>
                <a:gd name="connsiteY6" fmla="*/ 673100 h 1346200"/>
                <a:gd name="connsiteX7" fmla="*/ 1340169 w 1343928"/>
                <a:gd name="connsiteY7" fmla="*/ 676866 h 1346200"/>
                <a:gd name="connsiteX8" fmla="*/ 1293204 w 1343928"/>
                <a:gd name="connsiteY8" fmla="*/ 703789 h 1346200"/>
                <a:gd name="connsiteX9" fmla="*/ 970558 w 1343928"/>
                <a:gd name="connsiteY9" fmla="*/ 971693 h 1346200"/>
                <a:gd name="connsiteX10" fmla="*/ 702654 w 1343928"/>
                <a:gd name="connsiteY10" fmla="*/ 1294339 h 1346200"/>
                <a:gd name="connsiteX11" fmla="*/ 674218 w 1343928"/>
                <a:gd name="connsiteY11" fmla="*/ 1343942 h 1346200"/>
                <a:gd name="connsiteX12" fmla="*/ 671964 w 1343928"/>
                <a:gd name="connsiteY12" fmla="*/ 1346200 h 1346200"/>
                <a:gd name="connsiteX13" fmla="*/ 670247 w 1343928"/>
                <a:gd name="connsiteY13" fmla="*/ 1344480 h 1346200"/>
                <a:gd name="connsiteX14" fmla="*/ 641420 w 1343928"/>
                <a:gd name="connsiteY14" fmla="*/ 1294195 h 1346200"/>
                <a:gd name="connsiteX15" fmla="*/ 373516 w 1343928"/>
                <a:gd name="connsiteY15" fmla="*/ 971549 h 1346200"/>
                <a:gd name="connsiteX16" fmla="*/ 50870 w 1343928"/>
                <a:gd name="connsiteY16" fmla="*/ 703645 h 1346200"/>
                <a:gd name="connsiteX17" fmla="*/ 3228 w 1343928"/>
                <a:gd name="connsiteY17" fmla="*/ 676334 h 1346200"/>
                <a:gd name="connsiteX18" fmla="*/ 0 w 1343928"/>
                <a:gd name="connsiteY18" fmla="*/ 673100 h 1346200"/>
                <a:gd name="connsiteX19" fmla="*/ 3760 w 1343928"/>
                <a:gd name="connsiteY19" fmla="*/ 669334 h 1346200"/>
                <a:gd name="connsiteX20" fmla="*/ 50724 w 1343928"/>
                <a:gd name="connsiteY20" fmla="*/ 642410 h 1346200"/>
                <a:gd name="connsiteX21" fmla="*/ 373371 w 1343928"/>
                <a:gd name="connsiteY21" fmla="*/ 374507 h 1346200"/>
                <a:gd name="connsiteX22" fmla="*/ 641274 w 1343928"/>
                <a:gd name="connsiteY22" fmla="*/ 51860 h 1346200"/>
                <a:gd name="connsiteX23" fmla="*/ 669710 w 1343928"/>
                <a:gd name="connsiteY23" fmla="*/ 2258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3928" h="1346200">
                  <a:moveTo>
                    <a:pt x="671964" y="0"/>
                  </a:moveTo>
                  <a:lnTo>
                    <a:pt x="673682" y="1721"/>
                  </a:lnTo>
                  <a:lnTo>
                    <a:pt x="702509" y="52005"/>
                  </a:lnTo>
                  <a:cubicBezTo>
                    <a:pt x="761165" y="144484"/>
                    <a:pt x="855100" y="259339"/>
                    <a:pt x="970413" y="374651"/>
                  </a:cubicBezTo>
                  <a:cubicBezTo>
                    <a:pt x="1085725" y="489964"/>
                    <a:pt x="1200580" y="583899"/>
                    <a:pt x="1293059" y="642555"/>
                  </a:cubicBezTo>
                  <a:lnTo>
                    <a:pt x="1340700" y="669867"/>
                  </a:lnTo>
                  <a:lnTo>
                    <a:pt x="1343928" y="673100"/>
                  </a:lnTo>
                  <a:lnTo>
                    <a:pt x="1340169" y="676866"/>
                  </a:lnTo>
                  <a:lnTo>
                    <a:pt x="1293204" y="703789"/>
                  </a:lnTo>
                  <a:cubicBezTo>
                    <a:pt x="1200726" y="762445"/>
                    <a:pt x="1085870" y="856381"/>
                    <a:pt x="970558" y="971693"/>
                  </a:cubicBezTo>
                  <a:cubicBezTo>
                    <a:pt x="855246" y="1087005"/>
                    <a:pt x="761310" y="1201860"/>
                    <a:pt x="702654" y="1294339"/>
                  </a:cubicBezTo>
                  <a:lnTo>
                    <a:pt x="674218" y="1343942"/>
                  </a:lnTo>
                  <a:lnTo>
                    <a:pt x="671964" y="1346200"/>
                  </a:lnTo>
                  <a:lnTo>
                    <a:pt x="670247" y="1344480"/>
                  </a:lnTo>
                  <a:lnTo>
                    <a:pt x="641420" y="1294195"/>
                  </a:lnTo>
                  <a:cubicBezTo>
                    <a:pt x="582764" y="1201717"/>
                    <a:pt x="488828" y="1086861"/>
                    <a:pt x="373516" y="971549"/>
                  </a:cubicBezTo>
                  <a:cubicBezTo>
                    <a:pt x="258204" y="856237"/>
                    <a:pt x="143349" y="762302"/>
                    <a:pt x="50870" y="703645"/>
                  </a:cubicBezTo>
                  <a:lnTo>
                    <a:pt x="3228" y="676334"/>
                  </a:lnTo>
                  <a:lnTo>
                    <a:pt x="0" y="673100"/>
                  </a:lnTo>
                  <a:lnTo>
                    <a:pt x="3760" y="669334"/>
                  </a:lnTo>
                  <a:lnTo>
                    <a:pt x="50724" y="642410"/>
                  </a:lnTo>
                  <a:cubicBezTo>
                    <a:pt x="143203" y="583754"/>
                    <a:pt x="258058" y="489819"/>
                    <a:pt x="373371" y="374507"/>
                  </a:cubicBezTo>
                  <a:cubicBezTo>
                    <a:pt x="488683" y="259194"/>
                    <a:pt x="582618" y="144339"/>
                    <a:pt x="641274" y="51860"/>
                  </a:cubicBezTo>
                  <a:lnTo>
                    <a:pt x="669710" y="22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6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1309" y="5513369"/>
            <a:ext cx="1047324" cy="920843"/>
            <a:chOff x="294287" y="302272"/>
            <a:chExt cx="757273" cy="869303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86" name="任意多边形: 形状 85"/>
            <p:cNvSpPr/>
            <p:nvPr/>
          </p:nvSpPr>
          <p:spPr>
            <a:xfrm>
              <a:off x="294287" y="474663"/>
              <a:ext cx="539151" cy="696912"/>
            </a:xfrm>
            <a:custGeom>
              <a:avLst/>
              <a:gdLst>
                <a:gd name="connsiteX0" fmla="*/ 671964 w 1343928"/>
                <a:gd name="connsiteY0" fmla="*/ 0 h 1346200"/>
                <a:gd name="connsiteX1" fmla="*/ 673682 w 1343928"/>
                <a:gd name="connsiteY1" fmla="*/ 1721 h 1346200"/>
                <a:gd name="connsiteX2" fmla="*/ 702509 w 1343928"/>
                <a:gd name="connsiteY2" fmla="*/ 52005 h 1346200"/>
                <a:gd name="connsiteX3" fmla="*/ 970413 w 1343928"/>
                <a:gd name="connsiteY3" fmla="*/ 374651 h 1346200"/>
                <a:gd name="connsiteX4" fmla="*/ 1293059 w 1343928"/>
                <a:gd name="connsiteY4" fmla="*/ 642555 h 1346200"/>
                <a:gd name="connsiteX5" fmla="*/ 1340700 w 1343928"/>
                <a:gd name="connsiteY5" fmla="*/ 669867 h 1346200"/>
                <a:gd name="connsiteX6" fmla="*/ 1343928 w 1343928"/>
                <a:gd name="connsiteY6" fmla="*/ 673100 h 1346200"/>
                <a:gd name="connsiteX7" fmla="*/ 1340169 w 1343928"/>
                <a:gd name="connsiteY7" fmla="*/ 676866 h 1346200"/>
                <a:gd name="connsiteX8" fmla="*/ 1293204 w 1343928"/>
                <a:gd name="connsiteY8" fmla="*/ 703789 h 1346200"/>
                <a:gd name="connsiteX9" fmla="*/ 970558 w 1343928"/>
                <a:gd name="connsiteY9" fmla="*/ 971693 h 1346200"/>
                <a:gd name="connsiteX10" fmla="*/ 702654 w 1343928"/>
                <a:gd name="connsiteY10" fmla="*/ 1294339 h 1346200"/>
                <a:gd name="connsiteX11" fmla="*/ 674218 w 1343928"/>
                <a:gd name="connsiteY11" fmla="*/ 1343942 h 1346200"/>
                <a:gd name="connsiteX12" fmla="*/ 671964 w 1343928"/>
                <a:gd name="connsiteY12" fmla="*/ 1346200 h 1346200"/>
                <a:gd name="connsiteX13" fmla="*/ 670247 w 1343928"/>
                <a:gd name="connsiteY13" fmla="*/ 1344480 h 1346200"/>
                <a:gd name="connsiteX14" fmla="*/ 641420 w 1343928"/>
                <a:gd name="connsiteY14" fmla="*/ 1294195 h 1346200"/>
                <a:gd name="connsiteX15" fmla="*/ 373516 w 1343928"/>
                <a:gd name="connsiteY15" fmla="*/ 971549 h 1346200"/>
                <a:gd name="connsiteX16" fmla="*/ 50870 w 1343928"/>
                <a:gd name="connsiteY16" fmla="*/ 703645 h 1346200"/>
                <a:gd name="connsiteX17" fmla="*/ 3228 w 1343928"/>
                <a:gd name="connsiteY17" fmla="*/ 676334 h 1346200"/>
                <a:gd name="connsiteX18" fmla="*/ 0 w 1343928"/>
                <a:gd name="connsiteY18" fmla="*/ 673100 h 1346200"/>
                <a:gd name="connsiteX19" fmla="*/ 3760 w 1343928"/>
                <a:gd name="connsiteY19" fmla="*/ 669334 h 1346200"/>
                <a:gd name="connsiteX20" fmla="*/ 50724 w 1343928"/>
                <a:gd name="connsiteY20" fmla="*/ 642410 h 1346200"/>
                <a:gd name="connsiteX21" fmla="*/ 373371 w 1343928"/>
                <a:gd name="connsiteY21" fmla="*/ 374507 h 1346200"/>
                <a:gd name="connsiteX22" fmla="*/ 641274 w 1343928"/>
                <a:gd name="connsiteY22" fmla="*/ 51860 h 1346200"/>
                <a:gd name="connsiteX23" fmla="*/ 669710 w 1343928"/>
                <a:gd name="connsiteY23" fmla="*/ 2258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3928" h="1346200">
                  <a:moveTo>
                    <a:pt x="671964" y="0"/>
                  </a:moveTo>
                  <a:lnTo>
                    <a:pt x="673682" y="1721"/>
                  </a:lnTo>
                  <a:lnTo>
                    <a:pt x="702509" y="52005"/>
                  </a:lnTo>
                  <a:cubicBezTo>
                    <a:pt x="761165" y="144484"/>
                    <a:pt x="855100" y="259339"/>
                    <a:pt x="970413" y="374651"/>
                  </a:cubicBezTo>
                  <a:cubicBezTo>
                    <a:pt x="1085725" y="489964"/>
                    <a:pt x="1200580" y="583899"/>
                    <a:pt x="1293059" y="642555"/>
                  </a:cubicBezTo>
                  <a:lnTo>
                    <a:pt x="1340700" y="669867"/>
                  </a:lnTo>
                  <a:lnTo>
                    <a:pt x="1343928" y="673100"/>
                  </a:lnTo>
                  <a:lnTo>
                    <a:pt x="1340169" y="676866"/>
                  </a:lnTo>
                  <a:lnTo>
                    <a:pt x="1293204" y="703789"/>
                  </a:lnTo>
                  <a:cubicBezTo>
                    <a:pt x="1200726" y="762445"/>
                    <a:pt x="1085870" y="856381"/>
                    <a:pt x="970558" y="971693"/>
                  </a:cubicBezTo>
                  <a:cubicBezTo>
                    <a:pt x="855246" y="1087005"/>
                    <a:pt x="761310" y="1201860"/>
                    <a:pt x="702654" y="1294339"/>
                  </a:cubicBezTo>
                  <a:lnTo>
                    <a:pt x="674218" y="1343942"/>
                  </a:lnTo>
                  <a:lnTo>
                    <a:pt x="671964" y="1346200"/>
                  </a:lnTo>
                  <a:lnTo>
                    <a:pt x="670247" y="1344480"/>
                  </a:lnTo>
                  <a:lnTo>
                    <a:pt x="641420" y="1294195"/>
                  </a:lnTo>
                  <a:cubicBezTo>
                    <a:pt x="582764" y="1201717"/>
                    <a:pt x="488828" y="1086861"/>
                    <a:pt x="373516" y="971549"/>
                  </a:cubicBezTo>
                  <a:cubicBezTo>
                    <a:pt x="258204" y="856237"/>
                    <a:pt x="143349" y="762302"/>
                    <a:pt x="50870" y="703645"/>
                  </a:cubicBezTo>
                  <a:lnTo>
                    <a:pt x="3228" y="676334"/>
                  </a:lnTo>
                  <a:lnTo>
                    <a:pt x="0" y="673100"/>
                  </a:lnTo>
                  <a:lnTo>
                    <a:pt x="3760" y="669334"/>
                  </a:lnTo>
                  <a:lnTo>
                    <a:pt x="50724" y="642410"/>
                  </a:lnTo>
                  <a:cubicBezTo>
                    <a:pt x="143203" y="583754"/>
                    <a:pt x="258058" y="489819"/>
                    <a:pt x="373371" y="374507"/>
                  </a:cubicBezTo>
                  <a:cubicBezTo>
                    <a:pt x="488683" y="259194"/>
                    <a:pt x="582618" y="144339"/>
                    <a:pt x="641274" y="51860"/>
                  </a:cubicBezTo>
                  <a:lnTo>
                    <a:pt x="669710" y="2258"/>
                  </a:lnTo>
                  <a:close/>
                </a:path>
              </a:pathLst>
            </a:custGeom>
            <a:grpFill/>
            <a:ln>
              <a:solidFill>
                <a:srgbClr val="F7E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60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784826" y="302272"/>
              <a:ext cx="266734" cy="344782"/>
            </a:xfrm>
            <a:custGeom>
              <a:avLst/>
              <a:gdLst>
                <a:gd name="connsiteX0" fmla="*/ 671964 w 1343928"/>
                <a:gd name="connsiteY0" fmla="*/ 0 h 1346200"/>
                <a:gd name="connsiteX1" fmla="*/ 673682 w 1343928"/>
                <a:gd name="connsiteY1" fmla="*/ 1721 h 1346200"/>
                <a:gd name="connsiteX2" fmla="*/ 702509 w 1343928"/>
                <a:gd name="connsiteY2" fmla="*/ 52005 h 1346200"/>
                <a:gd name="connsiteX3" fmla="*/ 970413 w 1343928"/>
                <a:gd name="connsiteY3" fmla="*/ 374651 h 1346200"/>
                <a:gd name="connsiteX4" fmla="*/ 1293059 w 1343928"/>
                <a:gd name="connsiteY4" fmla="*/ 642555 h 1346200"/>
                <a:gd name="connsiteX5" fmla="*/ 1340700 w 1343928"/>
                <a:gd name="connsiteY5" fmla="*/ 669867 h 1346200"/>
                <a:gd name="connsiteX6" fmla="*/ 1343928 w 1343928"/>
                <a:gd name="connsiteY6" fmla="*/ 673100 h 1346200"/>
                <a:gd name="connsiteX7" fmla="*/ 1340169 w 1343928"/>
                <a:gd name="connsiteY7" fmla="*/ 676866 h 1346200"/>
                <a:gd name="connsiteX8" fmla="*/ 1293204 w 1343928"/>
                <a:gd name="connsiteY8" fmla="*/ 703789 h 1346200"/>
                <a:gd name="connsiteX9" fmla="*/ 970558 w 1343928"/>
                <a:gd name="connsiteY9" fmla="*/ 971693 h 1346200"/>
                <a:gd name="connsiteX10" fmla="*/ 702654 w 1343928"/>
                <a:gd name="connsiteY10" fmla="*/ 1294339 h 1346200"/>
                <a:gd name="connsiteX11" fmla="*/ 674218 w 1343928"/>
                <a:gd name="connsiteY11" fmla="*/ 1343942 h 1346200"/>
                <a:gd name="connsiteX12" fmla="*/ 671964 w 1343928"/>
                <a:gd name="connsiteY12" fmla="*/ 1346200 h 1346200"/>
                <a:gd name="connsiteX13" fmla="*/ 670247 w 1343928"/>
                <a:gd name="connsiteY13" fmla="*/ 1344480 h 1346200"/>
                <a:gd name="connsiteX14" fmla="*/ 641420 w 1343928"/>
                <a:gd name="connsiteY14" fmla="*/ 1294195 h 1346200"/>
                <a:gd name="connsiteX15" fmla="*/ 373516 w 1343928"/>
                <a:gd name="connsiteY15" fmla="*/ 971549 h 1346200"/>
                <a:gd name="connsiteX16" fmla="*/ 50870 w 1343928"/>
                <a:gd name="connsiteY16" fmla="*/ 703645 h 1346200"/>
                <a:gd name="connsiteX17" fmla="*/ 3228 w 1343928"/>
                <a:gd name="connsiteY17" fmla="*/ 676334 h 1346200"/>
                <a:gd name="connsiteX18" fmla="*/ 0 w 1343928"/>
                <a:gd name="connsiteY18" fmla="*/ 673100 h 1346200"/>
                <a:gd name="connsiteX19" fmla="*/ 3760 w 1343928"/>
                <a:gd name="connsiteY19" fmla="*/ 669334 h 1346200"/>
                <a:gd name="connsiteX20" fmla="*/ 50724 w 1343928"/>
                <a:gd name="connsiteY20" fmla="*/ 642410 h 1346200"/>
                <a:gd name="connsiteX21" fmla="*/ 373371 w 1343928"/>
                <a:gd name="connsiteY21" fmla="*/ 374507 h 1346200"/>
                <a:gd name="connsiteX22" fmla="*/ 641274 w 1343928"/>
                <a:gd name="connsiteY22" fmla="*/ 51860 h 1346200"/>
                <a:gd name="connsiteX23" fmla="*/ 669710 w 1343928"/>
                <a:gd name="connsiteY23" fmla="*/ 2258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3928" h="1346200">
                  <a:moveTo>
                    <a:pt x="671964" y="0"/>
                  </a:moveTo>
                  <a:lnTo>
                    <a:pt x="673682" y="1721"/>
                  </a:lnTo>
                  <a:lnTo>
                    <a:pt x="702509" y="52005"/>
                  </a:lnTo>
                  <a:cubicBezTo>
                    <a:pt x="761165" y="144484"/>
                    <a:pt x="855100" y="259339"/>
                    <a:pt x="970413" y="374651"/>
                  </a:cubicBezTo>
                  <a:cubicBezTo>
                    <a:pt x="1085725" y="489964"/>
                    <a:pt x="1200580" y="583899"/>
                    <a:pt x="1293059" y="642555"/>
                  </a:cubicBezTo>
                  <a:lnTo>
                    <a:pt x="1340700" y="669867"/>
                  </a:lnTo>
                  <a:lnTo>
                    <a:pt x="1343928" y="673100"/>
                  </a:lnTo>
                  <a:lnTo>
                    <a:pt x="1340169" y="676866"/>
                  </a:lnTo>
                  <a:lnTo>
                    <a:pt x="1293204" y="703789"/>
                  </a:lnTo>
                  <a:cubicBezTo>
                    <a:pt x="1200726" y="762445"/>
                    <a:pt x="1085870" y="856381"/>
                    <a:pt x="970558" y="971693"/>
                  </a:cubicBezTo>
                  <a:cubicBezTo>
                    <a:pt x="855246" y="1087005"/>
                    <a:pt x="761310" y="1201860"/>
                    <a:pt x="702654" y="1294339"/>
                  </a:cubicBezTo>
                  <a:lnTo>
                    <a:pt x="674218" y="1343942"/>
                  </a:lnTo>
                  <a:lnTo>
                    <a:pt x="671964" y="1346200"/>
                  </a:lnTo>
                  <a:lnTo>
                    <a:pt x="670247" y="1344480"/>
                  </a:lnTo>
                  <a:lnTo>
                    <a:pt x="641420" y="1294195"/>
                  </a:lnTo>
                  <a:cubicBezTo>
                    <a:pt x="582764" y="1201717"/>
                    <a:pt x="488828" y="1086861"/>
                    <a:pt x="373516" y="971549"/>
                  </a:cubicBezTo>
                  <a:cubicBezTo>
                    <a:pt x="258204" y="856237"/>
                    <a:pt x="143349" y="762302"/>
                    <a:pt x="50870" y="703645"/>
                  </a:cubicBezTo>
                  <a:lnTo>
                    <a:pt x="3228" y="676334"/>
                  </a:lnTo>
                  <a:lnTo>
                    <a:pt x="0" y="673100"/>
                  </a:lnTo>
                  <a:lnTo>
                    <a:pt x="3760" y="669334"/>
                  </a:lnTo>
                  <a:lnTo>
                    <a:pt x="50724" y="642410"/>
                  </a:lnTo>
                  <a:cubicBezTo>
                    <a:pt x="143203" y="583754"/>
                    <a:pt x="258058" y="489819"/>
                    <a:pt x="373371" y="374507"/>
                  </a:cubicBezTo>
                  <a:cubicBezTo>
                    <a:pt x="488683" y="259194"/>
                    <a:pt x="582618" y="144339"/>
                    <a:pt x="641274" y="51860"/>
                  </a:cubicBezTo>
                  <a:lnTo>
                    <a:pt x="669710" y="22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6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449403" y="3725884"/>
            <a:ext cx="3713171" cy="397680"/>
            <a:chOff x="6449403" y="3725884"/>
            <a:chExt cx="3713171" cy="397680"/>
          </a:xfrm>
        </p:grpSpPr>
        <p:sp>
          <p:nvSpPr>
            <p:cNvPr id="92" name="梯形 91"/>
            <p:cNvSpPr/>
            <p:nvPr/>
          </p:nvSpPr>
          <p:spPr>
            <a:xfrm>
              <a:off x="6449403" y="3725884"/>
              <a:ext cx="3713171" cy="311978"/>
            </a:xfrm>
            <a:prstGeom prst="trapezoid">
              <a:avLst>
                <a:gd name="adj" fmla="val 76703"/>
              </a:avLst>
            </a:prstGeom>
            <a:gradFill>
              <a:gsLst>
                <a:gs pos="0">
                  <a:srgbClr val="979797"/>
                </a:gs>
                <a:gs pos="100000">
                  <a:srgbClr val="979797"/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93" name="梯形 92"/>
            <p:cNvSpPr/>
            <p:nvPr/>
          </p:nvSpPr>
          <p:spPr>
            <a:xfrm>
              <a:off x="6744125" y="3811586"/>
              <a:ext cx="3123736" cy="311978"/>
            </a:xfrm>
            <a:prstGeom prst="trapezoid">
              <a:avLst>
                <a:gd name="adj" fmla="val 63176"/>
              </a:avLst>
            </a:prstGeom>
            <a:gradFill>
              <a:gsLst>
                <a:gs pos="0">
                  <a:srgbClr val="636363"/>
                </a:gs>
                <a:gs pos="0">
                  <a:srgbClr val="979797"/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B" panose="00020600040101010101" pitchFamily="18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9475550" y="-592479"/>
            <a:ext cx="3266149" cy="3143772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-787343" y="-872836"/>
            <a:ext cx="9821009" cy="5966008"/>
          </a:xfrm>
          <a:prstGeom prst="roundRect">
            <a:avLst/>
          </a:prstGeom>
          <a:solidFill>
            <a:schemeClr val="tx1">
              <a:lumMod val="10000"/>
              <a:lumOff val="90000"/>
              <a:alpha val="10000"/>
            </a:schemeClr>
          </a:solidFill>
          <a:ln>
            <a:solidFill>
              <a:schemeClr val="tx1">
                <a:lumMod val="10000"/>
                <a:lumOff val="9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 flipV="1">
            <a:off x="519574" y="2036128"/>
            <a:ext cx="1198245" cy="220599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PART1</a:t>
            </a:r>
            <a:endParaRPr lang="en-US" altLang="zh-CN" sz="6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55919" y="1949019"/>
            <a:ext cx="1132315" cy="1033269"/>
            <a:chOff x="2678395" y="1674595"/>
            <a:chExt cx="1132315" cy="1033269"/>
          </a:xfrm>
        </p:grpSpPr>
        <p:sp>
          <p:nvSpPr>
            <p:cNvPr id="37" name="文本占位符 8"/>
            <p:cNvSpPr txBox="1"/>
            <p:nvPr/>
          </p:nvSpPr>
          <p:spPr>
            <a:xfrm>
              <a:off x="2678395" y="1674595"/>
              <a:ext cx="1132315" cy="1015663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6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</a:rPr>
                <a:t>01</a:t>
              </a:r>
              <a:endPara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705827" y="2707864"/>
              <a:ext cx="936000" cy="0"/>
            </a:xfrm>
            <a:prstGeom prst="line">
              <a:avLst/>
            </a:prstGeom>
            <a:ln w="57150"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4"/>
          <p:cNvSpPr txBox="1"/>
          <p:nvPr/>
        </p:nvSpPr>
        <p:spPr>
          <a:xfrm>
            <a:off x="1664335" y="3413760"/>
            <a:ext cx="4155440" cy="461645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项目流程图</a:t>
            </a:r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ef82a29d17fb13b5fdb188a2260c5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205"/>
          <a:stretch>
            <a:fillRect/>
          </a:stretch>
        </p:blipFill>
        <p:spPr>
          <a:xfrm>
            <a:off x="760730" y="509270"/>
            <a:ext cx="713105" cy="5924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7160" y="592455"/>
            <a:ext cx="509524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浩传科技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1.1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完整项目流程图</a:t>
              </a:r>
              <a:endPara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1525" y="1155065"/>
            <a:ext cx="61436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-787343" y="-872836"/>
            <a:ext cx="9821009" cy="5966008"/>
          </a:xfrm>
          <a:prstGeom prst="roundRect">
            <a:avLst/>
          </a:prstGeom>
          <a:solidFill>
            <a:schemeClr val="tx1">
              <a:lumMod val="10000"/>
              <a:lumOff val="90000"/>
              <a:alpha val="10000"/>
            </a:schemeClr>
          </a:solidFill>
          <a:ln>
            <a:solidFill>
              <a:schemeClr val="tx1">
                <a:lumMod val="10000"/>
                <a:lumOff val="9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 flipV="1">
            <a:off x="519574" y="2036128"/>
            <a:ext cx="1198245" cy="220599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PART2</a:t>
            </a:r>
            <a:endParaRPr lang="en-US" altLang="zh-CN" sz="6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55919" y="1949019"/>
            <a:ext cx="1132315" cy="1033269"/>
            <a:chOff x="2678395" y="1674595"/>
            <a:chExt cx="1132315" cy="1033269"/>
          </a:xfrm>
        </p:grpSpPr>
        <p:sp>
          <p:nvSpPr>
            <p:cNvPr id="37" name="文本占位符 8"/>
            <p:cNvSpPr txBox="1"/>
            <p:nvPr/>
          </p:nvSpPr>
          <p:spPr>
            <a:xfrm>
              <a:off x="2678395" y="1674595"/>
              <a:ext cx="1132315" cy="1015365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+mj-lt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ea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+mj-lt"/>
                <a:buAutoNum type="alphaLcParenR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6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</a:rPr>
                <a:t>02</a:t>
              </a:r>
              <a:endPara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705827" y="2707864"/>
              <a:ext cx="936000" cy="0"/>
            </a:xfrm>
            <a:prstGeom prst="line">
              <a:avLst/>
            </a:prstGeom>
            <a:ln w="57150"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4"/>
          <p:cNvSpPr txBox="1"/>
          <p:nvPr/>
        </p:nvSpPr>
        <p:spPr>
          <a:xfrm>
            <a:off x="1664335" y="3413760"/>
            <a:ext cx="4318000" cy="48006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测试计划与测试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用例</a:t>
            </a:r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ef82a29d17fb13b5fdb188a2260c5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205"/>
          <a:stretch>
            <a:fillRect/>
          </a:stretch>
        </p:blipFill>
        <p:spPr>
          <a:xfrm>
            <a:off x="760730" y="509270"/>
            <a:ext cx="713105" cy="5924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7160" y="592455"/>
            <a:ext cx="509524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浩传科技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2.1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立项</a:t>
              </a:r>
              <a:endPara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8655" y="1144270"/>
            <a:ext cx="1120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由产品经理（项目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经理）确认需求后立项，填写立项申请单，确定项目周期，需求人力，开发人力，测试人力，并且需要在禅道上建立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项目。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3590" y="2104390"/>
          <a:ext cx="8756015" cy="342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435"/>
                <a:gridCol w="5910580"/>
              </a:tblGrid>
              <a:tr h="54419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立项会议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70421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altLang="en-US" sz="1050">
                          <a:sym typeface="+mn-ea"/>
                        </a:rPr>
                        <a:t>外部需求，内部需求，紧急小需求</a:t>
                      </a:r>
                      <a:endParaRPr lang="zh-CN" altLang="en-US" sz="105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altLang="en-US" sz="1050">
                          <a:sym typeface="+mn-ea"/>
                        </a:rPr>
                        <a:t>禅道填写立项单，确定项目周期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产品经理，项目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经理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产品经理、项目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经理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禅道立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2.2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需求评审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624965"/>
          <a:ext cx="8516620" cy="277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965"/>
                <a:gridCol w="5748655"/>
              </a:tblGrid>
              <a:tr h="4406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4413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需求原型文档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在评审过程中开发，测试对需求中不清楚、不完整、太概况或存在疑问的地方提出问题，产品经理解答并确认。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所有人员对需求理解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一致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413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需求发起人，产品经理，开发，测试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页面原型终稿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1307520" y="4736956"/>
            <a:ext cx="7992888" cy="1014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测试要求和建议：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）、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需求定义基本完成时，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在评审会议前提前把需求原型链接发给测试，预留时间提前熟悉需求，方便在需求评审会议上提出问题。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）、测试团队参与人员主要由该项目测试人员组成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）、需求文档包含产品描述、功能需求，有无性能需求或其他特殊需求。</a:t>
            </a:r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2.3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测试启动工作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1158875"/>
          <a:ext cx="8229600" cy="40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0"/>
                <a:gridCol w="5554980"/>
              </a:tblGrid>
              <a:tr h="31940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项目（产品）开发计划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完成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40030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1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．项目</a:t>
                      </a:r>
                      <a:r>
                        <a:rPr lang="en-US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/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产品经理邮件通知测试组长正式测试交接时间，测试规模预估等，同时提交相关最新项目资料：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项目开发计划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后台接口文档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050">
                          <a:solidFill>
                            <a:srgbClr val="FF0000"/>
                          </a:solidFill>
                          <a:sym typeface="+mn-ea"/>
                        </a:rPr>
                        <a:t>测试环境数据库地址：用户名和密码，测试环境服务器地址：用户名和密码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开发设计过程中提供概要设计、详细设计文档（根据具体项目情况而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定）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其他相关资料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2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．组建该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项目测试小组，确定小组</a:t>
                      </a:r>
                      <a:r>
                        <a:rPr lang="zh-CN" sz="1050" kern="100" dirty="0" smtClean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成员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3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．召开测试启动会议，开发团队提供需求规格说明书和开发计划，确认开发组与测试组对需要交接的测试内容、测试目标达成一致，统一项目组的目标和测试的工作重点。</a:t>
                      </a:r>
                      <a:r>
                        <a:rPr lang="en-US" sz="1050" kern="100" dirty="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测试小组成立，双方对测试目标及内容达成一致。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产品经理，测试</a:t>
                      </a: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负责人</a:t>
                      </a:r>
                      <a:endParaRPr lang="zh-CN" altLang="en-US" sz="105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测试计划（测试任务表更新，测试时间和测试人力安排）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465705" y="5376545"/>
            <a:ext cx="6547485" cy="805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200" dirty="0">
                <a:sym typeface="+mn-ea"/>
              </a:rPr>
              <a:t>在正式测试任务下达前，</a:t>
            </a:r>
            <a:r>
              <a:rPr lang="zh-CN" altLang="zh-CN" sz="1200" dirty="0">
                <a:solidFill>
                  <a:srgbClr val="FF0000"/>
                </a:solidFill>
                <a:sym typeface="+mn-ea"/>
              </a:rPr>
              <a:t>开发团队应在项目（产品）开发计划完成后及时向测试团队下达预通知，告之较为确切的测试日期，提供当前最新的相关资料</a:t>
            </a:r>
            <a:r>
              <a:rPr lang="zh-CN" altLang="zh-CN" sz="1200" dirty="0">
                <a:sym typeface="+mn-ea"/>
              </a:rPr>
              <a:t>。测试团队</a:t>
            </a:r>
            <a:r>
              <a:rPr lang="zh-CN" altLang="zh-CN" sz="1200" dirty="0">
                <a:sym typeface="+mn-ea"/>
              </a:rPr>
              <a:t>负责人组建测试小组，并视具体情况决定是否需要调整人力、时间安排、测试环境等其它资源。测试小组成员可预先熟悉必要的项目（产品）资料。</a:t>
            </a:r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67373" y="530560"/>
            <a:ext cx="3564128" cy="757188"/>
            <a:chOff x="2499023" y="1680409"/>
            <a:chExt cx="3564128" cy="757188"/>
          </a:xfrm>
        </p:grpSpPr>
        <p:sp>
          <p:nvSpPr>
            <p:cNvPr id="111" name="标题 4"/>
            <p:cNvSpPr txBox="1"/>
            <p:nvPr/>
          </p:nvSpPr>
          <p:spPr>
            <a:xfrm>
              <a:off x="2499023" y="1680409"/>
              <a:ext cx="3564128" cy="46166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2.4</a:t>
              </a:r>
              <a:r>
                <a:rPr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测试用例设计</a:t>
              </a:r>
              <a:endPara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标题 4"/>
            <p:cNvSpPr txBox="1"/>
            <p:nvPr/>
          </p:nvSpPr>
          <p:spPr>
            <a:xfrm>
              <a:off x="2499023" y="2225345"/>
              <a:ext cx="3564128" cy="21225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4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2059" y="1448937"/>
          <a:ext cx="8229600" cy="341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294851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过程要点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详细说明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294851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输入条件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测试需求明确，测试计划明确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426523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工作内容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根据测试计划设计测试用例，设计参考原则：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等价类划分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边界值分析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错误推测等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业务知识及相关流程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807398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退出标准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测试用例需要覆盖所有的测试需求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测试用例集需进行评审并通过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项目进行过程中，适时的根据需求变更来对测试用例进行维护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94851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责任人</a:t>
                      </a:r>
                      <a:endParaRPr lang="zh-CN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测试团队</a:t>
                      </a:r>
                      <a:r>
                        <a:rPr lang="zh-CN" sz="1050" kern="100" dirty="0">
                          <a:latin typeface="宋体" panose="02010600030101010101" pitchFamily="2" charset="-122"/>
                          <a:cs typeface="Times New Roman" panose="02020603050405020304"/>
                        </a:rPr>
                        <a:t>成员</a:t>
                      </a:r>
                      <a:endParaRPr lang="zh-CN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94851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输出</a:t>
                      </a:r>
                      <a:r>
                        <a:rPr lang="zh-CN" altLang="en-US" sz="1050" kern="100">
                          <a:latin typeface="宋体" panose="02010600030101010101" pitchFamily="2" charset="-122"/>
                          <a:cs typeface="Times New Roman" panose="02020603050405020304"/>
                        </a:rPr>
                        <a:t>内容</a:t>
                      </a:r>
                      <a:endParaRPr lang="zh-CN" altLang="en-US" sz="1050" kern="10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>
                          <a:sym typeface="+mn-ea"/>
                        </a:rPr>
                        <a:t>测试用例</a:t>
                      </a:r>
                      <a:r>
                        <a:rPr lang="en-US" altLang="zh-CN" sz="1050">
                          <a:sym typeface="+mn-ea"/>
                        </a:rPr>
                        <a:t>excel</a:t>
                      </a:r>
                      <a:r>
                        <a:rPr lang="zh-CN" altLang="en-US" sz="1050">
                          <a:ea typeface="宋体" panose="02010600030101010101" pitchFamily="2" charset="-122"/>
                          <a:sym typeface="+mn-ea"/>
                        </a:rPr>
                        <a:t>，导入到禅道，状态为：待评审</a:t>
                      </a:r>
                      <a:endParaRPr lang="zh-CN" altLang="en-US" sz="1050" kern="100" dirty="0"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614930" y="5197475"/>
            <a:ext cx="6296660" cy="441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在需求文档确认以后，测试组需要根据需求编写测试用例，在实际的测试过程中，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测试用例是测试执行的唯一标准。</a:t>
            </a:r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  <p:tag name="KSO_WM_UNIT_PLACING_PICTURE_USER_VIEWPORT" val="{&quot;height&quot;:8190,&quot;width&quot;:9675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8e58c9ef-b7b7-4110-82d1-233ca9f54a02}"/>
  <p:tag name="TABLE_ENDDRAG_ORIGIN_RECT" val="689*269"/>
  <p:tag name="TABLE_ENDDRAG_RECT" val="61*165*689*269"/>
</p:tagLst>
</file>

<file path=ppt/tags/tag16.xml><?xml version="1.0" encoding="utf-8"?>
<p:tagLst xmlns:p="http://schemas.openxmlformats.org/presentationml/2006/main">
  <p:tag name="KSO_WM_UNIT_TABLE_BEAUTIFY" val="smartTable{8e58c9ef-b7b7-4110-82d1-233ca9f54a02}"/>
  <p:tag name="TABLE_ENDDRAG_ORIGIN_RECT" val="670*218"/>
  <p:tag name="TABLE_ENDDRAG_RECT" val="61*127*670*218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8e58c9ef-b7b7-4110-82d1-233ca9f54a02}"/>
  <p:tag name="TABLE_ENDDRAG_ORIGIN_RECT" val="648*326"/>
  <p:tag name="TABLE_ENDDRAG_RECT" val="61*185*648*326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TABLE_BEAUTIFY" val="smartTable{40f71018-4582-49fa-beca-69db02b96014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ABLE_BEAUTIFY" val="smartTable{40f71018-4582-49fa-beca-69db02b96014}"/>
  <p:tag name="TABLE_ENDDRAG_ORIGIN_RECT" val="648*207"/>
  <p:tag name="TABLE_ENDDRAG_RECT" val="53*114*648*207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TABLE_BEAUTIFY" val="smartTable{8e58c9ef-b7b7-4110-82d1-233ca9f54a02}"/>
  <p:tag name="TABLE_ENDDRAG_ORIGIN_RECT" val="648*326"/>
  <p:tag name="TABLE_ENDDRAG_RECT" val="61*185*648*326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9856.75748031496,&quot;width&quot;:10959.812598425196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TABLE_BEAUTIFY" val="smartTable{8e58c9ef-b7b7-4110-82d1-233ca9f54a02}"/>
  <p:tag name="TABLE_ENDDRAG_ORIGIN_RECT" val="648*326"/>
  <p:tag name="TABLE_ENDDRAG_RECT" val="61*185*648*326"/>
  <p:tag name="KSO_WM_BEAUTIFY_FLAG" val=""/>
</p:tagLst>
</file>

<file path=ppt/tags/tag33.xml><?xml version="1.0" encoding="utf-8"?>
<p:tagLst xmlns:p="http://schemas.openxmlformats.org/presentationml/2006/main">
  <p:tag name="KSO_WM_UNIT_TABLE_BEAUTIFY" val="smartTable{5a243f59-54d9-4125-ac91-c327502f6657}"/>
  <p:tag name="TABLE_ENDDRAG_ORIGIN_RECT" val="620*324"/>
  <p:tag name="TABLE_ENDDRAG_RECT" val="63*141*620*324"/>
</p:tagLst>
</file>

<file path=ppt/tags/tag34.xml><?xml version="1.0" encoding="utf-8"?>
<p:tagLst xmlns:p="http://schemas.openxmlformats.org/presentationml/2006/main">
  <p:tag name="KSO_WM_UNIT_TABLE_BEAUTIFY" val="smartTable{a6beb542-5e3d-4626-bc33-0ad5a5a63f90}"/>
  <p:tag name="TABLE_ENDDRAG_ORIGIN_RECT" val="623*326"/>
  <p:tag name="TABLE_ENDDRAG_RECT" val="62*152*623*326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TABLE_BEAUTIFY" val="smartTable{8e58c9ef-b7b7-4110-82d1-233ca9f54a02}"/>
  <p:tag name="TABLE_ENDDRAG_ORIGIN_RECT" val="648*326"/>
  <p:tag name="TABLE_ENDDRAG_RECT" val="61*185*648*326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9856.75748031496,&quot;width&quot;:10959.812598425196}"/>
  <p:tag name="KSO_WM_BEAUTIFY_FLAG" val=""/>
</p:tagLst>
</file>

<file path=ppt/tags/tag40.xml><?xml version="1.0" encoding="utf-8"?>
<p:tagLst xmlns:p="http://schemas.openxmlformats.org/presentationml/2006/main">
  <p:tag name="KSO_WM_UNIT_TABLE_BEAUTIFY" val="smartTable{8e58c9ef-b7b7-4110-82d1-233ca9f54a02}"/>
  <p:tag name="TABLE_ENDDRAG_ORIGIN_RECT" val="648*326"/>
  <p:tag name="TABLE_ENDDRAG_RECT" val="61*185*648*326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TABLE_BEAUTIFY" val="smartTable{b7916be0-b3d7-440d-af34-11e98a7b02a7}"/>
  <p:tag name="TABLE_ENDDRAG_ORIGIN_RECT" val="679*294"/>
  <p:tag name="TABLE_ENDDRAG_RECT" val="54*93*679*294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TABLE_BEAUTIFY" val="smartTable{e0a7ae2f-e441-4042-8579-d221f8fa5fb2}"/>
  <p:tag name="TABLE_ENDDRAG_ORIGIN_RECT" val="675*350"/>
  <p:tag name="TABLE_ENDDRAG_RECT" val="55*107*675*350"/>
</p:tagLst>
</file>

<file path=ppt/tags/tag45.xml><?xml version="1.0" encoding="utf-8"?>
<p:tagLst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  <p:tag name="KSO_WPP_MARK_KEY" val="575d413e-a838-4cea-b373-a9ad7563cb25"/>
  <p:tag name="COMMONDATA" val="eyJoZGlkIjoiMGE0MTQwMDhmMzIyM2EyNWU2MWFjZDcwZWIyZTNhNj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模板2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B0688A"/>
      </a:accent1>
      <a:accent2>
        <a:srgbClr val="6F91A9"/>
      </a:accent2>
      <a:accent3>
        <a:srgbClr val="C437D3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模板1">
      <a:majorFont>
        <a:latin typeface="Arial Black"/>
        <a:ea typeface="OPPOSans B"/>
        <a:cs typeface=""/>
      </a:majorFont>
      <a:minorFont>
        <a:latin typeface="Aria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3371</Words>
  <Application>WPS 演示</Application>
  <PresentationFormat>宽屏</PresentationFormat>
  <Paragraphs>506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OPPOSans B</vt:lpstr>
      <vt:lpstr>微软雅黑</vt:lpstr>
      <vt:lpstr>Times New Roman</vt:lpstr>
      <vt:lpstr>Wingdings</vt:lpstr>
      <vt:lpstr>Arial Unicode MS</vt:lpstr>
      <vt:lpstr>Arial Black</vt:lpstr>
      <vt:lpstr>OPPOSans L</vt:lpstr>
      <vt:lpstr>ksdb</vt:lpstr>
      <vt:lpstr>Calibri</vt:lpstr>
      <vt:lpstr>Office 主题</vt:lpstr>
      <vt:lpstr>测试流程规范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莫兰迪紫色插画风企业产品培训ppt模板</dc:title>
  <dc:creator>祖样</dc:creator>
  <cp:keywords>P界达人</cp:keywords>
  <dc:description>www.51pptmoban.com</dc:description>
  <cp:lastModifiedBy>Administrator</cp:lastModifiedBy>
  <cp:revision>338</cp:revision>
  <dcterms:created xsi:type="dcterms:W3CDTF">2022-09-02T07:40:00Z</dcterms:created>
  <dcterms:modified xsi:type="dcterms:W3CDTF">2023-02-16T02:20:27Z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3A6D4E16071B42F6AE488668724A9EF7</vt:lpwstr>
  </property>
  <property fmtid="{D5CDD505-2E9C-101B-9397-08002B2CF9AE}" pid="3" name="KSOProductBuildVer">
    <vt:lpwstr>2052-11.1.0.13703</vt:lpwstr>
  </property>
</Properties>
</file>