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notesMasterIdLst>
    <p:notesMasterId r:id="rId16"/>
  </p:notesMasterIdLst>
  <p:sldIdLst>
    <p:sldId id="366" r:id="rId2"/>
    <p:sldId id="369" r:id="rId3"/>
    <p:sldId id="370" r:id="rId4"/>
    <p:sldId id="371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3834"/>
    <a:srgbClr val="990000"/>
    <a:srgbClr val="652B8F"/>
    <a:srgbClr val="C33C30"/>
    <a:srgbClr val="216DA3"/>
    <a:srgbClr val="1B675B"/>
    <a:srgbClr val="C8A934"/>
    <a:srgbClr val="DA6C2A"/>
    <a:srgbClr val="66513A"/>
    <a:srgbClr val="6C5A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13"/>
    <p:restoredTop sz="74809" autoAdjust="0"/>
  </p:normalViewPr>
  <p:slideViewPr>
    <p:cSldViewPr snapToGrid="0" snapToObjects="1">
      <p:cViewPr varScale="1">
        <p:scale>
          <a:sx n="80" d="100"/>
          <a:sy n="80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ns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ns Regular" charset="0"/>
              </a:defRPr>
            </a:lvl1pPr>
          </a:lstStyle>
          <a:p>
            <a:fld id="{269A84E3-01FF-D045-84EC-9E888048CAD9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ns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ns Regular" charset="0"/>
              </a:defRPr>
            </a:lvl1pPr>
          </a:lstStyle>
          <a:p>
            <a:fld id="{65A5A28B-B0C0-2542-81D4-458927AFED3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Open Sans Regular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Open Sans Regular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Open Sans Regular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Open Sans Regular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Open Sans Regular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Open Sans Regular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5A28B-B0C0-2542-81D4-458927AFED3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611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5A28B-B0C0-2542-81D4-458927AFED3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81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5A28B-B0C0-2542-81D4-458927AFED3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328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5A28B-B0C0-2542-81D4-458927AFED3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527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5A28B-B0C0-2542-81D4-458927AFED3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80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5A28B-B0C0-2542-81D4-458927AFED3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25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5A28B-B0C0-2542-81D4-458927AFED3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75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5A28B-B0C0-2542-81D4-458927AFED3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681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5A28B-B0C0-2542-81D4-458927AFED3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267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5A28B-B0C0-2542-81D4-458927AFED3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74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C82A-234A-3D45-A04E-420530A182C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145270" y="3232382"/>
            <a:ext cx="1689100" cy="1612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031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C82A-234A-3D45-A04E-420530A182C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5ADF-48A0-D840-9A40-689FDFB1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C82A-234A-3D45-A04E-420530A182C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5ADF-48A0-D840-9A40-689FDFB1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3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C82A-234A-3D45-A04E-420530A182C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5ADF-48A0-D840-9A40-689FDFB1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9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3E9C82A-234A-3D45-A04E-420530A182C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9E65ADF-48A0-D840-9A40-689FDFB16E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82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C82A-234A-3D45-A04E-420530A182C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5ADF-48A0-D840-9A40-689FDFB1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1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C82A-234A-3D45-A04E-420530A182C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5ADF-48A0-D840-9A40-689FDFB1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2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C82A-234A-3D45-A04E-420530A182C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5ADF-48A0-D840-9A40-689FDFB1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8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C82A-234A-3D45-A04E-420530A182C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5ADF-48A0-D840-9A40-689FDFB1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9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C82A-234A-3D45-A04E-420530A182C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5ADF-48A0-D840-9A40-689FDFB1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5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C82A-234A-3D45-A04E-420530A182CA}" type="datetimeFigureOut">
              <a:rPr lang="en-US" smtClean="0"/>
              <a:t>12/13/2016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5ADF-48A0-D840-9A40-689FDFB1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3E9C82A-234A-3D45-A04E-420530A182CA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9E65ADF-48A0-D840-9A40-689FDFB16E5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15" y="253444"/>
            <a:ext cx="1261146" cy="143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AIMS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Apprentice Internship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519056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28.png" descr="AIMS Flow Pic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505243" y="0"/>
            <a:ext cx="10686757" cy="6858000"/>
          </a:xfrm>
          <a:prstGeom prst="rect">
            <a:avLst/>
          </a:prstGeom>
          <a:ln/>
        </p:spPr>
      </p:pic>
      <p:sp>
        <p:nvSpPr>
          <p:cNvPr id="17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3612" y="484633"/>
            <a:ext cx="3816774" cy="54231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Admin Web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9736" y="1024382"/>
            <a:ext cx="3816774" cy="959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System Admins and Group Admins will utilize the Admin Web Portal to setup, configure, and mine information.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00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admin via web portal</a:t>
            </a:r>
          </a:p>
          <a:p>
            <a:pPr lvl="1"/>
            <a:r>
              <a:rPr lang="en-US" dirty="0"/>
              <a:t>Creates Salesforce Organization </a:t>
            </a:r>
          </a:p>
          <a:p>
            <a:pPr lvl="1"/>
            <a:r>
              <a:rPr lang="en-US" dirty="0"/>
              <a:t>Creates IT Department Group</a:t>
            </a:r>
          </a:p>
          <a:p>
            <a:r>
              <a:rPr lang="en-US" dirty="0"/>
              <a:t>Salesforce Apprentice Manager</a:t>
            </a:r>
          </a:p>
          <a:p>
            <a:pPr lvl="1"/>
            <a:r>
              <a:rPr lang="en-US" dirty="0"/>
              <a:t>Installs the Mobile App</a:t>
            </a:r>
          </a:p>
          <a:p>
            <a:pPr lvl="1"/>
            <a:r>
              <a:rPr lang="en-US" dirty="0"/>
              <a:t>Registers to join the Salesforce Organization</a:t>
            </a:r>
          </a:p>
          <a:p>
            <a:r>
              <a:rPr lang="en-US" dirty="0"/>
              <a:t>System admin via web portal</a:t>
            </a:r>
          </a:p>
          <a:p>
            <a:pPr lvl="1"/>
            <a:r>
              <a:rPr lang="en-US" dirty="0"/>
              <a:t>Grants manager Admin permissions</a:t>
            </a:r>
          </a:p>
          <a:p>
            <a:pPr lvl="1"/>
            <a:r>
              <a:rPr lang="en-US" dirty="0"/>
              <a:t>Adds Apprentice as a User</a:t>
            </a:r>
          </a:p>
          <a:p>
            <a:pPr lvl="1"/>
            <a:r>
              <a:rPr lang="en-US" dirty="0"/>
              <a:t>Adds Apprentice Director as Admin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Salesforce IT Department hires an Apprentice from Eleven Fifty Academy for a 3 month internship.</a:t>
            </a:r>
          </a:p>
          <a:p>
            <a:r>
              <a:rPr lang="en-US" dirty="0"/>
              <a:t>The Organization, Group, Admins and Users are provisioned.</a:t>
            </a:r>
          </a:p>
        </p:txBody>
      </p:sp>
    </p:spTree>
    <p:extLst>
      <p:ext uri="{BB962C8B-B14F-4D97-AF65-F5344CB8AC3E}">
        <p14:creationId xmlns:p14="http://schemas.microsoft.com/office/powerpoint/2010/main" val="686121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Apprentice Director via web portal</a:t>
            </a:r>
          </a:p>
          <a:p>
            <a:pPr lvl="1"/>
            <a:r>
              <a:rPr lang="en-US" dirty="0"/>
              <a:t>Creates and pushes a survey to ask manager how the apprentice is doing</a:t>
            </a:r>
          </a:p>
          <a:p>
            <a:pPr lvl="1"/>
            <a:r>
              <a:rPr lang="en-US" dirty="0"/>
              <a:t>Creates and pushes a survey to ask the apprentice how the internship is going</a:t>
            </a:r>
          </a:p>
          <a:p>
            <a:r>
              <a:rPr lang="en-US" dirty="0"/>
              <a:t>Via Mobile App</a:t>
            </a:r>
          </a:p>
          <a:p>
            <a:pPr lvl="1"/>
            <a:r>
              <a:rPr lang="en-US" dirty="0"/>
              <a:t>Manager receives notification of survey, then submits answers</a:t>
            </a:r>
          </a:p>
          <a:p>
            <a:pPr lvl="1"/>
            <a:r>
              <a:rPr lang="en-US" dirty="0"/>
              <a:t>Apprentice receives notification of survey, then submits answers</a:t>
            </a:r>
          </a:p>
          <a:p>
            <a:r>
              <a:rPr lang="en-US" dirty="0"/>
              <a:t>Apprentice Director via web portal</a:t>
            </a:r>
          </a:p>
          <a:p>
            <a:pPr lvl="1"/>
            <a:r>
              <a:rPr lang="en-US" dirty="0"/>
              <a:t>Views survey responses and addresses any issues</a:t>
            </a:r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Salesforce IT Department hires an Apprentice from Eleven Fifty Academy for a 3 month internship.</a:t>
            </a:r>
          </a:p>
          <a:p>
            <a:r>
              <a:rPr lang="en-US" dirty="0"/>
              <a:t>The Apprentice Director would like to ensure everything is going smoothly.</a:t>
            </a:r>
          </a:p>
        </p:txBody>
      </p:sp>
    </p:spTree>
    <p:extLst>
      <p:ext uri="{BB962C8B-B14F-4D97-AF65-F5344CB8AC3E}">
        <p14:creationId xmlns:p14="http://schemas.microsoft.com/office/powerpoint/2010/main" val="3327580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Admin via Web Portal</a:t>
            </a:r>
          </a:p>
          <a:p>
            <a:pPr lvl="1"/>
            <a:r>
              <a:rPr lang="en-US" dirty="0"/>
              <a:t>Configures geo-fence around work location</a:t>
            </a:r>
          </a:p>
          <a:p>
            <a:r>
              <a:rPr lang="en-US" dirty="0"/>
              <a:t>Via Mobile App</a:t>
            </a:r>
          </a:p>
          <a:p>
            <a:pPr lvl="1"/>
            <a:r>
              <a:rPr lang="en-US" dirty="0"/>
              <a:t>The intern manually clocks in / clocks out every day</a:t>
            </a:r>
          </a:p>
          <a:p>
            <a:pPr lvl="1"/>
            <a:r>
              <a:rPr lang="en-US" dirty="0"/>
              <a:t>The mobile app sends geo-fence events to the backend every time the fence is crossed.</a:t>
            </a:r>
          </a:p>
          <a:p>
            <a:r>
              <a:rPr lang="en-US" dirty="0"/>
              <a:t>Admin via Web Portal</a:t>
            </a:r>
          </a:p>
          <a:p>
            <a:pPr lvl="1"/>
            <a:r>
              <a:rPr lang="en-US" dirty="0"/>
              <a:t>Views manual check ins and cross-references it with geo-fence events</a:t>
            </a:r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Salesforce IT Department hires an Apprentice from Eleven Fifty Academy for a 3 month internship.</a:t>
            </a:r>
          </a:p>
          <a:p>
            <a:r>
              <a:rPr lang="en-US" dirty="0"/>
              <a:t>The Manager would like to ensure the Intern’s timesheets are correct.</a:t>
            </a:r>
          </a:p>
        </p:txBody>
      </p:sp>
    </p:spTree>
    <p:extLst>
      <p:ext uri="{BB962C8B-B14F-4D97-AF65-F5344CB8AC3E}">
        <p14:creationId xmlns:p14="http://schemas.microsoft.com/office/powerpoint/2010/main" val="675509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via Mobile App</a:t>
            </a:r>
          </a:p>
          <a:p>
            <a:pPr lvl="1"/>
            <a:r>
              <a:rPr lang="en-US" dirty="0"/>
              <a:t>Utilizes the raise hand feature to ask the question (anonymously if desired)</a:t>
            </a:r>
          </a:p>
          <a:p>
            <a:r>
              <a:rPr lang="en-US" dirty="0"/>
              <a:t>Admin via Mobile App</a:t>
            </a:r>
          </a:p>
          <a:p>
            <a:pPr lvl="1"/>
            <a:r>
              <a:rPr lang="en-US" dirty="0"/>
              <a:t>Receives a notification that a question is pending from one of his interns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Salesforce IT Department hires an Apprentice from Eleven Fifty Academy for a 3 month internship.</a:t>
            </a:r>
          </a:p>
          <a:p>
            <a:r>
              <a:rPr lang="en-US" dirty="0"/>
              <a:t>The intern has a question to ask.</a:t>
            </a:r>
          </a:p>
        </p:txBody>
      </p:sp>
    </p:spTree>
    <p:extLst>
      <p:ext uri="{BB962C8B-B14F-4D97-AF65-F5344CB8AC3E}">
        <p14:creationId xmlns:p14="http://schemas.microsoft.com/office/powerpoint/2010/main" val="248131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AIMS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1300" y="1825625"/>
            <a:ext cx="10208376" cy="4351338"/>
          </a:xfrm>
        </p:spPr>
        <p:txBody>
          <a:bodyPr>
            <a:noAutofit/>
          </a:bodyPr>
          <a:lstStyle/>
          <a:p>
            <a:r>
              <a:rPr lang="en-US" sz="1600" dirty="0"/>
              <a:t>AIMS is a mobile app and web portal designed to ease the pain points associated with (student / intern) workforce management</a:t>
            </a:r>
          </a:p>
          <a:p>
            <a:r>
              <a:rPr lang="en-US" sz="1600" dirty="0"/>
              <a:t>Features:</a:t>
            </a:r>
          </a:p>
          <a:p>
            <a:pPr lvl="1"/>
            <a:r>
              <a:rPr lang="en-US" sz="1400" dirty="0">
                <a:highlight>
                  <a:srgbClr val="00FF00"/>
                </a:highlight>
              </a:rPr>
              <a:t>Account Registration</a:t>
            </a:r>
          </a:p>
          <a:p>
            <a:pPr lvl="1"/>
            <a:r>
              <a:rPr lang="en-US" sz="1400" dirty="0"/>
              <a:t>Program Calendar</a:t>
            </a:r>
          </a:p>
          <a:p>
            <a:pPr lvl="1"/>
            <a:r>
              <a:rPr lang="en-US" sz="1400" dirty="0">
                <a:highlight>
                  <a:srgbClr val="FFFF00"/>
                </a:highlight>
              </a:rPr>
              <a:t>Clock In / Clock Out</a:t>
            </a:r>
          </a:p>
          <a:p>
            <a:pPr lvl="1"/>
            <a:r>
              <a:rPr lang="en-US" sz="1400" dirty="0"/>
              <a:t>Raise Hand</a:t>
            </a:r>
          </a:p>
          <a:p>
            <a:pPr lvl="1"/>
            <a:r>
              <a:rPr lang="en-US" sz="1400" dirty="0">
                <a:highlight>
                  <a:srgbClr val="00FF00"/>
                </a:highlight>
              </a:rPr>
              <a:t>Scorecard Surveys</a:t>
            </a:r>
          </a:p>
          <a:p>
            <a:pPr lvl="1"/>
            <a:r>
              <a:rPr lang="en-US" sz="1400" dirty="0">
                <a:highlight>
                  <a:srgbClr val="FFFF00"/>
                </a:highlight>
              </a:rPr>
              <a:t>User Profile</a:t>
            </a:r>
          </a:p>
          <a:p>
            <a:pPr marL="27432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9768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999" y="1988854"/>
            <a:ext cx="6882269" cy="28905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Account Registration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Organizations &amp; Groups are provisioned on the Admin Web Portal</a:t>
            </a:r>
          </a:p>
          <a:p>
            <a:pPr marL="0" indent="0">
              <a:buNone/>
            </a:pPr>
            <a:r>
              <a:rPr lang="en-US" sz="1600" dirty="0"/>
              <a:t>Users Register to join an Organization via the Mobile App or Website</a:t>
            </a:r>
          </a:p>
          <a:p>
            <a:pPr marL="0" indent="0">
              <a:buNone/>
            </a:pPr>
            <a:r>
              <a:rPr lang="en-US" sz="1600" dirty="0"/>
              <a:t>Web Admin grants them the appropriate role in the appropriate group(s).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3064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Account Registration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Organizations &amp; Groups are provisioned on the Admin Web Portal</a:t>
            </a:r>
          </a:p>
          <a:p>
            <a:pPr marL="0" indent="0">
              <a:buNone/>
            </a:pPr>
            <a:r>
              <a:rPr lang="en-US" sz="1600" dirty="0"/>
              <a:t>Users Register to join an Organization via the Mobile App or Website</a:t>
            </a:r>
          </a:p>
          <a:p>
            <a:pPr marL="0" indent="0">
              <a:buNone/>
            </a:pPr>
            <a:r>
              <a:rPr lang="en-US" sz="1600" dirty="0"/>
              <a:t>Web Admin grants them the appropriate role in the appropriate group(s).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10" name="Picture 9" descr="/Users/jeff/Documents/sync/work sync/projects/aims/wf-mobile-login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92" y="1023936"/>
            <a:ext cx="2365375" cy="481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9810" y="1023936"/>
            <a:ext cx="2065566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98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Program Calendar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Admins can create events via the Admin Web Portal.</a:t>
            </a:r>
          </a:p>
          <a:p>
            <a:pPr marL="0" indent="0">
              <a:buNone/>
            </a:pPr>
            <a:r>
              <a:rPr lang="en-US" sz="1600" dirty="0"/>
              <a:t>Users can view events via the mobile app.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 descr="/Users/jeff/Documents/sync/work sync/projects/aims/Calendar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112" y="996950"/>
            <a:ext cx="2395855" cy="4864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092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Clock in / Clock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Admins can create group geo-fences to monitor.</a:t>
            </a:r>
          </a:p>
          <a:p>
            <a:pPr marL="0" indent="0">
              <a:buNone/>
            </a:pPr>
            <a:r>
              <a:rPr lang="en-US" sz="1600" dirty="0"/>
              <a:t>Admins can query reports about geo-fence entry / exits.</a:t>
            </a:r>
          </a:p>
          <a:p>
            <a:pPr marL="0" indent="0">
              <a:buNone/>
            </a:pPr>
            <a:r>
              <a:rPr lang="en-US" sz="1600" dirty="0"/>
              <a:t>Users can also manually clock in / clock out via the Mobile App.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9" descr="/Users/jeff/Documents/sync/work sync/projects/aims/wf-mobile-daily-check-in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2" y="936307"/>
            <a:ext cx="2451735" cy="49853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578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Raise 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Users can raise a question to the admin(s), anonymously if desired.</a:t>
            </a:r>
          </a:p>
          <a:p>
            <a:pPr marL="0" indent="0">
              <a:buNone/>
            </a:pPr>
            <a:r>
              <a:rPr lang="en-US" sz="1600" dirty="0"/>
              <a:t>Admins can view a feed of questions to be addresses.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 descr="/Users/jeff/Documents/sync/work sync/projects/aims/Question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282" y="1011237"/>
            <a:ext cx="5537835" cy="4835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13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Scorecard 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Admins can create Scorecard Surveys and issue push notifications for Users or other Admins to fill them out.</a:t>
            </a:r>
          </a:p>
          <a:p>
            <a:pPr marL="0" indent="0">
              <a:buNone/>
            </a:pPr>
            <a:r>
              <a:rPr lang="en-US" sz="1600" dirty="0"/>
              <a:t>Admins &amp; Users can fill out the surveys via the Mobile App. </a:t>
            </a:r>
          </a:p>
          <a:p>
            <a:pPr marL="0" indent="0">
              <a:buNone/>
            </a:pPr>
            <a:r>
              <a:rPr lang="en-US" sz="1600" dirty="0"/>
              <a:t>Admins can mine the Survey data via the Admin Web Portal.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9" descr="/Users/jeff/Documents/sync/work sync/projects/aims/Survey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062" y="965835"/>
            <a:ext cx="5376545" cy="49263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3600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User 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Users can build and view profiles with various accomplishment items listed.  </a:t>
            </a:r>
          </a:p>
          <a:p>
            <a:pPr marL="0" indent="0">
              <a:buNone/>
            </a:pPr>
            <a:r>
              <a:rPr lang="en-US" sz="1600" dirty="0"/>
              <a:t>Examples:</a:t>
            </a:r>
          </a:p>
          <a:p>
            <a:r>
              <a:rPr lang="en-US" sz="1600" dirty="0"/>
              <a:t>EFA Gold Badge Earned 8/1/16</a:t>
            </a:r>
          </a:p>
          <a:p>
            <a:r>
              <a:rPr lang="en-US" sz="1600" dirty="0"/>
              <a:t>7 Habits of Highly Effective People Read 8/15/16</a:t>
            </a:r>
          </a:p>
          <a:p>
            <a:r>
              <a:rPr lang="en-US" sz="1600" dirty="0"/>
              <a:t>Drug Test Passed 9/6/16</a:t>
            </a:r>
          </a:p>
          <a:p>
            <a:r>
              <a:rPr lang="en-US" sz="1600" dirty="0"/>
              <a:t>BSEE Rose-</a:t>
            </a:r>
            <a:r>
              <a:rPr lang="en-US" sz="1600" dirty="0" err="1"/>
              <a:t>Hulman</a:t>
            </a:r>
            <a:r>
              <a:rPr lang="en-US" sz="1600" dirty="0"/>
              <a:t> 12/10/97</a:t>
            </a:r>
          </a:p>
          <a:p>
            <a:r>
              <a:rPr lang="en-US" sz="1600" dirty="0"/>
              <a:t>Microsoft MS-TA Software Developer Certification Earned 09/01/16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 descr="/Users/jeff/Documents/sync/work sync/projects/aims/Profile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865" y="981392"/>
            <a:ext cx="4732020" cy="4895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8412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6537</TotalTime>
  <Words>644</Words>
  <Application>Microsoft Office PowerPoint</Application>
  <PresentationFormat>Widescreen</PresentationFormat>
  <Paragraphs>94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Open Sans Regular</vt:lpstr>
      <vt:lpstr>Rockwell</vt:lpstr>
      <vt:lpstr>Rockwell Condensed</vt:lpstr>
      <vt:lpstr>Rockwell Extra Bold</vt:lpstr>
      <vt:lpstr>Wingdings</vt:lpstr>
      <vt:lpstr>Wood Type</vt:lpstr>
      <vt:lpstr>AIMS Application</vt:lpstr>
      <vt:lpstr> AIMS Overview</vt:lpstr>
      <vt:lpstr>Account Registration</vt:lpstr>
      <vt:lpstr>Account Registration</vt:lpstr>
      <vt:lpstr>Program Calendar</vt:lpstr>
      <vt:lpstr>Clock in / Clock out</vt:lpstr>
      <vt:lpstr>Raise Hand</vt:lpstr>
      <vt:lpstr>Scorecard Surveys</vt:lpstr>
      <vt:lpstr>User Profile</vt:lpstr>
      <vt:lpstr>Admin Web Portal</vt:lpstr>
      <vt:lpstr>Use Case</vt:lpstr>
      <vt:lpstr>Use Case</vt:lpstr>
      <vt:lpstr>Use Case</vt:lpstr>
      <vt:lpstr>Use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Qualls</dc:creator>
  <cp:lastModifiedBy>Tiffany Trusty</cp:lastModifiedBy>
  <cp:revision>153</cp:revision>
  <cp:lastPrinted>2016-03-17T15:40:26Z</cp:lastPrinted>
  <dcterms:created xsi:type="dcterms:W3CDTF">2016-02-29T13:38:25Z</dcterms:created>
  <dcterms:modified xsi:type="dcterms:W3CDTF">2016-12-13T18:15:30Z</dcterms:modified>
</cp:coreProperties>
</file>