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pen Sans SemiBold"/>
      <p:regular r:id="rId21"/>
      <p:bold r:id="rId22"/>
      <p:italic r:id="rId23"/>
      <p:boldItalic r:id="rId24"/>
    </p:embeddedFont>
    <p:embeddedFont>
      <p:font typeface="Open Sans ExtraBold"/>
      <p:bold r:id="rId25"/>
      <p:boldItalic r:id="rId26"/>
    </p:embeddedFont>
    <p:embeddedFont>
      <p:font typeface="Open Sans Light"/>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SemiBold-bold.fntdata"/><Relationship Id="rId21" Type="http://schemas.openxmlformats.org/officeDocument/2006/relationships/font" Target="fonts/OpenSansSemiBold-regular.fntdata"/><Relationship Id="rId24" Type="http://schemas.openxmlformats.org/officeDocument/2006/relationships/font" Target="fonts/OpenSansSemiBold-boldItalic.fntdata"/><Relationship Id="rId23" Type="http://schemas.openxmlformats.org/officeDocument/2006/relationships/font" Target="fonts/OpenSans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ExtraBold-boldItalic.fntdata"/><Relationship Id="rId25" Type="http://schemas.openxmlformats.org/officeDocument/2006/relationships/font" Target="fonts/OpenSansExtraBold-bold.fntdata"/><Relationship Id="rId28" Type="http://schemas.openxmlformats.org/officeDocument/2006/relationships/font" Target="fonts/OpenSansLight-bold.fntdata"/><Relationship Id="rId27" Type="http://schemas.openxmlformats.org/officeDocument/2006/relationships/font" Target="fonts/OpenSans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OpenSansLight-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xdesign.cc/elevate-your-research-objectives-745cf9415d5b"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xdesign.cc/elevate-your-research-objectives-745cf9415d5b"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3686113a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3686113a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481fbfe4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481fbfe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481fbfe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481fbfe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481fbfe4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481fbfe4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5e97599a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5e97599a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5e97599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5e97599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5e97599a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5e97599a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61297a5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61297a5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defining research objectives </a:t>
            </a:r>
            <a:r>
              <a:rPr lang="en" u="sng">
                <a:solidFill>
                  <a:schemeClr val="hlink"/>
                </a:solidFill>
                <a:hlinkClick r:id="rId2"/>
              </a:rPr>
              <a:t>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3686113a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3686113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defining research </a:t>
            </a:r>
            <a:r>
              <a:rPr lang="en"/>
              <a:t>objectives</a:t>
            </a:r>
            <a:r>
              <a:rPr lang="en"/>
              <a:t> </a:t>
            </a:r>
            <a:r>
              <a:rPr lang="en" u="sng">
                <a:solidFill>
                  <a:schemeClr val="hlink"/>
                </a:solidFill>
                <a:hlinkClick r:id="rId2"/>
              </a:rPr>
              <a:t>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3686113a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3686113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d74b295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d74b295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3686113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3686113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48832886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48832886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686113a2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686113a2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481fbfe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481fbfe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drive.google.com/file/d/1lA4wt6LBV4XRkd82iblvb1rddLH_K8GK/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7C59"/>
        </a:solidFill>
      </p:bgPr>
    </p:bg>
    <p:spTree>
      <p:nvGrpSpPr>
        <p:cNvPr id="53" name="Shape 53"/>
        <p:cNvGrpSpPr/>
        <p:nvPr/>
      </p:nvGrpSpPr>
      <p:grpSpPr>
        <a:xfrm>
          <a:off x="0" y="0"/>
          <a:ext cx="0" cy="0"/>
          <a:chOff x="0" y="0"/>
          <a:chExt cx="0" cy="0"/>
        </a:xfrm>
      </p:grpSpPr>
      <p:sp>
        <p:nvSpPr>
          <p:cNvPr id="54" name="Google Shape;54;p13"/>
          <p:cNvSpPr txBox="1"/>
          <p:nvPr/>
        </p:nvSpPr>
        <p:spPr>
          <a:xfrm>
            <a:off x="321600" y="2138925"/>
            <a:ext cx="8500800" cy="256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By: Tiffany Streitenberger</a:t>
            </a:r>
            <a:endParaRPr b="1" sz="12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6000">
                <a:solidFill>
                  <a:srgbClr val="FFFFFF"/>
                </a:solidFill>
                <a:latin typeface="Open Sans"/>
                <a:ea typeface="Open Sans"/>
                <a:cs typeface="Open Sans"/>
                <a:sym typeface="Open Sans"/>
              </a:rPr>
              <a:t>when2meet Redesign</a:t>
            </a:r>
            <a:endParaRPr b="1" sz="600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nvSpPr>
        <p:spPr>
          <a:xfrm>
            <a:off x="106525" y="687325"/>
            <a:ext cx="3679800" cy="64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2000">
                <a:solidFill>
                  <a:schemeClr val="accent2"/>
                </a:solidFill>
                <a:latin typeface="Open Sans"/>
                <a:ea typeface="Open Sans"/>
                <a:cs typeface="Open Sans"/>
                <a:sym typeface="Open Sans"/>
              </a:rPr>
              <a:t>Negative </a:t>
            </a:r>
            <a:r>
              <a:rPr b="1" i="1" lang="en" sz="2000">
                <a:solidFill>
                  <a:schemeClr val="accent2"/>
                </a:solidFill>
                <a:latin typeface="Open Sans"/>
                <a:ea typeface="Open Sans"/>
                <a:cs typeface="Open Sans"/>
                <a:sym typeface="Open Sans"/>
              </a:rPr>
              <a:t>Findings</a:t>
            </a:r>
            <a:endParaRPr b="1" i="1" sz="2000">
              <a:solidFill>
                <a:srgbClr val="212121"/>
              </a:solidFill>
              <a:latin typeface="Open Sans"/>
              <a:ea typeface="Open Sans"/>
              <a:cs typeface="Open Sans"/>
              <a:sym typeface="Open Sans"/>
            </a:endParaRPr>
          </a:p>
        </p:txBody>
      </p:sp>
      <p:sp>
        <p:nvSpPr>
          <p:cNvPr id="147" name="Google Shape;147;p22"/>
          <p:cNvSpPr txBox="1"/>
          <p:nvPr/>
        </p:nvSpPr>
        <p:spPr>
          <a:xfrm>
            <a:off x="106525" y="273925"/>
            <a:ext cx="1153200" cy="1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Negative </a:t>
            </a:r>
            <a:r>
              <a:rPr lang="en" sz="900">
                <a:latin typeface="Open Sans"/>
                <a:ea typeface="Open Sans"/>
                <a:cs typeface="Open Sans"/>
                <a:sym typeface="Open Sans"/>
              </a:rPr>
              <a:t>Findings</a:t>
            </a:r>
            <a:endParaRPr sz="900">
              <a:latin typeface="Open Sans"/>
              <a:ea typeface="Open Sans"/>
              <a:cs typeface="Open Sans"/>
              <a:sym typeface="Open Sans"/>
            </a:endParaRPr>
          </a:p>
        </p:txBody>
      </p:sp>
      <p:sp>
        <p:nvSpPr>
          <p:cNvPr id="148" name="Google Shape;148;p22"/>
          <p:cNvSpPr txBox="1"/>
          <p:nvPr/>
        </p:nvSpPr>
        <p:spPr>
          <a:xfrm>
            <a:off x="106525" y="1581625"/>
            <a:ext cx="3420300" cy="2086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i="1" lang="en" sz="1000">
                <a:solidFill>
                  <a:srgbClr val="212121"/>
                </a:solidFill>
                <a:latin typeface="Open Sans SemiBold"/>
                <a:ea typeface="Open Sans SemiBold"/>
                <a:cs typeface="Open Sans SemiBold"/>
                <a:sym typeface="Open Sans SemiBold"/>
              </a:rPr>
              <a:t>Observation</a:t>
            </a:r>
            <a:r>
              <a:rPr lang="en" sz="1000">
                <a:solidFill>
                  <a:srgbClr val="212121"/>
                </a:solidFill>
                <a:latin typeface="Open Sans SemiBold"/>
                <a:ea typeface="Open Sans SemiBold"/>
                <a:cs typeface="Open Sans SemiBold"/>
                <a:sym typeface="Open Sans SemiBold"/>
              </a:rPr>
              <a:t>: </a:t>
            </a:r>
            <a:endParaRPr sz="1000">
              <a:solidFill>
                <a:srgbClr val="212121"/>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Many issues regarding the visualization of the site:</a:t>
            </a:r>
            <a:endParaRPr sz="1000">
              <a:solidFill>
                <a:srgbClr val="212121"/>
              </a:solidFill>
              <a:latin typeface="Open Sans SemiBold"/>
              <a:ea typeface="Open Sans SemiBold"/>
              <a:cs typeface="Open Sans SemiBold"/>
              <a:sym typeface="Open Sans SemiBold"/>
            </a:endParaRPr>
          </a:p>
          <a:p>
            <a:pPr indent="-292100" lvl="1" marL="914400" rtl="0" algn="l">
              <a:lnSpc>
                <a:spcPct val="150000"/>
              </a:lnSpc>
              <a:spcBef>
                <a:spcPts val="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Interaction of features</a:t>
            </a:r>
            <a:endParaRPr sz="1000">
              <a:solidFill>
                <a:srgbClr val="212121"/>
              </a:solidFill>
              <a:latin typeface="Open Sans SemiBold"/>
              <a:ea typeface="Open Sans SemiBold"/>
              <a:cs typeface="Open Sans SemiBold"/>
              <a:sym typeface="Open Sans SemiBold"/>
            </a:endParaRPr>
          </a:p>
          <a:p>
            <a:pPr indent="-292100" lvl="1" marL="914400" rtl="0" algn="l">
              <a:lnSpc>
                <a:spcPct val="150000"/>
              </a:lnSpc>
              <a:spcBef>
                <a:spcPts val="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Ads take away from experience</a:t>
            </a:r>
            <a:endParaRPr sz="1000">
              <a:solidFill>
                <a:srgbClr val="212121"/>
              </a:solidFill>
              <a:latin typeface="Open Sans SemiBold"/>
              <a:ea typeface="Open Sans SemiBold"/>
              <a:cs typeface="Open Sans SemiBold"/>
              <a:sym typeface="Open Sans SemiBold"/>
            </a:endParaRPr>
          </a:p>
          <a:p>
            <a:pPr indent="-292100" lvl="1" marL="914400" rtl="0" algn="l">
              <a:lnSpc>
                <a:spcPct val="150000"/>
              </a:lnSpc>
              <a:spcBef>
                <a:spcPts val="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Typography</a:t>
            </a:r>
            <a:endParaRPr sz="1000">
              <a:solidFill>
                <a:srgbClr val="212121"/>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Site lacks professional feeling to site</a:t>
            </a:r>
            <a:endParaRPr sz="1000">
              <a:solidFill>
                <a:srgbClr val="212121"/>
              </a:solidFill>
              <a:latin typeface="Open Sans SemiBold"/>
              <a:ea typeface="Open Sans SemiBold"/>
              <a:cs typeface="Open Sans SemiBold"/>
              <a:sym typeface="Open Sans SemiBold"/>
            </a:endParaRPr>
          </a:p>
          <a:p>
            <a:pPr indent="-292100" lvl="1" marL="914400" rtl="0" algn="l">
              <a:lnSpc>
                <a:spcPct val="150000"/>
              </a:lnSpc>
              <a:spcBef>
                <a:spcPts val="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Difficult to trust the site</a:t>
            </a:r>
            <a:endParaRPr sz="1000">
              <a:solidFill>
                <a:srgbClr val="212121"/>
              </a:solidFill>
              <a:latin typeface="Open Sans SemiBold"/>
              <a:ea typeface="Open Sans SemiBold"/>
              <a:cs typeface="Open Sans SemiBold"/>
              <a:sym typeface="Open Sans SemiBold"/>
            </a:endParaRPr>
          </a:p>
        </p:txBody>
      </p:sp>
      <p:sp>
        <p:nvSpPr>
          <p:cNvPr id="149" name="Google Shape;149;p22"/>
          <p:cNvSpPr txBox="1"/>
          <p:nvPr/>
        </p:nvSpPr>
        <p:spPr>
          <a:xfrm>
            <a:off x="3852650" y="137300"/>
            <a:ext cx="4755600" cy="113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u="sng">
                <a:solidFill>
                  <a:schemeClr val="accent2"/>
                </a:solidFill>
                <a:latin typeface="Open Sans SemiBold"/>
                <a:ea typeface="Open Sans SemiBold"/>
                <a:cs typeface="Open Sans SemiBold"/>
                <a:sym typeface="Open Sans SemiBold"/>
              </a:rPr>
              <a:t>General Meeting App 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Most apps require accounts to use scheduling applications</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Too many settings to sift through</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Connection and link validation issues</a:t>
            </a:r>
            <a:endParaRPr sz="1000">
              <a:solidFill>
                <a:schemeClr val="accent2"/>
              </a:solidFill>
              <a:latin typeface="Open Sans SemiBold"/>
              <a:ea typeface="Open Sans SemiBold"/>
              <a:cs typeface="Open Sans SemiBold"/>
              <a:sym typeface="Open Sans SemiBold"/>
            </a:endParaRPr>
          </a:p>
        </p:txBody>
      </p:sp>
      <p:cxnSp>
        <p:nvCxnSpPr>
          <p:cNvPr id="150" name="Google Shape;150;p22"/>
          <p:cNvCxnSpPr/>
          <p:nvPr/>
        </p:nvCxnSpPr>
        <p:spPr>
          <a:xfrm flipH="1">
            <a:off x="3626813" y="107400"/>
            <a:ext cx="300" cy="4928700"/>
          </a:xfrm>
          <a:prstGeom prst="straightConnector1">
            <a:avLst/>
          </a:prstGeom>
          <a:noFill/>
          <a:ln cap="flat" cmpd="sng" w="9525">
            <a:solidFill>
              <a:schemeClr val="dk2"/>
            </a:solidFill>
            <a:prstDash val="dot"/>
            <a:round/>
            <a:headEnd len="med" w="med" type="none"/>
            <a:tailEnd len="med" w="med" type="none"/>
          </a:ln>
        </p:spPr>
      </p:cxnSp>
      <p:sp>
        <p:nvSpPr>
          <p:cNvPr id="151" name="Google Shape;151;p22"/>
          <p:cNvSpPr txBox="1"/>
          <p:nvPr/>
        </p:nvSpPr>
        <p:spPr>
          <a:xfrm>
            <a:off x="4315000" y="1312350"/>
            <a:ext cx="4755600" cy="182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u="sng">
                <a:solidFill>
                  <a:schemeClr val="accent2"/>
                </a:solidFill>
                <a:latin typeface="Open Sans SemiBold"/>
                <a:ea typeface="Open Sans SemiBold"/>
                <a:cs typeface="Open Sans SemiBold"/>
                <a:sym typeface="Open Sans SemiBold"/>
              </a:rPr>
              <a:t>when2meet 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Functions are not clear &amp; confusing</a:t>
            </a:r>
            <a:endParaRPr sz="1000">
              <a:solidFill>
                <a:schemeClr val="accent2"/>
              </a:solidFill>
              <a:latin typeface="Open Sans SemiBold"/>
              <a:ea typeface="Open Sans SemiBold"/>
              <a:cs typeface="Open Sans SemiBold"/>
              <a:sym typeface="Open Sans SemiBold"/>
            </a:endParaRPr>
          </a:p>
          <a:p>
            <a:pPr indent="-292100" lvl="1" marL="9144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Oftentimes users will be mindlessly clicking to work functions</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Accuracy in dragging is important since the increments on the side show 30 minutes, however you can input in 15 minute increments</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Too many options to sort through time zones</a:t>
            </a:r>
            <a:endParaRPr sz="1000">
              <a:solidFill>
                <a:schemeClr val="accent2"/>
              </a:solidFill>
              <a:latin typeface="Open Sans SemiBold"/>
              <a:ea typeface="Open Sans SemiBold"/>
              <a:cs typeface="Open Sans SemiBold"/>
              <a:sym typeface="Open Sans SemiBold"/>
            </a:endParaRPr>
          </a:p>
        </p:txBody>
      </p:sp>
      <p:sp>
        <p:nvSpPr>
          <p:cNvPr id="152" name="Google Shape;152;p22"/>
          <p:cNvSpPr txBox="1"/>
          <p:nvPr/>
        </p:nvSpPr>
        <p:spPr>
          <a:xfrm>
            <a:off x="3786325" y="3209700"/>
            <a:ext cx="4755600" cy="182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u="sng">
                <a:solidFill>
                  <a:schemeClr val="accent2"/>
                </a:solidFill>
                <a:latin typeface="Open Sans SemiBold"/>
                <a:ea typeface="Open Sans SemiBold"/>
                <a:cs typeface="Open Sans SemiBold"/>
                <a:sym typeface="Open Sans SemiBold"/>
              </a:rPr>
              <a:t>when2meet Aesthetic 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Everything is too small and difficult to see </a:t>
            </a:r>
            <a:endParaRPr sz="1000">
              <a:solidFill>
                <a:schemeClr val="accent2"/>
              </a:solidFill>
              <a:latin typeface="Open Sans SemiBold"/>
              <a:ea typeface="Open Sans SemiBold"/>
              <a:cs typeface="Open Sans SemiBold"/>
              <a:sym typeface="Open Sans SemiBold"/>
            </a:endParaRPr>
          </a:p>
          <a:p>
            <a:pPr indent="-292100" lvl="1" marL="9144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All fonts &amp; images </a:t>
            </a:r>
            <a:endParaRPr sz="1000">
              <a:solidFill>
                <a:schemeClr val="accent2"/>
              </a:solidFill>
              <a:latin typeface="Open Sans SemiBold"/>
              <a:ea typeface="Open Sans SemiBold"/>
              <a:cs typeface="Open Sans SemiBold"/>
              <a:sym typeface="Open Sans SemiBold"/>
            </a:endParaRPr>
          </a:p>
          <a:p>
            <a:pPr indent="-292100" lvl="1" marL="9144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Availability of different team members</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Not visually appealing (too bland)</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Site looks unprofessional and spammy</a:t>
            </a:r>
            <a:endParaRPr sz="1000">
              <a:solidFill>
                <a:schemeClr val="accent2"/>
              </a:solidFill>
              <a:latin typeface="Open Sans SemiBold"/>
              <a:ea typeface="Open Sans SemiBold"/>
              <a:cs typeface="Open Sans SemiBold"/>
              <a:sym typeface="Open Sans SemiBold"/>
            </a:endParaRPr>
          </a:p>
          <a:p>
            <a:pPr indent="-292100" lvl="1" marL="9144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Too many Ads</a:t>
            </a:r>
            <a:endParaRPr sz="1000">
              <a:solidFill>
                <a:schemeClr val="accent2"/>
              </a:solidFill>
              <a:latin typeface="Open Sans SemiBold"/>
              <a:ea typeface="Open Sans SemiBold"/>
              <a:cs typeface="Open Sans SemiBold"/>
              <a:sym typeface="Open Sans SemiBold"/>
            </a:endParaRPr>
          </a:p>
        </p:txBody>
      </p:sp>
      <p:sp>
        <p:nvSpPr>
          <p:cNvPr id="153" name="Google Shape;153;p22"/>
          <p:cNvSpPr txBox="1"/>
          <p:nvPr/>
        </p:nvSpPr>
        <p:spPr>
          <a:xfrm>
            <a:off x="106425" y="3921625"/>
            <a:ext cx="3361200" cy="9093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000">
                <a:solidFill>
                  <a:srgbClr val="4A7C59"/>
                </a:solidFill>
                <a:latin typeface="Open Sans"/>
                <a:ea typeface="Open Sans"/>
                <a:cs typeface="Open Sans"/>
                <a:sym typeface="Open Sans"/>
              </a:rPr>
              <a:t>“I mostly have a lot of ads on it so I'm just like okay there's one giant ad right there and then it's very blocky and I think today a lot of features layout of things isn't really blocky anymore. It's more rounded it's more like modernized”</a:t>
            </a:r>
            <a:endParaRPr i="1" sz="1000">
              <a:solidFill>
                <a:srgbClr val="4A7C59"/>
              </a:solidFill>
              <a:latin typeface="Open Sans Light"/>
              <a:ea typeface="Open Sans Light"/>
              <a:cs typeface="Open Sans Light"/>
              <a:sym typeface="Open Sans Light"/>
            </a:endParaRPr>
          </a:p>
        </p:txBody>
      </p:sp>
      <p:pic>
        <p:nvPicPr>
          <p:cNvPr id="154" name="Google Shape;154;p22"/>
          <p:cNvPicPr preferRelativeResize="0"/>
          <p:nvPr/>
        </p:nvPicPr>
        <p:blipFill>
          <a:blip r:embed="rId3">
            <a:alphaModFix/>
          </a:blip>
          <a:stretch>
            <a:fillRect/>
          </a:stretch>
        </p:blipFill>
        <p:spPr>
          <a:xfrm>
            <a:off x="7716550" y="3107525"/>
            <a:ext cx="1271475" cy="1928576"/>
          </a:xfrm>
          <a:prstGeom prst="rect">
            <a:avLst/>
          </a:prstGeom>
          <a:noFill/>
          <a:ln>
            <a:noFill/>
          </a:ln>
        </p:spPr>
      </p:pic>
      <p:pic>
        <p:nvPicPr>
          <p:cNvPr id="155" name="Google Shape;155;p22"/>
          <p:cNvPicPr preferRelativeResize="0"/>
          <p:nvPr/>
        </p:nvPicPr>
        <p:blipFill rotWithShape="1">
          <a:blip r:embed="rId4">
            <a:alphaModFix/>
          </a:blip>
          <a:srcRect b="34434" l="0" r="0" t="0"/>
          <a:stretch/>
        </p:blipFill>
        <p:spPr>
          <a:xfrm>
            <a:off x="3679788" y="1720225"/>
            <a:ext cx="582550" cy="1459574"/>
          </a:xfrm>
          <a:prstGeom prst="rect">
            <a:avLst/>
          </a:prstGeom>
          <a:noFill/>
          <a:ln>
            <a:noFill/>
          </a:ln>
        </p:spPr>
      </p:pic>
      <p:sp>
        <p:nvSpPr>
          <p:cNvPr id="156" name="Google Shape;156;p22"/>
          <p:cNvSpPr/>
          <p:nvPr/>
        </p:nvSpPr>
        <p:spPr>
          <a:xfrm rot="-1009812">
            <a:off x="4202194" y="2229836"/>
            <a:ext cx="565732" cy="440362"/>
          </a:xfrm>
          <a:prstGeom prst="arc">
            <a:avLst>
              <a:gd fmla="val 16200000" name="adj1"/>
              <a:gd fmla="val 0" name="adj2"/>
            </a:avLst>
          </a:prstGeom>
          <a:noFill/>
          <a:ln cap="flat" cmpd="sng" w="9525">
            <a:solidFill>
              <a:srgbClr val="999999"/>
            </a:solidFill>
            <a:prstDash val="dot"/>
            <a:round/>
            <a:headEnd len="sm" w="sm" type="stealth"/>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latin typeface="Open Sans"/>
              <a:ea typeface="Open Sans"/>
              <a:cs typeface="Open Sans"/>
              <a:sym typeface="Open Sans"/>
            </a:endParaRPr>
          </a:p>
        </p:txBody>
      </p:sp>
      <p:sp>
        <p:nvSpPr>
          <p:cNvPr id="157" name="Google Shape;157;p22"/>
          <p:cNvSpPr/>
          <p:nvPr/>
        </p:nvSpPr>
        <p:spPr>
          <a:xfrm rot="-10623066">
            <a:off x="7269030" y="2940586"/>
            <a:ext cx="565649" cy="440375"/>
          </a:xfrm>
          <a:prstGeom prst="arc">
            <a:avLst>
              <a:gd fmla="val 16200000" name="adj1"/>
              <a:gd fmla="val 0" name="adj2"/>
            </a:avLst>
          </a:prstGeom>
          <a:noFill/>
          <a:ln cap="flat" cmpd="sng" w="9525">
            <a:solidFill>
              <a:srgbClr val="999999"/>
            </a:solidFill>
            <a:prstDash val="dot"/>
            <a:round/>
            <a:headEnd len="sm" w="sm" type="stealth"/>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7C59"/>
        </a:solidFill>
      </p:bgPr>
    </p:bg>
    <p:spTree>
      <p:nvGrpSpPr>
        <p:cNvPr id="161" name="Shape 161"/>
        <p:cNvGrpSpPr/>
        <p:nvPr/>
      </p:nvGrpSpPr>
      <p:grpSpPr>
        <a:xfrm>
          <a:off x="0" y="0"/>
          <a:ext cx="0" cy="0"/>
          <a:chOff x="0" y="0"/>
          <a:chExt cx="0" cy="0"/>
        </a:xfrm>
      </p:grpSpPr>
      <p:sp>
        <p:nvSpPr>
          <p:cNvPr id="162" name="Google Shape;162;p23"/>
          <p:cNvSpPr txBox="1"/>
          <p:nvPr/>
        </p:nvSpPr>
        <p:spPr>
          <a:xfrm>
            <a:off x="321600" y="2138925"/>
            <a:ext cx="8500800" cy="256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WHAT I LEARNED </a:t>
            </a:r>
            <a:endParaRPr b="1" sz="12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6000">
                <a:solidFill>
                  <a:srgbClr val="FFFFFF"/>
                </a:solidFill>
                <a:latin typeface="Open Sans"/>
                <a:ea typeface="Open Sans"/>
                <a:cs typeface="Open Sans"/>
                <a:sym typeface="Open Sans"/>
              </a:rPr>
              <a:t>Neutral </a:t>
            </a:r>
            <a:r>
              <a:rPr b="1" lang="en" sz="6000">
                <a:solidFill>
                  <a:srgbClr val="FFFFFF"/>
                </a:solidFill>
                <a:latin typeface="Open Sans"/>
                <a:ea typeface="Open Sans"/>
                <a:cs typeface="Open Sans"/>
                <a:sym typeface="Open Sans"/>
              </a:rPr>
              <a:t>Findings</a:t>
            </a:r>
            <a:endParaRPr b="1" sz="6000">
              <a:solidFill>
                <a:srgbClr val="FFFFFF"/>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nvSpPr>
        <p:spPr>
          <a:xfrm>
            <a:off x="106525" y="521986"/>
            <a:ext cx="3679800" cy="64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2000">
                <a:solidFill>
                  <a:schemeClr val="accent2"/>
                </a:solidFill>
                <a:latin typeface="Open Sans"/>
                <a:ea typeface="Open Sans"/>
                <a:cs typeface="Open Sans"/>
                <a:sym typeface="Open Sans"/>
              </a:rPr>
              <a:t>Neutral </a:t>
            </a:r>
            <a:r>
              <a:rPr b="1" i="1" lang="en" sz="2000">
                <a:solidFill>
                  <a:schemeClr val="accent2"/>
                </a:solidFill>
                <a:latin typeface="Open Sans"/>
                <a:ea typeface="Open Sans"/>
                <a:cs typeface="Open Sans"/>
                <a:sym typeface="Open Sans"/>
              </a:rPr>
              <a:t>Findings</a:t>
            </a:r>
            <a:endParaRPr b="1" i="1" sz="2000">
              <a:solidFill>
                <a:srgbClr val="212121"/>
              </a:solidFill>
              <a:latin typeface="Open Sans"/>
              <a:ea typeface="Open Sans"/>
              <a:cs typeface="Open Sans"/>
              <a:sym typeface="Open Sans"/>
            </a:endParaRPr>
          </a:p>
        </p:txBody>
      </p:sp>
      <p:sp>
        <p:nvSpPr>
          <p:cNvPr id="168" name="Google Shape;168;p24"/>
          <p:cNvSpPr txBox="1"/>
          <p:nvPr/>
        </p:nvSpPr>
        <p:spPr>
          <a:xfrm>
            <a:off x="106525" y="273925"/>
            <a:ext cx="1103700" cy="1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Neutral </a:t>
            </a:r>
            <a:r>
              <a:rPr lang="en" sz="900">
                <a:latin typeface="Open Sans"/>
                <a:ea typeface="Open Sans"/>
                <a:cs typeface="Open Sans"/>
                <a:sym typeface="Open Sans"/>
              </a:rPr>
              <a:t>Findings</a:t>
            </a:r>
            <a:endParaRPr sz="900">
              <a:latin typeface="Open Sans"/>
              <a:ea typeface="Open Sans"/>
              <a:cs typeface="Open Sans"/>
              <a:sym typeface="Open Sans"/>
            </a:endParaRPr>
          </a:p>
        </p:txBody>
      </p:sp>
      <p:sp>
        <p:nvSpPr>
          <p:cNvPr id="169" name="Google Shape;169;p24"/>
          <p:cNvSpPr txBox="1"/>
          <p:nvPr/>
        </p:nvSpPr>
        <p:spPr>
          <a:xfrm>
            <a:off x="40475" y="1250925"/>
            <a:ext cx="3476700" cy="2208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i="1" lang="en" sz="1000">
                <a:solidFill>
                  <a:srgbClr val="212121"/>
                </a:solidFill>
                <a:latin typeface="Open Sans SemiBold"/>
                <a:ea typeface="Open Sans SemiBold"/>
                <a:cs typeface="Open Sans SemiBold"/>
                <a:sym typeface="Open Sans SemiBold"/>
              </a:rPr>
              <a:t>Observation</a:t>
            </a:r>
            <a:r>
              <a:rPr lang="en" sz="1000">
                <a:solidFill>
                  <a:srgbClr val="212121"/>
                </a:solidFill>
                <a:latin typeface="Open Sans SemiBold"/>
                <a:ea typeface="Open Sans SemiBold"/>
                <a:cs typeface="Open Sans SemiBold"/>
                <a:sym typeface="Open Sans SemiBold"/>
              </a:rPr>
              <a:t>: </a:t>
            </a:r>
            <a:endParaRPr sz="1000">
              <a:solidFill>
                <a:srgbClr val="212121"/>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Generally, </a:t>
            </a:r>
            <a:r>
              <a:rPr lang="en" sz="1000">
                <a:solidFill>
                  <a:srgbClr val="212121"/>
                </a:solidFill>
                <a:latin typeface="Open Sans SemiBold"/>
                <a:ea typeface="Open Sans SemiBold"/>
                <a:cs typeface="Open Sans SemiBold"/>
                <a:sym typeface="Open Sans SemiBold"/>
              </a:rPr>
              <a:t>users</a:t>
            </a:r>
            <a:r>
              <a:rPr lang="en" sz="1000">
                <a:solidFill>
                  <a:srgbClr val="212121"/>
                </a:solidFill>
                <a:latin typeface="Open Sans SemiBold"/>
                <a:ea typeface="Open Sans SemiBold"/>
                <a:cs typeface="Open Sans SemiBold"/>
                <a:sym typeface="Open Sans SemiBold"/>
              </a:rPr>
              <a:t> use scheduling apps and when2meet for required meetings and projects</a:t>
            </a:r>
            <a:endParaRPr sz="1000">
              <a:solidFill>
                <a:srgbClr val="212121"/>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w</a:t>
            </a:r>
            <a:r>
              <a:rPr lang="en" sz="1000">
                <a:solidFill>
                  <a:srgbClr val="212121"/>
                </a:solidFill>
                <a:latin typeface="Open Sans SemiBold"/>
                <a:ea typeface="Open Sans SemiBold"/>
                <a:cs typeface="Open Sans SemiBold"/>
                <a:sym typeface="Open Sans SemiBold"/>
              </a:rPr>
              <a:t>hen2meet is simple and bland, making many users have no opinion on it</a:t>
            </a:r>
            <a:endParaRPr sz="1000">
              <a:solidFill>
                <a:srgbClr val="212121"/>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First time users were able to set up a meeting, but was not incredibly impressed with the features</a:t>
            </a:r>
            <a:endParaRPr sz="1000">
              <a:solidFill>
                <a:srgbClr val="212121"/>
              </a:solidFill>
              <a:latin typeface="Open Sans SemiBold"/>
              <a:ea typeface="Open Sans SemiBold"/>
              <a:cs typeface="Open Sans SemiBold"/>
              <a:sym typeface="Open Sans SemiBold"/>
            </a:endParaRPr>
          </a:p>
        </p:txBody>
      </p:sp>
      <p:sp>
        <p:nvSpPr>
          <p:cNvPr id="170" name="Google Shape;170;p24"/>
          <p:cNvSpPr txBox="1"/>
          <p:nvPr/>
        </p:nvSpPr>
        <p:spPr>
          <a:xfrm>
            <a:off x="4045675" y="381100"/>
            <a:ext cx="4755600" cy="113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u="sng">
                <a:solidFill>
                  <a:schemeClr val="accent2"/>
                </a:solidFill>
                <a:latin typeface="Open Sans SemiBold"/>
                <a:ea typeface="Open Sans SemiBold"/>
                <a:cs typeface="Open Sans SemiBold"/>
                <a:sym typeface="Open Sans SemiBold"/>
              </a:rPr>
              <a:t>General Meeting App 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Don’t have any feelings towards scheduling apps</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They don’t really use scheduling apps</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Use it for work and school, but nothing else</a:t>
            </a:r>
            <a:endParaRPr sz="1000">
              <a:solidFill>
                <a:schemeClr val="accent2"/>
              </a:solidFill>
              <a:latin typeface="Open Sans SemiBold"/>
              <a:ea typeface="Open Sans SemiBold"/>
              <a:cs typeface="Open Sans SemiBold"/>
              <a:sym typeface="Open Sans SemiBold"/>
            </a:endParaRPr>
          </a:p>
        </p:txBody>
      </p:sp>
      <p:cxnSp>
        <p:nvCxnSpPr>
          <p:cNvPr id="171" name="Google Shape;171;p24"/>
          <p:cNvCxnSpPr/>
          <p:nvPr/>
        </p:nvCxnSpPr>
        <p:spPr>
          <a:xfrm flipH="1">
            <a:off x="3635063" y="57850"/>
            <a:ext cx="300" cy="4928700"/>
          </a:xfrm>
          <a:prstGeom prst="straightConnector1">
            <a:avLst/>
          </a:prstGeom>
          <a:noFill/>
          <a:ln cap="flat" cmpd="sng" w="9525">
            <a:solidFill>
              <a:schemeClr val="dk2"/>
            </a:solidFill>
            <a:prstDash val="dot"/>
            <a:round/>
            <a:headEnd len="med" w="med" type="none"/>
            <a:tailEnd len="med" w="med" type="none"/>
          </a:ln>
        </p:spPr>
      </p:cxnSp>
      <p:sp>
        <p:nvSpPr>
          <p:cNvPr id="172" name="Google Shape;172;p24"/>
          <p:cNvSpPr txBox="1"/>
          <p:nvPr/>
        </p:nvSpPr>
        <p:spPr>
          <a:xfrm>
            <a:off x="4045675" y="2004750"/>
            <a:ext cx="4755600" cy="113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u="sng">
                <a:solidFill>
                  <a:schemeClr val="accent2"/>
                </a:solidFill>
                <a:latin typeface="Open Sans SemiBold"/>
                <a:ea typeface="Open Sans SemiBold"/>
                <a:cs typeface="Open Sans SemiBold"/>
                <a:sym typeface="Open Sans SemiBold"/>
              </a:rPr>
              <a:t>when2meet 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Used the application more in big groups, but only a couple times</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Haven’t looked back on it since college</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No real impressions on the look</a:t>
            </a:r>
            <a:endParaRPr sz="1000">
              <a:solidFill>
                <a:schemeClr val="accent2"/>
              </a:solidFill>
              <a:latin typeface="Open Sans SemiBold"/>
              <a:ea typeface="Open Sans SemiBold"/>
              <a:cs typeface="Open Sans SemiBold"/>
              <a:sym typeface="Open Sans SemiBold"/>
            </a:endParaRPr>
          </a:p>
        </p:txBody>
      </p:sp>
      <p:sp>
        <p:nvSpPr>
          <p:cNvPr id="173" name="Google Shape;173;p24"/>
          <p:cNvSpPr txBox="1"/>
          <p:nvPr/>
        </p:nvSpPr>
        <p:spPr>
          <a:xfrm>
            <a:off x="4045675" y="3628400"/>
            <a:ext cx="4755600" cy="90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u="sng">
                <a:solidFill>
                  <a:schemeClr val="accent2"/>
                </a:solidFill>
                <a:latin typeface="Open Sans SemiBold"/>
                <a:ea typeface="Open Sans SemiBold"/>
                <a:cs typeface="Open Sans SemiBold"/>
                <a:sym typeface="Open Sans SemiBold"/>
              </a:rPr>
              <a:t>when2meet Aesthetic 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when2meet has a mission and does the bare minimum</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It’s not challenging to maneuver, but it could look nicer</a:t>
            </a:r>
            <a:endParaRPr sz="1000">
              <a:solidFill>
                <a:schemeClr val="accent2"/>
              </a:solidFill>
              <a:latin typeface="Open Sans SemiBold"/>
              <a:ea typeface="Open Sans SemiBold"/>
              <a:cs typeface="Open Sans SemiBold"/>
              <a:sym typeface="Open Sans SemiBold"/>
            </a:endParaRPr>
          </a:p>
        </p:txBody>
      </p:sp>
      <p:sp>
        <p:nvSpPr>
          <p:cNvPr id="174" name="Google Shape;174;p24"/>
          <p:cNvSpPr txBox="1"/>
          <p:nvPr/>
        </p:nvSpPr>
        <p:spPr>
          <a:xfrm>
            <a:off x="909275" y="4020700"/>
            <a:ext cx="1739100" cy="36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000">
                <a:solidFill>
                  <a:srgbClr val="4A7C59"/>
                </a:solidFill>
                <a:latin typeface="Open Sans"/>
                <a:ea typeface="Open Sans"/>
                <a:cs typeface="Open Sans"/>
                <a:sym typeface="Open Sans"/>
              </a:rPr>
              <a:t>“</a:t>
            </a:r>
            <a:r>
              <a:rPr i="1" lang="en" sz="1000">
                <a:solidFill>
                  <a:srgbClr val="4A7C59"/>
                </a:solidFill>
                <a:latin typeface="Open Sans"/>
                <a:ea typeface="Open Sans"/>
                <a:cs typeface="Open Sans"/>
                <a:sym typeface="Open Sans"/>
              </a:rPr>
              <a:t>It gets the job done”</a:t>
            </a:r>
            <a:endParaRPr i="1" sz="1000">
              <a:solidFill>
                <a:srgbClr val="4A7C59"/>
              </a:solidFill>
              <a:latin typeface="Open Sans Light"/>
              <a:ea typeface="Open Sans Light"/>
              <a:cs typeface="Open Sans Light"/>
              <a:sym typeface="Open Sans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7C59"/>
        </a:solidFill>
      </p:bgPr>
    </p:bg>
    <p:spTree>
      <p:nvGrpSpPr>
        <p:cNvPr id="178" name="Shape 178"/>
        <p:cNvGrpSpPr/>
        <p:nvPr/>
      </p:nvGrpSpPr>
      <p:grpSpPr>
        <a:xfrm>
          <a:off x="0" y="0"/>
          <a:ext cx="0" cy="0"/>
          <a:chOff x="0" y="0"/>
          <a:chExt cx="0" cy="0"/>
        </a:xfrm>
      </p:grpSpPr>
      <p:sp>
        <p:nvSpPr>
          <p:cNvPr id="179" name="Google Shape;179;p25"/>
          <p:cNvSpPr txBox="1"/>
          <p:nvPr/>
        </p:nvSpPr>
        <p:spPr>
          <a:xfrm>
            <a:off x="321600" y="2138925"/>
            <a:ext cx="8500800" cy="256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6000">
                <a:solidFill>
                  <a:srgbClr val="FFFFFF"/>
                </a:solidFill>
                <a:latin typeface="Open Sans"/>
                <a:ea typeface="Open Sans"/>
                <a:cs typeface="Open Sans"/>
                <a:sym typeface="Open Sans"/>
              </a:rPr>
              <a:t>Next Steps: Design</a:t>
            </a:r>
            <a:endParaRPr b="1" sz="6000">
              <a:solidFill>
                <a:srgbClr val="FFFFF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26"/>
          <p:cNvSpPr txBox="1"/>
          <p:nvPr/>
        </p:nvSpPr>
        <p:spPr>
          <a:xfrm>
            <a:off x="448425" y="550250"/>
            <a:ext cx="64047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434343"/>
                </a:solidFill>
                <a:latin typeface="Open Sans"/>
                <a:ea typeface="Open Sans"/>
                <a:cs typeface="Open Sans"/>
                <a:sym typeface="Open Sans"/>
              </a:rPr>
              <a:t>Recommendations</a:t>
            </a:r>
            <a:endParaRPr b="1" sz="1600">
              <a:solidFill>
                <a:srgbClr val="434343"/>
              </a:solidFill>
              <a:latin typeface="Open Sans"/>
              <a:ea typeface="Open Sans"/>
              <a:cs typeface="Open Sans"/>
              <a:sym typeface="Open Sans"/>
            </a:endParaRPr>
          </a:p>
        </p:txBody>
      </p:sp>
      <p:grpSp>
        <p:nvGrpSpPr>
          <p:cNvPr id="185" name="Google Shape;185;p26"/>
          <p:cNvGrpSpPr/>
          <p:nvPr/>
        </p:nvGrpSpPr>
        <p:grpSpPr>
          <a:xfrm>
            <a:off x="448425" y="965421"/>
            <a:ext cx="8469125" cy="680450"/>
            <a:chOff x="448425" y="1270221"/>
            <a:chExt cx="8469125" cy="680450"/>
          </a:xfrm>
        </p:grpSpPr>
        <p:sp>
          <p:nvSpPr>
            <p:cNvPr id="186" name="Google Shape;186;p26"/>
            <p:cNvSpPr txBox="1"/>
            <p:nvPr/>
          </p:nvSpPr>
          <p:spPr>
            <a:xfrm>
              <a:off x="1045250" y="1300571"/>
              <a:ext cx="7872300" cy="65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434343"/>
                  </a:solidFill>
                  <a:latin typeface="Open Sans ExtraBold"/>
                  <a:ea typeface="Open Sans ExtraBold"/>
                  <a:cs typeface="Open Sans ExtraBold"/>
                  <a:sym typeface="Open Sans ExtraBold"/>
                </a:rPr>
                <a:t>Focus on </a:t>
              </a:r>
              <a:r>
                <a:rPr lang="en" sz="1100">
                  <a:solidFill>
                    <a:srgbClr val="434343"/>
                  </a:solidFill>
                  <a:latin typeface="Open Sans ExtraBold"/>
                  <a:ea typeface="Open Sans ExtraBold"/>
                  <a:cs typeface="Open Sans ExtraBold"/>
                  <a:sym typeface="Open Sans ExtraBold"/>
                </a:rPr>
                <a:t>the</a:t>
              </a:r>
              <a:r>
                <a:rPr lang="en" sz="1100">
                  <a:solidFill>
                    <a:srgbClr val="434343"/>
                  </a:solidFill>
                  <a:latin typeface="Open Sans ExtraBold"/>
                  <a:ea typeface="Open Sans ExtraBold"/>
                  <a:cs typeface="Open Sans ExtraBold"/>
                  <a:sym typeface="Open Sans ExtraBold"/>
                </a:rPr>
                <a:t> feature UI interaction </a:t>
              </a:r>
              <a:r>
                <a:rPr lang="en" sz="1100">
                  <a:solidFill>
                    <a:srgbClr val="434343"/>
                  </a:solidFill>
                  <a:latin typeface="Open Sans Light"/>
                  <a:ea typeface="Open Sans Light"/>
                  <a:cs typeface="Open Sans Light"/>
                  <a:sym typeface="Open Sans Light"/>
                </a:rPr>
                <a:t>-</a:t>
              </a:r>
              <a:r>
                <a:rPr lang="en" sz="1100">
                  <a:solidFill>
                    <a:srgbClr val="434343"/>
                  </a:solidFill>
                  <a:latin typeface="Open Sans"/>
                  <a:ea typeface="Open Sans"/>
                  <a:cs typeface="Open Sans"/>
                  <a:sym typeface="Open Sans"/>
                </a:rPr>
                <a:t> </a:t>
              </a:r>
              <a:r>
                <a:rPr lang="en" sz="1100">
                  <a:solidFill>
                    <a:srgbClr val="434343"/>
                  </a:solidFill>
                  <a:latin typeface="Open Sans SemiBold"/>
                  <a:ea typeface="Open Sans SemiBold"/>
                  <a:cs typeface="Open Sans SemiBold"/>
                  <a:sym typeface="Open Sans SemiBold"/>
                </a:rPr>
                <a:t>figure out what features need to be scratched, adjusted, or added. For example, start working on the login function, decreasing the time-zone availabilities, create a calendar invite option, connect to a video meeting application, and more.</a:t>
              </a:r>
              <a:endParaRPr sz="1100">
                <a:solidFill>
                  <a:srgbClr val="434343"/>
                </a:solidFill>
                <a:latin typeface="Open Sans SemiBold"/>
                <a:ea typeface="Open Sans SemiBold"/>
                <a:cs typeface="Open Sans SemiBold"/>
                <a:sym typeface="Open Sans SemiBold"/>
              </a:endParaRPr>
            </a:p>
          </p:txBody>
        </p:sp>
        <p:sp>
          <p:nvSpPr>
            <p:cNvPr id="187" name="Google Shape;187;p26"/>
            <p:cNvSpPr txBox="1"/>
            <p:nvPr/>
          </p:nvSpPr>
          <p:spPr>
            <a:xfrm>
              <a:off x="448425" y="1270221"/>
              <a:ext cx="982200" cy="65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Open Sans SemiBold"/>
                  <a:ea typeface="Open Sans SemiBold"/>
                  <a:cs typeface="Open Sans SemiBold"/>
                  <a:sym typeface="Open Sans SemiBold"/>
                </a:rPr>
                <a:t>01</a:t>
              </a:r>
              <a:endParaRPr sz="3000">
                <a:solidFill>
                  <a:srgbClr val="434343"/>
                </a:solidFill>
                <a:latin typeface="Open Sans SemiBold"/>
                <a:ea typeface="Open Sans SemiBold"/>
                <a:cs typeface="Open Sans SemiBold"/>
                <a:sym typeface="Open Sans SemiBold"/>
              </a:endParaRPr>
            </a:p>
          </p:txBody>
        </p:sp>
      </p:grpSp>
      <p:grpSp>
        <p:nvGrpSpPr>
          <p:cNvPr id="188" name="Google Shape;188;p26"/>
          <p:cNvGrpSpPr/>
          <p:nvPr/>
        </p:nvGrpSpPr>
        <p:grpSpPr>
          <a:xfrm>
            <a:off x="448425" y="3257550"/>
            <a:ext cx="6323525" cy="650100"/>
            <a:chOff x="448425" y="2266950"/>
            <a:chExt cx="6323525" cy="650100"/>
          </a:xfrm>
        </p:grpSpPr>
        <p:sp>
          <p:nvSpPr>
            <p:cNvPr id="189" name="Google Shape;189;p26"/>
            <p:cNvSpPr txBox="1"/>
            <p:nvPr/>
          </p:nvSpPr>
          <p:spPr>
            <a:xfrm>
              <a:off x="1045250" y="2266950"/>
              <a:ext cx="5726700" cy="65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434343"/>
                  </a:solidFill>
                  <a:latin typeface="Open Sans ExtraBold"/>
                  <a:ea typeface="Open Sans ExtraBold"/>
                  <a:cs typeface="Open Sans ExtraBold"/>
                  <a:sym typeface="Open Sans ExtraBold"/>
                </a:rPr>
                <a:t>See how to keep site simple look, but professional</a:t>
              </a:r>
              <a:r>
                <a:rPr lang="en" sz="1100">
                  <a:solidFill>
                    <a:srgbClr val="434343"/>
                  </a:solidFill>
                  <a:latin typeface="Open Sans Light"/>
                  <a:ea typeface="Open Sans Light"/>
                  <a:cs typeface="Open Sans Light"/>
                  <a:sym typeface="Open Sans Light"/>
                </a:rPr>
                <a:t> -</a:t>
              </a:r>
              <a:r>
                <a:rPr lang="en" sz="1100">
                  <a:solidFill>
                    <a:srgbClr val="434343"/>
                  </a:solidFill>
                  <a:latin typeface="Open Sans"/>
                  <a:ea typeface="Open Sans"/>
                  <a:cs typeface="Open Sans"/>
                  <a:sym typeface="Open Sans"/>
                </a:rPr>
                <a:t> </a:t>
              </a:r>
              <a:r>
                <a:rPr lang="en" sz="1100">
                  <a:solidFill>
                    <a:srgbClr val="434343"/>
                  </a:solidFill>
                  <a:latin typeface="Open Sans SemiBold"/>
                  <a:ea typeface="Open Sans SemiBold"/>
                  <a:cs typeface="Open Sans SemiBold"/>
                  <a:sym typeface="Open Sans SemiBold"/>
                </a:rPr>
                <a:t>main issue voiced was the spammy look so there needs to be a way to keep the site simple, yet aesthetically interesting enough for the user to share</a:t>
              </a:r>
              <a:endParaRPr sz="1100">
                <a:solidFill>
                  <a:srgbClr val="434343"/>
                </a:solidFill>
                <a:latin typeface="Open Sans SemiBold"/>
                <a:ea typeface="Open Sans SemiBold"/>
                <a:cs typeface="Open Sans SemiBold"/>
                <a:sym typeface="Open Sans SemiBold"/>
              </a:endParaRPr>
            </a:p>
          </p:txBody>
        </p:sp>
        <p:sp>
          <p:nvSpPr>
            <p:cNvPr id="190" name="Google Shape;190;p26"/>
            <p:cNvSpPr txBox="1"/>
            <p:nvPr/>
          </p:nvSpPr>
          <p:spPr>
            <a:xfrm>
              <a:off x="448425" y="2266950"/>
              <a:ext cx="982200" cy="65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Open Sans SemiBold"/>
                  <a:ea typeface="Open Sans SemiBold"/>
                  <a:cs typeface="Open Sans SemiBold"/>
                  <a:sym typeface="Open Sans SemiBold"/>
                </a:rPr>
                <a:t>02</a:t>
              </a:r>
              <a:endParaRPr sz="3000">
                <a:solidFill>
                  <a:srgbClr val="434343"/>
                </a:solidFill>
                <a:latin typeface="Open Sans SemiBold"/>
                <a:ea typeface="Open Sans SemiBold"/>
                <a:cs typeface="Open Sans SemiBold"/>
                <a:sym typeface="Open Sans SemiBold"/>
              </a:endParaRPr>
            </a:p>
          </p:txBody>
        </p:sp>
      </p:grpSp>
      <p:grpSp>
        <p:nvGrpSpPr>
          <p:cNvPr id="191" name="Google Shape;191;p26"/>
          <p:cNvGrpSpPr/>
          <p:nvPr/>
        </p:nvGrpSpPr>
        <p:grpSpPr>
          <a:xfrm>
            <a:off x="448425" y="4147725"/>
            <a:ext cx="6252425" cy="650100"/>
            <a:chOff x="448425" y="3233325"/>
            <a:chExt cx="6252425" cy="650100"/>
          </a:xfrm>
        </p:grpSpPr>
        <p:sp>
          <p:nvSpPr>
            <p:cNvPr id="192" name="Google Shape;192;p26"/>
            <p:cNvSpPr txBox="1"/>
            <p:nvPr/>
          </p:nvSpPr>
          <p:spPr>
            <a:xfrm>
              <a:off x="1045250" y="3233325"/>
              <a:ext cx="5655600" cy="65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434343"/>
                  </a:solidFill>
                  <a:latin typeface="Open Sans ExtraBold"/>
                  <a:ea typeface="Open Sans ExtraBold"/>
                  <a:cs typeface="Open Sans ExtraBold"/>
                  <a:sym typeface="Open Sans ExtraBold"/>
                </a:rPr>
                <a:t>Improve the </a:t>
              </a:r>
              <a:r>
                <a:rPr lang="en" sz="1100">
                  <a:solidFill>
                    <a:srgbClr val="434343"/>
                  </a:solidFill>
                  <a:latin typeface="Open Sans ExtraBold"/>
                  <a:ea typeface="Open Sans ExtraBold"/>
                  <a:cs typeface="Open Sans ExtraBold"/>
                  <a:sym typeface="Open Sans ExtraBold"/>
                </a:rPr>
                <a:t>visual</a:t>
              </a:r>
              <a:r>
                <a:rPr lang="en" sz="1100">
                  <a:solidFill>
                    <a:srgbClr val="434343"/>
                  </a:solidFill>
                  <a:latin typeface="Open Sans ExtraBold"/>
                  <a:ea typeface="Open Sans ExtraBold"/>
                  <a:cs typeface="Open Sans ExtraBold"/>
                  <a:sym typeface="Open Sans ExtraBold"/>
                </a:rPr>
                <a:t> UI</a:t>
              </a:r>
              <a:r>
                <a:rPr lang="en" sz="1100">
                  <a:solidFill>
                    <a:srgbClr val="434343"/>
                  </a:solidFill>
                  <a:latin typeface="Open Sans Light"/>
                  <a:ea typeface="Open Sans Light"/>
                  <a:cs typeface="Open Sans Light"/>
                  <a:sym typeface="Open Sans Light"/>
                </a:rPr>
                <a:t>-</a:t>
              </a:r>
              <a:r>
                <a:rPr lang="en" sz="1100">
                  <a:solidFill>
                    <a:srgbClr val="434343"/>
                  </a:solidFill>
                  <a:latin typeface="Open Sans"/>
                  <a:ea typeface="Open Sans"/>
                  <a:cs typeface="Open Sans"/>
                  <a:sym typeface="Open Sans"/>
                </a:rPr>
                <a:t> </a:t>
              </a:r>
              <a:r>
                <a:rPr lang="en" sz="1100">
                  <a:solidFill>
                    <a:srgbClr val="434343"/>
                  </a:solidFill>
                  <a:latin typeface="Open Sans SemiBold"/>
                  <a:ea typeface="Open Sans SemiBold"/>
                  <a:cs typeface="Open Sans SemiBold"/>
                  <a:sym typeface="Open Sans SemiBold"/>
                </a:rPr>
                <a:t>fix the typography and color combinations to make it more usable on a bigger screen (especially since it is a web based application and not an app)</a:t>
              </a:r>
              <a:endParaRPr sz="1100">
                <a:solidFill>
                  <a:srgbClr val="434343"/>
                </a:solidFill>
                <a:latin typeface="Open Sans SemiBold"/>
                <a:ea typeface="Open Sans SemiBold"/>
                <a:cs typeface="Open Sans SemiBold"/>
                <a:sym typeface="Open Sans SemiBold"/>
              </a:endParaRPr>
            </a:p>
          </p:txBody>
        </p:sp>
        <p:sp>
          <p:nvSpPr>
            <p:cNvPr id="193" name="Google Shape;193;p26"/>
            <p:cNvSpPr txBox="1"/>
            <p:nvPr/>
          </p:nvSpPr>
          <p:spPr>
            <a:xfrm>
              <a:off x="448425" y="3233325"/>
              <a:ext cx="982200" cy="65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Open Sans SemiBold"/>
                  <a:ea typeface="Open Sans SemiBold"/>
                  <a:cs typeface="Open Sans SemiBold"/>
                  <a:sym typeface="Open Sans SemiBold"/>
                </a:rPr>
                <a:t>03</a:t>
              </a:r>
              <a:endParaRPr sz="3000">
                <a:solidFill>
                  <a:srgbClr val="434343"/>
                </a:solidFill>
                <a:latin typeface="Open Sans SemiBold"/>
                <a:ea typeface="Open Sans SemiBold"/>
                <a:cs typeface="Open Sans SemiBold"/>
                <a:sym typeface="Open Sans SemiBold"/>
              </a:endParaRPr>
            </a:p>
          </p:txBody>
        </p:sp>
      </p:grpSp>
      <p:pic>
        <p:nvPicPr>
          <p:cNvPr id="194" name="Google Shape;194;p26"/>
          <p:cNvPicPr preferRelativeResize="0"/>
          <p:nvPr/>
        </p:nvPicPr>
        <p:blipFill>
          <a:blip r:embed="rId3">
            <a:alphaModFix/>
          </a:blip>
          <a:stretch>
            <a:fillRect/>
          </a:stretch>
        </p:blipFill>
        <p:spPr>
          <a:xfrm>
            <a:off x="1161450" y="1680912"/>
            <a:ext cx="2160525" cy="1313000"/>
          </a:xfrm>
          <a:prstGeom prst="rect">
            <a:avLst/>
          </a:prstGeom>
          <a:noFill/>
          <a:ln>
            <a:noFill/>
          </a:ln>
        </p:spPr>
      </p:pic>
      <p:pic>
        <p:nvPicPr>
          <p:cNvPr id="195" name="Google Shape;195;p26"/>
          <p:cNvPicPr preferRelativeResize="0"/>
          <p:nvPr/>
        </p:nvPicPr>
        <p:blipFill rotWithShape="1">
          <a:blip r:embed="rId4">
            <a:alphaModFix/>
          </a:blip>
          <a:srcRect b="28382" l="2305" r="0" t="0"/>
          <a:stretch/>
        </p:blipFill>
        <p:spPr>
          <a:xfrm>
            <a:off x="4364200" y="1685813"/>
            <a:ext cx="2336525" cy="1355750"/>
          </a:xfrm>
          <a:prstGeom prst="rect">
            <a:avLst/>
          </a:prstGeom>
          <a:noFill/>
          <a:ln>
            <a:noFill/>
          </a:ln>
        </p:spPr>
      </p:pic>
      <p:pic>
        <p:nvPicPr>
          <p:cNvPr id="196" name="Google Shape;196;p26"/>
          <p:cNvPicPr preferRelativeResize="0"/>
          <p:nvPr/>
        </p:nvPicPr>
        <p:blipFill>
          <a:blip r:embed="rId5">
            <a:alphaModFix/>
          </a:blip>
          <a:stretch>
            <a:fillRect/>
          </a:stretch>
        </p:blipFill>
        <p:spPr>
          <a:xfrm>
            <a:off x="6903725" y="2748975"/>
            <a:ext cx="2013825" cy="228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7C59"/>
        </a:solidFill>
      </p:bgPr>
    </p:bg>
    <p:spTree>
      <p:nvGrpSpPr>
        <p:cNvPr id="200" name="Shape 200"/>
        <p:cNvGrpSpPr/>
        <p:nvPr/>
      </p:nvGrpSpPr>
      <p:grpSpPr>
        <a:xfrm>
          <a:off x="0" y="0"/>
          <a:ext cx="0" cy="0"/>
          <a:chOff x="0" y="0"/>
          <a:chExt cx="0" cy="0"/>
        </a:xfrm>
      </p:grpSpPr>
      <p:sp>
        <p:nvSpPr>
          <p:cNvPr id="201" name="Google Shape;201;p27"/>
          <p:cNvSpPr txBox="1"/>
          <p:nvPr/>
        </p:nvSpPr>
        <p:spPr>
          <a:xfrm>
            <a:off x="321600" y="2138925"/>
            <a:ext cx="8500800" cy="256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6000">
                <a:solidFill>
                  <a:srgbClr val="FFFFFF"/>
                </a:solidFill>
                <a:latin typeface="Open Sans"/>
                <a:ea typeface="Open Sans"/>
                <a:cs typeface="Open Sans"/>
                <a:sym typeface="Open Sans"/>
              </a:rPr>
              <a:t>Thank you!</a:t>
            </a:r>
            <a:endParaRPr b="1" sz="60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19825" y="314625"/>
            <a:ext cx="25377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212121"/>
                </a:solidFill>
                <a:latin typeface="Open Sans"/>
                <a:ea typeface="Open Sans"/>
                <a:cs typeface="Open Sans"/>
                <a:sym typeface="Open Sans"/>
              </a:rPr>
              <a:t>What is when2meet?</a:t>
            </a:r>
            <a:endParaRPr b="1" sz="1600">
              <a:solidFill>
                <a:srgbClr val="212121"/>
              </a:solidFill>
              <a:latin typeface="Open Sans"/>
              <a:ea typeface="Open Sans"/>
              <a:cs typeface="Open Sans"/>
              <a:sym typeface="Open Sans"/>
            </a:endParaRPr>
          </a:p>
        </p:txBody>
      </p:sp>
      <p:pic>
        <p:nvPicPr>
          <p:cNvPr id="60" name="Google Shape;60;p14" title="Screen Recording 2022-02-20 at 9.04.06 PM.mov">
            <a:hlinkClick r:id="rId3"/>
          </p:cNvPr>
          <p:cNvPicPr preferRelativeResize="0"/>
          <p:nvPr/>
        </p:nvPicPr>
        <p:blipFill>
          <a:blip r:embed="rId4">
            <a:alphaModFix/>
          </a:blip>
          <a:stretch>
            <a:fillRect/>
          </a:stretch>
        </p:blipFill>
        <p:spPr>
          <a:xfrm>
            <a:off x="304800" y="648825"/>
            <a:ext cx="8501900" cy="4084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22900" y="673326"/>
            <a:ext cx="3834600" cy="255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300">
                <a:solidFill>
                  <a:srgbClr val="212121"/>
                </a:solidFill>
                <a:latin typeface="Open Sans"/>
                <a:ea typeface="Open Sans"/>
                <a:cs typeface="Open Sans"/>
                <a:sym typeface="Open Sans"/>
              </a:rPr>
              <a:t>Goal</a:t>
            </a:r>
            <a:endParaRPr b="1" sz="1300">
              <a:solidFill>
                <a:srgbClr val="212121"/>
              </a:solidFill>
              <a:latin typeface="Open Sans"/>
              <a:ea typeface="Open Sans"/>
              <a:cs typeface="Open Sans"/>
              <a:sym typeface="Open Sans"/>
            </a:endParaRPr>
          </a:p>
          <a:p>
            <a:pPr indent="0" lvl="0" marL="0" rtl="0" algn="l">
              <a:lnSpc>
                <a:spcPct val="150000"/>
              </a:lnSpc>
              <a:spcBef>
                <a:spcPts val="500"/>
              </a:spcBef>
              <a:spcAft>
                <a:spcPts val="0"/>
              </a:spcAft>
              <a:buNone/>
            </a:pPr>
            <a:r>
              <a:rPr lang="en" sz="1000">
                <a:solidFill>
                  <a:schemeClr val="accent2"/>
                </a:solidFill>
                <a:latin typeface="Open Sans SemiBold"/>
                <a:ea typeface="Open Sans SemiBold"/>
                <a:cs typeface="Open Sans SemiBold"/>
                <a:sym typeface="Open Sans SemiBold"/>
              </a:rPr>
              <a:t>Understand the parts of when2meet (and other scheduling applications) the user likes and the points of frustration.</a:t>
            </a:r>
            <a:endParaRPr sz="1000">
              <a:solidFill>
                <a:schemeClr val="accent2"/>
              </a:solidFill>
              <a:latin typeface="Open Sans SemiBold"/>
              <a:ea typeface="Open Sans SemiBold"/>
              <a:cs typeface="Open Sans SemiBold"/>
              <a:sym typeface="Open Sans SemiBold"/>
            </a:endParaRPr>
          </a:p>
          <a:p>
            <a:pPr indent="0" lvl="0" marL="0" rtl="0" algn="l">
              <a:lnSpc>
                <a:spcPct val="150000"/>
              </a:lnSpc>
              <a:spcBef>
                <a:spcPts val="1000"/>
              </a:spcBef>
              <a:spcAft>
                <a:spcPts val="0"/>
              </a:spcAft>
              <a:buNone/>
            </a:pPr>
            <a:r>
              <a:t/>
            </a:r>
            <a:endParaRPr sz="1000">
              <a:solidFill>
                <a:schemeClr val="accent2"/>
              </a:solidFill>
              <a:latin typeface="Open Sans SemiBold"/>
              <a:ea typeface="Open Sans SemiBold"/>
              <a:cs typeface="Open Sans SemiBold"/>
              <a:sym typeface="Open Sans SemiBold"/>
            </a:endParaRPr>
          </a:p>
          <a:p>
            <a:pPr indent="0" lvl="0" marL="0" rtl="0" algn="l">
              <a:lnSpc>
                <a:spcPct val="150000"/>
              </a:lnSpc>
              <a:spcBef>
                <a:spcPts val="1000"/>
              </a:spcBef>
              <a:spcAft>
                <a:spcPts val="0"/>
              </a:spcAft>
              <a:buNone/>
            </a:pPr>
            <a:r>
              <a:rPr b="1" i="1" lang="en" sz="1000">
                <a:solidFill>
                  <a:schemeClr val="accent2"/>
                </a:solidFill>
                <a:latin typeface="Open Sans"/>
                <a:ea typeface="Open Sans"/>
                <a:cs typeface="Open Sans"/>
                <a:sym typeface="Open Sans"/>
              </a:rPr>
              <a:t>This research will help</a:t>
            </a:r>
            <a:r>
              <a:rPr lang="en" sz="1000">
                <a:solidFill>
                  <a:schemeClr val="accent2"/>
                </a:solidFill>
                <a:latin typeface="Open Sans SemiBold"/>
                <a:ea typeface="Open Sans SemiBold"/>
                <a:cs typeface="Open Sans SemiBold"/>
                <a:sym typeface="Open Sans SemiBold"/>
              </a:rPr>
              <a:t>:</a:t>
            </a:r>
            <a:endParaRPr sz="1000">
              <a:solidFill>
                <a:schemeClr val="accent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000">
                <a:solidFill>
                  <a:schemeClr val="accent2"/>
                </a:solidFill>
                <a:latin typeface="Open Sans SemiBold"/>
                <a:ea typeface="Open Sans SemiBold"/>
                <a:cs typeface="Open Sans SemiBold"/>
                <a:sym typeface="Open Sans SemiBold"/>
              </a:rPr>
              <a:t>- Many working adults and students rely on this application</a:t>
            </a:r>
            <a:endParaRPr sz="1000">
              <a:solidFill>
                <a:schemeClr val="accent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000">
                <a:solidFill>
                  <a:schemeClr val="accent2"/>
                </a:solidFill>
                <a:latin typeface="Open Sans SemiBold"/>
                <a:ea typeface="Open Sans SemiBold"/>
                <a:cs typeface="Open Sans SemiBold"/>
                <a:sym typeface="Open Sans SemiBold"/>
              </a:rPr>
              <a:t>- Uncover UI issues</a:t>
            </a:r>
            <a:endParaRPr sz="1000">
              <a:solidFill>
                <a:schemeClr val="accent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000">
                <a:solidFill>
                  <a:schemeClr val="accent2"/>
                </a:solidFill>
                <a:latin typeface="Open Sans SemiBold"/>
                <a:ea typeface="Open Sans SemiBold"/>
                <a:cs typeface="Open Sans SemiBold"/>
                <a:sym typeface="Open Sans SemiBold"/>
              </a:rPr>
              <a:t>- Increase usability in the application</a:t>
            </a:r>
            <a:endParaRPr sz="1000">
              <a:solidFill>
                <a:schemeClr val="accent2"/>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None/>
            </a:pPr>
            <a:r>
              <a:rPr lang="en" sz="1000">
                <a:solidFill>
                  <a:schemeClr val="accent2"/>
                </a:solidFill>
                <a:latin typeface="Open Sans SemiBold"/>
                <a:ea typeface="Open Sans SemiBold"/>
                <a:cs typeface="Open Sans SemiBold"/>
                <a:sym typeface="Open Sans SemiBold"/>
              </a:rPr>
              <a:t>- Understand features that will evolve the application</a:t>
            </a:r>
            <a:endParaRPr sz="1000">
              <a:solidFill>
                <a:schemeClr val="accent2"/>
              </a:solidFill>
              <a:latin typeface="Open Sans SemiBold"/>
              <a:ea typeface="Open Sans SemiBold"/>
              <a:cs typeface="Open Sans SemiBold"/>
              <a:sym typeface="Open Sans SemiBold"/>
            </a:endParaRPr>
          </a:p>
        </p:txBody>
      </p:sp>
      <p:sp>
        <p:nvSpPr>
          <p:cNvPr id="66" name="Google Shape;66;p15"/>
          <p:cNvSpPr txBox="1"/>
          <p:nvPr/>
        </p:nvSpPr>
        <p:spPr>
          <a:xfrm>
            <a:off x="219825" y="314625"/>
            <a:ext cx="16212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212121"/>
                </a:solidFill>
                <a:latin typeface="Open Sans"/>
                <a:ea typeface="Open Sans"/>
                <a:cs typeface="Open Sans"/>
                <a:sym typeface="Open Sans"/>
              </a:rPr>
              <a:t>Research Plan</a:t>
            </a:r>
            <a:endParaRPr b="1" sz="1600">
              <a:solidFill>
                <a:srgbClr val="212121"/>
              </a:solidFill>
              <a:latin typeface="Open Sans"/>
              <a:ea typeface="Open Sans"/>
              <a:cs typeface="Open Sans"/>
              <a:sym typeface="Open Sans"/>
            </a:endParaRPr>
          </a:p>
        </p:txBody>
      </p:sp>
      <p:sp>
        <p:nvSpPr>
          <p:cNvPr id="67" name="Google Shape;67;p15"/>
          <p:cNvSpPr txBox="1"/>
          <p:nvPr/>
        </p:nvSpPr>
        <p:spPr>
          <a:xfrm>
            <a:off x="5153050" y="673325"/>
            <a:ext cx="3755700" cy="25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212121"/>
                </a:solidFill>
                <a:latin typeface="Open Sans"/>
                <a:ea typeface="Open Sans"/>
                <a:cs typeface="Open Sans"/>
                <a:sym typeface="Open Sans"/>
              </a:rPr>
              <a:t>Objectives</a:t>
            </a:r>
            <a:endParaRPr b="1" sz="1200">
              <a:solidFill>
                <a:srgbClr val="212121"/>
              </a:solidFill>
              <a:latin typeface="Open Sans"/>
              <a:ea typeface="Open Sans"/>
              <a:cs typeface="Open Sans"/>
              <a:sym typeface="Open Sans"/>
            </a:endParaRPr>
          </a:p>
          <a:p>
            <a:pPr indent="0" lvl="0" marL="0" rtl="0" algn="l">
              <a:lnSpc>
                <a:spcPct val="115000"/>
              </a:lnSpc>
              <a:spcBef>
                <a:spcPts val="500"/>
              </a:spcBef>
              <a:spcAft>
                <a:spcPts val="0"/>
              </a:spcAft>
              <a:buNone/>
            </a:pPr>
            <a:r>
              <a:t/>
            </a:r>
            <a:endParaRPr b="1" sz="1200">
              <a:solidFill>
                <a:srgbClr val="212121"/>
              </a:solidFill>
              <a:latin typeface="Open Sans"/>
              <a:ea typeface="Open Sans"/>
              <a:cs typeface="Open Sans"/>
              <a:sym typeface="Open Sans"/>
            </a:endParaRPr>
          </a:p>
          <a:p>
            <a:pPr indent="0" lvl="0" marL="0" rtl="0" algn="l">
              <a:lnSpc>
                <a:spcPct val="150000"/>
              </a:lnSpc>
              <a:spcBef>
                <a:spcPts val="500"/>
              </a:spcBef>
              <a:spcAft>
                <a:spcPts val="0"/>
              </a:spcAft>
              <a:buNone/>
            </a:pPr>
            <a:r>
              <a:rPr lang="en" sz="900">
                <a:solidFill>
                  <a:srgbClr val="212121"/>
                </a:solidFill>
                <a:latin typeface="Open Sans SemiBold"/>
                <a:ea typeface="Open Sans SemiBold"/>
                <a:cs typeface="Open Sans SemiBold"/>
                <a:sym typeface="Open Sans SemiBold"/>
              </a:rPr>
              <a:t>- Understand what works and doesn’t on when2meet as many working adults and students heavily use this application</a:t>
            </a:r>
            <a:endParaRPr sz="900">
              <a:solidFill>
                <a:srgbClr val="212121"/>
              </a:solidFill>
              <a:latin typeface="Open Sans SemiBold"/>
              <a:ea typeface="Open Sans SemiBold"/>
              <a:cs typeface="Open Sans SemiBold"/>
              <a:sym typeface="Open Sans SemiBold"/>
            </a:endParaRPr>
          </a:p>
          <a:p>
            <a:pPr indent="0" lvl="0" marL="0" rtl="0" algn="l">
              <a:lnSpc>
                <a:spcPct val="150000"/>
              </a:lnSpc>
              <a:spcBef>
                <a:spcPts val="500"/>
              </a:spcBef>
              <a:spcAft>
                <a:spcPts val="0"/>
              </a:spcAft>
              <a:buNone/>
            </a:pPr>
            <a:r>
              <a:rPr lang="en" sz="900">
                <a:solidFill>
                  <a:srgbClr val="212121"/>
                </a:solidFill>
                <a:latin typeface="Open Sans SemiBold"/>
                <a:ea typeface="Open Sans SemiBold"/>
                <a:cs typeface="Open Sans SemiBold"/>
                <a:sym typeface="Open Sans SemiBold"/>
              </a:rPr>
              <a:t>- Uncover what when2meet  users  love and miss about their scheduling experience</a:t>
            </a:r>
            <a:endParaRPr sz="900">
              <a:solidFill>
                <a:srgbClr val="212121"/>
              </a:solidFill>
              <a:latin typeface="Open Sans SemiBold"/>
              <a:ea typeface="Open Sans SemiBold"/>
              <a:cs typeface="Open Sans SemiBold"/>
              <a:sym typeface="Open Sans SemiBold"/>
            </a:endParaRPr>
          </a:p>
          <a:p>
            <a:pPr indent="0" lvl="0" marL="0" rtl="0" algn="l">
              <a:lnSpc>
                <a:spcPct val="150000"/>
              </a:lnSpc>
              <a:spcBef>
                <a:spcPts val="500"/>
              </a:spcBef>
              <a:spcAft>
                <a:spcPts val="0"/>
              </a:spcAft>
              <a:buNone/>
            </a:pPr>
            <a:r>
              <a:rPr lang="en" sz="900">
                <a:solidFill>
                  <a:srgbClr val="212121"/>
                </a:solidFill>
                <a:latin typeface="Open Sans SemiBold"/>
                <a:ea typeface="Open Sans SemiBold"/>
                <a:cs typeface="Open Sans SemiBold"/>
                <a:sym typeface="Open Sans SemiBold"/>
              </a:rPr>
              <a:t>- Learn why when2meet users have stopped using this application or why they think the application draws people away</a:t>
            </a:r>
            <a:endParaRPr sz="900">
              <a:solidFill>
                <a:srgbClr val="212121"/>
              </a:solidFill>
              <a:latin typeface="Open Sans SemiBold"/>
              <a:ea typeface="Open Sans SemiBold"/>
              <a:cs typeface="Open Sans SemiBold"/>
              <a:sym typeface="Open Sans SemiBold"/>
            </a:endParaRPr>
          </a:p>
          <a:p>
            <a:pPr indent="0" lvl="0" marL="0" rtl="0" algn="l">
              <a:lnSpc>
                <a:spcPct val="150000"/>
              </a:lnSpc>
              <a:spcBef>
                <a:spcPts val="500"/>
              </a:spcBef>
              <a:spcAft>
                <a:spcPts val="500"/>
              </a:spcAft>
              <a:buNone/>
            </a:pPr>
            <a:r>
              <a:rPr lang="en" sz="900">
                <a:solidFill>
                  <a:srgbClr val="212121"/>
                </a:solidFill>
                <a:latin typeface="Open Sans SemiBold"/>
                <a:ea typeface="Open Sans SemiBold"/>
                <a:cs typeface="Open Sans SemiBold"/>
                <a:sym typeface="Open Sans SemiBold"/>
              </a:rPr>
              <a:t>- Identify problems or barriers across the end to end when2meet  experience and</a:t>
            </a:r>
            <a:r>
              <a:rPr lang="en" sz="900">
                <a:solidFill>
                  <a:srgbClr val="212121"/>
                </a:solidFill>
                <a:latin typeface="Open Sans SemiBold"/>
                <a:ea typeface="Open Sans SemiBold"/>
                <a:cs typeface="Open Sans SemiBold"/>
                <a:sym typeface="Open Sans SemiBold"/>
              </a:rPr>
              <a:t> what improvements can be made</a:t>
            </a:r>
            <a:endParaRPr sz="900">
              <a:solidFill>
                <a:srgbClr val="212121"/>
              </a:solidFill>
              <a:latin typeface="Open Sans SemiBold"/>
              <a:ea typeface="Open Sans SemiBold"/>
              <a:cs typeface="Open Sans SemiBold"/>
              <a:sym typeface="Open Sans SemiBold"/>
            </a:endParaRPr>
          </a:p>
        </p:txBody>
      </p:sp>
      <p:pic>
        <p:nvPicPr>
          <p:cNvPr id="68" name="Google Shape;68;p15"/>
          <p:cNvPicPr preferRelativeResize="0"/>
          <p:nvPr/>
        </p:nvPicPr>
        <p:blipFill>
          <a:blip r:embed="rId3">
            <a:alphaModFix/>
          </a:blip>
          <a:stretch>
            <a:fillRect/>
          </a:stretch>
        </p:blipFill>
        <p:spPr>
          <a:xfrm>
            <a:off x="1059063" y="3359750"/>
            <a:ext cx="7025874" cy="173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453300" y="550250"/>
            <a:ext cx="64047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212121"/>
                </a:solidFill>
                <a:latin typeface="Open Sans"/>
                <a:ea typeface="Open Sans"/>
                <a:cs typeface="Open Sans"/>
                <a:sym typeface="Open Sans"/>
              </a:rPr>
              <a:t>Interview Participants </a:t>
            </a:r>
            <a:endParaRPr b="1" sz="1600">
              <a:solidFill>
                <a:srgbClr val="212121"/>
              </a:solidFill>
              <a:latin typeface="Open Sans"/>
              <a:ea typeface="Open Sans"/>
              <a:cs typeface="Open Sans"/>
              <a:sym typeface="Open Sans"/>
            </a:endParaRPr>
          </a:p>
        </p:txBody>
      </p:sp>
      <p:sp>
        <p:nvSpPr>
          <p:cNvPr id="74" name="Google Shape;74;p16"/>
          <p:cNvSpPr txBox="1"/>
          <p:nvPr/>
        </p:nvSpPr>
        <p:spPr>
          <a:xfrm>
            <a:off x="448425" y="282175"/>
            <a:ext cx="4123500" cy="1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Participant Overview</a:t>
            </a:r>
            <a:endParaRPr sz="900">
              <a:latin typeface="Open Sans"/>
              <a:ea typeface="Open Sans"/>
              <a:cs typeface="Open Sans"/>
              <a:sym typeface="Open Sans"/>
            </a:endParaRPr>
          </a:p>
        </p:txBody>
      </p:sp>
      <p:sp>
        <p:nvSpPr>
          <p:cNvPr id="75" name="Google Shape;75;p16"/>
          <p:cNvSpPr txBox="1"/>
          <p:nvPr/>
        </p:nvSpPr>
        <p:spPr>
          <a:xfrm>
            <a:off x="6694234" y="3729625"/>
            <a:ext cx="1732500" cy="2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lang="en" sz="900">
                <a:solidFill>
                  <a:srgbClr val="212121"/>
                </a:solidFill>
                <a:latin typeface="Open Sans"/>
                <a:ea typeface="Open Sans"/>
                <a:cs typeface="Open Sans"/>
                <a:sym typeface="Open Sans"/>
              </a:rPr>
              <a:t>5</a:t>
            </a:r>
            <a:r>
              <a:rPr lang="en" sz="900">
                <a:solidFill>
                  <a:srgbClr val="212121"/>
                </a:solidFill>
                <a:latin typeface="Open Sans"/>
                <a:ea typeface="Open Sans"/>
                <a:cs typeface="Open Sans"/>
                <a:sym typeface="Open Sans"/>
              </a:rPr>
              <a:t> participants</a:t>
            </a:r>
            <a:endParaRPr sz="900">
              <a:solidFill>
                <a:srgbClr val="212121"/>
              </a:solidFill>
              <a:latin typeface="Open Sans"/>
              <a:ea typeface="Open Sans"/>
              <a:cs typeface="Open Sans"/>
              <a:sym typeface="Open Sans"/>
            </a:endParaRPr>
          </a:p>
        </p:txBody>
      </p:sp>
      <p:sp>
        <p:nvSpPr>
          <p:cNvPr id="76" name="Google Shape;76;p16"/>
          <p:cNvSpPr txBox="1"/>
          <p:nvPr/>
        </p:nvSpPr>
        <p:spPr>
          <a:xfrm>
            <a:off x="862200" y="1690575"/>
            <a:ext cx="4123500" cy="5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FC7753"/>
                </a:solidFill>
                <a:latin typeface="Open Sans"/>
                <a:ea typeface="Open Sans"/>
                <a:cs typeface="Open Sans"/>
                <a:sym typeface="Open Sans"/>
              </a:rPr>
              <a:t>HIGH ACTIVITY</a:t>
            </a:r>
            <a:r>
              <a:rPr b="1" lang="en" sz="1000">
                <a:solidFill>
                  <a:srgbClr val="4A7C59"/>
                </a:solidFill>
                <a:latin typeface="Open Sans"/>
                <a:ea typeface="Open Sans"/>
                <a:cs typeface="Open Sans"/>
                <a:sym typeface="Open Sans"/>
              </a:rPr>
              <a:t> </a:t>
            </a:r>
            <a:r>
              <a:rPr b="1" lang="en" sz="1000">
                <a:solidFill>
                  <a:srgbClr val="CB7C7A"/>
                </a:solidFill>
                <a:latin typeface="Open Sans"/>
                <a:ea typeface="Open Sans"/>
                <a:cs typeface="Open Sans"/>
                <a:sym typeface="Open Sans"/>
              </a:rPr>
              <a:t> </a:t>
            </a:r>
            <a:r>
              <a:rPr lang="en" sz="1000">
                <a:latin typeface="Open Sans"/>
                <a:ea typeface="Open Sans"/>
                <a:cs typeface="Open Sans"/>
                <a:sym typeface="Open Sans"/>
              </a:rPr>
              <a:t>&gt; Weekly usage of when2meet </a:t>
            </a:r>
            <a:endParaRPr i="1" sz="800">
              <a:solidFill>
                <a:srgbClr val="000000"/>
              </a:solidFill>
              <a:latin typeface="Open Sans"/>
              <a:ea typeface="Open Sans"/>
              <a:cs typeface="Open Sans"/>
              <a:sym typeface="Open Sans"/>
            </a:endParaRPr>
          </a:p>
        </p:txBody>
      </p:sp>
      <p:sp>
        <p:nvSpPr>
          <p:cNvPr id="77" name="Google Shape;77;p16"/>
          <p:cNvSpPr txBox="1"/>
          <p:nvPr/>
        </p:nvSpPr>
        <p:spPr>
          <a:xfrm>
            <a:off x="529500" y="1807128"/>
            <a:ext cx="5436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rgbClr val="FC7753"/>
                </a:solidFill>
                <a:latin typeface="Open Sans"/>
                <a:ea typeface="Open Sans"/>
                <a:cs typeface="Open Sans"/>
                <a:sym typeface="Open Sans"/>
              </a:rPr>
              <a:t>A</a:t>
            </a:r>
            <a:endParaRPr b="1" sz="2200">
              <a:solidFill>
                <a:srgbClr val="FC7753"/>
              </a:solidFill>
              <a:latin typeface="Open Sans"/>
              <a:ea typeface="Open Sans"/>
              <a:cs typeface="Open Sans"/>
              <a:sym typeface="Open Sans"/>
            </a:endParaRPr>
          </a:p>
        </p:txBody>
      </p:sp>
      <p:sp>
        <p:nvSpPr>
          <p:cNvPr id="78" name="Google Shape;78;p16"/>
          <p:cNvSpPr txBox="1"/>
          <p:nvPr/>
        </p:nvSpPr>
        <p:spPr>
          <a:xfrm>
            <a:off x="862200" y="2404119"/>
            <a:ext cx="4123500" cy="4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4A7C59"/>
                </a:solidFill>
                <a:latin typeface="Open Sans"/>
                <a:ea typeface="Open Sans"/>
                <a:cs typeface="Open Sans"/>
                <a:sym typeface="Open Sans"/>
              </a:rPr>
              <a:t>LOW ACTIVITY</a:t>
            </a:r>
            <a:r>
              <a:rPr b="1" i="1" lang="en" sz="1000">
                <a:latin typeface="Open Sans"/>
                <a:ea typeface="Open Sans"/>
                <a:cs typeface="Open Sans"/>
                <a:sym typeface="Open Sans"/>
              </a:rPr>
              <a:t>  </a:t>
            </a:r>
            <a:r>
              <a:rPr lang="en" sz="1000">
                <a:solidFill>
                  <a:schemeClr val="dk1"/>
                </a:solidFill>
                <a:latin typeface="Open Sans"/>
                <a:ea typeface="Open Sans"/>
                <a:cs typeface="Open Sans"/>
                <a:sym typeface="Open Sans"/>
              </a:rPr>
              <a:t>&lt; Every few weeks usage of when2meet </a:t>
            </a:r>
            <a:endParaRPr i="1" sz="800">
              <a:latin typeface="Open Sans"/>
              <a:ea typeface="Open Sans"/>
              <a:cs typeface="Open Sans"/>
              <a:sym typeface="Open Sans"/>
            </a:endParaRPr>
          </a:p>
        </p:txBody>
      </p:sp>
      <p:sp>
        <p:nvSpPr>
          <p:cNvPr id="79" name="Google Shape;79;p16"/>
          <p:cNvSpPr txBox="1"/>
          <p:nvPr/>
        </p:nvSpPr>
        <p:spPr>
          <a:xfrm>
            <a:off x="529500" y="2512571"/>
            <a:ext cx="5436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rgbClr val="4A7C59"/>
                </a:solidFill>
                <a:latin typeface="Open Sans"/>
                <a:ea typeface="Open Sans"/>
                <a:cs typeface="Open Sans"/>
                <a:sym typeface="Open Sans"/>
              </a:rPr>
              <a:t>B</a:t>
            </a:r>
            <a:endParaRPr b="1" sz="2200">
              <a:solidFill>
                <a:srgbClr val="4A7C59"/>
              </a:solidFill>
              <a:latin typeface="Open Sans"/>
              <a:ea typeface="Open Sans"/>
              <a:cs typeface="Open Sans"/>
              <a:sym typeface="Open Sans"/>
            </a:endParaRPr>
          </a:p>
        </p:txBody>
      </p:sp>
      <p:sp>
        <p:nvSpPr>
          <p:cNvPr id="80" name="Google Shape;80;p16"/>
          <p:cNvSpPr txBox="1"/>
          <p:nvPr/>
        </p:nvSpPr>
        <p:spPr>
          <a:xfrm>
            <a:off x="902700" y="3158455"/>
            <a:ext cx="4042500" cy="27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434343"/>
                </a:solidFill>
                <a:latin typeface="Open Sans"/>
                <a:ea typeface="Open Sans"/>
                <a:cs typeface="Open Sans"/>
                <a:sym typeface="Open Sans"/>
              </a:rPr>
              <a:t>NEW USER = Have heard of it  or has never used when2meet</a:t>
            </a:r>
            <a:endParaRPr b="1" sz="1000">
              <a:latin typeface="Open Sans"/>
              <a:ea typeface="Open Sans"/>
              <a:cs typeface="Open Sans"/>
              <a:sym typeface="Open Sans"/>
            </a:endParaRPr>
          </a:p>
        </p:txBody>
      </p:sp>
      <p:sp>
        <p:nvSpPr>
          <p:cNvPr id="81" name="Google Shape;81;p16"/>
          <p:cNvSpPr txBox="1"/>
          <p:nvPr/>
        </p:nvSpPr>
        <p:spPr>
          <a:xfrm>
            <a:off x="529500" y="3208259"/>
            <a:ext cx="5436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rgbClr val="434343"/>
                </a:solidFill>
                <a:latin typeface="Open Sans"/>
                <a:ea typeface="Open Sans"/>
                <a:cs typeface="Open Sans"/>
                <a:sym typeface="Open Sans"/>
              </a:rPr>
              <a:t>C</a:t>
            </a:r>
            <a:endParaRPr b="1" sz="2200">
              <a:solidFill>
                <a:srgbClr val="434343"/>
              </a:solidFill>
              <a:latin typeface="Open Sans"/>
              <a:ea typeface="Open Sans"/>
              <a:cs typeface="Open Sans"/>
              <a:sym typeface="Open Sans"/>
            </a:endParaRPr>
          </a:p>
        </p:txBody>
      </p:sp>
      <p:sp>
        <p:nvSpPr>
          <p:cNvPr id="82" name="Google Shape;82;p16"/>
          <p:cNvSpPr txBox="1"/>
          <p:nvPr/>
        </p:nvSpPr>
        <p:spPr>
          <a:xfrm>
            <a:off x="578350" y="1438725"/>
            <a:ext cx="2384400" cy="1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highlight>
                  <a:srgbClr val="FFF2CC"/>
                </a:highlight>
                <a:latin typeface="Open Sans"/>
                <a:ea typeface="Open Sans"/>
                <a:cs typeface="Open Sans"/>
                <a:sym typeface="Open Sans"/>
              </a:rPr>
              <a:t>User g</a:t>
            </a:r>
            <a:r>
              <a:rPr b="1" lang="en" sz="900">
                <a:highlight>
                  <a:srgbClr val="FFF2CC"/>
                </a:highlight>
                <a:latin typeface="Open Sans"/>
                <a:ea typeface="Open Sans"/>
                <a:cs typeface="Open Sans"/>
                <a:sym typeface="Open Sans"/>
              </a:rPr>
              <a:t>roups</a:t>
            </a:r>
            <a:r>
              <a:rPr lang="en" sz="900">
                <a:highlight>
                  <a:srgbClr val="FFF2CC"/>
                </a:highlight>
                <a:latin typeface="Open Sans"/>
                <a:ea typeface="Open Sans"/>
                <a:cs typeface="Open Sans"/>
                <a:sym typeface="Open Sans"/>
              </a:rPr>
              <a:t>: Working Adults &amp; Students</a:t>
            </a:r>
            <a:endParaRPr sz="900">
              <a:highlight>
                <a:srgbClr val="FFF2CC"/>
              </a:highlight>
              <a:latin typeface="Open Sans"/>
              <a:ea typeface="Open Sans"/>
              <a:cs typeface="Open Sans"/>
              <a:sym typeface="Open Sans"/>
            </a:endParaRPr>
          </a:p>
        </p:txBody>
      </p:sp>
      <p:sp>
        <p:nvSpPr>
          <p:cNvPr id="83" name="Google Shape;83;p16"/>
          <p:cNvSpPr txBox="1"/>
          <p:nvPr/>
        </p:nvSpPr>
        <p:spPr>
          <a:xfrm>
            <a:off x="6694234" y="1420698"/>
            <a:ext cx="1732500" cy="15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1-1 interviews</a:t>
            </a:r>
            <a:endParaRPr sz="900">
              <a:latin typeface="Open Sans"/>
              <a:ea typeface="Open Sans"/>
              <a:cs typeface="Open Sans"/>
              <a:sym typeface="Open Sans"/>
            </a:endParaRPr>
          </a:p>
        </p:txBody>
      </p:sp>
      <p:sp>
        <p:nvSpPr>
          <p:cNvPr id="84" name="Google Shape;84;p16"/>
          <p:cNvSpPr txBox="1"/>
          <p:nvPr/>
        </p:nvSpPr>
        <p:spPr>
          <a:xfrm>
            <a:off x="7211134" y="1807125"/>
            <a:ext cx="698700" cy="1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C7753"/>
                </a:solidFill>
                <a:latin typeface="Open Sans SemiBold"/>
                <a:ea typeface="Open Sans SemiBold"/>
                <a:cs typeface="Open Sans SemiBold"/>
                <a:sym typeface="Open Sans SemiBold"/>
              </a:rPr>
              <a:t>2</a:t>
            </a:r>
            <a:endParaRPr sz="2200">
              <a:solidFill>
                <a:srgbClr val="FC7753"/>
              </a:solidFill>
              <a:latin typeface="Open Sans SemiBold"/>
              <a:ea typeface="Open Sans SemiBold"/>
              <a:cs typeface="Open Sans SemiBold"/>
              <a:sym typeface="Open Sans SemiBold"/>
            </a:endParaRPr>
          </a:p>
        </p:txBody>
      </p:sp>
      <p:sp>
        <p:nvSpPr>
          <p:cNvPr id="85" name="Google Shape;85;p16"/>
          <p:cNvSpPr txBox="1"/>
          <p:nvPr/>
        </p:nvSpPr>
        <p:spPr>
          <a:xfrm>
            <a:off x="7211134" y="2512571"/>
            <a:ext cx="698700" cy="1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4A7C59"/>
                </a:solidFill>
                <a:latin typeface="Open Sans SemiBold"/>
                <a:ea typeface="Open Sans SemiBold"/>
                <a:cs typeface="Open Sans SemiBold"/>
                <a:sym typeface="Open Sans SemiBold"/>
              </a:rPr>
              <a:t>1</a:t>
            </a:r>
            <a:endParaRPr sz="2200">
              <a:solidFill>
                <a:srgbClr val="4A7C59"/>
              </a:solidFill>
              <a:latin typeface="Open Sans SemiBold"/>
              <a:ea typeface="Open Sans SemiBold"/>
              <a:cs typeface="Open Sans SemiBold"/>
              <a:sym typeface="Open Sans SemiBold"/>
            </a:endParaRPr>
          </a:p>
        </p:txBody>
      </p:sp>
      <p:sp>
        <p:nvSpPr>
          <p:cNvPr id="86" name="Google Shape;86;p16"/>
          <p:cNvSpPr txBox="1"/>
          <p:nvPr/>
        </p:nvSpPr>
        <p:spPr>
          <a:xfrm>
            <a:off x="7211134" y="3208255"/>
            <a:ext cx="698700" cy="18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434343"/>
                </a:solidFill>
                <a:latin typeface="Open Sans SemiBold"/>
                <a:ea typeface="Open Sans SemiBold"/>
                <a:cs typeface="Open Sans SemiBold"/>
                <a:sym typeface="Open Sans SemiBold"/>
              </a:rPr>
              <a:t>2</a:t>
            </a:r>
            <a:endParaRPr sz="2200">
              <a:solidFill>
                <a:srgbClr val="434343"/>
              </a:solidFill>
              <a:latin typeface="Open Sans SemiBold"/>
              <a:ea typeface="Open Sans SemiBold"/>
              <a:cs typeface="Open Sans SemiBold"/>
              <a:sym typeface="Open Sans SemiBold"/>
            </a:endParaRPr>
          </a:p>
        </p:txBody>
      </p:sp>
      <p:cxnSp>
        <p:nvCxnSpPr>
          <p:cNvPr id="87" name="Google Shape;87;p16"/>
          <p:cNvCxnSpPr/>
          <p:nvPr/>
        </p:nvCxnSpPr>
        <p:spPr>
          <a:xfrm>
            <a:off x="578350" y="2269244"/>
            <a:ext cx="7313700" cy="0"/>
          </a:xfrm>
          <a:prstGeom prst="straightConnector1">
            <a:avLst/>
          </a:prstGeom>
          <a:noFill/>
          <a:ln cap="flat" cmpd="sng" w="9525">
            <a:solidFill>
              <a:srgbClr val="595959"/>
            </a:solidFill>
            <a:prstDash val="dot"/>
            <a:round/>
            <a:headEnd len="med" w="med" type="none"/>
            <a:tailEnd len="med" w="med" type="none"/>
          </a:ln>
        </p:spPr>
      </p:cxnSp>
      <p:cxnSp>
        <p:nvCxnSpPr>
          <p:cNvPr id="88" name="Google Shape;88;p16"/>
          <p:cNvCxnSpPr/>
          <p:nvPr/>
        </p:nvCxnSpPr>
        <p:spPr>
          <a:xfrm>
            <a:off x="578350" y="2954653"/>
            <a:ext cx="7313700" cy="0"/>
          </a:xfrm>
          <a:prstGeom prst="straightConnector1">
            <a:avLst/>
          </a:prstGeom>
          <a:noFill/>
          <a:ln cap="flat" cmpd="sng" w="9525">
            <a:solidFill>
              <a:srgbClr val="595959"/>
            </a:solidFill>
            <a:prstDash val="dot"/>
            <a:round/>
            <a:headEnd len="med" w="med" type="none"/>
            <a:tailEnd len="med" w="med" type="none"/>
          </a:ln>
        </p:spPr>
      </p:cxnSp>
      <p:cxnSp>
        <p:nvCxnSpPr>
          <p:cNvPr id="89" name="Google Shape;89;p16"/>
          <p:cNvCxnSpPr/>
          <p:nvPr/>
        </p:nvCxnSpPr>
        <p:spPr>
          <a:xfrm>
            <a:off x="578350" y="3642139"/>
            <a:ext cx="7313700" cy="0"/>
          </a:xfrm>
          <a:prstGeom prst="straightConnector1">
            <a:avLst/>
          </a:prstGeom>
          <a:noFill/>
          <a:ln cap="flat" cmpd="sng" w="9525">
            <a:solidFill>
              <a:srgbClr val="595959"/>
            </a:solidFill>
            <a:prstDash val="dot"/>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7C59"/>
        </a:solidFill>
      </p:bgPr>
    </p:bg>
    <p:spTree>
      <p:nvGrpSpPr>
        <p:cNvPr id="93" name="Shape 93"/>
        <p:cNvGrpSpPr/>
        <p:nvPr/>
      </p:nvGrpSpPr>
      <p:grpSpPr>
        <a:xfrm>
          <a:off x="0" y="0"/>
          <a:ext cx="0" cy="0"/>
          <a:chOff x="0" y="0"/>
          <a:chExt cx="0" cy="0"/>
        </a:xfrm>
      </p:grpSpPr>
      <p:sp>
        <p:nvSpPr>
          <p:cNvPr id="94" name="Google Shape;94;p17"/>
          <p:cNvSpPr txBox="1"/>
          <p:nvPr/>
        </p:nvSpPr>
        <p:spPr>
          <a:xfrm>
            <a:off x="321600" y="2138925"/>
            <a:ext cx="8500800" cy="256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WHAT I LEARNED </a:t>
            </a:r>
            <a:endParaRPr b="1" sz="12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6000">
                <a:solidFill>
                  <a:srgbClr val="FFFFFF"/>
                </a:solidFill>
                <a:latin typeface="Open Sans"/>
                <a:ea typeface="Open Sans"/>
                <a:cs typeface="Open Sans"/>
                <a:sym typeface="Open Sans"/>
              </a:rPr>
              <a:t>Research Findings</a:t>
            </a:r>
            <a:endParaRPr b="1" sz="60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8"/>
          <p:cNvSpPr txBox="1"/>
          <p:nvPr/>
        </p:nvSpPr>
        <p:spPr>
          <a:xfrm>
            <a:off x="453300" y="550250"/>
            <a:ext cx="64047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212121"/>
                </a:solidFill>
                <a:latin typeface="Open Sans"/>
                <a:ea typeface="Open Sans"/>
                <a:cs typeface="Open Sans"/>
                <a:sym typeface="Open Sans"/>
              </a:rPr>
              <a:t>Key findings</a:t>
            </a:r>
            <a:endParaRPr b="1" sz="1600">
              <a:solidFill>
                <a:srgbClr val="212121"/>
              </a:solidFill>
              <a:latin typeface="Open Sans"/>
              <a:ea typeface="Open Sans"/>
              <a:cs typeface="Open Sans"/>
              <a:sym typeface="Open Sans"/>
            </a:endParaRPr>
          </a:p>
        </p:txBody>
      </p:sp>
      <p:sp>
        <p:nvSpPr>
          <p:cNvPr id="100" name="Google Shape;100;p18"/>
          <p:cNvSpPr txBox="1"/>
          <p:nvPr/>
        </p:nvSpPr>
        <p:spPr>
          <a:xfrm>
            <a:off x="448425" y="282175"/>
            <a:ext cx="4123500" cy="1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Summary</a:t>
            </a:r>
            <a:endParaRPr sz="900">
              <a:latin typeface="Open Sans"/>
              <a:ea typeface="Open Sans"/>
              <a:cs typeface="Open Sans"/>
              <a:sym typeface="Open Sans"/>
            </a:endParaRPr>
          </a:p>
        </p:txBody>
      </p:sp>
      <p:sp>
        <p:nvSpPr>
          <p:cNvPr id="101" name="Google Shape;101;p18"/>
          <p:cNvSpPr txBox="1"/>
          <p:nvPr/>
        </p:nvSpPr>
        <p:spPr>
          <a:xfrm>
            <a:off x="183375" y="1076675"/>
            <a:ext cx="1156800" cy="15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Open Sans"/>
                <a:ea typeface="Open Sans"/>
                <a:cs typeface="Open Sans"/>
                <a:sym typeface="Open Sans"/>
              </a:rPr>
              <a:t>THEME</a:t>
            </a:r>
            <a:endParaRPr b="1" sz="1000">
              <a:latin typeface="Open Sans"/>
              <a:ea typeface="Open Sans"/>
              <a:cs typeface="Open Sans"/>
              <a:sym typeface="Open Sans"/>
            </a:endParaRPr>
          </a:p>
        </p:txBody>
      </p:sp>
      <p:sp>
        <p:nvSpPr>
          <p:cNvPr id="102" name="Google Shape;102;p18"/>
          <p:cNvSpPr txBox="1"/>
          <p:nvPr/>
        </p:nvSpPr>
        <p:spPr>
          <a:xfrm>
            <a:off x="7223100" y="1079925"/>
            <a:ext cx="1230000" cy="15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Open Sans"/>
                <a:ea typeface="Open Sans"/>
                <a:cs typeface="Open Sans"/>
                <a:sym typeface="Open Sans"/>
              </a:rPr>
              <a:t>OPPORTUNITIES</a:t>
            </a:r>
            <a:endParaRPr b="1" sz="1000">
              <a:latin typeface="Open Sans"/>
              <a:ea typeface="Open Sans"/>
              <a:cs typeface="Open Sans"/>
              <a:sym typeface="Open Sans"/>
            </a:endParaRPr>
          </a:p>
        </p:txBody>
      </p:sp>
      <p:cxnSp>
        <p:nvCxnSpPr>
          <p:cNvPr id="103" name="Google Shape;103;p18"/>
          <p:cNvCxnSpPr/>
          <p:nvPr/>
        </p:nvCxnSpPr>
        <p:spPr>
          <a:xfrm>
            <a:off x="281800" y="2535250"/>
            <a:ext cx="8684700" cy="14700"/>
          </a:xfrm>
          <a:prstGeom prst="straightConnector1">
            <a:avLst/>
          </a:prstGeom>
          <a:noFill/>
          <a:ln cap="flat" cmpd="sng" w="9525">
            <a:solidFill>
              <a:srgbClr val="595959"/>
            </a:solidFill>
            <a:prstDash val="dot"/>
            <a:round/>
            <a:headEnd len="med" w="med" type="none"/>
            <a:tailEnd len="med" w="med" type="none"/>
          </a:ln>
        </p:spPr>
      </p:cxnSp>
      <p:sp>
        <p:nvSpPr>
          <p:cNvPr id="104" name="Google Shape;104;p18"/>
          <p:cNvSpPr txBox="1"/>
          <p:nvPr/>
        </p:nvSpPr>
        <p:spPr>
          <a:xfrm>
            <a:off x="372600" y="1519875"/>
            <a:ext cx="1156800" cy="673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000">
                <a:solidFill>
                  <a:srgbClr val="4A7C59"/>
                </a:solidFill>
                <a:latin typeface="Open Sans"/>
                <a:ea typeface="Open Sans"/>
                <a:cs typeface="Open Sans"/>
                <a:sym typeface="Open Sans"/>
              </a:rPr>
              <a:t>Visual UI &amp; Interaction Improvement</a:t>
            </a:r>
            <a:endParaRPr b="1" i="1" sz="1000">
              <a:solidFill>
                <a:srgbClr val="4A7C59"/>
              </a:solidFill>
              <a:latin typeface="Open Sans"/>
              <a:ea typeface="Open Sans"/>
              <a:cs typeface="Open Sans"/>
              <a:sym typeface="Open Sans"/>
            </a:endParaRPr>
          </a:p>
        </p:txBody>
      </p:sp>
      <p:sp>
        <p:nvSpPr>
          <p:cNvPr id="105" name="Google Shape;105;p18"/>
          <p:cNvSpPr txBox="1"/>
          <p:nvPr/>
        </p:nvSpPr>
        <p:spPr>
          <a:xfrm>
            <a:off x="1604850" y="1449950"/>
            <a:ext cx="5253300" cy="78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500"/>
              </a:spcAft>
              <a:buNone/>
            </a:pPr>
            <a:r>
              <a:rPr lang="en" sz="1000">
                <a:solidFill>
                  <a:schemeClr val="dk1"/>
                </a:solidFill>
                <a:latin typeface="Open Sans SemiBold"/>
                <a:ea typeface="Open Sans SemiBold"/>
                <a:cs typeface="Open Sans SemiBold"/>
                <a:sym typeface="Open Sans SemiBold"/>
              </a:rPr>
              <a:t>Many users voiced their lack of appeal in when2meet as the look of the page had many technical and visual issues. This ranged from the typography (fonts and images are too small), aesthetics negatively affecting the usability of the site, and more.</a:t>
            </a:r>
            <a:endParaRPr sz="1000">
              <a:latin typeface="Open Sans SemiBold"/>
              <a:ea typeface="Open Sans SemiBold"/>
              <a:cs typeface="Open Sans SemiBold"/>
              <a:sym typeface="Open Sans SemiBold"/>
            </a:endParaRPr>
          </a:p>
        </p:txBody>
      </p:sp>
      <p:sp>
        <p:nvSpPr>
          <p:cNvPr id="106" name="Google Shape;106;p18"/>
          <p:cNvSpPr txBox="1"/>
          <p:nvPr/>
        </p:nvSpPr>
        <p:spPr>
          <a:xfrm>
            <a:off x="6782550" y="1484750"/>
            <a:ext cx="2284200" cy="87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Open Sans SemiBold"/>
                <a:ea typeface="Open Sans SemiBold"/>
                <a:cs typeface="Open Sans SemiBold"/>
                <a:sym typeface="Open Sans SemiBold"/>
              </a:rPr>
              <a:t>Redesigning many visualization components while keeping the framework of the original site</a:t>
            </a:r>
            <a:endParaRPr sz="1000">
              <a:latin typeface="Open Sans SemiBold"/>
              <a:ea typeface="Open Sans SemiBold"/>
              <a:cs typeface="Open Sans SemiBold"/>
              <a:sym typeface="Open Sans SemiBold"/>
            </a:endParaRPr>
          </a:p>
        </p:txBody>
      </p:sp>
      <p:sp>
        <p:nvSpPr>
          <p:cNvPr id="107" name="Google Shape;107;p18"/>
          <p:cNvSpPr txBox="1"/>
          <p:nvPr/>
        </p:nvSpPr>
        <p:spPr>
          <a:xfrm>
            <a:off x="3351909" y="1049138"/>
            <a:ext cx="1683600" cy="15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Open Sans"/>
                <a:ea typeface="Open Sans"/>
                <a:cs typeface="Open Sans"/>
                <a:sym typeface="Open Sans"/>
              </a:rPr>
              <a:t>INSIGHT</a:t>
            </a:r>
            <a:endParaRPr b="1" sz="1000">
              <a:latin typeface="Open Sans"/>
              <a:ea typeface="Open Sans"/>
              <a:cs typeface="Open Sans"/>
              <a:sym typeface="Open Sans"/>
            </a:endParaRPr>
          </a:p>
        </p:txBody>
      </p:sp>
      <p:sp>
        <p:nvSpPr>
          <p:cNvPr id="108" name="Google Shape;108;p18"/>
          <p:cNvSpPr txBox="1"/>
          <p:nvPr/>
        </p:nvSpPr>
        <p:spPr>
          <a:xfrm>
            <a:off x="410550" y="2677288"/>
            <a:ext cx="1080900" cy="9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000">
                <a:solidFill>
                  <a:srgbClr val="4A7C59"/>
                </a:solidFill>
                <a:latin typeface="Open Sans"/>
                <a:ea typeface="Open Sans"/>
                <a:cs typeface="Open Sans"/>
                <a:sym typeface="Open Sans"/>
              </a:rPr>
              <a:t>Lack of “trust” from the users due to </a:t>
            </a:r>
            <a:r>
              <a:rPr b="1" i="1" lang="en" sz="1000">
                <a:solidFill>
                  <a:srgbClr val="4A7C59"/>
                </a:solidFill>
                <a:latin typeface="Open Sans"/>
                <a:ea typeface="Open Sans"/>
                <a:cs typeface="Open Sans"/>
                <a:sym typeface="Open Sans"/>
              </a:rPr>
              <a:t>aesthetics</a:t>
            </a:r>
            <a:endParaRPr b="1" i="1" sz="1000">
              <a:solidFill>
                <a:srgbClr val="4A7C59"/>
              </a:solidFill>
              <a:latin typeface="Open Sans"/>
              <a:ea typeface="Open Sans"/>
              <a:cs typeface="Open Sans"/>
              <a:sym typeface="Open Sans"/>
            </a:endParaRPr>
          </a:p>
        </p:txBody>
      </p:sp>
      <p:cxnSp>
        <p:nvCxnSpPr>
          <p:cNvPr id="109" name="Google Shape;109;p18"/>
          <p:cNvCxnSpPr/>
          <p:nvPr/>
        </p:nvCxnSpPr>
        <p:spPr>
          <a:xfrm flipH="1" rot="10800000">
            <a:off x="326250" y="3795075"/>
            <a:ext cx="8655000" cy="14700"/>
          </a:xfrm>
          <a:prstGeom prst="straightConnector1">
            <a:avLst/>
          </a:prstGeom>
          <a:noFill/>
          <a:ln cap="flat" cmpd="sng" w="9525">
            <a:solidFill>
              <a:srgbClr val="595959"/>
            </a:solidFill>
            <a:prstDash val="dot"/>
            <a:round/>
            <a:headEnd len="med" w="med" type="none"/>
            <a:tailEnd len="med" w="med" type="none"/>
          </a:ln>
        </p:spPr>
      </p:cxnSp>
      <p:sp>
        <p:nvSpPr>
          <p:cNvPr id="110" name="Google Shape;110;p18"/>
          <p:cNvSpPr txBox="1"/>
          <p:nvPr/>
        </p:nvSpPr>
        <p:spPr>
          <a:xfrm>
            <a:off x="1604850" y="2678277"/>
            <a:ext cx="5177700" cy="100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latin typeface="Open Sans SemiBold"/>
                <a:ea typeface="Open Sans SemiBold"/>
                <a:cs typeface="Open Sans SemiBold"/>
                <a:sym typeface="Open Sans SemiBold"/>
              </a:rPr>
              <a:t>Along with the aesthetics came a concern of trust in when2meet. The aesthetics of the application looked “spammy” and “suspicious” to many users, leading to wary users. The lack of trust can ultimately lead to a decrease in users as the unprofessional look can </a:t>
            </a:r>
            <a:r>
              <a:rPr lang="en" sz="1000">
                <a:latin typeface="Open Sans SemiBold"/>
                <a:ea typeface="Open Sans SemiBold"/>
                <a:cs typeface="Open Sans SemiBold"/>
                <a:sym typeface="Open Sans SemiBold"/>
              </a:rPr>
              <a:t>deter</a:t>
            </a:r>
            <a:r>
              <a:rPr lang="en" sz="1000">
                <a:latin typeface="Open Sans SemiBold"/>
                <a:ea typeface="Open Sans SemiBold"/>
                <a:cs typeface="Open Sans SemiBold"/>
                <a:sym typeface="Open Sans SemiBold"/>
              </a:rPr>
              <a:t> users from using the site again.</a:t>
            </a:r>
            <a:endParaRPr sz="1000">
              <a:latin typeface="Open Sans SemiBold"/>
              <a:ea typeface="Open Sans SemiBold"/>
              <a:cs typeface="Open Sans SemiBold"/>
              <a:sym typeface="Open Sans SemiBold"/>
            </a:endParaRPr>
          </a:p>
        </p:txBody>
      </p:sp>
      <p:sp>
        <p:nvSpPr>
          <p:cNvPr id="111" name="Google Shape;111;p18"/>
          <p:cNvSpPr txBox="1"/>
          <p:nvPr/>
        </p:nvSpPr>
        <p:spPr>
          <a:xfrm>
            <a:off x="6734100" y="2677300"/>
            <a:ext cx="2332500" cy="97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chemeClr val="dk1"/>
                </a:solidFill>
                <a:latin typeface="Open Sans SemiBold"/>
                <a:ea typeface="Open Sans SemiBold"/>
                <a:cs typeface="Open Sans SemiBold"/>
                <a:sym typeface="Open Sans SemiBold"/>
              </a:rPr>
              <a:t>After breaking down different </a:t>
            </a:r>
            <a:r>
              <a:rPr lang="en" sz="1000">
                <a:solidFill>
                  <a:schemeClr val="dk1"/>
                </a:solidFill>
                <a:latin typeface="Open Sans SemiBold"/>
                <a:ea typeface="Open Sans SemiBold"/>
                <a:cs typeface="Open Sans SemiBold"/>
                <a:sym typeface="Open Sans SemiBold"/>
              </a:rPr>
              <a:t>audiences</a:t>
            </a:r>
            <a:r>
              <a:rPr lang="en" sz="1000">
                <a:solidFill>
                  <a:schemeClr val="dk1"/>
                </a:solidFill>
                <a:latin typeface="Open Sans SemiBold"/>
                <a:ea typeface="Open Sans SemiBold"/>
                <a:cs typeface="Open Sans SemiBold"/>
                <a:sym typeface="Open Sans SemiBold"/>
              </a:rPr>
              <a:t>, when2meet can change the page based on profession </a:t>
            </a:r>
            <a:endParaRPr sz="1000">
              <a:latin typeface="Open Sans SemiBold"/>
              <a:ea typeface="Open Sans SemiBold"/>
              <a:cs typeface="Open Sans SemiBold"/>
              <a:sym typeface="Open Sans SemiBold"/>
            </a:endParaRPr>
          </a:p>
        </p:txBody>
      </p:sp>
      <p:sp>
        <p:nvSpPr>
          <p:cNvPr id="112" name="Google Shape;112;p18"/>
          <p:cNvSpPr txBox="1"/>
          <p:nvPr/>
        </p:nvSpPr>
        <p:spPr>
          <a:xfrm>
            <a:off x="441450" y="4005907"/>
            <a:ext cx="1019100" cy="87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000">
                <a:solidFill>
                  <a:srgbClr val="4A7C59"/>
                </a:solidFill>
                <a:latin typeface="Open Sans"/>
                <a:ea typeface="Open Sans"/>
                <a:cs typeface="Open Sans"/>
                <a:sym typeface="Open Sans"/>
              </a:rPr>
              <a:t>Issues in lack of reach for when2meet</a:t>
            </a:r>
            <a:endParaRPr b="1" i="1" sz="1000">
              <a:solidFill>
                <a:srgbClr val="4A7C59"/>
              </a:solidFill>
              <a:latin typeface="Open Sans"/>
              <a:ea typeface="Open Sans"/>
              <a:cs typeface="Open Sans"/>
              <a:sym typeface="Open Sans"/>
            </a:endParaRPr>
          </a:p>
        </p:txBody>
      </p:sp>
      <p:cxnSp>
        <p:nvCxnSpPr>
          <p:cNvPr id="113" name="Google Shape;113;p18"/>
          <p:cNvCxnSpPr/>
          <p:nvPr/>
        </p:nvCxnSpPr>
        <p:spPr>
          <a:xfrm>
            <a:off x="252150" y="1305175"/>
            <a:ext cx="8714100" cy="14700"/>
          </a:xfrm>
          <a:prstGeom prst="straightConnector1">
            <a:avLst/>
          </a:prstGeom>
          <a:noFill/>
          <a:ln cap="flat" cmpd="sng" w="9525">
            <a:solidFill>
              <a:srgbClr val="595959"/>
            </a:solidFill>
            <a:prstDash val="dot"/>
            <a:round/>
            <a:headEnd len="med" w="med" type="none"/>
            <a:tailEnd len="med" w="med" type="none"/>
          </a:ln>
        </p:spPr>
      </p:cxnSp>
      <p:sp>
        <p:nvSpPr>
          <p:cNvPr id="114" name="Google Shape;114;p18"/>
          <p:cNvSpPr txBox="1"/>
          <p:nvPr/>
        </p:nvSpPr>
        <p:spPr>
          <a:xfrm>
            <a:off x="1604850" y="4040400"/>
            <a:ext cx="5177700" cy="78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chemeClr val="dk1"/>
                </a:solidFill>
                <a:latin typeface="Open Sans SemiBold"/>
                <a:ea typeface="Open Sans SemiBold"/>
                <a:cs typeface="Open Sans SemiBold"/>
                <a:sym typeface="Open Sans SemiBold"/>
              </a:rPr>
              <a:t>Users have voiced that they started using this application through word of mouth (someone prescribed it to them). With that, many users say that they have never heard about it before and therefore can be a issue of lack of marketing.</a:t>
            </a:r>
            <a:endParaRPr sz="1000">
              <a:latin typeface="Open Sans SemiBold"/>
              <a:ea typeface="Open Sans SemiBold"/>
              <a:cs typeface="Open Sans SemiBold"/>
              <a:sym typeface="Open Sans SemiBold"/>
            </a:endParaRPr>
          </a:p>
        </p:txBody>
      </p:sp>
      <p:sp>
        <p:nvSpPr>
          <p:cNvPr id="115" name="Google Shape;115;p18"/>
          <p:cNvSpPr txBox="1"/>
          <p:nvPr/>
        </p:nvSpPr>
        <p:spPr>
          <a:xfrm>
            <a:off x="6858000" y="4040400"/>
            <a:ext cx="1960200" cy="100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00">
                <a:solidFill>
                  <a:schemeClr val="dk1"/>
                </a:solidFill>
                <a:latin typeface="Open Sans SemiBold"/>
                <a:ea typeface="Open Sans SemiBold"/>
                <a:cs typeface="Open Sans SemiBold"/>
                <a:sym typeface="Open Sans SemiBold"/>
              </a:rPr>
              <a:t>Figure out the target audience and market the specific features to increase users</a:t>
            </a:r>
            <a:endParaRPr sz="1000">
              <a:latin typeface="Open Sans SemiBold"/>
              <a:ea typeface="Open Sans SemiBold"/>
              <a:cs typeface="Open Sans SemiBold"/>
              <a:sym typeface="Open Sa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7C59"/>
        </a:solidFill>
      </p:bgPr>
    </p:bg>
    <p:spTree>
      <p:nvGrpSpPr>
        <p:cNvPr id="119" name="Shape 119"/>
        <p:cNvGrpSpPr/>
        <p:nvPr/>
      </p:nvGrpSpPr>
      <p:grpSpPr>
        <a:xfrm>
          <a:off x="0" y="0"/>
          <a:ext cx="0" cy="0"/>
          <a:chOff x="0" y="0"/>
          <a:chExt cx="0" cy="0"/>
        </a:xfrm>
      </p:grpSpPr>
      <p:sp>
        <p:nvSpPr>
          <p:cNvPr id="120" name="Google Shape;120;p19"/>
          <p:cNvSpPr txBox="1"/>
          <p:nvPr/>
        </p:nvSpPr>
        <p:spPr>
          <a:xfrm>
            <a:off x="321600" y="2138925"/>
            <a:ext cx="8500800" cy="256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WHAT I LEARNED </a:t>
            </a:r>
            <a:endParaRPr b="1" sz="12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6000">
                <a:solidFill>
                  <a:srgbClr val="FFFFFF"/>
                </a:solidFill>
                <a:latin typeface="Open Sans"/>
                <a:ea typeface="Open Sans"/>
                <a:cs typeface="Open Sans"/>
                <a:sym typeface="Open Sans"/>
              </a:rPr>
              <a:t>Positive</a:t>
            </a:r>
            <a:r>
              <a:rPr b="1" lang="en" sz="6000">
                <a:solidFill>
                  <a:srgbClr val="FFFFFF"/>
                </a:solidFill>
                <a:latin typeface="Open Sans"/>
                <a:ea typeface="Open Sans"/>
                <a:cs typeface="Open Sans"/>
                <a:sym typeface="Open Sans"/>
              </a:rPr>
              <a:t> Findings</a:t>
            </a:r>
            <a:endParaRPr b="1" sz="6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nvSpPr>
        <p:spPr>
          <a:xfrm>
            <a:off x="106525" y="521986"/>
            <a:ext cx="3679800" cy="64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2000">
                <a:solidFill>
                  <a:schemeClr val="accent2"/>
                </a:solidFill>
                <a:latin typeface="Open Sans"/>
                <a:ea typeface="Open Sans"/>
                <a:cs typeface="Open Sans"/>
                <a:sym typeface="Open Sans"/>
              </a:rPr>
              <a:t>Positive Findings</a:t>
            </a:r>
            <a:endParaRPr b="1" i="1" sz="2000">
              <a:solidFill>
                <a:srgbClr val="212121"/>
              </a:solidFill>
              <a:latin typeface="Open Sans"/>
              <a:ea typeface="Open Sans"/>
              <a:cs typeface="Open Sans"/>
              <a:sym typeface="Open Sans"/>
            </a:endParaRPr>
          </a:p>
        </p:txBody>
      </p:sp>
      <p:grpSp>
        <p:nvGrpSpPr>
          <p:cNvPr id="126" name="Google Shape;126;p20"/>
          <p:cNvGrpSpPr/>
          <p:nvPr/>
        </p:nvGrpSpPr>
        <p:grpSpPr>
          <a:xfrm>
            <a:off x="106525" y="1250948"/>
            <a:ext cx="3448500" cy="1495029"/>
            <a:chOff x="167725" y="1250948"/>
            <a:chExt cx="3448500" cy="1495029"/>
          </a:xfrm>
        </p:grpSpPr>
        <p:sp>
          <p:nvSpPr>
            <p:cNvPr id="127" name="Google Shape;127;p20"/>
            <p:cNvSpPr txBox="1"/>
            <p:nvPr/>
          </p:nvSpPr>
          <p:spPr>
            <a:xfrm>
              <a:off x="167725" y="1250948"/>
              <a:ext cx="3448500" cy="78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500"/>
                </a:spcAft>
                <a:buNone/>
              </a:pPr>
              <a:r>
                <a:rPr i="1" lang="en" sz="1000" u="sng">
                  <a:solidFill>
                    <a:schemeClr val="dk1"/>
                  </a:solidFill>
                  <a:latin typeface="Open Sans SemiBold"/>
                  <a:ea typeface="Open Sans SemiBold"/>
                  <a:cs typeface="Open Sans SemiBold"/>
                  <a:sym typeface="Open Sans SemiBold"/>
                </a:rPr>
                <a:t>Apps used</a:t>
              </a:r>
              <a:r>
                <a:rPr i="1" lang="en" sz="1000">
                  <a:solidFill>
                    <a:schemeClr val="dk1"/>
                  </a:solidFill>
                  <a:latin typeface="Open Sans SemiBold"/>
                  <a:ea typeface="Open Sans SemiBold"/>
                  <a:cs typeface="Open Sans SemiBold"/>
                  <a:sym typeface="Open Sans SemiBold"/>
                </a:rPr>
                <a:t>: </a:t>
              </a:r>
              <a:r>
                <a:rPr lang="en" sz="1000">
                  <a:solidFill>
                    <a:schemeClr val="dk1"/>
                  </a:solidFill>
                  <a:highlight>
                    <a:srgbClr val="FFF2CC"/>
                  </a:highlight>
                  <a:latin typeface="Open Sans SemiBold"/>
                  <a:ea typeface="Open Sans SemiBold"/>
                  <a:cs typeface="Open Sans SemiBold"/>
                  <a:sym typeface="Open Sans SemiBold"/>
                </a:rPr>
                <a:t>Zoom, </a:t>
              </a:r>
              <a:r>
                <a:rPr lang="en" sz="1000">
                  <a:solidFill>
                    <a:schemeClr val="dk1"/>
                  </a:solidFill>
                  <a:highlight>
                    <a:srgbClr val="FFF2CC"/>
                  </a:highlight>
                  <a:latin typeface="Open Sans SemiBold"/>
                  <a:ea typeface="Open Sans SemiBold"/>
                  <a:cs typeface="Open Sans SemiBold"/>
                  <a:sym typeface="Open Sans SemiBold"/>
                </a:rPr>
                <a:t>Google Calendar(Google Meets), Microsoft Teams/Outlook</a:t>
              </a:r>
              <a:r>
                <a:rPr lang="en" sz="1000">
                  <a:solidFill>
                    <a:schemeClr val="dk1"/>
                  </a:solidFill>
                  <a:latin typeface="Open Sans SemiBold"/>
                  <a:ea typeface="Open Sans SemiBold"/>
                  <a:cs typeface="Open Sans SemiBold"/>
                  <a:sym typeface="Open Sans SemiBold"/>
                </a:rPr>
                <a:t>, </a:t>
              </a:r>
              <a:r>
                <a:rPr lang="en" sz="1000">
                  <a:solidFill>
                    <a:schemeClr val="dk1"/>
                  </a:solidFill>
                  <a:latin typeface="Open Sans SemiBold"/>
                  <a:ea typeface="Open Sans SemiBold"/>
                  <a:cs typeface="Open Sans SemiBold"/>
                  <a:sym typeface="Open Sans SemiBold"/>
                </a:rPr>
                <a:t>Slack, Email, House Party, GoToMeeting</a:t>
              </a:r>
              <a:endParaRPr sz="900">
                <a:solidFill>
                  <a:srgbClr val="212121"/>
                </a:solidFill>
                <a:latin typeface="Open Sans SemiBold"/>
                <a:ea typeface="Open Sans SemiBold"/>
                <a:cs typeface="Open Sans SemiBold"/>
                <a:sym typeface="Open Sans SemiBold"/>
              </a:endParaRPr>
            </a:p>
          </p:txBody>
        </p:sp>
        <p:sp>
          <p:nvSpPr>
            <p:cNvPr id="128" name="Google Shape;128;p20"/>
            <p:cNvSpPr txBox="1"/>
            <p:nvPr/>
          </p:nvSpPr>
          <p:spPr>
            <a:xfrm>
              <a:off x="511875" y="2249777"/>
              <a:ext cx="1113000" cy="496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 sz="900">
                  <a:solidFill>
                    <a:srgbClr val="999999"/>
                  </a:solidFill>
                  <a:latin typeface="Open Sans"/>
                  <a:ea typeface="Open Sans"/>
                  <a:cs typeface="Open Sans"/>
                  <a:sym typeface="Open Sans"/>
                </a:rPr>
                <a:t>Top 3 highlighted</a:t>
              </a:r>
              <a:endParaRPr i="1" sz="900">
                <a:solidFill>
                  <a:srgbClr val="999999"/>
                </a:solidFill>
                <a:latin typeface="Open Sans"/>
                <a:ea typeface="Open Sans"/>
                <a:cs typeface="Open Sans"/>
                <a:sym typeface="Open Sans"/>
              </a:endParaRPr>
            </a:p>
          </p:txBody>
        </p:sp>
        <p:sp>
          <p:nvSpPr>
            <p:cNvPr id="129" name="Google Shape;129;p20"/>
            <p:cNvSpPr/>
            <p:nvPr/>
          </p:nvSpPr>
          <p:spPr>
            <a:xfrm rot="-9979051">
              <a:off x="211757" y="1952539"/>
              <a:ext cx="565652" cy="440284"/>
            </a:xfrm>
            <a:prstGeom prst="arc">
              <a:avLst>
                <a:gd fmla="val 16200000" name="adj1"/>
                <a:gd fmla="val 0" name="adj2"/>
              </a:avLst>
            </a:prstGeom>
            <a:noFill/>
            <a:ln cap="flat" cmpd="sng" w="9525">
              <a:solidFill>
                <a:srgbClr val="999999"/>
              </a:solidFill>
              <a:prstDash val="dot"/>
              <a:round/>
              <a:headEnd len="sm" w="sm" type="stealth"/>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latin typeface="Open Sans"/>
                <a:ea typeface="Open Sans"/>
                <a:cs typeface="Open Sans"/>
                <a:sym typeface="Open Sans"/>
              </a:endParaRPr>
            </a:p>
          </p:txBody>
        </p:sp>
      </p:grpSp>
      <p:sp>
        <p:nvSpPr>
          <p:cNvPr id="130" name="Google Shape;130;p20"/>
          <p:cNvSpPr txBox="1"/>
          <p:nvPr/>
        </p:nvSpPr>
        <p:spPr>
          <a:xfrm>
            <a:off x="106525" y="273925"/>
            <a:ext cx="1103700" cy="15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Open Sans"/>
                <a:ea typeface="Open Sans"/>
                <a:cs typeface="Open Sans"/>
                <a:sym typeface="Open Sans"/>
              </a:rPr>
              <a:t>Positive Findings</a:t>
            </a:r>
            <a:endParaRPr sz="900">
              <a:latin typeface="Open Sans"/>
              <a:ea typeface="Open Sans"/>
              <a:cs typeface="Open Sans"/>
              <a:sym typeface="Open Sans"/>
            </a:endParaRPr>
          </a:p>
        </p:txBody>
      </p:sp>
      <p:sp>
        <p:nvSpPr>
          <p:cNvPr id="131" name="Google Shape;131;p20"/>
          <p:cNvSpPr txBox="1"/>
          <p:nvPr/>
        </p:nvSpPr>
        <p:spPr>
          <a:xfrm>
            <a:off x="106525" y="2834150"/>
            <a:ext cx="3528900" cy="976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i="1" lang="en" sz="1000">
                <a:solidFill>
                  <a:srgbClr val="212121"/>
                </a:solidFill>
                <a:latin typeface="Open Sans SemiBold"/>
                <a:ea typeface="Open Sans SemiBold"/>
                <a:cs typeface="Open Sans SemiBold"/>
                <a:sym typeface="Open Sans SemiBold"/>
              </a:rPr>
              <a:t>Observation</a:t>
            </a:r>
            <a:r>
              <a:rPr lang="en" sz="1000">
                <a:solidFill>
                  <a:srgbClr val="212121"/>
                </a:solidFill>
                <a:latin typeface="Open Sans SemiBold"/>
                <a:ea typeface="Open Sans SemiBold"/>
                <a:cs typeface="Open Sans SemiBold"/>
                <a:sym typeface="Open Sans SemiBold"/>
              </a:rPr>
              <a:t>: </a:t>
            </a:r>
            <a:endParaRPr sz="1000">
              <a:solidFill>
                <a:srgbClr val="212121"/>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Working adults use </a:t>
            </a:r>
            <a:r>
              <a:rPr i="1" lang="en" sz="1000">
                <a:solidFill>
                  <a:srgbClr val="212121"/>
                </a:solidFill>
                <a:latin typeface="Open Sans SemiBold"/>
                <a:ea typeface="Open Sans SemiBold"/>
                <a:cs typeface="Open Sans SemiBold"/>
                <a:sym typeface="Open Sans SemiBold"/>
              </a:rPr>
              <a:t>Zoom and Microsoft Teams</a:t>
            </a:r>
            <a:endParaRPr sz="1000">
              <a:solidFill>
                <a:srgbClr val="212121"/>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rgbClr val="212121"/>
              </a:buClr>
              <a:buSzPts val="1000"/>
              <a:buFont typeface="Open Sans SemiBold"/>
              <a:buChar char="➔"/>
            </a:pPr>
            <a:r>
              <a:rPr lang="en" sz="1000">
                <a:solidFill>
                  <a:srgbClr val="212121"/>
                </a:solidFill>
                <a:latin typeface="Open Sans SemiBold"/>
                <a:ea typeface="Open Sans SemiBold"/>
                <a:cs typeface="Open Sans SemiBold"/>
                <a:sym typeface="Open Sans SemiBold"/>
              </a:rPr>
              <a:t>Students use </a:t>
            </a:r>
            <a:r>
              <a:rPr i="1" lang="en" sz="1000">
                <a:solidFill>
                  <a:srgbClr val="212121"/>
                </a:solidFill>
                <a:latin typeface="Open Sans SemiBold"/>
                <a:ea typeface="Open Sans SemiBold"/>
                <a:cs typeface="Open Sans SemiBold"/>
                <a:sym typeface="Open Sans SemiBold"/>
              </a:rPr>
              <a:t>when2meet and Google Calendar</a:t>
            </a:r>
            <a:endParaRPr sz="1000">
              <a:solidFill>
                <a:srgbClr val="212121"/>
              </a:solidFill>
              <a:latin typeface="Open Sans SemiBold"/>
              <a:ea typeface="Open Sans SemiBold"/>
              <a:cs typeface="Open Sans SemiBold"/>
              <a:sym typeface="Open Sans SemiBold"/>
            </a:endParaRPr>
          </a:p>
        </p:txBody>
      </p:sp>
      <p:sp>
        <p:nvSpPr>
          <p:cNvPr id="132" name="Google Shape;132;p20"/>
          <p:cNvSpPr txBox="1"/>
          <p:nvPr/>
        </p:nvSpPr>
        <p:spPr>
          <a:xfrm>
            <a:off x="4045675" y="381100"/>
            <a:ext cx="4755600" cy="159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i="1" lang="en" sz="1000" u="sng">
                <a:solidFill>
                  <a:schemeClr val="accent2"/>
                </a:solidFill>
                <a:latin typeface="Open Sans SemiBold"/>
                <a:ea typeface="Open Sans SemiBold"/>
                <a:cs typeface="Open Sans SemiBold"/>
                <a:sym typeface="Open Sans SemiBold"/>
              </a:rPr>
              <a:t>General Meeting App </a:t>
            </a:r>
            <a:r>
              <a:rPr i="1" lang="en" sz="1000" u="sng">
                <a:solidFill>
                  <a:schemeClr val="accent2"/>
                </a:solidFill>
                <a:latin typeface="Open Sans SemiBold"/>
                <a:ea typeface="Open Sans SemiBold"/>
                <a:cs typeface="Open Sans SemiBold"/>
                <a:sym typeface="Open Sans SemiBold"/>
              </a:rPr>
              <a:t>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Scheduling platforms have auto settings including a built in video system</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Big organizations tend to use Microsoft Teams due to it automatically connecting to the video system</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Seamlessness of Zoom</a:t>
            </a:r>
            <a:endParaRPr/>
          </a:p>
        </p:txBody>
      </p:sp>
      <p:cxnSp>
        <p:nvCxnSpPr>
          <p:cNvPr id="133" name="Google Shape;133;p20"/>
          <p:cNvCxnSpPr/>
          <p:nvPr/>
        </p:nvCxnSpPr>
        <p:spPr>
          <a:xfrm flipH="1">
            <a:off x="3635063" y="57850"/>
            <a:ext cx="300" cy="4928700"/>
          </a:xfrm>
          <a:prstGeom prst="straightConnector1">
            <a:avLst/>
          </a:prstGeom>
          <a:noFill/>
          <a:ln cap="flat" cmpd="sng" w="9525">
            <a:solidFill>
              <a:schemeClr val="dk2"/>
            </a:solidFill>
            <a:prstDash val="dot"/>
            <a:round/>
            <a:headEnd len="med" w="med" type="none"/>
            <a:tailEnd len="med" w="med" type="none"/>
          </a:ln>
        </p:spPr>
      </p:cxnSp>
      <p:sp>
        <p:nvSpPr>
          <p:cNvPr id="134" name="Google Shape;134;p20"/>
          <p:cNvSpPr txBox="1"/>
          <p:nvPr/>
        </p:nvSpPr>
        <p:spPr>
          <a:xfrm>
            <a:off x="4045675" y="2120250"/>
            <a:ext cx="4755600" cy="136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u="sng">
                <a:solidFill>
                  <a:schemeClr val="accent2"/>
                </a:solidFill>
                <a:latin typeface="Open Sans SemiBold"/>
                <a:ea typeface="Open Sans SemiBold"/>
                <a:cs typeface="Open Sans SemiBold"/>
                <a:sym typeface="Open Sans SemiBold"/>
              </a:rPr>
              <a:t>when2meet</a:t>
            </a:r>
            <a:r>
              <a:rPr i="1" lang="en" sz="1000" u="sng">
                <a:solidFill>
                  <a:schemeClr val="accent2"/>
                </a:solidFill>
                <a:latin typeface="Open Sans SemiBold"/>
                <a:ea typeface="Open Sans SemiBold"/>
                <a:cs typeface="Open Sans SemiBold"/>
                <a:sym typeface="Open Sans SemiBold"/>
              </a:rPr>
              <a:t> 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Simple and easy to use, yet a good concept idea</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Helpful in today's remote work environment where team members are located everywhere</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Saves time on communication errors and located in one place</a:t>
            </a:r>
            <a:endParaRPr sz="1000">
              <a:solidFill>
                <a:schemeClr val="accent2"/>
              </a:solidFill>
              <a:latin typeface="Open Sans SemiBold"/>
              <a:ea typeface="Open Sans SemiBold"/>
              <a:cs typeface="Open Sans SemiBold"/>
              <a:sym typeface="Open Sans SemiBold"/>
            </a:endParaRPr>
          </a:p>
        </p:txBody>
      </p:sp>
      <p:sp>
        <p:nvSpPr>
          <p:cNvPr id="135" name="Google Shape;135;p20"/>
          <p:cNvSpPr txBox="1"/>
          <p:nvPr/>
        </p:nvSpPr>
        <p:spPr>
          <a:xfrm>
            <a:off x="4045675" y="3628400"/>
            <a:ext cx="4755600" cy="113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000" u="sng">
                <a:solidFill>
                  <a:schemeClr val="accent2"/>
                </a:solidFill>
                <a:latin typeface="Open Sans SemiBold"/>
                <a:ea typeface="Open Sans SemiBold"/>
                <a:cs typeface="Open Sans SemiBold"/>
                <a:sym typeface="Open Sans SemiBold"/>
              </a:rPr>
              <a:t>when2meet Aesthetic Findings</a:t>
            </a:r>
            <a:endParaRPr i="1" sz="1000" u="sng">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80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Tools and overall look is simple</a:t>
            </a:r>
            <a:endParaRPr sz="1000">
              <a:solidFill>
                <a:schemeClr val="accent2"/>
              </a:solidFill>
              <a:latin typeface="Open Sans SemiBold"/>
              <a:ea typeface="Open Sans SemiBold"/>
              <a:cs typeface="Open Sans SemiBold"/>
              <a:sym typeface="Open Sans SemiBold"/>
            </a:endParaRPr>
          </a:p>
          <a:p>
            <a:pPr indent="-292100" lvl="0" marL="457200" rtl="0" algn="l">
              <a:lnSpc>
                <a:spcPct val="150000"/>
              </a:lnSpc>
              <a:spcBef>
                <a:spcPts val="0"/>
              </a:spcBef>
              <a:spcAft>
                <a:spcPts val="0"/>
              </a:spcAft>
              <a:buClr>
                <a:schemeClr val="accent2"/>
              </a:buClr>
              <a:buSzPts val="1000"/>
              <a:buFont typeface="Open Sans SemiBold"/>
              <a:buChar char="➔"/>
            </a:pPr>
            <a:r>
              <a:rPr lang="en" sz="1000">
                <a:solidFill>
                  <a:schemeClr val="accent2"/>
                </a:solidFill>
                <a:latin typeface="Open Sans SemiBold"/>
                <a:ea typeface="Open Sans SemiBold"/>
                <a:cs typeface="Open Sans SemiBold"/>
                <a:sym typeface="Open Sans SemiBold"/>
              </a:rPr>
              <a:t>Good color pallet where you can see a clear association between each color meaning</a:t>
            </a:r>
            <a:endParaRPr sz="1000">
              <a:solidFill>
                <a:schemeClr val="accent2"/>
              </a:solidFill>
              <a:latin typeface="Open Sans SemiBold"/>
              <a:ea typeface="Open Sans SemiBold"/>
              <a:cs typeface="Open Sans SemiBold"/>
              <a:sym typeface="Open Sans SemiBold"/>
            </a:endParaRPr>
          </a:p>
        </p:txBody>
      </p:sp>
      <p:sp>
        <p:nvSpPr>
          <p:cNvPr id="136" name="Google Shape;136;p20"/>
          <p:cNvSpPr txBox="1"/>
          <p:nvPr/>
        </p:nvSpPr>
        <p:spPr>
          <a:xfrm>
            <a:off x="213775" y="3978800"/>
            <a:ext cx="3234000" cy="78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000">
                <a:solidFill>
                  <a:srgbClr val="38761D"/>
                </a:solidFill>
                <a:latin typeface="Open Sans"/>
                <a:ea typeface="Open Sans"/>
                <a:cs typeface="Open Sans"/>
                <a:sym typeface="Open Sans"/>
              </a:rPr>
              <a:t>“It does what it means to do which is honestly what any type of feature should really focus on”</a:t>
            </a:r>
            <a:endParaRPr i="1" sz="1000">
              <a:solidFill>
                <a:srgbClr val="38761D"/>
              </a:solidFill>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7C59"/>
        </a:solidFill>
      </p:bgPr>
    </p:bg>
    <p:spTree>
      <p:nvGrpSpPr>
        <p:cNvPr id="140" name="Shape 140"/>
        <p:cNvGrpSpPr/>
        <p:nvPr/>
      </p:nvGrpSpPr>
      <p:grpSpPr>
        <a:xfrm>
          <a:off x="0" y="0"/>
          <a:ext cx="0" cy="0"/>
          <a:chOff x="0" y="0"/>
          <a:chExt cx="0" cy="0"/>
        </a:xfrm>
      </p:grpSpPr>
      <p:sp>
        <p:nvSpPr>
          <p:cNvPr id="141" name="Google Shape;141;p21"/>
          <p:cNvSpPr txBox="1"/>
          <p:nvPr/>
        </p:nvSpPr>
        <p:spPr>
          <a:xfrm>
            <a:off x="321600" y="2138925"/>
            <a:ext cx="8500800" cy="256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Open Sans"/>
                <a:ea typeface="Open Sans"/>
                <a:cs typeface="Open Sans"/>
                <a:sym typeface="Open Sans"/>
              </a:rPr>
              <a:t>WHAT I LEARNED </a:t>
            </a:r>
            <a:endParaRPr b="1" sz="1200">
              <a:solidFill>
                <a:srgbClr val="FFFFFF"/>
              </a:solidFill>
              <a:latin typeface="Open Sans"/>
              <a:ea typeface="Open Sans"/>
              <a:cs typeface="Open Sans"/>
              <a:sym typeface="Open Sans"/>
            </a:endParaRPr>
          </a:p>
          <a:p>
            <a:pPr indent="0" lvl="0" marL="0" rtl="0" algn="l">
              <a:spcBef>
                <a:spcPts val="0"/>
              </a:spcBef>
              <a:spcAft>
                <a:spcPts val="0"/>
              </a:spcAft>
              <a:buNone/>
            </a:pPr>
            <a:r>
              <a:rPr b="1" lang="en" sz="6000">
                <a:solidFill>
                  <a:srgbClr val="FFFFFF"/>
                </a:solidFill>
                <a:latin typeface="Open Sans"/>
                <a:ea typeface="Open Sans"/>
                <a:cs typeface="Open Sans"/>
                <a:sym typeface="Open Sans"/>
              </a:rPr>
              <a:t>Negative </a:t>
            </a:r>
            <a:r>
              <a:rPr b="1" lang="en" sz="6000">
                <a:solidFill>
                  <a:srgbClr val="FFFFFF"/>
                </a:solidFill>
                <a:latin typeface="Open Sans"/>
                <a:ea typeface="Open Sans"/>
                <a:cs typeface="Open Sans"/>
                <a:sym typeface="Open Sans"/>
              </a:rPr>
              <a:t>Findings</a:t>
            </a:r>
            <a:endParaRPr b="1" sz="60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