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88" r:id="rId1"/>
  </p:sldMasterIdLst>
  <p:notesMasterIdLst>
    <p:notesMasterId r:id="rId42"/>
  </p:notesMasterIdLst>
  <p:handoutMasterIdLst>
    <p:handoutMasterId r:id="rId43"/>
  </p:handoutMasterIdLst>
  <p:sldIdLst>
    <p:sldId id="256" r:id="rId2"/>
    <p:sldId id="468" r:id="rId3"/>
    <p:sldId id="383" r:id="rId4"/>
    <p:sldId id="422" r:id="rId5"/>
    <p:sldId id="479" r:id="rId6"/>
    <p:sldId id="478" r:id="rId7"/>
    <p:sldId id="477" r:id="rId8"/>
    <p:sldId id="480" r:id="rId9"/>
    <p:sldId id="484" r:id="rId10"/>
    <p:sldId id="396" r:id="rId11"/>
    <p:sldId id="394" r:id="rId12"/>
    <p:sldId id="446" r:id="rId13"/>
    <p:sldId id="450" r:id="rId14"/>
    <p:sldId id="448" r:id="rId15"/>
    <p:sldId id="452" r:id="rId16"/>
    <p:sldId id="453" r:id="rId17"/>
    <p:sldId id="454" r:id="rId18"/>
    <p:sldId id="455" r:id="rId19"/>
    <p:sldId id="392" r:id="rId20"/>
    <p:sldId id="274" r:id="rId21"/>
    <p:sldId id="456" r:id="rId22"/>
    <p:sldId id="457" r:id="rId23"/>
    <p:sldId id="459" r:id="rId24"/>
    <p:sldId id="461" r:id="rId25"/>
    <p:sldId id="462" r:id="rId26"/>
    <p:sldId id="464" r:id="rId27"/>
    <p:sldId id="465" r:id="rId28"/>
    <p:sldId id="373" r:id="rId29"/>
    <p:sldId id="466" r:id="rId30"/>
    <p:sldId id="467" r:id="rId31"/>
    <p:sldId id="475" r:id="rId32"/>
    <p:sldId id="487" r:id="rId33"/>
    <p:sldId id="418" r:id="rId34"/>
    <p:sldId id="298" r:id="rId35"/>
    <p:sldId id="485" r:id="rId36"/>
    <p:sldId id="393" r:id="rId37"/>
    <p:sldId id="399" r:id="rId38"/>
    <p:sldId id="414" r:id="rId39"/>
    <p:sldId id="416" r:id="rId40"/>
    <p:sldId id="41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8DC5DD"/>
    <a:srgbClr val="638998"/>
    <a:srgbClr val="4E4E4E"/>
    <a:srgbClr val="0A5170"/>
    <a:srgbClr val="FEBE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9245" autoAdjust="0"/>
  </p:normalViewPr>
  <p:slideViewPr>
    <p:cSldViewPr snapToGrid="0" snapToObjects="1">
      <p:cViewPr>
        <p:scale>
          <a:sx n="103" d="100"/>
          <a:sy n="103" d="100"/>
        </p:scale>
        <p:origin x="-180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tiffanyb:Research:Ricochet:Oakland:perform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sz="2000">
                <a:latin typeface="Cambria"/>
                <a:cs typeface="Cambria"/>
              </a:defRPr>
            </a:pPr>
            <a:r>
              <a:rPr lang="en-US" altLang="zh-CN" sz="2000" dirty="0">
                <a:latin typeface="Cambria"/>
                <a:cs typeface="Cambria"/>
              </a:rPr>
              <a:t>Time for </a:t>
            </a:r>
            <a:r>
              <a:rPr lang="en-US" altLang="zh-CN" sz="2000" dirty="0" err="1">
                <a:latin typeface="Cambria"/>
                <a:cs typeface="Cambria"/>
              </a:rPr>
              <a:t>Shellcode</a:t>
            </a:r>
            <a:r>
              <a:rPr lang="en-US" altLang="zh-CN" sz="2000" dirty="0">
                <a:latin typeface="Cambria"/>
                <a:cs typeface="Cambria"/>
              </a:rPr>
              <a:t> Transplant</a:t>
            </a:r>
            <a:endParaRPr lang="en-US" sz="2000" dirty="0">
              <a:latin typeface="Cambria"/>
              <a:cs typeface="Cambria"/>
            </a:endParaRPr>
          </a:p>
        </c:rich>
      </c:tx>
      <c:layout/>
      <c:overlay val="0"/>
    </c:title>
    <c:autoTitleDeleted val="0"/>
    <c:plotArea>
      <c:layout/>
      <c:barChart>
        <c:barDir val="col"/>
        <c:grouping val="clustered"/>
        <c:varyColors val="0"/>
        <c:ser>
          <c:idx val="0"/>
          <c:order val="0"/>
          <c:invertIfNegative val="0"/>
          <c:val>
            <c:numRef>
              <c:f>performance!$A$1:$A$85</c:f>
              <c:numCache>
                <c:formatCode>General</c:formatCode>
                <c:ptCount val="85"/>
                <c:pt idx="0">
                  <c:v>1.44</c:v>
                </c:pt>
                <c:pt idx="1">
                  <c:v>1.46</c:v>
                </c:pt>
                <c:pt idx="2">
                  <c:v>1.77</c:v>
                </c:pt>
                <c:pt idx="3">
                  <c:v>1.81</c:v>
                </c:pt>
                <c:pt idx="4">
                  <c:v>1.89</c:v>
                </c:pt>
                <c:pt idx="5">
                  <c:v>2.07</c:v>
                </c:pt>
                <c:pt idx="6">
                  <c:v>2.46</c:v>
                </c:pt>
                <c:pt idx="7">
                  <c:v>2.55</c:v>
                </c:pt>
                <c:pt idx="8">
                  <c:v>2.67</c:v>
                </c:pt>
                <c:pt idx="9">
                  <c:v>2.68</c:v>
                </c:pt>
                <c:pt idx="10">
                  <c:v>2.77</c:v>
                </c:pt>
                <c:pt idx="11">
                  <c:v>2.81</c:v>
                </c:pt>
                <c:pt idx="12">
                  <c:v>2.89</c:v>
                </c:pt>
                <c:pt idx="13">
                  <c:v>2.89</c:v>
                </c:pt>
                <c:pt idx="14">
                  <c:v>2.94</c:v>
                </c:pt>
                <c:pt idx="15">
                  <c:v>3.05</c:v>
                </c:pt>
                <c:pt idx="16">
                  <c:v>3.08</c:v>
                </c:pt>
                <c:pt idx="17">
                  <c:v>3.1</c:v>
                </c:pt>
                <c:pt idx="18">
                  <c:v>3.28</c:v>
                </c:pt>
                <c:pt idx="19">
                  <c:v>3.32</c:v>
                </c:pt>
                <c:pt idx="20">
                  <c:v>3.66</c:v>
                </c:pt>
                <c:pt idx="21">
                  <c:v>3.88</c:v>
                </c:pt>
                <c:pt idx="22">
                  <c:v>4.23</c:v>
                </c:pt>
                <c:pt idx="23">
                  <c:v>4.26</c:v>
                </c:pt>
                <c:pt idx="24">
                  <c:v>4.39</c:v>
                </c:pt>
                <c:pt idx="25">
                  <c:v>4.49</c:v>
                </c:pt>
                <c:pt idx="26">
                  <c:v>4.52</c:v>
                </c:pt>
                <c:pt idx="27">
                  <c:v>4.689999999999999</c:v>
                </c:pt>
                <c:pt idx="28">
                  <c:v>4.819999999999998</c:v>
                </c:pt>
                <c:pt idx="29">
                  <c:v>5.04</c:v>
                </c:pt>
                <c:pt idx="30">
                  <c:v>5.5</c:v>
                </c:pt>
                <c:pt idx="31">
                  <c:v>5.75</c:v>
                </c:pt>
                <c:pt idx="32">
                  <c:v>6.56</c:v>
                </c:pt>
                <c:pt idx="33">
                  <c:v>6.83</c:v>
                </c:pt>
                <c:pt idx="34">
                  <c:v>7.08</c:v>
                </c:pt>
                <c:pt idx="35">
                  <c:v>7.859999999999998</c:v>
                </c:pt>
                <c:pt idx="36">
                  <c:v>9.04</c:v>
                </c:pt>
                <c:pt idx="37">
                  <c:v>11.49</c:v>
                </c:pt>
                <c:pt idx="38">
                  <c:v>13.36</c:v>
                </c:pt>
                <c:pt idx="39">
                  <c:v>13.8</c:v>
                </c:pt>
                <c:pt idx="40">
                  <c:v>15.39</c:v>
                </c:pt>
                <c:pt idx="41">
                  <c:v>15.93</c:v>
                </c:pt>
                <c:pt idx="42">
                  <c:v>18.95</c:v>
                </c:pt>
                <c:pt idx="43">
                  <c:v>21.01</c:v>
                </c:pt>
                <c:pt idx="44">
                  <c:v>24.33</c:v>
                </c:pt>
                <c:pt idx="45">
                  <c:v>28.3</c:v>
                </c:pt>
                <c:pt idx="46">
                  <c:v>30.7</c:v>
                </c:pt>
                <c:pt idx="47">
                  <c:v>30.76</c:v>
                </c:pt>
                <c:pt idx="48">
                  <c:v>30.92</c:v>
                </c:pt>
                <c:pt idx="49">
                  <c:v>32.01</c:v>
                </c:pt>
                <c:pt idx="50">
                  <c:v>128.02</c:v>
                </c:pt>
                <c:pt idx="51">
                  <c:v>142.0</c:v>
                </c:pt>
                <c:pt idx="52">
                  <c:v>144.81</c:v>
                </c:pt>
                <c:pt idx="53">
                  <c:v>145.85</c:v>
                </c:pt>
                <c:pt idx="54">
                  <c:v>146.71</c:v>
                </c:pt>
                <c:pt idx="55">
                  <c:v>154.93</c:v>
                </c:pt>
                <c:pt idx="56">
                  <c:v>162.57</c:v>
                </c:pt>
                <c:pt idx="57">
                  <c:v>167.31</c:v>
                </c:pt>
                <c:pt idx="58">
                  <c:v>171.85</c:v>
                </c:pt>
                <c:pt idx="59">
                  <c:v>184.19</c:v>
                </c:pt>
                <c:pt idx="60">
                  <c:v>285.41</c:v>
                </c:pt>
                <c:pt idx="61">
                  <c:v>790.4400000000001</c:v>
                </c:pt>
                <c:pt idx="62">
                  <c:v>836.0</c:v>
                </c:pt>
                <c:pt idx="63">
                  <c:v>929.0</c:v>
                </c:pt>
                <c:pt idx="64">
                  <c:v>1250.48</c:v>
                </c:pt>
                <c:pt idx="65">
                  <c:v>1275.4</c:v>
                </c:pt>
                <c:pt idx="66">
                  <c:v>1434.43</c:v>
                </c:pt>
                <c:pt idx="67">
                  <c:v>1593.4</c:v>
                </c:pt>
                <c:pt idx="68">
                  <c:v>1619.76</c:v>
                </c:pt>
                <c:pt idx="69">
                  <c:v>1623.84</c:v>
                </c:pt>
                <c:pt idx="70">
                  <c:v>1898.92</c:v>
                </c:pt>
                <c:pt idx="71">
                  <c:v>1968.2</c:v>
                </c:pt>
                <c:pt idx="72">
                  <c:v>10809.94</c:v>
                </c:pt>
                <c:pt idx="73">
                  <c:v>11040.31</c:v>
                </c:pt>
                <c:pt idx="74">
                  <c:v>12435.93</c:v>
                </c:pt>
                <c:pt idx="75">
                  <c:v>12616.04</c:v>
                </c:pt>
                <c:pt idx="76">
                  <c:v>13886.65</c:v>
                </c:pt>
                <c:pt idx="77">
                  <c:v>14101.53</c:v>
                </c:pt>
                <c:pt idx="78">
                  <c:v>16961.82</c:v>
                </c:pt>
                <c:pt idx="79">
                  <c:v>17347.3</c:v>
                </c:pt>
                <c:pt idx="80">
                  <c:v>18460.71</c:v>
                </c:pt>
                <c:pt idx="81">
                  <c:v>18924.13</c:v>
                </c:pt>
                <c:pt idx="82">
                  <c:v>19380.8</c:v>
                </c:pt>
                <c:pt idx="83">
                  <c:v>21151.05</c:v>
                </c:pt>
                <c:pt idx="84">
                  <c:v>25679.75</c:v>
                </c:pt>
              </c:numCache>
            </c:numRef>
          </c:val>
        </c:ser>
        <c:dLbls>
          <c:showLegendKey val="0"/>
          <c:showVal val="0"/>
          <c:showCatName val="0"/>
          <c:showSerName val="0"/>
          <c:showPercent val="0"/>
          <c:showBubbleSize val="0"/>
        </c:dLbls>
        <c:gapWidth val="150"/>
        <c:axId val="1856969384"/>
        <c:axId val="-2084201912"/>
      </c:barChart>
      <c:catAx>
        <c:axId val="1856969384"/>
        <c:scaling>
          <c:orientation val="minMax"/>
        </c:scaling>
        <c:delete val="0"/>
        <c:axPos val="b"/>
        <c:title>
          <c:tx>
            <c:rich>
              <a:bodyPr/>
              <a:lstStyle/>
              <a:p>
                <a:pPr>
                  <a:defRPr sz="1800">
                    <a:latin typeface="Cambria"/>
                    <a:cs typeface="Cambria"/>
                  </a:defRPr>
                </a:pPr>
                <a:r>
                  <a:rPr lang="en-US" sz="1800">
                    <a:latin typeface="Cambria"/>
                    <a:cs typeface="Cambria"/>
                  </a:rPr>
                  <a:t>Generated Exploits (Sorted by Time in Ascending Order)</a:t>
                </a:r>
              </a:p>
            </c:rich>
          </c:tx>
          <c:layout/>
          <c:overlay val="0"/>
        </c:title>
        <c:majorTickMark val="out"/>
        <c:minorTickMark val="none"/>
        <c:tickLblPos val="nextTo"/>
        <c:crossAx val="-2084201912"/>
        <c:crosses val="autoZero"/>
        <c:auto val="1"/>
        <c:lblAlgn val="ctr"/>
        <c:lblOffset val="100"/>
        <c:tickLblSkip val="5"/>
        <c:noMultiLvlLbl val="0"/>
      </c:catAx>
      <c:valAx>
        <c:axId val="-2084201912"/>
        <c:scaling>
          <c:logBase val="10.0"/>
          <c:orientation val="minMax"/>
        </c:scaling>
        <c:delete val="0"/>
        <c:axPos val="l"/>
        <c:majorGridlines/>
        <c:title>
          <c:tx>
            <c:rich>
              <a:bodyPr rot="-5400000" vert="horz"/>
              <a:lstStyle/>
              <a:p>
                <a:pPr>
                  <a:defRPr sz="1800">
                    <a:latin typeface="Cambria"/>
                    <a:cs typeface="Cambria"/>
                  </a:defRPr>
                </a:pPr>
                <a:r>
                  <a:rPr lang="en-US" sz="1800">
                    <a:latin typeface="Cambria"/>
                    <a:cs typeface="Cambria"/>
                  </a:rPr>
                  <a:t>Time in Seconds</a:t>
                </a:r>
              </a:p>
            </c:rich>
          </c:tx>
          <c:layout/>
          <c:overlay val="0"/>
        </c:title>
        <c:numFmt formatCode="General" sourceLinked="1"/>
        <c:majorTickMark val="out"/>
        <c:minorTickMark val="none"/>
        <c:tickLblPos val="nextTo"/>
        <c:crossAx val="1856969384"/>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8E3873-C059-6F4E-8D9C-81054CD2278A}" type="datetime1">
              <a:rPr lang="en-US" smtClean="0"/>
              <a:t>5/23/17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169D6-2BB9-3440-938A-D4B62D3658AB}" type="slidenum">
              <a:rPr lang="en-US" smtClean="0"/>
              <a:t>‹#›</a:t>
            </a:fld>
            <a:endParaRPr lang="en-US"/>
          </a:p>
        </p:txBody>
      </p:sp>
    </p:spTree>
    <p:extLst>
      <p:ext uri="{BB962C8B-B14F-4D97-AF65-F5344CB8AC3E}">
        <p14:creationId xmlns:p14="http://schemas.microsoft.com/office/powerpoint/2010/main" val="3860614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C4B79-203A-274B-A2BF-30342850350F}" type="datetime1">
              <a:rPr lang="en-US" smtClean="0"/>
              <a:t>5/23/17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FF3400-2AC7-6940-BB84-1BD5C7DC9CE7}" type="slidenum">
              <a:rPr lang="en-US" smtClean="0"/>
              <a:t>‹#›</a:t>
            </a:fld>
            <a:endParaRPr lang="en-US"/>
          </a:p>
        </p:txBody>
      </p:sp>
    </p:spTree>
    <p:extLst>
      <p:ext uri="{BB962C8B-B14F-4D97-AF65-F5344CB8AC3E}">
        <p14:creationId xmlns:p14="http://schemas.microsoft.com/office/powerpoint/2010/main" val="37512808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We find vulnerabilities in</a:t>
            </a:r>
            <a:r>
              <a:rPr lang="en-US" baseline="0" dirty="0" smtClean="0"/>
              <a:t> programs, and we write exploits to take advantages of them.</a:t>
            </a:r>
          </a:p>
          <a:p>
            <a:r>
              <a:rPr lang="en-US" dirty="0" smtClean="0"/>
              <a:t>But writing exploits is like an</a:t>
            </a:r>
            <a:r>
              <a:rPr lang="en-US" baseline="0" dirty="0" smtClean="0"/>
              <a:t> art, which is time consuming even for skillful hackers.</a:t>
            </a:r>
          </a:p>
          <a:p>
            <a:r>
              <a:rPr lang="en-US" baseline="0" dirty="0" smtClean="0"/>
              <a:t>So once we capture an exploit in the wild, it’ll be great if we can easily reuse it, instead of manually analyzing it, and developing a new one for ourselves.</a:t>
            </a:r>
          </a:p>
          <a:p>
            <a:r>
              <a:rPr lang="en-US" baseline="0" dirty="0" smtClean="0"/>
              <a:t>How can we easily reuse their exploits? </a:t>
            </a:r>
          </a:p>
        </p:txBody>
      </p:sp>
      <p:sp>
        <p:nvSpPr>
          <p:cNvPr id="4" name="Slide Number Placeholder 3"/>
          <p:cNvSpPr>
            <a:spLocks noGrp="1"/>
          </p:cNvSpPr>
          <p:nvPr>
            <p:ph type="sldNum" sz="quarter" idx="10"/>
          </p:nvPr>
        </p:nvSpPr>
        <p:spPr/>
        <p:txBody>
          <a:bodyPr/>
          <a:lstStyle/>
          <a:p>
            <a:fld id="{04FF3400-2AC7-6940-BB84-1BD5C7DC9CE7}" type="slidenum">
              <a:rPr lang="en-US" smtClean="0"/>
              <a:t>0</a:t>
            </a:fld>
            <a:endParaRPr lang="en-US"/>
          </a:p>
        </p:txBody>
      </p:sp>
    </p:spTree>
    <p:extLst>
      <p:ext uri="{BB962C8B-B14F-4D97-AF65-F5344CB8AC3E}">
        <p14:creationId xmlns:p14="http://schemas.microsoft.com/office/powerpoint/2010/main" val="15859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To identify how the program</a:t>
            </a:r>
            <a:r>
              <a:rPr lang="en-US" baseline="0" dirty="0" smtClean="0"/>
              <a:t> deal with the exploits</a:t>
            </a:r>
            <a:r>
              <a:rPr lang="en-US" dirty="0" smtClean="0"/>
              <a:t>, previous work uses SE ,</a:t>
            </a:r>
            <a:r>
              <a:rPr lang="en-US" baseline="0" dirty="0" smtClean="0"/>
              <a:t> where it assigns the input to symbols</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9</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executes the program symbolically until the program starts to execute </a:t>
            </a:r>
            <a:r>
              <a:rPr lang="en-US" baseline="0" dirty="0" err="1" smtClean="0"/>
              <a:t>shellcode</a:t>
            </a:r>
            <a:r>
              <a:rPr lang="en-US" baseline="0" dirty="0" smtClean="0"/>
              <a: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10</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11</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Then it concretizes the input with the replacement </a:t>
            </a:r>
            <a:r>
              <a:rPr lang="en-US" sz="1200" baseline="0" dirty="0" err="1" smtClean="0"/>
              <a:t>shellcode</a:t>
            </a:r>
            <a:r>
              <a:rPr lang="en-US" sz="1200"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12</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aseline="0" dirty="0" smtClean="0"/>
              <a:t>From the first step, we have the path constraints which limits the program to reach the exploitable state that executes the </a:t>
            </a:r>
            <a:r>
              <a:rPr lang="en-US" sz="1200" baseline="0" dirty="0" err="1" smtClean="0"/>
              <a:t>shellcode</a:t>
            </a:r>
            <a:r>
              <a:rPr lang="en-US" sz="1200" baseline="0" dirty="0" smtClean="0"/>
              <a:t>, and from the second step, we have the </a:t>
            </a:r>
            <a:r>
              <a:rPr lang="en-US" sz="1200" baseline="0" dirty="0" err="1" smtClean="0"/>
              <a:t>shellcode</a:t>
            </a:r>
            <a:r>
              <a:rPr lang="en-US" sz="1200" baseline="0" dirty="0" smtClean="0"/>
              <a:t> constraints which specifies the actual </a:t>
            </a:r>
            <a:r>
              <a:rPr lang="en-US" sz="1200" baseline="0" dirty="0" err="1" smtClean="0"/>
              <a:t>shellcode</a:t>
            </a:r>
            <a:r>
              <a:rPr lang="en-US" sz="1200" baseline="0" dirty="0" smtClean="0"/>
              <a:t> that should be executed after exploitable state. Finally, it comes up with an exploit by solving the constraints and generating a </a:t>
            </a:r>
            <a:r>
              <a:rPr lang="en-US" sz="1200" baseline="0" dirty="0" err="1" smtClean="0"/>
              <a:t>satisfiable</a:t>
            </a:r>
            <a:r>
              <a:rPr lang="en-US" sz="1200" baseline="0" dirty="0" smtClean="0"/>
              <a:t> solution.</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13</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However, there may not</a:t>
            </a:r>
            <a:r>
              <a:rPr lang="en-US" baseline="0" dirty="0" smtClean="0"/>
              <a:t> exist a </a:t>
            </a:r>
            <a:r>
              <a:rPr lang="en-US" baseline="0" dirty="0" err="1" smtClean="0"/>
              <a:t>satisfiable</a:t>
            </a:r>
            <a:r>
              <a:rPr lang="en-US" baseline="0" dirty="0" smtClean="0"/>
              <a:t> solution</a:t>
            </a:r>
            <a:r>
              <a:rPr lang="en-US" dirty="0" smtClean="0"/>
              <a:t>. For example, suppose we have a vulnerable</a:t>
            </a:r>
            <a:r>
              <a:rPr lang="en-US" baseline="0" dirty="0" smtClean="0"/>
              <a:t> program saying only if </a:t>
            </a:r>
            <a:r>
              <a:rPr lang="en-US" baseline="0" dirty="0" err="1" smtClean="0"/>
              <a:t>s_k</a:t>
            </a:r>
            <a:r>
              <a:rPr lang="en-US" baseline="0" dirty="0" smtClean="0"/>
              <a:t> is equal to hex 08 does the program become vulnerable. In this way, to exploit the program, we must make the if statement true, and input must satisfy the path constraint </a:t>
            </a:r>
            <a:r>
              <a:rPr lang="en-US" baseline="0" dirty="0" err="1" smtClean="0"/>
              <a:t>s_k</a:t>
            </a:r>
            <a:r>
              <a:rPr lang="en-US" baseline="0" dirty="0" smtClean="0"/>
              <a:t> == ‘\x08’. On the other hand, when we concretize the symbols with the replacement </a:t>
            </a:r>
            <a:r>
              <a:rPr lang="en-US" baseline="0" dirty="0" err="1" smtClean="0"/>
              <a:t>shellcode</a:t>
            </a:r>
            <a:r>
              <a:rPr lang="en-US" baseline="0" dirty="0" smtClean="0"/>
              <a:t>, we will have the </a:t>
            </a:r>
            <a:r>
              <a:rPr lang="en-US" baseline="0" dirty="0" err="1" smtClean="0"/>
              <a:t>shellcode</a:t>
            </a:r>
            <a:r>
              <a:rPr lang="en-US" baseline="0" dirty="0" smtClean="0"/>
              <a:t> constraints saying </a:t>
            </a:r>
            <a:r>
              <a:rPr lang="en-US" baseline="0" dirty="0" err="1" smtClean="0"/>
              <a:t>s_k</a:t>
            </a:r>
            <a:r>
              <a:rPr lang="en-US" baseline="0" dirty="0" smtClean="0"/>
              <a:t> must equal to \x88. These two constraints are contradict, and thus there is no solution. So the previous work will fail.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14</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possible failure is that, </a:t>
            </a:r>
            <a:r>
              <a:rPr lang="en-US" baseline="0" dirty="0" err="1" smtClean="0"/>
              <a:t>s_k</a:t>
            </a:r>
            <a:r>
              <a:rPr lang="en-US" baseline="0" dirty="0" smtClean="0"/>
              <a:t> does not necessarily equal to 2.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15</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superfluous</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16</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17</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LR is</a:t>
            </a:r>
            <a:r>
              <a:rPr lang="en-US" baseline="0" dirty="0" smtClean="0"/>
              <a:t> to change the </a:t>
            </a:r>
            <a:r>
              <a:rPr lang="en-US" baseline="0" dirty="0" err="1" smtClean="0"/>
              <a:t>shellcode</a:t>
            </a:r>
            <a:r>
              <a:rPr lang="en-US" baseline="0" dirty="0" smtClean="0"/>
              <a:t> constraints by changing the </a:t>
            </a:r>
            <a:r>
              <a:rPr lang="en-US" baseline="0" dirty="0" err="1" smtClean="0"/>
              <a:t>shellcode</a:t>
            </a:r>
            <a:r>
              <a:rPr lang="en-US" baseline="0" dirty="0" smtClean="0"/>
              <a:t> layout in the memory. Traditionally, we view </a:t>
            </a:r>
            <a:r>
              <a:rPr lang="en-US" baseline="0" dirty="0" err="1" smtClean="0"/>
              <a:t>shellcode</a:t>
            </a:r>
            <a:r>
              <a:rPr lang="en-US" baseline="0" dirty="0" smtClean="0"/>
              <a:t> as an entire chunk consisted by instructions. </a:t>
            </a:r>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18</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As there</a:t>
            </a:r>
            <a:r>
              <a:rPr lang="en-US" baseline="0" dirty="0" smtClean="0"/>
              <a:t> are many different kinds of exploits, such as. In this talk, we are </a:t>
            </a:r>
            <a:r>
              <a:rPr lang="en-US" baseline="0" dirty="0" err="1" smtClean="0"/>
              <a:t>gonna</a:t>
            </a:r>
            <a:r>
              <a:rPr lang="en-US" baseline="0" dirty="0" smtClean="0"/>
              <a:t> focus on a particular kind of remote exploits, which is also one of the most dangerous one, the control flow hijacking exploits.</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a:t>
            </a:fld>
            <a:endParaRPr lang="en-US"/>
          </a:p>
        </p:txBody>
      </p:sp>
    </p:spTree>
    <p:extLst>
      <p:ext uri="{BB962C8B-B14F-4D97-AF65-F5344CB8AC3E}">
        <p14:creationId xmlns:p14="http://schemas.microsoft.com/office/powerpoint/2010/main" val="1747628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try the layouts</a:t>
            </a:r>
            <a:r>
              <a:rPr lang="en-US" baseline="0" dirty="0" smtClean="0"/>
              <a:t> in the following way. Suppose we have the path constraints which we get from symbolic execution. Now, we start with the first instruction, and see if there is a </a:t>
            </a:r>
            <a:r>
              <a:rPr lang="en-US" baseline="0" dirty="0" err="1" smtClean="0"/>
              <a:t>satisfiable</a:t>
            </a:r>
            <a:r>
              <a:rPr lang="en-US" baseline="0" dirty="0" smtClean="0"/>
              <a:t> solution after adding the </a:t>
            </a:r>
            <a:r>
              <a:rPr lang="en-US" baseline="0" dirty="0" err="1" smtClean="0"/>
              <a:t>shellcode</a:t>
            </a:r>
            <a:r>
              <a:rPr lang="en-US" baseline="0" dirty="0" smtClean="0"/>
              <a:t> constraint for the first instruction. If the answer is no, we will change the location of the first instruction. If the answer is yes, we will continue.</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19</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try the layouts</a:t>
            </a:r>
            <a:r>
              <a:rPr lang="en-US" baseline="0" dirty="0" smtClean="0"/>
              <a:t> in the following way. Suppose we have the path constraints which we get from symbolic execution. Now, we start with the first instruction, and see if there is a </a:t>
            </a:r>
            <a:r>
              <a:rPr lang="en-US" baseline="0" dirty="0" err="1" smtClean="0"/>
              <a:t>satisfiable</a:t>
            </a:r>
            <a:r>
              <a:rPr lang="en-US" baseline="0" dirty="0" smtClean="0"/>
              <a:t> solution after adding the </a:t>
            </a:r>
            <a:r>
              <a:rPr lang="en-US" baseline="0" dirty="0" err="1" smtClean="0"/>
              <a:t>shellcode</a:t>
            </a:r>
            <a:r>
              <a:rPr lang="en-US" baseline="0" dirty="0" smtClean="0"/>
              <a:t> constraint for the first instruction. If the answer is no, we will change the location of the first instruction. If the answer is yes, we will continue.</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20</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try the layouts</a:t>
            </a:r>
            <a:r>
              <a:rPr lang="en-US" baseline="0" dirty="0" smtClean="0"/>
              <a:t> in the following way. Suppose we have the path constraints which we get from symbolic execution. Now, we start with the first instruction, and see if there is a </a:t>
            </a:r>
            <a:r>
              <a:rPr lang="en-US" baseline="0" dirty="0" err="1" smtClean="0"/>
              <a:t>satisfiable</a:t>
            </a:r>
            <a:r>
              <a:rPr lang="en-US" baseline="0" dirty="0" smtClean="0"/>
              <a:t> solution after adding the </a:t>
            </a:r>
            <a:r>
              <a:rPr lang="en-US" baseline="0" dirty="0" err="1" smtClean="0"/>
              <a:t>shellcode</a:t>
            </a:r>
            <a:r>
              <a:rPr lang="en-US" baseline="0" dirty="0" smtClean="0"/>
              <a:t> constraint for the first instruction. If the answer is no, we will change the location of the first instruction. If the answer is yes, we will continue.</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21</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aseline="0" dirty="0" smtClean="0"/>
              <a:t>If there is no </a:t>
            </a:r>
            <a:r>
              <a:rPr lang="en-US" baseline="0" dirty="0" err="1" smtClean="0"/>
              <a:t>satisfiable</a:t>
            </a:r>
            <a:r>
              <a:rPr lang="en-US" baseline="0" dirty="0" smtClean="0"/>
              <a:t> solution after locating the </a:t>
            </a:r>
            <a:r>
              <a:rPr lang="en-US" baseline="0" dirty="0" err="1" smtClean="0"/>
              <a:t>jmp</a:t>
            </a:r>
            <a:r>
              <a:rPr lang="en-US" baseline="0" dirty="0" smtClean="0"/>
              <a:t> instruction, we will have to roll back to the first instruction and change the position for the first instruction. If there is a </a:t>
            </a:r>
            <a:r>
              <a:rPr lang="en-US" baseline="0" dirty="0" err="1" smtClean="0"/>
              <a:t>satisfiable</a:t>
            </a:r>
            <a:r>
              <a:rPr lang="en-US" baseline="0" dirty="0" smtClean="0"/>
              <a:t> solution after locating the </a:t>
            </a:r>
            <a:r>
              <a:rPr lang="en-US" baseline="0" dirty="0" err="1" smtClean="0"/>
              <a:t>jmp</a:t>
            </a:r>
            <a:r>
              <a:rPr lang="en-US" baseline="0" dirty="0" smtClean="0"/>
              <a:t> instruction, we will skip the memory which causes the contradiction and try to locate the other instructions.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22</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try the layouts</a:t>
            </a:r>
            <a:r>
              <a:rPr lang="en-US" baseline="0" dirty="0" smtClean="0"/>
              <a:t> in the following way. Suppose we have the path constraints which we get from symbolic execution. Now, we start with the first instruction, and see if there is a </a:t>
            </a:r>
            <a:r>
              <a:rPr lang="en-US" baseline="0" dirty="0" err="1" smtClean="0"/>
              <a:t>satisfiable</a:t>
            </a:r>
            <a:r>
              <a:rPr lang="en-US" baseline="0" dirty="0" smtClean="0"/>
              <a:t> solution after adding the </a:t>
            </a:r>
            <a:r>
              <a:rPr lang="en-US" baseline="0" dirty="0" err="1" smtClean="0"/>
              <a:t>shellcode</a:t>
            </a:r>
            <a:r>
              <a:rPr lang="en-US" baseline="0" dirty="0" smtClean="0"/>
              <a:t> constraint for the first instruction. If the answer is no, we will change the location of the first instruction. If the answer is yes, we will continue.</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23</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LR</a:t>
            </a:r>
            <a:r>
              <a:rPr lang="en-US" baseline="0" dirty="0" smtClean="0"/>
              <a:t> helps us jump over the location that causes conflict with path constraints. However, the jump instructions and the skipped memory consume space, and as a result, there may not be enough space for the entire replacement </a:t>
            </a:r>
            <a:r>
              <a:rPr lang="en-US" baseline="0" dirty="0" err="1" smtClean="0"/>
              <a:t>shellcode</a:t>
            </a:r>
            <a:r>
              <a:rPr lang="en-US" baseline="0" dirty="0" smtClean="0"/>
              <a:t>. Under this situation, we </a:t>
            </a:r>
            <a:r>
              <a:rPr lang="en-US" baseline="0" dirty="0" err="1" smtClean="0"/>
              <a:t>wanna</a:t>
            </a:r>
            <a:r>
              <a:rPr lang="en-US" baseline="0" dirty="0" smtClean="0"/>
              <a:t> ask, does every constraint from the  path constraints really matter for the program to execute the </a:t>
            </a:r>
            <a:r>
              <a:rPr lang="en-US" baseline="0" dirty="0" err="1" smtClean="0"/>
              <a:t>shellcode</a:t>
            </a:r>
            <a:r>
              <a:rPr lang="en-US" baseline="0" dirty="0" smtClean="0"/>
              <a:t>? Sometimes, the answer is, not really.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24</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25</a:t>
            </a:fld>
            <a:endParaRPr lang="en-US"/>
          </a:p>
        </p:txBody>
      </p:sp>
    </p:spTree>
    <p:extLst>
      <p:ext uri="{BB962C8B-B14F-4D97-AF65-F5344CB8AC3E}">
        <p14:creationId xmlns:p14="http://schemas.microsoft.com/office/powerpoint/2010/main" val="1025141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Path</a:t>
            </a:r>
            <a:r>
              <a:rPr lang="en-US" baseline="0" dirty="0" smtClean="0"/>
              <a:t> kneading also</a:t>
            </a:r>
            <a:r>
              <a:rPr lang="en-US" dirty="0" smtClean="0"/>
              <a:t> starts with adding the </a:t>
            </a:r>
            <a:r>
              <a:rPr lang="en-US" dirty="0" err="1" smtClean="0"/>
              <a:t>shellcode</a:t>
            </a:r>
            <a:r>
              <a:rPr lang="en-US" dirty="0" smtClean="0"/>
              <a:t> instructions one by one. However,</a:t>
            </a:r>
            <a:r>
              <a:rPr lang="en-US" baseline="0" dirty="0" smtClean="0"/>
              <a:t> when </a:t>
            </a:r>
            <a:r>
              <a:rPr lang="en-US" baseline="0" dirty="0" smtClean="0"/>
              <a:t>there is no </a:t>
            </a:r>
            <a:r>
              <a:rPr lang="en-US" baseline="0" dirty="0" err="1" smtClean="0"/>
              <a:t>satisfiable</a:t>
            </a:r>
            <a:r>
              <a:rPr lang="en-US" baseline="0" dirty="0" smtClean="0"/>
              <a:t> solution after adding an instruction, we identify the conflicted constraints using </a:t>
            </a:r>
            <a:r>
              <a:rPr lang="en-US" baseline="0" dirty="0" err="1" smtClean="0"/>
              <a:t>unsat</a:t>
            </a:r>
            <a:r>
              <a:rPr lang="en-US" baseline="0" dirty="0" smtClean="0"/>
              <a:t> core, find </a:t>
            </a:r>
            <a:r>
              <a:rPr lang="en-US" baseline="0" dirty="0" smtClean="0"/>
              <a:t>out the branch that </a:t>
            </a:r>
            <a:r>
              <a:rPr lang="en-US" baseline="0" dirty="0" smtClean="0"/>
              <a:t>introduces the conflicted constraints, </a:t>
            </a:r>
            <a:r>
              <a:rPr lang="en-US" baseline="0" dirty="0" smtClean="0"/>
              <a:t>and </a:t>
            </a:r>
            <a:r>
              <a:rPr lang="en-US" baseline="0" dirty="0" smtClean="0"/>
              <a:t>start path </a:t>
            </a:r>
            <a:r>
              <a:rPr lang="en-US" baseline="0" dirty="0" smtClean="0"/>
              <a:t>exploration.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26</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restrict path exploration by requiring that all explored paths can only deviate once. If the original path takes a branch and the explored path takes another branch, we say the explored path deviates from the original path. When the paths join again, the explored path must follow all the branches that the original path takes for the rest of the execution.</a:t>
            </a:r>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27</a:t>
            </a:fld>
            <a:endParaRPr lang="en-US"/>
          </a:p>
        </p:txBody>
      </p:sp>
    </p:spTree>
    <p:extLst>
      <p:ext uri="{BB962C8B-B14F-4D97-AF65-F5344CB8AC3E}">
        <p14:creationId xmlns:p14="http://schemas.microsoft.com/office/powerpoint/2010/main" val="922512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example, if we start </a:t>
            </a:r>
            <a:r>
              <a:rPr lang="en-US" dirty="0" smtClean="0"/>
              <a:t>Path Exploration</a:t>
            </a:r>
            <a:r>
              <a:rPr lang="en-US" baseline="0" dirty="0" smtClean="0"/>
              <a:t> </a:t>
            </a:r>
            <a:r>
              <a:rPr lang="en-US" baseline="0" dirty="0" smtClean="0"/>
              <a:t>at the if statement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28</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 </a:t>
            </a:r>
            <a:r>
              <a:rPr lang="en-US" baseline="0" dirty="0" smtClean="0"/>
              <a:t>control flow hijacking exploit is an input that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a:t>
            </a:fld>
            <a:endParaRPr lang="en-US"/>
          </a:p>
        </p:txBody>
      </p:sp>
    </p:spTree>
    <p:extLst>
      <p:ext uri="{BB962C8B-B14F-4D97-AF65-F5344CB8AC3E}">
        <p14:creationId xmlns:p14="http://schemas.microsoft.com/office/powerpoint/2010/main" val="1538364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 could get a possible path which does</a:t>
            </a:r>
            <a:r>
              <a:rPr lang="en-US" baseline="0" dirty="0" smtClean="0"/>
              <a:t> not satisfy the if statement, and the path constraints will be changed, and they will not contradict with the </a:t>
            </a:r>
            <a:r>
              <a:rPr lang="en-US" baseline="0" dirty="0" err="1" smtClean="0"/>
              <a:t>shellcode</a:t>
            </a:r>
            <a:r>
              <a:rPr lang="en-US" baseline="0" dirty="0" smtClean="0"/>
              <a:t> constraints.</a:t>
            </a:r>
            <a:endParaRPr lang="en-US"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29</a:t>
            </a:fld>
            <a:endParaRPr lang="en-US"/>
          </a:p>
        </p:txBody>
      </p:sp>
    </p:spTree>
    <p:extLst>
      <p:ext uri="{BB962C8B-B14F-4D97-AF65-F5344CB8AC3E}">
        <p14:creationId xmlns:p14="http://schemas.microsoft.com/office/powerpoint/2010/main" val="18547566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To evaluated our</a:t>
            </a:r>
            <a:r>
              <a:rPr lang="en-US" baseline="0" dirty="0" smtClean="0"/>
              <a:t> work, we got 20 original exploits from the CGC. Meanwhile, we have 5 pieces of new </a:t>
            </a:r>
            <a:r>
              <a:rPr lang="en-US" baseline="0" dirty="0" err="1" smtClean="0"/>
              <a:t>shellcodes</a:t>
            </a:r>
            <a:r>
              <a:rPr lang="en-US" dirty="0" smtClean="0"/>
              <a:t> </a:t>
            </a:r>
            <a:r>
              <a:rPr lang="en-US" dirty="0" smtClean="0"/>
              <a:t>in different length, different instructions,</a:t>
            </a:r>
            <a:r>
              <a:rPr lang="en-US" baseline="0" dirty="0" smtClean="0"/>
              <a:t> and are generated by 3 different resources</a:t>
            </a:r>
            <a:r>
              <a:rPr lang="en-US" baseline="0" dirty="0" smtClean="0"/>
              <a:t>. In total, there are 100 different cases.</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30</a:t>
            </a:fld>
            <a:endParaRPr lang="en-US"/>
          </a:p>
        </p:txBody>
      </p:sp>
    </p:spTree>
    <p:extLst>
      <p:ext uri="{BB962C8B-B14F-4D97-AF65-F5344CB8AC3E}">
        <p14:creationId xmlns:p14="http://schemas.microsoft.com/office/powerpoint/2010/main" val="684216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found that while previous work generated 31 exploits</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31</a:t>
            </a:fld>
            <a:endParaRPr lang="en-US"/>
          </a:p>
        </p:txBody>
      </p:sp>
    </p:spTree>
    <p:extLst>
      <p:ext uri="{BB962C8B-B14F-4D97-AF65-F5344CB8AC3E}">
        <p14:creationId xmlns:p14="http://schemas.microsoft.com/office/powerpoint/2010/main" val="631019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ShellSwap</a:t>
            </a:r>
            <a:r>
              <a:rPr lang="en-US" baseline="0" dirty="0" smtClean="0"/>
              <a:t> generated 85 exploits, which is 2 times more than previous work did.</a:t>
            </a:r>
            <a:endParaRPr lang="en-US" dirty="0" smtClean="0"/>
          </a:p>
          <a:p>
            <a:pPr marL="0" indent="0">
              <a:buNone/>
            </a:pPr>
            <a:r>
              <a:rPr lang="en-US" baseline="0" dirty="0" smtClean="0"/>
              <a:t>Both LR and PK </a:t>
            </a:r>
            <a:r>
              <a:rPr lang="en-US" baseline="0" dirty="0" smtClean="0"/>
              <a:t>are </a:t>
            </a:r>
            <a:r>
              <a:rPr lang="en-US" baseline="0" dirty="0" smtClean="0"/>
              <a:t>necessary. Among the 85 exploits, 57 are generated by LR and 28 are generated by Path Kneading.</a:t>
            </a: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32</a:t>
            </a:fld>
            <a:endParaRPr lang="en-US"/>
          </a:p>
        </p:txBody>
      </p:sp>
    </p:spTree>
    <p:extLst>
      <p:ext uri="{BB962C8B-B14F-4D97-AF65-F5344CB8AC3E}">
        <p14:creationId xmlns:p14="http://schemas.microsoft.com/office/powerpoint/2010/main" val="631019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evaluate the performance of </a:t>
            </a:r>
            <a:r>
              <a:rPr lang="en-US" baseline="0" dirty="0" err="1" smtClean="0"/>
              <a:t>ShellSwap</a:t>
            </a:r>
            <a:r>
              <a:rPr lang="en-US" baseline="0" dirty="0" smtClean="0"/>
              <a:t> shown in the chart.</a:t>
            </a:r>
          </a:p>
          <a:p>
            <a:r>
              <a:rPr lang="en-US" baseline="0" dirty="0" smtClean="0"/>
              <a:t>The x axis </a:t>
            </a:r>
          </a:p>
          <a:p>
            <a:r>
              <a:rPr lang="en-US" baseline="0" dirty="0" smtClean="0"/>
              <a:t>The y axis is in logarithmic scale.</a:t>
            </a:r>
            <a:endParaRPr lang="en-US" dirty="0" smtClean="0"/>
          </a:p>
          <a:p>
            <a:r>
              <a:rPr lang="en-US" dirty="0" smtClean="0"/>
              <a:t>For</a:t>
            </a:r>
            <a:r>
              <a:rPr lang="en-US" baseline="0" dirty="0" smtClean="0"/>
              <a:t> all the exploits, </a:t>
            </a:r>
            <a:r>
              <a:rPr lang="en-US" dirty="0" smtClean="0"/>
              <a:t>70</a:t>
            </a:r>
            <a:r>
              <a:rPr lang="en-US" dirty="0" smtClean="0"/>
              <a:t>%+ </a:t>
            </a:r>
            <a:r>
              <a:rPr lang="en-US" dirty="0" smtClean="0"/>
              <a:t>were generated</a:t>
            </a:r>
            <a:r>
              <a:rPr lang="en-US" baseline="0" dirty="0" smtClean="0"/>
              <a:t> within</a:t>
            </a:r>
            <a:r>
              <a:rPr lang="en-US" dirty="0" smtClean="0"/>
              <a:t> 3 minutes,</a:t>
            </a:r>
            <a:r>
              <a:rPr lang="en-US" baseline="0" dirty="0" smtClean="0"/>
              <a:t> </a:t>
            </a:r>
            <a:r>
              <a:rPr lang="en-US" baseline="0" dirty="0" smtClean="0"/>
              <a:t>which </a:t>
            </a:r>
            <a:r>
              <a:rPr lang="en-US" dirty="0" smtClean="0"/>
              <a:t>is </a:t>
            </a:r>
            <a:r>
              <a:rPr lang="en-US" baseline="0" dirty="0" smtClean="0"/>
              <a:t>faster than any human analysts can do</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4FF3400-2AC7-6940-BB84-1BD5C7DC9CE7}" type="slidenum">
              <a:rPr lang="en-US" smtClean="0"/>
              <a:t>33</a:t>
            </a:fld>
            <a:endParaRPr lang="en-US"/>
          </a:p>
        </p:txBody>
      </p:sp>
    </p:spTree>
    <p:extLst>
      <p:ext uri="{BB962C8B-B14F-4D97-AF65-F5344CB8AC3E}">
        <p14:creationId xmlns:p14="http://schemas.microsoft.com/office/powerpoint/2010/main" val="2476021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conclusion, we</a:t>
            </a:r>
            <a:r>
              <a:rPr lang="en-US" baseline="0" dirty="0" smtClean="0"/>
              <a:t> show that reusing..</a:t>
            </a:r>
          </a:p>
          <a:p>
            <a:endParaRPr lang="en-US" dirty="0" smtClean="0"/>
          </a:p>
          <a:p>
            <a:r>
              <a:rPr lang="en-US" dirty="0" smtClean="0"/>
              <a:t>In conclusion, our paper</a:t>
            </a:r>
            <a:r>
              <a:rPr lang="en-US" baseline="0" dirty="0" smtClean="0"/>
              <a:t> illustrates that</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34</a:t>
            </a:fld>
            <a:endParaRPr lang="en-US"/>
          </a:p>
        </p:txBody>
      </p:sp>
    </p:spTree>
    <p:extLst>
      <p:ext uri="{BB962C8B-B14F-4D97-AF65-F5344CB8AC3E}">
        <p14:creationId xmlns:p14="http://schemas.microsoft.com/office/powerpoint/2010/main" val="3640702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39</a:t>
            </a:fld>
            <a:endParaRPr lang="en-US"/>
          </a:p>
        </p:txBody>
      </p:sp>
    </p:spTree>
    <p:extLst>
      <p:ext uri="{BB962C8B-B14F-4D97-AF65-F5344CB8AC3E}">
        <p14:creationId xmlns:p14="http://schemas.microsoft.com/office/powerpoint/2010/main" val="63101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The malicious computation is the payload of a control flow hijacking exploit, and we call it </a:t>
            </a:r>
            <a:r>
              <a:rPr lang="en-US" baseline="0" dirty="0" err="1" smtClean="0"/>
              <a:t>shellcode</a:t>
            </a:r>
            <a:r>
              <a:rPr lang="en-US" baseline="0" dirty="0" smtClean="0"/>
              <a:t>.</a:t>
            </a:r>
          </a:p>
          <a:p>
            <a:r>
              <a:rPr lang="en-US" baseline="0" dirty="0" smtClean="0"/>
              <a:t>As different people have different purposes for exploits, they will have different </a:t>
            </a:r>
            <a:r>
              <a:rPr lang="en-US" baseline="0" dirty="0" err="1" smtClean="0"/>
              <a:t>shellcode</a:t>
            </a:r>
            <a:r>
              <a:rPr lang="en-US" baseline="0" dirty="0" smtClean="0"/>
              <a:t>.</a:t>
            </a:r>
          </a:p>
        </p:txBody>
      </p:sp>
      <p:sp>
        <p:nvSpPr>
          <p:cNvPr id="4" name="Slide Number Placeholder 3"/>
          <p:cNvSpPr>
            <a:spLocks noGrp="1"/>
          </p:cNvSpPr>
          <p:nvPr>
            <p:ph type="sldNum" sz="quarter" idx="10"/>
          </p:nvPr>
        </p:nvSpPr>
        <p:spPr/>
        <p:txBody>
          <a:bodyPr/>
          <a:lstStyle/>
          <a:p>
            <a:fld id="{04FF3400-2AC7-6940-BB84-1BD5C7DC9CE7}" type="slidenum">
              <a:rPr lang="en-US" smtClean="0"/>
              <a:t>3</a:t>
            </a:fld>
            <a:endParaRPr lang="en-US"/>
          </a:p>
        </p:txBody>
      </p:sp>
    </p:spTree>
    <p:extLst>
      <p:ext uri="{BB962C8B-B14F-4D97-AF65-F5344CB8AC3E}">
        <p14:creationId xmlns:p14="http://schemas.microsoft.com/office/powerpoint/2010/main" val="1538364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For example,</a:t>
            </a:r>
            <a:r>
              <a:rPr lang="en-US" baseline="0" dirty="0" smtClean="0"/>
              <a:t> suppose we capture an exploit from the others, and the </a:t>
            </a:r>
            <a:r>
              <a:rPr lang="en-US" baseline="0" dirty="0" err="1" smtClean="0"/>
              <a:t>shellcode</a:t>
            </a:r>
            <a:r>
              <a:rPr lang="en-US" baseline="0" dirty="0" smtClean="0"/>
              <a:t> is to steal a file</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4</a:t>
            </a:fld>
            <a:endParaRPr lang="en-US"/>
          </a:p>
        </p:txBody>
      </p:sp>
    </p:spTree>
    <p:extLst>
      <p:ext uri="{BB962C8B-B14F-4D97-AF65-F5344CB8AC3E}">
        <p14:creationId xmlns:p14="http://schemas.microsoft.com/office/powerpoint/2010/main" val="5782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On the other hand, we have</a:t>
            </a:r>
            <a:r>
              <a:rPr lang="en-US" baseline="0" dirty="0" smtClean="0"/>
              <a:t> our own </a:t>
            </a:r>
            <a:r>
              <a:rPr lang="en-US" baseline="0" dirty="0" err="1" smtClean="0"/>
              <a:t>shellcode</a:t>
            </a:r>
            <a:r>
              <a:rPr lang="en-US" baseline="0" dirty="0" smtClean="0"/>
              <a:t>, which is to install malware</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5</a:t>
            </a:fld>
            <a:endParaRPr lang="en-US"/>
          </a:p>
        </p:txBody>
      </p:sp>
    </p:spTree>
    <p:extLst>
      <p:ext uri="{BB962C8B-B14F-4D97-AF65-F5344CB8AC3E}">
        <p14:creationId xmlns:p14="http://schemas.microsoft.com/office/powerpoint/2010/main" val="84603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To</a:t>
            </a:r>
            <a:r>
              <a:rPr lang="en-US" baseline="0" dirty="0" smtClean="0"/>
              <a:t> reuse the existing exploit, w</a:t>
            </a:r>
            <a:r>
              <a:rPr lang="en-US" dirty="0" smtClean="0"/>
              <a:t>e need to change the </a:t>
            </a:r>
            <a:r>
              <a:rPr lang="en-US" dirty="0" err="1" smtClean="0"/>
              <a:t>shellcode</a:t>
            </a:r>
            <a:r>
              <a:rPr lang="en-US" baseline="0" dirty="0" smtClean="0"/>
              <a:t> to ours, and we call this </a:t>
            </a:r>
            <a:r>
              <a:rPr lang="en-US" baseline="0" dirty="0" err="1" smtClean="0"/>
              <a:t>shellcode</a:t>
            </a:r>
            <a:r>
              <a:rPr lang="en-US" baseline="0" dirty="0" smtClean="0"/>
              <a:t> transplant.</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6</a:t>
            </a:fld>
            <a:endParaRPr lang="en-US"/>
          </a:p>
        </p:txBody>
      </p:sp>
    </p:spTree>
    <p:extLst>
      <p:ext uri="{BB962C8B-B14F-4D97-AF65-F5344CB8AC3E}">
        <p14:creationId xmlns:p14="http://schemas.microsoft.com/office/powerpoint/2010/main" val="249792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a:t>
            </a:r>
            <a:r>
              <a:rPr lang="en-US" baseline="0" dirty="0" smtClean="0"/>
              <a:t> the first glance, </a:t>
            </a:r>
            <a:r>
              <a:rPr lang="en-US" baseline="0" dirty="0" err="1" smtClean="0"/>
              <a:t>shellcode</a:t>
            </a:r>
            <a:r>
              <a:rPr lang="en-US" baseline="0" dirty="0" smtClean="0"/>
              <a:t> transplant seems to be easy: all you need to do is to </a:t>
            </a:r>
          </a:p>
          <a:p>
            <a:r>
              <a:rPr lang="en-US" baseline="0" dirty="0" smtClean="0"/>
              <a:t>strip out the original </a:t>
            </a:r>
            <a:r>
              <a:rPr lang="en-US" baseline="0" dirty="0" err="1" smtClean="0"/>
              <a:t>shellcode</a:t>
            </a:r>
            <a:r>
              <a:rPr lang="en-US" baseline="0" dirty="0" smtClean="0"/>
              <a:t> and </a:t>
            </a:r>
          </a:p>
          <a:p>
            <a:r>
              <a:rPr lang="en-US" baseline="0" dirty="0" smtClean="0"/>
              <a:t>put the replacement </a:t>
            </a:r>
            <a:r>
              <a:rPr lang="en-US" baseline="0" dirty="0" err="1" smtClean="0"/>
              <a:t>shellcode</a:t>
            </a:r>
            <a:r>
              <a:rPr lang="en-US" baseline="0" dirty="0" smtClean="0"/>
              <a:t> </a:t>
            </a:r>
            <a:r>
              <a:rPr lang="en-US" baseline="0" dirty="0" smtClean="0"/>
              <a:t>into the existing exploit </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7</a:t>
            </a:fld>
            <a:endParaRPr lang="en-US"/>
          </a:p>
        </p:txBody>
      </p:sp>
    </p:spTree>
    <p:extLst>
      <p:ext uri="{BB962C8B-B14F-4D97-AF65-F5344CB8AC3E}">
        <p14:creationId xmlns:p14="http://schemas.microsoft.com/office/powerpoint/2010/main" val="86319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However, the</a:t>
            </a:r>
            <a:r>
              <a:rPr lang="en-US" baseline="0" dirty="0" smtClean="0"/>
              <a:t> </a:t>
            </a:r>
            <a:r>
              <a:rPr lang="en-US" baseline="0" dirty="0" err="1" smtClean="0"/>
              <a:t>shellcode</a:t>
            </a:r>
            <a:r>
              <a:rPr lang="en-US" baseline="0" dirty="0" smtClean="0"/>
              <a:t> that is actually executed may not be exactly the</a:t>
            </a:r>
            <a:r>
              <a:rPr lang="en-US" dirty="0" smtClean="0"/>
              <a:t> same as what</a:t>
            </a:r>
            <a:r>
              <a:rPr lang="en-US" baseline="0" dirty="0" smtClean="0"/>
              <a:t> we see in the exploit.</a:t>
            </a:r>
          </a:p>
          <a:p>
            <a:r>
              <a:rPr lang="en-US" baseline="0" dirty="0" smtClean="0"/>
              <a:t>When a program processes an exploit as an input, </a:t>
            </a:r>
          </a:p>
          <a:p>
            <a:r>
              <a:rPr lang="en-US" baseline="0" dirty="0" smtClean="0"/>
              <a:t>it may change the input bytes to other values. In order to generate a new successful exploit,</a:t>
            </a:r>
          </a:p>
          <a:p>
            <a:r>
              <a:rPr lang="en-US" baseline="0" dirty="0" smtClean="0"/>
              <a:t>we need to figure out the how the program changes the input, so that after processing, we will get the expected </a:t>
            </a:r>
            <a:r>
              <a:rPr lang="en-US" baseline="0" dirty="0" err="1" smtClean="0"/>
              <a:t>shellcode</a:t>
            </a:r>
            <a:r>
              <a:rPr lang="en-US" baseline="0" dirty="0" smtClean="0"/>
              <a:t> in the end.</a:t>
            </a:r>
            <a:endParaRPr lang="en-US" dirty="0"/>
          </a:p>
        </p:txBody>
      </p:sp>
      <p:sp>
        <p:nvSpPr>
          <p:cNvPr id="4" name="Slide Number Placeholder 3"/>
          <p:cNvSpPr>
            <a:spLocks noGrp="1"/>
          </p:cNvSpPr>
          <p:nvPr>
            <p:ph type="sldNum" sz="quarter" idx="10"/>
          </p:nvPr>
        </p:nvSpPr>
        <p:spPr/>
        <p:txBody>
          <a:bodyPr/>
          <a:lstStyle/>
          <a:p>
            <a:fld id="{04FF3400-2AC7-6940-BB84-1BD5C7DC9CE7}" type="slidenum">
              <a:rPr lang="en-US" smtClean="0"/>
              <a:t>8</a:t>
            </a:fld>
            <a:endParaRPr lang="en-US"/>
          </a:p>
        </p:txBody>
      </p:sp>
    </p:spTree>
    <p:extLst>
      <p:ext uri="{BB962C8B-B14F-4D97-AF65-F5344CB8AC3E}">
        <p14:creationId xmlns:p14="http://schemas.microsoft.com/office/powerpoint/2010/main" val="245313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chemeClr val="dk1"/>
              </a:buClr>
              <a:buFont typeface="Arial"/>
              <a:buNone/>
              <a:defRPr sz="3200" b="0" i="0" u="none" strike="noStrike" cap="none">
                <a:solidFill>
                  <a:srgbClr val="000000"/>
                </a:solidFill>
                <a:latin typeface="Calibri"/>
                <a:ea typeface="Calibri"/>
                <a:cs typeface="Calibri"/>
                <a:sym typeface="Calibri"/>
              </a:defRPr>
            </a:lvl1pPr>
            <a:lvl2pPr marL="457200" marR="0" lvl="1" indent="0" algn="ctr" rtl="0">
              <a:spcBef>
                <a:spcPts val="560"/>
              </a:spcBef>
              <a:buClr>
                <a:schemeClr val="dk1"/>
              </a:buClr>
              <a:buFont typeface="Arial"/>
              <a:buNone/>
              <a:defRPr sz="2800" b="0" i="0" u="none" strike="noStrike" cap="none">
                <a:solidFill>
                  <a:srgbClr val="888888"/>
                </a:solidFill>
                <a:latin typeface="Cambria"/>
                <a:ea typeface="Cambria"/>
                <a:cs typeface="Cambria"/>
                <a:sym typeface="Cambria"/>
              </a:defRPr>
            </a:lvl2pPr>
            <a:lvl3pPr marL="914400" marR="0" lvl="2" indent="0" algn="ctr" rtl="0">
              <a:spcBef>
                <a:spcPts val="480"/>
              </a:spcBef>
              <a:buClr>
                <a:schemeClr val="dk1"/>
              </a:buClr>
              <a:buFont typeface="Arial"/>
              <a:buNone/>
              <a:defRPr sz="2400" b="0" i="0" u="none" strike="noStrike" cap="none">
                <a:solidFill>
                  <a:srgbClr val="888888"/>
                </a:solidFill>
                <a:latin typeface="Cambria"/>
                <a:ea typeface="Cambria"/>
                <a:cs typeface="Cambria"/>
                <a:sym typeface="Cambria"/>
              </a:defRPr>
            </a:lvl3pPr>
            <a:lvl4pPr marL="1371600" marR="0" lvl="3" indent="0" algn="ctr" rtl="0">
              <a:spcBef>
                <a:spcPts val="400"/>
              </a:spcBef>
              <a:buClr>
                <a:schemeClr val="dk1"/>
              </a:buClr>
              <a:buFont typeface="Arial"/>
              <a:buNone/>
              <a:defRPr sz="2000" b="0" i="0" u="none" strike="noStrike" cap="none">
                <a:solidFill>
                  <a:srgbClr val="888888"/>
                </a:solidFill>
                <a:latin typeface="Cambria"/>
                <a:ea typeface="Cambria"/>
                <a:cs typeface="Cambria"/>
                <a:sym typeface="Cambria"/>
              </a:defRPr>
            </a:lvl4pPr>
            <a:lvl5pPr marL="1828800" marR="0" lvl="4" indent="0" algn="ctr" rtl="0">
              <a:spcBef>
                <a:spcPts val="400"/>
              </a:spcBef>
              <a:buClr>
                <a:schemeClr val="dk1"/>
              </a:buClr>
              <a:buFont typeface="Arial"/>
              <a:buNone/>
              <a:defRPr sz="2000" b="0" i="0" u="none" strike="noStrike" cap="none">
                <a:solidFill>
                  <a:srgbClr val="888888"/>
                </a:solidFill>
                <a:latin typeface="Cambria"/>
                <a:ea typeface="Cambria"/>
                <a:cs typeface="Cambria"/>
                <a:sym typeface="Cambria"/>
              </a:defRPr>
            </a:lvl5pPr>
            <a:lvl6pPr marL="2286000" marR="0" lvl="5" indent="0" algn="ctr" rtl="0">
              <a:spcBef>
                <a:spcPts val="400"/>
              </a:spcBef>
              <a:buClr>
                <a:srgbClr val="888888"/>
              </a:buClr>
              <a:buFont typeface="Arial"/>
              <a:buNone/>
              <a:defRPr sz="2000" b="0" i="0" u="none" strike="noStrike" cap="none">
                <a:solidFill>
                  <a:srgbClr val="888888"/>
                </a:solidFill>
                <a:latin typeface="Cambria"/>
                <a:ea typeface="Cambria"/>
                <a:cs typeface="Cambria"/>
                <a:sym typeface="Cambria"/>
              </a:defRPr>
            </a:lvl6pPr>
            <a:lvl7pPr marL="2743200" marR="0" lvl="6" indent="0" algn="ctr" rtl="0">
              <a:spcBef>
                <a:spcPts val="400"/>
              </a:spcBef>
              <a:buClr>
                <a:srgbClr val="888888"/>
              </a:buClr>
              <a:buFont typeface="Arial"/>
              <a:buNone/>
              <a:defRPr sz="2000" b="0" i="0" u="none" strike="noStrike" cap="none">
                <a:solidFill>
                  <a:srgbClr val="888888"/>
                </a:solidFill>
                <a:latin typeface="Cambria"/>
                <a:ea typeface="Cambria"/>
                <a:cs typeface="Cambria"/>
                <a:sym typeface="Cambria"/>
              </a:defRPr>
            </a:lvl7pPr>
            <a:lvl8pPr marL="3200400" marR="0" lvl="7" indent="0" algn="ctr" rtl="0">
              <a:spcBef>
                <a:spcPts val="400"/>
              </a:spcBef>
              <a:buClr>
                <a:srgbClr val="888888"/>
              </a:buClr>
              <a:buFont typeface="Arial"/>
              <a:buNone/>
              <a:defRPr sz="2000" b="0" i="0" u="none" strike="noStrike" cap="none">
                <a:solidFill>
                  <a:srgbClr val="888888"/>
                </a:solidFill>
                <a:latin typeface="Cambria"/>
                <a:ea typeface="Cambria"/>
                <a:cs typeface="Cambria"/>
                <a:sym typeface="Cambria"/>
              </a:defRPr>
            </a:lvl8pPr>
            <a:lvl9pPr marL="3657600" marR="0" lvl="8" indent="0" algn="ctr" rtl="0">
              <a:spcBef>
                <a:spcPts val="400"/>
              </a:spcBef>
              <a:buClr>
                <a:srgbClr val="888888"/>
              </a:buClr>
              <a:buFont typeface="Arial"/>
              <a:buNone/>
              <a:defRPr sz="2000" b="0" i="0" u="none" strike="noStrike" cap="none">
                <a:solidFill>
                  <a:srgbClr val="888888"/>
                </a:solidFill>
                <a:latin typeface="Cambria"/>
                <a:ea typeface="Cambria"/>
                <a:cs typeface="Cambria"/>
                <a:sym typeface="Cambria"/>
              </a:defRPr>
            </a:lvl9pPr>
          </a:lstStyle>
          <a:p>
            <a:r>
              <a:rPr lang="en-US" smtClean="0"/>
              <a:t>Click to edit Master subtitle style</a:t>
            </a:r>
            <a:endParaRPr/>
          </a:p>
        </p:txBody>
      </p:sp>
      <p:sp>
        <p:nvSpPr>
          <p:cNvPr id="18" name="Shape 18"/>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5DEE78B0-5EB4-B342-A877-FE0192ACFA3F}" type="datetime1">
              <a:rPr lang="en-US" smtClean="0"/>
              <a:t>5/23/17</a:t>
            </a:fld>
            <a:endParaRPr lang="en-US"/>
          </a:p>
        </p:txBody>
      </p:sp>
      <p:sp>
        <p:nvSpPr>
          <p:cNvPr id="19" name="Shape 19"/>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20" name="Shape 20"/>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2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3" name="Shape 7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mbria"/>
                <a:ea typeface="Cambria"/>
                <a:cs typeface="Cambria"/>
                <a:sym typeface="Cambria"/>
              </a:defRPr>
            </a:lvl1pPr>
            <a:lvl2pPr marL="457200" marR="0" lvl="1" indent="0" algn="l" rtl="0">
              <a:spcBef>
                <a:spcPts val="560"/>
              </a:spcBef>
              <a:buClr>
                <a:schemeClr val="dk1"/>
              </a:buClr>
              <a:buFont typeface="Arial"/>
              <a:buNone/>
              <a:defRPr sz="2800" b="0" i="0" u="none" strike="noStrike" cap="none">
                <a:solidFill>
                  <a:schemeClr val="dk1"/>
                </a:solidFill>
                <a:latin typeface="Cambria"/>
                <a:ea typeface="Cambria"/>
                <a:cs typeface="Cambria"/>
                <a:sym typeface="Cambria"/>
              </a:defRPr>
            </a:lvl2pPr>
            <a:lvl3pPr marL="914400" marR="0" lvl="2" indent="0" algn="l" rtl="0">
              <a:spcBef>
                <a:spcPts val="480"/>
              </a:spcBef>
              <a:buClr>
                <a:schemeClr val="dk1"/>
              </a:buClr>
              <a:buFont typeface="Arial"/>
              <a:buNone/>
              <a:defRPr sz="2400" b="0" i="0" u="none" strike="noStrike" cap="none">
                <a:solidFill>
                  <a:schemeClr val="dk1"/>
                </a:solidFill>
                <a:latin typeface="Cambria"/>
                <a:ea typeface="Cambria"/>
                <a:cs typeface="Cambria"/>
                <a:sym typeface="Cambria"/>
              </a:defRPr>
            </a:lvl3pPr>
            <a:lvl4pPr marL="1371600" marR="0" lvl="3"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4pPr>
            <a:lvl5pPr marL="1828800" marR="0" lvl="4"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5pPr>
            <a:lvl6pPr marL="2286000" marR="0" lvl="5"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6pPr>
            <a:lvl7pPr marL="2743200" marR="0" lvl="6"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7pPr>
            <a:lvl8pPr marL="3200400" marR="0" lvl="7"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8pPr>
            <a:lvl9pPr marL="3657600" marR="0" lvl="8"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9pPr>
          </a:lstStyle>
          <a:p>
            <a:r>
              <a:rPr lang="en-US" smtClean="0"/>
              <a:t>Drag picture to placeholder or click icon to add</a:t>
            </a:r>
            <a:endParaRPr/>
          </a:p>
        </p:txBody>
      </p:sp>
      <p:sp>
        <p:nvSpPr>
          <p:cNvPr id="74" name="Shape 7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mbria"/>
                <a:ea typeface="Cambria"/>
                <a:cs typeface="Cambria"/>
                <a:sym typeface="Cambria"/>
              </a:defRPr>
            </a:lvl1pPr>
            <a:lvl2pPr marL="457200" marR="0" lvl="1" indent="0" algn="l" rtl="0">
              <a:spcBef>
                <a:spcPts val="240"/>
              </a:spcBef>
              <a:buClr>
                <a:schemeClr val="dk1"/>
              </a:buClr>
              <a:buFont typeface="Arial"/>
              <a:buNone/>
              <a:defRPr sz="1200" b="0" i="0" u="none" strike="noStrike" cap="none">
                <a:solidFill>
                  <a:schemeClr val="dk1"/>
                </a:solidFill>
                <a:latin typeface="Cambria"/>
                <a:ea typeface="Cambria"/>
                <a:cs typeface="Cambria"/>
                <a:sym typeface="Cambria"/>
              </a:defRPr>
            </a:lvl2pPr>
            <a:lvl3pPr marL="914400" marR="0" lvl="2" indent="0" algn="l" rtl="0">
              <a:spcBef>
                <a:spcPts val="200"/>
              </a:spcBef>
              <a:buClr>
                <a:schemeClr val="dk1"/>
              </a:buClr>
              <a:buFont typeface="Arial"/>
              <a:buNone/>
              <a:defRPr sz="1000" b="0" i="0" u="none" strike="noStrike" cap="none">
                <a:solidFill>
                  <a:schemeClr val="dk1"/>
                </a:solidFill>
                <a:latin typeface="Cambria"/>
                <a:ea typeface="Cambria"/>
                <a:cs typeface="Cambria"/>
                <a:sym typeface="Cambria"/>
              </a:defRPr>
            </a:lvl3pPr>
            <a:lvl4pPr marL="1371600" marR="0" lvl="3"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4pPr>
            <a:lvl5pPr marL="1828800" marR="0" lvl="4"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5pPr>
            <a:lvl6pPr marL="2286000" marR="0" lvl="5"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6pPr>
            <a:lvl7pPr marL="2743200" marR="0" lvl="6"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7pPr>
            <a:lvl8pPr marL="3200400" marR="0" lvl="7"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8pPr>
            <a:lvl9pPr marL="3657600" marR="0" lvl="8"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75" name="Shape 75"/>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DBFC85A1-9AD1-6B4D-B461-BAC27006215E}" type="datetime1">
              <a:rPr lang="en-US" smtClean="0"/>
              <a:t>5/23/17</a:t>
            </a:fld>
            <a:endParaRPr lang="en-US"/>
          </a:p>
        </p:txBody>
      </p:sp>
      <p:sp>
        <p:nvSpPr>
          <p:cNvPr id="76" name="Shape 76"/>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77" name="Shape 77"/>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80" name="Shape 80"/>
          <p:cNvSpPr txBox="1">
            <a:spLocks noGrp="1"/>
          </p:cNvSpPr>
          <p:nvPr>
            <p:ph type="body" idx="1"/>
          </p:nvPr>
        </p:nvSpPr>
        <p:spPr>
          <a:xfrm rot="5400000">
            <a:off x="2194718" y="-365918"/>
            <a:ext cx="4754563" cy="8229600"/>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81" name="Shape 81"/>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64BA7B50-F90C-EA41-BDAA-15B487B2A5A0}" type="datetime1">
              <a:rPr lang="en-US" smtClean="0"/>
              <a:t>5/23/17</a:t>
            </a:fld>
            <a:endParaRPr lang="en-US"/>
          </a:p>
        </p:txBody>
      </p:sp>
      <p:sp>
        <p:nvSpPr>
          <p:cNvPr id="82" name="Shape 82"/>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83" name="Shape 83"/>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86" name="Shape 86"/>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87" name="Shape 87"/>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C0DE206E-94BF-DA4B-A194-96B28D81A9E9}" type="datetime1">
              <a:rPr lang="en-US" smtClean="0"/>
              <a:t>5/23/17</a:t>
            </a:fld>
            <a:endParaRPr lang="en-US"/>
          </a:p>
        </p:txBody>
      </p:sp>
      <p:sp>
        <p:nvSpPr>
          <p:cNvPr id="88" name="Shape 88"/>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89" name="Shape 89"/>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92" name="Shape 9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93" name="Shape 9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94" name="Shape 94"/>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7EFD8466-6AED-C641-B6E5-637EACD78D85}" type="datetime1">
              <a:rPr lang="en-US" smtClean="0"/>
              <a:t>5/23/17</a:t>
            </a:fld>
            <a:endParaRPr lang="en-US"/>
          </a:p>
        </p:txBody>
      </p:sp>
      <p:sp>
        <p:nvSpPr>
          <p:cNvPr id="95" name="Shape 95"/>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96" name="Shape 96"/>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3" name="Shape 23"/>
          <p:cNvSpPr txBox="1">
            <a:spLocks noGrp="1"/>
          </p:cNvSpPr>
          <p:nvPr>
            <p:ph type="body" idx="1"/>
          </p:nvPr>
        </p:nvSpPr>
        <p:spPr>
          <a:xfrm>
            <a:off x="457200" y="1371600"/>
            <a:ext cx="8229600" cy="4754563"/>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24" name="Shape 24"/>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6EA6D3BB-3753-FC43-B8EE-461FD668FF33}" type="datetime1">
              <a:rPr lang="en-US" smtClean="0"/>
              <a:t>5/23/17</a:t>
            </a:fld>
            <a:endParaRPr lang="en-US"/>
          </a:p>
        </p:txBody>
      </p:sp>
      <p:sp>
        <p:nvSpPr>
          <p:cNvPr id="25" name="Shape 25"/>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26" name="Shape 26"/>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3034508"/>
            <a:ext cx="6951273" cy="1308891"/>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Calibri"/>
              <a:buNone/>
              <a:defRPr sz="4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9" name="Shape 29"/>
          <p:cNvSpPr txBox="1">
            <a:spLocks noGrp="1"/>
          </p:cNvSpPr>
          <p:nvPr>
            <p:ph type="body" idx="1"/>
          </p:nvPr>
        </p:nvSpPr>
        <p:spPr>
          <a:xfrm>
            <a:off x="474133" y="1524000"/>
            <a:ext cx="6951273" cy="1500187"/>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0" i="0" u="none" strike="noStrike" cap="none">
                <a:solidFill>
                  <a:schemeClr val="dk1"/>
                </a:solidFill>
                <a:latin typeface="Cambria"/>
                <a:ea typeface="Cambria"/>
                <a:cs typeface="Cambria"/>
                <a:sym typeface="Cambria"/>
              </a:defRPr>
            </a:lvl1pPr>
            <a:lvl2pPr marL="457200" marR="0" lvl="1" indent="0" algn="l" rtl="0">
              <a:spcBef>
                <a:spcPts val="360"/>
              </a:spcBef>
              <a:buClr>
                <a:schemeClr val="dk1"/>
              </a:buClr>
              <a:buFont typeface="Arial"/>
              <a:buNone/>
              <a:defRPr sz="1800" b="0" i="0" u="none" strike="noStrike" cap="none">
                <a:solidFill>
                  <a:srgbClr val="888888"/>
                </a:solidFill>
                <a:latin typeface="Cambria"/>
                <a:ea typeface="Cambria"/>
                <a:cs typeface="Cambria"/>
                <a:sym typeface="Cambria"/>
              </a:defRPr>
            </a:lvl2pPr>
            <a:lvl3pPr marL="914400" marR="0" lvl="2" indent="0" algn="l" rtl="0">
              <a:spcBef>
                <a:spcPts val="320"/>
              </a:spcBef>
              <a:buClr>
                <a:schemeClr val="dk1"/>
              </a:buClr>
              <a:buFont typeface="Arial"/>
              <a:buNone/>
              <a:defRPr sz="1600" b="0" i="0" u="none" strike="noStrike" cap="none">
                <a:solidFill>
                  <a:srgbClr val="888888"/>
                </a:solidFill>
                <a:latin typeface="Cambria"/>
                <a:ea typeface="Cambria"/>
                <a:cs typeface="Cambria"/>
                <a:sym typeface="Cambria"/>
              </a:defRPr>
            </a:lvl3pPr>
            <a:lvl4pPr marL="1371600" marR="0" lvl="3" indent="0" algn="l" rtl="0">
              <a:spcBef>
                <a:spcPts val="280"/>
              </a:spcBef>
              <a:buClr>
                <a:schemeClr val="dk1"/>
              </a:buClr>
              <a:buFont typeface="Arial"/>
              <a:buNone/>
              <a:defRPr sz="1400" b="0" i="0" u="none" strike="noStrike" cap="none">
                <a:solidFill>
                  <a:srgbClr val="888888"/>
                </a:solidFill>
                <a:latin typeface="Cambria"/>
                <a:ea typeface="Cambria"/>
                <a:cs typeface="Cambria"/>
                <a:sym typeface="Cambria"/>
              </a:defRPr>
            </a:lvl4pPr>
            <a:lvl5pPr marL="1828800" marR="0" lvl="4" indent="0" algn="l" rtl="0">
              <a:spcBef>
                <a:spcPts val="280"/>
              </a:spcBef>
              <a:buClr>
                <a:schemeClr val="dk1"/>
              </a:buClr>
              <a:buFont typeface="Arial"/>
              <a:buNone/>
              <a:defRPr sz="1400" b="0" i="0" u="none" strike="noStrike" cap="none">
                <a:solidFill>
                  <a:srgbClr val="888888"/>
                </a:solidFill>
                <a:latin typeface="Cambria"/>
                <a:ea typeface="Cambria"/>
                <a:cs typeface="Cambria"/>
                <a:sym typeface="Cambria"/>
              </a:defRPr>
            </a:lvl5pPr>
            <a:lvl6pPr marL="2286000" marR="0" lvl="5"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6pPr>
            <a:lvl7pPr marL="2743200" marR="0" lvl="6"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7pPr>
            <a:lvl8pPr marL="3200400" marR="0" lvl="7"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8pPr>
            <a:lvl9pPr marL="3657600" marR="0" lvl="8"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9pPr>
          </a:lstStyle>
          <a:p>
            <a:pPr lvl="0"/>
            <a:r>
              <a:rPr lang="en-US" smtClean="0"/>
              <a:t>Click to edit Master text styles</a:t>
            </a:r>
          </a:p>
        </p:txBody>
      </p:sp>
      <p:sp>
        <p:nvSpPr>
          <p:cNvPr id="30" name="Shape 30"/>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DDD91527-A323-5E42-B0FA-899ED92917C8}" type="datetime1">
              <a:rPr lang="en-US" smtClean="0"/>
              <a:t>5/23/17</a:t>
            </a:fld>
            <a:endParaRPr lang="en-US"/>
          </a:p>
        </p:txBody>
      </p:sp>
      <p:sp>
        <p:nvSpPr>
          <p:cNvPr id="31" name="Shape 31"/>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32" name="Shape 32"/>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2">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264379" y="2013342"/>
            <a:ext cx="6951273" cy="75366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Calibri"/>
              <a:buNone/>
              <a:defRPr sz="40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5" name="Shape 35"/>
          <p:cNvSpPr txBox="1">
            <a:spLocks noGrp="1"/>
          </p:cNvSpPr>
          <p:nvPr>
            <p:ph type="body" idx="1"/>
          </p:nvPr>
        </p:nvSpPr>
        <p:spPr>
          <a:xfrm>
            <a:off x="1264379" y="2919413"/>
            <a:ext cx="6951273" cy="1500187"/>
          </a:xfrm>
          <a:prstGeom prst="rect">
            <a:avLst/>
          </a:prstGeom>
          <a:noFill/>
          <a:ln>
            <a:noFill/>
          </a:ln>
        </p:spPr>
        <p:txBody>
          <a:bodyPr lIns="91425" tIns="91425" rIns="91425" bIns="91425" anchor="t" anchorCtr="0"/>
          <a:lstStyle>
            <a:lvl1pPr marL="457200" marR="0" lvl="0" indent="-330200" algn="l" rtl="0">
              <a:spcBef>
                <a:spcPts val="400"/>
              </a:spcBef>
              <a:buClr>
                <a:schemeClr val="dk1"/>
              </a:buClr>
              <a:buSzPct val="100000"/>
              <a:buFont typeface="Calibri"/>
              <a:buAutoNum type="arabicPeriod"/>
              <a:defRPr sz="2000" b="0" i="0" u="none" strike="noStrike" cap="none">
                <a:solidFill>
                  <a:schemeClr val="dk1"/>
                </a:solidFill>
                <a:latin typeface="Cambria"/>
                <a:ea typeface="Cambria"/>
                <a:cs typeface="Cambria"/>
                <a:sym typeface="Cambria"/>
              </a:defRPr>
            </a:lvl1pPr>
            <a:lvl2pPr marL="457200" marR="0" lvl="1" indent="0" algn="l" rtl="0">
              <a:spcBef>
                <a:spcPts val="360"/>
              </a:spcBef>
              <a:buClr>
                <a:schemeClr val="dk1"/>
              </a:buClr>
              <a:buFont typeface="Arial"/>
              <a:buNone/>
              <a:defRPr sz="1800" b="0" i="0" u="none" strike="noStrike" cap="none">
                <a:solidFill>
                  <a:srgbClr val="888888"/>
                </a:solidFill>
                <a:latin typeface="Cambria"/>
                <a:ea typeface="Cambria"/>
                <a:cs typeface="Cambria"/>
                <a:sym typeface="Cambria"/>
              </a:defRPr>
            </a:lvl2pPr>
            <a:lvl3pPr marL="914400" marR="0" lvl="2" indent="0" algn="l" rtl="0">
              <a:spcBef>
                <a:spcPts val="320"/>
              </a:spcBef>
              <a:buClr>
                <a:schemeClr val="dk1"/>
              </a:buClr>
              <a:buFont typeface="Arial"/>
              <a:buNone/>
              <a:defRPr sz="1600" b="0" i="0" u="none" strike="noStrike" cap="none">
                <a:solidFill>
                  <a:srgbClr val="888888"/>
                </a:solidFill>
                <a:latin typeface="Cambria"/>
                <a:ea typeface="Cambria"/>
                <a:cs typeface="Cambria"/>
                <a:sym typeface="Cambria"/>
              </a:defRPr>
            </a:lvl3pPr>
            <a:lvl4pPr marL="1371600" marR="0" lvl="3" indent="0" algn="l" rtl="0">
              <a:spcBef>
                <a:spcPts val="280"/>
              </a:spcBef>
              <a:buClr>
                <a:schemeClr val="dk1"/>
              </a:buClr>
              <a:buFont typeface="Arial"/>
              <a:buNone/>
              <a:defRPr sz="1400" b="0" i="0" u="none" strike="noStrike" cap="none">
                <a:solidFill>
                  <a:srgbClr val="888888"/>
                </a:solidFill>
                <a:latin typeface="Cambria"/>
                <a:ea typeface="Cambria"/>
                <a:cs typeface="Cambria"/>
                <a:sym typeface="Cambria"/>
              </a:defRPr>
            </a:lvl4pPr>
            <a:lvl5pPr marL="1828800" marR="0" lvl="4" indent="0" algn="l" rtl="0">
              <a:spcBef>
                <a:spcPts val="280"/>
              </a:spcBef>
              <a:buClr>
                <a:schemeClr val="dk1"/>
              </a:buClr>
              <a:buFont typeface="Arial"/>
              <a:buNone/>
              <a:defRPr sz="1400" b="0" i="0" u="none" strike="noStrike" cap="none">
                <a:solidFill>
                  <a:srgbClr val="888888"/>
                </a:solidFill>
                <a:latin typeface="Cambria"/>
                <a:ea typeface="Cambria"/>
                <a:cs typeface="Cambria"/>
                <a:sym typeface="Cambria"/>
              </a:defRPr>
            </a:lvl5pPr>
            <a:lvl6pPr marL="2286000" marR="0" lvl="5"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6pPr>
            <a:lvl7pPr marL="2743200" marR="0" lvl="6"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7pPr>
            <a:lvl8pPr marL="3200400" marR="0" lvl="7"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8pPr>
            <a:lvl9pPr marL="3657600" marR="0" lvl="8" indent="0" algn="l" rtl="0">
              <a:spcBef>
                <a:spcPts val="280"/>
              </a:spcBef>
              <a:buClr>
                <a:srgbClr val="888888"/>
              </a:buClr>
              <a:buFont typeface="Arial"/>
              <a:buNone/>
              <a:defRPr sz="1400" b="0" i="0" u="none" strike="noStrike" cap="none">
                <a:solidFill>
                  <a:srgbClr val="888888"/>
                </a:solidFill>
                <a:latin typeface="Cambria"/>
                <a:ea typeface="Cambria"/>
                <a:cs typeface="Cambria"/>
                <a:sym typeface="Cambria"/>
              </a:defRPr>
            </a:lvl9pPr>
          </a:lstStyle>
          <a:p>
            <a:pPr lvl="0"/>
            <a:r>
              <a:rPr lang="en-US" smtClean="0"/>
              <a:t>Click to edit Master text styles</a:t>
            </a:r>
          </a:p>
        </p:txBody>
      </p:sp>
      <p:sp>
        <p:nvSpPr>
          <p:cNvPr id="36" name="Shape 36"/>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E45CE9B2-C27B-1745-936C-28F4DB3989D4}" type="datetime1">
              <a:rPr lang="en-US" smtClean="0"/>
              <a:t>5/23/17</a:t>
            </a:fld>
            <a:endParaRPr lang="en-US"/>
          </a:p>
        </p:txBody>
      </p:sp>
      <p:sp>
        <p:nvSpPr>
          <p:cNvPr id="37" name="Shape 37"/>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38" name="Shape 38"/>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41" name="Shape 41"/>
          <p:cNvSpPr txBox="1">
            <a:spLocks noGrp="1"/>
          </p:cNvSpPr>
          <p:nvPr>
            <p:ph type="body" idx="1"/>
          </p:nvPr>
        </p:nvSpPr>
        <p:spPr>
          <a:xfrm>
            <a:off x="457200" y="1447800"/>
            <a:ext cx="4038599" cy="4678362"/>
          </a:xfrm>
          <a:prstGeom prst="rect">
            <a:avLst/>
          </a:prstGeom>
          <a:noFill/>
          <a:ln>
            <a:noFill/>
          </a:ln>
        </p:spPr>
        <p:txBody>
          <a:bodyPr lIns="91425" tIns="91425" rIns="91425" bIns="91425" anchor="t" anchorCtr="0"/>
          <a:lstStyle>
            <a:lvl1pPr marL="292100" marR="0" lvl="0"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1pPr>
            <a:lvl2pPr marL="635000" marR="0" lvl="1" indent="-1397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2pPr>
            <a:lvl3pPr marL="914400" marR="0" lvl="2"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3pPr>
            <a:lvl4pPr marL="1143000" marR="0" lvl="3"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4pPr>
            <a:lvl5pPr marL="1320800" marR="0" lvl="4" indent="-635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42" name="Shape 42"/>
          <p:cNvSpPr txBox="1">
            <a:spLocks noGrp="1"/>
          </p:cNvSpPr>
          <p:nvPr>
            <p:ph type="body" idx="2"/>
          </p:nvPr>
        </p:nvSpPr>
        <p:spPr>
          <a:xfrm>
            <a:off x="4648200" y="1447800"/>
            <a:ext cx="4038599" cy="4678362"/>
          </a:xfrm>
          <a:prstGeom prst="rect">
            <a:avLst/>
          </a:prstGeom>
          <a:noFill/>
          <a:ln>
            <a:noFill/>
          </a:ln>
        </p:spPr>
        <p:txBody>
          <a:bodyPr lIns="91425" tIns="91425" rIns="91425" bIns="91425" anchor="t" anchorCtr="0"/>
          <a:lstStyle>
            <a:lvl1pPr marL="292100" marR="0" lvl="0"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1pPr>
            <a:lvl2pPr marL="635000" marR="0" lvl="1" indent="-1397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2pPr>
            <a:lvl3pPr marL="914400" marR="0" lvl="2"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3pPr>
            <a:lvl4pPr marL="1143000" marR="0" lvl="3"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4pPr>
            <a:lvl5pPr marL="1320800" marR="0" lvl="4" indent="-635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43" name="Shape 43"/>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E335C787-7FE6-CC4C-979C-F334FD2F2D8C}" type="datetime1">
              <a:rPr lang="en-US" smtClean="0"/>
              <a:t>5/23/17</a:t>
            </a:fld>
            <a:endParaRPr lang="en-US"/>
          </a:p>
        </p:txBody>
      </p:sp>
      <p:sp>
        <p:nvSpPr>
          <p:cNvPr id="44" name="Shape 44"/>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45" name="Shape 45"/>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48" name="Shape 48"/>
          <p:cNvSpPr txBox="1">
            <a:spLocks noGrp="1"/>
          </p:cNvSpPr>
          <p:nvPr>
            <p:ph type="body" idx="1"/>
          </p:nvPr>
        </p:nvSpPr>
        <p:spPr>
          <a:xfrm>
            <a:off x="457200" y="1535112"/>
            <a:ext cx="4040187" cy="446086"/>
          </a:xfrm>
          <a:prstGeom prst="rect">
            <a:avLst/>
          </a:prstGeom>
          <a:noFill/>
          <a:ln>
            <a:noFill/>
          </a:ln>
        </p:spPr>
        <p:txBody>
          <a:bodyPr lIns="91425" tIns="91425" rIns="91425" bIns="91425" anchor="b" anchorCtr="0"/>
          <a:lstStyle>
            <a:lvl1pPr marL="0" marR="0" lvl="0" indent="0" algn="l" rtl="0">
              <a:spcBef>
                <a:spcPts val="560"/>
              </a:spcBef>
              <a:buClr>
                <a:schemeClr val="dk1"/>
              </a:buClr>
              <a:buFont typeface="Arial"/>
              <a:buNone/>
              <a:defRPr sz="2800" b="1" i="0" u="none" strike="noStrike" cap="none">
                <a:solidFill>
                  <a:schemeClr val="dk1"/>
                </a:solidFill>
                <a:latin typeface="Cambria"/>
                <a:ea typeface="Cambria"/>
                <a:cs typeface="Cambria"/>
                <a:sym typeface="Cambria"/>
              </a:defRPr>
            </a:lvl1pPr>
            <a:lvl2pPr marL="457200" marR="0" lvl="1" indent="0" algn="l" rtl="0">
              <a:spcBef>
                <a:spcPts val="400"/>
              </a:spcBef>
              <a:buClr>
                <a:schemeClr val="dk1"/>
              </a:buClr>
              <a:buFont typeface="Arial"/>
              <a:buNone/>
              <a:defRPr sz="2000" b="1" i="0" u="none" strike="noStrike" cap="none">
                <a:solidFill>
                  <a:schemeClr val="dk1"/>
                </a:solidFill>
                <a:latin typeface="Cambria"/>
                <a:ea typeface="Cambria"/>
                <a:cs typeface="Cambria"/>
                <a:sym typeface="Cambria"/>
              </a:defRPr>
            </a:lvl2pPr>
            <a:lvl3pPr marL="914400" marR="0" lvl="2" indent="0" algn="l" rtl="0">
              <a:spcBef>
                <a:spcPts val="360"/>
              </a:spcBef>
              <a:buClr>
                <a:schemeClr val="dk1"/>
              </a:buClr>
              <a:buFont typeface="Arial"/>
              <a:buNone/>
              <a:defRPr sz="1800" b="1" i="0" u="none" strike="noStrike" cap="none">
                <a:solidFill>
                  <a:schemeClr val="dk1"/>
                </a:solidFill>
                <a:latin typeface="Cambria"/>
                <a:ea typeface="Cambria"/>
                <a:cs typeface="Cambria"/>
                <a:sym typeface="Cambria"/>
              </a:defRPr>
            </a:lvl3pPr>
            <a:lvl4pPr marL="1371600" marR="0" lvl="3"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4pPr>
            <a:lvl5pPr marL="1828800" marR="0" lvl="4"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5pPr>
            <a:lvl6pPr marL="2286000" marR="0" lvl="5"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6pPr>
            <a:lvl7pPr marL="2743200" marR="0" lvl="6"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7pPr>
            <a:lvl8pPr marL="3200400" marR="0" lvl="7"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8pPr>
            <a:lvl9pPr marL="3657600" marR="0" lvl="8"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49" name="Shape 49"/>
          <p:cNvSpPr txBox="1">
            <a:spLocks noGrp="1"/>
          </p:cNvSpPr>
          <p:nvPr>
            <p:ph type="body" idx="2"/>
          </p:nvPr>
        </p:nvSpPr>
        <p:spPr>
          <a:xfrm>
            <a:off x="457200" y="1981200"/>
            <a:ext cx="4040187" cy="4144963"/>
          </a:xfrm>
          <a:prstGeom prst="rect">
            <a:avLst/>
          </a:prstGeom>
          <a:noFill/>
          <a:ln>
            <a:noFill/>
          </a:ln>
        </p:spPr>
        <p:txBody>
          <a:bodyPr lIns="91425" tIns="91425" rIns="91425" bIns="91425" anchor="t" anchorCtr="0"/>
          <a:lstStyle>
            <a:lvl1pPr marL="292100" marR="0" lvl="0"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1pPr>
            <a:lvl2pPr marL="635000" marR="0" lvl="1" indent="-1397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2pPr>
            <a:lvl3pPr marL="914400" marR="0" lvl="2"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3pPr>
            <a:lvl4pPr marL="1143000" marR="0" lvl="3"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4pPr>
            <a:lvl5pPr marL="1320800" marR="0" lvl="4" indent="-635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50" name="Shape 50"/>
          <p:cNvSpPr txBox="1">
            <a:spLocks noGrp="1"/>
          </p:cNvSpPr>
          <p:nvPr>
            <p:ph type="body" idx="3"/>
          </p:nvPr>
        </p:nvSpPr>
        <p:spPr>
          <a:xfrm>
            <a:off x="4645025" y="1535112"/>
            <a:ext cx="4041774" cy="446086"/>
          </a:xfrm>
          <a:prstGeom prst="rect">
            <a:avLst/>
          </a:prstGeom>
          <a:noFill/>
          <a:ln>
            <a:noFill/>
          </a:ln>
        </p:spPr>
        <p:txBody>
          <a:bodyPr lIns="91425" tIns="91425" rIns="91425" bIns="91425" anchor="b" anchorCtr="0"/>
          <a:lstStyle>
            <a:lvl1pPr marL="0" marR="0" lvl="0" indent="0" algn="l" rtl="0">
              <a:spcBef>
                <a:spcPts val="560"/>
              </a:spcBef>
              <a:buClr>
                <a:schemeClr val="dk1"/>
              </a:buClr>
              <a:buFont typeface="Arial"/>
              <a:buNone/>
              <a:defRPr sz="2800" b="1" i="0" u="none" strike="noStrike" cap="none">
                <a:solidFill>
                  <a:schemeClr val="dk1"/>
                </a:solidFill>
                <a:latin typeface="Cambria"/>
                <a:ea typeface="Cambria"/>
                <a:cs typeface="Cambria"/>
                <a:sym typeface="Cambria"/>
              </a:defRPr>
            </a:lvl1pPr>
            <a:lvl2pPr marL="457200" marR="0" lvl="1" indent="0" algn="l" rtl="0">
              <a:spcBef>
                <a:spcPts val="400"/>
              </a:spcBef>
              <a:buClr>
                <a:schemeClr val="dk1"/>
              </a:buClr>
              <a:buFont typeface="Arial"/>
              <a:buNone/>
              <a:defRPr sz="2000" b="1" i="0" u="none" strike="noStrike" cap="none">
                <a:solidFill>
                  <a:schemeClr val="dk1"/>
                </a:solidFill>
                <a:latin typeface="Cambria"/>
                <a:ea typeface="Cambria"/>
                <a:cs typeface="Cambria"/>
                <a:sym typeface="Cambria"/>
              </a:defRPr>
            </a:lvl2pPr>
            <a:lvl3pPr marL="914400" marR="0" lvl="2" indent="0" algn="l" rtl="0">
              <a:spcBef>
                <a:spcPts val="360"/>
              </a:spcBef>
              <a:buClr>
                <a:schemeClr val="dk1"/>
              </a:buClr>
              <a:buFont typeface="Arial"/>
              <a:buNone/>
              <a:defRPr sz="1800" b="1" i="0" u="none" strike="noStrike" cap="none">
                <a:solidFill>
                  <a:schemeClr val="dk1"/>
                </a:solidFill>
                <a:latin typeface="Cambria"/>
                <a:ea typeface="Cambria"/>
                <a:cs typeface="Cambria"/>
                <a:sym typeface="Cambria"/>
              </a:defRPr>
            </a:lvl3pPr>
            <a:lvl4pPr marL="1371600" marR="0" lvl="3"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4pPr>
            <a:lvl5pPr marL="1828800" marR="0" lvl="4"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5pPr>
            <a:lvl6pPr marL="2286000" marR="0" lvl="5"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6pPr>
            <a:lvl7pPr marL="2743200" marR="0" lvl="6"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7pPr>
            <a:lvl8pPr marL="3200400" marR="0" lvl="7"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8pPr>
            <a:lvl9pPr marL="3657600" marR="0" lvl="8" indent="0" algn="l" rtl="0">
              <a:spcBef>
                <a:spcPts val="320"/>
              </a:spcBef>
              <a:buClr>
                <a:schemeClr val="dk1"/>
              </a:buClr>
              <a:buFont typeface="Arial"/>
              <a:buNone/>
              <a:defRPr sz="1600" b="1"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51" name="Shape 51"/>
          <p:cNvSpPr txBox="1">
            <a:spLocks noGrp="1"/>
          </p:cNvSpPr>
          <p:nvPr>
            <p:ph type="body" idx="4"/>
          </p:nvPr>
        </p:nvSpPr>
        <p:spPr>
          <a:xfrm>
            <a:off x="4645025" y="1981200"/>
            <a:ext cx="4041774" cy="4144963"/>
          </a:xfrm>
          <a:prstGeom prst="rect">
            <a:avLst/>
          </a:prstGeom>
          <a:noFill/>
          <a:ln>
            <a:noFill/>
          </a:ln>
        </p:spPr>
        <p:txBody>
          <a:bodyPr lIns="91425" tIns="91425" rIns="91425" bIns="91425" anchor="t" anchorCtr="0"/>
          <a:lstStyle>
            <a:lvl1pPr marL="292100" marR="0" lvl="0"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1pPr>
            <a:lvl2pPr marL="635000" marR="0" lvl="1" indent="-1397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2pPr>
            <a:lvl3pPr marL="914400" marR="0" lvl="2"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3pPr>
            <a:lvl4pPr marL="1143000" marR="0" lvl="3" indent="-1143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4pPr>
            <a:lvl5pPr marL="1320800" marR="0" lvl="4" indent="-63500" algn="l" rtl="0">
              <a:spcBef>
                <a:spcPts val="360"/>
              </a:spcBef>
              <a:buClr>
                <a:schemeClr val="dk1"/>
              </a:buClr>
              <a:buSzPct val="100000"/>
              <a:buFont typeface="Arial"/>
              <a:buChar char="»"/>
              <a:defRPr sz="1800" b="0" i="0" u="none" strike="noStrike" cap="none">
                <a:solidFill>
                  <a:schemeClr val="dk1"/>
                </a:solidFill>
                <a:latin typeface="Cambria"/>
                <a:ea typeface="Cambria"/>
                <a:cs typeface="Cambria"/>
                <a:sym typeface="Cambria"/>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52" name="Shape 52"/>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61316B7A-49F1-6940-A2C2-3C3E89D8D1F1}" type="datetime1">
              <a:rPr lang="en-US" smtClean="0"/>
              <a:t>5/23/17</a:t>
            </a:fld>
            <a:endParaRPr lang="en-US"/>
          </a:p>
        </p:txBody>
      </p:sp>
      <p:sp>
        <p:nvSpPr>
          <p:cNvPr id="53" name="Shape 53"/>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54" name="Shape 54"/>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7" name="Shape 57"/>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46AF5D4E-1B8F-A243-8828-9C755DE7D383}" type="datetime1">
              <a:rPr lang="en-US" smtClean="0"/>
              <a:t>5/23/17</a:t>
            </a:fld>
            <a:endParaRPr lang="en-US"/>
          </a:p>
        </p:txBody>
      </p:sp>
      <p:sp>
        <p:nvSpPr>
          <p:cNvPr id="58" name="Shape 58"/>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59" name="Shape 59"/>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E72D8FB9-0F02-6E4C-AC25-B84EBFFA050A}" type="datetime1">
              <a:rPr lang="en-US" smtClean="0"/>
              <a:t>5/23/17</a:t>
            </a:fld>
            <a:endParaRPr lang="en-US"/>
          </a:p>
        </p:txBody>
      </p:sp>
      <p:sp>
        <p:nvSpPr>
          <p:cNvPr id="62" name="Shape 62"/>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63" name="Shape 63"/>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Calibri"/>
              <a:buNone/>
              <a:defRPr sz="48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6" name="Shape 66"/>
          <p:cNvSpPr txBox="1">
            <a:spLocks noGrp="1"/>
          </p:cNvSpPr>
          <p:nvPr>
            <p:ph type="body" idx="1"/>
          </p:nvPr>
        </p:nvSpPr>
        <p:spPr>
          <a:xfrm>
            <a:off x="3575050" y="1435100"/>
            <a:ext cx="5111750" cy="4691063"/>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67" name="Shape 6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mbria"/>
                <a:ea typeface="Cambria"/>
                <a:cs typeface="Cambria"/>
                <a:sym typeface="Cambria"/>
              </a:defRPr>
            </a:lvl1pPr>
            <a:lvl2pPr marL="457200" marR="0" lvl="1" indent="0" algn="l" rtl="0">
              <a:spcBef>
                <a:spcPts val="240"/>
              </a:spcBef>
              <a:buClr>
                <a:schemeClr val="dk1"/>
              </a:buClr>
              <a:buFont typeface="Arial"/>
              <a:buNone/>
              <a:defRPr sz="1200" b="0" i="0" u="none" strike="noStrike" cap="none">
                <a:solidFill>
                  <a:schemeClr val="dk1"/>
                </a:solidFill>
                <a:latin typeface="Cambria"/>
                <a:ea typeface="Cambria"/>
                <a:cs typeface="Cambria"/>
                <a:sym typeface="Cambria"/>
              </a:defRPr>
            </a:lvl2pPr>
            <a:lvl3pPr marL="914400" marR="0" lvl="2" indent="0" algn="l" rtl="0">
              <a:spcBef>
                <a:spcPts val="200"/>
              </a:spcBef>
              <a:buClr>
                <a:schemeClr val="dk1"/>
              </a:buClr>
              <a:buFont typeface="Arial"/>
              <a:buNone/>
              <a:defRPr sz="1000" b="0" i="0" u="none" strike="noStrike" cap="none">
                <a:solidFill>
                  <a:schemeClr val="dk1"/>
                </a:solidFill>
                <a:latin typeface="Cambria"/>
                <a:ea typeface="Cambria"/>
                <a:cs typeface="Cambria"/>
                <a:sym typeface="Cambria"/>
              </a:defRPr>
            </a:lvl3pPr>
            <a:lvl4pPr marL="1371600" marR="0" lvl="3"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4pPr>
            <a:lvl5pPr marL="1828800" marR="0" lvl="4"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5pPr>
            <a:lvl6pPr marL="2286000" marR="0" lvl="5"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6pPr>
            <a:lvl7pPr marL="2743200" marR="0" lvl="6"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7pPr>
            <a:lvl8pPr marL="3200400" marR="0" lvl="7"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8pPr>
            <a:lvl9pPr marL="3657600" marR="0" lvl="8" indent="0" algn="l" rtl="0">
              <a:spcBef>
                <a:spcPts val="180"/>
              </a:spcBef>
              <a:buClr>
                <a:schemeClr val="dk1"/>
              </a:buClr>
              <a:buFont typeface="Arial"/>
              <a:buNone/>
              <a:defRPr sz="900" b="0" i="0" u="none" strike="noStrike" cap="none">
                <a:solidFill>
                  <a:schemeClr val="dk1"/>
                </a:solidFill>
                <a:latin typeface="Cambria"/>
                <a:ea typeface="Cambria"/>
                <a:cs typeface="Cambria"/>
                <a:sym typeface="Cambria"/>
              </a:defRPr>
            </a:lvl9pPr>
          </a:lstStyle>
          <a:p>
            <a:pPr lvl="0"/>
            <a:r>
              <a:rPr lang="en-US" smtClean="0"/>
              <a:t>Click to edit Master text styles</a:t>
            </a:r>
          </a:p>
        </p:txBody>
      </p:sp>
      <p:sp>
        <p:nvSpPr>
          <p:cNvPr id="68" name="Shape 68"/>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43C87B0C-A9D6-3C48-BD20-8E5250C4EDBA}" type="datetime1">
              <a:rPr lang="en-US" smtClean="0"/>
              <a:t>5/23/17</a:t>
            </a:fld>
            <a:endParaRPr lang="en-US"/>
          </a:p>
        </p:txBody>
      </p:sp>
      <p:sp>
        <p:nvSpPr>
          <p:cNvPr id="69" name="Shape 69"/>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70" name="Shape 70"/>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52400"/>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2"/>
              </a:buClr>
              <a:buFont typeface="Calibri"/>
              <a:buNone/>
              <a:defRPr sz="4400" b="1"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371600"/>
            <a:ext cx="8229600" cy="4754563"/>
          </a:xfrm>
          <a:prstGeom prst="rect">
            <a:avLst/>
          </a:prstGeom>
          <a:noFill/>
          <a:ln>
            <a:noFill/>
          </a:ln>
        </p:spPr>
        <p:txBody>
          <a:bodyPr lIns="91425" tIns="91425" rIns="91425" bIns="91425" anchor="t" anchorCtr="0"/>
          <a:lstStyle>
            <a:lvl1pPr marL="292100" marR="0" lvl="0" indent="-88900" algn="l" rtl="0">
              <a:spcBef>
                <a:spcPts val="640"/>
              </a:spcBef>
              <a:buClr>
                <a:schemeClr val="dk1"/>
              </a:buClr>
              <a:buSzPct val="100000"/>
              <a:buFont typeface="Arial"/>
              <a:buChar char="•"/>
              <a:defRPr sz="3200" b="0" i="0" u="none" strike="noStrike" cap="none">
                <a:solidFill>
                  <a:schemeClr val="dk1"/>
                </a:solidFill>
                <a:latin typeface="Cambria"/>
                <a:ea typeface="Cambria"/>
                <a:cs typeface="Cambria"/>
                <a:sym typeface="Cambria"/>
              </a:defRPr>
            </a:lvl1pPr>
            <a:lvl2pPr marL="635000" marR="0" lvl="1" indent="-114300" algn="l" rtl="0">
              <a:spcBef>
                <a:spcPts val="560"/>
              </a:spcBef>
              <a:buClr>
                <a:schemeClr val="dk1"/>
              </a:buClr>
              <a:buSzPct val="100000"/>
              <a:buFont typeface="Arial"/>
              <a:buChar char="–"/>
              <a:defRPr sz="2800" b="0" i="0" u="none" strike="noStrike" cap="none">
                <a:solidFill>
                  <a:schemeClr val="dk1"/>
                </a:solidFill>
                <a:latin typeface="Cambria"/>
                <a:ea typeface="Cambria"/>
                <a:cs typeface="Cambria"/>
                <a:sym typeface="Cambria"/>
              </a:defRPr>
            </a:lvl2pPr>
            <a:lvl3pPr marL="914400" marR="0" lvl="2" indent="-76200" algn="l" rtl="0">
              <a:spcBef>
                <a:spcPts val="480"/>
              </a:spcBef>
              <a:buClr>
                <a:schemeClr val="dk1"/>
              </a:buClr>
              <a:buSzPct val="100000"/>
              <a:buFont typeface="Arial"/>
              <a:buChar char="•"/>
              <a:defRPr sz="2400" b="0" i="0" u="none" strike="noStrike" cap="none">
                <a:solidFill>
                  <a:schemeClr val="dk1"/>
                </a:solidFill>
                <a:latin typeface="Cambria"/>
                <a:ea typeface="Cambria"/>
                <a:cs typeface="Cambria"/>
                <a:sym typeface="Cambria"/>
              </a:defRPr>
            </a:lvl3pPr>
            <a:lvl4pPr marL="1143000" marR="0" lvl="3"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4pPr>
            <a:lvl5pPr marL="1320800" marR="0" lvl="4" indent="-508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2" name="Shape 12"/>
          <p:cNvSpPr txBox="1">
            <a:spLocks noGrp="1"/>
          </p:cNvSpPr>
          <p:nvPr>
            <p:ph type="dt" idx="10"/>
          </p:nvPr>
        </p:nvSpPr>
        <p:spPr>
          <a:xfrm>
            <a:off x="152400" y="6492875"/>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fld id="{141680ED-3998-8B40-916E-E7375E49D72A}" type="datetime1">
              <a:rPr lang="en-US" smtClean="0"/>
              <a:t>5/23/17</a:t>
            </a:fld>
            <a:endParaRPr lang="en-US"/>
          </a:p>
        </p:txBody>
      </p:sp>
      <p:sp>
        <p:nvSpPr>
          <p:cNvPr id="13" name="Shape 13"/>
          <p:cNvSpPr txBox="1">
            <a:spLocks noGrp="1"/>
          </p:cNvSpPr>
          <p:nvPr>
            <p:ph type="ftr" idx="11"/>
          </p:nvPr>
        </p:nvSpPr>
        <p:spPr>
          <a:xfrm>
            <a:off x="3124200" y="6492875"/>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mbria"/>
                <a:ea typeface="Cambria"/>
                <a:cs typeface="Cambria"/>
                <a:sym typeface="Cambria"/>
              </a:defRPr>
            </a:lvl2pPr>
            <a:lvl3pPr marL="914400" marR="0" lvl="2" indent="0" algn="l" rtl="0">
              <a:spcBef>
                <a:spcPts val="0"/>
              </a:spcBef>
              <a:buNone/>
              <a:defRPr sz="1800" b="0" i="0" u="none" strike="noStrike" cap="none">
                <a:solidFill>
                  <a:schemeClr val="dk1"/>
                </a:solidFill>
                <a:latin typeface="Cambria"/>
                <a:ea typeface="Cambria"/>
                <a:cs typeface="Cambria"/>
                <a:sym typeface="Cambria"/>
              </a:defRPr>
            </a:lvl3pPr>
            <a:lvl4pPr marL="1371600" marR="0" lvl="3" indent="0" algn="l" rtl="0">
              <a:spcBef>
                <a:spcPts val="0"/>
              </a:spcBef>
              <a:buNone/>
              <a:defRPr sz="1800" b="0" i="0" u="none" strike="noStrike" cap="none">
                <a:solidFill>
                  <a:schemeClr val="dk1"/>
                </a:solidFill>
                <a:latin typeface="Cambria"/>
                <a:ea typeface="Cambria"/>
                <a:cs typeface="Cambria"/>
                <a:sym typeface="Cambria"/>
              </a:defRPr>
            </a:lvl4pPr>
            <a:lvl5pPr marL="1828800" marR="0" lvl="4" indent="0" algn="l" rtl="0">
              <a:spcBef>
                <a:spcPts val="0"/>
              </a:spcBef>
              <a:buNone/>
              <a:defRPr sz="1800" b="0" i="0" u="none" strike="noStrike" cap="none">
                <a:solidFill>
                  <a:schemeClr val="dk1"/>
                </a:solidFill>
                <a:latin typeface="Cambria"/>
                <a:ea typeface="Cambria"/>
                <a:cs typeface="Cambria"/>
                <a:sym typeface="Cambria"/>
              </a:defRPr>
            </a:lvl5pPr>
            <a:lvl6pPr marL="2286000" marR="0" lvl="5" indent="0" algn="l" rtl="0">
              <a:spcBef>
                <a:spcPts val="0"/>
              </a:spcBef>
              <a:buNone/>
              <a:defRPr sz="1800" b="0" i="0" u="none" strike="noStrike" cap="none">
                <a:solidFill>
                  <a:schemeClr val="dk1"/>
                </a:solidFill>
                <a:latin typeface="Cambria"/>
                <a:ea typeface="Cambria"/>
                <a:cs typeface="Cambria"/>
                <a:sym typeface="Cambria"/>
              </a:defRPr>
            </a:lvl6pPr>
            <a:lvl7pPr marL="2743200" marR="0" lvl="6" indent="0" algn="l" rtl="0">
              <a:spcBef>
                <a:spcPts val="0"/>
              </a:spcBef>
              <a:buNone/>
              <a:defRPr sz="1800" b="0" i="0" u="none" strike="noStrike" cap="none">
                <a:solidFill>
                  <a:schemeClr val="dk1"/>
                </a:solidFill>
                <a:latin typeface="Cambria"/>
                <a:ea typeface="Cambria"/>
                <a:cs typeface="Cambria"/>
                <a:sym typeface="Cambria"/>
              </a:defRPr>
            </a:lvl7pPr>
            <a:lvl8pPr marL="3200400" marR="0" lvl="7" indent="0" algn="l" rtl="0">
              <a:spcBef>
                <a:spcPts val="0"/>
              </a:spcBef>
              <a:buNone/>
              <a:defRPr sz="1800" b="0" i="0" u="none" strike="noStrike" cap="none">
                <a:solidFill>
                  <a:schemeClr val="dk1"/>
                </a:solidFill>
                <a:latin typeface="Cambria"/>
                <a:ea typeface="Cambria"/>
                <a:cs typeface="Cambria"/>
                <a:sym typeface="Cambria"/>
              </a:defRPr>
            </a:lvl8pPr>
            <a:lvl9pPr marL="3657600" marR="0" lvl="8" indent="0" algn="l" rtl="0">
              <a:spcBef>
                <a:spcPts val="0"/>
              </a:spcBef>
              <a:buNone/>
              <a:defRPr sz="1800" b="0" i="0" u="none" strike="noStrike" cap="none">
                <a:solidFill>
                  <a:schemeClr val="dk1"/>
                </a:solidFill>
                <a:latin typeface="Cambria"/>
                <a:ea typeface="Cambria"/>
                <a:cs typeface="Cambria"/>
                <a:sym typeface="Cambria"/>
              </a:defRPr>
            </a:lvl9pPr>
          </a:lstStyle>
          <a:p>
            <a:endParaRPr lang="en-US"/>
          </a:p>
        </p:txBody>
      </p:sp>
      <p:sp>
        <p:nvSpPr>
          <p:cNvPr id="14" name="Shape 14"/>
          <p:cNvSpPr txBox="1">
            <a:spLocks noGrp="1"/>
          </p:cNvSpPr>
          <p:nvPr>
            <p:ph type="sldNum" idx="12"/>
          </p:nvPr>
        </p:nvSpPr>
        <p:spPr>
          <a:xfrm>
            <a:off x="6858000" y="6492875"/>
            <a:ext cx="2133599" cy="365125"/>
          </a:xfrm>
          <a:prstGeom prst="rect">
            <a:avLst/>
          </a:prstGeom>
          <a:noFill/>
          <a:ln>
            <a:noFill/>
          </a:ln>
        </p:spPr>
        <p:txBody>
          <a:bodyPr lIns="0" tIns="0" rIns="0" bIns="0" anchor="ctr" anchorCtr="0">
            <a:noAutofit/>
          </a:bodyPr>
          <a:lstStyle/>
          <a:p>
            <a:fld id="{6680920B-0CD5-F64D-894F-08B5A29BD045}"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3946"/>
            <a:ext cx="7772400" cy="1886504"/>
          </a:xfrm>
        </p:spPr>
        <p:txBody>
          <a:bodyPr/>
          <a:lstStyle/>
          <a:p>
            <a:pPr marL="0" marR="0" indent="0" algn="ctr" defTabSz="457200" rtl="0" eaLnBrk="1" fontAlgn="auto" latinLnBrk="0" hangingPunct="1">
              <a:lnSpc>
                <a:spcPct val="100000"/>
              </a:lnSpc>
              <a:spcBef>
                <a:spcPct val="0"/>
              </a:spcBef>
              <a:spcAft>
                <a:spcPts val="0"/>
              </a:spcAft>
              <a:buClrTx/>
              <a:buSzTx/>
              <a:buFontTx/>
              <a:buNone/>
              <a:tabLst/>
              <a:defRPr/>
            </a:pPr>
            <a:r>
              <a:rPr lang="en-US" sz="4000" dirty="0" smtClean="0"/>
              <a:t>Your Exploit is Mine:</a:t>
            </a:r>
            <a:br>
              <a:rPr lang="en-US" sz="4000" dirty="0" smtClean="0"/>
            </a:br>
            <a:r>
              <a:rPr lang="en-US" sz="4000" dirty="0" smtClean="0"/>
              <a:t>Automatic </a:t>
            </a:r>
            <a:r>
              <a:rPr lang="en-US" sz="4000" dirty="0" err="1" smtClean="0"/>
              <a:t>Shellcode</a:t>
            </a:r>
            <a:r>
              <a:rPr lang="en-US" sz="4000" dirty="0" smtClean="0"/>
              <a:t> Transplant for Remote Exploits</a:t>
            </a:r>
            <a:endParaRPr lang="en-US" sz="4000" dirty="0"/>
          </a:p>
        </p:txBody>
      </p:sp>
      <p:sp>
        <p:nvSpPr>
          <p:cNvPr id="3" name="Subtitle 2"/>
          <p:cNvSpPr>
            <a:spLocks noGrp="1"/>
          </p:cNvSpPr>
          <p:nvPr>
            <p:ph type="subTitle" idx="1"/>
          </p:nvPr>
        </p:nvSpPr>
        <p:spPr>
          <a:xfrm>
            <a:off x="1371600" y="4117106"/>
            <a:ext cx="6400799" cy="1752600"/>
          </a:xfrm>
        </p:spPr>
        <p:txBody>
          <a:bodyPr/>
          <a:lstStyle/>
          <a:p>
            <a:r>
              <a:rPr lang="en-US" sz="1800" dirty="0" smtClean="0">
                <a:latin typeface="Cambria"/>
                <a:cs typeface="Cambria"/>
              </a:rPr>
              <a:t>Tiffany Bao, Fish Wang, Yan </a:t>
            </a:r>
            <a:r>
              <a:rPr lang="en-US" sz="1800" dirty="0" err="1" smtClean="0">
                <a:latin typeface="Cambria"/>
                <a:cs typeface="Cambria"/>
              </a:rPr>
              <a:t>Shoshitaishvili</a:t>
            </a:r>
            <a:r>
              <a:rPr lang="en-US" sz="1800" dirty="0" smtClean="0">
                <a:latin typeface="Cambria"/>
                <a:cs typeface="Cambria"/>
              </a:rPr>
              <a:t>, David </a:t>
            </a:r>
            <a:r>
              <a:rPr lang="en-US" sz="1800" dirty="0" err="1" smtClean="0">
                <a:latin typeface="Cambria"/>
                <a:cs typeface="Cambria"/>
              </a:rPr>
              <a:t>Brumley</a:t>
            </a:r>
            <a:endParaRPr lang="en-US" sz="1800" dirty="0" smtClean="0">
              <a:latin typeface="Cambria"/>
              <a:cs typeface="Cambria"/>
            </a:endParaRPr>
          </a:p>
          <a:p>
            <a:r>
              <a:rPr lang="en-US" sz="1800" dirty="0" smtClean="0">
                <a:latin typeface="Cambria"/>
                <a:cs typeface="Cambria"/>
              </a:rPr>
              <a:t>Carnegie Mellon University &amp; UC Santa Barbara</a:t>
            </a:r>
            <a:endParaRPr lang="en-US" sz="1800" dirty="0">
              <a:latin typeface="Cambria"/>
              <a:cs typeface="Cambria"/>
            </a:endParaRPr>
          </a:p>
        </p:txBody>
      </p:sp>
    </p:spTree>
    <p:extLst>
      <p:ext uri="{BB962C8B-B14F-4D97-AF65-F5344CB8AC3E}">
        <p14:creationId xmlns:p14="http://schemas.microsoft.com/office/powerpoint/2010/main" val="2731831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Previous Approach</a:t>
            </a:r>
            <a:r>
              <a:rPr lang="en-US" sz="3600" baseline="30000" dirty="0"/>
              <a:t>[1]</a:t>
            </a:r>
            <a:r>
              <a:rPr lang="en-US" sz="3600" dirty="0" smtClean="0"/>
              <a:t>: Symbolic </a:t>
            </a:r>
            <a:r>
              <a:rPr lang="en-US" sz="3600" dirty="0" smtClean="0"/>
              <a:t>Execution</a:t>
            </a:r>
            <a:endParaRPr lang="en-US" sz="3600"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9</a:t>
            </a:fld>
            <a:endParaRPr lang="en-US" dirty="0"/>
          </a:p>
        </p:txBody>
      </p:sp>
      <p:sp>
        <p:nvSpPr>
          <p:cNvPr id="5" name="Rectangle 4"/>
          <p:cNvSpPr/>
          <p:nvPr/>
        </p:nvSpPr>
        <p:spPr>
          <a:xfrm>
            <a:off x="457200" y="6530072"/>
            <a:ext cx="8229600" cy="253916"/>
          </a:xfrm>
          <a:prstGeom prst="rect">
            <a:avLst/>
          </a:prstGeom>
        </p:spPr>
        <p:txBody>
          <a:bodyPr wrap="square">
            <a:spAutoFit/>
          </a:bodyPr>
          <a:lstStyle/>
          <a:p>
            <a:r>
              <a:rPr lang="en-US" sz="1050" dirty="0">
                <a:solidFill>
                  <a:schemeClr val="tx1">
                    <a:lumMod val="50000"/>
                    <a:lumOff val="50000"/>
                  </a:schemeClr>
                </a:solidFill>
                <a:latin typeface="Consolas"/>
                <a:cs typeface="Consolas"/>
              </a:rPr>
              <a:t>[1] D. K. Sean </a:t>
            </a:r>
            <a:r>
              <a:rPr lang="en-US" sz="1050" dirty="0" err="1">
                <a:solidFill>
                  <a:schemeClr val="tx1">
                    <a:lumMod val="50000"/>
                    <a:lumOff val="50000"/>
                  </a:schemeClr>
                </a:solidFill>
                <a:latin typeface="Consolas"/>
                <a:cs typeface="Consolas"/>
              </a:rPr>
              <a:t>Heelan</a:t>
            </a:r>
            <a:r>
              <a:rPr lang="en-US" sz="1050" dirty="0">
                <a:solidFill>
                  <a:schemeClr val="tx1">
                    <a:lumMod val="50000"/>
                    <a:lumOff val="50000"/>
                  </a:schemeClr>
                </a:solidFill>
                <a:latin typeface="Consolas"/>
                <a:cs typeface="Consolas"/>
              </a:rPr>
              <a:t>. Automatic Generation of Control Flow Hijacking Exploits for Software Vulnerabilities.</a:t>
            </a:r>
          </a:p>
        </p:txBody>
      </p:sp>
    </p:spTree>
    <p:extLst>
      <p:ext uri="{BB962C8B-B14F-4D97-AF65-F5344CB8AC3E}">
        <p14:creationId xmlns:p14="http://schemas.microsoft.com/office/powerpoint/2010/main" val="35034856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algn="r"/>
            <a:fld id="{6680920B-0CD5-F64D-894F-08B5A29BD045}" type="slidenum">
              <a:rPr lang="en-US" smtClean="0"/>
              <a:pPr algn="r"/>
              <a:t>10</a:t>
            </a:fld>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108" name="Group 107"/>
          <p:cNvGrpSpPr/>
          <p:nvPr/>
        </p:nvGrpSpPr>
        <p:grpSpPr>
          <a:xfrm>
            <a:off x="1221858" y="1320799"/>
            <a:ext cx="6700285" cy="707886"/>
            <a:chOff x="1278302" y="1320799"/>
            <a:chExt cx="6700285" cy="707886"/>
          </a:xfrm>
        </p:grpSpPr>
        <p:grpSp>
          <p:nvGrpSpPr>
            <p:cNvPr id="109" name="Group 108"/>
            <p:cNvGrpSpPr/>
            <p:nvPr/>
          </p:nvGrpSpPr>
          <p:grpSpPr>
            <a:xfrm>
              <a:off x="1278302" y="1320799"/>
              <a:ext cx="6700285" cy="707886"/>
              <a:chOff x="222434" y="1246094"/>
              <a:chExt cx="6700285" cy="707886"/>
            </a:xfrm>
          </p:grpSpPr>
          <p:sp>
            <p:nvSpPr>
              <p:cNvPr id="117" name="Rectangle 116"/>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118" name="Rectangle 117"/>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119" name="Rectangle 118"/>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120" name="Rectangle 119"/>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121" name="Rectangle 120"/>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122" name="Rectangle 121"/>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123" name="TextBox 122"/>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110" name="Group 109"/>
            <p:cNvGrpSpPr/>
            <p:nvPr/>
          </p:nvGrpSpPr>
          <p:grpSpPr>
            <a:xfrm>
              <a:off x="2658777" y="1518643"/>
              <a:ext cx="5319810" cy="312199"/>
              <a:chOff x="2658777" y="2206803"/>
              <a:chExt cx="5319810" cy="312199"/>
            </a:xfrm>
          </p:grpSpPr>
          <p:sp>
            <p:nvSpPr>
              <p:cNvPr id="111" name="Rectangle 110"/>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112" name="Rectangle 111"/>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113" name="Rectangle 112"/>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114" name="Rectangle 113"/>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115" name="Rectangle 114"/>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116" name="Rectangle 115"/>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138" name="Title 1"/>
          <p:cNvSpPr>
            <a:spLocks noGrp="1"/>
          </p:cNvSpPr>
          <p:nvPr>
            <p:ph type="title"/>
          </p:nvPr>
        </p:nvSpPr>
        <p:spPr/>
        <p:txBody>
          <a:bodyPr/>
          <a:lstStyle/>
          <a:p>
            <a:r>
              <a:rPr lang="en-US" sz="3600" dirty="0" smtClean="0"/>
              <a:t>Previous Approach: Symbolic </a:t>
            </a:r>
            <a:r>
              <a:rPr lang="en-US" sz="3600" dirty="0" smtClean="0"/>
              <a:t>Execution</a:t>
            </a:r>
            <a:endParaRPr lang="en-US" sz="3600" dirty="0"/>
          </a:p>
        </p:txBody>
      </p:sp>
    </p:spTree>
    <p:extLst>
      <p:ext uri="{BB962C8B-B14F-4D97-AF65-F5344CB8AC3E}">
        <p14:creationId xmlns:p14="http://schemas.microsoft.com/office/powerpoint/2010/main" val="20791194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Previous </a:t>
            </a:r>
            <a:r>
              <a:rPr lang="en-US" sz="3600" dirty="0" smtClean="0"/>
              <a:t>Approach: </a:t>
            </a:r>
            <a:r>
              <a:rPr lang="en-US" sz="3600" dirty="0"/>
              <a:t>Symbolic </a:t>
            </a:r>
            <a:r>
              <a:rPr lang="en-US" sz="3600" dirty="0" smtClean="0"/>
              <a:t>Execution</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11</a:t>
            </a:fld>
            <a:endParaRPr lang="en-US"/>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96" name="Down Arrow 95"/>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TextBox 96"/>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spTree>
    <p:extLst>
      <p:ext uri="{BB962C8B-B14F-4D97-AF65-F5344CB8AC3E}">
        <p14:creationId xmlns:p14="http://schemas.microsoft.com/office/powerpoint/2010/main" val="4047591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Previous </a:t>
            </a:r>
            <a:r>
              <a:rPr lang="en-US" sz="3600" dirty="0" smtClean="0"/>
              <a:t>Approach: </a:t>
            </a:r>
            <a:r>
              <a:rPr lang="en-US" sz="3600" dirty="0"/>
              <a:t>Symbolic </a:t>
            </a:r>
            <a:r>
              <a:rPr lang="en-US" sz="3600" dirty="0" smtClean="0"/>
              <a:t>Execution</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12</a:t>
            </a:fld>
            <a:endParaRPr lang="en-US"/>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67" name="Down Arrow 66"/>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sp>
        <p:nvSpPr>
          <p:cNvPr id="69" name="Down Arrow 68"/>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Tree>
    <p:extLst>
      <p:ext uri="{BB962C8B-B14F-4D97-AF65-F5344CB8AC3E}">
        <p14:creationId xmlns:p14="http://schemas.microsoft.com/office/powerpoint/2010/main" val="7034452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Previous Approach: Symbolic </a:t>
            </a:r>
            <a:r>
              <a:rPr lang="en-US" sz="3600" dirty="0" smtClean="0"/>
              <a:t>Execution</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13</a:t>
            </a:fld>
            <a:endParaRPr lang="en-US"/>
          </a:p>
        </p:txBody>
      </p:sp>
      <p:sp>
        <p:nvSpPr>
          <p:cNvPr id="23" name="Down Arrow 22"/>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41" name="Down Arrow 40"/>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
        <p:nvSpPr>
          <p:cNvPr id="43" name="Rectangle 42"/>
          <p:cNvSpPr/>
          <p:nvPr/>
        </p:nvSpPr>
        <p:spPr>
          <a:xfrm>
            <a:off x="5126300" y="4758023"/>
            <a:ext cx="3146490" cy="440267"/>
          </a:xfrm>
          <a:prstGeom prst="rect">
            <a:avLst/>
          </a:prstGeom>
          <a:noFill/>
          <a:ln w="12700" cmpd="sng">
            <a:solidFill>
              <a:srgbClr val="000000"/>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a:solidFill>
                  <a:srgbClr val="000000"/>
                </a:solidFill>
                <a:latin typeface="Courier"/>
                <a:cs typeface="Courier"/>
              </a:rPr>
              <a:t>2</a:t>
            </a:r>
            <a:r>
              <a:rPr lang="en-US" dirty="0" smtClean="0">
                <a:solidFill>
                  <a:srgbClr val="000000"/>
                </a:solidFill>
                <a:latin typeface="Courier"/>
                <a:cs typeface="Courier"/>
              </a:rPr>
              <a:t>) == 0x89, </a:t>
            </a: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70" name="TextBox 69"/>
          <p:cNvSpPr txBox="1"/>
          <p:nvPr/>
        </p:nvSpPr>
        <p:spPr>
          <a:xfrm>
            <a:off x="5422493" y="4199727"/>
            <a:ext cx="2554105" cy="400110"/>
          </a:xfrm>
          <a:prstGeom prst="rect">
            <a:avLst/>
          </a:prstGeom>
          <a:noFill/>
        </p:spPr>
        <p:txBody>
          <a:bodyPr wrap="none" rtlCol="0">
            <a:spAutoFit/>
          </a:bodyPr>
          <a:lstStyle/>
          <a:p>
            <a:pPr algn="ctr"/>
            <a:r>
              <a:rPr lang="en-US" sz="2000" dirty="0" err="1" smtClean="0">
                <a:latin typeface="Cambria"/>
                <a:cs typeface="Cambria"/>
              </a:rPr>
              <a:t>Shellcode</a:t>
            </a:r>
            <a:r>
              <a:rPr lang="en-US" sz="2000" dirty="0" smtClean="0">
                <a:latin typeface="Cambria"/>
                <a:cs typeface="Cambria"/>
              </a:rPr>
              <a:t> Constraints</a:t>
            </a:r>
            <a:endParaRPr lang="en-US" sz="2000" dirty="0">
              <a:latin typeface="Cambria"/>
              <a:cs typeface="Cambria"/>
            </a:endParaRPr>
          </a:p>
        </p:txBody>
      </p:sp>
      <p:sp>
        <p:nvSpPr>
          <p:cNvPr id="96" name="Rectangle 95"/>
          <p:cNvSpPr/>
          <p:nvPr/>
        </p:nvSpPr>
        <p:spPr>
          <a:xfrm>
            <a:off x="1097737" y="4758023"/>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2</a:t>
            </a:r>
          </a:p>
        </p:txBody>
      </p:sp>
      <p:sp>
        <p:nvSpPr>
          <p:cNvPr id="98" name="TextBox 97"/>
          <p:cNvSpPr txBox="1"/>
          <p:nvPr/>
        </p:nvSpPr>
        <p:spPr>
          <a:xfrm>
            <a:off x="1528453" y="4199727"/>
            <a:ext cx="2003573" cy="400110"/>
          </a:xfrm>
          <a:prstGeom prst="rect">
            <a:avLst/>
          </a:prstGeom>
          <a:noFill/>
        </p:spPr>
        <p:txBody>
          <a:bodyPr wrap="none" rtlCol="0">
            <a:spAutoFit/>
          </a:bodyPr>
          <a:lstStyle/>
          <a:p>
            <a:pPr algn="ctr"/>
            <a:r>
              <a:rPr lang="en-US" sz="2000" dirty="0" smtClean="0">
                <a:latin typeface="Cambria"/>
                <a:cs typeface="Cambria"/>
              </a:rPr>
              <a:t>Path Constraints</a:t>
            </a:r>
            <a:endParaRPr lang="en-US" sz="2000" dirty="0">
              <a:latin typeface="Cambria"/>
              <a:cs typeface="Cambria"/>
            </a:endParaRPr>
          </a:p>
        </p:txBody>
      </p:sp>
      <p:sp>
        <p:nvSpPr>
          <p:cNvPr id="102" name="Down Arrow 101"/>
          <p:cNvSpPr/>
          <p:nvPr/>
        </p:nvSpPr>
        <p:spPr>
          <a:xfrm>
            <a:off x="4444562" y="5439143"/>
            <a:ext cx="264977" cy="479196"/>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Rectangle 102"/>
          <p:cNvSpPr/>
          <p:nvPr/>
        </p:nvSpPr>
        <p:spPr>
          <a:xfrm>
            <a:off x="1678077" y="6010369"/>
            <a:ext cx="5787846" cy="3121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r>
              <a:rPr lang="en-US" dirty="0" smtClean="0">
                <a:solidFill>
                  <a:srgbClr val="000000"/>
                </a:solidFill>
                <a:latin typeface="Courier"/>
                <a:cs typeface="Courier"/>
              </a:rPr>
              <a:t>=0x80, s</a:t>
            </a:r>
            <a:r>
              <a:rPr lang="en-US" baseline="-25000" dirty="0">
                <a:solidFill>
                  <a:srgbClr val="000000"/>
                </a:solidFill>
                <a:latin typeface="Courier"/>
                <a:cs typeface="Courier"/>
              </a:rPr>
              <a:t>2</a:t>
            </a:r>
            <a:r>
              <a:rPr lang="en-US" dirty="0" smtClean="0">
                <a:solidFill>
                  <a:srgbClr val="000000"/>
                </a:solidFill>
                <a:latin typeface="Courier"/>
                <a:cs typeface="Courier"/>
              </a:rPr>
              <a:t>=0x72, s</a:t>
            </a:r>
            <a:r>
              <a:rPr lang="en-US" baseline="-25000" dirty="0" smtClean="0">
                <a:solidFill>
                  <a:srgbClr val="000000"/>
                </a:solidFill>
                <a:latin typeface="Courier"/>
                <a:cs typeface="Courier"/>
              </a:rPr>
              <a:t>3</a:t>
            </a:r>
            <a:r>
              <a:rPr lang="en-US" dirty="0" smtClean="0">
                <a:solidFill>
                  <a:srgbClr val="000000"/>
                </a:solidFill>
                <a:latin typeface="Courier"/>
                <a:cs typeface="Courier"/>
              </a:rPr>
              <a:t>=0x08, s</a:t>
            </a:r>
            <a:r>
              <a:rPr lang="en-US" baseline="-25000" dirty="0" smtClean="0">
                <a:solidFill>
                  <a:srgbClr val="000000"/>
                </a:solidFill>
                <a:latin typeface="Courier"/>
                <a:cs typeface="Courier"/>
              </a:rPr>
              <a:t>4</a:t>
            </a:r>
            <a:r>
              <a:rPr lang="en-US" dirty="0" smtClean="0">
                <a:solidFill>
                  <a:srgbClr val="000000"/>
                </a:solidFill>
                <a:latin typeface="Courier"/>
                <a:cs typeface="Courier"/>
              </a:rPr>
              <a:t>=0xc3, </a:t>
            </a:r>
            <a:r>
              <a:rPr lang="mr-IN" dirty="0" smtClean="0">
                <a:solidFill>
                  <a:srgbClr val="000000"/>
                </a:solidFill>
                <a:latin typeface="Courier"/>
                <a:cs typeface="Courier"/>
              </a:rPr>
              <a:t>…</a:t>
            </a:r>
            <a:r>
              <a:rPr lang="en-US" dirty="0" smtClean="0">
                <a:solidFill>
                  <a:srgbClr val="000000"/>
                </a:solidFill>
                <a:latin typeface="Courier"/>
                <a:cs typeface="Courier"/>
              </a:rPr>
              <a:t> </a:t>
            </a:r>
            <a:endParaRPr lang="en-US" dirty="0">
              <a:solidFill>
                <a:srgbClr val="000000"/>
              </a:solidFill>
              <a:latin typeface="Courier"/>
              <a:cs typeface="Courier"/>
            </a:endParaRPr>
          </a:p>
        </p:txBody>
      </p:sp>
      <p:sp>
        <p:nvSpPr>
          <p:cNvPr id="104" name="TextBox 103"/>
          <p:cNvSpPr txBox="1"/>
          <p:nvPr/>
        </p:nvSpPr>
        <p:spPr>
          <a:xfrm>
            <a:off x="5018453" y="5455548"/>
            <a:ext cx="2988330" cy="400110"/>
          </a:xfrm>
          <a:prstGeom prst="rect">
            <a:avLst/>
          </a:prstGeom>
          <a:noFill/>
        </p:spPr>
        <p:txBody>
          <a:bodyPr wrap="square" rtlCol="0" anchor="ctr">
            <a:spAutoFit/>
          </a:bodyPr>
          <a:lstStyle/>
          <a:p>
            <a:r>
              <a:rPr lang="en-US" sz="2000" dirty="0" smtClean="0">
                <a:solidFill>
                  <a:srgbClr val="000000"/>
                </a:solidFill>
                <a:latin typeface="Cambria"/>
                <a:cs typeface="Cambria"/>
              </a:rPr>
              <a:t>3. Solve the constraints.</a:t>
            </a:r>
            <a:endParaRPr lang="en-US" sz="2000" dirty="0">
              <a:solidFill>
                <a:srgbClr val="000000"/>
              </a:solidFill>
              <a:latin typeface="Cambria"/>
              <a:cs typeface="Cambria"/>
            </a:endParaRPr>
          </a:p>
        </p:txBody>
      </p:sp>
    </p:spTree>
    <p:extLst>
      <p:ext uri="{BB962C8B-B14F-4D97-AF65-F5344CB8AC3E}">
        <p14:creationId xmlns:p14="http://schemas.microsoft.com/office/powerpoint/2010/main" val="40726805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Previous Approach: Limitation</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14</a:t>
            </a:fld>
            <a:endParaRPr lang="en-US"/>
          </a:p>
        </p:txBody>
      </p:sp>
      <p:sp>
        <p:nvSpPr>
          <p:cNvPr id="23" name="Down Arrow 22"/>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41" name="Down Arrow 40"/>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
        <p:nvSpPr>
          <p:cNvPr id="43" name="Rectangle 42"/>
          <p:cNvSpPr/>
          <p:nvPr/>
        </p:nvSpPr>
        <p:spPr>
          <a:xfrm>
            <a:off x="5126300" y="4758023"/>
            <a:ext cx="3146490" cy="440267"/>
          </a:xfrm>
          <a:prstGeom prst="rect">
            <a:avLst/>
          </a:prstGeom>
          <a:noFill/>
          <a:ln w="12700" cmpd="sng">
            <a:solidFill>
              <a:srgbClr val="000000"/>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a:solidFill>
                  <a:srgbClr val="000000"/>
                </a:solidFill>
                <a:latin typeface="Courier"/>
                <a:cs typeface="Courier"/>
              </a:rPr>
              <a:t>2</a:t>
            </a:r>
            <a:r>
              <a:rPr lang="en-US" dirty="0" smtClean="0">
                <a:solidFill>
                  <a:srgbClr val="000000"/>
                </a:solidFill>
                <a:latin typeface="Courier"/>
                <a:cs typeface="Courier"/>
              </a:rPr>
              <a:t>) == 0x89, </a:t>
            </a: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70" name="TextBox 69"/>
          <p:cNvSpPr txBox="1"/>
          <p:nvPr/>
        </p:nvSpPr>
        <p:spPr>
          <a:xfrm>
            <a:off x="5422493" y="4199727"/>
            <a:ext cx="2554105" cy="400110"/>
          </a:xfrm>
          <a:prstGeom prst="rect">
            <a:avLst/>
          </a:prstGeom>
          <a:noFill/>
        </p:spPr>
        <p:txBody>
          <a:bodyPr wrap="none" rtlCol="0">
            <a:spAutoFit/>
          </a:bodyPr>
          <a:lstStyle/>
          <a:p>
            <a:pPr algn="ctr"/>
            <a:r>
              <a:rPr lang="en-US" sz="2000" dirty="0" err="1" smtClean="0">
                <a:latin typeface="Cambria"/>
                <a:cs typeface="Cambria"/>
              </a:rPr>
              <a:t>Shellcode</a:t>
            </a:r>
            <a:r>
              <a:rPr lang="en-US" sz="2000" dirty="0" smtClean="0">
                <a:latin typeface="Cambria"/>
                <a:cs typeface="Cambria"/>
              </a:rPr>
              <a:t> Constraints</a:t>
            </a:r>
            <a:endParaRPr lang="en-US" sz="2000" dirty="0">
              <a:latin typeface="Cambria"/>
              <a:cs typeface="Cambria"/>
            </a:endParaRPr>
          </a:p>
        </p:txBody>
      </p:sp>
      <p:sp>
        <p:nvSpPr>
          <p:cNvPr id="96" name="Rectangle 95"/>
          <p:cNvSpPr/>
          <p:nvPr/>
        </p:nvSpPr>
        <p:spPr>
          <a:xfrm>
            <a:off x="1097737"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2</a:t>
            </a:r>
          </a:p>
        </p:txBody>
      </p:sp>
      <p:sp>
        <p:nvSpPr>
          <p:cNvPr id="98" name="TextBox 97"/>
          <p:cNvSpPr txBox="1"/>
          <p:nvPr/>
        </p:nvSpPr>
        <p:spPr>
          <a:xfrm>
            <a:off x="1528453" y="4199727"/>
            <a:ext cx="2003573" cy="400110"/>
          </a:xfrm>
          <a:prstGeom prst="rect">
            <a:avLst/>
          </a:prstGeom>
          <a:noFill/>
        </p:spPr>
        <p:txBody>
          <a:bodyPr wrap="none" rtlCol="0">
            <a:spAutoFit/>
          </a:bodyPr>
          <a:lstStyle/>
          <a:p>
            <a:pPr algn="ctr"/>
            <a:r>
              <a:rPr lang="en-US" sz="2000" dirty="0" smtClean="0">
                <a:latin typeface="Cambria"/>
                <a:cs typeface="Cambria"/>
              </a:rPr>
              <a:t>Path Constraints</a:t>
            </a:r>
            <a:endParaRPr lang="en-US" sz="2000" dirty="0">
              <a:latin typeface="Cambria"/>
              <a:cs typeface="Cambria"/>
            </a:endParaRPr>
          </a:p>
        </p:txBody>
      </p:sp>
      <p:sp>
        <p:nvSpPr>
          <p:cNvPr id="67" name="Rectangle 66"/>
          <p:cNvSpPr/>
          <p:nvPr/>
        </p:nvSpPr>
        <p:spPr>
          <a:xfrm>
            <a:off x="1102756" y="4738423"/>
            <a:ext cx="2859986" cy="722470"/>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en-US" dirty="0" smtClean="0">
                <a:solidFill>
                  <a:srgbClr val="0B5601"/>
                </a:solidFill>
                <a:latin typeface="Courier"/>
                <a:cs typeface="Courier"/>
              </a:rPr>
              <a:t>if </a:t>
            </a:r>
            <a:r>
              <a:rPr lang="en-US" dirty="0" smtClean="0">
                <a:solidFill>
                  <a:srgbClr val="000000"/>
                </a:solidFill>
                <a:latin typeface="Courier"/>
                <a:cs typeface="Courier"/>
              </a:rPr>
              <a:t>(</a:t>
            </a:r>
            <a:r>
              <a:rPr lang="en-US" dirty="0" err="1" smtClean="0">
                <a:solidFill>
                  <a:srgbClr val="0000FF"/>
                </a:solidFill>
                <a:latin typeface="Courier"/>
                <a:cs typeface="Courier"/>
              </a:rPr>
              <a:t>s</a:t>
            </a:r>
            <a:r>
              <a:rPr lang="en-US" baseline="-25000" dirty="0" err="1" smtClean="0">
                <a:solidFill>
                  <a:srgbClr val="0000FF"/>
                </a:solidFill>
                <a:latin typeface="Courier"/>
                <a:cs typeface="Courier"/>
              </a:rPr>
              <a:t>k</a:t>
            </a:r>
            <a:r>
              <a:rPr lang="en-US" baseline="-25000" dirty="0" smtClean="0">
                <a:solidFill>
                  <a:srgbClr val="0000FF"/>
                </a:solidFill>
                <a:latin typeface="Courier"/>
                <a:cs typeface="Courier"/>
              </a:rPr>
              <a:t> </a:t>
            </a:r>
            <a:r>
              <a:rPr lang="en-US" dirty="0" smtClean="0">
                <a:solidFill>
                  <a:srgbClr val="000000"/>
                </a:solidFill>
                <a:latin typeface="Courier"/>
                <a:cs typeface="Courier"/>
              </a:rPr>
              <a:t>== </a:t>
            </a:r>
            <a:r>
              <a:rPr lang="en-US" dirty="0">
                <a:solidFill>
                  <a:srgbClr val="000000"/>
                </a:solidFill>
                <a:latin typeface="Courier"/>
                <a:cs typeface="Courier"/>
              </a:rPr>
              <a:t>2</a:t>
            </a:r>
            <a:r>
              <a:rPr lang="en-US" dirty="0" smtClean="0">
                <a:solidFill>
                  <a:srgbClr val="000000"/>
                </a:solidFill>
                <a:latin typeface="Courier"/>
                <a:cs typeface="Courier"/>
              </a:rPr>
              <a:t>)</a:t>
            </a:r>
          </a:p>
          <a:p>
            <a:r>
              <a:rPr lang="en-US" dirty="0">
                <a:solidFill>
                  <a:srgbClr val="000000"/>
                </a:solidFill>
                <a:latin typeface="Courier"/>
                <a:cs typeface="Courier"/>
              </a:rPr>
              <a:t> </a:t>
            </a:r>
            <a:r>
              <a:rPr lang="en-US" dirty="0" smtClean="0">
                <a:solidFill>
                  <a:srgbClr val="000000"/>
                </a:solidFill>
                <a:latin typeface="Courier"/>
                <a:cs typeface="Courier"/>
              </a:rPr>
              <a:t>   </a:t>
            </a:r>
            <a:r>
              <a:rPr lang="en-US" dirty="0" err="1" smtClean="0">
                <a:solidFill>
                  <a:srgbClr val="0000FF"/>
                </a:solidFill>
                <a:latin typeface="Courier"/>
                <a:cs typeface="Courier"/>
              </a:rPr>
              <a:t>vuln</a:t>
            </a:r>
            <a:r>
              <a:rPr lang="en-US" dirty="0" smtClean="0">
                <a:solidFill>
                  <a:srgbClr val="0000FF"/>
                </a:solidFill>
                <a:latin typeface="Courier"/>
                <a:cs typeface="Courier"/>
              </a:rPr>
              <a:t>();</a:t>
            </a:r>
          </a:p>
        </p:txBody>
      </p:sp>
      <p:sp>
        <p:nvSpPr>
          <p:cNvPr id="68" name="Rectangle 67"/>
          <p:cNvSpPr/>
          <p:nvPr/>
        </p:nvSpPr>
        <p:spPr>
          <a:xfrm>
            <a:off x="5261930"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1</a:t>
            </a:r>
          </a:p>
        </p:txBody>
      </p:sp>
      <p:sp>
        <p:nvSpPr>
          <p:cNvPr id="69" name="Down Arrow 68"/>
          <p:cNvSpPr/>
          <p:nvPr/>
        </p:nvSpPr>
        <p:spPr>
          <a:xfrm>
            <a:off x="2410081" y="5593931"/>
            <a:ext cx="264977" cy="236716"/>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Down Arrow 70"/>
          <p:cNvSpPr/>
          <p:nvPr/>
        </p:nvSpPr>
        <p:spPr>
          <a:xfrm>
            <a:off x="6593023" y="5332585"/>
            <a:ext cx="264977" cy="419359"/>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TextBox 71"/>
          <p:cNvSpPr txBox="1"/>
          <p:nvPr/>
        </p:nvSpPr>
        <p:spPr>
          <a:xfrm>
            <a:off x="3529776" y="5364209"/>
            <a:ext cx="2300630"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dirty="0" smtClean="0">
                <a:solidFill>
                  <a:schemeClr val="bg1"/>
                </a:solidFill>
                <a:latin typeface="Cambria"/>
                <a:cs typeface="Cambria"/>
              </a:rPr>
              <a:t>Contradiction</a:t>
            </a:r>
            <a:endParaRPr lang="en-US" sz="2800" dirty="0">
              <a:solidFill>
                <a:schemeClr val="bg1"/>
              </a:solidFill>
              <a:latin typeface="Cambria"/>
              <a:cs typeface="Cambria"/>
            </a:endParaRPr>
          </a:p>
        </p:txBody>
      </p:sp>
      <p:sp>
        <p:nvSpPr>
          <p:cNvPr id="73" name="Rectangle 72"/>
          <p:cNvSpPr/>
          <p:nvPr/>
        </p:nvSpPr>
        <p:spPr>
          <a:xfrm>
            <a:off x="4666184" y="1539631"/>
            <a:ext cx="881602" cy="258015"/>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endParaRPr lang="en-US" dirty="0">
              <a:solidFill>
                <a:srgbClr val="000000"/>
              </a:solidFill>
              <a:latin typeface="Courier"/>
              <a:cs typeface="Courier"/>
            </a:endParaRPr>
          </a:p>
        </p:txBody>
      </p:sp>
      <p:sp>
        <p:nvSpPr>
          <p:cNvPr id="74" name="Rectangle 73"/>
          <p:cNvSpPr/>
          <p:nvPr/>
        </p:nvSpPr>
        <p:spPr>
          <a:xfrm>
            <a:off x="4701868" y="2636788"/>
            <a:ext cx="881602" cy="312199"/>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a:t>
            </a:r>
            <a:endParaRPr lang="en-US" dirty="0">
              <a:solidFill>
                <a:srgbClr val="000000"/>
              </a:solidFill>
              <a:latin typeface="Courier"/>
              <a:cs typeface="Courier"/>
            </a:endParaRPr>
          </a:p>
        </p:txBody>
      </p:sp>
    </p:spTree>
    <p:extLst>
      <p:ext uri="{BB962C8B-B14F-4D97-AF65-F5344CB8AC3E}">
        <p14:creationId xmlns:p14="http://schemas.microsoft.com/office/powerpoint/2010/main" val="11209975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Previous Approach: Limitation</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15</a:t>
            </a:fld>
            <a:endParaRPr lang="en-US"/>
          </a:p>
        </p:txBody>
      </p:sp>
      <p:sp>
        <p:nvSpPr>
          <p:cNvPr id="23" name="Down Arrow 22"/>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41" name="Down Arrow 40"/>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
        <p:nvSpPr>
          <p:cNvPr id="43" name="Rectangle 42"/>
          <p:cNvSpPr/>
          <p:nvPr/>
        </p:nvSpPr>
        <p:spPr>
          <a:xfrm>
            <a:off x="5126300" y="4758023"/>
            <a:ext cx="3146490" cy="440267"/>
          </a:xfrm>
          <a:prstGeom prst="rect">
            <a:avLst/>
          </a:prstGeom>
          <a:noFill/>
          <a:ln w="12700" cmpd="sng">
            <a:solidFill>
              <a:srgbClr val="000000"/>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a:solidFill>
                  <a:srgbClr val="000000"/>
                </a:solidFill>
                <a:latin typeface="Courier"/>
                <a:cs typeface="Courier"/>
              </a:rPr>
              <a:t>2</a:t>
            </a:r>
            <a:r>
              <a:rPr lang="en-US" dirty="0" smtClean="0">
                <a:solidFill>
                  <a:srgbClr val="000000"/>
                </a:solidFill>
                <a:latin typeface="Courier"/>
                <a:cs typeface="Courier"/>
              </a:rPr>
              <a:t>) == 0x89, </a:t>
            </a: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70" name="TextBox 69"/>
          <p:cNvSpPr txBox="1"/>
          <p:nvPr/>
        </p:nvSpPr>
        <p:spPr>
          <a:xfrm>
            <a:off x="5422493" y="4199727"/>
            <a:ext cx="2554105" cy="400110"/>
          </a:xfrm>
          <a:prstGeom prst="rect">
            <a:avLst/>
          </a:prstGeom>
          <a:noFill/>
        </p:spPr>
        <p:txBody>
          <a:bodyPr wrap="none" rtlCol="0">
            <a:spAutoFit/>
          </a:bodyPr>
          <a:lstStyle/>
          <a:p>
            <a:pPr algn="ctr"/>
            <a:r>
              <a:rPr lang="en-US" sz="2000" dirty="0" err="1" smtClean="0">
                <a:latin typeface="Cambria"/>
                <a:cs typeface="Cambria"/>
              </a:rPr>
              <a:t>Shellcode</a:t>
            </a:r>
            <a:r>
              <a:rPr lang="en-US" sz="2000" dirty="0" smtClean="0">
                <a:latin typeface="Cambria"/>
                <a:cs typeface="Cambria"/>
              </a:rPr>
              <a:t> Constraints</a:t>
            </a:r>
            <a:endParaRPr lang="en-US" sz="2000" dirty="0">
              <a:latin typeface="Cambria"/>
              <a:cs typeface="Cambria"/>
            </a:endParaRPr>
          </a:p>
        </p:txBody>
      </p:sp>
      <p:sp>
        <p:nvSpPr>
          <p:cNvPr id="96" name="Rectangle 95"/>
          <p:cNvSpPr/>
          <p:nvPr/>
        </p:nvSpPr>
        <p:spPr>
          <a:xfrm>
            <a:off x="1097737"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2</a:t>
            </a:r>
          </a:p>
        </p:txBody>
      </p:sp>
      <p:sp>
        <p:nvSpPr>
          <p:cNvPr id="98" name="TextBox 97"/>
          <p:cNvSpPr txBox="1"/>
          <p:nvPr/>
        </p:nvSpPr>
        <p:spPr>
          <a:xfrm>
            <a:off x="1528453" y="4199727"/>
            <a:ext cx="2003573" cy="400110"/>
          </a:xfrm>
          <a:prstGeom prst="rect">
            <a:avLst/>
          </a:prstGeom>
          <a:noFill/>
        </p:spPr>
        <p:txBody>
          <a:bodyPr wrap="none" rtlCol="0">
            <a:spAutoFit/>
          </a:bodyPr>
          <a:lstStyle/>
          <a:p>
            <a:pPr algn="ctr"/>
            <a:r>
              <a:rPr lang="en-US" sz="2000" dirty="0" smtClean="0">
                <a:latin typeface="Cambria"/>
                <a:cs typeface="Cambria"/>
              </a:rPr>
              <a:t>Path Constraints</a:t>
            </a:r>
            <a:endParaRPr lang="en-US" sz="2000" dirty="0">
              <a:latin typeface="Cambria"/>
              <a:cs typeface="Cambria"/>
            </a:endParaRPr>
          </a:p>
        </p:txBody>
      </p:sp>
      <p:sp>
        <p:nvSpPr>
          <p:cNvPr id="67" name="Rectangle 66"/>
          <p:cNvSpPr/>
          <p:nvPr/>
        </p:nvSpPr>
        <p:spPr>
          <a:xfrm>
            <a:off x="1102756" y="4637906"/>
            <a:ext cx="2859986" cy="874189"/>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en-US" dirty="0">
                <a:solidFill>
                  <a:srgbClr val="0B5601"/>
                </a:solidFill>
                <a:latin typeface="Courier"/>
                <a:cs typeface="Courier"/>
              </a:rPr>
              <a:t>if </a:t>
            </a:r>
            <a:r>
              <a:rPr lang="en-US" dirty="0">
                <a:solidFill>
                  <a:srgbClr val="000000"/>
                </a:solidFill>
                <a:latin typeface="Courier"/>
                <a:cs typeface="Courier"/>
              </a:rPr>
              <a:t>(</a:t>
            </a:r>
            <a:r>
              <a:rPr lang="en-US" dirty="0" err="1">
                <a:solidFill>
                  <a:srgbClr val="0000FF"/>
                </a:solidFill>
                <a:latin typeface="Courier"/>
                <a:cs typeface="Courier"/>
              </a:rPr>
              <a:t>s</a:t>
            </a:r>
            <a:r>
              <a:rPr lang="en-US" baseline="-25000" dirty="0" err="1">
                <a:solidFill>
                  <a:srgbClr val="0000FF"/>
                </a:solidFill>
                <a:latin typeface="Courier"/>
                <a:cs typeface="Courier"/>
              </a:rPr>
              <a:t>k</a:t>
            </a:r>
            <a:r>
              <a:rPr lang="en-US" baseline="-25000" dirty="0">
                <a:solidFill>
                  <a:srgbClr val="0000FF"/>
                </a:solidFill>
                <a:latin typeface="Courier"/>
                <a:cs typeface="Courier"/>
              </a:rPr>
              <a:t> </a:t>
            </a:r>
            <a:r>
              <a:rPr lang="en-US" dirty="0">
                <a:solidFill>
                  <a:srgbClr val="000000"/>
                </a:solidFill>
                <a:latin typeface="Courier"/>
                <a:cs typeface="Courier"/>
              </a:rPr>
              <a:t>== 2)</a:t>
            </a:r>
          </a:p>
          <a:p>
            <a:r>
              <a:rPr lang="en-US" dirty="0">
                <a:solidFill>
                  <a:srgbClr val="000000"/>
                </a:solidFill>
                <a:latin typeface="Courier"/>
                <a:cs typeface="Courier"/>
              </a:rPr>
              <a:t>    </a:t>
            </a:r>
            <a:r>
              <a:rPr lang="en-US" dirty="0">
                <a:solidFill>
                  <a:srgbClr val="0000FF"/>
                </a:solidFill>
                <a:latin typeface="Courier"/>
                <a:cs typeface="Courier"/>
              </a:rPr>
              <a:t>blah();</a:t>
            </a:r>
          </a:p>
          <a:p>
            <a:r>
              <a:rPr lang="en-US" dirty="0" err="1">
                <a:solidFill>
                  <a:srgbClr val="0000FF"/>
                </a:solidFill>
                <a:latin typeface="Courier"/>
                <a:cs typeface="Courier"/>
              </a:rPr>
              <a:t>vuln</a:t>
            </a:r>
            <a:r>
              <a:rPr lang="en-US" dirty="0">
                <a:solidFill>
                  <a:srgbClr val="0000FF"/>
                </a:solidFill>
                <a:latin typeface="Courier"/>
                <a:cs typeface="Courier"/>
              </a:rPr>
              <a:t>();</a:t>
            </a:r>
          </a:p>
        </p:txBody>
      </p:sp>
      <p:sp>
        <p:nvSpPr>
          <p:cNvPr id="68" name="Rectangle 67"/>
          <p:cNvSpPr/>
          <p:nvPr/>
        </p:nvSpPr>
        <p:spPr>
          <a:xfrm>
            <a:off x="5261930"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1</a:t>
            </a:r>
          </a:p>
        </p:txBody>
      </p:sp>
      <p:sp>
        <p:nvSpPr>
          <p:cNvPr id="69" name="Down Arrow 68"/>
          <p:cNvSpPr/>
          <p:nvPr/>
        </p:nvSpPr>
        <p:spPr>
          <a:xfrm>
            <a:off x="2410081" y="5593931"/>
            <a:ext cx="264977" cy="236716"/>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Down Arrow 70"/>
          <p:cNvSpPr/>
          <p:nvPr/>
        </p:nvSpPr>
        <p:spPr>
          <a:xfrm>
            <a:off x="6593023" y="5332585"/>
            <a:ext cx="264977" cy="419359"/>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TextBox 71"/>
          <p:cNvSpPr txBox="1"/>
          <p:nvPr/>
        </p:nvSpPr>
        <p:spPr>
          <a:xfrm>
            <a:off x="3529776" y="5364209"/>
            <a:ext cx="2300630" cy="523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800" dirty="0" smtClean="0">
                <a:solidFill>
                  <a:schemeClr val="bg1"/>
                </a:solidFill>
                <a:latin typeface="Cambria"/>
                <a:cs typeface="Cambria"/>
              </a:rPr>
              <a:t>Contradiction</a:t>
            </a:r>
            <a:endParaRPr lang="en-US" sz="2800" dirty="0">
              <a:solidFill>
                <a:schemeClr val="bg1"/>
              </a:solidFill>
              <a:latin typeface="Cambria"/>
              <a:cs typeface="Cambria"/>
            </a:endParaRPr>
          </a:p>
        </p:txBody>
      </p:sp>
      <p:sp>
        <p:nvSpPr>
          <p:cNvPr id="73" name="Rectangle 72"/>
          <p:cNvSpPr/>
          <p:nvPr/>
        </p:nvSpPr>
        <p:spPr>
          <a:xfrm>
            <a:off x="4666184" y="1539631"/>
            <a:ext cx="881602" cy="258015"/>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endParaRPr lang="en-US" dirty="0">
              <a:solidFill>
                <a:srgbClr val="000000"/>
              </a:solidFill>
              <a:latin typeface="Courier"/>
              <a:cs typeface="Courier"/>
            </a:endParaRPr>
          </a:p>
        </p:txBody>
      </p:sp>
      <p:sp>
        <p:nvSpPr>
          <p:cNvPr id="74" name="Rectangle 73"/>
          <p:cNvSpPr/>
          <p:nvPr/>
        </p:nvSpPr>
        <p:spPr>
          <a:xfrm>
            <a:off x="4701868" y="2636788"/>
            <a:ext cx="881602" cy="312199"/>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75" name="Curved Left Arrow 74"/>
          <p:cNvSpPr/>
          <p:nvPr/>
        </p:nvSpPr>
        <p:spPr>
          <a:xfrm rot="10800000" flipV="1">
            <a:off x="694098" y="4752412"/>
            <a:ext cx="297859" cy="313666"/>
          </a:xfrm>
          <a:prstGeom prst="curvedLeftArrow">
            <a:avLst>
              <a:gd name="adj1" fmla="val 0"/>
              <a:gd name="adj2" fmla="val 27572"/>
              <a:gd name="adj3" fmla="val 21815"/>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92" name="Curved Left Arrow 91"/>
          <p:cNvSpPr/>
          <p:nvPr/>
        </p:nvSpPr>
        <p:spPr>
          <a:xfrm rot="10800000" flipV="1">
            <a:off x="694097" y="5140012"/>
            <a:ext cx="297859" cy="313666"/>
          </a:xfrm>
          <a:prstGeom prst="curvedLeftArrow">
            <a:avLst>
              <a:gd name="adj1" fmla="val 0"/>
              <a:gd name="adj2" fmla="val 27572"/>
              <a:gd name="adj3" fmla="val 21815"/>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1082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Our Work: </a:t>
            </a:r>
            <a:r>
              <a:rPr lang="en-US" sz="3600" dirty="0" err="1" smtClean="0"/>
              <a:t>ShellSwap</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16</a:t>
            </a:fld>
            <a:endParaRPr lang="en-US"/>
          </a:p>
        </p:txBody>
      </p:sp>
      <p:sp>
        <p:nvSpPr>
          <p:cNvPr id="23" name="Down Arrow 22"/>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41" name="Down Arrow 40"/>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
        <p:nvSpPr>
          <p:cNvPr id="43" name="Rectangle 42"/>
          <p:cNvSpPr/>
          <p:nvPr/>
        </p:nvSpPr>
        <p:spPr>
          <a:xfrm>
            <a:off x="5126300" y="4758023"/>
            <a:ext cx="3146490" cy="440267"/>
          </a:xfrm>
          <a:prstGeom prst="rect">
            <a:avLst/>
          </a:prstGeom>
          <a:noFill/>
          <a:ln w="12700" cmpd="sng">
            <a:solidFill>
              <a:srgbClr val="000000"/>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a:solidFill>
                  <a:srgbClr val="000000"/>
                </a:solidFill>
                <a:latin typeface="Courier"/>
                <a:cs typeface="Courier"/>
              </a:rPr>
              <a:t>2</a:t>
            </a:r>
            <a:r>
              <a:rPr lang="en-US" dirty="0" smtClean="0">
                <a:solidFill>
                  <a:srgbClr val="000000"/>
                </a:solidFill>
                <a:latin typeface="Courier"/>
                <a:cs typeface="Courier"/>
              </a:rPr>
              <a:t>) == 0x89, </a:t>
            </a: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70" name="TextBox 69"/>
          <p:cNvSpPr txBox="1"/>
          <p:nvPr/>
        </p:nvSpPr>
        <p:spPr>
          <a:xfrm>
            <a:off x="5422493" y="4199727"/>
            <a:ext cx="2554105" cy="400110"/>
          </a:xfrm>
          <a:prstGeom prst="rect">
            <a:avLst/>
          </a:prstGeom>
          <a:noFill/>
        </p:spPr>
        <p:txBody>
          <a:bodyPr wrap="none" rtlCol="0">
            <a:spAutoFit/>
          </a:bodyPr>
          <a:lstStyle/>
          <a:p>
            <a:pPr algn="ctr"/>
            <a:r>
              <a:rPr lang="en-US" sz="2000" dirty="0" err="1" smtClean="0">
                <a:latin typeface="Cambria"/>
                <a:cs typeface="Cambria"/>
              </a:rPr>
              <a:t>Shellcode</a:t>
            </a:r>
            <a:r>
              <a:rPr lang="en-US" sz="2000" dirty="0" smtClean="0">
                <a:latin typeface="Cambria"/>
                <a:cs typeface="Cambria"/>
              </a:rPr>
              <a:t> Constraints</a:t>
            </a:r>
            <a:endParaRPr lang="en-US" sz="2000" dirty="0">
              <a:latin typeface="Cambria"/>
              <a:cs typeface="Cambria"/>
            </a:endParaRPr>
          </a:p>
        </p:txBody>
      </p:sp>
      <p:sp>
        <p:nvSpPr>
          <p:cNvPr id="96" name="Rectangle 95"/>
          <p:cNvSpPr/>
          <p:nvPr/>
        </p:nvSpPr>
        <p:spPr>
          <a:xfrm>
            <a:off x="1097737"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2</a:t>
            </a:r>
          </a:p>
        </p:txBody>
      </p:sp>
      <p:sp>
        <p:nvSpPr>
          <p:cNvPr id="98" name="TextBox 97"/>
          <p:cNvSpPr txBox="1"/>
          <p:nvPr/>
        </p:nvSpPr>
        <p:spPr>
          <a:xfrm>
            <a:off x="1528453" y="4199727"/>
            <a:ext cx="2003573" cy="400110"/>
          </a:xfrm>
          <a:prstGeom prst="rect">
            <a:avLst/>
          </a:prstGeom>
          <a:noFill/>
        </p:spPr>
        <p:txBody>
          <a:bodyPr wrap="none" rtlCol="0">
            <a:spAutoFit/>
          </a:bodyPr>
          <a:lstStyle/>
          <a:p>
            <a:pPr algn="ctr"/>
            <a:r>
              <a:rPr lang="en-US" sz="2000" dirty="0" smtClean="0">
                <a:latin typeface="Cambria"/>
                <a:cs typeface="Cambria"/>
              </a:rPr>
              <a:t>Path Constraints</a:t>
            </a:r>
            <a:endParaRPr lang="en-US" sz="2000" dirty="0">
              <a:latin typeface="Cambria"/>
              <a:cs typeface="Cambria"/>
            </a:endParaRPr>
          </a:p>
        </p:txBody>
      </p:sp>
      <p:sp>
        <p:nvSpPr>
          <p:cNvPr id="67" name="Rectangle 66"/>
          <p:cNvSpPr/>
          <p:nvPr/>
        </p:nvSpPr>
        <p:spPr>
          <a:xfrm>
            <a:off x="1102756" y="4637906"/>
            <a:ext cx="2859986" cy="874189"/>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en-US" dirty="0">
                <a:solidFill>
                  <a:srgbClr val="0B5601"/>
                </a:solidFill>
                <a:latin typeface="Courier"/>
                <a:cs typeface="Courier"/>
              </a:rPr>
              <a:t>if </a:t>
            </a:r>
            <a:r>
              <a:rPr lang="en-US" dirty="0">
                <a:solidFill>
                  <a:srgbClr val="000000"/>
                </a:solidFill>
                <a:latin typeface="Courier"/>
                <a:cs typeface="Courier"/>
              </a:rPr>
              <a:t>(</a:t>
            </a:r>
            <a:r>
              <a:rPr lang="en-US" dirty="0" err="1">
                <a:solidFill>
                  <a:srgbClr val="0000FF"/>
                </a:solidFill>
                <a:latin typeface="Courier"/>
                <a:cs typeface="Courier"/>
              </a:rPr>
              <a:t>s</a:t>
            </a:r>
            <a:r>
              <a:rPr lang="en-US" baseline="-25000" dirty="0" err="1">
                <a:solidFill>
                  <a:srgbClr val="0000FF"/>
                </a:solidFill>
                <a:latin typeface="Courier"/>
                <a:cs typeface="Courier"/>
              </a:rPr>
              <a:t>k</a:t>
            </a:r>
            <a:r>
              <a:rPr lang="en-US" baseline="-25000" dirty="0">
                <a:solidFill>
                  <a:srgbClr val="0000FF"/>
                </a:solidFill>
                <a:latin typeface="Courier"/>
                <a:cs typeface="Courier"/>
              </a:rPr>
              <a:t> </a:t>
            </a:r>
            <a:r>
              <a:rPr lang="en-US" dirty="0">
                <a:solidFill>
                  <a:srgbClr val="000000"/>
                </a:solidFill>
                <a:latin typeface="Courier"/>
                <a:cs typeface="Courier"/>
              </a:rPr>
              <a:t>== 2)</a:t>
            </a:r>
          </a:p>
          <a:p>
            <a:r>
              <a:rPr lang="en-US" dirty="0">
                <a:solidFill>
                  <a:srgbClr val="000000"/>
                </a:solidFill>
                <a:latin typeface="Courier"/>
                <a:cs typeface="Courier"/>
              </a:rPr>
              <a:t>    </a:t>
            </a:r>
            <a:r>
              <a:rPr lang="en-US" dirty="0">
                <a:solidFill>
                  <a:srgbClr val="0000FF"/>
                </a:solidFill>
                <a:latin typeface="Courier"/>
                <a:cs typeface="Courier"/>
              </a:rPr>
              <a:t>blah();</a:t>
            </a:r>
          </a:p>
          <a:p>
            <a:r>
              <a:rPr lang="en-US" dirty="0" err="1">
                <a:solidFill>
                  <a:srgbClr val="0000FF"/>
                </a:solidFill>
                <a:latin typeface="Courier"/>
                <a:cs typeface="Courier"/>
              </a:rPr>
              <a:t>vuln</a:t>
            </a:r>
            <a:r>
              <a:rPr lang="en-US" dirty="0">
                <a:solidFill>
                  <a:srgbClr val="0000FF"/>
                </a:solidFill>
                <a:latin typeface="Courier"/>
                <a:cs typeface="Courier"/>
              </a:rPr>
              <a:t>();</a:t>
            </a:r>
          </a:p>
        </p:txBody>
      </p:sp>
      <p:sp>
        <p:nvSpPr>
          <p:cNvPr id="68" name="Rectangle 67"/>
          <p:cNvSpPr/>
          <p:nvPr/>
        </p:nvSpPr>
        <p:spPr>
          <a:xfrm>
            <a:off x="5261930"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1</a:t>
            </a:r>
          </a:p>
        </p:txBody>
      </p:sp>
      <p:sp>
        <p:nvSpPr>
          <p:cNvPr id="69" name="Down Arrow 68"/>
          <p:cNvSpPr/>
          <p:nvPr/>
        </p:nvSpPr>
        <p:spPr>
          <a:xfrm>
            <a:off x="2410081" y="5593931"/>
            <a:ext cx="264977" cy="236716"/>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Down Arrow 70"/>
          <p:cNvSpPr/>
          <p:nvPr/>
        </p:nvSpPr>
        <p:spPr>
          <a:xfrm>
            <a:off x="6593023" y="5332585"/>
            <a:ext cx="264977" cy="419359"/>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4666184" y="1539631"/>
            <a:ext cx="881602" cy="258015"/>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endParaRPr lang="en-US" dirty="0">
              <a:solidFill>
                <a:srgbClr val="000000"/>
              </a:solidFill>
              <a:latin typeface="Courier"/>
              <a:cs typeface="Courier"/>
            </a:endParaRPr>
          </a:p>
        </p:txBody>
      </p:sp>
      <p:sp>
        <p:nvSpPr>
          <p:cNvPr id="74" name="Rectangle 73"/>
          <p:cNvSpPr/>
          <p:nvPr/>
        </p:nvSpPr>
        <p:spPr>
          <a:xfrm>
            <a:off x="4701868" y="2636788"/>
            <a:ext cx="881602" cy="312199"/>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93" name="Rectangle 92"/>
          <p:cNvSpPr/>
          <p:nvPr/>
        </p:nvSpPr>
        <p:spPr>
          <a:xfrm>
            <a:off x="922823" y="4637907"/>
            <a:ext cx="3239494" cy="1719310"/>
          </a:xfrm>
          <a:prstGeom prst="rect">
            <a:avLst/>
          </a:prstGeom>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latin typeface="Cambria"/>
                <a:cs typeface="Cambria"/>
              </a:rPr>
              <a:t>Path Kneading</a:t>
            </a:r>
            <a:endParaRPr lang="en-US" sz="2800" dirty="0">
              <a:latin typeface="Cambria"/>
              <a:cs typeface="Cambria"/>
            </a:endParaRPr>
          </a:p>
        </p:txBody>
      </p:sp>
      <p:sp>
        <p:nvSpPr>
          <p:cNvPr id="94" name="Rectangle 93"/>
          <p:cNvSpPr/>
          <p:nvPr/>
        </p:nvSpPr>
        <p:spPr>
          <a:xfrm>
            <a:off x="5100808" y="4646266"/>
            <a:ext cx="3239494" cy="1710950"/>
          </a:xfrm>
          <a:prstGeom prst="rect">
            <a:avLst/>
          </a:prstGeom>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latin typeface="Cambria"/>
                <a:cs typeface="Cambria"/>
              </a:rPr>
              <a:t>Layout </a:t>
            </a:r>
            <a:r>
              <a:rPr lang="en-US" sz="2800" dirty="0" smtClean="0">
                <a:latin typeface="Cambria"/>
                <a:cs typeface="Cambria"/>
              </a:rPr>
              <a:t>Remediation</a:t>
            </a:r>
            <a:endParaRPr lang="en-US" sz="2800" dirty="0">
              <a:latin typeface="Cambria"/>
              <a:cs typeface="Cambria"/>
            </a:endParaRPr>
          </a:p>
        </p:txBody>
      </p:sp>
    </p:spTree>
    <p:extLst>
      <p:ext uri="{BB962C8B-B14F-4D97-AF65-F5344CB8AC3E}">
        <p14:creationId xmlns:p14="http://schemas.microsoft.com/office/powerpoint/2010/main" val="23392613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Our Work: </a:t>
            </a:r>
            <a:r>
              <a:rPr lang="en-US" sz="3600" dirty="0" err="1" smtClean="0"/>
              <a:t>ShellSwap</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17</a:t>
            </a:fld>
            <a:endParaRPr lang="en-US"/>
          </a:p>
        </p:txBody>
      </p:sp>
      <p:sp>
        <p:nvSpPr>
          <p:cNvPr id="23" name="Down Arrow 22"/>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41" name="Down Arrow 40"/>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
        <p:nvSpPr>
          <p:cNvPr id="43" name="Rectangle 42"/>
          <p:cNvSpPr/>
          <p:nvPr/>
        </p:nvSpPr>
        <p:spPr>
          <a:xfrm>
            <a:off x="5126300" y="4758023"/>
            <a:ext cx="3146490" cy="440267"/>
          </a:xfrm>
          <a:prstGeom prst="rect">
            <a:avLst/>
          </a:prstGeom>
          <a:noFill/>
          <a:ln w="12700" cmpd="sng">
            <a:solidFill>
              <a:srgbClr val="000000"/>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a:solidFill>
                  <a:srgbClr val="000000"/>
                </a:solidFill>
                <a:latin typeface="Courier"/>
                <a:cs typeface="Courier"/>
              </a:rPr>
              <a:t>2</a:t>
            </a:r>
            <a:r>
              <a:rPr lang="en-US" dirty="0" smtClean="0">
                <a:solidFill>
                  <a:srgbClr val="000000"/>
                </a:solidFill>
                <a:latin typeface="Courier"/>
                <a:cs typeface="Courier"/>
              </a:rPr>
              <a:t>) == 0x89, </a:t>
            </a: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70" name="TextBox 69"/>
          <p:cNvSpPr txBox="1"/>
          <p:nvPr/>
        </p:nvSpPr>
        <p:spPr>
          <a:xfrm>
            <a:off x="5422493" y="4199727"/>
            <a:ext cx="2554105" cy="400110"/>
          </a:xfrm>
          <a:prstGeom prst="rect">
            <a:avLst/>
          </a:prstGeom>
          <a:noFill/>
        </p:spPr>
        <p:txBody>
          <a:bodyPr wrap="none" rtlCol="0">
            <a:spAutoFit/>
          </a:bodyPr>
          <a:lstStyle/>
          <a:p>
            <a:pPr algn="ctr"/>
            <a:r>
              <a:rPr lang="en-US" sz="2000" dirty="0" err="1" smtClean="0">
                <a:latin typeface="Cambria"/>
                <a:cs typeface="Cambria"/>
              </a:rPr>
              <a:t>Shellcode</a:t>
            </a:r>
            <a:r>
              <a:rPr lang="en-US" sz="2000" dirty="0" smtClean="0">
                <a:latin typeface="Cambria"/>
                <a:cs typeface="Cambria"/>
              </a:rPr>
              <a:t> Constraints</a:t>
            </a:r>
            <a:endParaRPr lang="en-US" sz="2000" dirty="0">
              <a:latin typeface="Cambria"/>
              <a:cs typeface="Cambria"/>
            </a:endParaRPr>
          </a:p>
        </p:txBody>
      </p:sp>
      <p:sp>
        <p:nvSpPr>
          <p:cNvPr id="96" name="Rectangle 95"/>
          <p:cNvSpPr/>
          <p:nvPr/>
        </p:nvSpPr>
        <p:spPr>
          <a:xfrm>
            <a:off x="1097737"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2</a:t>
            </a:r>
          </a:p>
        </p:txBody>
      </p:sp>
      <p:sp>
        <p:nvSpPr>
          <p:cNvPr id="98" name="TextBox 97"/>
          <p:cNvSpPr txBox="1"/>
          <p:nvPr/>
        </p:nvSpPr>
        <p:spPr>
          <a:xfrm>
            <a:off x="1528453" y="4199727"/>
            <a:ext cx="2003573" cy="400110"/>
          </a:xfrm>
          <a:prstGeom prst="rect">
            <a:avLst/>
          </a:prstGeom>
          <a:noFill/>
        </p:spPr>
        <p:txBody>
          <a:bodyPr wrap="none" rtlCol="0">
            <a:spAutoFit/>
          </a:bodyPr>
          <a:lstStyle/>
          <a:p>
            <a:pPr algn="ctr"/>
            <a:r>
              <a:rPr lang="en-US" sz="2000" dirty="0" smtClean="0">
                <a:latin typeface="Cambria"/>
                <a:cs typeface="Cambria"/>
              </a:rPr>
              <a:t>Path Constraints</a:t>
            </a:r>
            <a:endParaRPr lang="en-US" sz="2000" dirty="0">
              <a:latin typeface="Cambria"/>
              <a:cs typeface="Cambria"/>
            </a:endParaRPr>
          </a:p>
        </p:txBody>
      </p:sp>
      <p:sp>
        <p:nvSpPr>
          <p:cNvPr id="67" name="Rectangle 66"/>
          <p:cNvSpPr/>
          <p:nvPr/>
        </p:nvSpPr>
        <p:spPr>
          <a:xfrm>
            <a:off x="1102756" y="4637906"/>
            <a:ext cx="2859986" cy="874189"/>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en-US" dirty="0">
                <a:solidFill>
                  <a:srgbClr val="0B5601"/>
                </a:solidFill>
                <a:latin typeface="Courier"/>
                <a:cs typeface="Courier"/>
              </a:rPr>
              <a:t>if </a:t>
            </a:r>
            <a:r>
              <a:rPr lang="en-US" dirty="0">
                <a:solidFill>
                  <a:srgbClr val="000000"/>
                </a:solidFill>
                <a:latin typeface="Courier"/>
                <a:cs typeface="Courier"/>
              </a:rPr>
              <a:t>(</a:t>
            </a:r>
            <a:r>
              <a:rPr lang="en-US" dirty="0" err="1">
                <a:solidFill>
                  <a:srgbClr val="0000FF"/>
                </a:solidFill>
                <a:latin typeface="Courier"/>
                <a:cs typeface="Courier"/>
              </a:rPr>
              <a:t>s</a:t>
            </a:r>
            <a:r>
              <a:rPr lang="en-US" baseline="-25000" dirty="0" err="1">
                <a:solidFill>
                  <a:srgbClr val="0000FF"/>
                </a:solidFill>
                <a:latin typeface="Courier"/>
                <a:cs typeface="Courier"/>
              </a:rPr>
              <a:t>k</a:t>
            </a:r>
            <a:r>
              <a:rPr lang="en-US" baseline="-25000" dirty="0">
                <a:solidFill>
                  <a:srgbClr val="0000FF"/>
                </a:solidFill>
                <a:latin typeface="Courier"/>
                <a:cs typeface="Courier"/>
              </a:rPr>
              <a:t> </a:t>
            </a:r>
            <a:r>
              <a:rPr lang="en-US" dirty="0">
                <a:solidFill>
                  <a:srgbClr val="000000"/>
                </a:solidFill>
                <a:latin typeface="Courier"/>
                <a:cs typeface="Courier"/>
              </a:rPr>
              <a:t>== 2)</a:t>
            </a:r>
          </a:p>
          <a:p>
            <a:r>
              <a:rPr lang="en-US" dirty="0">
                <a:solidFill>
                  <a:srgbClr val="000000"/>
                </a:solidFill>
                <a:latin typeface="Courier"/>
                <a:cs typeface="Courier"/>
              </a:rPr>
              <a:t>    </a:t>
            </a:r>
            <a:r>
              <a:rPr lang="en-US" dirty="0">
                <a:solidFill>
                  <a:srgbClr val="0000FF"/>
                </a:solidFill>
                <a:latin typeface="Courier"/>
                <a:cs typeface="Courier"/>
              </a:rPr>
              <a:t>blah();</a:t>
            </a:r>
          </a:p>
          <a:p>
            <a:r>
              <a:rPr lang="en-US" dirty="0" err="1">
                <a:solidFill>
                  <a:srgbClr val="0000FF"/>
                </a:solidFill>
                <a:latin typeface="Courier"/>
                <a:cs typeface="Courier"/>
              </a:rPr>
              <a:t>vuln</a:t>
            </a:r>
            <a:r>
              <a:rPr lang="en-US" dirty="0">
                <a:solidFill>
                  <a:srgbClr val="0000FF"/>
                </a:solidFill>
                <a:latin typeface="Courier"/>
                <a:cs typeface="Courier"/>
              </a:rPr>
              <a:t>();</a:t>
            </a:r>
          </a:p>
        </p:txBody>
      </p:sp>
      <p:sp>
        <p:nvSpPr>
          <p:cNvPr id="68" name="Rectangle 67"/>
          <p:cNvSpPr/>
          <p:nvPr/>
        </p:nvSpPr>
        <p:spPr>
          <a:xfrm>
            <a:off x="5261930"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1</a:t>
            </a:r>
          </a:p>
        </p:txBody>
      </p:sp>
      <p:sp>
        <p:nvSpPr>
          <p:cNvPr id="69" name="Down Arrow 68"/>
          <p:cNvSpPr/>
          <p:nvPr/>
        </p:nvSpPr>
        <p:spPr>
          <a:xfrm>
            <a:off x="2410081" y="5593931"/>
            <a:ext cx="264977" cy="236716"/>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Down Arrow 70"/>
          <p:cNvSpPr/>
          <p:nvPr/>
        </p:nvSpPr>
        <p:spPr>
          <a:xfrm>
            <a:off x="6593023" y="5332585"/>
            <a:ext cx="264977" cy="419359"/>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4666184" y="1539631"/>
            <a:ext cx="881602" cy="258015"/>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endParaRPr lang="en-US" dirty="0">
              <a:solidFill>
                <a:srgbClr val="000000"/>
              </a:solidFill>
              <a:latin typeface="Courier"/>
              <a:cs typeface="Courier"/>
            </a:endParaRPr>
          </a:p>
        </p:txBody>
      </p:sp>
      <p:sp>
        <p:nvSpPr>
          <p:cNvPr id="74" name="Rectangle 73"/>
          <p:cNvSpPr/>
          <p:nvPr/>
        </p:nvSpPr>
        <p:spPr>
          <a:xfrm>
            <a:off x="4701868" y="2636788"/>
            <a:ext cx="881602" cy="312199"/>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93" name="Rectangle 92"/>
          <p:cNvSpPr/>
          <p:nvPr/>
        </p:nvSpPr>
        <p:spPr>
          <a:xfrm>
            <a:off x="922823" y="4637907"/>
            <a:ext cx="3239494" cy="1719310"/>
          </a:xfrm>
          <a:prstGeom prst="rect">
            <a:avLst/>
          </a:prstGeom>
          <a:ln>
            <a:solidFill>
              <a:schemeClr val="tx2">
                <a:lumMod val="9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solidFill>
                  <a:schemeClr val="tx2">
                    <a:lumMod val="75000"/>
                  </a:schemeClr>
                </a:solidFill>
                <a:latin typeface="Cambria"/>
                <a:cs typeface="Cambria"/>
              </a:rPr>
              <a:t>Path Kneading</a:t>
            </a:r>
            <a:endParaRPr lang="en-US" sz="2800" dirty="0">
              <a:solidFill>
                <a:schemeClr val="tx2">
                  <a:lumMod val="75000"/>
                </a:schemeClr>
              </a:solidFill>
              <a:latin typeface="Cambria"/>
              <a:cs typeface="Cambria"/>
            </a:endParaRPr>
          </a:p>
        </p:txBody>
      </p:sp>
      <p:sp>
        <p:nvSpPr>
          <p:cNvPr id="94" name="Rectangle 93"/>
          <p:cNvSpPr/>
          <p:nvPr/>
        </p:nvSpPr>
        <p:spPr>
          <a:xfrm>
            <a:off x="5100808" y="4646266"/>
            <a:ext cx="3239494" cy="1710950"/>
          </a:xfrm>
          <a:prstGeom prst="rect">
            <a:avLst/>
          </a:prstGeom>
          <a:solidFill>
            <a:schemeClr val="accent5"/>
          </a:solidFill>
          <a:ln>
            <a:solidFill>
              <a:srgbClr val="FFFF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FFFFFF"/>
                </a:solidFill>
                <a:latin typeface="Cambria"/>
                <a:cs typeface="Cambria"/>
              </a:rPr>
              <a:t>Layout </a:t>
            </a:r>
            <a:r>
              <a:rPr lang="en-US" sz="2800" dirty="0" smtClean="0">
                <a:solidFill>
                  <a:srgbClr val="FFFFFF"/>
                </a:solidFill>
                <a:latin typeface="Cambria"/>
                <a:cs typeface="Cambria"/>
              </a:rPr>
              <a:t>Remediation</a:t>
            </a:r>
            <a:endParaRPr lang="en-US" sz="2800" dirty="0">
              <a:solidFill>
                <a:srgbClr val="FFFFFF"/>
              </a:solidFill>
              <a:latin typeface="Cambria"/>
              <a:cs typeface="Cambria"/>
            </a:endParaRPr>
          </a:p>
        </p:txBody>
      </p:sp>
    </p:spTree>
    <p:extLst>
      <p:ext uri="{BB962C8B-B14F-4D97-AF65-F5344CB8AC3E}">
        <p14:creationId xmlns:p14="http://schemas.microsoft.com/office/powerpoint/2010/main" val="27476557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18</a:t>
            </a:fld>
            <a:endParaRPr lang="en-US"/>
          </a:p>
        </p:txBody>
      </p:sp>
      <p:sp>
        <p:nvSpPr>
          <p:cNvPr id="60" name="TextBox 59"/>
          <p:cNvSpPr txBox="1"/>
          <p:nvPr/>
        </p:nvSpPr>
        <p:spPr>
          <a:xfrm>
            <a:off x="3086240" y="1316687"/>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grpSp>
        <p:nvGrpSpPr>
          <p:cNvPr id="9" name="Group 8"/>
          <p:cNvGrpSpPr/>
          <p:nvPr/>
        </p:nvGrpSpPr>
        <p:grpSpPr>
          <a:xfrm>
            <a:off x="1122278" y="1982897"/>
            <a:ext cx="7301294" cy="1085393"/>
            <a:chOff x="1122278" y="1982897"/>
            <a:chExt cx="7301294" cy="1085393"/>
          </a:xfrm>
        </p:grpSpPr>
        <p:grpSp>
          <p:nvGrpSpPr>
            <p:cNvPr id="7" name="Group 6"/>
            <p:cNvGrpSpPr/>
            <p:nvPr/>
          </p:nvGrpSpPr>
          <p:grpSpPr>
            <a:xfrm>
              <a:off x="1122278" y="1982897"/>
              <a:ext cx="7296854" cy="1085393"/>
              <a:chOff x="777047" y="4657109"/>
              <a:chExt cx="7296854" cy="1085393"/>
            </a:xfrm>
          </p:grpSpPr>
          <p:grpSp>
            <p:nvGrpSpPr>
              <p:cNvPr id="6" name="Group 5"/>
              <p:cNvGrpSpPr/>
              <p:nvPr/>
            </p:nvGrpSpPr>
            <p:grpSpPr>
              <a:xfrm>
                <a:off x="777047" y="4657109"/>
                <a:ext cx="7296854" cy="1085393"/>
                <a:chOff x="1285155" y="2141995"/>
                <a:chExt cx="7296854" cy="1085393"/>
              </a:xfrm>
              <a:solidFill>
                <a:schemeClr val="accent5"/>
              </a:solidFill>
            </p:grpSpPr>
            <p:sp>
              <p:nvSpPr>
                <p:cNvPr id="47" name="Rectangle 46"/>
                <p:cNvSpPr/>
                <p:nvPr/>
              </p:nvSpPr>
              <p:spPr>
                <a:xfrm>
                  <a:off x="1285155" y="2141995"/>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42" name="Rectangle 41"/>
                <p:cNvSpPr/>
                <p:nvPr/>
              </p:nvSpPr>
              <p:spPr>
                <a:xfrm>
                  <a:off x="2148944" y="2143845"/>
                  <a:ext cx="1124635" cy="312199"/>
                </a:xfrm>
                <a:prstGeom prst="rect">
                  <a:avLst/>
                </a:prstGeom>
                <a:grp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43" name="Rectangle 42"/>
                <p:cNvSpPr/>
                <p:nvPr/>
              </p:nvSpPr>
              <p:spPr>
                <a:xfrm>
                  <a:off x="3280469" y="2141995"/>
                  <a:ext cx="1462531" cy="315899"/>
                </a:xfrm>
                <a:prstGeom prst="rect">
                  <a:avLst/>
                </a:prstGeom>
                <a:grp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44" name="Rectangle 43"/>
                <p:cNvSpPr/>
                <p:nvPr/>
              </p:nvSpPr>
              <p:spPr>
                <a:xfrm>
                  <a:off x="4737736" y="2143845"/>
                  <a:ext cx="1072097" cy="312199"/>
                </a:xfrm>
                <a:prstGeom prst="rect">
                  <a:avLst/>
                </a:prstGeom>
                <a:grp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45" name="Rectangle 44"/>
                <p:cNvSpPr/>
                <p:nvPr/>
              </p:nvSpPr>
              <p:spPr>
                <a:xfrm>
                  <a:off x="5815792" y="2141995"/>
                  <a:ext cx="834679" cy="315899"/>
                </a:xfrm>
                <a:prstGeom prst="rect">
                  <a:avLst/>
                </a:prstGeom>
                <a:grp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53" name="Straight Connector 52"/>
                <p:cNvCxnSpPr/>
                <p:nvPr/>
              </p:nvCxnSpPr>
              <p:spPr>
                <a:xfrm>
                  <a:off x="3280469" y="2458821"/>
                  <a:ext cx="0" cy="768567"/>
                </a:xfrm>
                <a:prstGeom prst="line">
                  <a:avLst/>
                </a:prstGeom>
                <a:grpFill/>
                <a:ln w="12700" cmpd="sng">
                  <a:solidFill>
                    <a:srgbClr val="0A517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737245" y="2458821"/>
                  <a:ext cx="0" cy="768567"/>
                </a:xfrm>
                <a:prstGeom prst="line">
                  <a:avLst/>
                </a:prstGeom>
                <a:grpFill/>
                <a:ln w="12700" cmpd="sng">
                  <a:solidFill>
                    <a:srgbClr val="0A517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809833" y="2458821"/>
                  <a:ext cx="0" cy="768567"/>
                </a:xfrm>
                <a:prstGeom prst="line">
                  <a:avLst/>
                </a:prstGeom>
                <a:grpFill/>
                <a:ln w="12700" cmpd="sng">
                  <a:solidFill>
                    <a:srgbClr val="0A5170"/>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4" name="Rectangle 3"/>
              <p:cNvSpPr/>
              <p:nvPr/>
            </p:nvSpPr>
            <p:spPr>
              <a:xfrm>
                <a:off x="2905425" y="5170657"/>
                <a:ext cx="1274883" cy="307777"/>
              </a:xfrm>
              <a:prstGeom prst="rect">
                <a:avLst/>
              </a:prstGeom>
            </p:spPr>
            <p:txBody>
              <a:bodyPr wrap="none">
                <a:spAutoFit/>
              </a:bodyPr>
              <a:lstStyle/>
              <a:p>
                <a:r>
                  <a:rPr lang="en-US" sz="1400" dirty="0" err="1" smtClean="0">
                    <a:latin typeface="Courier"/>
                    <a:cs typeface="Courier"/>
                  </a:rPr>
                  <a:t>mov</a:t>
                </a:r>
                <a:r>
                  <a:rPr lang="en-US" sz="1400" dirty="0" smtClean="0">
                    <a:latin typeface="Courier"/>
                    <a:cs typeface="Courier"/>
                  </a:rPr>
                  <a:t> %eax,</a:t>
                </a:r>
                <a:r>
                  <a:rPr lang="en-US" sz="1400" dirty="0">
                    <a:latin typeface="Courier"/>
                    <a:cs typeface="Courier"/>
                  </a:rPr>
                  <a:t>0</a:t>
                </a:r>
              </a:p>
            </p:txBody>
          </p:sp>
          <p:sp>
            <p:nvSpPr>
              <p:cNvPr id="5" name="Rectangle 4"/>
              <p:cNvSpPr/>
              <p:nvPr/>
            </p:nvSpPr>
            <p:spPr>
              <a:xfrm>
                <a:off x="1167864" y="5170657"/>
                <a:ext cx="1585277" cy="307777"/>
              </a:xfrm>
              <a:prstGeom prst="rect">
                <a:avLst/>
              </a:prstGeom>
            </p:spPr>
            <p:txBody>
              <a:bodyPr wrap="none">
                <a:spAutoFit/>
              </a:bodyPr>
              <a:lstStyle/>
              <a:p>
                <a:r>
                  <a:rPr lang="en-US" sz="1400" dirty="0" err="1">
                    <a:latin typeface="Courier"/>
                    <a:cs typeface="Courier"/>
                  </a:rPr>
                  <a:t>xor</a:t>
                </a:r>
                <a:r>
                  <a:rPr lang="en-US" sz="1400" dirty="0">
                    <a:latin typeface="Courier"/>
                    <a:cs typeface="Courier"/>
                  </a:rPr>
                  <a:t> </a:t>
                </a:r>
                <a:r>
                  <a:rPr lang="en-US" sz="1400" dirty="0" smtClean="0">
                    <a:latin typeface="Courier"/>
                    <a:cs typeface="Courier"/>
                  </a:rPr>
                  <a:t>%</a:t>
                </a:r>
                <a:r>
                  <a:rPr lang="en-US" sz="1400" dirty="0" err="1">
                    <a:latin typeface="Courier"/>
                    <a:cs typeface="Courier"/>
                  </a:rPr>
                  <a:t>esi</a:t>
                </a:r>
                <a:r>
                  <a:rPr lang="en-US" sz="1400" dirty="0">
                    <a:latin typeface="Courier"/>
                    <a:cs typeface="Courier"/>
                  </a:rPr>
                  <a:t>,%</a:t>
                </a:r>
                <a:r>
                  <a:rPr lang="en-US" sz="1400" dirty="0" err="1">
                    <a:latin typeface="Courier"/>
                    <a:cs typeface="Courier"/>
                  </a:rPr>
                  <a:t>esi</a:t>
                </a:r>
                <a:endParaRPr lang="en-US" sz="1400" dirty="0">
                  <a:latin typeface="Courier"/>
                  <a:cs typeface="Courier"/>
                </a:endParaRPr>
              </a:p>
            </p:txBody>
          </p:sp>
          <p:sp>
            <p:nvSpPr>
              <p:cNvPr id="36" name="Rectangle 35"/>
              <p:cNvSpPr/>
              <p:nvPr/>
            </p:nvSpPr>
            <p:spPr>
              <a:xfrm>
                <a:off x="4180308" y="5170657"/>
                <a:ext cx="1159292" cy="307777"/>
              </a:xfrm>
              <a:prstGeom prst="rect">
                <a:avLst/>
              </a:prstGeom>
            </p:spPr>
            <p:txBody>
              <a:bodyPr wrap="none">
                <a:spAutoFit/>
              </a:bodyPr>
              <a:lstStyle/>
              <a:p>
                <a:r>
                  <a:rPr lang="en-US" sz="1400" dirty="0" smtClean="0">
                    <a:latin typeface="Courier"/>
                    <a:cs typeface="Courier"/>
                  </a:rPr>
                  <a:t>push %</a:t>
                </a:r>
                <a:r>
                  <a:rPr lang="en-US" sz="1400" dirty="0" err="1" smtClean="0">
                    <a:latin typeface="Courier"/>
                    <a:cs typeface="Courier"/>
                  </a:rPr>
                  <a:t>ecx</a:t>
                </a:r>
                <a:endParaRPr lang="en-US" sz="1400" dirty="0">
                  <a:latin typeface="Courier"/>
                  <a:cs typeface="Courier"/>
                </a:endParaRPr>
              </a:p>
            </p:txBody>
          </p:sp>
          <p:sp>
            <p:nvSpPr>
              <p:cNvPr id="37" name="Rectangle 36"/>
              <p:cNvSpPr/>
              <p:nvPr/>
            </p:nvSpPr>
            <p:spPr>
              <a:xfrm>
                <a:off x="5277950" y="5170657"/>
                <a:ext cx="831102" cy="307777"/>
              </a:xfrm>
              <a:prstGeom prst="rect">
                <a:avLst/>
              </a:prstGeom>
            </p:spPr>
            <p:txBody>
              <a:bodyPr wrap="none">
                <a:spAutoFit/>
              </a:bodyPr>
              <a:lstStyle/>
              <a:p>
                <a:r>
                  <a:rPr lang="en-US" sz="1400" dirty="0" err="1" smtClean="0">
                    <a:latin typeface="Courier"/>
                    <a:cs typeface="Courier"/>
                  </a:rPr>
                  <a:t>int</a:t>
                </a:r>
                <a:r>
                  <a:rPr lang="en-US" sz="1400" dirty="0" smtClean="0">
                    <a:latin typeface="Courier"/>
                    <a:cs typeface="Courier"/>
                  </a:rPr>
                  <a:t> 80</a:t>
                </a:r>
                <a:endParaRPr lang="en-US" sz="1400" dirty="0">
                  <a:latin typeface="Courier"/>
                  <a:cs typeface="Courier"/>
                </a:endParaRPr>
              </a:p>
            </p:txBody>
          </p:sp>
        </p:grpSp>
        <p:sp>
          <p:nvSpPr>
            <p:cNvPr id="39" name="Rectangle 38"/>
            <p:cNvSpPr/>
            <p:nvPr/>
          </p:nvSpPr>
          <p:spPr>
            <a:xfrm>
              <a:off x="1126718" y="1987349"/>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nvGrpSpPr>
          <p:cNvPr id="11" name="Group 10"/>
          <p:cNvGrpSpPr/>
          <p:nvPr/>
        </p:nvGrpSpPr>
        <p:grpSpPr>
          <a:xfrm>
            <a:off x="1126718" y="3798721"/>
            <a:ext cx="7309024" cy="1812433"/>
            <a:chOff x="1126718" y="3552141"/>
            <a:chExt cx="7309024" cy="1812433"/>
          </a:xfrm>
        </p:grpSpPr>
        <p:sp>
          <p:nvSpPr>
            <p:cNvPr id="108" name="Rectangle 107"/>
            <p:cNvSpPr/>
            <p:nvPr/>
          </p:nvSpPr>
          <p:spPr>
            <a:xfrm>
              <a:off x="1130008" y="3555841"/>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09" name="Rectangle 108"/>
            <p:cNvSpPr/>
            <p:nvPr/>
          </p:nvSpPr>
          <p:spPr>
            <a:xfrm>
              <a:off x="1993797" y="3557691"/>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10" name="Rectangle 109"/>
            <p:cNvSpPr/>
            <p:nvPr/>
          </p:nvSpPr>
          <p:spPr>
            <a:xfrm>
              <a:off x="3994876" y="3552141"/>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11" name="Rectangle 110"/>
            <p:cNvSpPr/>
            <p:nvPr/>
          </p:nvSpPr>
          <p:spPr>
            <a:xfrm>
              <a:off x="5452143" y="355399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12" name="Rectangle 111"/>
            <p:cNvSpPr/>
            <p:nvPr/>
          </p:nvSpPr>
          <p:spPr>
            <a:xfrm>
              <a:off x="6530199" y="355214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02" name="Rectangle 101"/>
            <p:cNvSpPr/>
            <p:nvPr/>
          </p:nvSpPr>
          <p:spPr>
            <a:xfrm>
              <a:off x="1134448" y="3560293"/>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16" name="Rectangle 115"/>
            <p:cNvSpPr/>
            <p:nvPr/>
          </p:nvSpPr>
          <p:spPr>
            <a:xfrm>
              <a:off x="3126285" y="3574484"/>
              <a:ext cx="670853" cy="283817"/>
            </a:xfrm>
            <a:prstGeom prst="rect">
              <a:avLst/>
            </a:prstGeom>
            <a:solidFill>
              <a:srgbClr val="FEBE26"/>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chemeClr val="tx1"/>
                  </a:solidFill>
                  <a:latin typeface="Courier"/>
                  <a:cs typeface="Courier"/>
                </a:rPr>
                <a:t>jmp</a:t>
              </a:r>
              <a:endParaRPr lang="en-US" dirty="0">
                <a:solidFill>
                  <a:schemeClr val="tx1"/>
                </a:solidFill>
                <a:latin typeface="Courier"/>
                <a:cs typeface="Courier"/>
              </a:endParaRPr>
            </a:p>
          </p:txBody>
        </p:sp>
        <p:sp>
          <p:nvSpPr>
            <p:cNvPr id="117" name="Rectangle 116"/>
            <p:cNvSpPr/>
            <p:nvPr/>
          </p:nvSpPr>
          <p:spPr>
            <a:xfrm>
              <a:off x="1134448" y="4303732"/>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18" name="Rectangle 117"/>
            <p:cNvSpPr/>
            <p:nvPr/>
          </p:nvSpPr>
          <p:spPr>
            <a:xfrm>
              <a:off x="1998237" y="4305582"/>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19" name="Rectangle 118"/>
            <p:cNvSpPr/>
            <p:nvPr/>
          </p:nvSpPr>
          <p:spPr>
            <a:xfrm>
              <a:off x="3111556" y="4300032"/>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20" name="Rectangle 119"/>
            <p:cNvSpPr/>
            <p:nvPr/>
          </p:nvSpPr>
          <p:spPr>
            <a:xfrm>
              <a:off x="5456583" y="4301882"/>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21" name="Rectangle 120"/>
            <p:cNvSpPr/>
            <p:nvPr/>
          </p:nvSpPr>
          <p:spPr>
            <a:xfrm>
              <a:off x="6534639" y="4300032"/>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29" name="Rectangle 128"/>
            <p:cNvSpPr/>
            <p:nvPr/>
          </p:nvSpPr>
          <p:spPr>
            <a:xfrm>
              <a:off x="1138888" y="4308184"/>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30" name="Rectangle 129"/>
            <p:cNvSpPr/>
            <p:nvPr/>
          </p:nvSpPr>
          <p:spPr>
            <a:xfrm>
              <a:off x="4574087" y="4322375"/>
              <a:ext cx="670853" cy="283817"/>
            </a:xfrm>
            <a:prstGeom prst="rect">
              <a:avLst/>
            </a:prstGeom>
            <a:solidFill>
              <a:srgbClr val="FEBE26"/>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chemeClr val="tx1"/>
                  </a:solidFill>
                  <a:latin typeface="Courier"/>
                  <a:cs typeface="Courier"/>
                </a:rPr>
                <a:t>jmp</a:t>
              </a:r>
              <a:endParaRPr lang="en-US" dirty="0">
                <a:solidFill>
                  <a:schemeClr val="tx1"/>
                </a:solidFill>
                <a:latin typeface="Courier"/>
                <a:cs typeface="Courier"/>
              </a:endParaRPr>
            </a:p>
          </p:txBody>
        </p:sp>
        <p:sp>
          <p:nvSpPr>
            <p:cNvPr id="131" name="Rectangle 130"/>
            <p:cNvSpPr/>
            <p:nvPr/>
          </p:nvSpPr>
          <p:spPr>
            <a:xfrm>
              <a:off x="1126718" y="504792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32" name="Rectangle 131"/>
            <p:cNvSpPr/>
            <p:nvPr/>
          </p:nvSpPr>
          <p:spPr>
            <a:xfrm>
              <a:off x="1990507" y="504977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33" name="Rectangle 132"/>
            <p:cNvSpPr/>
            <p:nvPr/>
          </p:nvSpPr>
          <p:spPr>
            <a:xfrm>
              <a:off x="3103826" y="5044223"/>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34" name="Rectangle 133"/>
            <p:cNvSpPr/>
            <p:nvPr/>
          </p:nvSpPr>
          <p:spPr>
            <a:xfrm>
              <a:off x="5448853" y="5046073"/>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35" name="Rectangle 134"/>
            <p:cNvSpPr/>
            <p:nvPr/>
          </p:nvSpPr>
          <p:spPr>
            <a:xfrm>
              <a:off x="7377679" y="5044223"/>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136" name="Rectangle 135"/>
            <p:cNvSpPr/>
            <p:nvPr/>
          </p:nvSpPr>
          <p:spPr>
            <a:xfrm>
              <a:off x="1131158" y="505237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37" name="Rectangle 136"/>
            <p:cNvSpPr/>
            <p:nvPr/>
          </p:nvSpPr>
          <p:spPr>
            <a:xfrm>
              <a:off x="4566357" y="5066566"/>
              <a:ext cx="670853" cy="283817"/>
            </a:xfrm>
            <a:prstGeom prst="rect">
              <a:avLst/>
            </a:prstGeom>
            <a:solidFill>
              <a:srgbClr val="FEBE26"/>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chemeClr val="tx1"/>
                  </a:solidFill>
                  <a:latin typeface="Courier"/>
                  <a:cs typeface="Courier"/>
                </a:rPr>
                <a:t>jmp</a:t>
              </a:r>
              <a:endParaRPr lang="en-US" dirty="0">
                <a:solidFill>
                  <a:schemeClr val="tx1"/>
                </a:solidFill>
                <a:latin typeface="Courier"/>
                <a:cs typeface="Courier"/>
              </a:endParaRPr>
            </a:p>
          </p:txBody>
        </p:sp>
        <p:sp>
          <p:nvSpPr>
            <p:cNvPr id="138" name="Rectangle 137"/>
            <p:cNvSpPr/>
            <p:nvPr/>
          </p:nvSpPr>
          <p:spPr>
            <a:xfrm>
              <a:off x="6520950" y="5066566"/>
              <a:ext cx="670853" cy="283817"/>
            </a:xfrm>
            <a:prstGeom prst="rect">
              <a:avLst/>
            </a:prstGeom>
            <a:solidFill>
              <a:srgbClr val="FEBE26"/>
            </a:solidFill>
            <a:ln>
              <a:no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chemeClr val="tx1"/>
                  </a:solidFill>
                  <a:latin typeface="Courier"/>
                  <a:cs typeface="Courier"/>
                </a:rPr>
                <a:t>jmp</a:t>
              </a:r>
              <a:endParaRPr lang="en-US" dirty="0">
                <a:solidFill>
                  <a:schemeClr val="tx1"/>
                </a:solidFill>
                <a:latin typeface="Courier"/>
                <a:cs typeface="Courier"/>
              </a:endParaRPr>
            </a:p>
          </p:txBody>
        </p:sp>
      </p:grpSp>
    </p:spTree>
    <p:extLst>
      <p:ext uri="{BB962C8B-B14F-4D97-AF65-F5344CB8AC3E}">
        <p14:creationId xmlns:p14="http://schemas.microsoft.com/office/powerpoint/2010/main" val="717287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Exploits</a:t>
            </a:r>
            <a:endParaRPr lang="en-US" dirty="0"/>
          </a:p>
        </p:txBody>
      </p:sp>
      <p:sp>
        <p:nvSpPr>
          <p:cNvPr id="3" name="Text Placeholder 2"/>
          <p:cNvSpPr>
            <a:spLocks noGrp="1"/>
          </p:cNvSpPr>
          <p:nvPr>
            <p:ph type="body" idx="1"/>
          </p:nvPr>
        </p:nvSpPr>
        <p:spPr/>
        <p:txBody>
          <a:bodyPr/>
          <a:lstStyle/>
          <a:p>
            <a:r>
              <a:rPr lang="en-US" dirty="0" smtClean="0"/>
              <a:t> Denial of Service Exploits</a:t>
            </a:r>
          </a:p>
          <a:p>
            <a:r>
              <a:rPr lang="en-US" dirty="0" smtClean="0"/>
              <a:t> Web </a:t>
            </a:r>
            <a:r>
              <a:rPr lang="en-US" dirty="0" smtClean="0"/>
              <a:t>Applications </a:t>
            </a:r>
            <a:r>
              <a:rPr lang="en-US" dirty="0" smtClean="0"/>
              <a:t>Exploits</a:t>
            </a:r>
          </a:p>
          <a:p>
            <a:r>
              <a:rPr lang="en-US" dirty="0"/>
              <a:t> Remote </a:t>
            </a:r>
            <a:r>
              <a:rPr lang="en-US" dirty="0" smtClean="0"/>
              <a:t>Exploits</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1</a:t>
            </a:fld>
            <a:endParaRPr lang="en-US"/>
          </a:p>
        </p:txBody>
      </p:sp>
      <p:cxnSp>
        <p:nvCxnSpPr>
          <p:cNvPr id="5" name="Straight Connector 4"/>
          <p:cNvCxnSpPr/>
          <p:nvPr/>
        </p:nvCxnSpPr>
        <p:spPr>
          <a:xfrm>
            <a:off x="994966" y="3130341"/>
            <a:ext cx="2876554"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480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19</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grpSp>
        <p:nvGrpSpPr>
          <p:cNvPr id="4" name="Group 3"/>
          <p:cNvGrpSpPr/>
          <p:nvPr/>
        </p:nvGrpSpPr>
        <p:grpSpPr>
          <a:xfrm>
            <a:off x="921353" y="2994446"/>
            <a:ext cx="7301294" cy="2228088"/>
            <a:chOff x="1464682" y="2994446"/>
            <a:chExt cx="7301294" cy="2228088"/>
          </a:xfrm>
        </p:grpSpPr>
        <p:sp>
          <p:nvSpPr>
            <p:cNvPr id="21" name="TextBox 20"/>
            <p:cNvSpPr txBox="1"/>
            <p:nvPr/>
          </p:nvSpPr>
          <p:spPr>
            <a:xfrm>
              <a:off x="3428644" y="2994446"/>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3822781"/>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3459996" y="3820931"/>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4917263" y="382278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5995319" y="382093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3459996"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16772"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89360"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5" name="Rectangle 34"/>
            <p:cNvSpPr/>
            <p:nvPr/>
          </p:nvSpPr>
          <p:spPr>
            <a:xfrm>
              <a:off x="4061808" y="4910335"/>
              <a:ext cx="521943" cy="312199"/>
            </a:xfrm>
            <a:prstGeom prst="rect">
              <a:avLst/>
            </a:prstGeom>
            <a:noFill/>
            <a:ln>
              <a:solidFill>
                <a:srgbClr val="99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a:t>
              </a:r>
              <a:endParaRPr lang="en-US" dirty="0">
                <a:solidFill>
                  <a:srgbClr val="000000"/>
                </a:solidFill>
                <a:latin typeface="Courier"/>
                <a:cs typeface="Courier"/>
              </a:endParaRPr>
            </a:p>
          </p:txBody>
        </p:sp>
        <p:sp>
          <p:nvSpPr>
            <p:cNvPr id="52" name="Rectangle 51"/>
            <p:cNvSpPr/>
            <p:nvPr/>
          </p:nvSpPr>
          <p:spPr>
            <a:xfrm>
              <a:off x="4061808" y="3825558"/>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grpSp>
    </p:spTree>
    <p:extLst>
      <p:ext uri="{BB962C8B-B14F-4D97-AF65-F5344CB8AC3E}">
        <p14:creationId xmlns:p14="http://schemas.microsoft.com/office/powerpoint/2010/main" val="12713777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20</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grpSp>
        <p:nvGrpSpPr>
          <p:cNvPr id="4" name="Group 3"/>
          <p:cNvGrpSpPr/>
          <p:nvPr/>
        </p:nvGrpSpPr>
        <p:grpSpPr>
          <a:xfrm>
            <a:off x="921353" y="2994446"/>
            <a:ext cx="7301294" cy="2228088"/>
            <a:chOff x="1464682" y="2994446"/>
            <a:chExt cx="7301294" cy="2228088"/>
          </a:xfrm>
        </p:grpSpPr>
        <p:sp>
          <p:nvSpPr>
            <p:cNvPr id="21" name="TextBox 20"/>
            <p:cNvSpPr txBox="1"/>
            <p:nvPr/>
          </p:nvSpPr>
          <p:spPr>
            <a:xfrm>
              <a:off x="3428644" y="2994446"/>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3459996" y="3820931"/>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4917263" y="382278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5995319" y="382093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3459996"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16772"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89360"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18" name="Rectangle 17"/>
            <p:cNvSpPr/>
            <p:nvPr/>
          </p:nvSpPr>
          <p:spPr>
            <a:xfrm>
              <a:off x="4061808" y="4910335"/>
              <a:ext cx="521943" cy="312199"/>
            </a:xfrm>
            <a:prstGeom prst="rect">
              <a:avLst/>
            </a:prstGeom>
            <a:noFill/>
            <a:ln>
              <a:solidFill>
                <a:srgbClr val="99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a:t>
              </a:r>
              <a:endParaRPr lang="en-US" dirty="0">
                <a:solidFill>
                  <a:srgbClr val="000000"/>
                </a:solidFill>
                <a:latin typeface="Courier"/>
                <a:cs typeface="Courier"/>
              </a:endParaRPr>
            </a:p>
          </p:txBody>
        </p:sp>
        <p:sp>
          <p:nvSpPr>
            <p:cNvPr id="19" name="Rectangle 18"/>
            <p:cNvSpPr/>
            <p:nvPr/>
          </p:nvSpPr>
          <p:spPr>
            <a:xfrm>
              <a:off x="4061808" y="3825558"/>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grpSp>
    </p:spTree>
    <p:extLst>
      <p:ext uri="{BB962C8B-B14F-4D97-AF65-F5344CB8AC3E}">
        <p14:creationId xmlns:p14="http://schemas.microsoft.com/office/powerpoint/2010/main" val="33337207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21</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sp>
        <p:nvSpPr>
          <p:cNvPr id="17" name="Rectangle 16"/>
          <p:cNvSpPr/>
          <p:nvPr/>
        </p:nvSpPr>
        <p:spPr>
          <a:xfrm>
            <a:off x="5135306"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2</a:t>
            </a:r>
            <a:endParaRPr lang="en-US" sz="2000" dirty="0">
              <a:solidFill>
                <a:srgbClr val="000000"/>
              </a:solidFill>
              <a:latin typeface="Courier"/>
              <a:cs typeface="Courier"/>
            </a:endParaRPr>
          </a:p>
        </p:txBody>
      </p:sp>
      <p:sp>
        <p:nvSpPr>
          <p:cNvPr id="18" name="TextBox 17"/>
          <p:cNvSpPr txBox="1"/>
          <p:nvPr/>
        </p:nvSpPr>
        <p:spPr>
          <a:xfrm>
            <a:off x="5086326" y="1295400"/>
            <a:ext cx="3145513" cy="461665"/>
          </a:xfrm>
          <a:prstGeom prst="rect">
            <a:avLst/>
          </a:prstGeom>
          <a:noFill/>
        </p:spPr>
        <p:txBody>
          <a:bodyPr wrap="none" rtlCol="0">
            <a:spAutoFit/>
          </a:bodyPr>
          <a:lstStyle/>
          <a:p>
            <a:pPr algn="ctr"/>
            <a:r>
              <a:rPr lang="en-US" sz="2400" dirty="0" err="1" smtClean="0">
                <a:latin typeface="Cambria"/>
                <a:cs typeface="Cambria"/>
              </a:rPr>
              <a:t>Shellcode</a:t>
            </a:r>
            <a:r>
              <a:rPr lang="en-US" sz="2400" dirty="0" smtClean="0">
                <a:latin typeface="Cambria"/>
                <a:cs typeface="Cambria"/>
              </a:rPr>
              <a:t> Constraints</a:t>
            </a:r>
            <a:endParaRPr lang="en-US" sz="2400" dirty="0">
              <a:latin typeface="Cambria"/>
              <a:cs typeface="Cambria"/>
            </a:endParaRPr>
          </a:p>
        </p:txBody>
      </p:sp>
      <p:grpSp>
        <p:nvGrpSpPr>
          <p:cNvPr id="4" name="Group 3"/>
          <p:cNvGrpSpPr/>
          <p:nvPr/>
        </p:nvGrpSpPr>
        <p:grpSpPr>
          <a:xfrm>
            <a:off x="921353" y="2994446"/>
            <a:ext cx="7301294" cy="2228088"/>
            <a:chOff x="1464682" y="2994446"/>
            <a:chExt cx="7301294" cy="2228088"/>
          </a:xfrm>
        </p:grpSpPr>
        <p:sp>
          <p:nvSpPr>
            <p:cNvPr id="21" name="TextBox 20"/>
            <p:cNvSpPr txBox="1"/>
            <p:nvPr/>
          </p:nvSpPr>
          <p:spPr>
            <a:xfrm>
              <a:off x="3428644" y="2994446"/>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3459996" y="4585329"/>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4917263" y="382278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5995319" y="382093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3459996"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16772"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89360"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4061808" y="4589378"/>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0" name="Rectangle 19"/>
            <p:cNvSpPr/>
            <p:nvPr/>
          </p:nvSpPr>
          <p:spPr>
            <a:xfrm>
              <a:off x="4061808" y="4910335"/>
              <a:ext cx="521943" cy="312199"/>
            </a:xfrm>
            <a:prstGeom prst="rect">
              <a:avLst/>
            </a:prstGeom>
            <a:noFill/>
            <a:ln>
              <a:solidFill>
                <a:srgbClr val="99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a:t>
              </a:r>
              <a:endParaRPr lang="en-US" dirty="0">
                <a:solidFill>
                  <a:srgbClr val="000000"/>
                </a:solidFill>
                <a:latin typeface="Courier"/>
                <a:cs typeface="Courier"/>
              </a:endParaRPr>
            </a:p>
          </p:txBody>
        </p:sp>
      </p:grpSp>
    </p:spTree>
    <p:extLst>
      <p:ext uri="{BB962C8B-B14F-4D97-AF65-F5344CB8AC3E}">
        <p14:creationId xmlns:p14="http://schemas.microsoft.com/office/powerpoint/2010/main" val="15186461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22</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sp>
        <p:nvSpPr>
          <p:cNvPr id="17" name="Rectangle 16"/>
          <p:cNvSpPr/>
          <p:nvPr/>
        </p:nvSpPr>
        <p:spPr>
          <a:xfrm>
            <a:off x="5135306"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2</a:t>
            </a:r>
            <a:endParaRPr lang="en-US" sz="2000" dirty="0">
              <a:solidFill>
                <a:srgbClr val="000000"/>
              </a:solidFill>
              <a:latin typeface="Courier"/>
              <a:cs typeface="Courier"/>
            </a:endParaRPr>
          </a:p>
        </p:txBody>
      </p:sp>
      <p:sp>
        <p:nvSpPr>
          <p:cNvPr id="18" name="TextBox 17"/>
          <p:cNvSpPr txBox="1"/>
          <p:nvPr/>
        </p:nvSpPr>
        <p:spPr>
          <a:xfrm>
            <a:off x="5086326" y="1295400"/>
            <a:ext cx="3145513" cy="461665"/>
          </a:xfrm>
          <a:prstGeom prst="rect">
            <a:avLst/>
          </a:prstGeom>
          <a:noFill/>
        </p:spPr>
        <p:txBody>
          <a:bodyPr wrap="none" rtlCol="0">
            <a:spAutoFit/>
          </a:bodyPr>
          <a:lstStyle/>
          <a:p>
            <a:pPr algn="ctr"/>
            <a:r>
              <a:rPr lang="en-US" sz="2400" dirty="0" err="1" smtClean="0">
                <a:latin typeface="Cambria"/>
                <a:cs typeface="Cambria"/>
              </a:rPr>
              <a:t>Shellcode</a:t>
            </a:r>
            <a:r>
              <a:rPr lang="en-US" sz="2400" dirty="0" smtClean="0">
                <a:latin typeface="Cambria"/>
                <a:cs typeface="Cambria"/>
              </a:rPr>
              <a:t> Constraints</a:t>
            </a:r>
            <a:endParaRPr lang="en-US" sz="2400" dirty="0">
              <a:latin typeface="Cambria"/>
              <a:cs typeface="Cambria"/>
            </a:endParaRPr>
          </a:p>
        </p:txBody>
      </p:sp>
      <p:grpSp>
        <p:nvGrpSpPr>
          <p:cNvPr id="4" name="Group 3"/>
          <p:cNvGrpSpPr/>
          <p:nvPr/>
        </p:nvGrpSpPr>
        <p:grpSpPr>
          <a:xfrm>
            <a:off x="921353" y="2994446"/>
            <a:ext cx="7301294" cy="2228088"/>
            <a:chOff x="1464682" y="2994446"/>
            <a:chExt cx="7301294" cy="2228088"/>
          </a:xfrm>
        </p:grpSpPr>
        <p:sp>
          <p:nvSpPr>
            <p:cNvPr id="21" name="TextBox 20"/>
            <p:cNvSpPr txBox="1"/>
            <p:nvPr/>
          </p:nvSpPr>
          <p:spPr>
            <a:xfrm>
              <a:off x="3428644" y="2994446"/>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4583751" y="3820931"/>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6035186" y="382093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7113242" y="381908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4577919" y="413590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034695" y="413590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107283" y="413590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5185563" y="3824980"/>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3" name="Rectangle 22"/>
            <p:cNvSpPr/>
            <p:nvPr/>
          </p:nvSpPr>
          <p:spPr>
            <a:xfrm>
              <a:off x="3471269" y="4925886"/>
              <a:ext cx="590539" cy="296648"/>
            </a:xfrm>
            <a:prstGeom prst="rect">
              <a:avLst/>
            </a:prstGeom>
            <a:solidFill>
              <a:srgbClr val="FEBE2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sz="1600" dirty="0" err="1" smtClean="0">
                  <a:solidFill>
                    <a:schemeClr val="tx1"/>
                  </a:solidFill>
                  <a:latin typeface="Courier"/>
                  <a:cs typeface="Courier"/>
                </a:rPr>
                <a:t>jmp</a:t>
              </a:r>
              <a:endParaRPr lang="en-US" sz="1600" dirty="0">
                <a:solidFill>
                  <a:schemeClr val="tx1"/>
                </a:solidFill>
                <a:latin typeface="Courier"/>
                <a:cs typeface="Courier"/>
              </a:endParaRPr>
            </a:p>
          </p:txBody>
        </p:sp>
        <p:sp>
          <p:nvSpPr>
            <p:cNvPr id="20" name="Rectangle 19"/>
            <p:cNvSpPr/>
            <p:nvPr/>
          </p:nvSpPr>
          <p:spPr>
            <a:xfrm>
              <a:off x="4061808" y="4910335"/>
              <a:ext cx="521943" cy="312199"/>
            </a:xfrm>
            <a:prstGeom prst="rect">
              <a:avLst/>
            </a:prstGeom>
            <a:noFill/>
            <a:ln>
              <a:solidFill>
                <a:srgbClr val="99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a:t>
              </a:r>
              <a:endParaRPr lang="en-US" dirty="0">
                <a:solidFill>
                  <a:srgbClr val="000000"/>
                </a:solidFill>
                <a:latin typeface="Courier"/>
                <a:cs typeface="Courier"/>
              </a:endParaRPr>
            </a:p>
          </p:txBody>
        </p:sp>
      </p:grpSp>
    </p:spTree>
    <p:extLst>
      <p:ext uri="{BB962C8B-B14F-4D97-AF65-F5344CB8AC3E}">
        <p14:creationId xmlns:p14="http://schemas.microsoft.com/office/powerpoint/2010/main" val="42722524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23</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sp>
        <p:nvSpPr>
          <p:cNvPr id="18" name="TextBox 17"/>
          <p:cNvSpPr txBox="1"/>
          <p:nvPr/>
        </p:nvSpPr>
        <p:spPr>
          <a:xfrm>
            <a:off x="5086326" y="1295400"/>
            <a:ext cx="3145513" cy="461665"/>
          </a:xfrm>
          <a:prstGeom prst="rect">
            <a:avLst/>
          </a:prstGeom>
          <a:noFill/>
        </p:spPr>
        <p:txBody>
          <a:bodyPr wrap="none" rtlCol="0">
            <a:spAutoFit/>
          </a:bodyPr>
          <a:lstStyle/>
          <a:p>
            <a:pPr algn="ctr"/>
            <a:r>
              <a:rPr lang="en-US" sz="2400" dirty="0" err="1" smtClean="0">
                <a:latin typeface="Cambria"/>
                <a:cs typeface="Cambria"/>
              </a:rPr>
              <a:t>Shellcode</a:t>
            </a:r>
            <a:r>
              <a:rPr lang="en-US" sz="2400" dirty="0" smtClean="0">
                <a:latin typeface="Cambria"/>
                <a:cs typeface="Cambria"/>
              </a:rPr>
              <a:t> Constraints</a:t>
            </a:r>
            <a:endParaRPr lang="en-US" sz="2400" dirty="0">
              <a:latin typeface="Cambria"/>
              <a:cs typeface="Cambria"/>
            </a:endParaRPr>
          </a:p>
        </p:txBody>
      </p:sp>
      <p:grpSp>
        <p:nvGrpSpPr>
          <p:cNvPr id="4" name="Group 3"/>
          <p:cNvGrpSpPr/>
          <p:nvPr/>
        </p:nvGrpSpPr>
        <p:grpSpPr>
          <a:xfrm>
            <a:off x="921353" y="2994446"/>
            <a:ext cx="7301294" cy="2228088"/>
            <a:chOff x="1464682" y="2994446"/>
            <a:chExt cx="7301294" cy="2228088"/>
          </a:xfrm>
        </p:grpSpPr>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4582517" y="4901834"/>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6033952" y="4901834"/>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7112008" y="4899984"/>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5184329" y="4905883"/>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3" name="Rectangle 22"/>
            <p:cNvSpPr/>
            <p:nvPr/>
          </p:nvSpPr>
          <p:spPr>
            <a:xfrm>
              <a:off x="3471269" y="4925886"/>
              <a:ext cx="590539" cy="296648"/>
            </a:xfrm>
            <a:prstGeom prst="rect">
              <a:avLst/>
            </a:prstGeom>
            <a:solidFill>
              <a:srgbClr val="FEBE2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sz="1600" dirty="0" err="1" smtClean="0">
                  <a:solidFill>
                    <a:schemeClr val="tx1"/>
                  </a:solidFill>
                  <a:latin typeface="Courier"/>
                  <a:cs typeface="Courier"/>
                </a:rPr>
                <a:t>jmp</a:t>
              </a:r>
              <a:endParaRPr lang="en-US" sz="1600" dirty="0">
                <a:solidFill>
                  <a:schemeClr val="tx1"/>
                </a:solidFill>
                <a:latin typeface="Courier"/>
                <a:cs typeface="Courier"/>
              </a:endParaRPr>
            </a:p>
          </p:txBody>
        </p:sp>
        <p:sp>
          <p:nvSpPr>
            <p:cNvPr id="25" name="TextBox 24"/>
            <p:cNvSpPr txBox="1"/>
            <p:nvPr/>
          </p:nvSpPr>
          <p:spPr>
            <a:xfrm>
              <a:off x="3428644" y="2994446"/>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sp>
          <p:nvSpPr>
            <p:cNvPr id="20" name="Rectangle 19"/>
            <p:cNvSpPr/>
            <p:nvPr/>
          </p:nvSpPr>
          <p:spPr>
            <a:xfrm>
              <a:off x="4061808" y="4910335"/>
              <a:ext cx="521943" cy="312199"/>
            </a:xfrm>
            <a:prstGeom prst="rect">
              <a:avLst/>
            </a:prstGeom>
            <a:noFill/>
            <a:ln>
              <a:solidFill>
                <a:srgbClr val="99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a:t>
              </a:r>
              <a:endParaRPr lang="en-US" dirty="0">
                <a:solidFill>
                  <a:srgbClr val="000000"/>
                </a:solidFill>
                <a:latin typeface="Courier"/>
                <a:cs typeface="Courier"/>
              </a:endParaRPr>
            </a:p>
          </p:txBody>
        </p:sp>
      </p:grpSp>
      <p:sp>
        <p:nvSpPr>
          <p:cNvPr id="26" name="Rectangle 25"/>
          <p:cNvSpPr/>
          <p:nvPr/>
        </p:nvSpPr>
        <p:spPr>
          <a:xfrm>
            <a:off x="5134471" y="1918621"/>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2</a:t>
            </a:r>
            <a:endParaRPr lang="en-US" sz="2000" dirty="0">
              <a:solidFill>
                <a:srgbClr val="000000"/>
              </a:solidFill>
              <a:latin typeface="Courier"/>
              <a:cs typeface="Courier"/>
            </a:endParaRPr>
          </a:p>
        </p:txBody>
      </p:sp>
      <p:sp>
        <p:nvSpPr>
          <p:cNvPr id="17" name="Rectangle 16"/>
          <p:cNvSpPr/>
          <p:nvPr/>
        </p:nvSpPr>
        <p:spPr>
          <a:xfrm>
            <a:off x="5135306" y="1924910"/>
            <a:ext cx="2865005" cy="440267"/>
          </a:xfrm>
          <a:prstGeom prst="rect">
            <a:avLst/>
          </a:prstGeom>
          <a:solidFill>
            <a:schemeClr val="bg1"/>
          </a:solidFill>
          <a:ln w="12700" cmpd="sng">
            <a:solidFill>
              <a:srgbClr val="009446"/>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smtClean="0">
                <a:solidFill>
                  <a:srgbClr val="009446"/>
                </a:solidFill>
                <a:latin typeface="Courier"/>
                <a:cs typeface="Courier"/>
              </a:rPr>
              <a:t>s</a:t>
            </a:r>
            <a:r>
              <a:rPr lang="en-US" sz="2000" baseline="-25000" dirty="0" smtClean="0">
                <a:solidFill>
                  <a:srgbClr val="009446"/>
                </a:solidFill>
                <a:latin typeface="Courier"/>
                <a:cs typeface="Courier"/>
              </a:rPr>
              <a:t>k+3</a:t>
            </a:r>
            <a:r>
              <a:rPr lang="en-US" sz="2000" dirty="0" smtClean="0">
                <a:solidFill>
                  <a:srgbClr val="009446"/>
                </a:solidFill>
                <a:latin typeface="Courier"/>
                <a:cs typeface="Courier"/>
              </a:rPr>
              <a:t> == 2</a:t>
            </a:r>
            <a:endParaRPr lang="en-US" sz="2000" dirty="0">
              <a:solidFill>
                <a:srgbClr val="009446"/>
              </a:solidFill>
              <a:latin typeface="Courier"/>
              <a:cs typeface="Courier"/>
            </a:endParaRPr>
          </a:p>
        </p:txBody>
      </p:sp>
    </p:spTree>
    <p:extLst>
      <p:ext uri="{BB962C8B-B14F-4D97-AF65-F5344CB8AC3E}">
        <p14:creationId xmlns:p14="http://schemas.microsoft.com/office/powerpoint/2010/main" val="2918873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Remediation May Fail</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24</a:t>
            </a:fld>
            <a:endParaRPr lang="en-US"/>
          </a:p>
        </p:txBody>
      </p:sp>
      <p:grpSp>
        <p:nvGrpSpPr>
          <p:cNvPr id="4" name="Group 3"/>
          <p:cNvGrpSpPr/>
          <p:nvPr/>
        </p:nvGrpSpPr>
        <p:grpSpPr>
          <a:xfrm>
            <a:off x="921353" y="2994446"/>
            <a:ext cx="7301294" cy="2228088"/>
            <a:chOff x="1464682" y="2994446"/>
            <a:chExt cx="7301294" cy="2228088"/>
          </a:xfrm>
        </p:grpSpPr>
        <p:sp>
          <p:nvSpPr>
            <p:cNvPr id="30" name="Rectangle 29"/>
            <p:cNvSpPr/>
            <p:nvPr/>
          </p:nvSpPr>
          <p:spPr>
            <a:xfrm>
              <a:off x="1464682" y="4905883"/>
              <a:ext cx="6167391"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4582517" y="4901834"/>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6033952" y="4901834"/>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5184329" y="4905883"/>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3" name="Rectangle 22"/>
            <p:cNvSpPr/>
            <p:nvPr/>
          </p:nvSpPr>
          <p:spPr>
            <a:xfrm>
              <a:off x="3471269" y="4925886"/>
              <a:ext cx="590539" cy="296648"/>
            </a:xfrm>
            <a:prstGeom prst="rect">
              <a:avLst/>
            </a:prstGeom>
            <a:solidFill>
              <a:srgbClr val="FEBE2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sz="1600" dirty="0" err="1" smtClean="0">
                  <a:solidFill>
                    <a:schemeClr val="tx1"/>
                  </a:solidFill>
                  <a:latin typeface="Courier"/>
                  <a:cs typeface="Courier"/>
                </a:rPr>
                <a:t>jmp</a:t>
              </a:r>
              <a:endParaRPr lang="en-US" sz="1600" dirty="0">
                <a:solidFill>
                  <a:schemeClr val="tx1"/>
                </a:solidFill>
                <a:latin typeface="Courier"/>
                <a:cs typeface="Courier"/>
              </a:endParaRPr>
            </a:p>
          </p:txBody>
        </p:sp>
        <p:sp>
          <p:nvSpPr>
            <p:cNvPr id="48" name="TextBox 47"/>
            <p:cNvSpPr txBox="1"/>
            <p:nvPr/>
          </p:nvSpPr>
          <p:spPr>
            <a:xfrm>
              <a:off x="3428644" y="2994446"/>
              <a:ext cx="2719414" cy="400110"/>
            </a:xfrm>
            <a:prstGeom prst="rect">
              <a:avLst/>
            </a:prstGeom>
            <a:noFill/>
          </p:spPr>
          <p:txBody>
            <a:bodyPr wrap="none" rtlCol="0">
              <a:spAutoFit/>
            </a:bodyPr>
            <a:lstStyle/>
            <a:p>
              <a:r>
                <a:rPr lang="en-US" sz="2000" dirty="0" smtClean="0">
                  <a:solidFill>
                    <a:schemeClr val="accent5"/>
                  </a:solidFill>
                  <a:latin typeface="Cambria"/>
                  <a:cs typeface="Cambria"/>
                </a:rPr>
                <a:t>Replacement </a:t>
              </a:r>
              <a:r>
                <a:rPr lang="en-US" sz="2000" dirty="0" err="1" smtClean="0">
                  <a:solidFill>
                    <a:schemeClr val="accent5"/>
                  </a:solidFill>
                  <a:latin typeface="Cambria"/>
                  <a:cs typeface="Cambria"/>
                </a:rPr>
                <a:t>Shellcode</a:t>
              </a:r>
              <a:endParaRPr lang="en-US" sz="2000" dirty="0">
                <a:solidFill>
                  <a:schemeClr val="accent5"/>
                </a:solidFill>
                <a:latin typeface="Cambria"/>
                <a:cs typeface="Cambria"/>
              </a:endParaRPr>
            </a:p>
          </p:txBody>
        </p:sp>
      </p:grpSp>
      <p:sp>
        <p:nvSpPr>
          <p:cNvPr id="49" name="TextBox 48"/>
          <p:cNvSpPr txBox="1"/>
          <p:nvPr/>
        </p:nvSpPr>
        <p:spPr>
          <a:xfrm>
            <a:off x="5984259" y="5548208"/>
            <a:ext cx="2238388" cy="400110"/>
          </a:xfrm>
          <a:prstGeom prst="rect">
            <a:avLst/>
          </a:prstGeom>
          <a:solidFill>
            <a:schemeClr val="bg2"/>
          </a:solidFill>
        </p:spPr>
        <p:txBody>
          <a:bodyPr wrap="none" rtlCol="0">
            <a:spAutoFit/>
          </a:bodyPr>
          <a:lstStyle/>
          <a:p>
            <a:r>
              <a:rPr lang="en-US" sz="2000" dirty="0" smtClean="0">
                <a:solidFill>
                  <a:schemeClr val="bg1"/>
                </a:solidFill>
                <a:latin typeface="Cambria"/>
                <a:cs typeface="Cambria"/>
              </a:rPr>
              <a:t>Not Enough Space!</a:t>
            </a:r>
            <a:endParaRPr lang="en-US" sz="2000" dirty="0">
              <a:solidFill>
                <a:schemeClr val="bg1"/>
              </a:solidFill>
              <a:latin typeface="Cambria"/>
              <a:cs typeface="Cambria"/>
            </a:endParaRPr>
          </a:p>
        </p:txBody>
      </p:sp>
      <p:sp>
        <p:nvSpPr>
          <p:cNvPr id="50" name="Rectangle 49"/>
          <p:cNvSpPr/>
          <p:nvPr/>
        </p:nvSpPr>
        <p:spPr>
          <a:xfrm>
            <a:off x="3518479" y="4910335"/>
            <a:ext cx="521943" cy="312199"/>
          </a:xfrm>
          <a:prstGeom prst="rect">
            <a:avLst/>
          </a:prstGeom>
          <a:no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chemeClr val="tx1"/>
                </a:solidFill>
                <a:latin typeface="Courier"/>
                <a:cs typeface="Courier"/>
              </a:rPr>
              <a:t>s</a:t>
            </a:r>
            <a:r>
              <a:rPr lang="en-US" baseline="-25000" dirty="0" err="1" smtClean="0">
                <a:solidFill>
                  <a:schemeClr val="tx1"/>
                </a:solidFill>
                <a:latin typeface="Courier"/>
                <a:cs typeface="Courier"/>
              </a:rPr>
              <a:t>k</a:t>
            </a:r>
            <a:r>
              <a:rPr lang="en-US" dirty="0" smtClean="0">
                <a:solidFill>
                  <a:schemeClr val="tx1"/>
                </a:solidFill>
                <a:latin typeface="Courier"/>
                <a:cs typeface="Courier"/>
              </a:rPr>
              <a:t> </a:t>
            </a:r>
            <a:endParaRPr lang="en-US" dirty="0">
              <a:solidFill>
                <a:schemeClr val="tx1"/>
              </a:solidFill>
              <a:latin typeface="Courier"/>
              <a:cs typeface="Courier"/>
            </a:endParaRPr>
          </a:p>
        </p:txBody>
      </p:sp>
      <p:sp>
        <p:nvSpPr>
          <p:cNvPr id="51" name="Rectangle 50"/>
          <p:cNvSpPr/>
          <p:nvPr/>
        </p:nvSpPr>
        <p:spPr>
          <a:xfrm>
            <a:off x="6569913" y="381908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52" name="Straight Connector 51"/>
          <p:cNvCxnSpPr/>
          <p:nvPr/>
        </p:nvCxnSpPr>
        <p:spPr>
          <a:xfrm>
            <a:off x="6563954" y="413590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404592" y="4133267"/>
            <a:ext cx="0" cy="10892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25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Our Work: </a:t>
            </a:r>
            <a:r>
              <a:rPr lang="en-US" sz="3600" dirty="0" err="1" smtClean="0"/>
              <a:t>ShellSwap</a:t>
            </a:r>
            <a:endParaRPr lang="en-US" sz="3600" dirty="0"/>
          </a:p>
        </p:txBody>
      </p:sp>
      <p:sp>
        <p:nvSpPr>
          <p:cNvPr id="5" name="Slide Number Placeholder 4"/>
          <p:cNvSpPr>
            <a:spLocks noGrp="1"/>
          </p:cNvSpPr>
          <p:nvPr>
            <p:ph type="sldNum" idx="12"/>
          </p:nvPr>
        </p:nvSpPr>
        <p:spPr/>
        <p:txBody>
          <a:bodyPr/>
          <a:lstStyle/>
          <a:p>
            <a:pPr algn="r"/>
            <a:fld id="{6680920B-0CD5-F64D-894F-08B5A29BD045}" type="slidenum">
              <a:rPr lang="en-US" smtClean="0"/>
              <a:pPr algn="r"/>
              <a:t>25</a:t>
            </a:fld>
            <a:endParaRPr lang="en-US"/>
          </a:p>
        </p:txBody>
      </p:sp>
      <p:sp>
        <p:nvSpPr>
          <p:cNvPr id="23" name="Down Arrow 22"/>
          <p:cNvSpPr/>
          <p:nvPr/>
        </p:nvSpPr>
        <p:spPr>
          <a:xfrm>
            <a:off x="4444562" y="1972545"/>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5006123" y="1853264"/>
            <a:ext cx="2720597" cy="707886"/>
          </a:xfrm>
          <a:prstGeom prst="rect">
            <a:avLst/>
          </a:prstGeom>
          <a:noFill/>
        </p:spPr>
        <p:txBody>
          <a:bodyPr wrap="square" rtlCol="0">
            <a:spAutoFit/>
          </a:bodyPr>
          <a:lstStyle/>
          <a:p>
            <a:r>
              <a:rPr lang="en-US" sz="2000" dirty="0" smtClean="0">
                <a:latin typeface="Cambria"/>
                <a:cs typeface="Cambria"/>
              </a:rPr>
              <a:t>1. Execute the program with symbolic inputs.</a:t>
            </a:r>
            <a:endParaRPr lang="en-US" sz="2000" dirty="0">
              <a:latin typeface="Cambria"/>
              <a:cs typeface="Cambria"/>
            </a:endParaRPr>
          </a:p>
        </p:txBody>
      </p:sp>
      <p:grpSp>
        <p:nvGrpSpPr>
          <p:cNvPr id="27" name="Group 26"/>
          <p:cNvGrpSpPr/>
          <p:nvPr/>
        </p:nvGrpSpPr>
        <p:grpSpPr>
          <a:xfrm>
            <a:off x="1221858" y="1320799"/>
            <a:ext cx="6700285" cy="707886"/>
            <a:chOff x="1278302" y="1320799"/>
            <a:chExt cx="6700285" cy="707886"/>
          </a:xfrm>
        </p:grpSpPr>
        <p:grpSp>
          <p:nvGrpSpPr>
            <p:cNvPr id="28" name="Group 27"/>
            <p:cNvGrpSpPr/>
            <p:nvPr/>
          </p:nvGrpSpPr>
          <p:grpSpPr>
            <a:xfrm>
              <a:off x="1278302" y="1320799"/>
              <a:ext cx="6700285" cy="707886"/>
              <a:chOff x="222434" y="1246094"/>
              <a:chExt cx="6700285" cy="707886"/>
            </a:xfrm>
          </p:grpSpPr>
          <p:sp>
            <p:nvSpPr>
              <p:cNvPr id="36" name="Rectangle 35"/>
              <p:cNvSpPr/>
              <p:nvPr/>
            </p:nvSpPr>
            <p:spPr>
              <a:xfrm>
                <a:off x="1602910" y="1443938"/>
                <a:ext cx="5319809"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37" name="Rectangle 36"/>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55" name="Rectangle 54"/>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56" name="Rectangle 55"/>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57" name="Rectangle 56"/>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58" name="Rectangle 57"/>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59" name="TextBox 58"/>
              <p:cNvSpPr txBox="1"/>
              <p:nvPr/>
            </p:nvSpPr>
            <p:spPr>
              <a:xfrm>
                <a:off x="222434" y="1246094"/>
                <a:ext cx="1320712" cy="707886"/>
              </a:xfrm>
              <a:prstGeom prst="rect">
                <a:avLst/>
              </a:prstGeom>
              <a:noFill/>
            </p:spPr>
            <p:txBody>
              <a:bodyPr wrap="square" rtlCol="0">
                <a:spAutoFit/>
              </a:bodyPr>
              <a:lstStyle/>
              <a:p>
                <a:pPr algn="ctr"/>
                <a:r>
                  <a:rPr lang="en-US" sz="2000" dirty="0" smtClean="0">
                    <a:latin typeface="Cambria"/>
                    <a:cs typeface="Cambria"/>
                  </a:rPr>
                  <a:t>Captured Exploit</a:t>
                </a:r>
                <a:endParaRPr lang="en-US" sz="2000" dirty="0">
                  <a:latin typeface="Cambria"/>
                  <a:cs typeface="Cambria"/>
                </a:endParaRPr>
              </a:p>
            </p:txBody>
          </p:sp>
        </p:grpSp>
        <p:grpSp>
          <p:nvGrpSpPr>
            <p:cNvPr id="29" name="Group 28"/>
            <p:cNvGrpSpPr/>
            <p:nvPr/>
          </p:nvGrpSpPr>
          <p:grpSpPr>
            <a:xfrm>
              <a:off x="2658777" y="1518643"/>
              <a:ext cx="5319810" cy="312199"/>
              <a:chOff x="2658777" y="2206803"/>
              <a:chExt cx="5319810" cy="312199"/>
            </a:xfrm>
          </p:grpSpPr>
          <p:sp>
            <p:nvSpPr>
              <p:cNvPr id="30" name="Rectangle 29"/>
              <p:cNvSpPr/>
              <p:nvPr/>
            </p:nvSpPr>
            <p:spPr>
              <a:xfrm>
                <a:off x="2658778" y="2206803"/>
                <a:ext cx="89892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1</a:t>
                </a:r>
                <a:endParaRPr lang="en-US" dirty="0">
                  <a:solidFill>
                    <a:srgbClr val="000000"/>
                  </a:solidFill>
                  <a:latin typeface="Courier"/>
                  <a:cs typeface="Courier"/>
                </a:endParaRPr>
              </a:p>
            </p:txBody>
          </p:sp>
          <p:sp>
            <p:nvSpPr>
              <p:cNvPr id="31" name="Rectangle 30"/>
              <p:cNvSpPr/>
              <p:nvPr/>
            </p:nvSpPr>
            <p:spPr>
              <a:xfrm>
                <a:off x="3539468" y="2206803"/>
                <a:ext cx="87141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2</a:t>
                </a:r>
                <a:endParaRPr lang="en-US" dirty="0">
                  <a:solidFill>
                    <a:srgbClr val="000000"/>
                  </a:solidFill>
                  <a:latin typeface="Courier"/>
                  <a:cs typeface="Courier"/>
                </a:endParaRPr>
              </a:p>
            </p:txBody>
          </p:sp>
          <p:sp>
            <p:nvSpPr>
              <p:cNvPr id="32" name="Rectangle 31"/>
              <p:cNvSpPr/>
              <p:nvPr/>
            </p:nvSpPr>
            <p:spPr>
              <a:xfrm>
                <a:off x="6992471" y="2206803"/>
                <a:ext cx="986116"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endParaRPr lang="en-US" dirty="0">
                  <a:solidFill>
                    <a:srgbClr val="000000"/>
                  </a:solidFill>
                  <a:latin typeface="Courier"/>
                  <a:cs typeface="Courier"/>
                </a:endParaRPr>
              </a:p>
            </p:txBody>
          </p:sp>
          <p:sp>
            <p:nvSpPr>
              <p:cNvPr id="33" name="Rectangle 32"/>
              <p:cNvSpPr/>
              <p:nvPr/>
            </p:nvSpPr>
            <p:spPr>
              <a:xfrm>
                <a:off x="5917007" y="2206803"/>
                <a:ext cx="1087521"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s</a:t>
                </a:r>
                <a:r>
                  <a:rPr lang="en-US" baseline="-25000" dirty="0" smtClean="0">
                    <a:solidFill>
                      <a:srgbClr val="000000"/>
                    </a:solidFill>
                    <a:latin typeface="Courier"/>
                    <a:cs typeface="Courier"/>
                  </a:rPr>
                  <a:t>n-1</a:t>
                </a:r>
                <a:endParaRPr lang="en-US" dirty="0">
                  <a:solidFill>
                    <a:srgbClr val="000000"/>
                  </a:solidFill>
                  <a:latin typeface="Courier"/>
                  <a:cs typeface="Courier"/>
                </a:endParaRPr>
              </a:p>
            </p:txBody>
          </p:sp>
          <p:sp>
            <p:nvSpPr>
              <p:cNvPr id="34" name="Rectangle 33"/>
              <p:cNvSpPr/>
              <p:nvPr/>
            </p:nvSpPr>
            <p:spPr>
              <a:xfrm>
                <a:off x="4378473" y="2206803"/>
                <a:ext cx="1553174"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35" name="Rectangle 34"/>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grpSp>
        <p:nvGrpSpPr>
          <p:cNvPr id="76" name="Group 75"/>
          <p:cNvGrpSpPr/>
          <p:nvPr/>
        </p:nvGrpSpPr>
        <p:grpSpPr>
          <a:xfrm>
            <a:off x="1221858" y="2580428"/>
            <a:ext cx="6700285" cy="400110"/>
            <a:chOff x="1278302" y="1463215"/>
            <a:chExt cx="6700285" cy="400110"/>
          </a:xfrm>
        </p:grpSpPr>
        <p:grpSp>
          <p:nvGrpSpPr>
            <p:cNvPr id="77" name="Group 76"/>
            <p:cNvGrpSpPr/>
            <p:nvPr/>
          </p:nvGrpSpPr>
          <p:grpSpPr>
            <a:xfrm>
              <a:off x="1278302" y="1463215"/>
              <a:ext cx="6587397" cy="400110"/>
              <a:chOff x="222434" y="1388510"/>
              <a:chExt cx="6587397" cy="400110"/>
            </a:xfrm>
          </p:grpSpPr>
          <p:sp>
            <p:nvSpPr>
              <p:cNvPr id="85" name="Rectangle 84"/>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86" name="Rectangle 85"/>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87" name="Rectangle 86"/>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88" name="Rectangle 87"/>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89" name="Rectangle 88"/>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90" name="Rectangle 89"/>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91" name="TextBox 90"/>
              <p:cNvSpPr txBox="1"/>
              <p:nvPr/>
            </p:nvSpPr>
            <p:spPr>
              <a:xfrm>
                <a:off x="222434" y="1388510"/>
                <a:ext cx="1320712" cy="400110"/>
              </a:xfrm>
              <a:prstGeom prst="rect">
                <a:avLst/>
              </a:prstGeom>
              <a:noFill/>
            </p:spPr>
            <p:txBody>
              <a:bodyPr wrap="square" rtlCol="0">
                <a:spAutoFit/>
              </a:bodyPr>
              <a:lstStyle/>
              <a:p>
                <a:pPr algn="ctr"/>
                <a:r>
                  <a:rPr lang="en-US" sz="2000" dirty="0" smtClean="0">
                    <a:latin typeface="Cambria"/>
                    <a:cs typeface="Cambria"/>
                  </a:rPr>
                  <a:t>Memory</a:t>
                </a:r>
                <a:endParaRPr lang="en-US" sz="2000" dirty="0">
                  <a:latin typeface="Cambria"/>
                  <a:cs typeface="Cambria"/>
                </a:endParaRPr>
              </a:p>
            </p:txBody>
          </p:sp>
        </p:grpSp>
        <p:grpSp>
          <p:nvGrpSpPr>
            <p:cNvPr id="78" name="Group 77"/>
            <p:cNvGrpSpPr/>
            <p:nvPr/>
          </p:nvGrpSpPr>
          <p:grpSpPr>
            <a:xfrm>
              <a:off x="2656896" y="1518643"/>
              <a:ext cx="5321691" cy="312199"/>
              <a:chOff x="2656896" y="2206803"/>
              <a:chExt cx="5321691" cy="312199"/>
            </a:xfrm>
          </p:grpSpPr>
          <p:sp>
            <p:nvSpPr>
              <p:cNvPr id="79" name="Rectangle 78"/>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0" name="Rectangle 79"/>
              <p:cNvSpPr/>
              <p:nvPr/>
            </p:nvSpPr>
            <p:spPr>
              <a:xfrm>
                <a:off x="3526103" y="2206803"/>
                <a:ext cx="881602"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2</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1" name="Rectangle 80"/>
              <p:cNvSpPr/>
              <p:nvPr/>
            </p:nvSpPr>
            <p:spPr>
              <a:xfrm>
                <a:off x="6992470" y="2206803"/>
                <a:ext cx="986117"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2" name="Rectangle 81"/>
              <p:cNvSpPr/>
              <p:nvPr/>
            </p:nvSpPr>
            <p:spPr>
              <a:xfrm>
                <a:off x="5931647" y="2206803"/>
                <a:ext cx="1060824" cy="312199"/>
              </a:xfrm>
              <a:prstGeom prst="rect">
                <a:avLst/>
              </a:prstGeom>
              <a:solidFill>
                <a:schemeClr val="tx2"/>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n-1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83" name="Rectangle 82"/>
              <p:cNvSpPr/>
              <p:nvPr/>
            </p:nvSpPr>
            <p:spPr>
              <a:xfrm>
                <a:off x="4378473" y="2206803"/>
                <a:ext cx="1577121"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sp>
            <p:nvSpPr>
              <p:cNvPr id="84" name="Rectangle 83"/>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41" name="Down Arrow 40"/>
          <p:cNvSpPr/>
          <p:nvPr/>
        </p:nvSpPr>
        <p:spPr>
          <a:xfrm>
            <a:off x="4436802" y="3099856"/>
            <a:ext cx="264977" cy="473431"/>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5018453" y="2994834"/>
            <a:ext cx="3321849" cy="707886"/>
          </a:xfrm>
          <a:prstGeom prst="rect">
            <a:avLst/>
          </a:prstGeom>
          <a:noFill/>
        </p:spPr>
        <p:txBody>
          <a:bodyPr wrap="square" rtlCol="0">
            <a:spAutoFit/>
          </a:bodyPr>
          <a:lstStyle/>
          <a:p>
            <a:r>
              <a:rPr lang="en-US" altLang="zh-CN" sz="2000" dirty="0" smtClean="0">
                <a:latin typeface="Cambria"/>
                <a:cs typeface="Cambria"/>
              </a:rPr>
              <a:t>2.</a:t>
            </a:r>
            <a:r>
              <a:rPr lang="zh-CN" altLang="en-US" sz="2000" dirty="0" smtClean="0">
                <a:latin typeface="Cambria"/>
                <a:cs typeface="Cambria"/>
              </a:rPr>
              <a:t> </a:t>
            </a:r>
            <a:r>
              <a:rPr lang="en-US" sz="2000" dirty="0" smtClean="0">
                <a:latin typeface="Cambria"/>
                <a:cs typeface="Cambria"/>
              </a:rPr>
              <a:t>Concretize the input with the replacement </a:t>
            </a:r>
            <a:r>
              <a:rPr lang="en-US" sz="2000" dirty="0" err="1" smtClean="0">
                <a:latin typeface="Cambria"/>
                <a:cs typeface="Cambria"/>
              </a:rPr>
              <a:t>shellcode</a:t>
            </a:r>
            <a:r>
              <a:rPr lang="en-US" sz="2000" dirty="0" smtClean="0">
                <a:latin typeface="Cambria"/>
                <a:cs typeface="Cambria"/>
              </a:rPr>
              <a:t>.</a:t>
            </a:r>
            <a:endParaRPr lang="en-US" sz="2000" dirty="0">
              <a:latin typeface="Cambria"/>
              <a:cs typeface="Cambria"/>
            </a:endParaRPr>
          </a:p>
        </p:txBody>
      </p:sp>
      <p:sp>
        <p:nvSpPr>
          <p:cNvPr id="43" name="Rectangle 42"/>
          <p:cNvSpPr/>
          <p:nvPr/>
        </p:nvSpPr>
        <p:spPr>
          <a:xfrm>
            <a:off x="5126300" y="4758023"/>
            <a:ext cx="3146490" cy="440267"/>
          </a:xfrm>
          <a:prstGeom prst="rect">
            <a:avLst/>
          </a:prstGeom>
          <a:noFill/>
          <a:ln w="12700" cmpd="sng">
            <a:solidFill>
              <a:srgbClr val="000000"/>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a:solidFill>
                  <a:srgbClr val="000000"/>
                </a:solidFill>
                <a:latin typeface="Courier"/>
                <a:cs typeface="Courier"/>
              </a:rPr>
              <a:t>2</a:t>
            </a:r>
            <a:r>
              <a:rPr lang="en-US" dirty="0" smtClean="0">
                <a:solidFill>
                  <a:srgbClr val="000000"/>
                </a:solidFill>
                <a:latin typeface="Courier"/>
                <a:cs typeface="Courier"/>
              </a:rPr>
              <a:t>) == 0x89, </a:t>
            </a: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nvGrpSpPr>
          <p:cNvPr id="47" name="Group 46"/>
          <p:cNvGrpSpPr/>
          <p:nvPr/>
        </p:nvGrpSpPr>
        <p:grpSpPr>
          <a:xfrm>
            <a:off x="2599714" y="3788896"/>
            <a:ext cx="5322429" cy="312199"/>
            <a:chOff x="2656158" y="1518643"/>
            <a:chExt cx="5322429" cy="312199"/>
          </a:xfrm>
        </p:grpSpPr>
        <p:grpSp>
          <p:nvGrpSpPr>
            <p:cNvPr id="48" name="Group 47"/>
            <p:cNvGrpSpPr/>
            <p:nvPr/>
          </p:nvGrpSpPr>
          <p:grpSpPr>
            <a:xfrm>
              <a:off x="2656158" y="1518643"/>
              <a:ext cx="5209541" cy="312199"/>
              <a:chOff x="1600290" y="1443938"/>
              <a:chExt cx="5209541" cy="312199"/>
            </a:xfrm>
          </p:grpSpPr>
          <p:sp>
            <p:nvSpPr>
              <p:cNvPr id="61" name="Rectangle 60"/>
              <p:cNvSpPr/>
              <p:nvPr/>
            </p:nvSpPr>
            <p:spPr>
              <a:xfrm>
                <a:off x="1602910" y="1443938"/>
                <a:ext cx="5206921" cy="312199"/>
              </a:xfrm>
              <a:prstGeom prst="rect">
                <a:avLst/>
              </a:prstGeom>
              <a:solidFill>
                <a:schemeClr val="tx2"/>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chemeClr val="tx2"/>
                  </a:solidFill>
                  <a:latin typeface="Cambria"/>
                  <a:cs typeface="Cambria"/>
                </a:endParaRPr>
              </a:p>
            </p:txBody>
          </p:sp>
          <p:sp>
            <p:nvSpPr>
              <p:cNvPr id="62" name="Rectangle 61"/>
              <p:cNvSpPr/>
              <p:nvPr/>
            </p:nvSpPr>
            <p:spPr>
              <a:xfrm>
                <a:off x="1600290" y="1443938"/>
                <a:ext cx="729399"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23</a:t>
                </a:r>
                <a:endParaRPr lang="en-US" dirty="0">
                  <a:solidFill>
                    <a:srgbClr val="000000"/>
                  </a:solidFill>
                  <a:latin typeface="Courier"/>
                  <a:cs typeface="Courier"/>
                </a:endParaRPr>
              </a:p>
            </p:txBody>
          </p:sp>
          <p:sp>
            <p:nvSpPr>
              <p:cNvPr id="63" name="Rectangle 62"/>
              <p:cNvSpPr/>
              <p:nvPr/>
            </p:nvSpPr>
            <p:spPr>
              <a:xfrm>
                <a:off x="2327066" y="1443938"/>
                <a:ext cx="72859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90</a:t>
                </a:r>
                <a:endParaRPr lang="en-US" dirty="0">
                  <a:solidFill>
                    <a:srgbClr val="000000"/>
                  </a:solidFill>
                  <a:latin typeface="Courier"/>
                  <a:cs typeface="Courier"/>
                </a:endParaRPr>
              </a:p>
            </p:txBody>
          </p:sp>
          <p:sp>
            <p:nvSpPr>
              <p:cNvPr id="64" name="Rectangle 63"/>
              <p:cNvSpPr/>
              <p:nvPr/>
            </p:nvSpPr>
            <p:spPr>
              <a:xfrm>
                <a:off x="6082425" y="1443938"/>
                <a:ext cx="727406"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a0</a:t>
                </a:r>
                <a:endParaRPr lang="en-US" dirty="0">
                  <a:solidFill>
                    <a:srgbClr val="000000"/>
                  </a:solidFill>
                  <a:latin typeface="Courier"/>
                  <a:cs typeface="Courier"/>
                </a:endParaRPr>
              </a:p>
            </p:txBody>
          </p:sp>
          <p:sp>
            <p:nvSpPr>
              <p:cNvPr id="65" name="Rectangle 64"/>
              <p:cNvSpPr/>
              <p:nvPr/>
            </p:nvSpPr>
            <p:spPr>
              <a:xfrm>
                <a:off x="5194587" y="1443938"/>
                <a:ext cx="881602"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smtClean="0">
                    <a:solidFill>
                      <a:srgbClr val="000000"/>
                    </a:solidFill>
                    <a:latin typeface="Courier"/>
                    <a:cs typeface="Courier"/>
                  </a:rPr>
                  <a:t>45</a:t>
                </a:r>
                <a:endParaRPr lang="en-US" dirty="0">
                  <a:solidFill>
                    <a:srgbClr val="000000"/>
                  </a:solidFill>
                  <a:latin typeface="Courier"/>
                  <a:cs typeface="Courier"/>
                </a:endParaRPr>
              </a:p>
            </p:txBody>
          </p:sp>
          <p:sp>
            <p:nvSpPr>
              <p:cNvPr id="66" name="Rectangle 65"/>
              <p:cNvSpPr/>
              <p:nvPr/>
            </p:nvSpPr>
            <p:spPr>
              <a:xfrm>
                <a:off x="3055749" y="1443938"/>
                <a:ext cx="2138838" cy="312199"/>
              </a:xfrm>
              <a:prstGeom prst="rect">
                <a:avLst/>
              </a:prstGeom>
              <a:noFill/>
              <a:ln>
                <a:solidFill>
                  <a:srgbClr val="FFFFFF"/>
                </a:solidFill>
                <a:prstDash val="dashDot"/>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000000"/>
                    </a:solidFill>
                    <a:latin typeface="Courier"/>
                    <a:cs typeface="Courier"/>
                  </a:rPr>
                  <a:t>…</a:t>
                </a:r>
                <a:endParaRPr lang="en-US" dirty="0">
                  <a:solidFill>
                    <a:srgbClr val="000000"/>
                  </a:solidFill>
                  <a:latin typeface="Courier"/>
                  <a:cs typeface="Courier"/>
                </a:endParaRPr>
              </a:p>
            </p:txBody>
          </p:sp>
        </p:grpSp>
        <p:grpSp>
          <p:nvGrpSpPr>
            <p:cNvPr id="49" name="Group 48"/>
            <p:cNvGrpSpPr/>
            <p:nvPr/>
          </p:nvGrpSpPr>
          <p:grpSpPr>
            <a:xfrm>
              <a:off x="2656896" y="1518643"/>
              <a:ext cx="5321691" cy="312199"/>
              <a:chOff x="2656896" y="2206803"/>
              <a:chExt cx="5321691" cy="312199"/>
            </a:xfrm>
          </p:grpSpPr>
          <p:sp>
            <p:nvSpPr>
              <p:cNvPr id="50" name="Rectangle 49"/>
              <p:cNvSpPr/>
              <p:nvPr/>
            </p:nvSpPr>
            <p:spPr>
              <a:xfrm>
                <a:off x="2656896" y="2206803"/>
                <a:ext cx="88257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f(s</a:t>
                </a:r>
                <a:r>
                  <a:rPr lang="en-US" baseline="-25000" dirty="0" smtClean="0">
                    <a:solidFill>
                      <a:srgbClr val="000000"/>
                    </a:solidFill>
                    <a:latin typeface="Courier"/>
                    <a:cs typeface="Courier"/>
                  </a:rPr>
                  <a:t>1</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1" name="Rectangle 50"/>
              <p:cNvSpPr/>
              <p:nvPr/>
            </p:nvSpPr>
            <p:spPr>
              <a:xfrm>
                <a:off x="3529278" y="2206803"/>
                <a:ext cx="881602"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chemeClr val="bg1"/>
                    </a:solidFill>
                    <a:latin typeface="Courier"/>
                    <a:cs typeface="Courier"/>
                  </a:rPr>
                  <a:t>0x89</a:t>
                </a:r>
                <a:endParaRPr lang="en-US" dirty="0">
                  <a:solidFill>
                    <a:schemeClr val="bg1"/>
                  </a:solidFill>
                  <a:latin typeface="Courier"/>
                  <a:cs typeface="Courier"/>
                </a:endParaRPr>
              </a:p>
            </p:txBody>
          </p:sp>
          <p:sp>
            <p:nvSpPr>
              <p:cNvPr id="52" name="Rectangle 51"/>
              <p:cNvSpPr/>
              <p:nvPr/>
            </p:nvSpPr>
            <p:spPr>
              <a:xfrm>
                <a:off x="6914444" y="2206803"/>
                <a:ext cx="1064143" cy="312199"/>
              </a:xfrm>
              <a:prstGeom prst="rect">
                <a:avLst/>
              </a:prstGeom>
              <a:solidFill>
                <a:srgbClr val="E3E1E1"/>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n</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53" name="Rectangle 52"/>
              <p:cNvSpPr/>
              <p:nvPr/>
            </p:nvSpPr>
            <p:spPr>
              <a:xfrm>
                <a:off x="5917007" y="2206803"/>
                <a:ext cx="1060824" cy="312199"/>
              </a:xfrm>
              <a:prstGeom prst="rect">
                <a:avLst/>
              </a:prstGeom>
              <a:solidFill>
                <a:srgbClr val="009446"/>
              </a:solidFill>
              <a:ln>
                <a:solidFill>
                  <a:schemeClr val="bg1"/>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FFFFFF"/>
                    </a:solidFill>
                    <a:latin typeface="Courier"/>
                    <a:cs typeface="Courier"/>
                  </a:rPr>
                  <a:t>0xc4</a:t>
                </a:r>
                <a:endParaRPr lang="en-US" dirty="0">
                  <a:solidFill>
                    <a:srgbClr val="FFFFFF"/>
                  </a:solidFill>
                  <a:latin typeface="Courier"/>
                  <a:cs typeface="Courier"/>
                </a:endParaRPr>
              </a:p>
            </p:txBody>
          </p:sp>
          <p:sp>
            <p:nvSpPr>
              <p:cNvPr id="54" name="Rectangle 53"/>
              <p:cNvSpPr/>
              <p:nvPr/>
            </p:nvSpPr>
            <p:spPr>
              <a:xfrm>
                <a:off x="4410880" y="2206803"/>
                <a:ext cx="152076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mr-IN" dirty="0" smtClean="0">
                    <a:solidFill>
                      <a:srgbClr val="FFFFFF"/>
                    </a:solidFill>
                    <a:latin typeface="Courier"/>
                    <a:cs typeface="Courier"/>
                  </a:rPr>
                  <a:t>…</a:t>
                </a:r>
                <a:endParaRPr lang="en-US" dirty="0">
                  <a:solidFill>
                    <a:srgbClr val="FFFFFF"/>
                  </a:solidFill>
                  <a:latin typeface="Courier"/>
                  <a:cs typeface="Courier"/>
                </a:endParaRPr>
              </a:p>
            </p:txBody>
          </p:sp>
          <p:sp>
            <p:nvSpPr>
              <p:cNvPr id="60" name="Rectangle 59"/>
              <p:cNvSpPr/>
              <p:nvPr/>
            </p:nvSpPr>
            <p:spPr>
              <a:xfrm>
                <a:off x="2658777" y="2206803"/>
                <a:ext cx="5319810"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grpSp>
      </p:grpSp>
      <p:sp>
        <p:nvSpPr>
          <p:cNvPr id="70" name="TextBox 69"/>
          <p:cNvSpPr txBox="1"/>
          <p:nvPr/>
        </p:nvSpPr>
        <p:spPr>
          <a:xfrm>
            <a:off x="5422493" y="4199727"/>
            <a:ext cx="2554105" cy="400110"/>
          </a:xfrm>
          <a:prstGeom prst="rect">
            <a:avLst/>
          </a:prstGeom>
          <a:noFill/>
        </p:spPr>
        <p:txBody>
          <a:bodyPr wrap="none" rtlCol="0">
            <a:spAutoFit/>
          </a:bodyPr>
          <a:lstStyle/>
          <a:p>
            <a:pPr algn="ctr"/>
            <a:r>
              <a:rPr lang="en-US" sz="2000" dirty="0" err="1" smtClean="0">
                <a:latin typeface="Cambria"/>
                <a:cs typeface="Cambria"/>
              </a:rPr>
              <a:t>Shellcode</a:t>
            </a:r>
            <a:r>
              <a:rPr lang="en-US" sz="2000" dirty="0" smtClean="0">
                <a:latin typeface="Cambria"/>
                <a:cs typeface="Cambria"/>
              </a:rPr>
              <a:t> Constraints</a:t>
            </a:r>
            <a:endParaRPr lang="en-US" sz="2000" dirty="0">
              <a:latin typeface="Cambria"/>
              <a:cs typeface="Cambria"/>
            </a:endParaRPr>
          </a:p>
        </p:txBody>
      </p:sp>
      <p:sp>
        <p:nvSpPr>
          <p:cNvPr id="96" name="Rectangle 95"/>
          <p:cNvSpPr/>
          <p:nvPr/>
        </p:nvSpPr>
        <p:spPr>
          <a:xfrm>
            <a:off x="1097737"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2</a:t>
            </a:r>
          </a:p>
        </p:txBody>
      </p:sp>
      <p:sp>
        <p:nvSpPr>
          <p:cNvPr id="98" name="TextBox 97"/>
          <p:cNvSpPr txBox="1"/>
          <p:nvPr/>
        </p:nvSpPr>
        <p:spPr>
          <a:xfrm>
            <a:off x="1528453" y="4199727"/>
            <a:ext cx="2003573" cy="400110"/>
          </a:xfrm>
          <a:prstGeom prst="rect">
            <a:avLst/>
          </a:prstGeom>
          <a:noFill/>
        </p:spPr>
        <p:txBody>
          <a:bodyPr wrap="none" rtlCol="0">
            <a:spAutoFit/>
          </a:bodyPr>
          <a:lstStyle/>
          <a:p>
            <a:pPr algn="ctr"/>
            <a:r>
              <a:rPr lang="en-US" sz="2000" dirty="0" smtClean="0">
                <a:latin typeface="Cambria"/>
                <a:cs typeface="Cambria"/>
              </a:rPr>
              <a:t>Path Constraints</a:t>
            </a:r>
            <a:endParaRPr lang="en-US" sz="2000" dirty="0">
              <a:latin typeface="Cambria"/>
              <a:cs typeface="Cambria"/>
            </a:endParaRPr>
          </a:p>
        </p:txBody>
      </p:sp>
      <p:sp>
        <p:nvSpPr>
          <p:cNvPr id="67" name="Rectangle 66"/>
          <p:cNvSpPr/>
          <p:nvPr/>
        </p:nvSpPr>
        <p:spPr>
          <a:xfrm>
            <a:off x="1102756" y="4637906"/>
            <a:ext cx="2859986" cy="874189"/>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en-US" dirty="0">
                <a:solidFill>
                  <a:srgbClr val="0B5601"/>
                </a:solidFill>
                <a:latin typeface="Courier"/>
                <a:cs typeface="Courier"/>
              </a:rPr>
              <a:t>if </a:t>
            </a:r>
            <a:r>
              <a:rPr lang="en-US" dirty="0">
                <a:solidFill>
                  <a:srgbClr val="000000"/>
                </a:solidFill>
                <a:latin typeface="Courier"/>
                <a:cs typeface="Courier"/>
              </a:rPr>
              <a:t>(</a:t>
            </a:r>
            <a:r>
              <a:rPr lang="en-US" dirty="0" err="1">
                <a:solidFill>
                  <a:srgbClr val="0000FF"/>
                </a:solidFill>
                <a:latin typeface="Courier"/>
                <a:cs typeface="Courier"/>
              </a:rPr>
              <a:t>s</a:t>
            </a:r>
            <a:r>
              <a:rPr lang="en-US" baseline="-25000" dirty="0" err="1">
                <a:solidFill>
                  <a:srgbClr val="0000FF"/>
                </a:solidFill>
                <a:latin typeface="Courier"/>
                <a:cs typeface="Courier"/>
              </a:rPr>
              <a:t>k</a:t>
            </a:r>
            <a:r>
              <a:rPr lang="en-US" baseline="-25000" dirty="0">
                <a:solidFill>
                  <a:srgbClr val="0000FF"/>
                </a:solidFill>
                <a:latin typeface="Courier"/>
                <a:cs typeface="Courier"/>
              </a:rPr>
              <a:t> </a:t>
            </a:r>
            <a:r>
              <a:rPr lang="en-US" dirty="0">
                <a:solidFill>
                  <a:srgbClr val="000000"/>
                </a:solidFill>
                <a:latin typeface="Courier"/>
                <a:cs typeface="Courier"/>
              </a:rPr>
              <a:t>== 2)</a:t>
            </a:r>
          </a:p>
          <a:p>
            <a:r>
              <a:rPr lang="en-US" dirty="0">
                <a:solidFill>
                  <a:srgbClr val="000000"/>
                </a:solidFill>
                <a:latin typeface="Courier"/>
                <a:cs typeface="Courier"/>
              </a:rPr>
              <a:t>    </a:t>
            </a:r>
            <a:r>
              <a:rPr lang="en-US" dirty="0">
                <a:solidFill>
                  <a:srgbClr val="0000FF"/>
                </a:solidFill>
                <a:latin typeface="Courier"/>
                <a:cs typeface="Courier"/>
              </a:rPr>
              <a:t>blah();</a:t>
            </a:r>
          </a:p>
          <a:p>
            <a:r>
              <a:rPr lang="en-US" dirty="0" err="1">
                <a:solidFill>
                  <a:srgbClr val="0000FF"/>
                </a:solidFill>
                <a:latin typeface="Courier"/>
                <a:cs typeface="Courier"/>
              </a:rPr>
              <a:t>vuln</a:t>
            </a:r>
            <a:r>
              <a:rPr lang="en-US" dirty="0">
                <a:solidFill>
                  <a:srgbClr val="0000FF"/>
                </a:solidFill>
                <a:latin typeface="Courier"/>
                <a:cs typeface="Courier"/>
              </a:rPr>
              <a:t>();</a:t>
            </a:r>
          </a:p>
        </p:txBody>
      </p:sp>
      <p:sp>
        <p:nvSpPr>
          <p:cNvPr id="68" name="Rectangle 67"/>
          <p:cNvSpPr/>
          <p:nvPr/>
        </p:nvSpPr>
        <p:spPr>
          <a:xfrm>
            <a:off x="5261930" y="5916949"/>
            <a:ext cx="2865005" cy="44026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 </a:t>
            </a:r>
            <a:r>
              <a:rPr lang="en-US" dirty="0">
                <a:solidFill>
                  <a:srgbClr val="000000"/>
                </a:solidFill>
                <a:latin typeface="Courier"/>
                <a:cs typeface="Courier"/>
              </a:rPr>
              <a:t>1</a:t>
            </a:r>
          </a:p>
        </p:txBody>
      </p:sp>
      <p:sp>
        <p:nvSpPr>
          <p:cNvPr id="69" name="Down Arrow 68"/>
          <p:cNvSpPr/>
          <p:nvPr/>
        </p:nvSpPr>
        <p:spPr>
          <a:xfrm>
            <a:off x="2410081" y="5593931"/>
            <a:ext cx="264977" cy="236716"/>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Down Arrow 70"/>
          <p:cNvSpPr/>
          <p:nvPr/>
        </p:nvSpPr>
        <p:spPr>
          <a:xfrm>
            <a:off x="6593023" y="5332585"/>
            <a:ext cx="264977" cy="419359"/>
          </a:xfrm>
          <a:prstGeom prst="downArrow">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4666184" y="1539631"/>
            <a:ext cx="881602" cy="258015"/>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endParaRPr lang="en-US" dirty="0">
              <a:solidFill>
                <a:srgbClr val="000000"/>
              </a:solidFill>
              <a:latin typeface="Courier"/>
              <a:cs typeface="Courier"/>
            </a:endParaRPr>
          </a:p>
        </p:txBody>
      </p:sp>
      <p:sp>
        <p:nvSpPr>
          <p:cNvPr id="74" name="Rectangle 73"/>
          <p:cNvSpPr/>
          <p:nvPr/>
        </p:nvSpPr>
        <p:spPr>
          <a:xfrm>
            <a:off x="4701868" y="2650979"/>
            <a:ext cx="881602" cy="283817"/>
          </a:xfrm>
          <a:prstGeom prst="rect">
            <a:avLst/>
          </a:prstGeom>
          <a:solidFill>
            <a:srgbClr val="FEBE26"/>
          </a:solidFill>
          <a:ln>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dirty="0" smtClean="0">
                <a:solidFill>
                  <a:srgbClr val="000000"/>
                </a:solidFill>
                <a:latin typeface="Courier"/>
                <a:cs typeface="Courier"/>
              </a:rPr>
              <a:t>f(</a:t>
            </a: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a:t>
            </a:r>
            <a:endParaRPr lang="en-US" dirty="0">
              <a:solidFill>
                <a:srgbClr val="000000"/>
              </a:solidFill>
              <a:latin typeface="Courier"/>
              <a:cs typeface="Courier"/>
            </a:endParaRPr>
          </a:p>
        </p:txBody>
      </p:sp>
      <p:sp>
        <p:nvSpPr>
          <p:cNvPr id="93" name="Rectangle 92"/>
          <p:cNvSpPr/>
          <p:nvPr/>
        </p:nvSpPr>
        <p:spPr>
          <a:xfrm>
            <a:off x="922823" y="4637907"/>
            <a:ext cx="3239494" cy="1719310"/>
          </a:xfrm>
          <a:prstGeom prst="rect">
            <a:avLst/>
          </a:prstGeom>
          <a:solidFill>
            <a:srgbClr val="009446"/>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solidFill>
                  <a:schemeClr val="bg1"/>
                </a:solidFill>
                <a:latin typeface="Cambria"/>
                <a:cs typeface="Cambria"/>
              </a:rPr>
              <a:t>Path Kneading</a:t>
            </a:r>
            <a:endParaRPr lang="en-US" sz="2800" dirty="0">
              <a:solidFill>
                <a:schemeClr val="bg1"/>
              </a:solidFill>
              <a:latin typeface="Cambria"/>
              <a:cs typeface="Cambria"/>
            </a:endParaRPr>
          </a:p>
        </p:txBody>
      </p:sp>
      <p:sp>
        <p:nvSpPr>
          <p:cNvPr id="94" name="Rectangle 93"/>
          <p:cNvSpPr/>
          <p:nvPr/>
        </p:nvSpPr>
        <p:spPr>
          <a:xfrm>
            <a:off x="5100808" y="4646266"/>
            <a:ext cx="3239494" cy="1710950"/>
          </a:xfrm>
          <a:prstGeom prst="rect">
            <a:avLst/>
          </a:prstGeom>
          <a:solidFill>
            <a:srgbClr val="FFFFFF"/>
          </a:solidFill>
          <a:ln>
            <a:solidFill>
              <a:schemeClr val="tx2">
                <a:lumMod val="9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chemeClr val="tx2">
                    <a:lumMod val="90000"/>
                  </a:schemeClr>
                </a:solidFill>
                <a:latin typeface="Cambria"/>
                <a:cs typeface="Cambria"/>
              </a:rPr>
              <a:t>Layout </a:t>
            </a:r>
            <a:r>
              <a:rPr lang="en-US" sz="2800" dirty="0" smtClean="0">
                <a:solidFill>
                  <a:schemeClr val="tx2">
                    <a:lumMod val="90000"/>
                  </a:schemeClr>
                </a:solidFill>
                <a:latin typeface="Cambria"/>
                <a:cs typeface="Cambria"/>
              </a:rPr>
              <a:t>Remediation</a:t>
            </a:r>
            <a:endParaRPr lang="en-US" sz="2800" dirty="0">
              <a:solidFill>
                <a:schemeClr val="tx2">
                  <a:lumMod val="90000"/>
                </a:schemeClr>
              </a:solidFill>
              <a:latin typeface="Cambria"/>
              <a:cs typeface="Cambria"/>
            </a:endParaRPr>
          </a:p>
        </p:txBody>
      </p:sp>
    </p:spTree>
    <p:extLst>
      <p:ext uri="{BB962C8B-B14F-4D97-AF65-F5344CB8AC3E}">
        <p14:creationId xmlns:p14="http://schemas.microsoft.com/office/powerpoint/2010/main" val="36371897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Kneading</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26</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sp>
        <p:nvSpPr>
          <p:cNvPr id="17" name="Rectangle 16"/>
          <p:cNvSpPr/>
          <p:nvPr/>
        </p:nvSpPr>
        <p:spPr>
          <a:xfrm>
            <a:off x="5135306"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2</a:t>
            </a:r>
            <a:endParaRPr lang="en-US" sz="2000" dirty="0">
              <a:solidFill>
                <a:srgbClr val="000000"/>
              </a:solidFill>
              <a:latin typeface="Courier"/>
              <a:cs typeface="Courier"/>
            </a:endParaRPr>
          </a:p>
        </p:txBody>
      </p:sp>
      <p:sp>
        <p:nvSpPr>
          <p:cNvPr id="18" name="TextBox 17"/>
          <p:cNvSpPr txBox="1"/>
          <p:nvPr/>
        </p:nvSpPr>
        <p:spPr>
          <a:xfrm>
            <a:off x="5086326" y="1295400"/>
            <a:ext cx="3145513" cy="461665"/>
          </a:xfrm>
          <a:prstGeom prst="rect">
            <a:avLst/>
          </a:prstGeom>
          <a:noFill/>
        </p:spPr>
        <p:txBody>
          <a:bodyPr wrap="none" rtlCol="0">
            <a:spAutoFit/>
          </a:bodyPr>
          <a:lstStyle/>
          <a:p>
            <a:pPr algn="ctr"/>
            <a:r>
              <a:rPr lang="en-US" sz="2400" dirty="0" err="1" smtClean="0">
                <a:latin typeface="Cambria"/>
                <a:cs typeface="Cambria"/>
              </a:rPr>
              <a:t>Shellcode</a:t>
            </a:r>
            <a:r>
              <a:rPr lang="en-US" sz="2400" dirty="0" smtClean="0">
                <a:latin typeface="Cambria"/>
                <a:cs typeface="Cambria"/>
              </a:rPr>
              <a:t> Constraints</a:t>
            </a:r>
            <a:endParaRPr lang="en-US" sz="2400" dirty="0">
              <a:latin typeface="Cambria"/>
              <a:cs typeface="Cambria"/>
            </a:endParaRPr>
          </a:p>
        </p:txBody>
      </p:sp>
      <p:grpSp>
        <p:nvGrpSpPr>
          <p:cNvPr id="4" name="Group 3"/>
          <p:cNvGrpSpPr/>
          <p:nvPr/>
        </p:nvGrpSpPr>
        <p:grpSpPr>
          <a:xfrm>
            <a:off x="930545" y="2537783"/>
            <a:ext cx="7301294" cy="1401603"/>
            <a:chOff x="1464682" y="3820931"/>
            <a:chExt cx="7301294" cy="1401603"/>
          </a:xfrm>
        </p:grpSpPr>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3459996" y="4585329"/>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4917263" y="382278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5995319" y="382093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3459996"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16772"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89360"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4061808" y="4589378"/>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0" name="Rectangle 19"/>
            <p:cNvSpPr/>
            <p:nvPr/>
          </p:nvSpPr>
          <p:spPr>
            <a:xfrm>
              <a:off x="4061808" y="4910335"/>
              <a:ext cx="521943" cy="312199"/>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chemeClr val="tx1"/>
                  </a:solidFill>
                  <a:latin typeface="Courier"/>
                  <a:cs typeface="Courier"/>
                </a:rPr>
                <a:t>s</a:t>
              </a:r>
              <a:r>
                <a:rPr lang="en-US" baseline="-25000" dirty="0" err="1" smtClean="0">
                  <a:solidFill>
                    <a:schemeClr val="tx1"/>
                  </a:solidFill>
                  <a:latin typeface="Courier"/>
                  <a:cs typeface="Courier"/>
                </a:rPr>
                <a:t>k</a:t>
              </a:r>
              <a:r>
                <a:rPr lang="en-US" dirty="0" smtClean="0">
                  <a:solidFill>
                    <a:schemeClr val="tx1"/>
                  </a:solidFill>
                  <a:latin typeface="Courier"/>
                  <a:cs typeface="Courier"/>
                </a:rPr>
                <a:t> </a:t>
              </a:r>
              <a:endParaRPr lang="en-US" dirty="0">
                <a:solidFill>
                  <a:schemeClr val="tx1"/>
                </a:solidFill>
                <a:latin typeface="Courier"/>
                <a:cs typeface="Courier"/>
              </a:endParaRPr>
            </a:p>
          </p:txBody>
        </p:sp>
      </p:grpSp>
      <p:grpSp>
        <p:nvGrpSpPr>
          <p:cNvPr id="23" name="Group 22"/>
          <p:cNvGrpSpPr/>
          <p:nvPr/>
        </p:nvGrpSpPr>
        <p:grpSpPr>
          <a:xfrm>
            <a:off x="2313125" y="4370556"/>
            <a:ext cx="4544875" cy="2007027"/>
            <a:chOff x="2442227" y="4678781"/>
            <a:chExt cx="4544875" cy="2007027"/>
          </a:xfrm>
        </p:grpSpPr>
        <p:sp>
          <p:nvSpPr>
            <p:cNvPr id="25" name="Rectangle 24"/>
            <p:cNvSpPr/>
            <p:nvPr/>
          </p:nvSpPr>
          <p:spPr>
            <a:xfrm>
              <a:off x="3002410" y="4678781"/>
              <a:ext cx="3984692" cy="200702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mr-IN" sz="2000" dirty="0" smtClean="0">
                  <a:solidFill>
                    <a:srgbClr val="0B5601"/>
                  </a:solidFill>
                  <a:latin typeface="Courier"/>
                  <a:cs typeface="Courier"/>
                </a:rPr>
                <a:t>…</a:t>
              </a:r>
              <a:endParaRPr lang="en-US" sz="2000" dirty="0" smtClean="0">
                <a:solidFill>
                  <a:srgbClr val="0B5601"/>
                </a:solidFill>
                <a:latin typeface="Courier"/>
                <a:cs typeface="Courier"/>
              </a:endParaRPr>
            </a:p>
            <a:p>
              <a:r>
                <a:rPr lang="en-US" sz="2000" dirty="0" smtClean="0">
                  <a:solidFill>
                    <a:srgbClr val="0B5601"/>
                  </a:solidFill>
                  <a:latin typeface="Courier"/>
                  <a:cs typeface="Courier"/>
                </a:rPr>
                <a:t>if </a:t>
              </a:r>
              <a:r>
                <a:rPr lang="en-US" sz="2000" dirty="0" smtClean="0">
                  <a:solidFill>
                    <a:srgbClr val="000000"/>
                  </a:solidFill>
                  <a:latin typeface="Courier"/>
                  <a:cs typeface="Courier"/>
                </a:rPr>
                <a:t>(</a:t>
              </a:r>
              <a:r>
                <a:rPr lang="en-US" sz="2000" dirty="0" err="1" smtClean="0">
                  <a:solidFill>
                    <a:srgbClr val="0000FF"/>
                  </a:solidFill>
                  <a:latin typeface="Courier"/>
                  <a:cs typeface="Courier"/>
                </a:rPr>
                <a:t>s</a:t>
              </a:r>
              <a:r>
                <a:rPr lang="en-US" sz="2000" baseline="-25000" dirty="0" err="1" smtClean="0">
                  <a:solidFill>
                    <a:srgbClr val="0000FF"/>
                  </a:solidFill>
                  <a:latin typeface="Courier"/>
                  <a:cs typeface="Courier"/>
                </a:rPr>
                <a:t>k</a:t>
              </a:r>
              <a:r>
                <a:rPr lang="en-US" sz="2000" baseline="-25000" dirty="0" smtClean="0">
                  <a:solidFill>
                    <a:srgbClr val="0000FF"/>
                  </a:solidFill>
                  <a:latin typeface="Courier"/>
                  <a:cs typeface="Courier"/>
                </a:rPr>
                <a:t> </a:t>
              </a:r>
              <a:r>
                <a:rPr lang="en-US" sz="2000" dirty="0" smtClean="0">
                  <a:solidFill>
                    <a:srgbClr val="000000"/>
                  </a:solidFill>
                  <a:latin typeface="Courier"/>
                  <a:cs typeface="Courier"/>
                </a:rPr>
                <a:t>== 1)</a:t>
              </a:r>
            </a:p>
            <a:p>
              <a:r>
                <a:rPr lang="en-US" sz="2000" dirty="0">
                  <a:solidFill>
                    <a:srgbClr val="000000"/>
                  </a:solidFill>
                  <a:latin typeface="Courier"/>
                  <a:cs typeface="Courier"/>
                </a:rPr>
                <a:t> </a:t>
              </a:r>
              <a:r>
                <a:rPr lang="en-US" sz="2000" dirty="0" smtClean="0">
                  <a:solidFill>
                    <a:srgbClr val="000000"/>
                  </a:solidFill>
                  <a:latin typeface="Courier"/>
                  <a:cs typeface="Courier"/>
                </a:rPr>
                <a:t>   </a:t>
              </a:r>
              <a:r>
                <a:rPr lang="en-US" sz="2000" dirty="0">
                  <a:solidFill>
                    <a:srgbClr val="0000FF"/>
                  </a:solidFill>
                  <a:latin typeface="Courier"/>
                  <a:cs typeface="Courier"/>
                </a:rPr>
                <a:t>blah();</a:t>
              </a:r>
            </a:p>
            <a:p>
              <a:r>
                <a:rPr lang="en-US" sz="2000" dirty="0" err="1" smtClean="0">
                  <a:solidFill>
                    <a:srgbClr val="0000FF"/>
                  </a:solidFill>
                  <a:latin typeface="Courier"/>
                  <a:cs typeface="Courier"/>
                </a:rPr>
                <a:t>vuln</a:t>
              </a:r>
              <a:r>
                <a:rPr lang="en-US" sz="2000" dirty="0" smtClean="0">
                  <a:solidFill>
                    <a:srgbClr val="0000FF"/>
                  </a:solidFill>
                  <a:latin typeface="Courier"/>
                  <a:cs typeface="Courier"/>
                </a:rPr>
                <a:t>();</a:t>
              </a:r>
            </a:p>
            <a:p>
              <a:r>
                <a:rPr lang="en-US" sz="2000" dirty="0" smtClean="0">
                  <a:solidFill>
                    <a:srgbClr val="0000FF"/>
                  </a:solidFill>
                  <a:latin typeface="Courier"/>
                  <a:cs typeface="Courier"/>
                </a:rPr>
                <a:t>foo();</a:t>
              </a:r>
            </a:p>
            <a:p>
              <a:r>
                <a:rPr lang="en-US" sz="2000" dirty="0" smtClean="0">
                  <a:solidFill>
                    <a:srgbClr val="0000FF"/>
                  </a:solidFill>
                  <a:latin typeface="Courier"/>
                  <a:cs typeface="Courier"/>
                </a:rPr>
                <a:t>return(0);</a:t>
              </a:r>
            </a:p>
          </p:txBody>
        </p:sp>
        <p:cxnSp>
          <p:nvCxnSpPr>
            <p:cNvPr id="26" name="Straight Arrow Connector 25"/>
            <p:cNvCxnSpPr/>
            <p:nvPr/>
          </p:nvCxnSpPr>
          <p:spPr>
            <a:xfrm>
              <a:off x="2442227" y="5196218"/>
              <a:ext cx="315159" cy="0"/>
            </a:xfrm>
            <a:prstGeom prst="straightConnector1">
              <a:avLst/>
            </a:prstGeom>
            <a:ln w="12700" cmpd="sng">
              <a:tailEnd type="arrow"/>
            </a:ln>
            <a:effectLst/>
          </p:spPr>
          <p:style>
            <a:lnRef idx="2">
              <a:schemeClr val="dk1"/>
            </a:lnRef>
            <a:fillRef idx="0">
              <a:schemeClr val="dk1"/>
            </a:fillRef>
            <a:effectRef idx="1">
              <a:schemeClr val="dk1"/>
            </a:effectRef>
            <a:fontRef idx="minor">
              <a:schemeClr val="tx1"/>
            </a:fontRef>
          </p:style>
        </p:cxnSp>
      </p:grpSp>
      <p:sp>
        <p:nvSpPr>
          <p:cNvPr id="27" name="TextBox 26"/>
          <p:cNvSpPr txBox="1"/>
          <p:nvPr/>
        </p:nvSpPr>
        <p:spPr>
          <a:xfrm>
            <a:off x="6020225" y="4641682"/>
            <a:ext cx="2031325" cy="400110"/>
          </a:xfrm>
          <a:prstGeom prst="rect">
            <a:avLst/>
          </a:prstGeom>
          <a:ln>
            <a:solidFill>
              <a:srgbClr val="009446"/>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000" dirty="0" smtClean="0">
                <a:latin typeface="Cambria"/>
                <a:cs typeface="Cambria"/>
              </a:rPr>
              <a:t>Path Exploration</a:t>
            </a:r>
            <a:endParaRPr lang="en-US" sz="2000" dirty="0">
              <a:latin typeface="Cambria"/>
              <a:cs typeface="Cambria"/>
            </a:endParaRPr>
          </a:p>
        </p:txBody>
      </p:sp>
    </p:spTree>
    <p:extLst>
      <p:ext uri="{BB962C8B-B14F-4D97-AF65-F5344CB8AC3E}">
        <p14:creationId xmlns:p14="http://schemas.microsoft.com/office/powerpoint/2010/main" val="24792861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Restricting Path Exploration</a:t>
            </a:r>
            <a:endParaRPr lang="en-US" dirty="0"/>
          </a:p>
        </p:txBody>
      </p:sp>
      <p:sp>
        <p:nvSpPr>
          <p:cNvPr id="3" name="Text Placeholder 2"/>
          <p:cNvSpPr>
            <a:spLocks noGrp="1"/>
          </p:cNvSpPr>
          <p:nvPr>
            <p:ph type="body" idx="1"/>
          </p:nvPr>
        </p:nvSpPr>
        <p:spPr>
          <a:xfrm>
            <a:off x="457200" y="1371599"/>
            <a:ext cx="8229600" cy="1580663"/>
          </a:xfrm>
        </p:spPr>
        <p:txBody>
          <a:bodyPr/>
          <a:lstStyle/>
          <a:p>
            <a:pPr marL="203200" indent="0" algn="ctr">
              <a:buNone/>
            </a:pPr>
            <a:r>
              <a:rPr lang="en-US" sz="2800" dirty="0" smtClean="0"/>
              <a:t>Explored paths </a:t>
            </a:r>
            <a:r>
              <a:rPr lang="en-US" sz="2800" dirty="0" smtClean="0"/>
              <a:t>are only allowed to deviate once.</a:t>
            </a:r>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27</a:t>
            </a:fld>
            <a:endParaRPr lang="en-US"/>
          </a:p>
        </p:txBody>
      </p:sp>
      <p:sp>
        <p:nvSpPr>
          <p:cNvPr id="9" name="Line Callout 1 8"/>
          <p:cNvSpPr/>
          <p:nvPr/>
        </p:nvSpPr>
        <p:spPr>
          <a:xfrm>
            <a:off x="5937281" y="3371914"/>
            <a:ext cx="1460528" cy="851036"/>
          </a:xfrm>
          <a:prstGeom prst="borderCallout1">
            <a:avLst>
              <a:gd name="adj1" fmla="val 49788"/>
              <a:gd name="adj2" fmla="val -10251"/>
              <a:gd name="adj3" fmla="val 50425"/>
              <a:gd name="adj4" fmla="val -48884"/>
            </a:avLst>
          </a:prstGeom>
          <a:solidFill>
            <a:schemeClr val="accent5"/>
          </a:solidFill>
          <a:ln w="12700" cmpd="sng">
            <a:solidFill>
              <a:schemeClr val="accent5"/>
            </a:solidFill>
            <a:headEnd type="none"/>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rgbClr val="FFFFFF"/>
                </a:solidFill>
                <a:latin typeface="Cambria"/>
                <a:cs typeface="Cambria"/>
              </a:rPr>
              <a:t>Explored Path</a:t>
            </a:r>
            <a:endParaRPr lang="en-US" sz="2400" dirty="0">
              <a:solidFill>
                <a:srgbClr val="FFFFFF"/>
              </a:solidFill>
              <a:latin typeface="Cambria"/>
              <a:cs typeface="Cambria"/>
            </a:endParaRPr>
          </a:p>
        </p:txBody>
      </p:sp>
      <p:sp>
        <p:nvSpPr>
          <p:cNvPr id="10" name="Line Callout 1 9"/>
          <p:cNvSpPr/>
          <p:nvPr/>
        </p:nvSpPr>
        <p:spPr>
          <a:xfrm>
            <a:off x="838419" y="3205537"/>
            <a:ext cx="1397808" cy="822795"/>
          </a:xfrm>
          <a:prstGeom prst="borderCallout1">
            <a:avLst>
              <a:gd name="adj1" fmla="val 50329"/>
              <a:gd name="adj2" fmla="val 113621"/>
              <a:gd name="adj3" fmla="val 52494"/>
              <a:gd name="adj4" fmla="val 174578"/>
            </a:avLst>
          </a:prstGeom>
          <a:solidFill>
            <a:schemeClr val="accent3"/>
          </a:solidFill>
          <a:ln w="12700" cmpd="sng">
            <a:solidFill>
              <a:schemeClr val="accent3"/>
            </a:solidFill>
            <a:headEnd type="none"/>
            <a:tailEnd type="arrow"/>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bg1"/>
                </a:solidFill>
                <a:latin typeface="Cambria"/>
                <a:cs typeface="Cambria"/>
              </a:rPr>
              <a:t>Original Path</a:t>
            </a:r>
            <a:endParaRPr lang="en-US" sz="2400" dirty="0">
              <a:solidFill>
                <a:schemeClr val="bg1"/>
              </a:solidFill>
              <a:latin typeface="Cambria"/>
              <a:cs typeface="Cambria"/>
            </a:endParaRPr>
          </a:p>
        </p:txBody>
      </p:sp>
      <p:sp>
        <p:nvSpPr>
          <p:cNvPr id="5" name="Rectangle 4"/>
          <p:cNvSpPr/>
          <p:nvPr/>
        </p:nvSpPr>
        <p:spPr>
          <a:xfrm>
            <a:off x="3617334" y="2952263"/>
            <a:ext cx="1754582" cy="369332"/>
          </a:xfrm>
          <a:prstGeom prst="rect">
            <a:avLst/>
          </a:prstGeom>
        </p:spPr>
        <p:txBody>
          <a:bodyPr wrap="none">
            <a:spAutoFit/>
          </a:bodyPr>
          <a:lstStyle/>
          <a:p>
            <a:r>
              <a:rPr lang="en-US" dirty="0">
                <a:solidFill>
                  <a:srgbClr val="0B5601"/>
                </a:solidFill>
                <a:latin typeface="Courier"/>
                <a:cs typeface="Courier"/>
              </a:rPr>
              <a:t>if </a:t>
            </a:r>
            <a:r>
              <a:rPr lang="en-US" dirty="0">
                <a:solidFill>
                  <a:srgbClr val="000000"/>
                </a:solidFill>
                <a:latin typeface="Courier"/>
                <a:cs typeface="Courier"/>
              </a:rPr>
              <a:t>(</a:t>
            </a:r>
            <a:r>
              <a:rPr lang="en-US" dirty="0" err="1">
                <a:solidFill>
                  <a:srgbClr val="0000FF"/>
                </a:solidFill>
                <a:latin typeface="Courier"/>
                <a:cs typeface="Courier"/>
              </a:rPr>
              <a:t>s</a:t>
            </a:r>
            <a:r>
              <a:rPr lang="en-US" baseline="-25000" dirty="0" err="1">
                <a:solidFill>
                  <a:srgbClr val="0000FF"/>
                </a:solidFill>
                <a:latin typeface="Courier"/>
                <a:cs typeface="Courier"/>
              </a:rPr>
              <a:t>k</a:t>
            </a:r>
            <a:r>
              <a:rPr lang="en-US" baseline="-25000" dirty="0">
                <a:solidFill>
                  <a:srgbClr val="0000FF"/>
                </a:solidFill>
                <a:latin typeface="Courier"/>
                <a:cs typeface="Courier"/>
              </a:rPr>
              <a:t> </a:t>
            </a:r>
            <a:r>
              <a:rPr lang="en-US" dirty="0">
                <a:solidFill>
                  <a:srgbClr val="000000"/>
                </a:solidFill>
                <a:latin typeface="Courier"/>
                <a:cs typeface="Courier"/>
              </a:rPr>
              <a:t>== 1)</a:t>
            </a:r>
          </a:p>
        </p:txBody>
      </p:sp>
      <p:sp>
        <p:nvSpPr>
          <p:cNvPr id="8" name="Rectangle 7"/>
          <p:cNvSpPr/>
          <p:nvPr/>
        </p:nvSpPr>
        <p:spPr>
          <a:xfrm>
            <a:off x="2638526" y="3925031"/>
            <a:ext cx="1015798" cy="369332"/>
          </a:xfrm>
          <a:prstGeom prst="rect">
            <a:avLst/>
          </a:prstGeom>
        </p:spPr>
        <p:txBody>
          <a:bodyPr wrap="none">
            <a:spAutoFit/>
          </a:bodyPr>
          <a:lstStyle/>
          <a:p>
            <a:r>
              <a:rPr lang="en-US" dirty="0">
                <a:solidFill>
                  <a:srgbClr val="0000FF"/>
                </a:solidFill>
                <a:latin typeface="Courier"/>
                <a:cs typeface="Courier"/>
              </a:rPr>
              <a:t>blah(</a:t>
            </a:r>
            <a:r>
              <a:rPr lang="en-US" dirty="0" smtClean="0">
                <a:solidFill>
                  <a:srgbClr val="0000FF"/>
                </a:solidFill>
                <a:latin typeface="Courier"/>
                <a:cs typeface="Courier"/>
              </a:rPr>
              <a:t>)</a:t>
            </a:r>
            <a:endParaRPr lang="en-US" dirty="0">
              <a:solidFill>
                <a:srgbClr val="0000FF"/>
              </a:solidFill>
              <a:latin typeface="Courier"/>
              <a:cs typeface="Courier"/>
            </a:endParaRPr>
          </a:p>
        </p:txBody>
      </p:sp>
      <p:sp>
        <p:nvSpPr>
          <p:cNvPr id="12" name="Rectangle 11"/>
          <p:cNvSpPr/>
          <p:nvPr/>
        </p:nvSpPr>
        <p:spPr>
          <a:xfrm>
            <a:off x="4064101" y="4541655"/>
            <a:ext cx="1015798" cy="369332"/>
          </a:xfrm>
          <a:prstGeom prst="rect">
            <a:avLst/>
          </a:prstGeom>
        </p:spPr>
        <p:txBody>
          <a:bodyPr wrap="none">
            <a:spAutoFit/>
          </a:bodyPr>
          <a:lstStyle/>
          <a:p>
            <a:r>
              <a:rPr lang="en-US" dirty="0" err="1">
                <a:solidFill>
                  <a:srgbClr val="0000FF"/>
                </a:solidFill>
                <a:latin typeface="Courier"/>
                <a:cs typeface="Courier"/>
              </a:rPr>
              <a:t>vuln</a:t>
            </a:r>
            <a:r>
              <a:rPr lang="en-US" dirty="0">
                <a:solidFill>
                  <a:srgbClr val="0000FF"/>
                </a:solidFill>
                <a:latin typeface="Courier"/>
                <a:cs typeface="Courier"/>
              </a:rPr>
              <a:t>()</a:t>
            </a:r>
            <a:endParaRPr lang="en-US" dirty="0"/>
          </a:p>
        </p:txBody>
      </p:sp>
      <p:sp>
        <p:nvSpPr>
          <p:cNvPr id="13" name="Rectangle 12"/>
          <p:cNvSpPr/>
          <p:nvPr/>
        </p:nvSpPr>
        <p:spPr>
          <a:xfrm>
            <a:off x="4133362" y="5180580"/>
            <a:ext cx="877276" cy="369332"/>
          </a:xfrm>
          <a:prstGeom prst="rect">
            <a:avLst/>
          </a:prstGeom>
        </p:spPr>
        <p:txBody>
          <a:bodyPr wrap="none">
            <a:spAutoFit/>
          </a:bodyPr>
          <a:lstStyle/>
          <a:p>
            <a:r>
              <a:rPr lang="en-US" dirty="0">
                <a:solidFill>
                  <a:srgbClr val="0000FF"/>
                </a:solidFill>
                <a:latin typeface="Courier"/>
                <a:cs typeface="Courier"/>
              </a:rPr>
              <a:t>foo(</a:t>
            </a:r>
            <a:r>
              <a:rPr lang="en-US" dirty="0" smtClean="0">
                <a:solidFill>
                  <a:srgbClr val="0000FF"/>
                </a:solidFill>
                <a:latin typeface="Courier"/>
                <a:cs typeface="Courier"/>
              </a:rPr>
              <a:t>)</a:t>
            </a:r>
            <a:endParaRPr lang="en-US" dirty="0">
              <a:solidFill>
                <a:srgbClr val="0000FF"/>
              </a:solidFill>
              <a:latin typeface="Courier"/>
              <a:cs typeface="Courier"/>
            </a:endParaRPr>
          </a:p>
        </p:txBody>
      </p:sp>
      <p:sp>
        <p:nvSpPr>
          <p:cNvPr id="14" name="Rectangle 13"/>
          <p:cNvSpPr/>
          <p:nvPr/>
        </p:nvSpPr>
        <p:spPr>
          <a:xfrm>
            <a:off x="3856318" y="5905440"/>
            <a:ext cx="1431364" cy="369332"/>
          </a:xfrm>
          <a:prstGeom prst="rect">
            <a:avLst/>
          </a:prstGeom>
        </p:spPr>
        <p:txBody>
          <a:bodyPr wrap="none">
            <a:spAutoFit/>
          </a:bodyPr>
          <a:lstStyle/>
          <a:p>
            <a:r>
              <a:rPr lang="en-US" dirty="0">
                <a:solidFill>
                  <a:srgbClr val="0000FF"/>
                </a:solidFill>
                <a:latin typeface="Courier"/>
                <a:cs typeface="Courier"/>
              </a:rPr>
              <a:t>return(0)</a:t>
            </a:r>
            <a:endParaRPr lang="en-US" dirty="0"/>
          </a:p>
        </p:txBody>
      </p:sp>
      <p:cxnSp>
        <p:nvCxnSpPr>
          <p:cNvPr id="15" name="Straight Arrow Connector 14"/>
          <p:cNvCxnSpPr>
            <a:stCxn id="5" idx="2"/>
            <a:endCxn id="8" idx="0"/>
          </p:cNvCxnSpPr>
          <p:nvPr/>
        </p:nvCxnSpPr>
        <p:spPr>
          <a:xfrm flipH="1">
            <a:off x="3146425" y="3321595"/>
            <a:ext cx="1348200" cy="60343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2"/>
            <a:endCxn id="12" idx="0"/>
          </p:cNvCxnSpPr>
          <p:nvPr/>
        </p:nvCxnSpPr>
        <p:spPr>
          <a:xfrm>
            <a:off x="3146425" y="4294363"/>
            <a:ext cx="1425575" cy="24729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724400" y="3371914"/>
            <a:ext cx="0" cy="119504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2"/>
            <a:endCxn id="13" idx="0"/>
          </p:cNvCxnSpPr>
          <p:nvPr/>
        </p:nvCxnSpPr>
        <p:spPr>
          <a:xfrm>
            <a:off x="4572000" y="4910987"/>
            <a:ext cx="0" cy="26959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2"/>
            <a:endCxn id="14" idx="0"/>
          </p:cNvCxnSpPr>
          <p:nvPr/>
        </p:nvCxnSpPr>
        <p:spPr>
          <a:xfrm>
            <a:off x="4572000" y="5549912"/>
            <a:ext cx="0" cy="355528"/>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698782" y="3654478"/>
            <a:ext cx="600232" cy="369332"/>
          </a:xfrm>
          <a:prstGeom prst="rect">
            <a:avLst/>
          </a:prstGeom>
          <a:noFill/>
        </p:spPr>
        <p:txBody>
          <a:bodyPr wrap="none" rtlCol="0">
            <a:spAutoFit/>
          </a:bodyPr>
          <a:lstStyle/>
          <a:p>
            <a:r>
              <a:rPr lang="en-US" dirty="0" smtClean="0">
                <a:latin typeface="Courier"/>
                <a:cs typeface="Courier"/>
              </a:rPr>
              <a:t>yes</a:t>
            </a:r>
            <a:endParaRPr lang="en-US" dirty="0">
              <a:latin typeface="Courier"/>
              <a:cs typeface="Courier"/>
            </a:endParaRPr>
          </a:p>
        </p:txBody>
      </p:sp>
      <p:sp>
        <p:nvSpPr>
          <p:cNvPr id="37" name="TextBox 36"/>
          <p:cNvSpPr txBox="1"/>
          <p:nvPr/>
        </p:nvSpPr>
        <p:spPr>
          <a:xfrm>
            <a:off x="4820853" y="3870304"/>
            <a:ext cx="461710" cy="369332"/>
          </a:xfrm>
          <a:prstGeom prst="rect">
            <a:avLst/>
          </a:prstGeom>
          <a:solidFill>
            <a:schemeClr val="bg1"/>
          </a:solidFill>
        </p:spPr>
        <p:txBody>
          <a:bodyPr wrap="none" rtlCol="0">
            <a:spAutoFit/>
          </a:bodyPr>
          <a:lstStyle/>
          <a:p>
            <a:r>
              <a:rPr lang="en-US" dirty="0" smtClean="0">
                <a:latin typeface="Courier"/>
                <a:cs typeface="Courier"/>
              </a:rPr>
              <a:t>no</a:t>
            </a:r>
            <a:endParaRPr lang="en-US" dirty="0">
              <a:latin typeface="Courier"/>
              <a:cs typeface="Courier"/>
            </a:endParaRPr>
          </a:p>
        </p:txBody>
      </p:sp>
    </p:spTree>
    <p:extLst>
      <p:ext uri="{BB962C8B-B14F-4D97-AF65-F5344CB8AC3E}">
        <p14:creationId xmlns:p14="http://schemas.microsoft.com/office/powerpoint/2010/main" val="14688689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Kneading</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28</a:t>
            </a:fld>
            <a:endParaRPr lang="en-US"/>
          </a:p>
        </p:txBody>
      </p:sp>
      <p:sp>
        <p:nvSpPr>
          <p:cNvPr id="38" name="Rectangle 37"/>
          <p:cNvSpPr/>
          <p:nvPr/>
        </p:nvSpPr>
        <p:spPr>
          <a:xfrm>
            <a:off x="1050891"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1</a:t>
            </a:r>
            <a:endParaRPr lang="en-US" sz="2000" dirty="0">
              <a:solidFill>
                <a:srgbClr val="000000"/>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sp>
        <p:nvSpPr>
          <p:cNvPr id="17" name="Rectangle 16"/>
          <p:cNvSpPr/>
          <p:nvPr/>
        </p:nvSpPr>
        <p:spPr>
          <a:xfrm>
            <a:off x="5135306"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2</a:t>
            </a:r>
            <a:endParaRPr lang="en-US" sz="2000" dirty="0">
              <a:solidFill>
                <a:srgbClr val="000000"/>
              </a:solidFill>
              <a:latin typeface="Courier"/>
              <a:cs typeface="Courier"/>
            </a:endParaRPr>
          </a:p>
        </p:txBody>
      </p:sp>
      <p:sp>
        <p:nvSpPr>
          <p:cNvPr id="18" name="TextBox 17"/>
          <p:cNvSpPr txBox="1"/>
          <p:nvPr/>
        </p:nvSpPr>
        <p:spPr>
          <a:xfrm>
            <a:off x="5086326" y="1295400"/>
            <a:ext cx="3145513" cy="461665"/>
          </a:xfrm>
          <a:prstGeom prst="rect">
            <a:avLst/>
          </a:prstGeom>
          <a:noFill/>
        </p:spPr>
        <p:txBody>
          <a:bodyPr wrap="none" rtlCol="0">
            <a:spAutoFit/>
          </a:bodyPr>
          <a:lstStyle/>
          <a:p>
            <a:pPr algn="ctr"/>
            <a:r>
              <a:rPr lang="en-US" sz="2400" dirty="0" err="1" smtClean="0">
                <a:latin typeface="Cambria"/>
                <a:cs typeface="Cambria"/>
              </a:rPr>
              <a:t>Shellcode</a:t>
            </a:r>
            <a:r>
              <a:rPr lang="en-US" sz="2400" dirty="0" smtClean="0">
                <a:latin typeface="Cambria"/>
                <a:cs typeface="Cambria"/>
              </a:rPr>
              <a:t> Constraints</a:t>
            </a:r>
            <a:endParaRPr lang="en-US" sz="2400" dirty="0">
              <a:latin typeface="Cambria"/>
              <a:cs typeface="Cambria"/>
            </a:endParaRPr>
          </a:p>
        </p:txBody>
      </p:sp>
      <p:grpSp>
        <p:nvGrpSpPr>
          <p:cNvPr id="4" name="Group 3"/>
          <p:cNvGrpSpPr/>
          <p:nvPr/>
        </p:nvGrpSpPr>
        <p:grpSpPr>
          <a:xfrm>
            <a:off x="930545" y="2537783"/>
            <a:ext cx="7301294" cy="1401603"/>
            <a:chOff x="1464682" y="3820931"/>
            <a:chExt cx="7301294" cy="1401603"/>
          </a:xfrm>
        </p:grpSpPr>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3459996" y="4585329"/>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4917263" y="382278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5995319" y="382093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3459996"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16772"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89360"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4061808" y="4589378"/>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0" name="Rectangle 19"/>
            <p:cNvSpPr/>
            <p:nvPr/>
          </p:nvSpPr>
          <p:spPr>
            <a:xfrm>
              <a:off x="4061808" y="4910335"/>
              <a:ext cx="521943" cy="312199"/>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a:solidFill>
                    <a:schemeClr val="tx1"/>
                  </a:solidFill>
                  <a:latin typeface="Courier"/>
                  <a:cs typeface="Courier"/>
                </a:rPr>
                <a:t>s</a:t>
              </a:r>
              <a:r>
                <a:rPr lang="en-US" baseline="-25000" dirty="0" err="1">
                  <a:solidFill>
                    <a:schemeClr val="tx1"/>
                  </a:solidFill>
                  <a:latin typeface="Courier"/>
                  <a:cs typeface="Courier"/>
                </a:rPr>
                <a:t>k</a:t>
              </a:r>
              <a:r>
                <a:rPr lang="en-US" dirty="0">
                  <a:solidFill>
                    <a:schemeClr val="tx1"/>
                  </a:solidFill>
                  <a:latin typeface="Courier"/>
                  <a:cs typeface="Courier"/>
                </a:rPr>
                <a:t> </a:t>
              </a:r>
            </a:p>
          </p:txBody>
        </p:sp>
      </p:grpSp>
      <p:grpSp>
        <p:nvGrpSpPr>
          <p:cNvPr id="23" name="Group 22"/>
          <p:cNvGrpSpPr/>
          <p:nvPr/>
        </p:nvGrpSpPr>
        <p:grpSpPr>
          <a:xfrm>
            <a:off x="2313125" y="4370556"/>
            <a:ext cx="4544875" cy="2007027"/>
            <a:chOff x="2442227" y="4678781"/>
            <a:chExt cx="4544875" cy="2007027"/>
          </a:xfrm>
        </p:grpSpPr>
        <p:sp>
          <p:nvSpPr>
            <p:cNvPr id="25" name="Rectangle 24"/>
            <p:cNvSpPr/>
            <p:nvPr/>
          </p:nvSpPr>
          <p:spPr>
            <a:xfrm>
              <a:off x="3002410" y="4678781"/>
              <a:ext cx="3984692" cy="200702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mr-IN" sz="2000" dirty="0" smtClean="0">
                  <a:solidFill>
                    <a:srgbClr val="0B5601"/>
                  </a:solidFill>
                  <a:latin typeface="Courier"/>
                  <a:cs typeface="Courier"/>
                </a:rPr>
                <a:t>…</a:t>
              </a:r>
              <a:endParaRPr lang="en-US" sz="2000" dirty="0" smtClean="0">
                <a:solidFill>
                  <a:srgbClr val="0B5601"/>
                </a:solidFill>
                <a:latin typeface="Courier"/>
                <a:cs typeface="Courier"/>
              </a:endParaRPr>
            </a:p>
            <a:p>
              <a:r>
                <a:rPr lang="en-US" sz="2000" dirty="0" smtClean="0">
                  <a:solidFill>
                    <a:srgbClr val="0B5601"/>
                  </a:solidFill>
                  <a:latin typeface="Courier"/>
                  <a:cs typeface="Courier"/>
                </a:rPr>
                <a:t>if </a:t>
              </a:r>
              <a:r>
                <a:rPr lang="en-US" sz="2000" dirty="0" smtClean="0">
                  <a:solidFill>
                    <a:srgbClr val="000000"/>
                  </a:solidFill>
                  <a:latin typeface="Courier"/>
                  <a:cs typeface="Courier"/>
                </a:rPr>
                <a:t>(</a:t>
              </a:r>
              <a:r>
                <a:rPr lang="en-US" sz="2000" dirty="0" err="1" smtClean="0">
                  <a:solidFill>
                    <a:srgbClr val="0000FF"/>
                  </a:solidFill>
                  <a:latin typeface="Courier"/>
                  <a:cs typeface="Courier"/>
                </a:rPr>
                <a:t>s</a:t>
              </a:r>
              <a:r>
                <a:rPr lang="en-US" sz="2000" baseline="-25000" dirty="0" err="1" smtClean="0">
                  <a:solidFill>
                    <a:srgbClr val="0000FF"/>
                  </a:solidFill>
                  <a:latin typeface="Courier"/>
                  <a:cs typeface="Courier"/>
                </a:rPr>
                <a:t>k</a:t>
              </a:r>
              <a:r>
                <a:rPr lang="en-US" sz="2000" baseline="-25000" dirty="0" smtClean="0">
                  <a:solidFill>
                    <a:srgbClr val="0000FF"/>
                  </a:solidFill>
                  <a:latin typeface="Courier"/>
                  <a:cs typeface="Courier"/>
                </a:rPr>
                <a:t> </a:t>
              </a:r>
              <a:r>
                <a:rPr lang="en-US" sz="2000" dirty="0" smtClean="0">
                  <a:solidFill>
                    <a:srgbClr val="000000"/>
                  </a:solidFill>
                  <a:latin typeface="Courier"/>
                  <a:cs typeface="Courier"/>
                </a:rPr>
                <a:t>== 1)</a:t>
              </a:r>
            </a:p>
            <a:p>
              <a:r>
                <a:rPr lang="en-US" sz="2000" dirty="0">
                  <a:solidFill>
                    <a:srgbClr val="000000"/>
                  </a:solidFill>
                  <a:latin typeface="Courier"/>
                  <a:cs typeface="Courier"/>
                </a:rPr>
                <a:t> </a:t>
              </a:r>
              <a:r>
                <a:rPr lang="en-US" sz="2000" dirty="0" smtClean="0">
                  <a:solidFill>
                    <a:srgbClr val="000000"/>
                  </a:solidFill>
                  <a:latin typeface="Courier"/>
                  <a:cs typeface="Courier"/>
                </a:rPr>
                <a:t>   </a:t>
              </a:r>
              <a:r>
                <a:rPr lang="en-US" sz="2000" dirty="0">
                  <a:solidFill>
                    <a:srgbClr val="0000FF"/>
                  </a:solidFill>
                  <a:latin typeface="Courier"/>
                  <a:cs typeface="Courier"/>
                </a:rPr>
                <a:t>blah();</a:t>
              </a:r>
            </a:p>
            <a:p>
              <a:r>
                <a:rPr lang="en-US" sz="2000" dirty="0" err="1" smtClean="0">
                  <a:solidFill>
                    <a:srgbClr val="0000FF"/>
                  </a:solidFill>
                  <a:latin typeface="Courier"/>
                  <a:cs typeface="Courier"/>
                </a:rPr>
                <a:t>vuln</a:t>
              </a:r>
              <a:r>
                <a:rPr lang="en-US" sz="2000" dirty="0" smtClean="0">
                  <a:solidFill>
                    <a:srgbClr val="0000FF"/>
                  </a:solidFill>
                  <a:latin typeface="Courier"/>
                  <a:cs typeface="Courier"/>
                </a:rPr>
                <a:t>();</a:t>
              </a:r>
            </a:p>
            <a:p>
              <a:r>
                <a:rPr lang="en-US" sz="2000" dirty="0" smtClean="0">
                  <a:solidFill>
                    <a:srgbClr val="0000FF"/>
                  </a:solidFill>
                  <a:latin typeface="Courier"/>
                  <a:cs typeface="Courier"/>
                </a:rPr>
                <a:t>foo();</a:t>
              </a:r>
            </a:p>
            <a:p>
              <a:r>
                <a:rPr lang="en-US" sz="2000" dirty="0" smtClean="0">
                  <a:solidFill>
                    <a:srgbClr val="0000FF"/>
                  </a:solidFill>
                  <a:latin typeface="Courier"/>
                  <a:cs typeface="Courier"/>
                </a:rPr>
                <a:t>return(0);</a:t>
              </a:r>
            </a:p>
          </p:txBody>
        </p:sp>
        <p:cxnSp>
          <p:nvCxnSpPr>
            <p:cNvPr id="26" name="Straight Arrow Connector 25"/>
            <p:cNvCxnSpPr/>
            <p:nvPr/>
          </p:nvCxnSpPr>
          <p:spPr>
            <a:xfrm>
              <a:off x="2442227" y="5196218"/>
              <a:ext cx="315159" cy="0"/>
            </a:xfrm>
            <a:prstGeom prst="straightConnector1">
              <a:avLst/>
            </a:prstGeom>
            <a:ln w="12700" cmpd="sng">
              <a:tailEnd type="arrow"/>
            </a:ln>
            <a:effectLst/>
          </p:spPr>
          <p:style>
            <a:lnRef idx="2">
              <a:schemeClr val="dk1"/>
            </a:lnRef>
            <a:fillRef idx="0">
              <a:schemeClr val="dk1"/>
            </a:fillRef>
            <a:effectRef idx="1">
              <a:schemeClr val="dk1"/>
            </a:effectRef>
            <a:fontRef idx="minor">
              <a:schemeClr val="tx1"/>
            </a:fontRef>
          </p:style>
        </p:cxnSp>
      </p:grpSp>
      <p:sp>
        <p:nvSpPr>
          <p:cNvPr id="27" name="TextBox 26"/>
          <p:cNvSpPr txBox="1"/>
          <p:nvPr/>
        </p:nvSpPr>
        <p:spPr>
          <a:xfrm>
            <a:off x="6020225" y="4641682"/>
            <a:ext cx="2031325" cy="400110"/>
          </a:xfrm>
          <a:prstGeom prst="rect">
            <a:avLst/>
          </a:prstGeom>
          <a:ln>
            <a:solidFill>
              <a:srgbClr val="009446"/>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000" dirty="0" smtClean="0">
                <a:latin typeface="Cambria"/>
                <a:cs typeface="Cambria"/>
              </a:rPr>
              <a:t>Path Exploration</a:t>
            </a:r>
            <a:endParaRPr lang="en-US" sz="2000" dirty="0">
              <a:latin typeface="Cambria"/>
              <a:cs typeface="Cambria"/>
            </a:endParaRPr>
          </a:p>
        </p:txBody>
      </p:sp>
    </p:spTree>
    <p:extLst>
      <p:ext uri="{BB962C8B-B14F-4D97-AF65-F5344CB8AC3E}">
        <p14:creationId xmlns:p14="http://schemas.microsoft.com/office/powerpoint/2010/main" val="36816912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Hijacking</a:t>
            </a:r>
            <a:endParaRPr lang="en-US" dirty="0"/>
          </a:p>
        </p:txBody>
      </p:sp>
      <p:sp>
        <p:nvSpPr>
          <p:cNvPr id="3" name="Text Placeholder 2"/>
          <p:cNvSpPr>
            <a:spLocks noGrp="1"/>
          </p:cNvSpPr>
          <p:nvPr>
            <p:ph type="body" idx="1"/>
          </p:nvPr>
        </p:nvSpPr>
        <p:spPr>
          <a:xfrm>
            <a:off x="457200" y="1371600"/>
            <a:ext cx="8229600" cy="2595417"/>
          </a:xfrm>
        </p:spPr>
        <p:txBody>
          <a:bodyPr/>
          <a:lstStyle/>
          <a:p>
            <a:pPr marL="203200" indent="0">
              <a:buNone/>
            </a:pPr>
            <a:r>
              <a:rPr lang="en-US" dirty="0" smtClean="0"/>
              <a:t>A control flow hijacking exploit:</a:t>
            </a:r>
          </a:p>
          <a:p>
            <a:pPr lvl="1"/>
            <a:r>
              <a:rPr lang="en-US" dirty="0" smtClean="0"/>
              <a:t> Deviates the control flow of the vulnerable program, and</a:t>
            </a:r>
          </a:p>
          <a:p>
            <a:pPr lvl="1"/>
            <a:r>
              <a:rPr lang="en-US" dirty="0" smtClean="0"/>
              <a:t> Leads the program to carry out the malicious computation controlled by the attacker.</a:t>
            </a:r>
          </a:p>
        </p:txBody>
      </p:sp>
      <p:sp>
        <p:nvSpPr>
          <p:cNvPr id="11" name="Slide Number Placeholder 10"/>
          <p:cNvSpPr>
            <a:spLocks noGrp="1"/>
          </p:cNvSpPr>
          <p:nvPr>
            <p:ph type="sldNum" idx="12"/>
          </p:nvPr>
        </p:nvSpPr>
        <p:spPr/>
        <p:txBody>
          <a:bodyPr/>
          <a:lstStyle/>
          <a:p>
            <a:pPr algn="r"/>
            <a:fld id="{6680920B-0CD5-F64D-894F-08B5A29BD045}" type="slidenum">
              <a:rPr lang="en-US" smtClean="0"/>
              <a:pPr algn="r"/>
              <a:t>2</a:t>
            </a:fld>
            <a:endParaRPr lang="en-US" dirty="0"/>
          </a:p>
        </p:txBody>
      </p:sp>
    </p:spTree>
    <p:extLst>
      <p:ext uri="{BB962C8B-B14F-4D97-AF65-F5344CB8AC3E}">
        <p14:creationId xmlns:p14="http://schemas.microsoft.com/office/powerpoint/2010/main" val="26031726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Kneading</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29</a:t>
            </a:fld>
            <a:endParaRPr lang="en-US"/>
          </a:p>
        </p:txBody>
      </p:sp>
      <p:sp>
        <p:nvSpPr>
          <p:cNvPr id="38" name="Rectangle 37"/>
          <p:cNvSpPr/>
          <p:nvPr/>
        </p:nvSpPr>
        <p:spPr>
          <a:xfrm>
            <a:off x="1050891" y="1924910"/>
            <a:ext cx="2865005" cy="440267"/>
          </a:xfrm>
          <a:prstGeom prst="rect">
            <a:avLst/>
          </a:prstGeom>
          <a:noFill/>
          <a:ln w="12700" cmpd="sng">
            <a:solidFill>
              <a:srgbClr val="009446"/>
            </a:solid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chemeClr val="accent5"/>
                </a:solidFill>
                <a:latin typeface="Courier"/>
                <a:cs typeface="Courier"/>
              </a:rPr>
              <a:t>s</a:t>
            </a:r>
            <a:r>
              <a:rPr lang="en-US" sz="2000" baseline="-25000" dirty="0" err="1" smtClean="0">
                <a:solidFill>
                  <a:schemeClr val="accent5"/>
                </a:solidFill>
                <a:latin typeface="Courier"/>
                <a:cs typeface="Courier"/>
              </a:rPr>
              <a:t>k</a:t>
            </a:r>
            <a:r>
              <a:rPr lang="en-US" sz="2000" dirty="0" smtClean="0">
                <a:solidFill>
                  <a:schemeClr val="accent5"/>
                </a:solidFill>
                <a:latin typeface="Courier"/>
                <a:cs typeface="Courier"/>
              </a:rPr>
              <a:t> != 1</a:t>
            </a:r>
            <a:endParaRPr lang="en-US" sz="2000" dirty="0">
              <a:solidFill>
                <a:schemeClr val="accent5"/>
              </a:solidFill>
              <a:latin typeface="Courier"/>
              <a:cs typeface="Courier"/>
            </a:endParaRPr>
          </a:p>
        </p:txBody>
      </p:sp>
      <p:sp>
        <p:nvSpPr>
          <p:cNvPr id="39" name="TextBox 38"/>
          <p:cNvSpPr txBox="1"/>
          <p:nvPr/>
        </p:nvSpPr>
        <p:spPr>
          <a:xfrm>
            <a:off x="1299716" y="1295400"/>
            <a:ext cx="2367355" cy="461665"/>
          </a:xfrm>
          <a:prstGeom prst="rect">
            <a:avLst/>
          </a:prstGeom>
          <a:noFill/>
        </p:spPr>
        <p:txBody>
          <a:bodyPr wrap="none" rtlCol="0">
            <a:spAutoFit/>
          </a:bodyPr>
          <a:lstStyle/>
          <a:p>
            <a:pPr algn="ctr"/>
            <a:r>
              <a:rPr lang="en-US" sz="2400" dirty="0" smtClean="0">
                <a:latin typeface="Cambria"/>
                <a:cs typeface="Cambria"/>
              </a:rPr>
              <a:t>Path Constraints</a:t>
            </a:r>
            <a:endParaRPr lang="en-US" sz="2400" dirty="0">
              <a:latin typeface="Cambria"/>
              <a:cs typeface="Cambria"/>
            </a:endParaRPr>
          </a:p>
        </p:txBody>
      </p:sp>
      <p:sp>
        <p:nvSpPr>
          <p:cNvPr id="17" name="Rectangle 16"/>
          <p:cNvSpPr/>
          <p:nvPr/>
        </p:nvSpPr>
        <p:spPr>
          <a:xfrm>
            <a:off x="5135306" y="1924910"/>
            <a:ext cx="2865005" cy="440267"/>
          </a:xfrm>
          <a:prstGeom prst="rect">
            <a:avLst/>
          </a:prstGeom>
          <a:noFill/>
          <a:ln w="12700" cmpd="sng">
            <a:noFill/>
          </a:ln>
        </p:spPr>
        <p:style>
          <a:lnRef idx="2">
            <a:schemeClr val="accent1"/>
          </a:lnRef>
          <a:fillRef idx="1">
            <a:schemeClr val="lt1"/>
          </a:fillRef>
          <a:effectRef idx="0">
            <a:schemeClr val="accent1"/>
          </a:effectRef>
          <a:fontRef idx="minor">
            <a:schemeClr val="dk1"/>
          </a:fontRef>
        </p:style>
        <p:txBody>
          <a:bodyPr bIns="137160" rtlCol="0" anchor="ctr"/>
          <a:lstStyle/>
          <a:p>
            <a:pPr algn="ctr"/>
            <a:r>
              <a:rPr lang="en-US" sz="2000" dirty="0" err="1" smtClean="0">
                <a:solidFill>
                  <a:srgbClr val="000000"/>
                </a:solidFill>
                <a:latin typeface="Courier"/>
                <a:cs typeface="Courier"/>
              </a:rPr>
              <a:t>s</a:t>
            </a:r>
            <a:r>
              <a:rPr lang="en-US" sz="2000" baseline="-25000" dirty="0" err="1" smtClean="0">
                <a:solidFill>
                  <a:srgbClr val="000000"/>
                </a:solidFill>
                <a:latin typeface="Courier"/>
                <a:cs typeface="Courier"/>
              </a:rPr>
              <a:t>k</a:t>
            </a:r>
            <a:r>
              <a:rPr lang="en-US" sz="2000" dirty="0" smtClean="0">
                <a:solidFill>
                  <a:srgbClr val="000000"/>
                </a:solidFill>
                <a:latin typeface="Courier"/>
                <a:cs typeface="Courier"/>
              </a:rPr>
              <a:t> == 2</a:t>
            </a:r>
            <a:endParaRPr lang="en-US" sz="2000" dirty="0">
              <a:solidFill>
                <a:srgbClr val="000000"/>
              </a:solidFill>
              <a:latin typeface="Courier"/>
              <a:cs typeface="Courier"/>
            </a:endParaRPr>
          </a:p>
        </p:txBody>
      </p:sp>
      <p:sp>
        <p:nvSpPr>
          <p:cNvPr id="18" name="TextBox 17"/>
          <p:cNvSpPr txBox="1"/>
          <p:nvPr/>
        </p:nvSpPr>
        <p:spPr>
          <a:xfrm>
            <a:off x="5086326" y="1295400"/>
            <a:ext cx="3145513" cy="461665"/>
          </a:xfrm>
          <a:prstGeom prst="rect">
            <a:avLst/>
          </a:prstGeom>
          <a:noFill/>
        </p:spPr>
        <p:txBody>
          <a:bodyPr wrap="none" rtlCol="0">
            <a:spAutoFit/>
          </a:bodyPr>
          <a:lstStyle/>
          <a:p>
            <a:pPr algn="ctr"/>
            <a:r>
              <a:rPr lang="en-US" sz="2400" dirty="0" err="1" smtClean="0">
                <a:latin typeface="Cambria"/>
                <a:cs typeface="Cambria"/>
              </a:rPr>
              <a:t>Shellcode</a:t>
            </a:r>
            <a:r>
              <a:rPr lang="en-US" sz="2400" dirty="0" smtClean="0">
                <a:latin typeface="Cambria"/>
                <a:cs typeface="Cambria"/>
              </a:rPr>
              <a:t> Constraints</a:t>
            </a:r>
            <a:endParaRPr lang="en-US" sz="2400" dirty="0">
              <a:latin typeface="Cambria"/>
              <a:cs typeface="Cambria"/>
            </a:endParaRPr>
          </a:p>
        </p:txBody>
      </p:sp>
      <p:grpSp>
        <p:nvGrpSpPr>
          <p:cNvPr id="4" name="Group 3"/>
          <p:cNvGrpSpPr/>
          <p:nvPr/>
        </p:nvGrpSpPr>
        <p:grpSpPr>
          <a:xfrm>
            <a:off x="930545" y="2537783"/>
            <a:ext cx="7301294" cy="1401603"/>
            <a:chOff x="1464682" y="3820931"/>
            <a:chExt cx="7301294" cy="1401603"/>
          </a:xfrm>
        </p:grpSpPr>
        <p:sp>
          <p:nvSpPr>
            <p:cNvPr id="30" name="Rectangle 29"/>
            <p:cNvSpPr/>
            <p:nvPr/>
          </p:nvSpPr>
          <p:spPr>
            <a:xfrm>
              <a:off x="1464682" y="4905883"/>
              <a:ext cx="7296854" cy="312199"/>
            </a:xfrm>
            <a:prstGeom prst="rect">
              <a:avLst/>
            </a:prstGeom>
            <a:solidFill>
              <a:schemeClr val="tx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31" name="Rectangle 30"/>
            <p:cNvSpPr/>
            <p:nvPr/>
          </p:nvSpPr>
          <p:spPr>
            <a:xfrm>
              <a:off x="2328471" y="4907733"/>
              <a:ext cx="1124635"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2" name="Rectangle 31"/>
            <p:cNvSpPr/>
            <p:nvPr/>
          </p:nvSpPr>
          <p:spPr>
            <a:xfrm>
              <a:off x="3459996" y="4585329"/>
              <a:ext cx="1462531"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3" name="Rectangle 32"/>
            <p:cNvSpPr/>
            <p:nvPr/>
          </p:nvSpPr>
          <p:spPr>
            <a:xfrm>
              <a:off x="4917263" y="3822781"/>
              <a:ext cx="1072097" cy="3121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sp>
          <p:nvSpPr>
            <p:cNvPr id="34" name="Rectangle 33"/>
            <p:cNvSpPr/>
            <p:nvPr/>
          </p:nvSpPr>
          <p:spPr>
            <a:xfrm>
              <a:off x="5995319" y="3820931"/>
              <a:ext cx="834679" cy="315899"/>
            </a:xfrm>
            <a:prstGeom prst="rect">
              <a:avLst/>
            </a:prstGeom>
            <a:solidFill>
              <a:schemeClr val="accent5"/>
            </a:solid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bIns="137160" rtlCol="0" anchor="ctr"/>
            <a:lstStyle/>
            <a:p>
              <a:pPr algn="ctr"/>
              <a:endParaRPr lang="en-US" sz="2000" dirty="0">
                <a:solidFill>
                  <a:srgbClr val="0A5170"/>
                </a:solidFill>
                <a:latin typeface="Cambria"/>
                <a:cs typeface="Cambria"/>
              </a:endParaRPr>
            </a:p>
          </p:txBody>
        </p:sp>
        <p:cxnSp>
          <p:nvCxnSpPr>
            <p:cNvPr id="37" name="Straight Connector 36"/>
            <p:cNvCxnSpPr/>
            <p:nvPr/>
          </p:nvCxnSpPr>
          <p:spPr>
            <a:xfrm>
              <a:off x="3459996"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16772"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89360" y="4137757"/>
              <a:ext cx="0" cy="768567"/>
            </a:xfrm>
            <a:prstGeom prst="line">
              <a:avLst/>
            </a:prstGeom>
            <a:solidFill>
              <a:schemeClr val="accent5"/>
            </a:solidFill>
            <a:ln w="12700" cmpd="sng">
              <a:solidFill>
                <a:schemeClr val="accent5"/>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469122" y="4910335"/>
              <a:ext cx="7296854" cy="312199"/>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dirty="0">
                <a:solidFill>
                  <a:srgbClr val="4E4E4E"/>
                </a:solidFill>
                <a:latin typeface="Cambria"/>
                <a:cs typeface="Cambria"/>
              </a:endParaRPr>
            </a:p>
          </p:txBody>
        </p:sp>
        <p:sp>
          <p:nvSpPr>
            <p:cNvPr id="22" name="Rectangle 21"/>
            <p:cNvSpPr/>
            <p:nvPr/>
          </p:nvSpPr>
          <p:spPr>
            <a:xfrm>
              <a:off x="4061808" y="4589378"/>
              <a:ext cx="521943" cy="312199"/>
            </a:xfrm>
            <a:prstGeom prst="rect">
              <a:avLst/>
            </a:prstGeom>
            <a:noFill/>
            <a:ln>
              <a:solidFill>
                <a:srgbClr val="FFFFFF"/>
              </a:solidFill>
              <a:prstDash val="dash"/>
            </a:ln>
          </p:spPr>
          <p:style>
            <a:lnRef idx="2">
              <a:schemeClr val="accent1"/>
            </a:lnRef>
            <a:fillRef idx="1">
              <a:schemeClr val="lt1"/>
            </a:fillRef>
            <a:effectRef idx="0">
              <a:schemeClr val="accent1"/>
            </a:effectRef>
            <a:fontRef idx="minor">
              <a:schemeClr val="dk1"/>
            </a:fontRef>
          </p:style>
          <p:txBody>
            <a:bodyPr tIns="91440" bIns="137160" rtlCol="0" anchor="ctr"/>
            <a:lstStyle/>
            <a:p>
              <a:pPr algn="ctr"/>
              <a:r>
                <a:rPr lang="en-US" dirty="0">
                  <a:solidFill>
                    <a:srgbClr val="FFFFFF"/>
                  </a:solidFill>
                  <a:latin typeface="Courier"/>
                  <a:cs typeface="Courier"/>
                </a:rPr>
                <a:t>2</a:t>
              </a:r>
              <a:r>
                <a:rPr lang="en-US" dirty="0" smtClean="0">
                  <a:solidFill>
                    <a:srgbClr val="FFFFFF"/>
                  </a:solidFill>
                  <a:latin typeface="Courier"/>
                  <a:cs typeface="Courier"/>
                </a:rPr>
                <a:t> </a:t>
              </a:r>
              <a:endParaRPr lang="en-US" dirty="0">
                <a:solidFill>
                  <a:srgbClr val="FFFFFF"/>
                </a:solidFill>
                <a:latin typeface="Courier"/>
                <a:cs typeface="Courier"/>
              </a:endParaRPr>
            </a:p>
          </p:txBody>
        </p:sp>
        <p:sp>
          <p:nvSpPr>
            <p:cNvPr id="20" name="Rectangle 19"/>
            <p:cNvSpPr/>
            <p:nvPr/>
          </p:nvSpPr>
          <p:spPr>
            <a:xfrm>
              <a:off x="4061808" y="4910335"/>
              <a:ext cx="521943" cy="312199"/>
            </a:xfrm>
            <a:prstGeom prst="rect">
              <a:avLst/>
            </a:prstGeom>
            <a:noFill/>
            <a:ln>
              <a:solidFill>
                <a:srgbClr val="99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37160" rtlCol="0" anchor="ctr"/>
            <a:lstStyle/>
            <a:p>
              <a:pPr algn="ctr"/>
              <a:r>
                <a:rPr lang="en-US" dirty="0" err="1" smtClean="0">
                  <a:solidFill>
                    <a:srgbClr val="000000"/>
                  </a:solidFill>
                  <a:latin typeface="Courier"/>
                  <a:cs typeface="Courier"/>
                </a:rPr>
                <a:t>s</a:t>
              </a:r>
              <a:r>
                <a:rPr lang="en-US" baseline="-25000" dirty="0" err="1" smtClean="0">
                  <a:solidFill>
                    <a:srgbClr val="000000"/>
                  </a:solidFill>
                  <a:latin typeface="Courier"/>
                  <a:cs typeface="Courier"/>
                </a:rPr>
                <a:t>k</a:t>
              </a:r>
              <a:r>
                <a:rPr lang="en-US" dirty="0" smtClean="0">
                  <a:solidFill>
                    <a:srgbClr val="000000"/>
                  </a:solidFill>
                  <a:latin typeface="Courier"/>
                  <a:cs typeface="Courier"/>
                </a:rPr>
                <a:t> </a:t>
              </a:r>
              <a:endParaRPr lang="en-US" dirty="0">
                <a:solidFill>
                  <a:srgbClr val="000000"/>
                </a:solidFill>
                <a:latin typeface="Courier"/>
                <a:cs typeface="Courier"/>
              </a:endParaRPr>
            </a:p>
          </p:txBody>
        </p:sp>
      </p:grpSp>
      <p:sp>
        <p:nvSpPr>
          <p:cNvPr id="25" name="Rectangle 24"/>
          <p:cNvSpPr/>
          <p:nvPr/>
        </p:nvSpPr>
        <p:spPr>
          <a:xfrm>
            <a:off x="2873308" y="4370556"/>
            <a:ext cx="3984692" cy="2007027"/>
          </a:xfrm>
          <a:prstGeom prst="rect">
            <a:avLst/>
          </a:prstGeom>
          <a:noFill/>
          <a:ln w="12700" cmpd="sng">
            <a:solidFill>
              <a:schemeClr val="tx1"/>
            </a:solidFill>
          </a:ln>
        </p:spPr>
        <p:style>
          <a:lnRef idx="2">
            <a:schemeClr val="accent1"/>
          </a:lnRef>
          <a:fillRef idx="1">
            <a:schemeClr val="lt1"/>
          </a:fillRef>
          <a:effectRef idx="0">
            <a:schemeClr val="accent1"/>
          </a:effectRef>
          <a:fontRef idx="minor">
            <a:schemeClr val="dk1"/>
          </a:fontRef>
        </p:style>
        <p:txBody>
          <a:bodyPr bIns="137160" rtlCol="0" anchor="ctr"/>
          <a:lstStyle/>
          <a:p>
            <a:r>
              <a:rPr lang="mr-IN" sz="2000" dirty="0" smtClean="0">
                <a:solidFill>
                  <a:srgbClr val="0B5601"/>
                </a:solidFill>
                <a:latin typeface="Courier"/>
                <a:cs typeface="Courier"/>
              </a:rPr>
              <a:t>…</a:t>
            </a:r>
            <a:endParaRPr lang="en-US" sz="2000" dirty="0" smtClean="0">
              <a:solidFill>
                <a:srgbClr val="0B5601"/>
              </a:solidFill>
              <a:latin typeface="Courier"/>
              <a:cs typeface="Courier"/>
            </a:endParaRPr>
          </a:p>
          <a:p>
            <a:r>
              <a:rPr lang="en-US" sz="2000" dirty="0" smtClean="0">
                <a:solidFill>
                  <a:srgbClr val="0B5601"/>
                </a:solidFill>
                <a:latin typeface="Courier"/>
                <a:cs typeface="Courier"/>
              </a:rPr>
              <a:t>if </a:t>
            </a:r>
            <a:r>
              <a:rPr lang="en-US" sz="2000" dirty="0" smtClean="0">
                <a:solidFill>
                  <a:srgbClr val="000000"/>
                </a:solidFill>
                <a:latin typeface="Courier"/>
                <a:cs typeface="Courier"/>
              </a:rPr>
              <a:t>(</a:t>
            </a:r>
            <a:r>
              <a:rPr lang="en-US" sz="2000" dirty="0" err="1" smtClean="0">
                <a:solidFill>
                  <a:srgbClr val="0000FF"/>
                </a:solidFill>
                <a:latin typeface="Courier"/>
                <a:cs typeface="Courier"/>
              </a:rPr>
              <a:t>s</a:t>
            </a:r>
            <a:r>
              <a:rPr lang="en-US" sz="2000" baseline="-25000" dirty="0" err="1" smtClean="0">
                <a:solidFill>
                  <a:srgbClr val="0000FF"/>
                </a:solidFill>
                <a:latin typeface="Courier"/>
                <a:cs typeface="Courier"/>
              </a:rPr>
              <a:t>k</a:t>
            </a:r>
            <a:r>
              <a:rPr lang="en-US" sz="2000" baseline="-25000" dirty="0" smtClean="0">
                <a:solidFill>
                  <a:srgbClr val="0000FF"/>
                </a:solidFill>
                <a:latin typeface="Courier"/>
                <a:cs typeface="Courier"/>
              </a:rPr>
              <a:t> </a:t>
            </a:r>
            <a:r>
              <a:rPr lang="en-US" sz="2000" dirty="0" smtClean="0">
                <a:solidFill>
                  <a:srgbClr val="000000"/>
                </a:solidFill>
                <a:latin typeface="Courier"/>
                <a:cs typeface="Courier"/>
              </a:rPr>
              <a:t>== 1)</a:t>
            </a:r>
          </a:p>
          <a:p>
            <a:r>
              <a:rPr lang="en-US" sz="2000" dirty="0">
                <a:solidFill>
                  <a:srgbClr val="000000"/>
                </a:solidFill>
                <a:latin typeface="Courier"/>
                <a:cs typeface="Courier"/>
              </a:rPr>
              <a:t> </a:t>
            </a:r>
            <a:r>
              <a:rPr lang="en-US" sz="2000" dirty="0" smtClean="0">
                <a:solidFill>
                  <a:srgbClr val="000000"/>
                </a:solidFill>
                <a:latin typeface="Courier"/>
                <a:cs typeface="Courier"/>
              </a:rPr>
              <a:t>   </a:t>
            </a:r>
            <a:r>
              <a:rPr lang="en-US" sz="2000" dirty="0">
                <a:solidFill>
                  <a:srgbClr val="0000FF"/>
                </a:solidFill>
                <a:latin typeface="Courier"/>
                <a:cs typeface="Courier"/>
              </a:rPr>
              <a:t>blah();</a:t>
            </a:r>
          </a:p>
          <a:p>
            <a:r>
              <a:rPr lang="en-US" sz="2000" dirty="0" err="1" smtClean="0">
                <a:solidFill>
                  <a:srgbClr val="0000FF"/>
                </a:solidFill>
                <a:latin typeface="Courier"/>
                <a:cs typeface="Courier"/>
              </a:rPr>
              <a:t>vuln</a:t>
            </a:r>
            <a:r>
              <a:rPr lang="en-US" sz="2000" dirty="0" smtClean="0">
                <a:solidFill>
                  <a:srgbClr val="0000FF"/>
                </a:solidFill>
                <a:latin typeface="Courier"/>
                <a:cs typeface="Courier"/>
              </a:rPr>
              <a:t>();</a:t>
            </a:r>
          </a:p>
          <a:p>
            <a:r>
              <a:rPr lang="en-US" sz="2000" dirty="0" smtClean="0">
                <a:solidFill>
                  <a:srgbClr val="0000FF"/>
                </a:solidFill>
                <a:latin typeface="Courier"/>
                <a:cs typeface="Courier"/>
              </a:rPr>
              <a:t>foo();</a:t>
            </a:r>
          </a:p>
          <a:p>
            <a:r>
              <a:rPr lang="en-US" sz="2000" dirty="0" smtClean="0">
                <a:solidFill>
                  <a:srgbClr val="0000FF"/>
                </a:solidFill>
                <a:latin typeface="Courier"/>
                <a:cs typeface="Courier"/>
              </a:rPr>
              <a:t>return(0);</a:t>
            </a:r>
          </a:p>
        </p:txBody>
      </p:sp>
      <p:sp>
        <p:nvSpPr>
          <p:cNvPr id="27" name="TextBox 26"/>
          <p:cNvSpPr txBox="1"/>
          <p:nvPr/>
        </p:nvSpPr>
        <p:spPr>
          <a:xfrm>
            <a:off x="6020225" y="4641682"/>
            <a:ext cx="2031325" cy="400110"/>
          </a:xfrm>
          <a:prstGeom prst="rect">
            <a:avLst/>
          </a:prstGeom>
          <a:ln>
            <a:solidFill>
              <a:srgbClr val="009446"/>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000" dirty="0" smtClean="0">
                <a:latin typeface="Cambria"/>
                <a:cs typeface="Cambria"/>
              </a:rPr>
              <a:t>Path Exploration</a:t>
            </a:r>
            <a:endParaRPr lang="en-US" sz="2000" dirty="0">
              <a:latin typeface="Cambria"/>
              <a:cs typeface="Cambria"/>
            </a:endParaRPr>
          </a:p>
        </p:txBody>
      </p:sp>
      <p:sp>
        <p:nvSpPr>
          <p:cNvPr id="28" name="Curved Left Arrow 27"/>
          <p:cNvSpPr/>
          <p:nvPr/>
        </p:nvSpPr>
        <p:spPr>
          <a:xfrm rot="10800000" flipV="1">
            <a:off x="2388968" y="4859592"/>
            <a:ext cx="297859" cy="611247"/>
          </a:xfrm>
          <a:prstGeom prst="curvedLeftArrow">
            <a:avLst>
              <a:gd name="adj1" fmla="val 0"/>
              <a:gd name="adj2" fmla="val 27572"/>
              <a:gd name="adj3" fmla="val 21815"/>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55706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Text Placeholder 2"/>
          <p:cNvSpPr>
            <a:spLocks noGrp="1"/>
          </p:cNvSpPr>
          <p:nvPr>
            <p:ph type="body" idx="1"/>
          </p:nvPr>
        </p:nvSpPr>
        <p:spPr/>
        <p:txBody>
          <a:bodyPr/>
          <a:lstStyle/>
          <a:p>
            <a:r>
              <a:rPr lang="en-US" altLang="zh-CN" sz="2400" dirty="0" smtClean="0"/>
              <a:t> 20 original exploits from the Cyber Grand </a:t>
            </a:r>
            <a:r>
              <a:rPr lang="en-US" altLang="zh-CN" sz="2400" dirty="0" smtClean="0"/>
              <a:t>Challenge</a:t>
            </a:r>
            <a:endParaRPr lang="en-US" altLang="zh-CN" sz="2000" dirty="0" smtClean="0"/>
          </a:p>
          <a:p>
            <a:r>
              <a:rPr lang="en-US" altLang="zh-CN" sz="2400" dirty="0" smtClean="0"/>
              <a:t> 5 new </a:t>
            </a:r>
            <a:r>
              <a:rPr lang="en-US" altLang="zh-CN" sz="2400" dirty="0" err="1" smtClean="0"/>
              <a:t>shellcodes</a:t>
            </a:r>
            <a:r>
              <a:rPr lang="en-US" altLang="zh-CN" sz="2400" dirty="0" smtClean="0"/>
              <a:t> from 3 different authors</a:t>
            </a:r>
          </a:p>
          <a:p>
            <a:r>
              <a:rPr lang="en-US" sz="2400" dirty="0" smtClean="0"/>
              <a:t> 20 * 5 </a:t>
            </a:r>
            <a:r>
              <a:rPr lang="en-US" sz="2400" dirty="0" smtClean="0"/>
              <a:t>= 100 different </a:t>
            </a:r>
            <a:r>
              <a:rPr lang="en-US" sz="2400" dirty="0" smtClean="0"/>
              <a:t>cases</a:t>
            </a:r>
            <a:endParaRPr lang="en-US" sz="2400" dirty="0" smtClean="0"/>
          </a:p>
          <a:p>
            <a:pPr marL="203200" indent="0">
              <a:buNone/>
            </a:pPr>
            <a:endParaRPr lang="en-US" sz="2400" dirty="0" smtClean="0"/>
          </a:p>
          <a:p>
            <a:endParaRPr lang="en-US" sz="2400" dirty="0"/>
          </a:p>
          <a:p>
            <a:endParaRPr lang="en-US" sz="2400" dirty="0" smtClean="0"/>
          </a:p>
          <a:p>
            <a:endParaRPr lang="en-US" sz="2400" dirty="0"/>
          </a:p>
          <a:p>
            <a:endParaRPr lang="en-US" sz="2400" dirty="0" smtClean="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30</a:t>
            </a:fld>
            <a:endParaRPr lang="en-US"/>
          </a:p>
        </p:txBody>
      </p:sp>
      <p:pic>
        <p:nvPicPr>
          <p:cNvPr id="7" name="Picture 6"/>
          <p:cNvPicPr>
            <a:picLocks noChangeAspect="1"/>
          </p:cNvPicPr>
          <p:nvPr/>
        </p:nvPicPr>
        <p:blipFill>
          <a:blip r:embed="rId3"/>
          <a:stretch>
            <a:fillRect/>
          </a:stretch>
        </p:blipFill>
        <p:spPr>
          <a:xfrm>
            <a:off x="1259523" y="3794540"/>
            <a:ext cx="6675835" cy="2453963"/>
          </a:xfrm>
          <a:prstGeom prst="rect">
            <a:avLst/>
          </a:prstGeom>
        </p:spPr>
      </p:pic>
    </p:spTree>
    <p:extLst>
      <p:ext uri="{BB962C8B-B14F-4D97-AF65-F5344CB8AC3E}">
        <p14:creationId xmlns:p14="http://schemas.microsoft.com/office/powerpoint/2010/main" val="19594379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31</a:t>
            </a:fld>
            <a:endParaRPr lang="en-US" dirty="0"/>
          </a:p>
        </p:txBody>
      </p:sp>
      <p:grpSp>
        <p:nvGrpSpPr>
          <p:cNvPr id="34" name="Group 33"/>
          <p:cNvGrpSpPr/>
          <p:nvPr/>
        </p:nvGrpSpPr>
        <p:grpSpPr>
          <a:xfrm>
            <a:off x="317433" y="1516720"/>
            <a:ext cx="6257308" cy="3730703"/>
            <a:chOff x="1179723" y="1516720"/>
            <a:chExt cx="6257308" cy="3730703"/>
          </a:xfrm>
        </p:grpSpPr>
        <p:grpSp>
          <p:nvGrpSpPr>
            <p:cNvPr id="17" name="Group 16"/>
            <p:cNvGrpSpPr/>
            <p:nvPr/>
          </p:nvGrpSpPr>
          <p:grpSpPr>
            <a:xfrm>
              <a:off x="1179723" y="1516720"/>
              <a:ext cx="6237719" cy="369332"/>
              <a:chOff x="1612097" y="2966996"/>
              <a:chExt cx="6237719" cy="369332"/>
            </a:xfrm>
          </p:grpSpPr>
          <p:cxnSp>
            <p:nvCxnSpPr>
              <p:cNvPr id="9" name="Straight Connector 8"/>
              <p:cNvCxnSpPr/>
              <p:nvPr/>
            </p:nvCxnSpPr>
            <p:spPr>
              <a:xfrm>
                <a:off x="2363416"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12097" y="2966996"/>
                <a:ext cx="569800" cy="369332"/>
              </a:xfrm>
              <a:prstGeom prst="rect">
                <a:avLst/>
              </a:prstGeom>
              <a:noFill/>
            </p:spPr>
            <p:txBody>
              <a:bodyPr wrap="none" rtlCol="0">
                <a:spAutoFit/>
              </a:bodyPr>
              <a:lstStyle/>
              <a:p>
                <a:r>
                  <a:rPr lang="en-US" dirty="0" smtClean="0"/>
                  <a:t>100</a:t>
                </a:r>
                <a:endParaRPr lang="en-US" dirty="0"/>
              </a:p>
            </p:txBody>
          </p:sp>
        </p:grpSp>
        <p:grpSp>
          <p:nvGrpSpPr>
            <p:cNvPr id="18" name="Group 17"/>
            <p:cNvGrpSpPr/>
            <p:nvPr/>
          </p:nvGrpSpPr>
          <p:grpSpPr>
            <a:xfrm>
              <a:off x="1242435" y="2188994"/>
              <a:ext cx="6194596" cy="369332"/>
              <a:chOff x="1674809" y="2966996"/>
              <a:chExt cx="6194596" cy="369332"/>
            </a:xfrm>
          </p:grpSpPr>
          <p:cxnSp>
            <p:nvCxnSpPr>
              <p:cNvPr id="19" name="Straight Connector 18"/>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674809" y="2966996"/>
                <a:ext cx="441422" cy="369332"/>
              </a:xfrm>
              <a:prstGeom prst="rect">
                <a:avLst/>
              </a:prstGeom>
              <a:noFill/>
            </p:spPr>
            <p:txBody>
              <a:bodyPr wrap="none" rtlCol="0">
                <a:spAutoFit/>
              </a:bodyPr>
              <a:lstStyle/>
              <a:p>
                <a:r>
                  <a:rPr lang="en-US" dirty="0"/>
                  <a:t>8</a:t>
                </a:r>
                <a:r>
                  <a:rPr lang="en-US" dirty="0" smtClean="0"/>
                  <a:t>0</a:t>
                </a:r>
                <a:endParaRPr lang="en-US" dirty="0"/>
              </a:p>
            </p:txBody>
          </p:sp>
        </p:grpSp>
        <p:grpSp>
          <p:nvGrpSpPr>
            <p:cNvPr id="21" name="Group 20"/>
            <p:cNvGrpSpPr/>
            <p:nvPr/>
          </p:nvGrpSpPr>
          <p:grpSpPr>
            <a:xfrm>
              <a:off x="1242435" y="2861268"/>
              <a:ext cx="6194596" cy="369332"/>
              <a:chOff x="1674809" y="2966996"/>
              <a:chExt cx="6194596" cy="369332"/>
            </a:xfrm>
          </p:grpSpPr>
          <p:cxnSp>
            <p:nvCxnSpPr>
              <p:cNvPr id="22" name="Straight Connector 21"/>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674809" y="2966996"/>
                <a:ext cx="441422" cy="369332"/>
              </a:xfrm>
              <a:prstGeom prst="rect">
                <a:avLst/>
              </a:prstGeom>
              <a:noFill/>
            </p:spPr>
            <p:txBody>
              <a:bodyPr wrap="none" rtlCol="0">
                <a:spAutoFit/>
              </a:bodyPr>
              <a:lstStyle/>
              <a:p>
                <a:r>
                  <a:rPr lang="en-US" dirty="0" smtClean="0"/>
                  <a:t>60</a:t>
                </a:r>
                <a:endParaRPr lang="en-US" dirty="0"/>
              </a:p>
            </p:txBody>
          </p:sp>
        </p:grpSp>
        <p:grpSp>
          <p:nvGrpSpPr>
            <p:cNvPr id="24" name="Group 23"/>
            <p:cNvGrpSpPr/>
            <p:nvPr/>
          </p:nvGrpSpPr>
          <p:grpSpPr>
            <a:xfrm>
              <a:off x="1242435" y="3533542"/>
              <a:ext cx="6194596" cy="369332"/>
              <a:chOff x="1674809" y="2966996"/>
              <a:chExt cx="6194596" cy="369332"/>
            </a:xfrm>
          </p:grpSpPr>
          <p:cxnSp>
            <p:nvCxnSpPr>
              <p:cNvPr id="25" name="Straight Connector 24"/>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4809" y="2966996"/>
                <a:ext cx="441422" cy="369332"/>
              </a:xfrm>
              <a:prstGeom prst="rect">
                <a:avLst/>
              </a:prstGeom>
              <a:noFill/>
            </p:spPr>
            <p:txBody>
              <a:bodyPr wrap="none" rtlCol="0">
                <a:spAutoFit/>
              </a:bodyPr>
              <a:lstStyle/>
              <a:p>
                <a:r>
                  <a:rPr lang="en-US" dirty="0"/>
                  <a:t>4</a:t>
                </a:r>
                <a:r>
                  <a:rPr lang="en-US" dirty="0" smtClean="0"/>
                  <a:t>0</a:t>
                </a:r>
                <a:endParaRPr lang="en-US" dirty="0"/>
              </a:p>
            </p:txBody>
          </p:sp>
        </p:grpSp>
        <p:grpSp>
          <p:nvGrpSpPr>
            <p:cNvPr id="27" name="Group 26"/>
            <p:cNvGrpSpPr/>
            <p:nvPr/>
          </p:nvGrpSpPr>
          <p:grpSpPr>
            <a:xfrm>
              <a:off x="1242435" y="4205816"/>
              <a:ext cx="6194596" cy="369332"/>
              <a:chOff x="1674809" y="2966996"/>
              <a:chExt cx="6194596" cy="369332"/>
            </a:xfrm>
          </p:grpSpPr>
          <p:cxnSp>
            <p:nvCxnSpPr>
              <p:cNvPr id="28" name="Straight Connector 27"/>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74809" y="2966996"/>
                <a:ext cx="441422" cy="369332"/>
              </a:xfrm>
              <a:prstGeom prst="rect">
                <a:avLst/>
              </a:prstGeom>
              <a:noFill/>
            </p:spPr>
            <p:txBody>
              <a:bodyPr wrap="none" rtlCol="0">
                <a:spAutoFit/>
              </a:bodyPr>
              <a:lstStyle/>
              <a:p>
                <a:r>
                  <a:rPr lang="en-US" dirty="0" smtClean="0"/>
                  <a:t>20</a:t>
                </a:r>
                <a:endParaRPr lang="en-US" dirty="0"/>
              </a:p>
            </p:txBody>
          </p:sp>
        </p:grpSp>
        <p:grpSp>
          <p:nvGrpSpPr>
            <p:cNvPr id="30" name="Group 29"/>
            <p:cNvGrpSpPr/>
            <p:nvPr/>
          </p:nvGrpSpPr>
          <p:grpSpPr>
            <a:xfrm>
              <a:off x="1242435" y="4878091"/>
              <a:ext cx="6194596" cy="369332"/>
              <a:chOff x="1674809" y="2966996"/>
              <a:chExt cx="6194596" cy="369332"/>
            </a:xfrm>
          </p:grpSpPr>
          <p:cxnSp>
            <p:nvCxnSpPr>
              <p:cNvPr id="31" name="Straight Connector 30"/>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74809" y="2966996"/>
                <a:ext cx="313044" cy="369332"/>
              </a:xfrm>
              <a:prstGeom prst="rect">
                <a:avLst/>
              </a:prstGeom>
              <a:noFill/>
            </p:spPr>
            <p:txBody>
              <a:bodyPr wrap="none" rtlCol="0">
                <a:spAutoFit/>
              </a:bodyPr>
              <a:lstStyle/>
              <a:p>
                <a:r>
                  <a:rPr lang="en-US" dirty="0" smtClean="0"/>
                  <a:t>0</a:t>
                </a:r>
                <a:endParaRPr lang="en-US" dirty="0"/>
              </a:p>
            </p:txBody>
          </p:sp>
        </p:grpSp>
      </p:grpSp>
      <p:sp>
        <p:nvSpPr>
          <p:cNvPr id="40" name="Rectangle 39"/>
          <p:cNvSpPr/>
          <p:nvPr/>
        </p:nvSpPr>
        <p:spPr>
          <a:xfrm>
            <a:off x="2778835" y="4063092"/>
            <a:ext cx="1567767" cy="999665"/>
          </a:xfrm>
          <a:prstGeom prst="rect">
            <a:avLst/>
          </a:prstGeom>
          <a:solidFill>
            <a:srgbClr val="4E4E4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4E4E4E"/>
              </a:solidFill>
            </a:endParaRPr>
          </a:p>
        </p:txBody>
      </p:sp>
      <p:sp>
        <p:nvSpPr>
          <p:cNvPr id="41" name="TextBox 40"/>
          <p:cNvSpPr txBox="1"/>
          <p:nvPr/>
        </p:nvSpPr>
        <p:spPr>
          <a:xfrm>
            <a:off x="3318658" y="3571524"/>
            <a:ext cx="441422" cy="369332"/>
          </a:xfrm>
          <a:prstGeom prst="rect">
            <a:avLst/>
          </a:prstGeom>
          <a:solidFill>
            <a:schemeClr val="bg1"/>
          </a:solidFill>
        </p:spPr>
        <p:txBody>
          <a:bodyPr wrap="none" rtlCol="0">
            <a:spAutoFit/>
          </a:bodyPr>
          <a:lstStyle/>
          <a:p>
            <a:r>
              <a:rPr lang="en-US" dirty="0" smtClean="0"/>
              <a:t>31</a:t>
            </a:r>
            <a:endParaRPr lang="en-US" dirty="0"/>
          </a:p>
        </p:txBody>
      </p:sp>
      <p:grpSp>
        <p:nvGrpSpPr>
          <p:cNvPr id="48" name="Group 47"/>
          <p:cNvGrpSpPr/>
          <p:nvPr/>
        </p:nvGrpSpPr>
        <p:grpSpPr>
          <a:xfrm>
            <a:off x="6962253" y="1178166"/>
            <a:ext cx="2177824" cy="707886"/>
            <a:chOff x="7119033" y="2520497"/>
            <a:chExt cx="2177824" cy="707886"/>
          </a:xfrm>
        </p:grpSpPr>
        <p:sp>
          <p:nvSpPr>
            <p:cNvPr id="49" name="Rectangle 48"/>
            <p:cNvSpPr/>
            <p:nvPr/>
          </p:nvSpPr>
          <p:spPr>
            <a:xfrm>
              <a:off x="7119033" y="2691560"/>
              <a:ext cx="365760" cy="365760"/>
            </a:xfrm>
            <a:prstGeom prst="rect">
              <a:avLst/>
            </a:prstGeom>
            <a:solidFill>
              <a:srgbClr val="4E4E4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TextBox 49"/>
            <p:cNvSpPr txBox="1"/>
            <p:nvPr/>
          </p:nvSpPr>
          <p:spPr>
            <a:xfrm>
              <a:off x="7641654" y="2520497"/>
              <a:ext cx="1655203" cy="707886"/>
            </a:xfrm>
            <a:prstGeom prst="rect">
              <a:avLst/>
            </a:prstGeom>
            <a:noFill/>
          </p:spPr>
          <p:txBody>
            <a:bodyPr wrap="square" rtlCol="0">
              <a:spAutoFit/>
            </a:bodyPr>
            <a:lstStyle/>
            <a:p>
              <a:r>
                <a:rPr lang="en-US" sz="2000" dirty="0" smtClean="0">
                  <a:latin typeface="Cambria"/>
                  <a:cs typeface="Cambria"/>
                </a:rPr>
                <a:t>Previous Work</a:t>
              </a:r>
              <a:endParaRPr lang="en-US" sz="2000" dirty="0">
                <a:latin typeface="Cambria"/>
                <a:cs typeface="Cambria"/>
              </a:endParaRPr>
            </a:p>
          </p:txBody>
        </p:sp>
      </p:grpSp>
      <p:sp>
        <p:nvSpPr>
          <p:cNvPr id="33" name="Rectangle 32"/>
          <p:cNvSpPr/>
          <p:nvPr/>
        </p:nvSpPr>
        <p:spPr>
          <a:xfrm>
            <a:off x="457200" y="6530072"/>
            <a:ext cx="8229600" cy="253916"/>
          </a:xfrm>
          <a:prstGeom prst="rect">
            <a:avLst/>
          </a:prstGeom>
        </p:spPr>
        <p:txBody>
          <a:bodyPr wrap="square">
            <a:spAutoFit/>
          </a:bodyPr>
          <a:lstStyle/>
          <a:p>
            <a:r>
              <a:rPr lang="en-US" sz="1050" dirty="0">
                <a:solidFill>
                  <a:schemeClr val="tx1">
                    <a:lumMod val="50000"/>
                    <a:lumOff val="50000"/>
                  </a:schemeClr>
                </a:solidFill>
                <a:latin typeface="Consolas"/>
                <a:cs typeface="Consolas"/>
              </a:rPr>
              <a:t>[1] D. K. Sean </a:t>
            </a:r>
            <a:r>
              <a:rPr lang="en-US" sz="1050" dirty="0" err="1">
                <a:solidFill>
                  <a:schemeClr val="tx1">
                    <a:lumMod val="50000"/>
                    <a:lumOff val="50000"/>
                  </a:schemeClr>
                </a:solidFill>
                <a:latin typeface="Consolas"/>
                <a:cs typeface="Consolas"/>
              </a:rPr>
              <a:t>Heelan</a:t>
            </a:r>
            <a:r>
              <a:rPr lang="en-US" sz="1050" dirty="0">
                <a:solidFill>
                  <a:schemeClr val="tx1">
                    <a:lumMod val="50000"/>
                    <a:lumOff val="50000"/>
                  </a:schemeClr>
                </a:solidFill>
                <a:latin typeface="Consolas"/>
                <a:cs typeface="Consolas"/>
              </a:rPr>
              <a:t>. Automatic Generation of Control Flow Hijacking Exploits for Software Vulnerabilities.</a:t>
            </a:r>
          </a:p>
        </p:txBody>
      </p:sp>
    </p:spTree>
    <p:extLst>
      <p:ext uri="{BB962C8B-B14F-4D97-AF65-F5344CB8AC3E}">
        <p14:creationId xmlns:p14="http://schemas.microsoft.com/office/powerpoint/2010/main" val="81460929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32</a:t>
            </a:fld>
            <a:endParaRPr lang="en-US" dirty="0"/>
          </a:p>
        </p:txBody>
      </p:sp>
      <p:grpSp>
        <p:nvGrpSpPr>
          <p:cNvPr id="34" name="Group 33"/>
          <p:cNvGrpSpPr/>
          <p:nvPr/>
        </p:nvGrpSpPr>
        <p:grpSpPr>
          <a:xfrm>
            <a:off x="317433" y="1516720"/>
            <a:ext cx="6257308" cy="3730703"/>
            <a:chOff x="1179723" y="1516720"/>
            <a:chExt cx="6257308" cy="3730703"/>
          </a:xfrm>
        </p:grpSpPr>
        <p:grpSp>
          <p:nvGrpSpPr>
            <p:cNvPr id="17" name="Group 16"/>
            <p:cNvGrpSpPr/>
            <p:nvPr/>
          </p:nvGrpSpPr>
          <p:grpSpPr>
            <a:xfrm>
              <a:off x="1179723" y="1516720"/>
              <a:ext cx="6237719" cy="369332"/>
              <a:chOff x="1612097" y="2966996"/>
              <a:chExt cx="6237719" cy="369332"/>
            </a:xfrm>
          </p:grpSpPr>
          <p:cxnSp>
            <p:nvCxnSpPr>
              <p:cNvPr id="9" name="Straight Connector 8"/>
              <p:cNvCxnSpPr/>
              <p:nvPr/>
            </p:nvCxnSpPr>
            <p:spPr>
              <a:xfrm>
                <a:off x="2363416"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12097" y="2966996"/>
                <a:ext cx="569800" cy="369332"/>
              </a:xfrm>
              <a:prstGeom prst="rect">
                <a:avLst/>
              </a:prstGeom>
              <a:noFill/>
            </p:spPr>
            <p:txBody>
              <a:bodyPr wrap="none" rtlCol="0">
                <a:spAutoFit/>
              </a:bodyPr>
              <a:lstStyle/>
              <a:p>
                <a:r>
                  <a:rPr lang="en-US" dirty="0" smtClean="0"/>
                  <a:t>100</a:t>
                </a:r>
                <a:endParaRPr lang="en-US" dirty="0"/>
              </a:p>
            </p:txBody>
          </p:sp>
        </p:grpSp>
        <p:grpSp>
          <p:nvGrpSpPr>
            <p:cNvPr id="18" name="Group 17"/>
            <p:cNvGrpSpPr/>
            <p:nvPr/>
          </p:nvGrpSpPr>
          <p:grpSpPr>
            <a:xfrm>
              <a:off x="1242435" y="2188994"/>
              <a:ext cx="6194596" cy="369332"/>
              <a:chOff x="1674809" y="2966996"/>
              <a:chExt cx="6194596" cy="369332"/>
            </a:xfrm>
          </p:grpSpPr>
          <p:cxnSp>
            <p:nvCxnSpPr>
              <p:cNvPr id="19" name="Straight Connector 18"/>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674809" y="2966996"/>
                <a:ext cx="441422" cy="369332"/>
              </a:xfrm>
              <a:prstGeom prst="rect">
                <a:avLst/>
              </a:prstGeom>
              <a:noFill/>
            </p:spPr>
            <p:txBody>
              <a:bodyPr wrap="none" rtlCol="0">
                <a:spAutoFit/>
              </a:bodyPr>
              <a:lstStyle/>
              <a:p>
                <a:r>
                  <a:rPr lang="en-US" dirty="0"/>
                  <a:t>8</a:t>
                </a:r>
                <a:r>
                  <a:rPr lang="en-US" dirty="0" smtClean="0"/>
                  <a:t>0</a:t>
                </a:r>
                <a:endParaRPr lang="en-US" dirty="0"/>
              </a:p>
            </p:txBody>
          </p:sp>
        </p:grpSp>
        <p:grpSp>
          <p:nvGrpSpPr>
            <p:cNvPr id="21" name="Group 20"/>
            <p:cNvGrpSpPr/>
            <p:nvPr/>
          </p:nvGrpSpPr>
          <p:grpSpPr>
            <a:xfrm>
              <a:off x="1242435" y="2861268"/>
              <a:ext cx="6194596" cy="369332"/>
              <a:chOff x="1674809" y="2966996"/>
              <a:chExt cx="6194596" cy="369332"/>
            </a:xfrm>
          </p:grpSpPr>
          <p:cxnSp>
            <p:nvCxnSpPr>
              <p:cNvPr id="22" name="Straight Connector 21"/>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674809" y="2966996"/>
                <a:ext cx="441422" cy="369332"/>
              </a:xfrm>
              <a:prstGeom prst="rect">
                <a:avLst/>
              </a:prstGeom>
              <a:noFill/>
            </p:spPr>
            <p:txBody>
              <a:bodyPr wrap="none" rtlCol="0">
                <a:spAutoFit/>
              </a:bodyPr>
              <a:lstStyle/>
              <a:p>
                <a:r>
                  <a:rPr lang="en-US" dirty="0" smtClean="0"/>
                  <a:t>60</a:t>
                </a:r>
                <a:endParaRPr lang="en-US" dirty="0"/>
              </a:p>
            </p:txBody>
          </p:sp>
        </p:grpSp>
        <p:grpSp>
          <p:nvGrpSpPr>
            <p:cNvPr id="24" name="Group 23"/>
            <p:cNvGrpSpPr/>
            <p:nvPr/>
          </p:nvGrpSpPr>
          <p:grpSpPr>
            <a:xfrm>
              <a:off x="1242435" y="3533542"/>
              <a:ext cx="6194596" cy="369332"/>
              <a:chOff x="1674809" y="2966996"/>
              <a:chExt cx="6194596" cy="369332"/>
            </a:xfrm>
          </p:grpSpPr>
          <p:cxnSp>
            <p:nvCxnSpPr>
              <p:cNvPr id="25" name="Straight Connector 24"/>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4809" y="2966996"/>
                <a:ext cx="441422" cy="369332"/>
              </a:xfrm>
              <a:prstGeom prst="rect">
                <a:avLst/>
              </a:prstGeom>
              <a:noFill/>
            </p:spPr>
            <p:txBody>
              <a:bodyPr wrap="none" rtlCol="0">
                <a:spAutoFit/>
              </a:bodyPr>
              <a:lstStyle/>
              <a:p>
                <a:r>
                  <a:rPr lang="en-US" dirty="0"/>
                  <a:t>4</a:t>
                </a:r>
                <a:r>
                  <a:rPr lang="en-US" dirty="0" smtClean="0"/>
                  <a:t>0</a:t>
                </a:r>
                <a:endParaRPr lang="en-US" dirty="0"/>
              </a:p>
            </p:txBody>
          </p:sp>
        </p:grpSp>
        <p:grpSp>
          <p:nvGrpSpPr>
            <p:cNvPr id="27" name="Group 26"/>
            <p:cNvGrpSpPr/>
            <p:nvPr/>
          </p:nvGrpSpPr>
          <p:grpSpPr>
            <a:xfrm>
              <a:off x="1242435" y="4205816"/>
              <a:ext cx="6194596" cy="369332"/>
              <a:chOff x="1674809" y="2966996"/>
              <a:chExt cx="6194596" cy="369332"/>
            </a:xfrm>
          </p:grpSpPr>
          <p:cxnSp>
            <p:nvCxnSpPr>
              <p:cNvPr id="28" name="Straight Connector 27"/>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74809" y="2966996"/>
                <a:ext cx="441422" cy="369332"/>
              </a:xfrm>
              <a:prstGeom prst="rect">
                <a:avLst/>
              </a:prstGeom>
              <a:noFill/>
            </p:spPr>
            <p:txBody>
              <a:bodyPr wrap="none" rtlCol="0">
                <a:spAutoFit/>
              </a:bodyPr>
              <a:lstStyle/>
              <a:p>
                <a:r>
                  <a:rPr lang="en-US" dirty="0" smtClean="0"/>
                  <a:t>20</a:t>
                </a:r>
                <a:endParaRPr lang="en-US" dirty="0"/>
              </a:p>
            </p:txBody>
          </p:sp>
        </p:grpSp>
        <p:grpSp>
          <p:nvGrpSpPr>
            <p:cNvPr id="30" name="Group 29"/>
            <p:cNvGrpSpPr/>
            <p:nvPr/>
          </p:nvGrpSpPr>
          <p:grpSpPr>
            <a:xfrm>
              <a:off x="1242435" y="4878091"/>
              <a:ext cx="6194596" cy="369332"/>
              <a:chOff x="1674809" y="2966996"/>
              <a:chExt cx="6194596" cy="369332"/>
            </a:xfrm>
          </p:grpSpPr>
          <p:cxnSp>
            <p:nvCxnSpPr>
              <p:cNvPr id="31" name="Straight Connector 30"/>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74809" y="2966996"/>
                <a:ext cx="313044" cy="369332"/>
              </a:xfrm>
              <a:prstGeom prst="rect">
                <a:avLst/>
              </a:prstGeom>
              <a:noFill/>
            </p:spPr>
            <p:txBody>
              <a:bodyPr wrap="none" rtlCol="0">
                <a:spAutoFit/>
              </a:bodyPr>
              <a:lstStyle/>
              <a:p>
                <a:r>
                  <a:rPr lang="en-US" dirty="0" smtClean="0"/>
                  <a:t>0</a:t>
                </a:r>
                <a:endParaRPr lang="en-US" dirty="0"/>
              </a:p>
            </p:txBody>
          </p:sp>
        </p:grpSp>
      </p:grpSp>
      <p:sp>
        <p:nvSpPr>
          <p:cNvPr id="41" name="TextBox 40"/>
          <p:cNvSpPr txBox="1"/>
          <p:nvPr/>
        </p:nvSpPr>
        <p:spPr>
          <a:xfrm>
            <a:off x="3318658" y="3540164"/>
            <a:ext cx="441422" cy="369332"/>
          </a:xfrm>
          <a:prstGeom prst="rect">
            <a:avLst/>
          </a:prstGeom>
          <a:solidFill>
            <a:schemeClr val="bg1"/>
          </a:solidFill>
        </p:spPr>
        <p:txBody>
          <a:bodyPr wrap="none" rtlCol="0">
            <a:spAutoFit/>
          </a:bodyPr>
          <a:lstStyle/>
          <a:p>
            <a:r>
              <a:rPr lang="en-US" dirty="0" smtClean="0"/>
              <a:t>31</a:t>
            </a:r>
            <a:endParaRPr lang="en-US" dirty="0"/>
          </a:p>
        </p:txBody>
      </p:sp>
      <p:grpSp>
        <p:nvGrpSpPr>
          <p:cNvPr id="48" name="Group 47"/>
          <p:cNvGrpSpPr/>
          <p:nvPr/>
        </p:nvGrpSpPr>
        <p:grpSpPr>
          <a:xfrm>
            <a:off x="6962253" y="1178166"/>
            <a:ext cx="2177824" cy="707886"/>
            <a:chOff x="7119033" y="2520497"/>
            <a:chExt cx="2177824" cy="707886"/>
          </a:xfrm>
        </p:grpSpPr>
        <p:sp>
          <p:nvSpPr>
            <p:cNvPr id="49" name="Rectangle 48"/>
            <p:cNvSpPr/>
            <p:nvPr/>
          </p:nvSpPr>
          <p:spPr>
            <a:xfrm>
              <a:off x="7119033" y="2691560"/>
              <a:ext cx="365760" cy="365760"/>
            </a:xfrm>
            <a:prstGeom prst="rect">
              <a:avLst/>
            </a:prstGeom>
            <a:solidFill>
              <a:srgbClr val="4E4E4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TextBox 49"/>
            <p:cNvSpPr txBox="1"/>
            <p:nvPr/>
          </p:nvSpPr>
          <p:spPr>
            <a:xfrm>
              <a:off x="7641654" y="2520497"/>
              <a:ext cx="1655203" cy="707886"/>
            </a:xfrm>
            <a:prstGeom prst="rect">
              <a:avLst/>
            </a:prstGeom>
            <a:noFill/>
          </p:spPr>
          <p:txBody>
            <a:bodyPr wrap="square" rtlCol="0">
              <a:spAutoFit/>
            </a:bodyPr>
            <a:lstStyle/>
            <a:p>
              <a:r>
                <a:rPr lang="en-US" sz="2000" dirty="0" smtClean="0">
                  <a:latin typeface="Cambria"/>
                  <a:cs typeface="Cambria"/>
                </a:rPr>
                <a:t>Previous Work</a:t>
              </a:r>
              <a:endParaRPr lang="en-US" sz="2000" dirty="0">
                <a:latin typeface="Cambria"/>
                <a:cs typeface="Cambria"/>
              </a:endParaRPr>
            </a:p>
          </p:txBody>
        </p:sp>
      </p:grpSp>
      <p:sp>
        <p:nvSpPr>
          <p:cNvPr id="35" name="Rectangle 34"/>
          <p:cNvSpPr/>
          <p:nvPr/>
        </p:nvSpPr>
        <p:spPr>
          <a:xfrm>
            <a:off x="2778835" y="2157634"/>
            <a:ext cx="1567767" cy="1061910"/>
          </a:xfrm>
          <a:prstGeom prst="rect">
            <a:avLst/>
          </a:prstGeom>
          <a:solidFill>
            <a:srgbClr val="FEBE2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TextBox 35"/>
          <p:cNvSpPr txBox="1"/>
          <p:nvPr/>
        </p:nvSpPr>
        <p:spPr>
          <a:xfrm>
            <a:off x="3326954" y="1779987"/>
            <a:ext cx="441422" cy="369332"/>
          </a:xfrm>
          <a:prstGeom prst="rect">
            <a:avLst/>
          </a:prstGeom>
          <a:solidFill>
            <a:srgbClr val="FFFFFF"/>
          </a:solidFill>
        </p:spPr>
        <p:txBody>
          <a:bodyPr wrap="none" rtlCol="0">
            <a:spAutoFit/>
          </a:bodyPr>
          <a:lstStyle/>
          <a:p>
            <a:r>
              <a:rPr lang="en-US" dirty="0" smtClean="0"/>
              <a:t>85</a:t>
            </a:r>
            <a:endParaRPr lang="en-US" dirty="0"/>
          </a:p>
        </p:txBody>
      </p:sp>
      <p:grpSp>
        <p:nvGrpSpPr>
          <p:cNvPr id="37" name="Group 36"/>
          <p:cNvGrpSpPr/>
          <p:nvPr/>
        </p:nvGrpSpPr>
        <p:grpSpPr>
          <a:xfrm>
            <a:off x="6962253" y="1886052"/>
            <a:ext cx="2177824" cy="707886"/>
            <a:chOff x="7119033" y="2520497"/>
            <a:chExt cx="2177824" cy="707886"/>
          </a:xfrm>
        </p:grpSpPr>
        <p:sp>
          <p:nvSpPr>
            <p:cNvPr id="38" name="Rectangle 37"/>
            <p:cNvSpPr/>
            <p:nvPr/>
          </p:nvSpPr>
          <p:spPr>
            <a:xfrm>
              <a:off x="7119033" y="2691560"/>
              <a:ext cx="365760" cy="365760"/>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TextBox 38"/>
            <p:cNvSpPr txBox="1"/>
            <p:nvPr/>
          </p:nvSpPr>
          <p:spPr>
            <a:xfrm>
              <a:off x="7641654" y="2520497"/>
              <a:ext cx="1655203" cy="707886"/>
            </a:xfrm>
            <a:prstGeom prst="rect">
              <a:avLst/>
            </a:prstGeom>
            <a:noFill/>
          </p:spPr>
          <p:txBody>
            <a:bodyPr wrap="square" rtlCol="0">
              <a:spAutoFit/>
            </a:bodyPr>
            <a:lstStyle/>
            <a:p>
              <a:r>
                <a:rPr lang="en-US" sz="2000" dirty="0" smtClean="0">
                  <a:latin typeface="Cambria"/>
                  <a:cs typeface="Cambria"/>
                </a:rPr>
                <a:t>Layout Remediation</a:t>
              </a:r>
              <a:endParaRPr lang="en-US" sz="2000" dirty="0">
                <a:latin typeface="Cambria"/>
                <a:cs typeface="Cambria"/>
              </a:endParaRPr>
            </a:p>
          </p:txBody>
        </p:sp>
      </p:grpSp>
      <p:grpSp>
        <p:nvGrpSpPr>
          <p:cNvPr id="43" name="Group 42"/>
          <p:cNvGrpSpPr/>
          <p:nvPr/>
        </p:nvGrpSpPr>
        <p:grpSpPr>
          <a:xfrm>
            <a:off x="6962253" y="2709489"/>
            <a:ext cx="1817238" cy="707886"/>
            <a:chOff x="7119033" y="1831865"/>
            <a:chExt cx="1817238" cy="707886"/>
          </a:xfrm>
        </p:grpSpPr>
        <p:sp>
          <p:nvSpPr>
            <p:cNvPr id="44" name="Rectangle 43"/>
            <p:cNvSpPr/>
            <p:nvPr/>
          </p:nvSpPr>
          <p:spPr>
            <a:xfrm>
              <a:off x="7119033" y="2002928"/>
              <a:ext cx="365760" cy="365760"/>
            </a:xfrm>
            <a:prstGeom prst="rect">
              <a:avLst/>
            </a:prstGeom>
            <a:solidFill>
              <a:srgbClr val="FEBE2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TextBox 44"/>
            <p:cNvSpPr txBox="1"/>
            <p:nvPr/>
          </p:nvSpPr>
          <p:spPr>
            <a:xfrm>
              <a:off x="7641655" y="1831865"/>
              <a:ext cx="1294616" cy="707886"/>
            </a:xfrm>
            <a:prstGeom prst="rect">
              <a:avLst/>
            </a:prstGeom>
            <a:noFill/>
          </p:spPr>
          <p:txBody>
            <a:bodyPr wrap="square" rtlCol="0">
              <a:spAutoFit/>
            </a:bodyPr>
            <a:lstStyle/>
            <a:p>
              <a:r>
                <a:rPr lang="en-US" sz="2000" dirty="0" smtClean="0">
                  <a:latin typeface="Cambria"/>
                  <a:cs typeface="Cambria"/>
                </a:rPr>
                <a:t>Path Kneading</a:t>
              </a:r>
            </a:p>
          </p:txBody>
        </p:sp>
      </p:grpSp>
      <p:sp>
        <p:nvSpPr>
          <p:cNvPr id="46" name="TextBox 45"/>
          <p:cNvSpPr txBox="1"/>
          <p:nvPr/>
        </p:nvSpPr>
        <p:spPr>
          <a:xfrm>
            <a:off x="3326954" y="2822582"/>
            <a:ext cx="441422" cy="369332"/>
          </a:xfrm>
          <a:prstGeom prst="rect">
            <a:avLst/>
          </a:prstGeom>
          <a:noFill/>
        </p:spPr>
        <p:txBody>
          <a:bodyPr wrap="none" rtlCol="0">
            <a:spAutoFit/>
          </a:bodyPr>
          <a:lstStyle/>
          <a:p>
            <a:r>
              <a:rPr lang="en-US" dirty="0" smtClean="0"/>
              <a:t>57</a:t>
            </a:r>
            <a:endParaRPr lang="en-US" dirty="0"/>
          </a:p>
        </p:txBody>
      </p:sp>
      <p:sp>
        <p:nvSpPr>
          <p:cNvPr id="33" name="Rectangle 32"/>
          <p:cNvSpPr/>
          <p:nvPr/>
        </p:nvSpPr>
        <p:spPr>
          <a:xfrm>
            <a:off x="2778835" y="3215943"/>
            <a:ext cx="1567767" cy="1853218"/>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Rectangle 39"/>
          <p:cNvSpPr/>
          <p:nvPr/>
        </p:nvSpPr>
        <p:spPr>
          <a:xfrm>
            <a:off x="2778835" y="4051820"/>
            <a:ext cx="1567767" cy="1017341"/>
          </a:xfrm>
          <a:prstGeom prst="rect">
            <a:avLst/>
          </a:prstGeom>
          <a:solidFill>
            <a:srgbClr val="4E4E4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4E4E4E"/>
              </a:solidFill>
            </a:endParaRPr>
          </a:p>
        </p:txBody>
      </p:sp>
      <p:sp>
        <p:nvSpPr>
          <p:cNvPr id="47" name="TextBox 46"/>
          <p:cNvSpPr txBox="1"/>
          <p:nvPr/>
        </p:nvSpPr>
        <p:spPr>
          <a:xfrm>
            <a:off x="3326954" y="3634244"/>
            <a:ext cx="441422" cy="369332"/>
          </a:xfrm>
          <a:prstGeom prst="rect">
            <a:avLst/>
          </a:prstGeom>
          <a:noFill/>
        </p:spPr>
        <p:txBody>
          <a:bodyPr wrap="none" rtlCol="0">
            <a:spAutoFit/>
          </a:bodyPr>
          <a:lstStyle/>
          <a:p>
            <a:r>
              <a:rPr lang="en-US" dirty="0" smtClean="0"/>
              <a:t>31</a:t>
            </a:r>
            <a:endParaRPr lang="en-US" dirty="0"/>
          </a:p>
        </p:txBody>
      </p:sp>
    </p:spTree>
    <p:extLst>
      <p:ext uri="{BB962C8B-B14F-4D97-AF65-F5344CB8AC3E}">
        <p14:creationId xmlns:p14="http://schemas.microsoft.com/office/powerpoint/2010/main" val="353751828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Text Placeholder 2"/>
          <p:cNvSpPr>
            <a:spLocks noGrp="1"/>
          </p:cNvSpPr>
          <p:nvPr>
            <p:ph type="body" idx="1"/>
          </p:nvPr>
        </p:nvSpPr>
        <p:spPr>
          <a:xfrm>
            <a:off x="457200" y="1371600"/>
            <a:ext cx="8229600" cy="1544863"/>
          </a:xfrm>
        </p:spPr>
        <p:txBody>
          <a:bodyPr/>
          <a:lstStyle/>
          <a:p>
            <a:pPr marL="203200" indent="0" algn="ctr">
              <a:buNone/>
            </a:pPr>
            <a:r>
              <a:rPr lang="en-US" sz="2400" dirty="0" smtClean="0"/>
              <a:t>60</a:t>
            </a:r>
            <a:r>
              <a:rPr lang="en-US" sz="2400" dirty="0" smtClean="0"/>
              <a:t>/85 (&gt;70%) exploits were generated </a:t>
            </a:r>
            <a:r>
              <a:rPr lang="en-US" sz="2400" dirty="0" smtClean="0"/>
              <a:t>within</a:t>
            </a:r>
            <a:r>
              <a:rPr lang="en-US" sz="2400" dirty="0" smtClean="0"/>
              <a:t> 3 minutes.</a:t>
            </a:r>
            <a:endParaRPr lang="en-US" sz="2400"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33</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1866598267"/>
              </p:ext>
            </p:extLst>
          </p:nvPr>
        </p:nvGraphicFramePr>
        <p:xfrm>
          <a:off x="457200" y="2428811"/>
          <a:ext cx="8255000" cy="3492511"/>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1491891" y="4216514"/>
            <a:ext cx="4981192"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79076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pPr marL="203200" indent="0">
              <a:buNone/>
            </a:pPr>
            <a:r>
              <a:rPr lang="en-US" sz="2800" dirty="0" smtClean="0"/>
              <a:t>Reusing </a:t>
            </a:r>
            <a:r>
              <a:rPr lang="en-US" sz="2800" dirty="0" smtClean="0"/>
              <a:t>control flow hijacking exploits can be done automatically</a:t>
            </a:r>
            <a:r>
              <a:rPr lang="en-US" sz="2800" dirty="0" smtClean="0"/>
              <a:t>.</a:t>
            </a:r>
          </a:p>
          <a:p>
            <a:pPr lvl="1"/>
            <a:r>
              <a:rPr lang="en-US" sz="2400" dirty="0" smtClean="0"/>
              <a:t> Symbolic </a:t>
            </a:r>
            <a:r>
              <a:rPr lang="en-US" sz="2400" dirty="0"/>
              <a:t>execution extensions made this possible.</a:t>
            </a:r>
          </a:p>
          <a:p>
            <a:pPr lvl="2"/>
            <a:r>
              <a:rPr lang="en-US" sz="2000" dirty="0"/>
              <a:t> Layout Remediation</a:t>
            </a:r>
          </a:p>
          <a:p>
            <a:pPr lvl="2"/>
            <a:r>
              <a:rPr lang="en-US" sz="2000" dirty="0"/>
              <a:t> Path </a:t>
            </a:r>
            <a:r>
              <a:rPr lang="en-US" sz="2000" dirty="0" smtClean="0"/>
              <a:t>Kneading</a:t>
            </a:r>
            <a:endParaRPr lang="en-US" sz="2800" dirty="0" smtClean="0"/>
          </a:p>
          <a:p>
            <a:pPr lvl="1"/>
            <a:r>
              <a:rPr lang="en-US" sz="2400" dirty="0" smtClean="0"/>
              <a:t> </a:t>
            </a:r>
            <a:r>
              <a:rPr lang="en-US" sz="2400" dirty="0" err="1" smtClean="0"/>
              <a:t>ShellSwap</a:t>
            </a:r>
            <a:r>
              <a:rPr lang="en-US" sz="2400" dirty="0" smtClean="0"/>
              <a:t>: 85% vs. Previous method: 31%</a:t>
            </a:r>
          </a:p>
          <a:p>
            <a:pPr lvl="1"/>
            <a:r>
              <a:rPr lang="en-US" sz="2400" dirty="0"/>
              <a:t> </a:t>
            </a:r>
            <a:r>
              <a:rPr lang="en-US" sz="2400" dirty="0"/>
              <a:t>7</a:t>
            </a:r>
            <a:r>
              <a:rPr lang="en-US" sz="2400" dirty="0" smtClean="0"/>
              <a:t>0</a:t>
            </a:r>
            <a:r>
              <a:rPr lang="en-US" sz="2400" dirty="0" smtClean="0"/>
              <a:t>%+ of the successful exploits can be automatically generated in </a:t>
            </a:r>
            <a:r>
              <a:rPr lang="en-US" sz="2400" dirty="0" smtClean="0"/>
              <a:t>3 minutes.</a:t>
            </a:r>
            <a:endParaRPr lang="en-US" sz="2400" dirty="0" smtClean="0"/>
          </a:p>
          <a:p>
            <a:pPr marL="520700" lvl="1" indent="0">
              <a:buNone/>
            </a:pPr>
            <a:endParaRPr lang="en-US" sz="2400" dirty="0" smtClean="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34</a:t>
            </a:fld>
            <a:endParaRPr lang="en-US"/>
          </a:p>
        </p:txBody>
      </p:sp>
    </p:spTree>
    <p:extLst>
      <p:ext uri="{BB962C8B-B14F-4D97-AF65-F5344CB8AC3E}">
        <p14:creationId xmlns:p14="http://schemas.microsoft.com/office/powerpoint/2010/main" val="80857549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pPr marL="203200" indent="0">
              <a:buNone/>
            </a:pPr>
            <a:r>
              <a:rPr lang="en-US" dirty="0" smtClean="0"/>
              <a:t> Questions?</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35</a:t>
            </a:fld>
            <a:endParaRPr lang="en-US"/>
          </a:p>
        </p:txBody>
      </p:sp>
    </p:spTree>
    <p:extLst>
      <p:ext uri="{BB962C8B-B14F-4D97-AF65-F5344CB8AC3E}">
        <p14:creationId xmlns:p14="http://schemas.microsoft.com/office/powerpoint/2010/main" val="12652354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Are We Too Evil?</a:t>
            </a:r>
            <a:endParaRPr lang="en-US" dirty="0"/>
          </a:p>
        </p:txBody>
      </p:sp>
      <p:sp>
        <p:nvSpPr>
          <p:cNvPr id="3" name="Text Placeholder 2"/>
          <p:cNvSpPr>
            <a:spLocks noGrp="1"/>
          </p:cNvSpPr>
          <p:nvPr>
            <p:ph type="body" idx="1"/>
          </p:nvPr>
        </p:nvSpPr>
        <p:spPr/>
        <p:txBody>
          <a:bodyPr/>
          <a:lstStyle/>
          <a:p>
            <a:r>
              <a:rPr lang="en-US" dirty="0" smtClean="0"/>
              <a:t> Automatic Proof-of-Vulnerability generation based on detected exploits from the wild</a:t>
            </a:r>
          </a:p>
          <a:p>
            <a:r>
              <a:rPr lang="en-US" dirty="0"/>
              <a:t> </a:t>
            </a:r>
            <a:r>
              <a:rPr lang="en-US" dirty="0" smtClean="0"/>
              <a:t>Think about collateral damage</a:t>
            </a:r>
            <a:r>
              <a:rPr lang="mr-IN" dirty="0" smtClean="0"/>
              <a:t>…</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36</a:t>
            </a:fld>
            <a:endParaRPr lang="en-US" dirty="0"/>
          </a:p>
        </p:txBody>
      </p:sp>
    </p:spTree>
    <p:extLst>
      <p:ext uri="{BB962C8B-B14F-4D97-AF65-F5344CB8AC3E}">
        <p14:creationId xmlns:p14="http://schemas.microsoft.com/office/powerpoint/2010/main" val="237516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Text Placeholder 2"/>
          <p:cNvSpPr>
            <a:spLocks noGrp="1"/>
          </p:cNvSpPr>
          <p:nvPr>
            <p:ph type="body" idx="1"/>
          </p:nvPr>
        </p:nvSpPr>
        <p:spPr/>
        <p:txBody>
          <a:bodyPr/>
          <a:lstStyle/>
          <a:p>
            <a:r>
              <a:rPr lang="en-US" dirty="0" smtClean="0"/>
              <a:t> Mayhem</a:t>
            </a:r>
          </a:p>
          <a:p>
            <a:r>
              <a:rPr lang="en-US" dirty="0"/>
              <a:t> </a:t>
            </a:r>
            <a:r>
              <a:rPr lang="en-US" dirty="0" smtClean="0"/>
              <a:t>The Other Work?</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37</a:t>
            </a:fld>
            <a:endParaRPr lang="en-US" dirty="0"/>
          </a:p>
        </p:txBody>
      </p:sp>
    </p:spTree>
    <p:extLst>
      <p:ext uri="{BB962C8B-B14F-4D97-AF65-F5344CB8AC3E}">
        <p14:creationId xmlns:p14="http://schemas.microsoft.com/office/powerpoint/2010/main" val="1746163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CGC?</a:t>
            </a:r>
            <a:endParaRPr lang="en-US" dirty="0"/>
          </a:p>
        </p:txBody>
      </p:sp>
      <p:sp>
        <p:nvSpPr>
          <p:cNvPr id="3" name="Text Placeholder 2"/>
          <p:cNvSpPr>
            <a:spLocks noGrp="1"/>
          </p:cNvSpPr>
          <p:nvPr>
            <p:ph type="body" idx="1"/>
          </p:nvPr>
        </p:nvSpPr>
        <p:spPr/>
        <p:txBody>
          <a:bodyPr/>
          <a:lstStyle/>
          <a:p>
            <a:r>
              <a:rPr lang="en-US" dirty="0" smtClean="0"/>
              <a:t> 8: the host  12: the CRS</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38</a:t>
            </a:fld>
            <a:endParaRPr lang="en-US"/>
          </a:p>
        </p:txBody>
      </p:sp>
    </p:spTree>
    <p:extLst>
      <p:ext uri="{BB962C8B-B14F-4D97-AF65-F5344CB8AC3E}">
        <p14:creationId xmlns:p14="http://schemas.microsoft.com/office/powerpoint/2010/main" val="40852568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Hijacking</a:t>
            </a:r>
            <a:endParaRPr lang="en-US" dirty="0"/>
          </a:p>
        </p:txBody>
      </p:sp>
      <p:sp>
        <p:nvSpPr>
          <p:cNvPr id="3" name="Text Placeholder 2"/>
          <p:cNvSpPr>
            <a:spLocks noGrp="1"/>
          </p:cNvSpPr>
          <p:nvPr>
            <p:ph type="body" idx="1"/>
          </p:nvPr>
        </p:nvSpPr>
        <p:spPr>
          <a:xfrm>
            <a:off x="457200" y="1371600"/>
            <a:ext cx="8229600" cy="2595417"/>
          </a:xfrm>
        </p:spPr>
        <p:txBody>
          <a:bodyPr/>
          <a:lstStyle/>
          <a:p>
            <a:pPr marL="203200" indent="0">
              <a:buNone/>
            </a:pPr>
            <a:r>
              <a:rPr lang="en-US" dirty="0" smtClean="0"/>
              <a:t>A control flow hijacking exploit:</a:t>
            </a:r>
          </a:p>
          <a:p>
            <a:pPr lvl="1"/>
            <a:r>
              <a:rPr lang="en-US" dirty="0" smtClean="0"/>
              <a:t> Deviates the control flow of the vulnerable program, and</a:t>
            </a:r>
          </a:p>
          <a:p>
            <a:pPr lvl="1"/>
            <a:r>
              <a:rPr lang="en-US" dirty="0" smtClean="0"/>
              <a:t> Leads the program to carry out the malicious computation controlled by the attacker.</a:t>
            </a:r>
          </a:p>
        </p:txBody>
      </p:sp>
      <p:sp>
        <p:nvSpPr>
          <p:cNvPr id="11" name="Slide Number Placeholder 10"/>
          <p:cNvSpPr>
            <a:spLocks noGrp="1"/>
          </p:cNvSpPr>
          <p:nvPr>
            <p:ph type="sldNum" idx="12"/>
          </p:nvPr>
        </p:nvSpPr>
        <p:spPr/>
        <p:txBody>
          <a:bodyPr/>
          <a:lstStyle/>
          <a:p>
            <a:pPr algn="r"/>
            <a:fld id="{6680920B-0CD5-F64D-894F-08B5A29BD045}" type="slidenum">
              <a:rPr lang="en-US" smtClean="0"/>
              <a:pPr algn="r"/>
              <a:t>3</a:t>
            </a:fld>
            <a:endParaRPr lang="en-US" dirty="0"/>
          </a:p>
        </p:txBody>
      </p:sp>
      <p:cxnSp>
        <p:nvCxnSpPr>
          <p:cNvPr id="6" name="Straight Connector 5"/>
          <p:cNvCxnSpPr/>
          <p:nvPr/>
        </p:nvCxnSpPr>
        <p:spPr>
          <a:xfrm>
            <a:off x="1175776" y="3841581"/>
            <a:ext cx="1943633" cy="0"/>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2556842" y="3923521"/>
            <a:ext cx="1864212" cy="917595"/>
            <a:chOff x="2556842" y="3923521"/>
            <a:chExt cx="1864212" cy="917595"/>
          </a:xfrm>
        </p:grpSpPr>
        <p:sp>
          <p:nvSpPr>
            <p:cNvPr id="5" name="Rectangle 4"/>
            <p:cNvSpPr/>
            <p:nvPr/>
          </p:nvSpPr>
          <p:spPr>
            <a:xfrm>
              <a:off x="2556842" y="4256340"/>
              <a:ext cx="1864212" cy="584776"/>
            </a:xfrm>
            <a:prstGeom prst="rect">
              <a:avLst/>
            </a:prstGeom>
          </p:spPr>
          <p:txBody>
            <a:bodyPr wrap="none">
              <a:spAutoFit/>
            </a:bodyPr>
            <a:lstStyle/>
            <a:p>
              <a:r>
                <a:rPr lang="en-US" sz="3200" dirty="0" err="1">
                  <a:solidFill>
                    <a:schemeClr val="bg2"/>
                  </a:solidFill>
                  <a:latin typeface="Cambria"/>
                  <a:cs typeface="Cambria"/>
                </a:rPr>
                <a:t>Shellcode</a:t>
              </a:r>
              <a:endParaRPr lang="en-US" sz="2800" dirty="0">
                <a:solidFill>
                  <a:schemeClr val="bg2"/>
                </a:solidFill>
              </a:endParaRPr>
            </a:p>
          </p:txBody>
        </p:sp>
        <p:cxnSp>
          <p:nvCxnSpPr>
            <p:cNvPr id="7" name="Straight Arrow Connector 6"/>
            <p:cNvCxnSpPr/>
            <p:nvPr/>
          </p:nvCxnSpPr>
          <p:spPr>
            <a:xfrm flipH="1" flipV="1">
              <a:off x="2831668" y="3923521"/>
              <a:ext cx="147958" cy="33281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6654290" y="3389250"/>
            <a:ext cx="1544949"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032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a:t>
            </a:r>
            <a:endParaRPr lang="en-US" dirty="0"/>
          </a:p>
        </p:txBody>
      </p:sp>
      <p:sp>
        <p:nvSpPr>
          <p:cNvPr id="3" name="Slide Number Placeholder 2"/>
          <p:cNvSpPr>
            <a:spLocks noGrp="1"/>
          </p:cNvSpPr>
          <p:nvPr>
            <p:ph type="sldNum" idx="12"/>
          </p:nvPr>
        </p:nvSpPr>
        <p:spPr/>
        <p:txBody>
          <a:bodyPr/>
          <a:lstStyle/>
          <a:p>
            <a:pPr algn="r"/>
            <a:fld id="{6680920B-0CD5-F64D-894F-08B5A29BD045}" type="slidenum">
              <a:rPr lang="en-US" smtClean="0"/>
              <a:pPr algn="r"/>
              <a:t>39</a:t>
            </a:fld>
            <a:endParaRPr lang="en-US" dirty="0"/>
          </a:p>
        </p:txBody>
      </p:sp>
      <p:grpSp>
        <p:nvGrpSpPr>
          <p:cNvPr id="34" name="Group 33"/>
          <p:cNvGrpSpPr/>
          <p:nvPr/>
        </p:nvGrpSpPr>
        <p:grpSpPr>
          <a:xfrm>
            <a:off x="317433" y="1516720"/>
            <a:ext cx="6257308" cy="3730703"/>
            <a:chOff x="1179723" y="1516720"/>
            <a:chExt cx="6257308" cy="3730703"/>
          </a:xfrm>
        </p:grpSpPr>
        <p:grpSp>
          <p:nvGrpSpPr>
            <p:cNvPr id="17" name="Group 16"/>
            <p:cNvGrpSpPr/>
            <p:nvPr/>
          </p:nvGrpSpPr>
          <p:grpSpPr>
            <a:xfrm>
              <a:off x="1179723" y="1516720"/>
              <a:ext cx="6237719" cy="369332"/>
              <a:chOff x="1612097" y="2966996"/>
              <a:chExt cx="6237719" cy="369332"/>
            </a:xfrm>
          </p:grpSpPr>
          <p:cxnSp>
            <p:nvCxnSpPr>
              <p:cNvPr id="9" name="Straight Connector 8"/>
              <p:cNvCxnSpPr/>
              <p:nvPr/>
            </p:nvCxnSpPr>
            <p:spPr>
              <a:xfrm>
                <a:off x="2363416"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12097" y="2966996"/>
                <a:ext cx="569800" cy="369332"/>
              </a:xfrm>
              <a:prstGeom prst="rect">
                <a:avLst/>
              </a:prstGeom>
              <a:noFill/>
            </p:spPr>
            <p:txBody>
              <a:bodyPr wrap="none" rtlCol="0">
                <a:spAutoFit/>
              </a:bodyPr>
              <a:lstStyle/>
              <a:p>
                <a:r>
                  <a:rPr lang="en-US" dirty="0" smtClean="0"/>
                  <a:t>100</a:t>
                </a:r>
                <a:endParaRPr lang="en-US" dirty="0"/>
              </a:p>
            </p:txBody>
          </p:sp>
        </p:grpSp>
        <p:grpSp>
          <p:nvGrpSpPr>
            <p:cNvPr id="18" name="Group 17"/>
            <p:cNvGrpSpPr/>
            <p:nvPr/>
          </p:nvGrpSpPr>
          <p:grpSpPr>
            <a:xfrm>
              <a:off x="1242435" y="2188994"/>
              <a:ext cx="6194596" cy="369332"/>
              <a:chOff x="1674809" y="2966996"/>
              <a:chExt cx="6194596" cy="369332"/>
            </a:xfrm>
          </p:grpSpPr>
          <p:cxnSp>
            <p:nvCxnSpPr>
              <p:cNvPr id="19" name="Straight Connector 18"/>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674809" y="2966996"/>
                <a:ext cx="441422" cy="369332"/>
              </a:xfrm>
              <a:prstGeom prst="rect">
                <a:avLst/>
              </a:prstGeom>
              <a:noFill/>
            </p:spPr>
            <p:txBody>
              <a:bodyPr wrap="none" rtlCol="0">
                <a:spAutoFit/>
              </a:bodyPr>
              <a:lstStyle/>
              <a:p>
                <a:r>
                  <a:rPr lang="en-US" dirty="0"/>
                  <a:t>8</a:t>
                </a:r>
                <a:r>
                  <a:rPr lang="en-US" dirty="0" smtClean="0"/>
                  <a:t>0</a:t>
                </a:r>
                <a:endParaRPr lang="en-US" dirty="0"/>
              </a:p>
            </p:txBody>
          </p:sp>
        </p:grpSp>
        <p:grpSp>
          <p:nvGrpSpPr>
            <p:cNvPr id="21" name="Group 20"/>
            <p:cNvGrpSpPr/>
            <p:nvPr/>
          </p:nvGrpSpPr>
          <p:grpSpPr>
            <a:xfrm>
              <a:off x="1242435" y="2861268"/>
              <a:ext cx="6194596" cy="369332"/>
              <a:chOff x="1674809" y="2966996"/>
              <a:chExt cx="6194596" cy="369332"/>
            </a:xfrm>
          </p:grpSpPr>
          <p:cxnSp>
            <p:nvCxnSpPr>
              <p:cNvPr id="22" name="Straight Connector 21"/>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674809" y="2966996"/>
                <a:ext cx="441422" cy="369332"/>
              </a:xfrm>
              <a:prstGeom prst="rect">
                <a:avLst/>
              </a:prstGeom>
              <a:noFill/>
            </p:spPr>
            <p:txBody>
              <a:bodyPr wrap="none" rtlCol="0">
                <a:spAutoFit/>
              </a:bodyPr>
              <a:lstStyle/>
              <a:p>
                <a:r>
                  <a:rPr lang="en-US" dirty="0" smtClean="0"/>
                  <a:t>60</a:t>
                </a:r>
                <a:endParaRPr lang="en-US" dirty="0"/>
              </a:p>
            </p:txBody>
          </p:sp>
        </p:grpSp>
        <p:grpSp>
          <p:nvGrpSpPr>
            <p:cNvPr id="24" name="Group 23"/>
            <p:cNvGrpSpPr/>
            <p:nvPr/>
          </p:nvGrpSpPr>
          <p:grpSpPr>
            <a:xfrm>
              <a:off x="1242435" y="3533542"/>
              <a:ext cx="6194596" cy="369332"/>
              <a:chOff x="1674809" y="2966996"/>
              <a:chExt cx="6194596" cy="369332"/>
            </a:xfrm>
          </p:grpSpPr>
          <p:cxnSp>
            <p:nvCxnSpPr>
              <p:cNvPr id="25" name="Straight Connector 24"/>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4809" y="2966996"/>
                <a:ext cx="441422" cy="369332"/>
              </a:xfrm>
              <a:prstGeom prst="rect">
                <a:avLst/>
              </a:prstGeom>
              <a:noFill/>
            </p:spPr>
            <p:txBody>
              <a:bodyPr wrap="none" rtlCol="0">
                <a:spAutoFit/>
              </a:bodyPr>
              <a:lstStyle/>
              <a:p>
                <a:r>
                  <a:rPr lang="en-US" dirty="0"/>
                  <a:t>4</a:t>
                </a:r>
                <a:r>
                  <a:rPr lang="en-US" dirty="0" smtClean="0"/>
                  <a:t>0</a:t>
                </a:r>
                <a:endParaRPr lang="en-US" dirty="0"/>
              </a:p>
            </p:txBody>
          </p:sp>
        </p:grpSp>
        <p:grpSp>
          <p:nvGrpSpPr>
            <p:cNvPr id="27" name="Group 26"/>
            <p:cNvGrpSpPr/>
            <p:nvPr/>
          </p:nvGrpSpPr>
          <p:grpSpPr>
            <a:xfrm>
              <a:off x="1242435" y="4205816"/>
              <a:ext cx="6194596" cy="369332"/>
              <a:chOff x="1674809" y="2966996"/>
              <a:chExt cx="6194596" cy="369332"/>
            </a:xfrm>
          </p:grpSpPr>
          <p:cxnSp>
            <p:nvCxnSpPr>
              <p:cNvPr id="28" name="Straight Connector 27"/>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74809" y="2966996"/>
                <a:ext cx="441422" cy="369332"/>
              </a:xfrm>
              <a:prstGeom prst="rect">
                <a:avLst/>
              </a:prstGeom>
              <a:noFill/>
            </p:spPr>
            <p:txBody>
              <a:bodyPr wrap="none" rtlCol="0">
                <a:spAutoFit/>
              </a:bodyPr>
              <a:lstStyle/>
              <a:p>
                <a:r>
                  <a:rPr lang="en-US" dirty="0" smtClean="0"/>
                  <a:t>20</a:t>
                </a:r>
                <a:endParaRPr lang="en-US" dirty="0"/>
              </a:p>
            </p:txBody>
          </p:sp>
        </p:grpSp>
        <p:grpSp>
          <p:nvGrpSpPr>
            <p:cNvPr id="30" name="Group 29"/>
            <p:cNvGrpSpPr/>
            <p:nvPr/>
          </p:nvGrpSpPr>
          <p:grpSpPr>
            <a:xfrm>
              <a:off x="1242435" y="4878091"/>
              <a:ext cx="6194596" cy="369332"/>
              <a:chOff x="1674809" y="2966996"/>
              <a:chExt cx="6194596" cy="369332"/>
            </a:xfrm>
          </p:grpSpPr>
          <p:cxnSp>
            <p:nvCxnSpPr>
              <p:cNvPr id="31" name="Straight Connector 30"/>
              <p:cNvCxnSpPr/>
              <p:nvPr/>
            </p:nvCxnSpPr>
            <p:spPr>
              <a:xfrm>
                <a:off x="2383005" y="3151662"/>
                <a:ext cx="5486400" cy="0"/>
              </a:xfrm>
              <a:prstGeom prst="line">
                <a:avLst/>
              </a:prstGeom>
              <a:ln w="6350" cmpd="sng">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74809" y="2966996"/>
                <a:ext cx="313044" cy="369332"/>
              </a:xfrm>
              <a:prstGeom prst="rect">
                <a:avLst/>
              </a:prstGeom>
              <a:noFill/>
            </p:spPr>
            <p:txBody>
              <a:bodyPr wrap="none" rtlCol="0">
                <a:spAutoFit/>
              </a:bodyPr>
              <a:lstStyle/>
              <a:p>
                <a:r>
                  <a:rPr lang="en-US" dirty="0" smtClean="0"/>
                  <a:t>0</a:t>
                </a:r>
                <a:endParaRPr lang="en-US" dirty="0"/>
              </a:p>
            </p:txBody>
          </p:sp>
        </p:grpSp>
      </p:grpSp>
      <p:sp>
        <p:nvSpPr>
          <p:cNvPr id="40" name="Rectangle 39"/>
          <p:cNvSpPr/>
          <p:nvPr/>
        </p:nvSpPr>
        <p:spPr>
          <a:xfrm>
            <a:off x="2778835" y="4063092"/>
            <a:ext cx="1567767" cy="999665"/>
          </a:xfrm>
          <a:prstGeom prst="rect">
            <a:avLst/>
          </a:prstGeom>
          <a:solidFill>
            <a:srgbClr val="4E4E4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4E4E4E"/>
              </a:solidFill>
            </a:endParaRPr>
          </a:p>
        </p:txBody>
      </p:sp>
      <p:sp>
        <p:nvSpPr>
          <p:cNvPr id="41" name="TextBox 40"/>
          <p:cNvSpPr txBox="1"/>
          <p:nvPr/>
        </p:nvSpPr>
        <p:spPr>
          <a:xfrm>
            <a:off x="3318658" y="3571524"/>
            <a:ext cx="441422" cy="369332"/>
          </a:xfrm>
          <a:prstGeom prst="rect">
            <a:avLst/>
          </a:prstGeom>
          <a:solidFill>
            <a:schemeClr val="bg1"/>
          </a:solidFill>
        </p:spPr>
        <p:txBody>
          <a:bodyPr wrap="none" rtlCol="0">
            <a:spAutoFit/>
          </a:bodyPr>
          <a:lstStyle/>
          <a:p>
            <a:r>
              <a:rPr lang="en-US" dirty="0" smtClean="0"/>
              <a:t>31</a:t>
            </a:r>
            <a:endParaRPr lang="en-US" dirty="0"/>
          </a:p>
        </p:txBody>
      </p:sp>
      <p:sp>
        <p:nvSpPr>
          <p:cNvPr id="42" name="TextBox 41"/>
          <p:cNvSpPr txBox="1"/>
          <p:nvPr/>
        </p:nvSpPr>
        <p:spPr>
          <a:xfrm>
            <a:off x="2516553" y="5362531"/>
            <a:ext cx="2033880" cy="400110"/>
          </a:xfrm>
          <a:prstGeom prst="rect">
            <a:avLst/>
          </a:prstGeom>
          <a:noFill/>
        </p:spPr>
        <p:txBody>
          <a:bodyPr wrap="none" rtlCol="0">
            <a:spAutoFit/>
          </a:bodyPr>
          <a:lstStyle/>
          <a:p>
            <a:r>
              <a:rPr lang="en-US" sz="2000" dirty="0" smtClean="0">
                <a:latin typeface="Cambria"/>
                <a:cs typeface="Cambria"/>
              </a:rPr>
              <a:t>Previous Work</a:t>
            </a:r>
            <a:r>
              <a:rPr lang="en-US" sz="2000" baseline="30000" dirty="0" smtClean="0">
                <a:latin typeface="Cambria"/>
                <a:cs typeface="Cambria"/>
              </a:rPr>
              <a:t>[1]</a:t>
            </a:r>
            <a:endParaRPr lang="en-US" sz="2000" dirty="0">
              <a:latin typeface="Cambria"/>
              <a:cs typeface="Cambria"/>
            </a:endParaRPr>
          </a:p>
        </p:txBody>
      </p:sp>
      <p:grpSp>
        <p:nvGrpSpPr>
          <p:cNvPr id="48" name="Group 47"/>
          <p:cNvGrpSpPr/>
          <p:nvPr/>
        </p:nvGrpSpPr>
        <p:grpSpPr>
          <a:xfrm>
            <a:off x="6962253" y="1178166"/>
            <a:ext cx="2177824" cy="707886"/>
            <a:chOff x="7119033" y="2520497"/>
            <a:chExt cx="2177824" cy="707886"/>
          </a:xfrm>
        </p:grpSpPr>
        <p:sp>
          <p:nvSpPr>
            <p:cNvPr id="49" name="Rectangle 48"/>
            <p:cNvSpPr/>
            <p:nvPr/>
          </p:nvSpPr>
          <p:spPr>
            <a:xfrm>
              <a:off x="7119033" y="2691560"/>
              <a:ext cx="365760" cy="365760"/>
            </a:xfrm>
            <a:prstGeom prst="rect">
              <a:avLst/>
            </a:prstGeom>
            <a:solidFill>
              <a:srgbClr val="4E4E4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TextBox 49"/>
            <p:cNvSpPr txBox="1"/>
            <p:nvPr/>
          </p:nvSpPr>
          <p:spPr>
            <a:xfrm>
              <a:off x="7641654" y="2520497"/>
              <a:ext cx="1655203" cy="707886"/>
            </a:xfrm>
            <a:prstGeom prst="rect">
              <a:avLst/>
            </a:prstGeom>
            <a:noFill/>
          </p:spPr>
          <p:txBody>
            <a:bodyPr wrap="square" rtlCol="0">
              <a:spAutoFit/>
            </a:bodyPr>
            <a:lstStyle/>
            <a:p>
              <a:r>
                <a:rPr lang="en-US" sz="2000" dirty="0" smtClean="0">
                  <a:latin typeface="Cambria"/>
                  <a:cs typeface="Cambria"/>
                </a:rPr>
                <a:t>Previous Work</a:t>
              </a:r>
              <a:endParaRPr lang="en-US" sz="2000" dirty="0">
                <a:latin typeface="Cambria"/>
                <a:cs typeface="Cambria"/>
              </a:endParaRPr>
            </a:p>
          </p:txBody>
        </p:sp>
      </p:grpSp>
      <p:sp>
        <p:nvSpPr>
          <p:cNvPr id="33" name="Rectangle 32"/>
          <p:cNvSpPr/>
          <p:nvPr/>
        </p:nvSpPr>
        <p:spPr>
          <a:xfrm>
            <a:off x="457200" y="6530072"/>
            <a:ext cx="8229600" cy="253916"/>
          </a:xfrm>
          <a:prstGeom prst="rect">
            <a:avLst/>
          </a:prstGeom>
        </p:spPr>
        <p:txBody>
          <a:bodyPr wrap="square">
            <a:spAutoFit/>
          </a:bodyPr>
          <a:lstStyle/>
          <a:p>
            <a:r>
              <a:rPr lang="en-US" sz="1050" dirty="0">
                <a:solidFill>
                  <a:schemeClr val="tx1">
                    <a:lumMod val="50000"/>
                    <a:lumOff val="50000"/>
                  </a:schemeClr>
                </a:solidFill>
                <a:latin typeface="Consolas"/>
                <a:cs typeface="Consolas"/>
              </a:rPr>
              <a:t>[1] D. K. Sean </a:t>
            </a:r>
            <a:r>
              <a:rPr lang="en-US" sz="1050" dirty="0" err="1">
                <a:solidFill>
                  <a:schemeClr val="tx1">
                    <a:lumMod val="50000"/>
                    <a:lumOff val="50000"/>
                  </a:schemeClr>
                </a:solidFill>
                <a:latin typeface="Consolas"/>
                <a:cs typeface="Consolas"/>
              </a:rPr>
              <a:t>Heelan</a:t>
            </a:r>
            <a:r>
              <a:rPr lang="en-US" sz="1050" dirty="0">
                <a:solidFill>
                  <a:schemeClr val="tx1">
                    <a:lumMod val="50000"/>
                    <a:lumOff val="50000"/>
                  </a:schemeClr>
                </a:solidFill>
                <a:latin typeface="Consolas"/>
                <a:cs typeface="Consolas"/>
              </a:rPr>
              <a:t>. Automatic Generation of Control Flow Hijacking Exploits for Software Vulnerabilities.</a:t>
            </a:r>
          </a:p>
        </p:txBody>
      </p:sp>
    </p:spTree>
    <p:extLst>
      <p:ext uri="{BB962C8B-B14F-4D97-AF65-F5344CB8AC3E}">
        <p14:creationId xmlns:p14="http://schemas.microsoft.com/office/powerpoint/2010/main" val="8028310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fld id="{6680920B-0CD5-F64D-894F-08B5A29BD045}" type="slidenum">
              <a:rPr lang="en-US" smtClean="0"/>
              <a:pPr algn="r"/>
              <a:t>4</a:t>
            </a:fld>
            <a:endParaRPr lang="en-US"/>
          </a:p>
        </p:txBody>
      </p:sp>
      <p:grpSp>
        <p:nvGrpSpPr>
          <p:cNvPr id="3" name="Group 2"/>
          <p:cNvGrpSpPr/>
          <p:nvPr/>
        </p:nvGrpSpPr>
        <p:grpSpPr>
          <a:xfrm>
            <a:off x="731605" y="2337225"/>
            <a:ext cx="3421309" cy="2486998"/>
            <a:chOff x="1239652" y="2337225"/>
            <a:chExt cx="3421309" cy="2486998"/>
          </a:xfrm>
        </p:grpSpPr>
        <p:grpSp>
          <p:nvGrpSpPr>
            <p:cNvPr id="6" name="Group 5"/>
            <p:cNvGrpSpPr/>
            <p:nvPr/>
          </p:nvGrpSpPr>
          <p:grpSpPr>
            <a:xfrm>
              <a:off x="1239652" y="2337225"/>
              <a:ext cx="3421309" cy="1775639"/>
              <a:chOff x="1636875" y="3722840"/>
              <a:chExt cx="5791626" cy="1051131"/>
            </a:xfrm>
          </p:grpSpPr>
          <p:sp>
            <p:nvSpPr>
              <p:cNvPr id="7" name="Rectangle 6"/>
              <p:cNvSpPr/>
              <p:nvPr/>
            </p:nvSpPr>
            <p:spPr>
              <a:xfrm>
                <a:off x="1636875" y="3722840"/>
                <a:ext cx="5791626" cy="1051131"/>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sp>
            <p:nvSpPr>
              <p:cNvPr id="8" name="Rectangle 7"/>
              <p:cNvSpPr/>
              <p:nvPr/>
            </p:nvSpPr>
            <p:spPr>
              <a:xfrm>
                <a:off x="2586816" y="3936097"/>
                <a:ext cx="3891745" cy="624617"/>
              </a:xfrm>
              <a:prstGeom prst="rect">
                <a:avLst/>
              </a:prstGeom>
              <a:solidFill>
                <a:srgbClr val="00709E"/>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Steal a File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grpSp>
        <p:sp>
          <p:nvSpPr>
            <p:cNvPr id="9" name="TextBox 8"/>
            <p:cNvSpPr txBox="1"/>
            <p:nvPr/>
          </p:nvSpPr>
          <p:spPr>
            <a:xfrm>
              <a:off x="1828770" y="4362558"/>
              <a:ext cx="2243072" cy="461665"/>
            </a:xfrm>
            <a:prstGeom prst="rect">
              <a:avLst/>
            </a:prstGeom>
            <a:noFill/>
          </p:spPr>
          <p:txBody>
            <a:bodyPr wrap="none" rtlCol="0">
              <a:spAutoFit/>
            </a:bodyPr>
            <a:lstStyle/>
            <a:p>
              <a:r>
                <a:rPr lang="en-US" sz="2400" dirty="0" smtClean="0">
                  <a:latin typeface="Cambria"/>
                  <a:cs typeface="Cambria"/>
                </a:rPr>
                <a:t>Existing Exploit</a:t>
              </a:r>
              <a:endParaRPr lang="en-US" sz="2400" dirty="0">
                <a:latin typeface="Cambria"/>
                <a:cs typeface="Cambria"/>
              </a:endParaRPr>
            </a:p>
          </p:txBody>
        </p:sp>
      </p:grpSp>
      <p:sp>
        <p:nvSpPr>
          <p:cNvPr id="13" name="Title 12"/>
          <p:cNvSpPr>
            <a:spLocks noGrp="1"/>
          </p:cNvSpPr>
          <p:nvPr>
            <p:ph type="title"/>
          </p:nvPr>
        </p:nvSpPr>
        <p:spPr/>
        <p:txBody>
          <a:bodyPr/>
          <a:lstStyle/>
          <a:p>
            <a:endParaRPr lang="en-US"/>
          </a:p>
        </p:txBody>
      </p:sp>
    </p:spTree>
    <p:extLst>
      <p:ext uri="{BB962C8B-B14F-4D97-AF65-F5344CB8AC3E}">
        <p14:creationId xmlns:p14="http://schemas.microsoft.com/office/powerpoint/2010/main" val="30848478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lgn="r"/>
            <a:fld id="{6680920B-0CD5-F64D-894F-08B5A29BD045}" type="slidenum">
              <a:rPr lang="en-US" smtClean="0"/>
              <a:pPr algn="r"/>
              <a:t>5</a:t>
            </a:fld>
            <a:endParaRPr lang="en-US"/>
          </a:p>
        </p:txBody>
      </p:sp>
      <p:sp>
        <p:nvSpPr>
          <p:cNvPr id="15" name="Rectangle 14"/>
          <p:cNvSpPr/>
          <p:nvPr/>
        </p:nvSpPr>
        <p:spPr>
          <a:xfrm>
            <a:off x="731605" y="2337225"/>
            <a:ext cx="3421309" cy="1775639"/>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grpSp>
        <p:nvGrpSpPr>
          <p:cNvPr id="3" name="Group 2"/>
          <p:cNvGrpSpPr/>
          <p:nvPr/>
        </p:nvGrpSpPr>
        <p:grpSpPr>
          <a:xfrm>
            <a:off x="1292767" y="2697474"/>
            <a:ext cx="2298985" cy="2126749"/>
            <a:chOff x="1800814" y="2697474"/>
            <a:chExt cx="2298985" cy="2126749"/>
          </a:xfrm>
        </p:grpSpPr>
        <p:sp>
          <p:nvSpPr>
            <p:cNvPr id="8" name="Rectangle 7"/>
            <p:cNvSpPr/>
            <p:nvPr/>
          </p:nvSpPr>
          <p:spPr>
            <a:xfrm>
              <a:off x="1800814" y="2697474"/>
              <a:ext cx="2298985" cy="1055144"/>
            </a:xfrm>
            <a:prstGeom prst="rect">
              <a:avLst/>
            </a:prstGeom>
            <a:solidFill>
              <a:srgbClr val="00709E"/>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Steal a File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sp>
          <p:nvSpPr>
            <p:cNvPr id="9" name="TextBox 8"/>
            <p:cNvSpPr txBox="1"/>
            <p:nvPr/>
          </p:nvSpPr>
          <p:spPr>
            <a:xfrm>
              <a:off x="1828770" y="4362558"/>
              <a:ext cx="2243072" cy="461665"/>
            </a:xfrm>
            <a:prstGeom prst="rect">
              <a:avLst/>
            </a:prstGeom>
            <a:noFill/>
          </p:spPr>
          <p:txBody>
            <a:bodyPr wrap="none" rtlCol="0">
              <a:spAutoFit/>
            </a:bodyPr>
            <a:lstStyle/>
            <a:p>
              <a:r>
                <a:rPr lang="en-US" sz="2400" dirty="0" smtClean="0">
                  <a:latin typeface="Cambria"/>
                  <a:cs typeface="Cambria"/>
                </a:rPr>
                <a:t>Existing Exploit</a:t>
              </a:r>
              <a:endParaRPr lang="en-US" sz="2400" dirty="0">
                <a:latin typeface="Cambria"/>
                <a:cs typeface="Cambria"/>
              </a:endParaRPr>
            </a:p>
          </p:txBody>
        </p:sp>
      </p:grpSp>
      <p:sp>
        <p:nvSpPr>
          <p:cNvPr id="10" name="Rectangle 9"/>
          <p:cNvSpPr/>
          <p:nvPr/>
        </p:nvSpPr>
        <p:spPr>
          <a:xfrm>
            <a:off x="5627435" y="2697473"/>
            <a:ext cx="2298985" cy="1055144"/>
          </a:xfrm>
          <a:prstGeom prst="rect">
            <a:avLst/>
          </a:prstGeom>
          <a:solidFill>
            <a:schemeClr val="accent5"/>
          </a:solidFill>
          <a:ln>
            <a:solidFill>
              <a:srgbClr val="00944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Install Malware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sp>
        <p:nvSpPr>
          <p:cNvPr id="13" name="Title 12"/>
          <p:cNvSpPr>
            <a:spLocks noGrp="1"/>
          </p:cNvSpPr>
          <p:nvPr>
            <p:ph type="title"/>
          </p:nvPr>
        </p:nvSpPr>
        <p:spPr/>
        <p:txBody>
          <a:bodyPr/>
          <a:lstStyle/>
          <a:p>
            <a:endParaRPr lang="en-US"/>
          </a:p>
        </p:txBody>
      </p:sp>
      <p:sp>
        <p:nvSpPr>
          <p:cNvPr id="14" name="TextBox 13"/>
          <p:cNvSpPr txBox="1"/>
          <p:nvPr/>
        </p:nvSpPr>
        <p:spPr>
          <a:xfrm>
            <a:off x="5244818" y="4362558"/>
            <a:ext cx="3226364" cy="461665"/>
          </a:xfrm>
          <a:prstGeom prst="rect">
            <a:avLst/>
          </a:prstGeom>
          <a:noFill/>
        </p:spPr>
        <p:txBody>
          <a:bodyPr wrap="none" rtlCol="0">
            <a:spAutoFit/>
          </a:bodyPr>
          <a:lstStyle/>
          <a:p>
            <a:r>
              <a:rPr lang="en-US" sz="2400" dirty="0" smtClean="0">
                <a:latin typeface="Cambria"/>
                <a:cs typeface="Cambria"/>
              </a:rPr>
              <a:t>Replacement </a:t>
            </a:r>
            <a:r>
              <a:rPr lang="en-US" sz="2400" dirty="0" err="1" smtClean="0">
                <a:latin typeface="Cambria"/>
                <a:cs typeface="Cambria"/>
              </a:rPr>
              <a:t>Shellcode</a:t>
            </a:r>
            <a:endParaRPr lang="en-US" sz="2400" dirty="0">
              <a:latin typeface="Cambria"/>
              <a:cs typeface="Cambria"/>
            </a:endParaRPr>
          </a:p>
        </p:txBody>
      </p:sp>
    </p:spTree>
    <p:extLst>
      <p:ext uri="{BB962C8B-B14F-4D97-AF65-F5344CB8AC3E}">
        <p14:creationId xmlns:p14="http://schemas.microsoft.com/office/powerpoint/2010/main" val="19861450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r>
              <a:rPr lang="en-US" dirty="0" smtClean="0"/>
              <a:t> Transplant</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6</a:t>
            </a:fld>
            <a:endParaRPr lang="en-US"/>
          </a:p>
        </p:txBody>
      </p:sp>
      <p:grpSp>
        <p:nvGrpSpPr>
          <p:cNvPr id="3" name="Group 2"/>
          <p:cNvGrpSpPr/>
          <p:nvPr/>
        </p:nvGrpSpPr>
        <p:grpSpPr>
          <a:xfrm>
            <a:off x="731605" y="2337225"/>
            <a:ext cx="3421309" cy="2486998"/>
            <a:chOff x="1239652" y="2337225"/>
            <a:chExt cx="3421309" cy="2486998"/>
          </a:xfrm>
        </p:grpSpPr>
        <p:grpSp>
          <p:nvGrpSpPr>
            <p:cNvPr id="6" name="Group 5"/>
            <p:cNvGrpSpPr/>
            <p:nvPr/>
          </p:nvGrpSpPr>
          <p:grpSpPr>
            <a:xfrm>
              <a:off x="1239652" y="2337225"/>
              <a:ext cx="3421309" cy="1775639"/>
              <a:chOff x="1636875" y="3722840"/>
              <a:chExt cx="5791626" cy="1051131"/>
            </a:xfrm>
          </p:grpSpPr>
          <p:sp>
            <p:nvSpPr>
              <p:cNvPr id="7" name="Rectangle 6"/>
              <p:cNvSpPr/>
              <p:nvPr/>
            </p:nvSpPr>
            <p:spPr>
              <a:xfrm>
                <a:off x="1636875" y="3722840"/>
                <a:ext cx="5791626" cy="1051131"/>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sp>
            <p:nvSpPr>
              <p:cNvPr id="8" name="Rectangle 7"/>
              <p:cNvSpPr/>
              <p:nvPr/>
            </p:nvSpPr>
            <p:spPr>
              <a:xfrm>
                <a:off x="2586816" y="3936097"/>
                <a:ext cx="3891745" cy="624617"/>
              </a:xfrm>
              <a:prstGeom prst="rect">
                <a:avLst/>
              </a:prstGeom>
              <a:solidFill>
                <a:srgbClr val="00709E"/>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Steal a File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grpSp>
        <p:sp>
          <p:nvSpPr>
            <p:cNvPr id="9" name="TextBox 8"/>
            <p:cNvSpPr txBox="1"/>
            <p:nvPr/>
          </p:nvSpPr>
          <p:spPr>
            <a:xfrm>
              <a:off x="1828770" y="4362558"/>
              <a:ext cx="2243072" cy="461665"/>
            </a:xfrm>
            <a:prstGeom prst="rect">
              <a:avLst/>
            </a:prstGeom>
            <a:noFill/>
          </p:spPr>
          <p:txBody>
            <a:bodyPr wrap="none" rtlCol="0">
              <a:spAutoFit/>
            </a:bodyPr>
            <a:lstStyle/>
            <a:p>
              <a:r>
                <a:rPr lang="en-US" sz="2400" dirty="0" smtClean="0">
                  <a:latin typeface="Cambria"/>
                  <a:cs typeface="Cambria"/>
                </a:rPr>
                <a:t>Existing Exploit</a:t>
              </a:r>
              <a:endParaRPr lang="en-US" sz="2400" dirty="0">
                <a:latin typeface="Cambria"/>
                <a:cs typeface="Cambria"/>
              </a:endParaRPr>
            </a:p>
          </p:txBody>
        </p:sp>
      </p:grpSp>
      <p:sp>
        <p:nvSpPr>
          <p:cNvPr id="11" name="Rectangle 10"/>
          <p:cNvSpPr/>
          <p:nvPr/>
        </p:nvSpPr>
        <p:spPr>
          <a:xfrm>
            <a:off x="5066273" y="2337225"/>
            <a:ext cx="3421309" cy="1775639"/>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sp>
        <p:nvSpPr>
          <p:cNvPr id="10" name="Rectangle 9"/>
          <p:cNvSpPr/>
          <p:nvPr/>
        </p:nvSpPr>
        <p:spPr>
          <a:xfrm>
            <a:off x="5627435" y="2697473"/>
            <a:ext cx="2298985" cy="1055144"/>
          </a:xfrm>
          <a:prstGeom prst="rect">
            <a:avLst/>
          </a:prstGeom>
          <a:solidFill>
            <a:schemeClr val="accent5"/>
          </a:solidFill>
          <a:ln>
            <a:solidFill>
              <a:srgbClr val="00944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Install Malware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sp>
        <p:nvSpPr>
          <p:cNvPr id="12" name="TextBox 11"/>
          <p:cNvSpPr txBox="1"/>
          <p:nvPr/>
        </p:nvSpPr>
        <p:spPr>
          <a:xfrm>
            <a:off x="5598885" y="4362558"/>
            <a:ext cx="2356084" cy="461665"/>
          </a:xfrm>
          <a:prstGeom prst="rect">
            <a:avLst/>
          </a:prstGeom>
          <a:noFill/>
        </p:spPr>
        <p:txBody>
          <a:bodyPr wrap="none" rtlCol="0">
            <a:spAutoFit/>
          </a:bodyPr>
          <a:lstStyle/>
          <a:p>
            <a:r>
              <a:rPr lang="en-US" sz="2400" dirty="0" smtClean="0">
                <a:latin typeface="Cambria"/>
                <a:cs typeface="Cambria"/>
              </a:rPr>
              <a:t>Modified Exploit</a:t>
            </a:r>
            <a:endParaRPr lang="en-US" sz="2400" dirty="0">
              <a:latin typeface="Cambria"/>
              <a:cs typeface="Cambria"/>
            </a:endParaRPr>
          </a:p>
        </p:txBody>
      </p:sp>
      <p:sp>
        <p:nvSpPr>
          <p:cNvPr id="13" name="Right Arrow 12"/>
          <p:cNvSpPr/>
          <p:nvPr/>
        </p:nvSpPr>
        <p:spPr>
          <a:xfrm>
            <a:off x="4269677" y="3215374"/>
            <a:ext cx="689094" cy="270199"/>
          </a:xfrm>
          <a:prstGeom prst="rightArrow">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184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r>
              <a:rPr lang="en-US" dirty="0" smtClean="0"/>
              <a:t> Transplant</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7</a:t>
            </a:fld>
            <a:endParaRPr lang="en-US"/>
          </a:p>
        </p:txBody>
      </p:sp>
      <p:grpSp>
        <p:nvGrpSpPr>
          <p:cNvPr id="3" name="Group 2"/>
          <p:cNvGrpSpPr/>
          <p:nvPr/>
        </p:nvGrpSpPr>
        <p:grpSpPr>
          <a:xfrm>
            <a:off x="731605" y="2337225"/>
            <a:ext cx="3421309" cy="2486998"/>
            <a:chOff x="1239652" y="2337225"/>
            <a:chExt cx="3421309" cy="2486998"/>
          </a:xfrm>
        </p:grpSpPr>
        <p:grpSp>
          <p:nvGrpSpPr>
            <p:cNvPr id="6" name="Group 5"/>
            <p:cNvGrpSpPr/>
            <p:nvPr/>
          </p:nvGrpSpPr>
          <p:grpSpPr>
            <a:xfrm>
              <a:off x="1239652" y="2337225"/>
              <a:ext cx="3421309" cy="1775639"/>
              <a:chOff x="1636875" y="3722840"/>
              <a:chExt cx="5791626" cy="1051131"/>
            </a:xfrm>
          </p:grpSpPr>
          <p:sp>
            <p:nvSpPr>
              <p:cNvPr id="7" name="Rectangle 6"/>
              <p:cNvSpPr/>
              <p:nvPr/>
            </p:nvSpPr>
            <p:spPr>
              <a:xfrm>
                <a:off x="1636875" y="3722840"/>
                <a:ext cx="5791626" cy="1051131"/>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sp>
            <p:nvSpPr>
              <p:cNvPr id="8" name="Rectangle 7"/>
              <p:cNvSpPr/>
              <p:nvPr/>
            </p:nvSpPr>
            <p:spPr>
              <a:xfrm>
                <a:off x="2586816" y="3936097"/>
                <a:ext cx="3891745" cy="624617"/>
              </a:xfrm>
              <a:prstGeom prst="rect">
                <a:avLst/>
              </a:prstGeom>
              <a:solidFill>
                <a:srgbClr val="00709E"/>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Steal a File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grpSp>
        <p:sp>
          <p:nvSpPr>
            <p:cNvPr id="9" name="TextBox 8"/>
            <p:cNvSpPr txBox="1"/>
            <p:nvPr/>
          </p:nvSpPr>
          <p:spPr>
            <a:xfrm>
              <a:off x="1828770" y="4362558"/>
              <a:ext cx="2243072" cy="461665"/>
            </a:xfrm>
            <a:prstGeom prst="rect">
              <a:avLst/>
            </a:prstGeom>
            <a:noFill/>
          </p:spPr>
          <p:txBody>
            <a:bodyPr wrap="none" rtlCol="0">
              <a:spAutoFit/>
            </a:bodyPr>
            <a:lstStyle/>
            <a:p>
              <a:r>
                <a:rPr lang="en-US" sz="2400" dirty="0" smtClean="0">
                  <a:latin typeface="Cambria"/>
                  <a:cs typeface="Cambria"/>
                </a:rPr>
                <a:t>Existing Exploit</a:t>
              </a:r>
              <a:endParaRPr lang="en-US" sz="2400" dirty="0">
                <a:latin typeface="Cambria"/>
                <a:cs typeface="Cambria"/>
              </a:endParaRPr>
            </a:p>
          </p:txBody>
        </p:sp>
      </p:grpSp>
      <p:sp>
        <p:nvSpPr>
          <p:cNvPr id="16" name="Rectangle 15"/>
          <p:cNvSpPr/>
          <p:nvPr/>
        </p:nvSpPr>
        <p:spPr>
          <a:xfrm>
            <a:off x="1292767" y="2697473"/>
            <a:ext cx="2298985" cy="1055144"/>
          </a:xfrm>
          <a:prstGeom prst="rect">
            <a:avLst/>
          </a:prstGeom>
          <a:solidFill>
            <a:srgbClr val="FFFFFF"/>
          </a:solidFill>
          <a:ln>
            <a:solidFill>
              <a:srgbClr val="00709E"/>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rgbClr val="FFFFFF"/>
              </a:solidFill>
              <a:latin typeface="Cambria"/>
              <a:cs typeface="Cambria"/>
            </a:endParaRPr>
          </a:p>
        </p:txBody>
      </p:sp>
      <p:sp>
        <p:nvSpPr>
          <p:cNvPr id="10" name="Rectangle 9"/>
          <p:cNvSpPr/>
          <p:nvPr/>
        </p:nvSpPr>
        <p:spPr>
          <a:xfrm>
            <a:off x="5627435" y="2697473"/>
            <a:ext cx="2298985" cy="1055144"/>
          </a:xfrm>
          <a:prstGeom prst="rect">
            <a:avLst/>
          </a:prstGeom>
          <a:solidFill>
            <a:schemeClr val="accent5"/>
          </a:solidFill>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FFFFFF"/>
                </a:solidFill>
                <a:latin typeface="Cambria"/>
                <a:cs typeface="Cambria"/>
              </a:rPr>
              <a:t>Install Malware </a:t>
            </a:r>
            <a:r>
              <a:rPr lang="en-US" sz="2400" dirty="0" err="1" smtClean="0">
                <a:solidFill>
                  <a:srgbClr val="FFFFFF"/>
                </a:solidFill>
                <a:latin typeface="Cambria"/>
                <a:cs typeface="Cambria"/>
              </a:rPr>
              <a:t>Shellcode</a:t>
            </a:r>
            <a:endParaRPr lang="en-US" sz="2400" dirty="0">
              <a:solidFill>
                <a:srgbClr val="FFFFFF"/>
              </a:solidFill>
              <a:latin typeface="Cambria"/>
              <a:cs typeface="Cambria"/>
            </a:endParaRPr>
          </a:p>
        </p:txBody>
      </p:sp>
      <p:sp>
        <p:nvSpPr>
          <p:cNvPr id="17" name="TextBox 16"/>
          <p:cNvSpPr txBox="1"/>
          <p:nvPr/>
        </p:nvSpPr>
        <p:spPr>
          <a:xfrm>
            <a:off x="5244818" y="4362558"/>
            <a:ext cx="3226364" cy="461665"/>
          </a:xfrm>
          <a:prstGeom prst="rect">
            <a:avLst/>
          </a:prstGeom>
          <a:noFill/>
        </p:spPr>
        <p:txBody>
          <a:bodyPr wrap="none" rtlCol="0">
            <a:spAutoFit/>
          </a:bodyPr>
          <a:lstStyle/>
          <a:p>
            <a:r>
              <a:rPr lang="en-US" sz="2400" dirty="0" smtClean="0">
                <a:latin typeface="Cambria"/>
                <a:cs typeface="Cambria"/>
              </a:rPr>
              <a:t>Replacement </a:t>
            </a:r>
            <a:r>
              <a:rPr lang="en-US" sz="2400" dirty="0" err="1" smtClean="0">
                <a:latin typeface="Cambria"/>
                <a:cs typeface="Cambria"/>
              </a:rPr>
              <a:t>Shellcode</a:t>
            </a:r>
            <a:endParaRPr lang="en-US" sz="2400" dirty="0">
              <a:latin typeface="Cambria"/>
              <a:cs typeface="Cambria"/>
            </a:endParaRPr>
          </a:p>
        </p:txBody>
      </p:sp>
      <p:sp>
        <p:nvSpPr>
          <p:cNvPr id="18" name="TextBox 17"/>
          <p:cNvSpPr txBox="1"/>
          <p:nvPr/>
        </p:nvSpPr>
        <p:spPr>
          <a:xfrm>
            <a:off x="3569176" y="4362558"/>
            <a:ext cx="2356084" cy="461665"/>
          </a:xfrm>
          <a:prstGeom prst="rect">
            <a:avLst/>
          </a:prstGeom>
          <a:solidFill>
            <a:schemeClr val="bg1"/>
          </a:solidFill>
        </p:spPr>
        <p:txBody>
          <a:bodyPr wrap="none" rtlCol="0">
            <a:spAutoFit/>
          </a:bodyPr>
          <a:lstStyle/>
          <a:p>
            <a:r>
              <a:rPr lang="en-US" sz="2400" dirty="0" smtClean="0">
                <a:latin typeface="Cambria"/>
                <a:cs typeface="Cambria"/>
              </a:rPr>
              <a:t>Modified </a:t>
            </a:r>
            <a:r>
              <a:rPr lang="en-US" sz="2400" dirty="0" smtClean="0">
                <a:latin typeface="Cambria"/>
                <a:cs typeface="Cambria"/>
              </a:rPr>
              <a:t>Exploit</a:t>
            </a:r>
            <a:endParaRPr lang="en-US" sz="2400" dirty="0">
              <a:latin typeface="Cambria"/>
              <a:cs typeface="Cambria"/>
            </a:endParaRPr>
          </a:p>
        </p:txBody>
      </p:sp>
    </p:spTree>
    <p:extLst>
      <p:ext uri="{BB962C8B-B14F-4D97-AF65-F5344CB8AC3E}">
        <p14:creationId xmlns:p14="http://schemas.microsoft.com/office/powerpoint/2010/main" val="4124095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2.81548E-6 -8.56283E-8 L -0.47371 -8.56283E-8 " pathEditMode="relative" rAng="0" ptsTypes="AA">
                                      <p:cBhvr>
                                        <p:cTn id="11" dur="2000" fill="hold"/>
                                        <p:tgtEl>
                                          <p:spTgt spid="10"/>
                                        </p:tgtEl>
                                        <p:attrNameLst>
                                          <p:attrName>ppt_x</p:attrName>
                                          <p:attrName>ppt_y</p:attrName>
                                        </p:attrNameLst>
                                      </p:cBhvr>
                                      <p:rCtr x="-23694" y="0"/>
                                    </p:animMotion>
                                  </p:childTnLst>
                                </p:cTn>
                              </p:par>
                              <p:par>
                                <p:cTn id="12" presetID="1" presetClass="exit"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hidden"/>
                                      </p:to>
                                    </p:set>
                                  </p:childTnLst>
                                </p:cTn>
                              </p:par>
                            </p:childTnLst>
                          </p:cTn>
                        </p:par>
                        <p:par>
                          <p:cTn id="14" fill="hold">
                            <p:stCondLst>
                              <p:cond delay="2000"/>
                            </p:stCondLst>
                            <p:childTnLst>
                              <p:par>
                                <p:cTn id="15" presetID="0" presetClass="path" presetSubtype="0" accel="50000" decel="50000" fill="hold" grpId="1" nodeType="afterEffect">
                                  <p:stCondLst>
                                    <p:cond delay="0"/>
                                  </p:stCondLst>
                                  <p:childTnLst>
                                    <p:animMotion origin="layout" path="M -0.47371 3.3534E-6 L -0.21586 3.3534E-6 " pathEditMode="relative" rAng="0" ptsTypes="AA">
                                      <p:cBhvr>
                                        <p:cTn id="16" dur="1000" fill="hold"/>
                                        <p:tgtEl>
                                          <p:spTgt spid="10"/>
                                        </p:tgtEl>
                                        <p:attrNameLst>
                                          <p:attrName>ppt_x</p:attrName>
                                          <p:attrName>ppt_y</p:attrName>
                                        </p:attrNameLst>
                                      </p:cBhvr>
                                      <p:rCtr x="12893" y="0"/>
                                    </p:animMotion>
                                  </p:childTnLst>
                                </p:cTn>
                              </p:par>
                              <p:par>
                                <p:cTn id="17" presetID="0" presetClass="path" presetSubtype="0" accel="50000" decel="50000" fill="hold" nodeType="withEffect">
                                  <p:stCondLst>
                                    <p:cond delay="0"/>
                                  </p:stCondLst>
                                  <p:childTnLst>
                                    <p:animMotion origin="layout" path="M 6.47926E-6 5.86846E-6 L 0.25803 0.00024 " pathEditMode="relative" ptsTypes="AA">
                                      <p:cBhvr>
                                        <p:cTn id="18" dur="1000" fill="hold"/>
                                        <p:tgtEl>
                                          <p:spTgt spid="3"/>
                                        </p:tgtEl>
                                        <p:attrNameLst>
                                          <p:attrName>ppt_x</p:attrName>
                                          <p:attrName>ppt_y</p:attrName>
                                        </p:attrNameLst>
                                      </p:cBhvr>
                                    </p:animMotion>
                                  </p:childTnLst>
                                </p:cTn>
                              </p:par>
                              <p:par>
                                <p:cTn id="19" presetID="1" presetClass="exit" presetSubtype="0" fill="hold" grpId="1"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0" grpId="0" animBg="1"/>
      <p:bldP spid="10" grpId="1" animBg="1"/>
      <p:bldP spid="17"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r>
              <a:rPr lang="en-US" dirty="0" smtClean="0"/>
              <a:t> Transplant</a:t>
            </a:r>
            <a:endParaRPr lang="en-US" dirty="0"/>
          </a:p>
        </p:txBody>
      </p:sp>
      <p:sp>
        <p:nvSpPr>
          <p:cNvPr id="4" name="Slide Number Placeholder 3"/>
          <p:cNvSpPr>
            <a:spLocks noGrp="1"/>
          </p:cNvSpPr>
          <p:nvPr>
            <p:ph type="sldNum" idx="12"/>
          </p:nvPr>
        </p:nvSpPr>
        <p:spPr/>
        <p:txBody>
          <a:bodyPr/>
          <a:lstStyle/>
          <a:p>
            <a:pPr algn="r"/>
            <a:fld id="{6680920B-0CD5-F64D-894F-08B5A29BD045}" type="slidenum">
              <a:rPr lang="en-US" smtClean="0"/>
              <a:pPr algn="r"/>
              <a:t>8</a:t>
            </a:fld>
            <a:endParaRPr lang="en-US"/>
          </a:p>
        </p:txBody>
      </p:sp>
      <p:grpSp>
        <p:nvGrpSpPr>
          <p:cNvPr id="3" name="Group 2"/>
          <p:cNvGrpSpPr/>
          <p:nvPr/>
        </p:nvGrpSpPr>
        <p:grpSpPr>
          <a:xfrm>
            <a:off x="731605" y="2337225"/>
            <a:ext cx="3421309" cy="2486998"/>
            <a:chOff x="1239652" y="2337225"/>
            <a:chExt cx="3421309" cy="2486998"/>
          </a:xfrm>
        </p:grpSpPr>
        <p:sp>
          <p:nvSpPr>
            <p:cNvPr id="7" name="Rectangle 6"/>
            <p:cNvSpPr/>
            <p:nvPr/>
          </p:nvSpPr>
          <p:spPr>
            <a:xfrm>
              <a:off x="1239652" y="2337225"/>
              <a:ext cx="3421309" cy="1775639"/>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sp>
          <p:nvSpPr>
            <p:cNvPr id="9" name="TextBox 8"/>
            <p:cNvSpPr txBox="1"/>
            <p:nvPr/>
          </p:nvSpPr>
          <p:spPr>
            <a:xfrm>
              <a:off x="1828770" y="4362558"/>
              <a:ext cx="2243072" cy="461665"/>
            </a:xfrm>
            <a:prstGeom prst="rect">
              <a:avLst/>
            </a:prstGeom>
            <a:noFill/>
          </p:spPr>
          <p:txBody>
            <a:bodyPr wrap="none" rtlCol="0">
              <a:spAutoFit/>
            </a:bodyPr>
            <a:lstStyle/>
            <a:p>
              <a:r>
                <a:rPr lang="en-US" sz="2400" dirty="0" smtClean="0">
                  <a:latin typeface="Cambria"/>
                  <a:cs typeface="Cambria"/>
                </a:rPr>
                <a:t>Existing Exploit</a:t>
              </a:r>
              <a:endParaRPr lang="en-US" sz="2400" dirty="0">
                <a:latin typeface="Cambria"/>
                <a:cs typeface="Cambria"/>
              </a:endParaRPr>
            </a:p>
          </p:txBody>
        </p:sp>
      </p:grpSp>
      <p:grpSp>
        <p:nvGrpSpPr>
          <p:cNvPr id="24" name="Group 23"/>
          <p:cNvGrpSpPr/>
          <p:nvPr/>
        </p:nvGrpSpPr>
        <p:grpSpPr>
          <a:xfrm>
            <a:off x="5073365" y="2337225"/>
            <a:ext cx="3647603" cy="2483190"/>
            <a:chOff x="1165672" y="2337225"/>
            <a:chExt cx="3647603" cy="2483190"/>
          </a:xfrm>
        </p:grpSpPr>
        <p:grpSp>
          <p:nvGrpSpPr>
            <p:cNvPr id="25" name="Group 24"/>
            <p:cNvGrpSpPr/>
            <p:nvPr/>
          </p:nvGrpSpPr>
          <p:grpSpPr>
            <a:xfrm>
              <a:off x="1239652" y="2337225"/>
              <a:ext cx="3421309" cy="1775639"/>
              <a:chOff x="1636875" y="3722840"/>
              <a:chExt cx="5791626" cy="1051131"/>
            </a:xfrm>
          </p:grpSpPr>
          <p:sp>
            <p:nvSpPr>
              <p:cNvPr id="27" name="Rectangle 26"/>
              <p:cNvSpPr/>
              <p:nvPr/>
            </p:nvSpPr>
            <p:spPr>
              <a:xfrm>
                <a:off x="1636875" y="3722840"/>
                <a:ext cx="5791626" cy="1051131"/>
              </a:xfrm>
              <a:prstGeom prst="rect">
                <a:avLst/>
              </a:prstGeom>
              <a:solidFill>
                <a:schemeClr val="accent3">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pattFill prst="ltUpDiag">
                    <a:fgClr>
                      <a:schemeClr val="accent3"/>
                    </a:fgClr>
                    <a:bgClr>
                      <a:prstClr val="white"/>
                    </a:bgClr>
                  </a:pattFill>
                  <a:latin typeface="Cambria"/>
                  <a:cs typeface="Cambria"/>
                </a:endParaRPr>
              </a:p>
            </p:txBody>
          </p:sp>
          <p:sp>
            <p:nvSpPr>
              <p:cNvPr id="28" name="Rectangle 27"/>
              <p:cNvSpPr/>
              <p:nvPr/>
            </p:nvSpPr>
            <p:spPr>
              <a:xfrm>
                <a:off x="2586816" y="3936097"/>
                <a:ext cx="3891745" cy="624617"/>
              </a:xfrm>
              <a:prstGeom prst="rect">
                <a:avLst/>
              </a:prstGeom>
              <a:solidFill>
                <a:srgbClr val="00709E"/>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smtClean="0">
                    <a:solidFill>
                      <a:srgbClr val="FFFFFF"/>
                    </a:solidFill>
                    <a:latin typeface="Cambria"/>
                    <a:cs typeface="Cambria"/>
                  </a:rPr>
                  <a:t>S’</a:t>
                </a:r>
                <a:endParaRPr lang="en-US" sz="4000" dirty="0">
                  <a:solidFill>
                    <a:srgbClr val="FFFFFF"/>
                  </a:solidFill>
                  <a:latin typeface="Cambria"/>
                  <a:cs typeface="Cambria"/>
                </a:endParaRPr>
              </a:p>
            </p:txBody>
          </p:sp>
        </p:grpSp>
        <p:sp>
          <p:nvSpPr>
            <p:cNvPr id="26" name="TextBox 25"/>
            <p:cNvSpPr txBox="1"/>
            <p:nvPr/>
          </p:nvSpPr>
          <p:spPr>
            <a:xfrm>
              <a:off x="1165672" y="4358750"/>
              <a:ext cx="3647603" cy="461665"/>
            </a:xfrm>
            <a:prstGeom prst="rect">
              <a:avLst/>
            </a:prstGeom>
            <a:noFill/>
          </p:spPr>
          <p:txBody>
            <a:bodyPr wrap="none" rtlCol="0">
              <a:spAutoFit/>
            </a:bodyPr>
            <a:lstStyle/>
            <a:p>
              <a:r>
                <a:rPr lang="en-US" sz="2400" dirty="0" smtClean="0">
                  <a:latin typeface="Cambria"/>
                  <a:cs typeface="Cambria"/>
                </a:rPr>
                <a:t>While Executing </a:t>
              </a:r>
              <a:r>
                <a:rPr lang="en-US" sz="2400" dirty="0" err="1" smtClean="0">
                  <a:latin typeface="Cambria"/>
                  <a:cs typeface="Cambria"/>
                </a:rPr>
                <a:t>Shellcode</a:t>
              </a:r>
              <a:endParaRPr lang="en-US" sz="2400" dirty="0">
                <a:latin typeface="Cambria"/>
                <a:cs typeface="Cambria"/>
              </a:endParaRPr>
            </a:p>
          </p:txBody>
        </p:sp>
      </p:grpSp>
      <p:grpSp>
        <p:nvGrpSpPr>
          <p:cNvPr id="29" name="Group 28"/>
          <p:cNvGrpSpPr/>
          <p:nvPr/>
        </p:nvGrpSpPr>
        <p:grpSpPr>
          <a:xfrm>
            <a:off x="4166963" y="2634445"/>
            <a:ext cx="1046581" cy="851128"/>
            <a:chOff x="4166963" y="2634445"/>
            <a:chExt cx="1046581" cy="851128"/>
          </a:xfrm>
        </p:grpSpPr>
        <p:sp>
          <p:nvSpPr>
            <p:cNvPr id="30" name="Right Arrow 29"/>
            <p:cNvSpPr/>
            <p:nvPr/>
          </p:nvSpPr>
          <p:spPr>
            <a:xfrm>
              <a:off x="4311245" y="3215374"/>
              <a:ext cx="689094" cy="270199"/>
            </a:xfrm>
            <a:prstGeom prst="rightArrow">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166963" y="2634445"/>
              <a:ext cx="1046581" cy="523220"/>
            </a:xfrm>
            <a:prstGeom prst="rect">
              <a:avLst/>
            </a:prstGeom>
            <a:noFill/>
          </p:spPr>
          <p:txBody>
            <a:bodyPr wrap="none" rtlCol="0">
              <a:spAutoFit/>
            </a:bodyPr>
            <a:lstStyle/>
            <a:p>
              <a:r>
                <a:rPr lang="en-US" sz="2800" dirty="0">
                  <a:solidFill>
                    <a:schemeClr val="accent1"/>
                  </a:solidFill>
                  <a:latin typeface="Courier"/>
                  <a:cs typeface="Courier"/>
                </a:rPr>
                <a:t>f</a:t>
              </a:r>
              <a:r>
                <a:rPr lang="en-US" sz="2800" dirty="0" smtClean="0">
                  <a:solidFill>
                    <a:schemeClr val="accent1"/>
                  </a:solidFill>
                  <a:latin typeface="Courier"/>
                  <a:cs typeface="Courier"/>
                </a:rPr>
                <a:t>(S)</a:t>
              </a:r>
              <a:endParaRPr lang="en-US" sz="2800" dirty="0">
                <a:solidFill>
                  <a:schemeClr val="accent1"/>
                </a:solidFill>
                <a:latin typeface="Courier"/>
                <a:cs typeface="Courier"/>
              </a:endParaRPr>
            </a:p>
          </p:txBody>
        </p:sp>
      </p:grpSp>
      <p:sp>
        <p:nvSpPr>
          <p:cNvPr id="32" name="Rectangle 31"/>
          <p:cNvSpPr/>
          <p:nvPr/>
        </p:nvSpPr>
        <p:spPr>
          <a:xfrm>
            <a:off x="1320723" y="2697473"/>
            <a:ext cx="2298985" cy="1055144"/>
          </a:xfrm>
          <a:prstGeom prst="rect">
            <a:avLst/>
          </a:prstGeom>
          <a:solidFill>
            <a:srgbClr val="00709E"/>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smtClean="0">
                <a:solidFill>
                  <a:srgbClr val="FFFFFF"/>
                </a:solidFill>
                <a:latin typeface="Cambria"/>
                <a:cs typeface="Cambria"/>
              </a:rPr>
              <a:t>S</a:t>
            </a:r>
            <a:endParaRPr lang="en-US" sz="4000" dirty="0">
              <a:solidFill>
                <a:srgbClr val="FFFFFF"/>
              </a:solidFill>
              <a:latin typeface="Cambria"/>
              <a:cs typeface="Cambria"/>
            </a:endParaRPr>
          </a:p>
        </p:txBody>
      </p:sp>
    </p:spTree>
    <p:extLst>
      <p:ext uri="{BB962C8B-B14F-4D97-AF65-F5344CB8AC3E}">
        <p14:creationId xmlns:p14="http://schemas.microsoft.com/office/powerpoint/2010/main" val="2564875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5" presetClass="emph" presetSubtype="0" fill="hold" nodeType="clickEffect">
                                  <p:stCondLst>
                                    <p:cond delay="0"/>
                                  </p:stCondLst>
                                  <p:childTnLst>
                                    <p:anim calcmode="discrete" valueType="str">
                                      <p:cBhvr>
                                        <p:cTn id="20" dur="10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cylab">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cylab.thmx</Template>
  <TotalTime>21946</TotalTime>
  <Words>3065</Words>
  <Application>Microsoft Macintosh PowerPoint</Application>
  <PresentationFormat>On-screen Show (4:3)</PresentationFormat>
  <Paragraphs>704</Paragraphs>
  <Slides>40</Slides>
  <Notes>36</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cylab</vt:lpstr>
      <vt:lpstr>Your Exploit is Mine: Automatic Shellcode Transplant for Remote Exploits</vt:lpstr>
      <vt:lpstr>Exploits</vt:lpstr>
      <vt:lpstr>Control Flow Hijacking</vt:lpstr>
      <vt:lpstr>Control Flow Hijacking</vt:lpstr>
      <vt:lpstr>PowerPoint Presentation</vt:lpstr>
      <vt:lpstr>PowerPoint Presentation</vt:lpstr>
      <vt:lpstr>Shellcode Transplant</vt:lpstr>
      <vt:lpstr>Shellcode Transplant</vt:lpstr>
      <vt:lpstr>Shellcode Transplant</vt:lpstr>
      <vt:lpstr>Previous Approach[1]: Symbolic Execution</vt:lpstr>
      <vt:lpstr>Previous Approach: Symbolic Execution</vt:lpstr>
      <vt:lpstr>Previous Approach: Symbolic Execution</vt:lpstr>
      <vt:lpstr>Previous Approach: Symbolic Execution</vt:lpstr>
      <vt:lpstr>Previous Approach: Symbolic Execution</vt:lpstr>
      <vt:lpstr>Previous Approach: Limitation</vt:lpstr>
      <vt:lpstr>Previous Approach: Limitation</vt:lpstr>
      <vt:lpstr>Our Work: ShellSwap</vt:lpstr>
      <vt:lpstr>Our Work: ShellSwap</vt:lpstr>
      <vt:lpstr>Layout Remediation</vt:lpstr>
      <vt:lpstr>Layout Remediation</vt:lpstr>
      <vt:lpstr>Layout Remediation</vt:lpstr>
      <vt:lpstr>Layout Remediation</vt:lpstr>
      <vt:lpstr>Layout Remediation</vt:lpstr>
      <vt:lpstr>Layout Remediation</vt:lpstr>
      <vt:lpstr>Layout Remediation May Fail</vt:lpstr>
      <vt:lpstr>Our Work: ShellSwap</vt:lpstr>
      <vt:lpstr>Path Kneading</vt:lpstr>
      <vt:lpstr>Restricting Path Exploration</vt:lpstr>
      <vt:lpstr>Path Kneading</vt:lpstr>
      <vt:lpstr>Path Kneading</vt:lpstr>
      <vt:lpstr>Evaluation</vt:lpstr>
      <vt:lpstr>Effectiveness</vt:lpstr>
      <vt:lpstr>Effectiveness</vt:lpstr>
      <vt:lpstr>Efficiency</vt:lpstr>
      <vt:lpstr>Conclusion</vt:lpstr>
      <vt:lpstr>Thank You!</vt:lpstr>
      <vt:lpstr>Wait, Are We Too Evil?</vt:lpstr>
      <vt:lpstr>Related Work</vt:lpstr>
      <vt:lpstr>What is CGC?</vt:lpstr>
      <vt:lpstr>Effectiveness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Exploit is Mine Automatic Shellcode Transplant for Remote Exploits</dc:title>
  <dc:creator>Tiffany Bao</dc:creator>
  <cp:lastModifiedBy>Tiffany Bao</cp:lastModifiedBy>
  <cp:revision>2068</cp:revision>
  <cp:lastPrinted>2017-05-19T16:05:08Z</cp:lastPrinted>
  <dcterms:created xsi:type="dcterms:W3CDTF">2017-05-03T15:22:26Z</dcterms:created>
  <dcterms:modified xsi:type="dcterms:W3CDTF">2017-05-24T16:33:53Z</dcterms:modified>
</cp:coreProperties>
</file>