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notesSlides/notesSlide29.xml" ContentType="application/vnd.openxmlformats-officedocument.presentationml.notesSlide+xml"/>
  <Override PartName="/ppt/charts/chart3.xml" ContentType="application/vnd.openxmlformats-officedocument.drawingml.chart+xml"/>
  <Override PartName="/ppt/notesSlides/notesSlide30.xml" ContentType="application/vnd.openxmlformats-officedocument.presentationml.notesSlide+xml"/>
  <Override PartName="/ppt/tags/tag67.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836" r:id="rId2"/>
    <p:sldId id="838" r:id="rId3"/>
    <p:sldId id="839" r:id="rId4"/>
    <p:sldId id="840" r:id="rId5"/>
    <p:sldId id="889" r:id="rId6"/>
    <p:sldId id="894" r:id="rId7"/>
    <p:sldId id="879" r:id="rId8"/>
    <p:sldId id="878" r:id="rId9"/>
    <p:sldId id="891" r:id="rId10"/>
    <p:sldId id="871" r:id="rId11"/>
    <p:sldId id="866" r:id="rId12"/>
    <p:sldId id="874" r:id="rId13"/>
    <p:sldId id="881" r:id="rId14"/>
    <p:sldId id="884" r:id="rId15"/>
    <p:sldId id="893" r:id="rId16"/>
    <p:sldId id="849" r:id="rId17"/>
    <p:sldId id="855" r:id="rId18"/>
    <p:sldId id="898" r:id="rId19"/>
    <p:sldId id="903" r:id="rId20"/>
    <p:sldId id="904" r:id="rId21"/>
    <p:sldId id="900" r:id="rId22"/>
    <p:sldId id="901" r:id="rId23"/>
    <p:sldId id="899" r:id="rId24"/>
    <p:sldId id="885" r:id="rId25"/>
    <p:sldId id="887" r:id="rId26"/>
    <p:sldId id="886" r:id="rId27"/>
    <p:sldId id="860" r:id="rId28"/>
    <p:sldId id="862" r:id="rId29"/>
    <p:sldId id="863" r:id="rId30"/>
    <p:sldId id="844" r:id="rId31"/>
    <p:sldId id="869" r:id="rId32"/>
    <p:sldId id="868" r:id="rId33"/>
    <p:sldId id="870" r:id="rId34"/>
    <p:sldId id="268" r:id="rId35"/>
    <p:sldId id="387" r:id="rId36"/>
    <p:sldId id="84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AEE1610-0505-CA4A-BCC7-AA58FD6B1707}">
          <p14:sldIdLst>
            <p14:sldId id="836"/>
            <p14:sldId id="838"/>
            <p14:sldId id="839"/>
            <p14:sldId id="840"/>
            <p14:sldId id="889"/>
            <p14:sldId id="894"/>
            <p14:sldId id="879"/>
            <p14:sldId id="878"/>
            <p14:sldId id="891"/>
            <p14:sldId id="871"/>
          </p14:sldIdLst>
        </p14:section>
        <p14:section name="Cyber-warfare Model" id="{EC42250D-3AD1-874A-8A7F-25CC54C68866}">
          <p14:sldIdLst>
            <p14:sldId id="866"/>
            <p14:sldId id="874"/>
            <p14:sldId id="881"/>
            <p14:sldId id="884"/>
            <p14:sldId id="893"/>
            <p14:sldId id="849"/>
            <p14:sldId id="855"/>
            <p14:sldId id="898"/>
            <p14:sldId id="903"/>
            <p14:sldId id="904"/>
            <p14:sldId id="900"/>
            <p14:sldId id="901"/>
            <p14:sldId id="899"/>
            <p14:sldId id="885"/>
            <p14:sldId id="887"/>
            <p14:sldId id="886"/>
            <p14:sldId id="860"/>
            <p14:sldId id="862"/>
            <p14:sldId id="863"/>
            <p14:sldId id="844"/>
            <p14:sldId id="869"/>
            <p14:sldId id="868"/>
            <p14:sldId id="870"/>
          </p14:sldIdLst>
        </p14:section>
        <p14:section name="Conclusion" id="{FAD998B4-7667-8F40-A1A8-42BF6A185D67}">
          <p14:sldIdLst>
            <p14:sldId id="268"/>
            <p14:sldId id="387"/>
            <p14:sldId id="84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C5C8B"/>
    <a:srgbClr val="FF3300"/>
    <a:srgbClr val="0000FF"/>
    <a:srgbClr val="FF0000"/>
    <a:srgbClr val="0080FF"/>
    <a:srgbClr val="3F5842"/>
    <a:srgbClr val="595A5A"/>
    <a:srgbClr val="A32D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81791" autoAdjust="0"/>
  </p:normalViewPr>
  <p:slideViewPr>
    <p:cSldViewPr snapToObjects="1">
      <p:cViewPr>
        <p:scale>
          <a:sx n="99" d="100"/>
          <a:sy n="99" d="100"/>
        </p:scale>
        <p:origin x="-1952" y="-120"/>
      </p:cViewPr>
      <p:guideLst>
        <p:guide orient="horz" pos="2880"/>
        <p:guide orient="horz" pos="1392"/>
        <p:guide pos="3840"/>
        <p:guide pos="19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90" d="100"/>
          <a:sy n="90" d="100"/>
        </p:scale>
        <p:origin x="-347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 Vulnerable Machines over Patching Time</a:t>
            </a:r>
            <a:endParaRPr lang="en-US" dirty="0"/>
          </a:p>
        </c:rich>
      </c:tx>
      <c:layout>
        <c:manualLayout>
          <c:xMode val="edge"/>
          <c:yMode val="edge"/>
          <c:x val="0.149984901080913"/>
          <c:y val="0.909375"/>
        </c:manualLayout>
      </c:layout>
      <c:overlay val="0"/>
    </c:title>
    <c:autoTitleDeleted val="0"/>
    <c:plotArea>
      <c:layout>
        <c:manualLayout>
          <c:layoutTarget val="inner"/>
          <c:xMode val="edge"/>
          <c:yMode val="edge"/>
          <c:x val="0.290615527897722"/>
          <c:y val="0.0897497539370079"/>
          <c:w val="0.501278751446392"/>
          <c:h val="0.699937746062992"/>
        </c:manualLayout>
      </c:layout>
      <c:lineChart>
        <c:grouping val="standard"/>
        <c:varyColors val="0"/>
        <c:ser>
          <c:idx val="0"/>
          <c:order val="0"/>
          <c:tx>
            <c:strRef>
              <c:f>Sheet1!$B$1</c:f>
              <c:strCache>
                <c:ptCount val="1"/>
                <c:pt idx="0">
                  <c:v>Player 1</c:v>
                </c:pt>
              </c:strCache>
            </c:strRef>
          </c:tx>
          <c:spPr>
            <a:ln>
              <a:solidFill>
                <a:schemeClr val="accent3"/>
              </a:solidFill>
            </a:ln>
          </c:spPr>
          <c:marker>
            <c:symbol val="none"/>
          </c:marker>
          <c:cat>
            <c:numRef>
              <c:f>Sheet1!$A$2:$A$17</c:f>
              <c:numCache>
                <c:formatCode>General</c:formatCode>
                <c:ptCount val="16"/>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numCache>
            </c:numRef>
          </c:cat>
          <c:val>
            <c:numRef>
              <c:f>Sheet1!$B$2:$B$17</c:f>
              <c:numCache>
                <c:formatCode>General</c:formatCode>
                <c:ptCount val="16"/>
                <c:pt idx="0">
                  <c:v>80.0</c:v>
                </c:pt>
                <c:pt idx="1">
                  <c:v>14.54545454545455</c:v>
                </c:pt>
                <c:pt idx="2">
                  <c:v>1.584158415841586</c:v>
                </c:pt>
                <c:pt idx="3">
                  <c:v>0.159840159840144</c:v>
                </c:pt>
                <c:pt idx="4">
                  <c:v>0.0159984001599867</c:v>
                </c:pt>
                <c:pt idx="5">
                  <c:v>0.00159998400016548</c:v>
                </c:pt>
                <c:pt idx="6">
                  <c:v>0.000159999839993929</c:v>
                </c:pt>
                <c:pt idx="7">
                  <c:v>1.59999984106207E-5</c:v>
                </c:pt>
                <c:pt idx="8">
                  <c:v>1.59999997606519E-6</c:v>
                </c:pt>
                <c:pt idx="9">
                  <c:v>1.60000013238459E-7</c:v>
                </c:pt>
                <c:pt idx="10">
                  <c:v>1.60000013238459E-8</c:v>
                </c:pt>
                <c:pt idx="11">
                  <c:v>1.60000013238459E-9</c:v>
                </c:pt>
                <c:pt idx="12">
                  <c:v>1.60014224093175E-10</c:v>
                </c:pt>
                <c:pt idx="13">
                  <c:v>1.59872115546022E-11</c:v>
                </c:pt>
                <c:pt idx="14">
                  <c:v>1.59161572810262E-12</c:v>
                </c:pt>
                <c:pt idx="15">
                  <c:v>1.70530256582424E-13</c:v>
                </c:pt>
              </c:numCache>
            </c:numRef>
          </c:val>
          <c:smooth val="0"/>
        </c:ser>
        <c:ser>
          <c:idx val="1"/>
          <c:order val="1"/>
          <c:tx>
            <c:strRef>
              <c:f>Sheet1!$C$1</c:f>
              <c:strCache>
                <c:ptCount val="1"/>
                <c:pt idx="0">
                  <c:v>Player 2</c:v>
                </c:pt>
              </c:strCache>
            </c:strRef>
          </c:tx>
          <c:marker>
            <c:symbol val="none"/>
          </c:marker>
          <c:cat>
            <c:numRef>
              <c:f>Sheet1!$A$2:$A$17</c:f>
              <c:numCache>
                <c:formatCode>General</c:formatCode>
                <c:ptCount val="16"/>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numCache>
            </c:numRef>
          </c:cat>
          <c:val>
            <c:numRef>
              <c:f>Sheet1!$C$2:$C$17</c:f>
              <c:numCache>
                <c:formatCode>General</c:formatCode>
                <c:ptCount val="16"/>
                <c:pt idx="0">
                  <c:v>100.0</c:v>
                </c:pt>
                <c:pt idx="1">
                  <c:v>50.0</c:v>
                </c:pt>
                <c:pt idx="2">
                  <c:v>20.00000000000001</c:v>
                </c:pt>
                <c:pt idx="3">
                  <c:v>7.142857142857139</c:v>
                </c:pt>
                <c:pt idx="4">
                  <c:v>2.439024390243901</c:v>
                </c:pt>
                <c:pt idx="5">
                  <c:v>0.819672131147556</c:v>
                </c:pt>
                <c:pt idx="6">
                  <c:v>0.273972602739718</c:v>
                </c:pt>
                <c:pt idx="7">
                  <c:v>0.0914076782449626</c:v>
                </c:pt>
                <c:pt idx="8">
                  <c:v>0.0304785126485854</c:v>
                </c:pt>
                <c:pt idx="9">
                  <c:v>0.0101605364763344</c:v>
                </c:pt>
                <c:pt idx="10">
                  <c:v>0.0033869602032297</c:v>
                </c:pt>
                <c:pt idx="11">
                  <c:v>0.00112899948068446</c:v>
                </c:pt>
                <c:pt idx="12">
                  <c:v>0.00037633457648667</c:v>
                </c:pt>
                <c:pt idx="13">
                  <c:v>0.000125445016195158</c:v>
                </c:pt>
                <c:pt idx="14">
                  <c:v>4.18150228682634E-5</c:v>
                </c:pt>
                <c:pt idx="15">
                  <c:v>1.39383428745532E-5</c:v>
                </c:pt>
              </c:numCache>
            </c:numRef>
          </c:val>
          <c:smooth val="0"/>
        </c:ser>
        <c:dLbls>
          <c:showLegendKey val="0"/>
          <c:showVal val="0"/>
          <c:showCatName val="0"/>
          <c:showSerName val="0"/>
          <c:showPercent val="0"/>
          <c:showBubbleSize val="0"/>
        </c:dLbls>
        <c:marker val="1"/>
        <c:smooth val="0"/>
        <c:axId val="-2132363656"/>
        <c:axId val="1815273688"/>
      </c:lineChart>
      <c:catAx>
        <c:axId val="-2132363656"/>
        <c:scaling>
          <c:orientation val="minMax"/>
        </c:scaling>
        <c:delete val="0"/>
        <c:axPos val="b"/>
        <c:title>
          <c:tx>
            <c:rich>
              <a:bodyPr/>
              <a:lstStyle/>
              <a:p>
                <a:pPr>
                  <a:defRPr/>
                </a:pPr>
                <a:r>
                  <a:rPr lang="en-US" dirty="0" smtClean="0"/>
                  <a:t>Time</a:t>
                </a:r>
                <a:endParaRPr lang="en-US" dirty="0"/>
              </a:p>
            </c:rich>
          </c:tx>
          <c:layout/>
          <c:overlay val="0"/>
        </c:title>
        <c:numFmt formatCode="General" sourceLinked="1"/>
        <c:majorTickMark val="none"/>
        <c:minorTickMark val="none"/>
        <c:tickLblPos val="none"/>
        <c:spPr>
          <a:ln>
            <a:solidFill>
              <a:schemeClr val="tx1"/>
            </a:solidFill>
            <a:tailEnd type="stealth"/>
          </a:ln>
        </c:spPr>
        <c:crossAx val="1815273688"/>
        <c:crosses val="autoZero"/>
        <c:auto val="1"/>
        <c:lblAlgn val="ctr"/>
        <c:lblOffset val="100"/>
        <c:noMultiLvlLbl val="0"/>
      </c:catAx>
      <c:valAx>
        <c:axId val="1815273688"/>
        <c:scaling>
          <c:orientation val="minMax"/>
          <c:max val="105.0"/>
          <c:min val="0.0"/>
        </c:scaling>
        <c:delete val="0"/>
        <c:axPos val="l"/>
        <c:majorGridlines/>
        <c:title>
          <c:tx>
            <c:rich>
              <a:bodyPr rot="0" vert="horz"/>
              <a:lstStyle/>
              <a:p>
                <a:pPr>
                  <a:defRPr sz="1600"/>
                </a:pPr>
                <a:r>
                  <a:rPr lang="en-US" sz="1600" dirty="0" smtClean="0"/>
                  <a:t># Vulnerable Machine</a:t>
                </a:r>
                <a:endParaRPr lang="en-US" sz="1600" dirty="0"/>
              </a:p>
            </c:rich>
          </c:tx>
          <c:layout/>
          <c:overlay val="0"/>
        </c:title>
        <c:numFmt formatCode="General" sourceLinked="1"/>
        <c:majorTickMark val="out"/>
        <c:minorTickMark val="none"/>
        <c:tickLblPos val="nextTo"/>
        <c:spPr>
          <a:ln>
            <a:solidFill>
              <a:schemeClr val="tx1"/>
            </a:solidFill>
            <a:tailEnd type="stealth"/>
          </a:ln>
        </c:spPr>
        <c:crossAx val="-2132363656"/>
        <c:crosses val="autoZero"/>
        <c:crossBetween val="midCat"/>
      </c:valAx>
    </c:plotArea>
    <c:legend>
      <c:legendPos val="r"/>
      <c:layout>
        <c:manualLayout>
          <c:xMode val="edge"/>
          <c:yMode val="edge"/>
          <c:x val="0.8133996556882"/>
          <c:y val="0.389299704724409"/>
          <c:w val="0.170471312053735"/>
          <c:h val="0.180525098425197"/>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177035562862"/>
          <c:y val="0.117307692307692"/>
          <c:w val="0.52078451731995"/>
          <c:h val="0.68301282051282"/>
        </c:manualLayout>
      </c:layout>
      <c:lineChart>
        <c:grouping val="standard"/>
        <c:varyColors val="0"/>
        <c:ser>
          <c:idx val="0"/>
          <c:order val="0"/>
          <c:tx>
            <c:strRef>
              <c:f>Sheet1!$B$1</c:f>
              <c:strCache>
                <c:ptCount val="1"/>
                <c:pt idx="0">
                  <c:v>Player 1</c:v>
                </c:pt>
              </c:strCache>
            </c:strRef>
          </c:tx>
          <c:spPr>
            <a:ln>
              <a:solidFill>
                <a:schemeClr val="accent3"/>
              </a:solidFill>
            </a:ln>
          </c:spPr>
          <c:marker>
            <c:symbol val="none"/>
          </c:marker>
          <c:cat>
            <c:numRef>
              <c:f>Sheet1!$A$2:$A$17</c:f>
              <c:numCache>
                <c:formatCode>General</c:formatCode>
                <c:ptCount val="16"/>
                <c:pt idx="0">
                  <c:v>0.0</c:v>
                </c:pt>
                <c:pt idx="3">
                  <c:v>3.0</c:v>
                </c:pt>
                <c:pt idx="12">
                  <c:v>12.0</c:v>
                </c:pt>
              </c:numCache>
            </c:numRef>
          </c:cat>
          <c:val>
            <c:numRef>
              <c:f>Sheet1!$B$2:$B$17</c:f>
              <c:numCache>
                <c:formatCode>General</c:formatCode>
                <c:ptCount val="16"/>
                <c:pt idx="0">
                  <c:v>15.0</c:v>
                </c:pt>
                <c:pt idx="1">
                  <c:v>15.0</c:v>
                </c:pt>
                <c:pt idx="2">
                  <c:v>15.0</c:v>
                </c:pt>
                <c:pt idx="3">
                  <c:v>15.0</c:v>
                </c:pt>
                <c:pt idx="4">
                  <c:v>10.0</c:v>
                </c:pt>
                <c:pt idx="5">
                  <c:v>8.0</c:v>
                </c:pt>
                <c:pt idx="6" formatCode="0">
                  <c:v>6.0</c:v>
                </c:pt>
                <c:pt idx="7" formatCode="0">
                  <c:v>5.0</c:v>
                </c:pt>
                <c:pt idx="8" formatCode="0">
                  <c:v>4.0</c:v>
                </c:pt>
                <c:pt idx="9" formatCode="0">
                  <c:v>3.0</c:v>
                </c:pt>
                <c:pt idx="10" formatCode="0">
                  <c:v>2.0</c:v>
                </c:pt>
                <c:pt idx="11" formatCode="0">
                  <c:v>1.0</c:v>
                </c:pt>
                <c:pt idx="12" formatCode="0">
                  <c:v>0.0</c:v>
                </c:pt>
                <c:pt idx="13" formatCode="0">
                  <c:v>0.0</c:v>
                </c:pt>
                <c:pt idx="14" formatCode="0">
                  <c:v>0.0</c:v>
                </c:pt>
                <c:pt idx="15" formatCode="0">
                  <c:v>0.0</c:v>
                </c:pt>
              </c:numCache>
            </c:numRef>
          </c:val>
          <c:smooth val="0"/>
        </c:ser>
        <c:ser>
          <c:idx val="1"/>
          <c:order val="1"/>
          <c:tx>
            <c:strRef>
              <c:f>Sheet1!$C$1</c:f>
              <c:strCache>
                <c:ptCount val="1"/>
                <c:pt idx="0">
                  <c:v>Player 2</c:v>
                </c:pt>
              </c:strCache>
            </c:strRef>
          </c:tx>
          <c:marker>
            <c:symbol val="none"/>
          </c:marker>
          <c:cat>
            <c:numRef>
              <c:f>Sheet1!$A$2:$A$17</c:f>
              <c:numCache>
                <c:formatCode>General</c:formatCode>
                <c:ptCount val="16"/>
                <c:pt idx="0">
                  <c:v>0.0</c:v>
                </c:pt>
                <c:pt idx="3">
                  <c:v>3.0</c:v>
                </c:pt>
                <c:pt idx="12">
                  <c:v>12.0</c:v>
                </c:pt>
              </c:numCache>
            </c:numRef>
          </c:cat>
          <c:val>
            <c:numRef>
              <c:f>Sheet1!$C$2:$C$17</c:f>
              <c:numCache>
                <c:formatCode>General</c:formatCode>
                <c:ptCount val="16"/>
                <c:pt idx="0">
                  <c:v>5.0</c:v>
                </c:pt>
                <c:pt idx="1">
                  <c:v>5.0</c:v>
                </c:pt>
                <c:pt idx="2">
                  <c:v>5.0</c:v>
                </c:pt>
                <c:pt idx="3">
                  <c:v>5.0</c:v>
                </c:pt>
                <c:pt idx="4">
                  <c:v>3.0</c:v>
                </c:pt>
                <c:pt idx="5">
                  <c:v>2.0</c:v>
                </c:pt>
                <c:pt idx="6">
                  <c:v>1.0</c:v>
                </c:pt>
                <c:pt idx="7">
                  <c:v>0.0</c:v>
                </c:pt>
                <c:pt idx="8">
                  <c:v>0.0</c:v>
                </c:pt>
                <c:pt idx="9">
                  <c:v>0.0</c:v>
                </c:pt>
                <c:pt idx="10">
                  <c:v>0.0</c:v>
                </c:pt>
                <c:pt idx="11">
                  <c:v>0.0</c:v>
                </c:pt>
                <c:pt idx="12">
                  <c:v>0.0</c:v>
                </c:pt>
                <c:pt idx="13">
                  <c:v>0.0</c:v>
                </c:pt>
                <c:pt idx="14">
                  <c:v>0.0</c:v>
                </c:pt>
                <c:pt idx="15">
                  <c:v>0.0</c:v>
                </c:pt>
              </c:numCache>
            </c:numRef>
          </c:val>
          <c:smooth val="0"/>
        </c:ser>
        <c:dLbls>
          <c:showLegendKey val="0"/>
          <c:showVal val="0"/>
          <c:showCatName val="0"/>
          <c:showSerName val="0"/>
          <c:showPercent val="0"/>
          <c:showBubbleSize val="0"/>
        </c:dLbls>
        <c:marker val="1"/>
        <c:smooth val="0"/>
        <c:axId val="1810893048"/>
        <c:axId val="-2100624792"/>
      </c:lineChart>
      <c:catAx>
        <c:axId val="1810893048"/>
        <c:scaling>
          <c:orientation val="minMax"/>
        </c:scaling>
        <c:delete val="0"/>
        <c:axPos val="b"/>
        <c:title>
          <c:tx>
            <c:rich>
              <a:bodyPr/>
              <a:lstStyle/>
              <a:p>
                <a:pPr>
                  <a:defRPr/>
                </a:pPr>
                <a:r>
                  <a:rPr lang="en-US" dirty="0" smtClean="0"/>
                  <a:t>Round</a:t>
                </a:r>
              </a:p>
            </c:rich>
          </c:tx>
          <c:layout>
            <c:manualLayout>
              <c:xMode val="edge"/>
              <c:yMode val="edge"/>
              <c:x val="0.825812638804765"/>
              <c:y val="0.819247412899437"/>
            </c:manualLayout>
          </c:layout>
          <c:overlay val="0"/>
        </c:title>
        <c:numFmt formatCode="General" sourceLinked="1"/>
        <c:majorTickMark val="out"/>
        <c:minorTickMark val="none"/>
        <c:tickLblPos val="nextTo"/>
        <c:spPr>
          <a:ln>
            <a:solidFill>
              <a:schemeClr val="tx1"/>
            </a:solidFill>
            <a:tailEnd type="stealth" w="med" len="med"/>
          </a:ln>
        </c:spPr>
        <c:crossAx val="-2100624792"/>
        <c:crosses val="autoZero"/>
        <c:auto val="0"/>
        <c:lblAlgn val="ctr"/>
        <c:lblOffset val="100"/>
        <c:tickMarkSkip val="3"/>
        <c:noMultiLvlLbl val="0"/>
      </c:catAx>
      <c:valAx>
        <c:axId val="-2100624792"/>
        <c:scaling>
          <c:orientation val="minMax"/>
          <c:max val="23.0"/>
          <c:min val="0.0"/>
        </c:scaling>
        <c:delete val="0"/>
        <c:axPos val="l"/>
        <c:majorGridlines>
          <c:spPr>
            <a:ln>
              <a:prstDash val="dash"/>
            </a:ln>
          </c:spPr>
        </c:majorGridlines>
        <c:title>
          <c:tx>
            <c:rich>
              <a:bodyPr rot="0" vert="horz"/>
              <a:lstStyle/>
              <a:p>
                <a:pPr>
                  <a:defRPr/>
                </a:pPr>
                <a:r>
                  <a:rPr lang="en-US" dirty="0" smtClean="0"/>
                  <a:t>#</a:t>
                </a:r>
                <a:r>
                  <a:rPr lang="en-US" dirty="0" err="1" smtClean="0"/>
                  <a:t>Vulnerable</a:t>
                </a:r>
                <a:r>
                  <a:rPr lang="en-US" baseline="0" dirty="0" err="1" smtClean="0"/>
                  <a:t>Machines</a:t>
                </a:r>
                <a:endParaRPr lang="en-US" dirty="0"/>
              </a:p>
            </c:rich>
          </c:tx>
          <c:layout>
            <c:manualLayout>
              <c:xMode val="edge"/>
              <c:yMode val="edge"/>
              <c:x val="0.00915750915750916"/>
              <c:y val="0.112499938196355"/>
            </c:manualLayout>
          </c:layout>
          <c:overlay val="0"/>
        </c:title>
        <c:numFmt formatCode="General" sourceLinked="1"/>
        <c:majorTickMark val="out"/>
        <c:minorTickMark val="none"/>
        <c:tickLblPos val="nextTo"/>
        <c:spPr>
          <a:ln>
            <a:solidFill>
              <a:schemeClr val="tx1"/>
            </a:solidFill>
            <a:tailEnd type="stealth"/>
          </a:ln>
        </c:spPr>
        <c:crossAx val="1810893048"/>
        <c:crossesAt val="1.0"/>
        <c:crossBetween val="midCat"/>
      </c:valAx>
    </c:plotArea>
    <c:legend>
      <c:legendPos val="r"/>
      <c:layout>
        <c:manualLayout>
          <c:xMode val="edge"/>
          <c:yMode val="edge"/>
          <c:x val="0.823950563871824"/>
          <c:y val="0.153897385422976"/>
          <c:w val="0.174217934296674"/>
          <c:h val="0.185153947102766"/>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Score</c:v>
                </c:pt>
              </c:strCache>
            </c:strRef>
          </c:tx>
          <c:spPr>
            <a:pattFill prst="ltUpDiag">
              <a:fgClr>
                <a:schemeClr val="tx1"/>
              </a:fgClr>
              <a:bgClr>
                <a:prstClr val="white"/>
              </a:bgClr>
            </a:pattFill>
            <a:effectLst/>
          </c:spPr>
          <c:invertIfNegative val="0"/>
          <c:dPt>
            <c:idx val="1"/>
            <c:invertIfNegative val="0"/>
            <c:bubble3D val="0"/>
            <c:spPr>
              <a:solidFill>
                <a:srgbClr val="E47932"/>
              </a:solidFill>
              <a:effectLst/>
            </c:spPr>
          </c:dPt>
          <c:dPt>
            <c:idx val="3"/>
            <c:invertIfNegative val="0"/>
            <c:bubble3D val="0"/>
            <c:spPr>
              <a:solidFill>
                <a:schemeClr val="bg2">
                  <a:lumMod val="75000"/>
                </a:schemeClr>
              </a:solidFill>
              <a:effectLst/>
            </c:spPr>
          </c:dPt>
          <c:dLbls>
            <c:delete val="1"/>
          </c:dLbls>
          <c:cat>
            <c:strRef>
              <c:f>Sheet1!$A$2:$A$9</c:f>
              <c:strCache>
                <c:ptCount val="8"/>
                <c:pt idx="0">
                  <c:v>A</c:v>
                </c:pt>
                <c:pt idx="1">
                  <c:v>C'</c:v>
                </c:pt>
                <c:pt idx="2">
                  <c:v>B</c:v>
                </c:pt>
                <c:pt idx="3">
                  <c:v>C</c:v>
                </c:pt>
                <c:pt idx="4">
                  <c:v>D</c:v>
                </c:pt>
                <c:pt idx="5">
                  <c:v>E</c:v>
                </c:pt>
                <c:pt idx="6">
                  <c:v>F</c:v>
                </c:pt>
                <c:pt idx="7">
                  <c:v>G</c:v>
                </c:pt>
              </c:strCache>
            </c:strRef>
          </c:cat>
          <c:val>
            <c:numRef>
              <c:f>Sheet1!$B$2:$B$9</c:f>
              <c:numCache>
                <c:formatCode>General</c:formatCode>
                <c:ptCount val="8"/>
                <c:pt idx="0">
                  <c:v>270042.0</c:v>
                </c:pt>
                <c:pt idx="1">
                  <c:v>268543.0</c:v>
                </c:pt>
                <c:pt idx="2">
                  <c:v>262036.0</c:v>
                </c:pt>
                <c:pt idx="3">
                  <c:v>254452.0</c:v>
                </c:pt>
                <c:pt idx="4">
                  <c:v>251759.0</c:v>
                </c:pt>
                <c:pt idx="5">
                  <c:v>247534.0</c:v>
                </c:pt>
                <c:pt idx="6">
                  <c:v>246437.0</c:v>
                </c:pt>
                <c:pt idx="7">
                  <c:v>236248.0</c:v>
                </c:pt>
              </c:numCache>
            </c:numRef>
          </c:val>
        </c:ser>
        <c:dLbls>
          <c:showLegendKey val="0"/>
          <c:showVal val="1"/>
          <c:showCatName val="0"/>
          <c:showSerName val="0"/>
          <c:showPercent val="0"/>
          <c:showBubbleSize val="0"/>
        </c:dLbls>
        <c:gapWidth val="150"/>
        <c:axId val="1800877256"/>
        <c:axId val="-2143397544"/>
      </c:barChart>
      <c:catAx>
        <c:axId val="1800877256"/>
        <c:scaling>
          <c:orientation val="minMax"/>
        </c:scaling>
        <c:delete val="0"/>
        <c:axPos val="b"/>
        <c:title>
          <c:tx>
            <c:rich>
              <a:bodyPr/>
              <a:lstStyle/>
              <a:p>
                <a:pPr>
                  <a:defRPr/>
                </a:pPr>
                <a:r>
                  <a:rPr lang="en-US" dirty="0" smtClean="0"/>
                  <a:t>Team (Sorted by Score)</a:t>
                </a:r>
                <a:endParaRPr lang="en-US" dirty="0"/>
              </a:p>
            </c:rich>
          </c:tx>
          <c:layout/>
          <c:overlay val="0"/>
        </c:title>
        <c:majorTickMark val="out"/>
        <c:minorTickMark val="none"/>
        <c:tickLblPos val="nextTo"/>
        <c:txPr>
          <a:bodyPr/>
          <a:lstStyle/>
          <a:p>
            <a:pPr>
              <a:defRPr sz="1050"/>
            </a:pPr>
            <a:endParaRPr lang="en-US"/>
          </a:p>
        </c:txPr>
        <c:crossAx val="-2143397544"/>
        <c:crosses val="autoZero"/>
        <c:auto val="1"/>
        <c:lblAlgn val="ctr"/>
        <c:lblOffset val="100"/>
        <c:noMultiLvlLbl val="0"/>
      </c:catAx>
      <c:valAx>
        <c:axId val="-2143397544"/>
        <c:scaling>
          <c:orientation val="minMax"/>
        </c:scaling>
        <c:delete val="0"/>
        <c:axPos val="l"/>
        <c:majorGridlines/>
        <c:title>
          <c:tx>
            <c:rich>
              <a:bodyPr rot="0" vert="horz"/>
              <a:lstStyle/>
              <a:p>
                <a:pPr>
                  <a:defRPr/>
                </a:pPr>
                <a:r>
                  <a:rPr lang="en-US"/>
                  <a:t>Score</a:t>
                </a:r>
              </a:p>
            </c:rich>
          </c:tx>
          <c:layout/>
          <c:overlay val="0"/>
        </c:title>
        <c:numFmt formatCode="General" sourceLinked="1"/>
        <c:majorTickMark val="out"/>
        <c:minorTickMark val="none"/>
        <c:tickLblPos val="nextTo"/>
        <c:crossAx val="1800877256"/>
        <c:crosses val="autoZero"/>
        <c:crossBetween val="between"/>
      </c:valAx>
    </c:plotArea>
    <c:plotVisOnly val="1"/>
    <c:dispBlanksAs val="gap"/>
    <c:showDLblsOverMax val="0"/>
  </c:chart>
  <c:txPr>
    <a:bodyPr/>
    <a:lstStyle/>
    <a:p>
      <a:pPr>
        <a:defRPr sz="14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t>8/21/17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t>‹#›</a:t>
            </a:fld>
            <a:endParaRPr lang="en-US"/>
          </a:p>
        </p:txBody>
      </p:sp>
    </p:spTree>
    <p:extLst>
      <p:ext uri="{BB962C8B-B14F-4D97-AF65-F5344CB8AC3E}">
        <p14:creationId xmlns:p14="http://schemas.microsoft.com/office/powerpoint/2010/main" val="259509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t>8/21/17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t>‹#›</a:t>
            </a:fld>
            <a:endParaRPr lang="en-US"/>
          </a:p>
        </p:txBody>
      </p:sp>
    </p:spTree>
    <p:extLst>
      <p:ext uri="{BB962C8B-B14F-4D97-AF65-F5344CB8AC3E}">
        <p14:creationId xmlns:p14="http://schemas.microsoft.com/office/powerpoint/2010/main" val="3291766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a:t>
            </a:fld>
            <a:endParaRPr lang="en-US"/>
          </a:p>
        </p:txBody>
      </p:sp>
    </p:spTree>
    <p:extLst>
      <p:ext uri="{BB962C8B-B14F-4D97-AF65-F5344CB8AC3E}">
        <p14:creationId xmlns:p14="http://schemas.microsoft.com/office/powerpoint/2010/main" val="354401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10</a:t>
            </a:fld>
            <a:endParaRPr lang="en-US"/>
          </a:p>
        </p:txBody>
      </p:sp>
    </p:spTree>
    <p:extLst>
      <p:ext uri="{BB962C8B-B14F-4D97-AF65-F5344CB8AC3E}">
        <p14:creationId xmlns:p14="http://schemas.microsoft.com/office/powerpoint/2010/main" val="197103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not consider secret patching</a:t>
            </a:r>
          </a:p>
          <a:p>
            <a:endParaRPr lang="en-US" dirty="0" smtClean="0"/>
          </a:p>
          <a:p>
            <a:r>
              <a:rPr lang="en-US" dirty="0" smtClean="0"/>
              <a:t>to attack, the</a:t>
            </a:r>
            <a:r>
              <a:rPr lang="en-US" baseline="0" dirty="0" smtClean="0"/>
              <a:t> player must generate the exploit for attack.</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12</a:t>
            </a:fld>
            <a:endParaRPr lang="en-US"/>
          </a:p>
        </p:txBody>
      </p:sp>
    </p:spTree>
    <p:extLst>
      <p:ext uri="{BB962C8B-B14F-4D97-AF65-F5344CB8AC3E}">
        <p14:creationId xmlns:p14="http://schemas.microsoft.com/office/powerpoint/2010/main" val="265186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not consider secret patching</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13</a:t>
            </a:fld>
            <a:endParaRPr lang="en-US"/>
          </a:p>
        </p:txBody>
      </p:sp>
    </p:spTree>
    <p:extLst>
      <p:ext uri="{BB962C8B-B14F-4D97-AF65-F5344CB8AC3E}">
        <p14:creationId xmlns:p14="http://schemas.microsoft.com/office/powerpoint/2010/main" val="265186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not consider secret patching</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14</a:t>
            </a:fld>
            <a:endParaRPr lang="en-US"/>
          </a:p>
        </p:txBody>
      </p:sp>
    </p:spTree>
    <p:extLst>
      <p:ext uri="{BB962C8B-B14F-4D97-AF65-F5344CB8AC3E}">
        <p14:creationId xmlns:p14="http://schemas.microsoft.com/office/powerpoint/2010/main" val="265186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Parameters represent the capability of the technical components</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15</a:t>
            </a:fld>
            <a:endParaRPr lang="en-US"/>
          </a:p>
        </p:txBody>
      </p:sp>
    </p:spTree>
    <p:extLst>
      <p:ext uri="{BB962C8B-B14F-4D97-AF65-F5344CB8AC3E}">
        <p14:creationId xmlns:p14="http://schemas.microsoft.com/office/powerpoint/2010/main" val="2651866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Player state and action in one round</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17</a:t>
            </a:fld>
            <a:endParaRPr lang="en-US"/>
          </a:p>
        </p:txBody>
      </p:sp>
    </p:spTree>
    <p:extLst>
      <p:ext uri="{BB962C8B-B14F-4D97-AF65-F5344CB8AC3E}">
        <p14:creationId xmlns:p14="http://schemas.microsoft.com/office/powerpoint/2010/main" val="307947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players</a:t>
            </a:r>
            <a:r>
              <a:rPr lang="en-US" baseline="0" dirty="0" smtClean="0"/>
              <a:t> in each round</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18</a:t>
            </a:fld>
            <a:endParaRPr lang="en-US"/>
          </a:p>
        </p:txBody>
      </p:sp>
    </p:spTree>
    <p:extLst>
      <p:ext uri="{BB962C8B-B14F-4D97-AF65-F5344CB8AC3E}">
        <p14:creationId xmlns:p14="http://schemas.microsoft.com/office/powerpoint/2010/main" val="292819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meaning that players in the game has incomplete</a:t>
            </a:r>
            <a:r>
              <a:rPr lang="en-US" baseline="0" dirty="0" smtClean="0"/>
              <a:t> information, they know their own state, but they may not certain about the other player’s state.</a:t>
            </a:r>
          </a:p>
          <a:p>
            <a:r>
              <a:rPr lang="en-US" baseline="0" dirty="0" smtClean="0"/>
              <a:t>In each round</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19</a:t>
            </a:fld>
            <a:endParaRPr lang="en-US"/>
          </a:p>
        </p:txBody>
      </p:sp>
    </p:spTree>
    <p:extLst>
      <p:ext uri="{BB962C8B-B14F-4D97-AF65-F5344CB8AC3E}">
        <p14:creationId xmlns:p14="http://schemas.microsoft.com/office/powerpoint/2010/main" val="29281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players</a:t>
            </a:r>
            <a:r>
              <a:rPr lang="en-US" baseline="0" dirty="0" smtClean="0"/>
              <a:t> in each round</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21</a:t>
            </a:fld>
            <a:endParaRPr lang="en-US"/>
          </a:p>
        </p:txBody>
      </p:sp>
    </p:spTree>
    <p:extLst>
      <p:ext uri="{BB962C8B-B14F-4D97-AF65-F5344CB8AC3E}">
        <p14:creationId xmlns:p14="http://schemas.microsoft.com/office/powerpoint/2010/main" val="292819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players</a:t>
            </a:r>
            <a:r>
              <a:rPr lang="en-US" baseline="0" dirty="0" smtClean="0"/>
              <a:t> in each round</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22</a:t>
            </a:fld>
            <a:endParaRPr lang="en-US"/>
          </a:p>
        </p:txBody>
      </p:sp>
    </p:spTree>
    <p:extLst>
      <p:ext uri="{BB962C8B-B14F-4D97-AF65-F5344CB8AC3E}">
        <p14:creationId xmlns:p14="http://schemas.microsoft.com/office/powerpoint/2010/main" val="29281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year ago, DARPA </a:t>
            </a:r>
            <a:r>
              <a:rPr lang="en-US" dirty="0" smtClean="0"/>
              <a:t>launched the Cyber Grand Challenge, </a:t>
            </a:r>
            <a:r>
              <a:rPr lang="en-US" dirty="0" smtClean="0"/>
              <a:t>which is a hacking competition for</a:t>
            </a:r>
            <a:r>
              <a:rPr lang="en-US" baseline="0" dirty="0" smtClean="0"/>
              <a:t> security systems to automatically discover vulnerabilities, patch vulnerabilities and attack each other.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competition, the first place won 2 million dollars, the second place won 1m dollars and the third place won 750 thousand dollars.</a:t>
            </a:r>
            <a:endParaRPr lang="en-US" dirty="0" smtClean="0"/>
          </a:p>
        </p:txBody>
      </p:sp>
      <p:sp>
        <p:nvSpPr>
          <p:cNvPr id="4" name="Slide Number Placeholder 3"/>
          <p:cNvSpPr>
            <a:spLocks noGrp="1"/>
          </p:cNvSpPr>
          <p:nvPr>
            <p:ph type="sldNum" sz="quarter" idx="10"/>
          </p:nvPr>
        </p:nvSpPr>
        <p:spPr/>
        <p:txBody>
          <a:bodyPr/>
          <a:lstStyle/>
          <a:p>
            <a:fld id="{CC45A8A3-9FBB-431D-AAA8-BEEA360F5701}" type="slidenum">
              <a:rPr lang="en-US" smtClean="0"/>
              <a:t>2</a:t>
            </a:fld>
            <a:endParaRPr lang="en-US"/>
          </a:p>
        </p:txBody>
      </p:sp>
    </p:spTree>
    <p:extLst>
      <p:ext uri="{BB962C8B-B14F-4D97-AF65-F5344CB8AC3E}">
        <p14:creationId xmlns:p14="http://schemas.microsoft.com/office/powerpoint/2010/main" val="3318667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players</a:t>
            </a:r>
            <a:r>
              <a:rPr lang="en-US" baseline="0" dirty="0" smtClean="0"/>
              <a:t> in each round</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23</a:t>
            </a:fld>
            <a:endParaRPr lang="en-US"/>
          </a:p>
        </p:txBody>
      </p:sp>
    </p:spTree>
    <p:extLst>
      <p:ext uri="{BB962C8B-B14F-4D97-AF65-F5344CB8AC3E}">
        <p14:creationId xmlns:p14="http://schemas.microsoft.com/office/powerpoint/2010/main" val="292819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not consider secret patching</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24</a:t>
            </a:fld>
            <a:endParaRPr lang="en-US"/>
          </a:p>
        </p:txBody>
      </p:sp>
    </p:spTree>
    <p:extLst>
      <p:ext uri="{BB962C8B-B14F-4D97-AF65-F5344CB8AC3E}">
        <p14:creationId xmlns:p14="http://schemas.microsoft.com/office/powerpoint/2010/main" val="2651866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not consider secret patching</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25</a:t>
            </a:fld>
            <a:endParaRPr lang="en-US"/>
          </a:p>
        </p:txBody>
      </p:sp>
    </p:spTree>
    <p:extLst>
      <p:ext uri="{BB962C8B-B14F-4D97-AF65-F5344CB8AC3E}">
        <p14:creationId xmlns:p14="http://schemas.microsoft.com/office/powerpoint/2010/main" val="2651866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not consider secret patching</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26</a:t>
            </a:fld>
            <a:endParaRPr lang="en-US"/>
          </a:p>
        </p:txBody>
      </p:sp>
    </p:spTree>
    <p:extLst>
      <p:ext uri="{BB962C8B-B14F-4D97-AF65-F5344CB8AC3E}">
        <p14:creationId xmlns:p14="http://schemas.microsoft.com/office/powerpoint/2010/main" val="2651866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27</a:t>
            </a:fld>
            <a:endParaRPr lang="en-US"/>
          </a:p>
        </p:txBody>
      </p:sp>
    </p:spTree>
    <p:extLst>
      <p:ext uri="{BB962C8B-B14F-4D97-AF65-F5344CB8AC3E}">
        <p14:creationId xmlns:p14="http://schemas.microsoft.com/office/powerpoint/2010/main" val="2128229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analytical results</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28</a:t>
            </a:fld>
            <a:endParaRPr lang="en-US"/>
          </a:p>
        </p:txBody>
      </p:sp>
    </p:spTree>
    <p:extLst>
      <p:ext uri="{BB962C8B-B14F-4D97-AF65-F5344CB8AC3E}">
        <p14:creationId xmlns:p14="http://schemas.microsoft.com/office/powerpoint/2010/main" val="262022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assume that</a:t>
            </a:r>
            <a:r>
              <a:rPr lang="en-US" baseline="0" dirty="0" smtClean="0"/>
              <a:t> parameters are public. if not, players can estimate the parameters -&gt; robustness</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29</a:t>
            </a:fld>
            <a:endParaRPr lang="en-US"/>
          </a:p>
        </p:txBody>
      </p:sp>
    </p:spTree>
    <p:extLst>
      <p:ext uri="{BB962C8B-B14F-4D97-AF65-F5344CB8AC3E}">
        <p14:creationId xmlns:p14="http://schemas.microsoft.com/office/powerpoint/2010/main" val="3867527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Introduce by column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Each player decides a single action, either to attack or to disclose.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Each player do not know whether the other player has learned the same vulnerability.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30</a:t>
            </a:fld>
            <a:endParaRPr lang="en-US"/>
          </a:p>
        </p:txBody>
      </p:sp>
    </p:spTree>
    <p:extLst>
      <p:ext uri="{BB962C8B-B14F-4D97-AF65-F5344CB8AC3E}">
        <p14:creationId xmlns:p14="http://schemas.microsoft.com/office/powerpoint/2010/main" val="1971033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player 1 should never choose to ATTACK because he will suffer a greater loss if player 2 launches ricochet attacks. Player 1 should also never choose to STOCKPILE, because player 2 may re-discover the vulnerability and then ATTACK. Therefore, player 1’s best strategy is to PAT C H once he discovers the vulnerability. After player 1 discloses a vulnerability, player 2 receives the patch and generates exploits based on the patch, which costs him δ2 rounds. Within the rounds, player 1 would have completely patched his own machines, which makes any future attack from player 2 valueless.</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31</a:t>
            </a:fld>
            <a:endParaRPr lang="en-US"/>
          </a:p>
        </p:txBody>
      </p:sp>
    </p:spTree>
    <p:extLst>
      <p:ext uri="{BB962C8B-B14F-4D97-AF65-F5344CB8AC3E}">
        <p14:creationId xmlns:p14="http://schemas.microsoft.com/office/powerpoint/2010/main" val="499338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Downloads/</a:t>
            </a:r>
            <a:r>
              <a:rPr lang="en-US" dirty="0" err="1" smtClean="0"/>
              <a:t>cfe</a:t>
            </a:r>
            <a:r>
              <a:rPr lang="en-US" dirty="0" smtClean="0"/>
              <a:t>-submission</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32</a:t>
            </a:fld>
            <a:endParaRPr lang="en-US"/>
          </a:p>
        </p:txBody>
      </p:sp>
    </p:spTree>
    <p:extLst>
      <p:ext uri="{BB962C8B-B14F-4D97-AF65-F5344CB8AC3E}">
        <p14:creationId xmlns:p14="http://schemas.microsoft.com/office/powerpoint/2010/main" val="365503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After the competition, people reviewed</a:t>
            </a:r>
            <a:r>
              <a:rPr lang="en-US" baseline="0" dirty="0" smtClean="0"/>
              <a:t> the game, and</a:t>
            </a:r>
            <a:r>
              <a:rPr lang="en-US" dirty="0" smtClean="0"/>
              <a:t> </a:t>
            </a:r>
            <a:r>
              <a:rPr lang="en-US" baseline="0" dirty="0" smtClean="0"/>
              <a:t>they found </a:t>
            </a:r>
            <a:r>
              <a:rPr lang="en-US" baseline="0" dirty="0" smtClean="0"/>
              <a:t>that </a:t>
            </a:r>
            <a:r>
              <a:rPr lang="en-US" baseline="0" dirty="0" smtClean="0"/>
              <a:t>in order to get the third </a:t>
            </a:r>
            <a:r>
              <a:rPr lang="en-US" baseline="0" dirty="0" smtClean="0"/>
              <a:t>place, all you need to do is </a:t>
            </a:r>
            <a:r>
              <a:rPr lang="en-US" baseline="0" dirty="0" smtClean="0"/>
              <a:t>do </a:t>
            </a:r>
            <a:r>
              <a:rPr lang="en-US" baseline="0" dirty="0" smtClean="0"/>
              <a:t>nothing. </a:t>
            </a:r>
            <a:r>
              <a:rPr lang="en-US" baseline="0" dirty="0" smtClean="0"/>
              <a:t>This observation is quite interesting. It shows to us how important to make the right decision. Even though you don’t have good technical skills, as long as you have a good strategy, you could still get a pretty good position.</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a:t>
            </a:fld>
            <a:endParaRPr lang="en-US"/>
          </a:p>
        </p:txBody>
      </p:sp>
    </p:spTree>
    <p:extLst>
      <p:ext uri="{BB962C8B-B14F-4D97-AF65-F5344CB8AC3E}">
        <p14:creationId xmlns:p14="http://schemas.microsoft.com/office/powerpoint/2010/main" val="2257057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proposed </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33</a:t>
            </a:fld>
            <a:endParaRPr lang="en-US"/>
          </a:p>
        </p:txBody>
      </p:sp>
    </p:spTree>
    <p:extLst>
      <p:ext uri="{BB962C8B-B14F-4D97-AF65-F5344CB8AC3E}">
        <p14:creationId xmlns:p14="http://schemas.microsoft.com/office/powerpoint/2010/main" val="957790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45A8A3-9FBB-431D-AAA8-BEEA360F5701}" type="slidenum">
              <a:rPr lang="en-US" smtClean="0"/>
              <a:t>34</a:t>
            </a:fld>
            <a:endParaRPr lang="en-US"/>
          </a:p>
        </p:txBody>
      </p:sp>
    </p:spTree>
    <p:extLst>
      <p:ext uri="{BB962C8B-B14F-4D97-AF65-F5344CB8AC3E}">
        <p14:creationId xmlns:p14="http://schemas.microsoft.com/office/powerpoint/2010/main" val="254873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Looking beyond, </a:t>
            </a:r>
            <a:r>
              <a:rPr lang="en-US" dirty="0" smtClean="0"/>
              <a:t>the</a:t>
            </a:r>
            <a:r>
              <a:rPr lang="en-US" baseline="0" dirty="0" smtClean="0"/>
              <a:t> </a:t>
            </a:r>
            <a:r>
              <a:rPr lang="en-US" dirty="0" smtClean="0"/>
              <a:t>decision </a:t>
            </a:r>
            <a:r>
              <a:rPr lang="en-US" dirty="0" smtClean="0"/>
              <a:t>making </a:t>
            </a:r>
            <a:r>
              <a:rPr lang="en-US" dirty="0" smtClean="0"/>
              <a:t>for vulnerabilities is </a:t>
            </a:r>
            <a:r>
              <a:rPr lang="en-US" dirty="0" smtClean="0"/>
              <a:t>happening not only in </a:t>
            </a:r>
            <a:r>
              <a:rPr lang="en-US" dirty="0" smtClean="0"/>
              <a:t>hacking</a:t>
            </a:r>
            <a:r>
              <a:rPr lang="en-US" baseline="0" dirty="0" smtClean="0"/>
              <a:t> competitions, </a:t>
            </a:r>
            <a:r>
              <a:rPr lang="en-US" baseline="0" dirty="0" smtClean="0"/>
              <a:t>but also in reality, where the players are individuals, parties and countries</a:t>
            </a:r>
            <a:r>
              <a:rPr lang="en-US" baseline="0" dirty="0" smtClean="0"/>
              <a:t>.</a:t>
            </a:r>
            <a:endParaRPr lang="en-US" baseline="0" dirty="0" smtClean="0"/>
          </a:p>
          <a:p>
            <a:r>
              <a:rPr lang="en-US" baseline="0" dirty="0" smtClean="0"/>
              <a:t>For example, NSA makes strategic decision for undisclosed software vulnerability, aka zero-day </a:t>
            </a:r>
            <a:r>
              <a:rPr lang="en-US" baseline="0" dirty="0" err="1" smtClean="0"/>
              <a:t>vulnerabilitlies</a:t>
            </a:r>
            <a:r>
              <a:rPr lang="en-US" baseline="0" dirty="0" smtClean="0"/>
              <a:t>. </a:t>
            </a:r>
            <a:r>
              <a:rPr lang="en-US" baseline="0" dirty="0" smtClean="0"/>
              <a:t>‘Admiral MG</a:t>
            </a:r>
            <a:r>
              <a:rPr lang="en-US" baseline="0" dirty="0" smtClean="0"/>
              <a:t>, the </a:t>
            </a:r>
            <a:r>
              <a:rPr lang="en-US" baseline="0" dirty="0" smtClean="0"/>
              <a:t>director </a:t>
            </a:r>
            <a:r>
              <a:rPr lang="en-US" baseline="0" dirty="0" smtClean="0"/>
              <a:t>of the NSA, stated </a:t>
            </a:r>
            <a:r>
              <a:rPr lang="en-US" baseline="0" dirty="0" smtClean="0"/>
              <a:t>that</a:t>
            </a:r>
            <a:endParaRPr lang="en-US" baseline="0" dirty="0" smtClean="0"/>
          </a:p>
          <a:p>
            <a:r>
              <a:rPr lang="en-US" baseline="0" dirty="0" smtClean="0"/>
              <a:t>There are many </a:t>
            </a:r>
            <a:r>
              <a:rPr lang="en-US" baseline="0" dirty="0" smtClean="0"/>
              <a:t>factors we need to consider </a:t>
            </a:r>
            <a:r>
              <a:rPr lang="en-US" baseline="0" dirty="0" smtClean="0"/>
              <a:t>for making the decision. In </a:t>
            </a:r>
            <a:r>
              <a:rPr lang="en-US" baseline="0" dirty="0" smtClean="0"/>
              <a:t>my talk, I </a:t>
            </a:r>
            <a:r>
              <a:rPr lang="en-US" baseline="0" dirty="0" smtClean="0"/>
              <a:t>will focus on three </a:t>
            </a:r>
            <a:r>
              <a:rPr lang="en-US" baseline="0" dirty="0" smtClean="0"/>
              <a:t>elements as </a:t>
            </a:r>
            <a:r>
              <a:rPr lang="en-US" baseline="0" dirty="0" smtClean="0"/>
              <a:t>follows.</a:t>
            </a:r>
          </a:p>
        </p:txBody>
      </p:sp>
      <p:sp>
        <p:nvSpPr>
          <p:cNvPr id="4" name="Slide Number Placeholder 3"/>
          <p:cNvSpPr>
            <a:spLocks noGrp="1"/>
          </p:cNvSpPr>
          <p:nvPr>
            <p:ph type="sldNum" sz="quarter" idx="10"/>
          </p:nvPr>
        </p:nvSpPr>
        <p:spPr/>
        <p:txBody>
          <a:bodyPr/>
          <a:lstStyle/>
          <a:p>
            <a:fld id="{CC45A8A3-9FBB-431D-AAA8-BEEA360F5701}" type="slidenum">
              <a:rPr lang="en-US" smtClean="0"/>
              <a:t>4</a:t>
            </a:fld>
            <a:endParaRPr lang="en-US"/>
          </a:p>
        </p:txBody>
      </p:sp>
    </p:spTree>
    <p:extLst>
      <p:ext uri="{BB962C8B-B14F-4D97-AF65-F5344CB8AC3E}">
        <p14:creationId xmlns:p14="http://schemas.microsoft.com/office/powerpoint/2010/main" val="338389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First, we need to consider the actions over time.</a:t>
            </a:r>
          </a:p>
          <a:p>
            <a:endParaRPr lang="en-US" dirty="0" smtClean="0"/>
          </a:p>
          <a:p>
            <a:r>
              <a:rPr lang="en-US" dirty="0" smtClean="0"/>
              <a:t>For a zero-day vulnerability, we need to decide whether or. However,</a:t>
            </a:r>
            <a:r>
              <a:rPr lang="en-US" baseline="0" dirty="0" smtClean="0"/>
              <a:t> this is not a binary choices between a and p. We could combine these two together and have a strategy such as attack-then-disclose</a:t>
            </a:r>
            <a:r>
              <a:rPr lang="en-US" baseline="0" dirty="0" smtClean="0"/>
              <a:t>.</a:t>
            </a:r>
          </a:p>
          <a:p>
            <a:endParaRPr lang="en-US" baseline="0" dirty="0" smtClean="0"/>
          </a:p>
          <a:p>
            <a:r>
              <a:rPr lang="en-US" baseline="0" dirty="0" smtClean="0"/>
              <a:t>when to xx does make the outcome of the game different.</a:t>
            </a:r>
            <a:endParaRPr lang="en-US" baseline="0" dirty="0" smtClean="0"/>
          </a:p>
        </p:txBody>
      </p:sp>
      <p:sp>
        <p:nvSpPr>
          <p:cNvPr id="4" name="Slide Number Placeholder 3"/>
          <p:cNvSpPr>
            <a:spLocks noGrp="1"/>
          </p:cNvSpPr>
          <p:nvPr>
            <p:ph type="sldNum" sz="quarter" idx="10"/>
          </p:nvPr>
        </p:nvSpPr>
        <p:spPr/>
        <p:txBody>
          <a:bodyPr/>
          <a:lstStyle/>
          <a:p>
            <a:fld id="{CC45A8A3-9FBB-431D-AAA8-BEEA360F5701}" type="slidenum">
              <a:rPr lang="en-US" smtClean="0"/>
              <a:t>5</a:t>
            </a:fld>
            <a:endParaRPr lang="en-US"/>
          </a:p>
        </p:txBody>
      </p:sp>
    </p:spTree>
    <p:extLst>
      <p:ext uri="{BB962C8B-B14F-4D97-AF65-F5344CB8AC3E}">
        <p14:creationId xmlns:p14="http://schemas.microsoft.com/office/powerpoint/2010/main" val="240382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 could even have</a:t>
            </a:r>
            <a:r>
              <a:rPr lang="en-US" baseline="0" dirty="0" smtClean="0"/>
              <a:t> a strategy such as patch-then-attack. This is due to the fact that patching costs time for players, and the opponents could attack the players while patching is incomplete.</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6</a:t>
            </a:fld>
            <a:endParaRPr lang="en-US"/>
          </a:p>
        </p:txBody>
      </p:sp>
    </p:spTree>
    <p:extLst>
      <p:ext uri="{BB962C8B-B14F-4D97-AF65-F5344CB8AC3E}">
        <p14:creationId xmlns:p14="http://schemas.microsoft.com/office/powerpoint/2010/main" val="318844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difference between knowing</a:t>
            </a:r>
            <a:r>
              <a:rPr lang="en-US" baseline="0" dirty="0" smtClean="0"/>
              <a:t> and not knowing about the other players is similar to the difference between chess and poker games.</a:t>
            </a:r>
            <a:r>
              <a:rPr lang="en-US" dirty="0" smtClean="0"/>
              <a:t> bishop poker games, such as Texas </a:t>
            </a:r>
            <a:r>
              <a:rPr lang="en-US" dirty="0" err="1" smtClean="0"/>
              <a:t>holdem</a:t>
            </a:r>
            <a:r>
              <a:rPr lang="en-US" dirty="0" smtClean="0"/>
              <a:t>, you don’t</a:t>
            </a:r>
            <a:r>
              <a:rPr lang="en-US" baseline="0" dirty="0" smtClean="0"/>
              <a:t> know what card they have, so you have to think about the odd that they have better cards.</a:t>
            </a:r>
            <a:endParaRPr lang="en-US" dirty="0" smtClean="0"/>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7</a:t>
            </a:fld>
            <a:endParaRPr lang="en-US"/>
          </a:p>
        </p:txBody>
      </p:sp>
    </p:spTree>
    <p:extLst>
      <p:ext uri="{BB962C8B-B14F-4D97-AF65-F5344CB8AC3E}">
        <p14:creationId xmlns:p14="http://schemas.microsoft.com/office/powerpoint/2010/main" val="71412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collateral</a:t>
            </a:r>
            <a:r>
              <a:rPr lang="en-US" baseline="0" dirty="0" smtClean="0"/>
              <a:t> </a:t>
            </a:r>
            <a:r>
              <a:rPr lang="en-US" baseline="0" dirty="0" smtClean="0"/>
              <a:t>damage</a:t>
            </a:r>
          </a:p>
          <a:p>
            <a:endParaRPr lang="en-US" baseline="0" dirty="0" smtClean="0"/>
          </a:p>
          <a:p>
            <a:r>
              <a:rPr lang="en-US" baseline="0" dirty="0" smtClean="0"/>
              <a:t>side effect</a:t>
            </a:r>
          </a:p>
          <a:p>
            <a:endParaRPr lang="en-US" baseline="0" dirty="0" smtClean="0"/>
          </a:p>
          <a:p>
            <a:r>
              <a:rPr lang="en-US" baseline="0" dirty="0" smtClean="0"/>
              <a:t>especially with the 1 factor. patching is not the end of the game. attack is not the end of the game. The side effect of the previous action might change the final outcome of the game.</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8</a:t>
            </a:fld>
            <a:endParaRPr lang="en-US"/>
          </a:p>
        </p:txBody>
      </p:sp>
    </p:spTree>
    <p:extLst>
      <p:ext uri="{BB962C8B-B14F-4D97-AF65-F5344CB8AC3E}">
        <p14:creationId xmlns:p14="http://schemas.microsoft.com/office/powerpoint/2010/main" val="1211295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Collateral</a:t>
            </a:r>
            <a:r>
              <a:rPr lang="en-US" baseline="0" dirty="0" smtClean="0"/>
              <a:t> damage</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9</a:t>
            </a:fld>
            <a:endParaRPr lang="en-US"/>
          </a:p>
        </p:txBody>
      </p:sp>
    </p:spTree>
    <p:extLst>
      <p:ext uri="{BB962C8B-B14F-4D97-AF65-F5344CB8AC3E}">
        <p14:creationId xmlns:p14="http://schemas.microsoft.com/office/powerpoint/2010/main" val="1710503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1.xml"/><Relationship Id="rId1" Type="http://schemas.openxmlformats.org/officeDocument/2006/relationships/tags" Target="../tags/tag6.xml"/><Relationship Id="rId2"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1.xml"/><Relationship Id="rId1" Type="http://schemas.openxmlformats.org/officeDocument/2006/relationships/tags" Target="../tags/tag50.xml"/><Relationship Id="rId2"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slideMaster" Target="../slideMasters/slideMaster1.xml"/><Relationship Id="rId1" Type="http://schemas.openxmlformats.org/officeDocument/2006/relationships/tags" Target="../tags/tag56.xml"/><Relationship Id="rId2" Type="http://schemas.openxmlformats.org/officeDocument/2006/relationships/tags" Target="../tags/tag57.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slideMaster" Target="../slideMasters/slideMaster1.xml"/><Relationship Id="rId1" Type="http://schemas.openxmlformats.org/officeDocument/2006/relationships/tags" Target="../tags/tag61.xml"/><Relationship Id="rId2" Type="http://schemas.openxmlformats.org/officeDocument/2006/relationships/tags" Target="../tags/tag6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1" Type="http://schemas.openxmlformats.org/officeDocument/2006/relationships/tags" Target="../tags/tag11.xml"/><Relationship Id="rId2"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slideMaster" Target="../slideMasters/slideMaster1.xml"/><Relationship Id="rId1" Type="http://schemas.openxmlformats.org/officeDocument/2006/relationships/tags" Target="../tags/tag16.xml"/><Relationship Id="rId2"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slideMaster" Target="../slideMasters/slideMaster1.xml"/><Relationship Id="rId1" Type="http://schemas.openxmlformats.org/officeDocument/2006/relationships/tags" Target="../tags/tag21.xml"/><Relationship Id="rId2"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slideMaster" Target="../slideMasters/slideMaster1.xml"/><Relationship Id="rId1" Type="http://schemas.openxmlformats.org/officeDocument/2006/relationships/tags" Target="../tags/tag26.xml"/><Relationship Id="rId2"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tags" Target="../tags/tag34.xml"/><Relationship Id="rId7" Type="http://schemas.openxmlformats.org/officeDocument/2006/relationships/tags" Target="../tags/tag35.xml"/><Relationship Id="rId8" Type="http://schemas.openxmlformats.org/officeDocument/2006/relationships/tags" Target="../tags/tag36.xml"/><Relationship Id="rId9" Type="http://schemas.openxmlformats.org/officeDocument/2006/relationships/slideMaster" Target="../slideMasters/slideMaster1.xml"/><Relationship Id="rId1" Type="http://schemas.openxmlformats.org/officeDocument/2006/relationships/tags" Target="../tags/tag29.xml"/><Relationship Id="rId2"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Master" Target="../slideMasters/slideMaster1.xml"/><Relationship Id="rId1" Type="http://schemas.openxmlformats.org/officeDocument/2006/relationships/tags" Target="../tags/tag37.xml"/><Relationship Id="rId2"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slideMaster" Target="../slideMasters/slideMaster1.xml"/><Relationship Id="rId1" Type="http://schemas.openxmlformats.org/officeDocument/2006/relationships/tags" Target="../tags/tag41.xml"/><Relationship Id="rId2" Type="http://schemas.openxmlformats.org/officeDocument/2006/relationships/tags" Target="../tags/tag4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slideMaster" Target="../slideMasters/slideMaster1.xml"/><Relationship Id="rId1" Type="http://schemas.openxmlformats.org/officeDocument/2006/relationships/tags" Target="../tags/tag44.xml"/><Relationship Id="rId2" Type="http://schemas.openxmlformats.org/officeDocument/2006/relationships/tags" Target="../tags/tag4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A99170D3-89C4-BB42-836D-D925400CC7A3}" type="datetime1">
              <a:rPr lang="en-US" smtClean="0"/>
              <a:t>8/21/17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465758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3C1F5B7F-F702-E24B-B97E-863D4E495E13}" type="datetime1">
              <a:rPr lang="en-US" smtClean="0"/>
              <a:t>8/21/17</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1823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CA9756D6-8139-C44F-931B-372F152FA7C2}" type="datetime1">
              <a:rPr lang="en-US" smtClean="0"/>
              <a:t>8/21/17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537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2DE4327B-086F-C14D-B06F-CE57E273F375}" type="datetime1">
              <a:rPr lang="en-US" smtClean="0"/>
              <a:t>8/21/17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564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a:spLocks noGrp="1" noChangeArrowheads="1"/>
          </p:cNvSpPr>
          <p:nvPr>
            <p:ph type="dt" sz="half" idx="10"/>
          </p:nvPr>
        </p:nvSpPr>
        <p:spPr>
          <a:ln/>
        </p:spPr>
        <p:txBody>
          <a:bodyPr/>
          <a:lstStyle>
            <a:lvl1pPr>
              <a:defRPr/>
            </a:lvl1pPr>
          </a:lstStyle>
          <a:p>
            <a:pPr>
              <a:defRPr/>
            </a:pPr>
            <a:fld id="{E2D3BD3B-C321-3747-A281-298A36F52409}" type="datetime1">
              <a:rPr lang="en-US" smtClean="0"/>
              <a:t>8/21/17</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9AD5B71E-FB01-F541-8DE0-7E75CAB5AD6F}" type="slidenum">
              <a:rPr lang="en-GB"/>
              <a:pPr/>
              <a:t>‹#›</a:t>
            </a:fld>
            <a:endParaRPr lang="en-GB"/>
          </a:p>
        </p:txBody>
      </p:sp>
    </p:spTree>
    <p:extLst>
      <p:ext uri="{BB962C8B-B14F-4D97-AF65-F5344CB8AC3E}">
        <p14:creationId xmlns:p14="http://schemas.microsoft.com/office/powerpoint/2010/main" val="172735602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5DD7A3CB-B31F-F44D-BE5E-9BB9DAE334F7}" type="datetime1">
              <a:rPr lang="en-US" smtClean="0"/>
              <a:t>8/21/17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894157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1"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58842061-E09A-C64F-AC91-6B22DD773FB7}" type="datetime1">
              <a:rPr lang="en-US" smtClean="0"/>
              <a:t>8/21/17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0451393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C88B15C4-75F8-8145-B332-9C9E6CC1694D}" type="datetime1">
              <a:rPr lang="en-US" smtClean="0"/>
              <a:t>8/21/17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6264981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100DE902-58D7-5940-B7B2-BB1B96F0CB4F}" type="datetime1">
              <a:rPr lang="en-US" smtClean="0"/>
              <a:t>8/21/17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83132004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97BE05AF-3078-DE4E-8E55-E5E804412B8D}" type="datetime1">
              <a:rPr lang="en-US" smtClean="0"/>
              <a:t>8/21/17</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968526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F38595AD-FC1D-6647-9C7B-6A6A09EB9496}" type="datetime1">
              <a:rPr lang="en-US" smtClean="0"/>
              <a:t>8/21/17</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0207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78FB06B4-F6A6-3F44-9030-7566931308D3}" type="datetime1">
              <a:rPr lang="en-US" smtClean="0"/>
              <a:t>8/21/17</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9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8BF8F280-9551-E344-89F9-EAAD5E158938}" type="datetime1">
              <a:rPr lang="en-US" smtClean="0"/>
              <a:t>8/21/17</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548059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tags" Target="../tags/tag1.xml"/><Relationship Id="rId16" Type="http://schemas.openxmlformats.org/officeDocument/2006/relationships/tags" Target="../tags/tag2.xml"/><Relationship Id="rId17" Type="http://schemas.openxmlformats.org/officeDocument/2006/relationships/tags" Target="../tags/tag3.xml"/><Relationship Id="rId18" Type="http://schemas.openxmlformats.org/officeDocument/2006/relationships/tags" Target="../tags/tag4.xml"/><Relationship Id="rId19" Type="http://schemas.openxmlformats.org/officeDocument/2006/relationships/tags" Target="../tags/tag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6"/>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7"/>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fld id="{A990C2A9-FE53-4849-A08D-11DD13CE8E41}" type="datetime1">
              <a:rPr lang="en-US" smtClean="0"/>
              <a:pPr/>
              <a:t>8/21/17</a:t>
            </a:fld>
            <a:endParaRPr lang="en-US" dirty="0"/>
          </a:p>
        </p:txBody>
      </p:sp>
      <p:sp>
        <p:nvSpPr>
          <p:cNvPr id="5" name="Footer Placeholder 4"/>
          <p:cNvSpPr>
            <a:spLocks noGrp="1"/>
          </p:cNvSpPr>
          <p:nvPr>
            <p:ph type="ftr" sz="quarter" idx="3"/>
            <p:custDataLst>
              <p:tags r:id="rId18"/>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19"/>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322960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7.emf"/><Relationship Id="rId8"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image" Target="../media/image16.emf"/><Relationship Id="rId13" Type="http://schemas.openxmlformats.org/officeDocument/2006/relationships/image" Target="../media/image17.emf"/><Relationship Id="rId1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7.emf"/><Relationship Id="rId7" Type="http://schemas.openxmlformats.org/officeDocument/2006/relationships/image" Target="../media/image8.emf"/><Relationship Id="rId8" Type="http://schemas.openxmlformats.org/officeDocument/2006/relationships/image" Target="../media/image12.emf"/><Relationship Id="rId9" Type="http://schemas.openxmlformats.org/officeDocument/2006/relationships/image" Target="../media/image13.emf"/><Relationship Id="rId10"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7.emf"/><Relationship Id="rId8"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7.emf"/><Relationship Id="rId8"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7.emf"/><Relationship Id="rId8"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hart" Target="../charts/char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20.jpg"/><Relationship Id="rId1" Type="http://schemas.openxmlformats.org/officeDocument/2006/relationships/tags" Target="../tags/tag67.xml"/><Relationship Id="rId2"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066800" y="1784087"/>
            <a:ext cx="7620000" cy="1702852"/>
          </a:xfrm>
        </p:spPr>
        <p:txBody>
          <a:bodyPr>
            <a:noAutofit/>
          </a:bodyPr>
          <a:lstStyle/>
          <a:p>
            <a:pPr algn="l">
              <a:spcBef>
                <a:spcPts val="0"/>
              </a:spcBef>
            </a:pPr>
            <a:r>
              <a:rPr lang="en-US" sz="3600" b="1" dirty="0"/>
              <a:t>How Shall We Play a Game? </a:t>
            </a:r>
            <a:r>
              <a:rPr lang="en-US" sz="3600" b="1" dirty="0" smtClean="0"/>
              <a:t/>
            </a:r>
            <a:br>
              <a:rPr lang="en-US" sz="3600" b="1" dirty="0" smtClean="0"/>
            </a:br>
            <a:r>
              <a:rPr lang="en-US" sz="2800" b="1" dirty="0" smtClean="0"/>
              <a:t>A </a:t>
            </a:r>
            <a:r>
              <a:rPr lang="en-US" sz="2800" b="1" dirty="0"/>
              <a:t>Game-theoretical Model for Cyber-warfare Games</a:t>
            </a:r>
            <a:endParaRPr lang="en-US" sz="2800" b="1" dirty="0">
              <a:solidFill>
                <a:schemeClr val="tx1">
                  <a:lumMod val="65000"/>
                  <a:lumOff val="35000"/>
                </a:schemeClr>
              </a:solidFill>
            </a:endParaRPr>
          </a:p>
        </p:txBody>
      </p:sp>
      <p:sp>
        <p:nvSpPr>
          <p:cNvPr id="5" name="TextBox 4"/>
          <p:cNvSpPr txBox="1"/>
          <p:nvPr/>
        </p:nvSpPr>
        <p:spPr>
          <a:xfrm>
            <a:off x="698294" y="3450610"/>
            <a:ext cx="7988506" cy="1508105"/>
          </a:xfrm>
          <a:prstGeom prst="rect">
            <a:avLst/>
          </a:prstGeom>
          <a:noFill/>
        </p:spPr>
        <p:txBody>
          <a:bodyPr wrap="square" rtlCol="0" anchor="t">
            <a:spAutoFit/>
          </a:bodyPr>
          <a:lstStyle/>
          <a:p>
            <a:pPr algn="ctr"/>
            <a:r>
              <a:rPr lang="en-US" sz="2400" dirty="0"/>
              <a:t>Tiffany Bao</a:t>
            </a:r>
            <a:r>
              <a:rPr lang="en-US" sz="2400" baseline="30000" dirty="0" smtClean="0"/>
              <a:t>∗</a:t>
            </a:r>
            <a:r>
              <a:rPr lang="en-US" sz="2400" dirty="0" smtClean="0"/>
              <a:t>, Yan </a:t>
            </a:r>
            <a:r>
              <a:rPr lang="en-US" sz="2400" dirty="0" err="1"/>
              <a:t>Shoshitaishvili</a:t>
            </a:r>
            <a:r>
              <a:rPr lang="en-US" sz="2400" baseline="30000" dirty="0" smtClean="0"/>
              <a:t>†</a:t>
            </a:r>
            <a:r>
              <a:rPr lang="en-US" sz="2400" dirty="0" smtClean="0"/>
              <a:t>, </a:t>
            </a:r>
            <a:r>
              <a:rPr lang="en-US" sz="2400" dirty="0" smtClean="0"/>
              <a:t>Fish Wang</a:t>
            </a:r>
            <a:r>
              <a:rPr lang="en-US" sz="2400" baseline="30000" dirty="0" smtClean="0"/>
              <a:t>†</a:t>
            </a:r>
          </a:p>
          <a:p>
            <a:pPr algn="ctr"/>
            <a:r>
              <a:rPr lang="en-US" sz="2400" dirty="0" smtClean="0"/>
              <a:t>Christopher </a:t>
            </a:r>
            <a:r>
              <a:rPr lang="en-US" sz="2400" dirty="0" err="1" smtClean="0"/>
              <a:t>Kruegel</a:t>
            </a:r>
            <a:r>
              <a:rPr lang="en-US" sz="2400" baseline="30000" dirty="0" smtClean="0"/>
              <a:t>†</a:t>
            </a:r>
            <a:r>
              <a:rPr lang="en-US" sz="2400" dirty="0" smtClean="0"/>
              <a:t>, Giovanni </a:t>
            </a:r>
            <a:r>
              <a:rPr lang="en-US" sz="2400" dirty="0" err="1"/>
              <a:t>Vigna</a:t>
            </a:r>
            <a:r>
              <a:rPr lang="en-US" sz="2400" baseline="30000" dirty="0" smtClean="0"/>
              <a:t>†</a:t>
            </a:r>
            <a:r>
              <a:rPr lang="en-US" sz="2400" dirty="0" smtClean="0"/>
              <a:t>, David </a:t>
            </a:r>
            <a:r>
              <a:rPr lang="en-US" sz="2400" dirty="0" err="1"/>
              <a:t>Brumley</a:t>
            </a:r>
            <a:r>
              <a:rPr lang="en-US" sz="2400" baseline="30000" dirty="0" smtClean="0"/>
              <a:t>∗</a:t>
            </a:r>
          </a:p>
          <a:p>
            <a:pPr algn="ctr"/>
            <a:endParaRPr lang="en-US" sz="2400" dirty="0" smtClean="0"/>
          </a:p>
          <a:p>
            <a:pPr algn="ctr"/>
            <a:r>
              <a:rPr lang="en-US" sz="2000" baseline="30000" dirty="0"/>
              <a:t>∗</a:t>
            </a:r>
            <a:r>
              <a:rPr lang="en-US" sz="2000" dirty="0"/>
              <a:t>Carnegie </a:t>
            </a:r>
            <a:r>
              <a:rPr lang="en-US" sz="2000" dirty="0" smtClean="0"/>
              <a:t>Mellon University, </a:t>
            </a:r>
            <a:r>
              <a:rPr lang="sk-SK" sz="2000" baseline="30000" dirty="0" smtClean="0"/>
              <a:t>†</a:t>
            </a:r>
            <a:r>
              <a:rPr lang="en-US" sz="2000" dirty="0" smtClean="0"/>
              <a:t>UC </a:t>
            </a:r>
            <a:r>
              <a:rPr lang="en-US" sz="2000" dirty="0"/>
              <a:t>Santa </a:t>
            </a:r>
            <a:r>
              <a:rPr lang="en-US" sz="2000" dirty="0" smtClean="0"/>
              <a:t>Barbara</a:t>
            </a:r>
            <a:endParaRPr lang="en-US" sz="2000" dirty="0"/>
          </a:p>
        </p:txBody>
      </p:sp>
      <p:sp>
        <p:nvSpPr>
          <p:cNvPr id="4" name="Rectangle 3"/>
          <p:cNvSpPr/>
          <p:nvPr/>
        </p:nvSpPr>
        <p:spPr>
          <a:xfrm>
            <a:off x="0" y="2178313"/>
            <a:ext cx="914400" cy="914400"/>
          </a:xfrm>
          <a:prstGeom prst="rect">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Tree>
    <p:custDataLst>
      <p:tags r:id="rId1"/>
    </p:custDataLst>
    <p:extLst>
      <p:ext uri="{BB962C8B-B14F-4D97-AF65-F5344CB8AC3E}">
        <p14:creationId xmlns:p14="http://schemas.microsoft.com/office/powerpoint/2010/main" val="29434087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Previous Work</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31202712"/>
              </p:ext>
            </p:extLst>
          </p:nvPr>
        </p:nvGraphicFramePr>
        <p:xfrm>
          <a:off x="381001" y="1636893"/>
          <a:ext cx="8339667" cy="1778000"/>
        </p:xfrm>
        <a:graphic>
          <a:graphicData uri="http://schemas.openxmlformats.org/drawingml/2006/table">
            <a:tbl>
              <a:tblPr firstRow="1" bandRow="1">
                <a:tableStyleId>{5940675A-B579-460E-94D1-54222C63F5DA}</a:tableStyleId>
              </a:tblPr>
              <a:tblGrid>
                <a:gridCol w="2057400"/>
                <a:gridCol w="2034822"/>
                <a:gridCol w="2169584"/>
                <a:gridCol w="2077861"/>
              </a:tblGrid>
              <a:tr h="370840">
                <a:tc>
                  <a:txBody>
                    <a:bodyPr/>
                    <a:lstStyle/>
                    <a:p>
                      <a:pPr algn="ctr"/>
                      <a:endParaRPr lang="en-US" sz="1800" b="1" dirty="0">
                        <a:latin typeface="Cambria"/>
                        <a:cs typeface="Cambri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a:cs typeface="Cambria"/>
                        </a:rPr>
                        <a:t>Cyber-hawk</a:t>
                      </a:r>
                      <a:r>
                        <a:rPr lang="en-US" sz="2000" b="1" baseline="30000" dirty="0" smtClean="0">
                          <a:latin typeface="Cambria"/>
                          <a:cs typeface="Cambria"/>
                        </a:rPr>
                        <a:t>[2]</a:t>
                      </a:r>
                      <a:endParaRPr lang="en-US" sz="2000" b="1" dirty="0">
                        <a:latin typeface="Cambria"/>
                        <a:cs typeface="Cambria"/>
                      </a:endParaRPr>
                    </a:p>
                  </a:txBody>
                  <a:tcPr anchor="ctr"/>
                </a:tc>
                <a:tc>
                  <a:txBody>
                    <a:bodyPr/>
                    <a:lstStyle/>
                    <a:p>
                      <a:pPr algn="ctr"/>
                      <a:r>
                        <a:rPr lang="en-US" sz="2000" b="1" dirty="0" smtClean="0">
                          <a:latin typeface="Cambria"/>
                          <a:cs typeface="Cambria"/>
                        </a:rPr>
                        <a:t>Schramm et al.</a:t>
                      </a:r>
                      <a:r>
                        <a:rPr lang="en-US" sz="2000" b="1" baseline="30000" dirty="0" smtClean="0">
                          <a:latin typeface="Cambria"/>
                          <a:cs typeface="Cambria"/>
                        </a:rPr>
                        <a:t>[3]</a:t>
                      </a:r>
                      <a:endParaRPr lang="en-US" sz="2000" b="1" baseline="30000" dirty="0">
                        <a:latin typeface="Cambria"/>
                        <a:cs typeface="Cambria"/>
                      </a:endParaRPr>
                    </a:p>
                  </a:txBody>
                  <a:tcPr anchor="ctr"/>
                </a:tc>
                <a:tc>
                  <a:txBody>
                    <a:bodyPr/>
                    <a:lstStyle/>
                    <a:p>
                      <a:pPr algn="ctr"/>
                      <a:r>
                        <a:rPr lang="en-US" sz="2000" b="1" dirty="0" smtClean="0">
                          <a:latin typeface="Cambria"/>
                          <a:cs typeface="Cambria"/>
                        </a:rPr>
                        <a:t>Our Work</a:t>
                      </a:r>
                      <a:endParaRPr lang="en-US" sz="2000" b="1" dirty="0">
                        <a:latin typeface="Cambria"/>
                        <a:cs typeface="Cambria"/>
                      </a:endParaRPr>
                    </a:p>
                  </a:txBody>
                  <a:tcPr anchor="ctr"/>
                </a:tc>
              </a:tr>
              <a:tr h="370840">
                <a:tc>
                  <a:txBody>
                    <a:bodyPr/>
                    <a:lstStyle/>
                    <a:p>
                      <a:pPr algn="ctr"/>
                      <a:r>
                        <a:rPr lang="en-US" sz="1800" b="1" dirty="0" smtClean="0">
                          <a:latin typeface="Cambria"/>
                          <a:cs typeface="Cambria"/>
                        </a:rPr>
                        <a:t>Action</a:t>
                      </a:r>
                      <a:r>
                        <a:rPr lang="en-US" sz="1800" b="1" baseline="0" dirty="0" smtClean="0">
                          <a:latin typeface="Cambria"/>
                          <a:cs typeface="Cambria"/>
                        </a:rPr>
                        <a:t> Sequence</a:t>
                      </a:r>
                      <a:endParaRPr lang="en-US" sz="1800" b="1" dirty="0">
                        <a:latin typeface="Cambria"/>
                        <a:cs typeface="Cambria"/>
                      </a:endParaRPr>
                    </a:p>
                  </a:txBody>
                  <a:tcPr anchor="ctr"/>
                </a:tc>
                <a:tc>
                  <a:txBody>
                    <a:bodyPr/>
                    <a:lstStyle/>
                    <a:p>
                      <a:pPr algn="ctr"/>
                      <a:r>
                        <a:rPr lang="en-US" sz="1800" dirty="0" smtClean="0">
                          <a:solidFill>
                            <a:schemeClr val="tx2"/>
                          </a:solidFill>
                          <a:latin typeface="Cambria"/>
                          <a:cs typeface="Cambria"/>
                        </a:rPr>
                        <a:t>No</a:t>
                      </a:r>
                      <a:endParaRPr lang="en-US" sz="1800" dirty="0">
                        <a:solidFill>
                          <a:schemeClr val="tx2"/>
                        </a:solidFill>
                        <a:latin typeface="Cambria"/>
                        <a:cs typeface="Cambria"/>
                      </a:endParaRPr>
                    </a:p>
                  </a:txBody>
                  <a:tcPr anchor="ctr"/>
                </a:tc>
                <a:tc>
                  <a:txBody>
                    <a:bodyPr/>
                    <a:lstStyle/>
                    <a:p>
                      <a:pPr algn="ctr"/>
                      <a:r>
                        <a:rPr lang="en-US" sz="1800" dirty="0" smtClean="0">
                          <a:solidFill>
                            <a:srgbClr val="009446"/>
                          </a:solidFill>
                          <a:latin typeface="Cambria"/>
                          <a:cs typeface="Cambria"/>
                        </a:rPr>
                        <a:t>Yes</a:t>
                      </a:r>
                      <a:endParaRPr lang="en-US" sz="1800" dirty="0">
                        <a:solidFill>
                          <a:srgbClr val="009446"/>
                        </a:solidFill>
                        <a:latin typeface="Cambria"/>
                        <a:cs typeface="Cambria"/>
                      </a:endParaRPr>
                    </a:p>
                  </a:txBody>
                  <a:tcPr anchor="ctr"/>
                </a:tc>
                <a:tc>
                  <a:txBody>
                    <a:bodyPr/>
                    <a:lstStyle/>
                    <a:p>
                      <a:pPr algn="ctr"/>
                      <a:r>
                        <a:rPr lang="en-US" sz="1800" dirty="0" smtClean="0">
                          <a:solidFill>
                            <a:srgbClr val="009446"/>
                          </a:solidFill>
                          <a:latin typeface="Cambria"/>
                          <a:cs typeface="Cambria"/>
                        </a:rPr>
                        <a:t>Yes</a:t>
                      </a:r>
                      <a:endParaRPr lang="en-US" sz="1800" dirty="0">
                        <a:solidFill>
                          <a:srgbClr val="009446"/>
                        </a:solidFill>
                        <a:latin typeface="Cambria"/>
                        <a:cs typeface="Cambria"/>
                      </a:endParaRPr>
                    </a:p>
                  </a:txBody>
                  <a:tcPr anchor="ctr"/>
                </a:tc>
              </a:tr>
              <a:tr h="370840">
                <a:tc>
                  <a:txBody>
                    <a:bodyPr/>
                    <a:lstStyle/>
                    <a:p>
                      <a:pPr algn="ctr"/>
                      <a:r>
                        <a:rPr lang="en-US" sz="1800" b="1" dirty="0" smtClean="0">
                          <a:latin typeface="Cambria"/>
                          <a:cs typeface="Cambria"/>
                        </a:rPr>
                        <a:t>Uncertainty of the other </a:t>
                      </a:r>
                      <a:r>
                        <a:rPr lang="en-US" sz="1800" b="1" dirty="0" smtClean="0">
                          <a:latin typeface="Cambria"/>
                          <a:cs typeface="Cambria"/>
                        </a:rPr>
                        <a:t>players</a:t>
                      </a:r>
                      <a:endParaRPr lang="en-US" sz="1800" b="1" dirty="0">
                        <a:latin typeface="Cambria"/>
                        <a:cs typeface="Cambria"/>
                      </a:endParaRPr>
                    </a:p>
                  </a:txBody>
                  <a:tcPr anchor="ctr"/>
                </a:tc>
                <a:tc>
                  <a:txBody>
                    <a:bodyPr/>
                    <a:lstStyle/>
                    <a:p>
                      <a:pPr algn="ctr"/>
                      <a:r>
                        <a:rPr lang="en-US" sz="1800" dirty="0" smtClean="0">
                          <a:solidFill>
                            <a:schemeClr val="accent5"/>
                          </a:solidFill>
                          <a:latin typeface="Cambria"/>
                          <a:cs typeface="Cambria"/>
                        </a:rPr>
                        <a:t>Yes</a:t>
                      </a:r>
                      <a:endParaRPr lang="en-US" sz="1800" dirty="0">
                        <a:solidFill>
                          <a:schemeClr val="accent5"/>
                        </a:solidFill>
                        <a:latin typeface="Cambria"/>
                        <a:cs typeface="Cambria"/>
                      </a:endParaRPr>
                    </a:p>
                  </a:txBody>
                  <a:tcPr anchor="ctr"/>
                </a:tc>
                <a:tc>
                  <a:txBody>
                    <a:bodyPr/>
                    <a:lstStyle/>
                    <a:p>
                      <a:pPr algn="ctr"/>
                      <a:r>
                        <a:rPr lang="en-US" sz="1800" dirty="0" smtClean="0">
                          <a:solidFill>
                            <a:srgbClr val="990000"/>
                          </a:solidFill>
                          <a:latin typeface="Cambria"/>
                          <a:cs typeface="Cambria"/>
                        </a:rPr>
                        <a:t>No</a:t>
                      </a:r>
                      <a:endParaRPr lang="en-US" sz="1800" dirty="0">
                        <a:solidFill>
                          <a:srgbClr val="990000"/>
                        </a:solidFill>
                        <a:latin typeface="Cambria"/>
                        <a:cs typeface="Cambria"/>
                      </a:endParaRPr>
                    </a:p>
                  </a:txBody>
                  <a:tcPr anchor="ctr"/>
                </a:tc>
                <a:tc>
                  <a:txBody>
                    <a:bodyPr/>
                    <a:lstStyle/>
                    <a:p>
                      <a:pPr algn="ctr"/>
                      <a:r>
                        <a:rPr lang="en-US" sz="1800" dirty="0" smtClean="0">
                          <a:solidFill>
                            <a:srgbClr val="009446"/>
                          </a:solidFill>
                          <a:latin typeface="Cambria"/>
                          <a:cs typeface="Cambria"/>
                        </a:rPr>
                        <a:t>Yes</a:t>
                      </a:r>
                      <a:endParaRPr lang="en-US" sz="1800" dirty="0">
                        <a:solidFill>
                          <a:srgbClr val="009446"/>
                        </a:solidFill>
                        <a:latin typeface="Cambria"/>
                        <a:cs typeface="Cambria"/>
                      </a:endParaRPr>
                    </a:p>
                  </a:txBody>
                  <a:tcPr anchor="ctr"/>
                </a:tc>
              </a:tr>
              <a:tr h="370840">
                <a:tc>
                  <a:txBody>
                    <a:bodyPr/>
                    <a:lstStyle/>
                    <a:p>
                      <a:pPr algn="ctr"/>
                      <a:r>
                        <a:rPr lang="en-US" sz="1800" b="1" dirty="0" smtClean="0">
                          <a:latin typeface="Cambria"/>
                          <a:cs typeface="Cambria"/>
                        </a:rPr>
                        <a:t>Ricochet + PEG</a:t>
                      </a:r>
                      <a:endParaRPr lang="en-US" sz="1800" b="1" dirty="0">
                        <a:latin typeface="Cambria"/>
                        <a:cs typeface="Cambria"/>
                      </a:endParaRPr>
                    </a:p>
                  </a:txBody>
                  <a:tcPr anchor="ctr"/>
                </a:tc>
                <a:tc>
                  <a:txBody>
                    <a:bodyPr/>
                    <a:lstStyle/>
                    <a:p>
                      <a:pPr algn="ctr"/>
                      <a:r>
                        <a:rPr lang="en-US" sz="1800" dirty="0" smtClean="0">
                          <a:solidFill>
                            <a:srgbClr val="990000"/>
                          </a:solidFill>
                          <a:latin typeface="Cambria"/>
                          <a:cs typeface="Cambria"/>
                        </a:rPr>
                        <a:t>No</a:t>
                      </a:r>
                      <a:endParaRPr lang="en-US" sz="1800" dirty="0">
                        <a:solidFill>
                          <a:srgbClr val="990000"/>
                        </a:solidFill>
                        <a:latin typeface="Cambria"/>
                        <a:cs typeface="Cambria"/>
                      </a:endParaRPr>
                    </a:p>
                  </a:txBody>
                  <a:tcPr anchor="ctr"/>
                </a:tc>
                <a:tc>
                  <a:txBody>
                    <a:bodyPr/>
                    <a:lstStyle/>
                    <a:p>
                      <a:pPr algn="ctr"/>
                      <a:r>
                        <a:rPr lang="en-US" sz="1800" dirty="0" smtClean="0">
                          <a:solidFill>
                            <a:srgbClr val="990000"/>
                          </a:solidFill>
                          <a:latin typeface="Cambria"/>
                          <a:cs typeface="Cambria"/>
                        </a:rPr>
                        <a:t>No</a:t>
                      </a:r>
                      <a:endParaRPr lang="en-US" sz="1800" dirty="0">
                        <a:solidFill>
                          <a:srgbClr val="990000"/>
                        </a:solidFill>
                        <a:latin typeface="Cambria"/>
                        <a:cs typeface="Cambria"/>
                      </a:endParaRPr>
                    </a:p>
                  </a:txBody>
                  <a:tcPr anchor="ctr"/>
                </a:tc>
                <a:tc>
                  <a:txBody>
                    <a:bodyPr/>
                    <a:lstStyle/>
                    <a:p>
                      <a:pPr algn="ctr"/>
                      <a:r>
                        <a:rPr lang="en-US" sz="1800" dirty="0" smtClean="0">
                          <a:solidFill>
                            <a:srgbClr val="009446"/>
                          </a:solidFill>
                          <a:latin typeface="Cambria"/>
                          <a:cs typeface="Cambria"/>
                        </a:rPr>
                        <a:t>Yes</a:t>
                      </a:r>
                      <a:endParaRPr lang="en-US" sz="1800" dirty="0">
                        <a:solidFill>
                          <a:srgbClr val="009446"/>
                        </a:solidFill>
                        <a:latin typeface="Cambria"/>
                        <a:cs typeface="Cambria"/>
                      </a:endParaRPr>
                    </a:p>
                  </a:txBody>
                  <a:tcPr anchor="ctr"/>
                </a:tc>
              </a:tr>
            </a:tbl>
          </a:graphicData>
        </a:graphic>
      </p:graphicFrame>
      <p:sp>
        <p:nvSpPr>
          <p:cNvPr id="6" name="Rectangle 5"/>
          <p:cNvSpPr/>
          <p:nvPr/>
        </p:nvSpPr>
        <p:spPr>
          <a:xfrm>
            <a:off x="493889" y="5563379"/>
            <a:ext cx="8226778" cy="400110"/>
          </a:xfrm>
          <a:prstGeom prst="rect">
            <a:avLst/>
          </a:prstGeom>
        </p:spPr>
        <p:txBody>
          <a:bodyPr wrap="square">
            <a:spAutoFit/>
          </a:bodyPr>
          <a:lstStyle/>
          <a:p>
            <a:r>
              <a:rPr lang="en-US" sz="1000" dirty="0" smtClean="0"/>
              <a:t>[2] </a:t>
            </a:r>
            <a:r>
              <a:rPr lang="en-US" sz="1000" dirty="0" smtClean="0"/>
              <a:t>T</a:t>
            </a:r>
            <a:r>
              <a:rPr lang="en-US" sz="1000" dirty="0"/>
              <a:t>. Moore, A. Friedman, and A. D. </a:t>
            </a:r>
            <a:r>
              <a:rPr lang="en-US" sz="1000" dirty="0" err="1"/>
              <a:t>Procaccia</a:t>
            </a:r>
            <a:r>
              <a:rPr lang="en-US" sz="1000" dirty="0"/>
              <a:t>. Would a ‘cyber warrior’ protect us? Exploring trade-offs between attack and defense of </a:t>
            </a:r>
            <a:r>
              <a:rPr lang="en-US" sz="1000" dirty="0" smtClean="0"/>
              <a:t>information </a:t>
            </a:r>
            <a:r>
              <a:rPr lang="en-US" sz="1000" dirty="0"/>
              <a:t>systems. In Proceedings of the Workshop on New Security Paradigms, pages 85–94, 2010</a:t>
            </a:r>
          </a:p>
        </p:txBody>
      </p:sp>
      <p:sp>
        <p:nvSpPr>
          <p:cNvPr id="7" name="Rectangle 6"/>
          <p:cNvSpPr/>
          <p:nvPr/>
        </p:nvSpPr>
        <p:spPr>
          <a:xfrm>
            <a:off x="493889" y="5925968"/>
            <a:ext cx="8226778" cy="400110"/>
          </a:xfrm>
          <a:prstGeom prst="rect">
            <a:avLst/>
          </a:prstGeom>
        </p:spPr>
        <p:txBody>
          <a:bodyPr wrap="square">
            <a:spAutoFit/>
          </a:bodyPr>
          <a:lstStyle/>
          <a:p>
            <a:r>
              <a:rPr lang="en-US" sz="1000" dirty="0" smtClean="0"/>
              <a:t>[3] </a:t>
            </a:r>
            <a:r>
              <a:rPr lang="en-US" sz="1000" dirty="0" smtClean="0"/>
              <a:t>H</a:t>
            </a:r>
            <a:r>
              <a:rPr lang="en-US" sz="1000" dirty="0"/>
              <a:t>. C. Schramm, D. L. Alderson, W. M. Carlyle, and N. B. </a:t>
            </a:r>
            <a:r>
              <a:rPr lang="en-US" sz="1000" dirty="0" err="1"/>
              <a:t>Dimitrov</a:t>
            </a:r>
            <a:r>
              <a:rPr lang="en-US" sz="1000" dirty="0"/>
              <a:t>. A game theoretic model of strategic conflict in cyberspace. Military Operations Research, 19(1):5–17, 2014.</a:t>
            </a:r>
          </a:p>
        </p:txBody>
      </p:sp>
    </p:spTree>
    <p:extLst>
      <p:ext uri="{BB962C8B-B14F-4D97-AF65-F5344CB8AC3E}">
        <p14:creationId xmlns:p14="http://schemas.microsoft.com/office/powerpoint/2010/main" val="22524122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 the Cyber-warfare Model</a:t>
            </a:r>
            <a:endParaRPr lang="en-US" dirty="0"/>
          </a:p>
        </p:txBody>
      </p:sp>
      <p:sp>
        <p:nvSpPr>
          <p:cNvPr id="3" name="Content Placeholder 2"/>
          <p:cNvSpPr>
            <a:spLocks noGrp="1"/>
          </p:cNvSpPr>
          <p:nvPr>
            <p:ph idx="1"/>
          </p:nvPr>
        </p:nvSpPr>
        <p:spPr/>
        <p:txBody>
          <a:bodyPr/>
          <a:lstStyle/>
          <a:p>
            <a:pPr marL="0" indent="0">
              <a:buNone/>
            </a:pPr>
            <a:r>
              <a:rPr lang="en-US" dirty="0" smtClean="0"/>
              <a:t>Scope</a:t>
            </a:r>
            <a:endParaRPr lang="en-US" dirty="0" smtClean="0"/>
          </a:p>
          <a:p>
            <a:pPr lvl="1"/>
            <a:r>
              <a:rPr lang="en-US" dirty="0" smtClean="0"/>
              <a:t>One</a:t>
            </a:r>
            <a:r>
              <a:rPr lang="en-US" dirty="0" smtClean="0"/>
              <a:t> </a:t>
            </a:r>
            <a:r>
              <a:rPr lang="en-US" dirty="0" smtClean="0"/>
              <a:t>vulnerability</a:t>
            </a:r>
          </a:p>
          <a:p>
            <a:pPr lvl="1"/>
            <a:r>
              <a:rPr lang="en-US" dirty="0" smtClean="0"/>
              <a:t>Independent and rational players</a:t>
            </a:r>
          </a:p>
          <a:p>
            <a:endParaRPr lang="en-US" dirty="0" smtClean="0"/>
          </a:p>
          <a:p>
            <a:pPr marL="0" indent="0">
              <a:buNone/>
            </a:pPr>
            <a:r>
              <a:rPr lang="en-US" dirty="0" smtClean="0"/>
              <a:t>Outline</a:t>
            </a:r>
          </a:p>
          <a:p>
            <a:pPr lvl="1"/>
            <a:r>
              <a:rPr lang="en-US" dirty="0" smtClean="0"/>
              <a:t>One player: the player </a:t>
            </a:r>
            <a:r>
              <a:rPr lang="en-US" dirty="0"/>
              <a:t>m</a:t>
            </a:r>
            <a:r>
              <a:rPr lang="en-US" dirty="0" smtClean="0"/>
              <a:t>odel</a:t>
            </a:r>
          </a:p>
          <a:p>
            <a:pPr lvl="1"/>
            <a:r>
              <a:rPr lang="en-US" dirty="0" smtClean="0"/>
              <a:t>Multiple players: the </a:t>
            </a:r>
            <a:r>
              <a:rPr lang="en-US" dirty="0"/>
              <a:t>g</a:t>
            </a:r>
            <a:r>
              <a:rPr lang="en-US" dirty="0" smtClean="0"/>
              <a:t>ame </a:t>
            </a:r>
            <a:r>
              <a:rPr lang="en-US" dirty="0"/>
              <a:t>m</a:t>
            </a:r>
            <a:r>
              <a:rPr lang="en-US" dirty="0" smtClean="0"/>
              <a:t>odel</a:t>
            </a:r>
          </a:p>
          <a:p>
            <a:pPr lvl="1"/>
            <a:r>
              <a:rPr lang="en-US" dirty="0" smtClean="0"/>
              <a:t>Nash equilibrium</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11</a:t>
            </a:fld>
            <a:endParaRPr lang="en-US"/>
          </a:p>
        </p:txBody>
      </p:sp>
    </p:spTree>
    <p:extLst>
      <p:ext uri="{BB962C8B-B14F-4D97-AF65-F5344CB8AC3E}">
        <p14:creationId xmlns:p14="http://schemas.microsoft.com/office/powerpoint/2010/main" val="39855818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Model</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12</a:t>
            </a:fld>
            <a:endParaRPr lang="en-US"/>
          </a:p>
        </p:txBody>
      </p:sp>
      <p:grpSp>
        <p:nvGrpSpPr>
          <p:cNvPr id="5" name="Group 4"/>
          <p:cNvGrpSpPr/>
          <p:nvPr/>
        </p:nvGrpSpPr>
        <p:grpSpPr>
          <a:xfrm>
            <a:off x="2006700" y="5001130"/>
            <a:ext cx="5130599" cy="694904"/>
            <a:chOff x="1575001" y="5797971"/>
            <a:chExt cx="5130599" cy="694904"/>
          </a:xfrm>
        </p:grpSpPr>
        <p:sp>
          <p:nvSpPr>
            <p:cNvPr id="6" name="Rectangle 5"/>
            <p:cNvSpPr/>
            <p:nvPr/>
          </p:nvSpPr>
          <p:spPr>
            <a:xfrm>
              <a:off x="1575001" y="5797971"/>
              <a:ext cx="5130599" cy="69490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grpSp>
          <p:nvGrpSpPr>
            <p:cNvPr id="7" name="Group 6"/>
            <p:cNvGrpSpPr/>
            <p:nvPr/>
          </p:nvGrpSpPr>
          <p:grpSpPr>
            <a:xfrm>
              <a:off x="1701900" y="5964979"/>
              <a:ext cx="4876800" cy="360889"/>
              <a:chOff x="1676400" y="5948781"/>
              <a:chExt cx="4876800" cy="360889"/>
            </a:xfrm>
          </p:grpSpPr>
          <p:sp>
            <p:nvSpPr>
              <p:cNvPr id="8" name="Oval 7"/>
              <p:cNvSpPr/>
              <p:nvPr/>
            </p:nvSpPr>
            <p:spPr>
              <a:xfrm rot="16200000">
                <a:off x="1676400"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9" name="Oval 8"/>
              <p:cNvSpPr/>
              <p:nvPr/>
            </p:nvSpPr>
            <p:spPr>
              <a:xfrm rot="16200000">
                <a:off x="2181626"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10" name="Oval 9"/>
              <p:cNvSpPr/>
              <p:nvPr/>
            </p:nvSpPr>
            <p:spPr>
              <a:xfrm rot="5400000">
                <a:off x="3184297"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11" name="Oval 10"/>
              <p:cNvSpPr/>
              <p:nvPr/>
            </p:nvSpPr>
            <p:spPr>
              <a:xfrm rot="5400000">
                <a:off x="2679071"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12" name="Oval 11"/>
              <p:cNvSpPr/>
              <p:nvPr/>
            </p:nvSpPr>
            <p:spPr>
              <a:xfrm rot="5400000">
                <a:off x="4186968"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13" name="Oval 12"/>
              <p:cNvSpPr/>
              <p:nvPr/>
            </p:nvSpPr>
            <p:spPr>
              <a:xfrm rot="5400000">
                <a:off x="3681742"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14" name="Oval 13"/>
              <p:cNvSpPr/>
              <p:nvPr/>
            </p:nvSpPr>
            <p:spPr>
              <a:xfrm rot="5400000">
                <a:off x="5189639"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15" name="Oval 14"/>
              <p:cNvSpPr/>
              <p:nvPr/>
            </p:nvSpPr>
            <p:spPr>
              <a:xfrm rot="5400000">
                <a:off x="4684413"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16" name="Oval 15"/>
              <p:cNvSpPr/>
              <p:nvPr/>
            </p:nvSpPr>
            <p:spPr>
              <a:xfrm rot="5400000">
                <a:off x="6192311"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17" name="Oval 16"/>
              <p:cNvSpPr/>
              <p:nvPr/>
            </p:nvSpPr>
            <p:spPr>
              <a:xfrm rot="5400000">
                <a:off x="5687085"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grpSp>
      <p:cxnSp>
        <p:nvCxnSpPr>
          <p:cNvPr id="31" name="Straight Arrow Connector 30"/>
          <p:cNvCxnSpPr/>
          <p:nvPr/>
        </p:nvCxnSpPr>
        <p:spPr>
          <a:xfrm>
            <a:off x="2514600" y="32004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94646" y="2819400"/>
            <a:ext cx="1797593" cy="1107995"/>
          </a:xfrm>
          <a:prstGeom prst="rect">
            <a:avLst/>
          </a:prstGeom>
          <a:noFill/>
        </p:spPr>
        <p:txBody>
          <a:bodyPr wrap="square" lIns="0" tIns="0" rIns="0" bIns="0" rtlCol="0" anchor="t" anchorCtr="0">
            <a:spAutoFit/>
          </a:bodyPr>
          <a:lstStyle/>
          <a:p>
            <a:pPr algn="ctr"/>
            <a:r>
              <a:rPr lang="en-US" sz="2400" dirty="0" smtClean="0"/>
              <a:t>Knowing a Zero-day Vulnerability</a:t>
            </a:r>
          </a:p>
        </p:txBody>
      </p:sp>
      <p:sp>
        <p:nvSpPr>
          <p:cNvPr id="23" name="Rectangle 22"/>
          <p:cNvSpPr/>
          <p:nvPr/>
        </p:nvSpPr>
        <p:spPr>
          <a:xfrm>
            <a:off x="3418701"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sp>
        <p:nvSpPr>
          <p:cNvPr id="24" name="TextBox 23"/>
          <p:cNvSpPr txBox="1"/>
          <p:nvPr/>
        </p:nvSpPr>
        <p:spPr>
          <a:xfrm>
            <a:off x="7112100" y="3059668"/>
            <a:ext cx="1346100" cy="369332"/>
          </a:xfrm>
          <a:prstGeom prst="rect">
            <a:avLst/>
          </a:prstGeom>
          <a:noFill/>
        </p:spPr>
        <p:txBody>
          <a:bodyPr wrap="square" lIns="0" tIns="0" rIns="0" bIns="0" rtlCol="0" anchor="t" anchorCtr="0">
            <a:spAutoFit/>
          </a:bodyPr>
          <a:lstStyle/>
          <a:p>
            <a:pPr algn="ctr"/>
            <a:r>
              <a:rPr lang="en-US" sz="2400" dirty="0" smtClean="0"/>
              <a:t>Action</a:t>
            </a:r>
          </a:p>
        </p:txBody>
      </p:sp>
      <p:cxnSp>
        <p:nvCxnSpPr>
          <p:cNvPr id="25" name="Straight Arrow Connector 24"/>
          <p:cNvCxnSpPr/>
          <p:nvPr/>
        </p:nvCxnSpPr>
        <p:spPr>
          <a:xfrm>
            <a:off x="6649510" y="3276439"/>
            <a:ext cx="51329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394169" y="5715000"/>
            <a:ext cx="2355663" cy="369332"/>
          </a:xfrm>
          <a:prstGeom prst="rect">
            <a:avLst/>
          </a:prstGeom>
          <a:noFill/>
        </p:spPr>
        <p:txBody>
          <a:bodyPr wrap="none" lIns="0" tIns="0" rIns="0" bIns="0" rtlCol="0" anchor="t" anchorCtr="0">
            <a:spAutoFit/>
          </a:bodyPr>
          <a:lstStyle/>
          <a:p>
            <a:r>
              <a:rPr lang="en-US" sz="2400" dirty="0" smtClean="0"/>
              <a:t>Player’s Machines</a:t>
            </a:r>
          </a:p>
        </p:txBody>
      </p:sp>
    </p:spTree>
    <p:extLst>
      <p:ext uri="{BB962C8B-B14F-4D97-AF65-F5344CB8AC3E}">
        <p14:creationId xmlns:p14="http://schemas.microsoft.com/office/powerpoint/2010/main" val="1849720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Model</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13</a:t>
            </a:fld>
            <a:endParaRPr lang="en-US"/>
          </a:p>
        </p:txBody>
      </p:sp>
      <p:sp>
        <p:nvSpPr>
          <p:cNvPr id="32" name="TextBox 31"/>
          <p:cNvSpPr txBox="1"/>
          <p:nvPr/>
        </p:nvSpPr>
        <p:spPr>
          <a:xfrm>
            <a:off x="594387" y="2819400"/>
            <a:ext cx="2577950" cy="707886"/>
          </a:xfrm>
          <a:prstGeom prst="rect">
            <a:avLst/>
          </a:prstGeom>
          <a:ln w="12700" cmpd="sng"/>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Observe disclosure from the others</a:t>
            </a:r>
          </a:p>
        </p:txBody>
      </p:sp>
      <p:cxnSp>
        <p:nvCxnSpPr>
          <p:cNvPr id="30" name="Straight Arrow Connector 29"/>
          <p:cNvCxnSpPr/>
          <p:nvPr/>
        </p:nvCxnSpPr>
        <p:spPr>
          <a:xfrm>
            <a:off x="2868576" y="32004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418701"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grpSp>
        <p:nvGrpSpPr>
          <p:cNvPr id="37" name="Group 36"/>
          <p:cNvGrpSpPr/>
          <p:nvPr/>
        </p:nvGrpSpPr>
        <p:grpSpPr>
          <a:xfrm>
            <a:off x="2006700" y="5001130"/>
            <a:ext cx="5130599" cy="694904"/>
            <a:chOff x="1575001" y="5797971"/>
            <a:chExt cx="5130599" cy="694904"/>
          </a:xfrm>
        </p:grpSpPr>
        <p:sp>
          <p:nvSpPr>
            <p:cNvPr id="38" name="Rectangle 37"/>
            <p:cNvSpPr/>
            <p:nvPr/>
          </p:nvSpPr>
          <p:spPr>
            <a:xfrm>
              <a:off x="1575001" y="5797971"/>
              <a:ext cx="5130599" cy="69490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grpSp>
          <p:nvGrpSpPr>
            <p:cNvPr id="39" name="Group 38"/>
            <p:cNvGrpSpPr/>
            <p:nvPr/>
          </p:nvGrpSpPr>
          <p:grpSpPr>
            <a:xfrm>
              <a:off x="1701900" y="5964979"/>
              <a:ext cx="4876800" cy="360889"/>
              <a:chOff x="1676400" y="5948781"/>
              <a:chExt cx="4876800" cy="360889"/>
            </a:xfrm>
          </p:grpSpPr>
          <p:sp>
            <p:nvSpPr>
              <p:cNvPr id="40" name="Oval 39"/>
              <p:cNvSpPr/>
              <p:nvPr/>
            </p:nvSpPr>
            <p:spPr>
              <a:xfrm rot="16200000">
                <a:off x="1676400"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1" name="Oval 40"/>
              <p:cNvSpPr/>
              <p:nvPr/>
            </p:nvSpPr>
            <p:spPr>
              <a:xfrm rot="16200000">
                <a:off x="2181626"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2" name="Oval 41"/>
              <p:cNvSpPr/>
              <p:nvPr/>
            </p:nvSpPr>
            <p:spPr>
              <a:xfrm rot="5400000">
                <a:off x="3184297"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3" name="Oval 42"/>
              <p:cNvSpPr/>
              <p:nvPr/>
            </p:nvSpPr>
            <p:spPr>
              <a:xfrm rot="5400000">
                <a:off x="2679071"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4" name="Oval 43"/>
              <p:cNvSpPr/>
              <p:nvPr/>
            </p:nvSpPr>
            <p:spPr>
              <a:xfrm rot="5400000">
                <a:off x="4186968"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5" name="Oval 44"/>
              <p:cNvSpPr/>
              <p:nvPr/>
            </p:nvSpPr>
            <p:spPr>
              <a:xfrm rot="5400000">
                <a:off x="3681742"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6" name="Oval 45"/>
              <p:cNvSpPr/>
              <p:nvPr/>
            </p:nvSpPr>
            <p:spPr>
              <a:xfrm rot="5400000">
                <a:off x="5189639"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7" name="Oval 46"/>
              <p:cNvSpPr/>
              <p:nvPr/>
            </p:nvSpPr>
            <p:spPr>
              <a:xfrm rot="5400000">
                <a:off x="4684413"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8" name="Oval 47"/>
              <p:cNvSpPr/>
              <p:nvPr/>
            </p:nvSpPr>
            <p:spPr>
              <a:xfrm rot="5400000">
                <a:off x="6192311"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9" name="Oval 48"/>
              <p:cNvSpPr/>
              <p:nvPr/>
            </p:nvSpPr>
            <p:spPr>
              <a:xfrm rot="5400000">
                <a:off x="5687085"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grpSp>
      <p:sp>
        <p:nvSpPr>
          <p:cNvPr id="3" name="Rectangle 2"/>
          <p:cNvSpPr/>
          <p:nvPr/>
        </p:nvSpPr>
        <p:spPr>
          <a:xfrm>
            <a:off x="594387" y="2190690"/>
            <a:ext cx="2577950" cy="400110"/>
          </a:xfrm>
          <a:prstGeom prst="rect">
            <a:avLst/>
          </a:prstGeom>
          <a:ln w="12700" cmpd="sng"/>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Discover by self</a:t>
            </a:r>
          </a:p>
        </p:txBody>
      </p:sp>
      <p:sp>
        <p:nvSpPr>
          <p:cNvPr id="21" name="Rectangle 20"/>
          <p:cNvSpPr/>
          <p:nvPr/>
        </p:nvSpPr>
        <p:spPr>
          <a:xfrm>
            <a:off x="609602" y="3711714"/>
            <a:ext cx="2562735" cy="707886"/>
          </a:xfrm>
          <a:prstGeom prst="rect">
            <a:avLst/>
          </a:prstGeom>
          <a:ln w="12700" cmpd="sng">
            <a:solidFill>
              <a:schemeClr val="tx1"/>
            </a:solidFill>
          </a:ln>
        </p:spPr>
        <p:txBody>
          <a:bodyPr wrap="square">
            <a:spAutoFit/>
          </a:bodyPr>
          <a:lstStyle/>
          <a:p>
            <a:r>
              <a:rPr lang="en-US" sz="2000" dirty="0">
                <a:cs typeface="Cambria"/>
              </a:rPr>
              <a:t>Detect exploits from the others</a:t>
            </a:r>
          </a:p>
        </p:txBody>
      </p:sp>
      <p:cxnSp>
        <p:nvCxnSpPr>
          <p:cNvPr id="51" name="Straight Arrow Connector 50"/>
          <p:cNvCxnSpPr/>
          <p:nvPr/>
        </p:nvCxnSpPr>
        <p:spPr>
          <a:xfrm>
            <a:off x="2868576" y="24384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2868576" y="41910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7112100" y="3059668"/>
            <a:ext cx="1346100" cy="369332"/>
          </a:xfrm>
          <a:prstGeom prst="rect">
            <a:avLst/>
          </a:prstGeom>
          <a:noFill/>
        </p:spPr>
        <p:txBody>
          <a:bodyPr wrap="square" lIns="0" tIns="0" rIns="0" bIns="0" rtlCol="0" anchor="t" anchorCtr="0">
            <a:spAutoFit/>
          </a:bodyPr>
          <a:lstStyle/>
          <a:p>
            <a:pPr algn="ctr"/>
            <a:r>
              <a:rPr lang="en-US" sz="2400" dirty="0" smtClean="0"/>
              <a:t>Action</a:t>
            </a:r>
          </a:p>
        </p:txBody>
      </p:sp>
      <p:cxnSp>
        <p:nvCxnSpPr>
          <p:cNvPr id="27" name="Straight Arrow Connector 26"/>
          <p:cNvCxnSpPr/>
          <p:nvPr/>
        </p:nvCxnSpPr>
        <p:spPr>
          <a:xfrm>
            <a:off x="6649510" y="3276439"/>
            <a:ext cx="51329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394169" y="5715000"/>
            <a:ext cx="2355663" cy="369332"/>
          </a:xfrm>
          <a:prstGeom prst="rect">
            <a:avLst/>
          </a:prstGeom>
          <a:noFill/>
        </p:spPr>
        <p:txBody>
          <a:bodyPr wrap="none" lIns="0" tIns="0" rIns="0" bIns="0" rtlCol="0" anchor="t" anchorCtr="0">
            <a:spAutoFit/>
          </a:bodyPr>
          <a:lstStyle/>
          <a:p>
            <a:r>
              <a:rPr lang="en-US" sz="2400" dirty="0" smtClean="0"/>
              <a:t>Player’s Machines</a:t>
            </a:r>
          </a:p>
        </p:txBody>
      </p:sp>
    </p:spTree>
    <p:extLst>
      <p:ext uri="{BB962C8B-B14F-4D97-AF65-F5344CB8AC3E}">
        <p14:creationId xmlns:p14="http://schemas.microsoft.com/office/powerpoint/2010/main" val="1080039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Model</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14</a:t>
            </a:fld>
            <a:endParaRPr lang="en-US"/>
          </a:p>
        </p:txBody>
      </p:sp>
      <p:sp>
        <p:nvSpPr>
          <p:cNvPr id="32" name="TextBox 31"/>
          <p:cNvSpPr txBox="1"/>
          <p:nvPr/>
        </p:nvSpPr>
        <p:spPr>
          <a:xfrm>
            <a:off x="594387" y="2819400"/>
            <a:ext cx="2577950" cy="707886"/>
          </a:xfrm>
          <a:prstGeom prst="rect">
            <a:avLst/>
          </a:prstGeom>
          <a:ln w="12700" cmpd="sng"/>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Observe disclosure from the others</a:t>
            </a:r>
          </a:p>
        </p:txBody>
      </p:sp>
      <p:cxnSp>
        <p:nvCxnSpPr>
          <p:cNvPr id="30" name="Straight Arrow Connector 29"/>
          <p:cNvCxnSpPr/>
          <p:nvPr/>
        </p:nvCxnSpPr>
        <p:spPr>
          <a:xfrm>
            <a:off x="2868576" y="32004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418701"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grpSp>
        <p:nvGrpSpPr>
          <p:cNvPr id="37" name="Group 36"/>
          <p:cNvGrpSpPr/>
          <p:nvPr/>
        </p:nvGrpSpPr>
        <p:grpSpPr>
          <a:xfrm>
            <a:off x="2006700" y="5001130"/>
            <a:ext cx="5130599" cy="694904"/>
            <a:chOff x="1575001" y="5797971"/>
            <a:chExt cx="5130599" cy="694904"/>
          </a:xfrm>
        </p:grpSpPr>
        <p:sp>
          <p:nvSpPr>
            <p:cNvPr id="38" name="Rectangle 37"/>
            <p:cNvSpPr/>
            <p:nvPr/>
          </p:nvSpPr>
          <p:spPr>
            <a:xfrm>
              <a:off x="1575001" y="5797971"/>
              <a:ext cx="5130599" cy="69490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grpSp>
          <p:nvGrpSpPr>
            <p:cNvPr id="39" name="Group 38"/>
            <p:cNvGrpSpPr/>
            <p:nvPr/>
          </p:nvGrpSpPr>
          <p:grpSpPr>
            <a:xfrm>
              <a:off x="1701900" y="5964979"/>
              <a:ext cx="4876800" cy="360889"/>
              <a:chOff x="1676400" y="5948781"/>
              <a:chExt cx="4876800" cy="360889"/>
            </a:xfrm>
          </p:grpSpPr>
          <p:sp>
            <p:nvSpPr>
              <p:cNvPr id="40" name="Oval 39"/>
              <p:cNvSpPr/>
              <p:nvPr/>
            </p:nvSpPr>
            <p:spPr>
              <a:xfrm rot="16200000">
                <a:off x="1676400"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1" name="Oval 40"/>
              <p:cNvSpPr/>
              <p:nvPr/>
            </p:nvSpPr>
            <p:spPr>
              <a:xfrm rot="16200000">
                <a:off x="2181626"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2" name="Oval 41"/>
              <p:cNvSpPr/>
              <p:nvPr/>
            </p:nvSpPr>
            <p:spPr>
              <a:xfrm rot="5400000">
                <a:off x="3184297"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3" name="Oval 42"/>
              <p:cNvSpPr/>
              <p:nvPr/>
            </p:nvSpPr>
            <p:spPr>
              <a:xfrm rot="5400000">
                <a:off x="2679071"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4" name="Oval 43"/>
              <p:cNvSpPr/>
              <p:nvPr/>
            </p:nvSpPr>
            <p:spPr>
              <a:xfrm rot="5400000">
                <a:off x="4186968"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5" name="Oval 44"/>
              <p:cNvSpPr/>
              <p:nvPr/>
            </p:nvSpPr>
            <p:spPr>
              <a:xfrm rot="5400000">
                <a:off x="3681742"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6" name="Oval 45"/>
              <p:cNvSpPr/>
              <p:nvPr/>
            </p:nvSpPr>
            <p:spPr>
              <a:xfrm rot="5400000">
                <a:off x="5189639"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7" name="Oval 46"/>
              <p:cNvSpPr/>
              <p:nvPr/>
            </p:nvSpPr>
            <p:spPr>
              <a:xfrm rot="5400000">
                <a:off x="4684413"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8" name="Oval 47"/>
              <p:cNvSpPr/>
              <p:nvPr/>
            </p:nvSpPr>
            <p:spPr>
              <a:xfrm rot="5400000">
                <a:off x="6192311"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9" name="Oval 48"/>
              <p:cNvSpPr/>
              <p:nvPr/>
            </p:nvSpPr>
            <p:spPr>
              <a:xfrm rot="5400000">
                <a:off x="5687085"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grpSp>
      <p:sp>
        <p:nvSpPr>
          <p:cNvPr id="50" name="TextBox 49"/>
          <p:cNvSpPr txBox="1"/>
          <p:nvPr/>
        </p:nvSpPr>
        <p:spPr>
          <a:xfrm>
            <a:off x="3394169" y="5715000"/>
            <a:ext cx="2355663" cy="369332"/>
          </a:xfrm>
          <a:prstGeom prst="rect">
            <a:avLst/>
          </a:prstGeom>
          <a:noFill/>
        </p:spPr>
        <p:txBody>
          <a:bodyPr wrap="none" lIns="0" tIns="0" rIns="0" bIns="0" rtlCol="0" anchor="t" anchorCtr="0">
            <a:spAutoFit/>
          </a:bodyPr>
          <a:lstStyle/>
          <a:p>
            <a:r>
              <a:rPr lang="en-US" sz="2400" dirty="0" smtClean="0"/>
              <a:t>Player’s Machines</a:t>
            </a:r>
          </a:p>
        </p:txBody>
      </p:sp>
      <p:sp>
        <p:nvSpPr>
          <p:cNvPr id="3" name="Rectangle 2"/>
          <p:cNvSpPr/>
          <p:nvPr/>
        </p:nvSpPr>
        <p:spPr>
          <a:xfrm>
            <a:off x="594387" y="2190690"/>
            <a:ext cx="2577950" cy="400110"/>
          </a:xfrm>
          <a:prstGeom prst="rect">
            <a:avLst/>
          </a:prstGeom>
          <a:ln w="12700" cmpd="sng"/>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Discover by self</a:t>
            </a:r>
          </a:p>
        </p:txBody>
      </p:sp>
      <p:sp>
        <p:nvSpPr>
          <p:cNvPr id="21" name="Rectangle 20"/>
          <p:cNvSpPr/>
          <p:nvPr/>
        </p:nvSpPr>
        <p:spPr>
          <a:xfrm>
            <a:off x="609602" y="3711714"/>
            <a:ext cx="2562735" cy="707886"/>
          </a:xfrm>
          <a:prstGeom prst="rect">
            <a:avLst/>
          </a:prstGeom>
          <a:ln w="12700" cmpd="sng">
            <a:solidFill>
              <a:schemeClr val="tx1"/>
            </a:solidFill>
          </a:ln>
        </p:spPr>
        <p:txBody>
          <a:bodyPr wrap="square">
            <a:spAutoFit/>
          </a:bodyPr>
          <a:lstStyle/>
          <a:p>
            <a:r>
              <a:rPr lang="en-US" sz="2000" dirty="0">
                <a:cs typeface="Cambria"/>
              </a:rPr>
              <a:t>Detect exploits from the others</a:t>
            </a:r>
          </a:p>
        </p:txBody>
      </p:sp>
      <p:cxnSp>
        <p:nvCxnSpPr>
          <p:cNvPr id="51" name="Straight Arrow Connector 50"/>
          <p:cNvCxnSpPr/>
          <p:nvPr/>
        </p:nvCxnSpPr>
        <p:spPr>
          <a:xfrm>
            <a:off x="2868576" y="24384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2868576" y="41910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08211" y="210556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Exploit Generation</a:t>
            </a:r>
            <a:endParaRPr lang="en-US" sz="2000" dirty="0">
              <a:latin typeface="Times New Roman"/>
              <a:cs typeface="Times New Roman"/>
            </a:endParaRPr>
          </a:p>
        </p:txBody>
      </p:sp>
      <p:sp>
        <p:nvSpPr>
          <p:cNvPr id="31" name="Rectangle 30"/>
          <p:cNvSpPr/>
          <p:nvPr/>
        </p:nvSpPr>
        <p:spPr>
          <a:xfrm>
            <a:off x="3608211" y="2748942"/>
            <a:ext cx="2728455" cy="90291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Patch-based Exploit Generation</a:t>
            </a:r>
            <a:endParaRPr lang="en-US" sz="2000" dirty="0">
              <a:latin typeface="Times New Roman"/>
              <a:cs typeface="Times New Roman"/>
            </a:endParaRPr>
          </a:p>
        </p:txBody>
      </p:sp>
      <p:sp>
        <p:nvSpPr>
          <p:cNvPr id="33" name="Rectangle 32"/>
          <p:cNvSpPr/>
          <p:nvPr/>
        </p:nvSpPr>
        <p:spPr>
          <a:xfrm>
            <a:off x="3608211" y="373787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The Ricochet Attack</a:t>
            </a:r>
            <a:endParaRPr lang="en-US" sz="2000" dirty="0">
              <a:latin typeface="Times New Roman"/>
              <a:cs typeface="Times New Roman"/>
            </a:endParaRPr>
          </a:p>
        </p:txBody>
      </p:sp>
      <p:sp>
        <p:nvSpPr>
          <p:cNvPr id="34" name="TextBox 33"/>
          <p:cNvSpPr txBox="1"/>
          <p:nvPr/>
        </p:nvSpPr>
        <p:spPr>
          <a:xfrm>
            <a:off x="7112100" y="3059668"/>
            <a:ext cx="1346100" cy="369332"/>
          </a:xfrm>
          <a:prstGeom prst="rect">
            <a:avLst/>
          </a:prstGeom>
          <a:noFill/>
        </p:spPr>
        <p:txBody>
          <a:bodyPr wrap="square" lIns="0" tIns="0" rIns="0" bIns="0" rtlCol="0" anchor="t" anchorCtr="0">
            <a:spAutoFit/>
          </a:bodyPr>
          <a:lstStyle/>
          <a:p>
            <a:pPr algn="ctr"/>
            <a:r>
              <a:rPr lang="en-US" sz="2400" dirty="0" smtClean="0"/>
              <a:t>Action</a:t>
            </a:r>
          </a:p>
        </p:txBody>
      </p:sp>
      <p:cxnSp>
        <p:nvCxnSpPr>
          <p:cNvPr id="35" name="Straight Arrow Connector 34"/>
          <p:cNvCxnSpPr/>
          <p:nvPr/>
        </p:nvCxnSpPr>
        <p:spPr>
          <a:xfrm>
            <a:off x="6649510" y="3276439"/>
            <a:ext cx="51329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21386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Parameters</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15</a:t>
            </a:fld>
            <a:endParaRPr lang="en-US"/>
          </a:p>
        </p:txBody>
      </p:sp>
      <p:sp>
        <p:nvSpPr>
          <p:cNvPr id="32" name="TextBox 31"/>
          <p:cNvSpPr txBox="1"/>
          <p:nvPr/>
        </p:nvSpPr>
        <p:spPr>
          <a:xfrm>
            <a:off x="590156" y="2819400"/>
            <a:ext cx="2577950" cy="707886"/>
          </a:xfrm>
          <a:prstGeom prst="rect">
            <a:avLst/>
          </a:prstGeom>
          <a:ln w="12700" cmpd="sng"/>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Observe disclosure from the others</a:t>
            </a:r>
          </a:p>
        </p:txBody>
      </p:sp>
      <p:cxnSp>
        <p:nvCxnSpPr>
          <p:cNvPr id="30" name="Straight Arrow Connector 29"/>
          <p:cNvCxnSpPr/>
          <p:nvPr/>
        </p:nvCxnSpPr>
        <p:spPr>
          <a:xfrm>
            <a:off x="2864345" y="32004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414470"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sp>
        <p:nvSpPr>
          <p:cNvPr id="3" name="Rectangle 2"/>
          <p:cNvSpPr/>
          <p:nvPr/>
        </p:nvSpPr>
        <p:spPr>
          <a:xfrm>
            <a:off x="590156" y="2190690"/>
            <a:ext cx="2577950" cy="400110"/>
          </a:xfrm>
          <a:prstGeom prst="rect">
            <a:avLst/>
          </a:prstGeom>
          <a:ln w="12700" cmpd="sng"/>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Discover by self</a:t>
            </a:r>
          </a:p>
        </p:txBody>
      </p:sp>
      <p:sp>
        <p:nvSpPr>
          <p:cNvPr id="21" name="Rectangle 20"/>
          <p:cNvSpPr/>
          <p:nvPr/>
        </p:nvSpPr>
        <p:spPr>
          <a:xfrm>
            <a:off x="605371" y="3711714"/>
            <a:ext cx="2562735" cy="707886"/>
          </a:xfrm>
          <a:prstGeom prst="rect">
            <a:avLst/>
          </a:prstGeom>
          <a:ln w="12700" cmpd="sng">
            <a:solidFill>
              <a:schemeClr val="tx1"/>
            </a:solidFill>
          </a:ln>
        </p:spPr>
        <p:txBody>
          <a:bodyPr wrap="square">
            <a:spAutoFit/>
          </a:bodyPr>
          <a:lstStyle/>
          <a:p>
            <a:r>
              <a:rPr lang="en-US" sz="2000" dirty="0">
                <a:cs typeface="Cambria"/>
              </a:rPr>
              <a:t>Detect exploits from the others</a:t>
            </a:r>
          </a:p>
        </p:txBody>
      </p:sp>
      <p:cxnSp>
        <p:nvCxnSpPr>
          <p:cNvPr id="51" name="Straight Arrow Connector 50"/>
          <p:cNvCxnSpPr/>
          <p:nvPr/>
        </p:nvCxnSpPr>
        <p:spPr>
          <a:xfrm>
            <a:off x="2864345" y="24384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2864345" y="4191000"/>
            <a:ext cx="741195"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03980" y="210556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t"/>
          <a:lstStyle/>
          <a:p>
            <a:pPr algn="ctr"/>
            <a:r>
              <a:rPr lang="en-US" sz="2000" dirty="0" smtClean="0">
                <a:latin typeface="Times New Roman"/>
                <a:cs typeface="Times New Roman"/>
              </a:rPr>
              <a:t>Exploit Generation</a:t>
            </a:r>
            <a:endParaRPr lang="en-US" sz="2000" dirty="0">
              <a:latin typeface="Times New Roman"/>
              <a:cs typeface="Times New Roman"/>
            </a:endParaRPr>
          </a:p>
        </p:txBody>
      </p:sp>
      <p:sp>
        <p:nvSpPr>
          <p:cNvPr id="31" name="Rectangle 30"/>
          <p:cNvSpPr/>
          <p:nvPr/>
        </p:nvSpPr>
        <p:spPr>
          <a:xfrm>
            <a:off x="3603980" y="2748942"/>
            <a:ext cx="2728455" cy="90291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t"/>
          <a:lstStyle/>
          <a:p>
            <a:pPr algn="ctr"/>
            <a:r>
              <a:rPr lang="en-US" sz="2000" dirty="0" smtClean="0">
                <a:latin typeface="Times New Roman"/>
                <a:cs typeface="Times New Roman"/>
              </a:rPr>
              <a:t>Patch-based Exploit Generation</a:t>
            </a:r>
            <a:endParaRPr lang="en-US" sz="2000" dirty="0">
              <a:latin typeface="Times New Roman"/>
              <a:cs typeface="Times New Roman"/>
            </a:endParaRPr>
          </a:p>
        </p:txBody>
      </p:sp>
      <p:sp>
        <p:nvSpPr>
          <p:cNvPr id="33" name="Rectangle 32"/>
          <p:cNvSpPr/>
          <p:nvPr/>
        </p:nvSpPr>
        <p:spPr>
          <a:xfrm>
            <a:off x="3603980" y="373787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t"/>
          <a:lstStyle/>
          <a:p>
            <a:pPr algn="ctr"/>
            <a:r>
              <a:rPr lang="en-US" sz="2000" dirty="0" smtClean="0">
                <a:latin typeface="Times New Roman"/>
                <a:cs typeface="Times New Roman"/>
              </a:rPr>
              <a:t>The Ricochet Attack</a:t>
            </a:r>
            <a:endParaRPr lang="en-US" sz="2000" dirty="0">
              <a:latin typeface="Times New Roman"/>
              <a:cs typeface="Times New Roman"/>
            </a:endParaRPr>
          </a:p>
        </p:txBody>
      </p:sp>
      <p:pic>
        <p:nvPicPr>
          <p:cNvPr id="53" name="Picture 5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769" y="2448843"/>
            <a:ext cx="477576" cy="258687"/>
          </a:xfrm>
          <a:prstGeom prst="rect">
            <a:avLst/>
          </a:prstGeom>
        </p:spPr>
      </p:pic>
      <p:pic>
        <p:nvPicPr>
          <p:cNvPr id="54" name="Picture 5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917" y="3389358"/>
            <a:ext cx="178828" cy="268242"/>
          </a:xfrm>
          <a:prstGeom prst="rect">
            <a:avLst/>
          </a:prstGeom>
        </p:spPr>
      </p:pic>
      <p:pic>
        <p:nvPicPr>
          <p:cNvPr id="55" name="Picture 5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6945" y="4087468"/>
            <a:ext cx="433116" cy="255932"/>
          </a:xfrm>
          <a:prstGeom prst="rect">
            <a:avLst/>
          </a:prstGeom>
        </p:spPr>
      </p:pic>
      <p:sp>
        <p:nvSpPr>
          <p:cNvPr id="56" name="TextBox 55"/>
          <p:cNvSpPr txBox="1"/>
          <p:nvPr/>
        </p:nvSpPr>
        <p:spPr>
          <a:xfrm>
            <a:off x="7207745" y="2450068"/>
            <a:ext cx="1346100" cy="369332"/>
          </a:xfrm>
          <a:prstGeom prst="rect">
            <a:avLst/>
          </a:prstGeom>
          <a:noFill/>
        </p:spPr>
        <p:txBody>
          <a:bodyPr wrap="square" lIns="0" tIns="0" rIns="0" bIns="0" rtlCol="0" anchor="t" anchorCtr="0">
            <a:spAutoFit/>
          </a:bodyPr>
          <a:lstStyle/>
          <a:p>
            <a:pPr algn="ctr"/>
            <a:r>
              <a:rPr lang="en-US" sz="2400" dirty="0" smtClean="0"/>
              <a:t>Attack</a:t>
            </a:r>
          </a:p>
        </p:txBody>
      </p:sp>
      <p:sp>
        <p:nvSpPr>
          <p:cNvPr id="58" name="TextBox 57"/>
          <p:cNvSpPr txBox="1"/>
          <p:nvPr/>
        </p:nvSpPr>
        <p:spPr>
          <a:xfrm>
            <a:off x="7207745" y="3200400"/>
            <a:ext cx="1346100" cy="369332"/>
          </a:xfrm>
          <a:prstGeom prst="rect">
            <a:avLst/>
          </a:prstGeom>
          <a:noFill/>
        </p:spPr>
        <p:txBody>
          <a:bodyPr wrap="square" lIns="0" tIns="0" rIns="0" bIns="0" rtlCol="0" anchor="t" anchorCtr="0">
            <a:spAutoFit/>
          </a:bodyPr>
          <a:lstStyle/>
          <a:p>
            <a:pPr algn="ctr"/>
            <a:r>
              <a:rPr lang="en-US" sz="2400" dirty="0" smtClean="0"/>
              <a:t>Patch</a:t>
            </a:r>
          </a:p>
        </p:txBody>
      </p:sp>
      <p:pic>
        <p:nvPicPr>
          <p:cNvPr id="59" name="Picture 5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963" y="3556394"/>
            <a:ext cx="506845" cy="286479"/>
          </a:xfrm>
          <a:prstGeom prst="rect">
            <a:avLst/>
          </a:prstGeom>
        </p:spPr>
      </p:pic>
      <p:pic>
        <p:nvPicPr>
          <p:cNvPr id="60" name="Picture 5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4960" y="2838641"/>
            <a:ext cx="527185" cy="285559"/>
          </a:xfrm>
          <a:prstGeom prst="rect">
            <a:avLst/>
          </a:prstGeom>
        </p:spPr>
      </p:pic>
      <p:cxnSp>
        <p:nvCxnSpPr>
          <p:cNvPr id="61" name="Straight Arrow Connector 60"/>
          <p:cNvCxnSpPr/>
          <p:nvPr/>
        </p:nvCxnSpPr>
        <p:spPr>
          <a:xfrm>
            <a:off x="6803274" y="2667000"/>
            <a:ext cx="55687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6826745" y="3407152"/>
            <a:ext cx="55687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2006700" y="5001130"/>
            <a:ext cx="5130599" cy="694904"/>
            <a:chOff x="1575001" y="5797971"/>
            <a:chExt cx="5130599" cy="694904"/>
          </a:xfrm>
        </p:grpSpPr>
        <p:sp>
          <p:nvSpPr>
            <p:cNvPr id="24" name="Rectangle 23"/>
            <p:cNvSpPr/>
            <p:nvPr/>
          </p:nvSpPr>
          <p:spPr>
            <a:xfrm>
              <a:off x="1575001" y="5797971"/>
              <a:ext cx="5130599" cy="69490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grpSp>
          <p:nvGrpSpPr>
            <p:cNvPr id="25" name="Group 24"/>
            <p:cNvGrpSpPr/>
            <p:nvPr/>
          </p:nvGrpSpPr>
          <p:grpSpPr>
            <a:xfrm>
              <a:off x="1701900" y="5964979"/>
              <a:ext cx="4876800" cy="360889"/>
              <a:chOff x="1676400" y="5948781"/>
              <a:chExt cx="4876800" cy="360889"/>
            </a:xfrm>
          </p:grpSpPr>
          <p:sp>
            <p:nvSpPr>
              <p:cNvPr id="26" name="Oval 25"/>
              <p:cNvSpPr/>
              <p:nvPr/>
            </p:nvSpPr>
            <p:spPr>
              <a:xfrm rot="16200000">
                <a:off x="1676400"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27" name="Oval 26"/>
              <p:cNvSpPr/>
              <p:nvPr/>
            </p:nvSpPr>
            <p:spPr>
              <a:xfrm rot="16200000">
                <a:off x="2181626"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28" name="Oval 27"/>
              <p:cNvSpPr/>
              <p:nvPr/>
            </p:nvSpPr>
            <p:spPr>
              <a:xfrm rot="5400000">
                <a:off x="3184297"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4" name="Oval 33"/>
              <p:cNvSpPr/>
              <p:nvPr/>
            </p:nvSpPr>
            <p:spPr>
              <a:xfrm rot="5400000">
                <a:off x="2679071"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5" name="Oval 34"/>
              <p:cNvSpPr/>
              <p:nvPr/>
            </p:nvSpPr>
            <p:spPr>
              <a:xfrm rot="5400000">
                <a:off x="4186968"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7" name="Oval 36"/>
              <p:cNvSpPr/>
              <p:nvPr/>
            </p:nvSpPr>
            <p:spPr>
              <a:xfrm rot="5400000">
                <a:off x="3681742"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8" name="Oval 37"/>
              <p:cNvSpPr/>
              <p:nvPr/>
            </p:nvSpPr>
            <p:spPr>
              <a:xfrm rot="5400000">
                <a:off x="5189639"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9" name="Oval 38"/>
              <p:cNvSpPr/>
              <p:nvPr/>
            </p:nvSpPr>
            <p:spPr>
              <a:xfrm rot="5400000">
                <a:off x="4684413"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0" name="Oval 39"/>
              <p:cNvSpPr/>
              <p:nvPr/>
            </p:nvSpPr>
            <p:spPr>
              <a:xfrm rot="5400000">
                <a:off x="6192311"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1" name="Oval 40"/>
              <p:cNvSpPr/>
              <p:nvPr/>
            </p:nvSpPr>
            <p:spPr>
              <a:xfrm rot="5400000">
                <a:off x="5687085" y="5948781"/>
                <a:ext cx="360889" cy="360889"/>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grpSp>
      <p:sp>
        <p:nvSpPr>
          <p:cNvPr id="42" name="TextBox 41"/>
          <p:cNvSpPr txBox="1"/>
          <p:nvPr/>
        </p:nvSpPr>
        <p:spPr>
          <a:xfrm>
            <a:off x="3394169" y="5715000"/>
            <a:ext cx="2355663" cy="369332"/>
          </a:xfrm>
          <a:prstGeom prst="rect">
            <a:avLst/>
          </a:prstGeom>
          <a:noFill/>
        </p:spPr>
        <p:txBody>
          <a:bodyPr wrap="none" lIns="0" tIns="0" rIns="0" bIns="0" rtlCol="0" anchor="t" anchorCtr="0">
            <a:spAutoFit/>
          </a:bodyPr>
          <a:lstStyle/>
          <a:p>
            <a:r>
              <a:rPr lang="en-US" sz="2400" dirty="0" smtClean="0"/>
              <a:t>Player’s Machines</a:t>
            </a:r>
          </a:p>
        </p:txBody>
      </p:sp>
    </p:spTree>
    <p:extLst>
      <p:ext uri="{BB962C8B-B14F-4D97-AF65-F5344CB8AC3E}">
        <p14:creationId xmlns:p14="http://schemas.microsoft.com/office/powerpoint/2010/main" val="8970183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State and Player Action</a:t>
            </a:r>
            <a:endParaRPr lang="en-US" dirty="0"/>
          </a:p>
        </p:txBody>
      </p:sp>
      <p:sp>
        <p:nvSpPr>
          <p:cNvPr id="3" name="Text Placeholder 2"/>
          <p:cNvSpPr>
            <a:spLocks noGrp="1"/>
          </p:cNvSpPr>
          <p:nvPr>
            <p:ph type="body" idx="1"/>
          </p:nvPr>
        </p:nvSpPr>
        <p:spPr/>
        <p:txBody>
          <a:bodyPr>
            <a:normAutofit/>
          </a:bodyPr>
          <a:lstStyle/>
          <a:p>
            <a:r>
              <a:rPr lang="en-US" dirty="0" smtClean="0"/>
              <a:t> Player </a:t>
            </a:r>
            <a:r>
              <a:rPr lang="en-US" dirty="0" smtClean="0"/>
              <a:t>States</a:t>
            </a:r>
            <a:endParaRPr lang="en-US" dirty="0" smtClean="0"/>
          </a:p>
          <a:p>
            <a:pPr lvl="1"/>
            <a:r>
              <a:rPr lang="en-US" dirty="0"/>
              <a:t> </a:t>
            </a:r>
            <a:r>
              <a:rPr lang="en-US" dirty="0" smtClean="0"/>
              <a:t>Not Discovered a zero-day vulnerability</a:t>
            </a:r>
          </a:p>
          <a:p>
            <a:pPr lvl="1"/>
            <a:r>
              <a:rPr lang="en-US" dirty="0"/>
              <a:t> </a:t>
            </a:r>
            <a:r>
              <a:rPr lang="en-US" dirty="0" smtClean="0"/>
              <a:t>Discovered a zero-day vulnerability</a:t>
            </a:r>
          </a:p>
          <a:p>
            <a:r>
              <a:rPr lang="en-US" dirty="0"/>
              <a:t> </a:t>
            </a:r>
            <a:r>
              <a:rPr lang="en-US" dirty="0" smtClean="0"/>
              <a:t>Player </a:t>
            </a:r>
            <a:r>
              <a:rPr lang="en-US" dirty="0" smtClean="0"/>
              <a:t>Actions</a:t>
            </a:r>
            <a:endParaRPr lang="en-US" dirty="0" smtClean="0"/>
          </a:p>
          <a:p>
            <a:pPr lvl="1"/>
            <a:r>
              <a:rPr lang="en-US" dirty="0"/>
              <a:t> </a:t>
            </a:r>
            <a:r>
              <a:rPr lang="en-US" dirty="0" smtClean="0"/>
              <a:t>         : </a:t>
            </a:r>
            <a:r>
              <a:rPr lang="en-US" dirty="0" err="1" smtClean="0"/>
              <a:t>Nop</a:t>
            </a:r>
            <a:endParaRPr lang="en-US" dirty="0" smtClean="0"/>
          </a:p>
          <a:p>
            <a:pPr lvl="1"/>
            <a:r>
              <a:rPr lang="en-US" dirty="0" smtClean="0"/>
              <a:t>          : Attack, Patch, Stockpile</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16</a:t>
            </a:fld>
            <a:endParaRPr lang="en-US"/>
          </a:p>
        </p:txBody>
      </p:sp>
      <p:pic>
        <p:nvPicPr>
          <p:cNvPr id="6" name="Picture 5" descr="latexit-dra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444" y="2618909"/>
            <a:ext cx="297503" cy="256468"/>
          </a:xfrm>
          <a:prstGeom prst="rect">
            <a:avLst/>
          </a:prstGeom>
        </p:spPr>
      </p:pic>
      <p:pic>
        <p:nvPicPr>
          <p:cNvPr id="7" name="Picture 6" descr="latexit-dra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2087" y="2127992"/>
            <a:ext cx="545919" cy="267607"/>
          </a:xfrm>
          <a:prstGeom prst="rect">
            <a:avLst/>
          </a:prstGeom>
        </p:spPr>
      </p:pic>
      <p:pic>
        <p:nvPicPr>
          <p:cNvPr id="8" name="Picture 7" descr="latexit-dra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733800"/>
            <a:ext cx="545919" cy="267607"/>
          </a:xfrm>
          <a:prstGeom prst="rect">
            <a:avLst/>
          </a:prstGeom>
        </p:spPr>
      </p:pic>
      <p:pic>
        <p:nvPicPr>
          <p:cNvPr id="10" name="Picture 9" descr="latexit-dra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297" y="4204510"/>
            <a:ext cx="297503" cy="256468"/>
          </a:xfrm>
          <a:prstGeom prst="rect">
            <a:avLst/>
          </a:prstGeom>
        </p:spPr>
      </p:pic>
    </p:spTree>
    <p:extLst>
      <p:ext uri="{BB962C8B-B14F-4D97-AF65-F5344CB8AC3E}">
        <p14:creationId xmlns:p14="http://schemas.microsoft.com/office/powerpoint/2010/main" val="38782572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Player State and Player Action</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17</a:t>
            </a:fld>
            <a:endParaRPr lang="en-US"/>
          </a:p>
        </p:txBody>
      </p:sp>
      <p:sp>
        <p:nvSpPr>
          <p:cNvPr id="7" name="Rectangle 6"/>
          <p:cNvSpPr/>
          <p:nvPr/>
        </p:nvSpPr>
        <p:spPr>
          <a:xfrm>
            <a:off x="855448" y="4716181"/>
            <a:ext cx="1154289" cy="579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ambria"/>
                <a:cs typeface="Cambria"/>
              </a:rPr>
              <a:t>Attack</a:t>
            </a:r>
            <a:endParaRPr lang="en-US" dirty="0">
              <a:latin typeface="Cambria"/>
              <a:cs typeface="Cambria"/>
            </a:endParaRPr>
          </a:p>
        </p:txBody>
      </p:sp>
      <p:sp>
        <p:nvSpPr>
          <p:cNvPr id="8" name="Rectangle 7"/>
          <p:cNvSpPr/>
          <p:nvPr/>
        </p:nvSpPr>
        <p:spPr>
          <a:xfrm>
            <a:off x="2470636" y="4716181"/>
            <a:ext cx="1282029" cy="579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ambria"/>
                <a:cs typeface="Cambria"/>
              </a:rPr>
              <a:t>Stockpile</a:t>
            </a:r>
            <a:endParaRPr lang="en-US" dirty="0">
              <a:latin typeface="Cambria"/>
              <a:cs typeface="Cambria"/>
            </a:endParaRPr>
          </a:p>
        </p:txBody>
      </p:sp>
      <p:sp>
        <p:nvSpPr>
          <p:cNvPr id="9" name="Rectangle 8"/>
          <p:cNvSpPr/>
          <p:nvPr/>
        </p:nvSpPr>
        <p:spPr>
          <a:xfrm>
            <a:off x="4275214" y="4716181"/>
            <a:ext cx="1154289" cy="579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ambria"/>
                <a:cs typeface="Cambria"/>
              </a:rPr>
              <a:t>Patch</a:t>
            </a:r>
            <a:endParaRPr lang="en-US" dirty="0">
              <a:latin typeface="Cambria"/>
              <a:cs typeface="Cambria"/>
            </a:endParaRPr>
          </a:p>
        </p:txBody>
      </p:sp>
      <p:sp>
        <p:nvSpPr>
          <p:cNvPr id="10" name="Rectangle 9"/>
          <p:cNvSpPr/>
          <p:nvPr/>
        </p:nvSpPr>
        <p:spPr>
          <a:xfrm>
            <a:off x="6025048" y="4716181"/>
            <a:ext cx="1282029" cy="579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Cambria"/>
                <a:cs typeface="Cambria"/>
              </a:rPr>
              <a:t>Nop</a:t>
            </a:r>
            <a:endParaRPr lang="en-US" dirty="0">
              <a:latin typeface="Cambria"/>
              <a:cs typeface="Cambria"/>
            </a:endParaRPr>
          </a:p>
        </p:txBody>
      </p:sp>
      <p:cxnSp>
        <p:nvCxnSpPr>
          <p:cNvPr id="13" name="Straight Arrow Connector 12"/>
          <p:cNvCxnSpPr>
            <a:stCxn id="33" idx="3"/>
            <a:endCxn id="35" idx="0"/>
          </p:cNvCxnSpPr>
          <p:nvPr/>
        </p:nvCxnSpPr>
        <p:spPr>
          <a:xfrm flipH="1">
            <a:off x="3110551" y="2497582"/>
            <a:ext cx="390797" cy="7144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5" idx="3"/>
            <a:endCxn id="7" idx="0"/>
          </p:cNvCxnSpPr>
          <p:nvPr/>
        </p:nvCxnSpPr>
        <p:spPr>
          <a:xfrm flipH="1">
            <a:off x="1432593" y="3716440"/>
            <a:ext cx="658591" cy="99974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5" idx="4"/>
            <a:endCxn id="8" idx="0"/>
          </p:cNvCxnSpPr>
          <p:nvPr/>
        </p:nvCxnSpPr>
        <p:spPr>
          <a:xfrm>
            <a:off x="3110551" y="3802980"/>
            <a:ext cx="1100" cy="9132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35" idx="5"/>
            <a:endCxn id="9" idx="0"/>
          </p:cNvCxnSpPr>
          <p:nvPr/>
        </p:nvCxnSpPr>
        <p:spPr>
          <a:xfrm>
            <a:off x="4129917" y="3716440"/>
            <a:ext cx="722442" cy="99974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33" idx="5"/>
            <a:endCxn id="10" idx="0"/>
          </p:cNvCxnSpPr>
          <p:nvPr/>
        </p:nvCxnSpPr>
        <p:spPr>
          <a:xfrm>
            <a:off x="5743953" y="2497582"/>
            <a:ext cx="922110" cy="221859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 idx="2"/>
            <a:endCxn id="34" idx="2"/>
          </p:cNvCxnSpPr>
          <p:nvPr/>
        </p:nvCxnSpPr>
        <p:spPr>
          <a:xfrm>
            <a:off x="1432593" y="5295643"/>
            <a:ext cx="1743880" cy="96209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3036889" y="1993187"/>
            <a:ext cx="3171523" cy="59093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ambria"/>
                <a:cs typeface="Cambria"/>
              </a:rPr>
              <a:t>Collect Information</a:t>
            </a:r>
            <a:endParaRPr lang="en-US" dirty="0">
              <a:latin typeface="Cambria"/>
              <a:cs typeface="Cambria"/>
            </a:endParaRPr>
          </a:p>
        </p:txBody>
      </p:sp>
      <p:sp>
        <p:nvSpPr>
          <p:cNvPr id="34" name="Oval 33"/>
          <p:cNvSpPr/>
          <p:nvPr/>
        </p:nvSpPr>
        <p:spPr>
          <a:xfrm>
            <a:off x="3176473" y="5962265"/>
            <a:ext cx="2806724" cy="59093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ambria"/>
                <a:cs typeface="Cambria"/>
              </a:rPr>
              <a:t>End</a:t>
            </a:r>
            <a:endParaRPr lang="en-US" dirty="0">
              <a:latin typeface="Cambria"/>
              <a:cs typeface="Cambria"/>
            </a:endParaRPr>
          </a:p>
        </p:txBody>
      </p:sp>
      <p:sp>
        <p:nvSpPr>
          <p:cNvPr id="35" name="Oval 34"/>
          <p:cNvSpPr/>
          <p:nvPr/>
        </p:nvSpPr>
        <p:spPr>
          <a:xfrm>
            <a:off x="1668949" y="3212045"/>
            <a:ext cx="2883203" cy="59093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ambria"/>
                <a:cs typeface="Cambria"/>
              </a:rPr>
              <a:t>Make a Decision</a:t>
            </a:r>
            <a:endParaRPr lang="en-US" dirty="0">
              <a:latin typeface="Cambria"/>
              <a:cs typeface="Cambria"/>
            </a:endParaRPr>
          </a:p>
        </p:txBody>
      </p:sp>
      <p:cxnSp>
        <p:nvCxnSpPr>
          <p:cNvPr id="39" name="Straight Arrow Connector 38"/>
          <p:cNvCxnSpPr>
            <a:stCxn id="8" idx="2"/>
            <a:endCxn id="34" idx="1"/>
          </p:cNvCxnSpPr>
          <p:nvPr/>
        </p:nvCxnSpPr>
        <p:spPr>
          <a:xfrm>
            <a:off x="3111651" y="5295643"/>
            <a:ext cx="475857" cy="7531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a:endCxn id="34" idx="0"/>
          </p:cNvCxnSpPr>
          <p:nvPr/>
        </p:nvCxnSpPr>
        <p:spPr>
          <a:xfrm flipH="1">
            <a:off x="4579835" y="5295643"/>
            <a:ext cx="272524" cy="66662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0" idx="2"/>
            <a:endCxn id="34" idx="7"/>
          </p:cNvCxnSpPr>
          <p:nvPr/>
        </p:nvCxnSpPr>
        <p:spPr>
          <a:xfrm flipH="1">
            <a:off x="5572162" y="5295643"/>
            <a:ext cx="1093901" cy="7531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Elbow Connector 48"/>
          <p:cNvCxnSpPr>
            <a:stCxn id="34" idx="6"/>
            <a:endCxn id="33" idx="0"/>
          </p:cNvCxnSpPr>
          <p:nvPr/>
        </p:nvCxnSpPr>
        <p:spPr>
          <a:xfrm flipH="1" flipV="1">
            <a:off x="4622651" y="1993187"/>
            <a:ext cx="1360546" cy="4264546"/>
          </a:xfrm>
          <a:prstGeom prst="bentConnector4">
            <a:avLst>
              <a:gd name="adj1" fmla="val -144821"/>
              <a:gd name="adj2" fmla="val 105360"/>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1" name="Picture 30" descr="latexit-dra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432" y="2668974"/>
            <a:ext cx="270457" cy="233153"/>
          </a:xfrm>
          <a:prstGeom prst="rect">
            <a:avLst/>
          </a:prstGeom>
        </p:spPr>
      </p:pic>
      <p:pic>
        <p:nvPicPr>
          <p:cNvPr id="32" name="Picture 31" descr="latexit-drag.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0471" y="2671479"/>
            <a:ext cx="496290" cy="243279"/>
          </a:xfrm>
          <a:prstGeom prst="rect">
            <a:avLst/>
          </a:prstGeom>
        </p:spPr>
      </p:pic>
      <p:grpSp>
        <p:nvGrpSpPr>
          <p:cNvPr id="36" name="Group 35"/>
          <p:cNvGrpSpPr/>
          <p:nvPr/>
        </p:nvGrpSpPr>
        <p:grpSpPr>
          <a:xfrm>
            <a:off x="406746" y="1829707"/>
            <a:ext cx="2338540" cy="782505"/>
            <a:chOff x="6761820" y="4927605"/>
            <a:chExt cx="2338540" cy="782505"/>
          </a:xfrm>
        </p:grpSpPr>
        <p:pic>
          <p:nvPicPr>
            <p:cNvPr id="37" name="Picture 36" descr="latexit-dra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492" y="5438221"/>
              <a:ext cx="203198" cy="175171"/>
            </a:xfrm>
            <a:prstGeom prst="rect">
              <a:avLst/>
            </a:prstGeom>
          </p:spPr>
        </p:pic>
        <p:pic>
          <p:nvPicPr>
            <p:cNvPr id="38" name="Picture 37" descr="latexit-drag.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1820" y="5087012"/>
              <a:ext cx="372870" cy="182779"/>
            </a:xfrm>
            <a:prstGeom prst="rect">
              <a:avLst/>
            </a:prstGeom>
          </p:spPr>
        </p:pic>
        <p:sp>
          <p:nvSpPr>
            <p:cNvPr id="40" name="TextBox 39"/>
            <p:cNvSpPr txBox="1"/>
            <p:nvPr/>
          </p:nvSpPr>
          <p:spPr>
            <a:xfrm>
              <a:off x="7260969" y="5310000"/>
              <a:ext cx="1415772" cy="400110"/>
            </a:xfrm>
            <a:prstGeom prst="rect">
              <a:avLst/>
            </a:prstGeom>
            <a:noFill/>
          </p:spPr>
          <p:txBody>
            <a:bodyPr wrap="none" rtlCol="0">
              <a:spAutoFit/>
            </a:bodyPr>
            <a:lstStyle/>
            <a:p>
              <a:r>
                <a:rPr lang="en-US" sz="2000" dirty="0" smtClean="0">
                  <a:latin typeface="Cambria"/>
                  <a:cs typeface="Cambria"/>
                </a:rPr>
                <a:t>Discovered</a:t>
              </a:r>
              <a:endParaRPr lang="en-US" sz="2000" dirty="0">
                <a:latin typeface="Cambria"/>
                <a:cs typeface="Cambria"/>
              </a:endParaRPr>
            </a:p>
          </p:txBody>
        </p:sp>
        <p:sp>
          <p:nvSpPr>
            <p:cNvPr id="41" name="TextBox 40"/>
            <p:cNvSpPr txBox="1"/>
            <p:nvPr/>
          </p:nvSpPr>
          <p:spPr>
            <a:xfrm>
              <a:off x="7260969" y="4927605"/>
              <a:ext cx="1839391" cy="400110"/>
            </a:xfrm>
            <a:prstGeom prst="rect">
              <a:avLst/>
            </a:prstGeom>
            <a:noFill/>
          </p:spPr>
          <p:txBody>
            <a:bodyPr wrap="none" rtlCol="0">
              <a:spAutoFit/>
            </a:bodyPr>
            <a:lstStyle/>
            <a:p>
              <a:r>
                <a:rPr lang="en-US" sz="2000" dirty="0" smtClean="0">
                  <a:latin typeface="Cambria"/>
                  <a:cs typeface="Cambria"/>
                </a:rPr>
                <a:t>Not discovered</a:t>
              </a:r>
              <a:endParaRPr lang="en-US" sz="2000" dirty="0">
                <a:latin typeface="Cambria"/>
                <a:cs typeface="Cambria"/>
              </a:endParaRPr>
            </a:p>
          </p:txBody>
        </p:sp>
      </p:grpSp>
    </p:spTree>
    <p:extLst>
      <p:ext uri="{BB962C8B-B14F-4D97-AF65-F5344CB8AC3E}">
        <p14:creationId xmlns:p14="http://schemas.microsoft.com/office/powerpoint/2010/main" val="35083955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Multiple Players</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18</a:t>
            </a:fld>
            <a:endParaRPr lang="en-US"/>
          </a:p>
        </p:txBody>
      </p:sp>
      <p:sp>
        <p:nvSpPr>
          <p:cNvPr id="6" name="Oval 5"/>
          <p:cNvSpPr/>
          <p:nvPr/>
        </p:nvSpPr>
        <p:spPr>
          <a:xfrm>
            <a:off x="4366173" y="1448615"/>
            <a:ext cx="411655" cy="411655"/>
          </a:xfrm>
          <a:prstGeom prst="ellipse">
            <a:avLst/>
          </a:prstGeom>
          <a:solidFill>
            <a:srgbClr val="FFFFFF"/>
          </a:solidFill>
          <a:ln w="12700" cmpd="sng">
            <a:solidFill>
              <a:schemeClr val="tx1"/>
            </a:solidFill>
          </a:ln>
          <a:effectLst/>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lang="en-US" dirty="0"/>
          </a:p>
        </p:txBody>
      </p:sp>
      <p:cxnSp>
        <p:nvCxnSpPr>
          <p:cNvPr id="8" name="Straight Connector 7"/>
          <p:cNvCxnSpPr>
            <a:stCxn id="6" idx="2"/>
          </p:cNvCxnSpPr>
          <p:nvPr/>
        </p:nvCxnSpPr>
        <p:spPr>
          <a:xfrm flipH="1">
            <a:off x="1786159" y="1654443"/>
            <a:ext cx="2580014" cy="1009447"/>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19" name="Straight Connector 18"/>
          <p:cNvCxnSpPr>
            <a:stCxn id="6" idx="5"/>
            <a:endCxn id="74" idx="0"/>
          </p:cNvCxnSpPr>
          <p:nvPr/>
        </p:nvCxnSpPr>
        <p:spPr>
          <a:xfrm>
            <a:off x="4717543" y="1799985"/>
            <a:ext cx="548279" cy="929125"/>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27" name="Straight Connector 26"/>
          <p:cNvCxnSpPr>
            <a:stCxn id="6" idx="6"/>
            <a:endCxn id="76" idx="0"/>
          </p:cNvCxnSpPr>
          <p:nvPr/>
        </p:nvCxnSpPr>
        <p:spPr>
          <a:xfrm>
            <a:off x="4777828" y="1654443"/>
            <a:ext cx="3324056" cy="1972642"/>
          </a:xfrm>
          <a:prstGeom prst="line">
            <a:avLst/>
          </a:prstGeom>
          <a:ln w="12700" cmpd="sng"/>
          <a:effectLst/>
        </p:spPr>
        <p:style>
          <a:lnRef idx="2">
            <a:schemeClr val="dk1"/>
          </a:lnRef>
          <a:fillRef idx="0">
            <a:schemeClr val="dk1"/>
          </a:fillRef>
          <a:effectRef idx="1">
            <a:schemeClr val="dk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354628553"/>
              </p:ext>
            </p:extLst>
          </p:nvPr>
        </p:nvGraphicFramePr>
        <p:xfrm>
          <a:off x="93940" y="3227881"/>
          <a:ext cx="1311955" cy="741680"/>
        </p:xfrm>
        <a:graphic>
          <a:graphicData uri="http://schemas.openxmlformats.org/drawingml/2006/table">
            <a:tbl>
              <a:tblPr firstRow="1" bandRow="1">
                <a:tableStyleId>{5940675A-B579-460E-94D1-54222C63F5DA}</a:tableStyleId>
              </a:tblPr>
              <a:tblGrid>
                <a:gridCol w="658481"/>
                <a:gridCol w="653474"/>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221936412"/>
              </p:ext>
            </p:extLst>
          </p:nvPr>
        </p:nvGraphicFramePr>
        <p:xfrm>
          <a:off x="1220639" y="4401452"/>
          <a:ext cx="1736666" cy="1483360"/>
        </p:xfrm>
        <a:graphic>
          <a:graphicData uri="http://schemas.openxmlformats.org/drawingml/2006/table">
            <a:tbl>
              <a:tblPr firstRow="1" bandRow="1">
                <a:tableStyleId>{5940675A-B579-460E-94D1-54222C63F5DA}</a:tableStyleId>
              </a:tblPr>
              <a:tblGrid>
                <a:gridCol w="1074008"/>
                <a:gridCol w="662658"/>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1131753437"/>
              </p:ext>
            </p:extLst>
          </p:nvPr>
        </p:nvGraphicFramePr>
        <p:xfrm>
          <a:off x="3422037" y="3211482"/>
          <a:ext cx="3109835" cy="741680"/>
        </p:xfrm>
        <a:graphic>
          <a:graphicData uri="http://schemas.openxmlformats.org/drawingml/2006/table">
            <a:tbl>
              <a:tblPr firstRow="1" bandRow="1">
                <a:tableStyleId>{5940675A-B579-460E-94D1-54222C63F5DA}</a:tableStyleId>
              </a:tblPr>
              <a:tblGrid>
                <a:gridCol w="619238"/>
                <a:gridCol w="752111"/>
                <a:gridCol w="1026224"/>
                <a:gridCol w="712262"/>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301633306"/>
              </p:ext>
            </p:extLst>
          </p:nvPr>
        </p:nvGraphicFramePr>
        <p:xfrm>
          <a:off x="5474379" y="4179142"/>
          <a:ext cx="3517220" cy="1483360"/>
        </p:xfrm>
        <a:graphic>
          <a:graphicData uri="http://schemas.openxmlformats.org/drawingml/2006/table">
            <a:tbl>
              <a:tblPr firstRow="1" bandRow="1">
                <a:tableStyleId>{5940675A-B579-460E-94D1-54222C63F5DA}</a:tableStyleId>
              </a:tblPr>
              <a:tblGrid>
                <a:gridCol w="1026623"/>
                <a:gridCol w="752111"/>
                <a:gridCol w="1032433"/>
                <a:gridCol w="706053"/>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cxnSp>
        <p:nvCxnSpPr>
          <p:cNvPr id="57" name="Straight Connector 56"/>
          <p:cNvCxnSpPr>
            <a:stCxn id="6" idx="3"/>
            <a:endCxn id="72" idx="0"/>
          </p:cNvCxnSpPr>
          <p:nvPr/>
        </p:nvCxnSpPr>
        <p:spPr>
          <a:xfrm flipH="1">
            <a:off x="2347763" y="1799985"/>
            <a:ext cx="2078695" cy="2045402"/>
          </a:xfrm>
          <a:prstGeom prst="line">
            <a:avLst/>
          </a:prstGeom>
          <a:ln w="12700" cmpd="sng"/>
          <a:effectLst/>
        </p:spPr>
        <p:style>
          <a:lnRef idx="2">
            <a:schemeClr val="dk1"/>
          </a:lnRef>
          <a:fillRef idx="0">
            <a:schemeClr val="dk1"/>
          </a:fillRef>
          <a:effectRef idx="1">
            <a:schemeClr val="dk1"/>
          </a:effectRef>
          <a:fontRef idx="minor">
            <a:schemeClr val="tx1"/>
          </a:fontRef>
        </p:style>
      </p:cxnSp>
      <p:grpSp>
        <p:nvGrpSpPr>
          <p:cNvPr id="71" name="Group 70"/>
          <p:cNvGrpSpPr/>
          <p:nvPr/>
        </p:nvGrpSpPr>
        <p:grpSpPr>
          <a:xfrm>
            <a:off x="699939" y="2663890"/>
            <a:ext cx="1041400" cy="326077"/>
            <a:chOff x="1108113" y="969323"/>
            <a:chExt cx="1041400" cy="326077"/>
          </a:xfrm>
        </p:grpSpPr>
        <p:sp>
          <p:nvSpPr>
            <p:cNvPr id="70" name="Rectangle 69"/>
            <p:cNvSpPr/>
            <p:nvPr/>
          </p:nvSpPr>
          <p:spPr>
            <a:xfrm>
              <a:off x="1108113" y="969323"/>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6" name="Picture 6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13" y="1006311"/>
              <a:ext cx="1041400" cy="266700"/>
            </a:xfrm>
            <a:prstGeom prst="rect">
              <a:avLst/>
            </a:prstGeom>
            <a:ln>
              <a:solidFill>
                <a:srgbClr val="FFFFFF"/>
              </a:solidFill>
            </a:ln>
          </p:spPr>
        </p:pic>
      </p:grpSp>
      <p:grpSp>
        <p:nvGrpSpPr>
          <p:cNvPr id="73" name="Group 72"/>
          <p:cNvGrpSpPr/>
          <p:nvPr/>
        </p:nvGrpSpPr>
        <p:grpSpPr>
          <a:xfrm>
            <a:off x="1827063" y="3845387"/>
            <a:ext cx="1041400" cy="326077"/>
            <a:chOff x="1220639" y="964992"/>
            <a:chExt cx="1041400" cy="326077"/>
          </a:xfrm>
        </p:grpSpPr>
        <p:sp>
          <p:nvSpPr>
            <p:cNvPr id="72" name="Rectangle 71"/>
            <p:cNvSpPr/>
            <p:nvPr/>
          </p:nvSpPr>
          <p:spPr>
            <a:xfrm>
              <a:off x="1220639" y="964992"/>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5" name="Picture 6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185" y="992617"/>
              <a:ext cx="876300" cy="266700"/>
            </a:xfrm>
            <a:prstGeom prst="rect">
              <a:avLst/>
            </a:prstGeom>
            <a:ln>
              <a:solidFill>
                <a:srgbClr val="FFFFFF"/>
              </a:solidFill>
            </a:ln>
          </p:spPr>
        </p:pic>
      </p:grpSp>
      <p:grpSp>
        <p:nvGrpSpPr>
          <p:cNvPr id="75" name="Group 74"/>
          <p:cNvGrpSpPr/>
          <p:nvPr/>
        </p:nvGrpSpPr>
        <p:grpSpPr>
          <a:xfrm>
            <a:off x="4745122" y="2729110"/>
            <a:ext cx="1041400" cy="326077"/>
            <a:chOff x="3995840" y="2390025"/>
            <a:chExt cx="1041400" cy="326077"/>
          </a:xfrm>
        </p:grpSpPr>
        <p:sp>
          <p:nvSpPr>
            <p:cNvPr id="74" name="Rectangle 73"/>
            <p:cNvSpPr/>
            <p:nvPr/>
          </p:nvSpPr>
          <p:spPr>
            <a:xfrm>
              <a:off x="3995840" y="2390025"/>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325" y="2429018"/>
              <a:ext cx="876300" cy="266700"/>
            </a:xfrm>
            <a:prstGeom prst="rect">
              <a:avLst/>
            </a:prstGeom>
            <a:ln>
              <a:solidFill>
                <a:srgbClr val="FFFFFF"/>
              </a:solidFill>
            </a:ln>
          </p:spPr>
        </p:pic>
      </p:grpSp>
      <p:grpSp>
        <p:nvGrpSpPr>
          <p:cNvPr id="77" name="Group 76"/>
          <p:cNvGrpSpPr/>
          <p:nvPr/>
        </p:nvGrpSpPr>
        <p:grpSpPr>
          <a:xfrm>
            <a:off x="7710674" y="3627085"/>
            <a:ext cx="782419" cy="326077"/>
            <a:chOff x="6058085" y="1893032"/>
            <a:chExt cx="782419" cy="326077"/>
          </a:xfrm>
        </p:grpSpPr>
        <p:sp>
          <p:nvSpPr>
            <p:cNvPr id="76" name="Rectangle 75"/>
            <p:cNvSpPr/>
            <p:nvPr/>
          </p:nvSpPr>
          <p:spPr>
            <a:xfrm>
              <a:off x="6058085" y="1893032"/>
              <a:ext cx="782419" cy="32607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a:cs typeface="Cambria"/>
              </a:endParaRPr>
            </a:p>
          </p:txBody>
        </p:sp>
        <p:pic>
          <p:nvPicPr>
            <p:cNvPr id="68" name="Picture 6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494" y="1913262"/>
              <a:ext cx="711200" cy="266700"/>
            </a:xfrm>
            <a:prstGeom prst="rect">
              <a:avLst/>
            </a:prstGeom>
            <a:ln>
              <a:noFill/>
            </a:ln>
          </p:spPr>
        </p:pic>
      </p:grpSp>
      <p:sp>
        <p:nvSpPr>
          <p:cNvPr id="3" name="TextBox 2"/>
          <p:cNvSpPr txBox="1"/>
          <p:nvPr/>
        </p:nvSpPr>
        <p:spPr>
          <a:xfrm>
            <a:off x="296716" y="2046957"/>
            <a:ext cx="1031465" cy="369332"/>
          </a:xfrm>
          <a:prstGeom prst="rect">
            <a:avLst/>
          </a:prstGeom>
          <a:noFill/>
        </p:spPr>
        <p:txBody>
          <a:bodyPr wrap="none" rtlCol="0">
            <a:spAutoFit/>
          </a:bodyPr>
          <a:lstStyle/>
          <a:p>
            <a:r>
              <a:rPr lang="en-US" dirty="0" smtClean="0">
                <a:latin typeface="Cambria"/>
                <a:cs typeface="Cambria"/>
              </a:rPr>
              <a:t>Player 1</a:t>
            </a:r>
            <a:endParaRPr lang="en-US" dirty="0">
              <a:latin typeface="Cambria"/>
              <a:cs typeface="Cambria"/>
            </a:endParaRPr>
          </a:p>
        </p:txBody>
      </p:sp>
      <p:sp>
        <p:nvSpPr>
          <p:cNvPr id="41" name="TextBox 40"/>
          <p:cNvSpPr txBox="1"/>
          <p:nvPr/>
        </p:nvSpPr>
        <p:spPr>
          <a:xfrm>
            <a:off x="1291843" y="2051538"/>
            <a:ext cx="994157" cy="369332"/>
          </a:xfrm>
          <a:prstGeom prst="rect">
            <a:avLst/>
          </a:prstGeom>
          <a:noFill/>
        </p:spPr>
        <p:txBody>
          <a:bodyPr wrap="none" rtlCol="0">
            <a:spAutoFit/>
          </a:bodyPr>
          <a:lstStyle/>
          <a:p>
            <a:r>
              <a:rPr lang="en-US" dirty="0" smtClean="0">
                <a:latin typeface="Cambria"/>
                <a:cs typeface="Cambria"/>
              </a:rPr>
              <a:t>Player 2</a:t>
            </a:r>
            <a:endParaRPr lang="en-US" dirty="0">
              <a:latin typeface="Cambria"/>
              <a:cs typeface="Cambria"/>
            </a:endParaRPr>
          </a:p>
        </p:txBody>
      </p:sp>
      <p:cxnSp>
        <p:nvCxnSpPr>
          <p:cNvPr id="43" name="Straight Arrow Connector 42"/>
          <p:cNvCxnSpPr/>
          <p:nvPr/>
        </p:nvCxnSpPr>
        <p:spPr>
          <a:xfrm>
            <a:off x="968079" y="2420870"/>
            <a:ext cx="0" cy="24122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1440444" y="2415650"/>
            <a:ext cx="345714" cy="23458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922003" y="4927292"/>
            <a:ext cx="1031465" cy="369332"/>
          </a:xfrm>
          <a:prstGeom prst="rect">
            <a:avLst/>
          </a:prstGeom>
          <a:noFill/>
        </p:spPr>
        <p:txBody>
          <a:bodyPr wrap="none" rtlCol="0">
            <a:spAutoFit/>
          </a:bodyPr>
          <a:lstStyle/>
          <a:p>
            <a:r>
              <a:rPr lang="en-US" dirty="0" smtClean="0">
                <a:latin typeface="Cambria"/>
                <a:cs typeface="Cambria"/>
              </a:rPr>
              <a:t>Player 1</a:t>
            </a:r>
            <a:endParaRPr lang="en-US" dirty="0">
              <a:latin typeface="Cambria"/>
              <a:cs typeface="Cambria"/>
            </a:endParaRPr>
          </a:p>
        </p:txBody>
      </p:sp>
      <p:cxnSp>
        <p:nvCxnSpPr>
          <p:cNvPr id="51" name="Straight Arrow Connector 50"/>
          <p:cNvCxnSpPr/>
          <p:nvPr/>
        </p:nvCxnSpPr>
        <p:spPr>
          <a:xfrm flipV="1">
            <a:off x="4935357" y="5127290"/>
            <a:ext cx="284889" cy="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716517" y="3551250"/>
            <a:ext cx="994157" cy="369332"/>
          </a:xfrm>
          <a:prstGeom prst="rect">
            <a:avLst/>
          </a:prstGeom>
          <a:noFill/>
        </p:spPr>
        <p:txBody>
          <a:bodyPr wrap="none" rtlCol="0">
            <a:spAutoFit/>
          </a:bodyPr>
          <a:lstStyle/>
          <a:p>
            <a:r>
              <a:rPr lang="en-US" dirty="0" smtClean="0">
                <a:latin typeface="Cambria"/>
                <a:cs typeface="Cambria"/>
              </a:rPr>
              <a:t>Player 2</a:t>
            </a:r>
            <a:endParaRPr lang="en-US" dirty="0">
              <a:latin typeface="Cambria"/>
              <a:cs typeface="Cambria"/>
            </a:endParaRPr>
          </a:p>
        </p:txBody>
      </p:sp>
      <p:cxnSp>
        <p:nvCxnSpPr>
          <p:cNvPr id="59" name="Straight Arrow Connector 58"/>
          <p:cNvCxnSpPr/>
          <p:nvPr/>
        </p:nvCxnSpPr>
        <p:spPr>
          <a:xfrm>
            <a:off x="7265481" y="3896022"/>
            <a:ext cx="0" cy="24122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1415" y="5923095"/>
            <a:ext cx="2338540" cy="782505"/>
            <a:chOff x="6761820" y="4927605"/>
            <a:chExt cx="2338540" cy="782505"/>
          </a:xfrm>
        </p:grpSpPr>
        <p:pic>
          <p:nvPicPr>
            <p:cNvPr id="61" name="Picture 60" descr="latexit-drag.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1492" y="5438221"/>
              <a:ext cx="203198" cy="175171"/>
            </a:xfrm>
            <a:prstGeom prst="rect">
              <a:avLst/>
            </a:prstGeom>
          </p:spPr>
        </p:pic>
        <p:pic>
          <p:nvPicPr>
            <p:cNvPr id="62" name="Picture 61" descr="latexit-drag.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61820" y="5087012"/>
              <a:ext cx="372870" cy="182779"/>
            </a:xfrm>
            <a:prstGeom prst="rect">
              <a:avLst/>
            </a:prstGeom>
          </p:spPr>
        </p:pic>
        <p:sp>
          <p:nvSpPr>
            <p:cNvPr id="63" name="TextBox 62"/>
            <p:cNvSpPr txBox="1"/>
            <p:nvPr/>
          </p:nvSpPr>
          <p:spPr>
            <a:xfrm>
              <a:off x="7260969" y="5310000"/>
              <a:ext cx="1415772" cy="400110"/>
            </a:xfrm>
            <a:prstGeom prst="rect">
              <a:avLst/>
            </a:prstGeom>
            <a:noFill/>
          </p:spPr>
          <p:txBody>
            <a:bodyPr wrap="none" rtlCol="0">
              <a:spAutoFit/>
            </a:bodyPr>
            <a:lstStyle/>
            <a:p>
              <a:r>
                <a:rPr lang="en-US" sz="2000" dirty="0" smtClean="0">
                  <a:latin typeface="Cambria"/>
                  <a:cs typeface="Cambria"/>
                </a:rPr>
                <a:t>Discovered</a:t>
              </a:r>
              <a:endParaRPr lang="en-US" sz="2000" dirty="0">
                <a:latin typeface="Cambria"/>
                <a:cs typeface="Cambria"/>
              </a:endParaRPr>
            </a:p>
          </p:txBody>
        </p:sp>
        <p:sp>
          <p:nvSpPr>
            <p:cNvPr id="64" name="TextBox 63"/>
            <p:cNvSpPr txBox="1"/>
            <p:nvPr/>
          </p:nvSpPr>
          <p:spPr>
            <a:xfrm>
              <a:off x="7260969" y="4927605"/>
              <a:ext cx="1839391" cy="400110"/>
            </a:xfrm>
            <a:prstGeom prst="rect">
              <a:avLst/>
            </a:prstGeom>
            <a:noFill/>
          </p:spPr>
          <p:txBody>
            <a:bodyPr wrap="none" rtlCol="0">
              <a:spAutoFit/>
            </a:bodyPr>
            <a:lstStyle/>
            <a:p>
              <a:r>
                <a:rPr lang="en-US" sz="2000" dirty="0" smtClean="0">
                  <a:latin typeface="Cambria"/>
                  <a:cs typeface="Cambria"/>
                </a:rPr>
                <a:t>Not discovered</a:t>
              </a:r>
              <a:endParaRPr lang="en-US" sz="2000" dirty="0">
                <a:latin typeface="Cambria"/>
                <a:cs typeface="Cambria"/>
              </a:endParaRPr>
            </a:p>
          </p:txBody>
        </p:sp>
      </p:grpSp>
    </p:spTree>
    <p:extLst>
      <p:ext uri="{BB962C8B-B14F-4D97-AF65-F5344CB8AC3E}">
        <p14:creationId xmlns:p14="http://schemas.microsoft.com/office/powerpoint/2010/main" val="22295098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Rounded Game: Game Tree</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19</a:t>
            </a:fld>
            <a:endParaRPr lang="en-US"/>
          </a:p>
        </p:txBody>
      </p:sp>
      <p:cxnSp>
        <p:nvCxnSpPr>
          <p:cNvPr id="8" name="Straight Connector 7"/>
          <p:cNvCxnSpPr>
            <a:endCxn id="70" idx="0"/>
          </p:cNvCxnSpPr>
          <p:nvPr/>
        </p:nvCxnSpPr>
        <p:spPr>
          <a:xfrm flipH="1">
            <a:off x="901700" y="1905000"/>
            <a:ext cx="3670302" cy="1187914"/>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19" name="Straight Connector 18"/>
          <p:cNvCxnSpPr>
            <a:endCxn id="74" idx="0"/>
          </p:cNvCxnSpPr>
          <p:nvPr/>
        </p:nvCxnSpPr>
        <p:spPr>
          <a:xfrm>
            <a:off x="4572001" y="1905000"/>
            <a:ext cx="700742" cy="1187914"/>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27" name="Straight Connector 26"/>
          <p:cNvCxnSpPr>
            <a:endCxn id="82" idx="0"/>
          </p:cNvCxnSpPr>
          <p:nvPr/>
        </p:nvCxnSpPr>
        <p:spPr>
          <a:xfrm>
            <a:off x="4572000" y="1905000"/>
            <a:ext cx="3647391" cy="1187914"/>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57" name="Straight Connector 56"/>
          <p:cNvCxnSpPr>
            <a:endCxn id="72" idx="0"/>
          </p:cNvCxnSpPr>
          <p:nvPr/>
        </p:nvCxnSpPr>
        <p:spPr>
          <a:xfrm flipH="1">
            <a:off x="2908300" y="1905000"/>
            <a:ext cx="1663702" cy="1187914"/>
          </a:xfrm>
          <a:prstGeom prst="line">
            <a:avLst/>
          </a:prstGeom>
          <a:ln w="12700" cmpd="sng"/>
          <a:effectLst/>
        </p:spPr>
        <p:style>
          <a:lnRef idx="2">
            <a:schemeClr val="dk1"/>
          </a:lnRef>
          <a:fillRef idx="0">
            <a:schemeClr val="dk1"/>
          </a:fillRef>
          <a:effectRef idx="1">
            <a:schemeClr val="dk1"/>
          </a:effectRef>
          <a:fontRef idx="minor">
            <a:schemeClr val="tx1"/>
          </a:fontRef>
        </p:style>
      </p:cxnSp>
      <p:grpSp>
        <p:nvGrpSpPr>
          <p:cNvPr id="71" name="Group 70"/>
          <p:cNvGrpSpPr/>
          <p:nvPr/>
        </p:nvGrpSpPr>
        <p:grpSpPr>
          <a:xfrm>
            <a:off x="381000" y="3092914"/>
            <a:ext cx="1041400" cy="326077"/>
            <a:chOff x="1108113" y="969323"/>
            <a:chExt cx="1041400" cy="326077"/>
          </a:xfrm>
        </p:grpSpPr>
        <p:sp>
          <p:nvSpPr>
            <p:cNvPr id="70" name="Rectangle 69"/>
            <p:cNvSpPr/>
            <p:nvPr/>
          </p:nvSpPr>
          <p:spPr>
            <a:xfrm>
              <a:off x="1108113" y="969323"/>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6" name="Picture 6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13" y="1006311"/>
              <a:ext cx="1041400" cy="266700"/>
            </a:xfrm>
            <a:prstGeom prst="rect">
              <a:avLst/>
            </a:prstGeom>
            <a:ln>
              <a:solidFill>
                <a:srgbClr val="FFFFFF"/>
              </a:solidFill>
            </a:ln>
          </p:spPr>
        </p:pic>
      </p:grpSp>
      <p:grpSp>
        <p:nvGrpSpPr>
          <p:cNvPr id="73" name="Group 72"/>
          <p:cNvGrpSpPr/>
          <p:nvPr/>
        </p:nvGrpSpPr>
        <p:grpSpPr>
          <a:xfrm>
            <a:off x="2387600" y="3092914"/>
            <a:ext cx="1041400" cy="326077"/>
            <a:chOff x="1220639" y="964992"/>
            <a:chExt cx="1041400" cy="326077"/>
          </a:xfrm>
        </p:grpSpPr>
        <p:sp>
          <p:nvSpPr>
            <p:cNvPr id="72" name="Rectangle 71"/>
            <p:cNvSpPr/>
            <p:nvPr/>
          </p:nvSpPr>
          <p:spPr>
            <a:xfrm>
              <a:off x="1220639" y="964992"/>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5" name="Picture 6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185" y="992617"/>
              <a:ext cx="876300" cy="266700"/>
            </a:xfrm>
            <a:prstGeom prst="rect">
              <a:avLst/>
            </a:prstGeom>
            <a:ln>
              <a:solidFill>
                <a:srgbClr val="FFFFFF"/>
              </a:solidFill>
            </a:ln>
          </p:spPr>
        </p:pic>
      </p:grpSp>
      <p:grpSp>
        <p:nvGrpSpPr>
          <p:cNvPr id="75" name="Group 74"/>
          <p:cNvGrpSpPr/>
          <p:nvPr/>
        </p:nvGrpSpPr>
        <p:grpSpPr>
          <a:xfrm>
            <a:off x="4752043" y="3092914"/>
            <a:ext cx="1041400" cy="326077"/>
            <a:chOff x="3995840" y="2390025"/>
            <a:chExt cx="1041400" cy="326077"/>
          </a:xfrm>
        </p:grpSpPr>
        <p:sp>
          <p:nvSpPr>
            <p:cNvPr id="74" name="Rectangle 73"/>
            <p:cNvSpPr/>
            <p:nvPr/>
          </p:nvSpPr>
          <p:spPr>
            <a:xfrm>
              <a:off x="3995840" y="2390025"/>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325" y="2429018"/>
              <a:ext cx="876300" cy="266700"/>
            </a:xfrm>
            <a:prstGeom prst="rect">
              <a:avLst/>
            </a:prstGeom>
            <a:ln>
              <a:solidFill>
                <a:srgbClr val="FFFFFF"/>
              </a:solidFill>
            </a:ln>
          </p:spPr>
        </p:pic>
      </p:grpSp>
      <p:sp>
        <p:nvSpPr>
          <p:cNvPr id="3" name="TextBox 2"/>
          <p:cNvSpPr txBox="1"/>
          <p:nvPr/>
        </p:nvSpPr>
        <p:spPr>
          <a:xfrm>
            <a:off x="2521329" y="1295400"/>
            <a:ext cx="1031465" cy="369332"/>
          </a:xfrm>
          <a:prstGeom prst="rect">
            <a:avLst/>
          </a:prstGeom>
          <a:noFill/>
        </p:spPr>
        <p:txBody>
          <a:bodyPr wrap="none" rtlCol="0">
            <a:spAutoFit/>
          </a:bodyPr>
          <a:lstStyle/>
          <a:p>
            <a:r>
              <a:rPr lang="en-US" dirty="0" smtClean="0">
                <a:latin typeface="Cambria"/>
                <a:cs typeface="Cambria"/>
              </a:rPr>
              <a:t>Player 1</a:t>
            </a:r>
            <a:endParaRPr lang="en-US" dirty="0">
              <a:latin typeface="Cambria"/>
              <a:cs typeface="Cambria"/>
            </a:endParaRPr>
          </a:p>
        </p:txBody>
      </p:sp>
      <p:sp>
        <p:nvSpPr>
          <p:cNvPr id="41" name="TextBox 40"/>
          <p:cNvSpPr txBox="1"/>
          <p:nvPr/>
        </p:nvSpPr>
        <p:spPr>
          <a:xfrm>
            <a:off x="5563023" y="1316197"/>
            <a:ext cx="994157" cy="369332"/>
          </a:xfrm>
          <a:prstGeom prst="rect">
            <a:avLst/>
          </a:prstGeom>
          <a:noFill/>
        </p:spPr>
        <p:txBody>
          <a:bodyPr wrap="none" rtlCol="0">
            <a:spAutoFit/>
          </a:bodyPr>
          <a:lstStyle/>
          <a:p>
            <a:r>
              <a:rPr lang="en-US" dirty="0" smtClean="0">
                <a:latin typeface="Cambria"/>
                <a:cs typeface="Cambria"/>
              </a:rPr>
              <a:t>Player 2</a:t>
            </a:r>
            <a:endParaRPr lang="en-US" dirty="0">
              <a:latin typeface="Cambria"/>
              <a:cs typeface="Cambria"/>
            </a:endParaRPr>
          </a:p>
        </p:txBody>
      </p:sp>
      <p:cxnSp>
        <p:nvCxnSpPr>
          <p:cNvPr id="43" name="Straight Arrow Connector 42"/>
          <p:cNvCxnSpPr/>
          <p:nvPr/>
        </p:nvCxnSpPr>
        <p:spPr>
          <a:xfrm>
            <a:off x="3611087" y="1500863"/>
            <a:ext cx="283826"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5272744" y="1500863"/>
            <a:ext cx="251124"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02730" y="5715000"/>
            <a:ext cx="2338540" cy="782505"/>
            <a:chOff x="6761820" y="4927605"/>
            <a:chExt cx="2338540" cy="782505"/>
          </a:xfrm>
        </p:grpSpPr>
        <p:pic>
          <p:nvPicPr>
            <p:cNvPr id="61" name="Picture 60" descr="latexit-drag.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1492" y="5438221"/>
              <a:ext cx="203198" cy="175171"/>
            </a:xfrm>
            <a:prstGeom prst="rect">
              <a:avLst/>
            </a:prstGeom>
          </p:spPr>
        </p:pic>
        <p:pic>
          <p:nvPicPr>
            <p:cNvPr id="62" name="Picture 61" descr="latexit-drag.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1820" y="5087012"/>
              <a:ext cx="372870" cy="182779"/>
            </a:xfrm>
            <a:prstGeom prst="rect">
              <a:avLst/>
            </a:prstGeom>
          </p:spPr>
        </p:pic>
        <p:sp>
          <p:nvSpPr>
            <p:cNvPr id="63" name="TextBox 62"/>
            <p:cNvSpPr txBox="1"/>
            <p:nvPr/>
          </p:nvSpPr>
          <p:spPr>
            <a:xfrm>
              <a:off x="7260969" y="5310000"/>
              <a:ext cx="1415772" cy="400110"/>
            </a:xfrm>
            <a:prstGeom prst="rect">
              <a:avLst/>
            </a:prstGeom>
            <a:noFill/>
          </p:spPr>
          <p:txBody>
            <a:bodyPr wrap="none" rtlCol="0">
              <a:spAutoFit/>
            </a:bodyPr>
            <a:lstStyle/>
            <a:p>
              <a:r>
                <a:rPr lang="en-US" sz="2000" dirty="0" smtClean="0">
                  <a:latin typeface="Cambria"/>
                  <a:cs typeface="Cambria"/>
                </a:rPr>
                <a:t>Discovered</a:t>
              </a:r>
              <a:endParaRPr lang="en-US" sz="2000" dirty="0">
                <a:latin typeface="Cambria"/>
                <a:cs typeface="Cambria"/>
              </a:endParaRPr>
            </a:p>
          </p:txBody>
        </p:sp>
        <p:sp>
          <p:nvSpPr>
            <p:cNvPr id="64" name="TextBox 63"/>
            <p:cNvSpPr txBox="1"/>
            <p:nvPr/>
          </p:nvSpPr>
          <p:spPr>
            <a:xfrm>
              <a:off x="7260969" y="4927605"/>
              <a:ext cx="1839391" cy="400110"/>
            </a:xfrm>
            <a:prstGeom prst="rect">
              <a:avLst/>
            </a:prstGeom>
            <a:noFill/>
          </p:spPr>
          <p:txBody>
            <a:bodyPr wrap="none" rtlCol="0">
              <a:spAutoFit/>
            </a:bodyPr>
            <a:lstStyle/>
            <a:p>
              <a:r>
                <a:rPr lang="en-US" sz="2000" dirty="0" smtClean="0">
                  <a:latin typeface="Cambria"/>
                  <a:cs typeface="Cambria"/>
                </a:rPr>
                <a:t>Not discovered</a:t>
              </a:r>
              <a:endParaRPr lang="en-US" sz="2000" dirty="0">
                <a:latin typeface="Cambria"/>
                <a:cs typeface="Cambria"/>
              </a:endParaRPr>
            </a:p>
          </p:txBody>
        </p:sp>
      </p:grpSp>
      <p:grpSp>
        <p:nvGrpSpPr>
          <p:cNvPr id="44" name="Group 43"/>
          <p:cNvGrpSpPr/>
          <p:nvPr/>
        </p:nvGrpSpPr>
        <p:grpSpPr>
          <a:xfrm>
            <a:off x="4051300" y="1295400"/>
            <a:ext cx="1041400" cy="326077"/>
            <a:chOff x="1108113" y="969323"/>
            <a:chExt cx="1041400" cy="326077"/>
          </a:xfrm>
        </p:grpSpPr>
        <p:sp>
          <p:nvSpPr>
            <p:cNvPr id="45" name="Rectangle 44"/>
            <p:cNvSpPr/>
            <p:nvPr/>
          </p:nvSpPr>
          <p:spPr>
            <a:xfrm>
              <a:off x="1108113" y="969323"/>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13" y="1006311"/>
              <a:ext cx="1041400" cy="266700"/>
            </a:xfrm>
            <a:prstGeom prst="rect">
              <a:avLst/>
            </a:prstGeom>
            <a:ln>
              <a:solidFill>
                <a:srgbClr val="FFFFFF"/>
              </a:solidFill>
            </a:ln>
          </p:spPr>
        </p:pic>
      </p:grpSp>
      <p:grpSp>
        <p:nvGrpSpPr>
          <p:cNvPr id="80" name="Group 79"/>
          <p:cNvGrpSpPr/>
          <p:nvPr/>
        </p:nvGrpSpPr>
        <p:grpSpPr>
          <a:xfrm>
            <a:off x="7828181" y="3092914"/>
            <a:ext cx="782419" cy="326077"/>
            <a:chOff x="6058085" y="1893032"/>
            <a:chExt cx="782419" cy="326077"/>
          </a:xfrm>
        </p:grpSpPr>
        <p:sp>
          <p:nvSpPr>
            <p:cNvPr id="82" name="Rectangle 81"/>
            <p:cNvSpPr/>
            <p:nvPr/>
          </p:nvSpPr>
          <p:spPr>
            <a:xfrm>
              <a:off x="6058085" y="1893032"/>
              <a:ext cx="782419" cy="32607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a:cs typeface="Cambria"/>
              </a:endParaRPr>
            </a:p>
          </p:txBody>
        </p:sp>
        <p:pic>
          <p:nvPicPr>
            <p:cNvPr id="83" name="Picture 82"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0494" y="1913262"/>
              <a:ext cx="711200" cy="266700"/>
            </a:xfrm>
            <a:prstGeom prst="rect">
              <a:avLst/>
            </a:prstGeom>
            <a:ln>
              <a:noFill/>
            </a:ln>
          </p:spPr>
        </p:pic>
      </p:grpSp>
      <p:cxnSp>
        <p:nvCxnSpPr>
          <p:cNvPr id="85" name="Straight Connector 84"/>
          <p:cNvCxnSpPr>
            <a:stCxn id="72" idx="2"/>
            <a:endCxn id="97" idx="0"/>
          </p:cNvCxnSpPr>
          <p:nvPr/>
        </p:nvCxnSpPr>
        <p:spPr>
          <a:xfrm>
            <a:off x="2908300" y="3418991"/>
            <a:ext cx="6010" cy="303919"/>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96" name="Straight Connector 95"/>
          <p:cNvCxnSpPr>
            <a:stCxn id="72" idx="2"/>
            <a:endCxn id="17" idx="0"/>
          </p:cNvCxnSpPr>
          <p:nvPr/>
        </p:nvCxnSpPr>
        <p:spPr>
          <a:xfrm flipH="1">
            <a:off x="2024794" y="3418991"/>
            <a:ext cx="883506" cy="303919"/>
          </a:xfrm>
          <a:prstGeom prst="line">
            <a:avLst/>
          </a:prstGeom>
          <a:ln w="12700" cmpd="sng"/>
          <a:effectLst/>
        </p:spPr>
        <p:style>
          <a:lnRef idx="2">
            <a:schemeClr val="dk1"/>
          </a:lnRef>
          <a:fillRef idx="0">
            <a:schemeClr val="dk1"/>
          </a:fillRef>
          <a:effectRef idx="1">
            <a:schemeClr val="dk1"/>
          </a:effectRef>
          <a:fontRef idx="minor">
            <a:schemeClr val="tx1"/>
          </a:fontRef>
        </p:style>
      </p:cxnSp>
      <p:sp>
        <p:nvSpPr>
          <p:cNvPr id="17" name="Rectangle 16"/>
          <p:cNvSpPr/>
          <p:nvPr/>
        </p:nvSpPr>
        <p:spPr>
          <a:xfrm>
            <a:off x="1676400" y="3722910"/>
            <a:ext cx="696787" cy="457200"/>
          </a:xfrm>
          <a:prstGeom prst="rect">
            <a:avLst/>
          </a:prstGeom>
          <a:ln w="12700" cmpd="sng"/>
        </p:spPr>
        <p:style>
          <a:lnRef idx="2">
            <a:schemeClr val="dk1"/>
          </a:lnRef>
          <a:fillRef idx="1">
            <a:schemeClr val="lt1"/>
          </a:fillRef>
          <a:effectRef idx="0">
            <a:schemeClr val="dk1"/>
          </a:effectRef>
          <a:fontRef idx="minor">
            <a:schemeClr val="dk1"/>
          </a:fontRef>
        </p:style>
        <p:txBody>
          <a:bodyPr wrap="square" lIns="0" tIns="0" rIns="0" bIns="0" rtlCol="0" anchor="ctr" anchorCtr="1">
            <a:noAutofit/>
          </a:bodyPr>
          <a:lstStyle/>
          <a:p>
            <a:pPr algn="ctr"/>
            <a:r>
              <a:rPr lang="en-US" sz="1600" dirty="0">
                <a:solidFill>
                  <a:srgbClr val="000000"/>
                </a:solidFill>
              </a:rPr>
              <a:t>A</a:t>
            </a:r>
            <a:r>
              <a:rPr lang="en-US" sz="1600" dirty="0" smtClean="0">
                <a:solidFill>
                  <a:srgbClr val="000000"/>
                </a:solidFill>
              </a:rPr>
              <a:t>, N</a:t>
            </a:r>
            <a:endParaRPr lang="en-US" sz="1600" dirty="0" smtClean="0">
              <a:solidFill>
                <a:srgbClr val="000000"/>
              </a:solidFill>
            </a:endParaRPr>
          </a:p>
        </p:txBody>
      </p:sp>
      <p:sp>
        <p:nvSpPr>
          <p:cNvPr id="97" name="Rectangle 96"/>
          <p:cNvSpPr/>
          <p:nvPr/>
        </p:nvSpPr>
        <p:spPr>
          <a:xfrm>
            <a:off x="2565916" y="3722910"/>
            <a:ext cx="696787" cy="457200"/>
          </a:xfrm>
          <a:prstGeom prst="rect">
            <a:avLst/>
          </a:prstGeom>
          <a:ln w="12700" cmpd="sng"/>
        </p:spPr>
        <p:style>
          <a:lnRef idx="2">
            <a:schemeClr val="dk1"/>
          </a:lnRef>
          <a:fillRef idx="1">
            <a:schemeClr val="lt1"/>
          </a:fillRef>
          <a:effectRef idx="0">
            <a:schemeClr val="dk1"/>
          </a:effectRef>
          <a:fontRef idx="minor">
            <a:schemeClr val="dk1"/>
          </a:fontRef>
        </p:style>
        <p:txBody>
          <a:bodyPr wrap="square" lIns="0" tIns="0" rIns="0" bIns="0" rtlCol="0" anchor="ctr" anchorCtr="1">
            <a:noAutofit/>
          </a:bodyPr>
          <a:lstStyle/>
          <a:p>
            <a:pPr algn="ctr"/>
            <a:r>
              <a:rPr lang="en-US" sz="1600" dirty="0" smtClean="0">
                <a:solidFill>
                  <a:srgbClr val="000000"/>
                </a:solidFill>
              </a:rPr>
              <a:t>S, N</a:t>
            </a:r>
            <a:endParaRPr lang="en-US" sz="1600" dirty="0" smtClean="0">
              <a:solidFill>
                <a:srgbClr val="000000"/>
              </a:solidFill>
            </a:endParaRPr>
          </a:p>
        </p:txBody>
      </p:sp>
      <p:cxnSp>
        <p:nvCxnSpPr>
          <p:cNvPr id="100" name="Straight Connector 99"/>
          <p:cNvCxnSpPr>
            <a:stCxn id="72" idx="2"/>
            <a:endCxn id="98" idx="0"/>
          </p:cNvCxnSpPr>
          <p:nvPr/>
        </p:nvCxnSpPr>
        <p:spPr>
          <a:xfrm>
            <a:off x="2908300" y="3418991"/>
            <a:ext cx="858107" cy="303919"/>
          </a:xfrm>
          <a:prstGeom prst="line">
            <a:avLst/>
          </a:prstGeom>
          <a:ln w="12700" cmpd="sng"/>
          <a:effectLst/>
        </p:spPr>
        <p:style>
          <a:lnRef idx="2">
            <a:schemeClr val="dk1"/>
          </a:lnRef>
          <a:fillRef idx="0">
            <a:schemeClr val="dk1"/>
          </a:fillRef>
          <a:effectRef idx="1">
            <a:schemeClr val="dk1"/>
          </a:effectRef>
          <a:fontRef idx="minor">
            <a:schemeClr val="tx1"/>
          </a:fontRef>
        </p:style>
      </p:cxnSp>
      <p:sp>
        <p:nvSpPr>
          <p:cNvPr id="98" name="Rectangle 97"/>
          <p:cNvSpPr/>
          <p:nvPr/>
        </p:nvSpPr>
        <p:spPr>
          <a:xfrm>
            <a:off x="3418013" y="3722910"/>
            <a:ext cx="696787" cy="457200"/>
          </a:xfrm>
          <a:prstGeom prst="rect">
            <a:avLst/>
          </a:prstGeom>
          <a:ln w="12700" cmpd="sng"/>
        </p:spPr>
        <p:style>
          <a:lnRef idx="2">
            <a:schemeClr val="dk1"/>
          </a:lnRef>
          <a:fillRef idx="1">
            <a:schemeClr val="lt1"/>
          </a:fillRef>
          <a:effectRef idx="0">
            <a:schemeClr val="dk1"/>
          </a:effectRef>
          <a:fontRef idx="minor">
            <a:schemeClr val="dk1"/>
          </a:fontRef>
        </p:style>
        <p:txBody>
          <a:bodyPr wrap="square" lIns="0" tIns="0" rIns="0" bIns="0" rtlCol="0" anchor="ctr" anchorCtr="1">
            <a:noAutofit/>
          </a:bodyPr>
          <a:lstStyle/>
          <a:p>
            <a:pPr algn="ctr"/>
            <a:r>
              <a:rPr lang="en-US" sz="1600" dirty="0">
                <a:solidFill>
                  <a:srgbClr val="000000"/>
                </a:solidFill>
              </a:rPr>
              <a:t>P</a:t>
            </a:r>
            <a:r>
              <a:rPr lang="en-US" sz="1600" dirty="0" smtClean="0">
                <a:solidFill>
                  <a:srgbClr val="000000"/>
                </a:solidFill>
              </a:rPr>
              <a:t>, N</a:t>
            </a:r>
            <a:endParaRPr lang="en-US" sz="1600" dirty="0" smtClean="0">
              <a:solidFill>
                <a:srgbClr val="000000"/>
              </a:solidFill>
            </a:endParaRPr>
          </a:p>
        </p:txBody>
      </p:sp>
      <p:cxnSp>
        <p:nvCxnSpPr>
          <p:cNvPr id="102" name="Straight Connector 101"/>
          <p:cNvCxnSpPr>
            <a:stCxn id="45" idx="2"/>
          </p:cNvCxnSpPr>
          <p:nvPr/>
        </p:nvCxnSpPr>
        <p:spPr>
          <a:xfrm>
            <a:off x="4572000" y="1621477"/>
            <a:ext cx="1" cy="283523"/>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122" name="Straight Connector 121"/>
          <p:cNvCxnSpPr>
            <a:stCxn id="17" idx="2"/>
            <a:endCxn id="152" idx="0"/>
          </p:cNvCxnSpPr>
          <p:nvPr/>
        </p:nvCxnSpPr>
        <p:spPr>
          <a:xfrm flipH="1">
            <a:off x="1968500" y="4180110"/>
            <a:ext cx="56294" cy="990852"/>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132" name="Straight Connector 131"/>
          <p:cNvCxnSpPr>
            <a:stCxn id="17" idx="2"/>
            <a:endCxn id="155" idx="0"/>
          </p:cNvCxnSpPr>
          <p:nvPr/>
        </p:nvCxnSpPr>
        <p:spPr>
          <a:xfrm>
            <a:off x="2024794" y="4180110"/>
            <a:ext cx="1527720" cy="990852"/>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139" name="Straight Connector 138"/>
          <p:cNvCxnSpPr>
            <a:stCxn id="98" idx="2"/>
            <a:endCxn id="156" idx="0"/>
          </p:cNvCxnSpPr>
          <p:nvPr/>
        </p:nvCxnSpPr>
        <p:spPr>
          <a:xfrm flipH="1">
            <a:off x="3539313" y="4180110"/>
            <a:ext cx="227094" cy="1011082"/>
          </a:xfrm>
          <a:prstGeom prst="line">
            <a:avLst/>
          </a:prstGeom>
          <a:ln w="12700" cmpd="sng"/>
          <a:effectLst/>
        </p:spPr>
        <p:style>
          <a:lnRef idx="2">
            <a:schemeClr val="dk1"/>
          </a:lnRef>
          <a:fillRef idx="0">
            <a:schemeClr val="dk1"/>
          </a:fillRef>
          <a:effectRef idx="1">
            <a:schemeClr val="dk1"/>
          </a:effectRef>
          <a:fontRef idx="minor">
            <a:schemeClr val="tx1"/>
          </a:fontRef>
        </p:style>
      </p:cxnSp>
      <p:grpSp>
        <p:nvGrpSpPr>
          <p:cNvPr id="151" name="Group 150"/>
          <p:cNvGrpSpPr/>
          <p:nvPr/>
        </p:nvGrpSpPr>
        <p:grpSpPr>
          <a:xfrm>
            <a:off x="1447800" y="5170962"/>
            <a:ext cx="1041400" cy="326077"/>
            <a:chOff x="1220639" y="964992"/>
            <a:chExt cx="1041400" cy="326077"/>
          </a:xfrm>
        </p:grpSpPr>
        <p:sp>
          <p:nvSpPr>
            <p:cNvPr id="152" name="Rectangle 151"/>
            <p:cNvSpPr/>
            <p:nvPr/>
          </p:nvSpPr>
          <p:spPr>
            <a:xfrm>
              <a:off x="1220639" y="964992"/>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3" name="Picture 15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185" y="992617"/>
              <a:ext cx="876300" cy="266700"/>
            </a:xfrm>
            <a:prstGeom prst="rect">
              <a:avLst/>
            </a:prstGeom>
            <a:ln>
              <a:solidFill>
                <a:srgbClr val="FFFFFF"/>
              </a:solidFill>
            </a:ln>
          </p:spPr>
        </p:pic>
      </p:grpSp>
      <p:grpSp>
        <p:nvGrpSpPr>
          <p:cNvPr id="154" name="Group 153"/>
          <p:cNvGrpSpPr/>
          <p:nvPr/>
        </p:nvGrpSpPr>
        <p:grpSpPr>
          <a:xfrm>
            <a:off x="3161304" y="5170962"/>
            <a:ext cx="782419" cy="326077"/>
            <a:chOff x="6058085" y="1893032"/>
            <a:chExt cx="782419" cy="326077"/>
          </a:xfrm>
        </p:grpSpPr>
        <p:sp>
          <p:nvSpPr>
            <p:cNvPr id="155" name="Rectangle 154"/>
            <p:cNvSpPr/>
            <p:nvPr/>
          </p:nvSpPr>
          <p:spPr>
            <a:xfrm>
              <a:off x="6058085" y="1893032"/>
              <a:ext cx="782419" cy="32607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a:cs typeface="Cambria"/>
              </a:endParaRPr>
            </a:p>
          </p:txBody>
        </p:sp>
        <p:pic>
          <p:nvPicPr>
            <p:cNvPr id="156" name="Picture 155"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0494" y="1913262"/>
              <a:ext cx="711200" cy="266700"/>
            </a:xfrm>
            <a:prstGeom prst="rect">
              <a:avLst/>
            </a:prstGeom>
            <a:ln>
              <a:noFill/>
            </a:ln>
          </p:spPr>
        </p:pic>
      </p:grpSp>
      <p:cxnSp>
        <p:nvCxnSpPr>
          <p:cNvPr id="157" name="Straight Connector 156"/>
          <p:cNvCxnSpPr>
            <a:stCxn id="97" idx="2"/>
            <a:endCxn id="152" idx="0"/>
          </p:cNvCxnSpPr>
          <p:nvPr/>
        </p:nvCxnSpPr>
        <p:spPr>
          <a:xfrm flipH="1">
            <a:off x="1968500" y="4180110"/>
            <a:ext cx="945810" cy="990852"/>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160" name="Straight Connector 159"/>
          <p:cNvCxnSpPr>
            <a:stCxn id="97" idx="2"/>
            <a:endCxn id="155" idx="0"/>
          </p:cNvCxnSpPr>
          <p:nvPr/>
        </p:nvCxnSpPr>
        <p:spPr>
          <a:xfrm>
            <a:off x="2914310" y="4180110"/>
            <a:ext cx="638204" cy="990852"/>
          </a:xfrm>
          <a:prstGeom prst="line">
            <a:avLst/>
          </a:prstGeom>
          <a:ln w="12700" cmpd="sng"/>
          <a:effectLst/>
        </p:spPr>
        <p:style>
          <a:lnRef idx="2">
            <a:schemeClr val="dk1"/>
          </a:lnRef>
          <a:fillRef idx="0">
            <a:schemeClr val="dk1"/>
          </a:fillRef>
          <a:effectRef idx="1">
            <a:schemeClr val="dk1"/>
          </a:effectRef>
          <a:fontRef idx="minor">
            <a:schemeClr val="tx1"/>
          </a:fontRef>
        </p:style>
      </p:cxnSp>
      <p:grpSp>
        <p:nvGrpSpPr>
          <p:cNvPr id="13" name="Group 12"/>
          <p:cNvGrpSpPr/>
          <p:nvPr/>
        </p:nvGrpSpPr>
        <p:grpSpPr>
          <a:xfrm>
            <a:off x="6875684" y="2562607"/>
            <a:ext cx="1125316" cy="266746"/>
            <a:chOff x="6405668" y="1860015"/>
            <a:chExt cx="1125316" cy="266746"/>
          </a:xfrm>
        </p:grpSpPr>
        <p:sp>
          <p:nvSpPr>
            <p:cNvPr id="12" name="Rectangle 11"/>
            <p:cNvSpPr/>
            <p:nvPr/>
          </p:nvSpPr>
          <p:spPr>
            <a:xfrm>
              <a:off x="6405668" y="1871126"/>
              <a:ext cx="1117600" cy="255635"/>
            </a:xfrm>
            <a:prstGeom prst="rect">
              <a:avLst/>
            </a:prstGeom>
            <a:solidFill>
              <a:srgbClr val="FFFFFF"/>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pic>
          <p:nvPicPr>
            <p:cNvPr id="193" name="Picture 192"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13384" y="1860015"/>
              <a:ext cx="1117600" cy="266700"/>
            </a:xfrm>
            <a:prstGeom prst="rect">
              <a:avLst/>
            </a:prstGeom>
          </p:spPr>
        </p:pic>
      </p:grpSp>
      <p:grpSp>
        <p:nvGrpSpPr>
          <p:cNvPr id="6" name="Group 5"/>
          <p:cNvGrpSpPr/>
          <p:nvPr/>
        </p:nvGrpSpPr>
        <p:grpSpPr>
          <a:xfrm>
            <a:off x="144031" y="2542878"/>
            <a:ext cx="2367810" cy="306205"/>
            <a:chOff x="57761" y="2208395"/>
            <a:chExt cx="2367810" cy="306205"/>
          </a:xfrm>
        </p:grpSpPr>
        <p:sp>
          <p:nvSpPr>
            <p:cNvPr id="5" name="Rectangle 4"/>
            <p:cNvSpPr/>
            <p:nvPr/>
          </p:nvSpPr>
          <p:spPr>
            <a:xfrm>
              <a:off x="63371" y="2208395"/>
              <a:ext cx="2362200" cy="306205"/>
            </a:xfrm>
            <a:prstGeom prst="rect">
              <a:avLst/>
            </a:prstGeom>
            <a:solidFill>
              <a:schemeClr val="bg1"/>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pic>
          <p:nvPicPr>
            <p:cNvPr id="194" name="Picture 193"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761" y="2209800"/>
              <a:ext cx="2362200" cy="266700"/>
            </a:xfrm>
            <a:prstGeom prst="rect">
              <a:avLst/>
            </a:prstGeom>
          </p:spPr>
        </p:pic>
      </p:grpSp>
      <p:grpSp>
        <p:nvGrpSpPr>
          <p:cNvPr id="9" name="Group 8"/>
          <p:cNvGrpSpPr/>
          <p:nvPr/>
        </p:nvGrpSpPr>
        <p:grpSpPr>
          <a:xfrm>
            <a:off x="2734787" y="2557029"/>
            <a:ext cx="1752600" cy="277903"/>
            <a:chOff x="2734787" y="2998697"/>
            <a:chExt cx="1752600" cy="277903"/>
          </a:xfrm>
        </p:grpSpPr>
        <p:sp>
          <p:nvSpPr>
            <p:cNvPr id="7" name="Rectangle 6"/>
            <p:cNvSpPr/>
            <p:nvPr/>
          </p:nvSpPr>
          <p:spPr>
            <a:xfrm>
              <a:off x="2734787" y="2998697"/>
              <a:ext cx="1752600" cy="277903"/>
            </a:xfrm>
            <a:prstGeom prst="rect">
              <a:avLst/>
            </a:prstGeom>
            <a:solidFill>
              <a:srgbClr val="FFFFFF"/>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pic>
          <p:nvPicPr>
            <p:cNvPr id="195" name="Picture 194" descr="latex-image-1.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4787" y="3009900"/>
              <a:ext cx="1752600" cy="266700"/>
            </a:xfrm>
            <a:prstGeom prst="rect">
              <a:avLst/>
            </a:prstGeom>
          </p:spPr>
        </p:pic>
      </p:grpSp>
      <p:grpSp>
        <p:nvGrpSpPr>
          <p:cNvPr id="11" name="Group 10"/>
          <p:cNvGrpSpPr/>
          <p:nvPr/>
        </p:nvGrpSpPr>
        <p:grpSpPr>
          <a:xfrm>
            <a:off x="4717843" y="2555133"/>
            <a:ext cx="1727200" cy="281694"/>
            <a:chOff x="0" y="4790314"/>
            <a:chExt cx="1727200" cy="281694"/>
          </a:xfrm>
        </p:grpSpPr>
        <p:sp>
          <p:nvSpPr>
            <p:cNvPr id="10" name="Rectangle 9"/>
            <p:cNvSpPr/>
            <p:nvPr/>
          </p:nvSpPr>
          <p:spPr>
            <a:xfrm>
              <a:off x="0" y="4790314"/>
              <a:ext cx="1727200" cy="281694"/>
            </a:xfrm>
            <a:prstGeom prst="rect">
              <a:avLst/>
            </a:prstGeom>
            <a:solidFill>
              <a:srgbClr val="FFFFFF"/>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pic>
          <p:nvPicPr>
            <p:cNvPr id="196" name="Picture 195"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4805308"/>
              <a:ext cx="1727200" cy="266700"/>
            </a:xfrm>
            <a:prstGeom prst="rect">
              <a:avLst/>
            </a:prstGeom>
          </p:spPr>
        </p:pic>
      </p:grpSp>
      <p:grpSp>
        <p:nvGrpSpPr>
          <p:cNvPr id="23" name="Group 22"/>
          <p:cNvGrpSpPr/>
          <p:nvPr/>
        </p:nvGrpSpPr>
        <p:grpSpPr>
          <a:xfrm>
            <a:off x="152400" y="4516784"/>
            <a:ext cx="2171700" cy="266700"/>
            <a:chOff x="169178" y="5138828"/>
            <a:chExt cx="2171700" cy="266700"/>
          </a:xfrm>
        </p:grpSpPr>
        <p:sp>
          <p:nvSpPr>
            <p:cNvPr id="104" name="Rectangle 103"/>
            <p:cNvSpPr/>
            <p:nvPr/>
          </p:nvSpPr>
          <p:spPr>
            <a:xfrm>
              <a:off x="169178" y="5150902"/>
              <a:ext cx="2171700" cy="246470"/>
            </a:xfrm>
            <a:prstGeom prst="rect">
              <a:avLst/>
            </a:prstGeom>
            <a:solidFill>
              <a:srgbClr val="FFFFFF"/>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pic>
          <p:nvPicPr>
            <p:cNvPr id="18" name="Picture 17"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7610" y="5138828"/>
              <a:ext cx="2019300" cy="266700"/>
            </a:xfrm>
            <a:prstGeom prst="rect">
              <a:avLst/>
            </a:prstGeom>
          </p:spPr>
        </p:pic>
      </p:grpSp>
      <p:grpSp>
        <p:nvGrpSpPr>
          <p:cNvPr id="22" name="Group 21"/>
          <p:cNvGrpSpPr/>
          <p:nvPr/>
        </p:nvGrpSpPr>
        <p:grpSpPr>
          <a:xfrm>
            <a:off x="2453463" y="4495800"/>
            <a:ext cx="2171700" cy="266700"/>
            <a:chOff x="-1041400" y="5627062"/>
            <a:chExt cx="2171700" cy="266700"/>
          </a:xfrm>
        </p:grpSpPr>
        <p:sp>
          <p:nvSpPr>
            <p:cNvPr id="21" name="Rectangle 20"/>
            <p:cNvSpPr/>
            <p:nvPr/>
          </p:nvSpPr>
          <p:spPr>
            <a:xfrm>
              <a:off x="-1041400" y="5639890"/>
              <a:ext cx="2171700" cy="246470"/>
            </a:xfrm>
            <a:prstGeom prst="rect">
              <a:avLst/>
            </a:prstGeom>
            <a:solidFill>
              <a:srgbClr val="FFFFFF"/>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pic>
          <p:nvPicPr>
            <p:cNvPr id="20" name="Picture 19" descr="latex-image-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1400" y="5627062"/>
              <a:ext cx="2171700" cy="266700"/>
            </a:xfrm>
            <a:prstGeom prst="rect">
              <a:avLst/>
            </a:prstGeom>
          </p:spPr>
        </p:pic>
      </p:grpSp>
      <p:graphicFrame>
        <p:nvGraphicFramePr>
          <p:cNvPr id="103" name="Table 102"/>
          <p:cNvGraphicFramePr>
            <a:graphicFrameLocks noGrp="1"/>
          </p:cNvGraphicFramePr>
          <p:nvPr>
            <p:extLst>
              <p:ext uri="{D42A27DB-BD31-4B8C-83A1-F6EECF244321}">
                <p14:modId xmlns:p14="http://schemas.microsoft.com/office/powerpoint/2010/main" val="3518989649"/>
              </p:ext>
            </p:extLst>
          </p:nvPr>
        </p:nvGraphicFramePr>
        <p:xfrm>
          <a:off x="5959533" y="4079240"/>
          <a:ext cx="1868647" cy="1483360"/>
        </p:xfrm>
        <a:graphic>
          <a:graphicData uri="http://schemas.openxmlformats.org/drawingml/2006/table">
            <a:tbl>
              <a:tblPr firstRow="1" bandRow="1">
                <a:tableStyleId>{5940675A-B579-460E-94D1-54222C63F5DA}</a:tableStyleId>
              </a:tblPr>
              <a:tblGrid>
                <a:gridCol w="1155629"/>
                <a:gridCol w="713018"/>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sp>
        <p:nvSpPr>
          <p:cNvPr id="112" name="TextBox 111"/>
          <p:cNvSpPr txBox="1"/>
          <p:nvPr/>
        </p:nvSpPr>
        <p:spPr>
          <a:xfrm>
            <a:off x="6360921" y="3425232"/>
            <a:ext cx="994157" cy="369332"/>
          </a:xfrm>
          <a:prstGeom prst="rect">
            <a:avLst/>
          </a:prstGeom>
          <a:noFill/>
        </p:spPr>
        <p:txBody>
          <a:bodyPr wrap="none" rtlCol="0">
            <a:spAutoFit/>
          </a:bodyPr>
          <a:lstStyle/>
          <a:p>
            <a:r>
              <a:rPr lang="en-US" dirty="0" smtClean="0">
                <a:latin typeface="Cambria"/>
                <a:cs typeface="Cambria"/>
              </a:rPr>
              <a:t>Player 2</a:t>
            </a:r>
            <a:endParaRPr lang="en-US" dirty="0">
              <a:latin typeface="Cambria"/>
              <a:cs typeface="Cambria"/>
            </a:endParaRPr>
          </a:p>
        </p:txBody>
      </p:sp>
      <p:cxnSp>
        <p:nvCxnSpPr>
          <p:cNvPr id="113" name="Straight Arrow Connector 112"/>
          <p:cNvCxnSpPr/>
          <p:nvPr/>
        </p:nvCxnSpPr>
        <p:spPr>
          <a:xfrm>
            <a:off x="6918866" y="3786149"/>
            <a:ext cx="320134" cy="17625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4607335" y="4978377"/>
            <a:ext cx="1031465" cy="369332"/>
          </a:xfrm>
          <a:prstGeom prst="rect">
            <a:avLst/>
          </a:prstGeom>
          <a:noFill/>
        </p:spPr>
        <p:txBody>
          <a:bodyPr wrap="none" rtlCol="0">
            <a:spAutoFit/>
          </a:bodyPr>
          <a:lstStyle/>
          <a:p>
            <a:r>
              <a:rPr lang="en-US" dirty="0" smtClean="0">
                <a:latin typeface="Cambria"/>
                <a:cs typeface="Cambria"/>
              </a:rPr>
              <a:t>Player 1</a:t>
            </a:r>
            <a:endParaRPr lang="en-US" dirty="0">
              <a:latin typeface="Cambria"/>
              <a:cs typeface="Cambria"/>
            </a:endParaRPr>
          </a:p>
        </p:txBody>
      </p:sp>
      <p:cxnSp>
        <p:nvCxnSpPr>
          <p:cNvPr id="117" name="Straight Arrow Connector 116"/>
          <p:cNvCxnSpPr/>
          <p:nvPr/>
        </p:nvCxnSpPr>
        <p:spPr>
          <a:xfrm>
            <a:off x="5586437" y="5183840"/>
            <a:ext cx="283826"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8787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9"/>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7" grpId="0" animBg="1"/>
      <p:bldP spid="98" grpId="0" animBg="1"/>
      <p:bldP spid="112" grpId="0"/>
      <p:bldP spid="1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Grand </a:t>
            </a:r>
            <a:r>
              <a:rPr lang="en-US" dirty="0" smtClean="0"/>
              <a:t>Challenge (CGC)</a:t>
            </a:r>
            <a:endParaRPr lang="en-US" dirty="0"/>
          </a:p>
        </p:txBody>
      </p:sp>
      <p:sp>
        <p:nvSpPr>
          <p:cNvPr id="3" name="Content Placeholder 2"/>
          <p:cNvSpPr>
            <a:spLocks noGrp="1"/>
          </p:cNvSpPr>
          <p:nvPr>
            <p:ph idx="1"/>
          </p:nvPr>
        </p:nvSpPr>
        <p:spPr/>
        <p:txBody>
          <a:bodyPr/>
          <a:lstStyle/>
          <a:p>
            <a:r>
              <a:rPr lang="en-US" dirty="0" smtClean="0"/>
              <a:t>First Place: $2,000,000</a:t>
            </a:r>
          </a:p>
          <a:p>
            <a:r>
              <a:rPr lang="en-US" dirty="0" smtClean="0"/>
              <a:t>Second Place: $1,000,000</a:t>
            </a:r>
          </a:p>
          <a:p>
            <a:r>
              <a:rPr lang="en-US" dirty="0" smtClean="0"/>
              <a:t>Third Place: $750,000</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2</a:t>
            </a:fld>
            <a:endParaRPr lang="en-US"/>
          </a:p>
        </p:txBody>
      </p:sp>
      <p:pic>
        <p:nvPicPr>
          <p:cNvPr id="5" name="Picture 4"/>
          <p:cNvPicPr>
            <a:picLocks noChangeAspect="1"/>
          </p:cNvPicPr>
          <p:nvPr/>
        </p:nvPicPr>
        <p:blipFill rotWithShape="1">
          <a:blip r:embed="rId3"/>
          <a:srcRect t="13841" b="21862"/>
          <a:stretch/>
        </p:blipFill>
        <p:spPr>
          <a:xfrm>
            <a:off x="641350" y="3581400"/>
            <a:ext cx="7861300" cy="2580405"/>
          </a:xfrm>
          <a:prstGeom prst="rect">
            <a:avLst/>
          </a:prstGeom>
        </p:spPr>
      </p:pic>
    </p:spTree>
    <p:extLst>
      <p:ext uri="{BB962C8B-B14F-4D97-AF65-F5344CB8AC3E}">
        <p14:creationId xmlns:p14="http://schemas.microsoft.com/office/powerpoint/2010/main" val="37528353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Game</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20</a:t>
            </a:fld>
            <a:endParaRPr lang="en-US"/>
          </a:p>
        </p:txBody>
      </p:sp>
      <p:grpSp>
        <p:nvGrpSpPr>
          <p:cNvPr id="8" name="Group 7"/>
          <p:cNvGrpSpPr/>
          <p:nvPr/>
        </p:nvGrpSpPr>
        <p:grpSpPr>
          <a:xfrm>
            <a:off x="4546600" y="1903953"/>
            <a:ext cx="1041400" cy="326077"/>
            <a:chOff x="1108113" y="969323"/>
            <a:chExt cx="1041400" cy="326077"/>
          </a:xfrm>
        </p:grpSpPr>
        <p:sp>
          <p:nvSpPr>
            <p:cNvPr id="9" name="Rectangle 8"/>
            <p:cNvSpPr/>
            <p:nvPr/>
          </p:nvSpPr>
          <p:spPr>
            <a:xfrm>
              <a:off x="1108113" y="969323"/>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13" y="1006311"/>
              <a:ext cx="1041400" cy="266700"/>
            </a:xfrm>
            <a:prstGeom prst="rect">
              <a:avLst/>
            </a:prstGeom>
            <a:ln>
              <a:solidFill>
                <a:srgbClr val="FFFFFF"/>
              </a:solidFill>
            </a:ln>
          </p:spPr>
        </p:pic>
      </p:grpSp>
      <p:grpSp>
        <p:nvGrpSpPr>
          <p:cNvPr id="11" name="Group 10"/>
          <p:cNvGrpSpPr/>
          <p:nvPr/>
        </p:nvGrpSpPr>
        <p:grpSpPr>
          <a:xfrm>
            <a:off x="3352800" y="3886200"/>
            <a:ext cx="1041400" cy="326077"/>
            <a:chOff x="1220639" y="964992"/>
            <a:chExt cx="1041400" cy="326077"/>
          </a:xfrm>
        </p:grpSpPr>
        <p:sp>
          <p:nvSpPr>
            <p:cNvPr id="12" name="Rectangle 11"/>
            <p:cNvSpPr/>
            <p:nvPr/>
          </p:nvSpPr>
          <p:spPr>
            <a:xfrm>
              <a:off x="1220639" y="964992"/>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185" y="992617"/>
              <a:ext cx="876300" cy="266700"/>
            </a:xfrm>
            <a:prstGeom prst="rect">
              <a:avLst/>
            </a:prstGeom>
            <a:ln>
              <a:solidFill>
                <a:srgbClr val="FFFFFF"/>
              </a:solidFill>
            </a:ln>
          </p:spPr>
        </p:pic>
      </p:grpSp>
      <p:grpSp>
        <p:nvGrpSpPr>
          <p:cNvPr id="14" name="Group 13"/>
          <p:cNvGrpSpPr/>
          <p:nvPr/>
        </p:nvGrpSpPr>
        <p:grpSpPr>
          <a:xfrm>
            <a:off x="6299200" y="3886200"/>
            <a:ext cx="1041400" cy="326077"/>
            <a:chOff x="3995840" y="2390025"/>
            <a:chExt cx="1041400" cy="326077"/>
          </a:xfrm>
        </p:grpSpPr>
        <p:sp>
          <p:nvSpPr>
            <p:cNvPr id="15" name="Rectangle 14"/>
            <p:cNvSpPr/>
            <p:nvPr/>
          </p:nvSpPr>
          <p:spPr>
            <a:xfrm>
              <a:off x="3995840" y="2390025"/>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8325" y="2429018"/>
              <a:ext cx="876300" cy="266700"/>
            </a:xfrm>
            <a:prstGeom prst="rect">
              <a:avLst/>
            </a:prstGeom>
            <a:ln>
              <a:solidFill>
                <a:srgbClr val="FFFFFF"/>
              </a:solidFill>
            </a:ln>
          </p:spPr>
        </p:pic>
      </p:grpSp>
      <p:grpSp>
        <p:nvGrpSpPr>
          <p:cNvPr id="17" name="Group 16"/>
          <p:cNvGrpSpPr/>
          <p:nvPr/>
        </p:nvGrpSpPr>
        <p:grpSpPr>
          <a:xfrm>
            <a:off x="1803400" y="2971800"/>
            <a:ext cx="782419" cy="326077"/>
            <a:chOff x="6058085" y="1893032"/>
            <a:chExt cx="782419" cy="326077"/>
          </a:xfrm>
        </p:grpSpPr>
        <p:sp>
          <p:nvSpPr>
            <p:cNvPr id="18" name="Rectangle 17"/>
            <p:cNvSpPr/>
            <p:nvPr/>
          </p:nvSpPr>
          <p:spPr>
            <a:xfrm>
              <a:off x="6058085" y="1893032"/>
              <a:ext cx="782419" cy="32607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a:cs typeface="Cambria"/>
              </a:endParaRPr>
            </a:p>
          </p:txBody>
        </p:sp>
        <p:pic>
          <p:nvPicPr>
            <p:cNvPr id="19" name="Picture 1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0494" y="1913262"/>
              <a:ext cx="711200" cy="266700"/>
            </a:xfrm>
            <a:prstGeom prst="rect">
              <a:avLst/>
            </a:prstGeom>
            <a:ln>
              <a:noFill/>
            </a:ln>
          </p:spPr>
        </p:pic>
      </p:grpSp>
      <p:sp>
        <p:nvSpPr>
          <p:cNvPr id="20" name="Rectangle 19"/>
          <p:cNvSpPr/>
          <p:nvPr/>
        </p:nvSpPr>
        <p:spPr>
          <a:xfrm>
            <a:off x="3164013" y="4800600"/>
            <a:ext cx="696787" cy="457200"/>
          </a:xfrm>
          <a:prstGeom prst="rect">
            <a:avLst/>
          </a:prstGeom>
          <a:ln w="12700" cmpd="sng"/>
        </p:spPr>
        <p:style>
          <a:lnRef idx="2">
            <a:schemeClr val="dk1"/>
          </a:lnRef>
          <a:fillRef idx="1">
            <a:schemeClr val="lt1"/>
          </a:fillRef>
          <a:effectRef idx="0">
            <a:schemeClr val="dk1"/>
          </a:effectRef>
          <a:fontRef idx="minor">
            <a:schemeClr val="dk1"/>
          </a:fontRef>
        </p:style>
        <p:txBody>
          <a:bodyPr wrap="square" lIns="0" tIns="0" rIns="0" bIns="0" rtlCol="0" anchor="ctr" anchorCtr="1">
            <a:noAutofit/>
          </a:bodyPr>
          <a:lstStyle/>
          <a:p>
            <a:pPr algn="ctr"/>
            <a:r>
              <a:rPr lang="en-US" sz="1600" dirty="0">
                <a:solidFill>
                  <a:srgbClr val="000000"/>
                </a:solidFill>
              </a:rPr>
              <a:t>A</a:t>
            </a:r>
            <a:r>
              <a:rPr lang="en-US" sz="1600" dirty="0" smtClean="0">
                <a:solidFill>
                  <a:srgbClr val="000000"/>
                </a:solidFill>
              </a:rPr>
              <a:t>, N</a:t>
            </a:r>
            <a:endParaRPr lang="en-US" sz="1600" dirty="0" smtClean="0">
              <a:solidFill>
                <a:srgbClr val="000000"/>
              </a:solidFill>
            </a:endParaRPr>
          </a:p>
        </p:txBody>
      </p:sp>
      <p:sp>
        <p:nvSpPr>
          <p:cNvPr id="21" name="Rectangle 20"/>
          <p:cNvSpPr/>
          <p:nvPr/>
        </p:nvSpPr>
        <p:spPr>
          <a:xfrm>
            <a:off x="4002213" y="4419600"/>
            <a:ext cx="696787" cy="457200"/>
          </a:xfrm>
          <a:prstGeom prst="rect">
            <a:avLst/>
          </a:prstGeom>
          <a:ln w="12700" cmpd="sng"/>
        </p:spPr>
        <p:style>
          <a:lnRef idx="2">
            <a:schemeClr val="dk1"/>
          </a:lnRef>
          <a:fillRef idx="1">
            <a:schemeClr val="lt1"/>
          </a:fillRef>
          <a:effectRef idx="0">
            <a:schemeClr val="dk1"/>
          </a:effectRef>
          <a:fontRef idx="minor">
            <a:schemeClr val="dk1"/>
          </a:fontRef>
        </p:style>
        <p:txBody>
          <a:bodyPr wrap="square" lIns="0" tIns="0" rIns="0" bIns="0" rtlCol="0" anchor="ctr" anchorCtr="1">
            <a:noAutofit/>
          </a:bodyPr>
          <a:lstStyle/>
          <a:p>
            <a:pPr algn="ctr"/>
            <a:r>
              <a:rPr lang="en-US" sz="1600" dirty="0" smtClean="0">
                <a:solidFill>
                  <a:srgbClr val="000000"/>
                </a:solidFill>
              </a:rPr>
              <a:t>S, N</a:t>
            </a:r>
            <a:endParaRPr lang="en-US" sz="1600" dirty="0" smtClean="0">
              <a:solidFill>
                <a:srgbClr val="000000"/>
              </a:solidFill>
            </a:endParaRPr>
          </a:p>
        </p:txBody>
      </p:sp>
      <p:sp>
        <p:nvSpPr>
          <p:cNvPr id="22" name="Rectangle 21"/>
          <p:cNvSpPr/>
          <p:nvPr/>
        </p:nvSpPr>
        <p:spPr>
          <a:xfrm>
            <a:off x="4699000" y="2514600"/>
            <a:ext cx="696787" cy="457200"/>
          </a:xfrm>
          <a:prstGeom prst="rect">
            <a:avLst/>
          </a:prstGeom>
          <a:ln w="12700" cmpd="sng"/>
        </p:spPr>
        <p:style>
          <a:lnRef idx="2">
            <a:schemeClr val="dk1"/>
          </a:lnRef>
          <a:fillRef idx="1">
            <a:schemeClr val="lt1"/>
          </a:fillRef>
          <a:effectRef idx="0">
            <a:schemeClr val="dk1"/>
          </a:effectRef>
          <a:fontRef idx="minor">
            <a:schemeClr val="dk1"/>
          </a:fontRef>
        </p:style>
        <p:txBody>
          <a:bodyPr wrap="square" lIns="0" tIns="0" rIns="0" bIns="0" rtlCol="0" anchor="ctr" anchorCtr="1">
            <a:noAutofit/>
          </a:bodyPr>
          <a:lstStyle/>
          <a:p>
            <a:pPr algn="ctr"/>
            <a:r>
              <a:rPr lang="en-US" sz="1600" dirty="0" smtClean="0">
                <a:solidFill>
                  <a:srgbClr val="000000"/>
                </a:solidFill>
              </a:rPr>
              <a:t>N, N</a:t>
            </a:r>
            <a:endParaRPr lang="en-US" sz="1600" dirty="0" smtClean="0">
              <a:solidFill>
                <a:srgbClr val="000000"/>
              </a:solidFill>
            </a:endParaRPr>
          </a:p>
        </p:txBody>
      </p:sp>
      <p:cxnSp>
        <p:nvCxnSpPr>
          <p:cNvPr id="23" name="Straight Connector 22"/>
          <p:cNvCxnSpPr>
            <a:stCxn id="13" idx="2"/>
            <a:endCxn id="21" idx="0"/>
          </p:cNvCxnSpPr>
          <p:nvPr/>
        </p:nvCxnSpPr>
        <p:spPr>
          <a:xfrm>
            <a:off x="3880496" y="4180525"/>
            <a:ext cx="470111" cy="239075"/>
          </a:xfrm>
          <a:prstGeom prst="line">
            <a:avLst/>
          </a:prstGeom>
          <a:ln w="12700" cmpd="sng">
            <a:solidFill>
              <a:schemeClr val="tx1"/>
            </a:solidFill>
          </a:ln>
          <a:effectLst/>
        </p:spPr>
        <p:style>
          <a:lnRef idx="2">
            <a:schemeClr val="dk1"/>
          </a:lnRef>
          <a:fillRef idx="0">
            <a:schemeClr val="dk1"/>
          </a:fillRef>
          <a:effectRef idx="1">
            <a:schemeClr val="dk1"/>
          </a:effectRef>
          <a:fontRef idx="minor">
            <a:schemeClr val="tx1"/>
          </a:fontRef>
        </p:style>
      </p:cxnSp>
      <p:cxnSp>
        <p:nvCxnSpPr>
          <p:cNvPr id="24" name="Straight Connector 23"/>
          <p:cNvCxnSpPr>
            <a:stCxn id="13" idx="2"/>
            <a:endCxn id="20" idx="0"/>
          </p:cNvCxnSpPr>
          <p:nvPr/>
        </p:nvCxnSpPr>
        <p:spPr>
          <a:xfrm flipH="1">
            <a:off x="3512407" y="4180525"/>
            <a:ext cx="368089" cy="620075"/>
          </a:xfrm>
          <a:prstGeom prst="line">
            <a:avLst/>
          </a:prstGeom>
          <a:ln w="12700" cmpd="sng">
            <a:solidFill>
              <a:schemeClr val="tx1"/>
            </a:solidFill>
          </a:ln>
          <a:effectLst/>
        </p:spPr>
        <p:style>
          <a:lnRef idx="2">
            <a:schemeClr val="dk1"/>
          </a:lnRef>
          <a:fillRef idx="0">
            <a:schemeClr val="dk1"/>
          </a:fillRef>
          <a:effectRef idx="1">
            <a:schemeClr val="dk1"/>
          </a:effectRef>
          <a:fontRef idx="minor">
            <a:schemeClr val="tx1"/>
          </a:fontRef>
        </p:style>
      </p:cxnSp>
      <p:cxnSp>
        <p:nvCxnSpPr>
          <p:cNvPr id="25" name="Straight Connector 24"/>
          <p:cNvCxnSpPr>
            <a:stCxn id="10" idx="2"/>
            <a:endCxn id="22" idx="0"/>
          </p:cNvCxnSpPr>
          <p:nvPr/>
        </p:nvCxnSpPr>
        <p:spPr>
          <a:xfrm flipH="1">
            <a:off x="5047394" y="2207641"/>
            <a:ext cx="19906" cy="306959"/>
          </a:xfrm>
          <a:prstGeom prst="line">
            <a:avLst/>
          </a:prstGeom>
          <a:ln w="12700" cmpd="sng">
            <a:solidFill>
              <a:schemeClr val="tx1"/>
            </a:solidFill>
          </a:ln>
          <a:effectLst/>
        </p:spPr>
        <p:style>
          <a:lnRef idx="2">
            <a:schemeClr val="dk1"/>
          </a:lnRef>
          <a:fillRef idx="0">
            <a:schemeClr val="dk1"/>
          </a:fillRef>
          <a:effectRef idx="1">
            <a:schemeClr val="dk1"/>
          </a:effectRef>
          <a:fontRef idx="minor">
            <a:schemeClr val="tx1"/>
          </a:fontRef>
        </p:style>
      </p:cxnSp>
      <p:cxnSp>
        <p:nvCxnSpPr>
          <p:cNvPr id="27" name="Curved Connector 26"/>
          <p:cNvCxnSpPr>
            <a:stCxn id="20" idx="2"/>
            <a:endCxn id="15" idx="2"/>
          </p:cNvCxnSpPr>
          <p:nvPr/>
        </p:nvCxnSpPr>
        <p:spPr>
          <a:xfrm rot="5400000" flipH="1" flipV="1">
            <a:off x="4643391" y="3081292"/>
            <a:ext cx="1045523" cy="3307493"/>
          </a:xfrm>
          <a:prstGeom prst="curvedConnector3">
            <a:avLst>
              <a:gd name="adj1" fmla="val -21865"/>
            </a:avLst>
          </a:prstGeom>
          <a:ln w="12700"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21" idx="2"/>
            <a:endCxn id="16" idx="1"/>
          </p:cNvCxnSpPr>
          <p:nvPr/>
        </p:nvCxnSpPr>
        <p:spPr>
          <a:xfrm rot="5400000" flipH="1" flipV="1">
            <a:off x="4962017" y="3447133"/>
            <a:ext cx="818257" cy="2041078"/>
          </a:xfrm>
          <a:prstGeom prst="curvedConnector4">
            <a:avLst>
              <a:gd name="adj1" fmla="val -27937"/>
              <a:gd name="adj2" fmla="val 58535"/>
            </a:avLst>
          </a:prstGeom>
          <a:ln w="12700"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20" idx="1"/>
            <a:endCxn id="12" idx="1"/>
          </p:cNvCxnSpPr>
          <p:nvPr/>
        </p:nvCxnSpPr>
        <p:spPr>
          <a:xfrm rot="10800000" flipH="1">
            <a:off x="3164012" y="4049240"/>
            <a:ext cx="188787" cy="979961"/>
          </a:xfrm>
          <a:prstGeom prst="curvedConnector3">
            <a:avLst>
              <a:gd name="adj1" fmla="val -121089"/>
            </a:avLst>
          </a:prstGeom>
          <a:ln w="12700"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1" name="Curved Connector 40"/>
          <p:cNvCxnSpPr>
            <a:stCxn id="21" idx="3"/>
            <a:endCxn id="12" idx="3"/>
          </p:cNvCxnSpPr>
          <p:nvPr/>
        </p:nvCxnSpPr>
        <p:spPr>
          <a:xfrm flipH="1" flipV="1">
            <a:off x="4394200" y="4049239"/>
            <a:ext cx="304800" cy="598961"/>
          </a:xfrm>
          <a:prstGeom prst="curvedConnector3">
            <a:avLst>
              <a:gd name="adj1" fmla="val -75000"/>
            </a:avLst>
          </a:prstGeom>
          <a:ln w="12700"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52" name="Curved Connector 51"/>
          <p:cNvCxnSpPr>
            <a:stCxn id="22" idx="1"/>
            <a:endCxn id="10" idx="1"/>
          </p:cNvCxnSpPr>
          <p:nvPr/>
        </p:nvCxnSpPr>
        <p:spPr>
          <a:xfrm rot="10800000">
            <a:off x="4546600" y="2074292"/>
            <a:ext cx="152400" cy="668909"/>
          </a:xfrm>
          <a:prstGeom prst="curvedConnector3">
            <a:avLst>
              <a:gd name="adj1" fmla="val 250000"/>
            </a:avLst>
          </a:prstGeom>
          <a:ln w="12700"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22" idx="2"/>
            <a:endCxn id="12" idx="0"/>
          </p:cNvCxnSpPr>
          <p:nvPr/>
        </p:nvCxnSpPr>
        <p:spPr>
          <a:xfrm rot="5400000">
            <a:off x="4003247" y="2842053"/>
            <a:ext cx="914400" cy="1173894"/>
          </a:xfrm>
          <a:prstGeom prst="curvedConnector3">
            <a:avLst>
              <a:gd name="adj1" fmla="val 50000"/>
            </a:avLst>
          </a:prstGeom>
          <a:ln w="12700"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60" name="Curved Connector 59"/>
          <p:cNvCxnSpPr>
            <a:stCxn id="22" idx="2"/>
            <a:endCxn id="16" idx="0"/>
          </p:cNvCxnSpPr>
          <p:nvPr/>
        </p:nvCxnSpPr>
        <p:spPr>
          <a:xfrm rot="16200000" flipH="1">
            <a:off x="5461918" y="2557275"/>
            <a:ext cx="953393" cy="1782441"/>
          </a:xfrm>
          <a:prstGeom prst="curvedConnector3">
            <a:avLst>
              <a:gd name="adj1" fmla="val 50000"/>
            </a:avLst>
          </a:prstGeom>
          <a:ln w="12700"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63" name="Curved Connector 62"/>
          <p:cNvCxnSpPr>
            <a:stCxn id="22" idx="1"/>
            <a:endCxn id="19" idx="3"/>
          </p:cNvCxnSpPr>
          <p:nvPr/>
        </p:nvCxnSpPr>
        <p:spPr>
          <a:xfrm rot="10800000" flipV="1">
            <a:off x="2537010" y="2743200"/>
            <a:ext cx="2161991" cy="382180"/>
          </a:xfrm>
          <a:prstGeom prst="curvedConnector3">
            <a:avLst>
              <a:gd name="adj1" fmla="val 50000"/>
            </a:avLst>
          </a:prstGeom>
          <a:ln w="12700"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1803400" y="4648200"/>
            <a:ext cx="696787" cy="457200"/>
          </a:xfrm>
          <a:prstGeom prst="rect">
            <a:avLst/>
          </a:prstGeom>
          <a:ln w="12700" cmpd="sng"/>
        </p:spPr>
        <p:style>
          <a:lnRef idx="2">
            <a:schemeClr val="dk1"/>
          </a:lnRef>
          <a:fillRef idx="1">
            <a:schemeClr val="lt1"/>
          </a:fillRef>
          <a:effectRef idx="0">
            <a:schemeClr val="dk1"/>
          </a:effectRef>
          <a:fontRef idx="minor">
            <a:schemeClr val="dk1"/>
          </a:fontRef>
        </p:style>
        <p:txBody>
          <a:bodyPr wrap="square" lIns="0" tIns="0" rIns="0" bIns="0" rtlCol="0" anchor="ctr" anchorCtr="1">
            <a:noAutofit/>
          </a:bodyPr>
          <a:lstStyle/>
          <a:p>
            <a:pPr algn="ctr"/>
            <a:r>
              <a:rPr lang="en-US" sz="1600" dirty="0">
                <a:solidFill>
                  <a:srgbClr val="000000"/>
                </a:solidFill>
              </a:rPr>
              <a:t>P</a:t>
            </a:r>
            <a:r>
              <a:rPr lang="en-US" sz="1600" dirty="0" smtClean="0">
                <a:solidFill>
                  <a:srgbClr val="000000"/>
                </a:solidFill>
              </a:rPr>
              <a:t>, N</a:t>
            </a:r>
            <a:endParaRPr lang="en-US" sz="1600" dirty="0" smtClean="0">
              <a:solidFill>
                <a:srgbClr val="000000"/>
              </a:solidFill>
            </a:endParaRPr>
          </a:p>
        </p:txBody>
      </p:sp>
      <p:cxnSp>
        <p:nvCxnSpPr>
          <p:cNvPr id="67" name="Straight Connector 66"/>
          <p:cNvCxnSpPr>
            <a:stCxn id="13" idx="2"/>
            <a:endCxn id="66" idx="0"/>
          </p:cNvCxnSpPr>
          <p:nvPr/>
        </p:nvCxnSpPr>
        <p:spPr>
          <a:xfrm flipH="1">
            <a:off x="2151794" y="4180525"/>
            <a:ext cx="1728702" cy="467675"/>
          </a:xfrm>
          <a:prstGeom prst="line">
            <a:avLst/>
          </a:prstGeom>
          <a:ln w="12700" cmpd="sng">
            <a:solidFill>
              <a:schemeClr val="tx1"/>
            </a:solidFill>
          </a:ln>
          <a:effectLst/>
        </p:spPr>
        <p:style>
          <a:lnRef idx="2">
            <a:schemeClr val="dk1"/>
          </a:lnRef>
          <a:fillRef idx="0">
            <a:schemeClr val="dk1"/>
          </a:fillRef>
          <a:effectRef idx="1">
            <a:schemeClr val="dk1"/>
          </a:effectRef>
          <a:fontRef idx="minor">
            <a:schemeClr val="tx1"/>
          </a:fontRef>
        </p:style>
      </p:cxnSp>
      <p:cxnSp>
        <p:nvCxnSpPr>
          <p:cNvPr id="73" name="Curved Connector 72"/>
          <p:cNvCxnSpPr>
            <a:stCxn id="66" idx="1"/>
            <a:endCxn id="18" idx="2"/>
          </p:cNvCxnSpPr>
          <p:nvPr/>
        </p:nvCxnSpPr>
        <p:spPr>
          <a:xfrm rot="10800000" flipH="1">
            <a:off x="1803400" y="3297878"/>
            <a:ext cx="391210" cy="1578923"/>
          </a:xfrm>
          <a:prstGeom prst="curvedConnector4">
            <a:avLst>
              <a:gd name="adj1" fmla="val -58434"/>
              <a:gd name="adj2" fmla="val 57239"/>
            </a:avLst>
          </a:prstGeom>
          <a:ln w="12700"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85" name="Group 84"/>
          <p:cNvGrpSpPr/>
          <p:nvPr/>
        </p:nvGrpSpPr>
        <p:grpSpPr>
          <a:xfrm>
            <a:off x="3248928" y="2768856"/>
            <a:ext cx="1054100" cy="271117"/>
            <a:chOff x="3248928" y="2768856"/>
            <a:chExt cx="1054100" cy="271117"/>
          </a:xfrm>
        </p:grpSpPr>
        <p:sp>
          <p:nvSpPr>
            <p:cNvPr id="84" name="Rectangle 83"/>
            <p:cNvSpPr/>
            <p:nvPr/>
          </p:nvSpPr>
          <p:spPr>
            <a:xfrm>
              <a:off x="3248928" y="2768856"/>
              <a:ext cx="1054100" cy="271117"/>
            </a:xfrm>
            <a:prstGeom prst="rect">
              <a:avLst/>
            </a:prstGeom>
            <a:solidFill>
              <a:srgbClr val="FFFFFF"/>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pic>
          <p:nvPicPr>
            <p:cNvPr id="82" name="Picture 81"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8928" y="2772387"/>
              <a:ext cx="1054100" cy="266700"/>
            </a:xfrm>
            <a:prstGeom prst="rect">
              <a:avLst/>
            </a:prstGeom>
          </p:spPr>
        </p:pic>
      </p:grpSp>
    </p:spTree>
    <p:extLst>
      <p:ext uri="{BB962C8B-B14F-4D97-AF65-F5344CB8AC3E}">
        <p14:creationId xmlns:p14="http://schemas.microsoft.com/office/powerpoint/2010/main" val="3486526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par>
                                <p:cTn id="7" presetID="35" presetClass="emph" presetSubtype="0" fill="hold" nodeType="withEffect">
                                  <p:stCondLst>
                                    <p:cond delay="0"/>
                                  </p:stCondLst>
                                  <p:childTnLst>
                                    <p:anim calcmode="discrete" valueType="str">
                                      <p:cBhvr>
                                        <p:cTn id="8" dur="1000" fill="hold"/>
                                        <p:tgtEl>
                                          <p:spTgt spid="17"/>
                                        </p:tgtEl>
                                        <p:attrNameLst>
                                          <p:attrName>style.visibility</p:attrName>
                                        </p:attrNameLst>
                                      </p:cBhvr>
                                      <p:tavLst>
                                        <p:tav tm="0">
                                          <p:val>
                                            <p:strVal val="hidden"/>
                                          </p:val>
                                        </p:tav>
                                        <p:tav tm="50000">
                                          <p:val>
                                            <p:strVal val="visible"/>
                                          </p:val>
                                        </p:tav>
                                      </p:tavLst>
                                    </p:anim>
                                  </p:childTnLst>
                                </p:cTn>
                              </p:par>
                              <p:par>
                                <p:cTn id="9" presetID="35" presetClass="emph" presetSubtype="0" fill="hold" nodeType="withEffect">
                                  <p:stCondLst>
                                    <p:cond delay="0"/>
                                  </p:st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par>
                                <p:cTn id="11" presetID="35" presetClass="emph" presetSubtype="0" fill="hold" nodeType="withEffect">
                                  <p:stCondLst>
                                    <p:cond delay="0"/>
                                  </p:stCondLst>
                                  <p:childTnLst>
                                    <p:anim calcmode="discrete" valueType="str">
                                      <p:cBhvr>
                                        <p:cTn id="12"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35" presetClass="emph" presetSubtype="0" fill="hold" grpId="0" nodeType="clickEffect">
                                  <p:stCondLst>
                                    <p:cond delay="0"/>
                                  </p:stCondLst>
                                  <p:childTnLst>
                                    <p:anim calcmode="discrete" valueType="str">
                                      <p:cBhvr>
                                        <p:cTn id="16" dur="1000" fill="hold"/>
                                        <p:tgtEl>
                                          <p:spTgt spid="66"/>
                                        </p:tgtEl>
                                        <p:attrNameLst>
                                          <p:attrName>style.visibility</p:attrName>
                                        </p:attrNameLst>
                                      </p:cBhvr>
                                      <p:tavLst>
                                        <p:tav tm="0">
                                          <p:val>
                                            <p:strVal val="hidden"/>
                                          </p:val>
                                        </p:tav>
                                        <p:tav tm="50000">
                                          <p:val>
                                            <p:strVal val="visible"/>
                                          </p:val>
                                        </p:tav>
                                      </p:tavLst>
                                    </p:anim>
                                  </p:childTnLst>
                                </p:cTn>
                              </p:par>
                              <p:par>
                                <p:cTn id="17" presetID="35" presetClass="emph" presetSubtype="0" fill="hold" grpId="0" nodeType="withEffect">
                                  <p:stCondLst>
                                    <p:cond delay="0"/>
                                  </p:stCondLst>
                                  <p:childTnLst>
                                    <p:anim calcmode="discrete" valueType="str">
                                      <p:cBhvr>
                                        <p:cTn id="18" dur="1000" fill="hold"/>
                                        <p:tgtEl>
                                          <p:spTgt spid="20"/>
                                        </p:tgtEl>
                                        <p:attrNameLst>
                                          <p:attrName>style.visibility</p:attrName>
                                        </p:attrNameLst>
                                      </p:cBhvr>
                                      <p:tavLst>
                                        <p:tav tm="0">
                                          <p:val>
                                            <p:strVal val="hidden"/>
                                          </p:val>
                                        </p:tav>
                                        <p:tav tm="50000">
                                          <p:val>
                                            <p:strVal val="visible"/>
                                          </p:val>
                                        </p:tav>
                                      </p:tavLst>
                                    </p:anim>
                                  </p:childTnLst>
                                </p:cTn>
                              </p:par>
                              <p:par>
                                <p:cTn id="19" presetID="35" presetClass="emph" presetSubtype="0" fill="hold" grpId="0" nodeType="withEffect">
                                  <p:stCondLst>
                                    <p:cond delay="0"/>
                                  </p:stCondLst>
                                  <p:childTnLst>
                                    <p:anim calcmode="discrete" valueType="str">
                                      <p:cBhvr>
                                        <p:cTn id="20" dur="1000" fill="hold"/>
                                        <p:tgtEl>
                                          <p:spTgt spid="21"/>
                                        </p:tgtEl>
                                        <p:attrNameLst>
                                          <p:attrName>style.visibility</p:attrName>
                                        </p:attrNameLst>
                                      </p:cBhvr>
                                      <p:tavLst>
                                        <p:tav tm="0">
                                          <p:val>
                                            <p:strVal val="hidden"/>
                                          </p:val>
                                        </p:tav>
                                        <p:tav tm="50000">
                                          <p:val>
                                            <p:strVal val="visible"/>
                                          </p:val>
                                        </p:tav>
                                      </p:tavLst>
                                    </p:anim>
                                  </p:childTnLst>
                                </p:cTn>
                              </p:par>
                              <p:par>
                                <p:cTn id="21" presetID="35" presetClass="emph" presetSubtype="0" fill="hold" grpId="0" nodeType="withEffect">
                                  <p:stCondLst>
                                    <p:cond delay="0"/>
                                  </p:stCondLst>
                                  <p:childTnLst>
                                    <p:anim calcmode="discrete" valueType="str">
                                      <p:cBhvr>
                                        <p:cTn id="22"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35" presetClass="emph" presetSubtype="0" fill="hold" nodeType="clickEffect">
                                  <p:stCondLst>
                                    <p:cond delay="0"/>
                                  </p:stCondLst>
                                  <p:childTnLst>
                                    <p:anim calcmode="discrete" valueType="str">
                                      <p:cBhvr>
                                        <p:cTn id="26"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Incomplete Information</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21</a:t>
            </a:fld>
            <a:endParaRPr lang="en-US"/>
          </a:p>
        </p:txBody>
      </p:sp>
      <p:sp>
        <p:nvSpPr>
          <p:cNvPr id="6" name="Oval 5"/>
          <p:cNvSpPr/>
          <p:nvPr/>
        </p:nvSpPr>
        <p:spPr>
          <a:xfrm>
            <a:off x="4366173" y="1448615"/>
            <a:ext cx="411655" cy="411655"/>
          </a:xfrm>
          <a:prstGeom prst="ellipse">
            <a:avLst/>
          </a:prstGeom>
          <a:solidFill>
            <a:srgbClr val="FFFFFF"/>
          </a:solidFill>
          <a:ln w="12700" cmpd="sng">
            <a:solidFill>
              <a:schemeClr val="tx1"/>
            </a:solidFill>
          </a:ln>
          <a:effectLst/>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lang="en-US" dirty="0"/>
          </a:p>
        </p:txBody>
      </p:sp>
      <p:cxnSp>
        <p:nvCxnSpPr>
          <p:cNvPr id="8" name="Straight Connector 7"/>
          <p:cNvCxnSpPr>
            <a:stCxn id="6" idx="2"/>
          </p:cNvCxnSpPr>
          <p:nvPr/>
        </p:nvCxnSpPr>
        <p:spPr>
          <a:xfrm flipH="1">
            <a:off x="1786159" y="1654443"/>
            <a:ext cx="2580014" cy="1009447"/>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19" name="Straight Connector 18"/>
          <p:cNvCxnSpPr>
            <a:stCxn id="6" idx="5"/>
            <a:endCxn id="74" idx="0"/>
          </p:cNvCxnSpPr>
          <p:nvPr/>
        </p:nvCxnSpPr>
        <p:spPr>
          <a:xfrm>
            <a:off x="4717543" y="1799985"/>
            <a:ext cx="548279" cy="929125"/>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27" name="Straight Connector 26"/>
          <p:cNvCxnSpPr>
            <a:stCxn id="6" idx="6"/>
            <a:endCxn id="76" idx="0"/>
          </p:cNvCxnSpPr>
          <p:nvPr/>
        </p:nvCxnSpPr>
        <p:spPr>
          <a:xfrm>
            <a:off x="4777828" y="1654443"/>
            <a:ext cx="3324056" cy="1972642"/>
          </a:xfrm>
          <a:prstGeom prst="line">
            <a:avLst/>
          </a:prstGeom>
          <a:ln w="12700" cmpd="sng"/>
          <a:effectLst/>
        </p:spPr>
        <p:style>
          <a:lnRef idx="2">
            <a:schemeClr val="dk1"/>
          </a:lnRef>
          <a:fillRef idx="0">
            <a:schemeClr val="dk1"/>
          </a:fillRef>
          <a:effectRef idx="1">
            <a:schemeClr val="dk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642086366"/>
              </p:ext>
            </p:extLst>
          </p:nvPr>
        </p:nvGraphicFramePr>
        <p:xfrm>
          <a:off x="93940" y="3227881"/>
          <a:ext cx="1311955" cy="741680"/>
        </p:xfrm>
        <a:graphic>
          <a:graphicData uri="http://schemas.openxmlformats.org/drawingml/2006/table">
            <a:tbl>
              <a:tblPr firstRow="1" bandRow="1">
                <a:tableStyleId>{5940675A-B579-460E-94D1-54222C63F5DA}</a:tableStyleId>
              </a:tblPr>
              <a:tblGrid>
                <a:gridCol w="658481"/>
                <a:gridCol w="653474"/>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3436278838"/>
              </p:ext>
            </p:extLst>
          </p:nvPr>
        </p:nvGraphicFramePr>
        <p:xfrm>
          <a:off x="1220639" y="4401452"/>
          <a:ext cx="1736666" cy="1483360"/>
        </p:xfrm>
        <a:graphic>
          <a:graphicData uri="http://schemas.openxmlformats.org/drawingml/2006/table">
            <a:tbl>
              <a:tblPr firstRow="1" bandRow="1">
                <a:tableStyleId>{5940675A-B579-460E-94D1-54222C63F5DA}</a:tableStyleId>
              </a:tblPr>
              <a:tblGrid>
                <a:gridCol w="1074008"/>
                <a:gridCol w="662658"/>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1228635625"/>
              </p:ext>
            </p:extLst>
          </p:nvPr>
        </p:nvGraphicFramePr>
        <p:xfrm>
          <a:off x="3422037" y="3211482"/>
          <a:ext cx="3109835" cy="741680"/>
        </p:xfrm>
        <a:graphic>
          <a:graphicData uri="http://schemas.openxmlformats.org/drawingml/2006/table">
            <a:tbl>
              <a:tblPr firstRow="1" bandRow="1">
                <a:tableStyleId>{5940675A-B579-460E-94D1-54222C63F5DA}</a:tableStyleId>
              </a:tblPr>
              <a:tblGrid>
                <a:gridCol w="619238"/>
                <a:gridCol w="752111"/>
                <a:gridCol w="1026224"/>
                <a:gridCol w="712262"/>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2032502078"/>
              </p:ext>
            </p:extLst>
          </p:nvPr>
        </p:nvGraphicFramePr>
        <p:xfrm>
          <a:off x="5474379" y="4179142"/>
          <a:ext cx="3517220" cy="1483360"/>
        </p:xfrm>
        <a:graphic>
          <a:graphicData uri="http://schemas.openxmlformats.org/drawingml/2006/table">
            <a:tbl>
              <a:tblPr firstRow="1" bandRow="1">
                <a:tableStyleId>{5940675A-B579-460E-94D1-54222C63F5DA}</a:tableStyleId>
              </a:tblPr>
              <a:tblGrid>
                <a:gridCol w="1026623"/>
                <a:gridCol w="752111"/>
                <a:gridCol w="1032433"/>
                <a:gridCol w="706053"/>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cxnSp>
        <p:nvCxnSpPr>
          <p:cNvPr id="57" name="Straight Connector 56"/>
          <p:cNvCxnSpPr>
            <a:stCxn id="6" idx="3"/>
            <a:endCxn id="72" idx="0"/>
          </p:cNvCxnSpPr>
          <p:nvPr/>
        </p:nvCxnSpPr>
        <p:spPr>
          <a:xfrm flipH="1">
            <a:off x="2347763" y="1799985"/>
            <a:ext cx="2078695" cy="2045402"/>
          </a:xfrm>
          <a:prstGeom prst="line">
            <a:avLst/>
          </a:prstGeom>
          <a:ln w="12700" cmpd="sng"/>
          <a:effectLst/>
        </p:spPr>
        <p:style>
          <a:lnRef idx="2">
            <a:schemeClr val="dk1"/>
          </a:lnRef>
          <a:fillRef idx="0">
            <a:schemeClr val="dk1"/>
          </a:fillRef>
          <a:effectRef idx="1">
            <a:schemeClr val="dk1"/>
          </a:effectRef>
          <a:fontRef idx="minor">
            <a:schemeClr val="tx1"/>
          </a:fontRef>
        </p:style>
      </p:cxnSp>
      <p:grpSp>
        <p:nvGrpSpPr>
          <p:cNvPr id="71" name="Group 70"/>
          <p:cNvGrpSpPr/>
          <p:nvPr/>
        </p:nvGrpSpPr>
        <p:grpSpPr>
          <a:xfrm>
            <a:off x="699939" y="2663890"/>
            <a:ext cx="1041400" cy="326077"/>
            <a:chOff x="1108113" y="969323"/>
            <a:chExt cx="1041400" cy="326077"/>
          </a:xfrm>
        </p:grpSpPr>
        <p:sp>
          <p:nvSpPr>
            <p:cNvPr id="70" name="Rectangle 69"/>
            <p:cNvSpPr/>
            <p:nvPr/>
          </p:nvSpPr>
          <p:spPr>
            <a:xfrm>
              <a:off x="1108113" y="969323"/>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6" name="Picture 6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13" y="1006311"/>
              <a:ext cx="1041400" cy="266700"/>
            </a:xfrm>
            <a:prstGeom prst="rect">
              <a:avLst/>
            </a:prstGeom>
            <a:ln>
              <a:solidFill>
                <a:srgbClr val="FFFFFF"/>
              </a:solidFill>
            </a:ln>
          </p:spPr>
        </p:pic>
      </p:grpSp>
      <p:grpSp>
        <p:nvGrpSpPr>
          <p:cNvPr id="73" name="Group 72"/>
          <p:cNvGrpSpPr/>
          <p:nvPr/>
        </p:nvGrpSpPr>
        <p:grpSpPr>
          <a:xfrm>
            <a:off x="1827063" y="3845387"/>
            <a:ext cx="1041400" cy="326077"/>
            <a:chOff x="1220639" y="964992"/>
            <a:chExt cx="1041400" cy="326077"/>
          </a:xfrm>
        </p:grpSpPr>
        <p:sp>
          <p:nvSpPr>
            <p:cNvPr id="72" name="Rectangle 71"/>
            <p:cNvSpPr/>
            <p:nvPr/>
          </p:nvSpPr>
          <p:spPr>
            <a:xfrm>
              <a:off x="1220639" y="964992"/>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5" name="Picture 6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185" y="992617"/>
              <a:ext cx="876300" cy="266700"/>
            </a:xfrm>
            <a:prstGeom prst="rect">
              <a:avLst/>
            </a:prstGeom>
            <a:ln>
              <a:solidFill>
                <a:srgbClr val="FFFFFF"/>
              </a:solidFill>
            </a:ln>
          </p:spPr>
        </p:pic>
      </p:grpSp>
      <p:grpSp>
        <p:nvGrpSpPr>
          <p:cNvPr id="75" name="Group 74"/>
          <p:cNvGrpSpPr/>
          <p:nvPr/>
        </p:nvGrpSpPr>
        <p:grpSpPr>
          <a:xfrm>
            <a:off x="4745122" y="2729110"/>
            <a:ext cx="1041400" cy="326077"/>
            <a:chOff x="3995840" y="2390025"/>
            <a:chExt cx="1041400" cy="326077"/>
          </a:xfrm>
        </p:grpSpPr>
        <p:sp>
          <p:nvSpPr>
            <p:cNvPr id="74" name="Rectangle 73"/>
            <p:cNvSpPr/>
            <p:nvPr/>
          </p:nvSpPr>
          <p:spPr>
            <a:xfrm>
              <a:off x="3995840" y="2390025"/>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325" y="2429018"/>
              <a:ext cx="876300" cy="266700"/>
            </a:xfrm>
            <a:prstGeom prst="rect">
              <a:avLst/>
            </a:prstGeom>
            <a:ln>
              <a:solidFill>
                <a:srgbClr val="FFFFFF"/>
              </a:solidFill>
            </a:ln>
          </p:spPr>
        </p:pic>
      </p:grpSp>
      <p:grpSp>
        <p:nvGrpSpPr>
          <p:cNvPr id="77" name="Group 76"/>
          <p:cNvGrpSpPr/>
          <p:nvPr/>
        </p:nvGrpSpPr>
        <p:grpSpPr>
          <a:xfrm>
            <a:off x="7710674" y="3627085"/>
            <a:ext cx="782419" cy="326077"/>
            <a:chOff x="6058085" y="1893032"/>
            <a:chExt cx="782419" cy="326077"/>
          </a:xfrm>
        </p:grpSpPr>
        <p:sp>
          <p:nvSpPr>
            <p:cNvPr id="76" name="Rectangle 75"/>
            <p:cNvSpPr/>
            <p:nvPr/>
          </p:nvSpPr>
          <p:spPr>
            <a:xfrm>
              <a:off x="6058085" y="1893032"/>
              <a:ext cx="782419" cy="32607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a:cs typeface="Cambria"/>
              </a:endParaRPr>
            </a:p>
          </p:txBody>
        </p:sp>
        <p:pic>
          <p:nvPicPr>
            <p:cNvPr id="68" name="Picture 6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494" y="1913262"/>
              <a:ext cx="711200" cy="266700"/>
            </a:xfrm>
            <a:prstGeom prst="rect">
              <a:avLst/>
            </a:prstGeom>
            <a:ln>
              <a:noFill/>
            </a:ln>
          </p:spPr>
        </p:pic>
      </p:grpSp>
      <p:sp>
        <p:nvSpPr>
          <p:cNvPr id="3" name="TextBox 2"/>
          <p:cNvSpPr txBox="1"/>
          <p:nvPr/>
        </p:nvSpPr>
        <p:spPr>
          <a:xfrm>
            <a:off x="296716" y="2046957"/>
            <a:ext cx="1031465" cy="369332"/>
          </a:xfrm>
          <a:prstGeom prst="rect">
            <a:avLst/>
          </a:prstGeom>
          <a:noFill/>
        </p:spPr>
        <p:txBody>
          <a:bodyPr wrap="none" rtlCol="0">
            <a:spAutoFit/>
          </a:bodyPr>
          <a:lstStyle/>
          <a:p>
            <a:r>
              <a:rPr lang="en-US" dirty="0" smtClean="0">
                <a:latin typeface="Cambria"/>
                <a:cs typeface="Cambria"/>
              </a:rPr>
              <a:t>Player 1</a:t>
            </a:r>
            <a:endParaRPr lang="en-US" dirty="0">
              <a:latin typeface="Cambria"/>
              <a:cs typeface="Cambria"/>
            </a:endParaRPr>
          </a:p>
        </p:txBody>
      </p:sp>
      <p:sp>
        <p:nvSpPr>
          <p:cNvPr id="41" name="TextBox 40"/>
          <p:cNvSpPr txBox="1"/>
          <p:nvPr/>
        </p:nvSpPr>
        <p:spPr>
          <a:xfrm>
            <a:off x="1291843" y="2051538"/>
            <a:ext cx="994157" cy="369332"/>
          </a:xfrm>
          <a:prstGeom prst="rect">
            <a:avLst/>
          </a:prstGeom>
          <a:noFill/>
        </p:spPr>
        <p:txBody>
          <a:bodyPr wrap="none" rtlCol="0">
            <a:spAutoFit/>
          </a:bodyPr>
          <a:lstStyle/>
          <a:p>
            <a:r>
              <a:rPr lang="en-US" dirty="0" smtClean="0">
                <a:latin typeface="Cambria"/>
                <a:cs typeface="Cambria"/>
              </a:rPr>
              <a:t>Player 2</a:t>
            </a:r>
            <a:endParaRPr lang="en-US" dirty="0">
              <a:latin typeface="Cambria"/>
              <a:cs typeface="Cambria"/>
            </a:endParaRPr>
          </a:p>
        </p:txBody>
      </p:sp>
      <p:cxnSp>
        <p:nvCxnSpPr>
          <p:cNvPr id="43" name="Straight Arrow Connector 42"/>
          <p:cNvCxnSpPr/>
          <p:nvPr/>
        </p:nvCxnSpPr>
        <p:spPr>
          <a:xfrm>
            <a:off x="968079" y="2420870"/>
            <a:ext cx="0" cy="24122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1440444" y="2415650"/>
            <a:ext cx="345714" cy="23458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922003" y="4927292"/>
            <a:ext cx="1031465" cy="369332"/>
          </a:xfrm>
          <a:prstGeom prst="rect">
            <a:avLst/>
          </a:prstGeom>
          <a:noFill/>
        </p:spPr>
        <p:txBody>
          <a:bodyPr wrap="none" rtlCol="0">
            <a:spAutoFit/>
          </a:bodyPr>
          <a:lstStyle/>
          <a:p>
            <a:r>
              <a:rPr lang="en-US" dirty="0" smtClean="0">
                <a:latin typeface="Cambria"/>
                <a:cs typeface="Cambria"/>
              </a:rPr>
              <a:t>Player 1</a:t>
            </a:r>
            <a:endParaRPr lang="en-US" dirty="0">
              <a:latin typeface="Cambria"/>
              <a:cs typeface="Cambria"/>
            </a:endParaRPr>
          </a:p>
        </p:txBody>
      </p:sp>
      <p:cxnSp>
        <p:nvCxnSpPr>
          <p:cNvPr id="51" name="Straight Arrow Connector 50"/>
          <p:cNvCxnSpPr/>
          <p:nvPr/>
        </p:nvCxnSpPr>
        <p:spPr>
          <a:xfrm flipV="1">
            <a:off x="4935357" y="5127290"/>
            <a:ext cx="284889" cy="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53200" y="3551250"/>
            <a:ext cx="994157" cy="369332"/>
          </a:xfrm>
          <a:prstGeom prst="rect">
            <a:avLst/>
          </a:prstGeom>
          <a:noFill/>
        </p:spPr>
        <p:txBody>
          <a:bodyPr wrap="none" rtlCol="0">
            <a:spAutoFit/>
          </a:bodyPr>
          <a:lstStyle/>
          <a:p>
            <a:r>
              <a:rPr lang="en-US" dirty="0" smtClean="0">
                <a:latin typeface="Cambria"/>
                <a:cs typeface="Cambria"/>
              </a:rPr>
              <a:t>Player 2</a:t>
            </a:r>
            <a:endParaRPr lang="en-US" dirty="0">
              <a:latin typeface="Cambria"/>
              <a:cs typeface="Cambria"/>
            </a:endParaRPr>
          </a:p>
        </p:txBody>
      </p:sp>
      <p:cxnSp>
        <p:nvCxnSpPr>
          <p:cNvPr id="59" name="Straight Arrow Connector 58"/>
          <p:cNvCxnSpPr/>
          <p:nvPr/>
        </p:nvCxnSpPr>
        <p:spPr>
          <a:xfrm>
            <a:off x="7102164" y="3896022"/>
            <a:ext cx="0" cy="24122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1415" y="5923095"/>
            <a:ext cx="2338540" cy="782505"/>
            <a:chOff x="6761820" y="4927605"/>
            <a:chExt cx="2338540" cy="782505"/>
          </a:xfrm>
        </p:grpSpPr>
        <p:pic>
          <p:nvPicPr>
            <p:cNvPr id="61" name="Picture 60" descr="latexit-drag.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1492" y="5438221"/>
              <a:ext cx="203198" cy="175171"/>
            </a:xfrm>
            <a:prstGeom prst="rect">
              <a:avLst/>
            </a:prstGeom>
          </p:spPr>
        </p:pic>
        <p:pic>
          <p:nvPicPr>
            <p:cNvPr id="62" name="Picture 61" descr="latexit-drag.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61820" y="5087012"/>
              <a:ext cx="372870" cy="182779"/>
            </a:xfrm>
            <a:prstGeom prst="rect">
              <a:avLst/>
            </a:prstGeom>
          </p:spPr>
        </p:pic>
        <p:sp>
          <p:nvSpPr>
            <p:cNvPr id="63" name="TextBox 62"/>
            <p:cNvSpPr txBox="1"/>
            <p:nvPr/>
          </p:nvSpPr>
          <p:spPr>
            <a:xfrm>
              <a:off x="7260969" y="5310000"/>
              <a:ext cx="1415772" cy="400110"/>
            </a:xfrm>
            <a:prstGeom prst="rect">
              <a:avLst/>
            </a:prstGeom>
            <a:noFill/>
          </p:spPr>
          <p:txBody>
            <a:bodyPr wrap="none" rtlCol="0">
              <a:spAutoFit/>
            </a:bodyPr>
            <a:lstStyle/>
            <a:p>
              <a:r>
                <a:rPr lang="en-US" sz="2000" dirty="0" smtClean="0">
                  <a:latin typeface="Cambria"/>
                  <a:cs typeface="Cambria"/>
                </a:rPr>
                <a:t>Discovered</a:t>
              </a:r>
              <a:endParaRPr lang="en-US" sz="2000" dirty="0">
                <a:latin typeface="Cambria"/>
                <a:cs typeface="Cambria"/>
              </a:endParaRPr>
            </a:p>
          </p:txBody>
        </p:sp>
        <p:sp>
          <p:nvSpPr>
            <p:cNvPr id="64" name="TextBox 63"/>
            <p:cNvSpPr txBox="1"/>
            <p:nvPr/>
          </p:nvSpPr>
          <p:spPr>
            <a:xfrm>
              <a:off x="7260969" y="4927605"/>
              <a:ext cx="1839391" cy="400110"/>
            </a:xfrm>
            <a:prstGeom prst="rect">
              <a:avLst/>
            </a:prstGeom>
            <a:noFill/>
          </p:spPr>
          <p:txBody>
            <a:bodyPr wrap="none" rtlCol="0">
              <a:spAutoFit/>
            </a:bodyPr>
            <a:lstStyle/>
            <a:p>
              <a:r>
                <a:rPr lang="en-US" sz="2000" dirty="0" smtClean="0">
                  <a:latin typeface="Cambria"/>
                  <a:cs typeface="Cambria"/>
                </a:rPr>
                <a:t>Not discovered</a:t>
              </a:r>
              <a:endParaRPr lang="en-US" sz="2000" dirty="0">
                <a:latin typeface="Cambria"/>
                <a:cs typeface="Cambria"/>
              </a:endParaRPr>
            </a:p>
          </p:txBody>
        </p:sp>
      </p:grpSp>
      <p:sp>
        <p:nvSpPr>
          <p:cNvPr id="39" name="Oval 38"/>
          <p:cNvSpPr/>
          <p:nvPr/>
        </p:nvSpPr>
        <p:spPr>
          <a:xfrm>
            <a:off x="7576099" y="3560136"/>
            <a:ext cx="1051570" cy="448290"/>
          </a:xfrm>
          <a:prstGeom prst="ellipse">
            <a:avLst/>
          </a:prstGeom>
          <a:noFill/>
          <a:ln w="28575" cap="rnd" cmpd="sng">
            <a:solidFill>
              <a:schemeClr val="accent5"/>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cxnSp>
        <p:nvCxnSpPr>
          <p:cNvPr id="40" name="Straight Arrow Connector 39"/>
          <p:cNvCxnSpPr/>
          <p:nvPr/>
        </p:nvCxnSpPr>
        <p:spPr>
          <a:xfrm>
            <a:off x="8077200" y="3289515"/>
            <a:ext cx="0" cy="291885"/>
          </a:xfrm>
          <a:prstGeom prst="straightConnector1">
            <a:avLst/>
          </a:prstGeom>
          <a:ln w="3810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0428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Player 1’s Perspective</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22</a:t>
            </a:fld>
            <a:endParaRPr lang="en-US"/>
          </a:p>
        </p:txBody>
      </p:sp>
      <p:sp>
        <p:nvSpPr>
          <p:cNvPr id="6" name="Oval 5"/>
          <p:cNvSpPr/>
          <p:nvPr/>
        </p:nvSpPr>
        <p:spPr>
          <a:xfrm>
            <a:off x="4366173" y="1448615"/>
            <a:ext cx="411655" cy="411655"/>
          </a:xfrm>
          <a:prstGeom prst="ellipse">
            <a:avLst/>
          </a:prstGeom>
          <a:solidFill>
            <a:srgbClr val="FFFFFF"/>
          </a:solidFill>
          <a:ln w="12700" cmpd="sng">
            <a:solidFill>
              <a:schemeClr val="tx1"/>
            </a:solidFill>
          </a:ln>
          <a:effectLst/>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lang="en-US" dirty="0"/>
          </a:p>
        </p:txBody>
      </p:sp>
      <p:cxnSp>
        <p:nvCxnSpPr>
          <p:cNvPr id="8" name="Straight Connector 7"/>
          <p:cNvCxnSpPr>
            <a:stCxn id="6" idx="2"/>
          </p:cNvCxnSpPr>
          <p:nvPr/>
        </p:nvCxnSpPr>
        <p:spPr>
          <a:xfrm flipH="1">
            <a:off x="1786159" y="1654443"/>
            <a:ext cx="2580014" cy="1009447"/>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19" name="Straight Connector 18"/>
          <p:cNvCxnSpPr>
            <a:stCxn id="6" idx="5"/>
            <a:endCxn id="74" idx="0"/>
          </p:cNvCxnSpPr>
          <p:nvPr/>
        </p:nvCxnSpPr>
        <p:spPr>
          <a:xfrm>
            <a:off x="4717543" y="1799985"/>
            <a:ext cx="548279" cy="929125"/>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27" name="Straight Connector 26"/>
          <p:cNvCxnSpPr>
            <a:stCxn id="6" idx="6"/>
            <a:endCxn id="46" idx="0"/>
          </p:cNvCxnSpPr>
          <p:nvPr/>
        </p:nvCxnSpPr>
        <p:spPr>
          <a:xfrm>
            <a:off x="4777828" y="1654443"/>
            <a:ext cx="3324056" cy="1905693"/>
          </a:xfrm>
          <a:prstGeom prst="line">
            <a:avLst/>
          </a:prstGeom>
          <a:ln w="12700" cmpd="sng"/>
          <a:effectLst/>
        </p:spPr>
        <p:style>
          <a:lnRef idx="2">
            <a:schemeClr val="dk1"/>
          </a:lnRef>
          <a:fillRef idx="0">
            <a:schemeClr val="dk1"/>
          </a:fillRef>
          <a:effectRef idx="1">
            <a:schemeClr val="dk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3436278838"/>
              </p:ext>
            </p:extLst>
          </p:nvPr>
        </p:nvGraphicFramePr>
        <p:xfrm>
          <a:off x="1220639" y="4401452"/>
          <a:ext cx="1736666" cy="1483360"/>
        </p:xfrm>
        <a:graphic>
          <a:graphicData uri="http://schemas.openxmlformats.org/drawingml/2006/table">
            <a:tbl>
              <a:tblPr firstRow="1" bandRow="1">
                <a:tableStyleId>{5940675A-B579-460E-94D1-54222C63F5DA}</a:tableStyleId>
              </a:tblPr>
              <a:tblGrid>
                <a:gridCol w="1074008"/>
                <a:gridCol w="662658"/>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2032502078"/>
              </p:ext>
            </p:extLst>
          </p:nvPr>
        </p:nvGraphicFramePr>
        <p:xfrm>
          <a:off x="5474379" y="4179142"/>
          <a:ext cx="3517220" cy="1483360"/>
        </p:xfrm>
        <a:graphic>
          <a:graphicData uri="http://schemas.openxmlformats.org/drawingml/2006/table">
            <a:tbl>
              <a:tblPr firstRow="1" bandRow="1">
                <a:tableStyleId>{5940675A-B579-460E-94D1-54222C63F5DA}</a:tableStyleId>
              </a:tblPr>
              <a:tblGrid>
                <a:gridCol w="1026623"/>
                <a:gridCol w="752111"/>
                <a:gridCol w="1032433"/>
                <a:gridCol w="706053"/>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cxnSp>
        <p:nvCxnSpPr>
          <p:cNvPr id="57" name="Straight Connector 56"/>
          <p:cNvCxnSpPr>
            <a:stCxn id="6" idx="3"/>
            <a:endCxn id="9" idx="0"/>
          </p:cNvCxnSpPr>
          <p:nvPr/>
        </p:nvCxnSpPr>
        <p:spPr>
          <a:xfrm flipH="1">
            <a:off x="2352848" y="1799985"/>
            <a:ext cx="2073610" cy="1990139"/>
          </a:xfrm>
          <a:prstGeom prst="line">
            <a:avLst/>
          </a:prstGeom>
          <a:ln w="12700" cmpd="sng"/>
          <a:effectLst/>
        </p:spPr>
        <p:style>
          <a:lnRef idx="2">
            <a:schemeClr val="dk1"/>
          </a:lnRef>
          <a:fillRef idx="0">
            <a:schemeClr val="dk1"/>
          </a:fillRef>
          <a:effectRef idx="1">
            <a:schemeClr val="dk1"/>
          </a:effectRef>
          <a:fontRef idx="minor">
            <a:schemeClr val="tx1"/>
          </a:fontRef>
        </p:style>
      </p:cxnSp>
      <p:grpSp>
        <p:nvGrpSpPr>
          <p:cNvPr id="71" name="Group 70"/>
          <p:cNvGrpSpPr/>
          <p:nvPr/>
        </p:nvGrpSpPr>
        <p:grpSpPr>
          <a:xfrm>
            <a:off x="699939" y="2663890"/>
            <a:ext cx="1041400" cy="326077"/>
            <a:chOff x="1108113" y="969323"/>
            <a:chExt cx="1041400" cy="326077"/>
          </a:xfrm>
        </p:grpSpPr>
        <p:sp>
          <p:nvSpPr>
            <p:cNvPr id="70" name="Rectangle 69"/>
            <p:cNvSpPr/>
            <p:nvPr/>
          </p:nvSpPr>
          <p:spPr>
            <a:xfrm>
              <a:off x="1108113" y="969323"/>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6" name="Picture 6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13" y="1006311"/>
              <a:ext cx="1041400" cy="266700"/>
            </a:xfrm>
            <a:prstGeom prst="rect">
              <a:avLst/>
            </a:prstGeom>
            <a:ln>
              <a:solidFill>
                <a:srgbClr val="FFFFFF"/>
              </a:solidFill>
            </a:ln>
          </p:spPr>
        </p:pic>
      </p:grpSp>
      <p:grpSp>
        <p:nvGrpSpPr>
          <p:cNvPr id="73" name="Group 72"/>
          <p:cNvGrpSpPr/>
          <p:nvPr/>
        </p:nvGrpSpPr>
        <p:grpSpPr>
          <a:xfrm>
            <a:off x="1827063" y="3845387"/>
            <a:ext cx="1041400" cy="326077"/>
            <a:chOff x="1220639" y="964992"/>
            <a:chExt cx="1041400" cy="326077"/>
          </a:xfrm>
        </p:grpSpPr>
        <p:sp>
          <p:nvSpPr>
            <p:cNvPr id="72" name="Rectangle 71"/>
            <p:cNvSpPr/>
            <p:nvPr/>
          </p:nvSpPr>
          <p:spPr>
            <a:xfrm>
              <a:off x="1220639" y="964992"/>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5" name="Picture 6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185" y="992617"/>
              <a:ext cx="876300" cy="266700"/>
            </a:xfrm>
            <a:prstGeom prst="rect">
              <a:avLst/>
            </a:prstGeom>
            <a:ln>
              <a:solidFill>
                <a:srgbClr val="FFFFFF"/>
              </a:solidFill>
            </a:ln>
          </p:spPr>
        </p:pic>
      </p:grpSp>
      <p:grpSp>
        <p:nvGrpSpPr>
          <p:cNvPr id="75" name="Group 74"/>
          <p:cNvGrpSpPr/>
          <p:nvPr/>
        </p:nvGrpSpPr>
        <p:grpSpPr>
          <a:xfrm>
            <a:off x="4745122" y="2729110"/>
            <a:ext cx="1041400" cy="326077"/>
            <a:chOff x="3995840" y="2390025"/>
            <a:chExt cx="1041400" cy="326077"/>
          </a:xfrm>
        </p:grpSpPr>
        <p:sp>
          <p:nvSpPr>
            <p:cNvPr id="74" name="Rectangle 73"/>
            <p:cNvSpPr/>
            <p:nvPr/>
          </p:nvSpPr>
          <p:spPr>
            <a:xfrm>
              <a:off x="3995840" y="2390025"/>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325" y="2429018"/>
              <a:ext cx="876300" cy="266700"/>
            </a:xfrm>
            <a:prstGeom prst="rect">
              <a:avLst/>
            </a:prstGeom>
            <a:ln>
              <a:solidFill>
                <a:srgbClr val="FFFFFF"/>
              </a:solidFill>
            </a:ln>
          </p:spPr>
        </p:pic>
      </p:grpSp>
      <p:grpSp>
        <p:nvGrpSpPr>
          <p:cNvPr id="77" name="Group 76"/>
          <p:cNvGrpSpPr/>
          <p:nvPr/>
        </p:nvGrpSpPr>
        <p:grpSpPr>
          <a:xfrm>
            <a:off x="7710674" y="3627085"/>
            <a:ext cx="782419" cy="326077"/>
            <a:chOff x="6058085" y="1893032"/>
            <a:chExt cx="782419" cy="326077"/>
          </a:xfrm>
        </p:grpSpPr>
        <p:sp>
          <p:nvSpPr>
            <p:cNvPr id="76" name="Rectangle 75"/>
            <p:cNvSpPr/>
            <p:nvPr/>
          </p:nvSpPr>
          <p:spPr>
            <a:xfrm>
              <a:off x="6058085" y="1893032"/>
              <a:ext cx="782419" cy="32607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a:cs typeface="Cambria"/>
              </a:endParaRPr>
            </a:p>
          </p:txBody>
        </p:sp>
        <p:pic>
          <p:nvPicPr>
            <p:cNvPr id="68" name="Picture 6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494" y="1913262"/>
              <a:ext cx="711200" cy="266700"/>
            </a:xfrm>
            <a:prstGeom prst="rect">
              <a:avLst/>
            </a:prstGeom>
            <a:ln>
              <a:noFill/>
            </a:ln>
          </p:spPr>
        </p:pic>
      </p:grpSp>
      <p:grpSp>
        <p:nvGrpSpPr>
          <p:cNvPr id="60" name="Group 59"/>
          <p:cNvGrpSpPr/>
          <p:nvPr/>
        </p:nvGrpSpPr>
        <p:grpSpPr>
          <a:xfrm>
            <a:off x="3441415" y="5923095"/>
            <a:ext cx="2338540" cy="782505"/>
            <a:chOff x="6761820" y="4927605"/>
            <a:chExt cx="2338540" cy="782505"/>
          </a:xfrm>
        </p:grpSpPr>
        <p:pic>
          <p:nvPicPr>
            <p:cNvPr id="61" name="Picture 60" descr="latexit-drag.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1492" y="5438221"/>
              <a:ext cx="203198" cy="175171"/>
            </a:xfrm>
            <a:prstGeom prst="rect">
              <a:avLst/>
            </a:prstGeom>
          </p:spPr>
        </p:pic>
        <p:pic>
          <p:nvPicPr>
            <p:cNvPr id="62" name="Picture 61" descr="latexit-drag.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61820" y="5087012"/>
              <a:ext cx="372870" cy="182779"/>
            </a:xfrm>
            <a:prstGeom prst="rect">
              <a:avLst/>
            </a:prstGeom>
          </p:spPr>
        </p:pic>
        <p:sp>
          <p:nvSpPr>
            <p:cNvPr id="63" name="TextBox 62"/>
            <p:cNvSpPr txBox="1"/>
            <p:nvPr/>
          </p:nvSpPr>
          <p:spPr>
            <a:xfrm>
              <a:off x="7260969" y="5310000"/>
              <a:ext cx="1415772" cy="400110"/>
            </a:xfrm>
            <a:prstGeom prst="rect">
              <a:avLst/>
            </a:prstGeom>
            <a:noFill/>
          </p:spPr>
          <p:txBody>
            <a:bodyPr wrap="none" rtlCol="0">
              <a:spAutoFit/>
            </a:bodyPr>
            <a:lstStyle/>
            <a:p>
              <a:r>
                <a:rPr lang="en-US" sz="2000" dirty="0" smtClean="0">
                  <a:latin typeface="Cambria"/>
                  <a:cs typeface="Cambria"/>
                </a:rPr>
                <a:t>Discovered</a:t>
              </a:r>
              <a:endParaRPr lang="en-US" sz="2000" dirty="0">
                <a:latin typeface="Cambria"/>
                <a:cs typeface="Cambria"/>
              </a:endParaRPr>
            </a:p>
          </p:txBody>
        </p:sp>
        <p:sp>
          <p:nvSpPr>
            <p:cNvPr id="64" name="TextBox 63"/>
            <p:cNvSpPr txBox="1"/>
            <p:nvPr/>
          </p:nvSpPr>
          <p:spPr>
            <a:xfrm>
              <a:off x="7260969" y="4927605"/>
              <a:ext cx="1839391" cy="400110"/>
            </a:xfrm>
            <a:prstGeom prst="rect">
              <a:avLst/>
            </a:prstGeom>
            <a:noFill/>
          </p:spPr>
          <p:txBody>
            <a:bodyPr wrap="none" rtlCol="0">
              <a:spAutoFit/>
            </a:bodyPr>
            <a:lstStyle/>
            <a:p>
              <a:r>
                <a:rPr lang="en-US" sz="2000" dirty="0" smtClean="0">
                  <a:latin typeface="Cambria"/>
                  <a:cs typeface="Cambria"/>
                </a:rPr>
                <a:t>Not discovered</a:t>
              </a:r>
              <a:endParaRPr lang="en-US" sz="2000" dirty="0">
                <a:latin typeface="Cambria"/>
                <a:cs typeface="Cambria"/>
              </a:endParaRPr>
            </a:p>
          </p:txBody>
        </p:sp>
      </p:grpSp>
      <p:cxnSp>
        <p:nvCxnSpPr>
          <p:cNvPr id="38" name="Straight Connector 37"/>
          <p:cNvCxnSpPr>
            <a:stCxn id="72" idx="3"/>
            <a:endCxn id="46" idx="2"/>
          </p:cNvCxnSpPr>
          <p:nvPr/>
        </p:nvCxnSpPr>
        <p:spPr>
          <a:xfrm flipV="1">
            <a:off x="2868463" y="3784281"/>
            <a:ext cx="4707636" cy="224145"/>
          </a:xfrm>
          <a:prstGeom prst="line">
            <a:avLst/>
          </a:prstGeom>
          <a:ln>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827063" y="3790124"/>
            <a:ext cx="1051570" cy="448290"/>
          </a:xfrm>
          <a:prstGeom prst="ellipse">
            <a:avLst/>
          </a:prstGeom>
          <a:noFill/>
          <a:ln w="28575" cap="rnd" cmpd="sng">
            <a:solidFill>
              <a:schemeClr val="accent3"/>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6" name="Oval 45"/>
          <p:cNvSpPr/>
          <p:nvPr/>
        </p:nvSpPr>
        <p:spPr>
          <a:xfrm>
            <a:off x="7576099" y="3560136"/>
            <a:ext cx="1051570" cy="448290"/>
          </a:xfrm>
          <a:prstGeom prst="ellipse">
            <a:avLst/>
          </a:prstGeom>
          <a:noFill/>
          <a:ln w="28575" cap="rnd" cmpd="sng">
            <a:solidFill>
              <a:schemeClr val="accent3"/>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Tree>
    <p:extLst>
      <p:ext uri="{BB962C8B-B14F-4D97-AF65-F5344CB8AC3E}">
        <p14:creationId xmlns:p14="http://schemas.microsoft.com/office/powerpoint/2010/main" val="17204284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Player 2’s Perspective</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23</a:t>
            </a:fld>
            <a:endParaRPr lang="en-US"/>
          </a:p>
        </p:txBody>
      </p:sp>
      <p:sp>
        <p:nvSpPr>
          <p:cNvPr id="6" name="Oval 5"/>
          <p:cNvSpPr/>
          <p:nvPr/>
        </p:nvSpPr>
        <p:spPr>
          <a:xfrm>
            <a:off x="4366173" y="1448615"/>
            <a:ext cx="411655" cy="411655"/>
          </a:xfrm>
          <a:prstGeom prst="ellipse">
            <a:avLst/>
          </a:prstGeom>
          <a:solidFill>
            <a:srgbClr val="FFFFFF"/>
          </a:solidFill>
          <a:ln w="12700" cmpd="sng">
            <a:solidFill>
              <a:schemeClr val="tx1"/>
            </a:solidFill>
          </a:ln>
          <a:effectLst/>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lang="en-US" dirty="0"/>
          </a:p>
        </p:txBody>
      </p:sp>
      <p:cxnSp>
        <p:nvCxnSpPr>
          <p:cNvPr id="8" name="Straight Connector 7"/>
          <p:cNvCxnSpPr>
            <a:stCxn id="6" idx="2"/>
          </p:cNvCxnSpPr>
          <p:nvPr/>
        </p:nvCxnSpPr>
        <p:spPr>
          <a:xfrm flipH="1">
            <a:off x="1786159" y="1654443"/>
            <a:ext cx="2580014" cy="1009447"/>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19" name="Straight Connector 18"/>
          <p:cNvCxnSpPr>
            <a:stCxn id="6" idx="5"/>
            <a:endCxn id="38" idx="0"/>
          </p:cNvCxnSpPr>
          <p:nvPr/>
        </p:nvCxnSpPr>
        <p:spPr>
          <a:xfrm>
            <a:off x="4717543" y="1799985"/>
            <a:ext cx="536627" cy="876733"/>
          </a:xfrm>
          <a:prstGeom prst="line">
            <a:avLst/>
          </a:prstGeom>
          <a:ln w="12700" cmpd="sng"/>
          <a:effectLst/>
        </p:spPr>
        <p:style>
          <a:lnRef idx="2">
            <a:schemeClr val="dk1"/>
          </a:lnRef>
          <a:fillRef idx="0">
            <a:schemeClr val="dk1"/>
          </a:fillRef>
          <a:effectRef idx="1">
            <a:schemeClr val="dk1"/>
          </a:effectRef>
          <a:fontRef idx="minor">
            <a:schemeClr val="tx1"/>
          </a:fontRef>
        </p:style>
      </p:cxnSp>
      <p:cxnSp>
        <p:nvCxnSpPr>
          <p:cNvPr id="27" name="Straight Connector 26"/>
          <p:cNvCxnSpPr>
            <a:stCxn id="6" idx="6"/>
            <a:endCxn id="39" idx="0"/>
          </p:cNvCxnSpPr>
          <p:nvPr/>
        </p:nvCxnSpPr>
        <p:spPr>
          <a:xfrm>
            <a:off x="4777828" y="1654443"/>
            <a:ext cx="3298398" cy="1902069"/>
          </a:xfrm>
          <a:prstGeom prst="line">
            <a:avLst/>
          </a:prstGeom>
          <a:ln w="12700" cmpd="sng"/>
          <a:effectLst/>
        </p:spPr>
        <p:style>
          <a:lnRef idx="2">
            <a:schemeClr val="dk1"/>
          </a:lnRef>
          <a:fillRef idx="0">
            <a:schemeClr val="dk1"/>
          </a:fillRef>
          <a:effectRef idx="1">
            <a:schemeClr val="dk1"/>
          </a:effectRef>
          <a:fontRef idx="minor">
            <a:schemeClr val="tx1"/>
          </a:fontRef>
        </p:style>
      </p:cxnSp>
      <p:graphicFrame>
        <p:nvGraphicFramePr>
          <p:cNvPr id="54" name="Table 53"/>
          <p:cNvGraphicFramePr>
            <a:graphicFrameLocks noGrp="1"/>
          </p:cNvGraphicFramePr>
          <p:nvPr>
            <p:extLst>
              <p:ext uri="{D42A27DB-BD31-4B8C-83A1-F6EECF244321}">
                <p14:modId xmlns:p14="http://schemas.microsoft.com/office/powerpoint/2010/main" val="1099498641"/>
              </p:ext>
            </p:extLst>
          </p:nvPr>
        </p:nvGraphicFramePr>
        <p:xfrm>
          <a:off x="3422037" y="3211482"/>
          <a:ext cx="3109835" cy="741680"/>
        </p:xfrm>
        <a:graphic>
          <a:graphicData uri="http://schemas.openxmlformats.org/drawingml/2006/table">
            <a:tbl>
              <a:tblPr firstRow="1" bandRow="1">
                <a:tableStyleId>{5940675A-B579-460E-94D1-54222C63F5DA}</a:tableStyleId>
              </a:tblPr>
              <a:tblGrid>
                <a:gridCol w="619238"/>
                <a:gridCol w="752111"/>
                <a:gridCol w="1026224"/>
                <a:gridCol w="712262"/>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err="1" smtClean="0">
                          <a:latin typeface="Cambria"/>
                          <a:cs typeface="Cambria"/>
                        </a:rPr>
                        <a:t>Nop</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995568345"/>
              </p:ext>
            </p:extLst>
          </p:nvPr>
        </p:nvGraphicFramePr>
        <p:xfrm>
          <a:off x="5474379" y="4179142"/>
          <a:ext cx="3517220" cy="1483360"/>
        </p:xfrm>
        <a:graphic>
          <a:graphicData uri="http://schemas.openxmlformats.org/drawingml/2006/table">
            <a:tbl>
              <a:tblPr firstRow="1" bandRow="1">
                <a:tableStyleId>{5940675A-B579-460E-94D1-54222C63F5DA}</a:tableStyleId>
              </a:tblPr>
              <a:tblGrid>
                <a:gridCol w="1026623"/>
                <a:gridCol w="752111"/>
                <a:gridCol w="1032433"/>
                <a:gridCol w="706053"/>
              </a:tblGrid>
              <a:tr h="370840">
                <a:tc>
                  <a:txBody>
                    <a:bodyPr/>
                    <a:lstStyle/>
                    <a:p>
                      <a:pPr algn="ctr"/>
                      <a:endParaRPr lang="en-US" sz="1600" dirty="0">
                        <a:latin typeface="Cambria"/>
                        <a:cs typeface="Cambria"/>
                      </a:endParaRPr>
                    </a:p>
                  </a:txBody>
                  <a:tcPr>
                    <a:lnL w="12700" cmpd="sng">
                      <a:noFill/>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Attack</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Stockpile</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1600" dirty="0" smtClean="0">
                          <a:latin typeface="Cambria"/>
                          <a:cs typeface="Cambria"/>
                        </a:rPr>
                        <a:t>Patch</a:t>
                      </a: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endParaRPr lang="en-US" sz="1600" dirty="0">
                        <a:latin typeface="Cambria"/>
                        <a:cs typeface="Cambria"/>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cxnSp>
        <p:nvCxnSpPr>
          <p:cNvPr id="57" name="Straight Connector 56"/>
          <p:cNvCxnSpPr>
            <a:stCxn id="6" idx="3"/>
            <a:endCxn id="72" idx="0"/>
          </p:cNvCxnSpPr>
          <p:nvPr/>
        </p:nvCxnSpPr>
        <p:spPr>
          <a:xfrm flipH="1">
            <a:off x="2347763" y="1799985"/>
            <a:ext cx="2078695" cy="2045402"/>
          </a:xfrm>
          <a:prstGeom prst="line">
            <a:avLst/>
          </a:prstGeom>
          <a:ln w="12700" cmpd="sng"/>
          <a:effectLst/>
        </p:spPr>
        <p:style>
          <a:lnRef idx="2">
            <a:schemeClr val="dk1"/>
          </a:lnRef>
          <a:fillRef idx="0">
            <a:schemeClr val="dk1"/>
          </a:fillRef>
          <a:effectRef idx="1">
            <a:schemeClr val="dk1"/>
          </a:effectRef>
          <a:fontRef idx="minor">
            <a:schemeClr val="tx1"/>
          </a:fontRef>
        </p:style>
      </p:cxnSp>
      <p:grpSp>
        <p:nvGrpSpPr>
          <p:cNvPr id="71" name="Group 70"/>
          <p:cNvGrpSpPr/>
          <p:nvPr/>
        </p:nvGrpSpPr>
        <p:grpSpPr>
          <a:xfrm>
            <a:off x="699939" y="2663890"/>
            <a:ext cx="1041400" cy="326077"/>
            <a:chOff x="1108113" y="969323"/>
            <a:chExt cx="1041400" cy="326077"/>
          </a:xfrm>
        </p:grpSpPr>
        <p:sp>
          <p:nvSpPr>
            <p:cNvPr id="70" name="Rectangle 69"/>
            <p:cNvSpPr/>
            <p:nvPr/>
          </p:nvSpPr>
          <p:spPr>
            <a:xfrm>
              <a:off x="1108113" y="969323"/>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6" name="Picture 6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13" y="1006311"/>
              <a:ext cx="1041400" cy="266700"/>
            </a:xfrm>
            <a:prstGeom prst="rect">
              <a:avLst/>
            </a:prstGeom>
            <a:ln>
              <a:solidFill>
                <a:srgbClr val="FFFFFF"/>
              </a:solidFill>
            </a:ln>
          </p:spPr>
        </p:pic>
      </p:grpSp>
      <p:grpSp>
        <p:nvGrpSpPr>
          <p:cNvPr id="73" name="Group 72"/>
          <p:cNvGrpSpPr/>
          <p:nvPr/>
        </p:nvGrpSpPr>
        <p:grpSpPr>
          <a:xfrm>
            <a:off x="1827063" y="3845387"/>
            <a:ext cx="1041400" cy="326077"/>
            <a:chOff x="1220639" y="964992"/>
            <a:chExt cx="1041400" cy="326077"/>
          </a:xfrm>
        </p:grpSpPr>
        <p:sp>
          <p:nvSpPr>
            <p:cNvPr id="72" name="Rectangle 71"/>
            <p:cNvSpPr/>
            <p:nvPr/>
          </p:nvSpPr>
          <p:spPr>
            <a:xfrm>
              <a:off x="1220639" y="964992"/>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5" name="Picture 6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185" y="992617"/>
              <a:ext cx="876300" cy="266700"/>
            </a:xfrm>
            <a:prstGeom prst="rect">
              <a:avLst/>
            </a:prstGeom>
            <a:ln>
              <a:solidFill>
                <a:srgbClr val="FFFFFF"/>
              </a:solidFill>
            </a:ln>
          </p:spPr>
        </p:pic>
      </p:grpSp>
      <p:grpSp>
        <p:nvGrpSpPr>
          <p:cNvPr id="75" name="Group 74"/>
          <p:cNvGrpSpPr/>
          <p:nvPr/>
        </p:nvGrpSpPr>
        <p:grpSpPr>
          <a:xfrm>
            <a:off x="4745122" y="2729110"/>
            <a:ext cx="1041400" cy="326077"/>
            <a:chOff x="3995840" y="2390025"/>
            <a:chExt cx="1041400" cy="326077"/>
          </a:xfrm>
        </p:grpSpPr>
        <p:sp>
          <p:nvSpPr>
            <p:cNvPr id="74" name="Rectangle 73"/>
            <p:cNvSpPr/>
            <p:nvPr/>
          </p:nvSpPr>
          <p:spPr>
            <a:xfrm>
              <a:off x="3995840" y="2390025"/>
              <a:ext cx="1041400" cy="32607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325" y="2429018"/>
              <a:ext cx="876300" cy="266700"/>
            </a:xfrm>
            <a:prstGeom prst="rect">
              <a:avLst/>
            </a:prstGeom>
            <a:ln>
              <a:solidFill>
                <a:srgbClr val="FFFFFF"/>
              </a:solidFill>
            </a:ln>
          </p:spPr>
        </p:pic>
      </p:grpSp>
      <p:grpSp>
        <p:nvGrpSpPr>
          <p:cNvPr id="77" name="Group 76"/>
          <p:cNvGrpSpPr/>
          <p:nvPr/>
        </p:nvGrpSpPr>
        <p:grpSpPr>
          <a:xfrm>
            <a:off x="7710674" y="3627085"/>
            <a:ext cx="782419" cy="326077"/>
            <a:chOff x="6058085" y="1893032"/>
            <a:chExt cx="782419" cy="326077"/>
          </a:xfrm>
        </p:grpSpPr>
        <p:sp>
          <p:nvSpPr>
            <p:cNvPr id="76" name="Rectangle 75"/>
            <p:cNvSpPr/>
            <p:nvPr/>
          </p:nvSpPr>
          <p:spPr>
            <a:xfrm>
              <a:off x="6058085" y="1893032"/>
              <a:ext cx="782419" cy="32607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a:cs typeface="Cambria"/>
              </a:endParaRPr>
            </a:p>
          </p:txBody>
        </p:sp>
        <p:pic>
          <p:nvPicPr>
            <p:cNvPr id="68" name="Picture 6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494" y="1913262"/>
              <a:ext cx="711200" cy="266700"/>
            </a:xfrm>
            <a:prstGeom prst="rect">
              <a:avLst/>
            </a:prstGeom>
            <a:ln>
              <a:noFill/>
            </a:ln>
          </p:spPr>
        </p:pic>
      </p:grpSp>
      <p:grpSp>
        <p:nvGrpSpPr>
          <p:cNvPr id="60" name="Group 59"/>
          <p:cNvGrpSpPr/>
          <p:nvPr/>
        </p:nvGrpSpPr>
        <p:grpSpPr>
          <a:xfrm>
            <a:off x="3441415" y="5923095"/>
            <a:ext cx="2338540" cy="782505"/>
            <a:chOff x="6761820" y="4927605"/>
            <a:chExt cx="2338540" cy="782505"/>
          </a:xfrm>
        </p:grpSpPr>
        <p:pic>
          <p:nvPicPr>
            <p:cNvPr id="61" name="Picture 60" descr="latexit-drag.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1492" y="5438221"/>
              <a:ext cx="203198" cy="175171"/>
            </a:xfrm>
            <a:prstGeom prst="rect">
              <a:avLst/>
            </a:prstGeom>
          </p:spPr>
        </p:pic>
        <p:pic>
          <p:nvPicPr>
            <p:cNvPr id="62" name="Picture 61" descr="latexit-drag.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61820" y="5087012"/>
              <a:ext cx="372870" cy="182779"/>
            </a:xfrm>
            <a:prstGeom prst="rect">
              <a:avLst/>
            </a:prstGeom>
          </p:spPr>
        </p:pic>
        <p:sp>
          <p:nvSpPr>
            <p:cNvPr id="63" name="TextBox 62"/>
            <p:cNvSpPr txBox="1"/>
            <p:nvPr/>
          </p:nvSpPr>
          <p:spPr>
            <a:xfrm>
              <a:off x="7260969" y="5310000"/>
              <a:ext cx="1415772" cy="400110"/>
            </a:xfrm>
            <a:prstGeom prst="rect">
              <a:avLst/>
            </a:prstGeom>
            <a:noFill/>
          </p:spPr>
          <p:txBody>
            <a:bodyPr wrap="none" rtlCol="0">
              <a:spAutoFit/>
            </a:bodyPr>
            <a:lstStyle/>
            <a:p>
              <a:r>
                <a:rPr lang="en-US" sz="2000" dirty="0" smtClean="0">
                  <a:latin typeface="Cambria"/>
                  <a:cs typeface="Cambria"/>
                </a:rPr>
                <a:t>Discovered</a:t>
              </a:r>
              <a:endParaRPr lang="en-US" sz="2000" dirty="0">
                <a:latin typeface="Cambria"/>
                <a:cs typeface="Cambria"/>
              </a:endParaRPr>
            </a:p>
          </p:txBody>
        </p:sp>
        <p:sp>
          <p:nvSpPr>
            <p:cNvPr id="64" name="TextBox 63"/>
            <p:cNvSpPr txBox="1"/>
            <p:nvPr/>
          </p:nvSpPr>
          <p:spPr>
            <a:xfrm>
              <a:off x="7260969" y="4927605"/>
              <a:ext cx="1839391" cy="400110"/>
            </a:xfrm>
            <a:prstGeom prst="rect">
              <a:avLst/>
            </a:prstGeom>
            <a:noFill/>
          </p:spPr>
          <p:txBody>
            <a:bodyPr wrap="none" rtlCol="0">
              <a:spAutoFit/>
            </a:bodyPr>
            <a:lstStyle/>
            <a:p>
              <a:r>
                <a:rPr lang="en-US" sz="2000" dirty="0" smtClean="0">
                  <a:latin typeface="Cambria"/>
                  <a:cs typeface="Cambria"/>
                </a:rPr>
                <a:t>Not discovered</a:t>
              </a:r>
              <a:endParaRPr lang="en-US" sz="2000" dirty="0">
                <a:latin typeface="Cambria"/>
                <a:cs typeface="Cambria"/>
              </a:endParaRPr>
            </a:p>
          </p:txBody>
        </p:sp>
      </p:grpSp>
      <p:sp>
        <p:nvSpPr>
          <p:cNvPr id="38" name="Oval 37"/>
          <p:cNvSpPr/>
          <p:nvPr/>
        </p:nvSpPr>
        <p:spPr>
          <a:xfrm>
            <a:off x="4728385" y="2676718"/>
            <a:ext cx="1051570" cy="448290"/>
          </a:xfrm>
          <a:prstGeom prst="ellipse">
            <a:avLst/>
          </a:prstGeom>
          <a:noFill/>
          <a:ln w="28575"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9" name="Oval 38"/>
          <p:cNvSpPr/>
          <p:nvPr/>
        </p:nvSpPr>
        <p:spPr>
          <a:xfrm>
            <a:off x="7550441" y="3556512"/>
            <a:ext cx="1051570" cy="448290"/>
          </a:xfrm>
          <a:prstGeom prst="ellipse">
            <a:avLst/>
          </a:prstGeom>
          <a:noFill/>
          <a:ln w="28575"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cxnSp>
        <p:nvCxnSpPr>
          <p:cNvPr id="42" name="Straight Connector 41"/>
          <p:cNvCxnSpPr>
            <a:stCxn id="39" idx="1"/>
            <a:endCxn id="74" idx="3"/>
          </p:cNvCxnSpPr>
          <p:nvPr/>
        </p:nvCxnSpPr>
        <p:spPr>
          <a:xfrm flipH="1" flipV="1">
            <a:off x="5786522" y="2892149"/>
            <a:ext cx="1917918" cy="730014"/>
          </a:xfrm>
          <a:prstGeom prst="line">
            <a:avLst/>
          </a:prstGeom>
          <a:ln>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4259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Ricochet + </a:t>
            </a:r>
            <a:r>
              <a:rPr lang="en-US" dirty="0" smtClean="0"/>
              <a:t>PEG</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24</a:t>
            </a:fld>
            <a:endParaRPr lang="en-US"/>
          </a:p>
        </p:txBody>
      </p:sp>
      <p:grpSp>
        <p:nvGrpSpPr>
          <p:cNvPr id="6" name="Group 5"/>
          <p:cNvGrpSpPr/>
          <p:nvPr/>
        </p:nvGrpSpPr>
        <p:grpSpPr>
          <a:xfrm>
            <a:off x="685800" y="5131846"/>
            <a:ext cx="3786818" cy="564188"/>
            <a:chOff x="457200" y="5131846"/>
            <a:chExt cx="3786818" cy="564188"/>
          </a:xfrm>
        </p:grpSpPr>
        <p:sp>
          <p:nvSpPr>
            <p:cNvPr id="38" name="Rectangle 37"/>
            <p:cNvSpPr/>
            <p:nvPr/>
          </p:nvSpPr>
          <p:spPr>
            <a:xfrm>
              <a:off x="457200" y="5131846"/>
              <a:ext cx="3786818" cy="564188"/>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sp>
          <p:nvSpPr>
            <p:cNvPr id="40" name="Oval 39"/>
            <p:cNvSpPr/>
            <p:nvPr/>
          </p:nvSpPr>
          <p:spPr>
            <a:xfrm rot="16200000">
              <a:off x="560228"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1" name="Oval 40"/>
            <p:cNvSpPr/>
            <p:nvPr/>
          </p:nvSpPr>
          <p:spPr>
            <a:xfrm rot="16200000">
              <a:off x="970418"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2" name="Oval 41"/>
            <p:cNvSpPr/>
            <p:nvPr/>
          </p:nvSpPr>
          <p:spPr>
            <a:xfrm rot="5400000">
              <a:off x="1784480"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3" name="Oval 42"/>
            <p:cNvSpPr/>
            <p:nvPr/>
          </p:nvSpPr>
          <p:spPr>
            <a:xfrm rot="5400000">
              <a:off x="1374290" y="5267439"/>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4" name="Oval 43"/>
            <p:cNvSpPr/>
            <p:nvPr/>
          </p:nvSpPr>
          <p:spPr>
            <a:xfrm rot="5400000">
              <a:off x="2598542"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5" name="Oval 44"/>
            <p:cNvSpPr/>
            <p:nvPr/>
          </p:nvSpPr>
          <p:spPr>
            <a:xfrm rot="5400000">
              <a:off x="2188352"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6" name="Oval 45"/>
            <p:cNvSpPr/>
            <p:nvPr/>
          </p:nvSpPr>
          <p:spPr>
            <a:xfrm rot="5400000">
              <a:off x="3412604" y="5267439"/>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7" name="Oval 46"/>
            <p:cNvSpPr/>
            <p:nvPr/>
          </p:nvSpPr>
          <p:spPr>
            <a:xfrm rot="5400000">
              <a:off x="3002414"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9" name="Oval 48"/>
            <p:cNvSpPr/>
            <p:nvPr/>
          </p:nvSpPr>
          <p:spPr>
            <a:xfrm rot="5400000">
              <a:off x="3816477"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sp>
        <p:nvSpPr>
          <p:cNvPr id="50" name="TextBox 49"/>
          <p:cNvSpPr txBox="1"/>
          <p:nvPr/>
        </p:nvSpPr>
        <p:spPr>
          <a:xfrm>
            <a:off x="1878994" y="5867400"/>
            <a:ext cx="1439096" cy="492443"/>
          </a:xfrm>
          <a:prstGeom prst="rect">
            <a:avLst/>
          </a:prstGeom>
          <a:noFill/>
        </p:spPr>
        <p:txBody>
          <a:bodyPr wrap="none" lIns="0" tIns="0" rIns="0" bIns="0" rtlCol="0" anchor="t" anchorCtr="0">
            <a:spAutoFit/>
          </a:bodyPr>
          <a:lstStyle/>
          <a:p>
            <a:r>
              <a:rPr lang="en-US" sz="3200" dirty="0" smtClean="0"/>
              <a:t>Player 1</a:t>
            </a:r>
          </a:p>
        </p:txBody>
      </p:sp>
      <p:grpSp>
        <p:nvGrpSpPr>
          <p:cNvPr id="5" name="Group 4"/>
          <p:cNvGrpSpPr/>
          <p:nvPr/>
        </p:nvGrpSpPr>
        <p:grpSpPr>
          <a:xfrm>
            <a:off x="986213" y="2133600"/>
            <a:ext cx="3107475" cy="2620125"/>
            <a:chOff x="677025" y="1940023"/>
            <a:chExt cx="3107475" cy="2620125"/>
          </a:xfrm>
        </p:grpSpPr>
        <p:sp>
          <p:nvSpPr>
            <p:cNvPr id="36" name="Rectangle 35"/>
            <p:cNvSpPr/>
            <p:nvPr/>
          </p:nvSpPr>
          <p:spPr>
            <a:xfrm>
              <a:off x="677025"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sp>
          <p:nvSpPr>
            <p:cNvPr id="29" name="Rectangle 28"/>
            <p:cNvSpPr/>
            <p:nvPr/>
          </p:nvSpPr>
          <p:spPr>
            <a:xfrm>
              <a:off x="866535" y="210556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Exploit Generation</a:t>
              </a:r>
              <a:endParaRPr lang="en-US" sz="2000" dirty="0">
                <a:latin typeface="Times New Roman"/>
                <a:cs typeface="Times New Roman"/>
              </a:endParaRPr>
            </a:p>
          </p:txBody>
        </p:sp>
        <p:sp>
          <p:nvSpPr>
            <p:cNvPr id="31" name="Rectangle 30"/>
            <p:cNvSpPr/>
            <p:nvPr/>
          </p:nvSpPr>
          <p:spPr>
            <a:xfrm>
              <a:off x="866535" y="2748942"/>
              <a:ext cx="2728455" cy="90291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Automatic Patch-based Exploit Generation</a:t>
              </a:r>
              <a:endParaRPr lang="en-US" sz="2000" dirty="0">
                <a:latin typeface="Times New Roman"/>
                <a:cs typeface="Times New Roman"/>
              </a:endParaRPr>
            </a:p>
          </p:txBody>
        </p:sp>
        <p:sp>
          <p:nvSpPr>
            <p:cNvPr id="33" name="Rectangle 32"/>
            <p:cNvSpPr/>
            <p:nvPr/>
          </p:nvSpPr>
          <p:spPr>
            <a:xfrm>
              <a:off x="866535" y="373787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The Ricochet Attack</a:t>
              </a:r>
              <a:endParaRPr lang="en-US" sz="2000" dirty="0">
                <a:latin typeface="Times New Roman"/>
                <a:cs typeface="Times New Roman"/>
              </a:endParaRPr>
            </a:p>
          </p:txBody>
        </p:sp>
      </p:grpSp>
      <p:sp>
        <p:nvSpPr>
          <p:cNvPr id="63" name="Rectangle 62"/>
          <p:cNvSpPr/>
          <p:nvPr/>
        </p:nvSpPr>
        <p:spPr>
          <a:xfrm>
            <a:off x="4787088" y="5137302"/>
            <a:ext cx="4165500" cy="564188"/>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sp>
        <p:nvSpPr>
          <p:cNvPr id="65" name="Oval 64"/>
          <p:cNvSpPr/>
          <p:nvPr/>
        </p:nvSpPr>
        <p:spPr>
          <a:xfrm rot="16200000">
            <a:off x="4890116"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6" name="Oval 65"/>
          <p:cNvSpPr/>
          <p:nvPr/>
        </p:nvSpPr>
        <p:spPr>
          <a:xfrm rot="16200000">
            <a:off x="5300306"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7" name="Oval 66"/>
          <p:cNvSpPr/>
          <p:nvPr/>
        </p:nvSpPr>
        <p:spPr>
          <a:xfrm rot="5400000">
            <a:off x="6114368"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8" name="Oval 67"/>
          <p:cNvSpPr/>
          <p:nvPr/>
        </p:nvSpPr>
        <p:spPr>
          <a:xfrm rot="5400000">
            <a:off x="5704178"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9" name="Oval 68"/>
          <p:cNvSpPr/>
          <p:nvPr/>
        </p:nvSpPr>
        <p:spPr>
          <a:xfrm rot="5400000">
            <a:off x="6928430"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0" name="Oval 69"/>
          <p:cNvSpPr/>
          <p:nvPr/>
        </p:nvSpPr>
        <p:spPr>
          <a:xfrm rot="5400000">
            <a:off x="6518240"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1" name="Oval 70"/>
          <p:cNvSpPr/>
          <p:nvPr/>
        </p:nvSpPr>
        <p:spPr>
          <a:xfrm rot="5400000">
            <a:off x="7742492"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2" name="Oval 71"/>
          <p:cNvSpPr/>
          <p:nvPr/>
        </p:nvSpPr>
        <p:spPr>
          <a:xfrm rot="5400000">
            <a:off x="7332302"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3" name="Oval 72"/>
          <p:cNvSpPr/>
          <p:nvPr/>
        </p:nvSpPr>
        <p:spPr>
          <a:xfrm rot="5400000">
            <a:off x="8556555"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4" name="Oval 73"/>
          <p:cNvSpPr/>
          <p:nvPr/>
        </p:nvSpPr>
        <p:spPr>
          <a:xfrm rot="5400000">
            <a:off x="8146365"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nvGrpSpPr>
          <p:cNvPr id="75" name="Group 74"/>
          <p:cNvGrpSpPr/>
          <p:nvPr/>
        </p:nvGrpSpPr>
        <p:grpSpPr>
          <a:xfrm>
            <a:off x="5316101" y="2139056"/>
            <a:ext cx="3107475" cy="2620125"/>
            <a:chOff x="677025" y="1940023"/>
            <a:chExt cx="3107475" cy="2620125"/>
          </a:xfrm>
        </p:grpSpPr>
        <p:sp>
          <p:nvSpPr>
            <p:cNvPr id="76" name="Rectangle 75"/>
            <p:cNvSpPr/>
            <p:nvPr/>
          </p:nvSpPr>
          <p:spPr>
            <a:xfrm>
              <a:off x="677025"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sp>
          <p:nvSpPr>
            <p:cNvPr id="77" name="Rectangle 76"/>
            <p:cNvSpPr/>
            <p:nvPr/>
          </p:nvSpPr>
          <p:spPr>
            <a:xfrm>
              <a:off x="866535" y="210556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Exploit Generation</a:t>
              </a:r>
              <a:endParaRPr lang="en-US" sz="2000" dirty="0">
                <a:latin typeface="Times New Roman"/>
                <a:cs typeface="Times New Roman"/>
              </a:endParaRPr>
            </a:p>
          </p:txBody>
        </p:sp>
        <p:sp>
          <p:nvSpPr>
            <p:cNvPr id="78" name="Rectangle 77"/>
            <p:cNvSpPr/>
            <p:nvPr/>
          </p:nvSpPr>
          <p:spPr>
            <a:xfrm>
              <a:off x="866535" y="2748942"/>
              <a:ext cx="2728455" cy="90291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Automatic Patch-based Exploit Generation</a:t>
              </a:r>
              <a:endParaRPr lang="en-US" sz="2000" dirty="0">
                <a:latin typeface="Times New Roman"/>
                <a:cs typeface="Times New Roman"/>
              </a:endParaRPr>
            </a:p>
          </p:txBody>
        </p:sp>
        <p:sp>
          <p:nvSpPr>
            <p:cNvPr id="79" name="Rectangle 78"/>
            <p:cNvSpPr/>
            <p:nvPr/>
          </p:nvSpPr>
          <p:spPr>
            <a:xfrm>
              <a:off x="866535" y="373787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The Ricochet Attack</a:t>
              </a:r>
              <a:endParaRPr lang="en-US" sz="2000" dirty="0">
                <a:latin typeface="Times New Roman"/>
                <a:cs typeface="Times New Roman"/>
              </a:endParaRPr>
            </a:p>
          </p:txBody>
        </p:sp>
      </p:grpSp>
      <p:sp>
        <p:nvSpPr>
          <p:cNvPr id="84" name="TextBox 83"/>
          <p:cNvSpPr txBox="1"/>
          <p:nvPr/>
        </p:nvSpPr>
        <p:spPr>
          <a:xfrm>
            <a:off x="6148687" y="5867400"/>
            <a:ext cx="1439096" cy="492443"/>
          </a:xfrm>
          <a:prstGeom prst="rect">
            <a:avLst/>
          </a:prstGeom>
          <a:noFill/>
        </p:spPr>
        <p:txBody>
          <a:bodyPr wrap="none" lIns="0" tIns="0" rIns="0" bIns="0" rtlCol="0" anchor="t" anchorCtr="0">
            <a:spAutoFit/>
          </a:bodyPr>
          <a:lstStyle/>
          <a:p>
            <a:r>
              <a:rPr lang="en-US" sz="3200" dirty="0" smtClean="0"/>
              <a:t>Player 2</a:t>
            </a:r>
          </a:p>
        </p:txBody>
      </p:sp>
    </p:spTree>
    <p:extLst>
      <p:ext uri="{BB962C8B-B14F-4D97-AF65-F5344CB8AC3E}">
        <p14:creationId xmlns:p14="http://schemas.microsoft.com/office/powerpoint/2010/main" val="2133740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Ricochet</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25</a:t>
            </a:fld>
            <a:endParaRPr lang="en-US"/>
          </a:p>
        </p:txBody>
      </p:sp>
      <p:sp>
        <p:nvSpPr>
          <p:cNvPr id="50" name="TextBox 49"/>
          <p:cNvSpPr txBox="1"/>
          <p:nvPr/>
        </p:nvSpPr>
        <p:spPr>
          <a:xfrm>
            <a:off x="1878994" y="5867400"/>
            <a:ext cx="1439096" cy="492443"/>
          </a:xfrm>
          <a:prstGeom prst="rect">
            <a:avLst/>
          </a:prstGeom>
          <a:noFill/>
        </p:spPr>
        <p:txBody>
          <a:bodyPr wrap="none" lIns="0" tIns="0" rIns="0" bIns="0" rtlCol="0" anchor="t" anchorCtr="0">
            <a:spAutoFit/>
          </a:bodyPr>
          <a:lstStyle/>
          <a:p>
            <a:r>
              <a:rPr lang="en-US" sz="3200" dirty="0" smtClean="0"/>
              <a:t>Player 1</a:t>
            </a:r>
          </a:p>
        </p:txBody>
      </p:sp>
      <p:grpSp>
        <p:nvGrpSpPr>
          <p:cNvPr id="5" name="Group 4"/>
          <p:cNvGrpSpPr/>
          <p:nvPr/>
        </p:nvGrpSpPr>
        <p:grpSpPr>
          <a:xfrm>
            <a:off x="986213" y="2133600"/>
            <a:ext cx="3107475" cy="2620125"/>
            <a:chOff x="677025" y="1940023"/>
            <a:chExt cx="3107475" cy="2620125"/>
          </a:xfrm>
        </p:grpSpPr>
        <p:sp>
          <p:nvSpPr>
            <p:cNvPr id="36" name="Rectangle 35"/>
            <p:cNvSpPr/>
            <p:nvPr/>
          </p:nvSpPr>
          <p:spPr>
            <a:xfrm>
              <a:off x="677025"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sp>
          <p:nvSpPr>
            <p:cNvPr id="29" name="Rectangle 28"/>
            <p:cNvSpPr/>
            <p:nvPr/>
          </p:nvSpPr>
          <p:spPr>
            <a:xfrm>
              <a:off x="866535" y="210556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Exploit Generation</a:t>
              </a:r>
              <a:endParaRPr lang="en-US" sz="2000" dirty="0">
                <a:latin typeface="Times New Roman"/>
                <a:cs typeface="Times New Roman"/>
              </a:endParaRPr>
            </a:p>
          </p:txBody>
        </p:sp>
        <p:sp>
          <p:nvSpPr>
            <p:cNvPr id="31" name="Rectangle 30"/>
            <p:cNvSpPr/>
            <p:nvPr/>
          </p:nvSpPr>
          <p:spPr>
            <a:xfrm>
              <a:off x="866535" y="2748942"/>
              <a:ext cx="2728455" cy="90291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Automatic Patch-based Exploit Generation</a:t>
              </a:r>
              <a:endParaRPr lang="en-US" sz="2000" dirty="0">
                <a:latin typeface="Times New Roman"/>
                <a:cs typeface="Times New Roman"/>
              </a:endParaRPr>
            </a:p>
          </p:txBody>
        </p:sp>
        <p:sp>
          <p:nvSpPr>
            <p:cNvPr id="33" name="Rectangle 32"/>
            <p:cNvSpPr/>
            <p:nvPr/>
          </p:nvSpPr>
          <p:spPr>
            <a:xfrm>
              <a:off x="866535" y="373787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The Ricochet Attack</a:t>
              </a:r>
              <a:endParaRPr lang="en-US" sz="2000" dirty="0">
                <a:latin typeface="Times New Roman"/>
                <a:cs typeface="Times New Roman"/>
              </a:endParaRPr>
            </a:p>
          </p:txBody>
        </p:sp>
      </p:grpSp>
      <p:sp>
        <p:nvSpPr>
          <p:cNvPr id="63" name="Rectangle 62"/>
          <p:cNvSpPr/>
          <p:nvPr/>
        </p:nvSpPr>
        <p:spPr>
          <a:xfrm>
            <a:off x="4787088" y="5137302"/>
            <a:ext cx="4165500" cy="564188"/>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sp>
        <p:nvSpPr>
          <p:cNvPr id="65" name="Oval 64"/>
          <p:cNvSpPr/>
          <p:nvPr/>
        </p:nvSpPr>
        <p:spPr>
          <a:xfrm rot="16200000">
            <a:off x="4890116"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6" name="Oval 65"/>
          <p:cNvSpPr/>
          <p:nvPr/>
        </p:nvSpPr>
        <p:spPr>
          <a:xfrm rot="16200000">
            <a:off x="5300306"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7" name="Oval 66"/>
          <p:cNvSpPr/>
          <p:nvPr/>
        </p:nvSpPr>
        <p:spPr>
          <a:xfrm rot="5400000">
            <a:off x="6114368"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8" name="Oval 67"/>
          <p:cNvSpPr/>
          <p:nvPr/>
        </p:nvSpPr>
        <p:spPr>
          <a:xfrm rot="5400000">
            <a:off x="5704178"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9" name="Oval 68"/>
          <p:cNvSpPr/>
          <p:nvPr/>
        </p:nvSpPr>
        <p:spPr>
          <a:xfrm rot="5400000">
            <a:off x="6928430"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0" name="Oval 69"/>
          <p:cNvSpPr/>
          <p:nvPr/>
        </p:nvSpPr>
        <p:spPr>
          <a:xfrm rot="5400000">
            <a:off x="6518240"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1" name="Oval 70"/>
          <p:cNvSpPr/>
          <p:nvPr/>
        </p:nvSpPr>
        <p:spPr>
          <a:xfrm rot="5400000">
            <a:off x="7742492"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2" name="Oval 71"/>
          <p:cNvSpPr/>
          <p:nvPr/>
        </p:nvSpPr>
        <p:spPr>
          <a:xfrm rot="5400000">
            <a:off x="7332302"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3" name="Oval 72"/>
          <p:cNvSpPr/>
          <p:nvPr/>
        </p:nvSpPr>
        <p:spPr>
          <a:xfrm rot="5400000">
            <a:off x="8556555"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4" name="Oval 73"/>
          <p:cNvSpPr/>
          <p:nvPr/>
        </p:nvSpPr>
        <p:spPr>
          <a:xfrm rot="5400000">
            <a:off x="8146365"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nvGrpSpPr>
          <p:cNvPr id="75" name="Group 74"/>
          <p:cNvGrpSpPr/>
          <p:nvPr/>
        </p:nvGrpSpPr>
        <p:grpSpPr>
          <a:xfrm>
            <a:off x="5316101" y="2139056"/>
            <a:ext cx="3107475" cy="2620125"/>
            <a:chOff x="677025" y="1940023"/>
            <a:chExt cx="3107475" cy="2620125"/>
          </a:xfrm>
        </p:grpSpPr>
        <p:sp>
          <p:nvSpPr>
            <p:cNvPr id="76" name="Rectangle 75"/>
            <p:cNvSpPr/>
            <p:nvPr/>
          </p:nvSpPr>
          <p:spPr>
            <a:xfrm>
              <a:off x="677025"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sp>
          <p:nvSpPr>
            <p:cNvPr id="77" name="Rectangle 76"/>
            <p:cNvSpPr/>
            <p:nvPr/>
          </p:nvSpPr>
          <p:spPr>
            <a:xfrm>
              <a:off x="866535" y="210556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Exploit Generation</a:t>
              </a:r>
              <a:endParaRPr lang="en-US" sz="2000" dirty="0">
                <a:latin typeface="Times New Roman"/>
                <a:cs typeface="Times New Roman"/>
              </a:endParaRPr>
            </a:p>
          </p:txBody>
        </p:sp>
        <p:sp>
          <p:nvSpPr>
            <p:cNvPr id="78" name="Rectangle 77"/>
            <p:cNvSpPr/>
            <p:nvPr/>
          </p:nvSpPr>
          <p:spPr>
            <a:xfrm>
              <a:off x="866535" y="2789984"/>
              <a:ext cx="2728455" cy="820831"/>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a:cs typeface="Times New Roman"/>
                </a:rPr>
                <a:t>Automatic Patch-based Exploit Generation</a:t>
              </a:r>
            </a:p>
          </p:txBody>
        </p:sp>
        <p:sp>
          <p:nvSpPr>
            <p:cNvPr id="79" name="Rectangle 78"/>
            <p:cNvSpPr/>
            <p:nvPr/>
          </p:nvSpPr>
          <p:spPr>
            <a:xfrm>
              <a:off x="866535" y="3737878"/>
              <a:ext cx="2728455" cy="616703"/>
            </a:xfrm>
            <a:prstGeom prst="rect">
              <a:avLst/>
            </a:prstGeom>
            <a:ln w="12700" cmpd="sng">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The Ricochet Attack</a:t>
              </a:r>
              <a:endParaRPr lang="en-US" sz="2000" dirty="0">
                <a:latin typeface="Times New Roman"/>
                <a:cs typeface="Times New Roman"/>
              </a:endParaRPr>
            </a:p>
          </p:txBody>
        </p:sp>
      </p:grpSp>
      <p:sp>
        <p:nvSpPr>
          <p:cNvPr id="84" name="TextBox 83"/>
          <p:cNvSpPr txBox="1"/>
          <p:nvPr/>
        </p:nvSpPr>
        <p:spPr>
          <a:xfrm>
            <a:off x="6148687" y="5867400"/>
            <a:ext cx="1439096" cy="492443"/>
          </a:xfrm>
          <a:prstGeom prst="rect">
            <a:avLst/>
          </a:prstGeom>
          <a:noFill/>
        </p:spPr>
        <p:txBody>
          <a:bodyPr wrap="none" lIns="0" tIns="0" rIns="0" bIns="0" rtlCol="0" anchor="t" anchorCtr="0">
            <a:spAutoFit/>
          </a:bodyPr>
          <a:lstStyle/>
          <a:p>
            <a:r>
              <a:rPr lang="en-US" sz="3200" dirty="0" smtClean="0"/>
              <a:t>Player 2</a:t>
            </a:r>
          </a:p>
        </p:txBody>
      </p:sp>
      <p:sp>
        <p:nvSpPr>
          <p:cNvPr id="39" name="TextBox 38"/>
          <p:cNvSpPr txBox="1"/>
          <p:nvPr/>
        </p:nvSpPr>
        <p:spPr>
          <a:xfrm>
            <a:off x="4197889" y="4353073"/>
            <a:ext cx="1032103" cy="461665"/>
          </a:xfrm>
          <a:prstGeom prst="rect">
            <a:avLst/>
          </a:prstGeom>
          <a:solidFill>
            <a:srgbClr val="FFFFFF"/>
          </a:solidFill>
        </p:spPr>
        <p:txBody>
          <a:bodyPr wrap="none" rtlCol="0">
            <a:spAutoFit/>
          </a:bodyPr>
          <a:lstStyle/>
          <a:p>
            <a:r>
              <a:rPr lang="en-US" sz="2400" dirty="0" smtClean="0">
                <a:solidFill>
                  <a:schemeClr val="tx2"/>
                </a:solidFill>
                <a:latin typeface="Cambria"/>
                <a:cs typeface="Cambria"/>
              </a:rPr>
              <a:t>Attack</a:t>
            </a:r>
            <a:endParaRPr lang="en-US" sz="2400" dirty="0">
              <a:solidFill>
                <a:schemeClr val="tx2"/>
              </a:solidFill>
              <a:latin typeface="Cambria"/>
              <a:cs typeface="Cambria"/>
            </a:endParaRPr>
          </a:p>
        </p:txBody>
      </p:sp>
      <p:cxnSp>
        <p:nvCxnSpPr>
          <p:cNvPr id="51" name="Straight Arrow Connector 50"/>
          <p:cNvCxnSpPr/>
          <p:nvPr/>
        </p:nvCxnSpPr>
        <p:spPr>
          <a:xfrm>
            <a:off x="3856488" y="4825460"/>
            <a:ext cx="1477512" cy="279940"/>
          </a:xfrm>
          <a:prstGeom prst="straightConnector1">
            <a:avLst/>
          </a:prstGeom>
          <a:ln w="38100" cmpd="sng">
            <a:solidFill>
              <a:srgbClr val="990000"/>
            </a:solidFill>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64" name="Group 63"/>
          <p:cNvGrpSpPr/>
          <p:nvPr/>
        </p:nvGrpSpPr>
        <p:grpSpPr>
          <a:xfrm>
            <a:off x="685800" y="5131846"/>
            <a:ext cx="3786818" cy="564188"/>
            <a:chOff x="457200" y="5131846"/>
            <a:chExt cx="3786818" cy="564188"/>
          </a:xfrm>
        </p:grpSpPr>
        <p:sp>
          <p:nvSpPr>
            <p:cNvPr id="80" name="Rectangle 79"/>
            <p:cNvSpPr/>
            <p:nvPr/>
          </p:nvSpPr>
          <p:spPr>
            <a:xfrm>
              <a:off x="457200" y="5131846"/>
              <a:ext cx="3786818" cy="564188"/>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sp>
          <p:nvSpPr>
            <p:cNvPr id="81" name="Oval 80"/>
            <p:cNvSpPr/>
            <p:nvPr/>
          </p:nvSpPr>
          <p:spPr>
            <a:xfrm rot="16200000">
              <a:off x="560228"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82" name="Oval 81"/>
            <p:cNvSpPr/>
            <p:nvPr/>
          </p:nvSpPr>
          <p:spPr>
            <a:xfrm rot="16200000">
              <a:off x="970418"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83" name="Oval 82"/>
            <p:cNvSpPr/>
            <p:nvPr/>
          </p:nvSpPr>
          <p:spPr>
            <a:xfrm rot="5400000">
              <a:off x="1784480"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85" name="Oval 84"/>
            <p:cNvSpPr/>
            <p:nvPr/>
          </p:nvSpPr>
          <p:spPr>
            <a:xfrm rot="5400000">
              <a:off x="1374290" y="5267439"/>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86" name="Oval 85"/>
            <p:cNvSpPr/>
            <p:nvPr/>
          </p:nvSpPr>
          <p:spPr>
            <a:xfrm rot="5400000">
              <a:off x="2598542"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87" name="Oval 86"/>
            <p:cNvSpPr/>
            <p:nvPr/>
          </p:nvSpPr>
          <p:spPr>
            <a:xfrm rot="5400000">
              <a:off x="2188352"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88" name="Oval 87"/>
            <p:cNvSpPr/>
            <p:nvPr/>
          </p:nvSpPr>
          <p:spPr>
            <a:xfrm rot="5400000">
              <a:off x="3412604" y="5267439"/>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89" name="Oval 88"/>
            <p:cNvSpPr/>
            <p:nvPr/>
          </p:nvSpPr>
          <p:spPr>
            <a:xfrm rot="5400000">
              <a:off x="3002414"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90" name="Oval 89"/>
            <p:cNvSpPr/>
            <p:nvPr/>
          </p:nvSpPr>
          <p:spPr>
            <a:xfrm rot="5400000">
              <a:off x="3816477"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sp>
        <p:nvSpPr>
          <p:cNvPr id="40" name="Rectangle 39"/>
          <p:cNvSpPr/>
          <p:nvPr/>
        </p:nvSpPr>
        <p:spPr>
          <a:xfrm>
            <a:off x="5505611" y="3928824"/>
            <a:ext cx="2728455" cy="616703"/>
          </a:xfrm>
          <a:prstGeom prst="rect">
            <a:avLst/>
          </a:prstGeom>
          <a:noFill/>
          <a:ln w="28575" cmpd="sng">
            <a:solidFill>
              <a:srgbClr val="99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atin typeface="Times New Roman"/>
              <a:cs typeface="Times New Roman"/>
            </a:endParaRPr>
          </a:p>
        </p:txBody>
      </p:sp>
      <p:grpSp>
        <p:nvGrpSpPr>
          <p:cNvPr id="3" name="Group 2"/>
          <p:cNvGrpSpPr/>
          <p:nvPr/>
        </p:nvGrpSpPr>
        <p:grpSpPr>
          <a:xfrm>
            <a:off x="4890117" y="5270628"/>
            <a:ext cx="3145379" cy="293003"/>
            <a:chOff x="5042516" y="5425295"/>
            <a:chExt cx="3145379" cy="293003"/>
          </a:xfrm>
        </p:grpSpPr>
        <p:sp>
          <p:nvSpPr>
            <p:cNvPr id="41" name="Oval 40"/>
            <p:cNvSpPr/>
            <p:nvPr/>
          </p:nvSpPr>
          <p:spPr>
            <a:xfrm rot="16200000">
              <a:off x="5042516" y="5425295"/>
              <a:ext cx="293003" cy="293003"/>
            </a:xfrm>
            <a:prstGeom prst="ellipse">
              <a:avLst/>
            </a:prstGeom>
            <a:solidFill>
              <a:schemeClr val="tx2"/>
            </a:solidFill>
            <a:ln w="12700" cap="rnd" cmpd="sng">
              <a:solidFill>
                <a:schemeClr val="accent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2" name="Oval 41"/>
            <p:cNvSpPr/>
            <p:nvPr/>
          </p:nvSpPr>
          <p:spPr>
            <a:xfrm rot="16200000">
              <a:off x="5452706" y="5425295"/>
              <a:ext cx="293003" cy="293003"/>
            </a:xfrm>
            <a:prstGeom prst="ellipse">
              <a:avLst/>
            </a:prstGeom>
            <a:solidFill>
              <a:schemeClr val="tx2"/>
            </a:solidFill>
            <a:ln w="12700" cap="rnd" cmpd="sng">
              <a:solidFill>
                <a:schemeClr val="accent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3" name="Oval 42"/>
            <p:cNvSpPr/>
            <p:nvPr/>
          </p:nvSpPr>
          <p:spPr>
            <a:xfrm rot="5400000">
              <a:off x="6670640" y="5425295"/>
              <a:ext cx="293003" cy="293003"/>
            </a:xfrm>
            <a:prstGeom prst="ellipse">
              <a:avLst/>
            </a:prstGeom>
            <a:solidFill>
              <a:schemeClr val="tx2"/>
            </a:solidFill>
            <a:ln w="12700" cap="rnd" cmpd="sng">
              <a:solidFill>
                <a:schemeClr val="accent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4" name="Oval 43"/>
            <p:cNvSpPr/>
            <p:nvPr/>
          </p:nvSpPr>
          <p:spPr>
            <a:xfrm rot="5400000">
              <a:off x="7894892" y="5425295"/>
              <a:ext cx="293003" cy="293003"/>
            </a:xfrm>
            <a:prstGeom prst="ellipse">
              <a:avLst/>
            </a:prstGeom>
            <a:solidFill>
              <a:schemeClr val="tx2"/>
            </a:solidFill>
            <a:ln w="12700" cap="rnd" cmpd="sng">
              <a:solidFill>
                <a:schemeClr val="accent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cxnSp>
        <p:nvCxnSpPr>
          <p:cNvPr id="46" name="Straight Arrow Connector 45"/>
          <p:cNvCxnSpPr/>
          <p:nvPr/>
        </p:nvCxnSpPr>
        <p:spPr>
          <a:xfrm flipH="1">
            <a:off x="2819400" y="4267200"/>
            <a:ext cx="2598420" cy="762000"/>
          </a:xfrm>
          <a:prstGeom prst="straightConnector1">
            <a:avLst/>
          </a:prstGeom>
          <a:ln w="38100" cmpd="sng">
            <a:solidFill>
              <a:srgbClr val="9900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4191000" y="3957935"/>
            <a:ext cx="1032103" cy="461665"/>
          </a:xfrm>
          <a:prstGeom prst="rect">
            <a:avLst/>
          </a:prstGeom>
          <a:noFill/>
        </p:spPr>
        <p:txBody>
          <a:bodyPr wrap="none" rtlCol="0">
            <a:spAutoFit/>
          </a:bodyPr>
          <a:lstStyle/>
          <a:p>
            <a:r>
              <a:rPr lang="en-US" sz="2400" dirty="0" smtClean="0">
                <a:solidFill>
                  <a:schemeClr val="tx2"/>
                </a:solidFill>
                <a:latin typeface="Cambria"/>
                <a:cs typeface="Cambria"/>
              </a:rPr>
              <a:t>Attack</a:t>
            </a:r>
            <a:endParaRPr lang="en-US" sz="2400" dirty="0">
              <a:solidFill>
                <a:schemeClr val="tx2"/>
              </a:solidFill>
              <a:latin typeface="Cambria"/>
              <a:cs typeface="Cambria"/>
            </a:endParaRPr>
          </a:p>
        </p:txBody>
      </p:sp>
      <p:grpSp>
        <p:nvGrpSpPr>
          <p:cNvPr id="9" name="Group 8"/>
          <p:cNvGrpSpPr/>
          <p:nvPr/>
        </p:nvGrpSpPr>
        <p:grpSpPr>
          <a:xfrm>
            <a:off x="1600200" y="5270628"/>
            <a:ext cx="2331317" cy="293003"/>
            <a:chOff x="1755290" y="5419839"/>
            <a:chExt cx="2331317" cy="293003"/>
          </a:xfrm>
          <a:solidFill>
            <a:schemeClr val="accent1"/>
          </a:solidFill>
        </p:grpSpPr>
        <p:sp>
          <p:nvSpPr>
            <p:cNvPr id="53" name="Oval 52"/>
            <p:cNvSpPr/>
            <p:nvPr/>
          </p:nvSpPr>
          <p:spPr>
            <a:xfrm rot="5400000">
              <a:off x="1755290" y="5419839"/>
              <a:ext cx="293003" cy="293003"/>
            </a:xfrm>
            <a:prstGeom prst="ellipse">
              <a:avLst/>
            </a:prstGeom>
            <a:grpFill/>
            <a:ln w="12700" cap="rnd" cmpd="sng">
              <a:solidFill>
                <a:schemeClr val="accent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54" name="Oval 53"/>
            <p:cNvSpPr/>
            <p:nvPr/>
          </p:nvSpPr>
          <p:spPr>
            <a:xfrm rot="5400000">
              <a:off x="3793604" y="5419839"/>
              <a:ext cx="293003" cy="293003"/>
            </a:xfrm>
            <a:prstGeom prst="ellipse">
              <a:avLst/>
            </a:prstGeom>
            <a:grpFill/>
            <a:ln w="12700" cap="rnd" cmpd="sng">
              <a:solidFill>
                <a:schemeClr val="accent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spTree>
    <p:extLst>
      <p:ext uri="{BB962C8B-B14F-4D97-AF65-F5344CB8AC3E}">
        <p14:creationId xmlns:p14="http://schemas.microsoft.com/office/powerpoint/2010/main" val="4231416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5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Patch-based Exploit Generation</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26</a:t>
            </a:fld>
            <a:endParaRPr lang="en-US"/>
          </a:p>
        </p:txBody>
      </p:sp>
      <p:sp>
        <p:nvSpPr>
          <p:cNvPr id="38" name="Rectangle 37"/>
          <p:cNvSpPr/>
          <p:nvPr/>
        </p:nvSpPr>
        <p:spPr>
          <a:xfrm>
            <a:off x="686830" y="5131846"/>
            <a:ext cx="3786818" cy="564188"/>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sp>
        <p:nvSpPr>
          <p:cNvPr id="40" name="Oval 39"/>
          <p:cNvSpPr/>
          <p:nvPr/>
        </p:nvSpPr>
        <p:spPr>
          <a:xfrm rot="16200000">
            <a:off x="789858"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1" name="Oval 40"/>
          <p:cNvSpPr/>
          <p:nvPr/>
        </p:nvSpPr>
        <p:spPr>
          <a:xfrm rot="16200000">
            <a:off x="1200048"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2" name="Oval 41"/>
          <p:cNvSpPr/>
          <p:nvPr/>
        </p:nvSpPr>
        <p:spPr>
          <a:xfrm rot="5400000">
            <a:off x="2014110"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3" name="Oval 42"/>
          <p:cNvSpPr/>
          <p:nvPr/>
        </p:nvSpPr>
        <p:spPr>
          <a:xfrm rot="5400000">
            <a:off x="1603920" y="5267439"/>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4" name="Oval 43"/>
          <p:cNvSpPr/>
          <p:nvPr/>
        </p:nvSpPr>
        <p:spPr>
          <a:xfrm rot="5400000">
            <a:off x="2828172"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5" name="Oval 44"/>
          <p:cNvSpPr/>
          <p:nvPr/>
        </p:nvSpPr>
        <p:spPr>
          <a:xfrm rot="5400000">
            <a:off x="2417982"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6" name="Oval 45"/>
          <p:cNvSpPr/>
          <p:nvPr/>
        </p:nvSpPr>
        <p:spPr>
          <a:xfrm rot="5400000">
            <a:off x="3642234" y="5267439"/>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7" name="Oval 46"/>
          <p:cNvSpPr/>
          <p:nvPr/>
        </p:nvSpPr>
        <p:spPr>
          <a:xfrm rot="5400000">
            <a:off x="3232044"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9" name="Oval 48"/>
          <p:cNvSpPr/>
          <p:nvPr/>
        </p:nvSpPr>
        <p:spPr>
          <a:xfrm rot="5400000">
            <a:off x="4046107" y="5267439"/>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50" name="TextBox 49"/>
          <p:cNvSpPr txBox="1"/>
          <p:nvPr/>
        </p:nvSpPr>
        <p:spPr>
          <a:xfrm>
            <a:off x="1878994" y="5867400"/>
            <a:ext cx="1439096" cy="492443"/>
          </a:xfrm>
          <a:prstGeom prst="rect">
            <a:avLst/>
          </a:prstGeom>
          <a:noFill/>
        </p:spPr>
        <p:txBody>
          <a:bodyPr wrap="none" lIns="0" tIns="0" rIns="0" bIns="0" rtlCol="0" anchor="t" anchorCtr="0">
            <a:spAutoFit/>
          </a:bodyPr>
          <a:lstStyle/>
          <a:p>
            <a:r>
              <a:rPr lang="en-US" sz="3200" dirty="0" smtClean="0"/>
              <a:t>Player 1</a:t>
            </a:r>
          </a:p>
        </p:txBody>
      </p:sp>
      <p:grpSp>
        <p:nvGrpSpPr>
          <p:cNvPr id="5" name="Group 4"/>
          <p:cNvGrpSpPr/>
          <p:nvPr/>
        </p:nvGrpSpPr>
        <p:grpSpPr>
          <a:xfrm>
            <a:off x="986213" y="2133600"/>
            <a:ext cx="3107475" cy="2620125"/>
            <a:chOff x="677025" y="1940023"/>
            <a:chExt cx="3107475" cy="2620125"/>
          </a:xfrm>
        </p:grpSpPr>
        <p:sp>
          <p:nvSpPr>
            <p:cNvPr id="36" name="Rectangle 35"/>
            <p:cNvSpPr/>
            <p:nvPr/>
          </p:nvSpPr>
          <p:spPr>
            <a:xfrm>
              <a:off x="677025"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sp>
          <p:nvSpPr>
            <p:cNvPr id="29" name="Rectangle 28"/>
            <p:cNvSpPr/>
            <p:nvPr/>
          </p:nvSpPr>
          <p:spPr>
            <a:xfrm>
              <a:off x="866535" y="210556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Exploit Generation</a:t>
              </a:r>
              <a:endParaRPr lang="en-US" sz="2000" dirty="0">
                <a:latin typeface="Times New Roman"/>
                <a:cs typeface="Times New Roman"/>
              </a:endParaRPr>
            </a:p>
          </p:txBody>
        </p:sp>
        <p:sp>
          <p:nvSpPr>
            <p:cNvPr id="31" name="Rectangle 30"/>
            <p:cNvSpPr/>
            <p:nvPr/>
          </p:nvSpPr>
          <p:spPr>
            <a:xfrm>
              <a:off x="866535" y="2748942"/>
              <a:ext cx="2728455" cy="902914"/>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Automatic Patch-based Exploit Generation</a:t>
              </a:r>
              <a:endParaRPr lang="en-US" sz="2000" dirty="0">
                <a:latin typeface="Times New Roman"/>
                <a:cs typeface="Times New Roman"/>
              </a:endParaRPr>
            </a:p>
          </p:txBody>
        </p:sp>
        <p:sp>
          <p:nvSpPr>
            <p:cNvPr id="33" name="Rectangle 32"/>
            <p:cNvSpPr/>
            <p:nvPr/>
          </p:nvSpPr>
          <p:spPr>
            <a:xfrm>
              <a:off x="866535" y="373787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The Ricochet Attack</a:t>
              </a:r>
              <a:endParaRPr lang="en-US" sz="2000" dirty="0">
                <a:latin typeface="Times New Roman"/>
                <a:cs typeface="Times New Roman"/>
              </a:endParaRPr>
            </a:p>
          </p:txBody>
        </p:sp>
      </p:grpSp>
      <p:sp>
        <p:nvSpPr>
          <p:cNvPr id="63" name="Rectangle 62"/>
          <p:cNvSpPr/>
          <p:nvPr/>
        </p:nvSpPr>
        <p:spPr>
          <a:xfrm>
            <a:off x="4787088" y="5137302"/>
            <a:ext cx="4165500" cy="564188"/>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sp>
        <p:nvSpPr>
          <p:cNvPr id="65" name="Oval 64"/>
          <p:cNvSpPr/>
          <p:nvPr/>
        </p:nvSpPr>
        <p:spPr>
          <a:xfrm rot="16200000">
            <a:off x="4890116"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6" name="Oval 65"/>
          <p:cNvSpPr/>
          <p:nvPr/>
        </p:nvSpPr>
        <p:spPr>
          <a:xfrm rot="16200000">
            <a:off x="5300306" y="5272895"/>
            <a:ext cx="293003" cy="293003"/>
          </a:xfrm>
          <a:prstGeom prst="ellipse">
            <a:avLst/>
          </a:prstGeom>
          <a:solidFill>
            <a:srgbClr val="E47932"/>
          </a:solidFill>
          <a:ln w="12700" cap="rnd" cmpd="sng">
            <a:solidFill>
              <a:srgbClr val="E4793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7" name="Oval 66"/>
          <p:cNvSpPr/>
          <p:nvPr/>
        </p:nvSpPr>
        <p:spPr>
          <a:xfrm rot="5400000">
            <a:off x="6114368"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8" name="Oval 67"/>
          <p:cNvSpPr/>
          <p:nvPr/>
        </p:nvSpPr>
        <p:spPr>
          <a:xfrm rot="5400000">
            <a:off x="5704178"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69" name="Oval 68"/>
          <p:cNvSpPr/>
          <p:nvPr/>
        </p:nvSpPr>
        <p:spPr>
          <a:xfrm rot="5400000">
            <a:off x="6928430"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0" name="Oval 69"/>
          <p:cNvSpPr/>
          <p:nvPr/>
        </p:nvSpPr>
        <p:spPr>
          <a:xfrm rot="5400000">
            <a:off x="6518240" y="5272895"/>
            <a:ext cx="293003" cy="293003"/>
          </a:xfrm>
          <a:prstGeom prst="ellipse">
            <a:avLst/>
          </a:prstGeom>
          <a:solidFill>
            <a:srgbClr val="E47932"/>
          </a:solidFill>
          <a:ln w="12700" cap="rnd" cmpd="sng">
            <a:solidFill>
              <a:srgbClr val="E4793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1" name="Oval 70"/>
          <p:cNvSpPr/>
          <p:nvPr/>
        </p:nvSpPr>
        <p:spPr>
          <a:xfrm rot="5400000">
            <a:off x="7742492" y="5272895"/>
            <a:ext cx="293003" cy="293003"/>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2" name="Oval 71"/>
          <p:cNvSpPr/>
          <p:nvPr/>
        </p:nvSpPr>
        <p:spPr>
          <a:xfrm rot="5400000">
            <a:off x="7332302"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3" name="Oval 72"/>
          <p:cNvSpPr/>
          <p:nvPr/>
        </p:nvSpPr>
        <p:spPr>
          <a:xfrm rot="5400000">
            <a:off x="8556555"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74" name="Oval 73"/>
          <p:cNvSpPr/>
          <p:nvPr/>
        </p:nvSpPr>
        <p:spPr>
          <a:xfrm rot="5400000">
            <a:off x="8146365" y="5272895"/>
            <a:ext cx="293003" cy="293003"/>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nvGrpSpPr>
          <p:cNvPr id="75" name="Group 74"/>
          <p:cNvGrpSpPr/>
          <p:nvPr/>
        </p:nvGrpSpPr>
        <p:grpSpPr>
          <a:xfrm>
            <a:off x="5316101" y="2139056"/>
            <a:ext cx="3107475" cy="2620125"/>
            <a:chOff x="677025" y="1940023"/>
            <a:chExt cx="3107475" cy="2620125"/>
          </a:xfrm>
        </p:grpSpPr>
        <p:sp>
          <p:nvSpPr>
            <p:cNvPr id="76" name="Rectangle 75"/>
            <p:cNvSpPr/>
            <p:nvPr/>
          </p:nvSpPr>
          <p:spPr>
            <a:xfrm>
              <a:off x="677025" y="1940023"/>
              <a:ext cx="3107475" cy="262012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latin typeface="Cambria"/>
                  <a:cs typeface="Cambria"/>
                </a:rPr>
                <a:t>Player</a:t>
              </a:r>
              <a:endParaRPr lang="en-US" sz="3200" dirty="0">
                <a:latin typeface="Cambria"/>
                <a:cs typeface="Cambria"/>
              </a:endParaRPr>
            </a:p>
          </p:txBody>
        </p:sp>
        <p:sp>
          <p:nvSpPr>
            <p:cNvPr id="77" name="Rectangle 76"/>
            <p:cNvSpPr/>
            <p:nvPr/>
          </p:nvSpPr>
          <p:spPr>
            <a:xfrm>
              <a:off x="866535" y="210556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Exploit Generation</a:t>
              </a:r>
              <a:endParaRPr lang="en-US" sz="2000" dirty="0">
                <a:latin typeface="Times New Roman"/>
                <a:cs typeface="Times New Roman"/>
              </a:endParaRPr>
            </a:p>
          </p:txBody>
        </p:sp>
        <p:sp>
          <p:nvSpPr>
            <p:cNvPr id="78" name="Rectangle 77"/>
            <p:cNvSpPr/>
            <p:nvPr/>
          </p:nvSpPr>
          <p:spPr>
            <a:xfrm>
              <a:off x="866535" y="2789984"/>
              <a:ext cx="2728455" cy="820831"/>
            </a:xfrm>
            <a:prstGeom prst="rect">
              <a:avLst/>
            </a:prstGeom>
            <a:ln w="12700" cmpd="sng">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Automatic Patch-based Exploit Generation</a:t>
              </a:r>
              <a:endParaRPr lang="en-US" sz="2000" dirty="0">
                <a:latin typeface="Times New Roman"/>
                <a:cs typeface="Times New Roman"/>
              </a:endParaRPr>
            </a:p>
          </p:txBody>
        </p:sp>
        <p:sp>
          <p:nvSpPr>
            <p:cNvPr id="79" name="Rectangle 78"/>
            <p:cNvSpPr/>
            <p:nvPr/>
          </p:nvSpPr>
          <p:spPr>
            <a:xfrm>
              <a:off x="866535" y="3737878"/>
              <a:ext cx="2728455" cy="61670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Times New Roman"/>
                  <a:cs typeface="Times New Roman"/>
                </a:rPr>
                <a:t>The Ricochet Attack</a:t>
              </a:r>
              <a:endParaRPr lang="en-US" sz="2000" dirty="0">
                <a:latin typeface="Times New Roman"/>
                <a:cs typeface="Times New Roman"/>
              </a:endParaRPr>
            </a:p>
          </p:txBody>
        </p:sp>
      </p:grpSp>
      <p:sp>
        <p:nvSpPr>
          <p:cNvPr id="84" name="TextBox 83"/>
          <p:cNvSpPr txBox="1"/>
          <p:nvPr/>
        </p:nvSpPr>
        <p:spPr>
          <a:xfrm>
            <a:off x="6148687" y="5867400"/>
            <a:ext cx="1439096" cy="492443"/>
          </a:xfrm>
          <a:prstGeom prst="rect">
            <a:avLst/>
          </a:prstGeom>
          <a:noFill/>
        </p:spPr>
        <p:txBody>
          <a:bodyPr wrap="none" lIns="0" tIns="0" rIns="0" bIns="0" rtlCol="0" anchor="t" anchorCtr="0">
            <a:spAutoFit/>
          </a:bodyPr>
          <a:lstStyle/>
          <a:p>
            <a:r>
              <a:rPr lang="en-US" sz="3200" dirty="0" smtClean="0"/>
              <a:t>Player 2</a:t>
            </a:r>
          </a:p>
        </p:txBody>
      </p:sp>
      <p:sp>
        <p:nvSpPr>
          <p:cNvPr id="39" name="TextBox 38"/>
          <p:cNvSpPr txBox="1"/>
          <p:nvPr/>
        </p:nvSpPr>
        <p:spPr>
          <a:xfrm>
            <a:off x="2590800" y="4572000"/>
            <a:ext cx="919392" cy="461665"/>
          </a:xfrm>
          <a:prstGeom prst="rect">
            <a:avLst/>
          </a:prstGeom>
          <a:solidFill>
            <a:srgbClr val="FFFFFF"/>
          </a:solidFill>
        </p:spPr>
        <p:txBody>
          <a:bodyPr wrap="none" rtlCol="0">
            <a:spAutoFit/>
          </a:bodyPr>
          <a:lstStyle/>
          <a:p>
            <a:r>
              <a:rPr lang="en-US" sz="2400" dirty="0" smtClean="0">
                <a:solidFill>
                  <a:schemeClr val="accent5"/>
                </a:solidFill>
                <a:latin typeface="Cambria"/>
                <a:cs typeface="Cambria"/>
              </a:rPr>
              <a:t>Patch</a:t>
            </a:r>
            <a:endParaRPr lang="en-US" sz="2400" dirty="0">
              <a:solidFill>
                <a:schemeClr val="accent5"/>
              </a:solidFill>
              <a:latin typeface="Cambria"/>
              <a:cs typeface="Cambria"/>
            </a:endParaRPr>
          </a:p>
        </p:txBody>
      </p:sp>
      <p:cxnSp>
        <p:nvCxnSpPr>
          <p:cNvPr id="51" name="Straight Arrow Connector 50"/>
          <p:cNvCxnSpPr/>
          <p:nvPr/>
        </p:nvCxnSpPr>
        <p:spPr>
          <a:xfrm>
            <a:off x="2438400" y="4615089"/>
            <a:ext cx="2540" cy="490311"/>
          </a:xfrm>
          <a:prstGeom prst="straightConnector1">
            <a:avLst/>
          </a:prstGeom>
          <a:ln w="38100" cmpd="sng">
            <a:solidFill>
              <a:schemeClr val="accent5"/>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8" name="Oval 47"/>
          <p:cNvSpPr/>
          <p:nvPr/>
        </p:nvSpPr>
        <p:spPr>
          <a:xfrm rot="5400000">
            <a:off x="1604726" y="5267439"/>
            <a:ext cx="293003" cy="293003"/>
          </a:xfrm>
          <a:prstGeom prst="ellipse">
            <a:avLst/>
          </a:prstGeom>
          <a:solidFill>
            <a:schemeClr val="accent5"/>
          </a:solidFill>
          <a:ln w="12700" cap="rnd" cmpd="sng">
            <a:solidFill>
              <a:schemeClr val="accent5"/>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52" name="Oval 51"/>
          <p:cNvSpPr/>
          <p:nvPr/>
        </p:nvSpPr>
        <p:spPr>
          <a:xfrm rot="16200000">
            <a:off x="4890116" y="5272894"/>
            <a:ext cx="293003" cy="293003"/>
          </a:xfrm>
          <a:prstGeom prst="ellipse">
            <a:avLst/>
          </a:prstGeom>
          <a:solidFill>
            <a:schemeClr val="accent5"/>
          </a:solidFill>
          <a:ln w="12700" cap="rnd" cmpd="sng">
            <a:solidFill>
              <a:schemeClr val="accent5"/>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53" name="Oval 52"/>
          <p:cNvSpPr/>
          <p:nvPr/>
        </p:nvSpPr>
        <p:spPr>
          <a:xfrm rot="5400000">
            <a:off x="7742493" y="5274738"/>
            <a:ext cx="293003" cy="293003"/>
          </a:xfrm>
          <a:prstGeom prst="ellipse">
            <a:avLst/>
          </a:prstGeom>
          <a:solidFill>
            <a:schemeClr val="accent5"/>
          </a:solidFill>
          <a:ln w="12700" cap="rnd" cmpd="sng">
            <a:solidFill>
              <a:schemeClr val="accent5"/>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54" name="Rectangle 53"/>
          <p:cNvSpPr/>
          <p:nvPr/>
        </p:nvSpPr>
        <p:spPr>
          <a:xfrm>
            <a:off x="5505611" y="2989017"/>
            <a:ext cx="2728455" cy="820831"/>
          </a:xfrm>
          <a:prstGeom prst="rect">
            <a:avLst/>
          </a:prstGeom>
          <a:noFill/>
          <a:ln w="28575"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atin typeface="Times New Roman"/>
              <a:cs typeface="Times New Roman"/>
            </a:endParaRPr>
          </a:p>
        </p:txBody>
      </p:sp>
      <p:sp>
        <p:nvSpPr>
          <p:cNvPr id="55" name="TextBox 54"/>
          <p:cNvSpPr txBox="1"/>
          <p:nvPr/>
        </p:nvSpPr>
        <p:spPr>
          <a:xfrm>
            <a:off x="4267200" y="3200400"/>
            <a:ext cx="1032103" cy="461665"/>
          </a:xfrm>
          <a:prstGeom prst="rect">
            <a:avLst/>
          </a:prstGeom>
          <a:solidFill>
            <a:srgbClr val="FFFFFF"/>
          </a:solidFill>
        </p:spPr>
        <p:txBody>
          <a:bodyPr wrap="none" rtlCol="0">
            <a:spAutoFit/>
          </a:bodyPr>
          <a:lstStyle/>
          <a:p>
            <a:r>
              <a:rPr lang="en-US" sz="2400" dirty="0" smtClean="0">
                <a:solidFill>
                  <a:schemeClr val="tx2"/>
                </a:solidFill>
                <a:latin typeface="Cambria"/>
                <a:cs typeface="Cambria"/>
              </a:rPr>
              <a:t>Attack</a:t>
            </a:r>
            <a:endParaRPr lang="en-US" sz="2400" dirty="0">
              <a:solidFill>
                <a:schemeClr val="tx2"/>
              </a:solidFill>
              <a:latin typeface="Cambria"/>
              <a:cs typeface="Cambria"/>
            </a:endParaRPr>
          </a:p>
        </p:txBody>
      </p:sp>
      <p:cxnSp>
        <p:nvCxnSpPr>
          <p:cNvPr id="56" name="Straight Arrow Connector 55"/>
          <p:cNvCxnSpPr/>
          <p:nvPr/>
        </p:nvCxnSpPr>
        <p:spPr>
          <a:xfrm flipH="1">
            <a:off x="3904179" y="3399433"/>
            <a:ext cx="1506021" cy="1634232"/>
          </a:xfrm>
          <a:prstGeom prst="straightConnector1">
            <a:avLst/>
          </a:prstGeom>
          <a:ln w="38100" cmpd="sng">
            <a:solidFill>
              <a:srgbClr val="9900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7" name="Oval 56"/>
          <p:cNvSpPr/>
          <p:nvPr/>
        </p:nvSpPr>
        <p:spPr>
          <a:xfrm rot="16200000">
            <a:off x="3642234" y="5267871"/>
            <a:ext cx="293003" cy="293003"/>
          </a:xfrm>
          <a:prstGeom prst="ellipse">
            <a:avLst/>
          </a:prstGeom>
          <a:solidFill>
            <a:schemeClr val="tx2"/>
          </a:solidFill>
          <a:ln w="12700" cap="rnd" cmpd="sng">
            <a:solidFill>
              <a:schemeClr val="tx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Tree>
    <p:extLst>
      <p:ext uri="{BB962C8B-B14F-4D97-AF65-F5344CB8AC3E}">
        <p14:creationId xmlns:p14="http://schemas.microsoft.com/office/powerpoint/2010/main" val="3545077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8" grpId="0" animBg="1"/>
      <p:bldP spid="52" grpId="0" animBg="1"/>
      <p:bldP spid="53" grpId="0" animBg="1"/>
      <p:bldP spid="54" grpId="0" animBg="1"/>
      <p:bldP spid="55" grpId="0" animBg="1"/>
      <p:bldP spid="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Model</a:t>
            </a:r>
            <a:endParaRPr lang="en-US" dirty="0"/>
          </a:p>
        </p:txBody>
      </p:sp>
      <p:sp>
        <p:nvSpPr>
          <p:cNvPr id="3" name="Text Placeholder 2"/>
          <p:cNvSpPr>
            <a:spLocks noGrp="1"/>
          </p:cNvSpPr>
          <p:nvPr>
            <p:ph type="body" idx="1"/>
          </p:nvPr>
        </p:nvSpPr>
        <p:spPr/>
        <p:txBody>
          <a:bodyPr/>
          <a:lstStyle/>
          <a:p>
            <a:pPr marL="203200" indent="0">
              <a:buNone/>
            </a:pPr>
            <a:r>
              <a:rPr lang="en-US" dirty="0" smtClean="0"/>
              <a:t>Therefore, we model the game as:</a:t>
            </a:r>
          </a:p>
          <a:p>
            <a:r>
              <a:rPr lang="en-US" dirty="0"/>
              <a:t>a</a:t>
            </a:r>
            <a:r>
              <a:rPr lang="en-US" dirty="0" smtClean="0"/>
              <a:t> stochastic game, and</a:t>
            </a:r>
          </a:p>
          <a:p>
            <a:r>
              <a:rPr lang="en-US" dirty="0"/>
              <a:t>a</a:t>
            </a:r>
            <a:r>
              <a:rPr lang="en-US" dirty="0" smtClean="0"/>
              <a:t>n incomplete information game.</a:t>
            </a:r>
          </a:p>
          <a:p>
            <a:pPr marL="203200" indent="0">
              <a:buNone/>
            </a:pPr>
            <a:r>
              <a:rPr lang="en-US" dirty="0" smtClean="0"/>
              <a:t>Partial-observation Stochastic Game (POSG).</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27</a:t>
            </a:fld>
            <a:endParaRPr lang="en-US"/>
          </a:p>
        </p:txBody>
      </p:sp>
    </p:spTree>
    <p:extLst>
      <p:ext uri="{BB962C8B-B14F-4D97-AF65-F5344CB8AC3E}">
        <p14:creationId xmlns:p14="http://schemas.microsoft.com/office/powerpoint/2010/main" val="397880673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Nash Equilibrium</a:t>
            </a:r>
            <a:endParaRPr lang="en-US" dirty="0"/>
          </a:p>
        </p:txBody>
      </p:sp>
      <p:sp>
        <p:nvSpPr>
          <p:cNvPr id="3" name="Text Placeholder 2"/>
          <p:cNvSpPr>
            <a:spLocks noGrp="1"/>
          </p:cNvSpPr>
          <p:nvPr>
            <p:ph type="body" idx="1"/>
          </p:nvPr>
        </p:nvSpPr>
        <p:spPr/>
        <p:txBody>
          <a:bodyPr/>
          <a:lstStyle/>
          <a:p>
            <a:r>
              <a:rPr lang="en-US" dirty="0" smtClean="0"/>
              <a:t>Nash equilibrium: the strategy profile where all players play their optimal strategy.</a:t>
            </a:r>
          </a:p>
          <a:p>
            <a:pPr marL="203200" indent="0">
              <a:buNone/>
            </a:pPr>
            <a:endParaRPr lang="en-US" dirty="0"/>
          </a:p>
          <a:p>
            <a:pPr marL="203200" indent="0">
              <a:buNone/>
            </a:pPr>
            <a:endParaRPr lang="en-US" dirty="0" smtClean="0"/>
          </a:p>
          <a:p>
            <a:r>
              <a:rPr lang="en-US" dirty="0" smtClean="0"/>
              <a:t>Computing the Nash equilibrium for POSG is known to be intractable</a:t>
            </a:r>
            <a:r>
              <a:rPr lang="en-US" baseline="30000" dirty="0" smtClean="0"/>
              <a:t>[4]</a:t>
            </a:r>
            <a:r>
              <a:rPr lang="en-US" dirty="0" smtClean="0"/>
              <a:t>.</a:t>
            </a:r>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28</a:t>
            </a:fld>
            <a:endParaRPr lang="en-US" dirty="0"/>
          </a:p>
        </p:txBody>
      </p:sp>
      <p:sp>
        <p:nvSpPr>
          <p:cNvPr id="5" name="Rectangle 4"/>
          <p:cNvSpPr/>
          <p:nvPr/>
        </p:nvSpPr>
        <p:spPr>
          <a:xfrm>
            <a:off x="457200" y="6262042"/>
            <a:ext cx="8229600" cy="400110"/>
          </a:xfrm>
          <a:prstGeom prst="rect">
            <a:avLst/>
          </a:prstGeom>
        </p:spPr>
        <p:txBody>
          <a:bodyPr wrap="square">
            <a:spAutoFit/>
          </a:bodyPr>
          <a:lstStyle/>
          <a:p>
            <a:r>
              <a:rPr lang="en-US" sz="1000" dirty="0" smtClean="0"/>
              <a:t>[4] L</a:t>
            </a:r>
            <a:r>
              <a:rPr lang="en-US" sz="1000" dirty="0"/>
              <a:t>. </a:t>
            </a:r>
            <a:r>
              <a:rPr lang="en-US" sz="1000" dirty="0" err="1"/>
              <a:t>MacDermed</a:t>
            </a:r>
            <a:r>
              <a:rPr lang="en-US" sz="1000" dirty="0"/>
              <a:t>, C. L. Isbell, and L. Weiss. Markov games of incomplete information for multi-agent reinforcement learning. In Workshops at the Twenty-Fifth AAAI </a:t>
            </a:r>
            <a:r>
              <a:rPr lang="en-US" sz="1000" dirty="0" smtClean="0"/>
              <a:t>Conference </a:t>
            </a:r>
            <a:r>
              <a:rPr lang="en-US" sz="1000" dirty="0"/>
              <a:t>on Artificial Intelligence, pages 43–51, 2011.</a:t>
            </a:r>
          </a:p>
        </p:txBody>
      </p:sp>
    </p:spTree>
    <p:extLst>
      <p:ext uri="{BB962C8B-B14F-4D97-AF65-F5344CB8AC3E}">
        <p14:creationId xmlns:p14="http://schemas.microsoft.com/office/powerpoint/2010/main" val="332919314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Nash Equilibrium</a:t>
            </a:r>
          </a:p>
        </p:txBody>
      </p:sp>
      <p:sp>
        <p:nvSpPr>
          <p:cNvPr id="3" name="Text Placeholder 2"/>
          <p:cNvSpPr>
            <a:spLocks noGrp="1"/>
          </p:cNvSpPr>
          <p:nvPr>
            <p:ph type="body" idx="1"/>
          </p:nvPr>
        </p:nvSpPr>
        <p:spPr/>
        <p:txBody>
          <a:bodyPr>
            <a:noAutofit/>
          </a:bodyPr>
          <a:lstStyle/>
          <a:p>
            <a:pPr marL="203200" indent="0">
              <a:buNone/>
            </a:pPr>
            <a:r>
              <a:rPr lang="en-US" sz="2800" dirty="0" smtClean="0"/>
              <a:t>For the Cyber-warfare game, we observe: </a:t>
            </a:r>
          </a:p>
          <a:p>
            <a:pPr lvl="1"/>
            <a:r>
              <a:rPr lang="en-US" sz="2400" dirty="0"/>
              <a:t>Players infer the the other player’s state by player’s parameters.</a:t>
            </a:r>
          </a:p>
          <a:p>
            <a:pPr lvl="1"/>
            <a:r>
              <a:rPr lang="en-US" sz="2400" dirty="0" smtClean="0"/>
              <a:t>Assuming </a:t>
            </a:r>
            <a:r>
              <a:rPr lang="en-US" sz="2400" dirty="0"/>
              <a:t>the parameters are </a:t>
            </a:r>
            <a:r>
              <a:rPr lang="en-US" sz="2400" dirty="0" smtClean="0"/>
              <a:t>accessible, thus </a:t>
            </a:r>
            <a:r>
              <a:rPr lang="en-US" sz="2400" dirty="0"/>
              <a:t>the inference is also </a:t>
            </a:r>
            <a:r>
              <a:rPr lang="en-US" sz="2400" dirty="0" smtClean="0"/>
              <a:t>public.</a:t>
            </a:r>
          </a:p>
          <a:p>
            <a:pPr marL="342900" lvl="1" indent="0">
              <a:buNone/>
            </a:pPr>
            <a:endParaRPr lang="en-US" dirty="0"/>
          </a:p>
          <a:p>
            <a:pPr marL="203200" indent="0">
              <a:buNone/>
            </a:pPr>
            <a:r>
              <a:rPr lang="en-US" sz="2800" dirty="0" smtClean="0"/>
              <a:t>Convert </a:t>
            </a:r>
            <a:r>
              <a:rPr lang="en-US" sz="2800" dirty="0"/>
              <a:t>from </a:t>
            </a:r>
            <a:r>
              <a:rPr lang="en-US" sz="2800" dirty="0" smtClean="0"/>
              <a:t>POSG to Stochastic Game (SG)</a:t>
            </a:r>
            <a:endParaRPr lang="en-US" sz="2800" dirty="0"/>
          </a:p>
          <a:p>
            <a:pPr marL="203200" indent="0">
              <a:buNone/>
            </a:pPr>
            <a:r>
              <a:rPr lang="en-US" sz="2800" dirty="0"/>
              <a:t>C</a:t>
            </a:r>
            <a:r>
              <a:rPr lang="en-US" sz="2800" dirty="0" smtClean="0"/>
              <a:t>ompute the Nash equilibrium for SG using the Shapley Method (dynamic programming).</a:t>
            </a:r>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29</a:t>
            </a:fld>
            <a:endParaRPr lang="en-US" dirty="0"/>
          </a:p>
        </p:txBody>
      </p:sp>
    </p:spTree>
    <p:extLst>
      <p:ext uri="{BB962C8B-B14F-4D97-AF65-F5344CB8AC3E}">
        <p14:creationId xmlns:p14="http://schemas.microsoft.com/office/powerpoint/2010/main" val="1001776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Matters</a:t>
            </a:r>
            <a:endParaRPr lang="en-US" dirty="0"/>
          </a:p>
        </p:txBody>
      </p:sp>
      <p:sp>
        <p:nvSpPr>
          <p:cNvPr id="3" name="Content Placeholder 2"/>
          <p:cNvSpPr>
            <a:spLocks noGrp="1"/>
          </p:cNvSpPr>
          <p:nvPr>
            <p:ph idx="1"/>
          </p:nvPr>
        </p:nvSpPr>
        <p:spPr/>
        <p:txBody>
          <a:bodyPr/>
          <a:lstStyle/>
          <a:p>
            <a:r>
              <a:rPr lang="en-US" dirty="0" smtClean="0"/>
              <a:t>First Place: $2,000,000</a:t>
            </a:r>
          </a:p>
          <a:p>
            <a:r>
              <a:rPr lang="en-US" dirty="0" smtClean="0"/>
              <a:t>Second Place: $1,000,000</a:t>
            </a:r>
          </a:p>
          <a:p>
            <a:r>
              <a:rPr lang="en-US" dirty="0" smtClean="0"/>
              <a:t>Third Place: $750,000</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3</a:t>
            </a:fld>
            <a:endParaRPr lang="en-US"/>
          </a:p>
        </p:txBody>
      </p:sp>
      <p:sp>
        <p:nvSpPr>
          <p:cNvPr id="6" name="TextBox 5"/>
          <p:cNvSpPr txBox="1"/>
          <p:nvPr/>
        </p:nvSpPr>
        <p:spPr>
          <a:xfrm>
            <a:off x="3505200" y="3352800"/>
            <a:ext cx="5233009" cy="492443"/>
          </a:xfrm>
          <a:prstGeom prst="rect">
            <a:avLst/>
          </a:prstGeom>
          <a:noFill/>
        </p:spPr>
        <p:txBody>
          <a:bodyPr wrap="none" lIns="0" tIns="0" rIns="0" bIns="0" rtlCol="0" anchor="t" anchorCtr="0">
            <a:spAutoFit/>
          </a:bodyPr>
          <a:lstStyle/>
          <a:p>
            <a:r>
              <a:rPr lang="mr-IN" sz="3200" dirty="0" smtClean="0"/>
              <a:t>…</a:t>
            </a:r>
            <a:r>
              <a:rPr lang="en-US" sz="3200" dirty="0" smtClean="0"/>
              <a:t> if you </a:t>
            </a:r>
            <a:r>
              <a:rPr lang="en-US" sz="3200" dirty="0"/>
              <a:t>c</a:t>
            </a:r>
            <a:r>
              <a:rPr lang="en-US" sz="3200" dirty="0" smtClean="0"/>
              <a:t>hoose to do nothing.</a:t>
            </a:r>
          </a:p>
        </p:txBody>
      </p:sp>
      <p:sp>
        <p:nvSpPr>
          <p:cNvPr id="7" name="Rectangle 6"/>
          <p:cNvSpPr/>
          <p:nvPr/>
        </p:nvSpPr>
        <p:spPr>
          <a:xfrm>
            <a:off x="228600" y="1371600"/>
            <a:ext cx="5486400" cy="1143000"/>
          </a:xfrm>
          <a:prstGeom prst="rect">
            <a:avLst/>
          </a:prstGeom>
          <a:solidFill>
            <a:schemeClr val="bg1"/>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8" name="Rectangle 7"/>
          <p:cNvSpPr/>
          <p:nvPr/>
        </p:nvSpPr>
        <p:spPr>
          <a:xfrm>
            <a:off x="381000" y="1943100"/>
            <a:ext cx="457200" cy="1143000"/>
          </a:xfrm>
          <a:prstGeom prst="rect">
            <a:avLst/>
          </a:prstGeom>
          <a:solidFill>
            <a:schemeClr val="bg1"/>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Tree>
    <p:extLst>
      <p:ext uri="{BB962C8B-B14F-4D97-AF65-F5344CB8AC3E}">
        <p14:creationId xmlns:p14="http://schemas.microsoft.com/office/powerpoint/2010/main" val="3414641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Evaluation 1: Review Previous Conclusions</a:t>
            </a:r>
            <a:endParaRPr lang="en-US" sz="3600"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30</a:t>
            </a:fld>
            <a:endParaRPr lang="en-US" dirty="0"/>
          </a:p>
        </p:txBody>
      </p:sp>
      <p:sp>
        <p:nvSpPr>
          <p:cNvPr id="6" name="Rectangle 5"/>
          <p:cNvSpPr/>
          <p:nvPr/>
        </p:nvSpPr>
        <p:spPr>
          <a:xfrm>
            <a:off x="493889" y="5563379"/>
            <a:ext cx="8226778" cy="400110"/>
          </a:xfrm>
          <a:prstGeom prst="rect">
            <a:avLst/>
          </a:prstGeom>
        </p:spPr>
        <p:txBody>
          <a:bodyPr wrap="square">
            <a:spAutoFit/>
          </a:bodyPr>
          <a:lstStyle/>
          <a:p>
            <a:r>
              <a:rPr lang="en-US" sz="1000" dirty="0" smtClean="0"/>
              <a:t>[2] </a:t>
            </a:r>
            <a:r>
              <a:rPr lang="en-US" sz="1000" dirty="0" smtClean="0"/>
              <a:t>T</a:t>
            </a:r>
            <a:r>
              <a:rPr lang="en-US" sz="1000" dirty="0"/>
              <a:t>. Moore, A. Friedman, and A. D. </a:t>
            </a:r>
            <a:r>
              <a:rPr lang="en-US" sz="1000" dirty="0" err="1"/>
              <a:t>Procaccia</a:t>
            </a:r>
            <a:r>
              <a:rPr lang="en-US" sz="1000" dirty="0"/>
              <a:t>. Would a ‘cyber warrior’ protect us? Exploring trade-offs between attack and defense of </a:t>
            </a:r>
            <a:r>
              <a:rPr lang="en-US" sz="1000" dirty="0" smtClean="0"/>
              <a:t>information </a:t>
            </a:r>
            <a:r>
              <a:rPr lang="en-US" sz="1000" dirty="0"/>
              <a:t>systems. In Proceedings of the Workshop on New Security Paradigms, pages 85–94, 2010</a:t>
            </a:r>
          </a:p>
        </p:txBody>
      </p:sp>
      <p:sp>
        <p:nvSpPr>
          <p:cNvPr id="7" name="Rectangle 6"/>
          <p:cNvSpPr/>
          <p:nvPr/>
        </p:nvSpPr>
        <p:spPr>
          <a:xfrm>
            <a:off x="493889" y="5925968"/>
            <a:ext cx="8226778" cy="400110"/>
          </a:xfrm>
          <a:prstGeom prst="rect">
            <a:avLst/>
          </a:prstGeom>
        </p:spPr>
        <p:txBody>
          <a:bodyPr wrap="square">
            <a:spAutoFit/>
          </a:bodyPr>
          <a:lstStyle/>
          <a:p>
            <a:r>
              <a:rPr lang="en-US" sz="1000" dirty="0" smtClean="0"/>
              <a:t>[3] </a:t>
            </a:r>
            <a:r>
              <a:rPr lang="en-US" sz="1000" dirty="0" smtClean="0"/>
              <a:t>H</a:t>
            </a:r>
            <a:r>
              <a:rPr lang="en-US" sz="1000" dirty="0"/>
              <a:t>. C. Schramm, D. L. Alderson, W. M. Carlyle, and N. B. </a:t>
            </a:r>
            <a:r>
              <a:rPr lang="en-US" sz="1000" dirty="0" err="1"/>
              <a:t>Dimitrov</a:t>
            </a:r>
            <a:r>
              <a:rPr lang="en-US" sz="1000" dirty="0"/>
              <a:t>. A game theoretic model of strategic conflict in cyberspace. Military Operations Research, 19(1):5–17, 2014.</a:t>
            </a:r>
          </a:p>
        </p:txBody>
      </p:sp>
      <p:graphicFrame>
        <p:nvGraphicFramePr>
          <p:cNvPr id="11" name="Table 10"/>
          <p:cNvGraphicFramePr>
            <a:graphicFrameLocks noGrp="1"/>
          </p:cNvGraphicFramePr>
          <p:nvPr>
            <p:extLst>
              <p:ext uri="{D42A27DB-BD31-4B8C-83A1-F6EECF244321}">
                <p14:modId xmlns:p14="http://schemas.microsoft.com/office/powerpoint/2010/main" val="2175568153"/>
              </p:ext>
            </p:extLst>
          </p:nvPr>
        </p:nvGraphicFramePr>
        <p:xfrm>
          <a:off x="493889" y="1636893"/>
          <a:ext cx="8226778" cy="2894467"/>
        </p:xfrm>
        <a:graphic>
          <a:graphicData uri="http://schemas.openxmlformats.org/drawingml/2006/table">
            <a:tbl>
              <a:tblPr firstRow="1" bandRow="1">
                <a:tableStyleId>{5940675A-B579-460E-94D1-54222C63F5DA}</a:tableStyleId>
              </a:tblPr>
              <a:tblGrid>
                <a:gridCol w="2020711"/>
                <a:gridCol w="1958622"/>
                <a:gridCol w="2169584"/>
                <a:gridCol w="2077861"/>
              </a:tblGrid>
              <a:tr h="370840">
                <a:tc>
                  <a:txBody>
                    <a:bodyPr/>
                    <a:lstStyle/>
                    <a:p>
                      <a:pPr algn="ctr"/>
                      <a:endParaRPr lang="en-US" sz="1800" b="1" dirty="0">
                        <a:latin typeface="Cambria"/>
                        <a:cs typeface="Cambri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a:cs typeface="Cambria"/>
                        </a:rPr>
                        <a:t>Cyber-hawk</a:t>
                      </a:r>
                      <a:r>
                        <a:rPr lang="en-US" sz="2000" b="1" baseline="30000" dirty="0" smtClean="0">
                          <a:latin typeface="Cambria"/>
                          <a:cs typeface="Cambria"/>
                        </a:rPr>
                        <a:t>[2]</a:t>
                      </a:r>
                      <a:endParaRPr lang="en-US" sz="2000" b="1" dirty="0">
                        <a:latin typeface="Cambria"/>
                        <a:cs typeface="Cambria"/>
                      </a:endParaRPr>
                    </a:p>
                  </a:txBody>
                  <a:tcPr anchor="ctr"/>
                </a:tc>
                <a:tc>
                  <a:txBody>
                    <a:bodyPr/>
                    <a:lstStyle/>
                    <a:p>
                      <a:pPr algn="ctr"/>
                      <a:r>
                        <a:rPr lang="en-US" sz="2000" b="1" dirty="0" smtClean="0">
                          <a:latin typeface="Cambria"/>
                          <a:cs typeface="Cambria"/>
                        </a:rPr>
                        <a:t>Schramm et al.</a:t>
                      </a:r>
                      <a:r>
                        <a:rPr lang="en-US" sz="2000" b="1" baseline="30000" dirty="0" smtClean="0">
                          <a:latin typeface="Cambria"/>
                          <a:cs typeface="Cambria"/>
                        </a:rPr>
                        <a:t>[3]</a:t>
                      </a:r>
                      <a:endParaRPr lang="en-US" sz="2000" b="1" baseline="30000" dirty="0">
                        <a:latin typeface="Cambria"/>
                        <a:cs typeface="Cambria"/>
                      </a:endParaRPr>
                    </a:p>
                  </a:txBody>
                  <a:tcPr anchor="ctr"/>
                </a:tc>
                <a:tc>
                  <a:txBody>
                    <a:bodyPr/>
                    <a:lstStyle/>
                    <a:p>
                      <a:pPr algn="ctr"/>
                      <a:r>
                        <a:rPr lang="en-US" sz="2000" b="1" dirty="0" smtClean="0">
                          <a:latin typeface="Cambria"/>
                          <a:cs typeface="Cambria"/>
                        </a:rPr>
                        <a:t>Our Work</a:t>
                      </a:r>
                      <a:endParaRPr lang="en-US" sz="2000" b="1" dirty="0">
                        <a:latin typeface="Cambria"/>
                        <a:cs typeface="Cambria"/>
                      </a:endParaRPr>
                    </a:p>
                  </a:txBody>
                  <a:tcPr anchor="ctr"/>
                </a:tc>
              </a:tr>
              <a:tr h="370840">
                <a:tc>
                  <a:txBody>
                    <a:bodyPr/>
                    <a:lstStyle/>
                    <a:p>
                      <a:pPr algn="ctr"/>
                      <a:r>
                        <a:rPr lang="en-US" sz="1800" b="1" dirty="0" smtClean="0">
                          <a:latin typeface="Cambria"/>
                          <a:cs typeface="Cambria"/>
                        </a:rPr>
                        <a:t>Action</a:t>
                      </a:r>
                      <a:r>
                        <a:rPr lang="en-US" sz="1800" b="1" baseline="0" dirty="0" smtClean="0">
                          <a:latin typeface="Cambria"/>
                          <a:cs typeface="Cambria"/>
                        </a:rPr>
                        <a:t> Sequence</a:t>
                      </a:r>
                      <a:endParaRPr lang="en-US" sz="1800" b="1" dirty="0">
                        <a:latin typeface="Cambria"/>
                        <a:cs typeface="Cambria"/>
                      </a:endParaRPr>
                    </a:p>
                  </a:txBody>
                  <a:tcPr anchor="ctr"/>
                </a:tc>
                <a:tc>
                  <a:txBody>
                    <a:bodyPr/>
                    <a:lstStyle/>
                    <a:p>
                      <a:pPr algn="ctr"/>
                      <a:r>
                        <a:rPr lang="en-US" sz="1800" dirty="0" smtClean="0">
                          <a:latin typeface="Cambria"/>
                          <a:cs typeface="Cambria"/>
                        </a:rPr>
                        <a:t>No</a:t>
                      </a:r>
                      <a:endParaRPr lang="en-US" sz="1800" dirty="0">
                        <a:latin typeface="Cambria"/>
                        <a:cs typeface="Cambria"/>
                      </a:endParaRPr>
                    </a:p>
                  </a:txBody>
                  <a:tcPr anchor="ctr"/>
                </a:tc>
                <a:tc>
                  <a:txBody>
                    <a:bodyPr/>
                    <a:lstStyle/>
                    <a:p>
                      <a:pPr algn="ctr"/>
                      <a:r>
                        <a:rPr lang="en-US" sz="1800" dirty="0" smtClean="0">
                          <a:latin typeface="Cambria"/>
                          <a:cs typeface="Cambria"/>
                        </a:rPr>
                        <a:t>Yes</a:t>
                      </a:r>
                      <a:endParaRPr lang="en-US" sz="1800" dirty="0">
                        <a:latin typeface="Cambria"/>
                        <a:cs typeface="Cambria"/>
                      </a:endParaRPr>
                    </a:p>
                  </a:txBody>
                  <a:tcPr anchor="ctr"/>
                </a:tc>
                <a:tc>
                  <a:txBody>
                    <a:bodyPr/>
                    <a:lstStyle/>
                    <a:p>
                      <a:pPr algn="ctr"/>
                      <a:r>
                        <a:rPr lang="en-US" sz="1800" dirty="0" smtClean="0">
                          <a:latin typeface="Cambria"/>
                          <a:cs typeface="Cambria"/>
                        </a:rPr>
                        <a:t>Yes</a:t>
                      </a:r>
                      <a:endParaRPr lang="en-US" sz="1800" dirty="0">
                        <a:latin typeface="Cambria"/>
                        <a:cs typeface="Cambria"/>
                      </a:endParaRPr>
                    </a:p>
                  </a:txBody>
                  <a:tcPr anchor="ctr"/>
                </a:tc>
              </a:tr>
              <a:tr h="370840">
                <a:tc>
                  <a:txBody>
                    <a:bodyPr/>
                    <a:lstStyle/>
                    <a:p>
                      <a:pPr algn="ctr"/>
                      <a:r>
                        <a:rPr lang="en-US" sz="1800" b="1" dirty="0" smtClean="0">
                          <a:latin typeface="Cambria"/>
                          <a:cs typeface="Cambria"/>
                        </a:rPr>
                        <a:t>Uncertainty of the other </a:t>
                      </a:r>
                      <a:r>
                        <a:rPr lang="en-US" sz="1800" b="1" dirty="0" smtClean="0">
                          <a:latin typeface="Cambria"/>
                          <a:cs typeface="Cambria"/>
                        </a:rPr>
                        <a:t>players</a:t>
                      </a:r>
                      <a:endParaRPr lang="en-US" sz="1800" b="1" dirty="0">
                        <a:latin typeface="Cambria"/>
                        <a:cs typeface="Cambria"/>
                      </a:endParaRPr>
                    </a:p>
                  </a:txBody>
                  <a:tcPr anchor="ctr"/>
                </a:tc>
                <a:tc>
                  <a:txBody>
                    <a:bodyPr/>
                    <a:lstStyle/>
                    <a:p>
                      <a:pPr algn="ctr"/>
                      <a:r>
                        <a:rPr lang="en-US" sz="1800" dirty="0" smtClean="0">
                          <a:latin typeface="Cambria"/>
                          <a:cs typeface="Cambria"/>
                        </a:rPr>
                        <a:t>Yes</a:t>
                      </a:r>
                      <a:endParaRPr lang="en-US" sz="1800" dirty="0">
                        <a:latin typeface="Cambria"/>
                        <a:cs typeface="Cambria"/>
                      </a:endParaRPr>
                    </a:p>
                  </a:txBody>
                  <a:tcPr anchor="ctr"/>
                </a:tc>
                <a:tc>
                  <a:txBody>
                    <a:bodyPr/>
                    <a:lstStyle/>
                    <a:p>
                      <a:pPr algn="ctr"/>
                      <a:r>
                        <a:rPr lang="en-US" sz="1800" dirty="0" smtClean="0">
                          <a:latin typeface="Cambria"/>
                          <a:cs typeface="Cambria"/>
                        </a:rPr>
                        <a:t>No</a:t>
                      </a:r>
                      <a:endParaRPr lang="en-US" sz="1800" dirty="0">
                        <a:latin typeface="Cambria"/>
                        <a:cs typeface="Cambria"/>
                      </a:endParaRPr>
                    </a:p>
                  </a:txBody>
                  <a:tcPr anchor="ctr"/>
                </a:tc>
                <a:tc>
                  <a:txBody>
                    <a:bodyPr/>
                    <a:lstStyle/>
                    <a:p>
                      <a:pPr algn="ctr"/>
                      <a:r>
                        <a:rPr lang="en-US" sz="1800" dirty="0" smtClean="0">
                          <a:latin typeface="Cambria"/>
                          <a:cs typeface="Cambria"/>
                        </a:rPr>
                        <a:t>Yes</a:t>
                      </a:r>
                      <a:endParaRPr lang="en-US" sz="1800" dirty="0">
                        <a:latin typeface="Cambria"/>
                        <a:cs typeface="Cambria"/>
                      </a:endParaRPr>
                    </a:p>
                  </a:txBody>
                  <a:tcPr anchor="ctr"/>
                </a:tc>
              </a:tr>
              <a:tr h="370840">
                <a:tc>
                  <a:txBody>
                    <a:bodyPr/>
                    <a:lstStyle/>
                    <a:p>
                      <a:pPr algn="ctr"/>
                      <a:r>
                        <a:rPr lang="en-US" sz="1800" b="1" dirty="0" err="1" smtClean="0">
                          <a:latin typeface="Cambria"/>
                          <a:cs typeface="Cambria"/>
                        </a:rPr>
                        <a:t>Ricochet+PEG</a:t>
                      </a:r>
                      <a:endParaRPr lang="en-US" sz="1800" b="1" dirty="0">
                        <a:latin typeface="Cambria"/>
                        <a:cs typeface="Cambria"/>
                      </a:endParaRPr>
                    </a:p>
                  </a:txBody>
                  <a:tcPr anchor="ctr"/>
                </a:tc>
                <a:tc>
                  <a:txBody>
                    <a:bodyPr/>
                    <a:lstStyle/>
                    <a:p>
                      <a:pPr algn="ctr"/>
                      <a:r>
                        <a:rPr lang="en-US" sz="1800" dirty="0" smtClean="0">
                          <a:latin typeface="Cambria"/>
                          <a:cs typeface="Cambria"/>
                        </a:rPr>
                        <a:t>No</a:t>
                      </a:r>
                      <a:endParaRPr lang="en-US" sz="1800" dirty="0">
                        <a:latin typeface="Cambria"/>
                        <a:cs typeface="Cambria"/>
                      </a:endParaRPr>
                    </a:p>
                  </a:txBody>
                  <a:tcPr anchor="ctr"/>
                </a:tc>
                <a:tc>
                  <a:txBody>
                    <a:bodyPr/>
                    <a:lstStyle/>
                    <a:p>
                      <a:pPr algn="ctr"/>
                      <a:r>
                        <a:rPr lang="en-US" sz="1800" dirty="0" smtClean="0">
                          <a:latin typeface="Cambria"/>
                          <a:cs typeface="Cambria"/>
                        </a:rPr>
                        <a:t>No</a:t>
                      </a:r>
                      <a:endParaRPr lang="en-US" sz="1800" dirty="0">
                        <a:latin typeface="Cambria"/>
                        <a:cs typeface="Cambria"/>
                      </a:endParaRPr>
                    </a:p>
                  </a:txBody>
                  <a:tcPr anchor="ctr"/>
                </a:tc>
                <a:tc>
                  <a:txBody>
                    <a:bodyPr/>
                    <a:lstStyle/>
                    <a:p>
                      <a:pPr algn="ctr"/>
                      <a:r>
                        <a:rPr lang="en-US" sz="1800" dirty="0" smtClean="0">
                          <a:latin typeface="Cambria"/>
                          <a:cs typeface="Cambria"/>
                        </a:rPr>
                        <a:t>Yes</a:t>
                      </a:r>
                      <a:endParaRPr lang="en-US" sz="1800" dirty="0">
                        <a:latin typeface="Cambria"/>
                        <a:cs typeface="Cambria"/>
                      </a:endParaRPr>
                    </a:p>
                  </a:txBody>
                  <a:tcPr anchor="ctr"/>
                </a:tc>
              </a:tr>
              <a:tr h="1116467">
                <a:tc>
                  <a:txBody>
                    <a:bodyPr/>
                    <a:lstStyle/>
                    <a:p>
                      <a:pPr algn="ctr"/>
                      <a:r>
                        <a:rPr lang="en-US" sz="1800" b="1" dirty="0" smtClean="0">
                          <a:latin typeface="Cambria"/>
                          <a:cs typeface="Cambria"/>
                        </a:rPr>
                        <a:t>Conclusion</a:t>
                      </a:r>
                    </a:p>
                  </a:txBody>
                  <a:tcPr anchor="ctr"/>
                </a:tc>
                <a:tc>
                  <a:txBody>
                    <a:bodyPr/>
                    <a:lstStyle/>
                    <a:p>
                      <a:pPr algn="ctr"/>
                      <a:endParaRPr lang="en-US" sz="1800" dirty="0">
                        <a:latin typeface="Cambria"/>
                        <a:cs typeface="Cambria"/>
                      </a:endParaRPr>
                    </a:p>
                  </a:txBody>
                  <a:tcPr anchor="ctr"/>
                </a:tc>
                <a:tc>
                  <a:txBody>
                    <a:bodyPr/>
                    <a:lstStyle/>
                    <a:p>
                      <a:pPr algn="ctr"/>
                      <a:endParaRPr lang="en-US" sz="1800" dirty="0">
                        <a:latin typeface="Cambria"/>
                        <a:cs typeface="Cambria"/>
                      </a:endParaRPr>
                    </a:p>
                  </a:txBody>
                  <a:tcPr anchor="ctr"/>
                </a:tc>
                <a:tc>
                  <a:txBody>
                    <a:bodyPr/>
                    <a:lstStyle/>
                    <a:p>
                      <a:pPr algn="ctr"/>
                      <a:endParaRPr lang="en-US" sz="1800" dirty="0">
                        <a:latin typeface="Cambria"/>
                        <a:cs typeface="Cambria"/>
                      </a:endParaRPr>
                    </a:p>
                  </a:txBody>
                  <a:tcPr anchor="ctr"/>
                </a:tc>
              </a:tr>
            </a:tbl>
          </a:graphicData>
        </a:graphic>
      </p:graphicFrame>
      <p:sp>
        <p:nvSpPr>
          <p:cNvPr id="14" name="Rectangle 13"/>
          <p:cNvSpPr/>
          <p:nvPr/>
        </p:nvSpPr>
        <p:spPr>
          <a:xfrm>
            <a:off x="2468880" y="3637124"/>
            <a:ext cx="2179320" cy="763083"/>
          </a:xfrm>
          <a:prstGeom prst="rect">
            <a:avLst/>
          </a:prstGeom>
        </p:spPr>
        <p:txBody>
          <a:bodyPr wrap="square">
            <a:spAutoFit/>
          </a:bodyPr>
          <a:lstStyle/>
          <a:p>
            <a:r>
              <a:rPr lang="en-US" dirty="0">
                <a:latin typeface="Cambria"/>
                <a:cs typeface="Cambria"/>
              </a:rPr>
              <a:t>At least one player wants to attack.</a:t>
            </a:r>
          </a:p>
        </p:txBody>
      </p:sp>
      <p:sp>
        <p:nvSpPr>
          <p:cNvPr id="15" name="Rectangle 14"/>
          <p:cNvSpPr/>
          <p:nvPr/>
        </p:nvSpPr>
        <p:spPr>
          <a:xfrm>
            <a:off x="4546601" y="3528189"/>
            <a:ext cx="2158999" cy="923330"/>
          </a:xfrm>
          <a:prstGeom prst="rect">
            <a:avLst/>
          </a:prstGeom>
        </p:spPr>
        <p:txBody>
          <a:bodyPr wrap="square" anchor="ctr">
            <a:spAutoFit/>
          </a:bodyPr>
          <a:lstStyle/>
          <a:p>
            <a:r>
              <a:rPr lang="en-US" dirty="0">
                <a:latin typeface="Cambria"/>
                <a:cs typeface="Cambria"/>
              </a:rPr>
              <a:t>The attacking player(s) should attack right away.</a:t>
            </a:r>
          </a:p>
        </p:txBody>
      </p:sp>
      <p:sp>
        <p:nvSpPr>
          <p:cNvPr id="13" name="Rectangle 12"/>
          <p:cNvSpPr/>
          <p:nvPr/>
        </p:nvSpPr>
        <p:spPr>
          <a:xfrm>
            <a:off x="6765641" y="3480312"/>
            <a:ext cx="2074333" cy="923330"/>
          </a:xfrm>
          <a:prstGeom prst="rect">
            <a:avLst/>
          </a:prstGeom>
        </p:spPr>
        <p:txBody>
          <a:bodyPr wrap="square">
            <a:spAutoFit/>
          </a:bodyPr>
          <a:lstStyle/>
          <a:p>
            <a:r>
              <a:rPr lang="en-US" dirty="0">
                <a:solidFill>
                  <a:schemeClr val="accent5"/>
                </a:solidFill>
                <a:latin typeface="Cambria"/>
                <a:cs typeface="Cambria"/>
              </a:rPr>
              <a:t>It is possible that neither player wants to attack.</a:t>
            </a:r>
          </a:p>
        </p:txBody>
      </p:sp>
    </p:spTree>
    <p:extLst>
      <p:ext uri="{BB962C8B-B14F-4D97-AF65-F5344CB8AC3E}">
        <p14:creationId xmlns:p14="http://schemas.microsoft.com/office/powerpoint/2010/main" val="8055578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Neither Player Attacks</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31</a:t>
            </a:fld>
            <a:endParaRPr lang="en-US"/>
          </a:p>
        </p:txBody>
      </p:sp>
      <p:graphicFrame>
        <p:nvGraphicFramePr>
          <p:cNvPr id="7" name="Chart 6"/>
          <p:cNvGraphicFramePr/>
          <p:nvPr>
            <p:extLst>
              <p:ext uri="{D42A27DB-BD31-4B8C-83A1-F6EECF244321}">
                <p14:modId xmlns:p14="http://schemas.microsoft.com/office/powerpoint/2010/main" val="2525715491"/>
              </p:ext>
            </p:extLst>
          </p:nvPr>
        </p:nvGraphicFramePr>
        <p:xfrm>
          <a:off x="990600" y="2362200"/>
          <a:ext cx="6934200" cy="3640562"/>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p:cNvCxnSpPr/>
          <p:nvPr/>
        </p:nvCxnSpPr>
        <p:spPr>
          <a:xfrm>
            <a:off x="3012336" y="2778117"/>
            <a:ext cx="0" cy="2563091"/>
          </a:xfrm>
          <a:prstGeom prst="line">
            <a:avLst/>
          </a:prstGeom>
          <a:ln w="50800" cap="rnd" cmpd="sng">
            <a:solidFill>
              <a:schemeClr val="accent5">
                <a:alpha val="7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423200" y="1752600"/>
            <a:ext cx="3672800" cy="369332"/>
          </a:xfrm>
          <a:prstGeom prst="rect">
            <a:avLst/>
          </a:prstGeom>
        </p:spPr>
        <p:txBody>
          <a:bodyPr wrap="none">
            <a:spAutoFit/>
          </a:bodyPr>
          <a:lstStyle/>
          <a:p>
            <a:r>
              <a:rPr lang="en-US" dirty="0"/>
              <a:t>Player </a:t>
            </a:r>
            <a:r>
              <a:rPr lang="en-US" dirty="0" smtClean="0"/>
              <a:t>1 discovers the vulnerability</a:t>
            </a:r>
            <a:endParaRPr lang="en-US" dirty="0"/>
          </a:p>
        </p:txBody>
      </p:sp>
      <p:cxnSp>
        <p:nvCxnSpPr>
          <p:cNvPr id="13" name="Straight Connector 12"/>
          <p:cNvCxnSpPr>
            <a:stCxn id="12" idx="2"/>
          </p:cNvCxnSpPr>
          <p:nvPr/>
        </p:nvCxnSpPr>
        <p:spPr>
          <a:xfrm flipH="1">
            <a:off x="3871000" y="2121932"/>
            <a:ext cx="388600" cy="656185"/>
          </a:xfrm>
          <a:prstGeom prst="line">
            <a:avLst/>
          </a:prstGeom>
          <a:ln w="19050" cap="rnd" cmpd="sng">
            <a:solidFill>
              <a:schemeClr val="tx1"/>
            </a:solidFill>
            <a:prstDash val="solid"/>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953000" y="1755415"/>
            <a:ext cx="3110873" cy="369332"/>
          </a:xfrm>
          <a:prstGeom prst="rect">
            <a:avLst/>
          </a:prstGeom>
        </p:spPr>
        <p:txBody>
          <a:bodyPr wrap="none">
            <a:spAutoFit/>
          </a:bodyPr>
          <a:lstStyle/>
          <a:p>
            <a:r>
              <a:rPr lang="en-US" dirty="0"/>
              <a:t>Player 2</a:t>
            </a:r>
            <a:r>
              <a:rPr lang="en-US" dirty="0" smtClean="0"/>
              <a:t> generates the exploit</a:t>
            </a:r>
            <a:endParaRPr lang="en-US" dirty="0"/>
          </a:p>
        </p:txBody>
      </p:sp>
      <p:cxnSp>
        <p:nvCxnSpPr>
          <p:cNvPr id="17" name="Straight Connector 16"/>
          <p:cNvCxnSpPr>
            <a:stCxn id="16" idx="2"/>
          </p:cNvCxnSpPr>
          <p:nvPr/>
        </p:nvCxnSpPr>
        <p:spPr>
          <a:xfrm flipH="1">
            <a:off x="6004600" y="2124747"/>
            <a:ext cx="503837" cy="653370"/>
          </a:xfrm>
          <a:prstGeom prst="line">
            <a:avLst/>
          </a:prstGeom>
          <a:ln w="19050" cap="rnd" cmpd="sng">
            <a:solidFill>
              <a:schemeClr val="tx1"/>
            </a:solidFill>
            <a:prstDash val="solid"/>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823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4.85942E-7 -0.00046 L 0.07879 -0.00023 " pathEditMode="relative" rAng="0" ptsTypes="AA">
                                      <p:cBhvr>
                                        <p:cTn id="9" dur="2000" fill="hold"/>
                                        <p:tgtEl>
                                          <p:spTgt spid="9"/>
                                        </p:tgtEl>
                                        <p:attrNameLst>
                                          <p:attrName>ppt_x</p:attrName>
                                          <p:attrName>ppt_y</p:attrName>
                                        </p:attrNameLst>
                                      </p:cBhvr>
                                      <p:rCtr x="394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par>
                          <p:cTn id="21" fill="hold">
                            <p:stCondLst>
                              <p:cond delay="0"/>
                            </p:stCondLst>
                            <p:childTnLst>
                              <p:par>
                                <p:cTn id="22" presetID="0" presetClass="path" presetSubtype="0" accel="50000" decel="50000" fill="hold" nodeType="afterEffect">
                                  <p:stCondLst>
                                    <p:cond delay="0"/>
                                  </p:stCondLst>
                                  <p:childTnLst>
                                    <p:animMotion origin="layout" path="M 0.07885 -0.00023 L 0.31608 -0.00023 " pathEditMode="relative" rAng="0" ptsTypes="AA">
                                      <p:cBhvr>
                                        <p:cTn id="23" dur="2000" fill="hold"/>
                                        <p:tgtEl>
                                          <p:spTgt spid="9"/>
                                        </p:tgtEl>
                                        <p:attrNameLst>
                                          <p:attrName>ppt_x</p:attrName>
                                          <p:attrName>ppt_y</p:attrName>
                                        </p:attrNameLst>
                                      </p:cBhvr>
                                      <p:rCtr x="11862" y="0"/>
                                    </p:animMotion>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2: Cyber Grand Challenge</a:t>
            </a:r>
          </a:p>
        </p:txBody>
      </p:sp>
      <p:sp>
        <p:nvSpPr>
          <p:cNvPr id="3" name="Content Placeholder 2"/>
          <p:cNvSpPr>
            <a:spLocks noGrp="1"/>
          </p:cNvSpPr>
          <p:nvPr>
            <p:ph idx="1"/>
          </p:nvPr>
        </p:nvSpPr>
        <p:spPr/>
        <p:txBody>
          <a:bodyPr/>
          <a:lstStyle/>
          <a:p>
            <a:r>
              <a:rPr lang="en-US" dirty="0" smtClean="0"/>
              <a:t>Strategic-</a:t>
            </a:r>
            <a:r>
              <a:rPr lang="en-US" dirty="0" err="1" smtClean="0"/>
              <a:t>Shellphish</a:t>
            </a:r>
            <a:r>
              <a:rPr lang="en-US" dirty="0" smtClean="0"/>
              <a:t>: </a:t>
            </a:r>
            <a:r>
              <a:rPr lang="en-US" dirty="0" err="1" smtClean="0"/>
              <a:t>Shellphish</a:t>
            </a:r>
            <a:r>
              <a:rPr lang="en-US" dirty="0" smtClean="0"/>
              <a:t> + strategy based on the Cyber-warfare model.</a:t>
            </a:r>
          </a:p>
          <a:p>
            <a:r>
              <a:rPr lang="en-US" dirty="0" smtClean="0"/>
              <a:t>Consider all the teams as one player.</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32</a:t>
            </a:fld>
            <a:endParaRPr lang="en-US"/>
          </a:p>
        </p:txBody>
      </p:sp>
      <p:graphicFrame>
        <p:nvGraphicFramePr>
          <p:cNvPr id="7" name="Chart 6"/>
          <p:cNvGraphicFramePr/>
          <p:nvPr>
            <p:extLst>
              <p:ext uri="{D42A27DB-BD31-4B8C-83A1-F6EECF244321}">
                <p14:modId xmlns:p14="http://schemas.microsoft.com/office/powerpoint/2010/main" val="1546171399"/>
              </p:ext>
            </p:extLst>
          </p:nvPr>
        </p:nvGraphicFramePr>
        <p:xfrm>
          <a:off x="762000" y="3094376"/>
          <a:ext cx="7620000" cy="361122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284962" y="3651647"/>
            <a:ext cx="1141338" cy="615553"/>
          </a:xfrm>
          <a:prstGeom prst="rect">
            <a:avLst/>
          </a:prstGeom>
          <a:solidFill>
            <a:srgbClr val="FFFFFF"/>
          </a:solidFill>
        </p:spPr>
        <p:txBody>
          <a:bodyPr wrap="none" lIns="0" tIns="0" rIns="0" bIns="0" rtlCol="0" anchor="t" anchorCtr="0">
            <a:spAutoFit/>
          </a:bodyPr>
          <a:lstStyle/>
          <a:p>
            <a:pPr algn="ctr"/>
            <a:r>
              <a:rPr lang="en-US" sz="2000" dirty="0" err="1" smtClean="0"/>
              <a:t>Shellphish</a:t>
            </a:r>
            <a:endParaRPr lang="en-US" sz="2000" dirty="0" smtClean="0"/>
          </a:p>
          <a:p>
            <a:pPr algn="ctr"/>
            <a:r>
              <a:rPr lang="en-US" sz="2000" dirty="0" smtClean="0"/>
              <a:t>254452</a:t>
            </a:r>
          </a:p>
        </p:txBody>
      </p:sp>
      <p:sp>
        <p:nvSpPr>
          <p:cNvPr id="9" name="TextBox 8"/>
          <p:cNvSpPr txBox="1"/>
          <p:nvPr/>
        </p:nvSpPr>
        <p:spPr>
          <a:xfrm>
            <a:off x="2266541" y="3048001"/>
            <a:ext cx="2193735" cy="615553"/>
          </a:xfrm>
          <a:prstGeom prst="rect">
            <a:avLst/>
          </a:prstGeom>
          <a:solidFill>
            <a:srgbClr val="FFFFFF"/>
          </a:solidFill>
        </p:spPr>
        <p:txBody>
          <a:bodyPr wrap="none" lIns="0" tIns="0" rIns="0" bIns="0" rtlCol="0" anchor="t" anchorCtr="0">
            <a:spAutoFit/>
          </a:bodyPr>
          <a:lstStyle/>
          <a:p>
            <a:pPr algn="ctr"/>
            <a:r>
              <a:rPr lang="en-US" sz="2000" dirty="0" smtClean="0"/>
              <a:t>Strategic-</a:t>
            </a:r>
            <a:r>
              <a:rPr lang="en-US" sz="2000" dirty="0" err="1" smtClean="0"/>
              <a:t>Shellphish</a:t>
            </a:r>
            <a:endParaRPr lang="en-US" sz="2000" dirty="0" smtClean="0"/>
          </a:p>
          <a:p>
            <a:pPr algn="ctr"/>
            <a:r>
              <a:rPr lang="en-US" sz="2000" dirty="0" smtClean="0"/>
              <a:t>268543</a:t>
            </a:r>
          </a:p>
        </p:txBody>
      </p:sp>
    </p:spTree>
    <p:extLst>
      <p:ext uri="{BB962C8B-B14F-4D97-AF65-F5344CB8AC3E}">
        <p14:creationId xmlns:p14="http://schemas.microsoft.com/office/powerpoint/2010/main" val="28865631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pPr>
              <a:lnSpc>
                <a:spcPct val="120000"/>
              </a:lnSpc>
            </a:pPr>
            <a:r>
              <a:rPr lang="en-US" dirty="0" smtClean="0"/>
              <a:t>Cyber-warfare game, which addresses the limitations of previous work regarding:</a:t>
            </a:r>
          </a:p>
          <a:p>
            <a:pPr lvl="1">
              <a:lnSpc>
                <a:spcPct val="120000"/>
              </a:lnSpc>
            </a:pPr>
            <a:r>
              <a:rPr lang="en-US" dirty="0"/>
              <a:t>Actions over </a:t>
            </a:r>
            <a:r>
              <a:rPr lang="en-US" dirty="0" smtClean="0"/>
              <a:t>time</a:t>
            </a:r>
            <a:endParaRPr lang="en-US" dirty="0"/>
          </a:p>
          <a:p>
            <a:pPr lvl="1">
              <a:lnSpc>
                <a:spcPct val="120000"/>
              </a:lnSpc>
            </a:pPr>
            <a:r>
              <a:rPr lang="en-US" dirty="0" smtClean="0"/>
              <a:t>Ricochet and Patch-based exploit generation</a:t>
            </a:r>
          </a:p>
          <a:p>
            <a:pPr lvl="1">
              <a:lnSpc>
                <a:spcPct val="120000"/>
              </a:lnSpc>
            </a:pPr>
            <a:r>
              <a:rPr lang="en-US" dirty="0" smtClean="0"/>
              <a:t>Uncertainty </a:t>
            </a:r>
            <a:r>
              <a:rPr lang="en-US" dirty="0"/>
              <a:t>of the </a:t>
            </a:r>
            <a:r>
              <a:rPr lang="en-US" dirty="0" smtClean="0"/>
              <a:t>other player</a:t>
            </a:r>
          </a:p>
          <a:p>
            <a:pPr>
              <a:lnSpc>
                <a:spcPct val="120000"/>
              </a:lnSpc>
            </a:pPr>
            <a:r>
              <a:rPr lang="en-US" dirty="0" smtClean="0"/>
              <a:t>We find a method to compute the Nash Equilibrium of the Cyber-warfare game.</a:t>
            </a:r>
          </a:p>
          <a:p>
            <a:pPr>
              <a:lnSpc>
                <a:spcPct val="120000"/>
              </a:lnSpc>
            </a:pPr>
            <a:r>
              <a:rPr lang="en-US" dirty="0" smtClean="0"/>
              <a:t>Applications:</a:t>
            </a:r>
          </a:p>
          <a:p>
            <a:pPr lvl="1">
              <a:lnSpc>
                <a:spcPct val="120000"/>
              </a:lnSpc>
            </a:pPr>
            <a:r>
              <a:rPr lang="en-US" dirty="0" smtClean="0"/>
              <a:t>We observe that Ricochet may lead to neither players attack.</a:t>
            </a:r>
          </a:p>
          <a:p>
            <a:pPr lvl="1">
              <a:lnSpc>
                <a:spcPct val="120000"/>
              </a:lnSpc>
            </a:pPr>
            <a:r>
              <a:rPr lang="en-US" dirty="0" smtClean="0"/>
              <a:t>We could help teams such as </a:t>
            </a:r>
            <a:r>
              <a:rPr lang="en-US" dirty="0" err="1" smtClean="0"/>
              <a:t>Shellphish</a:t>
            </a:r>
            <a:r>
              <a:rPr lang="en-US" dirty="0" smtClean="0"/>
              <a:t> with more scores.</a:t>
            </a:r>
          </a:p>
          <a:p>
            <a:pPr lvl="1">
              <a:lnSpc>
                <a:spcPct val="120000"/>
              </a:lnSpc>
            </a:pP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33</a:t>
            </a:fld>
            <a:endParaRPr lang="en-US"/>
          </a:p>
        </p:txBody>
      </p:sp>
    </p:spTree>
    <p:extLst>
      <p:ext uri="{BB962C8B-B14F-4D97-AF65-F5344CB8AC3E}">
        <p14:creationId xmlns:p14="http://schemas.microsoft.com/office/powerpoint/2010/main" val="93831115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pPr/>
              <a:t>34</a:t>
            </a:fld>
            <a:endParaRPr lang="en-US"/>
          </a:p>
        </p:txBody>
      </p:sp>
      <p:sp>
        <p:nvSpPr>
          <p:cNvPr id="6" name="TextBox 5"/>
          <p:cNvSpPr txBox="1"/>
          <p:nvPr/>
        </p:nvSpPr>
        <p:spPr>
          <a:xfrm>
            <a:off x="3810000" y="3768804"/>
            <a:ext cx="4455028" cy="1107996"/>
          </a:xfrm>
          <a:prstGeom prst="rect">
            <a:avLst/>
          </a:prstGeom>
          <a:noFill/>
        </p:spPr>
        <p:txBody>
          <a:bodyPr wrap="none" rtlCol="0">
            <a:spAutoFit/>
          </a:bodyPr>
          <a:lstStyle/>
          <a:p>
            <a:r>
              <a:rPr lang="en-US" sz="6600" b="1" dirty="0" smtClean="0">
                <a:solidFill>
                  <a:schemeClr val="bg1"/>
                </a:solidFill>
              </a:rPr>
              <a:t>Questions?</a:t>
            </a:r>
            <a:endParaRPr lang="en-US" sz="6600" b="1" dirty="0">
              <a:solidFill>
                <a:schemeClr val="bg1"/>
              </a:solidFill>
            </a:endParaRPr>
          </a:p>
        </p:txBody>
      </p:sp>
    </p:spTree>
    <p:custDataLst>
      <p:tags r:id="rId1"/>
    </p:custDataLst>
    <p:extLst>
      <p:ext uri="{BB962C8B-B14F-4D97-AF65-F5344CB8AC3E}">
        <p14:creationId xmlns:p14="http://schemas.microsoft.com/office/powerpoint/2010/main" val="30557948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END</a:t>
            </a:r>
            <a:endParaRPr lang="en-US" dirty="0"/>
          </a:p>
        </p:txBody>
      </p:sp>
    </p:spTree>
    <p:extLst>
      <p:ext uri="{BB962C8B-B14F-4D97-AF65-F5344CB8AC3E}">
        <p14:creationId xmlns:p14="http://schemas.microsoft.com/office/powerpoint/2010/main" val="39703253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a:spLocks noGrp="1"/>
          </p:cNvSpPr>
          <p:nvPr>
            <p:ph type="title"/>
          </p:nvPr>
        </p:nvSpPr>
        <p:spPr>
          <a:xfrm>
            <a:off x="457200" y="152400"/>
            <a:ext cx="8229600" cy="1143000"/>
          </a:xfrm>
        </p:spPr>
        <p:txBody>
          <a:bodyPr/>
          <a:lstStyle/>
          <a:p>
            <a:r>
              <a:rPr lang="en-US" dirty="0" smtClean="0"/>
              <a:t>Multiple Players’ Actions over Time</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36</a:t>
            </a:fld>
            <a:endParaRPr lang="en-US"/>
          </a:p>
        </p:txBody>
      </p:sp>
      <p:cxnSp>
        <p:nvCxnSpPr>
          <p:cNvPr id="45" name="Straight Arrow Connector 44"/>
          <p:cNvCxnSpPr/>
          <p:nvPr/>
        </p:nvCxnSpPr>
        <p:spPr>
          <a:xfrm>
            <a:off x="1066800" y="2712680"/>
            <a:ext cx="7060449" cy="0"/>
          </a:xfrm>
          <a:prstGeom prst="straightConnector1">
            <a:avLst/>
          </a:prstGeom>
          <a:ln>
            <a:solidFill>
              <a:srgbClr val="000000"/>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734601" y="2551105"/>
            <a:ext cx="0" cy="30656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444661" y="2551105"/>
            <a:ext cx="0" cy="306564"/>
          </a:xfrm>
          <a:prstGeom prst="line">
            <a:avLst/>
          </a:prstGeom>
          <a:ln>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654619" y="3340656"/>
            <a:ext cx="5834762" cy="2831544"/>
          </a:xfrm>
          <a:prstGeom prst="rect">
            <a:avLst/>
          </a:prstGeom>
          <a:noFill/>
        </p:spPr>
        <p:txBody>
          <a:bodyPr wrap="square" rtlCol="0">
            <a:spAutoFit/>
          </a:bodyPr>
          <a:lstStyle/>
          <a:p>
            <a:pPr>
              <a:lnSpc>
                <a:spcPct val="150000"/>
              </a:lnSpc>
            </a:pPr>
            <a:r>
              <a:rPr lang="en-US" sz="2400" dirty="0" smtClean="0">
                <a:latin typeface="Cambria"/>
                <a:cs typeface="Cambria"/>
              </a:rPr>
              <a:t>T</a:t>
            </a:r>
            <a:r>
              <a:rPr lang="en-US" sz="2400" baseline="-25000" dirty="0" smtClean="0">
                <a:latin typeface="Cambria"/>
                <a:cs typeface="Cambria"/>
              </a:rPr>
              <a:t>0.</a:t>
            </a:r>
            <a:r>
              <a:rPr lang="en-US" sz="2400" dirty="0" smtClean="0">
                <a:latin typeface="Cambria"/>
                <a:cs typeface="Cambria"/>
              </a:rPr>
              <a:t> </a:t>
            </a:r>
            <a:r>
              <a:rPr lang="zh-CN" altLang="en-US" sz="2400" dirty="0" smtClean="0">
                <a:latin typeface="Cambria"/>
                <a:cs typeface="Cambria"/>
              </a:rPr>
              <a:t> </a:t>
            </a:r>
            <a:r>
              <a:rPr lang="en-US" sz="2400" dirty="0" smtClean="0">
                <a:latin typeface="Cambria"/>
                <a:cs typeface="Cambria"/>
              </a:rPr>
              <a:t>A vulnerability is introduced.</a:t>
            </a:r>
          </a:p>
          <a:p>
            <a:pPr>
              <a:lnSpc>
                <a:spcPct val="150000"/>
              </a:lnSpc>
            </a:pPr>
            <a:r>
              <a:rPr lang="en-US" sz="2400" dirty="0" smtClean="0">
                <a:latin typeface="Cambria"/>
                <a:cs typeface="Cambria"/>
              </a:rPr>
              <a:t>T</a:t>
            </a:r>
            <a:r>
              <a:rPr lang="en-US" sz="2400" baseline="-25000" dirty="0" smtClean="0">
                <a:latin typeface="Cambria"/>
                <a:cs typeface="Cambria"/>
              </a:rPr>
              <a:t>1.</a:t>
            </a:r>
            <a:r>
              <a:rPr lang="zh-CN" altLang="en-US" sz="2400" baseline="-25000" dirty="0" smtClean="0">
                <a:latin typeface="Cambria"/>
                <a:cs typeface="Cambria"/>
              </a:rPr>
              <a:t>  </a:t>
            </a:r>
            <a:r>
              <a:rPr lang="en-US" sz="2400" dirty="0" smtClean="0">
                <a:latin typeface="Cambria"/>
                <a:cs typeface="Cambria"/>
              </a:rPr>
              <a:t>Player 1 realizes the vulnerability.</a:t>
            </a:r>
          </a:p>
          <a:p>
            <a:pPr>
              <a:lnSpc>
                <a:spcPct val="150000"/>
              </a:lnSpc>
            </a:pPr>
            <a:r>
              <a:rPr lang="en-US" sz="2400" dirty="0" smtClean="0">
                <a:latin typeface="Cambria"/>
                <a:cs typeface="Cambria"/>
              </a:rPr>
              <a:t>T</a:t>
            </a:r>
            <a:r>
              <a:rPr lang="en-US" sz="2400" baseline="-25000" dirty="0">
                <a:latin typeface="Cambria"/>
                <a:cs typeface="Cambria"/>
              </a:rPr>
              <a:t>2</a:t>
            </a:r>
            <a:r>
              <a:rPr lang="en-US" sz="2400" baseline="-25000" dirty="0" smtClean="0">
                <a:latin typeface="Cambria"/>
                <a:cs typeface="Cambria"/>
              </a:rPr>
              <a:t>.</a:t>
            </a:r>
            <a:r>
              <a:rPr lang="zh-CN" altLang="en-US" sz="2400" baseline="-25000" dirty="0" smtClean="0">
                <a:latin typeface="Cambria"/>
                <a:cs typeface="Cambria"/>
              </a:rPr>
              <a:t>  </a:t>
            </a:r>
            <a:r>
              <a:rPr lang="en-US" sz="2400" dirty="0" smtClean="0">
                <a:latin typeface="Cambria"/>
                <a:cs typeface="Cambria"/>
              </a:rPr>
              <a:t>Player 1 launches an attack.</a:t>
            </a:r>
          </a:p>
          <a:p>
            <a:pPr>
              <a:lnSpc>
                <a:spcPct val="150000"/>
              </a:lnSpc>
            </a:pPr>
            <a:r>
              <a:rPr lang="en-US" sz="2400" dirty="0" smtClean="0">
                <a:latin typeface="Cambria"/>
                <a:cs typeface="Cambria"/>
              </a:rPr>
              <a:t>T</a:t>
            </a:r>
            <a:r>
              <a:rPr lang="en-US" sz="2400" baseline="-25000" dirty="0">
                <a:latin typeface="Cambria"/>
                <a:cs typeface="Cambria"/>
              </a:rPr>
              <a:t>3</a:t>
            </a:r>
            <a:r>
              <a:rPr lang="en-US" sz="2400" baseline="-25000" dirty="0" smtClean="0">
                <a:latin typeface="Cambria"/>
                <a:cs typeface="Cambria"/>
              </a:rPr>
              <a:t>.</a:t>
            </a:r>
            <a:r>
              <a:rPr lang="zh-CN" altLang="en-US" sz="2400" baseline="-25000" dirty="0" smtClean="0">
                <a:latin typeface="Cambria"/>
                <a:cs typeface="Cambria"/>
              </a:rPr>
              <a:t>  </a:t>
            </a:r>
            <a:r>
              <a:rPr lang="en-US" sz="2400" dirty="0" smtClean="0">
                <a:latin typeface="Cambria"/>
                <a:cs typeface="Cambria"/>
              </a:rPr>
              <a:t>Player 1 starts to patch and Player 2 realizes the vulnerability.</a:t>
            </a:r>
          </a:p>
        </p:txBody>
      </p:sp>
      <p:cxnSp>
        <p:nvCxnSpPr>
          <p:cNvPr id="60" name="Straight Connector 59"/>
          <p:cNvCxnSpPr/>
          <p:nvPr/>
        </p:nvCxnSpPr>
        <p:spPr>
          <a:xfrm>
            <a:off x="4545738" y="2551105"/>
            <a:ext cx="0" cy="30656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253184" y="2551105"/>
            <a:ext cx="0" cy="30656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399779" y="2657068"/>
            <a:ext cx="746468" cy="400110"/>
          </a:xfrm>
          <a:prstGeom prst="rect">
            <a:avLst/>
          </a:prstGeom>
          <a:noFill/>
        </p:spPr>
        <p:txBody>
          <a:bodyPr wrap="none" rtlCol="0">
            <a:spAutoFit/>
          </a:bodyPr>
          <a:lstStyle/>
          <a:p>
            <a:r>
              <a:rPr lang="en-US" sz="2000" dirty="0">
                <a:latin typeface="Cambria"/>
                <a:cs typeface="Cambria"/>
              </a:rPr>
              <a:t>T</a:t>
            </a:r>
            <a:r>
              <a:rPr lang="en-US" sz="2000" dirty="0" smtClean="0">
                <a:latin typeface="Cambria"/>
                <a:cs typeface="Cambria"/>
              </a:rPr>
              <a:t>ime</a:t>
            </a:r>
            <a:endParaRPr lang="en-US" dirty="0">
              <a:latin typeface="Cambria"/>
              <a:cs typeface="Cambria"/>
            </a:endParaRPr>
          </a:p>
        </p:txBody>
      </p:sp>
      <p:sp>
        <p:nvSpPr>
          <p:cNvPr id="79" name="TextBox 78"/>
          <p:cNvSpPr txBox="1"/>
          <p:nvPr/>
        </p:nvSpPr>
        <p:spPr>
          <a:xfrm>
            <a:off x="2241308" y="1981200"/>
            <a:ext cx="406707" cy="369332"/>
          </a:xfrm>
          <a:prstGeom prst="rect">
            <a:avLst/>
          </a:prstGeom>
          <a:noFill/>
          <a:ln>
            <a:solidFill>
              <a:schemeClr val="tx1"/>
            </a:solidFill>
          </a:ln>
        </p:spPr>
        <p:txBody>
          <a:bodyPr wrap="none" rtlCol="0" anchor="t">
            <a:spAutoFit/>
          </a:bodyPr>
          <a:lstStyle/>
          <a:p>
            <a:pPr algn="ctr"/>
            <a:r>
              <a:rPr lang="en-US" dirty="0" smtClean="0">
                <a:latin typeface="Cambria"/>
                <a:cs typeface="Cambria"/>
              </a:rPr>
              <a:t>T</a:t>
            </a:r>
            <a:r>
              <a:rPr lang="en-US" baseline="-25000" dirty="0" smtClean="0">
                <a:latin typeface="Cambria"/>
                <a:cs typeface="Cambria"/>
              </a:rPr>
              <a:t>1</a:t>
            </a:r>
            <a:endParaRPr lang="en-US" baseline="-25000" dirty="0">
              <a:latin typeface="Cambria"/>
              <a:cs typeface="Cambria"/>
            </a:endParaRPr>
          </a:p>
        </p:txBody>
      </p:sp>
      <p:sp>
        <p:nvSpPr>
          <p:cNvPr id="81" name="TextBox 80"/>
          <p:cNvSpPr txBox="1"/>
          <p:nvPr/>
        </p:nvSpPr>
        <p:spPr>
          <a:xfrm>
            <a:off x="4333829" y="1981200"/>
            <a:ext cx="406707" cy="369332"/>
          </a:xfrm>
          <a:prstGeom prst="rect">
            <a:avLst/>
          </a:prstGeom>
          <a:noFill/>
          <a:ln>
            <a:solidFill>
              <a:schemeClr val="tx1"/>
            </a:solidFill>
          </a:ln>
        </p:spPr>
        <p:txBody>
          <a:bodyPr wrap="none" rtlCol="0" anchor="t">
            <a:spAutoFit/>
          </a:bodyPr>
          <a:lstStyle/>
          <a:p>
            <a:pPr algn="ctr"/>
            <a:r>
              <a:rPr lang="en-US" dirty="0" smtClean="0">
                <a:latin typeface="Cambria"/>
                <a:cs typeface="Cambria"/>
              </a:rPr>
              <a:t>T</a:t>
            </a:r>
            <a:r>
              <a:rPr lang="en-US" baseline="-25000" dirty="0">
                <a:latin typeface="Cambria"/>
                <a:cs typeface="Cambria"/>
              </a:rPr>
              <a:t>2</a:t>
            </a:r>
          </a:p>
        </p:txBody>
      </p:sp>
      <p:sp>
        <p:nvSpPr>
          <p:cNvPr id="83" name="TextBox 82"/>
          <p:cNvSpPr txBox="1"/>
          <p:nvPr/>
        </p:nvSpPr>
        <p:spPr>
          <a:xfrm>
            <a:off x="6049831" y="1981200"/>
            <a:ext cx="406707" cy="369332"/>
          </a:xfrm>
          <a:prstGeom prst="rect">
            <a:avLst/>
          </a:prstGeom>
          <a:noFill/>
          <a:ln>
            <a:solidFill>
              <a:schemeClr val="tx1"/>
            </a:solidFill>
          </a:ln>
        </p:spPr>
        <p:txBody>
          <a:bodyPr wrap="none" rtlCol="0" anchor="t">
            <a:spAutoFit/>
          </a:bodyPr>
          <a:lstStyle/>
          <a:p>
            <a:pPr algn="ctr"/>
            <a:r>
              <a:rPr lang="en-US" dirty="0" smtClean="0">
                <a:latin typeface="Cambria"/>
                <a:cs typeface="Cambria"/>
              </a:rPr>
              <a:t>T</a:t>
            </a:r>
            <a:r>
              <a:rPr lang="en-US" baseline="-25000" dirty="0">
                <a:latin typeface="Cambria"/>
                <a:cs typeface="Cambria"/>
              </a:rPr>
              <a:t>3</a:t>
            </a:r>
          </a:p>
        </p:txBody>
      </p:sp>
      <p:sp>
        <p:nvSpPr>
          <p:cNvPr id="84" name="TextBox 83"/>
          <p:cNvSpPr txBox="1"/>
          <p:nvPr/>
        </p:nvSpPr>
        <p:spPr>
          <a:xfrm>
            <a:off x="1531652" y="1981200"/>
            <a:ext cx="406707" cy="369332"/>
          </a:xfrm>
          <a:prstGeom prst="rect">
            <a:avLst/>
          </a:prstGeom>
          <a:noFill/>
          <a:ln>
            <a:solidFill>
              <a:schemeClr val="tx1"/>
            </a:solidFill>
          </a:ln>
        </p:spPr>
        <p:txBody>
          <a:bodyPr wrap="none" rtlCol="0" anchor="t">
            <a:spAutoFit/>
          </a:bodyPr>
          <a:lstStyle/>
          <a:p>
            <a:pPr algn="ctr"/>
            <a:r>
              <a:rPr lang="en-US" dirty="0" smtClean="0">
                <a:latin typeface="Cambria"/>
                <a:cs typeface="Cambria"/>
              </a:rPr>
              <a:t>T</a:t>
            </a:r>
            <a:r>
              <a:rPr lang="en-US" baseline="-25000" dirty="0" smtClean="0">
                <a:latin typeface="Cambria"/>
                <a:cs typeface="Cambria"/>
              </a:rPr>
              <a:t>0</a:t>
            </a:r>
            <a:endParaRPr lang="en-US" baseline="-25000" dirty="0">
              <a:latin typeface="Cambria"/>
              <a:cs typeface="Cambria"/>
            </a:endParaRPr>
          </a:p>
        </p:txBody>
      </p:sp>
    </p:spTree>
    <p:extLst>
      <p:ext uri="{BB962C8B-B14F-4D97-AF65-F5344CB8AC3E}">
        <p14:creationId xmlns:p14="http://schemas.microsoft.com/office/powerpoint/2010/main" val="35288484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animBg="1"/>
      <p:bldP spid="83" grpId="0" animBg="1"/>
      <p:bldP spid="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National </a:t>
            </a:r>
            <a:r>
              <a:rPr lang="en-US" dirty="0"/>
              <a:t>Security Agency </a:t>
            </a:r>
            <a:r>
              <a:rPr lang="en-US" b="1" dirty="0">
                <a:solidFill>
                  <a:schemeClr val="accent1"/>
                </a:solidFill>
              </a:rPr>
              <a:t>discloses</a:t>
            </a:r>
            <a:r>
              <a:rPr lang="en-US" dirty="0">
                <a:solidFill>
                  <a:schemeClr val="accent1"/>
                </a:solidFill>
              </a:rPr>
              <a:t> </a:t>
            </a:r>
            <a:r>
              <a:rPr lang="en-US" dirty="0" smtClean="0"/>
              <a:t>91% of </a:t>
            </a:r>
            <a:r>
              <a:rPr lang="en-US" dirty="0"/>
              <a:t>the </a:t>
            </a:r>
            <a:r>
              <a:rPr lang="en-US" dirty="0" smtClean="0"/>
              <a:t>zero</a:t>
            </a:r>
            <a:r>
              <a:rPr lang="en-US" dirty="0"/>
              <a:t>-</a:t>
            </a:r>
            <a:r>
              <a:rPr lang="en-US" dirty="0" smtClean="0"/>
              <a:t>day </a:t>
            </a:r>
            <a:r>
              <a:rPr lang="en-US" dirty="0"/>
              <a:t>vulnerabilities (</a:t>
            </a:r>
            <a:r>
              <a:rPr lang="en-US" dirty="0" smtClean="0"/>
              <a:t>that </a:t>
            </a:r>
            <a:r>
              <a:rPr lang="en-US" dirty="0"/>
              <a:t>it </a:t>
            </a:r>
            <a:r>
              <a:rPr lang="en-US" dirty="0" smtClean="0"/>
              <a:t>discovers in </a:t>
            </a:r>
            <a:r>
              <a:rPr lang="en-US" dirty="0"/>
              <a:t>software made and/or used in the U.S. to </a:t>
            </a:r>
            <a:r>
              <a:rPr lang="en-US" dirty="0" smtClean="0"/>
              <a:t>developers</a:t>
            </a:r>
            <a:r>
              <a:rPr lang="en-US" dirty="0"/>
              <a:t>)</a:t>
            </a:r>
            <a:r>
              <a:rPr lang="en-US" dirty="0" smtClean="0"/>
              <a:t>.</a:t>
            </a:r>
            <a:endParaRPr lang="en-US" dirty="0"/>
          </a:p>
          <a:p>
            <a:pPr marL="0" indent="0" algn="r">
              <a:buNone/>
            </a:pPr>
            <a:endParaRPr lang="en-US" dirty="0"/>
          </a:p>
          <a:p>
            <a:pPr marL="0" indent="0" algn="r">
              <a:buNone/>
            </a:pPr>
            <a:r>
              <a:rPr lang="en-US" sz="2800" i="1" dirty="0" smtClean="0"/>
              <a:t>Admiral </a:t>
            </a:r>
            <a:r>
              <a:rPr lang="en-US" sz="2800" i="1" dirty="0"/>
              <a:t>Michael </a:t>
            </a:r>
            <a:r>
              <a:rPr lang="en-US" sz="2800" i="1" dirty="0" smtClean="0"/>
              <a:t>Rogers, Director of the NSA</a:t>
            </a:r>
            <a:endParaRPr lang="en-US" sz="2800" i="1" dirty="0"/>
          </a:p>
        </p:txBody>
      </p:sp>
      <p:sp>
        <p:nvSpPr>
          <p:cNvPr id="4" name="Slide Number Placeholder 3"/>
          <p:cNvSpPr>
            <a:spLocks noGrp="1"/>
          </p:cNvSpPr>
          <p:nvPr>
            <p:ph type="sldNum" sz="quarter" idx="12"/>
          </p:nvPr>
        </p:nvSpPr>
        <p:spPr/>
        <p:txBody>
          <a:bodyPr/>
          <a:lstStyle/>
          <a:p>
            <a:fld id="{B747839D-A323-47F3-909F-548499399628}" type="slidenum">
              <a:rPr lang="en-US" smtClean="0"/>
              <a:t>4</a:t>
            </a:fld>
            <a:endParaRPr lang="en-US"/>
          </a:p>
        </p:txBody>
      </p:sp>
    </p:spTree>
    <p:extLst>
      <p:ext uri="{BB962C8B-B14F-4D97-AF65-F5344CB8AC3E}">
        <p14:creationId xmlns:p14="http://schemas.microsoft.com/office/powerpoint/2010/main" val="2286714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smtClean="0"/>
              <a:t>Action Sequence</a:t>
            </a:r>
            <a:endParaRPr lang="en-US" dirty="0"/>
          </a:p>
        </p:txBody>
      </p:sp>
      <p:sp>
        <p:nvSpPr>
          <p:cNvPr id="3" name="Content Placeholder 2"/>
          <p:cNvSpPr>
            <a:spLocks noGrp="1"/>
          </p:cNvSpPr>
          <p:nvPr>
            <p:ph idx="1"/>
          </p:nvPr>
        </p:nvSpPr>
        <p:spPr/>
        <p:txBody>
          <a:bodyPr/>
          <a:lstStyle/>
          <a:p>
            <a:pPr marL="0" indent="0">
              <a:buNone/>
            </a:pPr>
            <a:r>
              <a:rPr lang="en-US" dirty="0" smtClean="0"/>
              <a:t>For a zero-day vulnerability</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5</a:t>
            </a:fld>
            <a:endParaRPr lang="en-US"/>
          </a:p>
        </p:txBody>
      </p:sp>
      <p:sp>
        <p:nvSpPr>
          <p:cNvPr id="5" name="Rectangle 4"/>
          <p:cNvSpPr/>
          <p:nvPr/>
        </p:nvSpPr>
        <p:spPr>
          <a:xfrm>
            <a:off x="1371600" y="3200400"/>
            <a:ext cx="1981200" cy="1295400"/>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nchorCtr="1">
            <a:noAutofit/>
          </a:bodyPr>
          <a:lstStyle/>
          <a:p>
            <a:pPr algn="ctr"/>
            <a:r>
              <a:rPr lang="en-US" sz="2400" dirty="0" smtClean="0">
                <a:solidFill>
                  <a:srgbClr val="000000"/>
                </a:solidFill>
              </a:rPr>
              <a:t>Withhold and Attack</a:t>
            </a:r>
          </a:p>
        </p:txBody>
      </p:sp>
      <p:sp>
        <p:nvSpPr>
          <p:cNvPr id="6" name="Rectangle 5"/>
          <p:cNvSpPr/>
          <p:nvPr/>
        </p:nvSpPr>
        <p:spPr>
          <a:xfrm>
            <a:off x="5486400" y="3200400"/>
            <a:ext cx="1981200" cy="1295400"/>
          </a:xfrm>
          <a:prstGeom prst="rect">
            <a:avLst/>
          </a:prstGeom>
          <a:ln/>
        </p:spPr>
        <p:style>
          <a:lnRef idx="2">
            <a:schemeClr val="accent5"/>
          </a:lnRef>
          <a:fillRef idx="1">
            <a:schemeClr val="lt1"/>
          </a:fillRef>
          <a:effectRef idx="0">
            <a:schemeClr val="accent5"/>
          </a:effectRef>
          <a:fontRef idx="minor">
            <a:schemeClr val="dk1"/>
          </a:fontRef>
        </p:style>
        <p:txBody>
          <a:bodyPr wrap="square" lIns="0" tIns="0" rIns="0" bIns="0" rtlCol="0" anchor="ctr" anchorCtr="1">
            <a:noAutofit/>
          </a:bodyPr>
          <a:lstStyle/>
          <a:p>
            <a:pPr algn="ctr"/>
            <a:r>
              <a:rPr lang="en-US" sz="2400" dirty="0">
                <a:solidFill>
                  <a:srgbClr val="000000"/>
                </a:solidFill>
              </a:rPr>
              <a:t>Disclose and Patch</a:t>
            </a:r>
          </a:p>
        </p:txBody>
      </p:sp>
      <p:sp>
        <p:nvSpPr>
          <p:cNvPr id="7" name="TextBox 6"/>
          <p:cNvSpPr txBox="1"/>
          <p:nvPr/>
        </p:nvSpPr>
        <p:spPr>
          <a:xfrm>
            <a:off x="4211768" y="3429000"/>
            <a:ext cx="284032" cy="615553"/>
          </a:xfrm>
          <a:prstGeom prst="rect">
            <a:avLst/>
          </a:prstGeom>
          <a:noFill/>
        </p:spPr>
        <p:txBody>
          <a:bodyPr wrap="none" lIns="0" tIns="0" rIns="0" bIns="0" rtlCol="0" anchor="t" anchorCtr="0">
            <a:spAutoFit/>
          </a:bodyPr>
          <a:lstStyle/>
          <a:p>
            <a:r>
              <a:rPr lang="en-US" sz="4000" dirty="0" smtClean="0"/>
              <a:t>+</a:t>
            </a:r>
          </a:p>
        </p:txBody>
      </p:sp>
    </p:spTree>
    <p:extLst>
      <p:ext uri="{BB962C8B-B14F-4D97-AF65-F5344CB8AC3E}">
        <p14:creationId xmlns:p14="http://schemas.microsoft.com/office/powerpoint/2010/main" val="720295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smtClean="0"/>
              <a:t>Action Sequence</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6</a:t>
            </a:fld>
            <a:endParaRPr lang="en-US"/>
          </a:p>
        </p:txBody>
      </p:sp>
      <p:graphicFrame>
        <p:nvGraphicFramePr>
          <p:cNvPr id="7" name="Chart 6"/>
          <p:cNvGraphicFramePr/>
          <p:nvPr>
            <p:extLst>
              <p:ext uri="{D42A27DB-BD31-4B8C-83A1-F6EECF244321}">
                <p14:modId xmlns:p14="http://schemas.microsoft.com/office/powerpoint/2010/main" val="1404716560"/>
              </p:ext>
            </p:extLst>
          </p:nvPr>
        </p:nvGraphicFramePr>
        <p:xfrm>
          <a:off x="1028700" y="1600200"/>
          <a:ext cx="7086600" cy="40640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a:off x="3886974" y="1828800"/>
            <a:ext cx="0" cy="3101340"/>
          </a:xfrm>
          <a:prstGeom prst="line">
            <a:avLst/>
          </a:prstGeom>
          <a:ln w="28575" cap="rnd" cmpd="sng">
            <a:solidFill>
              <a:schemeClr val="accent5"/>
            </a:solidFill>
            <a:prstDash val="dash"/>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114800" y="3837801"/>
            <a:ext cx="2424304" cy="276999"/>
          </a:xfrm>
          <a:prstGeom prst="rect">
            <a:avLst/>
          </a:prstGeom>
          <a:noFill/>
        </p:spPr>
        <p:txBody>
          <a:bodyPr wrap="none" lIns="0" tIns="0" rIns="0" bIns="0" rtlCol="0" anchor="t" anchorCtr="0">
            <a:spAutoFit/>
          </a:bodyPr>
          <a:lstStyle/>
          <a:p>
            <a:r>
              <a:rPr lang="en-US" dirty="0" smtClean="0"/>
              <a:t>Player 1 attacks Player 2</a:t>
            </a:r>
          </a:p>
        </p:txBody>
      </p:sp>
      <p:cxnSp>
        <p:nvCxnSpPr>
          <p:cNvPr id="10" name="Straight Connector 9"/>
          <p:cNvCxnSpPr/>
          <p:nvPr/>
        </p:nvCxnSpPr>
        <p:spPr>
          <a:xfrm flipH="1">
            <a:off x="4038600" y="4163199"/>
            <a:ext cx="297752" cy="328092"/>
          </a:xfrm>
          <a:prstGeom prst="line">
            <a:avLst/>
          </a:prstGeom>
          <a:ln w="19050" cap="rnd" cmpd="sng">
            <a:solidFill>
              <a:schemeClr val="tx1"/>
            </a:solidFill>
            <a:prstDash val="solid"/>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4573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35" presetClass="emph" presetSubtype="0" fill="hold" nodeType="afterEffect">
                                  <p:stCondLst>
                                    <p:cond delay="0"/>
                                  </p:stCondLst>
                                  <p:childTnLst>
                                    <p:anim calcmode="discrete" valueType="str">
                                      <p:cBhvr>
                                        <p:cTn id="9"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smtClean="0"/>
              <a:t>Uncertainty of the Other Players</a:t>
            </a:r>
            <a:endParaRPr lang="en-US" dirty="0"/>
          </a:p>
        </p:txBody>
      </p:sp>
      <p:sp>
        <p:nvSpPr>
          <p:cNvPr id="3" name="Content Placeholder 2"/>
          <p:cNvSpPr>
            <a:spLocks noGrp="1"/>
          </p:cNvSpPr>
          <p:nvPr>
            <p:ph idx="1"/>
          </p:nvPr>
        </p:nvSpPr>
        <p:spPr/>
        <p:txBody>
          <a:bodyPr/>
          <a:lstStyle/>
          <a:p>
            <a:pPr marL="0" indent="0">
              <a:buNone/>
            </a:pPr>
            <a:r>
              <a:rPr lang="en-US" dirty="0" smtClean="0"/>
              <a:t>Has </a:t>
            </a:r>
            <a:r>
              <a:rPr lang="en-US" dirty="0" smtClean="0"/>
              <a:t>an</a:t>
            </a:r>
            <a:r>
              <a:rPr lang="en-US" dirty="0" smtClean="0"/>
              <a:t>other player </a:t>
            </a:r>
            <a:r>
              <a:rPr lang="en-US" dirty="0" smtClean="0"/>
              <a:t>discovered the vulnerability yet?</a:t>
            </a:r>
          </a:p>
          <a:p>
            <a:pPr marL="0" indent="0">
              <a:buNone/>
            </a:pPr>
            <a:endParaRPr lang="en-US" dirty="0" smtClean="0"/>
          </a:p>
          <a:p>
            <a:pPr marL="0" indent="0">
              <a:buNone/>
            </a:pPr>
            <a:r>
              <a:rPr lang="en-US" dirty="0" smtClean="0"/>
              <a:t>How likely will </a:t>
            </a:r>
            <a:r>
              <a:rPr lang="en-US" dirty="0" smtClean="0"/>
              <a:t>an</a:t>
            </a:r>
            <a:r>
              <a:rPr lang="en-US" dirty="0" smtClean="0"/>
              <a:t>other </a:t>
            </a:r>
            <a:r>
              <a:rPr lang="en-US" dirty="0" smtClean="0"/>
              <a:t>player discover the vulnerability in the future?</a:t>
            </a:r>
          </a:p>
        </p:txBody>
      </p:sp>
      <p:sp>
        <p:nvSpPr>
          <p:cNvPr id="4" name="Slide Number Placeholder 3"/>
          <p:cNvSpPr>
            <a:spLocks noGrp="1"/>
          </p:cNvSpPr>
          <p:nvPr>
            <p:ph type="sldNum" sz="quarter" idx="12"/>
          </p:nvPr>
        </p:nvSpPr>
        <p:spPr/>
        <p:txBody>
          <a:bodyPr/>
          <a:lstStyle/>
          <a:p>
            <a:fld id="{B747839D-A323-47F3-909F-548499399628}" type="slidenum">
              <a:rPr lang="en-US" smtClean="0"/>
              <a:t>7</a:t>
            </a:fld>
            <a:endParaRPr lang="en-US"/>
          </a:p>
        </p:txBody>
      </p:sp>
    </p:spTree>
    <p:extLst>
      <p:ext uri="{BB962C8B-B14F-4D97-AF65-F5344CB8AC3E}">
        <p14:creationId xmlns:p14="http://schemas.microsoft.com/office/powerpoint/2010/main" val="26333170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3</a:t>
            </a:r>
            <a:r>
              <a:rPr lang="en-US" sz="3600" dirty="0" smtClean="0"/>
              <a:t>. </a:t>
            </a:r>
            <a:r>
              <a:rPr lang="en-US" sz="3600" dirty="0" smtClean="0"/>
              <a:t>Ricochet &amp; Patch-based Exploit Generation (PEG)</a:t>
            </a:r>
            <a:endParaRPr lang="en-US" sz="3600" dirty="0"/>
          </a:p>
        </p:txBody>
      </p:sp>
      <p:sp>
        <p:nvSpPr>
          <p:cNvPr id="3" name="Content Placeholder 2"/>
          <p:cNvSpPr>
            <a:spLocks noGrp="1"/>
          </p:cNvSpPr>
          <p:nvPr>
            <p:ph idx="1"/>
          </p:nvPr>
        </p:nvSpPr>
        <p:spPr>
          <a:xfrm>
            <a:off x="457200" y="1371601"/>
            <a:ext cx="8229600" cy="3352800"/>
          </a:xfrm>
        </p:spPr>
        <p:txBody>
          <a:bodyPr>
            <a:normAutofit/>
          </a:bodyPr>
          <a:lstStyle/>
          <a:p>
            <a:pPr marL="0" indent="0">
              <a:buNone/>
            </a:pPr>
            <a:r>
              <a:rPr lang="en-US" dirty="0" smtClean="0"/>
              <a:t>The Ricochet attack: to generate an exploit based on a receiving exploit </a:t>
            </a:r>
            <a:r>
              <a:rPr lang="en-US" baseline="30000" dirty="0" smtClean="0"/>
              <a:t>[1]</a:t>
            </a:r>
            <a:r>
              <a:rPr lang="en-US" dirty="0" smtClean="0"/>
              <a:t>.</a:t>
            </a:r>
          </a:p>
          <a:p>
            <a:pPr marL="0" indent="0">
              <a:buNone/>
            </a:pPr>
            <a:endParaRPr lang="en-US" dirty="0"/>
          </a:p>
          <a:p>
            <a:pPr marL="0" indent="0">
              <a:buNone/>
            </a:pPr>
            <a:r>
              <a:rPr lang="en-US" dirty="0" smtClean="0"/>
              <a:t>The Patch-based Exploit Generation (PEG): to generate an exploit based on a receiving patch.</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8</a:t>
            </a:fld>
            <a:endParaRPr lang="en-US"/>
          </a:p>
        </p:txBody>
      </p:sp>
      <p:sp>
        <p:nvSpPr>
          <p:cNvPr id="10" name="Rectangle 9"/>
          <p:cNvSpPr/>
          <p:nvPr/>
        </p:nvSpPr>
        <p:spPr>
          <a:xfrm>
            <a:off x="493889" y="5848290"/>
            <a:ext cx="8226778" cy="400110"/>
          </a:xfrm>
          <a:prstGeom prst="rect">
            <a:avLst/>
          </a:prstGeom>
        </p:spPr>
        <p:txBody>
          <a:bodyPr wrap="square">
            <a:spAutoFit/>
          </a:bodyPr>
          <a:lstStyle/>
          <a:p>
            <a:r>
              <a:rPr lang="en-US" sz="1000" dirty="0" smtClean="0"/>
              <a:t>[1] </a:t>
            </a:r>
            <a:r>
              <a:rPr lang="en-US" sz="1000" dirty="0"/>
              <a:t>T. Bao, Y. </a:t>
            </a:r>
            <a:r>
              <a:rPr lang="en-US" sz="1000" dirty="0" err="1"/>
              <a:t>Shoshitaishvili</a:t>
            </a:r>
            <a:r>
              <a:rPr lang="en-US" sz="1000" dirty="0"/>
              <a:t>, R. Wang and D. </a:t>
            </a:r>
            <a:r>
              <a:rPr lang="en-US" sz="1000" dirty="0" err="1"/>
              <a:t>Brumley</a:t>
            </a:r>
            <a:r>
              <a:rPr lang="en-US" sz="1000" dirty="0"/>
              <a:t>. Your Exploit is Mine: Automatic </a:t>
            </a:r>
            <a:r>
              <a:rPr lang="en-US" sz="1000" dirty="0" err="1"/>
              <a:t>Shellcode</a:t>
            </a:r>
            <a:r>
              <a:rPr lang="en-US" sz="1000" dirty="0"/>
              <a:t> Transplant for Remote Exploits, Proceedings of the 38th IEEE Symposium on Security and Privacy, 2017.</a:t>
            </a:r>
          </a:p>
        </p:txBody>
      </p:sp>
    </p:spTree>
    <p:extLst>
      <p:ext uri="{BB962C8B-B14F-4D97-AF65-F5344CB8AC3E}">
        <p14:creationId xmlns:p14="http://schemas.microsoft.com/office/powerpoint/2010/main" val="12883250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Ricochet: Collateral Damage</a:t>
            </a:r>
          </a:p>
        </p:txBody>
      </p:sp>
      <p:sp>
        <p:nvSpPr>
          <p:cNvPr id="3" name="Content Placeholder 2"/>
          <p:cNvSpPr>
            <a:spLocks noGrp="1"/>
          </p:cNvSpPr>
          <p:nvPr>
            <p:ph idx="1"/>
          </p:nvPr>
        </p:nvSpPr>
        <p:spPr>
          <a:xfrm>
            <a:off x="457200" y="1371600"/>
            <a:ext cx="8229600" cy="1600199"/>
          </a:xfrm>
        </p:spPr>
        <p:txBody>
          <a:bodyPr>
            <a:normAutofit fontScale="70000" lnSpcReduction="20000"/>
          </a:bodyPr>
          <a:lstStyle/>
          <a:p>
            <a:pPr marL="0" indent="0">
              <a:lnSpc>
                <a:spcPct val="120000"/>
              </a:lnSpc>
              <a:buNone/>
            </a:pPr>
            <a:r>
              <a:rPr lang="en-US" dirty="0" smtClean="0"/>
              <a:t>Utility = # machines a player wins - # machines a player loses</a:t>
            </a:r>
          </a:p>
          <a:p>
            <a:pPr lvl="1">
              <a:lnSpc>
                <a:spcPct val="120000"/>
              </a:lnSpc>
            </a:pPr>
            <a:r>
              <a:rPr lang="en-US" dirty="0" smtClean="0"/>
              <a:t>if Player 1 does not attack: 0</a:t>
            </a:r>
          </a:p>
          <a:p>
            <a:pPr lvl="1">
              <a:lnSpc>
                <a:spcPct val="120000"/>
              </a:lnSpc>
            </a:pPr>
            <a:r>
              <a:rPr lang="en-US" dirty="0" smtClean="0"/>
              <a:t>if Player 1 attacks Player 2:</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9</a:t>
            </a:fld>
            <a:endParaRPr lang="en-US"/>
          </a:p>
        </p:txBody>
      </p:sp>
      <p:sp>
        <p:nvSpPr>
          <p:cNvPr id="5" name="Rectangle 4"/>
          <p:cNvSpPr/>
          <p:nvPr/>
        </p:nvSpPr>
        <p:spPr>
          <a:xfrm>
            <a:off x="1647347" y="3581400"/>
            <a:ext cx="1553053" cy="886659"/>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mbria"/>
                <a:cs typeface="Cambria"/>
              </a:rPr>
              <a:t>Player 1</a:t>
            </a:r>
            <a:endParaRPr lang="en-US" sz="2000" dirty="0">
              <a:latin typeface="Cambria"/>
              <a:cs typeface="Cambria"/>
            </a:endParaRPr>
          </a:p>
        </p:txBody>
      </p:sp>
      <p:cxnSp>
        <p:nvCxnSpPr>
          <p:cNvPr id="6" name="Straight Arrow Connector 5"/>
          <p:cNvCxnSpPr/>
          <p:nvPr/>
        </p:nvCxnSpPr>
        <p:spPr>
          <a:xfrm>
            <a:off x="3753811" y="3790357"/>
            <a:ext cx="1097235" cy="0"/>
          </a:xfrm>
          <a:prstGeom prst="straightConnector1">
            <a:avLst/>
          </a:prstGeom>
          <a:ln w="38100" cmpd="sng">
            <a:solidFill>
              <a:srgbClr val="9900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810000" y="3352800"/>
            <a:ext cx="915635" cy="400110"/>
          </a:xfrm>
          <a:prstGeom prst="rect">
            <a:avLst/>
          </a:prstGeom>
          <a:solidFill>
            <a:srgbClr val="FFFFFF"/>
          </a:solidFill>
        </p:spPr>
        <p:txBody>
          <a:bodyPr wrap="none" rtlCol="0">
            <a:spAutoFit/>
          </a:bodyPr>
          <a:lstStyle/>
          <a:p>
            <a:r>
              <a:rPr lang="en-US" sz="2000" dirty="0" smtClean="0">
                <a:solidFill>
                  <a:srgbClr val="990000"/>
                </a:solidFill>
                <a:latin typeface="Cambria"/>
                <a:cs typeface="Cambria"/>
              </a:rPr>
              <a:t>Attack</a:t>
            </a:r>
            <a:endParaRPr lang="en-US" sz="2000" dirty="0">
              <a:solidFill>
                <a:srgbClr val="990000"/>
              </a:solidFill>
              <a:latin typeface="Cambria"/>
              <a:cs typeface="Cambria"/>
            </a:endParaRPr>
          </a:p>
        </p:txBody>
      </p:sp>
      <p:sp>
        <p:nvSpPr>
          <p:cNvPr id="8" name="Rectangle 7"/>
          <p:cNvSpPr/>
          <p:nvPr/>
        </p:nvSpPr>
        <p:spPr>
          <a:xfrm>
            <a:off x="5410200" y="3609141"/>
            <a:ext cx="1553053" cy="886659"/>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mbria"/>
                <a:cs typeface="Cambria"/>
              </a:rPr>
              <a:t>Player 2</a:t>
            </a:r>
            <a:endParaRPr lang="en-US" sz="2000" dirty="0">
              <a:latin typeface="Cambria"/>
              <a:cs typeface="Cambria"/>
            </a:endParaRPr>
          </a:p>
        </p:txBody>
      </p:sp>
      <p:cxnSp>
        <p:nvCxnSpPr>
          <p:cNvPr id="9" name="Straight Arrow Connector 8"/>
          <p:cNvCxnSpPr/>
          <p:nvPr/>
        </p:nvCxnSpPr>
        <p:spPr>
          <a:xfrm>
            <a:off x="3753811" y="4114800"/>
            <a:ext cx="1097235" cy="0"/>
          </a:xfrm>
          <a:prstGeom prst="straightConnector1">
            <a:avLst/>
          </a:prstGeom>
          <a:ln w="38100" cmpd="sng">
            <a:solidFill>
              <a:srgbClr val="99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753811" y="4268004"/>
            <a:ext cx="1133644" cy="400110"/>
          </a:xfrm>
          <a:prstGeom prst="rect">
            <a:avLst/>
          </a:prstGeom>
          <a:solidFill>
            <a:srgbClr val="FFFFFF"/>
          </a:solidFill>
        </p:spPr>
        <p:txBody>
          <a:bodyPr wrap="none" rtlCol="0">
            <a:spAutoFit/>
          </a:bodyPr>
          <a:lstStyle/>
          <a:p>
            <a:r>
              <a:rPr lang="en-US" sz="2000" dirty="0" smtClean="0">
                <a:solidFill>
                  <a:srgbClr val="990000"/>
                </a:solidFill>
                <a:latin typeface="Cambria"/>
                <a:cs typeface="Cambria"/>
              </a:rPr>
              <a:t>Ricochet</a:t>
            </a:r>
            <a:endParaRPr lang="en-US" sz="2000" dirty="0">
              <a:solidFill>
                <a:srgbClr val="990000"/>
              </a:solidFill>
              <a:latin typeface="Cambria"/>
              <a:cs typeface="Cambria"/>
            </a:endParaRPr>
          </a:p>
        </p:txBody>
      </p:sp>
      <p:sp>
        <p:nvSpPr>
          <p:cNvPr id="24" name="Rectangle 23"/>
          <p:cNvSpPr/>
          <p:nvPr/>
        </p:nvSpPr>
        <p:spPr>
          <a:xfrm>
            <a:off x="1613712" y="4668114"/>
            <a:ext cx="1602077" cy="912913"/>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sp>
        <p:nvSpPr>
          <p:cNvPr id="25" name="Oval 24"/>
          <p:cNvSpPr/>
          <p:nvPr/>
        </p:nvSpPr>
        <p:spPr>
          <a:xfrm rot="16200000">
            <a:off x="1702775" y="479876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26" name="Oval 25"/>
          <p:cNvSpPr/>
          <p:nvPr/>
        </p:nvSpPr>
        <p:spPr>
          <a:xfrm rot="16200000">
            <a:off x="2086579" y="4798762"/>
            <a:ext cx="274156" cy="274156"/>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27" name="Oval 26"/>
          <p:cNvSpPr/>
          <p:nvPr/>
        </p:nvSpPr>
        <p:spPr>
          <a:xfrm rot="5400000">
            <a:off x="2848275" y="4798762"/>
            <a:ext cx="274156" cy="274156"/>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28" name="Oval 27"/>
          <p:cNvSpPr/>
          <p:nvPr/>
        </p:nvSpPr>
        <p:spPr>
          <a:xfrm rot="5400000">
            <a:off x="2464471" y="479876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29" name="Oval 28"/>
          <p:cNvSpPr/>
          <p:nvPr/>
        </p:nvSpPr>
        <p:spPr>
          <a:xfrm rot="5400000">
            <a:off x="1702775" y="5176222"/>
            <a:ext cx="274156" cy="274156"/>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0" name="Oval 29"/>
          <p:cNvSpPr/>
          <p:nvPr/>
        </p:nvSpPr>
        <p:spPr>
          <a:xfrm rot="5400000">
            <a:off x="2464472" y="517622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1" name="Oval 30"/>
          <p:cNvSpPr/>
          <p:nvPr/>
        </p:nvSpPr>
        <p:spPr>
          <a:xfrm rot="5400000">
            <a:off x="2080668" y="5176222"/>
            <a:ext cx="274156" cy="274156"/>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2" name="Oval 31"/>
          <p:cNvSpPr/>
          <p:nvPr/>
        </p:nvSpPr>
        <p:spPr>
          <a:xfrm rot="5400000">
            <a:off x="2860177" y="5176222"/>
            <a:ext cx="274156" cy="274156"/>
          </a:xfrm>
          <a:prstGeom prst="ellipse">
            <a:avLst/>
          </a:prstGeom>
          <a:solidFill>
            <a:schemeClr val="accent2"/>
          </a:solidFill>
          <a:ln w="12700" cap="rnd" cmpd="sng">
            <a:solidFill>
              <a:schemeClr val="accent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4" name="Rectangle 33"/>
          <p:cNvSpPr/>
          <p:nvPr/>
        </p:nvSpPr>
        <p:spPr>
          <a:xfrm>
            <a:off x="5105400" y="4668114"/>
            <a:ext cx="2132365" cy="912913"/>
          </a:xfrm>
          <a:prstGeom prst="rect">
            <a:avLst/>
          </a:prstGeom>
          <a:ln w="12700" cmpd="sng"/>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a:cs typeface="Cambria"/>
            </a:endParaRPr>
          </a:p>
        </p:txBody>
      </p:sp>
      <p:sp>
        <p:nvSpPr>
          <p:cNvPr id="35" name="Oval 34"/>
          <p:cNvSpPr/>
          <p:nvPr/>
        </p:nvSpPr>
        <p:spPr>
          <a:xfrm rot="16200000">
            <a:off x="5272807" y="4798762"/>
            <a:ext cx="274156" cy="274156"/>
          </a:xfrm>
          <a:prstGeom prst="ellipse">
            <a:avLst/>
          </a:prstGeom>
          <a:solidFill>
            <a:srgbClr val="E47932"/>
          </a:solidFill>
          <a:ln w="12700" cap="rnd" cmpd="sng">
            <a:solidFill>
              <a:srgbClr val="E4793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6" name="Oval 35"/>
          <p:cNvSpPr/>
          <p:nvPr/>
        </p:nvSpPr>
        <p:spPr>
          <a:xfrm rot="16200000">
            <a:off x="5656611" y="479876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7" name="Oval 36"/>
          <p:cNvSpPr/>
          <p:nvPr/>
        </p:nvSpPr>
        <p:spPr>
          <a:xfrm rot="5400000">
            <a:off x="6418307" y="479876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8" name="Oval 37"/>
          <p:cNvSpPr/>
          <p:nvPr/>
        </p:nvSpPr>
        <p:spPr>
          <a:xfrm rot="5400000">
            <a:off x="6034503" y="479876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39" name="Oval 38"/>
          <p:cNvSpPr/>
          <p:nvPr/>
        </p:nvSpPr>
        <p:spPr>
          <a:xfrm rot="5400000">
            <a:off x="5272807" y="517622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0" name="Oval 39"/>
          <p:cNvSpPr/>
          <p:nvPr/>
        </p:nvSpPr>
        <p:spPr>
          <a:xfrm rot="5400000">
            <a:off x="6796200" y="479876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1" name="Oval 40"/>
          <p:cNvSpPr/>
          <p:nvPr/>
        </p:nvSpPr>
        <p:spPr>
          <a:xfrm rot="5400000">
            <a:off x="6034504" y="5176222"/>
            <a:ext cx="274156" cy="274156"/>
          </a:xfrm>
          <a:prstGeom prst="ellipse">
            <a:avLst/>
          </a:prstGeom>
          <a:solidFill>
            <a:srgbClr val="E47932"/>
          </a:solidFill>
          <a:ln w="12700" cap="rnd" cmpd="sng">
            <a:solidFill>
              <a:srgbClr val="E4793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2" name="Oval 41"/>
          <p:cNvSpPr/>
          <p:nvPr/>
        </p:nvSpPr>
        <p:spPr>
          <a:xfrm rot="5400000">
            <a:off x="5650700" y="517622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3" name="Oval 42"/>
          <p:cNvSpPr/>
          <p:nvPr/>
        </p:nvSpPr>
        <p:spPr>
          <a:xfrm rot="5400000">
            <a:off x="6796201" y="517622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4" name="Oval 43"/>
          <p:cNvSpPr/>
          <p:nvPr/>
        </p:nvSpPr>
        <p:spPr>
          <a:xfrm rot="5400000">
            <a:off x="6412397" y="5176222"/>
            <a:ext cx="274156" cy="274156"/>
          </a:xfrm>
          <a:prstGeom prst="ellipse">
            <a:avLst/>
          </a:prstGeom>
          <a:noFill/>
          <a:ln w="12700" cap="rnd" cmpd="sng">
            <a:solidFill>
              <a:schemeClr val="tx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nvGrpSpPr>
          <p:cNvPr id="46" name="Group 45"/>
          <p:cNvGrpSpPr/>
          <p:nvPr/>
        </p:nvGrpSpPr>
        <p:grpSpPr>
          <a:xfrm>
            <a:off x="3064013" y="6045317"/>
            <a:ext cx="3015974" cy="372411"/>
            <a:chOff x="3384826" y="6045317"/>
            <a:chExt cx="3015974" cy="372411"/>
          </a:xfrm>
        </p:grpSpPr>
        <p:sp>
          <p:nvSpPr>
            <p:cNvPr id="47" name="Oval 46"/>
            <p:cNvSpPr/>
            <p:nvPr/>
          </p:nvSpPr>
          <p:spPr>
            <a:xfrm rot="5400000">
              <a:off x="3543101" y="6096000"/>
              <a:ext cx="274156" cy="274156"/>
            </a:xfrm>
            <a:prstGeom prst="ellipse">
              <a:avLst/>
            </a:prstGeom>
            <a:solidFill>
              <a:srgbClr val="E47932"/>
            </a:solidFill>
            <a:ln w="12700" cap="rnd" cmpd="sng">
              <a:solidFill>
                <a:srgbClr val="E47932"/>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
          <p:nvSpPr>
            <p:cNvPr id="48" name="TextBox 47"/>
            <p:cNvSpPr txBox="1"/>
            <p:nvPr/>
          </p:nvSpPr>
          <p:spPr>
            <a:xfrm>
              <a:off x="3384826" y="6045317"/>
              <a:ext cx="3015974" cy="372411"/>
            </a:xfrm>
            <a:prstGeom prst="rect">
              <a:avLst/>
            </a:prstGeom>
            <a:noFill/>
            <a:ln>
              <a:solidFill>
                <a:schemeClr val="tx1"/>
              </a:solidFill>
            </a:ln>
          </p:spPr>
          <p:txBody>
            <a:bodyPr wrap="square" lIns="0" tIns="0" rIns="0" bIns="0" rtlCol="0" anchor="ctr" anchorCtr="0">
              <a:spAutoFit/>
            </a:bodyPr>
            <a:lstStyle/>
            <a:p>
              <a:r>
                <a:rPr lang="en-US" sz="2000" dirty="0" smtClean="0"/>
                <a:t>          A vulnerable machine</a:t>
              </a:r>
            </a:p>
          </p:txBody>
        </p:sp>
      </p:grpSp>
      <p:sp>
        <p:nvSpPr>
          <p:cNvPr id="49" name="TextBox 48"/>
          <p:cNvSpPr txBox="1"/>
          <p:nvPr/>
        </p:nvSpPr>
        <p:spPr>
          <a:xfrm>
            <a:off x="4197024" y="2174166"/>
            <a:ext cx="142016" cy="307777"/>
          </a:xfrm>
          <a:prstGeom prst="rect">
            <a:avLst/>
          </a:prstGeom>
          <a:noFill/>
        </p:spPr>
        <p:txBody>
          <a:bodyPr wrap="none" lIns="0" tIns="0" rIns="0" bIns="0" rtlCol="0" anchor="ctr" anchorCtr="0">
            <a:spAutoFit/>
          </a:bodyPr>
          <a:lstStyle/>
          <a:p>
            <a:r>
              <a:rPr lang="en-US" altLang="zh-CN" sz="2000" dirty="0" smtClean="0"/>
              <a:t>2</a:t>
            </a:r>
            <a:endParaRPr lang="en-US" sz="2000" dirty="0" smtClean="0"/>
          </a:p>
        </p:txBody>
      </p:sp>
      <p:sp>
        <p:nvSpPr>
          <p:cNvPr id="50" name="TextBox 49"/>
          <p:cNvSpPr txBox="1"/>
          <p:nvPr/>
        </p:nvSpPr>
        <p:spPr>
          <a:xfrm>
            <a:off x="4469353" y="2174166"/>
            <a:ext cx="283656" cy="307777"/>
          </a:xfrm>
          <a:prstGeom prst="rect">
            <a:avLst/>
          </a:prstGeom>
          <a:noFill/>
        </p:spPr>
        <p:txBody>
          <a:bodyPr wrap="none" lIns="0" tIns="0" rIns="0" bIns="0" rtlCol="0" anchor="ctr" anchorCtr="0">
            <a:spAutoFit/>
          </a:bodyPr>
          <a:lstStyle/>
          <a:p>
            <a:r>
              <a:rPr lang="en-US" altLang="zh-CN" sz="2000" dirty="0" smtClean="0"/>
              <a:t>- 5</a:t>
            </a:r>
            <a:endParaRPr lang="en-US" sz="2000" dirty="0" smtClean="0"/>
          </a:p>
        </p:txBody>
      </p:sp>
      <p:sp>
        <p:nvSpPr>
          <p:cNvPr id="51" name="TextBox 50"/>
          <p:cNvSpPr txBox="1"/>
          <p:nvPr/>
        </p:nvSpPr>
        <p:spPr>
          <a:xfrm>
            <a:off x="4843314" y="2174166"/>
            <a:ext cx="425672" cy="307777"/>
          </a:xfrm>
          <a:prstGeom prst="rect">
            <a:avLst/>
          </a:prstGeom>
          <a:noFill/>
        </p:spPr>
        <p:txBody>
          <a:bodyPr wrap="none" lIns="0" tIns="0" rIns="0" bIns="0" rtlCol="0" anchor="ctr" anchorCtr="0">
            <a:spAutoFit/>
          </a:bodyPr>
          <a:lstStyle/>
          <a:p>
            <a:r>
              <a:rPr lang="en-US" altLang="zh-CN" sz="2000" dirty="0" smtClean="0"/>
              <a:t>= -3</a:t>
            </a:r>
            <a:endParaRPr lang="en-US" sz="2000" dirty="0" smtClean="0"/>
          </a:p>
        </p:txBody>
      </p:sp>
    </p:spTree>
    <p:extLst>
      <p:ext uri="{BB962C8B-B14F-4D97-AF65-F5344CB8AC3E}">
        <p14:creationId xmlns:p14="http://schemas.microsoft.com/office/powerpoint/2010/main" val="827417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35" presetClass="emph" presetSubtype="0" fill="hold" grpId="0" nodeType="afterEffect">
                                  <p:stCondLst>
                                    <p:cond delay="0"/>
                                  </p:stCondLst>
                                  <p:childTnLst>
                                    <p:anim calcmode="discrete" valueType="str">
                                      <p:cBhvr>
                                        <p:cTn id="23" dur="1000" fill="hold"/>
                                        <p:tgtEl>
                                          <p:spTgt spid="41"/>
                                        </p:tgtEl>
                                        <p:attrNameLst>
                                          <p:attrName>style.visibility</p:attrName>
                                        </p:attrNameLst>
                                      </p:cBhvr>
                                      <p:tavLst>
                                        <p:tav tm="0">
                                          <p:val>
                                            <p:strVal val="hidden"/>
                                          </p:val>
                                        </p:tav>
                                        <p:tav tm="50000">
                                          <p:val>
                                            <p:strVal val="visible"/>
                                          </p:val>
                                        </p:tav>
                                      </p:tavLst>
                                    </p:anim>
                                  </p:childTnLst>
                                </p:cTn>
                              </p:par>
                              <p:par>
                                <p:cTn id="24" presetID="35" presetClass="emph" presetSubtype="0" fill="hold" grpId="0" nodeType="withEffect">
                                  <p:stCondLst>
                                    <p:cond delay="0"/>
                                  </p:stCondLst>
                                  <p:childTnLst>
                                    <p:anim calcmode="discrete" valueType="str">
                                      <p:cBhvr>
                                        <p:cTn id="25" dur="1000" fill="hold"/>
                                        <p:tgtEl>
                                          <p:spTgt spid="35"/>
                                        </p:tgtEl>
                                        <p:attrNameLst>
                                          <p:attrName>style.visibility</p:attrName>
                                        </p:attrNameLst>
                                      </p:cBhvr>
                                      <p:tavLst>
                                        <p:tav tm="0">
                                          <p:val>
                                            <p:strVal val="hidden"/>
                                          </p:val>
                                        </p:tav>
                                        <p:tav tm="50000">
                                          <p:val>
                                            <p:strVal val="visible"/>
                                          </p:val>
                                        </p:tav>
                                      </p:tavLst>
                                    </p:anim>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35" presetClass="emph" presetSubtype="0" fill="hold" grpId="0" nodeType="afterEffect">
                                  <p:stCondLst>
                                    <p:cond delay="0"/>
                                  </p:stCondLst>
                                  <p:childTnLst>
                                    <p:anim calcmode="discrete" valueType="str">
                                      <p:cBhvr>
                                        <p:cTn id="37" dur="1000" fill="hold"/>
                                        <p:tgtEl>
                                          <p:spTgt spid="27"/>
                                        </p:tgtEl>
                                        <p:attrNameLst>
                                          <p:attrName>style.visibility</p:attrName>
                                        </p:attrNameLst>
                                      </p:cBhvr>
                                      <p:tavLst>
                                        <p:tav tm="0">
                                          <p:val>
                                            <p:strVal val="hidden"/>
                                          </p:val>
                                        </p:tav>
                                        <p:tav tm="50000">
                                          <p:val>
                                            <p:strVal val="visible"/>
                                          </p:val>
                                        </p:tav>
                                      </p:tavLst>
                                    </p:anim>
                                  </p:childTnLst>
                                </p:cTn>
                              </p:par>
                              <p:par>
                                <p:cTn id="38" presetID="35" presetClass="emph" presetSubtype="0" fill="hold" grpId="0" nodeType="withEffect">
                                  <p:stCondLst>
                                    <p:cond delay="0"/>
                                  </p:stCondLst>
                                  <p:childTnLst>
                                    <p:anim calcmode="discrete" valueType="str">
                                      <p:cBhvr>
                                        <p:cTn id="39" dur="1000" fill="hold"/>
                                        <p:tgtEl>
                                          <p:spTgt spid="26"/>
                                        </p:tgtEl>
                                        <p:attrNameLst>
                                          <p:attrName>style.visibility</p:attrName>
                                        </p:attrNameLst>
                                      </p:cBhvr>
                                      <p:tavLst>
                                        <p:tav tm="0">
                                          <p:val>
                                            <p:strVal val="hidden"/>
                                          </p:val>
                                        </p:tav>
                                        <p:tav tm="50000">
                                          <p:val>
                                            <p:strVal val="visible"/>
                                          </p:val>
                                        </p:tav>
                                      </p:tavLst>
                                    </p:anim>
                                  </p:childTnLst>
                                </p:cTn>
                              </p:par>
                              <p:par>
                                <p:cTn id="40" presetID="35" presetClass="emph" presetSubtype="0" fill="hold" grpId="0" nodeType="withEffect">
                                  <p:stCondLst>
                                    <p:cond delay="0"/>
                                  </p:stCondLst>
                                  <p:childTnLst>
                                    <p:anim calcmode="discrete" valueType="str">
                                      <p:cBhvr>
                                        <p:cTn id="41" dur="1000" fill="hold"/>
                                        <p:tgtEl>
                                          <p:spTgt spid="31"/>
                                        </p:tgtEl>
                                        <p:attrNameLst>
                                          <p:attrName>style.visibility</p:attrName>
                                        </p:attrNameLst>
                                      </p:cBhvr>
                                      <p:tavLst>
                                        <p:tav tm="0">
                                          <p:val>
                                            <p:strVal val="hidden"/>
                                          </p:val>
                                        </p:tav>
                                        <p:tav tm="50000">
                                          <p:val>
                                            <p:strVal val="visible"/>
                                          </p:val>
                                        </p:tav>
                                      </p:tavLst>
                                    </p:anim>
                                  </p:childTnLst>
                                </p:cTn>
                              </p:par>
                              <p:par>
                                <p:cTn id="42" presetID="35" presetClass="emph" presetSubtype="0" fill="hold" grpId="0" nodeType="withEffect">
                                  <p:stCondLst>
                                    <p:cond delay="0"/>
                                  </p:stCondLst>
                                  <p:childTnLst>
                                    <p:anim calcmode="discrete" valueType="str">
                                      <p:cBhvr>
                                        <p:cTn id="43" dur="1000" fill="hold"/>
                                        <p:tgtEl>
                                          <p:spTgt spid="29"/>
                                        </p:tgtEl>
                                        <p:attrNameLst>
                                          <p:attrName>style.visibility</p:attrName>
                                        </p:attrNameLst>
                                      </p:cBhvr>
                                      <p:tavLst>
                                        <p:tav tm="0">
                                          <p:val>
                                            <p:strVal val="hidden"/>
                                          </p:val>
                                        </p:tav>
                                        <p:tav tm="50000">
                                          <p:val>
                                            <p:strVal val="visible"/>
                                          </p:val>
                                        </p:tav>
                                      </p:tavLst>
                                    </p:anim>
                                  </p:childTnLst>
                                </p:cTn>
                              </p:par>
                              <p:par>
                                <p:cTn id="44" presetID="35" presetClass="emph" presetSubtype="0" fill="hold" grpId="0" nodeType="withEffect">
                                  <p:stCondLst>
                                    <p:cond delay="0"/>
                                  </p:stCondLst>
                                  <p:childTnLst>
                                    <p:anim calcmode="discrete" valueType="str">
                                      <p:cBhvr>
                                        <p:cTn id="45" dur="1000" fill="hold"/>
                                        <p:tgtEl>
                                          <p:spTgt spid="32"/>
                                        </p:tgtEl>
                                        <p:attrNameLst>
                                          <p:attrName>style.visibility</p:attrName>
                                        </p:attrNameLst>
                                      </p:cBhvr>
                                      <p:tavLst>
                                        <p:tav tm="0">
                                          <p:val>
                                            <p:strVal val="hidden"/>
                                          </p:val>
                                        </p:tav>
                                        <p:tav tm="50000">
                                          <p:val>
                                            <p:strVal val="visible"/>
                                          </p:val>
                                        </p:tav>
                                      </p:tavLst>
                                    </p:anim>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6" grpId="0" animBg="1"/>
      <p:bldP spid="27" grpId="0" animBg="1"/>
      <p:bldP spid="29" grpId="0" animBg="1"/>
      <p:bldP spid="31" grpId="0" animBg="1"/>
      <p:bldP spid="32" grpId="0" animBg="1"/>
      <p:bldP spid="35" grpId="0" animBg="1"/>
      <p:bldP spid="41" grpId="0" animBg="1"/>
      <p:bldP spid="49" grpId="0"/>
      <p:bldP spid="50"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11.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12.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13.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4.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5.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6.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7.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8.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9.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21.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22.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3.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4.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5.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6.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7.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8.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9.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31.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32.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3.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4.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5.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6.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7.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8.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9.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41.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42.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3.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4.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5.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6.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7.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8.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9.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51.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52.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3.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4.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5.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6.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7.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8.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9.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61.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62.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3.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4.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5.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6.xml><?xml version="1.0" encoding="utf-8"?>
<p:tagLst xmlns:a="http://schemas.openxmlformats.org/drawingml/2006/main" xmlns:r="http://schemas.openxmlformats.org/officeDocument/2006/relationships" xmlns:p="http://schemas.openxmlformats.org/presentationml/2006/main">
  <p:tag name="DVSECTIONID" val="Y0V1Wiyq8TI2mgrCoimzhq"/>
</p:tagLst>
</file>

<file path=ppt/tags/tag67.xml><?xml version="1.0" encoding="utf-8"?>
<p:tagLst xmlns:a="http://schemas.openxmlformats.org/drawingml/2006/main" xmlns:r="http://schemas.openxmlformats.org/officeDocument/2006/relationships" xmlns:p="http://schemas.openxmlformats.org/presentationml/2006/main">
  <p:tag name="DVSECTIONID" val="rIEdv18DG593JvVXcctEip"/>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8.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9.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effectLst/>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18350</TotalTime>
  <Words>2188</Words>
  <Application>Microsoft Macintosh PowerPoint</Application>
  <PresentationFormat>On-screen Show (4:3)</PresentationFormat>
  <Paragraphs>446</Paragraphs>
  <Slides>36</Slides>
  <Notes>31</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vt:lpstr>
      <vt:lpstr>How Shall We Play a Game?  A Game-theoretical Model for Cyber-warfare Games</vt:lpstr>
      <vt:lpstr>Cyber Grand Challenge (CGC)</vt:lpstr>
      <vt:lpstr>Strategy Matters</vt:lpstr>
      <vt:lpstr>Real World</vt:lpstr>
      <vt:lpstr>1. Action Sequence</vt:lpstr>
      <vt:lpstr>1. Action Sequence</vt:lpstr>
      <vt:lpstr>2. Uncertainty of the Other Players</vt:lpstr>
      <vt:lpstr>3. Ricochet &amp; Patch-based Exploit Generation (PEG)</vt:lpstr>
      <vt:lpstr>3. Ricochet: Collateral Damage</vt:lpstr>
      <vt:lpstr>Previous Work</vt:lpstr>
      <vt:lpstr>Our Work: the Cyber-warfare Model</vt:lpstr>
      <vt:lpstr>Player Model</vt:lpstr>
      <vt:lpstr>Player Model</vt:lpstr>
      <vt:lpstr>Player Model</vt:lpstr>
      <vt:lpstr>Player Parameters</vt:lpstr>
      <vt:lpstr>Player State and Player Action</vt:lpstr>
      <vt:lpstr>Player State and Player Action</vt:lpstr>
      <vt:lpstr>Multiple Players</vt:lpstr>
      <vt:lpstr>Rounded Game: Game Tree</vt:lpstr>
      <vt:lpstr>Stochastic Game</vt:lpstr>
      <vt:lpstr>Incomplete Information</vt:lpstr>
      <vt:lpstr>Player 1’s Perspective</vt:lpstr>
      <vt:lpstr>Player 2’s Perspective</vt:lpstr>
      <vt:lpstr>Ricochet + PEG</vt:lpstr>
      <vt:lpstr>Ricochet</vt:lpstr>
      <vt:lpstr>Patch-based Exploit Generation</vt:lpstr>
      <vt:lpstr>Game Model</vt:lpstr>
      <vt:lpstr>Computing Nash Equilibrium</vt:lpstr>
      <vt:lpstr>Computing Nash Equilibrium</vt:lpstr>
      <vt:lpstr>Evaluation 1: Review Previous Conclusions</vt:lpstr>
      <vt:lpstr>Neither Player Attacks</vt:lpstr>
      <vt:lpstr>Evaluation 2: Cyber Grand Challenge</vt:lpstr>
      <vt:lpstr>Conclusion</vt:lpstr>
      <vt:lpstr>PowerPoint Presentation</vt:lpstr>
      <vt:lpstr>END</vt:lpstr>
      <vt:lpstr>Multiple Players’ Actions over Time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Darpa Presentation</dc:title>
  <dc:creator>ed</dc:creator>
  <cp:lastModifiedBy>Tiffany Bao</cp:lastModifiedBy>
  <cp:revision>5424</cp:revision>
  <cp:lastPrinted>2017-08-18T15:57:14Z</cp:lastPrinted>
  <dcterms:created xsi:type="dcterms:W3CDTF">2011-11-02T18:57:24Z</dcterms:created>
  <dcterms:modified xsi:type="dcterms:W3CDTF">2017-08-22T16:36:19Z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ies>
</file>