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836" r:id="rId2"/>
    <p:sldId id="856" r:id="rId3"/>
    <p:sldId id="857" r:id="rId4"/>
    <p:sldId id="858" r:id="rId5"/>
    <p:sldId id="859" r:id="rId6"/>
    <p:sldId id="860" r:id="rId7"/>
    <p:sldId id="861" r:id="rId8"/>
    <p:sldId id="862" r:id="rId9"/>
    <p:sldId id="863"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EE1610-0505-CA4A-BCC7-AA58FD6B1707}">
          <p14:sldIdLst>
            <p14:sldId id="836"/>
            <p14:sldId id="856"/>
            <p14:sldId id="857"/>
            <p14:sldId id="858"/>
            <p14:sldId id="859"/>
            <p14:sldId id="860"/>
            <p14:sldId id="861"/>
            <p14:sldId id="862"/>
          </p14:sldIdLst>
        </p14:section>
        <p14:section name="Conclusion" id="{FAD998B4-7667-8F40-A1A8-42BF6A185D67}">
          <p14:sldIdLst>
            <p14:sldId id="86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C5C8B"/>
    <a:srgbClr val="FF3300"/>
    <a:srgbClr val="0000FF"/>
    <a:srgbClr val="FF0000"/>
    <a:srgbClr val="0080FF"/>
    <a:srgbClr val="3F5842"/>
    <a:srgbClr val="595A5A"/>
    <a:srgbClr val="A32D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73585" autoAdjust="0"/>
  </p:normalViewPr>
  <p:slideViewPr>
    <p:cSldViewPr snapToObjects="1">
      <p:cViewPr>
        <p:scale>
          <a:sx n="125" d="100"/>
          <a:sy n="125" d="100"/>
        </p:scale>
        <p:origin x="-1200" y="0"/>
      </p:cViewPr>
      <p:guideLst>
        <p:guide orient="horz" pos="2160"/>
        <p:guide orient="horz" pos="1044"/>
        <p:guide pos="3840"/>
        <p:guide pos="19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90" d="100"/>
          <a:sy n="90" d="100"/>
        </p:scale>
        <p:origin x="-347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8/14/17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8/14/17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Today</a:t>
            </a:r>
            <a:r>
              <a:rPr lang="en-US" baseline="0" dirty="0" smtClean="0"/>
              <a:t> I </a:t>
            </a:r>
            <a:r>
              <a:rPr lang="en-US" baseline="0" dirty="0" err="1" smtClean="0"/>
              <a:t>wanna</a:t>
            </a:r>
            <a:r>
              <a:rPr lang="en-US" baseline="0" dirty="0" smtClean="0"/>
              <a:t> talk about security as a game,</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I am a PhD student, and my</a:t>
            </a:r>
            <a:r>
              <a:rPr lang="en-US" baseline="0" dirty="0" smtClean="0"/>
              <a:t> research is </a:t>
            </a:r>
            <a:r>
              <a:rPr lang="en-US" dirty="0" smtClean="0"/>
              <a:t>computer security. When I meet my normal friends, they ask me, hey Tiffany, how should I secure my computer? And when I meet my abnormal friends, </a:t>
            </a:r>
            <a:r>
              <a:rPr lang="en-US" dirty="0" err="1" smtClean="0"/>
              <a:t>a.k.a</a:t>
            </a:r>
            <a:r>
              <a:rPr lang="en-US" dirty="0" smtClean="0"/>
              <a:t> the hacker</a:t>
            </a:r>
            <a:r>
              <a:rPr lang="en-US" baseline="0" dirty="0" smtClean="0"/>
              <a:t> friends</a:t>
            </a:r>
            <a:r>
              <a:rPr lang="en-US" dirty="0" smtClean="0"/>
              <a:t>,</a:t>
            </a:r>
            <a:r>
              <a:rPr lang="en-US" baseline="0" dirty="0" smtClean="0"/>
              <a:t> </a:t>
            </a:r>
            <a:r>
              <a:rPr lang="en-US" dirty="0" smtClean="0"/>
              <a:t>they ask me, how to find more vulnerabilities and hack more computers?</a:t>
            </a:r>
          </a:p>
          <a:p>
            <a:endParaRPr lang="en-US" dirty="0" smtClean="0"/>
          </a:p>
          <a:p>
            <a:r>
              <a:rPr lang="en-US" dirty="0" smtClean="0"/>
              <a:t>Well, I am</a:t>
            </a:r>
            <a:r>
              <a:rPr lang="en-US" baseline="0" dirty="0" smtClean="0"/>
              <a:t> not </a:t>
            </a:r>
            <a:r>
              <a:rPr lang="en-US" baseline="0" dirty="0" err="1" smtClean="0"/>
              <a:t>gonna</a:t>
            </a:r>
            <a:r>
              <a:rPr lang="en-US" baseline="0" dirty="0" smtClean="0"/>
              <a:t> talk about </a:t>
            </a:r>
            <a:r>
              <a:rPr lang="en-US" dirty="0" smtClean="0"/>
              <a:t>my answer, especially for the second one. But I do want to show you that, see, different people have different perspectives, and computer security</a:t>
            </a:r>
            <a:endParaRPr lang="en-US" dirty="0"/>
          </a:p>
        </p:txBody>
      </p:sp>
      <p:sp>
        <p:nvSpPr>
          <p:cNvPr id="4" name="Slide Number Placeholder 3"/>
          <p:cNvSpPr>
            <a:spLocks noGrp="1"/>
          </p:cNvSpPr>
          <p:nvPr>
            <p:ph type="sldNum" sz="quarter" idx="10"/>
          </p:nvPr>
        </p:nvSpPr>
        <p:spPr/>
        <p:txBody>
          <a:bodyPr/>
          <a:lstStyle/>
          <a:p>
            <a:fld id="{349C3546-6B8C-5544-B2CB-94C19EC81BDC}" type="slidenum">
              <a:rPr lang="en-US" smtClean="0"/>
              <a:t>2</a:t>
            </a:fld>
            <a:endParaRPr lang="en-US"/>
          </a:p>
        </p:txBody>
      </p:sp>
    </p:spTree>
    <p:extLst>
      <p:ext uri="{BB962C8B-B14F-4D97-AF65-F5344CB8AC3E}">
        <p14:creationId xmlns:p14="http://schemas.microsoft.com/office/powerpoint/2010/main" val="157548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 just a game with different people playing different roles and making</a:t>
            </a:r>
            <a:r>
              <a:rPr lang="en-US" baseline="0" dirty="0" smtClean="0"/>
              <a:t> different decisions</a:t>
            </a:r>
            <a:r>
              <a:rPr lang="en-US" dirty="0" smtClean="0"/>
              <a:t>. The players include individuals</a:t>
            </a:r>
            <a:r>
              <a:rPr lang="en-US" baseline="0" dirty="0" smtClean="0"/>
              <a:t> such as you and me, and also include parties such as companies or countries.</a:t>
            </a:r>
            <a:endParaRPr lang="en-US" dirty="0" smtClean="0"/>
          </a:p>
          <a:p>
            <a:endParaRPr lang="en-US" dirty="0" smtClean="0"/>
          </a:p>
          <a:p>
            <a:r>
              <a:rPr lang="en-US" baseline="0" dirty="0" smtClean="0"/>
              <a:t>We could defend, or attack, if that helps win the game.</a:t>
            </a:r>
          </a:p>
          <a:p>
            <a:endParaRPr lang="en-US" baseline="0" dirty="0" smtClean="0"/>
          </a:p>
          <a:p>
            <a:r>
              <a:rPr lang="en-US" baseline="0" dirty="0" smtClean="0"/>
              <a:t>you might say, well, I am a good person, why would I </a:t>
            </a:r>
            <a:r>
              <a:rPr lang="en-US" baseline="0" dirty="0" err="1" smtClean="0"/>
              <a:t>wanna</a:t>
            </a:r>
            <a:r>
              <a:rPr lang="en-US" baseline="0" dirty="0" smtClean="0"/>
              <a:t> attack. Yeah, maybe you are, but it doesn’t mean that you are forbidden to attack. You just prefer defending than attacking because defending makes you feel better and it brings you more utility.</a:t>
            </a:r>
            <a:endParaRPr lang="en-US" dirty="0"/>
          </a:p>
        </p:txBody>
      </p:sp>
      <p:sp>
        <p:nvSpPr>
          <p:cNvPr id="4" name="Slide Number Placeholder 3"/>
          <p:cNvSpPr>
            <a:spLocks noGrp="1"/>
          </p:cNvSpPr>
          <p:nvPr>
            <p:ph type="sldNum" sz="quarter" idx="10"/>
          </p:nvPr>
        </p:nvSpPr>
        <p:spPr/>
        <p:txBody>
          <a:bodyPr/>
          <a:lstStyle/>
          <a:p>
            <a:fld id="{349C3546-6B8C-5544-B2CB-94C19EC81BDC}" type="slidenum">
              <a:rPr lang="en-US" smtClean="0"/>
              <a:t>3</a:t>
            </a:fld>
            <a:endParaRPr lang="en-US"/>
          </a:p>
        </p:txBody>
      </p:sp>
    </p:spTree>
    <p:extLst>
      <p:ext uri="{BB962C8B-B14F-4D97-AF65-F5344CB8AC3E}">
        <p14:creationId xmlns:p14="http://schemas.microsoft.com/office/powerpoint/2010/main" val="578424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Yet how to get more utility in the game? How to win the game? Does </a:t>
            </a:r>
            <a:r>
              <a:rPr lang="en-US" baseline="0" dirty="0" smtClean="0"/>
              <a:t>technology help us win the game?    &lt;- link technique</a:t>
            </a:r>
            <a:endParaRPr lang="en-US" dirty="0" smtClean="0"/>
          </a:p>
          <a:p>
            <a:endParaRPr lang="en-US" dirty="0" smtClean="0"/>
          </a:p>
          <a:p>
            <a:r>
              <a:rPr lang="en-US" dirty="0" smtClean="0"/>
              <a:t>The truth is, I don’t know.</a:t>
            </a:r>
          </a:p>
          <a:p>
            <a:endParaRPr lang="en-US" dirty="0" smtClean="0"/>
          </a:p>
          <a:p>
            <a:r>
              <a:rPr lang="en-US" dirty="0" err="1" smtClean="0"/>
              <a:t>But</a:t>
            </a:r>
            <a:r>
              <a:rPr lang="en-US" dirty="0" smtClean="0"/>
              <a:t> I can show you why answering this question</a:t>
            </a:r>
            <a:r>
              <a:rPr lang="en-US" baseline="0" dirty="0" smtClean="0"/>
              <a:t> is not that easy.</a:t>
            </a:r>
            <a:endParaRPr lang="en-US" dirty="0" smtClean="0"/>
          </a:p>
        </p:txBody>
      </p:sp>
      <p:sp>
        <p:nvSpPr>
          <p:cNvPr id="4" name="Slide Number Placeholder 3"/>
          <p:cNvSpPr>
            <a:spLocks noGrp="1"/>
          </p:cNvSpPr>
          <p:nvPr>
            <p:ph type="sldNum" sz="quarter" idx="10"/>
          </p:nvPr>
        </p:nvSpPr>
        <p:spPr/>
        <p:txBody>
          <a:bodyPr/>
          <a:lstStyle/>
          <a:p>
            <a:fld id="{349C3546-6B8C-5544-B2CB-94C19EC81BDC}" type="slidenum">
              <a:rPr lang="en-US" smtClean="0"/>
              <a:t>4</a:t>
            </a:fld>
            <a:endParaRPr lang="en-US"/>
          </a:p>
        </p:txBody>
      </p:sp>
    </p:spTree>
    <p:extLst>
      <p:ext uri="{BB962C8B-B14F-4D97-AF65-F5344CB8AC3E}">
        <p14:creationId xmlns:p14="http://schemas.microsoft.com/office/powerpoint/2010/main" val="1066957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For example,</a:t>
            </a:r>
            <a:r>
              <a:rPr lang="en-US" baseline="0" dirty="0" smtClean="0"/>
              <a:t> we know that </a:t>
            </a:r>
            <a:endParaRPr lang="en-US" dirty="0" smtClean="0"/>
          </a:p>
          <a:p>
            <a:endParaRPr lang="en-US" dirty="0" smtClean="0"/>
          </a:p>
          <a:p>
            <a:r>
              <a:rPr lang="en-US" dirty="0" smtClean="0"/>
              <a:t>However,</a:t>
            </a:r>
            <a:r>
              <a:rPr lang="en-US" baseline="0" dirty="0" smtClean="0"/>
              <a:t> patches may actually help generate exploits, especially that we have the </a:t>
            </a:r>
            <a:r>
              <a:rPr lang="en-US" baseline="0" dirty="0" err="1" smtClean="0"/>
              <a:t>apeg</a:t>
            </a:r>
            <a:r>
              <a:rPr lang="en-US" baseline="0" dirty="0" smtClean="0"/>
              <a:t> technique.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Therefore, t</a:t>
            </a:r>
            <a:r>
              <a:rPr lang="en-US" baseline="0" dirty="0" smtClean="0"/>
              <a:t>echniques which quantitatively improve security doesn’t necessarily mean a qualitatively change in the game.</a:t>
            </a:r>
          </a:p>
        </p:txBody>
      </p:sp>
      <p:sp>
        <p:nvSpPr>
          <p:cNvPr id="4" name="Slide Number Placeholder 3"/>
          <p:cNvSpPr>
            <a:spLocks noGrp="1"/>
          </p:cNvSpPr>
          <p:nvPr>
            <p:ph type="sldNum" sz="quarter" idx="10"/>
          </p:nvPr>
        </p:nvSpPr>
        <p:spPr/>
        <p:txBody>
          <a:bodyPr/>
          <a:lstStyle/>
          <a:p>
            <a:fld id="{349C3546-6B8C-5544-B2CB-94C19EC81BDC}" type="slidenum">
              <a:rPr lang="en-US" smtClean="0"/>
              <a:t>5</a:t>
            </a:fld>
            <a:endParaRPr lang="en-US"/>
          </a:p>
        </p:txBody>
      </p:sp>
    </p:spTree>
    <p:extLst>
      <p:ext uri="{BB962C8B-B14F-4D97-AF65-F5344CB8AC3E}">
        <p14:creationId xmlns:p14="http://schemas.microsoft.com/office/powerpoint/2010/main" val="106695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And sometimes,</a:t>
            </a:r>
            <a:r>
              <a:rPr lang="en-US" baseline="0" dirty="0" smtClean="0"/>
              <a:t> e</a:t>
            </a:r>
            <a:r>
              <a:rPr lang="en-US" dirty="0" smtClean="0"/>
              <a:t>ven though</a:t>
            </a:r>
            <a:r>
              <a:rPr lang="en-US" baseline="0" dirty="0" smtClean="0"/>
              <a:t> we are sure that a technique helps, it doesn’t mean that the technique will help you for good. When new techniques come out, the game may change, and the previous conclusion may expire.</a:t>
            </a:r>
            <a:endParaRPr lang="en-US" dirty="0" smtClean="0"/>
          </a:p>
          <a:p>
            <a:endParaRPr lang="en-US" baseline="0" dirty="0" smtClean="0"/>
          </a:p>
          <a:p>
            <a:r>
              <a:rPr lang="en-US" baseline="0" dirty="0" smtClean="0"/>
              <a:t>For example, we know that</a:t>
            </a:r>
          </a:p>
          <a:p>
            <a:endParaRPr lang="en-US" baseline="0" dirty="0" smtClean="0"/>
          </a:p>
          <a:p>
            <a:r>
              <a:rPr lang="en-US" baseline="0" dirty="0" smtClean="0"/>
              <a:t>However, this year we published a paper showing that one can automatically generate an exploit by replacing the </a:t>
            </a:r>
            <a:r>
              <a:rPr lang="en-US" baseline="0" dirty="0" err="1" smtClean="0"/>
              <a:t>shellcode</a:t>
            </a:r>
            <a:r>
              <a:rPr lang="en-US" baseline="0" dirty="0" smtClean="0"/>
              <a:t> of an existing remote exploit. The occurrence of the technique implies that now the victim can take advantage of a receiving attack and retarget it back to the attacker, which we call it the Ricochet attack.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can be a threat for the attacker, and the attacker may not want to attack. If a</a:t>
            </a:r>
            <a:r>
              <a:rPr lang="en-US" baseline="0" dirty="0" smtClean="0"/>
              <a:t> player do not want to attack, the attacking techniques, no matter how powerful they are, will not help him in the game.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So when we ask if a technique helps us win the game, we should actually ask if the technique helps us for now.</a:t>
            </a:r>
          </a:p>
        </p:txBody>
      </p:sp>
      <p:sp>
        <p:nvSpPr>
          <p:cNvPr id="4" name="Slide Number Placeholder 3"/>
          <p:cNvSpPr>
            <a:spLocks noGrp="1"/>
          </p:cNvSpPr>
          <p:nvPr>
            <p:ph type="sldNum" sz="quarter" idx="10"/>
          </p:nvPr>
        </p:nvSpPr>
        <p:spPr/>
        <p:txBody>
          <a:bodyPr/>
          <a:lstStyle/>
          <a:p>
            <a:fld id="{349C3546-6B8C-5544-B2CB-94C19EC81BDC}" type="slidenum">
              <a:rPr lang="en-US" smtClean="0"/>
              <a:t>6</a:t>
            </a:fld>
            <a:endParaRPr lang="en-US"/>
          </a:p>
        </p:txBody>
      </p:sp>
    </p:spTree>
    <p:extLst>
      <p:ext uri="{BB962C8B-B14F-4D97-AF65-F5344CB8AC3E}">
        <p14:creationId xmlns:p14="http://schemas.microsoft.com/office/powerpoint/2010/main" val="26573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Okay. Time for me to confess. I confess that although I have been working on security for a</a:t>
            </a:r>
            <a:r>
              <a:rPr lang="en-US" baseline="0" dirty="0" smtClean="0"/>
              <a:t> couple of years</a:t>
            </a:r>
            <a:r>
              <a:rPr lang="en-US" dirty="0" smtClean="0"/>
              <a:t>, I still don't know whether</a:t>
            </a:r>
            <a:r>
              <a:rPr lang="en-US" baseline="0" dirty="0" smtClean="0"/>
              <a:t> </a:t>
            </a:r>
            <a:r>
              <a:rPr lang="en-US" dirty="0" smtClean="0"/>
              <a:t>my research really</a:t>
            </a:r>
            <a:r>
              <a:rPr lang="en-US" baseline="0" dirty="0" smtClean="0"/>
              <a:t> helps us win the security game, let alone whether it</a:t>
            </a:r>
            <a:r>
              <a:rPr lang="en-US" dirty="0" smtClean="0"/>
              <a:t> makes the world more secure or more chaos.</a:t>
            </a:r>
          </a:p>
          <a:p>
            <a:endParaRPr lang="en-US" dirty="0" smtClean="0"/>
          </a:p>
          <a:p>
            <a:r>
              <a:rPr lang="en-US" dirty="0" smtClean="0"/>
              <a:t>Since I am so confused, I come here to give you this lightning talk, or perhaps, the perplexing talk. I would</a:t>
            </a:r>
            <a:r>
              <a:rPr lang="en-US" baseline="0" dirty="0" smtClean="0"/>
              <a:t> like to invite you </a:t>
            </a:r>
            <a:r>
              <a:rPr lang="en-US" dirty="0" smtClean="0"/>
              <a:t>to think about computer security from the game perspective. That means,</a:t>
            </a:r>
            <a:r>
              <a:rPr lang="en-US" baseline="0" dirty="0" smtClean="0"/>
              <a:t> we need </a:t>
            </a:r>
            <a:r>
              <a:rPr lang="en-US" dirty="0" smtClean="0"/>
              <a:t>to figure out what the game actually looks like and how techniques changes </a:t>
            </a:r>
            <a:r>
              <a:rPr lang="en-US" baseline="0" dirty="0" smtClean="0"/>
              <a:t>the outcome of </a:t>
            </a:r>
            <a:r>
              <a:rPr lang="en-US" dirty="0" smtClean="0"/>
              <a:t>the computer security game.</a:t>
            </a:r>
          </a:p>
        </p:txBody>
      </p:sp>
      <p:sp>
        <p:nvSpPr>
          <p:cNvPr id="4" name="Slide Number Placeholder 3"/>
          <p:cNvSpPr>
            <a:spLocks noGrp="1"/>
          </p:cNvSpPr>
          <p:nvPr>
            <p:ph type="sldNum" sz="quarter" idx="10"/>
          </p:nvPr>
        </p:nvSpPr>
        <p:spPr/>
        <p:txBody>
          <a:bodyPr/>
          <a:lstStyle/>
          <a:p>
            <a:fld id="{349C3546-6B8C-5544-B2CB-94C19EC81BDC}" type="slidenum">
              <a:rPr lang="en-US" smtClean="0"/>
              <a:t>7</a:t>
            </a:fld>
            <a:endParaRPr lang="en-US"/>
          </a:p>
        </p:txBody>
      </p:sp>
    </p:spTree>
    <p:extLst>
      <p:ext uri="{BB962C8B-B14F-4D97-AF65-F5344CB8AC3E}">
        <p14:creationId xmlns:p14="http://schemas.microsoft.com/office/powerpoint/2010/main" val="1508281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answer the questions, </a:t>
            </a:r>
            <a:r>
              <a:rPr lang="en-US" dirty="0" smtClean="0"/>
              <a:t>I plan to work on a framework</a:t>
            </a:r>
            <a:r>
              <a:rPr lang="en-US" baseline="0" dirty="0" smtClean="0"/>
              <a:t> which takes a technique and a game as inputs, and output whether or not this technique helps the players in the game.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hope that this framework will ultimately help us understand how a technique impacts computer security --- the strategy game that we are playing on live.</a:t>
            </a:r>
          </a:p>
        </p:txBody>
      </p:sp>
      <p:sp>
        <p:nvSpPr>
          <p:cNvPr id="4" name="Slide Number Placeholder 3"/>
          <p:cNvSpPr>
            <a:spLocks noGrp="1"/>
          </p:cNvSpPr>
          <p:nvPr>
            <p:ph type="sldNum" sz="quarter" idx="10"/>
          </p:nvPr>
        </p:nvSpPr>
        <p:spPr/>
        <p:txBody>
          <a:bodyPr/>
          <a:lstStyle/>
          <a:p>
            <a:fld id="{349C3546-6B8C-5544-B2CB-94C19EC81BDC}" type="slidenum">
              <a:rPr lang="en-US" smtClean="0"/>
              <a:t>8</a:t>
            </a:fld>
            <a:endParaRPr lang="en-US"/>
          </a:p>
        </p:txBody>
      </p:sp>
    </p:spTree>
    <p:extLst>
      <p:ext uri="{BB962C8B-B14F-4D97-AF65-F5344CB8AC3E}">
        <p14:creationId xmlns:p14="http://schemas.microsoft.com/office/powerpoint/2010/main" val="3510742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1" Type="http://schemas.openxmlformats.org/officeDocument/2006/relationships/tags" Target="../tags/tag50.xml"/><Relationship Id="rId2"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slideMaster" Target="../slideMasters/slideMaster1.xml"/><Relationship Id="rId1" Type="http://schemas.openxmlformats.org/officeDocument/2006/relationships/tags" Target="../tags/tag56.xml"/><Relationship Id="rId2" Type="http://schemas.openxmlformats.org/officeDocument/2006/relationships/tags" Target="../tags/tag5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Master" Target="../slideMasters/slideMaster1.xml"/><Relationship Id="rId1" Type="http://schemas.openxmlformats.org/officeDocument/2006/relationships/tags" Target="../tags/tag61.xml"/><Relationship Id="rId2" Type="http://schemas.openxmlformats.org/officeDocument/2006/relationships/tags" Target="../tags/tag6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1" Type="http://schemas.openxmlformats.org/officeDocument/2006/relationships/tags" Target="../tags/tag11.xml"/><Relationship Id="rId2"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Master" Target="../slideMasters/slideMaster1.xml"/><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Master" Target="../slideMasters/slideMaster1.xml"/><Relationship Id="rId1" Type="http://schemas.openxmlformats.org/officeDocument/2006/relationships/tags" Target="../tags/tag21.xml"/><Relationship Id="rId2"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Master" Target="../slideMasters/slideMaster1.xml"/><Relationship Id="rId1" Type="http://schemas.openxmlformats.org/officeDocument/2006/relationships/tags" Target="../tags/tag26.xml"/><Relationship Id="rId2"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slideMaster" Target="../slideMasters/slideMaster1.xml"/><Relationship Id="rId1" Type="http://schemas.openxmlformats.org/officeDocument/2006/relationships/tags" Target="../tags/tag29.xml"/><Relationship Id="rId2"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Master" Target="../slideMasters/slideMaster1.xml"/><Relationship Id="rId1" Type="http://schemas.openxmlformats.org/officeDocument/2006/relationships/tags" Target="../tags/tag37.xml"/><Relationship Id="rId2"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Master" Target="../slideMasters/slideMaster1.xml"/><Relationship Id="rId1" Type="http://schemas.openxmlformats.org/officeDocument/2006/relationships/tags" Target="../tags/tag41.xml"/><Relationship Id="rId2"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1.xml"/><Relationship Id="rId1" Type="http://schemas.openxmlformats.org/officeDocument/2006/relationships/tags" Target="../tags/tag44.xml"/><Relationship Id="rId2" Type="http://schemas.openxmlformats.org/officeDocument/2006/relationships/tags" Target="../tags/tag4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1597820"/>
            <a:ext cx="7772400" cy="1102519"/>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2914650"/>
            <a:ext cx="6400800" cy="131445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A99170D3-89C4-BB42-836D-D925400CC7A3}" type="datetime1">
              <a:rPr lang="en-US" smtClean="0"/>
              <a:t>8/14/17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3C1F5B7F-F702-E24B-B97E-863D4E495E13}" type="datetime1">
              <a:rPr lang="en-US" smtClean="0"/>
              <a:t>8/14/17</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CA9756D6-8139-C44F-931B-372F152FA7C2}" type="datetime1">
              <a:rPr lang="en-US" smtClean="0"/>
              <a:t>8/14/17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05980"/>
            <a:ext cx="2057400" cy="4388644"/>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05980"/>
            <a:ext cx="6019800" cy="4388644"/>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2DE4327B-086F-C14D-B06F-CE57E273F375}" type="datetime1">
              <a:rPr lang="en-US" smtClean="0"/>
              <a:t>8/14/17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200151"/>
            <a:ext cx="4038600" cy="3394472"/>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200151"/>
            <a:ext cx="4038600" cy="3394472"/>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E2D3BD3B-C321-3747-A281-298A36F52409}" type="datetime1">
              <a:rPr lang="en-US" smtClean="0"/>
              <a:t>8/14/17</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pPr/>
              <a:t>‹#›</a:t>
            </a:fld>
            <a:endParaRPr lang="en-GB"/>
          </a:p>
        </p:txBody>
      </p:sp>
    </p:spTree>
    <p:extLst>
      <p:ext uri="{BB962C8B-B14F-4D97-AF65-F5344CB8AC3E}">
        <p14:creationId xmlns:p14="http://schemas.microsoft.com/office/powerpoint/2010/main" val="172735602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5DD7A3CB-B31F-F44D-BE5E-9BB9DAE334F7}" type="datetime1">
              <a:rPr lang="en-US" smtClean="0"/>
              <a:t>8/14/17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2275882"/>
            <a:ext cx="6951274" cy="981669"/>
          </a:xfrm>
        </p:spPr>
        <p:txBody>
          <a:bodyPr anchor="t"/>
          <a:lstStyle>
            <a:lvl1pPr algn="l">
              <a:defRPr sz="4000" b="1"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74134" y="1143001"/>
            <a:ext cx="6951274" cy="1125140"/>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58842061-E09A-C64F-AC91-6B22DD773FB7}" type="datetime1">
              <a:rPr lang="en-US" smtClean="0"/>
              <a:t>8/14/17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1510008"/>
            <a:ext cx="6951274" cy="565253"/>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189560"/>
            <a:ext cx="6951274" cy="1125140"/>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C88B15C4-75F8-8145-B332-9C9E6CC1694D}" type="datetime1">
              <a:rPr lang="en-US" smtClean="0"/>
              <a:t>8/14/17</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085850"/>
            <a:ext cx="4038600" cy="3508772"/>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085850"/>
            <a:ext cx="4038600" cy="3508772"/>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100DE902-58D7-5940-B7B2-BB1B96F0CB4F}" type="datetime1">
              <a:rPr lang="en-US" smtClean="0"/>
              <a:t>8/14/17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151336"/>
            <a:ext cx="4040188" cy="334565"/>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485901"/>
            <a:ext cx="4040188" cy="31087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8" y="1151336"/>
            <a:ext cx="4041775" cy="334565"/>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custDataLst>
              <p:tags r:id="rId5"/>
            </p:custDataLst>
          </p:nvPr>
        </p:nvSpPr>
        <p:spPr>
          <a:xfrm>
            <a:off x="4645028" y="1485901"/>
            <a:ext cx="4041775" cy="31087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97BE05AF-3078-DE4E-8E55-E5E804412B8D}" type="datetime1">
              <a:rPr lang="en-US" smtClean="0"/>
              <a:t>8/14/17</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F38595AD-FC1D-6647-9C7B-6A6A09EB9496}" type="datetime1">
              <a:rPr lang="en-US" smtClean="0"/>
              <a:t>8/14/17</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78FB06B4-F6A6-3F44-9030-7566931308D3}" type="datetime1">
              <a:rPr lang="en-US" smtClean="0"/>
              <a:t>8/14/17</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3" y="204787"/>
            <a:ext cx="3008313" cy="871538"/>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076327"/>
            <a:ext cx="5111750" cy="3518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BF8F280-9551-E344-89F9-EAAD5E158938}" type="datetime1">
              <a:rPr lang="en-US" smtClean="0"/>
              <a:t>8/14/17</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tags" Target="../tags/tag1.xml"/><Relationship Id="rId16" Type="http://schemas.openxmlformats.org/officeDocument/2006/relationships/tags" Target="../tags/tag2.xml"/><Relationship Id="rId17" Type="http://schemas.openxmlformats.org/officeDocument/2006/relationships/tags" Target="../tags/tag3.xml"/><Relationship Id="rId18" Type="http://schemas.openxmlformats.org/officeDocument/2006/relationships/tags" Target="../tags/tag4.xml"/><Relationship Id="rId19" Type="http://schemas.openxmlformats.org/officeDocument/2006/relationships/tags" Target="../tags/tag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114300"/>
            <a:ext cx="8229600" cy="85725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6"/>
            </p:custDataLst>
          </p:nvPr>
        </p:nvSpPr>
        <p:spPr>
          <a:xfrm>
            <a:off x="457200" y="1028701"/>
            <a:ext cx="8229600" cy="3565922"/>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7"/>
            </p:custDataLst>
          </p:nvPr>
        </p:nvSpPr>
        <p:spPr>
          <a:xfrm>
            <a:off x="152400" y="4869657"/>
            <a:ext cx="2133600" cy="273844"/>
          </a:xfrm>
          <a:prstGeom prst="rect">
            <a:avLst/>
          </a:prstGeom>
        </p:spPr>
        <p:txBody>
          <a:bodyPr vert="horz" lIns="0" tIns="0" rIns="0" bIns="0" rtlCol="0" anchor="ctr"/>
          <a:lstStyle>
            <a:lvl1pPr algn="l">
              <a:defRPr sz="1200">
                <a:solidFill>
                  <a:schemeClr val="tx1"/>
                </a:solidFill>
                <a:latin typeface="+mj-lt"/>
                <a:cs typeface="Calibri"/>
              </a:defRPr>
            </a:lvl1pPr>
          </a:lstStyle>
          <a:p>
            <a:fld id="{A990C2A9-FE53-4849-A08D-11DD13CE8E41}" type="datetime1">
              <a:rPr lang="en-US" smtClean="0"/>
              <a:pPr/>
              <a:t>8/14/17</a:t>
            </a:fld>
            <a:endParaRPr lang="en-US" dirty="0"/>
          </a:p>
        </p:txBody>
      </p:sp>
      <p:sp>
        <p:nvSpPr>
          <p:cNvPr id="5" name="Footer Placeholder 4"/>
          <p:cNvSpPr>
            <a:spLocks noGrp="1"/>
          </p:cNvSpPr>
          <p:nvPr>
            <p:ph type="ftr" sz="quarter" idx="3"/>
            <p:custDataLst>
              <p:tags r:id="rId18"/>
            </p:custDataLst>
          </p:nvPr>
        </p:nvSpPr>
        <p:spPr>
          <a:xfrm>
            <a:off x="3124200" y="4869657"/>
            <a:ext cx="2895600" cy="273844"/>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19"/>
            </p:custDataLst>
          </p:nvPr>
        </p:nvSpPr>
        <p:spPr>
          <a:xfrm>
            <a:off x="6858000" y="4869657"/>
            <a:ext cx="2133600" cy="273844"/>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66800" y="1338065"/>
            <a:ext cx="7620000" cy="1277139"/>
          </a:xfrm>
        </p:spPr>
        <p:txBody>
          <a:bodyPr>
            <a:noAutofit/>
          </a:bodyPr>
          <a:lstStyle/>
          <a:p>
            <a:pPr algn="l">
              <a:spcBef>
                <a:spcPts val="0"/>
              </a:spcBef>
            </a:pPr>
            <a:r>
              <a:rPr lang="en-US" sz="4800" b="1" dirty="0" smtClean="0">
                <a:solidFill>
                  <a:srgbClr val="990000"/>
                </a:solidFill>
              </a:rPr>
              <a:t>Security Is a Game</a:t>
            </a:r>
            <a:endParaRPr lang="en-US" sz="4800" b="1" dirty="0">
              <a:solidFill>
                <a:srgbClr val="990000"/>
              </a:solidFill>
            </a:endParaRPr>
          </a:p>
        </p:txBody>
      </p:sp>
      <p:sp>
        <p:nvSpPr>
          <p:cNvPr id="5" name="TextBox 4"/>
          <p:cNvSpPr txBox="1"/>
          <p:nvPr/>
        </p:nvSpPr>
        <p:spPr>
          <a:xfrm>
            <a:off x="5548166" y="3429000"/>
            <a:ext cx="2910034" cy="1107996"/>
          </a:xfrm>
          <a:prstGeom prst="rect">
            <a:avLst/>
          </a:prstGeom>
          <a:noFill/>
        </p:spPr>
        <p:txBody>
          <a:bodyPr wrap="none" rtlCol="0">
            <a:spAutoFit/>
          </a:bodyPr>
          <a:lstStyle/>
          <a:p>
            <a:pPr algn="r"/>
            <a:r>
              <a:rPr lang="en-US" sz="2400" b="1" dirty="0" smtClean="0"/>
              <a:t>Tiffany Bao</a:t>
            </a:r>
          </a:p>
          <a:p>
            <a:pPr algn="r"/>
            <a:r>
              <a:rPr lang="en-US" sz="2400" dirty="0" err="1" smtClean="0"/>
              <a:t>tiffanybao@cmu.edu</a:t>
            </a:r>
            <a:endParaRPr lang="en-US" sz="2400" dirty="0"/>
          </a:p>
          <a:p>
            <a:pPr algn="r"/>
            <a:r>
              <a:rPr lang="en-US" dirty="0" smtClean="0"/>
              <a:t>Carnegie Mellon University</a:t>
            </a:r>
          </a:p>
        </p:txBody>
      </p:sp>
      <p:sp>
        <p:nvSpPr>
          <p:cNvPr id="4" name="Rectangle 3"/>
          <p:cNvSpPr/>
          <p:nvPr/>
        </p:nvSpPr>
        <p:spPr>
          <a:xfrm>
            <a:off x="0" y="1633735"/>
            <a:ext cx="914400" cy="685800"/>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spTree>
    <p:custDataLst>
      <p:tags r:id="rId1"/>
    </p:custDataLst>
    <p:extLst>
      <p:ext uri="{BB962C8B-B14F-4D97-AF65-F5344CB8AC3E}">
        <p14:creationId xmlns:p14="http://schemas.microsoft.com/office/powerpoint/2010/main" val="29434087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p:txBody>
          <a:bodyPr/>
          <a:lstStyle/>
          <a:p>
            <a:pPr marL="0" indent="0" algn="ctr">
              <a:buNone/>
            </a:pPr>
            <a:r>
              <a:rPr lang="en-US" dirty="0" smtClean="0"/>
              <a:t>Ph.D. Student for </a:t>
            </a:r>
            <a:r>
              <a:rPr lang="en-US" dirty="0"/>
              <a:t>C</a:t>
            </a:r>
            <a:r>
              <a:rPr lang="en-US" dirty="0" smtClean="0"/>
              <a:t>omputer Security</a:t>
            </a:r>
            <a:endParaRPr lang="en-US" dirty="0"/>
          </a:p>
        </p:txBody>
      </p:sp>
      <p:pic>
        <p:nvPicPr>
          <p:cNvPr id="8" name="Picture 7"/>
          <p:cNvPicPr>
            <a:picLocks noChangeAspect="1"/>
          </p:cNvPicPr>
          <p:nvPr/>
        </p:nvPicPr>
        <p:blipFill rotWithShape="1">
          <a:blip r:embed="rId3"/>
          <a:srcRect t="2333" r="2998"/>
          <a:stretch/>
        </p:blipFill>
        <p:spPr>
          <a:xfrm>
            <a:off x="5105400" y="1850072"/>
            <a:ext cx="3291840" cy="3291840"/>
          </a:xfrm>
          <a:prstGeom prst="rect">
            <a:avLst/>
          </a:prstGeom>
        </p:spPr>
      </p:pic>
      <p:pic>
        <p:nvPicPr>
          <p:cNvPr id="10" name="Picture 9"/>
          <p:cNvPicPr>
            <a:picLocks/>
          </p:cNvPicPr>
          <p:nvPr/>
        </p:nvPicPr>
        <p:blipFill>
          <a:blip r:embed="rId4"/>
          <a:stretch>
            <a:fillRect/>
          </a:stretch>
        </p:blipFill>
        <p:spPr>
          <a:xfrm>
            <a:off x="762000" y="1760004"/>
            <a:ext cx="3500833" cy="3316205"/>
          </a:xfrm>
          <a:prstGeom prst="rect">
            <a:avLst/>
          </a:prstGeom>
          <a:noFill/>
          <a:ln>
            <a:noFill/>
          </a:ln>
        </p:spPr>
      </p:pic>
    </p:spTree>
    <p:extLst>
      <p:ext uri="{BB962C8B-B14F-4D97-AF65-F5344CB8AC3E}">
        <p14:creationId xmlns:p14="http://schemas.microsoft.com/office/powerpoint/2010/main" val="552784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3"/>
          <a:srcRect t="13336" b="13336"/>
          <a:stretch>
            <a:fillRect/>
          </a:stretch>
        </p:blipFill>
        <p:spPr>
          <a:xfrm>
            <a:off x="-106834" y="-52510"/>
            <a:ext cx="9479434" cy="5215060"/>
          </a:xfrm>
        </p:spPr>
      </p:pic>
    </p:spTree>
    <p:extLst>
      <p:ext uri="{BB962C8B-B14F-4D97-AF65-F5344CB8AC3E}">
        <p14:creationId xmlns:p14="http://schemas.microsoft.com/office/powerpoint/2010/main" val="38251857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 Techniques Help Us Win the Game?</a:t>
            </a:r>
            <a:endParaRPr lang="en-US" dirty="0"/>
          </a:p>
        </p:txBody>
      </p:sp>
      <p:sp>
        <p:nvSpPr>
          <p:cNvPr id="3" name="TextBox 2"/>
          <p:cNvSpPr txBox="1"/>
          <p:nvPr/>
        </p:nvSpPr>
        <p:spPr>
          <a:xfrm>
            <a:off x="2625328" y="2385790"/>
            <a:ext cx="3830430" cy="615553"/>
          </a:xfrm>
          <a:prstGeom prst="rect">
            <a:avLst/>
          </a:prstGeom>
          <a:noFill/>
        </p:spPr>
        <p:txBody>
          <a:bodyPr wrap="none" lIns="0" tIns="0" rIns="0" bIns="0" rtlCol="0" anchor="t" anchorCtr="0">
            <a:spAutoFit/>
          </a:bodyPr>
          <a:lstStyle/>
          <a:p>
            <a:r>
              <a:rPr lang="en-US" sz="4000" dirty="0" smtClean="0">
                <a:latin typeface="Chalkduster"/>
                <a:cs typeface="Chalkduster"/>
              </a:rPr>
              <a:t>I Don</a:t>
            </a:r>
            <a:r>
              <a:rPr lang="mr-IN" sz="4000" dirty="0" smtClean="0">
                <a:latin typeface="Chalkduster"/>
                <a:cs typeface="Chalkduster"/>
              </a:rPr>
              <a:t>’</a:t>
            </a:r>
            <a:r>
              <a:rPr lang="en-US" sz="4000" dirty="0" smtClean="0">
                <a:latin typeface="Chalkduster"/>
                <a:cs typeface="Chalkduster"/>
              </a:rPr>
              <a:t>t Know.</a:t>
            </a:r>
            <a:endParaRPr lang="en-US" sz="4000" dirty="0" smtClean="0">
              <a:latin typeface="Chalkduster"/>
              <a:cs typeface="Chalkduster"/>
            </a:endParaRPr>
          </a:p>
        </p:txBody>
      </p:sp>
    </p:spTree>
    <p:extLst>
      <p:ext uri="{BB962C8B-B14F-4D97-AF65-F5344CB8AC3E}">
        <p14:creationId xmlns:p14="http://schemas.microsoft.com/office/powerpoint/2010/main" val="751004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 Techniques Help Us Win the Game?</a:t>
            </a:r>
            <a:endParaRPr lang="en-US" dirty="0"/>
          </a:p>
        </p:txBody>
      </p:sp>
      <p:sp>
        <p:nvSpPr>
          <p:cNvPr id="3" name="Content Placeholder 2"/>
          <p:cNvSpPr>
            <a:spLocks noGrp="1"/>
          </p:cNvSpPr>
          <p:nvPr>
            <p:ph idx="1"/>
          </p:nvPr>
        </p:nvSpPr>
        <p:spPr>
          <a:xfrm>
            <a:off x="457200" y="1529404"/>
            <a:ext cx="8229600" cy="2871146"/>
          </a:xfrm>
        </p:spPr>
        <p:txBody>
          <a:bodyPr anchor="t">
            <a:normAutofit/>
          </a:bodyPr>
          <a:lstStyle/>
          <a:p>
            <a:pPr marL="0" indent="0" algn="ctr">
              <a:buNone/>
            </a:pPr>
            <a:r>
              <a:rPr lang="en-US" sz="2200" dirty="0" smtClean="0"/>
              <a:t>Patches</a:t>
            </a:r>
            <a:r>
              <a:rPr lang="en-US" sz="2200" dirty="0" smtClean="0">
                <a:solidFill>
                  <a:schemeClr val="accent3">
                    <a:lumMod val="75000"/>
                  </a:schemeClr>
                </a:solidFill>
              </a:rPr>
              <a:t> </a:t>
            </a:r>
            <a:r>
              <a:rPr lang="en-US" sz="2200" dirty="0" smtClean="0">
                <a:solidFill>
                  <a:srgbClr val="000000"/>
                </a:solidFill>
              </a:rPr>
              <a:t>help defense</a:t>
            </a:r>
            <a:r>
              <a:rPr lang="en-US" sz="2200" dirty="0" smtClean="0"/>
              <a:t>.</a:t>
            </a:r>
          </a:p>
          <a:p>
            <a:pPr marL="0" indent="0" algn="ctr">
              <a:buNone/>
            </a:pPr>
            <a:r>
              <a:rPr lang="en-US" sz="2200" b="1" i="1" dirty="0">
                <a:solidFill>
                  <a:srgbClr val="000000"/>
                </a:solidFill>
              </a:rPr>
              <a:t>P</a:t>
            </a:r>
            <a:r>
              <a:rPr lang="en-US" sz="2200" b="1" i="1" dirty="0" smtClean="0">
                <a:solidFill>
                  <a:srgbClr val="000000"/>
                </a:solidFill>
              </a:rPr>
              <a:t>atch generation techniques</a:t>
            </a:r>
            <a:r>
              <a:rPr lang="en-US" sz="2200" b="1" i="1" dirty="0" smtClean="0">
                <a:solidFill>
                  <a:schemeClr val="accent3">
                    <a:lumMod val="75000"/>
                  </a:schemeClr>
                </a:solidFill>
              </a:rPr>
              <a:t> </a:t>
            </a:r>
            <a:r>
              <a:rPr lang="en-US" sz="2200" b="1" i="1" dirty="0" smtClean="0">
                <a:solidFill>
                  <a:schemeClr val="accent5"/>
                </a:solidFill>
              </a:rPr>
              <a:t>help</a:t>
            </a:r>
            <a:r>
              <a:rPr lang="en-US" sz="2200" b="1" i="1" dirty="0" smtClean="0"/>
              <a:t> defense.</a:t>
            </a:r>
          </a:p>
          <a:p>
            <a:pPr marL="0" indent="0" algn="ctr">
              <a:buNone/>
            </a:pPr>
            <a:endParaRPr lang="en-US" sz="2200" b="1" i="1" dirty="0" smtClean="0">
              <a:solidFill>
                <a:schemeClr val="accent3">
                  <a:lumMod val="75000"/>
                </a:schemeClr>
              </a:solidFill>
            </a:endParaRPr>
          </a:p>
          <a:p>
            <a:pPr marL="0" indent="0" algn="ctr">
              <a:buNone/>
            </a:pPr>
            <a:endParaRPr lang="en-US" sz="2200" dirty="0" smtClean="0">
              <a:solidFill>
                <a:srgbClr val="000000"/>
              </a:solidFill>
            </a:endParaRPr>
          </a:p>
          <a:p>
            <a:pPr marL="0" indent="0" algn="ctr">
              <a:buNone/>
            </a:pPr>
            <a:r>
              <a:rPr lang="en-US" sz="2200" dirty="0" smtClean="0">
                <a:solidFill>
                  <a:srgbClr val="000000"/>
                </a:solidFill>
              </a:rPr>
              <a:t>Patches may help generate exploits</a:t>
            </a:r>
            <a:r>
              <a:rPr lang="en-US" sz="2200" baseline="30000" dirty="0" smtClean="0">
                <a:solidFill>
                  <a:srgbClr val="000000"/>
                </a:solidFill>
              </a:rPr>
              <a:t>[1]</a:t>
            </a:r>
            <a:r>
              <a:rPr lang="en-US" sz="2200" dirty="0" smtClean="0">
                <a:solidFill>
                  <a:srgbClr val="000000"/>
                </a:solidFill>
              </a:rPr>
              <a:t>.</a:t>
            </a:r>
          </a:p>
          <a:p>
            <a:pPr marL="0" lvl="0" indent="0" algn="ctr">
              <a:buNone/>
            </a:pPr>
            <a:r>
              <a:rPr lang="en-US" sz="2200" b="1" i="1" dirty="0" smtClean="0">
                <a:solidFill>
                  <a:srgbClr val="000000"/>
                </a:solidFill>
              </a:rPr>
              <a:t>Patch </a:t>
            </a:r>
            <a:r>
              <a:rPr lang="en-US" sz="2200" b="1" i="1" dirty="0">
                <a:solidFill>
                  <a:srgbClr val="000000"/>
                </a:solidFill>
              </a:rPr>
              <a:t>generation </a:t>
            </a:r>
            <a:r>
              <a:rPr lang="en-US" sz="2200" b="1" i="1" dirty="0" smtClean="0">
                <a:solidFill>
                  <a:srgbClr val="000000"/>
                </a:solidFill>
              </a:rPr>
              <a:t>techniques may </a:t>
            </a:r>
            <a:r>
              <a:rPr lang="en-US" sz="2200" b="1" i="1" dirty="0" smtClean="0">
                <a:solidFill>
                  <a:schemeClr val="accent1"/>
                </a:solidFill>
              </a:rPr>
              <a:t>not help </a:t>
            </a:r>
            <a:r>
              <a:rPr lang="en-US" sz="2200" b="1" i="1" dirty="0" smtClean="0"/>
              <a:t>in the game</a:t>
            </a:r>
          </a:p>
          <a:p>
            <a:pPr marL="0" lvl="0" indent="0" algn="ctr">
              <a:buNone/>
            </a:pPr>
            <a:r>
              <a:rPr lang="en-US" sz="2200" b="1" i="1" dirty="0" smtClean="0"/>
              <a:t>(as a player may not want to patch)</a:t>
            </a:r>
            <a:r>
              <a:rPr lang="en-US" sz="2200" b="1" i="1" dirty="0" smtClean="0">
                <a:solidFill>
                  <a:srgbClr val="000000"/>
                </a:solidFill>
              </a:rPr>
              <a:t>.</a:t>
            </a:r>
          </a:p>
          <a:p>
            <a:pPr marL="0" indent="0" algn="ctr">
              <a:buNone/>
            </a:pPr>
            <a:endParaRPr lang="en-US" sz="2200" dirty="0" smtClean="0">
              <a:solidFill>
                <a:schemeClr val="accent3">
                  <a:lumMod val="75000"/>
                </a:schemeClr>
              </a:solidFill>
            </a:endParaRPr>
          </a:p>
          <a:p>
            <a:pPr marL="0" indent="0" algn="ctr">
              <a:buNone/>
            </a:pPr>
            <a:endParaRPr lang="en-US" sz="2200" dirty="0" smtClean="0"/>
          </a:p>
          <a:p>
            <a:pPr marL="0" indent="0">
              <a:buNone/>
            </a:pPr>
            <a:endParaRPr lang="en-US" sz="2200" dirty="0"/>
          </a:p>
        </p:txBody>
      </p:sp>
      <p:sp>
        <p:nvSpPr>
          <p:cNvPr id="5" name="Rectangle 4"/>
          <p:cNvSpPr/>
          <p:nvPr/>
        </p:nvSpPr>
        <p:spPr>
          <a:xfrm>
            <a:off x="685800" y="4625802"/>
            <a:ext cx="7772400" cy="415498"/>
          </a:xfrm>
          <a:prstGeom prst="rect">
            <a:avLst/>
          </a:prstGeom>
        </p:spPr>
        <p:txBody>
          <a:bodyPr wrap="square">
            <a:spAutoFit/>
          </a:bodyPr>
          <a:lstStyle/>
          <a:p>
            <a:r>
              <a:rPr lang="en-US" sz="1050" dirty="0" smtClean="0">
                <a:solidFill>
                  <a:schemeClr val="tx1">
                    <a:lumMod val="50000"/>
                    <a:lumOff val="50000"/>
                  </a:schemeClr>
                </a:solidFill>
              </a:rPr>
              <a:t>[1] D. </a:t>
            </a:r>
            <a:r>
              <a:rPr lang="en-US" sz="1050" dirty="0" err="1" smtClean="0">
                <a:solidFill>
                  <a:schemeClr val="tx1">
                    <a:lumMod val="50000"/>
                    <a:lumOff val="50000"/>
                  </a:schemeClr>
                </a:solidFill>
              </a:rPr>
              <a:t>Brumley</a:t>
            </a:r>
            <a:r>
              <a:rPr lang="en-US" sz="1050" dirty="0" smtClean="0">
                <a:solidFill>
                  <a:schemeClr val="tx1">
                    <a:lumMod val="50000"/>
                    <a:lumOff val="50000"/>
                  </a:schemeClr>
                </a:solidFill>
              </a:rPr>
              <a:t>, P. </a:t>
            </a:r>
            <a:r>
              <a:rPr lang="en-US" sz="1050" dirty="0" err="1" smtClean="0">
                <a:solidFill>
                  <a:schemeClr val="tx1">
                    <a:lumMod val="50000"/>
                    <a:lumOff val="50000"/>
                  </a:schemeClr>
                </a:solidFill>
              </a:rPr>
              <a:t>Poosankam</a:t>
            </a:r>
            <a:r>
              <a:rPr lang="en-US" sz="1050" dirty="0" smtClean="0">
                <a:solidFill>
                  <a:schemeClr val="tx1">
                    <a:lumMod val="50000"/>
                    <a:lumOff val="50000"/>
                  </a:schemeClr>
                </a:solidFill>
              </a:rPr>
              <a:t>, D. Song, and J. </a:t>
            </a:r>
            <a:r>
              <a:rPr lang="en-US" sz="1050" dirty="0" err="1" smtClean="0">
                <a:solidFill>
                  <a:schemeClr val="tx1">
                    <a:lumMod val="50000"/>
                    <a:lumOff val="50000"/>
                  </a:schemeClr>
                </a:solidFill>
              </a:rPr>
              <a:t>Zheng</a:t>
            </a:r>
            <a:r>
              <a:rPr lang="en-US" sz="1050" dirty="0" smtClean="0">
                <a:solidFill>
                  <a:schemeClr val="tx1">
                    <a:lumMod val="50000"/>
                    <a:lumOff val="50000"/>
                  </a:schemeClr>
                </a:solidFill>
              </a:rPr>
              <a:t>. Automatic Patch-Based Exploit Generation is Possible: Techniques and Implications. In Proceedings of the 2008 IEEE Symposium on Security and Privacy.</a:t>
            </a:r>
            <a:endParaRPr lang="en-US" sz="1050" dirty="0">
              <a:solidFill>
                <a:schemeClr val="tx1">
                  <a:lumMod val="50000"/>
                  <a:lumOff val="50000"/>
                </a:schemeClr>
              </a:solidFill>
            </a:endParaRPr>
          </a:p>
        </p:txBody>
      </p:sp>
    </p:spTree>
    <p:extLst>
      <p:ext uri="{BB962C8B-B14F-4D97-AF65-F5344CB8AC3E}">
        <p14:creationId xmlns:p14="http://schemas.microsoft.com/office/powerpoint/2010/main" val="305444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 Techniques Help Us Win the Game?</a:t>
            </a:r>
            <a:endParaRPr lang="en-US" dirty="0"/>
          </a:p>
        </p:txBody>
      </p:sp>
      <p:sp>
        <p:nvSpPr>
          <p:cNvPr id="3" name="Content Placeholder 2"/>
          <p:cNvSpPr>
            <a:spLocks noGrp="1"/>
          </p:cNvSpPr>
          <p:nvPr>
            <p:ph idx="1"/>
          </p:nvPr>
        </p:nvSpPr>
        <p:spPr>
          <a:xfrm>
            <a:off x="457200" y="1018309"/>
            <a:ext cx="8229600" cy="3221182"/>
          </a:xfrm>
        </p:spPr>
        <p:txBody>
          <a:bodyPr anchor="ctr">
            <a:normAutofit fontScale="92500" lnSpcReduction="10000"/>
          </a:bodyPr>
          <a:lstStyle/>
          <a:p>
            <a:pPr marL="0" indent="0" algn="ctr">
              <a:buNone/>
            </a:pPr>
            <a:r>
              <a:rPr lang="en-US" sz="2400" dirty="0" smtClean="0"/>
              <a:t>The attacker gets benefits from an attack.</a:t>
            </a:r>
          </a:p>
          <a:p>
            <a:pPr marL="0" indent="0" algn="ctr">
              <a:buNone/>
            </a:pPr>
            <a:r>
              <a:rPr lang="en-US" sz="2400" b="1" i="1" dirty="0" smtClean="0"/>
              <a:t>The attacking techniques </a:t>
            </a:r>
            <a:r>
              <a:rPr lang="en-US" sz="2400" b="1" i="1" dirty="0" smtClean="0">
                <a:solidFill>
                  <a:schemeClr val="accent5"/>
                </a:solidFill>
              </a:rPr>
              <a:t>help </a:t>
            </a:r>
            <a:r>
              <a:rPr lang="en-US" sz="2400" b="1" i="1" dirty="0" smtClean="0"/>
              <a:t>in the game.</a:t>
            </a:r>
          </a:p>
          <a:p>
            <a:pPr marL="0" indent="0" algn="ctr">
              <a:buNone/>
            </a:pPr>
            <a:endParaRPr lang="en-US" sz="2400" dirty="0"/>
          </a:p>
          <a:p>
            <a:pPr marL="0" indent="0" algn="ctr">
              <a:buNone/>
            </a:pPr>
            <a:r>
              <a:rPr lang="en-US" sz="2400" dirty="0" smtClean="0"/>
              <a:t>The victim may attack back to the attacker</a:t>
            </a:r>
          </a:p>
          <a:p>
            <a:pPr marL="0" indent="0" algn="ctr">
              <a:buNone/>
            </a:pPr>
            <a:r>
              <a:rPr lang="en-US" sz="2400" dirty="0" smtClean="0"/>
              <a:t>(due to the Ricochet </a:t>
            </a:r>
            <a:r>
              <a:rPr lang="en-US" sz="2400" dirty="0"/>
              <a:t>attack</a:t>
            </a:r>
            <a:r>
              <a:rPr lang="en-US" sz="2400" baseline="30000" dirty="0"/>
              <a:t>[2</a:t>
            </a:r>
            <a:r>
              <a:rPr lang="en-US" sz="2400" baseline="30000" dirty="0" smtClean="0"/>
              <a:t>]</a:t>
            </a:r>
            <a:r>
              <a:rPr lang="en-US" sz="2400" dirty="0" smtClean="0"/>
              <a:t>).</a:t>
            </a:r>
          </a:p>
          <a:p>
            <a:pPr marL="0" indent="0" algn="ctr">
              <a:buNone/>
            </a:pPr>
            <a:endParaRPr lang="en-US" sz="2400" dirty="0" smtClean="0"/>
          </a:p>
          <a:p>
            <a:pPr marL="0" indent="0" algn="ctr">
              <a:buNone/>
            </a:pPr>
            <a:r>
              <a:rPr lang="en-US" sz="2400" b="1" i="1" dirty="0" smtClean="0"/>
              <a:t>The a</a:t>
            </a:r>
            <a:r>
              <a:rPr lang="en-US" sz="2400" b="1" i="1" dirty="0" smtClean="0"/>
              <a:t>ttacking techniques may </a:t>
            </a:r>
            <a:r>
              <a:rPr lang="en-US" sz="2400" b="1" i="1" dirty="0" smtClean="0">
                <a:solidFill>
                  <a:schemeClr val="tx2"/>
                </a:solidFill>
              </a:rPr>
              <a:t>not help </a:t>
            </a:r>
            <a:r>
              <a:rPr lang="en-US" sz="2400" b="1" i="1" dirty="0" smtClean="0"/>
              <a:t>in the game</a:t>
            </a:r>
          </a:p>
          <a:p>
            <a:pPr marL="0" indent="0" algn="ctr">
              <a:buNone/>
            </a:pPr>
            <a:r>
              <a:rPr lang="en-US" sz="2400" b="1" i="1" dirty="0" smtClean="0"/>
              <a:t>(as the players may not even want to attack</a:t>
            </a:r>
            <a:r>
              <a:rPr lang="en-US" sz="2400" baseline="30000" dirty="0"/>
              <a:t>[3]</a:t>
            </a:r>
            <a:r>
              <a:rPr lang="en-US" sz="2400" b="1" i="1" dirty="0" smtClean="0"/>
              <a:t>)</a:t>
            </a:r>
            <a:r>
              <a:rPr lang="en-US" sz="2400" b="1" i="1" dirty="0" smtClean="0"/>
              <a:t>.</a:t>
            </a:r>
          </a:p>
        </p:txBody>
      </p:sp>
      <p:sp>
        <p:nvSpPr>
          <p:cNvPr id="4" name="Rectangle 3"/>
          <p:cNvSpPr/>
          <p:nvPr/>
        </p:nvSpPr>
        <p:spPr>
          <a:xfrm>
            <a:off x="685800" y="4213652"/>
            <a:ext cx="7772400" cy="415498"/>
          </a:xfrm>
          <a:prstGeom prst="rect">
            <a:avLst/>
          </a:prstGeom>
        </p:spPr>
        <p:txBody>
          <a:bodyPr wrap="square">
            <a:spAutoFit/>
          </a:bodyPr>
          <a:lstStyle/>
          <a:p>
            <a:r>
              <a:rPr lang="en-US" sz="1050" dirty="0" smtClean="0">
                <a:solidFill>
                  <a:schemeClr val="tx1">
                    <a:lumMod val="50000"/>
                    <a:lumOff val="50000"/>
                  </a:schemeClr>
                </a:solidFill>
              </a:rPr>
              <a:t>[2] T</a:t>
            </a:r>
            <a:r>
              <a:rPr lang="en-US" sz="1050" dirty="0">
                <a:solidFill>
                  <a:schemeClr val="tx1">
                    <a:lumMod val="50000"/>
                    <a:lumOff val="50000"/>
                  </a:schemeClr>
                </a:solidFill>
              </a:rPr>
              <a:t>. </a:t>
            </a:r>
            <a:r>
              <a:rPr lang="en-US" sz="1050" dirty="0">
                <a:solidFill>
                  <a:schemeClr val="tx1">
                    <a:lumMod val="50000"/>
                    <a:lumOff val="50000"/>
                  </a:schemeClr>
                </a:solidFill>
              </a:rPr>
              <a:t>Bao, Y. </a:t>
            </a:r>
            <a:r>
              <a:rPr lang="en-US" sz="1050" dirty="0" err="1">
                <a:solidFill>
                  <a:schemeClr val="tx1">
                    <a:lumMod val="50000"/>
                    <a:lumOff val="50000"/>
                  </a:schemeClr>
                </a:solidFill>
              </a:rPr>
              <a:t>Shoshitaishvili</a:t>
            </a:r>
            <a:r>
              <a:rPr lang="en-US" sz="1050" dirty="0">
                <a:solidFill>
                  <a:schemeClr val="tx1">
                    <a:lumMod val="50000"/>
                    <a:lumOff val="50000"/>
                  </a:schemeClr>
                </a:solidFill>
              </a:rPr>
              <a:t>, R. Wang and D. </a:t>
            </a:r>
            <a:r>
              <a:rPr lang="en-US" sz="1050" dirty="0" err="1">
                <a:solidFill>
                  <a:schemeClr val="tx1">
                    <a:lumMod val="50000"/>
                    <a:lumOff val="50000"/>
                  </a:schemeClr>
                </a:solidFill>
              </a:rPr>
              <a:t>Brumley</a:t>
            </a:r>
            <a:r>
              <a:rPr lang="en-US" sz="1050" dirty="0">
                <a:solidFill>
                  <a:schemeClr val="tx1">
                    <a:lumMod val="50000"/>
                    <a:lumOff val="50000"/>
                  </a:schemeClr>
                </a:solidFill>
              </a:rPr>
              <a:t>. Your Exploit is Mine: Automatic </a:t>
            </a:r>
            <a:r>
              <a:rPr lang="en-US" sz="1050" dirty="0" err="1">
                <a:solidFill>
                  <a:schemeClr val="tx1">
                    <a:lumMod val="50000"/>
                    <a:lumOff val="50000"/>
                  </a:schemeClr>
                </a:solidFill>
              </a:rPr>
              <a:t>Shellcode</a:t>
            </a:r>
            <a:r>
              <a:rPr lang="en-US" sz="1050" dirty="0">
                <a:solidFill>
                  <a:schemeClr val="tx1">
                    <a:lumMod val="50000"/>
                    <a:lumOff val="50000"/>
                  </a:schemeClr>
                </a:solidFill>
              </a:rPr>
              <a:t> Transplant for Remote Exploits, Proceedings of the</a:t>
            </a:r>
            <a:r>
              <a:rPr lang="en-US" sz="1050" dirty="0" smtClean="0"/>
              <a:t> </a:t>
            </a:r>
            <a:r>
              <a:rPr lang="en-US" sz="1050" dirty="0" smtClean="0">
                <a:solidFill>
                  <a:schemeClr val="tx1">
                    <a:lumMod val="50000"/>
                    <a:lumOff val="50000"/>
                  </a:schemeClr>
                </a:solidFill>
              </a:rPr>
              <a:t>IEEE </a:t>
            </a:r>
            <a:r>
              <a:rPr lang="en-US" sz="1050" dirty="0">
                <a:solidFill>
                  <a:schemeClr val="tx1">
                    <a:lumMod val="50000"/>
                    <a:lumOff val="50000"/>
                  </a:schemeClr>
                </a:solidFill>
              </a:rPr>
              <a:t>Symposium on Security and Privacy, 2017</a:t>
            </a:r>
            <a:r>
              <a:rPr lang="en-US" sz="1050" dirty="0" smtClean="0">
                <a:solidFill>
                  <a:schemeClr val="tx1">
                    <a:lumMod val="50000"/>
                    <a:lumOff val="50000"/>
                  </a:schemeClr>
                </a:solidFill>
              </a:rPr>
              <a:t>.</a:t>
            </a:r>
          </a:p>
        </p:txBody>
      </p:sp>
      <p:sp>
        <p:nvSpPr>
          <p:cNvPr id="6" name="Rectangle 5"/>
          <p:cNvSpPr/>
          <p:nvPr/>
        </p:nvSpPr>
        <p:spPr>
          <a:xfrm>
            <a:off x="8039487" y="612085"/>
            <a:ext cx="467500" cy="707886"/>
          </a:xfrm>
          <a:prstGeom prst="rect">
            <a:avLst/>
          </a:prstGeom>
        </p:spPr>
        <p:txBody>
          <a:bodyPr wrap="none">
            <a:spAutoFit/>
          </a:bodyPr>
          <a:lstStyle/>
          <a:p>
            <a:r>
              <a:rPr lang="en-US" sz="4000" dirty="0" smtClean="0">
                <a:solidFill>
                  <a:srgbClr val="E47932"/>
                </a:solidFill>
                <a:latin typeface="Chalkduster"/>
                <a:cs typeface="Chalkduster"/>
              </a:rPr>
              <a:t>^</a:t>
            </a:r>
            <a:endParaRPr lang="en-US" sz="3600" dirty="0">
              <a:solidFill>
                <a:srgbClr val="E47932"/>
              </a:solidFill>
              <a:latin typeface="Chalkduster"/>
              <a:cs typeface="Chalkduster"/>
            </a:endParaRPr>
          </a:p>
        </p:txBody>
      </p:sp>
      <p:sp>
        <p:nvSpPr>
          <p:cNvPr id="7" name="Rectangle 6"/>
          <p:cNvSpPr/>
          <p:nvPr/>
        </p:nvSpPr>
        <p:spPr>
          <a:xfrm>
            <a:off x="7239000" y="-8870"/>
            <a:ext cx="1809404" cy="523220"/>
          </a:xfrm>
          <a:prstGeom prst="rect">
            <a:avLst/>
          </a:prstGeom>
        </p:spPr>
        <p:txBody>
          <a:bodyPr wrap="none">
            <a:spAutoFit/>
          </a:bodyPr>
          <a:lstStyle/>
          <a:p>
            <a:r>
              <a:rPr lang="en-US" sz="2800" dirty="0">
                <a:solidFill>
                  <a:schemeClr val="accent2"/>
                </a:solidFill>
                <a:latin typeface="Chalkduster"/>
                <a:cs typeface="Chalkduster"/>
              </a:rPr>
              <a:t>f</a:t>
            </a:r>
            <a:r>
              <a:rPr lang="en-US" sz="2800" dirty="0" smtClean="0">
                <a:solidFill>
                  <a:schemeClr val="accent2"/>
                </a:solidFill>
                <a:latin typeface="Chalkduster"/>
                <a:cs typeface="Chalkduster"/>
              </a:rPr>
              <a:t>or </a:t>
            </a:r>
            <a:r>
              <a:rPr lang="en-US" sz="2800" dirty="0">
                <a:solidFill>
                  <a:schemeClr val="accent2"/>
                </a:solidFill>
                <a:latin typeface="Chalkduster"/>
                <a:cs typeface="Chalkduster"/>
              </a:rPr>
              <a:t>n</a:t>
            </a:r>
            <a:r>
              <a:rPr lang="en-US" sz="2800" dirty="0" smtClean="0">
                <a:solidFill>
                  <a:schemeClr val="accent2"/>
                </a:solidFill>
                <a:latin typeface="Chalkduster"/>
                <a:cs typeface="Chalkduster"/>
              </a:rPr>
              <a:t>ow</a:t>
            </a:r>
            <a:endParaRPr lang="en-US" sz="2800" dirty="0">
              <a:solidFill>
                <a:schemeClr val="accent2"/>
              </a:solidFill>
              <a:latin typeface="Chalkduster"/>
              <a:cs typeface="Chalkduster"/>
            </a:endParaRPr>
          </a:p>
        </p:txBody>
      </p:sp>
      <p:sp>
        <p:nvSpPr>
          <p:cNvPr id="5" name="Rectangle 4"/>
          <p:cNvSpPr/>
          <p:nvPr/>
        </p:nvSpPr>
        <p:spPr>
          <a:xfrm>
            <a:off x="685802" y="4552950"/>
            <a:ext cx="7772401" cy="415498"/>
          </a:xfrm>
          <a:prstGeom prst="rect">
            <a:avLst/>
          </a:prstGeom>
        </p:spPr>
        <p:txBody>
          <a:bodyPr wrap="square">
            <a:spAutoFit/>
          </a:bodyPr>
          <a:lstStyle/>
          <a:p>
            <a:pPr lvl="0"/>
            <a:r>
              <a:rPr lang="en-US" sz="1050" dirty="0">
                <a:solidFill>
                  <a:srgbClr val="000000">
                    <a:lumMod val="50000"/>
                    <a:lumOff val="50000"/>
                  </a:srgbClr>
                </a:solidFill>
              </a:rPr>
              <a:t>[3] T. Bao, R. Wang, Y. </a:t>
            </a:r>
            <a:r>
              <a:rPr lang="en-US" sz="1050" dirty="0" err="1">
                <a:solidFill>
                  <a:srgbClr val="000000">
                    <a:lumMod val="50000"/>
                    <a:lumOff val="50000"/>
                  </a:srgbClr>
                </a:solidFill>
              </a:rPr>
              <a:t>Shoshitaishvili</a:t>
            </a:r>
            <a:r>
              <a:rPr lang="en-US" sz="1050" dirty="0">
                <a:solidFill>
                  <a:srgbClr val="000000">
                    <a:lumMod val="50000"/>
                    <a:lumOff val="50000"/>
                  </a:srgbClr>
                </a:solidFill>
              </a:rPr>
              <a:t>, C. </a:t>
            </a:r>
            <a:r>
              <a:rPr lang="en-US" sz="1050" dirty="0" err="1">
                <a:solidFill>
                  <a:srgbClr val="000000">
                    <a:lumMod val="50000"/>
                    <a:lumOff val="50000"/>
                  </a:srgbClr>
                </a:solidFill>
              </a:rPr>
              <a:t>Kruegel</a:t>
            </a:r>
            <a:r>
              <a:rPr lang="en-US" sz="1050" dirty="0">
                <a:solidFill>
                  <a:srgbClr val="000000">
                    <a:lumMod val="50000"/>
                    <a:lumOff val="50000"/>
                  </a:srgbClr>
                </a:solidFill>
              </a:rPr>
              <a:t>, G. </a:t>
            </a:r>
            <a:r>
              <a:rPr lang="en-US" sz="1050" dirty="0" err="1">
                <a:solidFill>
                  <a:srgbClr val="000000">
                    <a:lumMod val="50000"/>
                    <a:lumOff val="50000"/>
                  </a:srgbClr>
                </a:solidFill>
              </a:rPr>
              <a:t>Vigna</a:t>
            </a:r>
            <a:r>
              <a:rPr lang="en-US" sz="1050" dirty="0">
                <a:solidFill>
                  <a:srgbClr val="000000">
                    <a:lumMod val="50000"/>
                    <a:lumOff val="50000"/>
                  </a:srgbClr>
                </a:solidFill>
              </a:rPr>
              <a:t> and D. </a:t>
            </a:r>
            <a:r>
              <a:rPr lang="en-US" sz="1050" dirty="0" err="1">
                <a:solidFill>
                  <a:srgbClr val="000000">
                    <a:lumMod val="50000"/>
                    <a:lumOff val="50000"/>
                  </a:srgbClr>
                </a:solidFill>
              </a:rPr>
              <a:t>Brumley</a:t>
            </a:r>
            <a:r>
              <a:rPr lang="en-US" sz="1050" dirty="0">
                <a:solidFill>
                  <a:srgbClr val="000000">
                    <a:lumMod val="50000"/>
                    <a:lumOff val="50000"/>
                  </a:srgbClr>
                </a:solidFill>
              </a:rPr>
              <a:t>. How Shall We Play a Game? A Game-Theoretical Model for Cyber-</a:t>
            </a:r>
            <a:r>
              <a:rPr lang="en-US" sz="1050" dirty="0" smtClean="0">
                <a:solidFill>
                  <a:srgbClr val="000000">
                    <a:lumMod val="50000"/>
                    <a:lumOff val="50000"/>
                  </a:srgbClr>
                </a:solidFill>
              </a:rPr>
              <a:t>warfare, Proceedings </a:t>
            </a:r>
            <a:r>
              <a:rPr lang="en-US" sz="1050" dirty="0">
                <a:solidFill>
                  <a:srgbClr val="000000">
                    <a:lumMod val="50000"/>
                    <a:lumOff val="50000"/>
                  </a:srgbClr>
                </a:solidFill>
              </a:rPr>
              <a:t>of the </a:t>
            </a:r>
            <a:r>
              <a:rPr lang="en-US" sz="1050" dirty="0" smtClean="0">
                <a:solidFill>
                  <a:srgbClr val="000000">
                    <a:lumMod val="50000"/>
                    <a:lumOff val="50000"/>
                  </a:srgbClr>
                </a:solidFill>
              </a:rPr>
              <a:t>IEEE Computer </a:t>
            </a:r>
            <a:r>
              <a:rPr lang="en-US" sz="1050" dirty="0">
                <a:solidFill>
                  <a:srgbClr val="000000">
                    <a:lumMod val="50000"/>
                    <a:lumOff val="50000"/>
                  </a:srgbClr>
                </a:solidFill>
              </a:rPr>
              <a:t>Security Foundation, 2017.</a:t>
            </a:r>
            <a:endParaRPr lang="en-US" sz="1050" dirty="0">
              <a:solidFill>
                <a:srgbClr val="000000">
                  <a:lumMod val="50000"/>
                  <a:lumOff val="50000"/>
                </a:srgbClr>
              </a:solidFill>
            </a:endParaRPr>
          </a:p>
        </p:txBody>
      </p:sp>
    </p:spTree>
    <p:extLst>
      <p:ext uri="{BB962C8B-B14F-4D97-AF65-F5344CB8AC3E}">
        <p14:creationId xmlns:p14="http://schemas.microsoft.com/office/powerpoint/2010/main" val="1362465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Confession</a:t>
            </a:r>
            <a:endParaRPr lang="en-US" dirty="0"/>
          </a:p>
        </p:txBody>
      </p:sp>
      <p:sp>
        <p:nvSpPr>
          <p:cNvPr id="4" name="TextBox 3"/>
          <p:cNvSpPr txBox="1"/>
          <p:nvPr/>
        </p:nvSpPr>
        <p:spPr>
          <a:xfrm>
            <a:off x="2625328" y="2385790"/>
            <a:ext cx="3830430" cy="615553"/>
          </a:xfrm>
          <a:prstGeom prst="rect">
            <a:avLst/>
          </a:prstGeom>
          <a:noFill/>
        </p:spPr>
        <p:txBody>
          <a:bodyPr wrap="none" lIns="0" tIns="0" rIns="0" bIns="0" rtlCol="0" anchor="t" anchorCtr="0">
            <a:spAutoFit/>
          </a:bodyPr>
          <a:lstStyle/>
          <a:p>
            <a:r>
              <a:rPr lang="en-US" sz="4000" dirty="0" smtClean="0">
                <a:latin typeface="Chalkduster"/>
                <a:cs typeface="Chalkduster"/>
              </a:rPr>
              <a:t>I Don</a:t>
            </a:r>
            <a:r>
              <a:rPr lang="mr-IN" sz="4000" dirty="0" smtClean="0">
                <a:latin typeface="Chalkduster"/>
                <a:cs typeface="Chalkduster"/>
              </a:rPr>
              <a:t>’</a:t>
            </a:r>
            <a:r>
              <a:rPr lang="en-US" sz="4000" dirty="0" smtClean="0">
                <a:latin typeface="Chalkduster"/>
                <a:cs typeface="Chalkduster"/>
              </a:rPr>
              <a:t>t Know.</a:t>
            </a:r>
            <a:endParaRPr lang="en-US" sz="4000" dirty="0" smtClean="0">
              <a:latin typeface="Chalkduster"/>
              <a:cs typeface="Chalkduster"/>
            </a:endParaRPr>
          </a:p>
        </p:txBody>
      </p:sp>
    </p:spTree>
    <p:extLst>
      <p:ext uri="{BB962C8B-B14F-4D97-AF65-F5344CB8AC3E}">
        <p14:creationId xmlns:p14="http://schemas.microsoft.com/office/powerpoint/2010/main" val="17561297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Plan</a:t>
            </a:r>
            <a:endParaRPr lang="en-US" dirty="0"/>
          </a:p>
        </p:txBody>
      </p:sp>
      <p:sp>
        <p:nvSpPr>
          <p:cNvPr id="4" name="Rectangle 3"/>
          <p:cNvSpPr/>
          <p:nvPr/>
        </p:nvSpPr>
        <p:spPr>
          <a:xfrm>
            <a:off x="2958449" y="2185258"/>
            <a:ext cx="3227104" cy="107229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Evaluation Framework</a:t>
            </a:r>
            <a:endParaRPr lang="en-US" sz="3200" dirty="0"/>
          </a:p>
        </p:txBody>
      </p:sp>
      <p:grpSp>
        <p:nvGrpSpPr>
          <p:cNvPr id="13" name="Group 12"/>
          <p:cNvGrpSpPr/>
          <p:nvPr/>
        </p:nvGrpSpPr>
        <p:grpSpPr>
          <a:xfrm>
            <a:off x="2271040" y="1130148"/>
            <a:ext cx="4105959" cy="523220"/>
            <a:chOff x="1681303" y="1709338"/>
            <a:chExt cx="3732688" cy="697627"/>
          </a:xfrm>
        </p:grpSpPr>
        <p:sp>
          <p:nvSpPr>
            <p:cNvPr id="6" name="TextBox 5"/>
            <p:cNvSpPr txBox="1"/>
            <p:nvPr/>
          </p:nvSpPr>
          <p:spPr>
            <a:xfrm>
              <a:off x="4188723" y="1709338"/>
              <a:ext cx="1225268" cy="697627"/>
            </a:xfrm>
            <a:prstGeom prst="rect">
              <a:avLst/>
            </a:prstGeom>
            <a:noFill/>
          </p:spPr>
          <p:txBody>
            <a:bodyPr wrap="none" rtlCol="0" anchor="ctr">
              <a:spAutoFit/>
            </a:bodyPr>
            <a:lstStyle/>
            <a:p>
              <a:pPr algn="ctr"/>
              <a:r>
                <a:rPr lang="en-US" sz="2800" dirty="0" smtClean="0"/>
                <a:t>Game </a:t>
              </a:r>
              <a:r>
                <a:rPr lang="en-US" sz="2800" dirty="0">
                  <a:latin typeface="Courier"/>
                  <a:cs typeface="Courier"/>
                </a:rPr>
                <a:t>G</a:t>
              </a:r>
            </a:p>
          </p:txBody>
        </p:sp>
        <p:sp>
          <p:nvSpPr>
            <p:cNvPr id="7" name="TextBox 6"/>
            <p:cNvSpPr txBox="1"/>
            <p:nvPr/>
          </p:nvSpPr>
          <p:spPr>
            <a:xfrm>
              <a:off x="1681303" y="1709338"/>
              <a:ext cx="1903310" cy="697627"/>
            </a:xfrm>
            <a:prstGeom prst="rect">
              <a:avLst/>
            </a:prstGeom>
            <a:noFill/>
          </p:spPr>
          <p:txBody>
            <a:bodyPr wrap="none" rtlCol="0" anchor="ctr">
              <a:spAutoFit/>
            </a:bodyPr>
            <a:lstStyle/>
            <a:p>
              <a:pPr algn="ctr"/>
              <a:r>
                <a:rPr lang="en-US" sz="2800" dirty="0" smtClean="0"/>
                <a:t>Technique </a:t>
              </a:r>
              <a:r>
                <a:rPr lang="en-US" sz="2800" dirty="0" smtClean="0">
                  <a:latin typeface="Courier"/>
                  <a:cs typeface="Courier"/>
                </a:rPr>
                <a:t>X</a:t>
              </a:r>
              <a:endParaRPr lang="en-US" sz="2800" dirty="0">
                <a:latin typeface="Courier"/>
                <a:cs typeface="Courier"/>
              </a:endParaRPr>
            </a:p>
          </p:txBody>
        </p:sp>
      </p:grpSp>
      <p:sp>
        <p:nvSpPr>
          <p:cNvPr id="8" name="TextBox 7"/>
          <p:cNvSpPr txBox="1"/>
          <p:nvPr/>
        </p:nvSpPr>
        <p:spPr>
          <a:xfrm>
            <a:off x="100581" y="3729851"/>
            <a:ext cx="8942848" cy="523220"/>
          </a:xfrm>
          <a:prstGeom prst="rect">
            <a:avLst/>
          </a:prstGeom>
          <a:noFill/>
        </p:spPr>
        <p:txBody>
          <a:bodyPr wrap="none" rtlCol="0">
            <a:spAutoFit/>
          </a:bodyPr>
          <a:lstStyle/>
          <a:p>
            <a:pPr algn="ctr"/>
            <a:r>
              <a:rPr lang="en-US" sz="2800" dirty="0" smtClean="0"/>
              <a:t>Technique </a:t>
            </a:r>
            <a:r>
              <a:rPr lang="en-US" sz="2800" dirty="0" smtClean="0">
                <a:latin typeface="Courier"/>
                <a:cs typeface="Courier"/>
              </a:rPr>
              <a:t>X</a:t>
            </a:r>
            <a:r>
              <a:rPr lang="en-US" sz="2800" dirty="0" smtClean="0"/>
              <a:t> </a:t>
            </a:r>
            <a:r>
              <a:rPr lang="en-US" sz="2800" b="1" dirty="0" smtClean="0"/>
              <a:t>helps/does not help</a:t>
            </a:r>
            <a:r>
              <a:rPr lang="en-US" sz="2800" dirty="0" smtClean="0"/>
              <a:t> the players in Game </a:t>
            </a:r>
            <a:r>
              <a:rPr lang="en-US" sz="2800" dirty="0" smtClean="0">
                <a:latin typeface="Courier"/>
                <a:cs typeface="Courier"/>
              </a:rPr>
              <a:t>G</a:t>
            </a:r>
            <a:r>
              <a:rPr lang="en-US" sz="2800" dirty="0" smtClean="0">
                <a:latin typeface="Cambria"/>
                <a:cs typeface="Cambria"/>
              </a:rPr>
              <a:t>.</a:t>
            </a:r>
            <a:endParaRPr lang="en-US" sz="2800" dirty="0">
              <a:latin typeface="Cambria"/>
              <a:cs typeface="Cambria"/>
            </a:endParaRPr>
          </a:p>
        </p:txBody>
      </p:sp>
      <p:grpSp>
        <p:nvGrpSpPr>
          <p:cNvPr id="14" name="Group 13"/>
          <p:cNvGrpSpPr/>
          <p:nvPr/>
        </p:nvGrpSpPr>
        <p:grpSpPr>
          <a:xfrm>
            <a:off x="3317859" y="1722842"/>
            <a:ext cx="2508284" cy="337877"/>
            <a:chOff x="3541888" y="2297120"/>
            <a:chExt cx="2508284" cy="450503"/>
          </a:xfrm>
        </p:grpSpPr>
        <p:sp>
          <p:nvSpPr>
            <p:cNvPr id="9" name="Down Arrow 8"/>
            <p:cNvSpPr/>
            <p:nvPr/>
          </p:nvSpPr>
          <p:spPr>
            <a:xfrm>
              <a:off x="3541888" y="2297120"/>
              <a:ext cx="310444" cy="45050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Down Arrow 9"/>
            <p:cNvSpPr/>
            <p:nvPr/>
          </p:nvSpPr>
          <p:spPr>
            <a:xfrm>
              <a:off x="5739728" y="2297120"/>
              <a:ext cx="310444" cy="45050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1" name="Down Arrow 10"/>
          <p:cNvSpPr/>
          <p:nvPr/>
        </p:nvSpPr>
        <p:spPr>
          <a:xfrm>
            <a:off x="4416779" y="3376873"/>
            <a:ext cx="310444" cy="33787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023890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9</a:t>
            </a:fld>
            <a:endParaRPr lang="en-US"/>
          </a:p>
        </p:txBody>
      </p:sp>
      <p:sp>
        <p:nvSpPr>
          <p:cNvPr id="5" name="TextBox 4"/>
          <p:cNvSpPr txBox="1"/>
          <p:nvPr/>
        </p:nvSpPr>
        <p:spPr>
          <a:xfrm>
            <a:off x="5410200" y="2411909"/>
            <a:ext cx="2788953" cy="769441"/>
          </a:xfrm>
          <a:prstGeom prst="rect">
            <a:avLst/>
          </a:prstGeom>
          <a:noFill/>
        </p:spPr>
        <p:txBody>
          <a:bodyPr wrap="none" rtlCol="0">
            <a:spAutoFit/>
          </a:bodyPr>
          <a:lstStyle/>
          <a:p>
            <a:pPr algn="r"/>
            <a:r>
              <a:rPr lang="en-US" sz="4400" b="1" dirty="0">
                <a:solidFill>
                  <a:schemeClr val="bg1"/>
                </a:solidFill>
                <a:latin typeface="Chalkduster"/>
                <a:cs typeface="Chalkduster"/>
              </a:rPr>
              <a:t>e</a:t>
            </a:r>
            <a:r>
              <a:rPr lang="en-US" sz="4400" b="1" dirty="0" smtClean="0">
                <a:solidFill>
                  <a:schemeClr val="bg1"/>
                </a:solidFill>
                <a:latin typeface="Chalkduster"/>
                <a:cs typeface="Chalkduster"/>
              </a:rPr>
              <a:t>nough</a:t>
            </a:r>
            <a:r>
              <a:rPr lang="en-US" sz="4400" b="1" dirty="0" smtClean="0">
                <a:solidFill>
                  <a:schemeClr val="bg1"/>
                </a:solidFill>
                <a:latin typeface="Chalkduster"/>
                <a:cs typeface="Chalkduster"/>
              </a:rPr>
              <a:t>?</a:t>
            </a:r>
            <a:endParaRPr lang="en-US" sz="4400" b="1" dirty="0">
              <a:solidFill>
                <a:schemeClr val="bg1"/>
              </a:solidFill>
              <a:latin typeface="Chalkduster"/>
              <a:cs typeface="Chalkduster"/>
            </a:endParaRPr>
          </a:p>
        </p:txBody>
      </p:sp>
      <p:sp>
        <p:nvSpPr>
          <p:cNvPr id="8" name="Rectangle 7"/>
          <p:cNvSpPr/>
          <p:nvPr/>
        </p:nvSpPr>
        <p:spPr>
          <a:xfrm>
            <a:off x="1072605" y="2057221"/>
            <a:ext cx="4155319" cy="1015663"/>
          </a:xfrm>
          <a:prstGeom prst="rect">
            <a:avLst/>
          </a:prstGeom>
          <a:noFill/>
        </p:spPr>
        <p:txBody>
          <a:bodyPr wrap="none" lIns="91440" tIns="45720" rIns="91440" bIns="45720">
            <a:spAutoFit/>
          </a:bodyPr>
          <a:lstStyle/>
          <a:p>
            <a:pPr algn="ctr"/>
            <a:r>
              <a:rPr lang="en-US" sz="6000" spc="-100" dirty="0">
                <a:ln w="12700">
                  <a:solidFill>
                    <a:srgbClr val="FFFF00"/>
                  </a:solidFill>
                  <a:prstDash val="solid"/>
                </a:ln>
                <a:solidFill>
                  <a:srgbClr val="FFFF00"/>
                </a:solidFill>
                <a:effectLst>
                  <a:glow rad="228600">
                    <a:srgbClr val="FFFF00">
                      <a:alpha val="40000"/>
                    </a:srgbClr>
                  </a:glow>
                </a:effectLst>
                <a:latin typeface="Chalkduster"/>
                <a:cs typeface="Chalkduster"/>
              </a:rPr>
              <a:t>Lightning</a:t>
            </a:r>
            <a:endParaRPr lang="en-US" sz="6000" cap="none" spc="-100" dirty="0">
              <a:ln w="12700">
                <a:solidFill>
                  <a:srgbClr val="FFFF00"/>
                </a:solidFill>
                <a:prstDash val="solid"/>
              </a:ln>
              <a:solidFill>
                <a:srgbClr val="FFFF00"/>
              </a:solidFill>
              <a:effectLst>
                <a:glow rad="228600">
                  <a:srgbClr val="FFFF00">
                    <a:alpha val="40000"/>
                  </a:srgbClr>
                </a:glow>
              </a:effectLst>
              <a:latin typeface="Chalkduster"/>
              <a:cs typeface="Chalkduster"/>
            </a:endParaRPr>
          </a:p>
        </p:txBody>
      </p:sp>
    </p:spTree>
    <p:extLst>
      <p:ext uri="{BB962C8B-B14F-4D97-AF65-F5344CB8AC3E}">
        <p14:creationId xmlns:p14="http://schemas.microsoft.com/office/powerpoint/2010/main" val="405521581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12809</TotalTime>
  <Words>993</Words>
  <Application>Microsoft Macintosh PowerPoint</Application>
  <PresentationFormat>On-screen Show (16:9)</PresentationFormat>
  <Paragraphs>90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template</vt:lpstr>
      <vt:lpstr>Security Is a Game</vt:lpstr>
      <vt:lpstr>Me</vt:lpstr>
      <vt:lpstr>PowerPoint Presentation</vt:lpstr>
      <vt:lpstr>Do Techniques Help Us Win the Game?</vt:lpstr>
      <vt:lpstr>Do Techniques Help Us Win the Game?</vt:lpstr>
      <vt:lpstr>Do Techniques Help Us Win the Game?</vt:lpstr>
      <vt:lpstr>My Confession</vt:lpstr>
      <vt:lpstr>My Plan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Tiffany Bao</cp:lastModifiedBy>
  <cp:revision>4946</cp:revision>
  <dcterms:created xsi:type="dcterms:W3CDTF">2011-11-02T18:57:24Z</dcterms:created>
  <dcterms:modified xsi:type="dcterms:W3CDTF">2017-08-15T20:37:46Z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