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43"/>
  </p:notesMasterIdLst>
  <p:sldIdLst>
    <p:sldId id="257" r:id="rId2"/>
    <p:sldId id="401" r:id="rId3"/>
    <p:sldId id="400" r:id="rId4"/>
    <p:sldId id="406" r:id="rId5"/>
    <p:sldId id="402" r:id="rId6"/>
    <p:sldId id="407" r:id="rId7"/>
    <p:sldId id="408" r:id="rId8"/>
    <p:sldId id="409" r:id="rId9"/>
    <p:sldId id="403" r:id="rId10"/>
    <p:sldId id="410" r:id="rId11"/>
    <p:sldId id="411" r:id="rId12"/>
    <p:sldId id="412" r:id="rId13"/>
    <p:sldId id="413" r:id="rId14"/>
    <p:sldId id="414" r:id="rId15"/>
    <p:sldId id="415" r:id="rId16"/>
    <p:sldId id="418" r:id="rId17"/>
    <p:sldId id="416" r:id="rId18"/>
    <p:sldId id="404" r:id="rId19"/>
    <p:sldId id="429" r:id="rId20"/>
    <p:sldId id="422" r:id="rId21"/>
    <p:sldId id="420" r:id="rId22"/>
    <p:sldId id="423" r:id="rId23"/>
    <p:sldId id="424" r:id="rId24"/>
    <p:sldId id="426" r:id="rId25"/>
    <p:sldId id="425" r:id="rId26"/>
    <p:sldId id="405" r:id="rId27"/>
    <p:sldId id="437" r:id="rId28"/>
    <p:sldId id="438" r:id="rId29"/>
    <p:sldId id="439" r:id="rId30"/>
    <p:sldId id="440" r:id="rId31"/>
    <p:sldId id="441" r:id="rId32"/>
    <p:sldId id="443" r:id="rId33"/>
    <p:sldId id="445" r:id="rId34"/>
    <p:sldId id="446" r:id="rId35"/>
    <p:sldId id="447" r:id="rId36"/>
    <p:sldId id="427" r:id="rId37"/>
    <p:sldId id="448" r:id="rId38"/>
    <p:sldId id="449" r:id="rId39"/>
    <p:sldId id="450" r:id="rId40"/>
    <p:sldId id="451" r:id="rId41"/>
    <p:sldId id="454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43"/>
    <p:restoredTop sz="78190"/>
  </p:normalViewPr>
  <p:slideViewPr>
    <p:cSldViewPr snapToGrid="0" snapToObjects="1">
      <p:cViewPr varScale="1">
        <p:scale>
          <a:sx n="92" d="100"/>
          <a:sy n="92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0295-79D2-9643-8380-6C60B57E077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513B2-5834-7F44-92C6-32D9C72F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c57400e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646c57400e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4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0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7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92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2656468" y="50367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2351667" y="-152834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874400" y="2882400"/>
            <a:ext cx="4443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8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ct val="100000"/>
              <a:buFont typeface="Sniglet" pitchFamily="82" charset="0"/>
              <a:buChar char="×"/>
              <a:defRPr sz="24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rgbClr val="24965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431500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400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232335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400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5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8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3/exec.3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eecs.berkeley.edu/~daw/papers/setuid-usenix02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ctrTitle"/>
          </p:nvPr>
        </p:nvSpPr>
        <p:spPr>
          <a:xfrm>
            <a:off x="2914133" y="1268218"/>
            <a:ext cx="6531200" cy="438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267" dirty="0"/>
              <a:t>CSE 545 F2020, Week 5</a:t>
            </a:r>
            <a:br>
              <a:rPr lang="en" sz="4267" dirty="0"/>
            </a:br>
            <a:br>
              <a:rPr lang="en" sz="2400" dirty="0"/>
            </a:br>
            <a:r>
              <a:rPr lang="en" sz="5867" dirty="0"/>
              <a:t>Software Vulnerabilities I</a:t>
            </a:r>
            <a:br>
              <a:rPr lang="en" sz="5867" dirty="0"/>
            </a:br>
            <a:endParaRPr sz="3200" dirty="0"/>
          </a:p>
          <a:p>
            <a:pPr lvl="0" algn="r"/>
            <a:r>
              <a:rPr lang="en" sz="2400" u="sng" dirty="0"/>
              <a:t>Tiffany Bao</a:t>
            </a:r>
            <a:br>
              <a:rPr lang="en" sz="2400" u="sng" dirty="0"/>
            </a:br>
            <a:r>
              <a:rPr lang="en-US" sz="2400" dirty="0" err="1"/>
              <a:t>tbao@asu.edu</a:t>
            </a:r>
            <a:endParaRPr sz="2400" u="sng" dirty="0"/>
          </a:p>
        </p:txBody>
      </p:sp>
    </p:spTree>
    <p:extLst>
      <p:ext uri="{BB962C8B-B14F-4D97-AF65-F5344CB8AC3E}">
        <p14:creationId xmlns:p14="http://schemas.microsoft.com/office/powerpoint/2010/main" val="392911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AC37B-4C8E-0645-8AA4-44FB247B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684C6-067D-BE4D-BE9A-9D8E5171BD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84E02-AB78-9748-9034-96BD64906E75}"/>
              </a:ext>
            </a:extLst>
          </p:cNvPr>
          <p:cNvSpPr/>
          <p:nvPr/>
        </p:nvSpPr>
        <p:spPr>
          <a:xfrm>
            <a:off x="1688409" y="2057124"/>
            <a:ext cx="7172561" cy="3380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1800" dirty="0">
                <a:latin typeface="Courier" pitchFamily="2" charset="0"/>
              </a:rPr>
            </a:br>
            <a:endParaRPr lang="en-US" sz="18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command[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(command, 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"cat records/%s"</a:t>
            </a:r>
            <a:r>
              <a:rPr lang="en-US" sz="18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system(command);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6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AC37B-4C8E-0645-8AA4-44FB247B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684C6-067D-BE4D-BE9A-9D8E5171BD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84E02-AB78-9748-9034-96BD64906E75}"/>
              </a:ext>
            </a:extLst>
          </p:cNvPr>
          <p:cNvSpPr/>
          <p:nvPr/>
        </p:nvSpPr>
        <p:spPr>
          <a:xfrm>
            <a:off x="1688409" y="2057124"/>
            <a:ext cx="7281419" cy="3380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1800" dirty="0">
                <a:latin typeface="Courier" pitchFamily="2" charset="0"/>
              </a:rPr>
            </a:br>
            <a:endParaRPr lang="en-US" sz="18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command[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(command, 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"cat records/%s"</a:t>
            </a:r>
            <a:r>
              <a:rPr lang="en-US" sz="18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highlight>
                  <a:srgbClr val="FFFF00"/>
                </a:highlight>
                <a:latin typeface="Courier" pitchFamily="2" charset="0"/>
              </a:rPr>
              <a:t>system(command);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4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AC37B-4C8E-0645-8AA4-44FB247B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684C6-067D-BE4D-BE9A-9D8E5171BD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11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84E02-AB78-9748-9034-96BD64906E75}"/>
              </a:ext>
            </a:extLst>
          </p:cNvPr>
          <p:cNvSpPr/>
          <p:nvPr/>
        </p:nvSpPr>
        <p:spPr>
          <a:xfrm>
            <a:off x="1688410" y="2057124"/>
            <a:ext cx="8380876" cy="3657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id: “</a:t>
            </a:r>
            <a:r>
              <a:rPr lang="en-US" sz="2400" dirty="0" err="1">
                <a:solidFill>
                  <a:schemeClr val="accent6"/>
                </a:solidFill>
                <a:latin typeface="Courier" pitchFamily="2" charset="0"/>
              </a:rPr>
              <a:t>tiffanyb</a:t>
            </a: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”</a:t>
            </a:r>
            <a:br>
              <a:rPr lang="en-US" sz="2400" dirty="0">
                <a:solidFill>
                  <a:schemeClr val="accent6"/>
                </a:solidFill>
                <a:latin typeface="Courier" pitchFamily="2" charset="0"/>
              </a:rPr>
            </a:br>
            <a:endParaRPr lang="en-US" sz="2400" dirty="0">
              <a:solidFill>
                <a:schemeClr val="accent6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command[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(command, 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"cat records/%s"</a:t>
            </a:r>
            <a:r>
              <a:rPr lang="en-US" sz="18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highlight>
                  <a:srgbClr val="FFFF00"/>
                </a:highlight>
                <a:latin typeface="Courier" pitchFamily="2" charset="0"/>
              </a:rPr>
              <a:t>system(command); </a:t>
            </a: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”cat records/</a:t>
            </a:r>
            <a:r>
              <a:rPr lang="en-US" sz="1800" dirty="0" err="1">
                <a:solidFill>
                  <a:schemeClr val="accent6"/>
                </a:solidFill>
                <a:latin typeface="Courier" pitchFamily="2" charset="0"/>
              </a:rPr>
              <a:t>tiffanyb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4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AC37B-4C8E-0645-8AA4-44FB247B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684C6-067D-BE4D-BE9A-9D8E5171BD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84E02-AB78-9748-9034-96BD64906E75}"/>
              </a:ext>
            </a:extLst>
          </p:cNvPr>
          <p:cNvSpPr/>
          <p:nvPr/>
        </p:nvSpPr>
        <p:spPr>
          <a:xfrm>
            <a:off x="1688410" y="2057124"/>
            <a:ext cx="8380876" cy="3657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id: “</a:t>
            </a:r>
            <a:r>
              <a:rPr lang="en-US" sz="2400" dirty="0" err="1">
                <a:solidFill>
                  <a:schemeClr val="accent6"/>
                </a:solidFill>
                <a:latin typeface="Courier" pitchFamily="2" charset="0"/>
              </a:rPr>
              <a:t>tiffanyb</a:t>
            </a: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; cat secret”</a:t>
            </a:r>
            <a:br>
              <a:rPr lang="en-US" sz="2400" dirty="0">
                <a:solidFill>
                  <a:schemeClr val="accent6"/>
                </a:solidFill>
                <a:latin typeface="Courier" pitchFamily="2" charset="0"/>
              </a:rPr>
            </a:br>
            <a:endParaRPr lang="en-US" sz="2400" dirty="0">
              <a:solidFill>
                <a:schemeClr val="accent6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command[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(command, 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"cat records/%s"</a:t>
            </a:r>
            <a:r>
              <a:rPr lang="en-US" sz="18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highlight>
                  <a:srgbClr val="FFFF00"/>
                </a:highlight>
                <a:latin typeface="Courier" pitchFamily="2" charset="0"/>
              </a:rPr>
              <a:t>system(command); </a:t>
            </a: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”cat records/</a:t>
            </a:r>
            <a:r>
              <a:rPr lang="en-US" sz="1800" dirty="0" err="1">
                <a:solidFill>
                  <a:schemeClr val="accent6"/>
                </a:solidFill>
                <a:latin typeface="Courier" pitchFamily="2" charset="0"/>
              </a:rPr>
              <a:t>tiffanyb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; cat secret”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3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3E98-EB57-6342-81A4-EBAC7BAE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EAF21-B198-E74E-9B9B-A64CA1908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55B8F-9972-6B41-8249-F3DE14C305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2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735D-CA6B-8549-BBF4-C5D0A4B5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DFA9B-2B99-4541-A3D6-5F178F3D6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Avoid using </a:t>
            </a:r>
            <a:r>
              <a:rPr lang="en-US" dirty="0">
                <a:latin typeface="Courier" pitchFamily="2" charset="0"/>
              </a:rPr>
              <a:t>system</a:t>
            </a:r>
          </a:p>
          <a:p>
            <a:r>
              <a:rPr lang="en-US" dirty="0">
                <a:latin typeface="Sniglet" pitchFamily="82" charset="0"/>
              </a:rPr>
              <a:t>Use the </a:t>
            </a:r>
            <a:r>
              <a:rPr lang="en-US" dirty="0">
                <a:latin typeface="Courier" pitchFamily="2" charset="0"/>
              </a:rPr>
              <a:t>exec </a:t>
            </a:r>
            <a:r>
              <a:rPr lang="en-US" dirty="0">
                <a:latin typeface="Sniglet" pitchFamily="82" charset="0"/>
              </a:rPr>
              <a:t>family</a:t>
            </a:r>
          </a:p>
          <a:p>
            <a:pPr marL="50799" indent="0">
              <a:buNone/>
            </a:pPr>
            <a:endParaRPr lang="en-US" dirty="0">
              <a:latin typeface="Sniglet" pitchFamily="82" charset="0"/>
            </a:endParaRPr>
          </a:p>
          <a:p>
            <a:pPr marL="50799" indent="0">
              <a:buNone/>
            </a:pPr>
            <a:endParaRPr lang="en-US" dirty="0">
              <a:latin typeface="Courier" pitchFamily="2" charset="0"/>
            </a:endParaRPr>
          </a:p>
          <a:p>
            <a:pPr marL="50799" indent="0">
              <a:buNone/>
            </a:pPr>
            <a:endParaRPr lang="en-US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execl</a:t>
            </a:r>
            <a:r>
              <a:rPr lang="en-US" sz="2000" dirty="0">
                <a:latin typeface="Courier" pitchFamily="2" charset="0"/>
              </a:rPr>
              <a:t>(“/bin/ls”, “/bin/ls”, “-l”, “/home/</a:t>
            </a:r>
            <a:r>
              <a:rPr lang="en-US" sz="2000" dirty="0" err="1">
                <a:latin typeface="Courier" pitchFamily="2" charset="0"/>
              </a:rPr>
              <a:t>ctf</a:t>
            </a:r>
            <a:r>
              <a:rPr lang="en-US" sz="2000" dirty="0">
                <a:latin typeface="Courier" pitchFamily="2" charset="0"/>
              </a:rPr>
              <a:t>”, NULL);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8483D-C304-CC4A-BDC1-1377E05A10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C1345-F0F3-494F-90B7-36A2C3537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00" r="11005"/>
          <a:stretch/>
        </p:blipFill>
        <p:spPr>
          <a:xfrm>
            <a:off x="6096000" y="1872343"/>
            <a:ext cx="4819852" cy="28007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124279-FD45-7F4F-B909-C2A3F81DF6B2}"/>
              </a:ext>
            </a:extLst>
          </p:cNvPr>
          <p:cNvSpPr/>
          <p:nvPr/>
        </p:nvSpPr>
        <p:spPr>
          <a:xfrm>
            <a:off x="1402733" y="5648249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https://man7.org/linux/man-pages/man3/exec.3.html</a:t>
            </a:r>
            <a:endParaRPr lang="en-US" dirty="0">
              <a:solidFill>
                <a:schemeClr val="tx1"/>
              </a:solidFill>
              <a:latin typeface="Sniglet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43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84FC7-D7AC-9449-BFCC-C61C1E1B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2746FD-D410-884E-AEBB-5A5EC1DB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7110" y="2066833"/>
            <a:ext cx="4612790" cy="3554800"/>
          </a:xfrm>
        </p:spPr>
        <p:txBody>
          <a:bodyPr/>
          <a:lstStyle/>
          <a:p>
            <a:pPr marL="118531" indent="0">
              <a:buNone/>
            </a:pPr>
            <a:r>
              <a:rPr lang="en-US" dirty="0"/>
              <a:t>Vulnerable to command line injection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C2F521-5EAA-0947-89EC-9AF333EE81D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91660" y="2098037"/>
            <a:ext cx="5072743" cy="3554800"/>
          </a:xfrm>
        </p:spPr>
        <p:txBody>
          <a:bodyPr/>
          <a:lstStyle/>
          <a:p>
            <a:pPr marL="118531" indent="0">
              <a:buNone/>
            </a:pPr>
            <a:r>
              <a:rPr lang="en-US" dirty="0"/>
              <a:t>Immune to command line injection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0DC-40D0-914C-9D06-E5981908C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497AFB-8FFE-EA49-BEFA-7A88F31100EA}"/>
              </a:ext>
            </a:extLst>
          </p:cNvPr>
          <p:cNvSpPr/>
          <p:nvPr/>
        </p:nvSpPr>
        <p:spPr>
          <a:xfrm>
            <a:off x="1585927" y="3079513"/>
            <a:ext cx="4407591" cy="254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command[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(command,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    "cat records/%s"</a:t>
            </a:r>
            <a:r>
              <a:rPr lang="en-US" sz="18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system(command);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F4242-FC89-0B41-A934-2A4B90E2F140}"/>
              </a:ext>
            </a:extLst>
          </p:cNvPr>
          <p:cNvSpPr/>
          <p:nvPr/>
        </p:nvSpPr>
        <p:spPr>
          <a:xfrm>
            <a:off x="6085114" y="3123055"/>
            <a:ext cx="5072743" cy="254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path[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(path, 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1800" dirty="0">
                <a:latin typeface="Courier" pitchFamily="2" charset="0"/>
              </a:rPr>
              <a:t>, id);</a:t>
            </a:r>
            <a:endParaRPr lang="en-US" sz="1800" strike="sngStrike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execl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”/bin/cat”,”/bin/cat"</a:t>
            </a:r>
            <a:r>
              <a:rPr lang="en-US" sz="1800" dirty="0">
                <a:latin typeface="Courier" pitchFamily="2" charset="0"/>
              </a:rPr>
              <a:t>,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          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         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path, NULL</a:t>
            </a:r>
            <a:r>
              <a:rPr lang="en-US" sz="1800" dirty="0">
                <a:latin typeface="Courier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77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21CA-9666-D045-8646-F745A9E0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328" y="2789203"/>
            <a:ext cx="9373171" cy="1013519"/>
          </a:xfrm>
        </p:spPr>
        <p:txBody>
          <a:bodyPr anchor="ctr"/>
          <a:lstStyle/>
          <a:p>
            <a:pPr algn="ctr"/>
            <a:r>
              <a:rPr lang="en-US" sz="6000" dirty="0"/>
              <a:t>Is the code secure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5F47E-5AD1-7644-84AA-71D455DF31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0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76A0-D3A4-EA4E-AC1D-6CEA00226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007" y="2212733"/>
            <a:ext cx="5525520" cy="1546400"/>
          </a:xfrm>
        </p:spPr>
        <p:txBody>
          <a:bodyPr/>
          <a:lstStyle/>
          <a:p>
            <a:r>
              <a:rPr lang="en-US" dirty="0"/>
              <a:t>directory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17614-17AC-A745-87A4-6AD5C71899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84FC7-D7AC-9449-BFCC-C61C1E1B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2746FD-D410-884E-AEBB-5A5EC1DB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7110" y="2066833"/>
            <a:ext cx="4612790" cy="3554800"/>
          </a:xfrm>
        </p:spPr>
        <p:txBody>
          <a:bodyPr/>
          <a:lstStyle/>
          <a:p>
            <a:pPr marL="118531" indent="0">
              <a:buNone/>
            </a:pPr>
            <a:r>
              <a:rPr lang="en-US" dirty="0"/>
              <a:t>Vulnerable to command line injection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C2F521-5EAA-0947-89EC-9AF333EE81D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91660" y="2098037"/>
            <a:ext cx="5072743" cy="3554800"/>
          </a:xfrm>
        </p:spPr>
        <p:txBody>
          <a:bodyPr/>
          <a:lstStyle/>
          <a:p>
            <a:pPr marL="118531" indent="0">
              <a:buNone/>
            </a:pPr>
            <a:r>
              <a:rPr lang="en-US" dirty="0"/>
              <a:t>Immune to command line injection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0DC-40D0-914C-9D06-E5981908C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497AFB-8FFE-EA49-BEFA-7A88F31100EA}"/>
              </a:ext>
            </a:extLst>
          </p:cNvPr>
          <p:cNvSpPr/>
          <p:nvPr/>
        </p:nvSpPr>
        <p:spPr>
          <a:xfrm>
            <a:off x="1585927" y="3079513"/>
            <a:ext cx="4407591" cy="254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command[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(command,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    "cat records/%s"</a:t>
            </a:r>
            <a:r>
              <a:rPr lang="en-US" sz="18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system(command);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F4242-FC89-0B41-A934-2A4B90E2F140}"/>
              </a:ext>
            </a:extLst>
          </p:cNvPr>
          <p:cNvSpPr/>
          <p:nvPr/>
        </p:nvSpPr>
        <p:spPr>
          <a:xfrm>
            <a:off x="6085114" y="3123055"/>
            <a:ext cx="5072743" cy="254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path[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(path, 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1800" dirty="0">
                <a:latin typeface="Courier" pitchFamily="2" charset="0"/>
              </a:rPr>
              <a:t>, id);</a:t>
            </a:r>
            <a:endParaRPr lang="en-US" sz="1800" strike="sngStrike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execl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”/bin/cat”,”/bin/cat"</a:t>
            </a:r>
            <a:r>
              <a:rPr lang="en-US" sz="1800" dirty="0">
                <a:latin typeface="Courier" pitchFamily="2" charset="0"/>
              </a:rPr>
              <a:t>,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          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         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path, (char*) NULL</a:t>
            </a:r>
            <a:r>
              <a:rPr lang="en-US" sz="1800" dirty="0">
                <a:latin typeface="Courier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491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A714B-ABAA-2148-9342-A7418B01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what I said…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3A836-D1CA-C84D-AB8F-D1CF3AFA4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sz="4400" dirty="0"/>
              <a:t>“This program is secure”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FC923F-98F9-8346-B4C5-57CBEFE1EB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0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AC37B-4C8E-0645-8AA4-44FB247B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684C6-067D-BE4D-BE9A-9D8E5171BD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CE6FD-C874-544D-BD20-A0D3459D971A}"/>
              </a:ext>
            </a:extLst>
          </p:cNvPr>
          <p:cNvSpPr/>
          <p:nvPr/>
        </p:nvSpPr>
        <p:spPr>
          <a:xfrm>
            <a:off x="1296217" y="2282825"/>
            <a:ext cx="10363202" cy="33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rgbClr val="B0004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latin typeface="Courier" pitchFamily="2" charset="0"/>
              </a:rPr>
              <a:t> id[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24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  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latin typeface="Courier" pitchFamily="2" charset="0"/>
              </a:rPr>
              <a:t> path[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2400" dirty="0">
                <a:latin typeface="Courier" pitchFamily="2" charset="0"/>
              </a:rPr>
              <a:t>]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4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  </a:t>
            </a:r>
            <a:r>
              <a:rPr lang="en-US" sz="2400" dirty="0" err="1">
                <a:latin typeface="Courier" pitchFamily="2" charset="0"/>
              </a:rPr>
              <a:t>sprintf</a:t>
            </a:r>
            <a:r>
              <a:rPr lang="en-US" sz="2400" dirty="0">
                <a:latin typeface="Courier" pitchFamily="2" charset="0"/>
              </a:rPr>
              <a:t>(path, 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2400" dirty="0">
                <a:latin typeface="Courier" pitchFamily="2" charset="0"/>
              </a:rPr>
              <a:t>, id);</a:t>
            </a:r>
            <a:endParaRPr lang="en-US" sz="2400" strike="sngStrike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execl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BA2121"/>
                </a:solidFill>
                <a:highlight>
                  <a:srgbClr val="FFFF00"/>
                </a:highlight>
                <a:latin typeface="Courier" pitchFamily="2" charset="0"/>
              </a:rPr>
              <a:t>"/bin/cat", "/bin/cat"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,</a:t>
            </a:r>
            <a:r>
              <a:rPr lang="en-US" sz="2400" dirty="0">
                <a:solidFill>
                  <a:srgbClr val="BA2121"/>
                </a:solidFill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path, NULL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);</a:t>
            </a: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9125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AC37B-4C8E-0645-8AA4-44FB247B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684C6-067D-BE4D-BE9A-9D8E5171BD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CE6FD-C874-544D-BD20-A0D3459D971A}"/>
              </a:ext>
            </a:extLst>
          </p:cNvPr>
          <p:cNvSpPr/>
          <p:nvPr/>
        </p:nvSpPr>
        <p:spPr>
          <a:xfrm>
            <a:off x="1296217" y="2282825"/>
            <a:ext cx="10363202" cy="3922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id: </a:t>
            </a:r>
            <a:r>
              <a:rPr lang="en-US" sz="2400" dirty="0" err="1">
                <a:solidFill>
                  <a:schemeClr val="accent6"/>
                </a:solidFill>
                <a:latin typeface="Courier" pitchFamily="2" charset="0"/>
              </a:rPr>
              <a:t>tiffanyb</a:t>
            </a:r>
            <a:endParaRPr lang="en-US" sz="2400" dirty="0">
              <a:solidFill>
                <a:schemeClr val="accent6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latin typeface="Courier" pitchFamily="2" charset="0"/>
              </a:rPr>
              <a:t> id[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24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  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latin typeface="Courier" pitchFamily="2" charset="0"/>
              </a:rPr>
              <a:t> path[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2400" dirty="0">
                <a:latin typeface="Courier" pitchFamily="2" charset="0"/>
              </a:rPr>
              <a:t>]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4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  </a:t>
            </a:r>
            <a:r>
              <a:rPr lang="en-US" sz="2400" dirty="0" err="1">
                <a:latin typeface="Courier" pitchFamily="2" charset="0"/>
              </a:rPr>
              <a:t>sprintf</a:t>
            </a:r>
            <a:r>
              <a:rPr lang="en-US" sz="2400" dirty="0">
                <a:latin typeface="Courier" pitchFamily="2" charset="0"/>
              </a:rPr>
              <a:t>(path, 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2400" dirty="0">
                <a:latin typeface="Courier" pitchFamily="2" charset="0"/>
              </a:rPr>
              <a:t>, id);</a:t>
            </a:r>
            <a:endParaRPr lang="en-US" sz="2400" strike="sngStrike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execl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BA2121"/>
                </a:solidFill>
                <a:highlight>
                  <a:srgbClr val="FFFF00"/>
                </a:highlight>
                <a:latin typeface="Courier" pitchFamily="2" charset="0"/>
              </a:rPr>
              <a:t>"/bin/cat", "/bin/cat",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path, NULL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);</a:t>
            </a:r>
            <a:r>
              <a:rPr lang="en-US" sz="2400" dirty="0">
                <a:latin typeface="Courier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  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// path: records/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tiffanyb</a:t>
            </a: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9602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AC37B-4C8E-0645-8AA4-44FB247B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684C6-067D-BE4D-BE9A-9D8E5171BD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CE6FD-C874-544D-BD20-A0D3459D971A}"/>
              </a:ext>
            </a:extLst>
          </p:cNvPr>
          <p:cNvSpPr/>
          <p:nvPr/>
        </p:nvSpPr>
        <p:spPr>
          <a:xfrm>
            <a:off x="1296217" y="2282825"/>
            <a:ext cx="10363202" cy="3922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id: ../secret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latin typeface="Courier" pitchFamily="2" charset="0"/>
              </a:rPr>
              <a:t> id[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24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  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latin typeface="Courier" pitchFamily="2" charset="0"/>
              </a:rPr>
              <a:t> path[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2400" dirty="0">
                <a:latin typeface="Courier" pitchFamily="2" charset="0"/>
              </a:rPr>
              <a:t>]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4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  </a:t>
            </a:r>
            <a:r>
              <a:rPr lang="en-US" sz="2400" dirty="0" err="1">
                <a:latin typeface="Courier" pitchFamily="2" charset="0"/>
              </a:rPr>
              <a:t>sprintf</a:t>
            </a:r>
            <a:r>
              <a:rPr lang="en-US" sz="2400" dirty="0">
                <a:latin typeface="Courier" pitchFamily="2" charset="0"/>
              </a:rPr>
              <a:t>(path, 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2400" dirty="0">
                <a:latin typeface="Courier" pitchFamily="2" charset="0"/>
              </a:rPr>
              <a:t>, id);</a:t>
            </a:r>
            <a:endParaRPr lang="en-US" sz="2400" strike="sngStrike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execl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BA2121"/>
                </a:solidFill>
                <a:highlight>
                  <a:srgbClr val="FFFF00"/>
                </a:highlight>
                <a:latin typeface="Courier" pitchFamily="2" charset="0"/>
              </a:rPr>
              <a:t>"/bin/cat", "/bin/cat",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path, NULL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);</a:t>
            </a:r>
            <a:r>
              <a:rPr lang="en-US" sz="2400" dirty="0">
                <a:latin typeface="Courier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  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// path: records/../secret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2997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EB96-EC43-1B4D-9A14-16C42342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8E386-BE40-E64A-8C31-5CD585A60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863FE-73CF-AF4C-AB4A-5637F52158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E5E5-EF10-B940-BD0A-637F7EF9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A2D15-2F98-694A-939C-351DB6A73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Check path</a:t>
            </a:r>
          </a:p>
          <a:p>
            <a:pPr marL="50799" indent="0">
              <a:buNone/>
            </a:pPr>
            <a:endParaRPr lang="en-US" sz="2800" dirty="0"/>
          </a:p>
          <a:p>
            <a:r>
              <a:rPr lang="en-US" sz="2800" dirty="0"/>
              <a:t>Set correct permission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B7A4-EFA4-6C45-A297-3192B7EE87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68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EC8B73-3813-5645-A3F7-1F922FDB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8A43A8-B8CA-F24A-AFDF-D5117A5D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271" y="2088602"/>
            <a:ext cx="4745730" cy="3554800"/>
          </a:xfrm>
        </p:spPr>
        <p:txBody>
          <a:bodyPr/>
          <a:lstStyle/>
          <a:p>
            <a:pPr marL="118531" indent="0">
              <a:buNone/>
            </a:pPr>
            <a:r>
              <a:rPr lang="en-US" dirty="0"/>
              <a:t>Vulnerable to directory traversal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196854-181C-2548-87E7-804C13720D1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0821" y="2066833"/>
            <a:ext cx="4528400" cy="3554800"/>
          </a:xfrm>
        </p:spPr>
        <p:txBody>
          <a:bodyPr/>
          <a:lstStyle/>
          <a:p>
            <a:pPr marL="118531" indent="0">
              <a:buNone/>
            </a:pPr>
            <a:r>
              <a:rPr lang="en-US" dirty="0"/>
              <a:t>Immune to directory traversal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0779A-9734-6B42-BE72-AB4851EA5C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4BE43-7E43-9F45-8702-22222A471C89}"/>
              </a:ext>
            </a:extLst>
          </p:cNvPr>
          <p:cNvSpPr/>
          <p:nvPr/>
        </p:nvSpPr>
        <p:spPr>
          <a:xfrm>
            <a:off x="1219200" y="3055711"/>
            <a:ext cx="4974771" cy="254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path[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(path, 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1800" dirty="0">
                <a:latin typeface="Courier" pitchFamily="2" charset="0"/>
              </a:rPr>
              <a:t>, id);</a:t>
            </a:r>
            <a:endParaRPr lang="en-US" sz="1800" strike="sngStrike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highlight>
                  <a:srgbClr val="FFFF00"/>
                </a:highlight>
                <a:latin typeface="Courier" pitchFamily="2" charset="0"/>
              </a:rPr>
              <a:t>execl</a:t>
            </a:r>
            <a:r>
              <a:rPr lang="en-US" sz="1800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A2121"/>
                </a:solidFill>
                <a:highlight>
                  <a:srgbClr val="FFFF00"/>
                </a:highlight>
                <a:latin typeface="Courier" pitchFamily="2" charset="0"/>
              </a:rPr>
              <a:t>"/bin/cat", "/bin/cat", 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path, NULL</a:t>
            </a:r>
            <a:r>
              <a:rPr lang="en-US" sz="1800" dirty="0">
                <a:highlight>
                  <a:srgbClr val="FFFF00"/>
                </a:highlight>
                <a:latin typeface="Courier" pitchFamily="2" charset="0"/>
              </a:rPr>
              <a:t>);</a:t>
            </a:r>
            <a:r>
              <a:rPr lang="en-US" sz="1800" dirty="0">
                <a:latin typeface="Courier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8535D3-6859-594A-833A-2B6A6DC30DBD}"/>
              </a:ext>
            </a:extLst>
          </p:cNvPr>
          <p:cNvSpPr/>
          <p:nvPr/>
        </p:nvSpPr>
        <p:spPr>
          <a:xfrm>
            <a:off x="6244466" y="2858402"/>
            <a:ext cx="4946048" cy="3011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path[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(path, 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18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Courier" pitchFamily="2" charset="0"/>
              </a:rPr>
              <a:t>if (</a:t>
            </a:r>
            <a:r>
              <a:rPr lang="en-US" sz="2000" b="1" dirty="0" err="1">
                <a:solidFill>
                  <a:srgbClr val="00B050"/>
                </a:solidFill>
                <a:latin typeface="Courier" pitchFamily="2" charset="0"/>
              </a:rPr>
              <a:t>valid_path</a:t>
            </a:r>
            <a:r>
              <a:rPr lang="en-US" sz="2000" b="1" dirty="0">
                <a:solidFill>
                  <a:srgbClr val="00B050"/>
                </a:solidFill>
                <a:latin typeface="Courier" pitchFamily="2" charset="0"/>
              </a:rPr>
              <a:t>(path) != 0)</a:t>
            </a:r>
            <a:endParaRPr lang="en-US" sz="1800" b="1" dirty="0">
              <a:solidFill>
                <a:srgbClr val="00B05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    </a:t>
            </a:r>
            <a:r>
              <a:rPr lang="en-US" sz="1800" dirty="0" err="1">
                <a:highlight>
                  <a:srgbClr val="FFFF00"/>
                </a:highlight>
                <a:latin typeface="Courier" pitchFamily="2" charset="0"/>
              </a:rPr>
              <a:t>execl</a:t>
            </a:r>
            <a:r>
              <a:rPr lang="en-US" sz="1800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A2121"/>
                </a:solidFill>
                <a:highlight>
                  <a:srgbClr val="FFFF00"/>
                </a:highlight>
                <a:latin typeface="Courier" pitchFamily="2" charset="0"/>
              </a:rPr>
              <a:t>"/bin/cat", "/bin/cat", 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path, NULL</a:t>
            </a:r>
            <a:r>
              <a:rPr lang="en-US" sz="1800" dirty="0">
                <a:highlight>
                  <a:srgbClr val="FFFF00"/>
                </a:highlight>
                <a:latin typeface="Courier" pitchFamily="2" charset="0"/>
              </a:rPr>
              <a:t>);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600" dirty="0">
              <a:solidFill>
                <a:schemeClr val="accent6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5058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76A0-D3A4-EA4E-AC1D-6CEA00226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007" y="2212733"/>
            <a:ext cx="5525520" cy="1546400"/>
          </a:xfrm>
        </p:spPr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17614-17AC-A745-87A4-6AD5C71899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1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7007"/>
              </p:ext>
            </p:extLst>
          </p:nvPr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" pitchFamily="2" charset="0"/>
                      </a:endParaRP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259588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" pitchFamily="2" charset="0"/>
                      </a:endParaRP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…</a:t>
                      </a:r>
                      <a:endParaRPr lang="en-US" sz="1800" dirty="0">
                        <a:latin typeface="Courier" pitchFamily="2" charset="0"/>
                      </a:endParaRP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6330469" y="57337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30469" y="488004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</p:spTree>
    <p:extLst>
      <p:ext uri="{BB962C8B-B14F-4D97-AF65-F5344CB8AC3E}">
        <p14:creationId xmlns:p14="http://schemas.microsoft.com/office/powerpoint/2010/main" val="147665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76699"/>
              </p:ext>
            </p:extLst>
          </p:nvPr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2966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 anchor="b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6330469" y="57337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13952" y="422722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C01EA-448D-C14F-B3D5-065109E9CFA1}"/>
              </a:ext>
            </a:extLst>
          </p:cNvPr>
          <p:cNvCxnSpPr/>
          <p:nvPr/>
        </p:nvCxnSpPr>
        <p:spPr>
          <a:xfrm flipH="1">
            <a:off x="4441371" y="4669971"/>
            <a:ext cx="2900913" cy="21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F3DD1E-2A80-2746-A9C1-90943685C9DF}"/>
              </a:ext>
            </a:extLst>
          </p:cNvPr>
          <p:cNvSpPr/>
          <p:nvPr/>
        </p:nvSpPr>
        <p:spPr>
          <a:xfrm>
            <a:off x="3773020" y="2253873"/>
            <a:ext cx="3144070" cy="809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&lt;+0&gt;:	push   </a:t>
            </a:r>
            <a:r>
              <a:rPr lang="en-US" sz="1600" dirty="0" err="1">
                <a:latin typeface="Courier" pitchFamily="2" charset="0"/>
              </a:rPr>
              <a:t>rbp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&lt;+1&gt;:	mov    </a:t>
            </a:r>
            <a:r>
              <a:rPr lang="en-US" sz="1600" dirty="0" err="1">
                <a:latin typeface="Courier" pitchFamily="2" charset="0"/>
              </a:rPr>
              <a:t>rbp,rsp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&lt;+4&gt;:	sub    rsp,0x50</a:t>
            </a:r>
          </a:p>
        </p:txBody>
      </p:sp>
    </p:spTree>
    <p:extLst>
      <p:ext uri="{BB962C8B-B14F-4D97-AF65-F5344CB8AC3E}">
        <p14:creationId xmlns:p14="http://schemas.microsoft.com/office/powerpoint/2010/main" val="660704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95351"/>
              </p:ext>
            </p:extLst>
          </p:nvPr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2595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 anchor="b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6330469" y="57337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13952" y="385711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C01EA-448D-C14F-B3D5-065109E9CFA1}"/>
              </a:ext>
            </a:extLst>
          </p:cNvPr>
          <p:cNvCxnSpPr/>
          <p:nvPr/>
        </p:nvCxnSpPr>
        <p:spPr>
          <a:xfrm flipH="1">
            <a:off x="4441371" y="4669971"/>
            <a:ext cx="2900913" cy="21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F3DD1E-2A80-2746-A9C1-90943685C9DF}"/>
              </a:ext>
            </a:extLst>
          </p:cNvPr>
          <p:cNvSpPr/>
          <p:nvPr/>
        </p:nvSpPr>
        <p:spPr>
          <a:xfrm>
            <a:off x="3685933" y="2261444"/>
            <a:ext cx="314407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&lt;+0&gt;:	push   </a:t>
            </a:r>
            <a:r>
              <a:rPr lang="en-US" sz="1600" dirty="0" err="1">
                <a:solidFill>
                  <a:schemeClr val="accent6"/>
                </a:solidFill>
                <a:latin typeface="Courier" pitchFamily="2" charset="0"/>
              </a:rPr>
              <a:t>rbp</a:t>
            </a:r>
            <a:endParaRPr lang="en-US" sz="16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&lt;+1&gt;:	mov    </a:t>
            </a:r>
            <a:r>
              <a:rPr lang="en-US" sz="1600" dirty="0" err="1">
                <a:latin typeface="Courier" pitchFamily="2" charset="0"/>
              </a:rPr>
              <a:t>rbp,rsp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&lt;+4&gt;:	sub    rsp,0x50</a:t>
            </a:r>
          </a:p>
        </p:txBody>
      </p:sp>
    </p:spTree>
    <p:extLst>
      <p:ext uri="{BB962C8B-B14F-4D97-AF65-F5344CB8AC3E}">
        <p14:creationId xmlns:p14="http://schemas.microsoft.com/office/powerpoint/2010/main" val="54468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A714B-ABAA-2148-9342-A7418B01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really secure?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3A836-D1CA-C84D-AB8F-D1CF3AFA4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FC923F-98F9-8346-B4C5-57CBEFE1EB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16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15661"/>
              </p:ext>
            </p:extLst>
          </p:nvPr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2595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 anchor="b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5372141" y="387888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13952" y="385711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C01EA-448D-C14F-B3D5-065109E9CFA1}"/>
              </a:ext>
            </a:extLst>
          </p:cNvPr>
          <p:cNvCxnSpPr/>
          <p:nvPr/>
        </p:nvCxnSpPr>
        <p:spPr>
          <a:xfrm flipH="1">
            <a:off x="4441371" y="4669971"/>
            <a:ext cx="2900913" cy="21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F3DD1E-2A80-2746-A9C1-90943685C9DF}"/>
              </a:ext>
            </a:extLst>
          </p:cNvPr>
          <p:cNvSpPr/>
          <p:nvPr/>
        </p:nvSpPr>
        <p:spPr>
          <a:xfrm>
            <a:off x="3685933" y="2261444"/>
            <a:ext cx="314407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&lt;+0&gt;:	push   </a:t>
            </a:r>
            <a:r>
              <a:rPr lang="en-US" sz="1600" dirty="0" err="1">
                <a:latin typeface="Courier" pitchFamily="2" charset="0"/>
              </a:rPr>
              <a:t>rbp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&lt;+1&gt;:	mov    </a:t>
            </a:r>
            <a:r>
              <a:rPr lang="en-US" sz="1600" dirty="0" err="1">
                <a:solidFill>
                  <a:schemeClr val="accent6"/>
                </a:solidFill>
                <a:latin typeface="Courier" pitchFamily="2" charset="0"/>
              </a:rPr>
              <a:t>rbp,rsp</a:t>
            </a:r>
            <a:endParaRPr lang="en-US" sz="16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&lt;+4&gt;:	sub    rsp,0x50</a:t>
            </a:r>
          </a:p>
        </p:txBody>
      </p:sp>
    </p:spTree>
    <p:extLst>
      <p:ext uri="{BB962C8B-B14F-4D97-AF65-F5344CB8AC3E}">
        <p14:creationId xmlns:p14="http://schemas.microsoft.com/office/powerpoint/2010/main" val="2407571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01577"/>
              </p:ext>
            </p:extLst>
          </p:nvPr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" pitchFamily="2" charset="0"/>
                      </a:endParaRP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2225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6308313" y="387888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13952" y="163642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C01EA-448D-C14F-B3D5-065109E9CFA1}"/>
              </a:ext>
            </a:extLst>
          </p:cNvPr>
          <p:cNvCxnSpPr/>
          <p:nvPr/>
        </p:nvCxnSpPr>
        <p:spPr>
          <a:xfrm flipH="1">
            <a:off x="4441371" y="4669971"/>
            <a:ext cx="2900913" cy="21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F3DD1E-2A80-2746-A9C1-90943685C9DF}"/>
              </a:ext>
            </a:extLst>
          </p:cNvPr>
          <p:cNvSpPr/>
          <p:nvPr/>
        </p:nvSpPr>
        <p:spPr>
          <a:xfrm>
            <a:off x="3685933" y="2261444"/>
            <a:ext cx="314407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&lt;+0&gt;:	push   </a:t>
            </a:r>
            <a:r>
              <a:rPr lang="en-US" sz="1600" dirty="0" err="1">
                <a:latin typeface="Courier" pitchFamily="2" charset="0"/>
              </a:rPr>
              <a:t>rbp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2" charset="0"/>
              </a:rPr>
              <a:t>&lt;+1&gt;:	mov    </a:t>
            </a:r>
            <a:r>
              <a:rPr lang="en-US" sz="1600" dirty="0" err="1">
                <a:solidFill>
                  <a:schemeClr val="tx1"/>
                </a:solidFill>
                <a:latin typeface="Courier" pitchFamily="2" charset="0"/>
              </a:rPr>
              <a:t>rbp,rsp</a:t>
            </a:r>
            <a:endParaRPr lang="en-US" sz="16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&lt;+4&gt;:	sub    rsp,0x50</a:t>
            </a:r>
          </a:p>
        </p:txBody>
      </p:sp>
    </p:spTree>
    <p:extLst>
      <p:ext uri="{BB962C8B-B14F-4D97-AF65-F5344CB8AC3E}">
        <p14:creationId xmlns:p14="http://schemas.microsoft.com/office/powerpoint/2010/main" val="628230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/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" pitchFamily="2" charset="0"/>
                      </a:endParaRP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2225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5275159" y="386767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08312" y="38687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C01EA-448D-C14F-B3D5-065109E9CFA1}"/>
              </a:ext>
            </a:extLst>
          </p:cNvPr>
          <p:cNvCxnSpPr/>
          <p:nvPr/>
        </p:nvCxnSpPr>
        <p:spPr>
          <a:xfrm flipH="1">
            <a:off x="4441371" y="4669971"/>
            <a:ext cx="2900913" cy="21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F3DD1E-2A80-2746-A9C1-90943685C9DF}"/>
              </a:ext>
            </a:extLst>
          </p:cNvPr>
          <p:cNvSpPr/>
          <p:nvPr/>
        </p:nvSpPr>
        <p:spPr>
          <a:xfrm>
            <a:off x="3981702" y="2303351"/>
            <a:ext cx="1862444" cy="6080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&lt;+182&gt;:	leave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2" charset="0"/>
              </a:rPr>
              <a:t>&lt;+183&gt;:	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3BCD3-BE6D-A74F-AB69-9687112D5A68}"/>
              </a:ext>
            </a:extLst>
          </p:cNvPr>
          <p:cNvSpPr/>
          <p:nvPr/>
        </p:nvSpPr>
        <p:spPr>
          <a:xfrm>
            <a:off x="5827310" y="2135328"/>
            <a:ext cx="1473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mov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rsp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rbp</a:t>
            </a: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pop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rbp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282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/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" pitchFamily="2" charset="0"/>
                      </a:endParaRP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2225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6320188" y="423779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08312" y="57193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C01EA-448D-C14F-B3D5-065109E9CFA1}"/>
              </a:ext>
            </a:extLst>
          </p:cNvPr>
          <p:cNvCxnSpPr/>
          <p:nvPr/>
        </p:nvCxnSpPr>
        <p:spPr>
          <a:xfrm flipH="1">
            <a:off x="4441371" y="4669971"/>
            <a:ext cx="2900913" cy="21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F3DD1E-2A80-2746-A9C1-90943685C9DF}"/>
              </a:ext>
            </a:extLst>
          </p:cNvPr>
          <p:cNvSpPr/>
          <p:nvPr/>
        </p:nvSpPr>
        <p:spPr>
          <a:xfrm>
            <a:off x="3981702" y="2303351"/>
            <a:ext cx="1862444" cy="6080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&lt;+182&gt;:	leave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2" charset="0"/>
              </a:rPr>
              <a:t>&lt;+183&gt;:	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3BCD3-BE6D-A74F-AB69-9687112D5A68}"/>
              </a:ext>
            </a:extLst>
          </p:cNvPr>
          <p:cNvSpPr/>
          <p:nvPr/>
        </p:nvSpPr>
        <p:spPr>
          <a:xfrm>
            <a:off x="5827310" y="2135328"/>
            <a:ext cx="1473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mov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rbp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pop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rbp</a:t>
            </a: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25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/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" pitchFamily="2" charset="0"/>
                      </a:endParaRP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2225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6320188" y="488004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08312" y="57193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C01EA-448D-C14F-B3D5-065109E9CFA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41373" y="4450060"/>
            <a:ext cx="943584" cy="42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F3DD1E-2A80-2746-A9C1-90943685C9DF}"/>
              </a:ext>
            </a:extLst>
          </p:cNvPr>
          <p:cNvSpPr/>
          <p:nvPr/>
        </p:nvSpPr>
        <p:spPr>
          <a:xfrm>
            <a:off x="3981702" y="2303351"/>
            <a:ext cx="1862444" cy="6080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" pitchFamily="2" charset="0"/>
              </a:rPr>
              <a:t>&lt;+182&gt;:	leave</a:t>
            </a:r>
          </a:p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&lt;+183&gt;:	ret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2186D2-FF89-6446-9583-C3D65D0CC613}"/>
              </a:ext>
            </a:extLst>
          </p:cNvPr>
          <p:cNvSpPr/>
          <p:nvPr/>
        </p:nvSpPr>
        <p:spPr>
          <a:xfrm>
            <a:off x="5384957" y="42653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rip</a:t>
            </a:r>
            <a:endParaRPr lang="en-US" sz="1800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BFD0253-4D22-F148-9840-9A9D8A40892D}"/>
              </a:ext>
            </a:extLst>
          </p:cNvPr>
          <p:cNvCxnSpPr>
            <a:endCxn id="8" idx="3"/>
          </p:cNvCxnSpPr>
          <p:nvPr/>
        </p:nvCxnSpPr>
        <p:spPr>
          <a:xfrm rot="10800000">
            <a:off x="5983199" y="4450061"/>
            <a:ext cx="1756545" cy="2199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02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/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" pitchFamily="2" charset="0"/>
                      </a:endParaRP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2225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6320188" y="488004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08312" y="57193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C01EA-448D-C14F-B3D5-065109E9CFA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41373" y="4450060"/>
            <a:ext cx="943584" cy="42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F3DD1E-2A80-2746-A9C1-90943685C9DF}"/>
              </a:ext>
            </a:extLst>
          </p:cNvPr>
          <p:cNvSpPr/>
          <p:nvPr/>
        </p:nvSpPr>
        <p:spPr>
          <a:xfrm>
            <a:off x="3981702" y="2303351"/>
            <a:ext cx="1862444" cy="6080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" pitchFamily="2" charset="0"/>
              </a:rPr>
              <a:t>&lt;+182&gt;:	leave</a:t>
            </a:r>
          </a:p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&lt;+183&gt;:	ret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2186D2-FF89-6446-9583-C3D65D0CC613}"/>
              </a:ext>
            </a:extLst>
          </p:cNvPr>
          <p:cNvSpPr/>
          <p:nvPr/>
        </p:nvSpPr>
        <p:spPr>
          <a:xfrm>
            <a:off x="5384957" y="42653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rip</a:t>
            </a:r>
            <a:endParaRPr lang="en-US" sz="1800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BFD0253-4D22-F148-9840-9A9D8A40892D}"/>
              </a:ext>
            </a:extLst>
          </p:cNvPr>
          <p:cNvCxnSpPr>
            <a:endCxn id="8" idx="3"/>
          </p:cNvCxnSpPr>
          <p:nvPr/>
        </p:nvCxnSpPr>
        <p:spPr>
          <a:xfrm rot="10800000">
            <a:off x="5983199" y="4450061"/>
            <a:ext cx="1756545" cy="2199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2844F51-9D07-424C-B28F-4211A0561119}"/>
              </a:ext>
            </a:extLst>
          </p:cNvPr>
          <p:cNvSpPr/>
          <p:nvPr/>
        </p:nvSpPr>
        <p:spPr>
          <a:xfrm>
            <a:off x="7424057" y="2547257"/>
            <a:ext cx="1883229" cy="249239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Sniglet" pitchFamily="82" charset="0"/>
              </a:rPr>
              <a:t>Overwrite</a:t>
            </a:r>
            <a:endParaRPr lang="en-US" sz="3600" b="1" dirty="0">
              <a:solidFill>
                <a:schemeClr val="tx1"/>
              </a:solidFill>
              <a:latin typeface="Sniglet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71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283034" y="1956252"/>
            <a:ext cx="6858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dirty="0">
                <a:latin typeface="Courier" pitchFamily="2" charset="0"/>
              </a:rPr>
              <a:t> id[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dirty="0">
                <a:latin typeface="Courier" pitchFamily="2" charset="0"/>
              </a:rPr>
              <a:t>]){</a:t>
            </a: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dirty="0">
                <a:latin typeface="Courier" pitchFamily="2" charset="0"/>
              </a:rPr>
              <a:t> path[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dirty="0">
                <a:latin typeface="Courier" pitchFamily="2" charset="0"/>
              </a:rPr>
              <a:t>]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{};</a:t>
            </a: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res;</a:t>
            </a: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latin typeface="Courier" pitchFamily="2" charset="0"/>
              </a:rPr>
              <a:t>sprintf</a:t>
            </a:r>
            <a:r>
              <a:rPr lang="en-US" dirty="0">
                <a:latin typeface="Courier" pitchFamily="2" charset="0"/>
              </a:rPr>
              <a:t>(path, 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dirty="0">
                <a:latin typeface="Courier" pitchFamily="2" charset="0"/>
              </a:rPr>
              <a:t>, id);</a:t>
            </a: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dirty="0" err="1">
                <a:latin typeface="Courier" pitchFamily="2" charset="0"/>
              </a:rPr>
              <a:t>valid_path</a:t>
            </a:r>
            <a:r>
              <a:rPr lang="en-US" dirty="0">
                <a:latin typeface="Courier" pitchFamily="2" charset="0"/>
              </a:rPr>
              <a:t>(path)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!=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){</a:t>
            </a:r>
          </a:p>
          <a:p>
            <a:r>
              <a:rPr lang="en-US" dirty="0">
                <a:latin typeface="Courier" pitchFamily="2" charset="0"/>
              </a:rPr>
              <a:t>    res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execl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"/</a:t>
            </a:r>
            <a:r>
              <a:rPr lang="en-US" dirty="0" err="1">
                <a:solidFill>
                  <a:srgbClr val="BA2121"/>
                </a:solidFill>
                <a:latin typeface="Courier" pitchFamily="2" charset="0"/>
              </a:rPr>
              <a:t>usr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/bin/cat"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"/</a:t>
            </a:r>
            <a:r>
              <a:rPr lang="en-US" dirty="0" err="1">
                <a:solidFill>
                  <a:srgbClr val="BA2121"/>
                </a:solidFill>
                <a:latin typeface="Courier" pitchFamily="2" charset="0"/>
              </a:rPr>
              <a:t>usr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/bin/cat"</a:t>
            </a:r>
            <a:r>
              <a:rPr lang="en-US" dirty="0">
                <a:latin typeface="Courier" pitchFamily="2" charset="0"/>
              </a:rPr>
              <a:t>, path, </a:t>
            </a:r>
            <a:r>
              <a:rPr lang="en-US" dirty="0">
                <a:solidFill>
                  <a:srgbClr val="008000"/>
                </a:solidFill>
                <a:latin typeface="Courier" pitchFamily="2" charset="0"/>
              </a:rPr>
              <a:t>NULL</a:t>
            </a:r>
            <a:r>
              <a:rPr lang="en-US" dirty="0">
                <a:latin typeface="Courier" pitchFamily="2" charset="0"/>
              </a:rPr>
              <a:t>);</a:t>
            </a:r>
            <a:endParaRPr lang="en-US" dirty="0">
              <a:solidFill>
                <a:srgbClr val="BA2121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(res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"Check pass!</a:t>
            </a:r>
            <a:r>
              <a:rPr lang="en-US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else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"Check failed</a:t>
            </a:r>
            <a:r>
              <a:rPr lang="en-US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  }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DD55F-E397-364A-8921-C9C0386FBE06}"/>
              </a:ext>
            </a:extLst>
          </p:cNvPr>
          <p:cNvSpPr/>
          <p:nvPr/>
        </p:nvSpPr>
        <p:spPr>
          <a:xfrm>
            <a:off x="1283034" y="402442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main</a:t>
            </a:r>
            <a:r>
              <a:rPr lang="en-US" dirty="0">
                <a:latin typeface="Courier" pitchFamily="2" charset="0"/>
              </a:rPr>
              <a:t>(){</a:t>
            </a: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dirty="0">
                <a:latin typeface="Courier" pitchFamily="2" charset="0"/>
              </a:rPr>
              <a:t>id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2" charset="0"/>
              </a:rPr>
              <a:t>NULL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solidFill>
                  <a:srgbClr val="B00040"/>
                </a:solidFill>
                <a:latin typeface="Courier" pitchFamily="2" charset="0"/>
              </a:rPr>
              <a:t>size_t</a:t>
            </a:r>
            <a:r>
              <a:rPr lang="en-US" dirty="0">
                <a:latin typeface="Courier" pitchFamily="2" charset="0"/>
              </a:rPr>
              <a:t> size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solidFill>
                  <a:srgbClr val="B00040"/>
                </a:solidFill>
                <a:latin typeface="Courier" pitchFamily="2" charset="0"/>
              </a:rPr>
              <a:t>ssize_t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latin typeface="Courier" pitchFamily="2" charset="0"/>
              </a:rPr>
              <a:t>len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getline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&amp;</a:t>
            </a:r>
            <a:r>
              <a:rPr lang="en-US" dirty="0">
                <a:latin typeface="Courier" pitchFamily="2" charset="0"/>
              </a:rPr>
              <a:t>id,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&amp;</a:t>
            </a:r>
            <a:r>
              <a:rPr lang="en-US" dirty="0">
                <a:latin typeface="Courier" pitchFamily="2" charset="0"/>
              </a:rPr>
              <a:t>size, stdin);</a:t>
            </a:r>
          </a:p>
          <a:p>
            <a:r>
              <a:rPr lang="en-US" dirty="0">
                <a:latin typeface="Courier" pitchFamily="2" charset="0"/>
              </a:rPr>
              <a:t>  id[</a:t>
            </a:r>
            <a:r>
              <a:rPr lang="en-US" dirty="0" err="1">
                <a:latin typeface="Courier" pitchFamily="2" charset="0"/>
              </a:rPr>
              <a:t>len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-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]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>
                <a:latin typeface="Courier" pitchFamily="2" charset="0"/>
              </a:rPr>
              <a:t>  check(id);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6623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6C775-47D8-374F-8547-A08AA9DC4A87}"/>
              </a:ext>
            </a:extLst>
          </p:cNvPr>
          <p:cNvSpPr/>
          <p:nvPr/>
        </p:nvSpPr>
        <p:spPr>
          <a:xfrm>
            <a:off x="1283034" y="1968499"/>
            <a:ext cx="4557837" cy="486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600" dirty="0">
                <a:latin typeface="Courier" pitchFamily="2" charset="0"/>
              </a:rPr>
              <a:t> id[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6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600" dirty="0">
                <a:latin typeface="Courier" pitchFamily="2" charset="0"/>
              </a:rPr>
              <a:t> path[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600" dirty="0">
                <a:latin typeface="Courier" pitchFamily="2" charset="0"/>
              </a:rPr>
              <a:t>]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6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600" dirty="0">
                <a:latin typeface="Courier" pitchFamily="2" charset="0"/>
              </a:rPr>
              <a:t> res;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 err="1">
                <a:latin typeface="Courier" pitchFamily="2" charset="0"/>
              </a:rPr>
              <a:t>sprintf</a:t>
            </a:r>
            <a:r>
              <a:rPr lang="en-US" sz="1600" dirty="0">
                <a:latin typeface="Courier" pitchFamily="2" charset="0"/>
              </a:rPr>
              <a:t>(path, 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16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</a:t>
            </a:r>
            <a:r>
              <a:rPr lang="en-US" sz="1600" dirty="0" err="1">
                <a:latin typeface="Courier" pitchFamily="2" charset="0"/>
              </a:rPr>
              <a:t>valid_path</a:t>
            </a:r>
            <a:r>
              <a:rPr lang="en-US" sz="1600" dirty="0">
                <a:latin typeface="Courier" pitchFamily="2" charset="0"/>
              </a:rPr>
              <a:t>(path)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!=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res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execl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"/</a:t>
            </a:r>
            <a:r>
              <a:rPr lang="en-US" sz="1600" dirty="0" err="1">
                <a:solidFill>
                  <a:srgbClr val="BA2121"/>
                </a:solidFill>
                <a:latin typeface="Courier" pitchFamily="2" charset="0"/>
              </a:rPr>
              <a:t>usr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/bin/cat"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"/</a:t>
            </a:r>
            <a:r>
              <a:rPr lang="en-US" sz="1600" dirty="0" err="1">
                <a:solidFill>
                  <a:srgbClr val="BA2121"/>
                </a:solidFill>
                <a:latin typeface="Courier" pitchFamily="2" charset="0"/>
              </a:rPr>
              <a:t>usr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/bin/cat"</a:t>
            </a:r>
            <a:r>
              <a:rPr lang="en-US" sz="1600" dirty="0">
                <a:latin typeface="Courier" pitchFamily="2" charset="0"/>
              </a:rPr>
              <a:t>, path, </a:t>
            </a:r>
            <a:r>
              <a:rPr lang="en-US" sz="1600" dirty="0">
                <a:solidFill>
                  <a:srgbClr val="008000"/>
                </a:solidFill>
                <a:latin typeface="Courier" pitchFamily="2" charset="0"/>
              </a:rPr>
              <a:t>NULL</a:t>
            </a:r>
            <a:r>
              <a:rPr lang="en-US" sz="1600" dirty="0">
                <a:latin typeface="Courier" pitchFamily="2" charset="0"/>
              </a:rPr>
              <a:t>);</a:t>
            </a:r>
            <a:endParaRPr lang="en-US" sz="1600" dirty="0">
              <a:solidFill>
                <a:srgbClr val="BA2121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(res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      </a:t>
            </a:r>
            <a:r>
              <a:rPr lang="en-US" sz="1600" dirty="0" err="1">
                <a:latin typeface="Courier" pitchFamily="2" charset="0"/>
              </a:rPr>
              <a:t>printf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"Check pass!</a:t>
            </a:r>
            <a:r>
              <a:rPr lang="en-US" sz="16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else </a:t>
            </a:r>
            <a:r>
              <a:rPr lang="en-US" sz="1600" dirty="0" err="1">
                <a:latin typeface="Courier" pitchFamily="2" charset="0"/>
              </a:rPr>
              <a:t>printf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"Check failed</a:t>
            </a:r>
            <a:r>
              <a:rPr lang="en-US" sz="16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endParaRPr lang="en-US" sz="1600" dirty="0">
              <a:effectLst/>
              <a:latin typeface="Courier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410A3F-7837-964A-8B3C-69513215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50958"/>
              </p:ext>
            </p:extLst>
          </p:nvPr>
        </p:nvGraphicFramePr>
        <p:xfrm>
          <a:off x="8120743" y="1438122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char path[50]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9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int 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5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9BE17C-2CB9-0B47-A529-F56262E46B85}"/>
              </a:ext>
            </a:extLst>
          </p:cNvPr>
          <p:cNvSpPr txBox="1"/>
          <p:nvPr/>
        </p:nvSpPr>
        <p:spPr>
          <a:xfrm>
            <a:off x="7030008" y="385821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C6267-7DCF-0A46-B115-DF502F3D1709}"/>
              </a:ext>
            </a:extLst>
          </p:cNvPr>
          <p:cNvSpPr txBox="1"/>
          <p:nvPr/>
        </p:nvSpPr>
        <p:spPr>
          <a:xfrm>
            <a:off x="6475817" y="421843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5C27E-3859-284E-AC1E-DB5BF9347D3F}"/>
              </a:ext>
            </a:extLst>
          </p:cNvPr>
          <p:cNvSpPr txBox="1"/>
          <p:nvPr/>
        </p:nvSpPr>
        <p:spPr>
          <a:xfrm>
            <a:off x="7016152" y="164148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</p:spTree>
    <p:extLst>
      <p:ext uri="{BB962C8B-B14F-4D97-AF65-F5344CB8AC3E}">
        <p14:creationId xmlns:p14="http://schemas.microsoft.com/office/powerpoint/2010/main" val="628205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6C775-47D8-374F-8547-A08AA9DC4A87}"/>
              </a:ext>
            </a:extLst>
          </p:cNvPr>
          <p:cNvSpPr/>
          <p:nvPr/>
        </p:nvSpPr>
        <p:spPr>
          <a:xfrm>
            <a:off x="1283034" y="1968499"/>
            <a:ext cx="4557837" cy="486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600" dirty="0">
                <a:latin typeface="Courier" pitchFamily="2" charset="0"/>
              </a:rPr>
              <a:t> id[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6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600" dirty="0">
                <a:latin typeface="Courier" pitchFamily="2" charset="0"/>
              </a:rPr>
              <a:t> path[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600" dirty="0">
                <a:latin typeface="Courier" pitchFamily="2" charset="0"/>
              </a:rPr>
              <a:t>]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6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600" dirty="0">
                <a:latin typeface="Courier" pitchFamily="2" charset="0"/>
              </a:rPr>
              <a:t> res;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 err="1">
                <a:latin typeface="Courier" pitchFamily="2" charset="0"/>
              </a:rPr>
              <a:t>sprintf</a:t>
            </a:r>
            <a:r>
              <a:rPr lang="en-US" sz="1600" dirty="0">
                <a:latin typeface="Courier" pitchFamily="2" charset="0"/>
              </a:rPr>
              <a:t>(path, 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16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</a:t>
            </a:r>
            <a:r>
              <a:rPr lang="en-US" sz="1600" dirty="0" err="1">
                <a:latin typeface="Courier" pitchFamily="2" charset="0"/>
              </a:rPr>
              <a:t>valid_path</a:t>
            </a:r>
            <a:r>
              <a:rPr lang="en-US" sz="1600" dirty="0">
                <a:latin typeface="Courier" pitchFamily="2" charset="0"/>
              </a:rPr>
              <a:t>(path)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!=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res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execl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"/</a:t>
            </a:r>
            <a:r>
              <a:rPr lang="en-US" sz="1600" dirty="0" err="1">
                <a:solidFill>
                  <a:srgbClr val="BA2121"/>
                </a:solidFill>
                <a:latin typeface="Courier" pitchFamily="2" charset="0"/>
              </a:rPr>
              <a:t>usr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/bin/cat"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"/</a:t>
            </a:r>
            <a:r>
              <a:rPr lang="en-US" sz="1600" dirty="0" err="1">
                <a:solidFill>
                  <a:srgbClr val="BA2121"/>
                </a:solidFill>
                <a:latin typeface="Courier" pitchFamily="2" charset="0"/>
              </a:rPr>
              <a:t>usr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/bin/cat"</a:t>
            </a:r>
            <a:r>
              <a:rPr lang="en-US" sz="1600" dirty="0">
                <a:latin typeface="Courier" pitchFamily="2" charset="0"/>
              </a:rPr>
              <a:t>, path, </a:t>
            </a:r>
            <a:r>
              <a:rPr lang="en-US" sz="1600" dirty="0">
                <a:solidFill>
                  <a:srgbClr val="008000"/>
                </a:solidFill>
                <a:latin typeface="Courier" pitchFamily="2" charset="0"/>
              </a:rPr>
              <a:t>NULL</a:t>
            </a:r>
            <a:r>
              <a:rPr lang="en-US" sz="1600" dirty="0">
                <a:latin typeface="Courier" pitchFamily="2" charset="0"/>
              </a:rPr>
              <a:t>);</a:t>
            </a:r>
            <a:endParaRPr lang="en-US" sz="1600" dirty="0">
              <a:solidFill>
                <a:srgbClr val="BA2121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(res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      </a:t>
            </a:r>
            <a:r>
              <a:rPr lang="en-US" sz="1600" dirty="0" err="1">
                <a:latin typeface="Courier" pitchFamily="2" charset="0"/>
              </a:rPr>
              <a:t>printf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"Check pass!</a:t>
            </a:r>
            <a:r>
              <a:rPr lang="en-US" sz="16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else </a:t>
            </a:r>
            <a:r>
              <a:rPr lang="en-US" sz="1600" dirty="0" err="1">
                <a:latin typeface="Courier" pitchFamily="2" charset="0"/>
              </a:rPr>
              <a:t>printf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"Check failed</a:t>
            </a:r>
            <a:r>
              <a:rPr lang="en-US" sz="16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endParaRPr lang="en-US" sz="1600" dirty="0">
              <a:effectLst/>
              <a:latin typeface="Courier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410A3F-7837-964A-8B3C-69513215168A}"/>
              </a:ext>
            </a:extLst>
          </p:cNvPr>
          <p:cNvGraphicFramePr>
            <a:graphicFrameLocks noGrp="1"/>
          </p:cNvGraphicFramePr>
          <p:nvPr/>
        </p:nvGraphicFramePr>
        <p:xfrm>
          <a:off x="8120743" y="1438122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char path[50]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9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int 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5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9BE17C-2CB9-0B47-A529-F56262E46B85}"/>
              </a:ext>
            </a:extLst>
          </p:cNvPr>
          <p:cNvSpPr txBox="1"/>
          <p:nvPr/>
        </p:nvSpPr>
        <p:spPr>
          <a:xfrm>
            <a:off x="7030008" y="385821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C6267-7DCF-0A46-B115-DF502F3D1709}"/>
              </a:ext>
            </a:extLst>
          </p:cNvPr>
          <p:cNvSpPr txBox="1"/>
          <p:nvPr/>
        </p:nvSpPr>
        <p:spPr>
          <a:xfrm>
            <a:off x="6475817" y="421843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5C27E-3859-284E-AC1E-DB5BF9347D3F}"/>
              </a:ext>
            </a:extLst>
          </p:cNvPr>
          <p:cNvSpPr txBox="1"/>
          <p:nvPr/>
        </p:nvSpPr>
        <p:spPr>
          <a:xfrm>
            <a:off x="7016152" y="164148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6B420F-A007-D042-B603-1649924C0637}"/>
              </a:ext>
            </a:extLst>
          </p:cNvPr>
          <p:cNvSpPr/>
          <p:nvPr/>
        </p:nvSpPr>
        <p:spPr>
          <a:xfrm>
            <a:off x="8131841" y="2180744"/>
            <a:ext cx="2322172" cy="2848455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Sniglet" pitchFamily="82" charset="0"/>
              </a:rPr>
              <a:t>Overwrite</a:t>
            </a:r>
            <a:endParaRPr lang="en-US" sz="3600" b="1" dirty="0">
              <a:solidFill>
                <a:schemeClr val="tx1"/>
              </a:solidFill>
              <a:latin typeface="Sniglet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13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6C775-47D8-374F-8547-A08AA9DC4A87}"/>
              </a:ext>
            </a:extLst>
          </p:cNvPr>
          <p:cNvSpPr/>
          <p:nvPr/>
        </p:nvSpPr>
        <p:spPr>
          <a:xfrm>
            <a:off x="1283034" y="1968499"/>
            <a:ext cx="4557837" cy="486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600" dirty="0">
                <a:latin typeface="Courier" pitchFamily="2" charset="0"/>
              </a:rPr>
              <a:t> id[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6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600" dirty="0">
                <a:latin typeface="Courier" pitchFamily="2" charset="0"/>
              </a:rPr>
              <a:t> path[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600" dirty="0">
                <a:latin typeface="Courier" pitchFamily="2" charset="0"/>
              </a:rPr>
              <a:t>]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6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600" dirty="0">
                <a:latin typeface="Courier" pitchFamily="2" charset="0"/>
              </a:rPr>
              <a:t> res;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 err="1">
                <a:latin typeface="Courier" pitchFamily="2" charset="0"/>
              </a:rPr>
              <a:t>sprintf</a:t>
            </a:r>
            <a:r>
              <a:rPr lang="en-US" sz="1600" dirty="0">
                <a:latin typeface="Courier" pitchFamily="2" charset="0"/>
              </a:rPr>
              <a:t>(path, 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16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</a:t>
            </a:r>
            <a:r>
              <a:rPr lang="en-US" sz="1600" dirty="0" err="1">
                <a:latin typeface="Courier" pitchFamily="2" charset="0"/>
              </a:rPr>
              <a:t>valid_path</a:t>
            </a:r>
            <a:r>
              <a:rPr lang="en-US" sz="1600" dirty="0">
                <a:latin typeface="Courier" pitchFamily="2" charset="0"/>
              </a:rPr>
              <a:t>(path)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!=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res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execl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"/</a:t>
            </a:r>
            <a:r>
              <a:rPr lang="en-US" sz="1600" dirty="0" err="1">
                <a:solidFill>
                  <a:srgbClr val="BA2121"/>
                </a:solidFill>
                <a:latin typeface="Courier" pitchFamily="2" charset="0"/>
              </a:rPr>
              <a:t>usr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/bin/cat"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"/</a:t>
            </a:r>
            <a:r>
              <a:rPr lang="en-US" sz="1600" dirty="0" err="1">
                <a:solidFill>
                  <a:srgbClr val="BA2121"/>
                </a:solidFill>
                <a:latin typeface="Courier" pitchFamily="2" charset="0"/>
              </a:rPr>
              <a:t>usr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/bin/cat"</a:t>
            </a:r>
            <a:r>
              <a:rPr lang="en-US" sz="1600" dirty="0">
                <a:latin typeface="Courier" pitchFamily="2" charset="0"/>
              </a:rPr>
              <a:t>, path, </a:t>
            </a:r>
            <a:r>
              <a:rPr lang="en-US" sz="1600" dirty="0">
                <a:solidFill>
                  <a:srgbClr val="008000"/>
                </a:solidFill>
                <a:latin typeface="Courier" pitchFamily="2" charset="0"/>
              </a:rPr>
              <a:t>NULL</a:t>
            </a:r>
            <a:r>
              <a:rPr lang="en-US" sz="1600" dirty="0">
                <a:latin typeface="Courier" pitchFamily="2" charset="0"/>
              </a:rPr>
              <a:t>);</a:t>
            </a:r>
            <a:endParaRPr lang="en-US" sz="1600" dirty="0">
              <a:solidFill>
                <a:srgbClr val="BA2121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(res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      </a:t>
            </a:r>
            <a:r>
              <a:rPr lang="en-US" sz="1600" dirty="0" err="1">
                <a:latin typeface="Courier" pitchFamily="2" charset="0"/>
              </a:rPr>
              <a:t>printf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"Check pass!</a:t>
            </a:r>
            <a:r>
              <a:rPr lang="en-US" sz="16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else </a:t>
            </a:r>
            <a:r>
              <a:rPr lang="en-US" sz="1600" dirty="0" err="1">
                <a:latin typeface="Courier" pitchFamily="2" charset="0"/>
              </a:rPr>
              <a:t>printf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"Check failed</a:t>
            </a:r>
            <a:r>
              <a:rPr lang="en-US" sz="16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endParaRPr lang="en-US" sz="1600" dirty="0">
              <a:effectLst/>
              <a:latin typeface="Courier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410A3F-7837-964A-8B3C-69513215168A}"/>
              </a:ext>
            </a:extLst>
          </p:cNvPr>
          <p:cNvGraphicFramePr>
            <a:graphicFrameLocks noGrp="1"/>
          </p:cNvGraphicFramePr>
          <p:nvPr/>
        </p:nvGraphicFramePr>
        <p:xfrm>
          <a:off x="8120743" y="1438122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char path[50]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9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int 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5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9BE17C-2CB9-0B47-A529-F56262E46B85}"/>
              </a:ext>
            </a:extLst>
          </p:cNvPr>
          <p:cNvSpPr txBox="1"/>
          <p:nvPr/>
        </p:nvSpPr>
        <p:spPr>
          <a:xfrm>
            <a:off x="7030008" y="385821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C6267-7DCF-0A46-B115-DF502F3D1709}"/>
              </a:ext>
            </a:extLst>
          </p:cNvPr>
          <p:cNvSpPr txBox="1"/>
          <p:nvPr/>
        </p:nvSpPr>
        <p:spPr>
          <a:xfrm>
            <a:off x="6475817" y="421843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5C27E-3859-284E-AC1E-DB5BF9347D3F}"/>
              </a:ext>
            </a:extLst>
          </p:cNvPr>
          <p:cNvSpPr txBox="1"/>
          <p:nvPr/>
        </p:nvSpPr>
        <p:spPr>
          <a:xfrm>
            <a:off x="7016152" y="164148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6B420F-A007-D042-B603-1649924C0637}"/>
              </a:ext>
            </a:extLst>
          </p:cNvPr>
          <p:cNvSpPr/>
          <p:nvPr/>
        </p:nvSpPr>
        <p:spPr>
          <a:xfrm>
            <a:off x="8131841" y="2180744"/>
            <a:ext cx="2322172" cy="2848455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Sniglet" pitchFamily="82" charset="0"/>
              </a:rPr>
              <a:t>Overwrite</a:t>
            </a:r>
            <a:endParaRPr lang="en-US" sz="3600" b="1" dirty="0">
              <a:solidFill>
                <a:schemeClr val="tx1"/>
              </a:solidFill>
              <a:latin typeface="Sniglet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DF094-6B16-484B-B116-FDCDFFFC75C1}"/>
              </a:ext>
            </a:extLst>
          </p:cNvPr>
          <p:cNvSpPr txBox="1"/>
          <p:nvPr/>
        </p:nvSpPr>
        <p:spPr>
          <a:xfrm>
            <a:off x="7829626" y="4516242"/>
            <a:ext cx="295465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0xdeadbeefdeadbeef</a:t>
            </a:r>
          </a:p>
        </p:txBody>
      </p:sp>
    </p:spTree>
    <p:extLst>
      <p:ext uri="{BB962C8B-B14F-4D97-AF65-F5344CB8AC3E}">
        <p14:creationId xmlns:p14="http://schemas.microsoft.com/office/powerpoint/2010/main" val="184118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B02D-B2A4-A842-8C49-62DAF345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FD9E1-8E16-A045-94BE-E3C361C33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File Permissions</a:t>
            </a:r>
          </a:p>
          <a:p>
            <a:r>
              <a:rPr lang="en-US" dirty="0"/>
              <a:t>Command Line Injection</a:t>
            </a:r>
          </a:p>
          <a:p>
            <a:r>
              <a:rPr lang="en-US" dirty="0"/>
              <a:t>Directory Traversal</a:t>
            </a:r>
          </a:p>
          <a:p>
            <a:r>
              <a:rPr lang="en-US" dirty="0"/>
              <a:t>Stack Overflow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4C305-45CE-D243-AAD4-44A4C00204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7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410A3F-7837-964A-8B3C-69513215168A}"/>
              </a:ext>
            </a:extLst>
          </p:cNvPr>
          <p:cNvGraphicFramePr>
            <a:graphicFrameLocks noGrp="1"/>
          </p:cNvGraphicFramePr>
          <p:nvPr/>
        </p:nvGraphicFramePr>
        <p:xfrm>
          <a:off x="8120743" y="1438122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char path[50]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9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int 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5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9BE17C-2CB9-0B47-A529-F56262E46B85}"/>
              </a:ext>
            </a:extLst>
          </p:cNvPr>
          <p:cNvSpPr txBox="1"/>
          <p:nvPr/>
        </p:nvSpPr>
        <p:spPr>
          <a:xfrm>
            <a:off x="7030008" y="385821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C6267-7DCF-0A46-B115-DF502F3D1709}"/>
              </a:ext>
            </a:extLst>
          </p:cNvPr>
          <p:cNvSpPr txBox="1"/>
          <p:nvPr/>
        </p:nvSpPr>
        <p:spPr>
          <a:xfrm>
            <a:off x="6475817" y="421843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5C27E-3859-284E-AC1E-DB5BF9347D3F}"/>
              </a:ext>
            </a:extLst>
          </p:cNvPr>
          <p:cNvSpPr txBox="1"/>
          <p:nvPr/>
        </p:nvSpPr>
        <p:spPr>
          <a:xfrm>
            <a:off x="7016152" y="164148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6B420F-A007-D042-B603-1649924C0637}"/>
              </a:ext>
            </a:extLst>
          </p:cNvPr>
          <p:cNvSpPr/>
          <p:nvPr/>
        </p:nvSpPr>
        <p:spPr>
          <a:xfrm>
            <a:off x="8131841" y="2180744"/>
            <a:ext cx="2322172" cy="2848455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Sniglet" pitchFamily="82" charset="0"/>
              </a:rPr>
              <a:t>Overwrite</a:t>
            </a:r>
            <a:endParaRPr lang="en-US" sz="3600" b="1" dirty="0">
              <a:solidFill>
                <a:schemeClr val="tx1"/>
              </a:solidFill>
              <a:latin typeface="Sniglet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DF094-6B16-484B-B116-FDCDFFFC75C1}"/>
              </a:ext>
            </a:extLst>
          </p:cNvPr>
          <p:cNvSpPr txBox="1"/>
          <p:nvPr/>
        </p:nvSpPr>
        <p:spPr>
          <a:xfrm>
            <a:off x="7829626" y="4516242"/>
            <a:ext cx="295465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0xdeadbeefdeadbeef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4373B0-55BB-364A-BDD4-EEE44CC82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4185" y="2172094"/>
            <a:ext cx="5297007" cy="3847374"/>
          </a:xfrm>
        </p:spPr>
        <p:txBody>
          <a:bodyPr/>
          <a:lstStyle/>
          <a:p>
            <a:pPr marL="507999" indent="-457200">
              <a:buAutoNum type="arabicPeriod"/>
            </a:pPr>
            <a:r>
              <a:rPr lang="en-US" dirty="0"/>
              <a:t>Check the address of path</a:t>
            </a:r>
          </a:p>
          <a:p>
            <a:pPr marL="507999" indent="-457200">
              <a:buAutoNum type="arabicPeriod"/>
            </a:pPr>
            <a:r>
              <a:rPr lang="en-US" dirty="0"/>
              <a:t>Check the address of saved </a:t>
            </a:r>
            <a:r>
              <a:rPr lang="en-US" dirty="0">
                <a:latin typeface="Courier" pitchFamily="2" charset="0"/>
              </a:rPr>
              <a:t>rip</a:t>
            </a:r>
          </a:p>
          <a:p>
            <a:pPr marL="507999" indent="-457200">
              <a:buAutoNum type="arabicPeriod"/>
            </a:pPr>
            <a:r>
              <a:rPr lang="en-US" dirty="0"/>
              <a:t>Overwrite path until the saved </a:t>
            </a:r>
            <a:r>
              <a:rPr lang="en-US" dirty="0">
                <a:latin typeface="Courier" pitchFamily="2" charset="0"/>
              </a:rPr>
              <a:t>rip</a:t>
            </a:r>
          </a:p>
          <a:p>
            <a:pPr marL="50799" indent="0">
              <a:buNone/>
            </a:pPr>
            <a:endParaRPr lang="en-US" dirty="0">
              <a:latin typeface="Courier" pitchFamily="2" charset="0"/>
            </a:endParaRPr>
          </a:p>
          <a:p>
            <a:pPr marL="50799" indent="0">
              <a:buNone/>
            </a:pPr>
            <a:endParaRPr lang="en-US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sprintf</a:t>
            </a:r>
            <a:r>
              <a:rPr lang="en-US" sz="2000" dirty="0">
                <a:latin typeface="Courier" pitchFamily="2" charset="0"/>
              </a:rPr>
              <a:t>(path, 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2000" dirty="0">
                <a:latin typeface="Courier" pitchFamily="2" charset="0"/>
              </a:rPr>
              <a:t>, id);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371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21CA-9666-D045-8646-F745A9E0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328" y="2789203"/>
            <a:ext cx="9373171" cy="1013519"/>
          </a:xfrm>
        </p:spPr>
        <p:txBody>
          <a:bodyPr anchor="ctr"/>
          <a:lstStyle/>
          <a:p>
            <a:pPr algn="ctr"/>
            <a:r>
              <a:rPr lang="en-US" sz="6000" dirty="0"/>
              <a:t>How to take advantage</a:t>
            </a:r>
            <a:br>
              <a:rPr lang="en-US" sz="6000" dirty="0"/>
            </a:br>
            <a:r>
              <a:rPr lang="en-US" sz="6000" dirty="0"/>
              <a:t>of the vulnerability?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5F47E-5AD1-7644-84AA-71D455DF31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A9AC5A-8B4C-B94A-8587-CAC2AE4A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0731" y="2212733"/>
            <a:ext cx="6078072" cy="1546400"/>
          </a:xfrm>
        </p:spPr>
        <p:txBody>
          <a:bodyPr/>
          <a:lstStyle/>
          <a:p>
            <a:r>
              <a:rPr lang="en-US" dirty="0">
                <a:latin typeface="Bangers" pitchFamily="2" charset="77"/>
              </a:rPr>
              <a:t>Linux File Permissions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C66FA-0F44-EB48-9F25-A21103B42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8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B02D-B2A4-A842-8C49-62DAF345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 I read /flag via </a:t>
            </a:r>
            <a:r>
              <a:rPr lang="en-US" dirty="0" err="1"/>
              <a:t>babykey_xxx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FD9E1-8E16-A045-94BE-E3C361C33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setuid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4C305-45CE-D243-AAD4-44A4C00204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0C895-75E1-B548-90E0-EF8F10862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3173957"/>
            <a:ext cx="4927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7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AEC6-0786-1A43-949F-6CA328C7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setuid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B38B0-2358-794E-8422-36A1199FC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 normal user use </a:t>
            </a:r>
            <a:r>
              <a:rPr lang="en-US" dirty="0" err="1"/>
              <a:t>setuid</a:t>
            </a:r>
            <a:r>
              <a:rPr lang="en-US" dirty="0"/>
              <a:t> to escalate to root?</a:t>
            </a:r>
          </a:p>
          <a:p>
            <a:r>
              <a:rPr lang="en-US" dirty="0"/>
              <a:t>Why does root want to degrade to non-</a:t>
            </a:r>
            <a:r>
              <a:rPr lang="en-US" dirty="0" err="1"/>
              <a:t>previledged</a:t>
            </a:r>
            <a:r>
              <a:rPr lang="en-US" dirty="0"/>
              <a:t> user?</a:t>
            </a:r>
          </a:p>
          <a:p>
            <a:r>
              <a:rPr lang="en-US" dirty="0"/>
              <a:t>We know root + </a:t>
            </a:r>
            <a:r>
              <a:rPr lang="en-US" dirty="0" err="1"/>
              <a:t>setuid</a:t>
            </a:r>
            <a:r>
              <a:rPr lang="en-US" dirty="0"/>
              <a:t> is dangerous. Why do we still use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C0ADF-7D3F-9342-9D2F-F1009C9547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3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AB20-6F4E-CC42-A1D7-BA263B05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51E9-D346-0D41-9A13-5818B2E4D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Setuid</a:t>
            </a:r>
            <a:r>
              <a:rPr lang="en-US" dirty="0"/>
              <a:t> Demystified”, </a:t>
            </a:r>
            <a:r>
              <a:rPr lang="en-US" dirty="0">
                <a:hlinkClick r:id="rId2"/>
              </a:rPr>
              <a:t>https://people.eecs.berkeley.edu/~daw/papers/setuid-usenix02.pdf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BC3AB-BA81-DE43-A95C-1B9D54F62E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2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76A0-D3A4-EA4E-AC1D-6CEA00226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007" y="2212733"/>
            <a:ext cx="5525520" cy="1546400"/>
          </a:xfrm>
        </p:spPr>
        <p:txBody>
          <a:bodyPr/>
          <a:lstStyle/>
          <a:p>
            <a:r>
              <a:rPr lang="en-US" dirty="0"/>
              <a:t>Command Line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17614-17AC-A745-87A4-6AD5C71899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8916"/>
      </p:ext>
    </p:extLst>
  </p:cSld>
  <p:clrMapOvr>
    <a:masterClrMapping/>
  </p:clrMapOvr>
</p:sld>
</file>

<file path=ppt/theme/theme1.xml><?xml version="1.0" encoding="utf-8"?>
<a:theme xmlns:a="http://schemas.openxmlformats.org/drawingml/2006/main" name="CSE545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545withTitle" id="{2AEC4A99-D416-5C4A-BEBD-D3D81F67F701}" vid="{C7E43C88-C73E-834A-89DB-E4E1E13FA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CSE545</Template>
  <TotalTime>26081</TotalTime>
  <Words>2247</Words>
  <Application>Microsoft Macintosh PowerPoint</Application>
  <PresentationFormat>Widescreen</PresentationFormat>
  <Paragraphs>494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Bangers</vt:lpstr>
      <vt:lpstr>Calibri</vt:lpstr>
      <vt:lpstr>Courier</vt:lpstr>
      <vt:lpstr>Sniglet</vt:lpstr>
      <vt:lpstr>CSE545</vt:lpstr>
      <vt:lpstr>CSE 545 F2020, Week 5  Software Vulnerabilities I  Tiffany Bao tbao@asu.edu</vt:lpstr>
      <vt:lpstr>Remember what I said…</vt:lpstr>
      <vt:lpstr>Is it really secure?</vt:lpstr>
      <vt:lpstr>Agenda</vt:lpstr>
      <vt:lpstr>Linux File Permissions</vt:lpstr>
      <vt:lpstr>Why can I read /flag via babykey_xxx</vt:lpstr>
      <vt:lpstr>setuid</vt:lpstr>
      <vt:lpstr>Reference</vt:lpstr>
      <vt:lpstr>Command Line Injection</vt:lpstr>
      <vt:lpstr>Example</vt:lpstr>
      <vt:lpstr>Example</vt:lpstr>
      <vt:lpstr>Example</vt:lpstr>
      <vt:lpstr>Example</vt:lpstr>
      <vt:lpstr>DEMO</vt:lpstr>
      <vt:lpstr>DEFENSE</vt:lpstr>
      <vt:lpstr>Defense</vt:lpstr>
      <vt:lpstr>Is the code secure now?</vt:lpstr>
      <vt:lpstr>directory traversal</vt:lpstr>
      <vt:lpstr>Defense</vt:lpstr>
      <vt:lpstr>Example</vt:lpstr>
      <vt:lpstr>Example</vt:lpstr>
      <vt:lpstr>Example</vt:lpstr>
      <vt:lpstr>demo</vt:lpstr>
      <vt:lpstr>Defense</vt:lpstr>
      <vt:lpstr>Defense</vt:lpstr>
      <vt:lpstr>Stack overflow</vt:lpstr>
      <vt:lpstr>How stack works</vt:lpstr>
      <vt:lpstr>How stack works</vt:lpstr>
      <vt:lpstr>How stack works</vt:lpstr>
      <vt:lpstr>How stack works</vt:lpstr>
      <vt:lpstr>How stack works</vt:lpstr>
      <vt:lpstr>How stack works</vt:lpstr>
      <vt:lpstr>How stack works</vt:lpstr>
      <vt:lpstr>How stack works</vt:lpstr>
      <vt:lpstr>How stack works</vt:lpstr>
      <vt:lpstr>Example</vt:lpstr>
      <vt:lpstr>Stack</vt:lpstr>
      <vt:lpstr>Stack</vt:lpstr>
      <vt:lpstr>Task</vt:lpstr>
      <vt:lpstr>Task</vt:lpstr>
      <vt:lpstr>How to take advantage of the vulnerability?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545 F2020, Week 3  Reverse Engineering I  Tiffany Bao tbao@asu.edu</dc:title>
  <dc:creator>Tiffany Bao</dc:creator>
  <cp:lastModifiedBy>Tiffany Bao</cp:lastModifiedBy>
  <cp:revision>372</cp:revision>
  <dcterms:created xsi:type="dcterms:W3CDTF">2020-08-23T16:00:53Z</dcterms:created>
  <dcterms:modified xsi:type="dcterms:W3CDTF">2020-09-14T18:11:36Z</dcterms:modified>
</cp:coreProperties>
</file>